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6" r:id="rId7"/>
    <p:sldId id="267" r:id="rId8"/>
    <p:sldId id="264" r:id="rId9"/>
    <p:sldId id="265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560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A2EEF5-462A-4220-89B0-CD306E8B99D4}" type="datetimeFigureOut">
              <a:rPr lang="fr-FR" smtClean="0"/>
              <a:t>31/01/2020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C338F0-7A72-4FB6-BFAA-4AA7394395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460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A2EEF5-462A-4220-89B0-CD306E8B99D4}" type="datetimeFigureOut">
              <a:rPr lang="fr-FR" smtClean="0"/>
              <a:t>31/01/2020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C338F0-7A72-4FB6-BFAA-4AA7394395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5550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A2EEF5-462A-4220-89B0-CD306E8B99D4}" type="datetimeFigureOut">
              <a:rPr lang="fr-FR" smtClean="0"/>
              <a:t>31/01/2020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C338F0-7A72-4FB6-BFAA-4AA7394395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3547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A2EEF5-462A-4220-89B0-CD306E8B99D4}" type="datetimeFigureOut">
              <a:rPr lang="fr-FR" smtClean="0"/>
              <a:t>31/01/2020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C338F0-7A72-4FB6-BFAA-4AA7394395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6201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A2EEF5-462A-4220-89B0-CD306E8B99D4}" type="datetimeFigureOut">
              <a:rPr lang="fr-FR" smtClean="0"/>
              <a:t>31/01/2020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C338F0-7A72-4FB6-BFAA-4AA7394395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4575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A2EEF5-462A-4220-89B0-CD306E8B99D4}" type="datetimeFigureOut">
              <a:rPr lang="fr-FR" smtClean="0"/>
              <a:t>31/01/2020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C338F0-7A72-4FB6-BFAA-4AA7394395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9276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A2EEF5-462A-4220-89B0-CD306E8B99D4}" type="datetimeFigureOut">
              <a:rPr lang="fr-FR" smtClean="0"/>
              <a:t>31/01/2020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C338F0-7A72-4FB6-BFAA-4AA7394395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6907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A2EEF5-462A-4220-89B0-CD306E8B99D4}" type="datetimeFigureOut">
              <a:rPr lang="fr-FR" smtClean="0"/>
              <a:t>31/01/2020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C338F0-7A72-4FB6-BFAA-4AA7394395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9952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A2EEF5-462A-4220-89B0-CD306E8B99D4}" type="datetimeFigureOut">
              <a:rPr lang="fr-FR" smtClean="0"/>
              <a:t>31/01/2020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C338F0-7A72-4FB6-BFAA-4AA7394395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273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A2EEF5-462A-4220-89B0-CD306E8B99D4}" type="datetimeFigureOut">
              <a:rPr lang="fr-FR" smtClean="0"/>
              <a:t>31/01/2020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C338F0-7A72-4FB6-BFAA-4AA7394395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2636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448562" y="6590555"/>
            <a:ext cx="2743438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45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fr.vikidia.org/wiki/Camille_Claudel" TargetMode="Externa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9266238" y="1481138"/>
            <a:ext cx="2925762" cy="24685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sz="3400" dirty="0"/>
              <a:t>Semaine des mathématiques 2020   </a:t>
            </a:r>
            <a:br>
              <a:rPr lang="fr-FR" sz="3400" dirty="0"/>
            </a:br>
            <a:r>
              <a:rPr lang="fr-FR" sz="3400" dirty="0"/>
              <a:t>avec </a:t>
            </a:r>
            <a:br>
              <a:rPr lang="fr-FR" sz="3400" dirty="0"/>
            </a:br>
            <a:r>
              <a:rPr lang="fr-FR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Camille Claudel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3" r="-1" b="33292"/>
          <a:stretch/>
        </p:blipFill>
        <p:spPr>
          <a:xfrm>
            <a:off x="921910" y="465243"/>
            <a:ext cx="7761924" cy="5343065"/>
          </a:xfrm>
          <a:custGeom>
            <a:avLst/>
            <a:gdLst>
              <a:gd name="connsiteX0" fmla="*/ 3025687 w 7761924"/>
              <a:gd name="connsiteY0" fmla="*/ 76 h 5343065"/>
              <a:gd name="connsiteX1" fmla="*/ 3372722 w 7761924"/>
              <a:gd name="connsiteY1" fmla="*/ 16088 h 5343065"/>
              <a:gd name="connsiteX2" fmla="*/ 7761924 w 7761924"/>
              <a:gd name="connsiteY2" fmla="*/ 3316816 h 5343065"/>
              <a:gd name="connsiteX3" fmla="*/ 3701109 w 7761924"/>
              <a:gd name="connsiteY3" fmla="*/ 5320611 h 5343065"/>
              <a:gd name="connsiteX4" fmla="*/ 36290 w 7761924"/>
              <a:gd name="connsiteY4" fmla="*/ 2696959 h 5343065"/>
              <a:gd name="connsiteX5" fmla="*/ 3025687 w 7761924"/>
              <a:gd name="connsiteY5" fmla="*/ 76 h 534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690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Défi du lundi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6311900" y="919163"/>
            <a:ext cx="5880100" cy="43513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u="sng" dirty="0"/>
              <a:t>BUT</a:t>
            </a:r>
          </a:p>
          <a:p>
            <a:pPr marL="0" indent="0">
              <a:buNone/>
            </a:pPr>
            <a:r>
              <a:rPr lang="fr-FR" sz="2000" dirty="0"/>
              <a:t>Rechercher tous les empilements dans l’ordre : grand, moyen, petit, de 3 disques de 3 couleurs différentes. </a:t>
            </a:r>
            <a:r>
              <a:rPr lang="fr-FR" dirty="0"/>
              <a:t>	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b="1" u="sng" dirty="0"/>
              <a:t>SOLUTION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94567"/>
            <a:ext cx="4083538" cy="321733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904" y="3094567"/>
            <a:ext cx="4369758" cy="3150375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387626" y="1690688"/>
            <a:ext cx="50590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dirty="0"/>
              <a:t>Au préalable : </a:t>
            </a:r>
          </a:p>
          <a:p>
            <a:r>
              <a:rPr lang="fr-FR" sz="2000" dirty="0"/>
              <a:t>3 jeux de disques colorés de 3 tailles différentes</a:t>
            </a:r>
            <a:r>
              <a:rPr lang="fr-FR" dirty="0"/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	</a:t>
            </a:r>
          </a:p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507310" y="6296548"/>
            <a:ext cx="7710115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N’hésitez pas à adapter la situation proposée à votre niveau de classe </a:t>
            </a:r>
            <a:endParaRPr lang="fr-F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174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Défi du mardi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690688"/>
            <a:ext cx="5059363" cy="43513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/>
              <a:t>Au préalable : </a:t>
            </a:r>
          </a:p>
          <a:p>
            <a:r>
              <a:rPr lang="fr-FR" sz="2000" dirty="0"/>
              <a:t>3 boîtes (petite, moyenne, grande). </a:t>
            </a:r>
          </a:p>
          <a:p>
            <a:r>
              <a:rPr lang="fr-FR" sz="2000" dirty="0"/>
              <a:t>12 jetons </a:t>
            </a:r>
            <a:r>
              <a:rPr lang="fr-FR" dirty="0"/>
              <a:t>	</a:t>
            </a:r>
          </a:p>
          <a:p>
            <a:pPr marL="0" indent="0">
              <a:buNone/>
            </a:pPr>
            <a:r>
              <a:rPr lang="fr-FR" dirty="0"/>
              <a:t>	</a:t>
            </a: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771861" y="1454564"/>
            <a:ext cx="5155001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  <a:p>
            <a:r>
              <a:rPr lang="fr-FR" sz="2800" b="1" u="sng" dirty="0"/>
              <a:t>BUT</a:t>
            </a:r>
            <a:endParaRPr lang="fr-FR" b="1" u="sng" dirty="0"/>
          </a:p>
          <a:p>
            <a:endParaRPr lang="fr-FR" dirty="0"/>
          </a:p>
          <a:p>
            <a:r>
              <a:rPr lang="fr-FR" dirty="0"/>
              <a:t>La moyenne doit avoir 1 jeton de plus que la petite. </a:t>
            </a:r>
          </a:p>
          <a:p>
            <a:r>
              <a:rPr lang="fr-FR" dirty="0"/>
              <a:t>La grande doit avoir 1 jeton de plus que la moyenne. </a:t>
            </a:r>
          </a:p>
          <a:p>
            <a:endParaRPr lang="fr-FR" dirty="0"/>
          </a:p>
          <a:p>
            <a:r>
              <a:rPr lang="fr-FR" sz="2800" b="1" u="sng" dirty="0"/>
              <a:t>SOLUTION</a:t>
            </a:r>
            <a:r>
              <a:rPr lang="fr-FR" dirty="0"/>
              <a:t>	</a:t>
            </a:r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92" y="3497095"/>
            <a:ext cx="5191852" cy="206201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861" y="3861409"/>
            <a:ext cx="3952875" cy="16954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07310" y="6296548"/>
            <a:ext cx="7710115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N’hésitez pas à adapter la situation proposée à votre niveau de classe </a:t>
            </a:r>
            <a:endParaRPr lang="fr-F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165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Défi du jeudi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225550"/>
            <a:ext cx="6384925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/>
              <a:t>Au préalable : </a:t>
            </a:r>
          </a:p>
          <a:p>
            <a:r>
              <a:rPr lang="fr-FR" sz="2000" dirty="0"/>
              <a:t>Donner la grille vide</a:t>
            </a:r>
          </a:p>
          <a:p>
            <a:r>
              <a:rPr lang="fr-FR" sz="2000" dirty="0"/>
              <a:t>Les formes avec les bonnes couleurs</a:t>
            </a:r>
          </a:p>
          <a:p>
            <a:r>
              <a:rPr lang="fr-FR" sz="2000" dirty="0"/>
              <a:t>Donner les positions impossibles et obligatoires</a:t>
            </a:r>
          </a:p>
          <a:p>
            <a:pPr marL="0" indent="0">
              <a:buNone/>
            </a:pPr>
            <a:r>
              <a:rPr lang="fr-FR" sz="1600" i="1" dirty="0"/>
              <a:t>La croix = position impossible / la case grise = position obligatoire</a:t>
            </a:r>
            <a:r>
              <a:rPr lang="fr-FR" dirty="0"/>
              <a:t>	</a:t>
            </a:r>
          </a:p>
          <a:p>
            <a:pPr marL="0" indent="0">
              <a:buNone/>
            </a:pPr>
            <a:r>
              <a:rPr lang="fr-FR" dirty="0"/>
              <a:t>	</a:t>
            </a: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431721" y="889206"/>
            <a:ext cx="492981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sz="2800" b="1" u="sng" dirty="0"/>
              <a:t>BUT</a:t>
            </a:r>
            <a:endParaRPr lang="fr-FR" b="1" u="sng" dirty="0"/>
          </a:p>
          <a:p>
            <a:endParaRPr lang="fr-FR" dirty="0"/>
          </a:p>
          <a:p>
            <a:r>
              <a:rPr lang="fr-FR" dirty="0"/>
              <a:t>Placer les jetons selon les indices donnés en émettant des hypothèses 	</a:t>
            </a:r>
          </a:p>
          <a:p>
            <a:endParaRPr lang="fr-FR" dirty="0"/>
          </a:p>
          <a:p>
            <a:r>
              <a:rPr lang="fr-FR" sz="2800" b="1" u="sng" dirty="0"/>
              <a:t>SOLUTION</a:t>
            </a:r>
            <a:endParaRPr lang="fr-FR" sz="2800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67" y="3587262"/>
            <a:ext cx="4841936" cy="3003452"/>
          </a:xfrm>
          <a:prstGeom prst="rect">
            <a:avLst/>
          </a:prstGeom>
        </p:spPr>
      </p:pic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766972"/>
              </p:ext>
            </p:extLst>
          </p:nvPr>
        </p:nvGraphicFramePr>
        <p:xfrm>
          <a:off x="6497983" y="3299792"/>
          <a:ext cx="3414642" cy="2742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8214">
                  <a:extLst>
                    <a:ext uri="{9D8B030D-6E8A-4147-A177-3AD203B41FA5}">
                      <a16:colId xmlns:a16="http://schemas.microsoft.com/office/drawing/2014/main" val="1302135510"/>
                    </a:ext>
                  </a:extLst>
                </a:gridCol>
                <a:gridCol w="1138214">
                  <a:extLst>
                    <a:ext uri="{9D8B030D-6E8A-4147-A177-3AD203B41FA5}">
                      <a16:colId xmlns:a16="http://schemas.microsoft.com/office/drawing/2014/main" val="2288979796"/>
                    </a:ext>
                  </a:extLst>
                </a:gridCol>
                <a:gridCol w="1138214">
                  <a:extLst>
                    <a:ext uri="{9D8B030D-6E8A-4147-A177-3AD203B41FA5}">
                      <a16:colId xmlns:a16="http://schemas.microsoft.com/office/drawing/2014/main" val="644866770"/>
                    </a:ext>
                  </a:extLst>
                </a:gridCol>
              </a:tblGrid>
              <a:tr h="91407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757853"/>
                  </a:ext>
                </a:extLst>
              </a:tr>
              <a:tr h="91407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184200"/>
                  </a:ext>
                </a:extLst>
              </a:tr>
              <a:tr h="91407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782926"/>
                  </a:ext>
                </a:extLst>
              </a:tr>
            </a:tbl>
          </a:graphicData>
        </a:graphic>
      </p:graphicFrame>
      <p:sp>
        <p:nvSpPr>
          <p:cNvPr id="9" name="Triangle isocèle 8"/>
          <p:cNvSpPr/>
          <p:nvPr/>
        </p:nvSpPr>
        <p:spPr>
          <a:xfrm>
            <a:off x="6771861" y="5314121"/>
            <a:ext cx="596347" cy="52691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riangle isocèle 9"/>
          <p:cNvSpPr/>
          <p:nvPr/>
        </p:nvSpPr>
        <p:spPr>
          <a:xfrm>
            <a:off x="9011479" y="5314121"/>
            <a:ext cx="596347" cy="52691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riangle isocèle 10"/>
          <p:cNvSpPr/>
          <p:nvPr/>
        </p:nvSpPr>
        <p:spPr>
          <a:xfrm>
            <a:off x="7891670" y="5314121"/>
            <a:ext cx="596347" cy="5269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6844747" y="3587262"/>
            <a:ext cx="450573" cy="42665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7980017" y="3587262"/>
            <a:ext cx="450573" cy="42665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9084365" y="3587262"/>
            <a:ext cx="450573" cy="426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6844747" y="4435251"/>
            <a:ext cx="523462" cy="4713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7920380" y="4435251"/>
            <a:ext cx="523462" cy="47131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8996013" y="4435251"/>
            <a:ext cx="523462" cy="47131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5338103" y="6178169"/>
            <a:ext cx="7710115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N’hésitez pas à adapter la situation proposée à votre niveau de classe </a:t>
            </a:r>
            <a:endParaRPr lang="fr-F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641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Défi du vendredi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225550"/>
            <a:ext cx="6384925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/>
              <a:t>Au préalable : </a:t>
            </a:r>
          </a:p>
          <a:p>
            <a:r>
              <a:rPr lang="fr-FR" sz="2000" dirty="0"/>
              <a:t>Des formes/jetons représentant les bustes</a:t>
            </a:r>
          </a:p>
          <a:p>
            <a:r>
              <a:rPr lang="fr-FR" sz="2000" dirty="0"/>
              <a:t>Des rectangles de deux tailles représentant les étagères.</a:t>
            </a:r>
          </a:p>
          <a:p>
            <a:endParaRPr lang="fr-FR" sz="2000" dirty="0"/>
          </a:p>
          <a:p>
            <a:r>
              <a:rPr lang="fr-FR" sz="2000" dirty="0"/>
              <a:t>Les petites étagères supportent 2 bustes</a:t>
            </a:r>
          </a:p>
          <a:p>
            <a:r>
              <a:rPr lang="fr-FR" sz="2000" dirty="0"/>
              <a:t>Les grandes étagères supportent 3 bustes</a:t>
            </a:r>
          </a:p>
          <a:p>
            <a:endParaRPr lang="fr-FR" sz="2000" dirty="0"/>
          </a:p>
          <a:p>
            <a:pPr marL="0" indent="0">
              <a:buNone/>
            </a:pPr>
            <a:r>
              <a:rPr lang="fr-FR" sz="2000" dirty="0"/>
              <a:t>Combien d’étagères seront pleines avec 17 bustes et avec 18 bustes</a:t>
            </a:r>
          </a:p>
          <a:p>
            <a:pPr marL="0" indent="0">
              <a:buNone/>
            </a:pPr>
            <a:r>
              <a:rPr lang="fr-FR" dirty="0"/>
              <a:t>	</a:t>
            </a: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771860" y="337049"/>
            <a:ext cx="492981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/>
              <a:t>BUT</a:t>
            </a:r>
            <a:endParaRPr lang="fr-FR" b="1" u="sng" dirty="0"/>
          </a:p>
          <a:p>
            <a:endParaRPr lang="fr-FR" dirty="0"/>
          </a:p>
          <a:p>
            <a:r>
              <a:rPr lang="fr-FR" dirty="0"/>
              <a:t>Trouver plusieurs solutions qui répondent à la consigne	</a:t>
            </a:r>
          </a:p>
          <a:p>
            <a:endParaRPr lang="fr-FR" dirty="0"/>
          </a:p>
          <a:p>
            <a:r>
              <a:rPr lang="fr-FR" sz="2800" b="1" u="sng" dirty="0"/>
              <a:t>SOLUTION</a:t>
            </a:r>
            <a:endParaRPr lang="fr-FR" sz="2800" dirty="0"/>
          </a:p>
          <a:p>
            <a:endParaRPr lang="fr-FR" dirty="0"/>
          </a:p>
          <a:p>
            <a:r>
              <a:rPr lang="fr-FR" dirty="0"/>
              <a:t>17 bustes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18 bustes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858085"/>
              </p:ext>
            </p:extLst>
          </p:nvPr>
        </p:nvGraphicFramePr>
        <p:xfrm>
          <a:off x="6771860" y="2959284"/>
          <a:ext cx="501815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9079">
                  <a:extLst>
                    <a:ext uri="{9D8B030D-6E8A-4147-A177-3AD203B41FA5}">
                      <a16:colId xmlns:a16="http://schemas.microsoft.com/office/drawing/2014/main" val="3871089463"/>
                    </a:ext>
                  </a:extLst>
                </a:gridCol>
                <a:gridCol w="2509079">
                  <a:extLst>
                    <a:ext uri="{9D8B030D-6E8A-4147-A177-3AD203B41FA5}">
                      <a16:colId xmlns:a16="http://schemas.microsoft.com/office/drawing/2014/main" val="27777926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Petites étagères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Grandes étagères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300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4 (8 bustes)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 (9 bustes)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849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1 (2 bustes)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5 (15 bustes)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528970"/>
                  </a:ext>
                </a:extLst>
              </a:tr>
            </a:tbl>
          </a:graphicData>
        </a:graphic>
      </p:graphicFrame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103385"/>
              </p:ext>
            </p:extLst>
          </p:nvPr>
        </p:nvGraphicFramePr>
        <p:xfrm>
          <a:off x="6771860" y="4643219"/>
          <a:ext cx="501815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9079">
                  <a:extLst>
                    <a:ext uri="{9D8B030D-6E8A-4147-A177-3AD203B41FA5}">
                      <a16:colId xmlns:a16="http://schemas.microsoft.com/office/drawing/2014/main" val="3871089463"/>
                    </a:ext>
                  </a:extLst>
                </a:gridCol>
                <a:gridCol w="2509079">
                  <a:extLst>
                    <a:ext uri="{9D8B030D-6E8A-4147-A177-3AD203B41FA5}">
                      <a16:colId xmlns:a16="http://schemas.microsoft.com/office/drawing/2014/main" val="27777926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Petites étagères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Grandes étagères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300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9 (18 bustes)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849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3 (6 bustes)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 (12 bustes)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528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6 (12 bustes)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 (6 bustes)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12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6 (18 bustes)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443396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6438691"/>
            <a:ext cx="7710115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N’hésitez pas à adapter la situation proposée à votre niveau de classe </a:t>
            </a:r>
            <a:endParaRPr lang="fr-F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635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5" r="1" b="30080"/>
          <a:stretch/>
        </p:blipFill>
        <p:spPr>
          <a:xfrm>
            <a:off x="20" y="4310923"/>
            <a:ext cx="3083422" cy="2547077"/>
          </a:xfrm>
          <a:custGeom>
            <a:avLst/>
            <a:gdLst>
              <a:gd name="connsiteX0" fmla="*/ 1464476 w 3083442"/>
              <a:gd name="connsiteY0" fmla="*/ 0 h 2547077"/>
              <a:gd name="connsiteX1" fmla="*/ 3083442 w 3083442"/>
              <a:gd name="connsiteY1" fmla="*/ 1618966 h 2547077"/>
              <a:gd name="connsiteX2" fmla="*/ 2806948 w 3083442"/>
              <a:gd name="connsiteY2" fmla="*/ 2524145 h 2547077"/>
              <a:gd name="connsiteX3" fmla="*/ 2789800 w 3083442"/>
              <a:gd name="connsiteY3" fmla="*/ 2547077 h 2547077"/>
              <a:gd name="connsiteX4" fmla="*/ 139152 w 3083442"/>
              <a:gd name="connsiteY4" fmla="*/ 2547077 h 2547077"/>
              <a:gd name="connsiteX5" fmla="*/ 122004 w 3083442"/>
              <a:gd name="connsiteY5" fmla="*/ 2524145 h 2547077"/>
              <a:gd name="connsiteX6" fmla="*/ 40911 w 3083442"/>
              <a:gd name="connsiteY6" fmla="*/ 2390661 h 2547077"/>
              <a:gd name="connsiteX7" fmla="*/ 0 w 3083442"/>
              <a:gd name="connsiteY7" fmla="*/ 2305737 h 2547077"/>
              <a:gd name="connsiteX8" fmla="*/ 0 w 3083442"/>
              <a:gd name="connsiteY8" fmla="*/ 932195 h 2547077"/>
              <a:gd name="connsiteX9" fmla="*/ 40911 w 3083442"/>
              <a:gd name="connsiteY9" fmla="*/ 847271 h 2547077"/>
              <a:gd name="connsiteX10" fmla="*/ 1464476 w 3083442"/>
              <a:gd name="connsiteY10" fmla="*/ 0 h 254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83442" h="2547077">
                <a:moveTo>
                  <a:pt x="1464476" y="0"/>
                </a:moveTo>
                <a:cubicBezTo>
                  <a:pt x="2358607" y="0"/>
                  <a:pt x="3083442" y="724836"/>
                  <a:pt x="3083442" y="1618966"/>
                </a:cubicBezTo>
                <a:cubicBezTo>
                  <a:pt x="3083442" y="1954265"/>
                  <a:pt x="2981512" y="2265757"/>
                  <a:pt x="2806948" y="2524145"/>
                </a:cubicBezTo>
                <a:lnTo>
                  <a:pt x="2789800" y="2547077"/>
                </a:lnTo>
                <a:lnTo>
                  <a:pt x="139152" y="2547077"/>
                </a:lnTo>
                <a:lnTo>
                  <a:pt x="122004" y="2524145"/>
                </a:lnTo>
                <a:cubicBezTo>
                  <a:pt x="92910" y="2481081"/>
                  <a:pt x="65834" y="2436541"/>
                  <a:pt x="40911" y="2390661"/>
                </a:cubicBezTo>
                <a:lnTo>
                  <a:pt x="0" y="2305737"/>
                </a:lnTo>
                <a:lnTo>
                  <a:pt x="0" y="932195"/>
                </a:lnTo>
                <a:lnTo>
                  <a:pt x="40911" y="847271"/>
                </a:lnTo>
                <a:cubicBezTo>
                  <a:pt x="315065" y="342598"/>
                  <a:pt x="849762" y="0"/>
                  <a:pt x="1464476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2" b="6178"/>
          <a:stretch/>
        </p:blipFill>
        <p:spPr>
          <a:xfrm>
            <a:off x="3533471" y="2950116"/>
            <a:ext cx="2555402" cy="2555402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3" r="2" b="34995"/>
          <a:stretch/>
        </p:blipFill>
        <p:spPr>
          <a:xfrm>
            <a:off x="1" y="-1"/>
            <a:ext cx="3943111" cy="3318096"/>
          </a:xfrm>
          <a:custGeom>
            <a:avLst/>
            <a:gdLst>
              <a:gd name="connsiteX0" fmla="*/ 73119 w 3943111"/>
              <a:gd name="connsiteY0" fmla="*/ 0 h 3318096"/>
              <a:gd name="connsiteX1" fmla="*/ 3572026 w 3943111"/>
              <a:gd name="connsiteY1" fmla="*/ 0 h 3318096"/>
              <a:gd name="connsiteX2" fmla="*/ 3580957 w 3943111"/>
              <a:gd name="connsiteY2" fmla="*/ 11944 h 3318096"/>
              <a:gd name="connsiteX3" fmla="*/ 3943111 w 3943111"/>
              <a:gd name="connsiteY3" fmla="*/ 1197557 h 3318096"/>
              <a:gd name="connsiteX4" fmla="*/ 1822572 w 3943111"/>
              <a:gd name="connsiteY4" fmla="*/ 3318096 h 3318096"/>
              <a:gd name="connsiteX5" fmla="*/ 64188 w 3943111"/>
              <a:gd name="connsiteY5" fmla="*/ 2383171 h 3318096"/>
              <a:gd name="connsiteX6" fmla="*/ 0 w 3943111"/>
              <a:gd name="connsiteY6" fmla="*/ 2277515 h 3318096"/>
              <a:gd name="connsiteX7" fmla="*/ 0 w 3943111"/>
              <a:gd name="connsiteY7" fmla="*/ 117600 h 3318096"/>
              <a:gd name="connsiteX8" fmla="*/ 64188 w 3943111"/>
              <a:gd name="connsiteY8" fmla="*/ 11944 h 331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3111" h="3318096">
                <a:moveTo>
                  <a:pt x="73119" y="0"/>
                </a:moveTo>
                <a:lnTo>
                  <a:pt x="3572026" y="0"/>
                </a:lnTo>
                <a:lnTo>
                  <a:pt x="3580957" y="11944"/>
                </a:lnTo>
                <a:cubicBezTo>
                  <a:pt x="3809602" y="350384"/>
                  <a:pt x="3943111" y="758379"/>
                  <a:pt x="3943111" y="1197557"/>
                </a:cubicBezTo>
                <a:cubicBezTo>
                  <a:pt x="3943111" y="2368699"/>
                  <a:pt x="2993714" y="3318096"/>
                  <a:pt x="1822572" y="3318096"/>
                </a:cubicBezTo>
                <a:cubicBezTo>
                  <a:pt x="1090609" y="3318096"/>
                  <a:pt x="445264" y="2947238"/>
                  <a:pt x="64188" y="2383171"/>
                </a:cubicBezTo>
                <a:lnTo>
                  <a:pt x="0" y="2277515"/>
                </a:lnTo>
                <a:lnTo>
                  <a:pt x="0" y="117600"/>
                </a:lnTo>
                <a:lnTo>
                  <a:pt x="64188" y="11944"/>
                </a:ln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7858125" y="2420938"/>
            <a:ext cx="4333875" cy="36401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fr-FR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sz="2000" b="1" dirty="0">
                <a:solidFill>
                  <a:srgbClr val="000000"/>
                </a:solidFill>
              </a:rPr>
              <a:t>Camille Claudel</a:t>
            </a:r>
            <a:r>
              <a:rPr lang="fr-FR" sz="2000" dirty="0">
                <a:solidFill>
                  <a:srgbClr val="000000"/>
                </a:solidFill>
              </a:rPr>
              <a:t> (1864-1943) est une grande sculptrice française du XIX</a:t>
            </a:r>
            <a:r>
              <a:rPr lang="fr-FR" sz="2000" baseline="30000" dirty="0">
                <a:solidFill>
                  <a:srgbClr val="000000"/>
                </a:solidFill>
              </a:rPr>
              <a:t>e</a:t>
            </a:r>
            <a:r>
              <a:rPr lang="fr-FR" sz="2000" dirty="0">
                <a:solidFill>
                  <a:srgbClr val="000000"/>
                </a:solidFill>
              </a:rPr>
              <a:t> siècle et du XX</a:t>
            </a:r>
            <a:r>
              <a:rPr lang="fr-FR" sz="2000" baseline="30000" dirty="0">
                <a:solidFill>
                  <a:srgbClr val="000000"/>
                </a:solidFill>
              </a:rPr>
              <a:t>e</a:t>
            </a:r>
            <a:r>
              <a:rPr lang="fr-FR" sz="2000" dirty="0">
                <a:solidFill>
                  <a:srgbClr val="000000"/>
                </a:solidFill>
              </a:rPr>
              <a:t> siècle, sœur de l'écrivain Paul Claudel. Elle était l'élève de Rodin. 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000000"/>
                </a:solidFill>
              </a:rPr>
              <a:t>(source </a:t>
            </a:r>
            <a:r>
              <a:rPr lang="fr-FR" sz="2000" u="sng" dirty="0" err="1">
                <a:solidFill>
                  <a:srgbClr val="000000"/>
                </a:solidFill>
                <a:hlinkClick r:id="rId5"/>
              </a:rPr>
              <a:t>Vikidia</a:t>
            </a:r>
            <a:r>
              <a:rPr lang="fr-FR" sz="2000" dirty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30786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Aide Camille à faire une sculpture!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Le but est d’aider Camille à modeler un buste.</a:t>
            </a:r>
          </a:p>
          <a:p>
            <a:endParaRPr lang="fr-FR" dirty="0"/>
          </a:p>
          <a:p>
            <a:r>
              <a:rPr lang="fr-FR" dirty="0"/>
              <a:t>A chaque étape, Camille avancera un peu plus dans sa réalisation.</a:t>
            </a:r>
          </a:p>
          <a:p>
            <a:endParaRPr lang="fr-FR" dirty="0"/>
          </a:p>
          <a:p>
            <a:pPr lvl="1"/>
            <a:r>
              <a:rPr lang="fr-FR" dirty="0"/>
              <a:t>Si vous trouvez les réponses à l’énigme, alors Camille pourra avancer dans la réalisation de sa sculpture.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Sinon, Camille restera à se questionner jusqu’à ce que vous trouviez la bonne réponse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5472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4" b="28416"/>
          <a:stretch/>
        </p:blipFill>
        <p:spPr>
          <a:xfrm>
            <a:off x="2115126" y="10"/>
            <a:ext cx="1219200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709448" y="1913950"/>
            <a:ext cx="4204137" cy="1342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/>
              <a:t>Lundi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525516" y="3417573"/>
            <a:ext cx="4593021" cy="2619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r>
              <a:rPr lang="en-US" sz="1800"/>
              <a:t>Camille décide d’organiser ses couleurs.</a:t>
            </a:r>
          </a:p>
          <a:p>
            <a:pPr marL="0"/>
            <a:endParaRPr lang="en-US" sz="1800"/>
          </a:p>
          <a:p>
            <a:pPr marL="0"/>
            <a:endParaRPr lang="en-US" sz="1800"/>
          </a:p>
        </p:txBody>
      </p:sp>
      <p:sp>
        <p:nvSpPr>
          <p:cNvPr id="4" name="ZoneTexte 3"/>
          <p:cNvSpPr txBox="1"/>
          <p:nvPr/>
        </p:nvSpPr>
        <p:spPr>
          <a:xfrm>
            <a:off x="9470571" y="6550223"/>
            <a:ext cx="2880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2">
                    <a:lumMod val="25000"/>
                  </a:schemeClr>
                </a:solidFill>
              </a:rPr>
              <a:t>Rédigé par R. Clavier ~ CPD Maths 83</a:t>
            </a:r>
          </a:p>
        </p:txBody>
      </p:sp>
    </p:spTree>
    <p:extLst>
      <p:ext uri="{BB962C8B-B14F-4D97-AF65-F5344CB8AC3E}">
        <p14:creationId xmlns:p14="http://schemas.microsoft.com/office/powerpoint/2010/main" val="4207121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9" b="1399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709448" y="1913950"/>
            <a:ext cx="4204137" cy="1342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/>
              <a:t>Mardi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525516" y="3417573"/>
            <a:ext cx="4593021" cy="2619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r>
              <a:rPr lang="en-US" sz="1800"/>
              <a:t>Camille range ses boules de pâte à modeler.</a:t>
            </a:r>
          </a:p>
          <a:p>
            <a:pPr marL="0"/>
            <a:endParaRPr lang="en-US" sz="1800"/>
          </a:p>
        </p:txBody>
      </p:sp>
      <p:sp>
        <p:nvSpPr>
          <p:cNvPr id="9" name="ZoneTexte 8"/>
          <p:cNvSpPr txBox="1"/>
          <p:nvPr/>
        </p:nvSpPr>
        <p:spPr>
          <a:xfrm>
            <a:off x="9383110" y="6550223"/>
            <a:ext cx="2880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2">
                    <a:lumMod val="25000"/>
                  </a:schemeClr>
                </a:solidFill>
              </a:rPr>
              <a:t>Rédigé par R. Clavier ~ CPD Maths 83</a:t>
            </a:r>
          </a:p>
        </p:txBody>
      </p:sp>
    </p:spTree>
    <p:extLst>
      <p:ext uri="{BB962C8B-B14F-4D97-AF65-F5344CB8AC3E}">
        <p14:creationId xmlns:p14="http://schemas.microsoft.com/office/powerpoint/2010/main" val="2435546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65" b="23135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709448" y="1913950"/>
            <a:ext cx="4204137" cy="1342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/>
              <a:t>Jeudi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525516" y="3417573"/>
            <a:ext cx="4593021" cy="2619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r>
              <a:rPr lang="en-US" sz="1800"/>
              <a:t>Camille organise les formes.</a:t>
            </a:r>
          </a:p>
          <a:p>
            <a:pPr marL="0"/>
            <a:endParaRPr lang="en-US" sz="1800"/>
          </a:p>
        </p:txBody>
      </p:sp>
      <p:sp>
        <p:nvSpPr>
          <p:cNvPr id="9" name="ZoneTexte 8"/>
          <p:cNvSpPr txBox="1"/>
          <p:nvPr/>
        </p:nvSpPr>
        <p:spPr>
          <a:xfrm>
            <a:off x="9367208" y="6550223"/>
            <a:ext cx="2880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2">
                    <a:lumMod val="90000"/>
                  </a:schemeClr>
                </a:solidFill>
              </a:rPr>
              <a:t>Rédigé par R. Clavier ~ CPD Maths 83</a:t>
            </a:r>
          </a:p>
        </p:txBody>
      </p:sp>
    </p:spTree>
    <p:extLst>
      <p:ext uri="{BB962C8B-B14F-4D97-AF65-F5344CB8AC3E}">
        <p14:creationId xmlns:p14="http://schemas.microsoft.com/office/powerpoint/2010/main" val="1312540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709448" y="1913950"/>
            <a:ext cx="4204137" cy="1342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/>
              <a:t>Vendredi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525516" y="3417573"/>
            <a:ext cx="4593021" cy="2619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r>
              <a:rPr lang="en-US" sz="1800"/>
              <a:t>Camille range les bustes.</a:t>
            </a:r>
          </a:p>
          <a:p>
            <a:pPr marL="0"/>
            <a:endParaRPr lang="en-US" sz="1800"/>
          </a:p>
        </p:txBody>
      </p:sp>
      <p:sp>
        <p:nvSpPr>
          <p:cNvPr id="10" name="ZoneTexte 9"/>
          <p:cNvSpPr txBox="1"/>
          <p:nvPr/>
        </p:nvSpPr>
        <p:spPr>
          <a:xfrm>
            <a:off x="9367204" y="6550223"/>
            <a:ext cx="2880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2">
                    <a:lumMod val="90000"/>
                  </a:schemeClr>
                </a:solidFill>
              </a:rPr>
              <a:t>Rédigé par R. Clavier ~ CPD Maths 83</a:t>
            </a:r>
          </a:p>
        </p:txBody>
      </p:sp>
    </p:spTree>
    <p:extLst>
      <p:ext uri="{BB962C8B-B14F-4D97-AF65-F5344CB8AC3E}">
        <p14:creationId xmlns:p14="http://schemas.microsoft.com/office/powerpoint/2010/main" val="3800399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5605463" y="628650"/>
            <a:ext cx="6586537" cy="12874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fr-FR" dirty="0"/>
              <a:t>Bravo !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5605463" y="2438400"/>
            <a:ext cx="6586537" cy="37861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700"/>
              <a:t>Grâce à ton assistance Camille a fini de réaliser sa sculpture.</a:t>
            </a:r>
          </a:p>
          <a:p>
            <a:pPr marL="0" indent="0">
              <a:buNone/>
            </a:pPr>
            <a:endParaRPr lang="fr-FR" sz="1700"/>
          </a:p>
          <a:p>
            <a:pPr marL="0" indent="0">
              <a:buNone/>
            </a:pPr>
            <a:r>
              <a:rPr lang="fr-FR" sz="1700"/>
              <a:t>La sculpture est l'art de créer des formes en trois dimensions, grâce à une matière à laquelle on impose une forme déterminée, dans un but esthétique.</a:t>
            </a:r>
          </a:p>
          <a:p>
            <a:pPr marL="0" indent="0">
              <a:buNone/>
            </a:pPr>
            <a:r>
              <a:rPr lang="fr-FR" sz="1700"/>
              <a:t>Le mot « sculpture » vient du latin sculpere qui signifie « tailler » ou « enlever des morceaux à une pierre ». </a:t>
            </a:r>
          </a:p>
          <a:p>
            <a:pPr marL="0" indent="0">
              <a:buNone/>
            </a:pPr>
            <a:endParaRPr lang="fr-FR" sz="1700"/>
          </a:p>
          <a:p>
            <a:pPr marL="0" indent="0">
              <a:buNone/>
            </a:pPr>
            <a:r>
              <a:rPr lang="fr-FR" sz="1700"/>
              <a:t>En remerciement pour ton aide à sa réalisation, Camille te délivre un diplôme </a:t>
            </a:r>
            <a:r>
              <a:rPr lang="fr-FR" sz="1700" b="1"/>
              <a:t>d’assistant sculpteur </a:t>
            </a:r>
            <a:r>
              <a:rPr lang="fr-FR" sz="1700"/>
              <a:t>afin que tu puisses poursuivre dans cette lancée et peut-être comme elle, faire des essais artistiques pour penser le monde autrement…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5" r="526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18568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an : incliné vers le haut 3"/>
          <p:cNvSpPr/>
          <p:nvPr/>
        </p:nvSpPr>
        <p:spPr>
          <a:xfrm>
            <a:off x="0" y="0"/>
            <a:ext cx="12192000" cy="6858000"/>
          </a:xfrm>
          <a:prstGeom prst="ribbon2">
            <a:avLst>
              <a:gd name="adj1" fmla="val 18406"/>
              <a:gd name="adj2" fmla="val 73478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921565" y="1738558"/>
            <a:ext cx="8653670" cy="36625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2400" dirty="0">
                <a:latin typeface="Segoe Print" panose="02000600000000000000" pitchFamily="2" charset="0"/>
                <a:cs typeface="MV Boli" panose="02000500030200090000" pitchFamily="2" charset="0"/>
              </a:rPr>
              <a:t>Diplôme d’Assistant sculpteur</a:t>
            </a:r>
            <a:r>
              <a:rPr lang="fr-FR" sz="1100" dirty="0">
                <a:latin typeface="Segoe Print" panose="02000600000000000000" pitchFamily="2" charset="0"/>
                <a:cs typeface="MV Boli" panose="02000500030200090000" pitchFamily="2" charset="0"/>
              </a:rPr>
              <a:t>,</a:t>
            </a:r>
          </a:p>
          <a:p>
            <a:pPr>
              <a:lnSpc>
                <a:spcPct val="200000"/>
              </a:lnSpc>
            </a:pPr>
            <a:r>
              <a:rPr lang="fr-FR" dirty="0">
                <a:latin typeface="Segoe Print" panose="02000600000000000000" pitchFamily="2" charset="0"/>
                <a:cs typeface="MV Boli" panose="02000500030200090000" pitchFamily="2" charset="0"/>
              </a:rPr>
              <a:t>Délivré à ……………………………………………</a:t>
            </a:r>
          </a:p>
          <a:p>
            <a:pPr>
              <a:lnSpc>
                <a:spcPct val="200000"/>
              </a:lnSpc>
            </a:pPr>
            <a:r>
              <a:rPr lang="fr-FR" dirty="0">
                <a:latin typeface="Segoe Print" panose="02000600000000000000" pitchFamily="2" charset="0"/>
                <a:cs typeface="MV Boli" panose="02000500030200090000" pitchFamily="2" charset="0"/>
              </a:rPr>
              <a:t>Classe………………………………</a:t>
            </a:r>
          </a:p>
          <a:p>
            <a:pPr>
              <a:lnSpc>
                <a:spcPct val="200000"/>
              </a:lnSpc>
            </a:pPr>
            <a:r>
              <a:rPr lang="fr-FR" dirty="0">
                <a:latin typeface="Segoe Print" panose="02000600000000000000" pitchFamily="2" charset="0"/>
                <a:cs typeface="MV Boli" panose="02000500030200090000" pitchFamily="2" charset="0"/>
              </a:rPr>
              <a:t>Ecole……………………………………………………………</a:t>
            </a:r>
          </a:p>
          <a:p>
            <a:pPr>
              <a:lnSpc>
                <a:spcPct val="200000"/>
              </a:lnSpc>
            </a:pPr>
            <a:r>
              <a:rPr lang="fr-FR" dirty="0">
                <a:latin typeface="Segoe Print" panose="02000600000000000000" pitchFamily="2" charset="0"/>
                <a:cs typeface="MV Boli" panose="02000500030200090000" pitchFamily="2" charset="0"/>
              </a:rPr>
              <a:t>Pour son aide à la réalisation d’une sculpture.</a:t>
            </a:r>
          </a:p>
          <a:p>
            <a:pPr>
              <a:lnSpc>
                <a:spcPct val="200000"/>
              </a:lnSpc>
            </a:pPr>
            <a:r>
              <a:rPr lang="fr-FR" sz="2000" dirty="0">
                <a:latin typeface="Segoe Print" panose="02000600000000000000" pitchFamily="2" charset="0"/>
                <a:cs typeface="MV Boli" panose="02000500030200090000" pitchFamily="2" charset="0"/>
              </a:rPr>
              <a:t>   Le ……… à …………………</a:t>
            </a:r>
          </a:p>
        </p:txBody>
      </p:sp>
      <p:sp>
        <p:nvSpPr>
          <p:cNvPr id="11" name="AutoShape 2" descr="Résultat de recherche d'images pour &quot;académie des science&quot;"/>
          <p:cNvSpPr>
            <a:spLocks noChangeAspect="1" noChangeArrowheads="1"/>
          </p:cNvSpPr>
          <p:nvPr/>
        </p:nvSpPr>
        <p:spPr bwMode="auto">
          <a:xfrm>
            <a:off x="3228975" y="3031698"/>
            <a:ext cx="4112729" cy="131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53789">
            <a:off x="6550739" y="4709839"/>
            <a:ext cx="1819233" cy="47679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339" y="118088"/>
            <a:ext cx="6533322" cy="185591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5"/>
          <a:srcRect l="19919" t="6432" r="16644" b="6109"/>
          <a:stretch/>
        </p:blipFill>
        <p:spPr>
          <a:xfrm>
            <a:off x="8480773" y="3712556"/>
            <a:ext cx="1564991" cy="1616126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6100465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563</Words>
  <Application>Microsoft Office PowerPoint</Application>
  <PresentationFormat>Grand écran</PresentationFormat>
  <Paragraphs>113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MV Boli</vt:lpstr>
      <vt:lpstr>Segoe Print</vt:lpstr>
      <vt:lpstr>Times New Roman</vt:lpstr>
      <vt:lpstr>Thème Office</vt:lpstr>
      <vt:lpstr>Semaine des mathématiques 2020    avec  Camille Claudel</vt:lpstr>
      <vt:lpstr>Présentation PowerPoint</vt:lpstr>
      <vt:lpstr>Aide Camille à faire une sculpture!</vt:lpstr>
      <vt:lpstr>Lundi</vt:lpstr>
      <vt:lpstr>Mardi</vt:lpstr>
      <vt:lpstr>Jeudi</vt:lpstr>
      <vt:lpstr>Vendredi</vt:lpstr>
      <vt:lpstr>Bravo !</vt:lpstr>
      <vt:lpstr>Présentation PowerPoint</vt:lpstr>
      <vt:lpstr>Défi du lundi</vt:lpstr>
      <vt:lpstr>Défi du mardi</vt:lpstr>
      <vt:lpstr>Défi du jeudi</vt:lpstr>
      <vt:lpstr>Défi du vendredi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Semaine des mathématiques 2014   avec Marie Curie</dc:title>
  <dc:creator>Clavier Romain</dc:creator>
  <cp:lastModifiedBy>Clavier Romain</cp:lastModifiedBy>
  <cp:revision>30</cp:revision>
  <dcterms:created xsi:type="dcterms:W3CDTF">2020-01-06T08:28:26Z</dcterms:created>
  <dcterms:modified xsi:type="dcterms:W3CDTF">2020-01-31T14:40:34Z</dcterms:modified>
</cp:coreProperties>
</file>