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4" r:id="rId9"/>
    <p:sldId id="265" r:id="rId10"/>
    <p:sldId id="268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55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5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57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27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0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5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27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6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9888164" y="6596390"/>
            <a:ext cx="2303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216384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fr.vikidia.org/wiki/Hypatie_d'Alexandr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3554498"/>
          </a:xfrm>
        </p:spPr>
        <p:txBody>
          <a:bodyPr>
            <a:normAutofit/>
          </a:bodyPr>
          <a:lstStyle/>
          <a:p>
            <a:r>
              <a:rPr lang="fr-FR" sz="3400" dirty="0"/>
              <a:t>Semaine des mathématiques</a:t>
            </a:r>
            <a:br>
              <a:rPr lang="fr-FR" sz="3400" dirty="0"/>
            </a:br>
            <a:r>
              <a:rPr lang="fr-FR" sz="3400" dirty="0"/>
              <a:t> 2020   </a:t>
            </a:r>
            <a:br>
              <a:rPr lang="fr-FR" sz="3400" dirty="0"/>
            </a:br>
            <a:r>
              <a:rPr lang="fr-FR" sz="3400" dirty="0"/>
              <a:t>avec </a:t>
            </a:r>
            <a:br>
              <a:rPr lang="fr-FR" sz="3400" dirty="0"/>
            </a:br>
            <a:r>
              <a:rPr lang="fr-FR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Hypatie d’Alexandrie</a:t>
            </a: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" t="5535" r="-141" b="41632"/>
          <a:stretch/>
        </p:blipFill>
        <p:spPr>
          <a:xfrm>
            <a:off x="921910" y="465243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690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1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8081" cy="4056027"/>
          </a:xfr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43893"/>
              </p:ext>
            </p:extLst>
          </p:nvPr>
        </p:nvGraphicFramePr>
        <p:xfrm>
          <a:off x="2235274" y="4166235"/>
          <a:ext cx="7697531" cy="2691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807">
                  <a:extLst>
                    <a:ext uri="{9D8B030D-6E8A-4147-A177-3AD203B41FA5}">
                      <a16:colId xmlns:a16="http://schemas.microsoft.com/office/drawing/2014/main" val="319159673"/>
                    </a:ext>
                  </a:extLst>
                </a:gridCol>
                <a:gridCol w="2017280">
                  <a:extLst>
                    <a:ext uri="{9D8B030D-6E8A-4147-A177-3AD203B41FA5}">
                      <a16:colId xmlns:a16="http://schemas.microsoft.com/office/drawing/2014/main" val="2631484223"/>
                    </a:ext>
                  </a:extLst>
                </a:gridCol>
                <a:gridCol w="4227444">
                  <a:extLst>
                    <a:ext uri="{9D8B030D-6E8A-4147-A177-3AD203B41FA5}">
                      <a16:colId xmlns:a16="http://schemas.microsoft.com/office/drawing/2014/main" val="1943407489"/>
                    </a:ext>
                  </a:extLst>
                </a:gridCol>
              </a:tblGrid>
              <a:tr h="1592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Planète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Diamètre (km)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Distance arrondie au Soleil (en millions de km)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295407296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Jupiter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142 000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800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46305800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Mars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6 400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200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81043304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Mercure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4 800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89628722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Neptune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50 000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4 000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09737588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Saturne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120 000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1 500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53342234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Terre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12 800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150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06073528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Uranus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51 300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3 000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8584505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Vénus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1 200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100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Times-Roman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1624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8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est née en 370 après J.C. </a:t>
            </a:r>
          </a:p>
          <a:p>
            <a:pPr marL="0" indent="0">
              <a:buNone/>
            </a:pPr>
            <a:r>
              <a:rPr lang="fr-FR" dirty="0"/>
              <a:t>Elle a vécu à Alexandrie en Égypte. </a:t>
            </a:r>
          </a:p>
          <a:p>
            <a:pPr marL="0" indent="0">
              <a:buNone/>
            </a:pPr>
            <a:r>
              <a:rPr lang="fr-FR" dirty="0"/>
              <a:t>Elle était la fille du mathématicien </a:t>
            </a:r>
          </a:p>
          <a:p>
            <a:pPr marL="0" indent="0">
              <a:buNone/>
            </a:pPr>
            <a:r>
              <a:rPr lang="fr-FR" dirty="0"/>
              <a:t>et philosophe </a:t>
            </a:r>
            <a:r>
              <a:rPr lang="fr-FR" dirty="0" err="1"/>
              <a:t>Théon</a:t>
            </a:r>
            <a:r>
              <a:rPr lang="fr-FR" dirty="0"/>
              <a:t> d'Alexandrie.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donnait des conférences sur les mathématiques et sur la philosophie. Hypatie avait fini par symboliser l'apprentissage de la science. Elle aurait également participé à l’édition des Canons astronomiques de Ptolémée, célèbre astronome, mathématicien et géographe, actif à Alexandrie au début du IIe s. apr. J.-C. (source </a:t>
            </a:r>
            <a:r>
              <a:rPr lang="fr-FR" u="sng" dirty="0">
                <a:hlinkClick r:id="rId2"/>
              </a:rPr>
              <a:t>Vikidia</a:t>
            </a:r>
            <a:r>
              <a:rPr lang="fr-FR" dirty="0"/>
              <a:t>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09" y="219831"/>
            <a:ext cx="4174434" cy="368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8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 Hypatie à lire les étoiles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but est d’aider Hypatie à construire un astrolabe planisphérique que son père lui a enseigné.</a:t>
            </a:r>
          </a:p>
          <a:p>
            <a:endParaRPr lang="fr-FR" dirty="0"/>
          </a:p>
          <a:p>
            <a:r>
              <a:rPr lang="fr-FR" dirty="0"/>
              <a:t>A chaque étape, Hypatie avancera un peu plus dans sa construction.</a:t>
            </a:r>
          </a:p>
          <a:p>
            <a:endParaRPr lang="fr-FR" dirty="0"/>
          </a:p>
          <a:p>
            <a:pPr lvl="1"/>
            <a:r>
              <a:rPr lang="fr-FR" dirty="0"/>
              <a:t>Si vous trouvez les réponses à l’énigme, alors Hypatie pourra comprendre et avancer dans la réalisation de l’astrolabe.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Sinon, Hypatie restera à se questionner jusqu’à ce que vous trouviez la bonne réponse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547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000000"/>
                </a:solidFill>
              </a:rPr>
              <a:t>Lundi</a:t>
            </a:r>
          </a:p>
        </p:txBody>
      </p:sp>
      <p:sp>
        <p:nvSpPr>
          <p:cNvPr id="58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8205" r="1130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Hypatie reçoit une quantité d’or pour construire son astrolabe planisphérique.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Elle a reçu 26 grammes d’or. Elle en avait 72 grammes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Il faut 100 grammes d’or pour construire un astrolabe planisphérique.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Doit-elle en recommander ?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420712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000000"/>
                </a:solidFill>
              </a:rPr>
              <a:t>Mardi</a:t>
            </a:r>
          </a:p>
        </p:txBody>
      </p:sp>
      <p:sp>
        <p:nvSpPr>
          <p:cNvPr id="3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4" r="13915" b="2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Ce soir, Hypatie a relevé 34 étoiles dans le ciel qui forment 4 constellations.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Hier, Hypatie voyait une constellation de moins.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Combien pouvait-elle voir d’étoiles en tout ? Plusieurs réponses sont-elles possibles ?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243554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000000"/>
                </a:solidFill>
              </a:rPr>
              <a:t>Jeudi</a:t>
            </a:r>
          </a:p>
        </p:txBody>
      </p:sp>
      <p:sp>
        <p:nvSpPr>
          <p:cNvPr id="5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28425" r="7085" b="2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7178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Hypatie a trouvé un document lui indiquant le nom des planètes du Système Solaire.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>
                <a:solidFill>
                  <a:srgbClr val="000000"/>
                </a:solidFill>
              </a:rPr>
              <a:t>Elle </a:t>
            </a:r>
            <a:r>
              <a:rPr lang="fr-FR" sz="2000" dirty="0">
                <a:solidFill>
                  <a:srgbClr val="000000"/>
                </a:solidFill>
              </a:rPr>
              <a:t>se demande dans quel ordre sont les planètes vis-à-vis du Soleil.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Grâce aux données du tableau, donne un nom à chacune des planètes. 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131254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000000"/>
                </a:solidFill>
              </a:rPr>
              <a:t>Vendredi</a:t>
            </a:r>
          </a:p>
        </p:txBody>
      </p:sp>
      <p:sp>
        <p:nvSpPr>
          <p:cNvPr id="38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5" r="-2" b="3694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Hypatie a presque fini son astrolabe.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Elle commence à travailler chaque jour à 9h et travaille 7 heures et 30 minutes par jour. Un collègue astronome veut venir voir son travail réalisé.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Comme elle travaille encore sur l’astrolabe, il faudrait écrire un petit courrier à son collègue pour lui dire à quelle heure venir pour qu’elle lui montre l’astrolabe planisphérique terminé.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380039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 dirty="0"/>
              <a:t>Bravo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900"/>
              <a:t>Grâce à ton assistance Hypatie a fini de construire son astrolabe planisphérique.</a:t>
            </a:r>
          </a:p>
          <a:p>
            <a:pPr marL="0" indent="0">
              <a:buNone/>
            </a:pPr>
            <a:endParaRPr lang="fr-FR" sz="1900"/>
          </a:p>
          <a:p>
            <a:pPr marL="0" indent="0">
              <a:buNone/>
            </a:pPr>
            <a:r>
              <a:rPr lang="fr-FR" sz="1900"/>
              <a:t>Un astrolabe est un instrument utilisé pour calculer la date et l'heure en se basant sur les positions des étoiles et des planètes.</a:t>
            </a:r>
          </a:p>
          <a:p>
            <a:pPr marL="0" indent="0">
              <a:buNone/>
            </a:pPr>
            <a:endParaRPr lang="fr-FR" sz="1900"/>
          </a:p>
          <a:p>
            <a:pPr marL="0" indent="0">
              <a:buNone/>
            </a:pPr>
            <a:r>
              <a:rPr lang="fr-FR" sz="1900"/>
              <a:t>En remerciement pour ton aide à la construction de l’astrolabe, Hypatie te délivre un diplôme </a:t>
            </a:r>
            <a:r>
              <a:rPr lang="fr-FR" sz="1900" b="1"/>
              <a:t>d’assistant astronome </a:t>
            </a:r>
            <a:r>
              <a:rPr lang="fr-FR" sz="1900"/>
              <a:t>afin que tu puisses poursuivre dans cette lancée et peut-être comme elle, faire des découvertes scientifiques qui aideront les humains à mieux comprendre l’univers…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1433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48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76451" y="6046586"/>
            <a:ext cx="1815549" cy="8114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chemin : vertical 13"/>
          <p:cNvSpPr/>
          <p:nvPr/>
        </p:nvSpPr>
        <p:spPr>
          <a:xfrm>
            <a:off x="0" y="0"/>
            <a:ext cx="12099235" cy="68580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" t="7835" r="4243" b="7634"/>
          <a:stretch/>
        </p:blipFill>
        <p:spPr>
          <a:xfrm rot="21077238">
            <a:off x="7161400" y="5442953"/>
            <a:ext cx="1323160" cy="914400"/>
          </a:xfrm>
          <a:prstGeom prst="ellipse">
            <a:avLst/>
          </a:prstGeom>
          <a:ln w="317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1431235" y="537386"/>
            <a:ext cx="10084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000" dirty="0">
                <a:latin typeface="Segoe Print" panose="02000600000000000000" pitchFamily="2" charset="0"/>
                <a:cs typeface="MV Boli" panose="02000500030200090000" pitchFamily="2" charset="0"/>
              </a:rPr>
              <a:t>Diplôme d’Assistant astronome</a:t>
            </a:r>
            <a:r>
              <a:rPr lang="fr-FR" dirty="0">
                <a:latin typeface="Segoe Print" panose="02000600000000000000" pitchFamily="2" charset="0"/>
                <a:cs typeface="MV Boli" panose="02000500030200090000" pitchFamily="2" charset="0"/>
              </a:rPr>
              <a:t>,</a:t>
            </a:r>
          </a:p>
          <a:p>
            <a:pPr>
              <a:lnSpc>
                <a:spcPct val="200000"/>
              </a:lnSpc>
            </a:pPr>
            <a:endParaRPr lang="fr-FR" dirty="0">
              <a:latin typeface="Segoe Print" panose="02000600000000000000" pitchFamily="2" charset="0"/>
              <a:cs typeface="MV Boli" panose="0200050003020009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2000" dirty="0">
                <a:latin typeface="Segoe Print" panose="02000600000000000000" pitchFamily="2" charset="0"/>
                <a:cs typeface="MV Boli" panose="02000500030200090000" pitchFamily="2" charset="0"/>
              </a:rPr>
              <a:t>Délivré à ……………………………………………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Segoe Print" panose="02000600000000000000" pitchFamily="2" charset="0"/>
                <a:cs typeface="MV Boli" panose="02000500030200090000" pitchFamily="2" charset="0"/>
              </a:rPr>
              <a:t>Classe………………………………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Segoe Print" panose="02000600000000000000" pitchFamily="2" charset="0"/>
                <a:cs typeface="MV Boli" panose="02000500030200090000" pitchFamily="2" charset="0"/>
              </a:rPr>
              <a:t>Ecole……………………………………………………………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Segoe Print" panose="02000600000000000000" pitchFamily="2" charset="0"/>
                <a:cs typeface="MV Boli" panose="02000500030200090000" pitchFamily="2" charset="0"/>
              </a:rPr>
              <a:t>       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Segoe Print" panose="02000600000000000000" pitchFamily="2" charset="0"/>
                <a:cs typeface="MV Boli" panose="02000500030200090000" pitchFamily="2" charset="0"/>
              </a:rPr>
              <a:t> Pour son aide dans la construction de l’astrolabe planisphérique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Segoe Print" panose="02000600000000000000" pitchFamily="2" charset="0"/>
                <a:cs typeface="MV Boli" panose="02000500030200090000" pitchFamily="2" charset="0"/>
              </a:rPr>
              <a:t>   Le ……… à …………………</a:t>
            </a:r>
          </a:p>
        </p:txBody>
      </p:sp>
      <p:sp>
        <p:nvSpPr>
          <p:cNvPr id="11" name="AutoShape 2" descr="Résultat de recherche d'images pour &quot;académie des science&quot;"/>
          <p:cNvSpPr>
            <a:spLocks noChangeAspect="1" noChangeArrowheads="1"/>
          </p:cNvSpPr>
          <p:nvPr/>
        </p:nvSpPr>
        <p:spPr bwMode="auto">
          <a:xfrm>
            <a:off x="3228975" y="3031698"/>
            <a:ext cx="4112729" cy="131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 rot="321684">
            <a:off x="6498723" y="5630364"/>
            <a:ext cx="2358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Cambria" panose="02040503050406030204" pitchFamily="18" charset="0"/>
              </a:rPr>
              <a:t>Ὑπατία</a:t>
            </a:r>
            <a:endParaRPr lang="fr-FR" sz="3600" dirty="0">
              <a:latin typeface="Cambria" panose="02040503050406030204" pitchFamily="18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" t="4228" r="1338" b="12804"/>
          <a:stretch/>
        </p:blipFill>
        <p:spPr>
          <a:xfrm>
            <a:off x="7659434" y="2374272"/>
            <a:ext cx="2717017" cy="196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046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548</Words>
  <Application>Microsoft Office PowerPoint</Application>
  <PresentationFormat>Grand écran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MV Boli</vt:lpstr>
      <vt:lpstr>Rockwell</vt:lpstr>
      <vt:lpstr>Segoe Print</vt:lpstr>
      <vt:lpstr>Times-Roman</vt:lpstr>
      <vt:lpstr>Thème Office</vt:lpstr>
      <vt:lpstr>Semaine des mathématiques  2020    avec  Hypatie d’Alexandrie</vt:lpstr>
      <vt:lpstr>Présentation PowerPoint</vt:lpstr>
      <vt:lpstr>Aide Hypatie à lire les étoiles !</vt:lpstr>
      <vt:lpstr>Lundi</vt:lpstr>
      <vt:lpstr>Mardi</vt:lpstr>
      <vt:lpstr>Jeudi</vt:lpstr>
      <vt:lpstr>Vendredi</vt:lpstr>
      <vt:lpstr>Bravo !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des mathématiques 2014   avec Marie Curie</dc:title>
  <dc:creator>Clavier Romain</dc:creator>
  <cp:lastModifiedBy>Clavier Romain</cp:lastModifiedBy>
  <cp:revision>28</cp:revision>
  <dcterms:created xsi:type="dcterms:W3CDTF">2020-01-06T08:28:26Z</dcterms:created>
  <dcterms:modified xsi:type="dcterms:W3CDTF">2020-01-31T14:42:36Z</dcterms:modified>
</cp:coreProperties>
</file>