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62" r:id="rId3"/>
    <p:sldId id="266" r:id="rId4"/>
    <p:sldId id="268" r:id="rId5"/>
    <p:sldId id="270" r:id="rId6"/>
    <p:sldId id="258" r:id="rId7"/>
    <p:sldId id="257" r:id="rId8"/>
    <p:sldId id="263" r:id="rId9"/>
    <p:sldId id="264" r:id="rId10"/>
    <p:sldId id="261" r:id="rId11"/>
    <p:sldId id="267" r:id="rId12"/>
    <p:sldId id="269" r:id="rId13"/>
    <p:sldId id="271" r:id="rId1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1BBE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16" autoAdjust="0"/>
    <p:restoredTop sz="94614" autoAdjust="0"/>
  </p:normalViewPr>
  <p:slideViewPr>
    <p:cSldViewPr>
      <p:cViewPr varScale="1">
        <p:scale>
          <a:sx n="69" d="100"/>
          <a:sy n="69" d="100"/>
        </p:scale>
        <p:origin x="-138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72B677-656C-41F7-965B-4045D0C2B87E}" type="datetimeFigureOut">
              <a:rPr lang="fr-FR" smtClean="0"/>
              <a:pPr/>
              <a:t>16/06/2019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2DEB25-9B71-4C70-95E2-96AFBF73409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D7BDEA-8EA0-FE4F-8E67-406CE035A260}" type="slidenum">
              <a:rPr lang="fr-FR" smtClean="0"/>
              <a:pPr/>
              <a:t>10</a:t>
            </a:fld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14017692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CFB9B-C632-4E6C-A38A-8BD7EF11E94A}" type="datetimeFigureOut">
              <a:rPr lang="fr-FR" smtClean="0"/>
              <a:pPr/>
              <a:t>16/06/2019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051CE-77BD-4BD8-B408-732AF5DD148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CFB9B-C632-4E6C-A38A-8BD7EF11E94A}" type="datetimeFigureOut">
              <a:rPr lang="fr-FR" smtClean="0"/>
              <a:pPr/>
              <a:t>16/06/2019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051CE-77BD-4BD8-B408-732AF5DD148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CFB9B-C632-4E6C-A38A-8BD7EF11E94A}" type="datetimeFigureOut">
              <a:rPr lang="fr-FR" smtClean="0"/>
              <a:pPr/>
              <a:t>16/06/2019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051CE-77BD-4BD8-B408-732AF5DD148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age de contenu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6" name="Espace réservé du texte 6"/>
          <p:cNvSpPr>
            <a:spLocks noGrp="1"/>
          </p:cNvSpPr>
          <p:nvPr>
            <p:ph type="body" sz="quarter" idx="13" hasCustomPrompt="1"/>
          </p:nvPr>
        </p:nvSpPr>
        <p:spPr>
          <a:xfrm>
            <a:off x="804863" y="1471083"/>
            <a:ext cx="7881937" cy="4598988"/>
          </a:xfrm>
        </p:spPr>
        <p:txBody>
          <a:bodyPr/>
          <a:lstStyle>
            <a:lvl1pPr marL="177800" marR="0" indent="-1778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00000"/>
              <a:buFont typeface="Arial"/>
              <a:buChar char="■"/>
              <a:tabLst/>
              <a:defRPr>
                <a:solidFill>
                  <a:srgbClr val="683086"/>
                </a:solidFill>
              </a:defRPr>
            </a:lvl1pPr>
            <a:lvl2pPr marL="627063" marR="0" indent="-169863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683086"/>
              </a:buClr>
              <a:buSzTx/>
              <a:buFont typeface="Arial Italic"/>
              <a:buChar char="■"/>
              <a:tabLst/>
              <a:defRPr/>
            </a:lvl2pPr>
            <a:lvl3pPr marL="627063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lvl3pPr>
            <a:lvl4pPr marL="627063" marR="0" indent="1778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683086"/>
              </a:buClr>
              <a:buSzTx/>
              <a:buFont typeface="Arial"/>
              <a:buChar char="–"/>
              <a:tabLst/>
              <a:defRPr/>
            </a:lvl4pPr>
            <a:lvl5pPr marL="80645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lvl5pPr>
          </a:lstStyle>
          <a:p>
            <a:pPr lvl="0"/>
            <a:r>
              <a:rPr lang="fr-FR" dirty="0" smtClean="0"/>
              <a:t> 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33397919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CFB9B-C632-4E6C-A38A-8BD7EF11E94A}" type="datetimeFigureOut">
              <a:rPr lang="fr-FR" smtClean="0"/>
              <a:pPr/>
              <a:t>16/06/2019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051CE-77BD-4BD8-B408-732AF5DD148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CFB9B-C632-4E6C-A38A-8BD7EF11E94A}" type="datetimeFigureOut">
              <a:rPr lang="fr-FR" smtClean="0"/>
              <a:pPr/>
              <a:t>16/06/2019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051CE-77BD-4BD8-B408-732AF5DD148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CFB9B-C632-4E6C-A38A-8BD7EF11E94A}" type="datetimeFigureOut">
              <a:rPr lang="fr-FR" smtClean="0"/>
              <a:pPr/>
              <a:t>16/06/2019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051CE-77BD-4BD8-B408-732AF5DD148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CFB9B-C632-4E6C-A38A-8BD7EF11E94A}" type="datetimeFigureOut">
              <a:rPr lang="fr-FR" smtClean="0"/>
              <a:pPr/>
              <a:t>16/06/2019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051CE-77BD-4BD8-B408-732AF5DD148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CFB9B-C632-4E6C-A38A-8BD7EF11E94A}" type="datetimeFigureOut">
              <a:rPr lang="fr-FR" smtClean="0"/>
              <a:pPr/>
              <a:t>16/06/2019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051CE-77BD-4BD8-B408-732AF5DD148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CFB9B-C632-4E6C-A38A-8BD7EF11E94A}" type="datetimeFigureOut">
              <a:rPr lang="fr-FR" smtClean="0"/>
              <a:pPr/>
              <a:t>16/06/2019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051CE-77BD-4BD8-B408-732AF5DD148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CFB9B-C632-4E6C-A38A-8BD7EF11E94A}" type="datetimeFigureOut">
              <a:rPr lang="fr-FR" smtClean="0"/>
              <a:pPr/>
              <a:t>16/06/2019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051CE-77BD-4BD8-B408-732AF5DD148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CFB9B-C632-4E6C-A38A-8BD7EF11E94A}" type="datetimeFigureOut">
              <a:rPr lang="fr-FR" smtClean="0"/>
              <a:pPr/>
              <a:t>16/06/2019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051CE-77BD-4BD8-B408-732AF5DD148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8CFB9B-C632-4E6C-A38A-8BD7EF11E94A}" type="datetimeFigureOut">
              <a:rPr lang="fr-FR" smtClean="0"/>
              <a:pPr/>
              <a:t>16/06/2019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8051CE-77BD-4BD8-B408-732AF5DD148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4348" y="2428868"/>
            <a:ext cx="7772400" cy="1470025"/>
          </a:xfrm>
        </p:spPr>
        <p:txBody>
          <a:bodyPr/>
          <a:lstStyle/>
          <a:p>
            <a:r>
              <a:rPr lang="fr-FR" dirty="0" smtClean="0"/>
              <a:t>Formation nouveaux programmes de lycée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57290" y="4214818"/>
            <a:ext cx="6400800" cy="757246"/>
          </a:xfrm>
        </p:spPr>
        <p:txBody>
          <a:bodyPr>
            <a:normAutofit/>
          </a:bodyPr>
          <a:lstStyle/>
          <a:p>
            <a:r>
              <a:rPr lang="fr-FR" dirty="0" smtClean="0"/>
              <a:t>Les programmes de géographie</a:t>
            </a:r>
          </a:p>
          <a:p>
            <a:endParaRPr lang="fr-FR" dirty="0" smtClean="0"/>
          </a:p>
        </p:txBody>
      </p:sp>
      <p:pic>
        <p:nvPicPr>
          <p:cNvPr id="4" name="Picture 2" descr="Résultat de recherche d'images pour &quot;académie de nice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71472" y="357166"/>
            <a:ext cx="3521110" cy="14993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3143240" y="5500702"/>
            <a:ext cx="30003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Journées académiques 2019</a:t>
            </a:r>
            <a:endParaRPr lang="fr-FR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rmAutofit/>
          </a:bodyPr>
          <a:lstStyle/>
          <a:p>
            <a:pPr algn="l"/>
            <a:r>
              <a:rPr lang="fr-FR" sz="3200" b="1" dirty="0" smtClean="0">
                <a:solidFill>
                  <a:srgbClr val="0070C0"/>
                </a:solidFill>
              </a:rPr>
              <a:t>Pour récapituler…</a:t>
            </a:r>
            <a:endParaRPr lang="fr-FR" sz="3200" b="1" dirty="0">
              <a:solidFill>
                <a:srgbClr val="0070C0"/>
              </a:solidFill>
            </a:endParaRP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>
          <a:xfrm>
            <a:off x="642910" y="1357298"/>
            <a:ext cx="7881937" cy="3953271"/>
          </a:xfrm>
        </p:spPr>
        <p:txBody>
          <a:bodyPr>
            <a:noAutofit/>
          </a:bodyPr>
          <a:lstStyle/>
          <a:p>
            <a:pPr>
              <a:buClr>
                <a:srgbClr val="0070C0"/>
              </a:buClr>
            </a:pPr>
            <a:r>
              <a:rPr lang="fr-FR" sz="1800" dirty="0">
                <a:solidFill>
                  <a:srgbClr val="683086"/>
                </a:solidFill>
              </a:rPr>
              <a:t> </a:t>
            </a:r>
            <a:r>
              <a:rPr lang="fr-FR" sz="1800" b="1" dirty="0">
                <a:solidFill>
                  <a:srgbClr val="0070C0"/>
                </a:solidFill>
              </a:rPr>
              <a:t>Le traitement des questions</a:t>
            </a:r>
            <a:endParaRPr lang="fr-FR" sz="1800" b="1" i="1" dirty="0">
              <a:solidFill>
                <a:srgbClr val="0070C0"/>
              </a:solidFill>
            </a:endParaRPr>
          </a:p>
          <a:p>
            <a:pPr marL="457200" lvl="1" indent="0">
              <a:buNone/>
            </a:pPr>
            <a:r>
              <a:rPr lang="fr-FR" sz="1800" i="1" dirty="0"/>
              <a:t>le choix de suivre les deux questions posées ou de les recomposer</a:t>
            </a:r>
            <a:endParaRPr lang="fr-FR" sz="1800" dirty="0"/>
          </a:p>
          <a:p>
            <a:pPr>
              <a:buClr>
                <a:srgbClr val="0070C0"/>
              </a:buClr>
            </a:pPr>
            <a:r>
              <a:rPr lang="fr-FR" sz="1800" dirty="0" smtClean="0">
                <a:solidFill>
                  <a:srgbClr val="683086"/>
                </a:solidFill>
              </a:rPr>
              <a:t> </a:t>
            </a:r>
            <a:r>
              <a:rPr lang="fr-FR" sz="1800" b="1" dirty="0" smtClean="0">
                <a:solidFill>
                  <a:srgbClr val="0070C0"/>
                </a:solidFill>
              </a:rPr>
              <a:t>L’étude de cas</a:t>
            </a:r>
          </a:p>
          <a:p>
            <a:pPr marL="457200" lvl="1" indent="0">
              <a:buNone/>
            </a:pPr>
            <a:r>
              <a:rPr lang="fr-FR" sz="1800" i="1" dirty="0" smtClean="0">
                <a:solidFill>
                  <a:srgbClr val="000000"/>
                </a:solidFill>
              </a:rPr>
              <a:t>une démarche inductive qui peut être mise en œuvre, mais pas de nécessité de la systématiser pour tous les thèmes</a:t>
            </a:r>
          </a:p>
          <a:p>
            <a:pPr marL="457200" lvl="1" indent="0">
              <a:buNone/>
            </a:pPr>
            <a:r>
              <a:rPr lang="fr-FR" sz="1800" i="1" dirty="0" smtClean="0">
                <a:solidFill>
                  <a:srgbClr val="000000"/>
                </a:solidFill>
              </a:rPr>
              <a:t>Un choix libre de sa formulation mais une forte incitation à ce qu’elle permette de prendre en compte l’ensemble des questions du thème</a:t>
            </a:r>
          </a:p>
          <a:p>
            <a:pPr>
              <a:buClr>
                <a:srgbClr val="0070C0"/>
              </a:buClr>
            </a:pPr>
            <a:r>
              <a:rPr lang="fr-FR" sz="1800" dirty="0" smtClean="0"/>
              <a:t> </a:t>
            </a:r>
            <a:r>
              <a:rPr lang="fr-FR" sz="1800" b="1" dirty="0" smtClean="0">
                <a:solidFill>
                  <a:srgbClr val="0070C0"/>
                </a:solidFill>
              </a:rPr>
              <a:t>La place de la France dans le traitement du thème</a:t>
            </a:r>
          </a:p>
          <a:p>
            <a:pPr marL="457200" lvl="1" indent="0">
              <a:buNone/>
            </a:pPr>
            <a:r>
              <a:rPr lang="fr-FR" sz="1800" i="1" dirty="0" smtClean="0"/>
              <a:t>la traiter comme une partie distincte pour bien mettre en évidence le changement de perspective qu’induit le changement d’échelle ou la traiter comme une sous-partie distincte de manière à davantage faire ressortir l’articulation entre les échelles</a:t>
            </a:r>
          </a:p>
          <a:p>
            <a:r>
              <a:rPr lang="fr-FR" sz="1800" b="1" dirty="0" smtClean="0">
                <a:solidFill>
                  <a:srgbClr val="0070C0"/>
                </a:solidFill>
              </a:rPr>
              <a:t> L’importance des cartes et des exemples</a:t>
            </a:r>
          </a:p>
          <a:p>
            <a:pPr marL="457200" lvl="1" indent="0">
              <a:buNone/>
            </a:pPr>
            <a:r>
              <a:rPr lang="fr-FR" sz="1800" i="1" dirty="0" smtClean="0"/>
              <a:t>Il est important de s’appuyer sur des cartes et sur des exemples précis. Les commentaires ne les indiquent pas de manière à laisser les professeurs s’adapter à leurs élèves. Cela suppose un travail d’équipe pour que les exemples varient au cours de la scolarité </a:t>
            </a:r>
            <a:r>
              <a:rPr lang="fr-FR" sz="1800" i="1" dirty="0"/>
              <a:t>au </a:t>
            </a:r>
            <a:r>
              <a:rPr lang="fr-FR" sz="1800" i="1" dirty="0" smtClean="0"/>
              <a:t>lycée.</a:t>
            </a:r>
            <a:endParaRPr lang="fr-FR" sz="1800" i="1" dirty="0"/>
          </a:p>
        </p:txBody>
      </p:sp>
    </p:spTree>
    <p:extLst>
      <p:ext uri="{BB962C8B-B14F-4D97-AF65-F5344CB8AC3E}">
        <p14:creationId xmlns="" xmlns:p14="http://schemas.microsoft.com/office/powerpoint/2010/main" val="3374632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5"/>
          <p:cNvSpPr txBox="1">
            <a:spLocks/>
          </p:cNvSpPr>
          <p:nvPr/>
        </p:nvSpPr>
        <p:spPr>
          <a:xfrm>
            <a:off x="642910" y="1643050"/>
            <a:ext cx="7881937" cy="3815030"/>
          </a:xfrm>
          <a:prstGeom prst="rect">
            <a:avLst/>
          </a:prstGeom>
        </p:spPr>
        <p:txBody>
          <a:bodyPr>
            <a:normAutofit fontScale="850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70C0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68308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Des thèmes identiques et des démarches à ceux de la voie générale mais le choix de ne conserver qu’une question, en la reformulant parfois, et en adaptant le commentaire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70C0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Deux sujets d’étude au choix qui, sauf pour le thème 1 de première, sont à l’échelle française ou à l’échelle européenne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70C0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68308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</a:t>
            </a: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Un</a:t>
            </a: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68308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thème conclusif qui ne prend en compte que les aspects vus en première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70C0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68308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</a:t>
            </a: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Des notions qui sont identifiées pour chaque thème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857224" y="428604"/>
            <a:ext cx="74295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>
                <a:solidFill>
                  <a:srgbClr val="0070C0"/>
                </a:solidFill>
              </a:rPr>
              <a:t>LES PROGRAMMES DE LA VOIE TECHNOLOGIQUE</a:t>
            </a:r>
            <a:endParaRPr lang="fr-FR" sz="28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57158" y="2786058"/>
            <a:ext cx="3071834" cy="92333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chemeClr val="bg1"/>
                </a:solidFill>
              </a:rPr>
              <a:t>Thème 2 : Une diversification des espaces et des acteurs de la production (6-8h)</a:t>
            </a: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357158" y="4214818"/>
            <a:ext cx="3071834" cy="92333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chemeClr val="bg1"/>
                </a:solidFill>
              </a:rPr>
              <a:t>Thème 3 : Les espaces ruraux, multifonctionnalité ou fragmentation (6-8h)</a:t>
            </a: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357158" y="1428736"/>
            <a:ext cx="3071834" cy="923330"/>
          </a:xfrm>
          <a:prstGeom prst="rect">
            <a:avLst/>
          </a:prstGeom>
          <a:solidFill>
            <a:schemeClr val="accent1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chemeClr val="bg1"/>
                </a:solidFill>
              </a:rPr>
              <a:t>Thème 1 : La métropolisation : un processus mondial différencié  (6-8h)</a:t>
            </a: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357158" y="5429264"/>
            <a:ext cx="3071834" cy="92333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chemeClr val="bg1"/>
                </a:solidFill>
              </a:rPr>
              <a:t>Thème 4 : La Chine, des recompositions spatiales multiples (3-4h)</a:t>
            </a: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4000496" y="785794"/>
            <a:ext cx="2571768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</a:rPr>
              <a:t>QUESTION OBLIGATOIRE</a:t>
            </a: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500034" y="142852"/>
            <a:ext cx="250033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 smtClean="0">
                <a:solidFill>
                  <a:srgbClr val="0070C0"/>
                </a:solidFill>
              </a:rPr>
              <a:t>LE PROGRAMME DE PREMIERE TECHNOLOGIQUE</a:t>
            </a:r>
            <a:endParaRPr lang="fr-FR" sz="2400" b="1" dirty="0">
              <a:solidFill>
                <a:srgbClr val="0070C0"/>
              </a:solidFill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6858016" y="785794"/>
            <a:ext cx="1857388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chemeClr val="bg1"/>
                </a:solidFill>
              </a:rPr>
              <a:t>SUJETS D’ETUDE</a:t>
            </a: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4214810" y="1428736"/>
            <a:ext cx="2143140" cy="954107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400" dirty="0" smtClean="0"/>
              <a:t>Les villes à l’échelle mondiale : le poids  croissant des métropoles et des mégalopoles</a:t>
            </a:r>
            <a:endParaRPr lang="fr-FR" sz="1400" dirty="0"/>
          </a:p>
        </p:txBody>
      </p:sp>
      <p:sp>
        <p:nvSpPr>
          <p:cNvPr id="19" name="ZoneTexte 18"/>
          <p:cNvSpPr txBox="1"/>
          <p:nvPr/>
        </p:nvSpPr>
        <p:spPr>
          <a:xfrm>
            <a:off x="6786578" y="1428736"/>
            <a:ext cx="2071702" cy="954107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>
              <a:buFontTx/>
              <a:buChar char="-"/>
            </a:pPr>
            <a:r>
              <a:rPr lang="fr-FR" sz="1400" dirty="0" smtClean="0"/>
              <a:t>Lyon : les mutations d’une métropoles</a:t>
            </a:r>
          </a:p>
          <a:p>
            <a:pPr algn="ctr">
              <a:buFontTx/>
              <a:buChar char="-"/>
            </a:pPr>
            <a:r>
              <a:rPr lang="fr-FR" sz="1400" dirty="0" smtClean="0"/>
              <a:t> Londres : une métropole de rang mondial</a:t>
            </a:r>
            <a:endParaRPr lang="fr-FR" sz="1400" dirty="0"/>
          </a:p>
        </p:txBody>
      </p:sp>
      <p:sp>
        <p:nvSpPr>
          <p:cNvPr id="21" name="ZoneTexte 20"/>
          <p:cNvSpPr txBox="1"/>
          <p:nvPr/>
        </p:nvSpPr>
        <p:spPr>
          <a:xfrm>
            <a:off x="4214810" y="2714620"/>
            <a:ext cx="2143140" cy="954107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400" dirty="0" smtClean="0"/>
              <a:t>Métropolisation, littoralisation des espaces productifs et accroissement des flux</a:t>
            </a:r>
            <a:endParaRPr lang="fr-FR" sz="1400" dirty="0"/>
          </a:p>
        </p:txBody>
      </p:sp>
      <p:sp>
        <p:nvSpPr>
          <p:cNvPr id="22" name="ZoneTexte 21"/>
          <p:cNvSpPr txBox="1"/>
          <p:nvPr/>
        </p:nvSpPr>
        <p:spPr>
          <a:xfrm>
            <a:off x="4214810" y="4286256"/>
            <a:ext cx="2143140" cy="738664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400" dirty="0" smtClean="0"/>
              <a:t>Des espaces ruraux aux fonctions de plus en plus variées</a:t>
            </a:r>
            <a:endParaRPr lang="fr-FR" sz="1400" dirty="0"/>
          </a:p>
        </p:txBody>
      </p:sp>
      <p:sp>
        <p:nvSpPr>
          <p:cNvPr id="23" name="ZoneTexte 22"/>
          <p:cNvSpPr txBox="1"/>
          <p:nvPr/>
        </p:nvSpPr>
        <p:spPr>
          <a:xfrm>
            <a:off x="4214810" y="5572140"/>
            <a:ext cx="2143140" cy="52322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400" dirty="0" smtClean="0"/>
              <a:t>Thème conclusif : pas de sujets d’étude</a:t>
            </a:r>
            <a:endParaRPr lang="fr-FR" sz="1400" dirty="0"/>
          </a:p>
        </p:txBody>
      </p:sp>
      <p:sp>
        <p:nvSpPr>
          <p:cNvPr id="24" name="ZoneTexte 23"/>
          <p:cNvSpPr txBox="1"/>
          <p:nvPr/>
        </p:nvSpPr>
        <p:spPr>
          <a:xfrm>
            <a:off x="6786578" y="2500306"/>
            <a:ext cx="2071702" cy="1600438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>
              <a:buFontTx/>
              <a:buChar char="-"/>
            </a:pPr>
            <a:r>
              <a:rPr lang="fr-FR" sz="1400" dirty="0" smtClean="0"/>
              <a:t>Les espaces des industries aéronautiques et aérospatiale européenne</a:t>
            </a:r>
          </a:p>
          <a:p>
            <a:pPr algn="ctr">
              <a:buFontTx/>
              <a:buChar char="-"/>
            </a:pPr>
            <a:r>
              <a:rPr lang="fr-FR" sz="1400" dirty="0" smtClean="0"/>
              <a:t> Rotterdam : un espace industrialo-portuaire de dimension internationale</a:t>
            </a:r>
            <a:endParaRPr lang="fr-FR" sz="1400" dirty="0"/>
          </a:p>
        </p:txBody>
      </p:sp>
      <p:sp>
        <p:nvSpPr>
          <p:cNvPr id="25" name="ZoneTexte 24"/>
          <p:cNvSpPr txBox="1"/>
          <p:nvPr/>
        </p:nvSpPr>
        <p:spPr>
          <a:xfrm>
            <a:off x="6786578" y="4214818"/>
            <a:ext cx="2071702" cy="954107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>
              <a:buFontTx/>
              <a:buChar char="-"/>
            </a:pPr>
            <a:r>
              <a:rPr lang="fr-FR" sz="1400" dirty="0" smtClean="0"/>
              <a:t>Les espaces périurbains en France</a:t>
            </a:r>
          </a:p>
          <a:p>
            <a:pPr algn="ctr">
              <a:buFontTx/>
              <a:buChar char="-"/>
            </a:pPr>
            <a:r>
              <a:rPr lang="fr-FR" sz="1400" dirty="0" smtClean="0"/>
              <a:t>L’agro-tourisme en France</a:t>
            </a:r>
            <a:endParaRPr lang="fr-FR" sz="1400" dirty="0"/>
          </a:p>
        </p:txBody>
      </p:sp>
      <p:sp>
        <p:nvSpPr>
          <p:cNvPr id="26" name="ZoneTexte 25"/>
          <p:cNvSpPr txBox="1"/>
          <p:nvPr/>
        </p:nvSpPr>
        <p:spPr>
          <a:xfrm>
            <a:off x="3571868" y="214290"/>
            <a:ext cx="53578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LES DYNAMIQUES D’UN MONDE EN RECOMPOSITION</a:t>
            </a:r>
            <a:endParaRPr lang="fr-FR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GEO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844" y="1285860"/>
            <a:ext cx="8796816" cy="5000660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642910" y="214290"/>
            <a:ext cx="80010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 smtClean="0">
                <a:solidFill>
                  <a:srgbClr val="0070C0"/>
                </a:solidFill>
              </a:rPr>
              <a:t>GEOIMAGE : UNE RESSOURCE NUMERIQUE POUR ENSEIGNER LES NOUVEAUX PROGRAMMES</a:t>
            </a:r>
            <a:endParaRPr lang="fr-FR" sz="24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FINALITES GEOGRAPH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348" y="785794"/>
            <a:ext cx="7221450" cy="5357850"/>
          </a:xfrm>
          <a:prstGeom prst="rect">
            <a:avLst/>
          </a:prstGeom>
          <a:ln>
            <a:noFill/>
          </a:ln>
        </p:spPr>
      </p:pic>
      <p:sp>
        <p:nvSpPr>
          <p:cNvPr id="3" name="Rectangle 2"/>
          <p:cNvSpPr/>
          <p:nvPr/>
        </p:nvSpPr>
        <p:spPr>
          <a:xfrm>
            <a:off x="642910" y="1928802"/>
            <a:ext cx="7286676" cy="1000132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5" name="Connecteur droit avec flèche 4"/>
          <p:cNvCxnSpPr/>
          <p:nvPr/>
        </p:nvCxnSpPr>
        <p:spPr>
          <a:xfrm flipV="1">
            <a:off x="4643438" y="1071546"/>
            <a:ext cx="1643074" cy="71438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à coins arrondis 5"/>
          <p:cNvSpPr/>
          <p:nvPr/>
        </p:nvSpPr>
        <p:spPr>
          <a:xfrm>
            <a:off x="1142976" y="3071810"/>
            <a:ext cx="857256" cy="285752"/>
          </a:xfrm>
          <a:prstGeom prst="roundRect">
            <a:avLst/>
          </a:prstGeom>
          <a:solidFill>
            <a:schemeClr val="accent1">
              <a:alpha val="30000"/>
            </a:schemeClr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6286512" y="6215082"/>
            <a:ext cx="2571768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</a:rPr>
              <a:t>Maîtriser des démarches</a:t>
            </a:r>
            <a:endParaRPr lang="fr-FR" b="1" dirty="0">
              <a:solidFill>
                <a:schemeClr val="bg1"/>
              </a:solidFill>
            </a:endParaRPr>
          </a:p>
        </p:txBody>
      </p:sp>
      <p:cxnSp>
        <p:nvCxnSpPr>
          <p:cNvPr id="9" name="Connecteur droit 8"/>
          <p:cNvCxnSpPr/>
          <p:nvPr/>
        </p:nvCxnSpPr>
        <p:spPr>
          <a:xfrm>
            <a:off x="1500166" y="3929066"/>
            <a:ext cx="2571768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/>
        </p:nvCxnSpPr>
        <p:spPr>
          <a:xfrm>
            <a:off x="3071802" y="4929198"/>
            <a:ext cx="3357586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/>
          <p:cNvCxnSpPr/>
          <p:nvPr/>
        </p:nvCxnSpPr>
        <p:spPr>
          <a:xfrm>
            <a:off x="1428728" y="4500570"/>
            <a:ext cx="3786214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14"/>
          <p:cNvCxnSpPr/>
          <p:nvPr/>
        </p:nvCxnSpPr>
        <p:spPr>
          <a:xfrm>
            <a:off x="1428728" y="5357826"/>
            <a:ext cx="3429024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>
            <a:off x="3071802" y="5500702"/>
            <a:ext cx="1857388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à coins arrondis 17"/>
          <p:cNvSpPr/>
          <p:nvPr/>
        </p:nvSpPr>
        <p:spPr>
          <a:xfrm>
            <a:off x="2071670" y="5715016"/>
            <a:ext cx="2571768" cy="214314"/>
          </a:xfrm>
          <a:prstGeom prst="roundRect">
            <a:avLst/>
          </a:prstGeom>
          <a:solidFill>
            <a:schemeClr val="accent1">
              <a:alpha val="30000"/>
            </a:schemeClr>
          </a:solidFill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ZoneTexte 18"/>
          <p:cNvSpPr txBox="1"/>
          <p:nvPr/>
        </p:nvSpPr>
        <p:spPr>
          <a:xfrm>
            <a:off x="357158" y="6215082"/>
            <a:ext cx="2571768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</a:rPr>
              <a:t>Se repérer dans l’espace</a:t>
            </a: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20" name="Flèche à angle droit 19"/>
          <p:cNvSpPr/>
          <p:nvPr/>
        </p:nvSpPr>
        <p:spPr>
          <a:xfrm rot="10800000">
            <a:off x="714348" y="3357562"/>
            <a:ext cx="357190" cy="2643206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Flèche angle droit à deux pointes 23"/>
          <p:cNvSpPr/>
          <p:nvPr/>
        </p:nvSpPr>
        <p:spPr>
          <a:xfrm>
            <a:off x="3071802" y="6072206"/>
            <a:ext cx="714380" cy="357190"/>
          </a:xfrm>
          <a:prstGeom prst="lef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Flèche angle droit à deux pointes 24"/>
          <p:cNvSpPr/>
          <p:nvPr/>
        </p:nvSpPr>
        <p:spPr>
          <a:xfrm rot="16200000">
            <a:off x="7429520" y="4786322"/>
            <a:ext cx="1643074" cy="642942"/>
          </a:xfrm>
          <a:prstGeom prst="lef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ZoneTexte 25"/>
          <p:cNvSpPr txBox="1"/>
          <p:nvPr/>
        </p:nvSpPr>
        <p:spPr>
          <a:xfrm>
            <a:off x="5286380" y="285728"/>
            <a:ext cx="3571900" cy="646331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chemeClr val="bg1"/>
                </a:solidFill>
              </a:rPr>
              <a:t>Les fondements de la géographie.</a:t>
            </a:r>
          </a:p>
          <a:p>
            <a:pPr algn="ctr"/>
            <a:r>
              <a:rPr lang="fr-FR" b="1" dirty="0" smtClean="0">
                <a:solidFill>
                  <a:schemeClr val="bg1"/>
                </a:solidFill>
              </a:rPr>
              <a:t>Des finalités à rappeler aux élèves…</a:t>
            </a:r>
            <a:endParaRPr lang="fr-FR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000364" y="2500306"/>
            <a:ext cx="3214710" cy="92333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chemeClr val="bg1"/>
                </a:solidFill>
              </a:rPr>
              <a:t>Développer l’étude critique de documents en s ’appuyant notamment sur des cartes</a:t>
            </a: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3214678" y="3500438"/>
            <a:ext cx="2786082" cy="1200329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chemeClr val="bg1"/>
                </a:solidFill>
              </a:rPr>
              <a:t>Assurer l’acquisition de repères spatiaux aux échelles françaises, européennes et mondiales</a:t>
            </a: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785786" y="928670"/>
            <a:ext cx="7715304" cy="646331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chemeClr val="bg1"/>
                </a:solidFill>
              </a:rPr>
              <a:t>Décrire et expliquer le fonctionnement des territoires à différentes échelles</a:t>
            </a:r>
          </a:p>
          <a:p>
            <a:pPr algn="ctr"/>
            <a:r>
              <a:rPr lang="fr-FR" b="1" dirty="0" smtClean="0">
                <a:solidFill>
                  <a:schemeClr val="bg1"/>
                </a:solidFill>
              </a:rPr>
              <a:t>Mettre en évidence les relations entre les sociétés et leurs environnements </a:t>
            </a: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642910" y="2000240"/>
            <a:ext cx="1643074" cy="92333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chemeClr val="bg1"/>
                </a:solidFill>
              </a:rPr>
              <a:t>Mobiliser des notions géographiques</a:t>
            </a: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6929454" y="2071678"/>
            <a:ext cx="1857388" cy="646331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chemeClr val="bg1"/>
                </a:solidFill>
              </a:rPr>
              <a:t>Mettre en croquis</a:t>
            </a: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857224" y="142852"/>
            <a:ext cx="75009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smtClean="0">
                <a:solidFill>
                  <a:srgbClr val="0070C0"/>
                </a:solidFill>
              </a:rPr>
              <a:t>L’enseignement de la géographie au lycée</a:t>
            </a:r>
            <a:endParaRPr lang="fr-FR" sz="3200" b="1" dirty="0">
              <a:solidFill>
                <a:srgbClr val="0070C0"/>
              </a:solidFill>
            </a:endParaRPr>
          </a:p>
        </p:txBody>
      </p:sp>
      <p:sp>
        <p:nvSpPr>
          <p:cNvPr id="20" name="Forme libre 19"/>
          <p:cNvSpPr/>
          <p:nvPr/>
        </p:nvSpPr>
        <p:spPr>
          <a:xfrm>
            <a:off x="1428728" y="2643182"/>
            <a:ext cx="6429420" cy="3431695"/>
          </a:xfrm>
          <a:custGeom>
            <a:avLst/>
            <a:gdLst>
              <a:gd name="connsiteX0" fmla="*/ 0 w 6414052"/>
              <a:gd name="connsiteY0" fmla="*/ 225287 h 3074505"/>
              <a:gd name="connsiteX1" fmla="*/ 13252 w 6414052"/>
              <a:gd name="connsiteY1" fmla="*/ 2146852 h 3074505"/>
              <a:gd name="connsiteX2" fmla="*/ 291548 w 6414052"/>
              <a:gd name="connsiteY2" fmla="*/ 2756452 h 3074505"/>
              <a:gd name="connsiteX3" fmla="*/ 636104 w 6414052"/>
              <a:gd name="connsiteY3" fmla="*/ 3074505 h 3074505"/>
              <a:gd name="connsiteX4" fmla="*/ 4094922 w 6414052"/>
              <a:gd name="connsiteY4" fmla="*/ 3061252 h 3074505"/>
              <a:gd name="connsiteX5" fmla="*/ 5671931 w 6414052"/>
              <a:gd name="connsiteY5" fmla="*/ 3034748 h 3074505"/>
              <a:gd name="connsiteX6" fmla="*/ 6321287 w 6414052"/>
              <a:gd name="connsiteY6" fmla="*/ 2411896 h 3074505"/>
              <a:gd name="connsiteX7" fmla="*/ 6400800 w 6414052"/>
              <a:gd name="connsiteY7" fmla="*/ 1630018 h 3074505"/>
              <a:gd name="connsiteX8" fmla="*/ 6414052 w 6414052"/>
              <a:gd name="connsiteY8" fmla="*/ 0 h 3074505"/>
              <a:gd name="connsiteX9" fmla="*/ 6414052 w 6414052"/>
              <a:gd name="connsiteY9" fmla="*/ 0 h 30745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414052" h="3074505">
                <a:moveTo>
                  <a:pt x="0" y="225287"/>
                </a:moveTo>
                <a:cubicBezTo>
                  <a:pt x="4417" y="865809"/>
                  <a:pt x="8835" y="1506330"/>
                  <a:pt x="13252" y="2146852"/>
                </a:cubicBezTo>
                <a:lnTo>
                  <a:pt x="291548" y="2756452"/>
                </a:lnTo>
                <a:lnTo>
                  <a:pt x="636104" y="3074505"/>
                </a:lnTo>
                <a:lnTo>
                  <a:pt x="4094922" y="3061252"/>
                </a:lnTo>
                <a:lnTo>
                  <a:pt x="5671931" y="3034748"/>
                </a:lnTo>
                <a:lnTo>
                  <a:pt x="6321287" y="2411896"/>
                </a:lnTo>
                <a:lnTo>
                  <a:pt x="6400800" y="1630018"/>
                </a:lnTo>
                <a:lnTo>
                  <a:pt x="6414052" y="0"/>
                </a:lnTo>
                <a:lnTo>
                  <a:pt x="6414052" y="0"/>
                </a:lnTo>
              </a:path>
            </a:pathLst>
          </a:cu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571472" y="3714752"/>
            <a:ext cx="1857388" cy="1200329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chemeClr val="bg1"/>
                </a:solidFill>
              </a:rPr>
              <a:t>Comprendre l’organisation et la dynamique des territoires</a:t>
            </a: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6715140" y="3500438"/>
            <a:ext cx="2214578" cy="92333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chemeClr val="bg1"/>
                </a:solidFill>
              </a:rPr>
              <a:t>Effectuer des comparaisons entre les territoires</a:t>
            </a: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5214942" y="5643578"/>
            <a:ext cx="2643206" cy="646331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chemeClr val="bg1"/>
                </a:solidFill>
              </a:rPr>
              <a:t>Adopter une approche </a:t>
            </a:r>
            <a:r>
              <a:rPr lang="fr-FR" b="1" dirty="0" err="1" smtClean="0">
                <a:solidFill>
                  <a:schemeClr val="bg1"/>
                </a:solidFill>
              </a:rPr>
              <a:t>multiscalaire</a:t>
            </a: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1857356" y="5500702"/>
            <a:ext cx="2571768" cy="92333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chemeClr val="bg1"/>
                </a:solidFill>
              </a:rPr>
              <a:t>Décrypter les enjeux et les relations entre acteurs</a:t>
            </a: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21" name="Flèche droite à entaille 20"/>
          <p:cNvSpPr/>
          <p:nvPr/>
        </p:nvSpPr>
        <p:spPr>
          <a:xfrm rot="16200000">
            <a:off x="4286249" y="1714487"/>
            <a:ext cx="750099" cy="607225"/>
          </a:xfrm>
          <a:prstGeom prst="notched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Flèche droite 21"/>
          <p:cNvSpPr/>
          <p:nvPr/>
        </p:nvSpPr>
        <p:spPr>
          <a:xfrm>
            <a:off x="6500826" y="3000372"/>
            <a:ext cx="571504" cy="285752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Flèche droite 23"/>
          <p:cNvSpPr/>
          <p:nvPr/>
        </p:nvSpPr>
        <p:spPr>
          <a:xfrm rot="5400000">
            <a:off x="4357686" y="4929198"/>
            <a:ext cx="571504" cy="285752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Flèche droite 24"/>
          <p:cNvSpPr/>
          <p:nvPr/>
        </p:nvSpPr>
        <p:spPr>
          <a:xfrm rot="10800000">
            <a:off x="2214546" y="3000372"/>
            <a:ext cx="571504" cy="285752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5720" y="1285860"/>
            <a:ext cx="8572560" cy="48577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ZoneTexte 1"/>
          <p:cNvSpPr txBox="1"/>
          <p:nvPr/>
        </p:nvSpPr>
        <p:spPr>
          <a:xfrm>
            <a:off x="571472" y="2571744"/>
            <a:ext cx="8072494" cy="83099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b="1" dirty="0" smtClean="0">
                <a:solidFill>
                  <a:schemeClr val="bg1"/>
                </a:solidFill>
              </a:rPr>
              <a:t> Une structure commune aux trois programmes de la seconde à la terminale</a:t>
            </a:r>
            <a:endParaRPr lang="fr-FR" sz="2400" b="1" dirty="0">
              <a:solidFill>
                <a:schemeClr val="bg1"/>
              </a:solidFill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571472" y="4786322"/>
            <a:ext cx="8072494" cy="461665"/>
          </a:xfrm>
          <a:prstGeom prst="rect">
            <a:avLst/>
          </a:prstGeom>
          <a:solidFill>
            <a:srgbClr val="B1BBED"/>
          </a:solidFill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b="1" dirty="0" smtClean="0">
                <a:solidFill>
                  <a:schemeClr val="bg1"/>
                </a:solidFill>
              </a:rPr>
              <a:t> Une place particulière faite à la géographie de la France</a:t>
            </a:r>
            <a:endParaRPr lang="fr-FR" sz="2400" b="1" dirty="0">
              <a:solidFill>
                <a:schemeClr val="bg1"/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571472" y="1643050"/>
            <a:ext cx="8072494" cy="46166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b="1" dirty="0" smtClean="0">
                <a:solidFill>
                  <a:schemeClr val="bg1"/>
                </a:solidFill>
              </a:rPr>
              <a:t> Des notions clés en guise de fil conducteur</a:t>
            </a:r>
            <a:endParaRPr lang="fr-FR" sz="2400" b="1" dirty="0">
              <a:solidFill>
                <a:schemeClr val="bg1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357158" y="142852"/>
            <a:ext cx="835821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 smtClean="0">
                <a:solidFill>
                  <a:srgbClr val="0070C0"/>
                </a:solidFill>
              </a:rPr>
              <a:t>La spécificité des nouveaux </a:t>
            </a:r>
          </a:p>
          <a:p>
            <a:pPr algn="ctr"/>
            <a:r>
              <a:rPr lang="fr-FR" sz="3200" b="1" dirty="0" smtClean="0">
                <a:solidFill>
                  <a:srgbClr val="0070C0"/>
                </a:solidFill>
              </a:rPr>
              <a:t>programmes en géographie : ce </a:t>
            </a:r>
            <a:r>
              <a:rPr lang="fr-FR" sz="3200" b="1" smtClean="0">
                <a:solidFill>
                  <a:srgbClr val="0070C0"/>
                </a:solidFill>
              </a:rPr>
              <a:t>qui change…</a:t>
            </a:r>
            <a:endParaRPr lang="fr-FR" sz="3200" b="1" dirty="0">
              <a:solidFill>
                <a:srgbClr val="0070C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642910" y="3857628"/>
            <a:ext cx="8001056" cy="461665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b="1" dirty="0" smtClean="0">
                <a:solidFill>
                  <a:schemeClr val="bg1"/>
                </a:solidFill>
              </a:rPr>
              <a:t> Une grande souplesse de traitement</a:t>
            </a:r>
            <a:endParaRPr lang="fr-FR" sz="2400" b="1" dirty="0">
              <a:solidFill>
                <a:schemeClr val="bg1"/>
              </a:solidFill>
            </a:endParaRPr>
          </a:p>
        </p:txBody>
      </p:sp>
      <p:sp>
        <p:nvSpPr>
          <p:cNvPr id="11" name="Bouton d'action : Suivant 10">
            <a:hlinkClick r:id="rId2" action="ppaction://hlinksldjump" highlightClick="1"/>
          </p:cNvPr>
          <p:cNvSpPr/>
          <p:nvPr/>
        </p:nvSpPr>
        <p:spPr>
          <a:xfrm>
            <a:off x="8072462" y="2857496"/>
            <a:ext cx="285752" cy="28575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Bouton d'action : Suivant 12">
            <a:hlinkClick r:id="rId3" action="ppaction://hlinksldjump" highlightClick="1"/>
          </p:cNvPr>
          <p:cNvSpPr/>
          <p:nvPr/>
        </p:nvSpPr>
        <p:spPr>
          <a:xfrm>
            <a:off x="8143900" y="3929066"/>
            <a:ext cx="285752" cy="28575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57158" y="2643182"/>
            <a:ext cx="3000396" cy="1200329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chemeClr val="bg1"/>
                </a:solidFill>
              </a:rPr>
              <a:t>Thème 2 : Territoires, populations et développement, quels défis ? (12-14h)</a:t>
            </a: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357158" y="4214818"/>
            <a:ext cx="3000396" cy="646331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chemeClr val="bg1"/>
                </a:solidFill>
              </a:rPr>
              <a:t>Thème 3 : des mobilités généralisées (12-14h)</a:t>
            </a: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357158" y="1428736"/>
            <a:ext cx="3000396" cy="923330"/>
          </a:xfrm>
          <a:prstGeom prst="rect">
            <a:avLst/>
          </a:prstGeom>
          <a:solidFill>
            <a:schemeClr val="accent1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chemeClr val="bg1"/>
                </a:solidFill>
              </a:rPr>
              <a:t>Thème 1 : Sociétés et environnement : des équilibres fragiles (12-14h)</a:t>
            </a: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357158" y="5429264"/>
            <a:ext cx="3000396" cy="92333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chemeClr val="bg1"/>
                </a:solidFill>
              </a:rPr>
              <a:t>Thème 4 : L’Afrique australe, un espace en profonde mutation (8-10h)</a:t>
            </a: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4357686" y="2357430"/>
            <a:ext cx="357188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 smtClean="0"/>
              <a:t>"Les trois premiers thèmes</a:t>
            </a:r>
            <a:r>
              <a:rPr lang="fr-FR" dirty="0" smtClean="0"/>
              <a:t> visent l'acquisition des connaissances et des grilles d'analyse qui permettent de comprendre les lignes de forces et les caractéristiques majeures des objets d'étude." </a:t>
            </a:r>
            <a:endParaRPr lang="fr-FR" dirty="0"/>
          </a:p>
        </p:txBody>
      </p:sp>
      <p:sp>
        <p:nvSpPr>
          <p:cNvPr id="29" name="Accolade ouvrante 28"/>
          <p:cNvSpPr/>
          <p:nvPr/>
        </p:nvSpPr>
        <p:spPr>
          <a:xfrm>
            <a:off x="3643306" y="1785926"/>
            <a:ext cx="571504" cy="2857520"/>
          </a:xfrm>
          <a:prstGeom prst="leftBrac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2" name="Rectangle 31"/>
          <p:cNvSpPr/>
          <p:nvPr/>
        </p:nvSpPr>
        <p:spPr>
          <a:xfrm>
            <a:off x="3857620" y="5143512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b="1" dirty="0" smtClean="0"/>
              <a:t>Le quatrième thème est un thème conclusif</a:t>
            </a:r>
            <a:r>
              <a:rPr lang="fr-FR" dirty="0" smtClean="0"/>
              <a:t> qui applique l'ensemble des savoirs et compétences acquis par l'étude des trois premiers thèmes à l'étude d'une aire géographique...". </a:t>
            </a:r>
            <a:endParaRPr lang="fr-FR" dirty="0"/>
          </a:p>
        </p:txBody>
      </p:sp>
      <p:sp>
        <p:nvSpPr>
          <p:cNvPr id="33" name="ZoneTexte 32"/>
          <p:cNvSpPr txBox="1"/>
          <p:nvPr/>
        </p:nvSpPr>
        <p:spPr>
          <a:xfrm>
            <a:off x="1000100" y="285728"/>
            <a:ext cx="7143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 smtClean="0">
                <a:solidFill>
                  <a:srgbClr val="0070C0"/>
                </a:solidFill>
              </a:rPr>
              <a:t>UNE STRUCTURE PARTICULIERE : L’EXEMPLE DU PROGRAMME DE SECONDE</a:t>
            </a:r>
            <a:endParaRPr lang="fr-FR" sz="2400" b="1" dirty="0">
              <a:solidFill>
                <a:srgbClr val="0070C0"/>
              </a:solidFill>
            </a:endParaRPr>
          </a:p>
        </p:txBody>
      </p:sp>
      <p:sp>
        <p:nvSpPr>
          <p:cNvPr id="35" name="ZoneTexte 34"/>
          <p:cNvSpPr txBox="1"/>
          <p:nvPr/>
        </p:nvSpPr>
        <p:spPr>
          <a:xfrm>
            <a:off x="6929454" y="4714884"/>
            <a:ext cx="171451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 smtClean="0"/>
              <a:t>APPROCHE SYSTEMIQUE</a:t>
            </a:r>
            <a:endParaRPr lang="fr-FR" sz="1100" dirty="0"/>
          </a:p>
        </p:txBody>
      </p:sp>
      <p:sp>
        <p:nvSpPr>
          <p:cNvPr id="37" name="ZoneTexte 36"/>
          <p:cNvSpPr txBox="1"/>
          <p:nvPr/>
        </p:nvSpPr>
        <p:spPr>
          <a:xfrm>
            <a:off x="6715108" y="1357298"/>
            <a:ext cx="242889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100" dirty="0" smtClean="0"/>
              <a:t>APPROCHE MULTISCALAIRE PRIVILEGIEE</a:t>
            </a:r>
            <a:endParaRPr lang="fr-FR" sz="1100" dirty="0"/>
          </a:p>
        </p:txBody>
      </p:sp>
      <p:sp>
        <p:nvSpPr>
          <p:cNvPr id="38" name="Bouton d'action : Précédent 37">
            <a:hlinkClick r:id="rId2" action="ppaction://hlinksldjump" highlightClick="1"/>
          </p:cNvPr>
          <p:cNvSpPr/>
          <p:nvPr/>
        </p:nvSpPr>
        <p:spPr>
          <a:xfrm>
            <a:off x="8429652" y="6286520"/>
            <a:ext cx="285752" cy="285752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THEME1 GEO SECOND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7224" y="714356"/>
            <a:ext cx="7071274" cy="4643470"/>
          </a:xfrm>
          <a:prstGeom prst="rect">
            <a:avLst/>
          </a:prstGeom>
        </p:spPr>
      </p:pic>
      <p:pic>
        <p:nvPicPr>
          <p:cNvPr id="3" name="Image 2" descr="THEME1 FRANCE GEO SECOND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0100" y="5072050"/>
            <a:ext cx="7037353" cy="1785950"/>
          </a:xfrm>
          <a:prstGeom prst="rect">
            <a:avLst/>
          </a:prstGeom>
        </p:spPr>
      </p:pic>
      <p:grpSp>
        <p:nvGrpSpPr>
          <p:cNvPr id="30" name="Groupe 29"/>
          <p:cNvGrpSpPr/>
          <p:nvPr/>
        </p:nvGrpSpPr>
        <p:grpSpPr>
          <a:xfrm>
            <a:off x="7215206" y="857232"/>
            <a:ext cx="1785950" cy="1071570"/>
            <a:chOff x="7215206" y="857232"/>
            <a:chExt cx="1785950" cy="1071570"/>
          </a:xfrm>
        </p:grpSpPr>
        <p:sp>
          <p:nvSpPr>
            <p:cNvPr id="6" name="Ellipse 5"/>
            <p:cNvSpPr/>
            <p:nvPr/>
          </p:nvSpPr>
          <p:spPr>
            <a:xfrm>
              <a:off x="7215206" y="857232"/>
              <a:ext cx="1785950" cy="107157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" name="ZoneTexte 4"/>
            <p:cNvSpPr txBox="1"/>
            <p:nvPr/>
          </p:nvSpPr>
          <p:spPr>
            <a:xfrm>
              <a:off x="7358082" y="857232"/>
              <a:ext cx="1500198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b="1" dirty="0" smtClean="0">
                  <a:solidFill>
                    <a:schemeClr val="bg1"/>
                  </a:solidFill>
                </a:rPr>
                <a:t>De nécessaires exemples</a:t>
              </a:r>
              <a:endParaRPr lang="fr-FR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9" name="Ellipse 8"/>
          <p:cNvSpPr/>
          <p:nvPr/>
        </p:nvSpPr>
        <p:spPr>
          <a:xfrm>
            <a:off x="7429520" y="5857892"/>
            <a:ext cx="1500198" cy="8572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ZoneTexte 17"/>
          <p:cNvSpPr txBox="1"/>
          <p:nvPr/>
        </p:nvSpPr>
        <p:spPr>
          <a:xfrm>
            <a:off x="7429520" y="6000768"/>
            <a:ext cx="15716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chemeClr val="bg1"/>
                </a:solidFill>
              </a:rPr>
              <a:t>Une question à articuler</a:t>
            </a: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21" name="ZoneTexte 20"/>
          <p:cNvSpPr txBox="1"/>
          <p:nvPr/>
        </p:nvSpPr>
        <p:spPr>
          <a:xfrm>
            <a:off x="500034" y="142852"/>
            <a:ext cx="67151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>
                <a:solidFill>
                  <a:srgbClr val="0070C0"/>
                </a:solidFill>
              </a:rPr>
              <a:t>Une grande souplesse de traitement…</a:t>
            </a:r>
            <a:endParaRPr lang="fr-FR" sz="2800" b="1" dirty="0">
              <a:solidFill>
                <a:srgbClr val="0070C0"/>
              </a:solidFill>
            </a:endParaRPr>
          </a:p>
        </p:txBody>
      </p:sp>
      <p:grpSp>
        <p:nvGrpSpPr>
          <p:cNvPr id="27" name="Groupe 26"/>
          <p:cNvGrpSpPr/>
          <p:nvPr/>
        </p:nvGrpSpPr>
        <p:grpSpPr>
          <a:xfrm>
            <a:off x="785786" y="3571876"/>
            <a:ext cx="2428892" cy="500066"/>
            <a:chOff x="785786" y="3571876"/>
            <a:chExt cx="2428892" cy="500066"/>
          </a:xfrm>
        </p:grpSpPr>
        <p:sp>
          <p:nvSpPr>
            <p:cNvPr id="17" name="Ellipse 16"/>
            <p:cNvSpPr/>
            <p:nvPr/>
          </p:nvSpPr>
          <p:spPr>
            <a:xfrm>
              <a:off x="2285984" y="3714752"/>
              <a:ext cx="928694" cy="35719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3" name="Flèche à angle droit 22"/>
            <p:cNvSpPr/>
            <p:nvPr/>
          </p:nvSpPr>
          <p:spPr>
            <a:xfrm rot="5400000">
              <a:off x="785786" y="3571876"/>
              <a:ext cx="357190" cy="357190"/>
            </a:xfrm>
            <a:prstGeom prst="bent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25" name="Groupe 24"/>
          <p:cNvGrpSpPr/>
          <p:nvPr/>
        </p:nvGrpSpPr>
        <p:grpSpPr>
          <a:xfrm>
            <a:off x="142844" y="2357430"/>
            <a:ext cx="2357422" cy="1143008"/>
            <a:chOff x="142844" y="2357430"/>
            <a:chExt cx="2357422" cy="1143008"/>
          </a:xfrm>
        </p:grpSpPr>
        <p:sp>
          <p:nvSpPr>
            <p:cNvPr id="16" name="Rectangle 15"/>
            <p:cNvSpPr/>
            <p:nvPr/>
          </p:nvSpPr>
          <p:spPr>
            <a:xfrm>
              <a:off x="214282" y="2714620"/>
              <a:ext cx="2214578" cy="78581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" name="ZoneTexte 9"/>
            <p:cNvSpPr txBox="1"/>
            <p:nvPr/>
          </p:nvSpPr>
          <p:spPr>
            <a:xfrm>
              <a:off x="142844" y="2786058"/>
              <a:ext cx="235742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b="1" dirty="0" smtClean="0">
                  <a:solidFill>
                    <a:schemeClr val="bg1"/>
                  </a:solidFill>
                </a:rPr>
                <a:t>L’exercice de la liberté pédagogique</a:t>
              </a:r>
              <a:endParaRPr lang="fr-FR" b="1" dirty="0">
                <a:solidFill>
                  <a:schemeClr val="bg1"/>
                </a:solidFill>
              </a:endParaRPr>
            </a:p>
          </p:txBody>
        </p:sp>
        <p:cxnSp>
          <p:nvCxnSpPr>
            <p:cNvPr id="26" name="Connecteur droit avec flèche 25"/>
            <p:cNvCxnSpPr/>
            <p:nvPr/>
          </p:nvCxnSpPr>
          <p:spPr>
            <a:xfrm flipV="1">
              <a:off x="785786" y="2357430"/>
              <a:ext cx="571504" cy="428628"/>
            </a:xfrm>
            <a:prstGeom prst="straightConnector1">
              <a:avLst/>
            </a:prstGeom>
            <a:ln w="571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" name="Groupe 27"/>
          <p:cNvGrpSpPr/>
          <p:nvPr/>
        </p:nvGrpSpPr>
        <p:grpSpPr>
          <a:xfrm>
            <a:off x="4429124" y="2285992"/>
            <a:ext cx="4429188" cy="1785950"/>
            <a:chOff x="4429124" y="2285992"/>
            <a:chExt cx="4429188" cy="1785950"/>
          </a:xfrm>
        </p:grpSpPr>
        <p:sp>
          <p:nvSpPr>
            <p:cNvPr id="7" name="Ellipse 6"/>
            <p:cNvSpPr/>
            <p:nvPr/>
          </p:nvSpPr>
          <p:spPr>
            <a:xfrm>
              <a:off x="7286644" y="3214686"/>
              <a:ext cx="1571668" cy="85725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" name="ZoneTexte 10"/>
            <p:cNvSpPr txBox="1"/>
            <p:nvPr/>
          </p:nvSpPr>
          <p:spPr>
            <a:xfrm>
              <a:off x="7286644" y="3286124"/>
              <a:ext cx="157163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b="1" dirty="0" smtClean="0">
                  <a:solidFill>
                    <a:schemeClr val="bg1"/>
                  </a:solidFill>
                </a:rPr>
                <a:t>Des notions à repérer</a:t>
              </a:r>
              <a:endParaRPr lang="fr-FR" b="1" dirty="0">
                <a:solidFill>
                  <a:schemeClr val="bg1"/>
                </a:solidFill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4429124" y="2285992"/>
              <a:ext cx="1071570" cy="214314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cxnSp>
          <p:nvCxnSpPr>
            <p:cNvPr id="29" name="Connecteur droit avec flèche 28"/>
            <p:cNvCxnSpPr/>
            <p:nvPr/>
          </p:nvCxnSpPr>
          <p:spPr>
            <a:xfrm rot="10800000">
              <a:off x="5429256" y="2643182"/>
              <a:ext cx="2000264" cy="642942"/>
            </a:xfrm>
            <a:prstGeom prst="straightConnector1">
              <a:avLst/>
            </a:prstGeom>
            <a:ln w="571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Bouton d'action : Précédent 18">
            <a:hlinkClick r:id="" action="ppaction://hlinkshowjump?jump=previousslide" highlightClick="1"/>
          </p:cNvPr>
          <p:cNvSpPr/>
          <p:nvPr/>
        </p:nvSpPr>
        <p:spPr>
          <a:xfrm>
            <a:off x="428596" y="6357958"/>
            <a:ext cx="214314" cy="214314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PREAMBULE GEO SECOND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034" y="1000108"/>
            <a:ext cx="7715304" cy="5143536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857224" y="3857628"/>
            <a:ext cx="4143404" cy="214314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0" name="Connecteur droit 9"/>
          <p:cNvCxnSpPr/>
          <p:nvPr/>
        </p:nvCxnSpPr>
        <p:spPr>
          <a:xfrm>
            <a:off x="4286248" y="4643446"/>
            <a:ext cx="3714776" cy="1588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11"/>
          <p:cNvCxnSpPr/>
          <p:nvPr/>
        </p:nvCxnSpPr>
        <p:spPr>
          <a:xfrm>
            <a:off x="928662" y="4857760"/>
            <a:ext cx="6429420" cy="1588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ZoneTexte 12"/>
          <p:cNvSpPr txBox="1"/>
          <p:nvPr/>
        </p:nvSpPr>
        <p:spPr>
          <a:xfrm>
            <a:off x="500034" y="142852"/>
            <a:ext cx="82153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 smtClean="0">
                <a:solidFill>
                  <a:srgbClr val="0070C0"/>
                </a:solidFill>
              </a:rPr>
              <a:t>Trouver le fil conducteur du nouveau programme de seconde : un titre, un préambule à analyser</a:t>
            </a:r>
            <a:endParaRPr lang="fr-FR" sz="2400" b="1" dirty="0">
              <a:solidFill>
                <a:srgbClr val="0070C0"/>
              </a:solidFill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0" y="1571612"/>
            <a:ext cx="928662" cy="646331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chemeClr val="bg1"/>
                </a:solidFill>
              </a:rPr>
              <a:t>Un constat</a:t>
            </a: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8143900" y="2285992"/>
            <a:ext cx="1000100" cy="92333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chemeClr val="bg1"/>
                </a:solidFill>
              </a:rPr>
              <a:t>Des défis à relever</a:t>
            </a: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8001024" y="3786190"/>
            <a:ext cx="1000100" cy="92333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chemeClr val="bg1"/>
                </a:solidFill>
              </a:rPr>
              <a:t>Une clé de lecture</a:t>
            </a: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3214678" y="6143644"/>
            <a:ext cx="5715040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</a:rPr>
              <a:t>Dans la continuité du concept de développement durable</a:t>
            </a: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18" name="Flèche à angle droit 17"/>
          <p:cNvSpPr/>
          <p:nvPr/>
        </p:nvSpPr>
        <p:spPr>
          <a:xfrm rot="5400000">
            <a:off x="2339562" y="5661438"/>
            <a:ext cx="1071570" cy="607223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Flèche à angle droit 26"/>
          <p:cNvSpPr/>
          <p:nvPr/>
        </p:nvSpPr>
        <p:spPr>
          <a:xfrm rot="16200000">
            <a:off x="7840289" y="1375158"/>
            <a:ext cx="1071570" cy="607223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30" name="Connecteur droit 29"/>
          <p:cNvCxnSpPr/>
          <p:nvPr/>
        </p:nvCxnSpPr>
        <p:spPr>
          <a:xfrm>
            <a:off x="3929058" y="2643182"/>
            <a:ext cx="4071966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31"/>
          <p:cNvCxnSpPr/>
          <p:nvPr/>
        </p:nvCxnSpPr>
        <p:spPr>
          <a:xfrm>
            <a:off x="857224" y="2857496"/>
            <a:ext cx="71438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Flèche à angle droit 32"/>
          <p:cNvSpPr/>
          <p:nvPr/>
        </p:nvSpPr>
        <p:spPr>
          <a:xfrm rot="5400000">
            <a:off x="232142" y="2339570"/>
            <a:ext cx="714378" cy="607223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4" name="Flèche à angle droit 33"/>
          <p:cNvSpPr/>
          <p:nvPr/>
        </p:nvSpPr>
        <p:spPr>
          <a:xfrm rot="5400000">
            <a:off x="7858148" y="2786058"/>
            <a:ext cx="214314" cy="214314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57158" y="2643182"/>
            <a:ext cx="3000396" cy="1200329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chemeClr val="bg1"/>
                </a:solidFill>
              </a:rPr>
              <a:t>Thème 2 : Territoires, populations et développement, quels défis ? (12-14h)</a:t>
            </a: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357158" y="4214818"/>
            <a:ext cx="3000396" cy="646331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chemeClr val="bg1"/>
                </a:solidFill>
              </a:rPr>
              <a:t>Thème 3 : des mobilités généralisées (12-14h)</a:t>
            </a: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3428992" y="428604"/>
            <a:ext cx="1571636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</a:rPr>
              <a:t>TRANSITIONS</a:t>
            </a: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357158" y="1428736"/>
            <a:ext cx="3000396" cy="923330"/>
          </a:xfrm>
          <a:prstGeom prst="rect">
            <a:avLst/>
          </a:prstGeom>
          <a:solidFill>
            <a:schemeClr val="accent1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chemeClr val="bg1"/>
                </a:solidFill>
              </a:rPr>
              <a:t>Thème 1 : Sociétés et environnement : des équilibres fragiles (12-14h)</a:t>
            </a: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357158" y="5429264"/>
            <a:ext cx="3000396" cy="92333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chemeClr val="bg1"/>
                </a:solidFill>
              </a:rPr>
              <a:t>Thème 4 : L’Afrique australe, un espace en profonde mutation (8-10h)</a:t>
            </a: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5715008" y="428604"/>
            <a:ext cx="928694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</a:rPr>
              <a:t>ENJEUX</a:t>
            </a: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571472" y="285728"/>
            <a:ext cx="250033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 smtClean="0">
                <a:solidFill>
                  <a:srgbClr val="0070C0"/>
                </a:solidFill>
              </a:rPr>
              <a:t>LE PROGRAMME DE SECONDE</a:t>
            </a:r>
            <a:endParaRPr lang="fr-FR" sz="2400" b="1" dirty="0">
              <a:solidFill>
                <a:srgbClr val="0070C0"/>
              </a:solidFill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7429520" y="428604"/>
            <a:ext cx="1285884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chemeClr val="bg1"/>
                </a:solidFill>
              </a:rPr>
              <a:t>FRANCE</a:t>
            </a:r>
            <a:endParaRPr lang="fr-FR" b="1" dirty="0">
              <a:solidFill>
                <a:schemeClr val="bg1"/>
              </a:solidFill>
            </a:endParaRPr>
          </a:p>
        </p:txBody>
      </p:sp>
      <p:cxnSp>
        <p:nvCxnSpPr>
          <p:cNvPr id="15" name="Connecteur droit avec flèche 14"/>
          <p:cNvCxnSpPr/>
          <p:nvPr/>
        </p:nvCxnSpPr>
        <p:spPr>
          <a:xfrm rot="5400000">
            <a:off x="1465241" y="3821909"/>
            <a:ext cx="5499932" cy="794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ZoneTexte 15"/>
          <p:cNvSpPr txBox="1"/>
          <p:nvPr/>
        </p:nvSpPr>
        <p:spPr>
          <a:xfrm>
            <a:off x="5000628" y="1357298"/>
            <a:ext cx="2143140" cy="954107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400" dirty="0" smtClean="0"/>
              <a:t>Gestion des ressources, des risques, vulnérabilité des sociétés et des territoires</a:t>
            </a:r>
            <a:endParaRPr lang="fr-FR" sz="1400" dirty="0"/>
          </a:p>
        </p:txBody>
      </p:sp>
      <p:sp>
        <p:nvSpPr>
          <p:cNvPr id="19" name="ZoneTexte 18"/>
          <p:cNvSpPr txBox="1"/>
          <p:nvPr/>
        </p:nvSpPr>
        <p:spPr>
          <a:xfrm>
            <a:off x="7358082" y="1357298"/>
            <a:ext cx="1643074" cy="954107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400" dirty="0" smtClean="0"/>
              <a:t>Valorisation, aménagement et protection des milieux</a:t>
            </a:r>
            <a:endParaRPr lang="fr-FR" sz="1400" dirty="0"/>
          </a:p>
        </p:txBody>
      </p:sp>
      <p:sp>
        <p:nvSpPr>
          <p:cNvPr id="21" name="ZoneTexte 20"/>
          <p:cNvSpPr txBox="1"/>
          <p:nvPr/>
        </p:nvSpPr>
        <p:spPr>
          <a:xfrm>
            <a:off x="5000628" y="2643182"/>
            <a:ext cx="2143140" cy="1169551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400" dirty="0" smtClean="0"/>
              <a:t>Questionner la relation entre territoire, population, développement et inégalités</a:t>
            </a:r>
            <a:endParaRPr lang="fr-FR" sz="1400" dirty="0"/>
          </a:p>
        </p:txBody>
      </p:sp>
      <p:sp>
        <p:nvSpPr>
          <p:cNvPr id="22" name="ZoneTexte 21"/>
          <p:cNvSpPr txBox="1"/>
          <p:nvPr/>
        </p:nvSpPr>
        <p:spPr>
          <a:xfrm>
            <a:off x="5000628" y="4071942"/>
            <a:ext cx="2143140" cy="1169551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400" dirty="0" smtClean="0"/>
              <a:t>Les mobilités, réalités de notre temps, facteur de transformation de notre monde voire d’intégration à la mondialisation</a:t>
            </a:r>
            <a:endParaRPr lang="fr-FR" sz="1400" dirty="0"/>
          </a:p>
        </p:txBody>
      </p:sp>
      <p:sp>
        <p:nvSpPr>
          <p:cNvPr id="23" name="ZoneTexte 22"/>
          <p:cNvSpPr txBox="1"/>
          <p:nvPr/>
        </p:nvSpPr>
        <p:spPr>
          <a:xfrm>
            <a:off x="5000628" y="5357826"/>
            <a:ext cx="2143140" cy="1169551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400" dirty="0" smtClean="0"/>
              <a:t>Une aire géographique émergente soumise aux grands défis et grandes dynamiques de notre temps</a:t>
            </a:r>
            <a:endParaRPr lang="fr-FR" sz="1400" dirty="0"/>
          </a:p>
        </p:txBody>
      </p:sp>
      <p:sp>
        <p:nvSpPr>
          <p:cNvPr id="24" name="ZoneTexte 23"/>
          <p:cNvSpPr txBox="1"/>
          <p:nvPr/>
        </p:nvSpPr>
        <p:spPr>
          <a:xfrm>
            <a:off x="7429520" y="2714620"/>
            <a:ext cx="1571636" cy="954107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400" dirty="0" smtClean="0"/>
              <a:t>L’évolution socio-économique contrastée des territoires</a:t>
            </a:r>
            <a:endParaRPr lang="fr-FR" sz="1400" dirty="0"/>
          </a:p>
        </p:txBody>
      </p:sp>
      <p:sp>
        <p:nvSpPr>
          <p:cNvPr id="25" name="ZoneTexte 24"/>
          <p:cNvSpPr txBox="1"/>
          <p:nvPr/>
        </p:nvSpPr>
        <p:spPr>
          <a:xfrm>
            <a:off x="7429520" y="4143380"/>
            <a:ext cx="1571604" cy="954107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400" dirty="0" smtClean="0"/>
              <a:t>Mobilités et transports, enjeux d’aménagement des territoires</a:t>
            </a:r>
            <a:endParaRPr lang="fr-FR" sz="1400" dirty="0"/>
          </a:p>
        </p:txBody>
      </p:sp>
      <p:sp>
        <p:nvSpPr>
          <p:cNvPr id="28" name="ZoneTexte 27"/>
          <p:cNvSpPr txBox="1"/>
          <p:nvPr/>
        </p:nvSpPr>
        <p:spPr>
          <a:xfrm>
            <a:off x="3500430" y="5572140"/>
            <a:ext cx="1428760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 smtClean="0"/>
              <a:t>Toutes les transitions </a:t>
            </a:r>
            <a:endParaRPr lang="fr-FR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57158" y="2786058"/>
            <a:ext cx="3071834" cy="92333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chemeClr val="bg1"/>
                </a:solidFill>
              </a:rPr>
              <a:t>Thème 2 : Une diversification des espaces et des acteurs de la production (12-14h)</a:t>
            </a: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357158" y="4214818"/>
            <a:ext cx="3071834" cy="92333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chemeClr val="bg1"/>
                </a:solidFill>
              </a:rPr>
              <a:t>Thème 3 : Les espaces ruraux, multifonctionnalité ou fragmentation (12-14h)</a:t>
            </a: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3286116" y="571480"/>
            <a:ext cx="1928826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</a:rPr>
              <a:t>RECOMPOSITIONS</a:t>
            </a: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357158" y="1428736"/>
            <a:ext cx="3071834" cy="923330"/>
          </a:xfrm>
          <a:prstGeom prst="rect">
            <a:avLst/>
          </a:prstGeom>
          <a:solidFill>
            <a:schemeClr val="accent1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chemeClr val="bg1"/>
                </a:solidFill>
              </a:rPr>
              <a:t>Thème 1 : La métropolisation : un processus mondial différencié  (12-14h) </a:t>
            </a: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357158" y="5429264"/>
            <a:ext cx="3071834" cy="92333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chemeClr val="bg1"/>
                </a:solidFill>
              </a:rPr>
              <a:t>Thème 4 : La Chine, des recompositions spatiales multiples (8-10h)</a:t>
            </a: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5715008" y="571480"/>
            <a:ext cx="928694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</a:rPr>
              <a:t>ENJEUX</a:t>
            </a: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571472" y="285728"/>
            <a:ext cx="250033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 smtClean="0">
                <a:solidFill>
                  <a:srgbClr val="0070C0"/>
                </a:solidFill>
              </a:rPr>
              <a:t>LE PROGRAMME DE PREMIERE</a:t>
            </a:r>
            <a:endParaRPr lang="fr-FR" sz="2400" b="1" dirty="0">
              <a:solidFill>
                <a:srgbClr val="0070C0"/>
              </a:solidFill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7429520" y="571480"/>
            <a:ext cx="1285884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chemeClr val="bg1"/>
                </a:solidFill>
              </a:rPr>
              <a:t>FRANCE</a:t>
            </a:r>
            <a:endParaRPr lang="fr-FR" b="1" dirty="0">
              <a:solidFill>
                <a:schemeClr val="bg1"/>
              </a:solidFill>
            </a:endParaRPr>
          </a:p>
        </p:txBody>
      </p:sp>
      <p:cxnSp>
        <p:nvCxnSpPr>
          <p:cNvPr id="15" name="Connecteur droit avec flèche 14"/>
          <p:cNvCxnSpPr/>
          <p:nvPr/>
        </p:nvCxnSpPr>
        <p:spPr>
          <a:xfrm rot="5400000">
            <a:off x="1429522" y="3857628"/>
            <a:ext cx="5571370" cy="794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ZoneTexte 15"/>
          <p:cNvSpPr txBox="1"/>
          <p:nvPr/>
        </p:nvSpPr>
        <p:spPr>
          <a:xfrm>
            <a:off x="5000628" y="1357298"/>
            <a:ext cx="2143140" cy="1169551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400" dirty="0" smtClean="0"/>
              <a:t>Manifestations, conséquences et enjeux des dynamiques métropolitaines à toutes les échelles</a:t>
            </a:r>
            <a:endParaRPr lang="fr-FR" sz="1400" dirty="0"/>
          </a:p>
        </p:txBody>
      </p:sp>
      <p:sp>
        <p:nvSpPr>
          <p:cNvPr id="17" name="ZoneTexte 16"/>
          <p:cNvSpPr txBox="1"/>
          <p:nvPr/>
        </p:nvSpPr>
        <p:spPr>
          <a:xfrm>
            <a:off x="3571868" y="1285860"/>
            <a:ext cx="1285884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 smtClean="0"/>
              <a:t>Ségrégations socio-spatiales </a:t>
            </a:r>
            <a:endParaRPr lang="fr-FR" sz="1400" b="1" dirty="0"/>
          </a:p>
        </p:txBody>
      </p:sp>
      <p:sp>
        <p:nvSpPr>
          <p:cNvPr id="18" name="ZoneTexte 17"/>
          <p:cNvSpPr txBox="1"/>
          <p:nvPr/>
        </p:nvSpPr>
        <p:spPr>
          <a:xfrm>
            <a:off x="3571868" y="1928802"/>
            <a:ext cx="1357322" cy="73866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 smtClean="0"/>
              <a:t>Recomposition des hiérarchies urbaines </a:t>
            </a:r>
            <a:endParaRPr lang="fr-FR" sz="1400" b="1" dirty="0"/>
          </a:p>
        </p:txBody>
      </p:sp>
      <p:sp>
        <p:nvSpPr>
          <p:cNvPr id="19" name="ZoneTexte 18"/>
          <p:cNvSpPr txBox="1"/>
          <p:nvPr/>
        </p:nvSpPr>
        <p:spPr>
          <a:xfrm>
            <a:off x="7358082" y="1357298"/>
            <a:ext cx="1643074" cy="1169551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400" dirty="0" smtClean="0"/>
              <a:t>La métropolisation : un enjeu d’aménagement des territoires pour la France</a:t>
            </a:r>
            <a:endParaRPr lang="fr-FR" sz="1400" dirty="0"/>
          </a:p>
        </p:txBody>
      </p:sp>
      <p:sp>
        <p:nvSpPr>
          <p:cNvPr id="21" name="ZoneTexte 20"/>
          <p:cNvSpPr txBox="1"/>
          <p:nvPr/>
        </p:nvSpPr>
        <p:spPr>
          <a:xfrm>
            <a:off x="5000628" y="2786058"/>
            <a:ext cx="2143140" cy="954107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400" dirty="0" smtClean="0"/>
              <a:t>Les espaces de production face aux dynamiques mises en jeu par la mondialisation</a:t>
            </a:r>
            <a:endParaRPr lang="fr-FR" sz="1400" dirty="0"/>
          </a:p>
        </p:txBody>
      </p:sp>
      <p:sp>
        <p:nvSpPr>
          <p:cNvPr id="22" name="ZoneTexte 21"/>
          <p:cNvSpPr txBox="1"/>
          <p:nvPr/>
        </p:nvSpPr>
        <p:spPr>
          <a:xfrm>
            <a:off x="5000628" y="4214818"/>
            <a:ext cx="2143140" cy="738664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400" dirty="0" smtClean="0"/>
              <a:t>Les espaces ruraux à étudier dans leurs liens ambivalents avec la ville </a:t>
            </a:r>
            <a:endParaRPr lang="fr-FR" sz="1400" dirty="0"/>
          </a:p>
        </p:txBody>
      </p:sp>
      <p:sp>
        <p:nvSpPr>
          <p:cNvPr id="23" name="ZoneTexte 22"/>
          <p:cNvSpPr txBox="1"/>
          <p:nvPr/>
        </p:nvSpPr>
        <p:spPr>
          <a:xfrm>
            <a:off x="5000628" y="5357826"/>
            <a:ext cx="2143140" cy="1169551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400" dirty="0" smtClean="0"/>
              <a:t>La Chine à envisager comme un laboratoire des recompositions spatiales engendrées par la mondialisation</a:t>
            </a:r>
            <a:endParaRPr lang="fr-FR" sz="1400" dirty="0"/>
          </a:p>
        </p:txBody>
      </p:sp>
      <p:sp>
        <p:nvSpPr>
          <p:cNvPr id="24" name="ZoneTexte 23"/>
          <p:cNvSpPr txBox="1"/>
          <p:nvPr/>
        </p:nvSpPr>
        <p:spPr>
          <a:xfrm>
            <a:off x="7429520" y="2786058"/>
            <a:ext cx="1571636" cy="954107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400" dirty="0" smtClean="0"/>
              <a:t>Les systèmes productifs français entre local et global</a:t>
            </a:r>
            <a:endParaRPr lang="fr-FR" sz="1400" dirty="0"/>
          </a:p>
        </p:txBody>
      </p:sp>
      <p:sp>
        <p:nvSpPr>
          <p:cNvPr id="25" name="ZoneTexte 24"/>
          <p:cNvSpPr txBox="1"/>
          <p:nvPr/>
        </p:nvSpPr>
        <p:spPr>
          <a:xfrm>
            <a:off x="7429520" y="3857628"/>
            <a:ext cx="1571604" cy="1384995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400" dirty="0" smtClean="0"/>
              <a:t>Le développement  des espaces ruraux français  : un enjeu politique d’aménagement du territoire</a:t>
            </a:r>
            <a:endParaRPr lang="fr-FR" sz="1400" dirty="0"/>
          </a:p>
        </p:txBody>
      </p:sp>
      <p:sp>
        <p:nvSpPr>
          <p:cNvPr id="27" name="ZoneTexte 26"/>
          <p:cNvSpPr txBox="1"/>
          <p:nvPr/>
        </p:nvSpPr>
        <p:spPr>
          <a:xfrm>
            <a:off x="3500430" y="2928934"/>
            <a:ext cx="1428760" cy="73866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 smtClean="0"/>
              <a:t>Mutation des espaces productifs </a:t>
            </a:r>
            <a:endParaRPr lang="fr-FR" sz="1400" b="1" dirty="0"/>
          </a:p>
        </p:txBody>
      </p:sp>
      <p:sp>
        <p:nvSpPr>
          <p:cNvPr id="28" name="ZoneTexte 27"/>
          <p:cNvSpPr txBox="1"/>
          <p:nvPr/>
        </p:nvSpPr>
        <p:spPr>
          <a:xfrm>
            <a:off x="3500430" y="5214950"/>
            <a:ext cx="1428760" cy="116955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 smtClean="0"/>
              <a:t> Des recompositions  spectaculaires à toutes les échelles</a:t>
            </a:r>
            <a:endParaRPr lang="fr-FR" sz="1400" b="1" dirty="0"/>
          </a:p>
        </p:txBody>
      </p:sp>
      <p:sp>
        <p:nvSpPr>
          <p:cNvPr id="31" name="ZoneTexte 30"/>
          <p:cNvSpPr txBox="1"/>
          <p:nvPr/>
        </p:nvSpPr>
        <p:spPr>
          <a:xfrm>
            <a:off x="3428992" y="4000504"/>
            <a:ext cx="1571636" cy="116955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 smtClean="0"/>
              <a:t>Intégrations, </a:t>
            </a:r>
          </a:p>
          <a:p>
            <a:pPr algn="ctr"/>
            <a:r>
              <a:rPr lang="fr-FR" sz="1400" b="1" dirty="0" smtClean="0"/>
              <a:t>relégations,</a:t>
            </a:r>
          </a:p>
          <a:p>
            <a:pPr algn="ctr"/>
            <a:r>
              <a:rPr lang="fr-FR" sz="1400" b="1" dirty="0" smtClean="0"/>
              <a:t>patrimonialisation des espaces ruraux </a:t>
            </a:r>
            <a:endParaRPr lang="fr-FR" sz="1400" b="1" dirty="0"/>
          </a:p>
        </p:txBody>
      </p:sp>
      <p:sp>
        <p:nvSpPr>
          <p:cNvPr id="26" name="ZoneTexte 25"/>
          <p:cNvSpPr txBox="1"/>
          <p:nvPr/>
        </p:nvSpPr>
        <p:spPr>
          <a:xfrm>
            <a:off x="3500430" y="0"/>
            <a:ext cx="53578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LES DYNAMIQUES D’UN MONDE EN RECOMPOSITION</a:t>
            </a:r>
            <a:endParaRPr lang="fr-FR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2243</TotalTime>
  <Words>873</Words>
  <Application>Microsoft Office PowerPoint</Application>
  <PresentationFormat>Affichage à l'écran (4:3)</PresentationFormat>
  <Paragraphs>117</Paragraphs>
  <Slides>13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4" baseType="lpstr">
      <vt:lpstr>Thème Office</vt:lpstr>
      <vt:lpstr>Formation nouveaux programmes de lycée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Pour récapituler…</vt:lpstr>
      <vt:lpstr>Diapositive 11</vt:lpstr>
      <vt:lpstr>Diapositive 12</vt:lpstr>
      <vt:lpstr>Diapositive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Formation nouveaux programmes de lycée</dc:title>
  <dc:creator>Jean-Marc Noaille</dc:creator>
  <cp:lastModifiedBy>Jean-Marc Noaille</cp:lastModifiedBy>
  <cp:revision>57</cp:revision>
  <dcterms:created xsi:type="dcterms:W3CDTF">2019-04-07T07:28:37Z</dcterms:created>
  <dcterms:modified xsi:type="dcterms:W3CDTF">2019-06-16T08:52:52Z</dcterms:modified>
</cp:coreProperties>
</file>