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7" r:id="rId2"/>
    <p:sldId id="274" r:id="rId3"/>
    <p:sldId id="260" r:id="rId4"/>
    <p:sldId id="261" r:id="rId5"/>
    <p:sldId id="262" r:id="rId6"/>
    <p:sldId id="265" r:id="rId7"/>
    <p:sldId id="269" r:id="rId8"/>
    <p:sldId id="263" r:id="rId9"/>
    <p:sldId id="272" r:id="rId10"/>
    <p:sldId id="273" r:id="rId11"/>
    <p:sldId id="264"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4" d="100"/>
          <a:sy n="114" d="100"/>
        </p:scale>
        <p:origin x="474" y="1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4C305E-D744-43FC-BC1A-6BDE52A3E40B}" type="datetimeFigureOut">
              <a:rPr lang="fr-FR" smtClean="0"/>
              <a:pPr/>
              <a:t>28/06/2019</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D76E76-913E-4ED9-AE67-876FC134915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8D7BDEA-8EA0-FE4F-8E67-406CE035A260}" type="slidenum">
              <a:rPr lang="fr-FR" smtClean="0"/>
              <a:pPr/>
              <a:t>6</a:t>
            </a:fld>
            <a:endParaRPr lang="fr-FR" dirty="0"/>
          </a:p>
        </p:txBody>
      </p:sp>
    </p:spTree>
    <p:extLst>
      <p:ext uri="{BB962C8B-B14F-4D97-AF65-F5344CB8AC3E}">
        <p14:creationId xmlns:p14="http://schemas.microsoft.com/office/powerpoint/2010/main" val="14017692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83E7ACDA-F696-4A70-80AF-5CD439F8BA73}" type="datetimeFigureOut">
              <a:rPr lang="fr-FR" smtClean="0"/>
              <a:pPr/>
              <a:t>28/06/2019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4D04DBD-4C21-4BC8-BDA3-F08A1A1725FE}" type="slidenum">
              <a:rPr lang="fr-FR" smtClean="0"/>
              <a:pPr/>
              <a:t>‹N°›</a:t>
            </a:fld>
            <a:endParaRPr lang="fr-FR"/>
          </a:p>
        </p:txBody>
      </p:sp>
    </p:spTree>
    <p:extLst>
      <p:ext uri="{BB962C8B-B14F-4D97-AF65-F5344CB8AC3E}">
        <p14:creationId xmlns:p14="http://schemas.microsoft.com/office/powerpoint/2010/main" val="3350518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3E7ACDA-F696-4A70-80AF-5CD439F8BA73}" type="datetimeFigureOut">
              <a:rPr lang="fr-FR" smtClean="0"/>
              <a:pPr/>
              <a:t>28/06/2019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4D04DBD-4C21-4BC8-BDA3-F08A1A1725FE}" type="slidenum">
              <a:rPr lang="fr-FR" smtClean="0"/>
              <a:pPr/>
              <a:t>‹N°›</a:t>
            </a:fld>
            <a:endParaRPr lang="fr-FR"/>
          </a:p>
        </p:txBody>
      </p:sp>
    </p:spTree>
    <p:extLst>
      <p:ext uri="{BB962C8B-B14F-4D97-AF65-F5344CB8AC3E}">
        <p14:creationId xmlns:p14="http://schemas.microsoft.com/office/powerpoint/2010/main" val="800994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3E7ACDA-F696-4A70-80AF-5CD439F8BA73}" type="datetimeFigureOut">
              <a:rPr lang="fr-FR" smtClean="0"/>
              <a:pPr/>
              <a:t>28/06/2019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4D04DBD-4C21-4BC8-BDA3-F08A1A1725FE}" type="slidenum">
              <a:rPr lang="fr-FR" smtClean="0"/>
              <a:pPr/>
              <a:t>‹N°›</a:t>
            </a:fld>
            <a:endParaRPr lang="fr-FR"/>
          </a:p>
        </p:txBody>
      </p:sp>
    </p:spTree>
    <p:extLst>
      <p:ext uri="{BB962C8B-B14F-4D97-AF65-F5344CB8AC3E}">
        <p14:creationId xmlns:p14="http://schemas.microsoft.com/office/powerpoint/2010/main" val="11802975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age de contenu text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6" name="Espace réservé du texte 6"/>
          <p:cNvSpPr>
            <a:spLocks noGrp="1"/>
          </p:cNvSpPr>
          <p:nvPr>
            <p:ph type="body" sz="quarter" idx="13" hasCustomPrompt="1"/>
          </p:nvPr>
        </p:nvSpPr>
        <p:spPr>
          <a:xfrm>
            <a:off x="1073152" y="1471083"/>
            <a:ext cx="10509249" cy="4598988"/>
          </a:xfrm>
        </p:spPr>
        <p:txBody>
          <a:bodyPr/>
          <a:lstStyle>
            <a:lvl1pPr marL="177800" marR="0" indent="-177800" algn="l" defTabSz="457200" rtl="0" eaLnBrk="1" fontAlgn="auto" latinLnBrk="0" hangingPunct="1">
              <a:lnSpc>
                <a:spcPct val="100000"/>
              </a:lnSpc>
              <a:spcBef>
                <a:spcPct val="20000"/>
              </a:spcBef>
              <a:spcAft>
                <a:spcPts val="0"/>
              </a:spcAft>
              <a:buClrTx/>
              <a:buSzPct val="100000"/>
              <a:buFont typeface="Arial"/>
              <a:buChar char="■"/>
              <a:tabLst/>
              <a:defRPr>
                <a:solidFill>
                  <a:srgbClr val="683086"/>
                </a:solidFill>
              </a:defRPr>
            </a:lvl1pPr>
            <a:lvl2pPr marL="627063" marR="0" indent="-169863" algn="l" defTabSz="457200" rtl="0" eaLnBrk="1" fontAlgn="auto" latinLnBrk="0" hangingPunct="1">
              <a:lnSpc>
                <a:spcPct val="100000"/>
              </a:lnSpc>
              <a:spcBef>
                <a:spcPct val="20000"/>
              </a:spcBef>
              <a:spcAft>
                <a:spcPts val="0"/>
              </a:spcAft>
              <a:buClr>
                <a:srgbClr val="683086"/>
              </a:buClr>
              <a:buSzTx/>
              <a:buFont typeface="Arial Italic"/>
              <a:buChar char="■"/>
              <a:tabLst/>
              <a:defRPr/>
            </a:lvl2pPr>
            <a:lvl3pPr marL="627063" marR="0" indent="0" algn="l" defTabSz="457200" rtl="0" eaLnBrk="1" fontAlgn="auto" latinLnBrk="0" hangingPunct="1">
              <a:lnSpc>
                <a:spcPct val="100000"/>
              </a:lnSpc>
              <a:spcBef>
                <a:spcPct val="20000"/>
              </a:spcBef>
              <a:spcAft>
                <a:spcPts val="0"/>
              </a:spcAft>
              <a:buClrTx/>
              <a:buSzTx/>
              <a:buFont typeface="Arial"/>
              <a:buNone/>
              <a:tabLst/>
              <a:defRPr/>
            </a:lvl3pPr>
            <a:lvl4pPr marL="627063" marR="0" indent="177800" algn="l" defTabSz="457200" rtl="0" eaLnBrk="1" fontAlgn="auto" latinLnBrk="0" hangingPunct="1">
              <a:lnSpc>
                <a:spcPct val="100000"/>
              </a:lnSpc>
              <a:spcBef>
                <a:spcPct val="20000"/>
              </a:spcBef>
              <a:spcAft>
                <a:spcPts val="0"/>
              </a:spcAft>
              <a:buClr>
                <a:srgbClr val="683086"/>
              </a:buClr>
              <a:buSzTx/>
              <a:buFont typeface="Arial"/>
              <a:buChar char="–"/>
              <a:tabLst/>
              <a:defRPr/>
            </a:lvl4pPr>
            <a:lvl5pPr marL="806450" marR="0" indent="0" algn="l" defTabSz="457200" rtl="0" eaLnBrk="1" fontAlgn="auto" latinLnBrk="0" hangingPunct="1">
              <a:lnSpc>
                <a:spcPct val="100000"/>
              </a:lnSpc>
              <a:spcBef>
                <a:spcPct val="20000"/>
              </a:spcBef>
              <a:spcAft>
                <a:spcPts val="0"/>
              </a:spcAft>
              <a:buClrTx/>
              <a:buSzTx/>
              <a:buFont typeface="Arial"/>
              <a:buNone/>
              <a:tabLst/>
              <a:defRPr/>
            </a:lvl5pPr>
          </a:lstStyle>
          <a:p>
            <a:pPr lvl="0"/>
            <a:r>
              <a:rPr lang="fr-FR" dirty="0"/>
              <a:t> 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99540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3E7ACDA-F696-4A70-80AF-5CD439F8BA73}" type="datetimeFigureOut">
              <a:rPr lang="fr-FR" smtClean="0"/>
              <a:pPr/>
              <a:t>28/06/2019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4D04DBD-4C21-4BC8-BDA3-F08A1A1725FE}" type="slidenum">
              <a:rPr lang="fr-FR" smtClean="0"/>
              <a:pPr/>
              <a:t>‹N°›</a:t>
            </a:fld>
            <a:endParaRPr lang="fr-FR"/>
          </a:p>
        </p:txBody>
      </p:sp>
    </p:spTree>
    <p:extLst>
      <p:ext uri="{BB962C8B-B14F-4D97-AF65-F5344CB8AC3E}">
        <p14:creationId xmlns:p14="http://schemas.microsoft.com/office/powerpoint/2010/main" val="2606389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83E7ACDA-F696-4A70-80AF-5CD439F8BA73}" type="datetimeFigureOut">
              <a:rPr lang="fr-FR" smtClean="0"/>
              <a:pPr/>
              <a:t>28/06/2019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4D04DBD-4C21-4BC8-BDA3-F08A1A1725FE}" type="slidenum">
              <a:rPr lang="fr-FR" smtClean="0"/>
              <a:pPr/>
              <a:t>‹N°›</a:t>
            </a:fld>
            <a:endParaRPr lang="fr-FR"/>
          </a:p>
        </p:txBody>
      </p:sp>
    </p:spTree>
    <p:extLst>
      <p:ext uri="{BB962C8B-B14F-4D97-AF65-F5344CB8AC3E}">
        <p14:creationId xmlns:p14="http://schemas.microsoft.com/office/powerpoint/2010/main" val="192369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83E7ACDA-F696-4A70-80AF-5CD439F8BA73}" type="datetimeFigureOut">
              <a:rPr lang="fr-FR" smtClean="0"/>
              <a:pPr/>
              <a:t>28/06/2019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4D04DBD-4C21-4BC8-BDA3-F08A1A1725FE}" type="slidenum">
              <a:rPr lang="fr-FR" smtClean="0"/>
              <a:pPr/>
              <a:t>‹N°›</a:t>
            </a:fld>
            <a:endParaRPr lang="fr-FR"/>
          </a:p>
        </p:txBody>
      </p:sp>
    </p:spTree>
    <p:extLst>
      <p:ext uri="{BB962C8B-B14F-4D97-AF65-F5344CB8AC3E}">
        <p14:creationId xmlns:p14="http://schemas.microsoft.com/office/powerpoint/2010/main" val="279671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83E7ACDA-F696-4A70-80AF-5CD439F8BA73}" type="datetimeFigureOut">
              <a:rPr lang="fr-FR" smtClean="0"/>
              <a:pPr/>
              <a:t>28/06/2019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4D04DBD-4C21-4BC8-BDA3-F08A1A1725FE}" type="slidenum">
              <a:rPr lang="fr-FR" smtClean="0"/>
              <a:pPr/>
              <a:t>‹N°›</a:t>
            </a:fld>
            <a:endParaRPr lang="fr-FR"/>
          </a:p>
        </p:txBody>
      </p:sp>
    </p:spTree>
    <p:extLst>
      <p:ext uri="{BB962C8B-B14F-4D97-AF65-F5344CB8AC3E}">
        <p14:creationId xmlns:p14="http://schemas.microsoft.com/office/powerpoint/2010/main" val="3614639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83E7ACDA-F696-4A70-80AF-5CD439F8BA73}" type="datetimeFigureOut">
              <a:rPr lang="fr-FR" smtClean="0"/>
              <a:pPr/>
              <a:t>28/06/2019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4D04DBD-4C21-4BC8-BDA3-F08A1A1725FE}" type="slidenum">
              <a:rPr lang="fr-FR" smtClean="0"/>
              <a:pPr/>
              <a:t>‹N°›</a:t>
            </a:fld>
            <a:endParaRPr lang="fr-FR"/>
          </a:p>
        </p:txBody>
      </p:sp>
    </p:spTree>
    <p:extLst>
      <p:ext uri="{BB962C8B-B14F-4D97-AF65-F5344CB8AC3E}">
        <p14:creationId xmlns:p14="http://schemas.microsoft.com/office/powerpoint/2010/main" val="1273674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3E7ACDA-F696-4A70-80AF-5CD439F8BA73}" type="datetimeFigureOut">
              <a:rPr lang="fr-FR" smtClean="0"/>
              <a:pPr/>
              <a:t>28/06/2019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4D04DBD-4C21-4BC8-BDA3-F08A1A1725FE}" type="slidenum">
              <a:rPr lang="fr-FR" smtClean="0"/>
              <a:pPr/>
              <a:t>‹N°›</a:t>
            </a:fld>
            <a:endParaRPr lang="fr-FR"/>
          </a:p>
        </p:txBody>
      </p:sp>
    </p:spTree>
    <p:extLst>
      <p:ext uri="{BB962C8B-B14F-4D97-AF65-F5344CB8AC3E}">
        <p14:creationId xmlns:p14="http://schemas.microsoft.com/office/powerpoint/2010/main" val="2882274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83E7ACDA-F696-4A70-80AF-5CD439F8BA73}" type="datetimeFigureOut">
              <a:rPr lang="fr-FR" smtClean="0"/>
              <a:pPr/>
              <a:t>28/06/2019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4D04DBD-4C21-4BC8-BDA3-F08A1A1725FE}" type="slidenum">
              <a:rPr lang="fr-FR" smtClean="0"/>
              <a:pPr/>
              <a:t>‹N°›</a:t>
            </a:fld>
            <a:endParaRPr lang="fr-FR"/>
          </a:p>
        </p:txBody>
      </p:sp>
    </p:spTree>
    <p:extLst>
      <p:ext uri="{BB962C8B-B14F-4D97-AF65-F5344CB8AC3E}">
        <p14:creationId xmlns:p14="http://schemas.microsoft.com/office/powerpoint/2010/main" val="66155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83E7ACDA-F696-4A70-80AF-5CD439F8BA73}" type="datetimeFigureOut">
              <a:rPr lang="fr-FR" smtClean="0"/>
              <a:pPr/>
              <a:t>28/06/2019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4D04DBD-4C21-4BC8-BDA3-F08A1A1725FE}" type="slidenum">
              <a:rPr lang="fr-FR" smtClean="0"/>
              <a:pPr/>
              <a:t>‹N°›</a:t>
            </a:fld>
            <a:endParaRPr lang="fr-FR"/>
          </a:p>
        </p:txBody>
      </p:sp>
    </p:spTree>
    <p:extLst>
      <p:ext uri="{BB962C8B-B14F-4D97-AF65-F5344CB8AC3E}">
        <p14:creationId xmlns:p14="http://schemas.microsoft.com/office/powerpoint/2010/main" val="515075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E7ACDA-F696-4A70-80AF-5CD439F8BA73}" type="datetimeFigureOut">
              <a:rPr lang="fr-FR" smtClean="0"/>
              <a:pPr/>
              <a:t>28/06/2019</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D04DBD-4C21-4BC8-BDA3-F08A1A1725FE}" type="slidenum">
              <a:rPr lang="fr-FR" smtClean="0"/>
              <a:pPr/>
              <a:t>‹N°›</a:t>
            </a:fld>
            <a:endParaRPr lang="fr-FR"/>
          </a:p>
        </p:txBody>
      </p:sp>
    </p:spTree>
    <p:extLst>
      <p:ext uri="{BB962C8B-B14F-4D97-AF65-F5344CB8AC3E}">
        <p14:creationId xmlns:p14="http://schemas.microsoft.com/office/powerpoint/2010/main" val="36345748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2.xml.rels><?xml version="1.0" encoding="UTF-8" standalone="yes"?>
<Relationships xmlns="http://schemas.openxmlformats.org/package/2006/relationships"><Relationship Id="rId3" Type="http://schemas.openxmlformats.org/officeDocument/2006/relationships/hyperlink" Target="http://eduscol.education.fr/cid136636/les-seminaires-en-direct.html" TargetMode="External"/><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771775" y="2486026"/>
            <a:ext cx="6557963" cy="1455731"/>
          </a:xfrm>
        </p:spPr>
        <p:txBody>
          <a:bodyPr>
            <a:normAutofit fontScale="90000"/>
          </a:bodyPr>
          <a:lstStyle/>
          <a:p>
            <a:r>
              <a:rPr lang="fr-FR" b="1" dirty="0"/>
              <a:t>Formation nouveaux programmes de lycée</a:t>
            </a:r>
          </a:p>
        </p:txBody>
      </p:sp>
      <p:pic>
        <p:nvPicPr>
          <p:cNvPr id="4" name="Picture 2" descr="Résultat de recherche d'images pour &quot;académie de nice&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538" y="757217"/>
            <a:ext cx="2773858" cy="88584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4190987" y="5500702"/>
            <a:ext cx="4000528" cy="369332"/>
          </a:xfrm>
          <a:prstGeom prst="rect">
            <a:avLst/>
          </a:prstGeom>
        </p:spPr>
        <p:txBody>
          <a:bodyPr wrap="square">
            <a:spAutoFit/>
          </a:bodyPr>
          <a:lstStyle/>
          <a:p>
            <a:pPr algn="ctr"/>
            <a:r>
              <a:rPr lang="fr-FR" b="1" dirty="0">
                <a:solidFill>
                  <a:schemeClr val="accent1">
                    <a:lumMod val="60000"/>
                    <a:lumOff val="40000"/>
                  </a:schemeClr>
                </a:solidFill>
              </a:rPr>
              <a:t>Journées académiques 2019</a:t>
            </a:r>
            <a:endParaRPr lang="fr-FR" dirty="0">
              <a:solidFill>
                <a:schemeClr val="accent1">
                  <a:lumMod val="60000"/>
                  <a:lumOff val="4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840871" y="-195943"/>
            <a:ext cx="10353675" cy="725488"/>
          </a:xfrm>
          <a:prstGeom prst="rect">
            <a:avLst/>
          </a:prstGeom>
        </p:spPr>
        <p:txBody>
          <a:bodyP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altLang="fr-FR" sz="4400" b="0" i="0" u="none" strike="noStrike" kern="1200" cap="none" spc="0" normalizeH="0" baseline="0" noProof="0" dirty="0">
                <a:ln>
                  <a:noFill/>
                </a:ln>
                <a:solidFill>
                  <a:prstClr val="black"/>
                </a:solidFill>
                <a:effectLst/>
                <a:uLnTx/>
                <a:uFillTx/>
                <a:latin typeface="Calibri Light"/>
                <a:ea typeface="+mn-ea"/>
                <a:cs typeface="+mn-cs"/>
              </a:rPr>
              <a:t>    </a:t>
            </a:r>
            <a:r>
              <a:rPr kumimoji="0" lang="fr-FR" altLang="fr-FR" sz="2100" b="1" i="0" u="none" strike="noStrike" kern="1200" cap="none" spc="0" normalizeH="0" baseline="0" noProof="0" dirty="0">
                <a:ln>
                  <a:noFill/>
                </a:ln>
                <a:solidFill>
                  <a:srgbClr val="0070C0"/>
                </a:solidFill>
                <a:effectLst/>
                <a:uLnTx/>
                <a:uFillTx/>
                <a:latin typeface="Calibri"/>
                <a:ea typeface="+mn-ea"/>
                <a:cs typeface="+mn-cs"/>
              </a:rPr>
              <a:t>L’EPREUVE COMMUNE DE CONTRÔLE CONTINU EN SERIE TECHNOLOGIQUE</a:t>
            </a:r>
          </a:p>
        </p:txBody>
      </p:sp>
      <p:sp>
        <p:nvSpPr>
          <p:cNvPr id="6" name="ZoneTexte 5"/>
          <p:cNvSpPr txBox="1"/>
          <p:nvPr/>
        </p:nvSpPr>
        <p:spPr>
          <a:xfrm>
            <a:off x="1070031" y="736818"/>
            <a:ext cx="10763325" cy="5755422"/>
          </a:xfrm>
          <a:prstGeom prst="rect">
            <a:avLst/>
          </a:prstGeom>
          <a:solidFill>
            <a:schemeClr val="accent1">
              <a:lumMod val="40000"/>
              <a:lumOff val="6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prstClr val="black"/>
                </a:solidFill>
                <a:effectLst/>
                <a:uLnTx/>
                <a:uFillTx/>
                <a:latin typeface="Calibri"/>
                <a:ea typeface="+mn-ea"/>
                <a:cs typeface="+mn-cs"/>
              </a:rPr>
              <a:t>2 parties structurent cette épreuve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6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Char char="-"/>
              <a:tabLst/>
              <a:defRPr/>
            </a:pPr>
            <a:r>
              <a:rPr kumimoji="0" lang="fr-FR" sz="1600" b="1" i="0" u="none" strike="noStrike" kern="1200" cap="none" spc="0" normalizeH="0" baseline="0" noProof="0" dirty="0">
                <a:ln>
                  <a:noFill/>
                </a:ln>
                <a:solidFill>
                  <a:prstClr val="black"/>
                </a:solidFill>
                <a:effectLst/>
                <a:uLnTx/>
                <a:uFillTx/>
                <a:latin typeface="Calibri"/>
                <a:ea typeface="+mn-ea"/>
                <a:cs typeface="+mn-cs"/>
              </a:rPr>
              <a:t> Première partie : questions (notation sur 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prstClr val="black"/>
                </a:solidFill>
                <a:effectLst/>
                <a:uLnTx/>
                <a:uFillTx/>
                <a:latin typeface="Calibri"/>
                <a:ea typeface="+mn-ea"/>
                <a:cs typeface="+mn-cs"/>
              </a:rPr>
              <a:t>Cette partie est composée de questions qui évaluent la maîtrise des « Questions obligatoires » (A) du programme en histoire et en géographie. Cette partie évalue la capacité des candidats à :</a:t>
            </a:r>
          </a:p>
          <a:p>
            <a:pPr marL="0" marR="0" lvl="0" indent="0" algn="l" defTabSz="914400" rtl="0" eaLnBrk="1" fontAlgn="auto" latinLnBrk="0" hangingPunct="1">
              <a:lnSpc>
                <a:spcPct val="100000"/>
              </a:lnSpc>
              <a:spcBef>
                <a:spcPts val="0"/>
              </a:spcBef>
              <a:spcAft>
                <a:spcPts val="0"/>
              </a:spcAft>
              <a:buClrTx/>
              <a:buSzTx/>
              <a:buFontTx/>
              <a:buChar char="-"/>
              <a:tabLst/>
              <a:defRPr/>
            </a:pPr>
            <a:r>
              <a:rPr kumimoji="0" lang="fr-FR" sz="1600" b="0" i="0" u="none" strike="noStrike" kern="1200" cap="none" spc="0" normalizeH="0" baseline="0" noProof="0" dirty="0">
                <a:ln>
                  <a:noFill/>
                </a:ln>
                <a:solidFill>
                  <a:prstClr val="black"/>
                </a:solidFill>
                <a:effectLst/>
                <a:uLnTx/>
                <a:uFillTx/>
                <a:latin typeface="Calibri"/>
                <a:ea typeface="+mn-ea"/>
                <a:cs typeface="+mn-cs"/>
              </a:rPr>
              <a:t>caractériser un espace, une période, un événement, une situation ou un personnage ;</a:t>
            </a:r>
          </a:p>
          <a:p>
            <a:pPr marL="0" marR="0" lvl="0" indent="0" algn="l" defTabSz="914400" rtl="0" eaLnBrk="1" fontAlgn="auto" latinLnBrk="0" hangingPunct="1">
              <a:lnSpc>
                <a:spcPct val="100000"/>
              </a:lnSpc>
              <a:spcBef>
                <a:spcPts val="0"/>
              </a:spcBef>
              <a:spcAft>
                <a:spcPts val="0"/>
              </a:spcAft>
              <a:buClrTx/>
              <a:buSzTx/>
              <a:buFontTx/>
              <a:buChar char="-"/>
              <a:tabLst/>
              <a:defRPr/>
            </a:pPr>
            <a:r>
              <a:rPr kumimoji="0" lang="fr-FR" sz="1600" b="0" i="0" u="none" strike="noStrike" kern="1200" cap="none" spc="0" normalizeH="0" baseline="0" noProof="0" dirty="0">
                <a:ln>
                  <a:noFill/>
                </a:ln>
                <a:solidFill>
                  <a:prstClr val="black"/>
                </a:solidFill>
                <a:effectLst/>
                <a:uLnTx/>
                <a:uFillTx/>
                <a:latin typeface="Calibri"/>
                <a:ea typeface="+mn-ea"/>
                <a:cs typeface="+mn-cs"/>
              </a:rPr>
              <a:t> citer des acteurs ;</a:t>
            </a:r>
          </a:p>
          <a:p>
            <a:pPr marL="0" marR="0" lvl="0" indent="0" algn="l" defTabSz="914400" rtl="0" eaLnBrk="1" fontAlgn="auto" latinLnBrk="0" hangingPunct="1">
              <a:lnSpc>
                <a:spcPct val="100000"/>
              </a:lnSpc>
              <a:spcBef>
                <a:spcPts val="0"/>
              </a:spcBef>
              <a:spcAft>
                <a:spcPts val="0"/>
              </a:spcAft>
              <a:buClrTx/>
              <a:buSzTx/>
              <a:buFontTx/>
              <a:buChar char="-"/>
              <a:tabLst/>
              <a:defRPr/>
            </a:pPr>
            <a:r>
              <a:rPr kumimoji="0" lang="fr-FR" sz="1600" b="0" i="0" u="none" strike="noStrike" kern="1200" cap="none" spc="0" normalizeH="0" baseline="0" noProof="0" dirty="0">
                <a:ln>
                  <a:noFill/>
                </a:ln>
                <a:solidFill>
                  <a:prstClr val="black"/>
                </a:solidFill>
                <a:effectLst/>
                <a:uLnTx/>
                <a:uFillTx/>
                <a:latin typeface="Calibri"/>
                <a:ea typeface="+mn-ea"/>
                <a:cs typeface="+mn-cs"/>
              </a:rPr>
              <a:t> justifier une affirmation en proposant ou choisissant des arguments ;</a:t>
            </a:r>
          </a:p>
          <a:p>
            <a:pPr marL="0" marR="0" lvl="0" indent="0" algn="l" defTabSz="914400" rtl="0" eaLnBrk="1" fontAlgn="auto" latinLnBrk="0" hangingPunct="1">
              <a:lnSpc>
                <a:spcPct val="100000"/>
              </a:lnSpc>
              <a:spcBef>
                <a:spcPts val="0"/>
              </a:spcBef>
              <a:spcAft>
                <a:spcPts val="0"/>
              </a:spcAft>
              <a:buClrTx/>
              <a:buSzTx/>
              <a:buFontTx/>
              <a:buChar char="-"/>
              <a:tabLst/>
              <a:defRPr/>
            </a:pPr>
            <a:r>
              <a:rPr kumimoji="0" lang="fr-FR" sz="1600" b="0" i="0" u="none" strike="noStrike" kern="1200" cap="none" spc="0" normalizeH="0" baseline="0" noProof="0" dirty="0">
                <a:ln>
                  <a:noFill/>
                </a:ln>
                <a:solidFill>
                  <a:prstClr val="black"/>
                </a:solidFill>
                <a:effectLst/>
                <a:uLnTx/>
                <a:uFillTx/>
                <a:latin typeface="Calibri"/>
                <a:ea typeface="+mn-ea"/>
                <a:cs typeface="+mn-cs"/>
              </a:rPr>
              <a:t> localiser et identifier des lieux et/ou des phénomènes sur une carte jointe au sujet ;</a:t>
            </a:r>
          </a:p>
          <a:p>
            <a:pPr marL="0" marR="0" lvl="0" indent="0" algn="l" defTabSz="914400" rtl="0" eaLnBrk="1" fontAlgn="auto" latinLnBrk="0" hangingPunct="1">
              <a:lnSpc>
                <a:spcPct val="100000"/>
              </a:lnSpc>
              <a:spcBef>
                <a:spcPts val="0"/>
              </a:spcBef>
              <a:spcAft>
                <a:spcPts val="0"/>
              </a:spcAft>
              <a:buClrTx/>
              <a:buSzTx/>
              <a:buFontTx/>
              <a:buChar char="-"/>
              <a:tabLst/>
              <a:defRPr/>
            </a:pPr>
            <a:r>
              <a:rPr kumimoji="0" lang="fr-FR" sz="1600" b="0" i="0" u="none" strike="noStrike" kern="1200" cap="none" spc="0" normalizeH="0" baseline="0" noProof="0" dirty="0">
                <a:ln>
                  <a:noFill/>
                </a:ln>
                <a:solidFill>
                  <a:prstClr val="black"/>
                </a:solidFill>
                <a:effectLst/>
                <a:uLnTx/>
                <a:uFillTx/>
                <a:latin typeface="Calibri"/>
                <a:ea typeface="+mn-ea"/>
                <a:cs typeface="+mn-cs"/>
              </a:rPr>
              <a:t> proposer ou choisir les dates-clefs ou les périodes-clefs d’une évolution ;</a:t>
            </a:r>
          </a:p>
          <a:p>
            <a:pPr marL="0" marR="0" lvl="0" indent="0" algn="l" defTabSz="914400" rtl="0" eaLnBrk="1" fontAlgn="auto" latinLnBrk="0" hangingPunct="1">
              <a:lnSpc>
                <a:spcPct val="100000"/>
              </a:lnSpc>
              <a:spcBef>
                <a:spcPts val="0"/>
              </a:spcBef>
              <a:spcAft>
                <a:spcPts val="0"/>
              </a:spcAft>
              <a:buClrTx/>
              <a:buSzTx/>
              <a:buFontTx/>
              <a:buChar char="-"/>
              <a:tabLst/>
              <a:defRPr/>
            </a:pPr>
            <a:r>
              <a:rPr kumimoji="0" lang="fr-FR" sz="1600" b="0" i="0" u="none" strike="noStrike" kern="1200" cap="none" spc="0" normalizeH="0" baseline="0" noProof="0" dirty="0">
                <a:ln>
                  <a:noFill/>
                </a:ln>
                <a:solidFill>
                  <a:prstClr val="black"/>
                </a:solidFill>
                <a:effectLst/>
                <a:uLnTx/>
                <a:uFillTx/>
                <a:latin typeface="Calibri"/>
                <a:ea typeface="+mn-ea"/>
                <a:cs typeface="+mn-cs"/>
              </a:rPr>
              <a:t> proposer ou choisir une définition pour une notion.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6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Char char="-"/>
              <a:tabLst/>
              <a:defRPr/>
            </a:pPr>
            <a:r>
              <a:rPr kumimoji="0" lang="fr-FR" sz="1600" b="1" i="0" u="none" strike="noStrike" kern="1200" cap="none" spc="0" normalizeH="0" baseline="0" noProof="0" dirty="0">
                <a:ln>
                  <a:noFill/>
                </a:ln>
                <a:solidFill>
                  <a:prstClr val="black"/>
                </a:solidFill>
                <a:effectLst/>
                <a:uLnTx/>
                <a:uFillTx/>
                <a:latin typeface="Calibri"/>
                <a:ea typeface="+mn-ea"/>
                <a:cs typeface="+mn-cs"/>
              </a:rPr>
              <a:t> Deuxième partie : analyse de document (s) (notation sur 10)</a:t>
            </a:r>
          </a:p>
          <a:p>
            <a:pPr marL="0" marR="0" lvl="0" indent="0" algn="l" defTabSz="914400" rtl="0" eaLnBrk="1" fontAlgn="auto" latinLnBrk="0" hangingPunct="1">
              <a:lnSpc>
                <a:spcPct val="100000"/>
              </a:lnSpc>
              <a:spcBef>
                <a:spcPts val="0"/>
              </a:spcBef>
              <a:spcAft>
                <a:spcPts val="0"/>
              </a:spcAft>
              <a:buClrTx/>
              <a:buSzTx/>
              <a:buFontTx/>
              <a:buChar char="-"/>
              <a:tabLst/>
              <a:defRPr/>
            </a:pPr>
            <a:endParaRPr kumimoji="0" lang="fr-FR" sz="16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prstClr val="black"/>
                </a:solidFill>
                <a:effectLst/>
                <a:uLnTx/>
                <a:uFillTx/>
                <a:latin typeface="Calibri"/>
                <a:ea typeface="+mn-ea"/>
                <a:cs typeface="+mn-cs"/>
              </a:rPr>
              <a:t>Cette partie consiste en l’analyse d’un ou deux document (s) relatif (s) à chacun des deux « sujets d’étude au choix (B) » d’un thème du programme d’histoire ou de géographie. Le candidat choisit un des deux exercices proposés. L’analyse de document (s) est conduite en répondant à des questions.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prstClr val="black"/>
                </a:solidFill>
                <a:effectLst/>
                <a:uLnTx/>
                <a:uFillTx/>
                <a:latin typeface="Calibri"/>
                <a:ea typeface="+mn-ea"/>
                <a:cs typeface="+mn-cs"/>
              </a:rPr>
              <a:t>L’analyse de document (s) permet au candidat de montrer qu’il comprend le sens général du (ou des deux) document(s), qu’il est capable de sélectionner les informations, de les hiérarchiser, de les expliciter et de prendre un recul critique en réponse à une interrogation </a:t>
            </a:r>
            <a:r>
              <a:rPr kumimoji="0" lang="fr-FR" sz="1600" b="0" i="0" u="none" strike="noStrike" kern="1200" cap="none" spc="0" normalizeH="0" baseline="0" noProof="0" dirty="0">
                <a:ln>
                  <a:noFill/>
                </a:ln>
                <a:solidFill>
                  <a:srgbClr val="FF0000"/>
                </a:solidFill>
                <a:effectLst/>
                <a:uLnTx/>
                <a:uFillTx/>
                <a:latin typeface="Calibri"/>
                <a:ea typeface="+mn-ea"/>
                <a:cs typeface="+mn-cs"/>
              </a:rPr>
              <a:t>en s’appuyant d’une part sur le contenu du (ou des) document (s) et, d’autre part, sur ses connaissances personnelles.</a:t>
            </a:r>
            <a:r>
              <a:rPr kumimoji="0" lang="fr-FR" sz="1600" b="0" i="0" u="none" strike="noStrike" kern="1200" cap="none" spc="0" normalizeH="0" baseline="0" noProof="0" dirty="0">
                <a:ln>
                  <a:noFill/>
                </a:ln>
                <a:solidFill>
                  <a:prstClr val="black"/>
                </a:solidFill>
                <a:effectLst/>
                <a:uLnTx/>
                <a:uFillTx/>
                <a:latin typeface="Calibri"/>
                <a:ea typeface="+mn-ea"/>
                <a:cs typeface="+mn-cs"/>
              </a:rPr>
              <a:t> Les réponses sont l’occasion d’évaluer la capacité de rédaction du candidat.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prstClr val="black"/>
                </a:solidFill>
                <a:effectLst/>
                <a:uLnTx/>
                <a:uFillTx/>
                <a:latin typeface="Calibri"/>
                <a:ea typeface="+mn-ea"/>
                <a:cs typeface="+mn-cs"/>
              </a:rPr>
              <a:t>La progressivité entre les épreuves de première et l’épreuve de terminale résulte du nombre et de la complexité des questions.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6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ZoneTexte 6"/>
          <p:cNvSpPr txBox="1"/>
          <p:nvPr/>
        </p:nvSpPr>
        <p:spPr>
          <a:xfrm>
            <a:off x="5368834" y="365761"/>
            <a:ext cx="2037805" cy="3788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0070C0"/>
                </a:solidFill>
                <a:effectLst/>
                <a:uLnTx/>
                <a:uFillTx/>
                <a:latin typeface="Calibri"/>
                <a:ea typeface="+mn-ea"/>
                <a:cs typeface="+mn-cs"/>
              </a:rPr>
              <a:t>DUREE : 2 HEURES</a:t>
            </a:r>
          </a:p>
        </p:txBody>
      </p:sp>
    </p:spTree>
    <p:extLst>
      <p:ext uri="{BB962C8B-B14F-4D97-AF65-F5344CB8AC3E}">
        <p14:creationId xmlns:p14="http://schemas.microsoft.com/office/powerpoint/2010/main" val="831129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e 2"/>
          <p:cNvGrpSpPr/>
          <p:nvPr>
            <p:custDataLst>
              <p:tags r:id="rId1"/>
            </p:custDataLst>
          </p:nvPr>
        </p:nvGrpSpPr>
        <p:grpSpPr>
          <a:xfrm>
            <a:off x="0" y="0"/>
            <a:ext cx="12218988" cy="145257"/>
            <a:chOff x="0" y="0"/>
            <a:chExt cx="24437976" cy="290513"/>
          </a:xfrm>
        </p:grpSpPr>
        <p:sp>
          <p:nvSpPr>
            <p:cNvPr id="4" name="Shape 54"/>
            <p:cNvSpPr>
              <a:spLocks noChangeArrowheads="1"/>
            </p:cNvSpPr>
            <p:nvPr/>
          </p:nvSpPr>
          <p:spPr bwMode="auto">
            <a:xfrm>
              <a:off x="0" y="0"/>
              <a:ext cx="6238876" cy="290513"/>
            </a:xfrm>
            <a:prstGeom prst="rect">
              <a:avLst/>
            </a:prstGeom>
            <a:solidFill>
              <a:srgbClr val="19B777"/>
            </a:solidFill>
            <a:ln>
              <a:noFill/>
            </a:ln>
          </p:spPr>
          <p:txBody>
            <a:bodyPr lIns="25400" tIns="25400" rIns="25400" bIns="2540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altLang="fr-FR" sz="1600" b="0" i="0" u="none" strike="noStrike" kern="1200" cap="none" spc="0" normalizeH="0" baseline="0" noProof="0">
                <a:ln>
                  <a:noFill/>
                </a:ln>
                <a:solidFill>
                  <a:srgbClr val="FFFFFF"/>
                </a:solidFill>
                <a:effectLst/>
                <a:uLnTx/>
                <a:uFillTx/>
                <a:latin typeface="Helvetica Light"/>
                <a:ea typeface="Helvetica Light"/>
                <a:cs typeface="Helvetica Light"/>
                <a:sym typeface="Helvetica Light"/>
              </a:endParaRPr>
            </a:p>
          </p:txBody>
        </p:sp>
        <p:sp>
          <p:nvSpPr>
            <p:cNvPr id="5" name="Shape 55"/>
            <p:cNvSpPr>
              <a:spLocks noChangeArrowheads="1"/>
            </p:cNvSpPr>
            <p:nvPr/>
          </p:nvSpPr>
          <p:spPr bwMode="auto">
            <a:xfrm>
              <a:off x="6121401" y="0"/>
              <a:ext cx="6237287" cy="290513"/>
            </a:xfrm>
            <a:prstGeom prst="rect">
              <a:avLst/>
            </a:prstGeom>
            <a:solidFill>
              <a:srgbClr val="BCF6DF"/>
            </a:solidFill>
            <a:ln>
              <a:noFill/>
            </a:ln>
          </p:spPr>
          <p:txBody>
            <a:bodyPr lIns="25400" tIns="25400" rIns="25400" bIns="2540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altLang="fr-FR" sz="1600" b="0" i="0" u="none" strike="noStrike" kern="1200" cap="none" spc="0" normalizeH="0" baseline="0" noProof="0">
                <a:ln>
                  <a:noFill/>
                </a:ln>
                <a:solidFill>
                  <a:srgbClr val="FFFFFF"/>
                </a:solidFill>
                <a:effectLst/>
                <a:uLnTx/>
                <a:uFillTx/>
                <a:latin typeface="Helvetica Light"/>
                <a:ea typeface="Helvetica Light"/>
                <a:cs typeface="Helvetica Light"/>
                <a:sym typeface="Helvetica Light"/>
              </a:endParaRPr>
            </a:p>
          </p:txBody>
        </p:sp>
        <p:sp>
          <p:nvSpPr>
            <p:cNvPr id="6" name="Shape 56"/>
            <p:cNvSpPr>
              <a:spLocks noChangeArrowheads="1"/>
            </p:cNvSpPr>
            <p:nvPr/>
          </p:nvSpPr>
          <p:spPr bwMode="auto">
            <a:xfrm>
              <a:off x="12226926" y="0"/>
              <a:ext cx="6164262" cy="290513"/>
            </a:xfrm>
            <a:prstGeom prst="rect">
              <a:avLst/>
            </a:prstGeom>
            <a:solidFill>
              <a:srgbClr val="FFCC66"/>
            </a:solidFill>
            <a:ln>
              <a:noFill/>
            </a:ln>
          </p:spPr>
          <p:txBody>
            <a:bodyPr lIns="25400" tIns="25400" rIns="25400" bIns="2540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altLang="fr-FR" sz="1600" b="0" i="0" u="none" strike="noStrike" kern="1200" cap="none" spc="0" normalizeH="0" baseline="0" noProof="0">
                <a:ln>
                  <a:noFill/>
                </a:ln>
                <a:solidFill>
                  <a:srgbClr val="FFC000"/>
                </a:solidFill>
                <a:effectLst/>
                <a:uLnTx/>
                <a:uFillTx/>
                <a:latin typeface="Helvetica Light"/>
                <a:ea typeface="Helvetica Light"/>
                <a:cs typeface="Helvetica Light"/>
                <a:sym typeface="Helvetica Light"/>
              </a:endParaRPr>
            </a:p>
          </p:txBody>
        </p:sp>
        <p:sp>
          <p:nvSpPr>
            <p:cNvPr id="7" name="Shape 57"/>
            <p:cNvSpPr>
              <a:spLocks noChangeArrowheads="1"/>
            </p:cNvSpPr>
            <p:nvPr/>
          </p:nvSpPr>
          <p:spPr bwMode="auto">
            <a:xfrm>
              <a:off x="18334038" y="0"/>
              <a:ext cx="6103938" cy="290513"/>
            </a:xfrm>
            <a:prstGeom prst="rect">
              <a:avLst/>
            </a:prstGeom>
            <a:solidFill>
              <a:srgbClr val="FF8D09"/>
            </a:solidFill>
            <a:ln>
              <a:noFill/>
            </a:ln>
          </p:spPr>
          <p:txBody>
            <a:bodyPr lIns="25400" tIns="25400" rIns="25400" bIns="2540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altLang="fr-FR" sz="1600" b="0" i="0" u="none" strike="noStrike" kern="1200" cap="none" spc="0" normalizeH="0" baseline="0" noProof="0">
                <a:ln>
                  <a:noFill/>
                </a:ln>
                <a:solidFill>
                  <a:srgbClr val="FFFFFF"/>
                </a:solidFill>
                <a:effectLst/>
                <a:uLnTx/>
                <a:uFillTx/>
                <a:latin typeface="Helvetica Light"/>
                <a:ea typeface="Helvetica Light"/>
                <a:cs typeface="Helvetica Light"/>
                <a:sym typeface="Helvetica Light"/>
              </a:endParaRPr>
            </a:p>
          </p:txBody>
        </p:sp>
      </p:grpSp>
      <p:sp>
        <p:nvSpPr>
          <p:cNvPr id="8" name="Rectangle 7"/>
          <p:cNvSpPr/>
          <p:nvPr/>
        </p:nvSpPr>
        <p:spPr>
          <a:xfrm>
            <a:off x="901997" y="1057257"/>
            <a:ext cx="6270113" cy="470000"/>
          </a:xfrm>
          <a:prstGeom prst="rect">
            <a:avLst/>
          </a:prstGeom>
        </p:spPr>
        <p:txBody>
          <a:bodyPr wrap="non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0070C0"/>
                </a:solidFill>
                <a:effectLst/>
                <a:uLnTx/>
                <a:uFillTx/>
                <a:latin typeface="Calibri"/>
                <a:ea typeface="Calibri" panose="020F0502020204030204" pitchFamily="34" charset="0"/>
                <a:cs typeface="Roboto-Regular"/>
              </a:rPr>
              <a:t>Parole du professeur et écoute active de l’élève </a:t>
            </a:r>
          </a:p>
        </p:txBody>
      </p:sp>
      <p:graphicFrame>
        <p:nvGraphicFramePr>
          <p:cNvPr id="10" name="Tableau 9"/>
          <p:cNvGraphicFramePr>
            <a:graphicFrameLocks noGrp="1"/>
          </p:cNvGraphicFramePr>
          <p:nvPr/>
        </p:nvGraphicFramePr>
        <p:xfrm>
          <a:off x="728850" y="1945564"/>
          <a:ext cx="10502266" cy="4819768"/>
        </p:xfrm>
        <a:graphic>
          <a:graphicData uri="http://schemas.openxmlformats.org/drawingml/2006/table">
            <a:tbl>
              <a:tblPr firstRow="1" bandRow="1">
                <a:tableStyleId>{00A15C55-8517-42AA-B614-E9B94910E393}</a:tableStyleId>
              </a:tblPr>
              <a:tblGrid>
                <a:gridCol w="5251133">
                  <a:extLst>
                    <a:ext uri="{9D8B030D-6E8A-4147-A177-3AD203B41FA5}">
                      <a16:colId xmlns:a16="http://schemas.microsoft.com/office/drawing/2014/main" val="1131355809"/>
                    </a:ext>
                  </a:extLst>
                </a:gridCol>
                <a:gridCol w="5251133">
                  <a:extLst>
                    <a:ext uri="{9D8B030D-6E8A-4147-A177-3AD203B41FA5}">
                      <a16:colId xmlns:a16="http://schemas.microsoft.com/office/drawing/2014/main" val="666367183"/>
                    </a:ext>
                  </a:extLst>
                </a:gridCol>
              </a:tblGrid>
              <a:tr h="496282">
                <a:tc>
                  <a:txBody>
                    <a:bodyPr/>
                    <a:lstStyle/>
                    <a:p>
                      <a:pPr algn="ctr"/>
                      <a:r>
                        <a:rPr lang="fr-FR" dirty="0"/>
                        <a:t>LE PROFESSEUR EN CLASSE</a:t>
                      </a:r>
                    </a:p>
                  </a:txBody>
                  <a:tcPr>
                    <a:solidFill>
                      <a:srgbClr val="0070C0"/>
                    </a:solidFill>
                  </a:tcPr>
                </a:tc>
                <a:tc>
                  <a:txBody>
                    <a:bodyPr/>
                    <a:lstStyle/>
                    <a:p>
                      <a:pPr algn="ctr"/>
                      <a:r>
                        <a:rPr lang="fr-FR" dirty="0"/>
                        <a:t>L’ELEVE EN CLASSE</a:t>
                      </a:r>
                    </a:p>
                  </a:txBody>
                  <a:tcPr>
                    <a:solidFill>
                      <a:srgbClr val="0070C0"/>
                    </a:solidFill>
                  </a:tcPr>
                </a:tc>
                <a:extLst>
                  <a:ext uri="{0D108BD9-81ED-4DB2-BD59-A6C34878D82A}">
                    <a16:rowId xmlns:a16="http://schemas.microsoft.com/office/drawing/2014/main" val="3397835214"/>
                  </a:ext>
                </a:extLst>
              </a:tr>
              <a:tr h="496282">
                <a:tc>
                  <a:txBody>
                    <a:bodyPr/>
                    <a:lstStyle/>
                    <a:p>
                      <a:r>
                        <a:rPr lang="fr-FR" sz="1800" dirty="0"/>
                        <a:t>Situe dans l’espace et le temps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t>Présente les acteurs , contextualise</a:t>
                      </a:r>
                    </a:p>
                  </a:txBody>
                  <a:tcPr/>
                </a:tc>
                <a:tc>
                  <a:txBody>
                    <a:bodyPr/>
                    <a:lstStyle/>
                    <a:p>
                      <a:r>
                        <a:rPr lang="fr-FR" dirty="0"/>
                        <a:t>Se concentre pour  comprendre,</a:t>
                      </a:r>
                      <a:r>
                        <a:rPr lang="fr-FR" baseline="0" dirty="0"/>
                        <a:t> </a:t>
                      </a:r>
                      <a:r>
                        <a:rPr lang="fr-FR" dirty="0"/>
                        <a:t>agencer ses  notes</a:t>
                      </a:r>
                    </a:p>
                    <a:p>
                      <a:r>
                        <a:rPr lang="fr-FR" sz="1800" kern="1200" dirty="0">
                          <a:solidFill>
                            <a:schemeClr val="dk1"/>
                          </a:solidFill>
                          <a:effectLst/>
                          <a:latin typeface="+mn-lt"/>
                          <a:ea typeface="+mn-ea"/>
                          <a:cs typeface="+mn-cs"/>
                        </a:rPr>
                        <a:t>fixer l'essentiel</a:t>
                      </a:r>
                      <a:r>
                        <a:rPr lang="fr-FR" sz="1800" kern="1200" baseline="0" dirty="0">
                          <a:solidFill>
                            <a:schemeClr val="dk1"/>
                          </a:solidFill>
                          <a:effectLst/>
                          <a:latin typeface="+mn-lt"/>
                          <a:ea typeface="+mn-ea"/>
                          <a:cs typeface="+mn-cs"/>
                        </a:rPr>
                        <a:t> sur des traces écrites variées et adaptées </a:t>
                      </a:r>
                      <a:endParaRPr lang="fr-FR" dirty="0"/>
                    </a:p>
                  </a:txBody>
                  <a:tcPr/>
                </a:tc>
                <a:extLst>
                  <a:ext uri="{0D108BD9-81ED-4DB2-BD59-A6C34878D82A}">
                    <a16:rowId xmlns:a16="http://schemas.microsoft.com/office/drawing/2014/main" val="904867572"/>
                  </a:ext>
                </a:extLst>
              </a:tr>
              <a:tr h="496282">
                <a:tc>
                  <a:txBody>
                    <a:bodyPr/>
                    <a:lstStyle/>
                    <a:p>
                      <a:r>
                        <a:rPr lang="fr-FR" b="0" dirty="0"/>
                        <a:t>Parle, raconte, donne une idée, un exemple, explique</a:t>
                      </a:r>
                    </a:p>
                  </a:txBody>
                  <a:tcPr/>
                </a:tc>
                <a:tc>
                  <a:txBody>
                    <a:bodyPr/>
                    <a:lstStyle/>
                    <a:p>
                      <a:r>
                        <a:rPr lang="fr-FR" dirty="0"/>
                        <a:t>Formule et </a:t>
                      </a:r>
                      <a:r>
                        <a:rPr lang="fr-FR" b="0" dirty="0"/>
                        <a:t>reformule</a:t>
                      </a:r>
                    </a:p>
                  </a:txBody>
                  <a:tcPr/>
                </a:tc>
                <a:extLst>
                  <a:ext uri="{0D108BD9-81ED-4DB2-BD59-A6C34878D82A}">
                    <a16:rowId xmlns:a16="http://schemas.microsoft.com/office/drawing/2014/main" val="1673165769"/>
                  </a:ext>
                </a:extLst>
              </a:tr>
              <a:tr h="496282">
                <a:tc>
                  <a:txBody>
                    <a:bodyPr/>
                    <a:lstStyle/>
                    <a:p>
                      <a:r>
                        <a:rPr lang="fr-FR" dirty="0"/>
                        <a:t>Conduit une démonstration, s’appuie sur un plan clair</a:t>
                      </a:r>
                    </a:p>
                  </a:txBody>
                  <a:tcPr/>
                </a:tc>
                <a:tc>
                  <a:txBody>
                    <a:bodyPr/>
                    <a:lstStyle/>
                    <a:p>
                      <a:r>
                        <a:rPr lang="fr-FR" dirty="0"/>
                        <a:t>Pose des questions, des hypothèses</a:t>
                      </a:r>
                    </a:p>
                  </a:txBody>
                  <a:tcPr/>
                </a:tc>
                <a:extLst>
                  <a:ext uri="{0D108BD9-81ED-4DB2-BD59-A6C34878D82A}">
                    <a16:rowId xmlns:a16="http://schemas.microsoft.com/office/drawing/2014/main" val="3795894451"/>
                  </a:ext>
                </a:extLst>
              </a:tr>
              <a:tr h="4962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Offre</a:t>
                      </a:r>
                      <a:r>
                        <a:rPr lang="fr-FR" baseline="0" dirty="0"/>
                        <a:t> des temps de pose pour répondre aux questions des élèves</a:t>
                      </a:r>
                      <a:endParaRPr lang="fr-FR" b="1" dirty="0"/>
                    </a:p>
                  </a:txBody>
                  <a:tcPr/>
                </a:tc>
                <a:tc>
                  <a:txBody>
                    <a:bodyPr/>
                    <a:lstStyle/>
                    <a:p>
                      <a:r>
                        <a:rPr lang="fr-FR" dirty="0"/>
                        <a:t>Demande des clarifications, intervient pour donner son point de vue, </a:t>
                      </a:r>
                    </a:p>
                  </a:txBody>
                  <a:tcPr/>
                </a:tc>
                <a:extLst>
                  <a:ext uri="{0D108BD9-81ED-4DB2-BD59-A6C34878D82A}">
                    <a16:rowId xmlns:a16="http://schemas.microsoft.com/office/drawing/2014/main" val="2054853392"/>
                  </a:ext>
                </a:extLst>
              </a:tr>
              <a:tr h="496282">
                <a:tc>
                  <a:txBody>
                    <a:bodyPr/>
                    <a:lstStyle/>
                    <a:p>
                      <a:r>
                        <a:rPr lang="fr-FR" dirty="0"/>
                        <a:t>Accepte des temps de SILENCE pour permettre la prise de notes, les reformulations</a:t>
                      </a:r>
                    </a:p>
                  </a:txBody>
                  <a:tcPr/>
                </a:tc>
                <a:tc>
                  <a:txBody>
                    <a:bodyPr/>
                    <a:lstStyle/>
                    <a:p>
                      <a:r>
                        <a:rPr lang="fr-FR" dirty="0"/>
                        <a:t>Fait une synthèse, écrit une conclusion</a:t>
                      </a:r>
                    </a:p>
                  </a:txBody>
                  <a:tcPr/>
                </a:tc>
                <a:extLst>
                  <a:ext uri="{0D108BD9-81ED-4DB2-BD59-A6C34878D82A}">
                    <a16:rowId xmlns:a16="http://schemas.microsoft.com/office/drawing/2014/main" val="263013791"/>
                  </a:ext>
                </a:extLst>
              </a:tr>
              <a:tr h="4962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Veille à la clarté de son propos, lève les implicites</a:t>
                      </a:r>
                    </a:p>
                    <a:p>
                      <a:endParaRPr lang="fr-FR" sz="1800" dirty="0"/>
                    </a:p>
                  </a:txBody>
                  <a:tcPr/>
                </a:tc>
                <a:tc>
                  <a:txBody>
                    <a:bodyPr/>
                    <a:lstStyle/>
                    <a:p>
                      <a:r>
                        <a:rPr lang="fr-FR" dirty="0"/>
                        <a:t>Verbalise ses savoirs, dit ce qu’il a compris</a:t>
                      </a:r>
                    </a:p>
                  </a:txBody>
                  <a:tcPr/>
                </a:tc>
                <a:extLst>
                  <a:ext uri="{0D108BD9-81ED-4DB2-BD59-A6C34878D82A}">
                    <a16:rowId xmlns:a16="http://schemas.microsoft.com/office/drawing/2014/main" val="2867964281"/>
                  </a:ext>
                </a:extLst>
              </a:tr>
              <a:tr h="496282">
                <a:tc>
                  <a:txBody>
                    <a:bodyPr/>
                    <a:lstStyle/>
                    <a:p>
                      <a:r>
                        <a:rPr lang="fr-FR" sz="1800" dirty="0"/>
                        <a:t>Etc.</a:t>
                      </a:r>
                    </a:p>
                  </a:txBody>
                  <a:tcPr/>
                </a:tc>
                <a:tc>
                  <a:txBody>
                    <a:bodyPr/>
                    <a:lstStyle/>
                    <a:p>
                      <a:r>
                        <a:rPr lang="fr-FR" dirty="0"/>
                        <a:t>Etc.</a:t>
                      </a:r>
                    </a:p>
                  </a:txBody>
                  <a:tcPr/>
                </a:tc>
                <a:extLst>
                  <a:ext uri="{0D108BD9-81ED-4DB2-BD59-A6C34878D82A}">
                    <a16:rowId xmlns:a16="http://schemas.microsoft.com/office/drawing/2014/main" val="2961785853"/>
                  </a:ext>
                </a:extLst>
              </a:tr>
            </a:tbl>
          </a:graphicData>
        </a:graphic>
      </p:graphicFrame>
      <p:sp>
        <p:nvSpPr>
          <p:cNvPr id="9" name="Bulle narrative : rectangle à coins arrondis 8"/>
          <p:cNvSpPr/>
          <p:nvPr/>
        </p:nvSpPr>
        <p:spPr>
          <a:xfrm>
            <a:off x="7972023" y="167425"/>
            <a:ext cx="3259093" cy="1682307"/>
          </a:xfrm>
          <a:prstGeom prst="wedgeRoundRectCallout">
            <a:avLst>
              <a:gd name="adj1" fmla="val -77652"/>
              <a:gd name="adj2" fmla="val -654"/>
              <a:gd name="adj3" fmla="val 16667"/>
            </a:avLst>
          </a:prstGeom>
          <a:solidFill>
            <a:schemeClr val="accent1">
              <a:lumMod val="60000"/>
              <a:lumOff val="40000"/>
            </a:schemeClr>
          </a:solidFill>
          <a:ln>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600" b="1" i="1" u="none" strike="noStrike" kern="1200" cap="none" spc="0" normalizeH="0" baseline="0" noProof="0" dirty="0">
                <a:ln>
                  <a:noFill/>
                </a:ln>
                <a:solidFill>
                  <a:prstClr val="white"/>
                </a:solidFill>
                <a:effectLst/>
                <a:uLnTx/>
                <a:uFillTx/>
                <a:latin typeface="Roboto-Bold"/>
                <a:ea typeface="Calibri" panose="020F0502020204030204" pitchFamily="34" charset="0"/>
                <a:cs typeface="Roboto-Bold"/>
              </a:rPr>
              <a:t>Le récit du professeur est une situation d’apprentissage:</a:t>
            </a:r>
            <a:r>
              <a:rPr kumimoji="0" lang="fr-FR" sz="1600" b="1" i="1" u="none" strike="noStrike" kern="1200" cap="none" spc="0" normalizeH="0" baseline="0" noProof="0" dirty="0">
                <a:ln>
                  <a:noFill/>
                </a:ln>
                <a:solidFill>
                  <a:prstClr val="white"/>
                </a:solidFill>
                <a:effectLst/>
                <a:uLnTx/>
                <a:uFillTx/>
                <a:latin typeface="Calibri"/>
                <a:ea typeface="+mn-ea"/>
                <a:cs typeface="+mn-cs"/>
              </a:rPr>
              <a:t>  Il implique un questionnement sur ce que font les élèves pendant que le professeur raconte et sur la trace qu’il s’agit de garder de ce récit</a:t>
            </a:r>
          </a:p>
        </p:txBody>
      </p:sp>
    </p:spTree>
    <p:extLst>
      <p:ext uri="{BB962C8B-B14F-4D97-AF65-F5344CB8AC3E}">
        <p14:creationId xmlns:p14="http://schemas.microsoft.com/office/powerpoint/2010/main" val="2074734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9112" y="667435"/>
            <a:ext cx="10707757" cy="954107"/>
          </a:xfrm>
          <a:prstGeom prst="rect">
            <a:avLst/>
          </a:prstGeom>
        </p:spPr>
        <p:txBody>
          <a:bodyPr wrap="square">
            <a:spAutoFit/>
          </a:bodyPr>
          <a:lstStyle/>
          <a:p>
            <a:r>
              <a:rPr lang="fr-FR" altLang="fr-FR" sz="2800" b="1" dirty="0">
                <a:solidFill>
                  <a:srgbClr val="0070C0"/>
                </a:solidFill>
              </a:rPr>
              <a:t>Pour vous accompagner dans la mise en œuvre </a:t>
            </a:r>
          </a:p>
          <a:p>
            <a:r>
              <a:rPr lang="fr-FR" altLang="fr-FR" sz="2800" b="1" dirty="0">
                <a:solidFill>
                  <a:srgbClr val="0070C0"/>
                </a:solidFill>
              </a:rPr>
              <a:t>des nouveaux programmes à la rentrée </a:t>
            </a:r>
            <a:endParaRPr lang="fr-FR" sz="2800" b="1" dirty="0">
              <a:solidFill>
                <a:srgbClr val="0070C0"/>
              </a:solidFill>
            </a:endParaRPr>
          </a:p>
        </p:txBody>
      </p:sp>
      <p:sp>
        <p:nvSpPr>
          <p:cNvPr id="5" name="Ellipse 4"/>
          <p:cNvSpPr/>
          <p:nvPr/>
        </p:nvSpPr>
        <p:spPr>
          <a:xfrm>
            <a:off x="771225" y="3081509"/>
            <a:ext cx="2806311" cy="2635561"/>
          </a:xfrm>
          <a:prstGeom prst="ellipse">
            <a:avLst/>
          </a:prstGeom>
          <a:solidFill>
            <a:schemeClr val="accent1">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r-FR" sz="2400" b="1" dirty="0">
                <a:latin typeface="+mj-lt"/>
              </a:rPr>
              <a:t>Journée académique de présentation </a:t>
            </a:r>
          </a:p>
        </p:txBody>
      </p:sp>
      <p:sp>
        <p:nvSpPr>
          <p:cNvPr id="6" name="Ellipse 5"/>
          <p:cNvSpPr/>
          <p:nvPr/>
        </p:nvSpPr>
        <p:spPr>
          <a:xfrm>
            <a:off x="3916705" y="2127114"/>
            <a:ext cx="3093695" cy="2882208"/>
          </a:xfrm>
          <a:prstGeom prst="ellipse">
            <a:avLst/>
          </a:prstGeom>
          <a:solidFill>
            <a:schemeClr val="accent1"/>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r-FR" sz="2400" b="1" dirty="0">
                <a:latin typeface="+mj-lt"/>
              </a:rPr>
              <a:t>Des propositions didactiques prochainement en ligne sur le site académique </a:t>
            </a:r>
          </a:p>
        </p:txBody>
      </p:sp>
      <p:sp>
        <p:nvSpPr>
          <p:cNvPr id="7" name="Ellipse 6"/>
          <p:cNvSpPr/>
          <p:nvPr/>
        </p:nvSpPr>
        <p:spPr>
          <a:xfrm>
            <a:off x="7548080" y="1226061"/>
            <a:ext cx="2690192" cy="2623930"/>
          </a:xfrm>
          <a:prstGeom prst="ellipse">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r-FR" sz="2400" b="1" dirty="0">
                <a:latin typeface="+mj-lt"/>
              </a:rPr>
              <a:t>Une offre de formation 2019-2020</a:t>
            </a:r>
          </a:p>
        </p:txBody>
      </p:sp>
      <p:grpSp>
        <p:nvGrpSpPr>
          <p:cNvPr id="2" name="Groupe 7"/>
          <p:cNvGrpSpPr/>
          <p:nvPr>
            <p:custDataLst>
              <p:tags r:id="rId1"/>
            </p:custDataLst>
          </p:nvPr>
        </p:nvGrpSpPr>
        <p:grpSpPr>
          <a:xfrm>
            <a:off x="0" y="0"/>
            <a:ext cx="12218988" cy="145257"/>
            <a:chOff x="0" y="0"/>
            <a:chExt cx="24437976" cy="290513"/>
          </a:xfrm>
        </p:grpSpPr>
        <p:sp>
          <p:nvSpPr>
            <p:cNvPr id="9" name="Shape 54"/>
            <p:cNvSpPr>
              <a:spLocks noChangeArrowheads="1"/>
            </p:cNvSpPr>
            <p:nvPr/>
          </p:nvSpPr>
          <p:spPr bwMode="auto">
            <a:xfrm>
              <a:off x="0" y="0"/>
              <a:ext cx="6238876" cy="290513"/>
            </a:xfrm>
            <a:prstGeom prst="rect">
              <a:avLst/>
            </a:prstGeom>
            <a:solidFill>
              <a:srgbClr val="19B777"/>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sp>
          <p:nvSpPr>
            <p:cNvPr id="10" name="Shape 55"/>
            <p:cNvSpPr>
              <a:spLocks noChangeArrowheads="1"/>
            </p:cNvSpPr>
            <p:nvPr/>
          </p:nvSpPr>
          <p:spPr bwMode="auto">
            <a:xfrm>
              <a:off x="6121401" y="0"/>
              <a:ext cx="6237287" cy="290513"/>
            </a:xfrm>
            <a:prstGeom prst="rect">
              <a:avLst/>
            </a:prstGeom>
            <a:solidFill>
              <a:srgbClr val="BCF6DF"/>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sp>
          <p:nvSpPr>
            <p:cNvPr id="11" name="Shape 56"/>
            <p:cNvSpPr>
              <a:spLocks noChangeArrowheads="1"/>
            </p:cNvSpPr>
            <p:nvPr/>
          </p:nvSpPr>
          <p:spPr bwMode="auto">
            <a:xfrm>
              <a:off x="12226926" y="0"/>
              <a:ext cx="6164262" cy="290513"/>
            </a:xfrm>
            <a:prstGeom prst="rect">
              <a:avLst/>
            </a:prstGeom>
            <a:solidFill>
              <a:srgbClr val="FFCC66"/>
            </a:solidFill>
            <a:ln>
              <a:noFill/>
            </a:ln>
          </p:spPr>
          <p:txBody>
            <a:bodyPr lIns="25400" tIns="25400" rIns="25400" bIns="25400" anchor="ctr"/>
            <a:lstStyle/>
            <a:p>
              <a:pPr algn="ctr" eaLnBrk="1"/>
              <a:endParaRPr lang="fr-FR" altLang="fr-FR" sz="1600">
                <a:solidFill>
                  <a:schemeClr val="accent4"/>
                </a:solidFill>
                <a:latin typeface="Helvetica Light"/>
                <a:ea typeface="Helvetica Light"/>
                <a:cs typeface="Helvetica Light"/>
                <a:sym typeface="Helvetica Light"/>
              </a:endParaRPr>
            </a:p>
          </p:txBody>
        </p:sp>
        <p:sp>
          <p:nvSpPr>
            <p:cNvPr id="12" name="Shape 57"/>
            <p:cNvSpPr>
              <a:spLocks noChangeArrowheads="1"/>
            </p:cNvSpPr>
            <p:nvPr/>
          </p:nvSpPr>
          <p:spPr bwMode="auto">
            <a:xfrm>
              <a:off x="18334038" y="0"/>
              <a:ext cx="6103938" cy="290513"/>
            </a:xfrm>
            <a:prstGeom prst="rect">
              <a:avLst/>
            </a:prstGeom>
            <a:solidFill>
              <a:srgbClr val="FF8D09"/>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grpSp>
      <p:sp>
        <p:nvSpPr>
          <p:cNvPr id="13" name="Rectangle 12"/>
          <p:cNvSpPr/>
          <p:nvPr/>
        </p:nvSpPr>
        <p:spPr>
          <a:xfrm>
            <a:off x="547066" y="5998686"/>
            <a:ext cx="7576517" cy="707886"/>
          </a:xfrm>
          <a:prstGeom prst="rect">
            <a:avLst/>
          </a:prstGeom>
          <a:solidFill>
            <a:schemeClr val="bg1"/>
          </a:solidFill>
          <a:ln>
            <a:solidFill>
              <a:schemeClr val="bg1"/>
            </a:solidFill>
          </a:ln>
        </p:spPr>
        <p:txBody>
          <a:bodyPr wrap="square">
            <a:spAutoFit/>
          </a:bodyPr>
          <a:lstStyle/>
          <a:p>
            <a:pPr defTabSz="685800" eaLnBrk="1" fontAlgn="auto" hangingPunct="1">
              <a:spcBef>
                <a:spcPts val="0"/>
              </a:spcBef>
              <a:spcAft>
                <a:spcPts val="0"/>
              </a:spcAft>
              <a:defRPr/>
            </a:pPr>
            <a:r>
              <a:rPr lang="fr-FR" sz="2000" b="1" kern="0" dirty="0">
                <a:solidFill>
                  <a:schemeClr val="accent2"/>
                </a:solidFill>
                <a:latin typeface="Calibri" panose="020F0502020204030204"/>
              </a:rPr>
              <a:t>Le site académique Histoire-Géographie de Nice</a:t>
            </a:r>
          </a:p>
          <a:p>
            <a:pPr defTabSz="685800">
              <a:defRPr/>
            </a:pPr>
            <a:r>
              <a:rPr lang="fr-FR" sz="2000" b="1" kern="0" dirty="0">
                <a:solidFill>
                  <a:schemeClr val="accent2"/>
                </a:solidFill>
              </a:rPr>
              <a:t>https://www.pedagogie.ac-nice.fr/histgeo/</a:t>
            </a:r>
            <a:endParaRPr lang="fr-FR" sz="2000" b="1" kern="0" dirty="0">
              <a:solidFill>
                <a:schemeClr val="accent2"/>
              </a:solidFill>
              <a:latin typeface="Calibri" panose="020F0502020204030204"/>
            </a:endParaRPr>
          </a:p>
        </p:txBody>
      </p:sp>
      <p:grpSp>
        <p:nvGrpSpPr>
          <p:cNvPr id="4" name="Grouper 9"/>
          <p:cNvGrpSpPr/>
          <p:nvPr/>
        </p:nvGrpSpPr>
        <p:grpSpPr>
          <a:xfrm>
            <a:off x="689112" y="486313"/>
            <a:ext cx="525531" cy="171686"/>
            <a:chOff x="5391302" y="1426464"/>
            <a:chExt cx="604579" cy="197510"/>
          </a:xfrm>
          <a:solidFill>
            <a:srgbClr val="5AB88F"/>
          </a:solidFill>
        </p:grpSpPr>
        <p:sp>
          <p:nvSpPr>
            <p:cNvPr id="15" name="Rectangle 14"/>
            <p:cNvSpPr/>
            <p:nvPr/>
          </p:nvSpPr>
          <p:spPr>
            <a:xfrm>
              <a:off x="5391302" y="1426464"/>
              <a:ext cx="95098" cy="1975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15"/>
            <p:cNvSpPr/>
            <p:nvPr/>
          </p:nvSpPr>
          <p:spPr>
            <a:xfrm>
              <a:off x="5438850" y="1525218"/>
              <a:ext cx="557031" cy="9875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7" name="Ellipse 16"/>
          <p:cNvSpPr/>
          <p:nvPr/>
        </p:nvSpPr>
        <p:spPr>
          <a:xfrm>
            <a:off x="8580782" y="3863061"/>
            <a:ext cx="2816087" cy="2676941"/>
          </a:xfrm>
          <a:prstGeom prst="ellipse">
            <a:avLst/>
          </a:prstGeom>
          <a:solidFill>
            <a:schemeClr val="accent1">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a:t>Des ressources nationales: </a:t>
            </a:r>
            <a:r>
              <a:rPr lang="fr-FR" dirty="0">
                <a:hlinkClick r:id="rId3"/>
              </a:rPr>
              <a:t>http://eduscol.education.fr/cid136636/les-seminaires-en-direct.html</a:t>
            </a:r>
            <a:endParaRPr lang="fr-FR" dirty="0"/>
          </a:p>
        </p:txBody>
      </p:sp>
    </p:spTree>
    <p:extLst>
      <p:ext uri="{BB962C8B-B14F-4D97-AF65-F5344CB8AC3E}">
        <p14:creationId xmlns:p14="http://schemas.microsoft.com/office/powerpoint/2010/main" val="1573946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1746" y="1019648"/>
            <a:ext cx="11824723" cy="1384995"/>
          </a:xfrm>
          <a:prstGeom prst="rect">
            <a:avLst/>
          </a:prstGeom>
        </p:spPr>
        <p:txBody>
          <a:bodyPr wrap="square">
            <a:spAutoFit/>
          </a:bodyPr>
          <a:lstStyle/>
          <a:p>
            <a:pPr algn="ctr"/>
            <a:r>
              <a:rPr lang="fr-FR" sz="2800" b="1" dirty="0">
                <a:solidFill>
                  <a:srgbClr val="0070C0"/>
                </a:solidFill>
              </a:rPr>
              <a:t>La réforme du lycée amène une nouvelle progressivité: </a:t>
            </a:r>
          </a:p>
          <a:p>
            <a:pPr algn="ctr"/>
            <a:r>
              <a:rPr lang="fr-FR" sz="2800" b="1" dirty="0">
                <a:solidFill>
                  <a:srgbClr val="0070C0"/>
                </a:solidFill>
                <a:latin typeface="Calibri" panose="020F0502020204030204" pitchFamily="34" charset="0"/>
                <a:cs typeface="Times New Roman" panose="02020603050405020304" pitchFamily="18" charset="0"/>
              </a:rPr>
              <a:t>d</a:t>
            </a:r>
            <a:r>
              <a:rPr lang="fr-FR" sz="2800" b="1" dirty="0">
                <a:solidFill>
                  <a:srgbClr val="0070C0"/>
                </a:solidFill>
                <a:latin typeface="Calibri" panose="020F0502020204030204" pitchFamily="34" charset="0"/>
                <a:ea typeface="Calibri" panose="020F0502020204030204" pitchFamily="34" charset="0"/>
                <a:cs typeface="Times New Roman" panose="02020603050405020304" pitchFamily="18" charset="0"/>
              </a:rPr>
              <a:t>évelopper l’autonomie des lycéens </a:t>
            </a:r>
          </a:p>
          <a:p>
            <a:r>
              <a:rPr lang="fr-FR" sz="2800" b="1" dirty="0">
                <a:solidFill>
                  <a:schemeClr val="accent2"/>
                </a:solidFill>
              </a:rPr>
              <a:t> </a:t>
            </a:r>
          </a:p>
        </p:txBody>
      </p:sp>
      <p:sp>
        <p:nvSpPr>
          <p:cNvPr id="3" name="Rectangle 2"/>
          <p:cNvSpPr/>
          <p:nvPr/>
        </p:nvSpPr>
        <p:spPr>
          <a:xfrm>
            <a:off x="3720610" y="5046344"/>
            <a:ext cx="7808781" cy="729430"/>
          </a:xfrm>
          <a:prstGeom prst="rect">
            <a:avLst/>
          </a:prstGeom>
        </p:spPr>
        <p:txBody>
          <a:bodyPr wrap="square">
            <a:spAutoFit/>
          </a:bodyPr>
          <a:lstStyle/>
          <a:p>
            <a:pPr>
              <a:lnSpc>
                <a:spcPct val="115000"/>
              </a:lnSpc>
              <a:spcAft>
                <a:spcPts val="0"/>
              </a:spcAft>
            </a:pPr>
            <a:r>
              <a:rPr lang="fr-FR" dirty="0">
                <a:latin typeface="Calibri" panose="020F0502020204030204" pitchFamily="34" charset="0"/>
                <a:ea typeface="Calibri" panose="020F0502020204030204" pitchFamily="34" charset="0"/>
                <a:cs typeface="Times New Roman" panose="02020603050405020304" pitchFamily="18" charset="0"/>
              </a:rPr>
              <a:t> - des problématiques plus complexes : capacité d’analyse  et jugement autonome des élèves</a:t>
            </a:r>
          </a:p>
        </p:txBody>
      </p:sp>
      <p:sp>
        <p:nvSpPr>
          <p:cNvPr id="6" name="ZoneTexte 5"/>
          <p:cNvSpPr txBox="1"/>
          <p:nvPr/>
        </p:nvSpPr>
        <p:spPr>
          <a:xfrm>
            <a:off x="450500" y="2301797"/>
            <a:ext cx="6479401" cy="461665"/>
          </a:xfrm>
          <a:prstGeom prst="rect">
            <a:avLst/>
          </a:prstGeom>
          <a:noFill/>
        </p:spPr>
        <p:txBody>
          <a:bodyPr wrap="square" rtlCol="0">
            <a:spAutoFit/>
          </a:bodyPr>
          <a:lstStyle/>
          <a:p>
            <a:pPr marL="342900" indent="-342900">
              <a:buFont typeface="Wingdings" panose="05000000000000000000" pitchFamily="2" charset="2"/>
              <a:buChar char="§"/>
            </a:pPr>
            <a:r>
              <a:rPr lang="fr-FR" sz="2400" b="1" dirty="0">
                <a:solidFill>
                  <a:srgbClr val="0070C0"/>
                </a:solidFill>
              </a:rPr>
              <a:t>Une seconde de transition</a:t>
            </a:r>
          </a:p>
        </p:txBody>
      </p:sp>
      <p:sp>
        <p:nvSpPr>
          <p:cNvPr id="7" name="Rectangle 6"/>
          <p:cNvSpPr/>
          <p:nvPr/>
        </p:nvSpPr>
        <p:spPr>
          <a:xfrm>
            <a:off x="1630018" y="3108483"/>
            <a:ext cx="6096000" cy="729430"/>
          </a:xfrm>
          <a:prstGeom prst="rect">
            <a:avLst/>
          </a:prstGeom>
        </p:spPr>
        <p:txBody>
          <a:bodyPr>
            <a:spAutoFit/>
          </a:bodyPr>
          <a:lstStyle/>
          <a:p>
            <a:pPr marL="285750" indent="-285750">
              <a:lnSpc>
                <a:spcPct val="115000"/>
              </a:lnSpc>
              <a:spcAft>
                <a:spcPts val="0"/>
              </a:spcAft>
              <a:buFontTx/>
              <a:buChar char="-"/>
            </a:pPr>
            <a:r>
              <a:rPr lang="fr-FR" dirty="0">
                <a:latin typeface="Calibri" panose="020F0502020204030204" pitchFamily="34" charset="0"/>
                <a:ea typeface="Calibri" panose="020F0502020204030204" pitchFamily="34" charset="0"/>
                <a:cs typeface="Times New Roman" panose="02020603050405020304" pitchFamily="18" charset="0"/>
              </a:rPr>
              <a:t>s’appuyer sur les acquis du collège </a:t>
            </a:r>
          </a:p>
          <a:p>
            <a:pPr marL="285750" indent="-285750">
              <a:lnSpc>
                <a:spcPct val="115000"/>
              </a:lnSpc>
              <a:spcAft>
                <a:spcPts val="0"/>
              </a:spcAft>
              <a:buFontTx/>
              <a:buChar char="-"/>
            </a:pPr>
            <a:r>
              <a:rPr lang="fr-FR" dirty="0">
                <a:latin typeface="Calibri" panose="020F0502020204030204" pitchFamily="34" charset="0"/>
                <a:ea typeface="Calibri" panose="020F0502020204030204" pitchFamily="34" charset="0"/>
                <a:cs typeface="Times New Roman" panose="02020603050405020304" pitchFamily="18" charset="0"/>
              </a:rPr>
              <a:t>consolider et ouvrir sur le cycle terminal</a:t>
            </a:r>
          </a:p>
        </p:txBody>
      </p:sp>
      <p:sp>
        <p:nvSpPr>
          <p:cNvPr id="8" name="ZoneTexte 7"/>
          <p:cNvSpPr txBox="1"/>
          <p:nvPr/>
        </p:nvSpPr>
        <p:spPr>
          <a:xfrm>
            <a:off x="1954554" y="4148457"/>
            <a:ext cx="7136437" cy="461665"/>
          </a:xfrm>
          <a:prstGeom prst="rect">
            <a:avLst/>
          </a:prstGeom>
          <a:noFill/>
        </p:spPr>
        <p:txBody>
          <a:bodyPr wrap="square" rtlCol="0">
            <a:spAutoFit/>
          </a:bodyPr>
          <a:lstStyle/>
          <a:p>
            <a:pPr marL="342900" indent="-342900">
              <a:buFont typeface="Wingdings" panose="05000000000000000000" pitchFamily="2" charset="2"/>
              <a:buChar char="§"/>
            </a:pPr>
            <a:r>
              <a:rPr lang="fr-FR" sz="2400" b="1" dirty="0">
                <a:solidFill>
                  <a:srgbClr val="0070C0"/>
                </a:solidFill>
              </a:rPr>
              <a:t>Un cycle de terminal qui ouvre vers le supérieur</a:t>
            </a:r>
          </a:p>
        </p:txBody>
      </p:sp>
      <p:sp>
        <p:nvSpPr>
          <p:cNvPr id="9" name="Flèche droite 3"/>
          <p:cNvSpPr/>
          <p:nvPr/>
        </p:nvSpPr>
        <p:spPr>
          <a:xfrm>
            <a:off x="551518" y="2748087"/>
            <a:ext cx="7073482" cy="410249"/>
          </a:xfrm>
          <a:prstGeom prst="rightArrow">
            <a:avLst>
              <a:gd name="adj1" fmla="val 50000"/>
              <a:gd name="adj2" fmla="val 57358"/>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BCF6DF"/>
              </a:solidFill>
            </a:endParaRPr>
          </a:p>
        </p:txBody>
      </p:sp>
      <p:sp>
        <p:nvSpPr>
          <p:cNvPr id="10" name="Flèche droite 3"/>
          <p:cNvSpPr/>
          <p:nvPr/>
        </p:nvSpPr>
        <p:spPr>
          <a:xfrm>
            <a:off x="3720610" y="4610122"/>
            <a:ext cx="7073482" cy="410249"/>
          </a:xfrm>
          <a:prstGeom prst="rightArrow">
            <a:avLst>
              <a:gd name="adj1" fmla="val 50000"/>
              <a:gd name="adj2" fmla="val 57358"/>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Bulle narrative : rectangle à coins arrondis 10"/>
          <p:cNvSpPr/>
          <p:nvPr/>
        </p:nvSpPr>
        <p:spPr>
          <a:xfrm>
            <a:off x="8804518" y="1968064"/>
            <a:ext cx="2786271" cy="1970293"/>
          </a:xfrm>
          <a:prstGeom prst="wedgeRoundRectCallout">
            <a:avLst>
              <a:gd name="adj1" fmla="val -94778"/>
              <a:gd name="adj2" fmla="val 44122"/>
              <a:gd name="adj3" fmla="val 16667"/>
            </a:avLst>
          </a:prstGeom>
          <a:ln>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nSpc>
                <a:spcPct val="120000"/>
              </a:lnSpc>
            </a:pPr>
            <a:r>
              <a:rPr lang="fr-FR" sz="1600" i="1" dirty="0"/>
              <a:t>Consolider des capacités et des méthodes multiples dans la continuité des compétences travaillées en histoire et en géographie au collège </a:t>
            </a:r>
          </a:p>
        </p:txBody>
      </p:sp>
      <p:sp>
        <p:nvSpPr>
          <p:cNvPr id="12" name="Bulle narrative : rectangle à coins arrondis 11"/>
          <p:cNvSpPr/>
          <p:nvPr/>
        </p:nvSpPr>
        <p:spPr>
          <a:xfrm>
            <a:off x="9043207" y="5482036"/>
            <a:ext cx="2486184" cy="1053547"/>
          </a:xfrm>
          <a:prstGeom prst="wedgeRoundRectCallout">
            <a:avLst>
              <a:gd name="adj1" fmla="val -94778"/>
              <a:gd name="adj2" fmla="val 44122"/>
              <a:gd name="adj3" fmla="val 16667"/>
            </a:avLst>
          </a:prstGeom>
          <a:ln>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nSpc>
                <a:spcPct val="120000"/>
              </a:lnSpc>
            </a:pPr>
            <a:r>
              <a:rPr lang="fr-FR" sz="1600" i="1" dirty="0"/>
              <a:t>Favoriser la réussite dans le supérieur</a:t>
            </a:r>
          </a:p>
        </p:txBody>
      </p:sp>
      <p:grpSp>
        <p:nvGrpSpPr>
          <p:cNvPr id="13" name="Groupe 12"/>
          <p:cNvGrpSpPr/>
          <p:nvPr>
            <p:custDataLst>
              <p:tags r:id="rId1"/>
            </p:custDataLst>
          </p:nvPr>
        </p:nvGrpSpPr>
        <p:grpSpPr>
          <a:xfrm>
            <a:off x="0" y="0"/>
            <a:ext cx="12218988" cy="145257"/>
            <a:chOff x="0" y="0"/>
            <a:chExt cx="24437976" cy="290513"/>
          </a:xfrm>
        </p:grpSpPr>
        <p:sp>
          <p:nvSpPr>
            <p:cNvPr id="14" name="Shape 54"/>
            <p:cNvSpPr>
              <a:spLocks noChangeArrowheads="1"/>
            </p:cNvSpPr>
            <p:nvPr/>
          </p:nvSpPr>
          <p:spPr bwMode="auto">
            <a:xfrm>
              <a:off x="0" y="0"/>
              <a:ext cx="6238876" cy="290513"/>
            </a:xfrm>
            <a:prstGeom prst="rect">
              <a:avLst/>
            </a:prstGeom>
            <a:solidFill>
              <a:srgbClr val="19B777"/>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sp>
          <p:nvSpPr>
            <p:cNvPr id="15" name="Shape 55"/>
            <p:cNvSpPr>
              <a:spLocks noChangeArrowheads="1"/>
            </p:cNvSpPr>
            <p:nvPr/>
          </p:nvSpPr>
          <p:spPr bwMode="auto">
            <a:xfrm>
              <a:off x="6121401" y="0"/>
              <a:ext cx="6237287" cy="290513"/>
            </a:xfrm>
            <a:prstGeom prst="rect">
              <a:avLst/>
            </a:prstGeom>
            <a:solidFill>
              <a:srgbClr val="BCF6DF"/>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sp>
          <p:nvSpPr>
            <p:cNvPr id="16" name="Shape 56"/>
            <p:cNvSpPr>
              <a:spLocks noChangeArrowheads="1"/>
            </p:cNvSpPr>
            <p:nvPr/>
          </p:nvSpPr>
          <p:spPr bwMode="auto">
            <a:xfrm>
              <a:off x="12226926" y="0"/>
              <a:ext cx="6164262" cy="290513"/>
            </a:xfrm>
            <a:prstGeom prst="rect">
              <a:avLst/>
            </a:prstGeom>
            <a:solidFill>
              <a:srgbClr val="FFCC66"/>
            </a:solidFill>
            <a:ln>
              <a:noFill/>
            </a:ln>
          </p:spPr>
          <p:txBody>
            <a:bodyPr lIns="25400" tIns="25400" rIns="25400" bIns="25400" anchor="ctr"/>
            <a:lstStyle/>
            <a:p>
              <a:pPr algn="ctr" eaLnBrk="1"/>
              <a:endParaRPr lang="fr-FR" altLang="fr-FR" sz="1600">
                <a:solidFill>
                  <a:schemeClr val="accent4"/>
                </a:solidFill>
                <a:latin typeface="Helvetica Light"/>
                <a:ea typeface="Helvetica Light"/>
                <a:cs typeface="Helvetica Light"/>
                <a:sym typeface="Helvetica Light"/>
              </a:endParaRPr>
            </a:p>
          </p:txBody>
        </p:sp>
        <p:sp>
          <p:nvSpPr>
            <p:cNvPr id="17" name="Shape 57"/>
            <p:cNvSpPr>
              <a:spLocks noChangeArrowheads="1"/>
            </p:cNvSpPr>
            <p:nvPr/>
          </p:nvSpPr>
          <p:spPr bwMode="auto">
            <a:xfrm>
              <a:off x="18334038" y="0"/>
              <a:ext cx="6103938" cy="290513"/>
            </a:xfrm>
            <a:prstGeom prst="rect">
              <a:avLst/>
            </a:prstGeom>
            <a:solidFill>
              <a:srgbClr val="FF8D09"/>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grpSp>
      <p:sp>
        <p:nvSpPr>
          <p:cNvPr id="19" name="Rectangle 18"/>
          <p:cNvSpPr/>
          <p:nvPr/>
        </p:nvSpPr>
        <p:spPr>
          <a:xfrm>
            <a:off x="2713748" y="355357"/>
            <a:ext cx="7263335" cy="584775"/>
          </a:xfrm>
          <a:prstGeom prst="rect">
            <a:avLst/>
          </a:prstGeom>
        </p:spPr>
        <p:txBody>
          <a:bodyPr wrap="none">
            <a:spAutoFit/>
          </a:bodyPr>
          <a:lstStyle/>
          <a:p>
            <a:pPr algn="ctr"/>
            <a:r>
              <a:rPr lang="fr-FR" sz="3200" b="1" dirty="0">
                <a:solidFill>
                  <a:srgbClr val="0070C0"/>
                </a:solidFill>
              </a:rPr>
              <a:t>Un renouvellement des MISES EN ŒUVRE</a:t>
            </a:r>
          </a:p>
        </p:txBody>
      </p:sp>
    </p:spTree>
    <p:extLst>
      <p:ext uri="{BB962C8B-B14F-4D97-AF65-F5344CB8AC3E}">
        <p14:creationId xmlns:p14="http://schemas.microsoft.com/office/powerpoint/2010/main" val="1427251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3"/>
          <a:stretch>
            <a:fillRect/>
          </a:stretch>
        </p:blipFill>
        <p:spPr>
          <a:xfrm>
            <a:off x="844825" y="1832156"/>
            <a:ext cx="9452114" cy="5025844"/>
          </a:xfrm>
          <a:prstGeom prst="rect">
            <a:avLst/>
          </a:prstGeom>
        </p:spPr>
      </p:pic>
      <p:grpSp>
        <p:nvGrpSpPr>
          <p:cNvPr id="4" name="Groupe 3"/>
          <p:cNvGrpSpPr/>
          <p:nvPr>
            <p:custDataLst>
              <p:tags r:id="rId1"/>
            </p:custDataLst>
          </p:nvPr>
        </p:nvGrpSpPr>
        <p:grpSpPr>
          <a:xfrm>
            <a:off x="0" y="0"/>
            <a:ext cx="12218988" cy="145257"/>
            <a:chOff x="0" y="0"/>
            <a:chExt cx="24437976" cy="290513"/>
          </a:xfrm>
        </p:grpSpPr>
        <p:sp>
          <p:nvSpPr>
            <p:cNvPr id="5" name="Shape 54"/>
            <p:cNvSpPr>
              <a:spLocks noChangeArrowheads="1"/>
            </p:cNvSpPr>
            <p:nvPr/>
          </p:nvSpPr>
          <p:spPr bwMode="auto">
            <a:xfrm>
              <a:off x="0" y="0"/>
              <a:ext cx="6238876" cy="290513"/>
            </a:xfrm>
            <a:prstGeom prst="rect">
              <a:avLst/>
            </a:prstGeom>
            <a:solidFill>
              <a:srgbClr val="19B777"/>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sp>
          <p:nvSpPr>
            <p:cNvPr id="6" name="Shape 55"/>
            <p:cNvSpPr>
              <a:spLocks noChangeArrowheads="1"/>
            </p:cNvSpPr>
            <p:nvPr/>
          </p:nvSpPr>
          <p:spPr bwMode="auto">
            <a:xfrm>
              <a:off x="6121401" y="0"/>
              <a:ext cx="6237287" cy="290513"/>
            </a:xfrm>
            <a:prstGeom prst="rect">
              <a:avLst/>
            </a:prstGeom>
            <a:solidFill>
              <a:srgbClr val="BCF6DF"/>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sp>
          <p:nvSpPr>
            <p:cNvPr id="7" name="Shape 56"/>
            <p:cNvSpPr>
              <a:spLocks noChangeArrowheads="1"/>
            </p:cNvSpPr>
            <p:nvPr/>
          </p:nvSpPr>
          <p:spPr bwMode="auto">
            <a:xfrm>
              <a:off x="12226926" y="0"/>
              <a:ext cx="6164262" cy="290513"/>
            </a:xfrm>
            <a:prstGeom prst="rect">
              <a:avLst/>
            </a:prstGeom>
            <a:solidFill>
              <a:srgbClr val="FFCC66"/>
            </a:solidFill>
            <a:ln>
              <a:noFill/>
            </a:ln>
          </p:spPr>
          <p:txBody>
            <a:bodyPr lIns="25400" tIns="25400" rIns="25400" bIns="25400" anchor="ctr"/>
            <a:lstStyle/>
            <a:p>
              <a:pPr algn="ctr" eaLnBrk="1"/>
              <a:endParaRPr lang="fr-FR" altLang="fr-FR" sz="1600">
                <a:solidFill>
                  <a:schemeClr val="accent4"/>
                </a:solidFill>
                <a:latin typeface="Helvetica Light"/>
                <a:ea typeface="Helvetica Light"/>
                <a:cs typeface="Helvetica Light"/>
                <a:sym typeface="Helvetica Light"/>
              </a:endParaRPr>
            </a:p>
          </p:txBody>
        </p:sp>
        <p:sp>
          <p:nvSpPr>
            <p:cNvPr id="8" name="Shape 57"/>
            <p:cNvSpPr>
              <a:spLocks noChangeArrowheads="1"/>
            </p:cNvSpPr>
            <p:nvPr/>
          </p:nvSpPr>
          <p:spPr bwMode="auto">
            <a:xfrm>
              <a:off x="18334038" y="0"/>
              <a:ext cx="6103938" cy="290513"/>
            </a:xfrm>
            <a:prstGeom prst="rect">
              <a:avLst/>
            </a:prstGeom>
            <a:solidFill>
              <a:srgbClr val="FF8D09"/>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grpSp>
      <p:sp>
        <p:nvSpPr>
          <p:cNvPr id="9" name="Rectangle 8"/>
          <p:cNvSpPr/>
          <p:nvPr/>
        </p:nvSpPr>
        <p:spPr>
          <a:xfrm>
            <a:off x="160425" y="248394"/>
            <a:ext cx="11567749" cy="1446550"/>
          </a:xfrm>
          <a:prstGeom prst="rect">
            <a:avLst/>
          </a:prstGeom>
        </p:spPr>
        <p:txBody>
          <a:bodyPr wrap="square">
            <a:spAutoFit/>
          </a:bodyPr>
          <a:lstStyle/>
          <a:p>
            <a:pPr algn="ctr"/>
            <a:r>
              <a:rPr lang="fr-FR" sz="3200" b="1" dirty="0">
                <a:solidFill>
                  <a:srgbClr val="0070C0"/>
                </a:solidFill>
              </a:rPr>
              <a:t>Un renouvellement des MISES EN ŒUVRE</a:t>
            </a:r>
          </a:p>
          <a:p>
            <a:pPr marL="457200" indent="-457200">
              <a:buFontTx/>
              <a:buChar char="-"/>
            </a:pPr>
            <a:r>
              <a:rPr lang="fr-FR" sz="2800" b="1" dirty="0">
                <a:solidFill>
                  <a:srgbClr val="0070C0"/>
                </a:solidFill>
              </a:rPr>
              <a:t>Construire une culture commune</a:t>
            </a:r>
          </a:p>
          <a:p>
            <a:pPr marL="457200" indent="-457200">
              <a:buFontTx/>
              <a:buChar char="-"/>
            </a:pPr>
            <a:r>
              <a:rPr lang="fr-FR" sz="2800" b="1" dirty="0">
                <a:solidFill>
                  <a:srgbClr val="0070C0"/>
                </a:solidFill>
              </a:rPr>
              <a:t>Des capacités et des méthodes spécifiques</a:t>
            </a:r>
            <a:endParaRPr lang="fr-FR" sz="2800" dirty="0">
              <a:solidFill>
                <a:srgbClr val="0070C0"/>
              </a:solidFill>
            </a:endParaRPr>
          </a:p>
        </p:txBody>
      </p:sp>
      <p:sp>
        <p:nvSpPr>
          <p:cNvPr id="10" name="ZoneTexte 9"/>
          <p:cNvSpPr txBox="1"/>
          <p:nvPr/>
        </p:nvSpPr>
        <p:spPr>
          <a:xfrm>
            <a:off x="235131" y="2429691"/>
            <a:ext cx="2821577" cy="461665"/>
          </a:xfrm>
          <a:prstGeom prst="rect">
            <a:avLst/>
          </a:prstGeom>
          <a:solidFill>
            <a:schemeClr val="accent1"/>
          </a:solidFill>
        </p:spPr>
        <p:txBody>
          <a:bodyPr wrap="square" rtlCol="0">
            <a:spAutoFit/>
          </a:bodyPr>
          <a:lstStyle/>
          <a:p>
            <a:pPr algn="ctr"/>
            <a:r>
              <a:rPr lang="fr-FR" sz="1200" b="1" dirty="0">
                <a:solidFill>
                  <a:schemeClr val="bg1"/>
                </a:solidFill>
              </a:rPr>
              <a:t>Se repérer dans l’espace : construire des repères géographiques</a:t>
            </a:r>
          </a:p>
        </p:txBody>
      </p:sp>
      <p:sp>
        <p:nvSpPr>
          <p:cNvPr id="11" name="ZoneTexte 10"/>
          <p:cNvSpPr txBox="1"/>
          <p:nvPr/>
        </p:nvSpPr>
        <p:spPr>
          <a:xfrm>
            <a:off x="248192" y="3587932"/>
            <a:ext cx="2782389" cy="461665"/>
          </a:xfrm>
          <a:prstGeom prst="rect">
            <a:avLst/>
          </a:prstGeom>
          <a:solidFill>
            <a:schemeClr val="accent1"/>
          </a:solidFill>
        </p:spPr>
        <p:txBody>
          <a:bodyPr wrap="square" rtlCol="0">
            <a:spAutoFit/>
          </a:bodyPr>
          <a:lstStyle/>
          <a:p>
            <a:pPr algn="ctr"/>
            <a:r>
              <a:rPr lang="fr-FR" sz="1200" b="1" dirty="0">
                <a:solidFill>
                  <a:schemeClr val="bg1"/>
                </a:solidFill>
              </a:rPr>
              <a:t>Se repérer dans le temps : construire des repères historiques</a:t>
            </a:r>
          </a:p>
        </p:txBody>
      </p:sp>
      <p:cxnSp>
        <p:nvCxnSpPr>
          <p:cNvPr id="16" name="Connecteur droit avec flèche 15"/>
          <p:cNvCxnSpPr/>
          <p:nvPr/>
        </p:nvCxnSpPr>
        <p:spPr>
          <a:xfrm rot="5400000">
            <a:off x="1058092" y="4637314"/>
            <a:ext cx="966651"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7" name="Ellipse 16"/>
          <p:cNvSpPr/>
          <p:nvPr/>
        </p:nvSpPr>
        <p:spPr>
          <a:xfrm>
            <a:off x="966651" y="5225143"/>
            <a:ext cx="1658983" cy="509451"/>
          </a:xfrm>
          <a:prstGeom prst="ellipse">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110518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3"/>
          <a:stretch>
            <a:fillRect/>
          </a:stretch>
        </p:blipFill>
        <p:spPr>
          <a:xfrm>
            <a:off x="704850" y="389497"/>
            <a:ext cx="11252688" cy="6440368"/>
          </a:xfrm>
          <a:prstGeom prst="rect">
            <a:avLst/>
          </a:prstGeom>
        </p:spPr>
      </p:pic>
      <p:grpSp>
        <p:nvGrpSpPr>
          <p:cNvPr id="3" name="Groupe 2"/>
          <p:cNvGrpSpPr/>
          <p:nvPr>
            <p:custDataLst>
              <p:tags r:id="rId1"/>
            </p:custDataLst>
          </p:nvPr>
        </p:nvGrpSpPr>
        <p:grpSpPr>
          <a:xfrm>
            <a:off x="0" y="0"/>
            <a:ext cx="12218988" cy="145257"/>
            <a:chOff x="0" y="0"/>
            <a:chExt cx="24437976" cy="290513"/>
          </a:xfrm>
        </p:grpSpPr>
        <p:sp>
          <p:nvSpPr>
            <p:cNvPr id="4" name="Shape 54"/>
            <p:cNvSpPr>
              <a:spLocks noChangeArrowheads="1"/>
            </p:cNvSpPr>
            <p:nvPr/>
          </p:nvSpPr>
          <p:spPr bwMode="auto">
            <a:xfrm>
              <a:off x="0" y="0"/>
              <a:ext cx="6238876" cy="290513"/>
            </a:xfrm>
            <a:prstGeom prst="rect">
              <a:avLst/>
            </a:prstGeom>
            <a:solidFill>
              <a:srgbClr val="19B777"/>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sp>
          <p:nvSpPr>
            <p:cNvPr id="5" name="Shape 55"/>
            <p:cNvSpPr>
              <a:spLocks noChangeArrowheads="1"/>
            </p:cNvSpPr>
            <p:nvPr/>
          </p:nvSpPr>
          <p:spPr bwMode="auto">
            <a:xfrm>
              <a:off x="6121401" y="0"/>
              <a:ext cx="6237287" cy="290513"/>
            </a:xfrm>
            <a:prstGeom prst="rect">
              <a:avLst/>
            </a:prstGeom>
            <a:solidFill>
              <a:srgbClr val="BCF6DF"/>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sp>
          <p:nvSpPr>
            <p:cNvPr id="6" name="Shape 56"/>
            <p:cNvSpPr>
              <a:spLocks noChangeArrowheads="1"/>
            </p:cNvSpPr>
            <p:nvPr/>
          </p:nvSpPr>
          <p:spPr bwMode="auto">
            <a:xfrm>
              <a:off x="12226926" y="0"/>
              <a:ext cx="6164262" cy="290513"/>
            </a:xfrm>
            <a:prstGeom prst="rect">
              <a:avLst/>
            </a:prstGeom>
            <a:solidFill>
              <a:srgbClr val="FFCC66"/>
            </a:solidFill>
            <a:ln>
              <a:noFill/>
            </a:ln>
          </p:spPr>
          <p:txBody>
            <a:bodyPr lIns="25400" tIns="25400" rIns="25400" bIns="25400" anchor="ctr"/>
            <a:lstStyle/>
            <a:p>
              <a:pPr algn="ctr" eaLnBrk="1"/>
              <a:endParaRPr lang="fr-FR" altLang="fr-FR" sz="1600">
                <a:solidFill>
                  <a:schemeClr val="accent4"/>
                </a:solidFill>
                <a:latin typeface="Helvetica Light"/>
                <a:ea typeface="Helvetica Light"/>
                <a:cs typeface="Helvetica Light"/>
                <a:sym typeface="Helvetica Light"/>
              </a:endParaRPr>
            </a:p>
          </p:txBody>
        </p:sp>
        <p:sp>
          <p:nvSpPr>
            <p:cNvPr id="7" name="Shape 57"/>
            <p:cNvSpPr>
              <a:spLocks noChangeArrowheads="1"/>
            </p:cNvSpPr>
            <p:nvPr/>
          </p:nvSpPr>
          <p:spPr bwMode="auto">
            <a:xfrm>
              <a:off x="18334038" y="0"/>
              <a:ext cx="6103938" cy="290513"/>
            </a:xfrm>
            <a:prstGeom prst="rect">
              <a:avLst/>
            </a:prstGeom>
            <a:solidFill>
              <a:srgbClr val="FF8D09"/>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grpSp>
      <p:sp>
        <p:nvSpPr>
          <p:cNvPr id="10" name="ZoneTexte 9"/>
          <p:cNvSpPr txBox="1"/>
          <p:nvPr/>
        </p:nvSpPr>
        <p:spPr>
          <a:xfrm>
            <a:off x="8342812" y="5590904"/>
            <a:ext cx="3592285" cy="307777"/>
          </a:xfrm>
          <a:prstGeom prst="rect">
            <a:avLst/>
          </a:prstGeom>
          <a:solidFill>
            <a:schemeClr val="accent1"/>
          </a:solidFill>
        </p:spPr>
        <p:txBody>
          <a:bodyPr wrap="square" rtlCol="0">
            <a:spAutoFit/>
          </a:bodyPr>
          <a:lstStyle/>
          <a:p>
            <a:pPr algn="ctr"/>
            <a:r>
              <a:rPr lang="fr-FR" sz="1400" b="1" dirty="0">
                <a:solidFill>
                  <a:schemeClr val="bg1"/>
                </a:solidFill>
              </a:rPr>
              <a:t>S’informer dans le monde du numérique</a:t>
            </a:r>
          </a:p>
        </p:txBody>
      </p:sp>
      <p:sp>
        <p:nvSpPr>
          <p:cNvPr id="11" name="ZoneTexte 10"/>
          <p:cNvSpPr txBox="1"/>
          <p:nvPr/>
        </p:nvSpPr>
        <p:spPr>
          <a:xfrm>
            <a:off x="7001692" y="3270068"/>
            <a:ext cx="4754880" cy="307777"/>
          </a:xfrm>
          <a:prstGeom prst="rect">
            <a:avLst/>
          </a:prstGeom>
          <a:solidFill>
            <a:schemeClr val="accent1"/>
          </a:solidFill>
        </p:spPr>
        <p:txBody>
          <a:bodyPr wrap="square" rtlCol="0">
            <a:spAutoFit/>
          </a:bodyPr>
          <a:lstStyle/>
          <a:p>
            <a:pPr algn="ctr"/>
            <a:r>
              <a:rPr lang="fr-FR" sz="1400" b="1" dirty="0">
                <a:solidFill>
                  <a:schemeClr val="bg1"/>
                </a:solidFill>
              </a:rPr>
              <a:t>Raisonner, justifier une démarche et les choix effectués</a:t>
            </a:r>
          </a:p>
        </p:txBody>
      </p:sp>
      <p:sp>
        <p:nvSpPr>
          <p:cNvPr id="12" name="ZoneTexte 11"/>
          <p:cNvSpPr txBox="1"/>
          <p:nvPr/>
        </p:nvSpPr>
        <p:spPr>
          <a:xfrm>
            <a:off x="8351520" y="4258494"/>
            <a:ext cx="3474720" cy="307777"/>
          </a:xfrm>
          <a:prstGeom prst="rect">
            <a:avLst/>
          </a:prstGeom>
          <a:solidFill>
            <a:schemeClr val="accent1"/>
          </a:solidFill>
        </p:spPr>
        <p:txBody>
          <a:bodyPr wrap="square" rtlCol="0">
            <a:spAutoFit/>
          </a:bodyPr>
          <a:lstStyle/>
          <a:p>
            <a:pPr algn="ctr"/>
            <a:r>
              <a:rPr lang="fr-FR" sz="1400" b="1" dirty="0">
                <a:solidFill>
                  <a:schemeClr val="bg1"/>
                </a:solidFill>
              </a:rPr>
              <a:t>Comprendre  et analyser un document</a:t>
            </a:r>
          </a:p>
        </p:txBody>
      </p:sp>
      <p:sp>
        <p:nvSpPr>
          <p:cNvPr id="13" name="ZoneTexte 12"/>
          <p:cNvSpPr txBox="1"/>
          <p:nvPr/>
        </p:nvSpPr>
        <p:spPr>
          <a:xfrm>
            <a:off x="6997337" y="1606731"/>
            <a:ext cx="4754880" cy="307777"/>
          </a:xfrm>
          <a:prstGeom prst="rect">
            <a:avLst/>
          </a:prstGeom>
          <a:solidFill>
            <a:schemeClr val="accent1"/>
          </a:solidFill>
        </p:spPr>
        <p:txBody>
          <a:bodyPr wrap="square" rtlCol="0">
            <a:spAutoFit/>
          </a:bodyPr>
          <a:lstStyle/>
          <a:p>
            <a:pPr algn="ctr"/>
            <a:r>
              <a:rPr lang="fr-FR" sz="1400" b="1" dirty="0">
                <a:solidFill>
                  <a:schemeClr val="bg1"/>
                </a:solidFill>
              </a:rPr>
              <a:t>Pratiquer différents langages en histoire-géographie</a:t>
            </a:r>
          </a:p>
        </p:txBody>
      </p:sp>
    </p:spTree>
    <p:extLst>
      <p:ext uri="{BB962C8B-B14F-4D97-AF65-F5344CB8AC3E}">
        <p14:creationId xmlns:p14="http://schemas.microsoft.com/office/powerpoint/2010/main" val="856330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95459" y="365125"/>
            <a:ext cx="10831133" cy="1141703"/>
          </a:xfrm>
          <a:ln>
            <a:solidFill>
              <a:schemeClr val="accent1"/>
            </a:solidFill>
          </a:ln>
        </p:spPr>
        <p:txBody>
          <a:bodyPr>
            <a:normAutofit/>
          </a:bodyPr>
          <a:lstStyle/>
          <a:p>
            <a:pPr algn="ctr"/>
            <a:r>
              <a:rPr lang="fr-FR" sz="2800" b="1" dirty="0">
                <a:solidFill>
                  <a:srgbClr val="0070C0"/>
                </a:solidFill>
              </a:rPr>
              <a:t>Au-delà des capacités et méthodes  disciplinaires inscrites dans le préambule des programmes</a:t>
            </a:r>
          </a:p>
        </p:txBody>
      </p:sp>
      <p:sp>
        <p:nvSpPr>
          <p:cNvPr id="6" name="Espace réservé du texte 5"/>
          <p:cNvSpPr>
            <a:spLocks noGrp="1"/>
          </p:cNvSpPr>
          <p:nvPr>
            <p:ph type="body" sz="quarter" idx="13"/>
          </p:nvPr>
        </p:nvSpPr>
        <p:spPr>
          <a:xfrm>
            <a:off x="677335" y="1674283"/>
            <a:ext cx="10905067" cy="4598988"/>
          </a:xfrm>
          <a:solidFill>
            <a:schemeClr val="accent1">
              <a:lumMod val="40000"/>
              <a:lumOff val="60000"/>
            </a:schemeClr>
          </a:solidFill>
        </p:spPr>
        <p:txBody>
          <a:bodyPr/>
          <a:lstStyle/>
          <a:p>
            <a:r>
              <a:rPr lang="fr-FR" dirty="0">
                <a:solidFill>
                  <a:srgbClr val="683086"/>
                </a:solidFill>
              </a:rPr>
              <a:t> </a:t>
            </a:r>
            <a:r>
              <a:rPr lang="fr-FR" sz="2400" dirty="0">
                <a:solidFill>
                  <a:srgbClr val="0070C0"/>
                </a:solidFill>
              </a:rPr>
              <a:t>Des programmes qui, outre les capacités et méthodes disciplinaires, visent à travailler et à développer :</a:t>
            </a:r>
          </a:p>
          <a:p>
            <a:pPr lvl="1">
              <a:buFontTx/>
              <a:buChar char="-"/>
            </a:pPr>
            <a:r>
              <a:rPr lang="fr-FR" sz="1800" b="1" dirty="0"/>
              <a:t>l’autonomie des élèves</a:t>
            </a:r>
            <a:r>
              <a:rPr lang="fr-FR" sz="1800" dirty="0"/>
              <a:t>: avoir une écoute active et critique, prendre des notes, développer une pensée personnelle et argumentée ,ne pas pratiquer le plagiat, faire preuve de curiosité intellectuelle</a:t>
            </a:r>
          </a:p>
          <a:p>
            <a:pPr lvl="1">
              <a:buFontTx/>
              <a:buChar char="-"/>
            </a:pPr>
            <a:r>
              <a:rPr lang="fr-FR" sz="1800" b="1" dirty="0"/>
              <a:t>se documenter</a:t>
            </a:r>
            <a:r>
              <a:rPr lang="fr-FR" sz="1800" dirty="0"/>
              <a:t>: identifier les sources, sélectionner les informations, analyser un document, exercer un esprit critique</a:t>
            </a:r>
          </a:p>
          <a:p>
            <a:pPr lvl="1">
              <a:buFontTx/>
              <a:buChar char="-"/>
            </a:pPr>
            <a:r>
              <a:rPr lang="fr-FR" sz="1800" b="1" dirty="0"/>
              <a:t>avoir un usage responsable du numérique</a:t>
            </a:r>
            <a:r>
              <a:rPr lang="fr-FR" sz="1800" dirty="0"/>
              <a:t>: trouver différents types de ressources, avoir une approche critique des sources, publier de manière responsable</a:t>
            </a:r>
          </a:p>
          <a:p>
            <a:pPr lvl="1">
              <a:buFontTx/>
              <a:buChar char="-"/>
            </a:pPr>
            <a:r>
              <a:rPr lang="fr-FR" sz="1800" b="1" dirty="0"/>
              <a:t>exprimer sa pensée</a:t>
            </a:r>
            <a:r>
              <a:rPr lang="fr-FR" sz="1800" dirty="0"/>
              <a:t>: produire un écrit et un oral construit et argumenté, participer à un débat en respectant autrui</a:t>
            </a:r>
          </a:p>
          <a:p>
            <a:pPr lvl="1">
              <a:buFontTx/>
              <a:buChar char="-"/>
            </a:pPr>
            <a:r>
              <a:rPr lang="fr-FR" sz="1800" b="1" dirty="0"/>
              <a:t>travailler seul ou en groupe</a:t>
            </a:r>
            <a:r>
              <a:rPr lang="fr-FR" sz="1800" dirty="0"/>
              <a:t>: construire des outils pour apprendre et mémoriser; réaliser un travail individuel ou collectif, coopérer. </a:t>
            </a:r>
          </a:p>
          <a:p>
            <a:pPr marL="0" indent="0">
              <a:buNone/>
            </a:pPr>
            <a:endParaRPr lang="fr-FR" dirty="0"/>
          </a:p>
          <a:p>
            <a:endParaRPr lang="fr-FR" dirty="0"/>
          </a:p>
          <a:p>
            <a:endParaRPr lang="fr-FR" dirty="0"/>
          </a:p>
          <a:p>
            <a:endParaRPr lang="fr-FR" dirty="0"/>
          </a:p>
        </p:txBody>
      </p:sp>
      <p:sp>
        <p:nvSpPr>
          <p:cNvPr id="4" name="Bouton d'action : Suivant 3">
            <a:hlinkClick r:id="rId3" action="ppaction://hlinksldjump" highlightClick="1"/>
          </p:cNvPr>
          <p:cNvSpPr/>
          <p:nvPr/>
        </p:nvSpPr>
        <p:spPr>
          <a:xfrm>
            <a:off x="10580914" y="2926080"/>
            <a:ext cx="274320" cy="261257"/>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4393474" y="5656219"/>
            <a:ext cx="3474720" cy="307777"/>
          </a:xfrm>
          <a:prstGeom prst="rect">
            <a:avLst/>
          </a:prstGeom>
          <a:solidFill>
            <a:schemeClr val="accent1"/>
          </a:solidFill>
        </p:spPr>
        <p:txBody>
          <a:bodyPr wrap="square" rtlCol="0">
            <a:spAutoFit/>
          </a:bodyPr>
          <a:lstStyle/>
          <a:p>
            <a:pPr algn="ctr"/>
            <a:r>
              <a:rPr lang="fr-FR" sz="1400" b="1" dirty="0">
                <a:solidFill>
                  <a:schemeClr val="bg1"/>
                </a:solidFill>
              </a:rPr>
              <a:t>Coopérer et mutualiser</a:t>
            </a:r>
          </a:p>
        </p:txBody>
      </p:sp>
      <p:sp>
        <p:nvSpPr>
          <p:cNvPr id="7" name="Flèche à angle droit 6"/>
          <p:cNvSpPr/>
          <p:nvPr/>
        </p:nvSpPr>
        <p:spPr>
          <a:xfrm rot="5400000">
            <a:off x="3664132" y="5414556"/>
            <a:ext cx="561701" cy="418011"/>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488304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814746" y="0"/>
            <a:ext cx="10353675" cy="725488"/>
          </a:xfrm>
          <a:prstGeom prst="rect">
            <a:avLst/>
          </a:prstGeom>
        </p:spPr>
        <p:txBody>
          <a:bodyP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altLang="fr-FR" sz="4400" b="0" i="0" u="none" strike="noStrike" kern="1200" cap="none" spc="0" normalizeH="0" baseline="0" noProof="0" dirty="0">
                <a:ln>
                  <a:noFill/>
                </a:ln>
                <a:solidFill>
                  <a:schemeClr val="tx1"/>
                </a:solidFill>
                <a:effectLst/>
                <a:uLnTx/>
                <a:uFillTx/>
                <a:latin typeface="+mj-lt"/>
                <a:ea typeface="+mj-ea"/>
                <a:cs typeface="+mj-cs"/>
              </a:rPr>
              <a:t>    </a:t>
            </a:r>
            <a:r>
              <a:rPr kumimoji="0" lang="fr-FR" altLang="fr-FR" sz="2100" b="1" i="0" u="none" strike="noStrike" kern="1200" cap="none" spc="0" normalizeH="0" baseline="0" noProof="0" dirty="0">
                <a:ln>
                  <a:noFill/>
                </a:ln>
                <a:solidFill>
                  <a:srgbClr val="0070C0"/>
                </a:solidFill>
                <a:effectLst/>
                <a:uLnTx/>
                <a:uFillTx/>
                <a:ea typeface="+mj-ea"/>
                <a:cs typeface="+mj-cs"/>
              </a:rPr>
              <a:t>L’EPREUVE COMMUNE DE CONTRÔLE CONTINU EN</a:t>
            </a:r>
            <a:r>
              <a:rPr kumimoji="0" lang="fr-FR" altLang="fr-FR" sz="2100" b="1" i="0" u="none" strike="noStrike" kern="1200" cap="none" spc="0" normalizeH="0" noProof="0" dirty="0">
                <a:ln>
                  <a:noFill/>
                </a:ln>
                <a:solidFill>
                  <a:srgbClr val="0070C0"/>
                </a:solidFill>
                <a:effectLst/>
                <a:uLnTx/>
                <a:uFillTx/>
                <a:ea typeface="+mj-ea"/>
                <a:cs typeface="+mj-cs"/>
              </a:rPr>
              <a:t> PREMIERE (PREMIERE ET SECONDE EPREUVE)</a:t>
            </a:r>
            <a:endParaRPr kumimoji="0" lang="fr-FR" altLang="fr-FR" sz="2100" b="1" i="0" u="none" strike="noStrike" kern="1200" cap="none" spc="0" normalizeH="0" baseline="0" noProof="0" dirty="0">
              <a:ln>
                <a:noFill/>
              </a:ln>
              <a:solidFill>
                <a:srgbClr val="0070C0"/>
              </a:solidFill>
              <a:effectLst/>
              <a:uLnTx/>
              <a:uFillTx/>
              <a:ea typeface="+mj-ea"/>
              <a:cs typeface="+mj-cs"/>
            </a:endParaRPr>
          </a:p>
        </p:txBody>
      </p:sp>
      <p:sp>
        <p:nvSpPr>
          <p:cNvPr id="6" name="ZoneTexte 5"/>
          <p:cNvSpPr txBox="1"/>
          <p:nvPr/>
        </p:nvSpPr>
        <p:spPr>
          <a:xfrm>
            <a:off x="1030842" y="932761"/>
            <a:ext cx="10763325" cy="5755422"/>
          </a:xfrm>
          <a:prstGeom prst="rect">
            <a:avLst/>
          </a:prstGeom>
          <a:solidFill>
            <a:schemeClr val="accent1">
              <a:lumMod val="40000"/>
              <a:lumOff val="60000"/>
            </a:schemeClr>
          </a:solidFill>
        </p:spPr>
        <p:txBody>
          <a:bodyPr wrap="square" rtlCol="0">
            <a:spAutoFit/>
          </a:bodyPr>
          <a:lstStyle/>
          <a:p>
            <a:r>
              <a:rPr lang="fr-FR" sz="1600" dirty="0"/>
              <a:t>2 parties structurent cette épreuve :</a:t>
            </a:r>
          </a:p>
          <a:p>
            <a:endParaRPr lang="fr-FR" sz="1600" dirty="0"/>
          </a:p>
          <a:p>
            <a:pPr>
              <a:buFontTx/>
              <a:buChar char="-"/>
            </a:pPr>
            <a:r>
              <a:rPr lang="fr-FR" sz="1600" b="1" dirty="0"/>
              <a:t> Première partie : réponse à une question problématisée (notation sur 10)</a:t>
            </a:r>
          </a:p>
          <a:p>
            <a:endParaRPr lang="fr-FR" sz="1600" b="1" dirty="0"/>
          </a:p>
          <a:p>
            <a:r>
              <a:rPr lang="fr-FR" sz="1600" dirty="0"/>
              <a:t>Il s’agit d’une réponse rédigée et construite. Le candidat dot montrer qu’il a acquis des capacités d’analyse, qu’il maîtrise des connaissances, sait les sélectionner et les organiser de manière à répondre à la problématique de la question.</a:t>
            </a:r>
          </a:p>
          <a:p>
            <a:r>
              <a:rPr lang="fr-FR" sz="1600" dirty="0"/>
              <a:t>L’intitulé de la question suggère des éléments de construction de la réponse</a:t>
            </a:r>
          </a:p>
          <a:p>
            <a:endParaRPr lang="fr-FR" sz="1600" dirty="0"/>
          </a:p>
          <a:p>
            <a:pPr>
              <a:buFontTx/>
              <a:buChar char="-"/>
            </a:pPr>
            <a:r>
              <a:rPr lang="fr-FR" sz="1600" b="1" dirty="0"/>
              <a:t> Deuxième partie : analyse de document (s) ou réalisation d’une production graphique (notation sur 10)</a:t>
            </a:r>
          </a:p>
          <a:p>
            <a:pPr>
              <a:buFontTx/>
              <a:buChar char="-"/>
            </a:pPr>
            <a:endParaRPr lang="fr-FR" sz="1600" dirty="0"/>
          </a:p>
          <a:p>
            <a:r>
              <a:rPr lang="fr-FR" sz="1600" dirty="0"/>
              <a:t>L’analyse de document (s) est accompagnée d’une consigne suggérant une problématique et des éléments de construction de l’analyse. Le ou les document (s), en histoire comme en géographie, comporte (nt) un titre et, si nécessaire, un nombre limité de notes explicatives.</a:t>
            </a:r>
          </a:p>
          <a:p>
            <a:pPr>
              <a:buFontTx/>
              <a:buChar char="-"/>
            </a:pPr>
            <a:r>
              <a:rPr lang="fr-FR" sz="1600" dirty="0"/>
              <a:t> Lorsque la production graphique est un croquis, ce croquis est réalisé à partir d’un texte élaboré pour l’exercice qui présente une situation géographique. Un fond de carte est fourni. Le titre et l’organisation du texte indiquent de grandes orientations pour la réalisation du croquis.</a:t>
            </a:r>
          </a:p>
          <a:p>
            <a:pPr>
              <a:buFontTx/>
              <a:buChar char="-"/>
            </a:pPr>
            <a:r>
              <a:rPr lang="fr-FR" sz="1600" dirty="0"/>
              <a:t> Dans le cas d’une autre production graphique, les consignes et les données servant à l’élaboration de cette production sont fournies avec l’exercice.</a:t>
            </a:r>
          </a:p>
          <a:p>
            <a:pPr>
              <a:buFontTx/>
              <a:buChar char="-"/>
            </a:pPr>
            <a:endParaRPr lang="fr-FR" sz="1600" dirty="0"/>
          </a:p>
          <a:p>
            <a:r>
              <a:rPr lang="fr-FR" sz="1600" b="1" dirty="0"/>
              <a:t>Remarques générales :</a:t>
            </a:r>
          </a:p>
          <a:p>
            <a:pPr>
              <a:buFontTx/>
              <a:buChar char="-"/>
            </a:pPr>
            <a:r>
              <a:rPr lang="fr-FR" sz="1600" dirty="0"/>
              <a:t> Si la première partie du sujet porte sur l’histoire, la deuxième porte sur la géographie et (ou) inversement ;</a:t>
            </a:r>
          </a:p>
          <a:p>
            <a:pPr>
              <a:buFontTx/>
              <a:buChar char="-"/>
            </a:pPr>
            <a:r>
              <a:rPr lang="fr-FR" sz="1600" dirty="0"/>
              <a:t> Si la première partie de la première épreuve de contrôle continu est en histoire, la première partie de la deuxième épreuve est en géographie et inversement.</a:t>
            </a:r>
          </a:p>
        </p:txBody>
      </p:sp>
      <p:sp>
        <p:nvSpPr>
          <p:cNvPr id="7" name="ZoneTexte 6"/>
          <p:cNvSpPr txBox="1"/>
          <p:nvPr/>
        </p:nvSpPr>
        <p:spPr>
          <a:xfrm>
            <a:off x="5381897" y="574766"/>
            <a:ext cx="2037805" cy="378823"/>
          </a:xfrm>
          <a:prstGeom prst="rect">
            <a:avLst/>
          </a:prstGeom>
          <a:noFill/>
        </p:spPr>
        <p:txBody>
          <a:bodyPr wrap="square" rtlCol="0">
            <a:spAutoFit/>
          </a:bodyPr>
          <a:lstStyle/>
          <a:p>
            <a:r>
              <a:rPr lang="fr-FR" b="1" dirty="0">
                <a:solidFill>
                  <a:srgbClr val="0070C0"/>
                </a:solidFill>
              </a:rPr>
              <a:t>DUREE : 2 HEURES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77714" y="3959726"/>
            <a:ext cx="2674066" cy="1815882"/>
          </a:xfrm>
          <a:prstGeom prst="rect">
            <a:avLst/>
          </a:prstGeom>
        </p:spPr>
        <p:txBody>
          <a:bodyPr wrap="square">
            <a:spAutoFit/>
          </a:bodyPr>
          <a:lstStyle/>
          <a:p>
            <a:r>
              <a:rPr lang="fr-FR" sz="1600" u="sng" dirty="0">
                <a:ea typeface="Calibri" panose="020F0502020204030204" pitchFamily="34" charset="0"/>
                <a:cs typeface="Times New Roman" panose="02020603050405020304" pitchFamily="18" charset="0"/>
              </a:rPr>
              <a:t>Avec :</a:t>
            </a:r>
          </a:p>
          <a:p>
            <a:r>
              <a:rPr lang="fr-FR" sz="1600" dirty="0">
                <a:ea typeface="Calibri" panose="020F0502020204030204" pitchFamily="34" charset="0"/>
                <a:cs typeface="Times New Roman" panose="02020603050405020304" pitchFamily="18" charset="0"/>
              </a:rPr>
              <a:t>- </a:t>
            </a:r>
            <a:r>
              <a:rPr lang="fr-FR" sz="1600" dirty="0">
                <a:effectLst/>
              </a:rPr>
              <a:t>Une variable ajustable en fonction des chapitres et des contextes.</a:t>
            </a:r>
          </a:p>
          <a:p>
            <a:pPr>
              <a:buFontTx/>
              <a:buChar char="-"/>
            </a:pPr>
            <a:r>
              <a:rPr lang="fr-FR" sz="1600" dirty="0">
                <a:ea typeface="Calibri" panose="020F0502020204030204" pitchFamily="34" charset="0"/>
                <a:cs typeface="Times New Roman" panose="02020603050405020304" pitchFamily="18" charset="0"/>
              </a:rPr>
              <a:t> Un pluralisme pédagogique : varier les approches </a:t>
            </a:r>
          </a:p>
          <a:p>
            <a:r>
              <a:rPr lang="fr-FR" sz="1600" dirty="0"/>
              <a:t>- </a:t>
            </a:r>
            <a:r>
              <a:rPr lang="fr-FR" sz="1600" dirty="0">
                <a:ea typeface="Calibri" panose="020F0502020204030204" pitchFamily="34" charset="0"/>
                <a:cs typeface="Times New Roman" panose="02020603050405020304" pitchFamily="18" charset="0"/>
              </a:rPr>
              <a:t>Un équilibre à trouver</a:t>
            </a:r>
          </a:p>
        </p:txBody>
      </p:sp>
      <p:sp>
        <p:nvSpPr>
          <p:cNvPr id="7" name="Rectangle 6"/>
          <p:cNvSpPr/>
          <p:nvPr/>
        </p:nvSpPr>
        <p:spPr>
          <a:xfrm>
            <a:off x="7431344" y="1014946"/>
            <a:ext cx="3528500" cy="2628861"/>
          </a:xfrm>
          <a:prstGeom prst="rect">
            <a:avLst/>
          </a:prstGeom>
        </p:spPr>
        <p:txBody>
          <a:bodyPr wrap="square">
            <a:spAutoFit/>
          </a:bodyPr>
          <a:lstStyle/>
          <a:p>
            <a:pPr algn="ctr">
              <a:lnSpc>
                <a:spcPct val="107000"/>
              </a:lnSpc>
              <a:spcAft>
                <a:spcPts val="800"/>
              </a:spcAft>
            </a:pPr>
            <a:r>
              <a:rPr lang="fr-FR" sz="2400" b="1" dirty="0">
                <a:solidFill>
                  <a:srgbClr val="0070C0"/>
                </a:solidFill>
                <a:ea typeface="Calibri" panose="020F0502020204030204" pitchFamily="34" charset="0"/>
                <a:cs typeface="Times New Roman" panose="02020603050405020304" pitchFamily="18" charset="0"/>
              </a:rPr>
              <a:t>Finalités :</a:t>
            </a:r>
          </a:p>
          <a:p>
            <a:pPr>
              <a:lnSpc>
                <a:spcPct val="107000"/>
              </a:lnSpc>
              <a:spcAft>
                <a:spcPts val="0"/>
              </a:spcAft>
            </a:pPr>
            <a:r>
              <a:rPr lang="fr-FR" sz="1600" dirty="0">
                <a:ea typeface="Calibri" panose="020F0502020204030204" pitchFamily="34" charset="0"/>
                <a:cs typeface="Times New Roman" panose="02020603050405020304" pitchFamily="18" charset="0"/>
              </a:rPr>
              <a:t>&gt;&gt; Renforcer la  spécificité du lycée avec ouverture vers le supérieur et  développement de l’autonomie.</a:t>
            </a:r>
          </a:p>
          <a:p>
            <a:pPr>
              <a:lnSpc>
                <a:spcPct val="107000"/>
              </a:lnSpc>
              <a:spcAft>
                <a:spcPts val="0"/>
              </a:spcAft>
            </a:pPr>
            <a:endParaRPr lang="fr-FR" sz="1600" dirty="0">
              <a:ea typeface="Calibri" panose="020F0502020204030204" pitchFamily="34" charset="0"/>
              <a:cs typeface="Times New Roman" panose="02020603050405020304" pitchFamily="18" charset="0"/>
            </a:endParaRPr>
          </a:p>
          <a:p>
            <a:r>
              <a:rPr lang="fr-FR" sz="1600" dirty="0"/>
              <a:t>&gt;&gt; </a:t>
            </a:r>
            <a:r>
              <a:rPr lang="fr-FR" sz="1600" dirty="0">
                <a:ea typeface="Times New Roman" panose="02020603050405020304" pitchFamily="18" charset="0"/>
              </a:rPr>
              <a:t>Redonner de la place à la parole du professeur, </a:t>
            </a:r>
          </a:p>
          <a:p>
            <a:r>
              <a:rPr lang="fr-FR" sz="1600" dirty="0">
                <a:ea typeface="Times New Roman" panose="02020603050405020304" pitchFamily="18" charset="0"/>
              </a:rPr>
              <a:t>Redonner de la place à l'activité et à la réflexion autonome des élèves</a:t>
            </a:r>
          </a:p>
        </p:txBody>
      </p:sp>
      <p:sp>
        <p:nvSpPr>
          <p:cNvPr id="21" name="Rectangle : coins arrondis 20"/>
          <p:cNvSpPr/>
          <p:nvPr/>
        </p:nvSpPr>
        <p:spPr>
          <a:xfrm>
            <a:off x="3692534" y="4163283"/>
            <a:ext cx="2650435" cy="985747"/>
          </a:xfrm>
          <a:prstGeom prst="roundRect">
            <a:avLst/>
          </a:prstGeom>
          <a:solidFill>
            <a:srgbClr val="FFE7A3"/>
          </a:solidFill>
          <a:ln>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gn="ctr">
              <a:lnSpc>
                <a:spcPct val="107000"/>
              </a:lnSpc>
              <a:spcAft>
                <a:spcPts val="0"/>
              </a:spcAft>
            </a:pPr>
            <a:r>
              <a:rPr lang="fr-FR" sz="1600" b="1" dirty="0">
                <a:solidFill>
                  <a:srgbClr val="000000"/>
                </a:solidFill>
                <a:latin typeface="Roboto-Regular"/>
                <a:ea typeface="Calibri" panose="020F0502020204030204" pitchFamily="34" charset="0"/>
                <a:cs typeface="Roboto-Regular"/>
              </a:rPr>
              <a:t>Parole du professeur</a:t>
            </a:r>
          </a:p>
        </p:txBody>
      </p:sp>
      <p:sp>
        <p:nvSpPr>
          <p:cNvPr id="22" name="Rectangle : coins arrondis 21"/>
          <p:cNvSpPr/>
          <p:nvPr/>
        </p:nvSpPr>
        <p:spPr>
          <a:xfrm>
            <a:off x="8409215" y="4113120"/>
            <a:ext cx="3471974" cy="969891"/>
          </a:xfrm>
          <a:prstGeom prst="roundRect">
            <a:avLst/>
          </a:prstGeom>
          <a:solidFill>
            <a:srgbClr val="FFE7A3"/>
          </a:solidFill>
          <a:ln>
            <a:solidFill>
              <a:srgbClr val="7030A0"/>
            </a:solidFill>
          </a:ln>
        </p:spPr>
        <p:style>
          <a:lnRef idx="2">
            <a:schemeClr val="accent6"/>
          </a:lnRef>
          <a:fillRef idx="1">
            <a:schemeClr val="lt1"/>
          </a:fillRef>
          <a:effectRef idx="0">
            <a:schemeClr val="accent6"/>
          </a:effectRef>
          <a:fontRef idx="minor">
            <a:schemeClr val="dk1"/>
          </a:fontRef>
        </p:style>
        <p:txBody>
          <a:bodyPr rtlCol="0" anchor="t"/>
          <a:lstStyle/>
          <a:p>
            <a:pPr algn="ctr">
              <a:lnSpc>
                <a:spcPct val="115000"/>
              </a:lnSpc>
              <a:spcAft>
                <a:spcPts val="0"/>
              </a:spcAft>
            </a:pPr>
            <a:endParaRPr lang="fr-FR" sz="1600" b="1" dirty="0">
              <a:effectLst/>
              <a:latin typeface="Roboto-Regular"/>
            </a:endParaRPr>
          </a:p>
          <a:p>
            <a:pPr algn="ctr">
              <a:lnSpc>
                <a:spcPct val="115000"/>
              </a:lnSpc>
              <a:spcAft>
                <a:spcPts val="0"/>
              </a:spcAft>
            </a:pPr>
            <a:r>
              <a:rPr lang="fr-FR" sz="1600" b="1" dirty="0">
                <a:effectLst/>
                <a:latin typeface="Roboto-Regular"/>
              </a:rPr>
              <a:t>Ecoute active de l’élève</a:t>
            </a:r>
            <a:endParaRPr lang="fr-FR" sz="1600" dirty="0">
              <a:effectLst/>
              <a:latin typeface="Roboto-Regular"/>
            </a:endParaRPr>
          </a:p>
        </p:txBody>
      </p:sp>
      <p:cxnSp>
        <p:nvCxnSpPr>
          <p:cNvPr id="24" name="Connecteur droit avec flèche 23"/>
          <p:cNvCxnSpPr/>
          <p:nvPr/>
        </p:nvCxnSpPr>
        <p:spPr>
          <a:xfrm flipV="1">
            <a:off x="6768614" y="4649232"/>
            <a:ext cx="1178539" cy="3025"/>
          </a:xfrm>
          <a:prstGeom prst="straightConnector1">
            <a:avLst/>
          </a:prstGeom>
          <a:ln w="57150">
            <a:solidFill>
              <a:srgbClr val="F06134"/>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6" name="Rectangle : coins arrondis 25"/>
          <p:cNvSpPr/>
          <p:nvPr/>
        </p:nvSpPr>
        <p:spPr>
          <a:xfrm>
            <a:off x="3683056" y="5360436"/>
            <a:ext cx="8290325" cy="1338085"/>
          </a:xfrm>
          <a:prstGeom prst="roundRect">
            <a:avLst/>
          </a:prstGeom>
          <a:solidFill>
            <a:schemeClr val="accent1">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endParaRPr lang="fr-FR" sz="1400" dirty="0"/>
          </a:p>
          <a:p>
            <a:endParaRPr lang="fr-FR" sz="1400" dirty="0"/>
          </a:p>
          <a:p>
            <a:r>
              <a:rPr lang="fr-FR" sz="1400" dirty="0"/>
              <a:t>Mener un travail personnel </a:t>
            </a:r>
          </a:p>
        </p:txBody>
      </p:sp>
      <p:sp>
        <p:nvSpPr>
          <p:cNvPr id="16" name="Rectangle 15"/>
          <p:cNvSpPr/>
          <p:nvPr/>
        </p:nvSpPr>
        <p:spPr>
          <a:xfrm>
            <a:off x="4040437" y="5648791"/>
            <a:ext cx="3723199" cy="307777"/>
          </a:xfrm>
          <a:prstGeom prst="rect">
            <a:avLst/>
          </a:prstGeom>
        </p:spPr>
        <p:txBody>
          <a:bodyPr wrap="none">
            <a:spAutoFit/>
          </a:bodyPr>
          <a:lstStyle/>
          <a:p>
            <a:r>
              <a:rPr lang="fr-FR" sz="1400" dirty="0">
                <a:latin typeface="Calibri" panose="020F0502020204030204" pitchFamily="34" charset="0"/>
                <a:ea typeface="Calibri" panose="020F0502020204030204" pitchFamily="34" charset="0"/>
                <a:cs typeface="Times New Roman" panose="02020603050405020304" pitchFamily="18" charset="0"/>
              </a:rPr>
              <a:t>Analyse approfondie et critique des  documents</a:t>
            </a:r>
            <a:endParaRPr lang="fr-FR" sz="1400" dirty="0"/>
          </a:p>
        </p:txBody>
      </p:sp>
      <p:sp>
        <p:nvSpPr>
          <p:cNvPr id="25" name="Rectangle 24"/>
          <p:cNvSpPr/>
          <p:nvPr/>
        </p:nvSpPr>
        <p:spPr>
          <a:xfrm>
            <a:off x="9938565" y="5704455"/>
            <a:ext cx="1508875" cy="307777"/>
          </a:xfrm>
          <a:prstGeom prst="rect">
            <a:avLst/>
          </a:prstGeom>
        </p:spPr>
        <p:txBody>
          <a:bodyPr wrap="none">
            <a:spAutoFit/>
          </a:bodyPr>
          <a:lstStyle/>
          <a:p>
            <a:r>
              <a:rPr lang="fr-FR" sz="1400" dirty="0">
                <a:latin typeface="Calibri" panose="020F0502020204030204" pitchFamily="34" charset="0"/>
                <a:cs typeface="Times New Roman" panose="02020603050405020304" pitchFamily="18" charset="0"/>
              </a:rPr>
              <a:t>Etude des sources</a:t>
            </a:r>
            <a:endParaRPr lang="fr-FR" sz="1400" dirty="0"/>
          </a:p>
        </p:txBody>
      </p:sp>
      <p:sp>
        <p:nvSpPr>
          <p:cNvPr id="19" name="Rectangle 18"/>
          <p:cNvSpPr/>
          <p:nvPr/>
        </p:nvSpPr>
        <p:spPr>
          <a:xfrm>
            <a:off x="6399556" y="5944970"/>
            <a:ext cx="3477231" cy="523220"/>
          </a:xfrm>
          <a:prstGeom prst="rect">
            <a:avLst/>
          </a:prstGeom>
        </p:spPr>
        <p:txBody>
          <a:bodyPr wrap="square">
            <a:spAutoFit/>
          </a:bodyPr>
          <a:lstStyle/>
          <a:p>
            <a:r>
              <a:rPr lang="fr-FR" sz="1400" dirty="0">
                <a:solidFill>
                  <a:srgbClr val="292929"/>
                </a:solidFill>
                <a:ea typeface="Times New Roman" panose="02020603050405020304" pitchFamily="18" charset="0"/>
                <a:cs typeface="Times New Roman" panose="02020603050405020304" pitchFamily="18" charset="0"/>
              </a:rPr>
              <a:t>Argumenter développer ses compétences orales , sa prise de parole en public </a:t>
            </a:r>
            <a:endParaRPr lang="fr-FR" sz="1400" dirty="0"/>
          </a:p>
        </p:txBody>
      </p:sp>
      <p:sp>
        <p:nvSpPr>
          <p:cNvPr id="18" name="Rectangle 17"/>
          <p:cNvSpPr/>
          <p:nvPr/>
        </p:nvSpPr>
        <p:spPr>
          <a:xfrm>
            <a:off x="9428033" y="6150945"/>
            <a:ext cx="1979003" cy="307777"/>
          </a:xfrm>
          <a:prstGeom prst="rect">
            <a:avLst/>
          </a:prstGeom>
        </p:spPr>
        <p:txBody>
          <a:bodyPr wrap="none">
            <a:spAutoFit/>
          </a:bodyPr>
          <a:lstStyle/>
          <a:p>
            <a:r>
              <a:rPr lang="fr-FR" sz="1400" dirty="0">
                <a:solidFill>
                  <a:srgbClr val="292929"/>
                </a:solidFill>
                <a:ea typeface="Times New Roman" panose="02020603050405020304" pitchFamily="18" charset="0"/>
                <a:cs typeface="Times New Roman" panose="02020603050405020304" pitchFamily="18" charset="0"/>
              </a:rPr>
              <a:t>Produire des documents</a:t>
            </a:r>
            <a:endParaRPr lang="fr-FR" sz="1400" dirty="0"/>
          </a:p>
        </p:txBody>
      </p:sp>
      <p:sp>
        <p:nvSpPr>
          <p:cNvPr id="27" name="Rectangle 26"/>
          <p:cNvSpPr/>
          <p:nvPr/>
        </p:nvSpPr>
        <p:spPr>
          <a:xfrm>
            <a:off x="5669152" y="5360436"/>
            <a:ext cx="4225709" cy="369332"/>
          </a:xfrm>
          <a:prstGeom prst="rect">
            <a:avLst/>
          </a:prstGeom>
        </p:spPr>
        <p:txBody>
          <a:bodyPr wrap="none">
            <a:spAutoFit/>
          </a:bodyPr>
          <a:lstStyle/>
          <a:p>
            <a:r>
              <a:rPr lang="fr-FR" b="1" dirty="0">
                <a:latin typeface="Calibri" panose="020F0502020204030204" pitchFamily="34" charset="0"/>
                <a:ea typeface="Calibri" panose="020F0502020204030204" pitchFamily="34" charset="0"/>
                <a:cs typeface="Times New Roman" panose="02020603050405020304" pitchFamily="18" charset="0"/>
              </a:rPr>
              <a:t>Activités et réflexion autonome des élèves</a:t>
            </a:r>
          </a:p>
        </p:txBody>
      </p:sp>
      <p:grpSp>
        <p:nvGrpSpPr>
          <p:cNvPr id="23" name="Groupe 22"/>
          <p:cNvGrpSpPr/>
          <p:nvPr>
            <p:custDataLst>
              <p:tags r:id="rId1"/>
            </p:custDataLst>
          </p:nvPr>
        </p:nvGrpSpPr>
        <p:grpSpPr>
          <a:xfrm>
            <a:off x="0" y="0"/>
            <a:ext cx="12218988" cy="145257"/>
            <a:chOff x="0" y="0"/>
            <a:chExt cx="24437976" cy="290513"/>
          </a:xfrm>
        </p:grpSpPr>
        <p:sp>
          <p:nvSpPr>
            <p:cNvPr id="29" name="Shape 54"/>
            <p:cNvSpPr>
              <a:spLocks noChangeArrowheads="1"/>
            </p:cNvSpPr>
            <p:nvPr/>
          </p:nvSpPr>
          <p:spPr bwMode="auto">
            <a:xfrm>
              <a:off x="0" y="0"/>
              <a:ext cx="6238876" cy="290513"/>
            </a:xfrm>
            <a:prstGeom prst="rect">
              <a:avLst/>
            </a:prstGeom>
            <a:solidFill>
              <a:srgbClr val="19B777"/>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sp>
          <p:nvSpPr>
            <p:cNvPr id="30" name="Shape 55"/>
            <p:cNvSpPr>
              <a:spLocks noChangeArrowheads="1"/>
            </p:cNvSpPr>
            <p:nvPr/>
          </p:nvSpPr>
          <p:spPr bwMode="auto">
            <a:xfrm>
              <a:off x="6121401" y="0"/>
              <a:ext cx="6237287" cy="290513"/>
            </a:xfrm>
            <a:prstGeom prst="rect">
              <a:avLst/>
            </a:prstGeom>
            <a:solidFill>
              <a:srgbClr val="BCF6DF"/>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sp>
          <p:nvSpPr>
            <p:cNvPr id="31" name="Shape 56"/>
            <p:cNvSpPr>
              <a:spLocks noChangeArrowheads="1"/>
            </p:cNvSpPr>
            <p:nvPr/>
          </p:nvSpPr>
          <p:spPr bwMode="auto">
            <a:xfrm>
              <a:off x="12226926" y="0"/>
              <a:ext cx="6164262" cy="290513"/>
            </a:xfrm>
            <a:prstGeom prst="rect">
              <a:avLst/>
            </a:prstGeom>
            <a:solidFill>
              <a:srgbClr val="FFCC66"/>
            </a:solidFill>
            <a:ln>
              <a:noFill/>
            </a:ln>
          </p:spPr>
          <p:txBody>
            <a:bodyPr lIns="25400" tIns="25400" rIns="25400" bIns="25400" anchor="ctr"/>
            <a:lstStyle/>
            <a:p>
              <a:pPr algn="ctr" eaLnBrk="1"/>
              <a:endParaRPr lang="fr-FR" altLang="fr-FR" sz="1600">
                <a:solidFill>
                  <a:schemeClr val="accent4"/>
                </a:solidFill>
                <a:latin typeface="Helvetica Light"/>
                <a:ea typeface="Helvetica Light"/>
                <a:cs typeface="Helvetica Light"/>
                <a:sym typeface="Helvetica Light"/>
              </a:endParaRPr>
            </a:p>
          </p:txBody>
        </p:sp>
        <p:sp>
          <p:nvSpPr>
            <p:cNvPr id="32" name="Shape 57"/>
            <p:cNvSpPr>
              <a:spLocks noChangeArrowheads="1"/>
            </p:cNvSpPr>
            <p:nvPr/>
          </p:nvSpPr>
          <p:spPr bwMode="auto">
            <a:xfrm>
              <a:off x="18334038" y="0"/>
              <a:ext cx="6103938" cy="290513"/>
            </a:xfrm>
            <a:prstGeom prst="rect">
              <a:avLst/>
            </a:prstGeom>
            <a:solidFill>
              <a:srgbClr val="FF8D09"/>
            </a:solidFill>
            <a:ln>
              <a:noFill/>
            </a:ln>
          </p:spPr>
          <p:txBody>
            <a:bodyPr lIns="25400" tIns="25400" rIns="25400" bIns="25400" anchor="ctr"/>
            <a:lstStyle/>
            <a:p>
              <a:pPr algn="ctr" eaLnBrk="1"/>
              <a:endParaRPr lang="fr-FR" altLang="fr-FR" sz="1600">
                <a:solidFill>
                  <a:srgbClr val="FFFFFF"/>
                </a:solidFill>
                <a:latin typeface="Helvetica Light"/>
                <a:ea typeface="Helvetica Light"/>
                <a:cs typeface="Helvetica Light"/>
                <a:sym typeface="Helvetica Light"/>
              </a:endParaRPr>
            </a:p>
          </p:txBody>
        </p:sp>
      </p:grpSp>
      <p:sp>
        <p:nvSpPr>
          <p:cNvPr id="4" name="Rectangle 3"/>
          <p:cNvSpPr/>
          <p:nvPr/>
        </p:nvSpPr>
        <p:spPr>
          <a:xfrm>
            <a:off x="2647866" y="264761"/>
            <a:ext cx="7263335" cy="584775"/>
          </a:xfrm>
          <a:prstGeom prst="rect">
            <a:avLst/>
          </a:prstGeom>
        </p:spPr>
        <p:txBody>
          <a:bodyPr wrap="none">
            <a:spAutoFit/>
          </a:bodyPr>
          <a:lstStyle/>
          <a:p>
            <a:pPr algn="ctr"/>
            <a:r>
              <a:rPr lang="fr-FR" sz="3200" b="1" dirty="0">
                <a:solidFill>
                  <a:srgbClr val="0070C0"/>
                </a:solidFill>
              </a:rPr>
              <a:t>Un renouvellement des MISES EN ŒUVRE</a:t>
            </a:r>
          </a:p>
        </p:txBody>
      </p:sp>
      <p:sp>
        <p:nvSpPr>
          <p:cNvPr id="6" name="Rectangle 5"/>
          <p:cNvSpPr/>
          <p:nvPr/>
        </p:nvSpPr>
        <p:spPr>
          <a:xfrm>
            <a:off x="365308" y="881820"/>
            <a:ext cx="4391267" cy="523220"/>
          </a:xfrm>
          <a:prstGeom prst="rect">
            <a:avLst/>
          </a:prstGeom>
        </p:spPr>
        <p:txBody>
          <a:bodyPr wrap="none">
            <a:spAutoFit/>
          </a:bodyPr>
          <a:lstStyle/>
          <a:p>
            <a:pPr algn="just"/>
            <a:r>
              <a:rPr lang="fr-FR" sz="2800" b="1" dirty="0">
                <a:solidFill>
                  <a:srgbClr val="0070C0"/>
                </a:solidFill>
                <a:ea typeface="Calibri" panose="020F0502020204030204" pitchFamily="34" charset="0"/>
                <a:cs typeface="Times New Roman" panose="02020603050405020304" pitchFamily="18" charset="0"/>
              </a:rPr>
              <a:t>Associer deux temps dédiés </a:t>
            </a:r>
          </a:p>
        </p:txBody>
      </p:sp>
      <p:sp>
        <p:nvSpPr>
          <p:cNvPr id="33" name="Rectangle : coins arrondis 32"/>
          <p:cNvSpPr/>
          <p:nvPr/>
        </p:nvSpPr>
        <p:spPr>
          <a:xfrm>
            <a:off x="267775" y="1482097"/>
            <a:ext cx="6334907" cy="2086149"/>
          </a:xfrm>
          <a:prstGeom prst="roundRect">
            <a:avLst/>
          </a:prstGeom>
          <a:solidFill>
            <a:schemeClr val="accent1">
              <a:lumMod val="20000"/>
              <a:lumOff val="80000"/>
            </a:schemeClr>
          </a:solidFill>
          <a:ln>
            <a:solidFill>
              <a:srgbClr val="7030A0"/>
            </a:solidFill>
          </a:ln>
        </p:spPr>
        <p:style>
          <a:lnRef idx="2">
            <a:schemeClr val="accent6"/>
          </a:lnRef>
          <a:fillRef idx="1">
            <a:schemeClr val="lt1"/>
          </a:fillRef>
          <a:effectRef idx="0">
            <a:schemeClr val="accent6"/>
          </a:effectRef>
          <a:fontRef idx="minor">
            <a:schemeClr val="dk1"/>
          </a:fontRef>
        </p:style>
        <p:txBody>
          <a:bodyPr rtlCol="0" anchor="t"/>
          <a:lstStyle/>
          <a:p>
            <a:pPr>
              <a:lnSpc>
                <a:spcPct val="120000"/>
              </a:lnSpc>
            </a:pPr>
            <a:r>
              <a:rPr lang="fr-FR" sz="1600" b="1" u="sng" dirty="0"/>
              <a:t>Des temps dédiés: </a:t>
            </a:r>
          </a:p>
          <a:p>
            <a:pPr>
              <a:lnSpc>
                <a:spcPct val="120000"/>
              </a:lnSpc>
              <a:buFontTx/>
              <a:buChar char="-"/>
            </a:pPr>
            <a:r>
              <a:rPr lang="fr-FR" dirty="0"/>
              <a:t>transmission de connaissances par les professeurs et écoute active de la part des élèves.</a:t>
            </a:r>
          </a:p>
          <a:p>
            <a:pPr>
              <a:lnSpc>
                <a:spcPct val="120000"/>
              </a:lnSpc>
              <a:buFontTx/>
              <a:buChar char="-"/>
            </a:pPr>
            <a:r>
              <a:rPr lang="fr-FR" dirty="0"/>
              <a:t>Étude des sources, analyse approfondie et critique de documents variés et réalisation de croquis</a:t>
            </a:r>
          </a:p>
        </p:txBody>
      </p:sp>
      <p:sp>
        <p:nvSpPr>
          <p:cNvPr id="28" name="Bouton d'action : Précédent 27">
            <a:hlinkClick r:id="rId3" action="ppaction://hlinksldjump" highlightClick="1"/>
          </p:cNvPr>
          <p:cNvSpPr/>
          <p:nvPr/>
        </p:nvSpPr>
        <p:spPr>
          <a:xfrm>
            <a:off x="1188720" y="6139543"/>
            <a:ext cx="339635" cy="326572"/>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0169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814746" y="-169817"/>
            <a:ext cx="10353675" cy="725488"/>
          </a:xfrm>
          <a:prstGeom prst="rect">
            <a:avLst/>
          </a:prstGeom>
        </p:spPr>
        <p:txBody>
          <a:bodyP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altLang="fr-FR" sz="4400" b="0" i="0" u="none" strike="noStrike" kern="1200" cap="none" spc="0" normalizeH="0" baseline="0" noProof="0" dirty="0">
                <a:ln>
                  <a:noFill/>
                </a:ln>
                <a:solidFill>
                  <a:prstClr val="black"/>
                </a:solidFill>
                <a:effectLst/>
                <a:uLnTx/>
                <a:uFillTx/>
                <a:latin typeface="Calibri Light"/>
                <a:ea typeface="+mn-ea"/>
                <a:cs typeface="+mn-cs"/>
              </a:rPr>
              <a:t>    </a:t>
            </a:r>
            <a:r>
              <a:rPr kumimoji="0" lang="fr-FR" altLang="fr-FR" sz="2100" b="1" i="0" u="none" strike="noStrike" kern="1200" cap="none" spc="0" normalizeH="0" baseline="0" noProof="0" dirty="0">
                <a:ln>
                  <a:noFill/>
                </a:ln>
                <a:solidFill>
                  <a:srgbClr val="0070C0"/>
                </a:solidFill>
                <a:effectLst/>
                <a:uLnTx/>
                <a:uFillTx/>
                <a:latin typeface="Calibri"/>
                <a:ea typeface="+mn-ea"/>
                <a:cs typeface="+mn-cs"/>
              </a:rPr>
              <a:t>L’EPREUVE COMMUNE DE CONTRÔLE CONTINU EN TERMINALE (3</a:t>
            </a:r>
            <a:r>
              <a:rPr kumimoji="0" lang="fr-FR" altLang="fr-FR" sz="2100" b="1" i="0" u="none" strike="noStrike" kern="1200" cap="none" spc="0" normalizeH="0" baseline="30000" noProof="0" dirty="0">
                <a:ln>
                  <a:noFill/>
                </a:ln>
                <a:solidFill>
                  <a:srgbClr val="0070C0"/>
                </a:solidFill>
                <a:effectLst/>
                <a:uLnTx/>
                <a:uFillTx/>
                <a:latin typeface="Calibri"/>
                <a:ea typeface="+mn-ea"/>
                <a:cs typeface="+mn-cs"/>
              </a:rPr>
              <a:t>ème</a:t>
            </a:r>
            <a:r>
              <a:rPr kumimoji="0" lang="fr-FR" altLang="fr-FR" sz="2100" b="1" i="0" u="none" strike="noStrike" kern="1200" cap="none" spc="0" normalizeH="0" baseline="0" noProof="0" dirty="0">
                <a:ln>
                  <a:noFill/>
                </a:ln>
                <a:solidFill>
                  <a:srgbClr val="0070C0"/>
                </a:solidFill>
                <a:effectLst/>
                <a:uLnTx/>
                <a:uFillTx/>
                <a:latin typeface="Calibri"/>
                <a:ea typeface="+mn-ea"/>
                <a:cs typeface="+mn-cs"/>
              </a:rPr>
              <a:t> EPREUVE)</a:t>
            </a:r>
          </a:p>
        </p:txBody>
      </p:sp>
      <p:sp>
        <p:nvSpPr>
          <p:cNvPr id="6" name="ZoneTexte 5"/>
          <p:cNvSpPr txBox="1"/>
          <p:nvPr/>
        </p:nvSpPr>
        <p:spPr>
          <a:xfrm>
            <a:off x="1056968" y="673477"/>
            <a:ext cx="10763325" cy="6001643"/>
          </a:xfrm>
          <a:prstGeom prst="rect">
            <a:avLst/>
          </a:prstGeom>
          <a:solidFill>
            <a:schemeClr val="accent1">
              <a:lumMod val="40000"/>
              <a:lumOff val="6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prstClr val="black"/>
                </a:solidFill>
                <a:effectLst/>
                <a:uLnTx/>
                <a:uFillTx/>
                <a:latin typeface="Calibri"/>
                <a:ea typeface="+mn-ea"/>
                <a:cs typeface="+mn-cs"/>
              </a:rPr>
              <a:t>2 parties structurent cette épreuve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6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Char char="-"/>
              <a:tabLst/>
              <a:defRPr/>
            </a:pPr>
            <a:r>
              <a:rPr kumimoji="0" lang="fr-FR" sz="1600" b="1" i="0" u="none" strike="noStrike" kern="1200" cap="none" spc="0" normalizeH="0" baseline="0" noProof="0" dirty="0">
                <a:ln>
                  <a:noFill/>
                </a:ln>
                <a:solidFill>
                  <a:prstClr val="black"/>
                </a:solidFill>
                <a:effectLst/>
                <a:uLnTx/>
                <a:uFillTx/>
                <a:latin typeface="Calibri"/>
                <a:ea typeface="+mn-ea"/>
                <a:cs typeface="+mn-cs"/>
              </a:rPr>
              <a:t> Première partie : réponse à une question problématisée (notation sur 10)</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6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prstClr val="black"/>
                </a:solidFill>
                <a:effectLst/>
                <a:uLnTx/>
                <a:uFillTx/>
                <a:latin typeface="Calibri"/>
                <a:ea typeface="+mn-ea"/>
                <a:cs typeface="+mn-cs"/>
              </a:rPr>
              <a:t>Il s’agit d’une réponse rédigée et construite. Le candidat dot montrer qu’il a acquis des capacités d’analyse, qu’il maîtrise des connaissances, sait les sélectionner et les organiser de manière à répondre à la problématique de la question.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600" b="0" i="0" u="none" strike="sngStrike" kern="1200" cap="none" spc="0" normalizeH="0" baseline="0" noProof="0" dirty="0">
                <a:ln>
                  <a:noFill/>
                </a:ln>
                <a:solidFill>
                  <a:srgbClr val="FF0000"/>
                </a:solidFill>
                <a:effectLst/>
                <a:uLnTx/>
                <a:uFillTx/>
                <a:latin typeface="Calibri"/>
                <a:ea typeface="+mn-ea"/>
                <a:cs typeface="+mn-cs"/>
              </a:rPr>
              <a:t>L’intitulé de la question suggère des éléments de construction de la réponse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6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Char char="-"/>
              <a:tabLst/>
              <a:defRPr/>
            </a:pPr>
            <a:r>
              <a:rPr kumimoji="0" lang="fr-FR" sz="1600" b="1" i="0" u="none" strike="noStrike" kern="1200" cap="none" spc="0" normalizeH="0" baseline="0" noProof="0" dirty="0">
                <a:ln>
                  <a:noFill/>
                </a:ln>
                <a:solidFill>
                  <a:prstClr val="black"/>
                </a:solidFill>
                <a:effectLst/>
                <a:uLnTx/>
                <a:uFillTx/>
                <a:latin typeface="Calibri"/>
                <a:ea typeface="+mn-ea"/>
                <a:cs typeface="+mn-cs"/>
              </a:rPr>
              <a:t> Deuxième partie : analyse de document (s) ou réalisation d’une production graphique  (notation sur 10)</a:t>
            </a:r>
          </a:p>
          <a:p>
            <a:pPr marL="0" marR="0" lvl="0" indent="0" algn="l" defTabSz="914400" rtl="0" eaLnBrk="1" fontAlgn="auto" latinLnBrk="0" hangingPunct="1">
              <a:lnSpc>
                <a:spcPct val="100000"/>
              </a:lnSpc>
              <a:spcBef>
                <a:spcPts val="0"/>
              </a:spcBef>
              <a:spcAft>
                <a:spcPts val="0"/>
              </a:spcAft>
              <a:buClrTx/>
              <a:buSzTx/>
              <a:buFontTx/>
              <a:buChar char="-"/>
              <a:tabLst/>
              <a:defRPr/>
            </a:pPr>
            <a:endParaRPr kumimoji="0" lang="fr-FR" sz="16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prstClr val="black"/>
                </a:solidFill>
                <a:effectLst/>
                <a:uLnTx/>
                <a:uFillTx/>
                <a:latin typeface="Calibri"/>
                <a:ea typeface="+mn-ea"/>
                <a:cs typeface="+mn-cs"/>
              </a:rPr>
              <a:t>L’analyse de document (s) est accompagnée d’une consigne suggérant une problématique </a:t>
            </a:r>
            <a:r>
              <a:rPr kumimoji="0" lang="fr-FR" sz="1600" b="0" i="0" u="none" strike="sngStrike" kern="1200" cap="none" spc="0" normalizeH="0" baseline="0" noProof="0" dirty="0">
                <a:ln>
                  <a:noFill/>
                </a:ln>
                <a:solidFill>
                  <a:srgbClr val="FF0000"/>
                </a:solidFill>
                <a:effectLst/>
                <a:uLnTx/>
                <a:uFillTx/>
                <a:latin typeface="Calibri"/>
                <a:ea typeface="+mn-ea"/>
                <a:cs typeface="+mn-cs"/>
              </a:rPr>
              <a:t>et des éléments de construction de l’analyse</a:t>
            </a:r>
            <a:r>
              <a:rPr kumimoji="0" lang="fr-FR" sz="1600" b="0" i="0" u="none" strike="noStrike" kern="1200" cap="none" spc="0" normalizeH="0" baseline="0" noProof="0" dirty="0">
                <a:ln>
                  <a:noFill/>
                </a:ln>
                <a:solidFill>
                  <a:prstClr val="black"/>
                </a:solidFill>
                <a:effectLst/>
                <a:uLnTx/>
                <a:uFillTx/>
                <a:latin typeface="Calibri"/>
                <a:ea typeface="+mn-ea"/>
                <a:cs typeface="+mn-cs"/>
              </a:rPr>
              <a:t>. Le ou les document (s), en histoire comme en géographie, comporte (nt) un titre et, si nécessaire, un nombre limité de notes explicatives.</a:t>
            </a:r>
          </a:p>
          <a:p>
            <a:pPr marL="0" marR="0" lvl="0" indent="0" algn="l" defTabSz="914400" rtl="0" eaLnBrk="1" fontAlgn="auto" latinLnBrk="0" hangingPunct="1">
              <a:lnSpc>
                <a:spcPct val="100000"/>
              </a:lnSpc>
              <a:spcBef>
                <a:spcPts val="0"/>
              </a:spcBef>
              <a:spcAft>
                <a:spcPts val="0"/>
              </a:spcAft>
              <a:buClrTx/>
              <a:buSzTx/>
              <a:buFontTx/>
              <a:buChar char="-"/>
              <a:tabLst/>
              <a:defRPr/>
            </a:pPr>
            <a:r>
              <a:rPr kumimoji="0" lang="fr-FR" sz="1600" b="0" i="0" u="none" strike="noStrike" kern="1200" cap="none" spc="0" normalizeH="0" baseline="0" noProof="0" dirty="0">
                <a:ln>
                  <a:noFill/>
                </a:ln>
                <a:solidFill>
                  <a:prstClr val="black"/>
                </a:solidFill>
                <a:effectLst/>
                <a:uLnTx/>
                <a:uFillTx/>
                <a:latin typeface="Calibri"/>
                <a:ea typeface="+mn-ea"/>
                <a:cs typeface="+mn-cs"/>
              </a:rPr>
              <a:t> Lorsque la production graphique est un croquis, ce croquis est réalisé à partir d’un texte élaboré pour l’exercice qui présente une situation géographique. Un fond de carte est fourni. </a:t>
            </a:r>
            <a:r>
              <a:rPr kumimoji="0" lang="fr-FR" sz="1600" b="0" i="0" u="none" strike="sngStrike" kern="1200" cap="none" spc="0" normalizeH="0" baseline="0" noProof="0" dirty="0">
                <a:ln>
                  <a:noFill/>
                </a:ln>
                <a:solidFill>
                  <a:srgbClr val="FF0000"/>
                </a:solidFill>
                <a:effectLst/>
                <a:uLnTx/>
                <a:uFillTx/>
                <a:latin typeface="Calibri"/>
                <a:ea typeface="+mn-ea"/>
                <a:cs typeface="+mn-cs"/>
              </a:rPr>
              <a:t>Le titre et l’organisation du texte indiquent de grandes orientations pour la réalisation du croquis</a:t>
            </a:r>
            <a:r>
              <a:rPr kumimoji="0" lang="fr-FR" sz="1600" b="0" i="0" u="none" strike="noStrike" kern="1200" cap="none" spc="0" normalizeH="0" baseline="0" noProof="0" dirty="0">
                <a:ln>
                  <a:noFill/>
                </a:ln>
                <a:solidFill>
                  <a:srgbClr val="FF0000"/>
                </a:solidFill>
                <a:effectLst/>
                <a:uLnTx/>
                <a:uFillTx/>
                <a:latin typeface="Calibri"/>
                <a:ea typeface="+mn-ea"/>
                <a:cs typeface="+mn-cs"/>
              </a:rPr>
              <a:t>. Le candidat fait preuve d’une plus grande autonomie pour identifier, organiser et hiérarchiser les éléments à représenter et construire la légende.</a:t>
            </a:r>
          </a:p>
          <a:p>
            <a:pPr marL="0" marR="0" lvl="0" indent="0" algn="l" defTabSz="914400" rtl="0" eaLnBrk="1" fontAlgn="auto" latinLnBrk="0" hangingPunct="1">
              <a:lnSpc>
                <a:spcPct val="100000"/>
              </a:lnSpc>
              <a:spcBef>
                <a:spcPts val="0"/>
              </a:spcBef>
              <a:spcAft>
                <a:spcPts val="0"/>
              </a:spcAft>
              <a:buClrTx/>
              <a:buSzTx/>
              <a:buFontTx/>
              <a:buChar char="-"/>
              <a:tabLst/>
              <a:defRPr/>
            </a:pPr>
            <a:r>
              <a:rPr kumimoji="0" lang="fr-FR" sz="1600" b="0" i="0" u="none" strike="noStrike" kern="1200" cap="none" spc="0" normalizeH="0" baseline="0" noProof="0" dirty="0">
                <a:ln>
                  <a:noFill/>
                </a:ln>
                <a:solidFill>
                  <a:prstClr val="black"/>
                </a:solidFill>
                <a:effectLst/>
                <a:uLnTx/>
                <a:uFillTx/>
                <a:latin typeface="Calibri"/>
                <a:ea typeface="+mn-ea"/>
                <a:cs typeface="+mn-cs"/>
              </a:rPr>
              <a:t> Dans le cas d’une autre production graphique, les consignes et les données servant à l’élaboration de cette production sont fournies avec l’exercice.</a:t>
            </a:r>
          </a:p>
          <a:p>
            <a:pPr marL="0" marR="0" lvl="0" indent="0" algn="l" defTabSz="914400" rtl="0" eaLnBrk="1" fontAlgn="auto" latinLnBrk="0" hangingPunct="1">
              <a:lnSpc>
                <a:spcPct val="100000"/>
              </a:lnSpc>
              <a:spcBef>
                <a:spcPts val="0"/>
              </a:spcBef>
              <a:spcAft>
                <a:spcPts val="0"/>
              </a:spcAft>
              <a:buClrTx/>
              <a:buSzTx/>
              <a:buFontTx/>
              <a:buChar char="-"/>
              <a:tabLst/>
              <a:defRPr/>
            </a:pPr>
            <a:endParaRPr kumimoji="0" lang="fr-FR" sz="16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600" b="1" i="0" u="none" strike="noStrike" kern="1200" cap="none" spc="0" normalizeH="0" baseline="0" noProof="0" dirty="0">
                <a:ln>
                  <a:noFill/>
                </a:ln>
                <a:solidFill>
                  <a:prstClr val="black"/>
                </a:solidFill>
                <a:effectLst/>
                <a:uLnTx/>
                <a:uFillTx/>
                <a:latin typeface="Calibri"/>
                <a:ea typeface="+mn-ea"/>
                <a:cs typeface="+mn-cs"/>
              </a:rPr>
              <a:t>Remarques générales :</a:t>
            </a:r>
          </a:p>
          <a:p>
            <a:pPr marL="0" marR="0" lvl="0" indent="0" algn="l" defTabSz="914400" rtl="0" eaLnBrk="1" fontAlgn="auto" latinLnBrk="0" hangingPunct="1">
              <a:lnSpc>
                <a:spcPct val="100000"/>
              </a:lnSpc>
              <a:spcBef>
                <a:spcPts val="0"/>
              </a:spcBef>
              <a:spcAft>
                <a:spcPts val="0"/>
              </a:spcAft>
              <a:buClrTx/>
              <a:buSzTx/>
              <a:buFontTx/>
              <a:buChar char="-"/>
              <a:tabLst/>
              <a:defRPr/>
            </a:pPr>
            <a:r>
              <a:rPr kumimoji="0" lang="fr-FR" sz="1600" b="0" i="0" u="none" strike="noStrike" kern="1200" cap="none" spc="0" normalizeH="0" baseline="0" noProof="0" dirty="0">
                <a:ln>
                  <a:noFill/>
                </a:ln>
                <a:solidFill>
                  <a:prstClr val="black"/>
                </a:solidFill>
                <a:effectLst/>
                <a:uLnTx/>
                <a:uFillTx/>
                <a:latin typeface="Calibri"/>
                <a:ea typeface="+mn-ea"/>
                <a:cs typeface="+mn-cs"/>
              </a:rPr>
              <a:t> Si la première partie du sujet porte sur l’histoire, la deuxième porte sur la géographie et (ou) inversement ;</a:t>
            </a:r>
          </a:p>
          <a:p>
            <a:pPr marL="0" marR="0" lvl="0" indent="0" algn="l" defTabSz="914400" rtl="0" eaLnBrk="1" fontAlgn="auto" latinLnBrk="0" hangingPunct="1">
              <a:lnSpc>
                <a:spcPct val="100000"/>
              </a:lnSpc>
              <a:spcBef>
                <a:spcPts val="0"/>
              </a:spcBef>
              <a:spcAft>
                <a:spcPts val="0"/>
              </a:spcAft>
              <a:buClrTx/>
              <a:buSzTx/>
              <a:buFontTx/>
              <a:buChar char="-"/>
              <a:tabLst/>
              <a:defRPr/>
            </a:pPr>
            <a:r>
              <a:rPr kumimoji="0" lang="fr-FR" sz="1600" b="0" i="0" u="none" strike="noStrike" kern="1200" cap="none" spc="0" normalizeH="0" baseline="0" noProof="0" dirty="0">
                <a:ln>
                  <a:noFill/>
                </a:ln>
                <a:solidFill>
                  <a:prstClr val="black"/>
                </a:solidFill>
                <a:effectLst/>
                <a:uLnTx/>
                <a:uFillTx/>
                <a:latin typeface="Calibri"/>
                <a:ea typeface="+mn-ea"/>
                <a:cs typeface="+mn-cs"/>
              </a:rPr>
              <a:t> </a:t>
            </a:r>
            <a:r>
              <a:rPr kumimoji="0" lang="fr-FR" sz="1600" b="0" i="0" u="none" strike="sngStrike" kern="1200" cap="none" spc="0" normalizeH="0" baseline="0" noProof="0" dirty="0">
                <a:ln>
                  <a:noFill/>
                </a:ln>
                <a:solidFill>
                  <a:srgbClr val="FF0000"/>
                </a:solidFill>
                <a:effectLst/>
                <a:uLnTx/>
                <a:uFillTx/>
                <a:latin typeface="Calibri"/>
                <a:ea typeface="+mn-ea"/>
                <a:cs typeface="+mn-cs"/>
              </a:rPr>
              <a:t>Si la première partie de la première épreuve de contrôle continu est en histoire, la première partie de la deuxième épreuve est en géographie et inversement.</a:t>
            </a:r>
          </a:p>
        </p:txBody>
      </p:sp>
      <p:sp>
        <p:nvSpPr>
          <p:cNvPr id="7" name="ZoneTexte 6"/>
          <p:cNvSpPr txBox="1"/>
          <p:nvPr/>
        </p:nvSpPr>
        <p:spPr>
          <a:xfrm>
            <a:off x="5329646" y="339635"/>
            <a:ext cx="2037805" cy="3788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0070C0"/>
                </a:solidFill>
                <a:effectLst/>
                <a:uLnTx/>
                <a:uFillTx/>
                <a:latin typeface="Calibri"/>
                <a:ea typeface="+mn-ea"/>
                <a:cs typeface="+mn-cs"/>
              </a:rPr>
              <a:t>DUREE : 2 HEURES</a:t>
            </a:r>
          </a:p>
        </p:txBody>
      </p:sp>
    </p:spTree>
    <p:extLst>
      <p:ext uri="{BB962C8B-B14F-4D97-AF65-F5344CB8AC3E}">
        <p14:creationId xmlns:p14="http://schemas.microsoft.com/office/powerpoint/2010/main" val="32780088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4"/>
</p:tagLst>
</file>

<file path=ppt/tags/tag2.xml><?xml version="1.0" encoding="utf-8"?>
<p:tagLst xmlns:a="http://schemas.openxmlformats.org/drawingml/2006/main" xmlns:r="http://schemas.openxmlformats.org/officeDocument/2006/relationships" xmlns:p="http://schemas.openxmlformats.org/presentationml/2006/main">
  <p:tag name="NUM" val="4"/>
</p:tagLst>
</file>

<file path=ppt/tags/tag3.xml><?xml version="1.0" encoding="utf-8"?>
<p:tagLst xmlns:a="http://schemas.openxmlformats.org/drawingml/2006/main" xmlns:r="http://schemas.openxmlformats.org/officeDocument/2006/relationships" xmlns:p="http://schemas.openxmlformats.org/presentationml/2006/main">
  <p:tag name="NUM" val="4"/>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6.xml><?xml version="1.0" encoding="utf-8"?>
<p:tagLst xmlns:a="http://schemas.openxmlformats.org/drawingml/2006/main" xmlns:r="http://schemas.openxmlformats.org/officeDocument/2006/relationships" xmlns:p="http://schemas.openxmlformats.org/presentationml/2006/main">
  <p:tag name="NUM" val="4"/>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898</TotalTime>
  <Words>1270</Words>
  <Application>Microsoft Office PowerPoint</Application>
  <PresentationFormat>Grand écran</PresentationFormat>
  <Paragraphs>140</Paragraphs>
  <Slides>11</Slides>
  <Notes>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11</vt:i4>
      </vt:variant>
    </vt:vector>
  </HeadingPairs>
  <TitlesOfParts>
    <vt:vector size="20" baseType="lpstr">
      <vt:lpstr>Arial</vt:lpstr>
      <vt:lpstr>Arial Italic</vt:lpstr>
      <vt:lpstr>Calibri</vt:lpstr>
      <vt:lpstr>Calibri Light</vt:lpstr>
      <vt:lpstr>Helvetica Light</vt:lpstr>
      <vt:lpstr>Roboto-Bold</vt:lpstr>
      <vt:lpstr>Roboto-Regular</vt:lpstr>
      <vt:lpstr>Wingdings</vt:lpstr>
      <vt:lpstr>Thème Office</vt:lpstr>
      <vt:lpstr>Formation nouveaux programmes de lycée</vt:lpstr>
      <vt:lpstr>Présentation PowerPoint</vt:lpstr>
      <vt:lpstr>Présentation PowerPoint</vt:lpstr>
      <vt:lpstr>Présentation PowerPoint</vt:lpstr>
      <vt:lpstr>Présentation PowerPoint</vt:lpstr>
      <vt:lpstr>Au-delà des capacités et méthodes  disciplinaires inscrites dans le préambule des programmes</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programmes d’histoire  et de géographie au lycée</dc:title>
  <dc:creator>Gache Marie-Laure</dc:creator>
  <cp:lastModifiedBy>PBRIAND</cp:lastModifiedBy>
  <cp:revision>21</cp:revision>
  <dcterms:created xsi:type="dcterms:W3CDTF">2019-04-10T07:58:17Z</dcterms:created>
  <dcterms:modified xsi:type="dcterms:W3CDTF">2019-06-28T13:31:32Z</dcterms:modified>
</cp:coreProperties>
</file>