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61" r:id="rId3"/>
    <p:sldId id="257" r:id="rId4"/>
    <p:sldId id="258" r:id="rId5"/>
    <p:sldId id="260" r:id="rId6"/>
    <p:sldId id="259" r:id="rId7"/>
    <p:sldId id="263" r:id="rId8"/>
    <p:sldId id="262" r:id="rId9"/>
    <p:sldId id="264" r:id="rId10"/>
    <p:sldId id="265" r:id="rId11"/>
    <p:sldId id="266" r:id="rId12"/>
    <p:sldId id="267" r:id="rId13"/>
    <p:sldId id="268" r:id="rId14"/>
    <p:sldId id="269" r:id="rId15"/>
    <p:sldId id="270" r:id="rId16"/>
    <p:sldId id="272" r:id="rId17"/>
    <p:sldId id="273" r:id="rId18"/>
    <p:sldId id="275" r:id="rId19"/>
    <p:sldId id="274" r:id="rId20"/>
    <p:sldId id="276" r:id="rId21"/>
    <p:sldId id="277" r:id="rId22"/>
    <p:sldId id="279" r:id="rId23"/>
    <p:sldId id="281" r:id="rId24"/>
    <p:sldId id="280" r:id="rId25"/>
    <p:sldId id="271" r:id="rId26"/>
    <p:sldId id="282"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snapToGrid="0" snapToObjects="1">
      <p:cViewPr varScale="1">
        <p:scale>
          <a:sx n="106" d="100"/>
          <a:sy n="106" d="100"/>
        </p:scale>
        <p:origin x="79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5B02F7-9524-6443-82D0-C1C169696EE3}" type="datetimeFigureOut">
              <a:rPr lang="fr-FR" smtClean="0"/>
              <a:t>02/06/2020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59CFD2-1866-6840-AABA-680D965445A5}" type="slidenum">
              <a:rPr lang="fr-FR" smtClean="0"/>
              <a:t>‹N°›</a:t>
            </a:fld>
            <a:endParaRPr lang="fr-FR"/>
          </a:p>
        </p:txBody>
      </p:sp>
    </p:spTree>
    <p:extLst>
      <p:ext uri="{BB962C8B-B14F-4D97-AF65-F5344CB8AC3E}">
        <p14:creationId xmlns:p14="http://schemas.microsoft.com/office/powerpoint/2010/main" val="637948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459CFD2-1866-6840-AABA-680D965445A5}" type="slidenum">
              <a:rPr lang="fr-FR" smtClean="0"/>
              <a:t>4</a:t>
            </a:fld>
            <a:endParaRPr lang="fr-FR"/>
          </a:p>
        </p:txBody>
      </p:sp>
    </p:spTree>
    <p:extLst>
      <p:ext uri="{BB962C8B-B14F-4D97-AF65-F5344CB8AC3E}">
        <p14:creationId xmlns:p14="http://schemas.microsoft.com/office/powerpoint/2010/main" val="3605448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CC99C8-4C7A-4845-AE58-6DBCC5C832D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B2C5F93-11AE-4047-85BB-1D4DF19D2F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684E830-C1F4-2B43-BA7F-D4C4B5D42D1C}"/>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5" name="Espace réservé du pied de page 4">
            <a:extLst>
              <a:ext uri="{FF2B5EF4-FFF2-40B4-BE49-F238E27FC236}">
                <a16:creationId xmlns:a16="http://schemas.microsoft.com/office/drawing/2014/main" id="{CAB7D1DA-D7B6-6841-A3CB-02D2B673B2D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018AA7F-00E2-FA4B-9E49-6FE270059CB2}"/>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3314181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368E43-375A-BE46-BFF2-845E744B797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52E1305-264A-C546-96B1-042E927E5762}"/>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F2AD31B7-B556-0746-A2A8-6A9AAE657FE7}"/>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5" name="Espace réservé du pied de page 4">
            <a:extLst>
              <a:ext uri="{FF2B5EF4-FFF2-40B4-BE49-F238E27FC236}">
                <a16:creationId xmlns:a16="http://schemas.microsoft.com/office/drawing/2014/main" id="{0DA9A375-F03A-A548-B057-CEA98BE892A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76D9200-3CF4-3A45-AB3B-77661B06F589}"/>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94177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977156B-8F8C-8D41-9E64-4D525F0F3F8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C43F8CE-7E95-C14D-92BE-C64D1793D8C5}"/>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89990800-F959-4649-9F01-ECCA28EDABC4}"/>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5" name="Espace réservé du pied de page 4">
            <a:extLst>
              <a:ext uri="{FF2B5EF4-FFF2-40B4-BE49-F238E27FC236}">
                <a16:creationId xmlns:a16="http://schemas.microsoft.com/office/drawing/2014/main" id="{3311E61E-D2F2-5F42-8874-0028509D509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54CEC07-E908-064B-9A87-61374A09BDFD}"/>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2114470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578B31-948D-2B41-BE0F-19D56506E56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D490112-F7BB-224A-860E-D0CCA7C27BB4}"/>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B44AE38A-3B0B-0245-9142-6D14C963514A}"/>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5" name="Espace réservé du pied de page 4">
            <a:extLst>
              <a:ext uri="{FF2B5EF4-FFF2-40B4-BE49-F238E27FC236}">
                <a16:creationId xmlns:a16="http://schemas.microsoft.com/office/drawing/2014/main" id="{405AFFAC-B33A-6E4D-8187-12A51DE186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6C4D13-DF72-9A46-AD4E-5BEDBAA98CF9}"/>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4083436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B8F0D3-206F-2A4B-8191-0C5CB4DC685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F8A10DE-F57A-CD4D-8386-96536AE1CD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8552EE1C-6243-2D4D-B6C0-C116647A2FFB}"/>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5" name="Espace réservé du pied de page 4">
            <a:extLst>
              <a:ext uri="{FF2B5EF4-FFF2-40B4-BE49-F238E27FC236}">
                <a16:creationId xmlns:a16="http://schemas.microsoft.com/office/drawing/2014/main" id="{C5C0F12A-3454-AC4D-96E2-715B5D8AC1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442D477-8539-364B-823B-500CBAF49916}"/>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216894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6A8EC9-A167-F343-860D-2EA03CD91EF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0F92F30-894E-4F48-AA3B-6CD56F71B041}"/>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5225C6FE-11E8-B44E-95A0-39C735E77CAC}"/>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BC5FF61F-C518-4E4E-8EA7-19B18AB1883E}"/>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6" name="Espace réservé du pied de page 5">
            <a:extLst>
              <a:ext uri="{FF2B5EF4-FFF2-40B4-BE49-F238E27FC236}">
                <a16:creationId xmlns:a16="http://schemas.microsoft.com/office/drawing/2014/main" id="{A051BD29-931E-3749-A8EC-476907DDE16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77584C2-B2EE-A942-9478-4C18BA48678C}"/>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535835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EA87FD-6671-BB4B-B937-07232DE2231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E02AAA8-AECE-E74A-8FCF-4C43144BED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1E94D775-C173-6E44-88A5-ECA4B612DF18}"/>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9DDEB13B-05CA-6A43-9109-F4999AD4A3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E1DA3040-E25A-6F4F-A0E0-3E83D2FF573E}"/>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3CBAFD27-E50A-7646-8521-56E8DBFDCD01}"/>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8" name="Espace réservé du pied de page 7">
            <a:extLst>
              <a:ext uri="{FF2B5EF4-FFF2-40B4-BE49-F238E27FC236}">
                <a16:creationId xmlns:a16="http://schemas.microsoft.com/office/drawing/2014/main" id="{608B3D1B-D736-8848-9657-0089BB1036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0750F94-3524-B14F-9A69-C9172982BB74}"/>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2345204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4B3E55-69B0-6841-BCC8-FD48480C7C8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FF96DCC-58AA-6A48-A6F1-4F73E5051F31}"/>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4" name="Espace réservé du pied de page 3">
            <a:extLst>
              <a:ext uri="{FF2B5EF4-FFF2-40B4-BE49-F238E27FC236}">
                <a16:creationId xmlns:a16="http://schemas.microsoft.com/office/drawing/2014/main" id="{3144D11C-A512-9940-984A-C3CF3D046A5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80D61C8-249B-6F48-B3F4-D6A7764D78D1}"/>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19062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B596DBA-6FF9-AF41-86F6-924ED610EECC}"/>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3" name="Espace réservé du pied de page 2">
            <a:extLst>
              <a:ext uri="{FF2B5EF4-FFF2-40B4-BE49-F238E27FC236}">
                <a16:creationId xmlns:a16="http://schemas.microsoft.com/office/drawing/2014/main" id="{E7DF5533-1241-D849-8120-9B50167F010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7AD2D8E-F35B-EB4A-8173-E42BB3FA4D91}"/>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66546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8E3AA-C4D9-9742-B2BE-32BE2F7703A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00CCE95-2AD4-0042-9768-E8B332404A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A791065E-B72B-E54F-A777-10CBD630E6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73F54700-3440-574C-9AAC-8E14B8081124}"/>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6" name="Espace réservé du pied de page 5">
            <a:extLst>
              <a:ext uri="{FF2B5EF4-FFF2-40B4-BE49-F238E27FC236}">
                <a16:creationId xmlns:a16="http://schemas.microsoft.com/office/drawing/2014/main" id="{F400EAC8-DECA-2544-A4AA-8004CF7911A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46293-AC14-F847-8620-71BEDB43C456}"/>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9884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47D89-CB47-6E41-8C60-38384D8532B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8EC1821-2024-3844-859D-8BBF332ABC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95DCD2B-9E0D-2A40-BBB6-0F74B8ACC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2D19A227-B7DF-AE42-B329-79543D9572FB}"/>
              </a:ext>
            </a:extLst>
          </p:cNvPr>
          <p:cNvSpPr>
            <a:spLocks noGrp="1"/>
          </p:cNvSpPr>
          <p:nvPr>
            <p:ph type="dt" sz="half" idx="10"/>
          </p:nvPr>
        </p:nvSpPr>
        <p:spPr/>
        <p:txBody>
          <a:bodyPr/>
          <a:lstStyle/>
          <a:p>
            <a:fld id="{8CB61281-47AB-8E48-9446-E31C090AE252}" type="datetimeFigureOut">
              <a:rPr lang="fr-FR" smtClean="0"/>
              <a:t>02/06/2020</a:t>
            </a:fld>
            <a:endParaRPr lang="fr-FR"/>
          </a:p>
        </p:txBody>
      </p:sp>
      <p:sp>
        <p:nvSpPr>
          <p:cNvPr id="6" name="Espace réservé du pied de page 5">
            <a:extLst>
              <a:ext uri="{FF2B5EF4-FFF2-40B4-BE49-F238E27FC236}">
                <a16:creationId xmlns:a16="http://schemas.microsoft.com/office/drawing/2014/main" id="{EC3DBCD5-8F37-AB4B-96A1-B17B541129B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57608FA-F962-E743-8F52-98CBECF0C927}"/>
              </a:ext>
            </a:extLst>
          </p:cNvPr>
          <p:cNvSpPr>
            <a:spLocks noGrp="1"/>
          </p:cNvSpPr>
          <p:nvPr>
            <p:ph type="sldNum" sz="quarter" idx="12"/>
          </p:nvPr>
        </p:nvSpPr>
        <p:spPr/>
        <p:txBody>
          <a:bodyPr/>
          <a:lstStyle/>
          <a:p>
            <a:fld id="{7C91072D-91D5-3045-9E2E-0BC952218C57}" type="slidenum">
              <a:rPr lang="fr-FR" smtClean="0"/>
              <a:t>‹N°›</a:t>
            </a:fld>
            <a:endParaRPr lang="fr-FR"/>
          </a:p>
        </p:txBody>
      </p:sp>
    </p:spTree>
    <p:extLst>
      <p:ext uri="{BB962C8B-B14F-4D97-AF65-F5344CB8AC3E}">
        <p14:creationId xmlns:p14="http://schemas.microsoft.com/office/powerpoint/2010/main" val="462904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436FA44-7D0B-DB45-A5CB-69A43BDEBB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22D7B52-A98D-2C41-892D-08FC8907A1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864143C6-ADC7-E24A-9AE8-6D877C4B86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B61281-47AB-8E48-9446-E31C090AE252}" type="datetimeFigureOut">
              <a:rPr lang="fr-FR" smtClean="0"/>
              <a:t>02/06/2020</a:t>
            </a:fld>
            <a:endParaRPr lang="fr-FR"/>
          </a:p>
        </p:txBody>
      </p:sp>
      <p:sp>
        <p:nvSpPr>
          <p:cNvPr id="5" name="Espace réservé du pied de page 4">
            <a:extLst>
              <a:ext uri="{FF2B5EF4-FFF2-40B4-BE49-F238E27FC236}">
                <a16:creationId xmlns:a16="http://schemas.microsoft.com/office/drawing/2014/main" id="{F1F75495-DD05-274B-AEC1-0980ADC9E4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9677BE1-0CF4-3A4A-B408-62FC5E79B4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1072D-91D5-3045-9E2E-0BC952218C57}" type="slidenum">
              <a:rPr lang="fr-FR" smtClean="0"/>
              <a:t>‹N°›</a:t>
            </a:fld>
            <a:endParaRPr lang="fr-FR"/>
          </a:p>
        </p:txBody>
      </p:sp>
    </p:spTree>
    <p:extLst>
      <p:ext uri="{BB962C8B-B14F-4D97-AF65-F5344CB8AC3E}">
        <p14:creationId xmlns:p14="http://schemas.microsoft.com/office/powerpoint/2010/main" val="2151717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pearltrees.com/private/id27925617?access=1798a436c43.1aa1c71.725448b95e0eae8d7cbcd49fafc653e3"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pearltrees.com/private/id27925617?access=1798a436c43.1aa1c71.725448b95e0eae8d7cbcd49fafc653e3"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diploweb.com/Quelle-strategie-des-entreprises-chinoises-du-secteur-extractif-dans-l-Arctique.html" TargetMode="External"/><Relationship Id="rId3" Type="http://schemas.openxmlformats.org/officeDocument/2006/relationships/hyperlink" Target="https://www.cairn.info/revue-hermes-la-revue-2002-2-page-121.htm" TargetMode="External"/><Relationship Id="rId7" Type="http://schemas.openxmlformats.org/officeDocument/2006/relationships/hyperlink" Target="http://journals.openedition.org/norois/5681" TargetMode="External"/><Relationship Id="rId2" Type="http://schemas.openxmlformats.org/officeDocument/2006/relationships/hyperlink" Target="http://journals.openedition.org/perspectiveschinoises/931" TargetMode="External"/><Relationship Id="rId1" Type="http://schemas.openxmlformats.org/officeDocument/2006/relationships/slideLayout" Target="../slideLayouts/slideLayout2.xml"/><Relationship Id="rId6" Type="http://schemas.openxmlformats.org/officeDocument/2006/relationships/hyperlink" Target="https://www.cairn.info/revue-herodote-2016-4-page-87.htm" TargetMode="External"/><Relationship Id="rId5" Type="http://schemas.openxmlformats.org/officeDocument/2006/relationships/hyperlink" Target="http://journals.openedition.org/chinaperspectives/7014" TargetMode="External"/><Relationship Id="rId4" Type="http://schemas.openxmlformats.org/officeDocument/2006/relationships/hyperlink" Target="https://www.diploweb.com/La-Chine-quelles-dynamiques-politiques-et-geopolitiques.html"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diploweb.com/Chine-une-marine-modernisee.html" TargetMode="External"/><Relationship Id="rId2" Type="http://schemas.openxmlformats.org/officeDocument/2006/relationships/hyperlink" Target="https://www.diploweb.com/Pretentions-chinoises-en-Mer-de.html" TargetMode="External"/><Relationship Id="rId1" Type="http://schemas.openxmlformats.org/officeDocument/2006/relationships/slideLayout" Target="../slideLayouts/slideLayout2.xml"/><Relationship Id="rId6" Type="http://schemas.openxmlformats.org/officeDocument/2006/relationships/hyperlink" Target="https://theconversation.com/asie-du-sud-est-et-asie-centrale-deux-laboratoires-strategiques-de-lexpansion-chinoise-137295" TargetMode="External"/><Relationship Id="rId5" Type="http://schemas.openxmlformats.org/officeDocument/2006/relationships/hyperlink" Target="https://www.cairn.info/revue-realites-industrielles-2019-2-page-25.htm" TargetMode="External"/><Relationship Id="rId4" Type="http://schemas.openxmlformats.org/officeDocument/2006/relationships/hyperlink" Target="https://www.cairn.info/revue-realites-industrielles1-2012-2-page-92.htm"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education.gouv.fr/bo/20/Special2/MENE2001791N.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871B48-40B7-BF49-8C64-81BF8CEBA241}"/>
              </a:ext>
            </a:extLst>
          </p:cNvPr>
          <p:cNvSpPr>
            <a:spLocks noGrp="1"/>
          </p:cNvSpPr>
          <p:nvPr>
            <p:ph type="ctrTitle"/>
          </p:nvPr>
        </p:nvSpPr>
        <p:spPr>
          <a:xfrm>
            <a:off x="1584158" y="460625"/>
            <a:ext cx="9144000" cy="2884153"/>
          </a:xfrm>
        </p:spPr>
        <p:txBody>
          <a:bodyPr>
            <a:normAutofit fontScale="90000"/>
          </a:bodyPr>
          <a:lstStyle/>
          <a:p>
            <a:r>
              <a:rPr lang="fr-FR" sz="4400" dirty="0"/>
              <a:t>Formation au nouveau programme de spécialité de Terminale HGGSP.</a:t>
            </a:r>
            <a:br>
              <a:rPr lang="fr-FR" sz="4400" dirty="0"/>
            </a:br>
            <a:br>
              <a:rPr lang="fr-FR" sz="4400" dirty="0"/>
            </a:br>
            <a:r>
              <a:rPr lang="fr-FR" sz="4400" b="1" i="1" dirty="0"/>
              <a:t>Réaliser son propre manuel avec </a:t>
            </a:r>
            <a:r>
              <a:rPr lang="fr-FR" sz="4400" b="1" i="1" dirty="0" err="1"/>
              <a:t>Pearltrees</a:t>
            </a:r>
            <a:r>
              <a:rPr lang="fr-FR" sz="4400" b="1" i="1"/>
              <a:t> (1/2).</a:t>
            </a:r>
            <a:endParaRPr lang="fr-FR" sz="4400" b="1" i="1" dirty="0"/>
          </a:p>
        </p:txBody>
      </p:sp>
      <p:sp>
        <p:nvSpPr>
          <p:cNvPr id="3" name="Sous-titre 2">
            <a:extLst>
              <a:ext uri="{FF2B5EF4-FFF2-40B4-BE49-F238E27FC236}">
                <a16:creationId xmlns:a16="http://schemas.microsoft.com/office/drawing/2014/main" id="{104E7B77-4B6F-6845-A8A5-03BA9AF5FEAC}"/>
              </a:ext>
            </a:extLst>
          </p:cNvPr>
          <p:cNvSpPr>
            <a:spLocks noGrp="1"/>
          </p:cNvSpPr>
          <p:nvPr>
            <p:ph type="subTitle" idx="1"/>
          </p:nvPr>
        </p:nvSpPr>
        <p:spPr>
          <a:xfrm>
            <a:off x="782052" y="3493754"/>
            <a:ext cx="10551695" cy="1655762"/>
          </a:xfrm>
        </p:spPr>
        <p:txBody>
          <a:bodyPr>
            <a:normAutofit/>
          </a:bodyPr>
          <a:lstStyle/>
          <a:p>
            <a:endParaRPr lang="fr-FR" b="1" dirty="0"/>
          </a:p>
          <a:p>
            <a:r>
              <a:rPr lang="fr-FR" b="1" dirty="0"/>
              <a:t>Thème 1 : « De nouveaux espaces de conquête » (26-28 heures)</a:t>
            </a:r>
          </a:p>
          <a:p>
            <a:r>
              <a:rPr lang="fr-FR" dirty="0">
                <a:solidFill>
                  <a:srgbClr val="FF0000"/>
                </a:solidFill>
              </a:rPr>
              <a:t>Objet conclusif : « La Chine à la conquête de l’espace, des mers et des océans »</a:t>
            </a:r>
          </a:p>
          <a:p>
            <a:endParaRPr lang="fr-FR" dirty="0">
              <a:solidFill>
                <a:srgbClr val="FF0000"/>
              </a:solidFill>
            </a:endParaRPr>
          </a:p>
        </p:txBody>
      </p:sp>
      <p:sp>
        <p:nvSpPr>
          <p:cNvPr id="4" name="ZoneTexte 3">
            <a:extLst>
              <a:ext uri="{FF2B5EF4-FFF2-40B4-BE49-F238E27FC236}">
                <a16:creationId xmlns:a16="http://schemas.microsoft.com/office/drawing/2014/main" id="{6FB84996-F117-994F-8466-89E8F1B9F2F6}"/>
              </a:ext>
            </a:extLst>
          </p:cNvPr>
          <p:cNvSpPr txBox="1"/>
          <p:nvPr/>
        </p:nvSpPr>
        <p:spPr>
          <a:xfrm>
            <a:off x="1792705" y="5715000"/>
            <a:ext cx="9673390" cy="369332"/>
          </a:xfrm>
          <a:prstGeom prst="rect">
            <a:avLst/>
          </a:prstGeom>
          <a:noFill/>
        </p:spPr>
        <p:txBody>
          <a:bodyPr wrap="square" rtlCol="0">
            <a:spAutoFit/>
          </a:bodyPr>
          <a:lstStyle/>
          <a:p>
            <a:r>
              <a:rPr lang="fr-FR" i="1" dirty="0"/>
              <a:t>Académie de Nice – Juin 2020 – Stéphane </a:t>
            </a:r>
            <a:r>
              <a:rPr lang="fr-FR" i="1" dirty="0" err="1"/>
              <a:t>Descombaz</a:t>
            </a:r>
            <a:r>
              <a:rPr lang="fr-FR" i="1" dirty="0"/>
              <a:t> – Lycée du golfe de Saint-Tropez </a:t>
            </a:r>
          </a:p>
        </p:txBody>
      </p:sp>
    </p:spTree>
    <p:extLst>
      <p:ext uri="{BB962C8B-B14F-4D97-AF65-F5344CB8AC3E}">
        <p14:creationId xmlns:p14="http://schemas.microsoft.com/office/powerpoint/2010/main" val="158699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88E09B-6E86-8842-89DA-1F4301F15BE5}"/>
              </a:ext>
            </a:extLst>
          </p:cNvPr>
          <p:cNvSpPr>
            <a:spLocks noGrp="1"/>
          </p:cNvSpPr>
          <p:nvPr>
            <p:ph type="title"/>
          </p:nvPr>
        </p:nvSpPr>
        <p:spPr/>
        <p:txBody>
          <a:bodyPr/>
          <a:lstStyle/>
          <a:p>
            <a:r>
              <a:rPr lang="fr-FR" dirty="0"/>
              <a:t>II.A. Les prérequis pour aborder le thème et l’objet conclusif :</a:t>
            </a:r>
          </a:p>
        </p:txBody>
      </p:sp>
      <p:sp>
        <p:nvSpPr>
          <p:cNvPr id="3" name="Espace réservé du contenu 2">
            <a:extLst>
              <a:ext uri="{FF2B5EF4-FFF2-40B4-BE49-F238E27FC236}">
                <a16:creationId xmlns:a16="http://schemas.microsoft.com/office/drawing/2014/main" id="{44DC8C45-08EB-D64A-B183-C90A47C9BCB1}"/>
              </a:ext>
            </a:extLst>
          </p:cNvPr>
          <p:cNvSpPr>
            <a:spLocks noGrp="1"/>
          </p:cNvSpPr>
          <p:nvPr>
            <p:ph idx="1"/>
          </p:nvPr>
        </p:nvSpPr>
        <p:spPr/>
        <p:txBody>
          <a:bodyPr>
            <a:normAutofit fontScale="70000" lnSpcReduction="20000"/>
          </a:bodyPr>
          <a:lstStyle/>
          <a:p>
            <a:pPr marL="0" indent="0">
              <a:buNone/>
            </a:pPr>
            <a:r>
              <a:rPr lang="fr-FR" dirty="0"/>
              <a:t> 1 ) </a:t>
            </a:r>
            <a:r>
              <a:rPr lang="fr-FR" u="sng" dirty="0"/>
              <a:t>les prérequis notionnels :</a:t>
            </a:r>
          </a:p>
          <a:p>
            <a:pPr>
              <a:buFontTx/>
              <a:buChar char="-"/>
            </a:pPr>
            <a:r>
              <a:rPr lang="fr-FR" dirty="0">
                <a:solidFill>
                  <a:srgbClr val="FF0000"/>
                </a:solidFill>
              </a:rPr>
              <a:t>Frontière</a:t>
            </a:r>
            <a:r>
              <a:rPr lang="fr-FR" dirty="0"/>
              <a:t> (étudiées avec le thème 3 en première spécialité) : frontière intérieure, extérieure, maritime, frontières visibles, invisibles, westphaliennes.</a:t>
            </a:r>
          </a:p>
          <a:p>
            <a:pPr>
              <a:buFontTx/>
              <a:buChar char="-"/>
            </a:pPr>
            <a:r>
              <a:rPr lang="fr-FR" dirty="0">
                <a:solidFill>
                  <a:srgbClr val="FF0000"/>
                </a:solidFill>
              </a:rPr>
              <a:t>Nouvelles routes de la soie </a:t>
            </a:r>
            <a:r>
              <a:rPr lang="fr-FR" dirty="0"/>
              <a:t>(étudiées avec le thème 2 en première spécialité) </a:t>
            </a:r>
          </a:p>
          <a:p>
            <a:pPr>
              <a:buFontTx/>
              <a:buChar char="-"/>
            </a:pPr>
            <a:r>
              <a:rPr lang="fr-FR" dirty="0">
                <a:solidFill>
                  <a:srgbClr val="FF0000"/>
                </a:solidFill>
              </a:rPr>
              <a:t>Ressource</a:t>
            </a:r>
            <a:r>
              <a:rPr lang="fr-FR" dirty="0"/>
              <a:t> (étudiée dans le thème 2 en seconde, en géographie)</a:t>
            </a:r>
          </a:p>
          <a:p>
            <a:pPr>
              <a:buFontTx/>
              <a:buChar char="-"/>
            </a:pPr>
            <a:r>
              <a:rPr lang="fr-FR" dirty="0">
                <a:solidFill>
                  <a:srgbClr val="FF0000"/>
                </a:solidFill>
              </a:rPr>
              <a:t>Etat</a:t>
            </a:r>
            <a:r>
              <a:rPr lang="fr-FR" dirty="0"/>
              <a:t> (étudié avec les thèmes 1 et 2 en première spécialité ): démocratie, régime autoritaire,</a:t>
            </a:r>
          </a:p>
          <a:p>
            <a:pPr>
              <a:buFontTx/>
              <a:buChar char="-"/>
            </a:pPr>
            <a:r>
              <a:rPr lang="fr-FR" dirty="0">
                <a:solidFill>
                  <a:srgbClr val="FF0000"/>
                </a:solidFill>
              </a:rPr>
              <a:t>Puissance</a:t>
            </a:r>
            <a:r>
              <a:rPr lang="fr-FR" dirty="0"/>
              <a:t> (étudiée avec le thème 2 en première spécialité : hard power, soft power, smart power, influence, conflits, rivalités</a:t>
            </a:r>
          </a:p>
          <a:p>
            <a:pPr>
              <a:buFontTx/>
              <a:buChar char="-"/>
            </a:pPr>
            <a:r>
              <a:rPr lang="fr-FR" dirty="0">
                <a:solidFill>
                  <a:srgbClr val="FF0000"/>
                </a:solidFill>
              </a:rPr>
              <a:t>Thalassocratie</a:t>
            </a:r>
            <a:r>
              <a:rPr lang="fr-FR" dirty="0"/>
              <a:t> (étudiée en histoire, thème 1, classe de seconde)</a:t>
            </a:r>
          </a:p>
          <a:p>
            <a:pPr>
              <a:buFontTx/>
              <a:buChar char="-"/>
            </a:pPr>
            <a:r>
              <a:rPr lang="fr-FR" dirty="0">
                <a:solidFill>
                  <a:srgbClr val="FF0000"/>
                </a:solidFill>
              </a:rPr>
              <a:t>Acteurs </a:t>
            </a:r>
            <a:r>
              <a:rPr lang="fr-FR" dirty="0"/>
              <a:t>(thème 2 du programme de première spécialités ): étatiques, interétatiques, privé, public, </a:t>
            </a:r>
          </a:p>
          <a:p>
            <a:pPr>
              <a:buFontTx/>
              <a:buChar char="-"/>
            </a:pPr>
            <a:r>
              <a:rPr lang="fr-FR" dirty="0">
                <a:solidFill>
                  <a:srgbClr val="FF0000"/>
                </a:solidFill>
              </a:rPr>
              <a:t>Conflits/rivalités/concurrences/coopérations </a:t>
            </a:r>
            <a:r>
              <a:rPr lang="fr-FR" dirty="0"/>
              <a:t>: dans de nombreuses parties des programmes depuis le collège et au lycée. </a:t>
            </a:r>
          </a:p>
          <a:p>
            <a:pPr>
              <a:buFontTx/>
              <a:buChar char="-"/>
            </a:pPr>
            <a:r>
              <a:rPr lang="fr-FR" dirty="0">
                <a:solidFill>
                  <a:srgbClr val="FF0000"/>
                </a:solidFill>
              </a:rPr>
              <a:t>Sécurité alimentaire (vus en seconde géographie)</a:t>
            </a:r>
          </a:p>
          <a:p>
            <a:pPr>
              <a:buFontTx/>
              <a:buChar char="-"/>
            </a:pPr>
            <a:r>
              <a:rPr lang="fr-FR" dirty="0">
                <a:solidFill>
                  <a:srgbClr val="FF0000"/>
                </a:solidFill>
              </a:rPr>
              <a:t>Sécurité énergétique </a:t>
            </a:r>
          </a:p>
          <a:p>
            <a:pPr marL="0" indent="0">
              <a:buNone/>
            </a:pPr>
            <a:endParaRPr lang="fr-FR" dirty="0"/>
          </a:p>
        </p:txBody>
      </p:sp>
    </p:spTree>
    <p:extLst>
      <p:ext uri="{BB962C8B-B14F-4D97-AF65-F5344CB8AC3E}">
        <p14:creationId xmlns:p14="http://schemas.microsoft.com/office/powerpoint/2010/main" val="157769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161600-D304-1A42-B3FB-727EF167195D}"/>
              </a:ext>
            </a:extLst>
          </p:cNvPr>
          <p:cNvSpPr>
            <a:spLocks noGrp="1"/>
          </p:cNvSpPr>
          <p:nvPr>
            <p:ph type="title"/>
          </p:nvPr>
        </p:nvSpPr>
        <p:spPr/>
        <p:txBody>
          <a:bodyPr/>
          <a:lstStyle/>
          <a:p>
            <a:r>
              <a:rPr lang="fr-FR" dirty="0"/>
              <a:t>II.A. Les prérequis pour aborder le thème et l’objet conclusif </a:t>
            </a:r>
          </a:p>
        </p:txBody>
      </p:sp>
      <p:sp>
        <p:nvSpPr>
          <p:cNvPr id="3" name="Espace réservé du contenu 2">
            <a:extLst>
              <a:ext uri="{FF2B5EF4-FFF2-40B4-BE49-F238E27FC236}">
                <a16:creationId xmlns:a16="http://schemas.microsoft.com/office/drawing/2014/main" id="{2797111E-11D7-4C4E-B9B9-8A32E0CAEE49}"/>
              </a:ext>
            </a:extLst>
          </p:cNvPr>
          <p:cNvSpPr>
            <a:spLocks noGrp="1"/>
          </p:cNvSpPr>
          <p:nvPr>
            <p:ph idx="1"/>
          </p:nvPr>
        </p:nvSpPr>
        <p:spPr/>
        <p:txBody>
          <a:bodyPr>
            <a:normAutofit fontScale="85000" lnSpcReduction="20000"/>
          </a:bodyPr>
          <a:lstStyle/>
          <a:p>
            <a:pPr marL="0" indent="0">
              <a:buNone/>
            </a:pPr>
            <a:r>
              <a:rPr lang="fr-FR" dirty="0"/>
              <a:t>2) </a:t>
            </a:r>
            <a:r>
              <a:rPr lang="fr-FR" u="sng" dirty="0">
                <a:solidFill>
                  <a:srgbClr val="FF0000"/>
                </a:solidFill>
              </a:rPr>
              <a:t>Les connaissances pré-requises souhaitables </a:t>
            </a:r>
            <a:r>
              <a:rPr lang="fr-FR" dirty="0"/>
              <a:t>:</a:t>
            </a:r>
          </a:p>
          <a:p>
            <a:pPr>
              <a:buFontTx/>
              <a:buChar char="-"/>
            </a:pPr>
            <a:r>
              <a:rPr lang="fr-FR" dirty="0"/>
              <a:t>Mers et océans au cœur de la mondialisation (thème 2 du programme de première spécialité, thème 1 du programme de géographie terminale en tronc commun)</a:t>
            </a:r>
          </a:p>
          <a:p>
            <a:pPr>
              <a:buFontTx/>
              <a:buChar char="-"/>
            </a:pPr>
            <a:r>
              <a:rPr lang="fr-FR" dirty="0"/>
              <a:t>Analyser les dynamiques des puissances internationales (thème 2 du programme de première spécialité) et en particulier le jalon relatif aux nouvelles routes de la soie. </a:t>
            </a:r>
          </a:p>
          <a:p>
            <a:pPr>
              <a:buFontTx/>
              <a:buChar char="-"/>
            </a:pPr>
            <a:r>
              <a:rPr lang="fr-FR" dirty="0"/>
              <a:t>Etudier les divisions politiques du monde : les frontières (thème 3 du programme de première spécialité). </a:t>
            </a:r>
          </a:p>
          <a:p>
            <a:pPr>
              <a:buFontTx/>
              <a:buChar char="-"/>
            </a:pPr>
            <a:r>
              <a:rPr lang="fr-FR" dirty="0"/>
              <a:t>Les spécificités de l’espace exo-atmosphérique et des espaces maritimes (introduction du thème, Axes 1&amp;2 du thème 1 de Terminale HGGSP).</a:t>
            </a:r>
          </a:p>
          <a:p>
            <a:pPr>
              <a:buFontTx/>
              <a:buChar char="-"/>
            </a:pPr>
            <a:r>
              <a:rPr lang="fr-FR" dirty="0"/>
              <a:t>Les grandes axes de l’évolution politique de la Chine (période impériale, républicaine, maoïste, réformes de Deng Xiaoping, présidence de Xi Jinping)</a:t>
            </a:r>
          </a:p>
          <a:p>
            <a:pPr>
              <a:buFontTx/>
              <a:buChar char="-"/>
            </a:pPr>
            <a:endParaRPr lang="fr-FR" dirty="0"/>
          </a:p>
        </p:txBody>
      </p:sp>
    </p:spTree>
    <p:extLst>
      <p:ext uri="{BB962C8B-B14F-4D97-AF65-F5344CB8AC3E}">
        <p14:creationId xmlns:p14="http://schemas.microsoft.com/office/powerpoint/2010/main" val="108223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1BF8F9-DA44-F948-907B-93CE0C68CF7F}"/>
              </a:ext>
            </a:extLst>
          </p:cNvPr>
          <p:cNvSpPr>
            <a:spLocks noGrp="1"/>
          </p:cNvSpPr>
          <p:nvPr>
            <p:ph type="title"/>
          </p:nvPr>
        </p:nvSpPr>
        <p:spPr/>
        <p:txBody>
          <a:bodyPr/>
          <a:lstStyle/>
          <a:p>
            <a:r>
              <a:rPr lang="fr-FR" dirty="0"/>
              <a:t>II.A. Les prérequis pour aborder le thème et l’objet conclusif :</a:t>
            </a:r>
          </a:p>
        </p:txBody>
      </p:sp>
      <p:sp>
        <p:nvSpPr>
          <p:cNvPr id="3" name="Espace réservé du contenu 2">
            <a:extLst>
              <a:ext uri="{FF2B5EF4-FFF2-40B4-BE49-F238E27FC236}">
                <a16:creationId xmlns:a16="http://schemas.microsoft.com/office/drawing/2014/main" id="{94C91E63-8AB0-FF45-B2A3-E91BCE87B9EA}"/>
              </a:ext>
            </a:extLst>
          </p:cNvPr>
          <p:cNvSpPr>
            <a:spLocks noGrp="1"/>
          </p:cNvSpPr>
          <p:nvPr>
            <p:ph idx="1"/>
          </p:nvPr>
        </p:nvSpPr>
        <p:spPr>
          <a:xfrm>
            <a:off x="838200" y="1825625"/>
            <a:ext cx="10515600" cy="4719554"/>
          </a:xfrm>
        </p:spPr>
        <p:txBody>
          <a:bodyPr>
            <a:normAutofit fontScale="92500"/>
          </a:bodyPr>
          <a:lstStyle/>
          <a:p>
            <a:pPr marL="0" indent="0">
              <a:buNone/>
            </a:pPr>
            <a:r>
              <a:rPr lang="fr-FR" dirty="0">
                <a:solidFill>
                  <a:srgbClr val="FF0000"/>
                </a:solidFill>
              </a:rPr>
              <a:t>3)</a:t>
            </a:r>
            <a:r>
              <a:rPr lang="fr-FR" u="sng" dirty="0">
                <a:solidFill>
                  <a:srgbClr val="FF0000"/>
                </a:solidFill>
              </a:rPr>
              <a:t> Les prérequis méthodologiques </a:t>
            </a:r>
            <a:r>
              <a:rPr lang="fr-FR" u="sng" dirty="0"/>
              <a:t>:</a:t>
            </a:r>
          </a:p>
          <a:p>
            <a:pPr>
              <a:buFontTx/>
              <a:buChar char="-"/>
            </a:pPr>
            <a:r>
              <a:rPr lang="fr-FR" dirty="0"/>
              <a:t>La maîtrise au moins partielle de la fiche de lecture.</a:t>
            </a:r>
          </a:p>
          <a:p>
            <a:pPr>
              <a:buFontTx/>
              <a:buChar char="-"/>
            </a:pPr>
            <a:r>
              <a:rPr lang="fr-FR" dirty="0"/>
              <a:t>La maîtrise, au moins partielle, de la méthode de la composition : réaliser une introduction avec une problématique, une annonce de plan, organiser son développement en différentes parties, appuyer ses idées et son argumentation sur des exemples le plus précis possible. </a:t>
            </a:r>
          </a:p>
          <a:p>
            <a:pPr>
              <a:buFontTx/>
              <a:buChar char="-"/>
            </a:pPr>
            <a:r>
              <a:rPr lang="fr-FR" dirty="0"/>
              <a:t>La maîtrise, au moins partielle, de la prise de notes.</a:t>
            </a:r>
          </a:p>
          <a:p>
            <a:pPr>
              <a:buFontTx/>
              <a:buChar char="-"/>
            </a:pPr>
            <a:r>
              <a:rPr lang="fr-FR" dirty="0"/>
              <a:t>La lecture critique de documents (identifier un document) avec une maitrise partielle de la critique interne et externe d’un document. </a:t>
            </a:r>
          </a:p>
          <a:p>
            <a:pPr>
              <a:buFontTx/>
              <a:buChar char="-"/>
            </a:pPr>
            <a:r>
              <a:rPr lang="fr-FR" dirty="0"/>
              <a:t>Le travail en groupe avec une subdivision des tâches et une mise en commun des productions. </a:t>
            </a:r>
          </a:p>
        </p:txBody>
      </p:sp>
    </p:spTree>
    <p:extLst>
      <p:ext uri="{BB962C8B-B14F-4D97-AF65-F5344CB8AC3E}">
        <p14:creationId xmlns:p14="http://schemas.microsoft.com/office/powerpoint/2010/main" val="389669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0ACB31-CB24-B744-B406-C12D2E05A136}"/>
              </a:ext>
            </a:extLst>
          </p:cNvPr>
          <p:cNvSpPr>
            <a:spLocks noGrp="1"/>
          </p:cNvSpPr>
          <p:nvPr>
            <p:ph type="title"/>
          </p:nvPr>
        </p:nvSpPr>
        <p:spPr/>
        <p:txBody>
          <a:bodyPr/>
          <a:lstStyle/>
          <a:p>
            <a:r>
              <a:rPr lang="fr-FR" dirty="0"/>
              <a:t>II.B. Les objectifs du thème :</a:t>
            </a:r>
          </a:p>
        </p:txBody>
      </p:sp>
      <p:sp>
        <p:nvSpPr>
          <p:cNvPr id="3" name="Espace réservé du contenu 2">
            <a:extLst>
              <a:ext uri="{FF2B5EF4-FFF2-40B4-BE49-F238E27FC236}">
                <a16:creationId xmlns:a16="http://schemas.microsoft.com/office/drawing/2014/main" id="{60354FD2-8B5C-2D44-832B-2A013C207D5E}"/>
              </a:ext>
            </a:extLst>
          </p:cNvPr>
          <p:cNvSpPr>
            <a:spLocks noGrp="1"/>
          </p:cNvSpPr>
          <p:nvPr>
            <p:ph idx="1"/>
          </p:nvPr>
        </p:nvSpPr>
        <p:spPr/>
        <p:txBody>
          <a:bodyPr>
            <a:normAutofit lnSpcReduction="10000"/>
          </a:bodyPr>
          <a:lstStyle/>
          <a:p>
            <a:pPr marL="0" indent="0">
              <a:buNone/>
            </a:pPr>
            <a:r>
              <a:rPr lang="fr-FR" b="1" dirty="0"/>
              <a:t>1 ) </a:t>
            </a:r>
            <a:r>
              <a:rPr lang="fr-FR" b="1" u="sng" dirty="0"/>
              <a:t>Des capacités en HGGSP à développer :</a:t>
            </a:r>
          </a:p>
          <a:p>
            <a:pPr>
              <a:buFontTx/>
              <a:buChar char="-"/>
            </a:pPr>
            <a:r>
              <a:rPr lang="fr-FR" b="1" dirty="0">
                <a:solidFill>
                  <a:srgbClr val="FF0000"/>
                </a:solidFill>
              </a:rPr>
              <a:t>Se documenter </a:t>
            </a:r>
            <a:r>
              <a:rPr lang="fr-FR" b="1" dirty="0"/>
              <a:t>: </a:t>
            </a:r>
            <a:r>
              <a:rPr lang="fr-FR" dirty="0"/>
              <a:t>réaliser des fiches de lectures à partir de sources de plus en plus longues et complexes. Améliorer la recherche documentaire en autonomie.</a:t>
            </a:r>
          </a:p>
          <a:p>
            <a:pPr>
              <a:buFontTx/>
              <a:buChar char="-"/>
            </a:pPr>
            <a:r>
              <a:rPr lang="fr-FR" b="1" dirty="0">
                <a:solidFill>
                  <a:srgbClr val="FF0000"/>
                </a:solidFill>
              </a:rPr>
              <a:t>Se documenter </a:t>
            </a:r>
            <a:r>
              <a:rPr lang="fr-FR" dirty="0"/>
              <a:t>: améliorer la connaissance des grandes ressources en ligne produisant l’information nécessaire à l’analyse géopolitique (journaux, périodiques, émissions radios et télévisées, atlas, sites officiels…)</a:t>
            </a:r>
          </a:p>
          <a:p>
            <a:pPr>
              <a:buFontTx/>
              <a:buChar char="-"/>
            </a:pPr>
            <a:r>
              <a:rPr lang="fr-FR" b="1" dirty="0">
                <a:solidFill>
                  <a:srgbClr val="FF0000"/>
                </a:solidFill>
              </a:rPr>
              <a:t>Ecrire</a:t>
            </a:r>
            <a:r>
              <a:rPr lang="fr-FR" dirty="0"/>
              <a:t> : produire un écrit réflexif utilisant les recherches documentaires effectuées en les insérant dans une argumentation propre, différente du cours. </a:t>
            </a:r>
          </a:p>
          <a:p>
            <a:pPr>
              <a:buFontTx/>
              <a:buChar char="-"/>
            </a:pPr>
            <a:endParaRPr lang="fr-FR" dirty="0"/>
          </a:p>
        </p:txBody>
      </p:sp>
    </p:spTree>
    <p:extLst>
      <p:ext uri="{BB962C8B-B14F-4D97-AF65-F5344CB8AC3E}">
        <p14:creationId xmlns:p14="http://schemas.microsoft.com/office/powerpoint/2010/main" val="389706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6BB0F7-5DBA-9A4D-B88B-FC62D61186BD}"/>
              </a:ext>
            </a:extLst>
          </p:cNvPr>
          <p:cNvSpPr>
            <a:spLocks noGrp="1"/>
          </p:cNvSpPr>
          <p:nvPr>
            <p:ph type="title"/>
          </p:nvPr>
        </p:nvSpPr>
        <p:spPr/>
        <p:txBody>
          <a:bodyPr/>
          <a:lstStyle/>
          <a:p>
            <a:r>
              <a:rPr lang="fr-FR" dirty="0"/>
              <a:t>II.B. Les objectifs du thème :</a:t>
            </a:r>
          </a:p>
        </p:txBody>
      </p:sp>
      <p:sp>
        <p:nvSpPr>
          <p:cNvPr id="3" name="Espace réservé du contenu 2">
            <a:extLst>
              <a:ext uri="{FF2B5EF4-FFF2-40B4-BE49-F238E27FC236}">
                <a16:creationId xmlns:a16="http://schemas.microsoft.com/office/drawing/2014/main" id="{9E4D779E-3CA2-BA4E-90FB-D48692D75B5B}"/>
              </a:ext>
            </a:extLst>
          </p:cNvPr>
          <p:cNvSpPr>
            <a:spLocks noGrp="1"/>
          </p:cNvSpPr>
          <p:nvPr>
            <p:ph idx="1"/>
          </p:nvPr>
        </p:nvSpPr>
        <p:spPr/>
        <p:txBody>
          <a:bodyPr/>
          <a:lstStyle/>
          <a:p>
            <a:pPr marL="0" indent="0">
              <a:buNone/>
            </a:pPr>
            <a:r>
              <a:rPr lang="fr-FR" b="1" dirty="0">
                <a:solidFill>
                  <a:srgbClr val="FF0000"/>
                </a:solidFill>
              </a:rPr>
              <a:t>2) </a:t>
            </a:r>
            <a:r>
              <a:rPr lang="fr-FR" b="1" u="sng" dirty="0">
                <a:solidFill>
                  <a:srgbClr val="FF0000"/>
                </a:solidFill>
              </a:rPr>
              <a:t>Des objectifs de connaissances </a:t>
            </a:r>
            <a:r>
              <a:rPr lang="fr-FR" b="1" dirty="0"/>
              <a:t>:</a:t>
            </a:r>
          </a:p>
          <a:p>
            <a:pPr>
              <a:buFontTx/>
              <a:buChar char="-"/>
            </a:pPr>
            <a:r>
              <a:rPr lang="fr-FR" dirty="0"/>
              <a:t>Être capable de démontrer et de prouver que la conquête des océans et de l’espace permet d’asseoir et de renforcer la place des Etats dans le monde, et contribuent à leur développement (BO – item1)</a:t>
            </a:r>
          </a:p>
          <a:p>
            <a:pPr>
              <a:buFontTx/>
              <a:buChar char="-"/>
            </a:pPr>
            <a:r>
              <a:rPr lang="fr-FR" dirty="0"/>
              <a:t>Être capable de comprendre et d’expliquer les rivalités et les défis qui découlent de ces processus de conquêtes, en mettant en avant les différents acteurs qui les réalisent, et qui y ont intérêt (BO - item 2)</a:t>
            </a:r>
          </a:p>
        </p:txBody>
      </p:sp>
    </p:spTree>
    <p:extLst>
      <p:ext uri="{BB962C8B-B14F-4D97-AF65-F5344CB8AC3E}">
        <p14:creationId xmlns:p14="http://schemas.microsoft.com/office/powerpoint/2010/main" val="3344971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1B15B-501B-3944-AED3-4E50BDAF512F}"/>
              </a:ext>
            </a:extLst>
          </p:cNvPr>
          <p:cNvSpPr>
            <a:spLocks noGrp="1"/>
          </p:cNvSpPr>
          <p:nvPr>
            <p:ph type="title"/>
          </p:nvPr>
        </p:nvSpPr>
        <p:spPr/>
        <p:txBody>
          <a:bodyPr>
            <a:normAutofit fontScale="90000"/>
          </a:bodyPr>
          <a:lstStyle/>
          <a:p>
            <a:r>
              <a:rPr lang="fr-FR" dirty="0"/>
              <a:t>II.B. Les objectifs du thème :</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59B61C84-4134-EC4E-8AEB-B5C58BB3D3DA}"/>
              </a:ext>
            </a:extLst>
          </p:cNvPr>
          <p:cNvSpPr>
            <a:spLocks noGrp="1"/>
          </p:cNvSpPr>
          <p:nvPr>
            <p:ph idx="1"/>
          </p:nvPr>
        </p:nvSpPr>
        <p:spPr>
          <a:xfrm>
            <a:off x="838200" y="1419726"/>
            <a:ext cx="10515600" cy="5005137"/>
          </a:xfrm>
        </p:spPr>
        <p:txBody>
          <a:bodyPr>
            <a:normAutofit fontScale="70000" lnSpcReduction="20000"/>
          </a:bodyPr>
          <a:lstStyle/>
          <a:p>
            <a:pPr marL="0" indent="0">
              <a:buNone/>
            </a:pPr>
            <a:r>
              <a:rPr lang="fr-FR" b="1" u="sng" dirty="0">
                <a:solidFill>
                  <a:srgbClr val="FF0000"/>
                </a:solidFill>
              </a:rPr>
              <a:t>3) Des notions nouvelles à acquérir et d’anciennes à renforcer :</a:t>
            </a:r>
          </a:p>
          <a:p>
            <a:pPr>
              <a:buFontTx/>
              <a:buChar char="-"/>
            </a:pPr>
            <a:r>
              <a:rPr lang="fr-FR" dirty="0"/>
              <a:t>La notion de New </a:t>
            </a:r>
            <a:r>
              <a:rPr lang="fr-FR" dirty="0" err="1"/>
              <a:t>Space</a:t>
            </a:r>
            <a:r>
              <a:rPr lang="fr-FR" dirty="0"/>
              <a:t> </a:t>
            </a:r>
          </a:p>
          <a:p>
            <a:pPr>
              <a:buFontTx/>
              <a:buChar char="-"/>
            </a:pPr>
            <a:r>
              <a:rPr lang="fr-FR" dirty="0"/>
              <a:t>Espace exo-atmosphérique</a:t>
            </a:r>
          </a:p>
          <a:p>
            <a:pPr>
              <a:buFontTx/>
              <a:buChar char="-"/>
            </a:pPr>
            <a:r>
              <a:rPr lang="fr-FR" dirty="0"/>
              <a:t>Puissance halieutique, puissance maritime</a:t>
            </a:r>
          </a:p>
          <a:p>
            <a:pPr>
              <a:buFontTx/>
              <a:buChar char="-"/>
            </a:pPr>
            <a:r>
              <a:rPr lang="fr-FR" dirty="0"/>
              <a:t>Frontière maritime</a:t>
            </a:r>
          </a:p>
          <a:p>
            <a:pPr>
              <a:buFontTx/>
              <a:buChar char="-"/>
            </a:pPr>
            <a:r>
              <a:rPr lang="fr-FR" dirty="0"/>
              <a:t>Verrou maritime</a:t>
            </a:r>
          </a:p>
          <a:p>
            <a:pPr>
              <a:buFontTx/>
              <a:buChar char="-"/>
            </a:pPr>
            <a:r>
              <a:rPr lang="fr-FR" dirty="0"/>
              <a:t>Capacité de projection, espace de projection</a:t>
            </a:r>
          </a:p>
          <a:p>
            <a:pPr>
              <a:buFontTx/>
              <a:buChar char="-"/>
            </a:pPr>
            <a:r>
              <a:rPr lang="fr-FR" dirty="0"/>
              <a:t>Zone opérationnelle</a:t>
            </a:r>
          </a:p>
          <a:p>
            <a:pPr>
              <a:buFontTx/>
              <a:buChar char="-"/>
            </a:pPr>
            <a:r>
              <a:rPr lang="fr-FR" dirty="0"/>
              <a:t>Diplomatie du pourtour dite de « bon voisinage »</a:t>
            </a:r>
          </a:p>
          <a:p>
            <a:pPr>
              <a:buFontTx/>
              <a:buChar char="-"/>
            </a:pPr>
            <a:r>
              <a:rPr lang="fr-FR" dirty="0"/>
              <a:t>Stratégie du « collier de perles » </a:t>
            </a:r>
          </a:p>
          <a:p>
            <a:pPr>
              <a:buFontTx/>
              <a:buChar char="-"/>
            </a:pPr>
            <a:r>
              <a:rPr lang="fr-FR" dirty="0"/>
              <a:t>Poldérisation, territorialisation</a:t>
            </a:r>
          </a:p>
          <a:p>
            <a:pPr>
              <a:buFontTx/>
              <a:buChar char="-"/>
            </a:pPr>
            <a:r>
              <a:rPr lang="fr-FR" dirty="0"/>
              <a:t>Livre Blanc </a:t>
            </a:r>
          </a:p>
          <a:p>
            <a:pPr>
              <a:buFontTx/>
              <a:buChar char="-"/>
            </a:pPr>
            <a:r>
              <a:rPr lang="fr-FR" dirty="0"/>
              <a:t>Made in China 2025</a:t>
            </a:r>
          </a:p>
          <a:p>
            <a:pPr>
              <a:buFontTx/>
              <a:buChar char="-"/>
            </a:pPr>
            <a:r>
              <a:rPr lang="fr-FR" dirty="0"/>
              <a:t>Complexe militaro-industriel…</a:t>
            </a:r>
          </a:p>
          <a:p>
            <a:pPr>
              <a:buFontTx/>
              <a:buChar char="-"/>
            </a:pPr>
            <a:endParaRPr lang="fr-FR" dirty="0"/>
          </a:p>
          <a:p>
            <a:pPr>
              <a:buFontTx/>
              <a:buChar char="-"/>
            </a:pPr>
            <a:endParaRPr lang="fr-FR" dirty="0"/>
          </a:p>
          <a:p>
            <a:pPr>
              <a:buFontTx/>
              <a:buChar char="-"/>
            </a:pPr>
            <a:endParaRPr lang="fr-FR" dirty="0"/>
          </a:p>
          <a:p>
            <a:pPr>
              <a:buFontTx/>
              <a:buChar char="-"/>
            </a:pPr>
            <a:endParaRPr lang="fr-FR" dirty="0"/>
          </a:p>
        </p:txBody>
      </p:sp>
    </p:spTree>
    <p:extLst>
      <p:ext uri="{BB962C8B-B14F-4D97-AF65-F5344CB8AC3E}">
        <p14:creationId xmlns:p14="http://schemas.microsoft.com/office/powerpoint/2010/main" val="336599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1B15B-501B-3944-AED3-4E50BDAF512F}"/>
              </a:ext>
            </a:extLst>
          </p:cNvPr>
          <p:cNvSpPr>
            <a:spLocks noGrp="1"/>
          </p:cNvSpPr>
          <p:nvPr>
            <p:ph type="title"/>
          </p:nvPr>
        </p:nvSpPr>
        <p:spPr/>
        <p:txBody>
          <a:bodyPr>
            <a:normAutofit fontScale="90000"/>
          </a:bodyPr>
          <a:lstStyle/>
          <a:p>
            <a:r>
              <a:rPr lang="fr-FR" dirty="0"/>
              <a:t>II.B. Les objectifs du thème :</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59B61C84-4134-EC4E-8AEB-B5C58BB3D3DA}"/>
              </a:ext>
            </a:extLst>
          </p:cNvPr>
          <p:cNvSpPr>
            <a:spLocks noGrp="1"/>
          </p:cNvSpPr>
          <p:nvPr>
            <p:ph idx="1"/>
          </p:nvPr>
        </p:nvSpPr>
        <p:spPr>
          <a:xfrm>
            <a:off x="838200" y="1419726"/>
            <a:ext cx="10515600" cy="5005137"/>
          </a:xfrm>
        </p:spPr>
        <p:txBody>
          <a:bodyPr>
            <a:normAutofit/>
          </a:bodyPr>
          <a:lstStyle/>
          <a:p>
            <a:pPr marL="0" indent="0">
              <a:buNone/>
            </a:pPr>
            <a:r>
              <a:rPr lang="fr-FR" b="1" u="sng" dirty="0">
                <a:solidFill>
                  <a:srgbClr val="FF0000"/>
                </a:solidFill>
              </a:rPr>
              <a:t>4) Du vocabulaire à acquérir :</a:t>
            </a:r>
          </a:p>
          <a:p>
            <a:pPr>
              <a:buFontTx/>
              <a:buChar char="-"/>
            </a:pPr>
            <a:r>
              <a:rPr lang="fr-FR" dirty="0"/>
              <a:t>Vocabulaire de la géographie physique maritime : îles, récifs, bancs de sable, archipel, détroit…</a:t>
            </a:r>
          </a:p>
          <a:p>
            <a:pPr>
              <a:buFontTx/>
              <a:buChar char="-"/>
            </a:pPr>
            <a:r>
              <a:rPr lang="fr-FR" dirty="0"/>
              <a:t>Vocabulaire de l’armement naval militaire : SNLE, SNA, frégate, destroyer, porte-avions, amphibie….</a:t>
            </a:r>
          </a:p>
          <a:p>
            <a:pPr>
              <a:buFontTx/>
              <a:buChar char="-"/>
            </a:pPr>
            <a:r>
              <a:rPr lang="fr-FR" dirty="0"/>
              <a:t>Vocabulaire spatial : tir balistique, lancement orbital, constellation de satellites, orbite géostationnaire, orbite basse, satellite de navigation, satellite d’observation, satellite d’information, </a:t>
            </a:r>
            <a:r>
              <a:rPr lang="fr-FR" dirty="0" err="1"/>
              <a:t>taikonaute</a:t>
            </a:r>
            <a:r>
              <a:rPr lang="fr-FR" dirty="0"/>
              <a:t>, vol habité, sonde lunaire, ….</a:t>
            </a:r>
          </a:p>
          <a:p>
            <a:pPr>
              <a:buFontTx/>
              <a:buChar char="-"/>
            </a:pPr>
            <a:r>
              <a:rPr lang="fr-FR" dirty="0"/>
              <a:t>Vocabulaire de l’administration chinoise : APL, PLAN</a:t>
            </a:r>
          </a:p>
          <a:p>
            <a:pPr>
              <a:buFontTx/>
              <a:buChar char="-"/>
            </a:pPr>
            <a:endParaRPr lang="fr-FR" dirty="0"/>
          </a:p>
          <a:p>
            <a:pPr>
              <a:buFontTx/>
              <a:buChar char="-"/>
            </a:pPr>
            <a:endParaRPr lang="fr-FR" dirty="0"/>
          </a:p>
          <a:p>
            <a:pPr>
              <a:buFontTx/>
              <a:buChar char="-"/>
            </a:pPr>
            <a:endParaRPr lang="fr-FR" dirty="0"/>
          </a:p>
        </p:txBody>
      </p:sp>
    </p:spTree>
    <p:extLst>
      <p:ext uri="{BB962C8B-B14F-4D97-AF65-F5344CB8AC3E}">
        <p14:creationId xmlns:p14="http://schemas.microsoft.com/office/powerpoint/2010/main" val="195718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1B15B-501B-3944-AED3-4E50BDAF512F}"/>
              </a:ext>
            </a:extLst>
          </p:cNvPr>
          <p:cNvSpPr>
            <a:spLocks noGrp="1"/>
          </p:cNvSpPr>
          <p:nvPr>
            <p:ph type="title"/>
          </p:nvPr>
        </p:nvSpPr>
        <p:spPr/>
        <p:txBody>
          <a:bodyPr>
            <a:normAutofit fontScale="90000"/>
          </a:bodyPr>
          <a:lstStyle/>
          <a:p>
            <a:r>
              <a:rPr lang="fr-FR" dirty="0"/>
              <a:t>II.B. Les objectifs du thème :</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59B61C84-4134-EC4E-8AEB-B5C58BB3D3DA}"/>
              </a:ext>
            </a:extLst>
          </p:cNvPr>
          <p:cNvSpPr>
            <a:spLocks noGrp="1"/>
          </p:cNvSpPr>
          <p:nvPr>
            <p:ph idx="1"/>
          </p:nvPr>
        </p:nvSpPr>
        <p:spPr>
          <a:xfrm>
            <a:off x="838200" y="1419726"/>
            <a:ext cx="10515600" cy="5005137"/>
          </a:xfrm>
        </p:spPr>
        <p:txBody>
          <a:bodyPr>
            <a:normAutofit/>
          </a:bodyPr>
          <a:lstStyle/>
          <a:p>
            <a:pPr marL="0" indent="0">
              <a:buNone/>
            </a:pPr>
            <a:r>
              <a:rPr lang="fr-FR" b="1" u="sng" dirty="0">
                <a:solidFill>
                  <a:srgbClr val="FF0000"/>
                </a:solidFill>
              </a:rPr>
              <a:t>5) Quelques acteurs chinois à connaître :</a:t>
            </a:r>
            <a:endParaRPr lang="fr-FR" dirty="0"/>
          </a:p>
          <a:p>
            <a:pPr>
              <a:buFontTx/>
              <a:buChar char="-"/>
            </a:pPr>
            <a:r>
              <a:rPr lang="fr-FR" dirty="0"/>
              <a:t>L’amiral </a:t>
            </a:r>
            <a:r>
              <a:rPr lang="fr-FR" dirty="0" err="1"/>
              <a:t>Zeng</a:t>
            </a:r>
            <a:r>
              <a:rPr lang="fr-FR" dirty="0"/>
              <a:t> He</a:t>
            </a:r>
          </a:p>
          <a:p>
            <a:pPr>
              <a:buFontTx/>
              <a:buChar char="-"/>
            </a:pPr>
            <a:r>
              <a:rPr lang="fr-FR" dirty="0"/>
              <a:t>Mao Zedong</a:t>
            </a:r>
          </a:p>
          <a:p>
            <a:pPr>
              <a:buFontTx/>
              <a:buChar char="-"/>
            </a:pPr>
            <a:r>
              <a:rPr lang="fr-FR" dirty="0"/>
              <a:t>Deng Xiaoping</a:t>
            </a:r>
          </a:p>
          <a:p>
            <a:pPr>
              <a:buFontTx/>
              <a:buChar char="-"/>
            </a:pPr>
            <a:r>
              <a:rPr lang="fr-FR" dirty="0"/>
              <a:t>Zhou Enlai</a:t>
            </a:r>
          </a:p>
          <a:p>
            <a:pPr>
              <a:buFontTx/>
              <a:buChar char="-"/>
            </a:pPr>
            <a:r>
              <a:rPr lang="fr-FR" dirty="0"/>
              <a:t>Liu </a:t>
            </a:r>
            <a:r>
              <a:rPr lang="fr-FR" dirty="0" err="1"/>
              <a:t>Huaqing</a:t>
            </a:r>
            <a:endParaRPr lang="fr-FR" dirty="0"/>
          </a:p>
          <a:p>
            <a:pPr>
              <a:buFontTx/>
              <a:buChar char="-"/>
            </a:pPr>
            <a:r>
              <a:rPr lang="fr-FR" dirty="0" err="1"/>
              <a:t>Ziang</a:t>
            </a:r>
            <a:r>
              <a:rPr lang="fr-FR" dirty="0"/>
              <a:t> </a:t>
            </a:r>
            <a:r>
              <a:rPr lang="fr-FR" dirty="0" err="1"/>
              <a:t>Jemin</a:t>
            </a:r>
            <a:endParaRPr lang="fr-FR" dirty="0"/>
          </a:p>
          <a:p>
            <a:pPr>
              <a:buFontTx/>
              <a:buChar char="-"/>
            </a:pPr>
            <a:r>
              <a:rPr lang="fr-FR" dirty="0"/>
              <a:t>Hu </a:t>
            </a:r>
            <a:r>
              <a:rPr lang="fr-FR" dirty="0" err="1"/>
              <a:t>Jintao</a:t>
            </a:r>
            <a:endParaRPr lang="fr-FR" dirty="0"/>
          </a:p>
          <a:p>
            <a:pPr>
              <a:buFontTx/>
              <a:buChar char="-"/>
            </a:pPr>
            <a:r>
              <a:rPr lang="fr-FR" dirty="0"/>
              <a:t>Xi Jinping</a:t>
            </a:r>
          </a:p>
          <a:p>
            <a:pPr>
              <a:buFontTx/>
              <a:buChar char="-"/>
            </a:pPr>
            <a:endParaRPr lang="fr-FR" dirty="0"/>
          </a:p>
          <a:p>
            <a:pPr>
              <a:buFontTx/>
              <a:buChar char="-"/>
            </a:pPr>
            <a:endParaRPr lang="fr-FR" dirty="0"/>
          </a:p>
        </p:txBody>
      </p:sp>
    </p:spTree>
    <p:extLst>
      <p:ext uri="{BB962C8B-B14F-4D97-AF65-F5344CB8AC3E}">
        <p14:creationId xmlns:p14="http://schemas.microsoft.com/office/powerpoint/2010/main" val="1304071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497596-8D42-7940-A081-EC92488F11A3}"/>
              </a:ext>
            </a:extLst>
          </p:cNvPr>
          <p:cNvSpPr>
            <a:spLocks noGrp="1"/>
          </p:cNvSpPr>
          <p:nvPr>
            <p:ph type="title"/>
          </p:nvPr>
        </p:nvSpPr>
        <p:spPr/>
        <p:txBody>
          <a:bodyPr/>
          <a:lstStyle/>
          <a:p>
            <a:r>
              <a:rPr lang="fr-FR" dirty="0"/>
              <a:t> </a:t>
            </a:r>
          </a:p>
        </p:txBody>
      </p:sp>
      <p:sp>
        <p:nvSpPr>
          <p:cNvPr id="3" name="Espace réservé du contenu 2">
            <a:extLst>
              <a:ext uri="{FF2B5EF4-FFF2-40B4-BE49-F238E27FC236}">
                <a16:creationId xmlns:a16="http://schemas.microsoft.com/office/drawing/2014/main" id="{9E14F9EE-2BBE-9C42-B434-FDCE5DEA7AF4}"/>
              </a:ext>
            </a:extLst>
          </p:cNvPr>
          <p:cNvSpPr>
            <a:spLocks noGrp="1"/>
          </p:cNvSpPr>
          <p:nvPr>
            <p:ph idx="1"/>
          </p:nvPr>
        </p:nvSpPr>
        <p:spPr>
          <a:xfrm>
            <a:off x="838200" y="1118937"/>
            <a:ext cx="10515600" cy="5058026"/>
          </a:xfrm>
        </p:spPr>
        <p:txBody>
          <a:bodyPr>
            <a:normAutofit lnSpcReduction="10000"/>
          </a:bodyPr>
          <a:lstStyle/>
          <a:p>
            <a:pPr marL="0" indent="0" algn="ctr">
              <a:buNone/>
            </a:pPr>
            <a:r>
              <a:rPr lang="fr-FR" sz="4400" b="1" u="sng" dirty="0">
                <a:solidFill>
                  <a:srgbClr val="FF0000"/>
                </a:solidFill>
              </a:rPr>
              <a:t>III. La mise en œuvre de l’objet de travail conclusif : La Chine à la conquête de l’espace, des mers et des océans.  </a:t>
            </a:r>
          </a:p>
          <a:p>
            <a:pPr marL="0" indent="0" algn="ctr">
              <a:buNone/>
            </a:pPr>
            <a:endParaRPr lang="fr-FR" sz="4400" b="1" u="sng" dirty="0">
              <a:solidFill>
                <a:srgbClr val="FF0000"/>
              </a:solidFill>
            </a:endParaRPr>
          </a:p>
          <a:p>
            <a:pPr marL="0" indent="0" algn="ctr">
              <a:buNone/>
            </a:pPr>
            <a:r>
              <a:rPr lang="fr-FR" sz="4400" b="1" u="sng" dirty="0"/>
              <a:t>Le lien vers le cours :</a:t>
            </a:r>
          </a:p>
          <a:p>
            <a:pPr marL="0" indent="0" algn="ctr">
              <a:buNone/>
            </a:pPr>
            <a:r>
              <a:rPr lang="fr-FR" sz="4400" u="sng" dirty="0">
                <a:hlinkClick r:id="rId2"/>
              </a:rPr>
              <a:t>https://www.pearltrees.com/private/id27925617?access=1798a436c43.1aa1c71.725448b95e0eae8d7cbcd49fafc653e3</a:t>
            </a:r>
            <a:endParaRPr lang="fr-FR" sz="4400" u="sng" dirty="0"/>
          </a:p>
          <a:p>
            <a:pPr marL="0" indent="0" algn="ctr">
              <a:buNone/>
            </a:pPr>
            <a:endParaRPr lang="fr-FR" sz="4400" b="1" u="sng" dirty="0"/>
          </a:p>
        </p:txBody>
      </p:sp>
    </p:spTree>
    <p:extLst>
      <p:ext uri="{BB962C8B-B14F-4D97-AF65-F5344CB8AC3E}">
        <p14:creationId xmlns:p14="http://schemas.microsoft.com/office/powerpoint/2010/main" val="3912295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48263-F4B2-2E45-8031-FBFFC95676D1}"/>
              </a:ext>
            </a:extLst>
          </p:cNvPr>
          <p:cNvSpPr>
            <a:spLocks noGrp="1"/>
          </p:cNvSpPr>
          <p:nvPr>
            <p:ph type="title"/>
          </p:nvPr>
        </p:nvSpPr>
        <p:spPr>
          <a:xfrm>
            <a:off x="276726" y="365125"/>
            <a:ext cx="11670632" cy="1325563"/>
          </a:xfrm>
        </p:spPr>
        <p:txBody>
          <a:bodyPr>
            <a:normAutofit/>
          </a:bodyPr>
          <a:lstStyle/>
          <a:p>
            <a:r>
              <a:rPr lang="fr-FR" sz="3200" b="1" dirty="0">
                <a:solidFill>
                  <a:srgbClr val="FF0000"/>
                </a:solidFill>
              </a:rPr>
              <a:t>III.A. La démarche : utiliser un agrégateur de liens internet, et réaliser son propre manuel pour la classe avec </a:t>
            </a:r>
            <a:r>
              <a:rPr lang="fr-FR" sz="3200" b="1" dirty="0" err="1">
                <a:solidFill>
                  <a:srgbClr val="FF0000"/>
                </a:solidFill>
              </a:rPr>
              <a:t>Pearltrees</a:t>
            </a:r>
            <a:r>
              <a:rPr lang="fr-FR" sz="3200" b="1" dirty="0"/>
              <a:t>. </a:t>
            </a:r>
          </a:p>
        </p:txBody>
      </p:sp>
      <p:sp>
        <p:nvSpPr>
          <p:cNvPr id="3" name="Espace réservé du contenu 2">
            <a:extLst>
              <a:ext uri="{FF2B5EF4-FFF2-40B4-BE49-F238E27FC236}">
                <a16:creationId xmlns:a16="http://schemas.microsoft.com/office/drawing/2014/main" id="{3EB84C73-946B-FF46-989B-1AF8C4E7F368}"/>
              </a:ext>
            </a:extLst>
          </p:cNvPr>
          <p:cNvSpPr>
            <a:spLocks noGrp="1"/>
          </p:cNvSpPr>
          <p:nvPr>
            <p:ph idx="1"/>
          </p:nvPr>
        </p:nvSpPr>
        <p:spPr/>
        <p:txBody>
          <a:bodyPr/>
          <a:lstStyle/>
          <a:p>
            <a:pPr marL="514350" indent="-514350">
              <a:buAutoNum type="arabicParenR"/>
            </a:pPr>
            <a:r>
              <a:rPr lang="fr-FR" u="sng" dirty="0"/>
              <a:t>Qu’est ce que </a:t>
            </a:r>
            <a:r>
              <a:rPr lang="fr-FR" u="sng" dirty="0" err="1"/>
              <a:t>Pearltrees</a:t>
            </a:r>
            <a:r>
              <a:rPr lang="fr-FR" u="sng" dirty="0"/>
              <a:t> ?</a:t>
            </a:r>
          </a:p>
          <a:p>
            <a:pPr>
              <a:buFontTx/>
              <a:buChar char="-"/>
            </a:pPr>
            <a:r>
              <a:rPr lang="fr-FR" dirty="0"/>
              <a:t>Un agrégateur de lien consultable gratuitement, mais payant pour les autres usages</a:t>
            </a:r>
          </a:p>
          <a:p>
            <a:pPr>
              <a:buFontTx/>
              <a:buChar char="-"/>
            </a:pPr>
            <a:r>
              <a:rPr lang="fr-FR" dirty="0"/>
              <a:t>Des possibilités de classer les liens </a:t>
            </a:r>
          </a:p>
          <a:p>
            <a:pPr>
              <a:buFontTx/>
              <a:buChar char="-"/>
            </a:pPr>
            <a:r>
              <a:rPr lang="fr-FR" dirty="0"/>
              <a:t>Une gestion de la confidentialité du privé au public</a:t>
            </a:r>
          </a:p>
          <a:p>
            <a:pPr>
              <a:buFontTx/>
              <a:buChar char="-"/>
            </a:pPr>
            <a:r>
              <a:rPr lang="fr-FR" dirty="0"/>
              <a:t>Des possibilités de créer ses documents à partir de ressources web et ainsi de didactiser ses documents en fonction du niveau de ses élèves</a:t>
            </a:r>
          </a:p>
          <a:p>
            <a:pPr>
              <a:buFontTx/>
              <a:buChar char="-"/>
            </a:pPr>
            <a:r>
              <a:rPr lang="fr-FR" dirty="0"/>
              <a:t>Un site consultable sur PC, Mac et mobiles</a:t>
            </a:r>
          </a:p>
        </p:txBody>
      </p:sp>
    </p:spTree>
    <p:extLst>
      <p:ext uri="{BB962C8B-B14F-4D97-AF65-F5344CB8AC3E}">
        <p14:creationId xmlns:p14="http://schemas.microsoft.com/office/powerpoint/2010/main" val="370825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31E9AC-6619-2640-9968-4259A3450F0D}"/>
              </a:ext>
            </a:extLst>
          </p:cNvPr>
          <p:cNvSpPr>
            <a:spLocks noGrp="1"/>
          </p:cNvSpPr>
          <p:nvPr>
            <p:ph type="title"/>
          </p:nvPr>
        </p:nvSpPr>
        <p:spPr/>
        <p:txBody>
          <a:bodyPr/>
          <a:lstStyle/>
          <a:p>
            <a:r>
              <a:rPr lang="fr-FR" dirty="0"/>
              <a:t> </a:t>
            </a:r>
          </a:p>
        </p:txBody>
      </p:sp>
      <p:sp>
        <p:nvSpPr>
          <p:cNvPr id="3" name="Espace réservé du contenu 2">
            <a:extLst>
              <a:ext uri="{FF2B5EF4-FFF2-40B4-BE49-F238E27FC236}">
                <a16:creationId xmlns:a16="http://schemas.microsoft.com/office/drawing/2014/main" id="{2FC50D13-102F-084A-B1E5-11D5CE58CC23}"/>
              </a:ext>
            </a:extLst>
          </p:cNvPr>
          <p:cNvSpPr>
            <a:spLocks noGrp="1"/>
          </p:cNvSpPr>
          <p:nvPr>
            <p:ph idx="1"/>
          </p:nvPr>
        </p:nvSpPr>
        <p:spPr/>
        <p:txBody>
          <a:bodyPr/>
          <a:lstStyle/>
          <a:p>
            <a:pPr marL="0" indent="0" algn="ctr">
              <a:buNone/>
            </a:pPr>
            <a:endParaRPr lang="fr-FR" dirty="0"/>
          </a:p>
          <a:p>
            <a:pPr marL="0" indent="0" algn="ctr">
              <a:buNone/>
            </a:pPr>
            <a:r>
              <a:rPr lang="fr-FR" sz="4800" dirty="0">
                <a:solidFill>
                  <a:srgbClr val="FF0000"/>
                </a:solidFill>
              </a:rPr>
              <a:t>I. L’épreuve écrite d’HGGSP en Terminale.   </a:t>
            </a:r>
          </a:p>
        </p:txBody>
      </p:sp>
    </p:spTree>
    <p:extLst>
      <p:ext uri="{BB962C8B-B14F-4D97-AF65-F5344CB8AC3E}">
        <p14:creationId xmlns:p14="http://schemas.microsoft.com/office/powerpoint/2010/main" val="795898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48263-F4B2-2E45-8031-FBFFC95676D1}"/>
              </a:ext>
            </a:extLst>
          </p:cNvPr>
          <p:cNvSpPr>
            <a:spLocks noGrp="1"/>
          </p:cNvSpPr>
          <p:nvPr>
            <p:ph type="title"/>
          </p:nvPr>
        </p:nvSpPr>
        <p:spPr>
          <a:xfrm>
            <a:off x="276726" y="365125"/>
            <a:ext cx="11670632" cy="1325563"/>
          </a:xfrm>
        </p:spPr>
        <p:txBody>
          <a:bodyPr>
            <a:normAutofit/>
          </a:bodyPr>
          <a:lstStyle/>
          <a:p>
            <a:r>
              <a:rPr lang="fr-FR" sz="3200" b="1" dirty="0">
                <a:solidFill>
                  <a:srgbClr val="FF0000"/>
                </a:solidFill>
              </a:rPr>
              <a:t>III.A. La démarche : utiliser un agrégateur de liens internet, et réaliser son propre manuel pour la classe avec </a:t>
            </a:r>
            <a:r>
              <a:rPr lang="fr-FR" sz="3200" b="1" dirty="0" err="1">
                <a:solidFill>
                  <a:srgbClr val="FF0000"/>
                </a:solidFill>
              </a:rPr>
              <a:t>Pearltrees</a:t>
            </a:r>
            <a:r>
              <a:rPr lang="fr-FR" sz="3200" b="1" dirty="0"/>
              <a:t>. </a:t>
            </a:r>
          </a:p>
        </p:txBody>
      </p:sp>
      <p:sp>
        <p:nvSpPr>
          <p:cNvPr id="3" name="Espace réservé du contenu 2">
            <a:extLst>
              <a:ext uri="{FF2B5EF4-FFF2-40B4-BE49-F238E27FC236}">
                <a16:creationId xmlns:a16="http://schemas.microsoft.com/office/drawing/2014/main" id="{3EB84C73-946B-FF46-989B-1AF8C4E7F368}"/>
              </a:ext>
            </a:extLst>
          </p:cNvPr>
          <p:cNvSpPr>
            <a:spLocks noGrp="1"/>
          </p:cNvSpPr>
          <p:nvPr>
            <p:ph idx="1"/>
          </p:nvPr>
        </p:nvSpPr>
        <p:spPr>
          <a:xfrm>
            <a:off x="637674" y="1825625"/>
            <a:ext cx="10716126" cy="4779712"/>
          </a:xfrm>
        </p:spPr>
        <p:txBody>
          <a:bodyPr>
            <a:normAutofit fontScale="85000" lnSpcReduction="20000"/>
          </a:bodyPr>
          <a:lstStyle/>
          <a:p>
            <a:pPr marL="0" indent="0">
              <a:lnSpc>
                <a:spcPct val="120000"/>
              </a:lnSpc>
              <a:buNone/>
            </a:pPr>
            <a:r>
              <a:rPr lang="fr-FR" u="sng" dirty="0"/>
              <a:t>2</a:t>
            </a:r>
            <a:r>
              <a:rPr lang="fr-FR" dirty="0"/>
              <a:t>) </a:t>
            </a:r>
            <a:r>
              <a:rPr lang="fr-FR" u="sng" dirty="0"/>
              <a:t>Comment créer son cours sur </a:t>
            </a:r>
            <a:r>
              <a:rPr lang="fr-FR" u="sng" dirty="0" err="1"/>
              <a:t>Pearltrees</a:t>
            </a:r>
            <a:r>
              <a:rPr lang="fr-FR" u="sng" dirty="0"/>
              <a:t> ? </a:t>
            </a:r>
          </a:p>
          <a:p>
            <a:pPr>
              <a:lnSpc>
                <a:spcPct val="120000"/>
              </a:lnSpc>
              <a:buFontTx/>
              <a:buChar char="-"/>
            </a:pPr>
            <a:r>
              <a:rPr lang="fr-FR" dirty="0"/>
              <a:t>Créer un dossier avec le nom du cours.</a:t>
            </a:r>
          </a:p>
          <a:p>
            <a:pPr>
              <a:lnSpc>
                <a:spcPct val="120000"/>
              </a:lnSpc>
              <a:buFontTx/>
              <a:buChar char="-"/>
            </a:pPr>
            <a:r>
              <a:rPr lang="fr-FR" dirty="0"/>
              <a:t>Dans le dossier, passer par le bouton « éditer » afin d’inscrire le plan de son cours. Attention, pour plus de facilités il est préférable de commencer par la conclusion, puis remonter jusqu’à l’introduction. Cela permet un léger gain de temps. </a:t>
            </a:r>
          </a:p>
          <a:p>
            <a:pPr>
              <a:lnSpc>
                <a:spcPct val="120000"/>
              </a:lnSpc>
              <a:buFontTx/>
              <a:buChar char="-"/>
            </a:pPr>
            <a:r>
              <a:rPr lang="fr-FR" dirty="0"/>
              <a:t>Dans chaque partie du cours, insérer soit une note aux élèves (le cours, une consigne), soit insérer un lien vers une ressource web en double cliquant sur l’écran et en insérant le lien web dans la case qui apparaît à cet effet, soit utiliser la fonction « note » pour copier/coller la ressource et la didactiser si nécessaire. </a:t>
            </a:r>
          </a:p>
          <a:p>
            <a:pPr>
              <a:lnSpc>
                <a:spcPct val="120000"/>
              </a:lnSpc>
              <a:buFontTx/>
              <a:buChar char="-"/>
            </a:pPr>
            <a:r>
              <a:rPr lang="fr-FR" dirty="0"/>
              <a:t>Il est nécessaire d’utiliser des ressources en accès libre pour des questions légales. </a:t>
            </a:r>
          </a:p>
          <a:p>
            <a:pPr marL="0" indent="0">
              <a:lnSpc>
                <a:spcPct val="120000"/>
              </a:lnSpc>
              <a:buNone/>
            </a:pPr>
            <a:r>
              <a:rPr lang="fr-FR" dirty="0">
                <a:sym typeface="Wingdings" pitchFamily="2" charset="2"/>
              </a:rPr>
              <a:t> Vous savez l’essentiel ! Voyons ensemble ce que cela peut donner !</a:t>
            </a:r>
            <a:endParaRPr lang="fr-FR" dirty="0"/>
          </a:p>
        </p:txBody>
      </p:sp>
    </p:spTree>
    <p:extLst>
      <p:ext uri="{BB962C8B-B14F-4D97-AF65-F5344CB8AC3E}">
        <p14:creationId xmlns:p14="http://schemas.microsoft.com/office/powerpoint/2010/main" val="1409265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48263-F4B2-2E45-8031-FBFFC95676D1}"/>
              </a:ext>
            </a:extLst>
          </p:cNvPr>
          <p:cNvSpPr>
            <a:spLocks noGrp="1"/>
          </p:cNvSpPr>
          <p:nvPr>
            <p:ph type="title"/>
          </p:nvPr>
        </p:nvSpPr>
        <p:spPr>
          <a:xfrm>
            <a:off x="276726" y="365125"/>
            <a:ext cx="11670632" cy="1325563"/>
          </a:xfrm>
        </p:spPr>
        <p:txBody>
          <a:bodyPr>
            <a:normAutofit fontScale="90000"/>
          </a:bodyPr>
          <a:lstStyle/>
          <a:p>
            <a:r>
              <a:rPr lang="fr-FR" sz="3200" b="1" dirty="0">
                <a:solidFill>
                  <a:srgbClr val="FF0000"/>
                </a:solidFill>
              </a:rPr>
              <a:t>III.B. Les objectifs du cours sur </a:t>
            </a:r>
            <a:r>
              <a:rPr lang="fr-FR" sz="3200" b="1" dirty="0" err="1">
                <a:solidFill>
                  <a:srgbClr val="FF0000"/>
                </a:solidFill>
              </a:rPr>
              <a:t>Pearltrees</a:t>
            </a:r>
            <a:r>
              <a:rPr lang="fr-FR" sz="3200" b="1" dirty="0"/>
              <a:t>.</a:t>
            </a:r>
            <a:br>
              <a:rPr lang="fr-FR" sz="3200" b="1" dirty="0"/>
            </a:br>
            <a:br>
              <a:rPr lang="fr-FR" sz="3200" b="1" dirty="0"/>
            </a:br>
            <a:r>
              <a:rPr lang="fr-FR" sz="3200" b="1" dirty="0"/>
              <a:t> </a:t>
            </a:r>
          </a:p>
        </p:txBody>
      </p:sp>
      <p:sp>
        <p:nvSpPr>
          <p:cNvPr id="3" name="Espace réservé du contenu 2">
            <a:extLst>
              <a:ext uri="{FF2B5EF4-FFF2-40B4-BE49-F238E27FC236}">
                <a16:creationId xmlns:a16="http://schemas.microsoft.com/office/drawing/2014/main" id="{3EB84C73-946B-FF46-989B-1AF8C4E7F368}"/>
              </a:ext>
            </a:extLst>
          </p:cNvPr>
          <p:cNvSpPr>
            <a:spLocks noGrp="1"/>
          </p:cNvSpPr>
          <p:nvPr>
            <p:ph idx="1"/>
          </p:nvPr>
        </p:nvSpPr>
        <p:spPr>
          <a:xfrm>
            <a:off x="637674" y="1143000"/>
            <a:ext cx="10716126" cy="5715000"/>
          </a:xfrm>
        </p:spPr>
        <p:txBody>
          <a:bodyPr>
            <a:normAutofit fontScale="70000" lnSpcReduction="20000"/>
          </a:bodyPr>
          <a:lstStyle/>
          <a:p>
            <a:pPr marL="514350" indent="-514350">
              <a:lnSpc>
                <a:spcPct val="120000"/>
              </a:lnSpc>
              <a:buAutoNum type="arabicParenR"/>
            </a:pPr>
            <a:r>
              <a:rPr lang="fr-FR" u="sng" dirty="0"/>
              <a:t>Des objectifs pédagogiques qui dépendent du choix de l’enseignant.</a:t>
            </a:r>
          </a:p>
          <a:p>
            <a:pPr>
              <a:lnSpc>
                <a:spcPct val="120000"/>
              </a:lnSpc>
              <a:buFontTx/>
              <a:buChar char="-"/>
            </a:pPr>
            <a:r>
              <a:rPr lang="fr-FR" dirty="0"/>
              <a:t>Ici nous privilégions le travail en groupe pour des questions de cohésion de groupe classe, mais aussi pour gagner du temps. Cependant le travail peut aussi bien être réalisé à la maison par chaque élève individuellement (en cas de </a:t>
            </a:r>
            <a:r>
              <a:rPr lang="fr-FR" dirty="0" err="1"/>
              <a:t>re</a:t>
            </a:r>
            <a:r>
              <a:rPr lang="fr-FR" dirty="0"/>
              <a:t>-confinement par exemple!). </a:t>
            </a:r>
          </a:p>
          <a:p>
            <a:pPr>
              <a:lnSpc>
                <a:spcPct val="120000"/>
              </a:lnSpc>
              <a:buFontTx/>
              <a:buChar char="-"/>
            </a:pPr>
            <a:r>
              <a:rPr lang="fr-FR" dirty="0"/>
              <a:t>Chaque groupe a en charge la réalisation d’une question, ou d’une synthèse de sous-parties, qui passe par la lecture de plusieurs documents, et des prélèvements d’informations. </a:t>
            </a:r>
          </a:p>
          <a:p>
            <a:pPr>
              <a:lnSpc>
                <a:spcPct val="120000"/>
              </a:lnSpc>
              <a:buFontTx/>
              <a:buChar char="-"/>
            </a:pPr>
            <a:r>
              <a:rPr lang="fr-FR" dirty="0"/>
              <a:t>La restitution première  (réponses aux questions) se fait dans un premier temps oralement, pour exposer son travail au reste de la classe, et obtenir validation ou complément par le professeur. </a:t>
            </a:r>
          </a:p>
          <a:p>
            <a:pPr>
              <a:lnSpc>
                <a:spcPct val="120000"/>
              </a:lnSpc>
              <a:buFontTx/>
              <a:buChar char="-"/>
            </a:pPr>
            <a:r>
              <a:rPr lang="fr-FR" dirty="0"/>
              <a:t>La seconde partie de la restitution se fait par le dépôt de la réponse écrite sous forme de fichier à importer dans le cours sur </a:t>
            </a:r>
            <a:r>
              <a:rPr lang="fr-FR" dirty="0" err="1"/>
              <a:t>Pearltrees</a:t>
            </a:r>
            <a:r>
              <a:rPr lang="fr-FR" dirty="0"/>
              <a:t>. </a:t>
            </a:r>
          </a:p>
          <a:p>
            <a:pPr>
              <a:lnSpc>
                <a:spcPct val="120000"/>
              </a:lnSpc>
              <a:buFontTx/>
              <a:buChar char="-"/>
            </a:pPr>
            <a:r>
              <a:rPr lang="fr-FR" dirty="0"/>
              <a:t>Chaque élève doit en plus produire une fiche de lecture sur une émission, ou un article de niveau 3 (article de fond) qui sera ensuite déposée dans le dossier prévu à cet effet, et dans le but de créer une banque d’exemples mutualisables pour les dissertations à prévoir.</a:t>
            </a:r>
          </a:p>
          <a:p>
            <a:pPr marL="0" indent="0">
              <a:lnSpc>
                <a:spcPct val="120000"/>
              </a:lnSpc>
              <a:buNone/>
            </a:pPr>
            <a:r>
              <a:rPr lang="fr-FR" i="1" dirty="0"/>
              <a:t>Les documents sont accessibles via les tablettes distribuées aux élèves par la région, soit sur mobile, ou en salle informatique. Tout dépend de la configuration de votre établissement.</a:t>
            </a:r>
          </a:p>
        </p:txBody>
      </p:sp>
    </p:spTree>
    <p:extLst>
      <p:ext uri="{BB962C8B-B14F-4D97-AF65-F5344CB8AC3E}">
        <p14:creationId xmlns:p14="http://schemas.microsoft.com/office/powerpoint/2010/main" val="286652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48263-F4B2-2E45-8031-FBFFC95676D1}"/>
              </a:ext>
            </a:extLst>
          </p:cNvPr>
          <p:cNvSpPr>
            <a:spLocks noGrp="1"/>
          </p:cNvSpPr>
          <p:nvPr>
            <p:ph type="title"/>
          </p:nvPr>
        </p:nvSpPr>
        <p:spPr>
          <a:xfrm>
            <a:off x="276726" y="365125"/>
            <a:ext cx="11670632" cy="1325563"/>
          </a:xfrm>
        </p:spPr>
        <p:txBody>
          <a:bodyPr>
            <a:normAutofit/>
          </a:bodyPr>
          <a:lstStyle/>
          <a:p>
            <a:r>
              <a:rPr lang="fr-FR" sz="3200" b="1" dirty="0">
                <a:solidFill>
                  <a:srgbClr val="FF0000"/>
                </a:solidFill>
              </a:rPr>
              <a:t>III.B. Les objectifs du cours sur </a:t>
            </a:r>
            <a:r>
              <a:rPr lang="fr-FR" sz="3200" b="1" dirty="0" err="1">
                <a:solidFill>
                  <a:srgbClr val="FF0000"/>
                </a:solidFill>
              </a:rPr>
              <a:t>Pearltrees</a:t>
            </a:r>
            <a:r>
              <a:rPr lang="fr-FR" sz="3200" b="1" dirty="0"/>
              <a:t>. </a:t>
            </a:r>
          </a:p>
        </p:txBody>
      </p:sp>
      <p:sp>
        <p:nvSpPr>
          <p:cNvPr id="3" name="Espace réservé du contenu 2">
            <a:extLst>
              <a:ext uri="{FF2B5EF4-FFF2-40B4-BE49-F238E27FC236}">
                <a16:creationId xmlns:a16="http://schemas.microsoft.com/office/drawing/2014/main" id="{3EB84C73-946B-FF46-989B-1AF8C4E7F368}"/>
              </a:ext>
            </a:extLst>
          </p:cNvPr>
          <p:cNvSpPr>
            <a:spLocks noGrp="1"/>
          </p:cNvSpPr>
          <p:nvPr>
            <p:ph idx="1"/>
          </p:nvPr>
        </p:nvSpPr>
        <p:spPr>
          <a:xfrm>
            <a:off x="637674" y="1825625"/>
            <a:ext cx="10716126" cy="4779712"/>
          </a:xfrm>
        </p:spPr>
        <p:txBody>
          <a:bodyPr>
            <a:normAutofit/>
          </a:bodyPr>
          <a:lstStyle/>
          <a:p>
            <a:pPr marL="0" indent="0">
              <a:lnSpc>
                <a:spcPct val="100000"/>
              </a:lnSpc>
              <a:buNone/>
            </a:pPr>
            <a:r>
              <a:rPr lang="fr-FR" dirty="0"/>
              <a:t>2) </a:t>
            </a:r>
            <a:r>
              <a:rPr lang="fr-FR" u="sng" dirty="0"/>
              <a:t>Les objectifs didactiques de cet OTC:</a:t>
            </a:r>
          </a:p>
          <a:p>
            <a:pPr>
              <a:lnSpc>
                <a:spcPct val="100000"/>
              </a:lnSpc>
              <a:buFontTx/>
              <a:buChar char="-"/>
            </a:pPr>
            <a:r>
              <a:rPr lang="fr-FR" dirty="0"/>
              <a:t>Les lectures sont classées par niveau de difficulté de 1 à 3 (4 exceptionnellement). 1 étant le plus facile, 3 le plus complexe. </a:t>
            </a:r>
          </a:p>
          <a:p>
            <a:pPr>
              <a:lnSpc>
                <a:spcPct val="100000"/>
              </a:lnSpc>
              <a:buFontTx/>
              <a:buChar char="-"/>
            </a:pPr>
            <a:r>
              <a:rPr lang="fr-FR" dirty="0"/>
              <a:t>Les temps de lecture (ou de visionnage) indicatifs sont donnés pour chaque document afin de maîtriser le temps de travail. </a:t>
            </a:r>
          </a:p>
          <a:p>
            <a:pPr>
              <a:lnSpc>
                <a:spcPct val="100000"/>
              </a:lnSpc>
              <a:buFontTx/>
              <a:buChar char="-"/>
            </a:pPr>
            <a:r>
              <a:rPr lang="fr-FR" dirty="0"/>
              <a:t>En fonction du niveau de l’élève, on ajustera le nombre de lectures complexes qu’il aura à fréquenter. L’idéal, dans un souci de préparation aux études supérieures, étant que chaque élève ait au moins étudié et fiché une lecture de niveau 3 (article de fond). </a:t>
            </a:r>
          </a:p>
        </p:txBody>
      </p:sp>
    </p:spTree>
    <p:extLst>
      <p:ext uri="{BB962C8B-B14F-4D97-AF65-F5344CB8AC3E}">
        <p14:creationId xmlns:p14="http://schemas.microsoft.com/office/powerpoint/2010/main" val="370765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48263-F4B2-2E45-8031-FBFFC95676D1}"/>
              </a:ext>
            </a:extLst>
          </p:cNvPr>
          <p:cNvSpPr>
            <a:spLocks noGrp="1"/>
          </p:cNvSpPr>
          <p:nvPr>
            <p:ph type="title"/>
          </p:nvPr>
        </p:nvSpPr>
        <p:spPr>
          <a:xfrm>
            <a:off x="276726" y="365125"/>
            <a:ext cx="11670632" cy="1325563"/>
          </a:xfrm>
        </p:spPr>
        <p:txBody>
          <a:bodyPr>
            <a:normAutofit/>
          </a:bodyPr>
          <a:lstStyle/>
          <a:p>
            <a:r>
              <a:rPr lang="fr-FR" sz="3200" b="1" dirty="0">
                <a:solidFill>
                  <a:srgbClr val="FF0000"/>
                </a:solidFill>
              </a:rPr>
              <a:t>III.B. Les objectifs du cours sur </a:t>
            </a:r>
            <a:r>
              <a:rPr lang="fr-FR" sz="3200" b="1" dirty="0" err="1">
                <a:solidFill>
                  <a:srgbClr val="FF0000"/>
                </a:solidFill>
              </a:rPr>
              <a:t>Pearltrees</a:t>
            </a:r>
            <a:r>
              <a:rPr lang="fr-FR" sz="3200" b="1" dirty="0"/>
              <a:t>. </a:t>
            </a:r>
          </a:p>
        </p:txBody>
      </p:sp>
      <p:sp>
        <p:nvSpPr>
          <p:cNvPr id="3" name="Espace réservé du contenu 2">
            <a:extLst>
              <a:ext uri="{FF2B5EF4-FFF2-40B4-BE49-F238E27FC236}">
                <a16:creationId xmlns:a16="http://schemas.microsoft.com/office/drawing/2014/main" id="{3EB84C73-946B-FF46-989B-1AF8C4E7F368}"/>
              </a:ext>
            </a:extLst>
          </p:cNvPr>
          <p:cNvSpPr>
            <a:spLocks noGrp="1"/>
          </p:cNvSpPr>
          <p:nvPr>
            <p:ph idx="1"/>
          </p:nvPr>
        </p:nvSpPr>
        <p:spPr>
          <a:xfrm>
            <a:off x="637674" y="1314450"/>
            <a:ext cx="10716126" cy="5290887"/>
          </a:xfrm>
        </p:spPr>
        <p:txBody>
          <a:bodyPr>
            <a:normAutofit fontScale="85000" lnSpcReduction="20000"/>
          </a:bodyPr>
          <a:lstStyle/>
          <a:p>
            <a:pPr marL="0" indent="0">
              <a:lnSpc>
                <a:spcPct val="110000"/>
              </a:lnSpc>
              <a:buNone/>
            </a:pPr>
            <a:r>
              <a:rPr lang="fr-FR" dirty="0"/>
              <a:t>3) </a:t>
            </a:r>
            <a:r>
              <a:rPr lang="fr-FR" u="sng" dirty="0"/>
              <a:t>La validation des connaissances et des capacités à la fin de l’OTC </a:t>
            </a:r>
            <a:r>
              <a:rPr lang="fr-FR" dirty="0"/>
              <a:t>: </a:t>
            </a:r>
          </a:p>
          <a:p>
            <a:pPr>
              <a:lnSpc>
                <a:spcPct val="110000"/>
              </a:lnSpc>
              <a:buFontTx/>
              <a:buChar char="-"/>
            </a:pPr>
            <a:r>
              <a:rPr lang="fr-FR" dirty="0"/>
              <a:t>Elle est réalisée par une évaluation formative prenant la forme d’une dissertation à réaliser à la maison. </a:t>
            </a:r>
          </a:p>
          <a:p>
            <a:pPr>
              <a:lnSpc>
                <a:spcPct val="110000"/>
              </a:lnSpc>
              <a:buFontTx/>
              <a:buChar char="-"/>
            </a:pPr>
            <a:r>
              <a:rPr lang="fr-FR" dirty="0"/>
              <a:t>Le sujet donné (« L’espace, les mers, les océans et la puissance chinoise » ) nécessite un réagencement des connaissances dans la mesure où il ne correspond pas strictement à l’intitulé de l’OTC.  Ce réagencement doit permettre de valider la compréhension du cours, et l’appropriation des notions par l’élève. </a:t>
            </a:r>
          </a:p>
          <a:p>
            <a:pPr>
              <a:lnSpc>
                <a:spcPct val="110000"/>
              </a:lnSpc>
              <a:buFontTx/>
              <a:buChar char="-"/>
            </a:pPr>
            <a:r>
              <a:rPr lang="fr-FR" dirty="0"/>
              <a:t>Le cadre de l’évaluation formative à domicile doit laisser le temps à l’élève d’intégrer les connaissances, mais aussi de porter une attention plus fine à la méthode de la dissertation (qui peut alors compter pour 50% de la note si on le souhaite). </a:t>
            </a:r>
          </a:p>
          <a:p>
            <a:pPr>
              <a:lnSpc>
                <a:spcPct val="110000"/>
              </a:lnSpc>
              <a:buFontTx/>
              <a:buChar char="-"/>
            </a:pPr>
            <a:r>
              <a:rPr lang="fr-FR" dirty="0"/>
              <a:t>Les capacités d’écriture ayant été activées par les questions de synthèse, l’élève devrait ainsi pouvoir réactiver ses acquis de première. </a:t>
            </a:r>
          </a:p>
        </p:txBody>
      </p:sp>
    </p:spTree>
    <p:extLst>
      <p:ext uri="{BB962C8B-B14F-4D97-AF65-F5344CB8AC3E}">
        <p14:creationId xmlns:p14="http://schemas.microsoft.com/office/powerpoint/2010/main" val="45970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2AB52B-993B-5A47-9C6E-727BCCCA4DA8}"/>
              </a:ext>
            </a:extLst>
          </p:cNvPr>
          <p:cNvSpPr>
            <a:spLocks noGrp="1"/>
          </p:cNvSpPr>
          <p:nvPr>
            <p:ph type="title"/>
          </p:nvPr>
        </p:nvSpPr>
        <p:spPr/>
        <p:txBody>
          <a:bodyPr/>
          <a:lstStyle/>
          <a:p>
            <a:r>
              <a:rPr lang="fr-FR" dirty="0"/>
              <a:t>Lien vers le cours : </a:t>
            </a:r>
          </a:p>
        </p:txBody>
      </p:sp>
      <p:sp>
        <p:nvSpPr>
          <p:cNvPr id="3" name="Espace réservé du contenu 2">
            <a:extLst>
              <a:ext uri="{FF2B5EF4-FFF2-40B4-BE49-F238E27FC236}">
                <a16:creationId xmlns:a16="http://schemas.microsoft.com/office/drawing/2014/main" id="{6FC72BA6-B7E1-6F4C-BA1C-09D5F1CE5433}"/>
              </a:ext>
            </a:extLst>
          </p:cNvPr>
          <p:cNvSpPr>
            <a:spLocks noGrp="1"/>
          </p:cNvSpPr>
          <p:nvPr>
            <p:ph idx="1"/>
          </p:nvPr>
        </p:nvSpPr>
        <p:spPr/>
        <p:txBody>
          <a:bodyPr/>
          <a:lstStyle/>
          <a:p>
            <a:pPr marL="0" indent="0">
              <a:buNone/>
            </a:pPr>
            <a:r>
              <a:rPr lang="fr-FR" dirty="0">
                <a:hlinkClick r:id="rId2"/>
              </a:rPr>
              <a:t>https://www.pearltrees.com/private/id27925617?access=1798a436c43.1aa1c71.725448b95e0eae8d7cbcd49fafc653e3</a:t>
            </a:r>
            <a:endParaRPr lang="fr-FR" dirty="0"/>
          </a:p>
          <a:p>
            <a:pPr marL="0" indent="0">
              <a:buNone/>
            </a:pPr>
            <a:endParaRPr lang="fr-FR" dirty="0"/>
          </a:p>
        </p:txBody>
      </p:sp>
    </p:spTree>
    <p:extLst>
      <p:ext uri="{BB962C8B-B14F-4D97-AF65-F5344CB8AC3E}">
        <p14:creationId xmlns:p14="http://schemas.microsoft.com/office/powerpoint/2010/main" val="2789835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07A12-262A-2744-AE97-5A6A57934B17}"/>
              </a:ext>
            </a:extLst>
          </p:cNvPr>
          <p:cNvSpPr>
            <a:spLocks noGrp="1"/>
          </p:cNvSpPr>
          <p:nvPr>
            <p:ph type="title"/>
          </p:nvPr>
        </p:nvSpPr>
        <p:spPr/>
        <p:txBody>
          <a:bodyPr>
            <a:normAutofit fontScale="90000"/>
          </a:bodyPr>
          <a:lstStyle/>
          <a:p>
            <a:br>
              <a:rPr lang="fr-FR" dirty="0"/>
            </a:br>
            <a:r>
              <a:rPr lang="fr-FR" u="sng" dirty="0">
                <a:solidFill>
                  <a:srgbClr val="FF0000"/>
                </a:solidFill>
              </a:rPr>
              <a:t>Bibliographie et </a:t>
            </a:r>
            <a:r>
              <a:rPr lang="fr-FR" u="sng" dirty="0" err="1">
                <a:solidFill>
                  <a:srgbClr val="FF0000"/>
                </a:solidFill>
              </a:rPr>
              <a:t>sitographie</a:t>
            </a:r>
            <a:r>
              <a:rPr lang="fr-FR" u="sng" dirty="0">
                <a:solidFill>
                  <a:srgbClr val="FF0000"/>
                </a:solidFill>
              </a:rPr>
              <a:t> indicative</a:t>
            </a:r>
            <a:r>
              <a:rPr lang="fr-FR" dirty="0"/>
              <a:t>:</a:t>
            </a:r>
            <a:br>
              <a:rPr lang="fr-FR" dirty="0"/>
            </a:br>
            <a:br>
              <a:rPr lang="fr-FR" dirty="0"/>
            </a:br>
            <a:br>
              <a:rPr lang="fr-FR" dirty="0"/>
            </a:br>
            <a:endParaRPr lang="fr-FR" dirty="0"/>
          </a:p>
        </p:txBody>
      </p:sp>
      <p:sp>
        <p:nvSpPr>
          <p:cNvPr id="3" name="Espace réservé du contenu 2">
            <a:extLst>
              <a:ext uri="{FF2B5EF4-FFF2-40B4-BE49-F238E27FC236}">
                <a16:creationId xmlns:a16="http://schemas.microsoft.com/office/drawing/2014/main" id="{36BF8EDD-8D03-2643-8326-A1334D5764FD}"/>
              </a:ext>
            </a:extLst>
          </p:cNvPr>
          <p:cNvSpPr>
            <a:spLocks noGrp="1"/>
          </p:cNvSpPr>
          <p:nvPr>
            <p:ph idx="1"/>
          </p:nvPr>
        </p:nvSpPr>
        <p:spPr>
          <a:xfrm>
            <a:off x="585788" y="942975"/>
            <a:ext cx="10629900" cy="5915025"/>
          </a:xfrm>
        </p:spPr>
        <p:txBody>
          <a:bodyPr>
            <a:noAutofit/>
          </a:bodyPr>
          <a:lstStyle/>
          <a:p>
            <a:pPr>
              <a:lnSpc>
                <a:spcPct val="100000"/>
              </a:lnSpc>
              <a:buFontTx/>
              <a:buChar char="-"/>
            </a:pPr>
            <a:r>
              <a:rPr lang="fr-FR" sz="1400" dirty="0"/>
              <a:t>ACUTHAN </a:t>
            </a:r>
            <a:r>
              <a:rPr lang="fr-FR" sz="1400" dirty="0" err="1"/>
              <a:t>Jayan</a:t>
            </a:r>
            <a:r>
              <a:rPr lang="fr-FR" sz="1400" dirty="0"/>
              <a:t> </a:t>
            </a:r>
            <a:r>
              <a:rPr lang="fr-FR" sz="1400" dirty="0" err="1"/>
              <a:t>Panthamakkada</a:t>
            </a:r>
            <a:r>
              <a:rPr lang="fr-FR" sz="1400" dirty="0"/>
              <a:t>, « Le programme spatial chinois : compétition ou coopération ? », </a:t>
            </a:r>
            <a:r>
              <a:rPr lang="fr-FR" sz="1400" i="1" dirty="0"/>
              <a:t>Perspectives chinoises, </a:t>
            </a:r>
            <a:r>
              <a:rPr lang="fr-FR" sz="1400" dirty="0"/>
              <a:t>92 | novembre-décembre 2005, mis en ligne le 01 décembre 2008, consulté le 20 mai 2020. URL : </a:t>
            </a:r>
            <a:r>
              <a:rPr lang="fr-FR" sz="1400" dirty="0">
                <a:hlinkClick r:id="rId2"/>
              </a:rPr>
              <a:t>http://journals.openedition.org/perspectiveschinoises/931</a:t>
            </a:r>
            <a:endParaRPr lang="fr-FR" sz="1400" dirty="0"/>
          </a:p>
          <a:p>
            <a:pPr>
              <a:lnSpc>
                <a:spcPct val="100000"/>
              </a:lnSpc>
              <a:buFontTx/>
              <a:buChar char="-"/>
            </a:pPr>
            <a:r>
              <a:rPr lang="fr-FR" sz="1400" dirty="0"/>
              <a:t>BALME Stéphanie, SOURBES-VERGER Isabelle, « Politique spatiale et construction de l'état en Chine », </a:t>
            </a:r>
            <a:r>
              <a:rPr lang="fr-FR" sz="1400" i="1" dirty="0"/>
              <a:t>Hermès, La Revue</a:t>
            </a:r>
            <a:r>
              <a:rPr lang="fr-FR" sz="1400" dirty="0"/>
              <a:t>, 2002/2 (n° 34), p. 121-133. URL : </a:t>
            </a:r>
            <a:r>
              <a:rPr lang="fr-FR" sz="1400" dirty="0">
                <a:hlinkClick r:id="rId3"/>
              </a:rPr>
              <a:t>https://www.cairn.info/revue-hermes-la-revue-2002-2-page-121.htm</a:t>
            </a:r>
            <a:endParaRPr lang="fr-FR" sz="1400" dirty="0"/>
          </a:p>
          <a:p>
            <a:pPr>
              <a:lnSpc>
                <a:spcPct val="100000"/>
              </a:lnSpc>
              <a:buFontTx/>
              <a:buChar char="-"/>
            </a:pPr>
            <a:r>
              <a:rPr lang="fr-FR" sz="1400" dirty="0"/>
              <a:t>CABESTAN Jean-Pierre, </a:t>
            </a:r>
            <a:r>
              <a:rPr lang="fr-FR" sz="1400" i="1" dirty="0"/>
              <a:t>La politique internationale de la Chine. Entre intégration et volonté́ de puissance</a:t>
            </a:r>
            <a:r>
              <a:rPr lang="fr-FR" sz="1400" dirty="0"/>
              <a:t>, Presses Science Po, 2015, 638 p.</a:t>
            </a:r>
          </a:p>
          <a:p>
            <a:pPr>
              <a:lnSpc>
                <a:spcPct val="100000"/>
              </a:lnSpc>
              <a:buFontTx/>
              <a:buChar char="-"/>
            </a:pPr>
            <a:r>
              <a:rPr lang="fr-FR" sz="1400" dirty="0"/>
              <a:t>CABESTAN Jean-Pierre, Laurent CHAMONTIN, « La Chine : quelles dynamiques politiques et géopolitiques ? », </a:t>
            </a:r>
            <a:r>
              <a:rPr lang="fr-FR" sz="1400" dirty="0" err="1"/>
              <a:t>Diploweb.com</a:t>
            </a:r>
            <a:r>
              <a:rPr lang="fr-FR" sz="1400" dirty="0"/>
              <a:t>, 24 juin 2018. URL : </a:t>
            </a:r>
            <a:r>
              <a:rPr lang="fr-FR" sz="1400" dirty="0">
                <a:hlinkClick r:id="rId4"/>
              </a:rPr>
              <a:t>https://www.diploweb.com/La-Chine-quelles-dynamiques-politiques-et-geopolitiques.html</a:t>
            </a:r>
            <a:endParaRPr lang="fr-FR" sz="1400" dirty="0"/>
          </a:p>
          <a:p>
            <a:pPr>
              <a:lnSpc>
                <a:spcPct val="100000"/>
              </a:lnSpc>
              <a:buFontTx/>
              <a:buChar char="-"/>
            </a:pPr>
            <a:r>
              <a:rPr lang="fr-FR" sz="1400" dirty="0"/>
              <a:t>COLIN Sébastien, « La Chine et ses frontières », A. Colin, 2011</a:t>
            </a:r>
          </a:p>
          <a:p>
            <a:pPr>
              <a:lnSpc>
                <a:spcPct val="100000"/>
              </a:lnSpc>
              <a:buFontTx/>
              <a:buChar char="-"/>
            </a:pPr>
            <a:r>
              <a:rPr lang="fr-FR" sz="1400" dirty="0"/>
              <a:t>COLIN Sébastien, « Editorial », </a:t>
            </a:r>
            <a:r>
              <a:rPr lang="fr-FR" sz="1400" i="1" dirty="0"/>
              <a:t>China Perspectives</a:t>
            </a:r>
            <a:r>
              <a:rPr lang="fr-FR" sz="1400" dirty="0"/>
              <a:t>, 2016/3, consulté le 12 Mai 2020. URL : </a:t>
            </a:r>
            <a:r>
              <a:rPr lang="fr-FR" sz="1400" dirty="0">
                <a:hlinkClick r:id="rId5"/>
              </a:rPr>
              <a:t>http://journals.openedition.org/chinaperspectives/7014</a:t>
            </a:r>
            <a:endParaRPr lang="fr-FR" sz="1400" dirty="0"/>
          </a:p>
          <a:p>
            <a:pPr>
              <a:lnSpc>
                <a:spcPct val="100000"/>
              </a:lnSpc>
              <a:buFontTx/>
              <a:buChar char="-"/>
            </a:pPr>
            <a:r>
              <a:rPr lang="fr-FR" sz="1400" dirty="0"/>
              <a:t>COLIN Sébastien, « Les mers lointaines, nouvelles frontières de la puissance halieutique chinoise ? », </a:t>
            </a:r>
            <a:r>
              <a:rPr lang="fr-FR" sz="1400" i="1" dirty="0"/>
              <a:t>Hérodote</a:t>
            </a:r>
            <a:r>
              <a:rPr lang="fr-FR" sz="1400" dirty="0"/>
              <a:t>, 2016/4 (N° 163), p. 87-100. DOI : 10.3917/her.163.0087. URL : </a:t>
            </a:r>
            <a:r>
              <a:rPr lang="fr-FR" sz="1400" dirty="0">
                <a:hlinkClick r:id="rId6"/>
              </a:rPr>
              <a:t>https://www.cairn.info/revue-herodote-2016-4-page-87.htm</a:t>
            </a:r>
            <a:endParaRPr lang="fr-FR" sz="1400" dirty="0"/>
          </a:p>
          <a:p>
            <a:pPr>
              <a:lnSpc>
                <a:spcPct val="100000"/>
              </a:lnSpc>
              <a:buFontTx/>
              <a:buChar char="-"/>
            </a:pPr>
            <a:r>
              <a:rPr lang="fr-FR" sz="1400" dirty="0"/>
              <a:t>LASSERRE Frédéric , Olga V. ALEXEEVA et </a:t>
            </a:r>
            <a:r>
              <a:rPr lang="fr-FR" sz="1400" dirty="0" err="1"/>
              <a:t>Linyan</a:t>
            </a:r>
            <a:r>
              <a:rPr lang="fr-FR" sz="1400" dirty="0"/>
              <a:t> HUANG, « La stratégie de la Chine en Arctique : agressive ou opportuniste ? », </a:t>
            </a:r>
            <a:r>
              <a:rPr lang="fr-FR" sz="1400" i="1" dirty="0"/>
              <a:t>Norois</a:t>
            </a:r>
            <a:r>
              <a:rPr lang="fr-FR" sz="1400" dirty="0"/>
              <a:t> [En ligne], 236 | 2015, mis en ligne le 30 décembre 2017, consulté le 20 mai 2020. URL : </a:t>
            </a:r>
            <a:r>
              <a:rPr lang="fr-FR" sz="1400" dirty="0">
                <a:hlinkClick r:id="rId7"/>
              </a:rPr>
              <a:t>http://journals.openedition.org/norois/5681</a:t>
            </a:r>
            <a:endParaRPr lang="fr-FR" sz="1400" dirty="0"/>
          </a:p>
          <a:p>
            <a:pPr>
              <a:lnSpc>
                <a:spcPct val="100000"/>
              </a:lnSpc>
              <a:buFontTx/>
              <a:buChar char="-"/>
            </a:pPr>
            <a:r>
              <a:rPr lang="fr-FR" sz="1400" dirty="0"/>
              <a:t>LASSERRE </a:t>
            </a:r>
            <a:r>
              <a:rPr lang="fr-FR" sz="1400" dirty="0" err="1"/>
              <a:t>Frédéric</a:t>
            </a:r>
            <a:r>
              <a:rPr lang="fr-FR" sz="1400" dirty="0"/>
              <a:t>, Pierre-Louis TETU, Quelle stratégie des entreprises chinoises du secteur extractif dans l’Arctique ? , </a:t>
            </a:r>
            <a:r>
              <a:rPr lang="fr-FR" sz="1400" dirty="0" err="1"/>
              <a:t>Diploweb.com</a:t>
            </a:r>
            <a:r>
              <a:rPr lang="fr-FR" sz="1400" dirty="0"/>
              <a:t> : la revue géopolitique, 19 mars 2017.  URL : </a:t>
            </a:r>
            <a:r>
              <a:rPr lang="fr-FR" sz="1400" dirty="0">
                <a:hlinkClick r:id="rId8"/>
              </a:rPr>
              <a:t>https://www.diploweb.com/Quelle-strategie-des-entreprises-chinoises-du-secteur-extractif-dans-l-Arctique.html</a:t>
            </a:r>
            <a:endParaRPr lang="fr-FR" sz="1400" dirty="0"/>
          </a:p>
          <a:p>
            <a:pPr>
              <a:lnSpc>
                <a:spcPct val="100000"/>
              </a:lnSpc>
              <a:buFontTx/>
              <a:buChar char="-"/>
            </a:pPr>
            <a:r>
              <a:rPr lang="fr-FR" sz="1400" dirty="0"/>
              <a:t>MOTTET </a:t>
            </a:r>
            <a:r>
              <a:rPr lang="fr-FR" sz="1400" dirty="0" err="1"/>
              <a:t>Eric</a:t>
            </a:r>
            <a:r>
              <a:rPr lang="fr-FR" sz="1400" dirty="0"/>
              <a:t>, LASSERRE Frédéric, COURMONT Barthélémy, « Géopolitique de la mer de Chine méridionale : eaux troubles en Asie du Sud-Est », Presses Universitaires du Québec, 2017, 186 p. </a:t>
            </a:r>
          </a:p>
          <a:p>
            <a:pPr>
              <a:lnSpc>
                <a:spcPct val="100000"/>
              </a:lnSpc>
              <a:buFontTx/>
              <a:buChar char="-"/>
            </a:pPr>
            <a:r>
              <a:rPr lang="fr-FR" sz="1400" dirty="0"/>
              <a:t>NIQUET Valérie, «  La recherche spatiale en Chine : saut technologique et capacités militaires », IFRI, juin 2007 (rapport de 11 pages)</a:t>
            </a:r>
          </a:p>
          <a:p>
            <a:pPr>
              <a:lnSpc>
                <a:spcPct val="100000"/>
              </a:lnSpc>
              <a:buFontTx/>
              <a:buChar char="-"/>
            </a:pPr>
            <a:r>
              <a:rPr lang="fr-FR" sz="1400" dirty="0"/>
              <a:t>PASCO Xavier, « Le nouvel âge spatial », CNRS éditions, 2017, 192 p. (davantage centré sur les Etats-Unis)</a:t>
            </a:r>
          </a:p>
        </p:txBody>
      </p:sp>
    </p:spTree>
    <p:extLst>
      <p:ext uri="{BB962C8B-B14F-4D97-AF65-F5344CB8AC3E}">
        <p14:creationId xmlns:p14="http://schemas.microsoft.com/office/powerpoint/2010/main" val="278588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07A12-262A-2744-AE97-5A6A57934B17}"/>
              </a:ext>
            </a:extLst>
          </p:cNvPr>
          <p:cNvSpPr>
            <a:spLocks noGrp="1"/>
          </p:cNvSpPr>
          <p:nvPr>
            <p:ph type="title"/>
          </p:nvPr>
        </p:nvSpPr>
        <p:spPr/>
        <p:txBody>
          <a:bodyPr>
            <a:normAutofit fontScale="90000"/>
          </a:bodyPr>
          <a:lstStyle/>
          <a:p>
            <a:br>
              <a:rPr lang="fr-FR" dirty="0"/>
            </a:br>
            <a:r>
              <a:rPr lang="fr-FR" u="sng" dirty="0">
                <a:solidFill>
                  <a:srgbClr val="FF0000"/>
                </a:solidFill>
              </a:rPr>
              <a:t>Bibliographie et </a:t>
            </a:r>
            <a:r>
              <a:rPr lang="fr-FR" u="sng" dirty="0" err="1">
                <a:solidFill>
                  <a:srgbClr val="FF0000"/>
                </a:solidFill>
              </a:rPr>
              <a:t>sitographie</a:t>
            </a:r>
            <a:r>
              <a:rPr lang="fr-FR" dirty="0"/>
              <a:t>:</a:t>
            </a:r>
            <a:br>
              <a:rPr lang="fr-FR" dirty="0"/>
            </a:br>
            <a:br>
              <a:rPr lang="fr-FR" dirty="0"/>
            </a:br>
            <a:br>
              <a:rPr lang="fr-FR" dirty="0"/>
            </a:br>
            <a:endParaRPr lang="fr-FR" dirty="0"/>
          </a:p>
        </p:txBody>
      </p:sp>
      <p:sp>
        <p:nvSpPr>
          <p:cNvPr id="3" name="Espace réservé du contenu 2">
            <a:extLst>
              <a:ext uri="{FF2B5EF4-FFF2-40B4-BE49-F238E27FC236}">
                <a16:creationId xmlns:a16="http://schemas.microsoft.com/office/drawing/2014/main" id="{36BF8EDD-8D03-2643-8326-A1334D5764FD}"/>
              </a:ext>
            </a:extLst>
          </p:cNvPr>
          <p:cNvSpPr>
            <a:spLocks noGrp="1"/>
          </p:cNvSpPr>
          <p:nvPr>
            <p:ph idx="1"/>
          </p:nvPr>
        </p:nvSpPr>
        <p:spPr>
          <a:xfrm>
            <a:off x="838200" y="854242"/>
            <a:ext cx="10334625" cy="5889458"/>
          </a:xfrm>
        </p:spPr>
        <p:txBody>
          <a:bodyPr>
            <a:normAutofit fontScale="47500" lnSpcReduction="20000"/>
          </a:bodyPr>
          <a:lstStyle/>
          <a:p>
            <a:pPr>
              <a:lnSpc>
                <a:spcPct val="120000"/>
              </a:lnSpc>
              <a:buFontTx/>
              <a:buChar char="-"/>
            </a:pPr>
            <a:r>
              <a:rPr lang="fr-FR" sz="3600" dirty="0"/>
              <a:t>SCHAEFFER Daniel, «  Prétentions chinoises en Mer de Chine du sud et routes commerciales européennes », </a:t>
            </a:r>
            <a:r>
              <a:rPr lang="fr-FR" sz="3600" dirty="0" err="1"/>
              <a:t>diploweb.com</a:t>
            </a:r>
            <a:r>
              <a:rPr lang="fr-FR" sz="3600" dirty="0"/>
              <a:t>, 20 septembre 2014 (consulté le 20 mai 2020). URL : </a:t>
            </a:r>
            <a:r>
              <a:rPr lang="fr-FR" sz="3600" dirty="0">
                <a:hlinkClick r:id="rId2"/>
              </a:rPr>
              <a:t>https://www.diploweb.com/Pretentions-chinoises-en-Mer-de.html</a:t>
            </a:r>
            <a:endParaRPr lang="fr-FR" sz="3400" dirty="0"/>
          </a:p>
          <a:p>
            <a:pPr>
              <a:lnSpc>
                <a:spcPct val="120000"/>
              </a:lnSpc>
              <a:buFontTx/>
              <a:buChar char="-"/>
            </a:pPr>
            <a:r>
              <a:rPr lang="fr-FR" sz="3400" dirty="0"/>
              <a:t>SHELDON-DUPLAIX Alexandre Mathieu DUCHATEL, « Chine : une marine </a:t>
            </a:r>
            <a:r>
              <a:rPr lang="fr-FR" sz="3400" dirty="0" err="1"/>
              <a:t>modernisée</a:t>
            </a:r>
            <a:r>
              <a:rPr lang="fr-FR" sz="3400" dirty="0"/>
              <a:t> », </a:t>
            </a:r>
            <a:r>
              <a:rPr lang="fr-FR" sz="3400" i="1" dirty="0" err="1"/>
              <a:t>Diploweb.com</a:t>
            </a:r>
            <a:r>
              <a:rPr lang="fr-FR" sz="3400" i="1" dirty="0"/>
              <a:t>, 30 </a:t>
            </a:r>
            <a:r>
              <a:rPr lang="fr-FR" sz="3400" i="1" dirty="0" err="1"/>
              <a:t>août</a:t>
            </a:r>
            <a:r>
              <a:rPr lang="fr-FR" sz="3400" i="1" dirty="0"/>
              <a:t> 2012. URL : </a:t>
            </a:r>
            <a:r>
              <a:rPr lang="fr-FR" sz="3400" i="1" dirty="0">
                <a:hlinkClick r:id="rId3"/>
              </a:rPr>
              <a:t>https://www.diploweb.com/Chine-une-marine-modernisee.html</a:t>
            </a:r>
            <a:endParaRPr lang="fr-FR" sz="3400" dirty="0"/>
          </a:p>
          <a:p>
            <a:pPr>
              <a:lnSpc>
                <a:spcPct val="120000"/>
              </a:lnSpc>
              <a:buFontTx/>
              <a:buChar char="-"/>
            </a:pPr>
            <a:r>
              <a:rPr lang="fr-FR" sz="3400" dirty="0"/>
              <a:t>SOURBES-VERGER Isabelle, « Un empire très céleste : la Chine à la conquête de l’espace », </a:t>
            </a:r>
            <a:r>
              <a:rPr lang="fr-FR" sz="3400" dirty="0" err="1"/>
              <a:t>Dunod</a:t>
            </a:r>
            <a:r>
              <a:rPr lang="fr-FR" sz="3400" dirty="0"/>
              <a:t>, 2008, 280 p. </a:t>
            </a:r>
          </a:p>
          <a:p>
            <a:pPr>
              <a:lnSpc>
                <a:spcPct val="120000"/>
              </a:lnSpc>
              <a:buFontTx/>
              <a:buChar char="-"/>
            </a:pPr>
            <a:r>
              <a:rPr lang="fr-FR" sz="3400" dirty="0"/>
              <a:t>SOURBES-VERGER Isabelle, « La Chine et l'espace », </a:t>
            </a:r>
            <a:r>
              <a:rPr lang="fr-FR" sz="3400" i="1" dirty="0"/>
              <a:t>Annales des Mines - Réalités industrielles</a:t>
            </a:r>
            <a:r>
              <a:rPr lang="fr-FR" sz="3400" dirty="0"/>
              <a:t>, 2012/2 (Mai 2012), p. 92-101. URL : </a:t>
            </a:r>
            <a:r>
              <a:rPr lang="fr-FR" sz="3400" dirty="0">
                <a:hlinkClick r:id="rId4"/>
              </a:rPr>
              <a:t>https://www.cairn.info/revue-realites-industrielles1-2012-2-page-92.htm</a:t>
            </a:r>
            <a:endParaRPr lang="fr-FR" sz="3400" dirty="0"/>
          </a:p>
          <a:p>
            <a:pPr>
              <a:lnSpc>
                <a:spcPct val="120000"/>
              </a:lnSpc>
              <a:buFontTx/>
              <a:buChar char="-"/>
            </a:pPr>
            <a:r>
              <a:rPr lang="fr-FR" sz="3400" dirty="0"/>
              <a:t>SOURBES-VERGER Isabelle, « Chine, Russie, Inde, Japon : essai de typologie de leurs ambitions spatiales en 2019 », </a:t>
            </a:r>
            <a:r>
              <a:rPr lang="fr-FR" sz="3400" i="1" dirty="0"/>
              <a:t>Annales des Mines - Réalités industrielles</a:t>
            </a:r>
            <a:r>
              <a:rPr lang="fr-FR" sz="3400" dirty="0"/>
              <a:t>, 2019/2 (Mai 2019), p. 25-29. URL : </a:t>
            </a:r>
            <a:r>
              <a:rPr lang="fr-FR" sz="3400" dirty="0">
                <a:hlinkClick r:id="rId5"/>
              </a:rPr>
              <a:t>https://www.cairn.info/revue-realites-industrielles-2019-2-page-25.htm</a:t>
            </a:r>
            <a:endParaRPr lang="fr-FR" sz="3400" dirty="0"/>
          </a:p>
          <a:p>
            <a:pPr>
              <a:lnSpc>
                <a:spcPct val="120000"/>
              </a:lnSpc>
              <a:buFontTx/>
              <a:buChar char="-"/>
            </a:pPr>
            <a:r>
              <a:rPr lang="fr-FR" sz="3400" dirty="0"/>
              <a:t>VERON Emmanuel, « Les routes </a:t>
            </a:r>
            <a:r>
              <a:rPr lang="fr-FR" sz="3400" dirty="0" err="1"/>
              <a:t>énergétiques</a:t>
            </a:r>
            <a:r>
              <a:rPr lang="fr-FR" sz="3400" dirty="0"/>
              <a:t> de la soie et la diplomatie du voisinage chinois » in la revue S’engager par la plume 2, pp. 150-167, juillet 2017</a:t>
            </a:r>
          </a:p>
          <a:p>
            <a:pPr>
              <a:lnSpc>
                <a:spcPct val="120000"/>
              </a:lnSpc>
              <a:buFontTx/>
              <a:buChar char="-"/>
            </a:pPr>
            <a:r>
              <a:rPr lang="fr-FR" sz="3400" dirty="0"/>
              <a:t>VERON Emmanuel, LINCOT Emmanuel, « Asie du Sud-Est et Asie centrale : deux laboratoires stratégiques de l’expansion chinoise », </a:t>
            </a:r>
            <a:r>
              <a:rPr lang="fr-FR" sz="3400" dirty="0" err="1"/>
              <a:t>Theconversation.com</a:t>
            </a:r>
            <a:r>
              <a:rPr lang="fr-FR" sz="3400" dirty="0"/>
              <a:t>, 3 mai 2020. URL : </a:t>
            </a:r>
            <a:r>
              <a:rPr lang="fr-FR" sz="3400" dirty="0">
                <a:hlinkClick r:id="rId6"/>
              </a:rPr>
              <a:t>https://theconversation.com/asie-du-sud-est-et-asie-centrale-deux-laboratoires-strategiques-de-lexpansion-chinoise-137295</a:t>
            </a:r>
            <a:endParaRPr lang="fr-FR" sz="3400" dirty="0"/>
          </a:p>
          <a:p>
            <a:pPr>
              <a:lnSpc>
                <a:spcPct val="120000"/>
              </a:lnSpc>
              <a:buFontTx/>
              <a:buChar char="-"/>
            </a:pPr>
            <a:endParaRPr lang="fr-FR" sz="3400" dirty="0"/>
          </a:p>
          <a:p>
            <a:pPr>
              <a:lnSpc>
                <a:spcPct val="120000"/>
              </a:lnSpc>
              <a:buFontTx/>
              <a:buChar char="-"/>
            </a:pPr>
            <a:endParaRPr lang="fr-FR" sz="3400" dirty="0"/>
          </a:p>
          <a:p>
            <a:pPr>
              <a:buFontTx/>
              <a:buChar char="-"/>
            </a:pPr>
            <a:endParaRPr lang="fr-FR" dirty="0"/>
          </a:p>
          <a:p>
            <a:pPr>
              <a:buFontTx/>
              <a:buChar char="-"/>
            </a:pPr>
            <a:endParaRPr lang="fr-FR" dirty="0"/>
          </a:p>
          <a:p>
            <a:pPr marL="0" indent="0">
              <a:buNone/>
            </a:pPr>
            <a:endParaRPr lang="fr-FR" dirty="0"/>
          </a:p>
        </p:txBody>
      </p:sp>
    </p:spTree>
    <p:extLst>
      <p:ext uri="{BB962C8B-B14F-4D97-AF65-F5344CB8AC3E}">
        <p14:creationId xmlns:p14="http://schemas.microsoft.com/office/powerpoint/2010/main" val="38823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3B1663-5EE0-A647-A6A0-D3DBFF71E029}"/>
              </a:ext>
            </a:extLst>
          </p:cNvPr>
          <p:cNvSpPr>
            <a:spLocks noGrp="1"/>
          </p:cNvSpPr>
          <p:nvPr>
            <p:ph type="title"/>
          </p:nvPr>
        </p:nvSpPr>
        <p:spPr/>
        <p:txBody>
          <a:bodyPr>
            <a:normAutofit fontScale="90000"/>
          </a:bodyPr>
          <a:lstStyle/>
          <a:p>
            <a:r>
              <a:rPr lang="fr-FR" dirty="0"/>
              <a:t>Le rappel du cadres des épreuves d’HGGSP en Terminale.</a:t>
            </a:r>
            <a:br>
              <a:rPr lang="fr-FR" dirty="0"/>
            </a:br>
            <a:endParaRPr lang="fr-FR" dirty="0"/>
          </a:p>
        </p:txBody>
      </p:sp>
      <p:sp>
        <p:nvSpPr>
          <p:cNvPr id="3" name="Espace réservé du contenu 2">
            <a:extLst>
              <a:ext uri="{FF2B5EF4-FFF2-40B4-BE49-F238E27FC236}">
                <a16:creationId xmlns:a16="http://schemas.microsoft.com/office/drawing/2014/main" id="{52CA9659-9460-D948-A80B-181A276F6298}"/>
              </a:ext>
            </a:extLst>
          </p:cNvPr>
          <p:cNvSpPr>
            <a:spLocks noGrp="1"/>
          </p:cNvSpPr>
          <p:nvPr>
            <p:ph idx="1"/>
          </p:nvPr>
        </p:nvSpPr>
        <p:spPr>
          <a:xfrm>
            <a:off x="264695" y="1825625"/>
            <a:ext cx="11927305" cy="4351338"/>
          </a:xfrm>
        </p:spPr>
        <p:txBody>
          <a:bodyPr/>
          <a:lstStyle/>
          <a:p>
            <a:pPr marL="0" indent="0">
              <a:buNone/>
            </a:pPr>
            <a:r>
              <a:rPr lang="fr-FR" u="sng" dirty="0"/>
              <a:t>Ce que dit le B.O. spécial n° 2 du 13 février 2020 :</a:t>
            </a:r>
          </a:p>
          <a:p>
            <a:pPr marL="0" indent="0">
              <a:buNone/>
            </a:pPr>
            <a:r>
              <a:rPr lang="fr-FR" dirty="0"/>
              <a:t>(Source : </a:t>
            </a:r>
            <a:r>
              <a:rPr lang="fr-FR" dirty="0">
                <a:hlinkClick r:id="rId2"/>
              </a:rPr>
              <a:t>https://www.education.gouv.fr/bo/20/Special2/MENE2001791N.htm</a:t>
            </a:r>
            <a:r>
              <a:rPr lang="fr-FR" dirty="0"/>
              <a:t>)</a:t>
            </a:r>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981209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6E75E6-6C09-FD46-A2EB-3F4BED824E04}"/>
              </a:ext>
            </a:extLst>
          </p:cNvPr>
          <p:cNvSpPr>
            <a:spLocks noGrp="1"/>
          </p:cNvSpPr>
          <p:nvPr>
            <p:ph type="title"/>
          </p:nvPr>
        </p:nvSpPr>
        <p:spPr/>
        <p:txBody>
          <a:bodyPr>
            <a:normAutofit fontScale="90000"/>
          </a:bodyPr>
          <a:lstStyle/>
          <a:p>
            <a:r>
              <a:rPr lang="fr-FR" dirty="0"/>
              <a:t>Le rappel du cadres de l’épreuve écrite d’HGGSP en Terminale (durée 4 heures)</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84AF0A26-1874-CF40-8788-740EC2C7A196}"/>
              </a:ext>
            </a:extLst>
          </p:cNvPr>
          <p:cNvSpPr>
            <a:spLocks noGrp="1"/>
          </p:cNvSpPr>
          <p:nvPr>
            <p:ph idx="1"/>
          </p:nvPr>
        </p:nvSpPr>
        <p:spPr>
          <a:xfrm>
            <a:off x="445168" y="1528010"/>
            <a:ext cx="10908632" cy="5329990"/>
          </a:xfrm>
        </p:spPr>
        <p:txBody>
          <a:bodyPr>
            <a:normAutofit fontScale="32500" lnSpcReduction="20000"/>
          </a:bodyPr>
          <a:lstStyle/>
          <a:p>
            <a:pPr marL="0" indent="0">
              <a:lnSpc>
                <a:spcPct val="120000"/>
              </a:lnSpc>
              <a:buNone/>
            </a:pPr>
            <a:r>
              <a:rPr lang="fr-FR" sz="4900" b="1" u="sng" dirty="0">
                <a:solidFill>
                  <a:srgbClr val="FF0000"/>
                </a:solidFill>
              </a:rPr>
              <a:t>Objectifs</a:t>
            </a:r>
          </a:p>
          <a:p>
            <a:pPr marL="0" indent="0">
              <a:lnSpc>
                <a:spcPct val="120000"/>
              </a:lnSpc>
              <a:buNone/>
            </a:pPr>
            <a:r>
              <a:rPr lang="fr-FR" sz="4900" dirty="0"/>
              <a:t>L'épreuve porte sur la partie du programme de l'enseignement de spécialité histoire-géographie, géopolitique et sciences politiques de la classe de terminale (cf. arrêté du 19 juillet 2019 paru au BOEN spécial n° 8 du 25 juillet 2019) suivante :</a:t>
            </a:r>
          </a:p>
          <a:p>
            <a:pPr marL="0" indent="0">
              <a:lnSpc>
                <a:spcPct val="120000"/>
              </a:lnSpc>
              <a:buNone/>
            </a:pPr>
            <a:r>
              <a:rPr lang="fr-FR" sz="4900" dirty="0"/>
              <a:t>- les thèmes 1, 2, 3 et 5 les années paires ;</a:t>
            </a:r>
          </a:p>
          <a:p>
            <a:pPr marL="0" indent="0">
              <a:lnSpc>
                <a:spcPct val="120000"/>
              </a:lnSpc>
              <a:buNone/>
            </a:pPr>
            <a:r>
              <a:rPr lang="fr-FR" sz="4900" dirty="0"/>
              <a:t>- les thèmes 2, 4, 5 et 6 les années impaires.</a:t>
            </a:r>
          </a:p>
          <a:p>
            <a:pPr marL="0" indent="0">
              <a:lnSpc>
                <a:spcPct val="120000"/>
              </a:lnSpc>
              <a:buNone/>
            </a:pPr>
            <a:r>
              <a:rPr lang="fr-FR" sz="4900" dirty="0"/>
              <a:t>Les notions rencontrées en classe de première (cf. arrêté du 17 janvier 2019 paru au BOEN spécial n° 1 du 22 janvier 2019) mais non approfondies en classe de terminale, doivent être connues et mobilisables. Elles ne peuvent cependant pas constituer un ressort essentiel du sujet.</a:t>
            </a:r>
          </a:p>
          <a:p>
            <a:pPr marL="0" indent="0">
              <a:lnSpc>
                <a:spcPct val="120000"/>
              </a:lnSpc>
              <a:buNone/>
            </a:pPr>
            <a:r>
              <a:rPr lang="fr-FR" sz="4900" dirty="0"/>
              <a:t>L'épreuve a pour objectif d'évaluer l'aptitude du candidat à :</a:t>
            </a:r>
          </a:p>
          <a:p>
            <a:pPr marL="0" indent="0">
              <a:lnSpc>
                <a:spcPct val="120000"/>
              </a:lnSpc>
              <a:buNone/>
            </a:pPr>
            <a:r>
              <a:rPr lang="fr-FR" sz="4900" dirty="0"/>
              <a:t>- mobiliser des connaissances acquises dans différents contextes et cadres ;</a:t>
            </a:r>
          </a:p>
          <a:p>
            <a:pPr marL="0" indent="0">
              <a:lnSpc>
                <a:spcPct val="120000"/>
              </a:lnSpc>
              <a:buNone/>
            </a:pPr>
            <a:r>
              <a:rPr lang="fr-FR" sz="4900" dirty="0"/>
              <a:t>- construire une problématique ;</a:t>
            </a:r>
          </a:p>
          <a:p>
            <a:pPr marL="0" indent="0">
              <a:lnSpc>
                <a:spcPct val="120000"/>
              </a:lnSpc>
              <a:buNone/>
            </a:pPr>
            <a:r>
              <a:rPr lang="fr-FR" sz="4900" dirty="0"/>
              <a:t>- rédiger des réponses construites et argumentées ;</a:t>
            </a:r>
          </a:p>
          <a:p>
            <a:pPr marL="0" indent="0">
              <a:lnSpc>
                <a:spcPct val="120000"/>
              </a:lnSpc>
              <a:buNone/>
            </a:pPr>
            <a:r>
              <a:rPr lang="fr-FR" sz="4900" dirty="0"/>
              <a:t>- exploiter, organiser et confronter des informations ;</a:t>
            </a:r>
          </a:p>
          <a:p>
            <a:pPr marL="0" indent="0">
              <a:lnSpc>
                <a:spcPct val="120000"/>
              </a:lnSpc>
              <a:buNone/>
            </a:pPr>
            <a:r>
              <a:rPr lang="fr-FR" sz="4900" dirty="0"/>
              <a:t>- analyser des documents de sources et de natures diverses et à en faire une étude critique ;</a:t>
            </a:r>
          </a:p>
          <a:p>
            <a:pPr marL="0" indent="0">
              <a:lnSpc>
                <a:spcPct val="120000"/>
              </a:lnSpc>
              <a:buNone/>
            </a:pPr>
            <a:r>
              <a:rPr lang="fr-FR" sz="4900" dirty="0"/>
              <a:t>- faire preuve de capacités de réflexion en les étayant sur des connaissances.</a:t>
            </a:r>
          </a:p>
          <a:p>
            <a:pPr marL="0" indent="0">
              <a:buNone/>
            </a:pPr>
            <a:endParaRPr lang="fr-FR" dirty="0"/>
          </a:p>
        </p:txBody>
      </p:sp>
    </p:spTree>
    <p:extLst>
      <p:ext uri="{BB962C8B-B14F-4D97-AF65-F5344CB8AC3E}">
        <p14:creationId xmlns:p14="http://schemas.microsoft.com/office/powerpoint/2010/main" val="413803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65E20D-1B35-AF4C-9777-1021A423B963}"/>
              </a:ext>
            </a:extLst>
          </p:cNvPr>
          <p:cNvSpPr>
            <a:spLocks noGrp="1"/>
          </p:cNvSpPr>
          <p:nvPr>
            <p:ph type="title"/>
          </p:nvPr>
        </p:nvSpPr>
        <p:spPr/>
        <p:txBody>
          <a:bodyPr>
            <a:normAutofit fontScale="90000"/>
          </a:bodyPr>
          <a:lstStyle/>
          <a:p>
            <a:r>
              <a:rPr lang="fr-FR" dirty="0"/>
              <a:t>Le rappel du cadres de l’épreuve écrite d’HGGSP en Terminale (durée 4 heures)</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53BBCD79-C1F8-1844-A4EB-CFAB09E768A2}"/>
              </a:ext>
            </a:extLst>
          </p:cNvPr>
          <p:cNvSpPr>
            <a:spLocks noGrp="1"/>
          </p:cNvSpPr>
          <p:nvPr>
            <p:ph idx="1"/>
          </p:nvPr>
        </p:nvSpPr>
        <p:spPr/>
        <p:txBody>
          <a:bodyPr/>
          <a:lstStyle/>
          <a:p>
            <a:pPr marL="0" indent="0">
              <a:lnSpc>
                <a:spcPct val="120000"/>
              </a:lnSpc>
              <a:buNone/>
            </a:pPr>
            <a:endParaRPr lang="fr-FR" b="1" u="sng" dirty="0">
              <a:solidFill>
                <a:srgbClr val="FF0000"/>
              </a:solidFill>
            </a:endParaRPr>
          </a:p>
          <a:p>
            <a:pPr marL="0" indent="0">
              <a:lnSpc>
                <a:spcPct val="120000"/>
              </a:lnSpc>
              <a:buNone/>
            </a:pPr>
            <a:r>
              <a:rPr lang="fr-FR" b="1" u="sng" dirty="0">
                <a:solidFill>
                  <a:srgbClr val="FF0000"/>
                </a:solidFill>
              </a:rPr>
              <a:t>Structure</a:t>
            </a:r>
          </a:p>
          <a:p>
            <a:pPr marL="0" indent="0">
              <a:lnSpc>
                <a:spcPct val="120000"/>
              </a:lnSpc>
              <a:buNone/>
            </a:pPr>
            <a:r>
              <a:rPr lang="fr-FR" dirty="0"/>
              <a:t>L'épreuve est composée de deux exercices notés chacun sur 10 points :</a:t>
            </a:r>
          </a:p>
          <a:p>
            <a:pPr marL="0" indent="0">
              <a:lnSpc>
                <a:spcPct val="120000"/>
              </a:lnSpc>
              <a:buNone/>
            </a:pPr>
            <a:r>
              <a:rPr lang="fr-FR" dirty="0"/>
              <a:t>- une dissertation ;</a:t>
            </a:r>
          </a:p>
          <a:p>
            <a:pPr marL="0" indent="0">
              <a:lnSpc>
                <a:spcPct val="120000"/>
              </a:lnSpc>
              <a:buNone/>
            </a:pPr>
            <a:r>
              <a:rPr lang="fr-FR" dirty="0"/>
              <a:t>- une étude critique d'un (ou deux) document(s).</a:t>
            </a:r>
          </a:p>
          <a:p>
            <a:pPr marL="0" indent="0">
              <a:lnSpc>
                <a:spcPct val="120000"/>
              </a:lnSpc>
              <a:buNone/>
            </a:pPr>
            <a:r>
              <a:rPr lang="fr-FR" dirty="0"/>
              <a:t>Les deux exercices ne peuvent porter sur le même thème.</a:t>
            </a:r>
          </a:p>
          <a:p>
            <a:pPr marL="0" indent="0">
              <a:buNone/>
            </a:pPr>
            <a:endParaRPr lang="fr-FR" dirty="0"/>
          </a:p>
        </p:txBody>
      </p:sp>
    </p:spTree>
    <p:extLst>
      <p:ext uri="{BB962C8B-B14F-4D97-AF65-F5344CB8AC3E}">
        <p14:creationId xmlns:p14="http://schemas.microsoft.com/office/powerpoint/2010/main" val="1152574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8FEF62-71D5-9F44-AD45-814A6079E3A3}"/>
              </a:ext>
            </a:extLst>
          </p:cNvPr>
          <p:cNvSpPr>
            <a:spLocks noGrp="1"/>
          </p:cNvSpPr>
          <p:nvPr>
            <p:ph type="title"/>
          </p:nvPr>
        </p:nvSpPr>
        <p:spPr/>
        <p:txBody>
          <a:bodyPr>
            <a:normAutofit fontScale="90000"/>
          </a:bodyPr>
          <a:lstStyle/>
          <a:p>
            <a:r>
              <a:rPr lang="fr-FR" dirty="0"/>
              <a:t>Le rappel du cadres de l’épreuve écrite d’HGGSP en Terminale (durée 4 heures)</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691C67FC-99BF-6442-A4A9-6E7677B584A1}"/>
              </a:ext>
            </a:extLst>
          </p:cNvPr>
          <p:cNvSpPr>
            <a:spLocks noGrp="1"/>
          </p:cNvSpPr>
          <p:nvPr>
            <p:ph idx="1"/>
          </p:nvPr>
        </p:nvSpPr>
        <p:spPr>
          <a:xfrm>
            <a:off x="745958" y="1777498"/>
            <a:ext cx="10908632" cy="4803775"/>
          </a:xfrm>
        </p:spPr>
        <p:txBody>
          <a:bodyPr>
            <a:normAutofit fontScale="62500" lnSpcReduction="20000"/>
          </a:bodyPr>
          <a:lstStyle/>
          <a:p>
            <a:pPr marL="0" indent="0">
              <a:buNone/>
            </a:pPr>
            <a:r>
              <a:rPr lang="fr-FR" b="1" u="sng" dirty="0">
                <a:solidFill>
                  <a:srgbClr val="FF0000"/>
                </a:solidFill>
              </a:rPr>
              <a:t>Première partie de l’épreuve : la dissertation. </a:t>
            </a:r>
          </a:p>
          <a:p>
            <a:pPr marL="0" indent="0">
              <a:lnSpc>
                <a:spcPct val="120000"/>
              </a:lnSpc>
              <a:buNone/>
            </a:pPr>
            <a:r>
              <a:rPr lang="fr-FR" b="1" dirty="0"/>
              <a:t>La dissertation est le traitement d'un sujet donné, avec une introduction, un développement en plusieurs parties et une conclusion. Le candidat doit montrer </a:t>
            </a:r>
            <a:r>
              <a:rPr lang="fr-FR" dirty="0"/>
              <a:t>:</a:t>
            </a:r>
          </a:p>
          <a:p>
            <a:pPr marL="0" indent="0">
              <a:lnSpc>
                <a:spcPct val="120000"/>
              </a:lnSpc>
              <a:buNone/>
            </a:pPr>
            <a:r>
              <a:rPr lang="fr-FR" dirty="0"/>
              <a:t>- qu'il maîtrise des connaissances et sait les sélectionner ;</a:t>
            </a:r>
          </a:p>
          <a:p>
            <a:pPr marL="0" indent="0">
              <a:lnSpc>
                <a:spcPct val="120000"/>
              </a:lnSpc>
              <a:buNone/>
            </a:pPr>
            <a:r>
              <a:rPr lang="fr-FR" dirty="0"/>
              <a:t>- qu'il sait organiser les connaissances de manière à traiter le sujet ;</a:t>
            </a:r>
          </a:p>
          <a:p>
            <a:pPr marL="0" indent="0">
              <a:lnSpc>
                <a:spcPct val="120000"/>
              </a:lnSpc>
              <a:buNone/>
            </a:pPr>
            <a:r>
              <a:rPr lang="fr-FR" dirty="0"/>
              <a:t>- qu'il a acquis des capacités d'analyse et de réflexion.</a:t>
            </a:r>
          </a:p>
          <a:p>
            <a:pPr marL="0" indent="0">
              <a:lnSpc>
                <a:spcPct val="120000"/>
              </a:lnSpc>
              <a:buNone/>
            </a:pPr>
            <a:r>
              <a:rPr lang="fr-FR" b="1" dirty="0"/>
              <a:t>Pour traiter le sujet, le candidat :</a:t>
            </a:r>
          </a:p>
          <a:p>
            <a:pPr marL="0" indent="0">
              <a:lnSpc>
                <a:spcPct val="120000"/>
              </a:lnSpc>
              <a:buNone/>
            </a:pPr>
            <a:r>
              <a:rPr lang="fr-FR" dirty="0"/>
              <a:t>- analyse le sujet et élabore une problématique ;</a:t>
            </a:r>
          </a:p>
          <a:p>
            <a:pPr marL="0" indent="0">
              <a:lnSpc>
                <a:spcPct val="120000"/>
              </a:lnSpc>
              <a:buNone/>
            </a:pPr>
            <a:r>
              <a:rPr lang="fr-FR" dirty="0"/>
              <a:t>- rédige un texte pertinent comportant une introduction (dégageant les enjeux du sujet et un fil conducteur en énonçant une problématique), plusieurs parties structurées et une conclusion (qui répond à la problématique).</a:t>
            </a:r>
          </a:p>
          <a:p>
            <a:pPr marL="0" indent="0">
              <a:lnSpc>
                <a:spcPct val="120000"/>
              </a:lnSpc>
              <a:buNone/>
            </a:pPr>
            <a:r>
              <a:rPr lang="fr-FR" dirty="0"/>
              <a:t>La réalisation d'une illustration en appui du propos (croquis, schéma, etc.) amènera une valorisation de la note ; un fond de carte pourra être fourni si cela est adapté au sujet. La réalisation de cette production graphique n'a aucun caractère obligatoire, et son absence ne peut aucunement pénaliser le candidat.</a:t>
            </a:r>
          </a:p>
          <a:p>
            <a:pPr marL="0" indent="0">
              <a:buNone/>
            </a:pPr>
            <a:endParaRPr lang="fr-FR" dirty="0"/>
          </a:p>
        </p:txBody>
      </p:sp>
    </p:spTree>
    <p:extLst>
      <p:ext uri="{BB962C8B-B14F-4D97-AF65-F5344CB8AC3E}">
        <p14:creationId xmlns:p14="http://schemas.microsoft.com/office/powerpoint/2010/main" val="229287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8FEF62-71D5-9F44-AD45-814A6079E3A3}"/>
              </a:ext>
            </a:extLst>
          </p:cNvPr>
          <p:cNvSpPr>
            <a:spLocks noGrp="1"/>
          </p:cNvSpPr>
          <p:nvPr>
            <p:ph type="title"/>
          </p:nvPr>
        </p:nvSpPr>
        <p:spPr/>
        <p:txBody>
          <a:bodyPr>
            <a:normAutofit fontScale="90000"/>
          </a:bodyPr>
          <a:lstStyle/>
          <a:p>
            <a:r>
              <a:rPr lang="fr-FR" dirty="0"/>
              <a:t>Le rappel du cadres de l’épreuve écrite d’HGGSP en Terminale (durée 4 heures)</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691C67FC-99BF-6442-A4A9-6E7677B584A1}"/>
              </a:ext>
            </a:extLst>
          </p:cNvPr>
          <p:cNvSpPr>
            <a:spLocks noGrp="1"/>
          </p:cNvSpPr>
          <p:nvPr>
            <p:ph idx="1"/>
          </p:nvPr>
        </p:nvSpPr>
        <p:spPr>
          <a:xfrm>
            <a:off x="745958" y="1228725"/>
            <a:ext cx="10908632" cy="5629275"/>
          </a:xfrm>
        </p:spPr>
        <p:txBody>
          <a:bodyPr>
            <a:normAutofit fontScale="32500" lnSpcReduction="20000"/>
          </a:bodyPr>
          <a:lstStyle/>
          <a:p>
            <a:pPr marL="0" indent="0">
              <a:lnSpc>
                <a:spcPct val="120000"/>
              </a:lnSpc>
              <a:buNone/>
            </a:pPr>
            <a:r>
              <a:rPr lang="fr-FR" sz="5500" b="1" u="sng" dirty="0">
                <a:solidFill>
                  <a:srgbClr val="FF0000"/>
                </a:solidFill>
              </a:rPr>
              <a:t>Deuxième partie : l’étude critique d'un (ou deux) document(s).</a:t>
            </a:r>
          </a:p>
          <a:p>
            <a:pPr marL="0" indent="0">
              <a:lnSpc>
                <a:spcPct val="120000"/>
              </a:lnSpc>
              <a:buNone/>
            </a:pPr>
            <a:r>
              <a:rPr lang="fr-FR" sz="5500" b="1" dirty="0"/>
              <a:t>Il s'agit d'une étude critique d'un ou deux documents de nature différente. Le sujet se compose d'un titre et d'un ou deux documents accompagnés d'une consigne, qui vise à orienter le travail du candidat. Un nombre limité de notes explicatives peut également figurer. Le candidat doit montrer</a:t>
            </a:r>
            <a:r>
              <a:rPr lang="fr-FR" sz="5500" dirty="0"/>
              <a:t> :</a:t>
            </a:r>
          </a:p>
          <a:p>
            <a:pPr marL="0" indent="0">
              <a:lnSpc>
                <a:spcPct val="120000"/>
              </a:lnSpc>
              <a:buNone/>
            </a:pPr>
            <a:r>
              <a:rPr lang="fr-FR" sz="5500" dirty="0"/>
              <a:t>- qu'il est capable de construire une problématique à partir du sujet indiqué par le titre et abordé par le (ou les) document(s) ;</a:t>
            </a:r>
          </a:p>
          <a:p>
            <a:pPr marL="0" indent="0">
              <a:lnSpc>
                <a:spcPct val="120000"/>
              </a:lnSpc>
              <a:buNone/>
            </a:pPr>
            <a:r>
              <a:rPr lang="fr-FR" sz="5500" dirty="0"/>
              <a:t>- qu'il comprend le sens général du (ou des deux) document(s) ;</a:t>
            </a:r>
          </a:p>
          <a:p>
            <a:pPr marL="0" indent="0">
              <a:lnSpc>
                <a:spcPct val="120000"/>
              </a:lnSpc>
              <a:buNone/>
            </a:pPr>
            <a:r>
              <a:rPr lang="fr-FR" sz="5500" dirty="0"/>
              <a:t>- qu'il est capable de sélectionner les informations, de les hiérarchiser, de les expliciter ;</a:t>
            </a:r>
          </a:p>
          <a:p>
            <a:pPr marL="0" indent="0">
              <a:lnSpc>
                <a:spcPct val="120000"/>
              </a:lnSpc>
              <a:buNone/>
            </a:pPr>
            <a:r>
              <a:rPr lang="fr-FR" sz="5500" dirty="0"/>
              <a:t>- qu'il sait prendre un recul critique en réponse à sa problématique, en s'appuyant d'une part sur le contenu du document et, d'autre part, sur ses connaissances personnelles.</a:t>
            </a:r>
          </a:p>
          <a:p>
            <a:pPr marL="0" indent="0">
              <a:lnSpc>
                <a:spcPct val="120000"/>
              </a:lnSpc>
              <a:buNone/>
            </a:pPr>
            <a:r>
              <a:rPr lang="fr-FR" sz="5500" b="1" dirty="0"/>
              <a:t>Pour traiter le sujet, le candidat :</a:t>
            </a:r>
          </a:p>
          <a:p>
            <a:pPr marL="0" indent="0">
              <a:lnSpc>
                <a:spcPct val="120000"/>
              </a:lnSpc>
              <a:buNone/>
            </a:pPr>
            <a:r>
              <a:rPr lang="fr-FR" sz="5500" dirty="0"/>
              <a:t>- analyse de manière critique les documents en prenant appui sur la consigne et élabore une problématique ;</a:t>
            </a:r>
          </a:p>
          <a:p>
            <a:pPr marL="0" indent="0">
              <a:lnSpc>
                <a:spcPct val="120000"/>
              </a:lnSpc>
              <a:buNone/>
            </a:pPr>
            <a:r>
              <a:rPr lang="fr-FR" sz="5500" dirty="0"/>
              <a:t>- rédige une introduction comportant une problématique ;</a:t>
            </a:r>
          </a:p>
          <a:p>
            <a:pPr marL="0" indent="0">
              <a:lnSpc>
                <a:spcPct val="120000"/>
              </a:lnSpc>
              <a:buNone/>
            </a:pPr>
            <a:r>
              <a:rPr lang="fr-FR" sz="5500" dirty="0"/>
              <a:t>- organise son propos en plusieurs paragraphes ;</a:t>
            </a:r>
          </a:p>
          <a:p>
            <a:pPr marL="0" indent="0">
              <a:lnSpc>
                <a:spcPct val="120000"/>
              </a:lnSpc>
              <a:buNone/>
            </a:pPr>
            <a:r>
              <a:rPr lang="fr-FR" sz="5500" dirty="0"/>
              <a:t>- rédige une conclusion qui comporte une réponse à la problématique.</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91658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497596-8D42-7940-A081-EC92488F11A3}"/>
              </a:ext>
            </a:extLst>
          </p:cNvPr>
          <p:cNvSpPr>
            <a:spLocks noGrp="1"/>
          </p:cNvSpPr>
          <p:nvPr>
            <p:ph type="title"/>
          </p:nvPr>
        </p:nvSpPr>
        <p:spPr/>
        <p:txBody>
          <a:bodyPr/>
          <a:lstStyle/>
          <a:p>
            <a:r>
              <a:rPr lang="fr-FR" dirty="0"/>
              <a:t> </a:t>
            </a:r>
          </a:p>
        </p:txBody>
      </p:sp>
      <p:sp>
        <p:nvSpPr>
          <p:cNvPr id="3" name="Espace réservé du contenu 2">
            <a:extLst>
              <a:ext uri="{FF2B5EF4-FFF2-40B4-BE49-F238E27FC236}">
                <a16:creationId xmlns:a16="http://schemas.microsoft.com/office/drawing/2014/main" id="{9E14F9EE-2BBE-9C42-B434-FDCE5DEA7AF4}"/>
              </a:ext>
            </a:extLst>
          </p:cNvPr>
          <p:cNvSpPr>
            <a:spLocks noGrp="1"/>
          </p:cNvSpPr>
          <p:nvPr>
            <p:ph idx="1"/>
          </p:nvPr>
        </p:nvSpPr>
        <p:spPr/>
        <p:txBody>
          <a:bodyPr>
            <a:normAutofit/>
          </a:bodyPr>
          <a:lstStyle/>
          <a:p>
            <a:pPr marL="0" indent="0" algn="ctr">
              <a:buNone/>
            </a:pPr>
            <a:r>
              <a:rPr lang="fr-FR" sz="4400" b="1" u="sng" dirty="0">
                <a:solidFill>
                  <a:srgbClr val="FF0000"/>
                </a:solidFill>
              </a:rPr>
              <a:t>II. Le thème 1 : « De nouveaux espaces de conquête » au B.O.  </a:t>
            </a:r>
          </a:p>
        </p:txBody>
      </p:sp>
    </p:spTree>
    <p:extLst>
      <p:ext uri="{BB962C8B-B14F-4D97-AF65-F5344CB8AC3E}">
        <p14:creationId xmlns:p14="http://schemas.microsoft.com/office/powerpoint/2010/main" val="4063349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9897F9-96DB-AC42-B51C-24DCC723EAC9}"/>
              </a:ext>
            </a:extLst>
          </p:cNvPr>
          <p:cNvSpPr>
            <a:spLocks noGrp="1"/>
          </p:cNvSpPr>
          <p:nvPr>
            <p:ph type="title"/>
          </p:nvPr>
        </p:nvSpPr>
        <p:spPr/>
        <p:txBody>
          <a:bodyPr/>
          <a:lstStyle/>
          <a:p>
            <a:r>
              <a:rPr lang="fr-FR" b="1" u="sng" dirty="0"/>
              <a:t>Rappel du B.O. : </a:t>
            </a:r>
          </a:p>
        </p:txBody>
      </p:sp>
      <p:pic>
        <p:nvPicPr>
          <p:cNvPr id="5" name="Espace réservé du contenu 4">
            <a:extLst>
              <a:ext uri="{FF2B5EF4-FFF2-40B4-BE49-F238E27FC236}">
                <a16:creationId xmlns:a16="http://schemas.microsoft.com/office/drawing/2014/main" id="{77E5D31E-37B9-C34B-815D-C1530171C061}"/>
              </a:ext>
            </a:extLst>
          </p:cNvPr>
          <p:cNvPicPr>
            <a:picLocks noGrp="1" noChangeAspect="1"/>
          </p:cNvPicPr>
          <p:nvPr>
            <p:ph idx="1"/>
          </p:nvPr>
        </p:nvPicPr>
        <p:blipFill>
          <a:blip r:embed="rId2"/>
          <a:stretch>
            <a:fillRect/>
          </a:stretch>
        </p:blipFill>
        <p:spPr>
          <a:xfrm>
            <a:off x="5529263" y="23093"/>
            <a:ext cx="6015037" cy="6832112"/>
          </a:xfrm>
        </p:spPr>
      </p:pic>
    </p:spTree>
    <p:extLst>
      <p:ext uri="{BB962C8B-B14F-4D97-AF65-F5344CB8AC3E}">
        <p14:creationId xmlns:p14="http://schemas.microsoft.com/office/powerpoint/2010/main" val="348304412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6376</TotalTime>
  <Words>3432</Words>
  <Application>Microsoft Macintosh PowerPoint</Application>
  <PresentationFormat>Grand écran</PresentationFormat>
  <Paragraphs>191</Paragraphs>
  <Slides>26</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26</vt:i4>
      </vt:variant>
    </vt:vector>
  </HeadingPairs>
  <TitlesOfParts>
    <vt:vector size="31" baseType="lpstr">
      <vt:lpstr>Arial</vt:lpstr>
      <vt:lpstr>Calibri</vt:lpstr>
      <vt:lpstr>Calibri Light</vt:lpstr>
      <vt:lpstr>Wingdings</vt:lpstr>
      <vt:lpstr>Thème Office</vt:lpstr>
      <vt:lpstr>Formation au nouveau programme de spécialité de Terminale HGGSP.  Réaliser son propre manuel avec Pearltrees (1/2).</vt:lpstr>
      <vt:lpstr> </vt:lpstr>
      <vt:lpstr>Le rappel du cadres des épreuves d’HGGSP en Terminale. </vt:lpstr>
      <vt:lpstr>Le rappel du cadres de l’épreuve écrite d’HGGSP en Terminale (durée 4 heures)  </vt:lpstr>
      <vt:lpstr>Le rappel du cadres de l’épreuve écrite d’HGGSP en Terminale (durée 4 heures)  </vt:lpstr>
      <vt:lpstr>Le rappel du cadres de l’épreuve écrite d’HGGSP en Terminale (durée 4 heures)  </vt:lpstr>
      <vt:lpstr>Le rappel du cadres de l’épreuve écrite d’HGGSP en Terminale (durée 4 heures)  </vt:lpstr>
      <vt:lpstr> </vt:lpstr>
      <vt:lpstr>Rappel du B.O. : </vt:lpstr>
      <vt:lpstr>II.A. Les prérequis pour aborder le thème et l’objet conclusif :</vt:lpstr>
      <vt:lpstr>II.A. Les prérequis pour aborder le thème et l’objet conclusif </vt:lpstr>
      <vt:lpstr>II.A. Les prérequis pour aborder le thème et l’objet conclusif :</vt:lpstr>
      <vt:lpstr>II.B. Les objectifs du thème :</vt:lpstr>
      <vt:lpstr>II.B. Les objectifs du thème :</vt:lpstr>
      <vt:lpstr>II.B. Les objectifs du thème :  </vt:lpstr>
      <vt:lpstr>II.B. Les objectifs du thème :  </vt:lpstr>
      <vt:lpstr>II.B. Les objectifs du thème :  </vt:lpstr>
      <vt:lpstr> </vt:lpstr>
      <vt:lpstr>III.A. La démarche : utiliser un agrégateur de liens internet, et réaliser son propre manuel pour la classe avec Pearltrees. </vt:lpstr>
      <vt:lpstr>III.A. La démarche : utiliser un agrégateur de liens internet, et réaliser son propre manuel pour la classe avec Pearltrees. </vt:lpstr>
      <vt:lpstr>III.B. Les objectifs du cours sur Pearltrees.   </vt:lpstr>
      <vt:lpstr>III.B. Les objectifs du cours sur Pearltrees. </vt:lpstr>
      <vt:lpstr>III.B. Les objectifs du cours sur Pearltrees. </vt:lpstr>
      <vt:lpstr>Lien vers le cours : </vt:lpstr>
      <vt:lpstr> Bibliographie et sitographie indicative:   </vt:lpstr>
      <vt:lpstr> Bibliographie et sitographie: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au nouveau programme de spécialité de Terminale HGGSP.</dc:title>
  <dc:creator>Microsoft Office User</dc:creator>
  <cp:lastModifiedBy>Microsoft Office User</cp:lastModifiedBy>
  <cp:revision>39</cp:revision>
  <dcterms:created xsi:type="dcterms:W3CDTF">2020-05-10T08:42:23Z</dcterms:created>
  <dcterms:modified xsi:type="dcterms:W3CDTF">2020-06-02T16:50:11Z</dcterms:modified>
</cp:coreProperties>
</file>