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4" r:id="rId19"/>
    <p:sldId id="275" r:id="rId20"/>
    <p:sldId id="276" r:id="rId21"/>
    <p:sldId id="277" r:id="rId22"/>
    <p:sldId id="278" r:id="rId23"/>
    <p:sldId id="280" r:id="rId24"/>
    <p:sldId id="281" r:id="rId25"/>
    <p:sldId id="282" r:id="rId26"/>
    <p:sldId id="283" r:id="rId27"/>
    <p:sldId id="285" r:id="rId28"/>
    <p:sldId id="284" r:id="rId29"/>
    <p:sldId id="302" r:id="rId30"/>
    <p:sldId id="316" r:id="rId31"/>
    <p:sldId id="304" r:id="rId32"/>
    <p:sldId id="317" r:id="rId33"/>
    <p:sldId id="319" r:id="rId34"/>
    <p:sldId id="320" r:id="rId35"/>
    <p:sldId id="321" r:id="rId36"/>
    <p:sldId id="323" r:id="rId3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5" d="100"/>
          <a:sy n="115" d="100"/>
        </p:scale>
        <p:origin x="51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10T08:25:33.112"/>
    </inkml:context>
    <inkml:brush xml:id="br0">
      <inkml:brushProperty name="width" value="0.1" units="cm"/>
      <inkml:brushProperty name="height" value="0.1" units="cm"/>
      <inkml:brushProperty name="color" value="#FFFFFF"/>
    </inkml:brush>
  </inkml:definitions>
  <inkml:trace contextRef="#ctx0" brushRef="#br0">1 0 128,'0'6'0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5592B5-C86B-44C2-BA6E-CA78E3CCA97D}" type="datetimeFigureOut">
              <a:rPr lang="fr-FR" smtClean="0"/>
              <a:t>17/05/2020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951310-A189-4731-BE98-320E85E95A96}" type="slidenum">
              <a:rPr lang="fr-FR" smtClean="0"/>
              <a:t>‹N°›</a:t>
            </a:fld>
            <a:endParaRPr lang="fr-FR"/>
          </a:p>
        </p:txBody>
      </p:sp>
    </p:spTree>
    <p:extLst>
      <p:ext uri="{BB962C8B-B14F-4D97-AF65-F5344CB8AC3E}">
        <p14:creationId xmlns:p14="http://schemas.microsoft.com/office/powerpoint/2010/main" val="291467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5/17/20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4112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5/17/20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3829441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5/17/20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2619084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5/17/20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03688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5/17/20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167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5/17/20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62433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5/17/20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79123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5/17/20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00021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5/17/20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a:t>
            </a:fld>
            <a:endParaRPr lang="en-US"/>
          </a:p>
        </p:txBody>
      </p:sp>
    </p:spTree>
    <p:extLst>
      <p:ext uri="{BB962C8B-B14F-4D97-AF65-F5344CB8AC3E}">
        <p14:creationId xmlns:p14="http://schemas.microsoft.com/office/powerpoint/2010/main" val="3871901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5/17/20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9738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5/17/20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1374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5/17/20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a:t>
            </a:fld>
            <a:endParaRPr lang="en-US"/>
          </a:p>
        </p:txBody>
      </p:sp>
    </p:spTree>
    <p:extLst>
      <p:ext uri="{BB962C8B-B14F-4D97-AF65-F5344CB8AC3E}">
        <p14:creationId xmlns:p14="http://schemas.microsoft.com/office/powerpoint/2010/main" val="111042025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45" r:id="rId6"/>
    <p:sldLayoutId id="2147483741" r:id="rId7"/>
    <p:sldLayoutId id="2147483742" r:id="rId8"/>
    <p:sldLayoutId id="2147483743" r:id="rId9"/>
    <p:sldLayoutId id="2147483744" r:id="rId10"/>
    <p:sldLayoutId id="2147483746"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franceculture.fr/emissions/la-fabrique-de-lhistoire/france-culture-passe-le-bac-23-reviser-lepreuve-dhistoire-avec-la-fabrique"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hyperlink" Target="https://www.cairn.info/revue-politique-etrangere-2014-1-page-216.htm" TargetMode="External"/><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hyperlink" Target="https://www.lemonde.fr/livres/article/2013/11/04/1925-renouvin-et-les-origines-de-la-premiere-guerre-mondiale_3507594_3260.html" TargetMode="External"/><Relationship Id="rId1" Type="http://schemas.openxmlformats.org/officeDocument/2006/relationships/slideLayout" Target="../slideLayouts/slideLayout7.xml"/><Relationship Id="rId6" Type="http://schemas.openxmlformats.org/officeDocument/2006/relationships/hyperlink" Target="https://www.nonfiction.fr/article-9515-lengrenage-collectif-de-lentree-dans-la-grande-guerre.htm" TargetMode="External"/><Relationship Id="rId5" Type="http://schemas.openxmlformats.org/officeDocument/2006/relationships/image" Target="../media/image11.png"/><Relationship Id="rId4" Type="http://schemas.openxmlformats.org/officeDocument/2006/relationships/hyperlink" Target="https://www.centenaire.org/fr/espace-scientifique/societe/1961-la-controverse-fischer-secoue-lallemagne" TargetMode="External"/><Relationship Id="rId9"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youtube.com/watch?v=WAPlzsVvRzw"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rfi.fr/emission/20140715-grande-guerre-le-tchad-le-cameroun-serie" TargetMode="External"/><Relationship Id="rId2" Type="http://schemas.openxmlformats.org/officeDocument/2006/relationships/hyperlink" Target="https://www.centenaire.org/fr/dans-le-monde/afrique/reportage/le-tchad-et-la-force-noire-de-larmee-francais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hyperlink" Target="https://clio-cr.clionautes.org/histoire-iconoclaste-de-la-guerre-dalgerie-et-de-sa-memoire.html" TargetMode="External"/><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hyperlink" Target="https://esprit.presse.fr/article/joel-roman/mohammed-harbi-et-benjamin-stora-sous-la-dir-de-la-guerre-d-algerie-1954-2004-la-fin-de-l-amnesie-8037" TargetMode="External"/><Relationship Id="rId1" Type="http://schemas.openxmlformats.org/officeDocument/2006/relationships/slideLayout" Target="../slideLayouts/slideLayout7.xml"/><Relationship Id="rId6" Type="http://schemas.openxmlformats.org/officeDocument/2006/relationships/hyperlink" Target="https://journals.openedition.org/chrhc/1759" TargetMode="External"/><Relationship Id="rId5" Type="http://schemas.openxmlformats.org/officeDocument/2006/relationships/image" Target="../media/image17.jpeg"/><Relationship Id="rId4" Type="http://schemas.openxmlformats.org/officeDocument/2006/relationships/hyperlink" Target="https://www.persee.fr/doc/outre_1631-0438_2006_num_93_352_4238_t1_0353_0000_2" TargetMode="External"/><Relationship Id="rId9" Type="http://schemas.openxmlformats.org/officeDocument/2006/relationships/image" Target="../media/image1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29.jpeg"/><Relationship Id="rId2" Type="http://schemas.openxmlformats.org/officeDocument/2006/relationships/hyperlink" Target="https://www.youtube.com/watch?v=Ara-YuepISo" TargetMode="External"/><Relationship Id="rId1" Type="http://schemas.openxmlformats.org/officeDocument/2006/relationships/slideLayout" Target="../slideLayouts/slideLayout7.xml"/><Relationship Id="rId6" Type="http://schemas.openxmlformats.org/officeDocument/2006/relationships/hyperlink" Target="https://www.youtube.com/watch?v=G-oeO0_xwy8" TargetMode="External"/><Relationship Id="rId5" Type="http://schemas.openxmlformats.org/officeDocument/2006/relationships/image" Target="../media/image28.jpeg"/><Relationship Id="rId4" Type="http://schemas.openxmlformats.org/officeDocument/2006/relationships/hyperlink" Target="https://www.youtube.com/watch?v=_uVZ4G0l5uI"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s://www.education.gouv.fr/bo/20/Special2/MENE2001791N.htm?cid_bo=149147"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www.nonfiction.fr/" TargetMode="External"/><Relationship Id="rId3" Type="http://schemas.openxmlformats.org/officeDocument/2006/relationships/hyperlink" Target="https://www.arte.tv/fr/videos/RC-014036/le-dessous-des-cartes/RC-016861/les-experts-du-dessous-des-cartes/" TargetMode="External"/><Relationship Id="rId7" Type="http://schemas.openxmlformats.org/officeDocument/2006/relationships/hyperlink" Target="https://www.aphg.fr/" TargetMode="External"/><Relationship Id="rId2" Type="http://schemas.openxmlformats.org/officeDocument/2006/relationships/hyperlink" Target="https://www.arte.tv/fr/videos/RC-014036/le-dessous-des-cartes/" TargetMode="External"/><Relationship Id="rId1" Type="http://schemas.openxmlformats.org/officeDocument/2006/relationships/slideLayout" Target="../slideLayouts/slideLayout2.xml"/><Relationship Id="rId6" Type="http://schemas.openxmlformats.org/officeDocument/2006/relationships/hyperlink" Target="https://radionotredame.net/emissions/planisphere/" TargetMode="External"/><Relationship Id="rId5" Type="http://schemas.openxmlformats.org/officeDocument/2006/relationships/hyperlink" Target="https://www.franceculture.fr/emissions/les-enjeux-internationaux" TargetMode="External"/><Relationship Id="rId4" Type="http://schemas.openxmlformats.org/officeDocument/2006/relationships/hyperlink" Target="https://www.areion24.news/categorie-produit/numero-diplomati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uzyW53KsZF4"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youtube.com/watch?v=l7amhvxzla0"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onfiction.fr/article-9885-les-genocides-et-crimes-de-masse-depuis-la-fin-du-xixe-siecle.htm"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lemonde.fr/international/visuel/2015/04/15/genocide-la-douloureuse-question-de-la-definition_4616442_3210.html"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9A265183-D1CA-4730-A58C-510E5D0ECC57}"/>
              </a:ext>
            </a:extLst>
          </p:cNvPr>
          <p:cNvPicPr>
            <a:picLocks noChangeAspect="1"/>
          </p:cNvPicPr>
          <p:nvPr/>
        </p:nvPicPr>
        <p:blipFill rotWithShape="1">
          <a:blip r:embed="rId2">
            <a:alphaModFix amt="50000"/>
          </a:blip>
          <a:srcRect t="12417" r="-1" b="7490"/>
          <a:stretch/>
        </p:blipFill>
        <p:spPr>
          <a:xfrm>
            <a:off x="20" y="10"/>
            <a:ext cx="12188931" cy="6857990"/>
          </a:xfrm>
          <a:prstGeom prst="rect">
            <a:avLst/>
          </a:prstGeom>
        </p:spPr>
      </p:pic>
      <p:sp>
        <p:nvSpPr>
          <p:cNvPr id="2" name="Titre 1">
            <a:extLst>
              <a:ext uri="{FF2B5EF4-FFF2-40B4-BE49-F238E27FC236}">
                <a16:creationId xmlns:a16="http://schemas.microsoft.com/office/drawing/2014/main" id="{D89C9E34-2C23-4F55-9152-004EB2081232}"/>
              </a:ext>
            </a:extLst>
          </p:cNvPr>
          <p:cNvSpPr>
            <a:spLocks noGrp="1"/>
          </p:cNvSpPr>
          <p:nvPr>
            <p:ph type="ctrTitle"/>
          </p:nvPr>
        </p:nvSpPr>
        <p:spPr>
          <a:xfrm>
            <a:off x="1527048" y="1124712"/>
            <a:ext cx="9144000" cy="3063240"/>
          </a:xfrm>
        </p:spPr>
        <p:txBody>
          <a:bodyPr>
            <a:normAutofit/>
          </a:bodyPr>
          <a:lstStyle/>
          <a:p>
            <a:pPr algn="ctr">
              <a:lnSpc>
                <a:spcPct val="90000"/>
              </a:lnSpc>
            </a:pPr>
            <a:r>
              <a:rPr lang="fr-FR" sz="6700" dirty="0"/>
              <a:t>Thème 3. </a:t>
            </a:r>
            <a:br>
              <a:rPr lang="fr-FR" sz="6700" dirty="0"/>
            </a:br>
            <a:r>
              <a:rPr lang="fr-FR" sz="6700" dirty="0"/>
              <a:t>Histoire et mémoires</a:t>
            </a:r>
            <a:br>
              <a:rPr lang="fr-FR" sz="6700" dirty="0"/>
            </a:br>
            <a:endParaRPr lang="fr-FR" sz="6700" dirty="0"/>
          </a:p>
        </p:txBody>
      </p:sp>
      <p:sp>
        <p:nvSpPr>
          <p:cNvPr id="10" name="Rectangle 6">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571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6">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oneTexte 2">
            <a:extLst>
              <a:ext uri="{FF2B5EF4-FFF2-40B4-BE49-F238E27FC236}">
                <a16:creationId xmlns:a16="http://schemas.microsoft.com/office/drawing/2014/main" id="{E8233DB5-9F73-48C1-B44A-84CDC67B83D0}"/>
              </a:ext>
            </a:extLst>
          </p:cNvPr>
          <p:cNvSpPr txBox="1"/>
          <p:nvPr/>
        </p:nvSpPr>
        <p:spPr>
          <a:xfrm>
            <a:off x="8217795" y="6321287"/>
            <a:ext cx="3788675" cy="523220"/>
          </a:xfrm>
          <a:prstGeom prst="rect">
            <a:avLst/>
          </a:prstGeom>
          <a:noFill/>
        </p:spPr>
        <p:txBody>
          <a:bodyPr wrap="square" rtlCol="0">
            <a:spAutoFit/>
          </a:bodyPr>
          <a:lstStyle/>
          <a:p>
            <a:pPr algn="r"/>
            <a:r>
              <a:rPr lang="fr-FR" sz="2800" b="1" dirty="0"/>
              <a:t>Anthony GUYON</a:t>
            </a:r>
          </a:p>
        </p:txBody>
      </p:sp>
    </p:spTree>
    <p:extLst>
      <p:ext uri="{BB962C8B-B14F-4D97-AF65-F5344CB8AC3E}">
        <p14:creationId xmlns:p14="http://schemas.microsoft.com/office/powerpoint/2010/main" val="304299719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0" name="Rectangle 9">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oneTexte 2">
            <a:extLst>
              <a:ext uri="{FF2B5EF4-FFF2-40B4-BE49-F238E27FC236}">
                <a16:creationId xmlns:a16="http://schemas.microsoft.com/office/drawing/2014/main" id="{E54C562B-5E05-4D51-957E-588107F30D8B}"/>
              </a:ext>
            </a:extLst>
          </p:cNvPr>
          <p:cNvSpPr txBox="1"/>
          <p:nvPr/>
        </p:nvSpPr>
        <p:spPr>
          <a:xfrm>
            <a:off x="640080" y="320040"/>
            <a:ext cx="6692827" cy="3892669"/>
          </a:xfrm>
          <a:prstGeom prst="rect">
            <a:avLst/>
          </a:prstGeom>
        </p:spPr>
        <p:txBody>
          <a:bodyPr vert="horz" lIns="91440" tIns="45720" rIns="91440" bIns="45720" rtlCol="0" anchor="b">
            <a:normAutofit fontScale="92500" lnSpcReduction="20000"/>
          </a:bodyPr>
          <a:lstStyle/>
          <a:p>
            <a:pPr algn="just"/>
            <a:r>
              <a:rPr lang="fr-FR" dirty="0">
                <a:highlight>
                  <a:srgbClr val="FFFF00"/>
                </a:highlight>
                <a:latin typeface="Times New Roman" panose="02020603050405020304" pitchFamily="18" charset="0"/>
                <a:cs typeface="Times New Roman" panose="02020603050405020304" pitchFamily="18" charset="0"/>
              </a:rPr>
              <a:t>Couverture de la revue </a:t>
            </a:r>
            <a:r>
              <a:rPr lang="fr-FR" i="1" dirty="0" err="1">
                <a:highlight>
                  <a:srgbClr val="FFFF00"/>
                </a:highlight>
                <a:latin typeface="Times New Roman" panose="02020603050405020304" pitchFamily="18" charset="0"/>
                <a:cs typeface="Times New Roman" panose="02020603050405020304" pitchFamily="18" charset="0"/>
              </a:rPr>
              <a:t>Kangura</a:t>
            </a:r>
            <a:r>
              <a:rPr lang="fr-FR" dirty="0">
                <a:highlight>
                  <a:srgbClr val="FFFF00"/>
                </a:highlight>
                <a:latin typeface="Times New Roman" panose="02020603050405020304" pitchFamily="18" charset="0"/>
                <a:cs typeface="Times New Roman" panose="02020603050405020304" pitchFamily="18" charset="0"/>
              </a:rPr>
              <a:t> liée au gouvernement, 1991. Source : Florent PITON, </a:t>
            </a:r>
            <a:r>
              <a:rPr lang="fr-FR" i="1" dirty="0">
                <a:highlight>
                  <a:srgbClr val="FFFF00"/>
                </a:highlight>
                <a:latin typeface="Times New Roman" panose="02020603050405020304" pitchFamily="18" charset="0"/>
                <a:cs typeface="Times New Roman" panose="02020603050405020304" pitchFamily="18" charset="0"/>
              </a:rPr>
              <a:t>Le génocide des Tutsi au Rwanda</a:t>
            </a:r>
            <a:r>
              <a:rPr lang="fr-FR" dirty="0">
                <a:highlight>
                  <a:srgbClr val="FFFF00"/>
                </a:highlight>
                <a:latin typeface="Times New Roman" panose="02020603050405020304" pitchFamily="18" charset="0"/>
                <a:cs typeface="Times New Roman" panose="02020603050405020304" pitchFamily="18" charset="0"/>
              </a:rPr>
              <a:t>, Paris, La Découverte, 2018. Le document est aussi dans la Documentation Photographique de Vincent </a:t>
            </a:r>
            <a:r>
              <a:rPr lang="fr-FR" dirty="0" err="1">
                <a:highlight>
                  <a:srgbClr val="FFFF00"/>
                </a:highlight>
                <a:latin typeface="Times New Roman" panose="02020603050405020304" pitchFamily="18" charset="0"/>
                <a:cs typeface="Times New Roman" panose="02020603050405020304" pitchFamily="18" charset="0"/>
              </a:rPr>
              <a:t>Duclert</a:t>
            </a:r>
            <a:r>
              <a:rPr lang="fr-FR" dirty="0">
                <a:highlight>
                  <a:srgbClr val="FFFF00"/>
                </a:highlight>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 </a:t>
            </a:r>
          </a:p>
          <a:p>
            <a:pPr algn="just"/>
            <a:r>
              <a:rPr lang="fr-FR" dirty="0">
                <a:latin typeface="Times New Roman" panose="02020603050405020304" pitchFamily="18" charset="0"/>
                <a:cs typeface="Times New Roman" panose="02020603050405020304" pitchFamily="18" charset="0"/>
              </a:rPr>
              <a:t>a. « Quelles armes allons-nous utiliser pour vaincre les cafards pour de bon ? »</a:t>
            </a:r>
          </a:p>
          <a:p>
            <a:pPr algn="just"/>
            <a:r>
              <a:rPr lang="fr-FR" dirty="0">
                <a:latin typeface="Times New Roman" panose="02020603050405020304" pitchFamily="18" charset="0"/>
                <a:cs typeface="Times New Roman" panose="02020603050405020304" pitchFamily="18" charset="0"/>
              </a:rPr>
              <a:t>b. Portrait du président hutu Grégoire </a:t>
            </a:r>
            <a:r>
              <a:rPr lang="fr-FR" dirty="0" err="1">
                <a:latin typeface="Times New Roman" panose="02020603050405020304" pitchFamily="18" charset="0"/>
                <a:cs typeface="Times New Roman" panose="02020603050405020304" pitchFamily="18" charset="0"/>
              </a:rPr>
              <a:t>Kayibanda</a:t>
            </a:r>
            <a:r>
              <a:rPr lang="fr-FR" dirty="0">
                <a:latin typeface="Times New Roman" panose="02020603050405020304" pitchFamily="18" charset="0"/>
                <a:cs typeface="Times New Roman" panose="02020603050405020304" pitchFamily="18" charset="0"/>
              </a:rPr>
              <a:t>, premier président du Rwanda indépendant</a:t>
            </a:r>
          </a:p>
          <a:p>
            <a:pPr algn="just"/>
            <a:r>
              <a:rPr lang="fr-FR" dirty="0">
                <a:latin typeface="Times New Roman" panose="02020603050405020304" pitchFamily="18" charset="0"/>
                <a:cs typeface="Times New Roman" panose="02020603050405020304" pitchFamily="18" charset="0"/>
              </a:rPr>
              <a:t>c. « Et si on recommençait la révolution de 1959 pour battre ces cafards de Tutsi ? »</a:t>
            </a:r>
          </a:p>
          <a:p>
            <a:pPr algn="just"/>
            <a:endParaRPr lang="fr-FR"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Cet exemple concret permet de définir le génocide. La Une date de 1991 ce qui montre que la population a été conditionnée dans la haine des Tutsi, d’autant qu’elle fait référence au président de 1959. Les Tutsi sont ici animalisés et la machette appelle clairement au meurtre. Le génocide de 1994 n’est donc pas un accident lié à la </a:t>
            </a:r>
            <a:r>
              <a:rPr lang="fr-FR" b="1" dirty="0">
                <a:latin typeface="Times New Roman" panose="02020603050405020304" pitchFamily="18" charset="0"/>
                <a:cs typeface="Times New Roman" panose="02020603050405020304" pitchFamily="18" charset="0"/>
              </a:rPr>
              <a:t>géopolitique des Grands Lacs </a:t>
            </a:r>
            <a:r>
              <a:rPr lang="fr-FR" dirty="0">
                <a:latin typeface="Times New Roman" panose="02020603050405020304" pitchFamily="18" charset="0"/>
                <a:cs typeface="Times New Roman" panose="02020603050405020304" pitchFamily="18" charset="0"/>
              </a:rPr>
              <a:t>comme voudraient le faire croire certains, il s’inscrit dans un processus ciblant la minorité des Tutsi.</a:t>
            </a:r>
          </a:p>
          <a:p>
            <a:pPr algn="just"/>
            <a:endParaRPr lang="fr-FR" dirty="0">
              <a:latin typeface="Times New Roman" panose="02020603050405020304" pitchFamily="18" charset="0"/>
              <a:cs typeface="Times New Roman" panose="02020603050405020304" pitchFamily="18" charset="0"/>
            </a:endParaRPr>
          </a:p>
        </p:txBody>
      </p:sp>
      <p:sp>
        <p:nvSpPr>
          <p:cNvPr id="12"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46B290"/>
          </a:solidFill>
          <a:ln w="38100" cap="rnd">
            <a:solidFill>
              <a:srgbClr val="46B29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descr="Une image contenant texte, journal&#10;&#10;Description générée automatiquement">
            <a:extLst>
              <a:ext uri="{FF2B5EF4-FFF2-40B4-BE49-F238E27FC236}">
                <a16:creationId xmlns:a16="http://schemas.microsoft.com/office/drawing/2014/main" id="{0E32C24A-2DA7-495D-ABAC-A49AB32D8910}"/>
              </a:ext>
            </a:extLst>
          </p:cNvPr>
          <p:cNvPicPr/>
          <p:nvPr/>
        </p:nvPicPr>
        <p:blipFill rotWithShape="1">
          <a:blip r:embed="rId2" cstate="print">
            <a:extLst>
              <a:ext uri="{28A0092B-C50C-407E-A947-70E740481C1C}">
                <a14:useLocalDpi xmlns:a14="http://schemas.microsoft.com/office/drawing/2010/main" val="0"/>
              </a:ext>
            </a:extLst>
          </a:blip>
          <a:srcRect l="-1" t="23221" r="35480" b="5115"/>
          <a:stretch/>
        </p:blipFill>
        <p:spPr bwMode="auto">
          <a:xfrm>
            <a:off x="7781544" y="1593658"/>
            <a:ext cx="4087368" cy="3643251"/>
          </a:xfrm>
          <a:prstGeom prst="rect">
            <a:avLst/>
          </a:prstGeom>
          <a:extLst>
            <a:ext uri="{53640926-AAD7-44D8-BBD7-CCE9431645EC}">
              <a14:shadowObscured xmlns:a14="http://schemas.microsoft.com/office/drawing/2010/main"/>
            </a:ext>
          </a:extLst>
        </p:spPr>
      </p:pic>
      <p:sp>
        <p:nvSpPr>
          <p:cNvPr id="4" name="ZoneTexte 3">
            <a:extLst>
              <a:ext uri="{FF2B5EF4-FFF2-40B4-BE49-F238E27FC236}">
                <a16:creationId xmlns:a16="http://schemas.microsoft.com/office/drawing/2014/main" id="{60662E8C-8342-4FE9-A573-A3233A4F6991}"/>
              </a:ext>
            </a:extLst>
          </p:cNvPr>
          <p:cNvSpPr txBox="1"/>
          <p:nvPr/>
        </p:nvSpPr>
        <p:spPr>
          <a:xfrm>
            <a:off x="8136835" y="2568143"/>
            <a:ext cx="357809" cy="369332"/>
          </a:xfrm>
          <a:prstGeom prst="rect">
            <a:avLst/>
          </a:prstGeom>
          <a:noFill/>
        </p:spPr>
        <p:txBody>
          <a:bodyPr wrap="square" rtlCol="0">
            <a:spAutoFit/>
          </a:bodyPr>
          <a:lstStyle/>
          <a:p>
            <a:r>
              <a:rPr lang="fr-FR" b="1" dirty="0">
                <a:latin typeface="Times New Roman" panose="02020603050405020304" pitchFamily="18" charset="0"/>
                <a:cs typeface="Times New Roman" panose="02020603050405020304" pitchFamily="18" charset="0"/>
              </a:rPr>
              <a:t>a</a:t>
            </a:r>
            <a:r>
              <a:rPr lang="fr-FR" dirty="0">
                <a:latin typeface="Times New Roman" panose="02020603050405020304" pitchFamily="18" charset="0"/>
                <a:cs typeface="Times New Roman" panose="02020603050405020304" pitchFamily="18" charset="0"/>
              </a:rPr>
              <a:t>.</a:t>
            </a:r>
          </a:p>
        </p:txBody>
      </p:sp>
      <p:sp>
        <p:nvSpPr>
          <p:cNvPr id="9" name="ZoneTexte 8">
            <a:extLst>
              <a:ext uri="{FF2B5EF4-FFF2-40B4-BE49-F238E27FC236}">
                <a16:creationId xmlns:a16="http://schemas.microsoft.com/office/drawing/2014/main" id="{262CDF52-2D46-4A69-8386-180881825179}"/>
              </a:ext>
            </a:extLst>
          </p:cNvPr>
          <p:cNvSpPr txBox="1"/>
          <p:nvPr/>
        </p:nvSpPr>
        <p:spPr>
          <a:xfrm>
            <a:off x="9833111" y="2236837"/>
            <a:ext cx="357809" cy="646331"/>
          </a:xfrm>
          <a:prstGeom prst="rect">
            <a:avLst/>
          </a:prstGeom>
          <a:noFill/>
        </p:spPr>
        <p:txBody>
          <a:bodyPr wrap="square" rtlCol="0">
            <a:spAutoFit/>
          </a:bodyPr>
          <a:lstStyle/>
          <a:p>
            <a:r>
              <a:rPr lang="fr-FR" b="1" dirty="0">
                <a:latin typeface="Times New Roman" panose="02020603050405020304" pitchFamily="18" charset="0"/>
                <a:cs typeface="Times New Roman" panose="02020603050405020304" pitchFamily="18" charset="0"/>
              </a:rPr>
              <a:t>b</a:t>
            </a:r>
            <a:r>
              <a:rPr lang="fr-FR" dirty="0">
                <a:latin typeface="Times New Roman" panose="02020603050405020304" pitchFamily="18" charset="0"/>
                <a:cs typeface="Times New Roman" panose="02020603050405020304" pitchFamily="18" charset="0"/>
              </a:rPr>
              <a:t>.</a:t>
            </a:r>
          </a:p>
        </p:txBody>
      </p:sp>
      <p:sp>
        <p:nvSpPr>
          <p:cNvPr id="11" name="ZoneTexte 10">
            <a:extLst>
              <a:ext uri="{FF2B5EF4-FFF2-40B4-BE49-F238E27FC236}">
                <a16:creationId xmlns:a16="http://schemas.microsoft.com/office/drawing/2014/main" id="{2C1B34E7-CFCA-4ECE-8156-CF6C094AB902}"/>
              </a:ext>
            </a:extLst>
          </p:cNvPr>
          <p:cNvSpPr txBox="1"/>
          <p:nvPr/>
        </p:nvSpPr>
        <p:spPr>
          <a:xfrm>
            <a:off x="8150087" y="4622227"/>
            <a:ext cx="357809" cy="369332"/>
          </a:xfrm>
          <a:prstGeom prst="rect">
            <a:avLst/>
          </a:prstGeom>
          <a:noFill/>
        </p:spPr>
        <p:txBody>
          <a:bodyPr wrap="square" rtlCol="0">
            <a:spAutoFit/>
          </a:bodyPr>
          <a:lstStyle/>
          <a:p>
            <a:r>
              <a:rPr lang="fr-FR" b="1" dirty="0">
                <a:latin typeface="Times New Roman" panose="02020603050405020304" pitchFamily="18" charset="0"/>
                <a:cs typeface="Times New Roman" panose="02020603050405020304" pitchFamily="18" charset="0"/>
              </a:rPr>
              <a:t>c</a:t>
            </a:r>
            <a:r>
              <a:rPr lang="fr-FR"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49404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8E54F9-849C-4865-8C5E-FD967B81D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91AE6B3-1D2D-4C67-A4DB-888635B527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054983"/>
          </a:xfrm>
          <a:custGeom>
            <a:avLst/>
            <a:gdLst>
              <a:gd name="connsiteX0" fmla="*/ 6788003 w 12188952"/>
              <a:gd name="connsiteY0" fmla="*/ 5986774 h 6054983"/>
              <a:gd name="connsiteX1" fmla="*/ 6787005 w 12188952"/>
              <a:gd name="connsiteY1" fmla="*/ 5986852 h 6054983"/>
              <a:gd name="connsiteX2" fmla="*/ 6786779 w 12188952"/>
              <a:gd name="connsiteY2" fmla="*/ 5987386 h 6054983"/>
              <a:gd name="connsiteX3" fmla="*/ 0 w 12188952"/>
              <a:gd name="connsiteY3" fmla="*/ 0 h 6054983"/>
              <a:gd name="connsiteX4" fmla="*/ 12188952 w 12188952"/>
              <a:gd name="connsiteY4" fmla="*/ 0 h 6054983"/>
              <a:gd name="connsiteX5" fmla="*/ 12188952 w 12188952"/>
              <a:gd name="connsiteY5" fmla="*/ 5092539 h 6054983"/>
              <a:gd name="connsiteX6" fmla="*/ 12058081 w 12188952"/>
              <a:gd name="connsiteY6" fmla="*/ 5131579 h 6054983"/>
              <a:gd name="connsiteX7" fmla="*/ 11673881 w 12188952"/>
              <a:gd name="connsiteY7" fmla="*/ 5235154 h 6054983"/>
              <a:gd name="connsiteX8" fmla="*/ 10422749 w 12188952"/>
              <a:gd name="connsiteY8" fmla="*/ 5518693 h 6054983"/>
              <a:gd name="connsiteX9" fmla="*/ 9421666 w 12188952"/>
              <a:gd name="connsiteY9" fmla="*/ 5693855 h 6054983"/>
              <a:gd name="connsiteX10" fmla="*/ 8456304 w 12188952"/>
              <a:gd name="connsiteY10" fmla="*/ 5827556 h 6054983"/>
              <a:gd name="connsiteX11" fmla="*/ 7714041 w 12188952"/>
              <a:gd name="connsiteY11" fmla="*/ 5907503 h 6054983"/>
              <a:gd name="connsiteX12" fmla="*/ 6949978 w 12188952"/>
              <a:gd name="connsiteY12" fmla="*/ 5973283 h 6054983"/>
              <a:gd name="connsiteX13" fmla="*/ 6934569 w 12188952"/>
              <a:gd name="connsiteY13" fmla="*/ 5975354 h 6054983"/>
              <a:gd name="connsiteX14" fmla="*/ 6788750 w 12188952"/>
              <a:gd name="connsiteY14" fmla="*/ 5986715 h 6054983"/>
              <a:gd name="connsiteX15" fmla="*/ 6798241 w 12188952"/>
              <a:gd name="connsiteY15" fmla="*/ 5988535 h 6054983"/>
              <a:gd name="connsiteX16" fmla="*/ 6833723 w 12188952"/>
              <a:gd name="connsiteY16" fmla="*/ 5986828 h 6054983"/>
              <a:gd name="connsiteX17" fmla="*/ 6882282 w 12188952"/>
              <a:gd name="connsiteY17" fmla="*/ 5983850 h 6054983"/>
              <a:gd name="connsiteX18" fmla="*/ 7576876 w 12188952"/>
              <a:gd name="connsiteY18" fmla="*/ 5951323 h 6054983"/>
              <a:gd name="connsiteX19" fmla="*/ 8621689 w 12188952"/>
              <a:gd name="connsiteY19" fmla="*/ 5864426 h 6054983"/>
              <a:gd name="connsiteX20" fmla="*/ 9477600 w 12188952"/>
              <a:gd name="connsiteY20" fmla="*/ 5760520 h 6054983"/>
              <a:gd name="connsiteX21" fmla="*/ 10626651 w 12188952"/>
              <a:gd name="connsiteY21" fmla="*/ 5566363 h 6054983"/>
              <a:gd name="connsiteX22" fmla="*/ 11995498 w 12188952"/>
              <a:gd name="connsiteY22" fmla="*/ 5240369 h 6054983"/>
              <a:gd name="connsiteX23" fmla="*/ 12188952 w 12188952"/>
              <a:gd name="connsiteY23" fmla="*/ 5183370 h 6054983"/>
              <a:gd name="connsiteX24" fmla="*/ 12188952 w 12188952"/>
              <a:gd name="connsiteY24" fmla="*/ 5238107 h 6054983"/>
              <a:gd name="connsiteX25" fmla="*/ 11826300 w 12188952"/>
              <a:gd name="connsiteY25" fmla="*/ 5343406 h 6054983"/>
              <a:gd name="connsiteX26" fmla="*/ 10936448 w 12188952"/>
              <a:gd name="connsiteY26" fmla="*/ 5557921 h 6054983"/>
              <a:gd name="connsiteX27" fmla="*/ 9983034 w 12188952"/>
              <a:gd name="connsiteY27" fmla="*/ 5737926 h 6054983"/>
              <a:gd name="connsiteX28" fmla="*/ 9184585 w 12188952"/>
              <a:gd name="connsiteY28" fmla="*/ 5853873 h 6054983"/>
              <a:gd name="connsiteX29" fmla="*/ 8576053 w 12188952"/>
              <a:gd name="connsiteY29" fmla="*/ 5923392 h 6054983"/>
              <a:gd name="connsiteX30" fmla="*/ 7862392 w 12188952"/>
              <a:gd name="connsiteY30" fmla="*/ 5984843 h 6054983"/>
              <a:gd name="connsiteX31" fmla="*/ 6933768 w 12188952"/>
              <a:gd name="connsiteY31" fmla="*/ 6036237 h 6054983"/>
              <a:gd name="connsiteX32" fmla="*/ 6476130 w 12188952"/>
              <a:gd name="connsiteY32" fmla="*/ 6050140 h 6054983"/>
              <a:gd name="connsiteX33" fmla="*/ 6360703 w 12188952"/>
              <a:gd name="connsiteY33" fmla="*/ 6054983 h 6054983"/>
              <a:gd name="connsiteX34" fmla="*/ 6055614 w 12188952"/>
              <a:gd name="connsiteY34" fmla="*/ 6054983 h 6054983"/>
              <a:gd name="connsiteX35" fmla="*/ 5976289 w 12188952"/>
              <a:gd name="connsiteY35" fmla="*/ 6050389 h 6054983"/>
              <a:gd name="connsiteX36" fmla="*/ 5263770 w 12188952"/>
              <a:gd name="connsiteY36" fmla="*/ 6014140 h 6054983"/>
              <a:gd name="connsiteX37" fmla="*/ 4345190 w 12188952"/>
              <a:gd name="connsiteY37" fmla="*/ 5952070 h 6054983"/>
              <a:gd name="connsiteX38" fmla="*/ 3372201 w 12188952"/>
              <a:gd name="connsiteY38" fmla="*/ 5853501 h 6054983"/>
              <a:gd name="connsiteX39" fmla="*/ 2361582 w 12188952"/>
              <a:gd name="connsiteY39" fmla="*/ 5734574 h 6054983"/>
              <a:gd name="connsiteX40" fmla="*/ 1232869 w 12188952"/>
              <a:gd name="connsiteY40" fmla="*/ 5561398 h 6054983"/>
              <a:gd name="connsiteX41" fmla="*/ 68483 w 12188952"/>
              <a:gd name="connsiteY41" fmla="*/ 5321691 h 6054983"/>
              <a:gd name="connsiteX42" fmla="*/ 0 w 12188952"/>
              <a:gd name="connsiteY42" fmla="*/ 5304336 h 6054983"/>
              <a:gd name="connsiteX43" fmla="*/ 0 w 12188952"/>
              <a:gd name="connsiteY43" fmla="*/ 5247847 h 6054983"/>
              <a:gd name="connsiteX44" fmla="*/ 72423 w 12188952"/>
              <a:gd name="connsiteY44" fmla="*/ 5266624 h 6054983"/>
              <a:gd name="connsiteX45" fmla="*/ 600566 w 12188952"/>
              <a:gd name="connsiteY45" fmla="*/ 5384994 h 6054983"/>
              <a:gd name="connsiteX46" fmla="*/ 1769069 w 12188952"/>
              <a:gd name="connsiteY46" fmla="*/ 5595162 h 6054983"/>
              <a:gd name="connsiteX47" fmla="*/ 2612900 w 12188952"/>
              <a:gd name="connsiteY47" fmla="*/ 5712104 h 6054983"/>
              <a:gd name="connsiteX48" fmla="*/ 2580488 w 12188952"/>
              <a:gd name="connsiteY48" fmla="*/ 5702173 h 6054983"/>
              <a:gd name="connsiteX49" fmla="*/ 1112357 w 12188952"/>
              <a:gd name="connsiteY49" fmla="*/ 5369476 h 6054983"/>
              <a:gd name="connsiteX50" fmla="*/ 420307 w 12188952"/>
              <a:gd name="connsiteY50" fmla="*/ 5170043 h 6054983"/>
              <a:gd name="connsiteX51" fmla="*/ 0 w 12188952"/>
              <a:gd name="connsiteY51" fmla="*/ 5031126 h 60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054983">
                <a:moveTo>
                  <a:pt x="6788003" y="5986774"/>
                </a:moveTo>
                <a:lnTo>
                  <a:pt x="6787005" y="5986852"/>
                </a:lnTo>
                <a:lnTo>
                  <a:pt x="6786779" y="5987386"/>
                </a:lnTo>
                <a:close/>
                <a:moveTo>
                  <a:pt x="0" y="0"/>
                </a:moveTo>
                <a:lnTo>
                  <a:pt x="12188952" y="0"/>
                </a:lnTo>
                <a:lnTo>
                  <a:pt x="12188952" y="5092539"/>
                </a:lnTo>
                <a:lnTo>
                  <a:pt x="12058081" y="5131579"/>
                </a:lnTo>
                <a:cubicBezTo>
                  <a:pt x="11930517" y="5167793"/>
                  <a:pt x="11802439" y="5202322"/>
                  <a:pt x="11673881" y="5235154"/>
                </a:cubicBezTo>
                <a:cubicBezTo>
                  <a:pt x="11259973" y="5342661"/>
                  <a:pt x="10842632" y="5436263"/>
                  <a:pt x="10422749" y="5518693"/>
                </a:cubicBezTo>
                <a:cubicBezTo>
                  <a:pt x="10090287" y="5583904"/>
                  <a:pt x="9756593" y="5642301"/>
                  <a:pt x="9421666" y="5693855"/>
                </a:cubicBezTo>
                <a:cubicBezTo>
                  <a:pt x="9100721" y="5743512"/>
                  <a:pt x="8778938" y="5788079"/>
                  <a:pt x="8456304" y="5827556"/>
                </a:cubicBezTo>
                <a:cubicBezTo>
                  <a:pt x="8209307" y="5857722"/>
                  <a:pt x="7961801" y="5883295"/>
                  <a:pt x="7714041" y="5907503"/>
                </a:cubicBezTo>
                <a:lnTo>
                  <a:pt x="6949978" y="5973283"/>
                </a:lnTo>
                <a:lnTo>
                  <a:pt x="6934569" y="5975354"/>
                </a:lnTo>
                <a:lnTo>
                  <a:pt x="6788750" y="5986715"/>
                </a:lnTo>
                <a:lnTo>
                  <a:pt x="6798241" y="5988535"/>
                </a:lnTo>
                <a:cubicBezTo>
                  <a:pt x="6809920" y="5989001"/>
                  <a:pt x="6822028" y="5986828"/>
                  <a:pt x="6833723" y="5986828"/>
                </a:cubicBezTo>
                <a:cubicBezTo>
                  <a:pt x="6849867" y="5986828"/>
                  <a:pt x="6866012" y="5984221"/>
                  <a:pt x="6882282" y="5983850"/>
                </a:cubicBezTo>
                <a:cubicBezTo>
                  <a:pt x="7114026" y="5978388"/>
                  <a:pt x="7345514" y="5966221"/>
                  <a:pt x="7576876" y="5951323"/>
                </a:cubicBezTo>
                <a:cubicBezTo>
                  <a:pt x="7925570" y="5928855"/>
                  <a:pt x="8274011" y="5900676"/>
                  <a:pt x="8621689" y="5864426"/>
                </a:cubicBezTo>
                <a:cubicBezTo>
                  <a:pt x="8907712" y="5835128"/>
                  <a:pt x="9193011" y="5800493"/>
                  <a:pt x="9477600" y="5760520"/>
                </a:cubicBezTo>
                <a:cubicBezTo>
                  <a:pt x="9862435" y="5706146"/>
                  <a:pt x="10245452" y="5641432"/>
                  <a:pt x="10626651" y="5566363"/>
                </a:cubicBezTo>
                <a:cubicBezTo>
                  <a:pt x="11087341" y="5475243"/>
                  <a:pt x="11544088" y="5367737"/>
                  <a:pt x="11995498" y="5240369"/>
                </a:cubicBezTo>
                <a:lnTo>
                  <a:pt x="12188952" y="5183370"/>
                </a:lnTo>
                <a:lnTo>
                  <a:pt x="12188952" y="5238107"/>
                </a:lnTo>
                <a:lnTo>
                  <a:pt x="11826300" y="5343406"/>
                </a:lnTo>
                <a:cubicBezTo>
                  <a:pt x="11531885" y="5423103"/>
                  <a:pt x="11235310" y="5493989"/>
                  <a:pt x="10936448" y="5557921"/>
                </a:cubicBezTo>
                <a:cubicBezTo>
                  <a:pt x="10620168" y="5625703"/>
                  <a:pt x="10302365" y="5685700"/>
                  <a:pt x="9983034" y="5737926"/>
                </a:cubicBezTo>
                <a:cubicBezTo>
                  <a:pt x="9717606" y="5781375"/>
                  <a:pt x="9451451" y="5820020"/>
                  <a:pt x="9184585" y="5853873"/>
                </a:cubicBezTo>
                <a:cubicBezTo>
                  <a:pt x="8981951" y="5879447"/>
                  <a:pt x="8779319" y="5903530"/>
                  <a:pt x="8576053" y="5923392"/>
                </a:cubicBezTo>
                <a:cubicBezTo>
                  <a:pt x="8338462" y="5946112"/>
                  <a:pt x="8100618" y="5967587"/>
                  <a:pt x="7862392" y="5984843"/>
                </a:cubicBezTo>
                <a:cubicBezTo>
                  <a:pt x="7553105" y="6007187"/>
                  <a:pt x="7243690" y="6025065"/>
                  <a:pt x="6933768" y="6036237"/>
                </a:cubicBezTo>
                <a:cubicBezTo>
                  <a:pt x="6781221" y="6041700"/>
                  <a:pt x="6628676" y="6045548"/>
                  <a:pt x="6476130" y="6050140"/>
                </a:cubicBezTo>
                <a:cubicBezTo>
                  <a:pt x="6437585" y="6048056"/>
                  <a:pt x="6398929" y="6049681"/>
                  <a:pt x="6360703" y="6054983"/>
                </a:cubicBezTo>
                <a:lnTo>
                  <a:pt x="6055614" y="6054983"/>
                </a:lnTo>
                <a:lnTo>
                  <a:pt x="5976289" y="6050389"/>
                </a:lnTo>
                <a:cubicBezTo>
                  <a:pt x="5738826" y="6037976"/>
                  <a:pt x="5501363" y="6024197"/>
                  <a:pt x="5263770" y="6014140"/>
                </a:cubicBezTo>
                <a:cubicBezTo>
                  <a:pt x="4957027" y="6001724"/>
                  <a:pt x="4650663" y="5981244"/>
                  <a:pt x="4345190" y="5952070"/>
                </a:cubicBezTo>
                <a:cubicBezTo>
                  <a:pt x="4020648" y="5921158"/>
                  <a:pt x="3696870" y="5886523"/>
                  <a:pt x="3372201" y="5853501"/>
                </a:cubicBezTo>
                <a:cubicBezTo>
                  <a:pt x="3034653" y="5819239"/>
                  <a:pt x="2697781" y="5779600"/>
                  <a:pt x="2361582" y="5734574"/>
                </a:cubicBezTo>
                <a:cubicBezTo>
                  <a:pt x="1984196" y="5684421"/>
                  <a:pt x="1607962" y="5626695"/>
                  <a:pt x="1232869" y="5561398"/>
                </a:cubicBezTo>
                <a:cubicBezTo>
                  <a:pt x="841970" y="5492685"/>
                  <a:pt x="453644" y="5414197"/>
                  <a:pt x="68483" y="5321691"/>
                </a:cubicBezTo>
                <a:lnTo>
                  <a:pt x="0" y="5304336"/>
                </a:lnTo>
                <a:lnTo>
                  <a:pt x="0" y="5247847"/>
                </a:lnTo>
                <a:lnTo>
                  <a:pt x="72423" y="5266624"/>
                </a:lnTo>
                <a:cubicBezTo>
                  <a:pt x="247899" y="5308802"/>
                  <a:pt x="424058" y="5348062"/>
                  <a:pt x="600566" y="5384994"/>
                </a:cubicBezTo>
                <a:cubicBezTo>
                  <a:pt x="988032" y="5465808"/>
                  <a:pt x="1377788" y="5534706"/>
                  <a:pt x="1769069" y="5595162"/>
                </a:cubicBezTo>
                <a:cubicBezTo>
                  <a:pt x="2051913" y="5638738"/>
                  <a:pt x="2335141" y="5678835"/>
                  <a:pt x="2612900" y="5712104"/>
                </a:cubicBezTo>
                <a:cubicBezTo>
                  <a:pt x="2604892" y="5714711"/>
                  <a:pt x="2593962" y="5704655"/>
                  <a:pt x="2580488" y="5702173"/>
                </a:cubicBezTo>
                <a:cubicBezTo>
                  <a:pt x="2086656" y="5610221"/>
                  <a:pt x="1597284" y="5499328"/>
                  <a:pt x="1112357" y="5369476"/>
                </a:cubicBezTo>
                <a:cubicBezTo>
                  <a:pt x="880233" y="5307405"/>
                  <a:pt x="649550" y="5240927"/>
                  <a:pt x="420307" y="5170043"/>
                </a:cubicBezTo>
                <a:lnTo>
                  <a:pt x="0" y="5031126"/>
                </a:lnTo>
                <a:close/>
              </a:path>
            </a:pathLst>
          </a:custGeom>
          <a:solidFill>
            <a:srgbClr val="46B2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2472A101-7A18-45EC-9F5A-7890E036702A}"/>
              </a:ext>
            </a:extLst>
          </p:cNvPr>
          <p:cNvSpPr>
            <a:spLocks noGrp="1"/>
          </p:cNvSpPr>
          <p:nvPr>
            <p:ph type="ctrTitle"/>
          </p:nvPr>
        </p:nvSpPr>
        <p:spPr>
          <a:xfrm>
            <a:off x="1524000" y="929452"/>
            <a:ext cx="9144000" cy="2526738"/>
          </a:xfrm>
        </p:spPr>
        <p:txBody>
          <a:bodyPr>
            <a:normAutofit/>
          </a:bodyPr>
          <a:lstStyle/>
          <a:p>
            <a:pPr algn="ctr">
              <a:lnSpc>
                <a:spcPct val="90000"/>
              </a:lnSpc>
            </a:pPr>
            <a:r>
              <a:rPr lang="fr-FR" sz="6200">
                <a:solidFill>
                  <a:srgbClr val="FFFFFF"/>
                </a:solidFill>
              </a:rPr>
              <a:t>Axe 1: Histoire et mémoires des conflits</a:t>
            </a:r>
          </a:p>
        </p:txBody>
      </p:sp>
      <p:sp>
        <p:nvSpPr>
          <p:cNvPr id="3" name="Sous-titre 2">
            <a:extLst>
              <a:ext uri="{FF2B5EF4-FFF2-40B4-BE49-F238E27FC236}">
                <a16:creationId xmlns:a16="http://schemas.microsoft.com/office/drawing/2014/main" id="{1C84A7FC-6FF6-45C0-A219-A2A5FEDD4C68}"/>
              </a:ext>
            </a:extLst>
          </p:cNvPr>
          <p:cNvSpPr>
            <a:spLocks noGrp="1"/>
          </p:cNvSpPr>
          <p:nvPr>
            <p:ph type="subTitle" idx="1"/>
          </p:nvPr>
        </p:nvSpPr>
        <p:spPr>
          <a:xfrm>
            <a:off x="1524000" y="3695230"/>
            <a:ext cx="9144000" cy="1626541"/>
          </a:xfrm>
        </p:spPr>
        <p:txBody>
          <a:bodyPr>
            <a:normAutofit fontScale="92500" lnSpcReduction="20000"/>
          </a:bodyPr>
          <a:lstStyle/>
          <a:p>
            <a:pPr algn="ctr"/>
            <a:r>
              <a:rPr lang="fr-FR" sz="3200" b="1" dirty="0"/>
              <a:t>Jalons:</a:t>
            </a:r>
          </a:p>
          <a:p>
            <a:pPr marL="457200" indent="-457200" algn="ctr">
              <a:buFontTx/>
              <a:buChar char="-"/>
            </a:pPr>
            <a:r>
              <a:rPr lang="fr-FR" sz="3200" b="1" dirty="0"/>
              <a:t>Un débat historique et ses implications politiques: les causes de la Première Guerre mondiale</a:t>
            </a:r>
          </a:p>
          <a:p>
            <a:pPr marL="457200" indent="-457200" algn="ctr">
              <a:buFontTx/>
              <a:buChar char="-"/>
            </a:pPr>
            <a:r>
              <a:rPr lang="fr-FR" sz="3200" b="1" dirty="0"/>
              <a:t>Mémoires et histoire d’un conflit: la guerre d’Algérie </a:t>
            </a:r>
          </a:p>
        </p:txBody>
      </p:sp>
      <p:sp>
        <p:nvSpPr>
          <p:cNvPr id="12" name="Rectangle 6">
            <a:extLst>
              <a:ext uri="{FF2B5EF4-FFF2-40B4-BE49-F238E27FC236}">
                <a16:creationId xmlns:a16="http://schemas.microsoft.com/office/drawing/2014/main" id="{08FD86A2-82CE-48F4-B78A-8B9CA7BA2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3542284"/>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0441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412E997-6C70-4EC4-BE54-0FE9D59B2CD4}"/>
              </a:ext>
            </a:extLst>
          </p:cNvPr>
          <p:cNvSpPr txBox="1"/>
          <p:nvPr/>
        </p:nvSpPr>
        <p:spPr>
          <a:xfrm>
            <a:off x="172278" y="212035"/>
            <a:ext cx="11887200" cy="2308324"/>
          </a:xfrm>
          <a:prstGeom prst="rect">
            <a:avLst/>
          </a:prstGeom>
          <a:noFill/>
        </p:spPr>
        <p:txBody>
          <a:bodyPr wrap="square" rtlCol="0">
            <a:spAutoFit/>
          </a:bodyPr>
          <a:lstStyle/>
          <a:p>
            <a:pPr algn="just"/>
            <a:r>
              <a:rPr lang="fr-FR" sz="2400" dirty="0">
                <a:latin typeface="Times New Roman" panose="02020603050405020304" pitchFamily="18" charset="0"/>
                <a:cs typeface="Times New Roman" panose="02020603050405020304" pitchFamily="18" charset="0"/>
              </a:rPr>
              <a:t>L’Axe 1 se concentre sur la </a:t>
            </a:r>
            <a:r>
              <a:rPr lang="fr-FR" sz="2400" b="1" dirty="0">
                <a:latin typeface="Times New Roman" panose="02020603050405020304" pitchFamily="18" charset="0"/>
                <a:cs typeface="Times New Roman" panose="02020603050405020304" pitchFamily="18" charset="0"/>
              </a:rPr>
              <a:t>dialectique entre l’histoire et les mémoires des conflits</a:t>
            </a:r>
            <a:r>
              <a:rPr lang="fr-FR" sz="2400" dirty="0">
                <a:latin typeface="Times New Roman" panose="02020603050405020304" pitchFamily="18" charset="0"/>
                <a:cs typeface="Times New Roman" panose="02020603050405020304" pitchFamily="18" charset="0"/>
              </a:rPr>
              <a:t>. En s’appuyant sur les exemples des causes de la Grande Guerre et de la Guerre d’Algérie, il s’agit de montrer qu’il n’y a </a:t>
            </a:r>
            <a:r>
              <a:rPr lang="fr-FR" sz="2400" b="1" dirty="0">
                <a:latin typeface="Times New Roman" panose="02020603050405020304" pitchFamily="18" charset="0"/>
                <a:cs typeface="Times New Roman" panose="02020603050405020304" pitchFamily="18" charset="0"/>
              </a:rPr>
              <a:t>qu’une histoire </a:t>
            </a:r>
            <a:r>
              <a:rPr lang="fr-FR" sz="2400" dirty="0">
                <a:latin typeface="Times New Roman" panose="02020603050405020304" pitchFamily="18" charset="0"/>
                <a:cs typeface="Times New Roman" panose="02020603050405020304" pitchFamily="18" charset="0"/>
              </a:rPr>
              <a:t>qui progresse dans le temps avec la découverte de nouvelles </a:t>
            </a:r>
            <a:r>
              <a:rPr lang="fr-FR" sz="2400" b="1" dirty="0">
                <a:latin typeface="Times New Roman" panose="02020603050405020304" pitchFamily="18" charset="0"/>
                <a:cs typeface="Times New Roman" panose="02020603050405020304" pitchFamily="18" charset="0"/>
              </a:rPr>
              <a:t>sources</a:t>
            </a:r>
            <a:r>
              <a:rPr lang="fr-FR" sz="2400" dirty="0">
                <a:latin typeface="Times New Roman" panose="02020603050405020304" pitchFamily="18" charset="0"/>
                <a:cs typeface="Times New Roman" panose="02020603050405020304" pitchFamily="18" charset="0"/>
              </a:rPr>
              <a:t>, des </a:t>
            </a:r>
            <a:r>
              <a:rPr lang="fr-FR" sz="2400" b="1" dirty="0">
                <a:latin typeface="Times New Roman" panose="02020603050405020304" pitchFamily="18" charset="0"/>
                <a:cs typeface="Times New Roman" panose="02020603050405020304" pitchFamily="18" charset="0"/>
              </a:rPr>
              <a:t>questionnements</a:t>
            </a:r>
            <a:r>
              <a:rPr lang="fr-FR" sz="2400" dirty="0">
                <a:latin typeface="Times New Roman" panose="02020603050405020304" pitchFamily="18" charset="0"/>
                <a:cs typeface="Times New Roman" panose="02020603050405020304" pitchFamily="18" charset="0"/>
              </a:rPr>
              <a:t> différents, puis en fonction des </a:t>
            </a:r>
            <a:r>
              <a:rPr lang="fr-FR" sz="2400" b="1" dirty="0">
                <a:latin typeface="Times New Roman" panose="02020603050405020304" pitchFamily="18" charset="0"/>
                <a:cs typeface="Times New Roman" panose="02020603050405020304" pitchFamily="18" charset="0"/>
              </a:rPr>
              <a:t>enjeux</a:t>
            </a:r>
            <a:r>
              <a:rPr lang="fr-FR" sz="2400" dirty="0">
                <a:latin typeface="Times New Roman" panose="02020603050405020304" pitchFamily="18" charset="0"/>
                <a:cs typeface="Times New Roman" panose="02020603050405020304" pitchFamily="18" charset="0"/>
              </a:rPr>
              <a:t> </a:t>
            </a:r>
            <a:r>
              <a:rPr lang="fr-FR" sz="2400" b="1" dirty="0">
                <a:latin typeface="Times New Roman" panose="02020603050405020304" pitchFamily="18" charset="0"/>
                <a:cs typeface="Times New Roman" panose="02020603050405020304" pitchFamily="18" charset="0"/>
              </a:rPr>
              <a:t>politiques</a:t>
            </a:r>
            <a:r>
              <a:rPr lang="fr-FR" sz="2400" dirty="0">
                <a:latin typeface="Times New Roman" panose="02020603050405020304" pitchFamily="18" charset="0"/>
                <a:cs typeface="Times New Roman" panose="02020603050405020304" pitchFamily="18" charset="0"/>
              </a:rPr>
              <a:t>. Pour leur part, les mémoires sont </a:t>
            </a:r>
            <a:r>
              <a:rPr lang="fr-FR" sz="2400" b="1" dirty="0">
                <a:latin typeface="Times New Roman" panose="02020603050405020304" pitchFamily="18" charset="0"/>
                <a:cs typeface="Times New Roman" panose="02020603050405020304" pitchFamily="18" charset="0"/>
              </a:rPr>
              <a:t>plurielles</a:t>
            </a:r>
            <a:r>
              <a:rPr lang="fr-FR" sz="2400" dirty="0">
                <a:latin typeface="Times New Roman" panose="02020603050405020304" pitchFamily="18" charset="0"/>
                <a:cs typeface="Times New Roman" panose="02020603050405020304" pitchFamily="18" charset="0"/>
              </a:rPr>
              <a:t>, </a:t>
            </a:r>
            <a:r>
              <a:rPr lang="fr-FR" sz="2400" b="1" dirty="0">
                <a:latin typeface="Times New Roman" panose="02020603050405020304" pitchFamily="18" charset="0"/>
                <a:cs typeface="Times New Roman" panose="02020603050405020304" pitchFamily="18" charset="0"/>
              </a:rPr>
              <a:t>subjectives</a:t>
            </a:r>
            <a:r>
              <a:rPr lang="fr-FR" sz="2400" dirty="0">
                <a:latin typeface="Times New Roman" panose="02020603050405020304" pitchFamily="18" charset="0"/>
                <a:cs typeface="Times New Roman" panose="02020603050405020304" pitchFamily="18" charset="0"/>
              </a:rPr>
              <a:t> et prennent forme à travers le regard des différents acteurs. </a:t>
            </a:r>
          </a:p>
        </p:txBody>
      </p:sp>
      <p:sp>
        <p:nvSpPr>
          <p:cNvPr id="3" name="ZoneTexte 2">
            <a:extLst>
              <a:ext uri="{FF2B5EF4-FFF2-40B4-BE49-F238E27FC236}">
                <a16:creationId xmlns:a16="http://schemas.microsoft.com/office/drawing/2014/main" id="{C4FF25F8-2B20-4792-8E3F-19EA8670C891}"/>
              </a:ext>
            </a:extLst>
          </p:cNvPr>
          <p:cNvSpPr txBox="1"/>
          <p:nvPr/>
        </p:nvSpPr>
        <p:spPr>
          <a:xfrm>
            <a:off x="0" y="2948609"/>
            <a:ext cx="11887200" cy="3139321"/>
          </a:xfrm>
          <a:prstGeom prst="rect">
            <a:avLst/>
          </a:prstGeom>
          <a:noFill/>
        </p:spPr>
        <p:txBody>
          <a:bodyPr wrap="square" rtlCol="0">
            <a:spAutoFit/>
          </a:bodyPr>
          <a:lstStyle/>
          <a:p>
            <a:pPr algn="just"/>
            <a:r>
              <a:rPr lang="fr-FR" dirty="0">
                <a:latin typeface="Times New Roman" panose="02020603050405020304" pitchFamily="18" charset="0"/>
                <a:cs typeface="Times New Roman" panose="02020603050405020304" pitchFamily="18" charset="0"/>
              </a:rPr>
              <a:t>La photographie de Willy Brandt s’agenouillant à Varsovie devant le monument à la mémoire de l’insurrection du ghetto est un bon moyen d’introduire l’Axe 1. </a:t>
            </a:r>
          </a:p>
          <a:p>
            <a:pPr algn="just"/>
            <a:r>
              <a:rPr lang="fr-FR" dirty="0">
                <a:latin typeface="Times New Roman" panose="02020603050405020304" pitchFamily="18" charset="0"/>
                <a:cs typeface="Times New Roman" panose="02020603050405020304" pitchFamily="18" charset="0"/>
              </a:rPr>
              <a:t>Durant la guerre froide, le chancelier allemand Willy Brandt vient à Varsovie (République populaire de Pologne communiste), le </a:t>
            </a:r>
            <a:r>
              <a:rPr lang="fr-FR" b="1" dirty="0">
                <a:latin typeface="Times New Roman" panose="02020603050405020304" pitchFamily="18" charset="0"/>
                <a:cs typeface="Times New Roman" panose="02020603050405020304" pitchFamily="18" charset="0"/>
              </a:rPr>
              <a:t>7 décembre 1970</a:t>
            </a:r>
            <a:r>
              <a:rPr lang="fr-FR" dirty="0">
                <a:latin typeface="Times New Roman" panose="02020603050405020304" pitchFamily="18" charset="0"/>
                <a:cs typeface="Times New Roman" panose="02020603050405020304" pitchFamily="18" charset="0"/>
              </a:rPr>
              <a:t>, pour signer un accord reconnaissant les frontières issues de la Seconde Guerre mondiale. Premier dirigeant allemand à aller en Pologne depuis la fin de la guerre, il se rend au </a:t>
            </a:r>
            <a:r>
              <a:rPr lang="fr-FR" b="1" dirty="0">
                <a:latin typeface="Times New Roman" panose="02020603050405020304" pitchFamily="18" charset="0"/>
                <a:cs typeface="Times New Roman" panose="02020603050405020304" pitchFamily="18" charset="0"/>
              </a:rPr>
              <a:t>Mémorial du ghetto</a:t>
            </a:r>
            <a:r>
              <a:rPr lang="fr-FR" dirty="0">
                <a:latin typeface="Times New Roman" panose="02020603050405020304" pitchFamily="18" charset="0"/>
                <a:cs typeface="Times New Roman" panose="02020603050405020304" pitchFamily="18" charset="0"/>
              </a:rPr>
              <a:t>, où furent entassés </a:t>
            </a:r>
            <a:r>
              <a:rPr lang="fr-FR" b="1" dirty="0">
                <a:latin typeface="Times New Roman" panose="02020603050405020304" pitchFamily="18" charset="0"/>
                <a:cs typeface="Times New Roman" panose="02020603050405020304" pitchFamily="18" charset="0"/>
              </a:rPr>
              <a:t>450 000 Juifs</a:t>
            </a:r>
            <a:r>
              <a:rPr lang="fr-FR" dirty="0">
                <a:latin typeface="Times New Roman" panose="02020603050405020304" pitchFamily="18" charset="0"/>
                <a:cs typeface="Times New Roman" panose="02020603050405020304" pitchFamily="18" charset="0"/>
              </a:rPr>
              <a:t> pendant la guerre et qui commémore les victimes du soulèvement du ghetto. </a:t>
            </a:r>
            <a:r>
              <a:rPr lang="fr-FR" b="1" dirty="0">
                <a:latin typeface="Times New Roman" panose="02020603050405020304" pitchFamily="18" charset="0"/>
                <a:cs typeface="Times New Roman" panose="02020603050405020304" pitchFamily="18" charset="0"/>
              </a:rPr>
              <a:t>Il y dépose une gerbe, puis contre les habitudes protocolaires s’agenouille pour demander pardon au nom du peuple allemand</a:t>
            </a:r>
            <a:r>
              <a:rPr lang="fr-FR" dirty="0">
                <a:latin typeface="Times New Roman" panose="02020603050405020304" pitchFamily="18" charset="0"/>
                <a:cs typeface="Times New Roman" panose="02020603050405020304" pitchFamily="18" charset="0"/>
              </a:rPr>
              <a:t>. L’accord et ce geste de reconnaissance des crimes allemands contribuent à ce que Willy Brandt obtienne le </a:t>
            </a:r>
            <a:r>
              <a:rPr lang="fr-FR" b="1" dirty="0">
                <a:latin typeface="Times New Roman" panose="02020603050405020304" pitchFamily="18" charset="0"/>
                <a:cs typeface="Times New Roman" panose="02020603050405020304" pitchFamily="18" charset="0"/>
              </a:rPr>
              <a:t>prix Nobel de la Paix en 1971</a:t>
            </a:r>
            <a:r>
              <a:rPr lang="fr-FR" dirty="0">
                <a:latin typeface="Times New Roman" panose="02020603050405020304" pitchFamily="18" charset="0"/>
                <a:cs typeface="Times New Roman" panose="02020603050405020304" pitchFamily="18" charset="0"/>
              </a:rPr>
              <a:t> (voir le lien vers France Culture sur la photo).</a:t>
            </a:r>
          </a:p>
          <a:p>
            <a:pPr algn="just"/>
            <a:r>
              <a:rPr lang="fr-FR" dirty="0">
                <a:latin typeface="Times New Roman" panose="02020603050405020304" pitchFamily="18" charset="0"/>
                <a:cs typeface="Times New Roman" panose="02020603050405020304" pitchFamily="18" charset="0"/>
              </a:rPr>
              <a:t>Si vous souhaitez davantage coller aux deux conflits étudiés dans l’axe, </a:t>
            </a:r>
            <a:r>
              <a:rPr lang="fr-FR" b="1" dirty="0">
                <a:latin typeface="Times New Roman" panose="02020603050405020304" pitchFamily="18" charset="0"/>
                <a:cs typeface="Times New Roman" panose="02020603050405020304" pitchFamily="18" charset="0"/>
                <a:hlinkClick r:id="rId2" action="ppaction://hlinksldjump"/>
              </a:rPr>
              <a:t>Le monument aux morts d’Alger de Paul Landowski, recouvert d’un coffrage par M’Hamed </a:t>
            </a:r>
            <a:r>
              <a:rPr lang="fr-FR" b="1" dirty="0" err="1">
                <a:latin typeface="Times New Roman" panose="02020603050405020304" pitchFamily="18" charset="0"/>
                <a:cs typeface="Times New Roman" panose="02020603050405020304" pitchFamily="18" charset="0"/>
                <a:hlinkClick r:id="rId2" action="ppaction://hlinksldjump"/>
              </a:rPr>
              <a:t>Issiakem</a:t>
            </a:r>
            <a:r>
              <a:rPr lang="fr-FR" b="1" dirty="0">
                <a:latin typeface="Times New Roman" panose="02020603050405020304" pitchFamily="18" charset="0"/>
                <a:cs typeface="Times New Roman" panose="02020603050405020304" pitchFamily="18" charset="0"/>
                <a:hlinkClick r:id="rId2" action="ppaction://hlinksldjump"/>
              </a:rPr>
              <a:t> en 1978 paraît pleinement pertinent.</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7414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F2A46FC-A8BE-4771-BE51-D9123E9185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L'agenouillement du chancelier allemand Willy Brandt devant le mémorial des victimes du ghetto de Varsovie le 7 décembre 1970">
            <a:hlinkClick r:id="rId2"/>
            <a:extLst>
              <a:ext uri="{FF2B5EF4-FFF2-40B4-BE49-F238E27FC236}">
                <a16:creationId xmlns:a16="http://schemas.microsoft.com/office/drawing/2014/main" id="{3B213260-A405-43D9-9660-31F78DCE65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675" b="24554"/>
          <a:stretch/>
        </p:blipFill>
        <p:spPr bwMode="auto">
          <a:xfrm>
            <a:off x="615790" y="508000"/>
            <a:ext cx="10960420" cy="5792694"/>
          </a:xfrm>
          <a:custGeom>
            <a:avLst/>
            <a:gdLst/>
            <a:ahLst/>
            <a:cxnLst/>
            <a:rect l="l" t="t" r="r" b="b"/>
            <a:pathLst>
              <a:path w="10485104" h="5523506">
                <a:moveTo>
                  <a:pt x="5949681" y="536"/>
                </a:moveTo>
                <a:cubicBezTo>
                  <a:pt x="6074035" y="-2131"/>
                  <a:pt x="6198411" y="5173"/>
                  <a:pt x="6321822" y="22405"/>
                </a:cubicBezTo>
                <a:cubicBezTo>
                  <a:pt x="6498937" y="51493"/>
                  <a:pt x="6677824" y="73364"/>
                  <a:pt x="6857694" y="55210"/>
                </a:cubicBezTo>
                <a:cubicBezTo>
                  <a:pt x="6981675" y="42526"/>
                  <a:pt x="7105459" y="35089"/>
                  <a:pt x="7230031" y="35528"/>
                </a:cubicBezTo>
                <a:cubicBezTo>
                  <a:pt x="7516370" y="35528"/>
                  <a:pt x="7802902" y="38152"/>
                  <a:pt x="8089242" y="32684"/>
                </a:cubicBezTo>
                <a:cubicBezTo>
                  <a:pt x="8344090" y="27873"/>
                  <a:pt x="8597956" y="17377"/>
                  <a:pt x="8853003" y="43837"/>
                </a:cubicBezTo>
                <a:cubicBezTo>
                  <a:pt x="9229472" y="82767"/>
                  <a:pt x="9607909" y="70300"/>
                  <a:pt x="9985559" y="65708"/>
                </a:cubicBezTo>
                <a:cubicBezTo>
                  <a:pt x="10083101" y="64320"/>
                  <a:pt x="10180599" y="61132"/>
                  <a:pt x="10278047" y="56140"/>
                </a:cubicBezTo>
                <a:lnTo>
                  <a:pt x="10449151" y="44199"/>
                </a:lnTo>
                <a:lnTo>
                  <a:pt x="10468533" y="198724"/>
                </a:lnTo>
                <a:cubicBezTo>
                  <a:pt x="10475933" y="234109"/>
                  <a:pt x="10480462" y="270161"/>
                  <a:pt x="10482057" y="306442"/>
                </a:cubicBezTo>
                <a:cubicBezTo>
                  <a:pt x="10492136" y="438884"/>
                  <a:pt x="10475168" y="569479"/>
                  <a:pt x="10461007" y="700359"/>
                </a:cubicBezTo>
                <a:cubicBezTo>
                  <a:pt x="10451566" y="783776"/>
                  <a:pt x="10437150" y="868045"/>
                  <a:pt x="10461007" y="950608"/>
                </a:cubicBezTo>
                <a:cubicBezTo>
                  <a:pt x="10477350" y="1008147"/>
                  <a:pt x="10480985" y="1069224"/>
                  <a:pt x="10471595" y="1128666"/>
                </a:cubicBezTo>
                <a:cubicBezTo>
                  <a:pt x="10455763" y="1234166"/>
                  <a:pt x="10452459" y="1341527"/>
                  <a:pt x="10461772" y="1447979"/>
                </a:cubicBezTo>
                <a:cubicBezTo>
                  <a:pt x="10467921" y="1518165"/>
                  <a:pt x="10466977" y="1588906"/>
                  <a:pt x="10458965" y="1658865"/>
                </a:cubicBezTo>
                <a:cubicBezTo>
                  <a:pt x="10448377" y="1752939"/>
                  <a:pt x="10431919" y="1848719"/>
                  <a:pt x="10451949" y="1943076"/>
                </a:cubicBezTo>
                <a:cubicBezTo>
                  <a:pt x="10483843" y="2092999"/>
                  <a:pt x="10477464" y="2242779"/>
                  <a:pt x="10464706" y="2393837"/>
                </a:cubicBezTo>
                <a:cubicBezTo>
                  <a:pt x="10455138" y="2506243"/>
                  <a:pt x="10444549" y="2619928"/>
                  <a:pt x="10463686" y="2733613"/>
                </a:cubicBezTo>
                <a:cubicBezTo>
                  <a:pt x="10471914" y="2786362"/>
                  <a:pt x="10471914" y="2840306"/>
                  <a:pt x="10463686" y="2893056"/>
                </a:cubicBezTo>
                <a:cubicBezTo>
                  <a:pt x="10453735" y="2964109"/>
                  <a:pt x="10444294" y="3034452"/>
                  <a:pt x="10457052" y="3106215"/>
                </a:cubicBezTo>
                <a:cubicBezTo>
                  <a:pt x="10462665" y="3137479"/>
                  <a:pt x="10466875" y="3169026"/>
                  <a:pt x="10469810" y="3200574"/>
                </a:cubicBezTo>
                <a:cubicBezTo>
                  <a:pt x="10475653" y="3281119"/>
                  <a:pt x="10473561" y="3362120"/>
                  <a:pt x="10463559" y="3442154"/>
                </a:cubicBezTo>
                <a:cubicBezTo>
                  <a:pt x="10453990" y="3535091"/>
                  <a:pt x="10469554" y="3628597"/>
                  <a:pt x="10456797" y="3721250"/>
                </a:cubicBezTo>
                <a:cubicBezTo>
                  <a:pt x="10447738" y="3795870"/>
                  <a:pt x="10447394" y="3871485"/>
                  <a:pt x="10455776" y="3946204"/>
                </a:cubicBezTo>
                <a:cubicBezTo>
                  <a:pt x="10470855" y="4087457"/>
                  <a:pt x="10469912" y="4230260"/>
                  <a:pt x="10452970" y="4371244"/>
                </a:cubicBezTo>
                <a:cubicBezTo>
                  <a:pt x="10442508" y="4453523"/>
                  <a:pt x="10436512" y="4538218"/>
                  <a:pt x="10455266" y="4618934"/>
                </a:cubicBezTo>
                <a:cubicBezTo>
                  <a:pt x="10499408" y="4808646"/>
                  <a:pt x="10473637" y="4998642"/>
                  <a:pt x="10455266" y="5187359"/>
                </a:cubicBezTo>
                <a:cubicBezTo>
                  <a:pt x="10444103" y="5288708"/>
                  <a:pt x="10443847" y="5391181"/>
                  <a:pt x="10454500" y="5492602"/>
                </a:cubicBezTo>
                <a:lnTo>
                  <a:pt x="10454510" y="5492731"/>
                </a:lnTo>
                <a:lnTo>
                  <a:pt x="10414967" y="5491139"/>
                </a:lnTo>
                <a:cubicBezTo>
                  <a:pt x="10117611" y="5495732"/>
                  <a:pt x="9820450" y="5526349"/>
                  <a:pt x="9523092" y="5507105"/>
                </a:cubicBezTo>
                <a:cubicBezTo>
                  <a:pt x="9272964" y="5490920"/>
                  <a:pt x="9023034" y="5477142"/>
                  <a:pt x="8772711" y="5490483"/>
                </a:cubicBezTo>
                <a:cubicBezTo>
                  <a:pt x="8636774" y="5499549"/>
                  <a:pt x="8500636" y="5503107"/>
                  <a:pt x="8364561" y="5501172"/>
                </a:cubicBezTo>
                <a:lnTo>
                  <a:pt x="8196562" y="5491993"/>
                </a:lnTo>
                <a:lnTo>
                  <a:pt x="8077075" y="5475562"/>
                </a:lnTo>
                <a:lnTo>
                  <a:pt x="7915670" y="5468917"/>
                </a:lnTo>
                <a:lnTo>
                  <a:pt x="7914092" y="5467957"/>
                </a:lnTo>
                <a:lnTo>
                  <a:pt x="7894412" y="5467957"/>
                </a:lnTo>
                <a:lnTo>
                  <a:pt x="7892834" y="5468758"/>
                </a:lnTo>
                <a:lnTo>
                  <a:pt x="7727602" y="5475562"/>
                </a:lnTo>
                <a:lnTo>
                  <a:pt x="7690606" y="5480649"/>
                </a:lnTo>
                <a:lnTo>
                  <a:pt x="7624212" y="5484579"/>
                </a:lnTo>
                <a:cubicBezTo>
                  <a:pt x="7434738" y="5508001"/>
                  <a:pt x="7243868" y="5514147"/>
                  <a:pt x="7053506" y="5502949"/>
                </a:cubicBezTo>
                <a:cubicBezTo>
                  <a:pt x="6777009" y="5485453"/>
                  <a:pt x="6500117" y="5474737"/>
                  <a:pt x="6223029" y="5498574"/>
                </a:cubicBezTo>
                <a:cubicBezTo>
                  <a:pt x="6065592" y="5511916"/>
                  <a:pt x="5908157" y="5526131"/>
                  <a:pt x="5750720" y="5507761"/>
                </a:cubicBezTo>
                <a:cubicBezTo>
                  <a:pt x="5616170" y="5490965"/>
                  <a:pt x="5480520" y="5488253"/>
                  <a:pt x="5345518" y="5499668"/>
                </a:cubicBezTo>
                <a:cubicBezTo>
                  <a:pt x="5197844" y="5511040"/>
                  <a:pt x="5049616" y="5511040"/>
                  <a:pt x="4901942" y="5499668"/>
                </a:cubicBezTo>
                <a:cubicBezTo>
                  <a:pt x="4760445" y="5490920"/>
                  <a:pt x="4618556" y="5476268"/>
                  <a:pt x="4477454" y="5492013"/>
                </a:cubicBezTo>
                <a:cubicBezTo>
                  <a:pt x="4279085" y="5513884"/>
                  <a:pt x="4081305" y="5506667"/>
                  <a:pt x="3883329" y="5493326"/>
                </a:cubicBezTo>
                <a:cubicBezTo>
                  <a:pt x="3719792" y="5482391"/>
                  <a:pt x="3555664" y="5466425"/>
                  <a:pt x="3392914" y="5492233"/>
                </a:cubicBezTo>
                <a:cubicBezTo>
                  <a:pt x="3175771" y="5523222"/>
                  <a:pt x="2956480" y="5531206"/>
                  <a:pt x="2737979" y="5516072"/>
                </a:cubicBezTo>
                <a:cubicBezTo>
                  <a:pt x="2289680" y="5492670"/>
                  <a:pt x="1840986" y="5498574"/>
                  <a:pt x="1392489" y="5480641"/>
                </a:cubicBezTo>
                <a:cubicBezTo>
                  <a:pt x="1244499" y="5474519"/>
                  <a:pt x="1097296" y="5507322"/>
                  <a:pt x="949699" y="5509072"/>
                </a:cubicBezTo>
                <a:cubicBezTo>
                  <a:pt x="684469" y="5512352"/>
                  <a:pt x="418241" y="5493120"/>
                  <a:pt x="151598" y="5492249"/>
                </a:cubicBezTo>
                <a:lnTo>
                  <a:pt x="1415" y="5496057"/>
                </a:lnTo>
                <a:lnTo>
                  <a:pt x="3772" y="5431261"/>
                </a:lnTo>
                <a:cubicBezTo>
                  <a:pt x="7163" y="5398149"/>
                  <a:pt x="12808" y="5364994"/>
                  <a:pt x="20909" y="5331792"/>
                </a:cubicBezTo>
                <a:cubicBezTo>
                  <a:pt x="51502" y="5208362"/>
                  <a:pt x="50009" y="5079152"/>
                  <a:pt x="16572" y="4956462"/>
                </a:cubicBezTo>
                <a:cubicBezTo>
                  <a:pt x="9172" y="4924695"/>
                  <a:pt x="4643" y="4892329"/>
                  <a:pt x="3048" y="4859758"/>
                </a:cubicBezTo>
                <a:cubicBezTo>
                  <a:pt x="-7031" y="4740857"/>
                  <a:pt x="9937" y="4623614"/>
                  <a:pt x="24098" y="4506116"/>
                </a:cubicBezTo>
                <a:cubicBezTo>
                  <a:pt x="33539" y="4431228"/>
                  <a:pt x="47955" y="4355575"/>
                  <a:pt x="24098" y="4281453"/>
                </a:cubicBezTo>
                <a:cubicBezTo>
                  <a:pt x="7755" y="4229797"/>
                  <a:pt x="4120" y="4174965"/>
                  <a:pt x="13510" y="4121600"/>
                </a:cubicBezTo>
                <a:cubicBezTo>
                  <a:pt x="29342" y="4026887"/>
                  <a:pt x="32646" y="3930503"/>
                  <a:pt x="23333" y="3834935"/>
                </a:cubicBezTo>
                <a:cubicBezTo>
                  <a:pt x="17184" y="3771925"/>
                  <a:pt x="18128" y="3708417"/>
                  <a:pt x="26140" y="3645611"/>
                </a:cubicBezTo>
                <a:cubicBezTo>
                  <a:pt x="36728" y="3561155"/>
                  <a:pt x="53186" y="3475168"/>
                  <a:pt x="33156" y="3390458"/>
                </a:cubicBezTo>
                <a:cubicBezTo>
                  <a:pt x="1262" y="3255864"/>
                  <a:pt x="7641" y="3121398"/>
                  <a:pt x="20399" y="2985784"/>
                </a:cubicBezTo>
                <a:cubicBezTo>
                  <a:pt x="29967" y="2884871"/>
                  <a:pt x="40556" y="2782810"/>
                  <a:pt x="21419" y="2680748"/>
                </a:cubicBezTo>
                <a:cubicBezTo>
                  <a:pt x="13191" y="2633392"/>
                  <a:pt x="13191" y="2584964"/>
                  <a:pt x="21419" y="2537607"/>
                </a:cubicBezTo>
                <a:cubicBezTo>
                  <a:pt x="31370" y="2473819"/>
                  <a:pt x="40811" y="2410668"/>
                  <a:pt x="28053" y="2346242"/>
                </a:cubicBezTo>
                <a:cubicBezTo>
                  <a:pt x="22440" y="2318175"/>
                  <a:pt x="18230" y="2289853"/>
                  <a:pt x="15295" y="2261531"/>
                </a:cubicBezTo>
                <a:cubicBezTo>
                  <a:pt x="9452" y="2189221"/>
                  <a:pt x="11544" y="2116502"/>
                  <a:pt x="21546" y="2044651"/>
                </a:cubicBezTo>
                <a:cubicBezTo>
                  <a:pt x="31115" y="1961216"/>
                  <a:pt x="15551" y="1877270"/>
                  <a:pt x="28308" y="1794090"/>
                </a:cubicBezTo>
                <a:cubicBezTo>
                  <a:pt x="37367" y="1727100"/>
                  <a:pt x="37711" y="1659216"/>
                  <a:pt x="29329" y="1592136"/>
                </a:cubicBezTo>
                <a:cubicBezTo>
                  <a:pt x="14250" y="1465325"/>
                  <a:pt x="15193" y="1337123"/>
                  <a:pt x="32135" y="1210554"/>
                </a:cubicBezTo>
                <a:cubicBezTo>
                  <a:pt x="42597" y="1136687"/>
                  <a:pt x="48593" y="1060652"/>
                  <a:pt x="29839" y="988188"/>
                </a:cubicBezTo>
                <a:cubicBezTo>
                  <a:pt x="-14303" y="817873"/>
                  <a:pt x="11468" y="647303"/>
                  <a:pt x="29839" y="477881"/>
                </a:cubicBezTo>
                <a:cubicBezTo>
                  <a:pt x="41002" y="386894"/>
                  <a:pt x="41258" y="294898"/>
                  <a:pt x="30605" y="203847"/>
                </a:cubicBezTo>
                <a:lnTo>
                  <a:pt x="17136" y="42362"/>
                </a:lnTo>
                <a:lnTo>
                  <a:pt x="155390" y="51827"/>
                </a:lnTo>
                <a:cubicBezTo>
                  <a:pt x="380715" y="63616"/>
                  <a:pt x="606095" y="63411"/>
                  <a:pt x="831032" y="41432"/>
                </a:cubicBezTo>
                <a:cubicBezTo>
                  <a:pt x="1107234" y="18075"/>
                  <a:pt x="1384519" y="14708"/>
                  <a:pt x="1661115" y="31372"/>
                </a:cubicBezTo>
                <a:cubicBezTo>
                  <a:pt x="1911045" y="42962"/>
                  <a:pt x="2160581" y="71395"/>
                  <a:pt x="2411103" y="47120"/>
                </a:cubicBezTo>
                <a:cubicBezTo>
                  <a:pt x="2497298" y="38807"/>
                  <a:pt x="2581920" y="18689"/>
                  <a:pt x="2668707" y="14096"/>
                </a:cubicBezTo>
                <a:cubicBezTo>
                  <a:pt x="3075287" y="-7775"/>
                  <a:pt x="3480488" y="25030"/>
                  <a:pt x="3885690" y="51930"/>
                </a:cubicBezTo>
                <a:cubicBezTo>
                  <a:pt x="4033287" y="61770"/>
                  <a:pt x="4180883" y="73799"/>
                  <a:pt x="4328480" y="46900"/>
                </a:cubicBezTo>
                <a:cubicBezTo>
                  <a:pt x="4453032" y="25577"/>
                  <a:pt x="4579453" y="21181"/>
                  <a:pt x="4704949" y="33778"/>
                </a:cubicBezTo>
                <a:cubicBezTo>
                  <a:pt x="4816098" y="46376"/>
                  <a:pt x="4927939" y="49371"/>
                  <a:pt x="5039501" y="42745"/>
                </a:cubicBezTo>
                <a:cubicBezTo>
                  <a:pt x="5342568" y="15407"/>
                  <a:pt x="5645828" y="318"/>
                  <a:pt x="5949681" y="536"/>
                </a:cubicBezTo>
                <a:close/>
              </a:path>
            </a:pathLst>
          </a:cu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2A5F70C0-53CA-47ED-B933-4B32FD2BC0B0}"/>
              </a:ext>
            </a:extLst>
          </p:cNvPr>
          <p:cNvSpPr txBox="1"/>
          <p:nvPr/>
        </p:nvSpPr>
        <p:spPr>
          <a:xfrm>
            <a:off x="211015" y="6300694"/>
            <a:ext cx="11859065" cy="646331"/>
          </a:xfrm>
          <a:prstGeom prst="rect">
            <a:avLst/>
          </a:prstGeom>
          <a:noFill/>
        </p:spPr>
        <p:txBody>
          <a:bodyPr wrap="square" rtlCol="0">
            <a:spAutoFit/>
          </a:bodyPr>
          <a:lstStyle/>
          <a:p>
            <a:pPr algn="ctr"/>
            <a:r>
              <a:rPr lang="fr-FR" b="1" dirty="0">
                <a:latin typeface="Times New Roman" panose="02020603050405020304" pitchFamily="18" charset="0"/>
                <a:cs typeface="Times New Roman" panose="02020603050405020304" pitchFamily="18" charset="0"/>
              </a:rPr>
              <a:t>L'agenouillement du chancelier allemand Willy Brandt devant le mémorial des victimes du ghetto de Varsovie,</a:t>
            </a:r>
          </a:p>
          <a:p>
            <a:pPr algn="ctr"/>
            <a:r>
              <a:rPr lang="fr-FR" b="1" dirty="0">
                <a:latin typeface="Times New Roman" panose="02020603050405020304" pitchFamily="18" charset="0"/>
                <a:cs typeface="Times New Roman" panose="02020603050405020304" pitchFamily="18" charset="0"/>
              </a:rPr>
              <a:t> le 7 décembre 1970,</a:t>
            </a:r>
            <a:r>
              <a:rPr lang="fr-FR" b="1" i="1" dirty="0">
                <a:latin typeface="Times New Roman" panose="02020603050405020304" pitchFamily="18" charset="0"/>
                <a:cs typeface="Times New Roman" panose="02020603050405020304" pitchFamily="18" charset="0"/>
              </a:rPr>
              <a:t> Crédits : Sven Simon / </a:t>
            </a:r>
            <a:r>
              <a:rPr lang="fr-FR" b="1" i="1" dirty="0" err="1">
                <a:latin typeface="Times New Roman" panose="02020603050405020304" pitchFamily="18" charset="0"/>
                <a:cs typeface="Times New Roman" panose="02020603050405020304" pitchFamily="18" charset="0"/>
              </a:rPr>
              <a:t>Ullstein</a:t>
            </a:r>
            <a:r>
              <a:rPr lang="fr-FR" b="1" i="1" dirty="0">
                <a:latin typeface="Times New Roman" panose="02020603050405020304" pitchFamily="18" charset="0"/>
                <a:cs typeface="Times New Roman" panose="02020603050405020304" pitchFamily="18" charset="0"/>
              </a:rPr>
              <a:t> </a:t>
            </a:r>
            <a:r>
              <a:rPr lang="fr-FR" b="1" i="1" dirty="0" err="1">
                <a:latin typeface="Times New Roman" panose="02020603050405020304" pitchFamily="18" charset="0"/>
                <a:cs typeface="Times New Roman" panose="02020603050405020304" pitchFamily="18" charset="0"/>
              </a:rPr>
              <a:t>Bild</a:t>
            </a:r>
            <a:r>
              <a:rPr lang="fr-FR" b="1" i="1" dirty="0">
                <a:latin typeface="Times New Roman" panose="02020603050405020304" pitchFamily="18" charset="0"/>
                <a:cs typeface="Times New Roman" panose="02020603050405020304" pitchFamily="18" charset="0"/>
              </a:rPr>
              <a:t> - Getty</a:t>
            </a:r>
            <a:endParaRPr lang="fr-F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5909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46B290"/>
          </a:solidFill>
          <a:ln w="6857" cap="flat">
            <a:noFill/>
            <a:prstDash val="solid"/>
            <a:miter/>
          </a:ln>
        </p:spPr>
        <p:txBody>
          <a:bodyPr wrap="square" rtlCol="0" anchor="ctr">
            <a:noAutofit/>
          </a:bodyPr>
          <a:lstStyle/>
          <a:p>
            <a:endParaRPr lang="en-US"/>
          </a:p>
        </p:txBody>
      </p:sp>
      <p:sp>
        <p:nvSpPr>
          <p:cNvPr id="3" name="Titre 2">
            <a:extLst>
              <a:ext uri="{FF2B5EF4-FFF2-40B4-BE49-F238E27FC236}">
                <a16:creationId xmlns:a16="http://schemas.microsoft.com/office/drawing/2014/main" id="{A950B88F-56FF-4AA4-9AD7-7FA12CCFF7FE}"/>
              </a:ext>
            </a:extLst>
          </p:cNvPr>
          <p:cNvSpPr>
            <a:spLocks noGrp="1"/>
          </p:cNvSpPr>
          <p:nvPr>
            <p:ph type="ctrTitle"/>
          </p:nvPr>
        </p:nvSpPr>
        <p:spPr>
          <a:xfrm>
            <a:off x="648037" y="1298448"/>
            <a:ext cx="5895178" cy="3807446"/>
          </a:xfrm>
        </p:spPr>
        <p:txBody>
          <a:bodyPr anchor="b">
            <a:normAutofit/>
          </a:bodyPr>
          <a:lstStyle/>
          <a:p>
            <a:pPr>
              <a:lnSpc>
                <a:spcPct val="90000"/>
              </a:lnSpc>
            </a:pPr>
            <a:r>
              <a:rPr lang="fr-FR" sz="6200" dirty="0">
                <a:solidFill>
                  <a:srgbClr val="FFFFFF"/>
                </a:solidFill>
              </a:rPr>
              <a:t>Connaissances préalables</a:t>
            </a:r>
          </a:p>
        </p:txBody>
      </p:sp>
      <p:sp>
        <p:nvSpPr>
          <p:cNvPr id="4" name="Sous-titre 3">
            <a:extLst>
              <a:ext uri="{FF2B5EF4-FFF2-40B4-BE49-F238E27FC236}">
                <a16:creationId xmlns:a16="http://schemas.microsoft.com/office/drawing/2014/main" id="{13D74D40-01AD-46A7-9FBD-A18B7AFB88C0}"/>
              </a:ext>
            </a:extLst>
          </p:cNvPr>
          <p:cNvSpPr>
            <a:spLocks noGrp="1"/>
          </p:cNvSpPr>
          <p:nvPr>
            <p:ph type="subTitle" idx="1"/>
          </p:nvPr>
        </p:nvSpPr>
        <p:spPr>
          <a:xfrm>
            <a:off x="8129871" y="281354"/>
            <a:ext cx="3791793" cy="4648455"/>
          </a:xfrm>
        </p:spPr>
        <p:txBody>
          <a:bodyPr anchor="b">
            <a:normAutofit fontScale="62500" lnSpcReduction="20000"/>
          </a:bodyPr>
          <a:lstStyle/>
          <a:p>
            <a:pPr marL="457200" indent="-457200" algn="just">
              <a:buFontTx/>
              <a:buChar char="-"/>
            </a:pPr>
            <a:r>
              <a:rPr lang="fr-FR" sz="3600" u="sng" dirty="0">
                <a:latin typeface="Times New Roman" panose="02020603050405020304" pitchFamily="18" charset="0"/>
                <a:cs typeface="Times New Roman" panose="02020603050405020304" pitchFamily="18" charset="0"/>
              </a:rPr>
              <a:t>Maîtrise des causes de la Grande Guerre. </a:t>
            </a:r>
            <a:r>
              <a:rPr lang="fr-FR" sz="3600" dirty="0">
                <a:latin typeface="Times New Roman" panose="02020603050405020304" pitchFamily="18" charset="0"/>
                <a:cs typeface="Times New Roman" panose="02020603050405020304" pitchFamily="18" charset="0"/>
              </a:rPr>
              <a:t>Une carte permet de rappeler les causes principales de la guerre et surtout l’idée de </a:t>
            </a:r>
            <a:r>
              <a:rPr lang="fr-FR" sz="3600" b="1" dirty="0">
                <a:latin typeface="Times New Roman" panose="02020603050405020304" pitchFamily="18" charset="0"/>
                <a:cs typeface="Times New Roman" panose="02020603050405020304" pitchFamily="18" charset="0"/>
              </a:rPr>
              <a:t>responsabilités partagées</a:t>
            </a:r>
          </a:p>
          <a:p>
            <a:pPr marL="457200" indent="-457200">
              <a:buFontTx/>
              <a:buChar char="-"/>
            </a:pPr>
            <a:r>
              <a:rPr lang="fr-FR" sz="3600" u="sng" dirty="0">
                <a:latin typeface="Times New Roman" panose="02020603050405020304" pitchFamily="18" charset="0"/>
                <a:cs typeface="Times New Roman" panose="02020603050405020304" pitchFamily="18" charset="0"/>
              </a:rPr>
              <a:t>Déroulement de la guerre d’Algérie. </a:t>
            </a:r>
            <a:r>
              <a:rPr lang="fr-FR" sz="3600" dirty="0">
                <a:latin typeface="Times New Roman" panose="02020603050405020304" pitchFamily="18" charset="0"/>
                <a:cs typeface="Times New Roman" panose="02020603050405020304" pitchFamily="18" charset="0"/>
              </a:rPr>
              <a:t>Une chronologie présentera les grandes étapes en insistant sur l’expérience des différents acteurs.</a:t>
            </a:r>
          </a:p>
        </p:txBody>
      </p:sp>
      <p:sp>
        <p:nvSpPr>
          <p:cNvPr id="13" name="Rectangle 6">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1085" y="5439978"/>
            <a:ext cx="5897880" cy="27432"/>
          </a:xfrm>
          <a:custGeom>
            <a:avLst/>
            <a:gdLst>
              <a:gd name="connsiteX0" fmla="*/ 0 w 5897880"/>
              <a:gd name="connsiteY0" fmla="*/ 0 h 27432"/>
              <a:gd name="connsiteX1" fmla="*/ 537362 w 5897880"/>
              <a:gd name="connsiteY1" fmla="*/ 0 h 27432"/>
              <a:gd name="connsiteX2" fmla="*/ 1133704 w 5897880"/>
              <a:gd name="connsiteY2" fmla="*/ 0 h 27432"/>
              <a:gd name="connsiteX3" fmla="*/ 1671066 w 5897880"/>
              <a:gd name="connsiteY3" fmla="*/ 0 h 27432"/>
              <a:gd name="connsiteX4" fmla="*/ 2385365 w 5897880"/>
              <a:gd name="connsiteY4" fmla="*/ 0 h 27432"/>
              <a:gd name="connsiteX5" fmla="*/ 3040685 w 5897880"/>
              <a:gd name="connsiteY5" fmla="*/ 0 h 27432"/>
              <a:gd name="connsiteX6" fmla="*/ 3696005 w 5897880"/>
              <a:gd name="connsiteY6" fmla="*/ 0 h 27432"/>
              <a:gd name="connsiteX7" fmla="*/ 4469282 w 5897880"/>
              <a:gd name="connsiteY7" fmla="*/ 0 h 27432"/>
              <a:gd name="connsiteX8" fmla="*/ 5183581 w 5897880"/>
              <a:gd name="connsiteY8" fmla="*/ 0 h 27432"/>
              <a:gd name="connsiteX9" fmla="*/ 5897880 w 5897880"/>
              <a:gd name="connsiteY9" fmla="*/ 0 h 27432"/>
              <a:gd name="connsiteX10" fmla="*/ 5897880 w 5897880"/>
              <a:gd name="connsiteY10" fmla="*/ 27432 h 27432"/>
              <a:gd name="connsiteX11" fmla="*/ 5419496 w 5897880"/>
              <a:gd name="connsiteY11" fmla="*/ 27432 h 27432"/>
              <a:gd name="connsiteX12" fmla="*/ 4882134 w 5897880"/>
              <a:gd name="connsiteY12" fmla="*/ 27432 h 27432"/>
              <a:gd name="connsiteX13" fmla="*/ 4167835 w 5897880"/>
              <a:gd name="connsiteY13" fmla="*/ 27432 h 27432"/>
              <a:gd name="connsiteX14" fmla="*/ 3394558 w 5897880"/>
              <a:gd name="connsiteY14" fmla="*/ 27432 h 27432"/>
              <a:gd name="connsiteX15" fmla="*/ 2798216 w 5897880"/>
              <a:gd name="connsiteY15" fmla="*/ 27432 h 27432"/>
              <a:gd name="connsiteX16" fmla="*/ 2024939 w 5897880"/>
              <a:gd name="connsiteY16" fmla="*/ 27432 h 27432"/>
              <a:gd name="connsiteX17" fmla="*/ 1487576 w 5897880"/>
              <a:gd name="connsiteY17" fmla="*/ 27432 h 27432"/>
              <a:gd name="connsiteX18" fmla="*/ 1009193 w 5897880"/>
              <a:gd name="connsiteY18" fmla="*/ 27432 h 27432"/>
              <a:gd name="connsiteX19" fmla="*/ 0 w 5897880"/>
              <a:gd name="connsiteY19" fmla="*/ 27432 h 27432"/>
              <a:gd name="connsiteX20" fmla="*/ 0 w 5897880"/>
              <a:gd name="connsiteY20"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97880" h="27432" fill="none" extrusionOk="0">
                <a:moveTo>
                  <a:pt x="0" y="0"/>
                </a:moveTo>
                <a:cubicBezTo>
                  <a:pt x="232564" y="21549"/>
                  <a:pt x="389747" y="7320"/>
                  <a:pt x="537362" y="0"/>
                </a:cubicBezTo>
                <a:cubicBezTo>
                  <a:pt x="684977" y="-7320"/>
                  <a:pt x="894159" y="-7726"/>
                  <a:pt x="1133704" y="0"/>
                </a:cubicBezTo>
                <a:cubicBezTo>
                  <a:pt x="1373249" y="7726"/>
                  <a:pt x="1440352" y="-304"/>
                  <a:pt x="1671066" y="0"/>
                </a:cubicBezTo>
                <a:cubicBezTo>
                  <a:pt x="1901780" y="304"/>
                  <a:pt x="2091497" y="765"/>
                  <a:pt x="2385365" y="0"/>
                </a:cubicBezTo>
                <a:cubicBezTo>
                  <a:pt x="2679233" y="-765"/>
                  <a:pt x="2762926" y="2802"/>
                  <a:pt x="3040685" y="0"/>
                </a:cubicBezTo>
                <a:cubicBezTo>
                  <a:pt x="3318444" y="-2802"/>
                  <a:pt x="3409726" y="9093"/>
                  <a:pt x="3696005" y="0"/>
                </a:cubicBezTo>
                <a:cubicBezTo>
                  <a:pt x="3982284" y="-9093"/>
                  <a:pt x="4087272" y="27119"/>
                  <a:pt x="4469282" y="0"/>
                </a:cubicBezTo>
                <a:cubicBezTo>
                  <a:pt x="4851292" y="-27119"/>
                  <a:pt x="4924835" y="26473"/>
                  <a:pt x="5183581" y="0"/>
                </a:cubicBezTo>
                <a:cubicBezTo>
                  <a:pt x="5442327" y="-26473"/>
                  <a:pt x="5598463" y="7328"/>
                  <a:pt x="5897880" y="0"/>
                </a:cubicBezTo>
                <a:cubicBezTo>
                  <a:pt x="5898716" y="13055"/>
                  <a:pt x="5897707" y="18641"/>
                  <a:pt x="5897880" y="27432"/>
                </a:cubicBezTo>
                <a:cubicBezTo>
                  <a:pt x="5682742" y="40412"/>
                  <a:pt x="5520014" y="23844"/>
                  <a:pt x="5419496" y="27432"/>
                </a:cubicBezTo>
                <a:cubicBezTo>
                  <a:pt x="5318978" y="31020"/>
                  <a:pt x="5012864" y="6698"/>
                  <a:pt x="4882134" y="27432"/>
                </a:cubicBezTo>
                <a:cubicBezTo>
                  <a:pt x="4751404" y="48166"/>
                  <a:pt x="4313676" y="5207"/>
                  <a:pt x="4167835" y="27432"/>
                </a:cubicBezTo>
                <a:cubicBezTo>
                  <a:pt x="4021994" y="49657"/>
                  <a:pt x="3715729" y="59193"/>
                  <a:pt x="3394558" y="27432"/>
                </a:cubicBezTo>
                <a:cubicBezTo>
                  <a:pt x="3073387" y="-4329"/>
                  <a:pt x="3093227" y="38972"/>
                  <a:pt x="2798216" y="27432"/>
                </a:cubicBezTo>
                <a:cubicBezTo>
                  <a:pt x="2503205" y="15892"/>
                  <a:pt x="2297615" y="31603"/>
                  <a:pt x="2024939" y="27432"/>
                </a:cubicBezTo>
                <a:cubicBezTo>
                  <a:pt x="1752263" y="23261"/>
                  <a:pt x="1629814" y="3659"/>
                  <a:pt x="1487576" y="27432"/>
                </a:cubicBezTo>
                <a:cubicBezTo>
                  <a:pt x="1345338" y="51205"/>
                  <a:pt x="1238885" y="24954"/>
                  <a:pt x="1009193" y="27432"/>
                </a:cubicBezTo>
                <a:cubicBezTo>
                  <a:pt x="779501" y="29910"/>
                  <a:pt x="441829" y="-15535"/>
                  <a:pt x="0" y="27432"/>
                </a:cubicBezTo>
                <a:cubicBezTo>
                  <a:pt x="988" y="17221"/>
                  <a:pt x="-970" y="7538"/>
                  <a:pt x="0" y="0"/>
                </a:cubicBezTo>
                <a:close/>
              </a:path>
              <a:path w="5897880" h="27432" stroke="0" extrusionOk="0">
                <a:moveTo>
                  <a:pt x="0" y="0"/>
                </a:moveTo>
                <a:cubicBezTo>
                  <a:pt x="196299" y="-26676"/>
                  <a:pt x="463834" y="6738"/>
                  <a:pt x="596341" y="0"/>
                </a:cubicBezTo>
                <a:cubicBezTo>
                  <a:pt x="728848" y="-6738"/>
                  <a:pt x="857267" y="1845"/>
                  <a:pt x="1074725" y="0"/>
                </a:cubicBezTo>
                <a:cubicBezTo>
                  <a:pt x="1292183" y="-1845"/>
                  <a:pt x="1545672" y="3744"/>
                  <a:pt x="1848002" y="0"/>
                </a:cubicBezTo>
                <a:cubicBezTo>
                  <a:pt x="2150332" y="-3744"/>
                  <a:pt x="2306688" y="-14526"/>
                  <a:pt x="2444344" y="0"/>
                </a:cubicBezTo>
                <a:cubicBezTo>
                  <a:pt x="2582000" y="14526"/>
                  <a:pt x="2761095" y="-11862"/>
                  <a:pt x="3040685" y="0"/>
                </a:cubicBezTo>
                <a:cubicBezTo>
                  <a:pt x="3320275" y="11862"/>
                  <a:pt x="3622320" y="-32867"/>
                  <a:pt x="3813962" y="0"/>
                </a:cubicBezTo>
                <a:cubicBezTo>
                  <a:pt x="4005604" y="32867"/>
                  <a:pt x="4117810" y="-10778"/>
                  <a:pt x="4351325" y="0"/>
                </a:cubicBezTo>
                <a:cubicBezTo>
                  <a:pt x="4584840" y="10778"/>
                  <a:pt x="4963783" y="-32384"/>
                  <a:pt x="5124602" y="0"/>
                </a:cubicBezTo>
                <a:cubicBezTo>
                  <a:pt x="5285421" y="32384"/>
                  <a:pt x="5705238" y="-29538"/>
                  <a:pt x="5897880" y="0"/>
                </a:cubicBezTo>
                <a:cubicBezTo>
                  <a:pt x="5898677" y="11634"/>
                  <a:pt x="5899083" y="16994"/>
                  <a:pt x="5897880" y="27432"/>
                </a:cubicBezTo>
                <a:cubicBezTo>
                  <a:pt x="5630425" y="7719"/>
                  <a:pt x="5532865" y="21388"/>
                  <a:pt x="5242560" y="27432"/>
                </a:cubicBezTo>
                <a:cubicBezTo>
                  <a:pt x="4952255" y="33476"/>
                  <a:pt x="4783060" y="14892"/>
                  <a:pt x="4646219" y="27432"/>
                </a:cubicBezTo>
                <a:cubicBezTo>
                  <a:pt x="4509378" y="39972"/>
                  <a:pt x="4163771" y="-4851"/>
                  <a:pt x="3872941" y="27432"/>
                </a:cubicBezTo>
                <a:cubicBezTo>
                  <a:pt x="3582111" y="59715"/>
                  <a:pt x="3362704" y="7742"/>
                  <a:pt x="3099664" y="27432"/>
                </a:cubicBezTo>
                <a:cubicBezTo>
                  <a:pt x="2836624" y="47122"/>
                  <a:pt x="2747441" y="28801"/>
                  <a:pt x="2562301" y="27432"/>
                </a:cubicBezTo>
                <a:cubicBezTo>
                  <a:pt x="2377161" y="26063"/>
                  <a:pt x="2104946" y="30879"/>
                  <a:pt x="1906981" y="27432"/>
                </a:cubicBezTo>
                <a:cubicBezTo>
                  <a:pt x="1709016" y="23985"/>
                  <a:pt x="1304654" y="6821"/>
                  <a:pt x="1133704" y="27432"/>
                </a:cubicBezTo>
                <a:cubicBezTo>
                  <a:pt x="962754" y="48043"/>
                  <a:pt x="457048" y="12129"/>
                  <a:pt x="0" y="27432"/>
                </a:cubicBezTo>
                <a:cubicBezTo>
                  <a:pt x="894" y="14250"/>
                  <a:pt x="667" y="11053"/>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
            <a:extLst>
              <a:ext uri="{FF2B5EF4-FFF2-40B4-BE49-F238E27FC236}">
                <a16:creationId xmlns:a16="http://schemas.microsoft.com/office/drawing/2014/main" id="{53BEA983-EAAB-42FB-84E9-E77708168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016" y="5440680"/>
            <a:ext cx="3200400" cy="27432"/>
          </a:xfrm>
          <a:custGeom>
            <a:avLst/>
            <a:gdLst>
              <a:gd name="connsiteX0" fmla="*/ 0 w 3200400"/>
              <a:gd name="connsiteY0" fmla="*/ 0 h 27432"/>
              <a:gd name="connsiteX1" fmla="*/ 608076 w 3200400"/>
              <a:gd name="connsiteY1" fmla="*/ 0 h 27432"/>
              <a:gd name="connsiteX2" fmla="*/ 1248156 w 3200400"/>
              <a:gd name="connsiteY2" fmla="*/ 0 h 27432"/>
              <a:gd name="connsiteX3" fmla="*/ 1920240 w 3200400"/>
              <a:gd name="connsiteY3" fmla="*/ 0 h 27432"/>
              <a:gd name="connsiteX4" fmla="*/ 2592324 w 3200400"/>
              <a:gd name="connsiteY4" fmla="*/ 0 h 27432"/>
              <a:gd name="connsiteX5" fmla="*/ 3200400 w 3200400"/>
              <a:gd name="connsiteY5" fmla="*/ 0 h 27432"/>
              <a:gd name="connsiteX6" fmla="*/ 3200400 w 3200400"/>
              <a:gd name="connsiteY6" fmla="*/ 27432 h 27432"/>
              <a:gd name="connsiteX7" fmla="*/ 2496312 w 3200400"/>
              <a:gd name="connsiteY7" fmla="*/ 27432 h 27432"/>
              <a:gd name="connsiteX8" fmla="*/ 1792224 w 3200400"/>
              <a:gd name="connsiteY8" fmla="*/ 27432 h 27432"/>
              <a:gd name="connsiteX9" fmla="*/ 1152144 w 3200400"/>
              <a:gd name="connsiteY9" fmla="*/ 27432 h 27432"/>
              <a:gd name="connsiteX10" fmla="*/ 0 w 3200400"/>
              <a:gd name="connsiteY10" fmla="*/ 27432 h 27432"/>
              <a:gd name="connsiteX11" fmla="*/ 0 w 320040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0400" h="27432" fill="none" extrusionOk="0">
                <a:moveTo>
                  <a:pt x="0" y="0"/>
                </a:moveTo>
                <a:cubicBezTo>
                  <a:pt x="176560" y="-17034"/>
                  <a:pt x="345323" y="-28956"/>
                  <a:pt x="608076" y="0"/>
                </a:cubicBezTo>
                <a:cubicBezTo>
                  <a:pt x="870829" y="28956"/>
                  <a:pt x="955637" y="-27357"/>
                  <a:pt x="1248156" y="0"/>
                </a:cubicBezTo>
                <a:cubicBezTo>
                  <a:pt x="1540675" y="27357"/>
                  <a:pt x="1624069" y="30558"/>
                  <a:pt x="1920240" y="0"/>
                </a:cubicBezTo>
                <a:cubicBezTo>
                  <a:pt x="2216411" y="-30558"/>
                  <a:pt x="2344585" y="12271"/>
                  <a:pt x="2592324" y="0"/>
                </a:cubicBezTo>
                <a:cubicBezTo>
                  <a:pt x="2840063" y="-12271"/>
                  <a:pt x="2987913" y="7129"/>
                  <a:pt x="3200400" y="0"/>
                </a:cubicBezTo>
                <a:cubicBezTo>
                  <a:pt x="3199234" y="7395"/>
                  <a:pt x="3200445" y="21864"/>
                  <a:pt x="3200400" y="27432"/>
                </a:cubicBezTo>
                <a:cubicBezTo>
                  <a:pt x="2991642" y="45977"/>
                  <a:pt x="2778729" y="1200"/>
                  <a:pt x="2496312" y="27432"/>
                </a:cubicBezTo>
                <a:cubicBezTo>
                  <a:pt x="2213895" y="53664"/>
                  <a:pt x="2080041" y="8460"/>
                  <a:pt x="1792224" y="27432"/>
                </a:cubicBezTo>
                <a:cubicBezTo>
                  <a:pt x="1504407" y="46404"/>
                  <a:pt x="1357364" y="6320"/>
                  <a:pt x="1152144" y="27432"/>
                </a:cubicBezTo>
                <a:cubicBezTo>
                  <a:pt x="946924" y="48544"/>
                  <a:pt x="515176" y="61411"/>
                  <a:pt x="0" y="27432"/>
                </a:cubicBezTo>
                <a:cubicBezTo>
                  <a:pt x="-503" y="20663"/>
                  <a:pt x="1168" y="5855"/>
                  <a:pt x="0" y="0"/>
                </a:cubicBezTo>
                <a:close/>
              </a:path>
              <a:path w="3200400" h="27432" stroke="0" extrusionOk="0">
                <a:moveTo>
                  <a:pt x="0" y="0"/>
                </a:moveTo>
                <a:cubicBezTo>
                  <a:pt x="273892" y="-2049"/>
                  <a:pt x="368520" y="4190"/>
                  <a:pt x="608076" y="0"/>
                </a:cubicBezTo>
                <a:cubicBezTo>
                  <a:pt x="847632" y="-4190"/>
                  <a:pt x="971999" y="7437"/>
                  <a:pt x="1152144" y="0"/>
                </a:cubicBezTo>
                <a:cubicBezTo>
                  <a:pt x="1332289" y="-7437"/>
                  <a:pt x="1665848" y="24107"/>
                  <a:pt x="1856232" y="0"/>
                </a:cubicBezTo>
                <a:cubicBezTo>
                  <a:pt x="2046616" y="-24107"/>
                  <a:pt x="2167965" y="18079"/>
                  <a:pt x="2464308" y="0"/>
                </a:cubicBezTo>
                <a:cubicBezTo>
                  <a:pt x="2760651" y="-18079"/>
                  <a:pt x="2877599" y="28161"/>
                  <a:pt x="3200400" y="0"/>
                </a:cubicBezTo>
                <a:cubicBezTo>
                  <a:pt x="3200593" y="12649"/>
                  <a:pt x="3199412" y="17989"/>
                  <a:pt x="3200400" y="27432"/>
                </a:cubicBezTo>
                <a:cubicBezTo>
                  <a:pt x="2978255" y="22115"/>
                  <a:pt x="2854979" y="18349"/>
                  <a:pt x="2560320" y="27432"/>
                </a:cubicBezTo>
                <a:cubicBezTo>
                  <a:pt x="2265661" y="36515"/>
                  <a:pt x="2043241" y="2929"/>
                  <a:pt x="1856232" y="27432"/>
                </a:cubicBezTo>
                <a:cubicBezTo>
                  <a:pt x="1669223" y="51935"/>
                  <a:pt x="1428863" y="5228"/>
                  <a:pt x="1312164" y="27432"/>
                </a:cubicBezTo>
                <a:cubicBezTo>
                  <a:pt x="1195465" y="49636"/>
                  <a:pt x="838125" y="31438"/>
                  <a:pt x="672084" y="27432"/>
                </a:cubicBezTo>
                <a:cubicBezTo>
                  <a:pt x="506043" y="23426"/>
                  <a:pt x="200317" y="-1243"/>
                  <a:pt x="0" y="27432"/>
                </a:cubicBezTo>
                <a:cubicBezTo>
                  <a:pt x="1300" y="19678"/>
                  <a:pt x="-86" y="12044"/>
                  <a:pt x="0" y="0"/>
                </a:cubicBezTo>
                <a:close/>
              </a:path>
            </a:pathLst>
          </a:custGeom>
          <a:solidFill>
            <a:srgbClr val="46B290"/>
          </a:solidFill>
          <a:ln w="41275" cap="rnd">
            <a:solidFill>
              <a:srgbClr val="46B29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8275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Une image contenant jaune, assis, table, homme&#10;&#10;Description générée automatiquement">
            <a:extLst>
              <a:ext uri="{FF2B5EF4-FFF2-40B4-BE49-F238E27FC236}">
                <a16:creationId xmlns:a16="http://schemas.microsoft.com/office/drawing/2014/main" id="{6E5F5FA6-53A0-4CBC-A06B-2C3AB0BBF6AC}"/>
              </a:ext>
            </a:extLst>
          </p:cNvPr>
          <p:cNvPicPr>
            <a:picLocks noChangeAspect="1"/>
          </p:cNvPicPr>
          <p:nvPr/>
        </p:nvPicPr>
        <p:blipFill rotWithShape="1">
          <a:blip r:embed="rId2"/>
          <a:srcRect t="25000"/>
          <a:stretch/>
        </p:blipFill>
        <p:spPr>
          <a:xfrm>
            <a:off x="-3047" y="10"/>
            <a:ext cx="12191999" cy="6857990"/>
          </a:xfrm>
          <a:prstGeom prst="rect">
            <a:avLst/>
          </a:prstGeom>
        </p:spPr>
      </p:pic>
      <p:sp>
        <p:nvSpPr>
          <p:cNvPr id="10" name="Rectangle 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1">
                  <a:alpha val="0"/>
                </a:schemeClr>
              </a:gs>
              <a:gs pos="50000">
                <a:schemeClr val="tx1">
                  <a:alpha val="3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C4240C0-01EA-484A-85DE-D8E4299A01F5}"/>
              </a:ext>
            </a:extLst>
          </p:cNvPr>
          <p:cNvSpPr>
            <a:spLocks noGrp="1"/>
          </p:cNvSpPr>
          <p:nvPr>
            <p:ph type="title"/>
          </p:nvPr>
        </p:nvSpPr>
        <p:spPr>
          <a:xfrm>
            <a:off x="643466" y="1322616"/>
            <a:ext cx="10905059" cy="2651204"/>
          </a:xfrm>
          <a:effectLst>
            <a:outerShdw blurRad="50800" dist="38100" dir="2700000" algn="tl" rotWithShape="0">
              <a:prstClr val="black">
                <a:alpha val="40000"/>
              </a:prstClr>
            </a:outerShdw>
          </a:effectLst>
        </p:spPr>
        <p:txBody>
          <a:bodyPr vert="horz" lIns="91440" tIns="45720" rIns="91440" bIns="45720" rtlCol="0" anchor="b">
            <a:normAutofit/>
          </a:bodyPr>
          <a:lstStyle/>
          <a:p>
            <a:r>
              <a:rPr lang="fr-FR" sz="5000" dirty="0">
                <a:solidFill>
                  <a:schemeClr val="bg1"/>
                </a:solidFill>
              </a:rPr>
              <a:t>Jalon 1 : un débat historique et ses implications politiques : les causes de la Première Guerre mondiale</a:t>
            </a:r>
          </a:p>
        </p:txBody>
      </p:sp>
      <p:cxnSp>
        <p:nvCxnSpPr>
          <p:cNvPr id="12" name="Straight Connector 11">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689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630F543-FAD4-40BA-A5E9-A7C557F5F331}"/>
              </a:ext>
            </a:extLst>
          </p:cNvPr>
          <p:cNvSpPr txBox="1"/>
          <p:nvPr/>
        </p:nvSpPr>
        <p:spPr>
          <a:xfrm>
            <a:off x="357809" y="344557"/>
            <a:ext cx="11304104" cy="3416320"/>
          </a:xfrm>
          <a:prstGeom prst="rect">
            <a:avLst/>
          </a:prstGeom>
          <a:noFill/>
        </p:spPr>
        <p:txBody>
          <a:bodyPr wrap="square" rtlCol="0">
            <a:spAutoFit/>
          </a:bodyPr>
          <a:lstStyle/>
          <a:p>
            <a:pPr algn="just"/>
            <a:r>
              <a:rPr lang="fr-FR" dirty="0">
                <a:latin typeface="Times New Roman" panose="02020603050405020304" pitchFamily="18" charset="0"/>
                <a:cs typeface="Times New Roman" panose="02020603050405020304" pitchFamily="18" charset="0"/>
              </a:rPr>
              <a:t>La question s’avère passionnante puisque le débat a commencé dès juillet 1914 et n’est toujours pas terminé. Si la France et l’Allemagne s’entendent davantage sur une histoire commune, le changement d’échelle est nécessaire puisque des statues ont été érigées en l’honneur de </a:t>
            </a:r>
            <a:r>
              <a:rPr lang="fr-FR" b="1" dirty="0" err="1">
                <a:latin typeface="Times New Roman" panose="02020603050405020304" pitchFamily="18" charset="0"/>
                <a:cs typeface="Times New Roman" panose="02020603050405020304" pitchFamily="18" charset="0"/>
              </a:rPr>
              <a:t>Princip</a:t>
            </a:r>
            <a:r>
              <a:rPr lang="fr-FR" dirty="0">
                <a:latin typeface="Times New Roman" panose="02020603050405020304" pitchFamily="18" charset="0"/>
                <a:cs typeface="Times New Roman" panose="02020603050405020304" pitchFamily="18" charset="0"/>
              </a:rPr>
              <a:t>, vu comme un héros national face à l’Empire austro-hongrois, par une partie des Serbes. </a:t>
            </a:r>
          </a:p>
          <a:p>
            <a:pPr algn="just"/>
            <a:r>
              <a:rPr lang="fr-FR" dirty="0">
                <a:latin typeface="Times New Roman" panose="02020603050405020304" pitchFamily="18" charset="0"/>
                <a:cs typeface="Times New Roman" panose="02020603050405020304" pitchFamily="18" charset="0"/>
              </a:rPr>
              <a:t>Pour les historiens, certains sont incontournables sur la question:</a:t>
            </a:r>
          </a:p>
          <a:p>
            <a:pPr marL="285750" indent="-285750" algn="just">
              <a:buFontTx/>
              <a:buChar char="-"/>
            </a:pPr>
            <a:r>
              <a:rPr lang="fr-FR" dirty="0">
                <a:highlight>
                  <a:srgbClr val="FFFF00"/>
                </a:highlight>
                <a:latin typeface="Times New Roman" panose="02020603050405020304" pitchFamily="18" charset="0"/>
                <a:cs typeface="Times New Roman" panose="02020603050405020304" pitchFamily="18" charset="0"/>
              </a:rPr>
              <a:t>Pierre Renouvin </a:t>
            </a:r>
            <a:r>
              <a:rPr lang="fr-FR" dirty="0">
                <a:latin typeface="Times New Roman" panose="02020603050405020304" pitchFamily="18" charset="0"/>
                <a:cs typeface="Times New Roman" panose="02020603050405020304" pitchFamily="18" charset="0"/>
              </a:rPr>
              <a:t>au lendemain de la guerre</a:t>
            </a:r>
          </a:p>
          <a:p>
            <a:pPr marL="285750" indent="-285750" algn="just">
              <a:buFontTx/>
              <a:buChar char="-"/>
            </a:pPr>
            <a:r>
              <a:rPr lang="fr-FR" dirty="0">
                <a:highlight>
                  <a:srgbClr val="FFFF00"/>
                </a:highlight>
                <a:latin typeface="Times New Roman" panose="02020603050405020304" pitchFamily="18" charset="0"/>
                <a:cs typeface="Times New Roman" panose="02020603050405020304" pitchFamily="18" charset="0"/>
              </a:rPr>
              <a:t>Fritz Fischer </a:t>
            </a:r>
            <a:r>
              <a:rPr lang="fr-FR" dirty="0">
                <a:latin typeface="Times New Roman" panose="02020603050405020304" pitchFamily="18" charset="0"/>
                <a:cs typeface="Times New Roman" panose="02020603050405020304" pitchFamily="18" charset="0"/>
              </a:rPr>
              <a:t>dans les années 1960</a:t>
            </a:r>
          </a:p>
          <a:p>
            <a:pPr marL="285750" indent="-285750" algn="just">
              <a:buFontTx/>
              <a:buChar char="-"/>
            </a:pPr>
            <a:r>
              <a:rPr lang="fr-FR" dirty="0">
                <a:latin typeface="Times New Roman" panose="02020603050405020304" pitchFamily="18" charset="0"/>
                <a:cs typeface="Times New Roman" panose="02020603050405020304" pitchFamily="18" charset="0"/>
              </a:rPr>
              <a:t>Pour le centenaire, le débat </a:t>
            </a:r>
            <a:r>
              <a:rPr lang="fr-FR" dirty="0">
                <a:highlight>
                  <a:srgbClr val="FFFF00"/>
                </a:highlight>
                <a:latin typeface="Times New Roman" panose="02020603050405020304" pitchFamily="18" charset="0"/>
                <a:cs typeface="Times New Roman" panose="02020603050405020304" pitchFamily="18" charset="0"/>
              </a:rPr>
              <a:t>Clark</a:t>
            </a:r>
            <a:r>
              <a:rPr lang="fr-FR" dirty="0">
                <a:latin typeface="Times New Roman" panose="02020603050405020304" pitchFamily="18" charset="0"/>
                <a:cs typeface="Times New Roman" panose="02020603050405020304" pitchFamily="18" charset="0"/>
              </a:rPr>
              <a:t>/</a:t>
            </a:r>
            <a:r>
              <a:rPr lang="fr-FR" dirty="0" err="1">
                <a:highlight>
                  <a:srgbClr val="FFFF00"/>
                </a:highlight>
                <a:latin typeface="Times New Roman" panose="02020603050405020304" pitchFamily="18" charset="0"/>
                <a:cs typeface="Times New Roman" panose="02020603050405020304" pitchFamily="18" charset="0"/>
              </a:rPr>
              <a:t>Krumeich</a:t>
            </a:r>
            <a:r>
              <a:rPr lang="fr-FR" dirty="0">
                <a:latin typeface="Times New Roman" panose="02020603050405020304" pitchFamily="18" charset="0"/>
                <a:cs typeface="Times New Roman" panose="02020603050405020304" pitchFamily="18" charset="0"/>
              </a:rPr>
              <a:t> témoigne d’une question qui peut être perçue comme insoluble.</a:t>
            </a:r>
          </a:p>
          <a:p>
            <a:pPr marL="285750" indent="-285750" algn="just">
              <a:buFontTx/>
              <a:buChar char="-"/>
            </a:pPr>
            <a:endParaRPr lang="fr-FR"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Ce débat a des ramifications politiques comme l’illustre l’article 231 du traité de Versailles et son rejet par les nazis. Dans le même temps, en France, </a:t>
            </a:r>
            <a:r>
              <a:rPr lang="fr-FR" dirty="0">
                <a:highlight>
                  <a:srgbClr val="FFFF00"/>
                </a:highlight>
                <a:latin typeface="Times New Roman" panose="02020603050405020304" pitchFamily="18" charset="0"/>
                <a:cs typeface="Times New Roman" panose="02020603050405020304" pitchFamily="18" charset="0"/>
              </a:rPr>
              <a:t>Jules Isaac </a:t>
            </a:r>
            <a:r>
              <a:rPr lang="fr-FR" dirty="0">
                <a:latin typeface="Times New Roman" panose="02020603050405020304" pitchFamily="18" charset="0"/>
                <a:cs typeface="Times New Roman" panose="02020603050405020304" pitchFamily="18" charset="0"/>
              </a:rPr>
              <a:t>défendait l’idée de responsabilités partagées afin de ne pas éduquer les jeunes dans la haine du voisin allemand. </a:t>
            </a:r>
          </a:p>
        </p:txBody>
      </p:sp>
    </p:spTree>
    <p:extLst>
      <p:ext uri="{BB962C8B-B14F-4D97-AF65-F5344CB8AC3E}">
        <p14:creationId xmlns:p14="http://schemas.microsoft.com/office/powerpoint/2010/main" val="2234451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hlinkClick r:id="rId2"/>
            <a:extLst>
              <a:ext uri="{FF2B5EF4-FFF2-40B4-BE49-F238E27FC236}">
                <a16:creationId xmlns:a16="http://schemas.microsoft.com/office/drawing/2014/main" id="{A8AE23B0-F85C-463D-ADD7-55AB9F781C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84" t="4639" r="13200" b="6543"/>
          <a:stretch/>
        </p:blipFill>
        <p:spPr bwMode="auto">
          <a:xfrm>
            <a:off x="43082" y="0"/>
            <a:ext cx="261932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ffenstadt sur Fischer">
            <a:hlinkClick r:id="rId4"/>
            <a:extLst>
              <a:ext uri="{FF2B5EF4-FFF2-40B4-BE49-F238E27FC236}">
                <a16:creationId xmlns:a16="http://schemas.microsoft.com/office/drawing/2014/main" id="{ECFD1A58-C550-48E7-B52E-C1A1B331B7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0494" y="0"/>
            <a:ext cx="2562225" cy="4038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e feu aux poudres. Qui a déclenché la Guerre en 1914 ? - Babelio">
            <a:hlinkClick r:id="rId6"/>
            <a:extLst>
              <a:ext uri="{FF2B5EF4-FFF2-40B4-BE49-F238E27FC236}">
                <a16:creationId xmlns:a16="http://schemas.microsoft.com/office/drawing/2014/main" id="{62CD85B5-1067-4047-A608-02CF49717D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19018" y="0"/>
            <a:ext cx="2772982" cy="403859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es somnambules - Christopher M. Clark - Babelio">
            <a:hlinkClick r:id="rId8"/>
            <a:extLst>
              <a:ext uri="{FF2B5EF4-FFF2-40B4-BE49-F238E27FC236}">
                <a16:creationId xmlns:a16="http://schemas.microsoft.com/office/drawing/2014/main" id="{A37DF9BF-DEAB-408D-A73D-1438711DE9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94177" y="0"/>
            <a:ext cx="2562254" cy="4038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au 2">
            <a:extLst>
              <a:ext uri="{FF2B5EF4-FFF2-40B4-BE49-F238E27FC236}">
                <a16:creationId xmlns:a16="http://schemas.microsoft.com/office/drawing/2014/main" id="{6848899A-695C-44A1-8ECF-FD6BDD7F1826}"/>
              </a:ext>
            </a:extLst>
          </p:cNvPr>
          <p:cNvGraphicFramePr>
            <a:graphicFrameLocks noGrp="1"/>
          </p:cNvGraphicFramePr>
          <p:nvPr>
            <p:extLst>
              <p:ext uri="{D42A27DB-BD31-4B8C-83A1-F6EECF244321}">
                <p14:modId xmlns:p14="http://schemas.microsoft.com/office/powerpoint/2010/main" val="3702376964"/>
              </p:ext>
            </p:extLst>
          </p:nvPr>
        </p:nvGraphicFramePr>
        <p:xfrm>
          <a:off x="-14068" y="3752850"/>
          <a:ext cx="12206068" cy="3090205"/>
        </p:xfrm>
        <a:graphic>
          <a:graphicData uri="http://schemas.openxmlformats.org/drawingml/2006/table">
            <a:tbl>
              <a:tblPr firstRow="1" bandRow="1">
                <a:tableStyleId>{5C22544A-7EE6-4342-B048-85BDC9FD1C3A}</a:tableStyleId>
              </a:tblPr>
              <a:tblGrid>
                <a:gridCol w="6103034">
                  <a:extLst>
                    <a:ext uri="{9D8B030D-6E8A-4147-A177-3AD203B41FA5}">
                      <a16:colId xmlns:a16="http://schemas.microsoft.com/office/drawing/2014/main" val="4010397842"/>
                    </a:ext>
                  </a:extLst>
                </a:gridCol>
                <a:gridCol w="6103034">
                  <a:extLst>
                    <a:ext uri="{9D8B030D-6E8A-4147-A177-3AD203B41FA5}">
                      <a16:colId xmlns:a16="http://schemas.microsoft.com/office/drawing/2014/main" val="2787035030"/>
                    </a:ext>
                  </a:extLst>
                </a:gridCol>
              </a:tblGrid>
              <a:tr h="316228">
                <a:tc>
                  <a:txBody>
                    <a:bodyPr/>
                    <a:lstStyle/>
                    <a:p>
                      <a:pPr algn="ctr"/>
                      <a:r>
                        <a:rPr lang="fr-FR" sz="1600" dirty="0">
                          <a:solidFill>
                            <a:schemeClr val="tx1"/>
                          </a:solidFill>
                          <a:latin typeface="Times New Roman" panose="02020603050405020304" pitchFamily="18" charset="0"/>
                          <a:cs typeface="Times New Roman" panose="02020603050405020304" pitchFamily="18" charset="0"/>
                        </a:rPr>
                        <a:t>Ouvrage</a:t>
                      </a:r>
                    </a:p>
                  </a:txBody>
                  <a:tcPr/>
                </a:tc>
                <a:tc>
                  <a:txBody>
                    <a:bodyPr/>
                    <a:lstStyle/>
                    <a:p>
                      <a:pPr algn="ctr"/>
                      <a:r>
                        <a:rPr lang="fr-FR" sz="1600" dirty="0">
                          <a:solidFill>
                            <a:schemeClr val="tx1"/>
                          </a:solidFill>
                          <a:latin typeface="Times New Roman" panose="02020603050405020304" pitchFamily="18" charset="0"/>
                          <a:cs typeface="Times New Roman" panose="02020603050405020304" pitchFamily="18" charset="0"/>
                        </a:rPr>
                        <a:t>Recension ou analyse proposée</a:t>
                      </a:r>
                    </a:p>
                  </a:txBody>
                  <a:tcPr/>
                </a:tc>
                <a:extLst>
                  <a:ext uri="{0D108BD9-81ED-4DB2-BD59-A6C34878D82A}">
                    <a16:rowId xmlns:a16="http://schemas.microsoft.com/office/drawing/2014/main" val="2718250088"/>
                  </a:ext>
                </a:extLst>
              </a:tr>
              <a:tr h="563880">
                <a:tc>
                  <a:txBody>
                    <a:bodyPr/>
                    <a:lstStyle/>
                    <a:p>
                      <a:pPr algn="just"/>
                      <a:r>
                        <a:rPr lang="fr-FR" sz="1600" dirty="0">
                          <a:solidFill>
                            <a:schemeClr val="tx1"/>
                          </a:solidFill>
                          <a:latin typeface="Times New Roman" panose="02020603050405020304" pitchFamily="18" charset="0"/>
                          <a:cs typeface="Times New Roman" panose="02020603050405020304" pitchFamily="18" charset="0"/>
                        </a:rPr>
                        <a:t>Pierre RENOUVIN, </a:t>
                      </a:r>
                      <a:r>
                        <a:rPr lang="fr-FR" sz="1600" i="1" dirty="0">
                          <a:solidFill>
                            <a:schemeClr val="tx1"/>
                          </a:solidFill>
                          <a:latin typeface="Times New Roman" panose="02020603050405020304" pitchFamily="18" charset="0"/>
                          <a:cs typeface="Times New Roman" panose="02020603050405020304" pitchFamily="18" charset="0"/>
                        </a:rPr>
                        <a:t>Les Origines immédiates de la guerre</a:t>
                      </a:r>
                      <a:r>
                        <a:rPr lang="fr-FR" sz="1600" dirty="0">
                          <a:solidFill>
                            <a:schemeClr val="tx1"/>
                          </a:solidFill>
                          <a:latin typeface="Times New Roman" panose="02020603050405020304" pitchFamily="18" charset="0"/>
                          <a:cs typeface="Times New Roman" panose="02020603050405020304" pitchFamily="18" charset="0"/>
                        </a:rPr>
                        <a:t>, Alfred Costes, 1925.</a:t>
                      </a:r>
                    </a:p>
                  </a:txBody>
                  <a:tcPr/>
                </a:tc>
                <a:tc>
                  <a:txBody>
                    <a:bodyPr/>
                    <a:lstStyle/>
                    <a:p>
                      <a:pPr algn="just"/>
                      <a:r>
                        <a:rPr lang="fr-FR" sz="1600" dirty="0">
                          <a:solidFill>
                            <a:schemeClr val="tx1"/>
                          </a:solidFill>
                          <a:latin typeface="Times New Roman" panose="02020603050405020304" pitchFamily="18" charset="0"/>
                          <a:cs typeface="Times New Roman" panose="02020603050405020304" pitchFamily="18" charset="0"/>
                        </a:rPr>
                        <a:t>Antoine PROST, « 1925: Renouvin et les origines de la Première Guerre mondiale », </a:t>
                      </a:r>
                      <a:r>
                        <a:rPr lang="fr-FR" sz="1600" i="1" dirty="0">
                          <a:solidFill>
                            <a:schemeClr val="tx1"/>
                          </a:solidFill>
                          <a:latin typeface="Times New Roman" panose="02020603050405020304" pitchFamily="18" charset="0"/>
                          <a:cs typeface="Times New Roman" panose="02020603050405020304" pitchFamily="18" charset="0"/>
                        </a:rPr>
                        <a:t>Le Monde</a:t>
                      </a:r>
                      <a:r>
                        <a:rPr lang="fr-FR" sz="1600" dirty="0">
                          <a:solidFill>
                            <a:schemeClr val="tx1"/>
                          </a:solidFill>
                          <a:latin typeface="Times New Roman" panose="02020603050405020304" pitchFamily="18" charset="0"/>
                          <a:cs typeface="Times New Roman" panose="02020603050405020304" pitchFamily="18" charset="0"/>
                        </a:rPr>
                        <a:t>,  le 4 novembre 2013.</a:t>
                      </a:r>
                    </a:p>
                  </a:txBody>
                  <a:tcPr/>
                </a:tc>
                <a:extLst>
                  <a:ext uri="{0D108BD9-81ED-4DB2-BD59-A6C34878D82A}">
                    <a16:rowId xmlns:a16="http://schemas.microsoft.com/office/drawing/2014/main" val="2213678167"/>
                  </a:ext>
                </a:extLst>
              </a:tr>
              <a:tr h="1017565">
                <a:tc>
                  <a:txBody>
                    <a:bodyPr/>
                    <a:lstStyle/>
                    <a:p>
                      <a:pPr algn="just"/>
                      <a:r>
                        <a:rPr lang="fr-FR" sz="1600" dirty="0">
                          <a:solidFill>
                            <a:schemeClr val="tx1"/>
                          </a:solidFill>
                          <a:latin typeface="Times New Roman" panose="02020603050405020304" pitchFamily="18" charset="0"/>
                          <a:cs typeface="Times New Roman" panose="02020603050405020304" pitchFamily="18" charset="0"/>
                        </a:rPr>
                        <a:t>Fritz FISCHER, </a:t>
                      </a:r>
                      <a:r>
                        <a:rPr lang="fr-FR" sz="1600" i="1" dirty="0">
                          <a:solidFill>
                            <a:schemeClr val="tx1"/>
                          </a:solidFill>
                          <a:latin typeface="Times New Roman" panose="02020603050405020304" pitchFamily="18" charset="0"/>
                          <a:cs typeface="Times New Roman" panose="02020603050405020304" pitchFamily="18" charset="0"/>
                        </a:rPr>
                        <a:t>Les Buts de guerre de l’Allemagne impériale</a:t>
                      </a:r>
                      <a:r>
                        <a:rPr lang="fr-FR" sz="1600" dirty="0">
                          <a:solidFill>
                            <a:schemeClr val="tx1"/>
                          </a:solidFill>
                          <a:latin typeface="Times New Roman" panose="02020603050405020304" pitchFamily="18" charset="0"/>
                          <a:cs typeface="Times New Roman" panose="02020603050405020304" pitchFamily="18" charset="0"/>
                        </a:rPr>
                        <a:t>, Editions de Trévise 1970 (original en 1961).</a:t>
                      </a:r>
                    </a:p>
                  </a:txBody>
                  <a:tcPr/>
                </a:tc>
                <a:tc>
                  <a:txBody>
                    <a:bodyPr/>
                    <a:lstStyle/>
                    <a:p>
                      <a:pPr algn="just"/>
                      <a:r>
                        <a:rPr lang="fr-FR" sz="1600" dirty="0">
                          <a:solidFill>
                            <a:schemeClr val="tx1"/>
                          </a:solidFill>
                          <a:latin typeface="Times New Roman" panose="02020603050405020304" pitchFamily="18" charset="0"/>
                          <a:cs typeface="Times New Roman" panose="02020603050405020304" pitchFamily="18" charset="0"/>
                        </a:rPr>
                        <a:t>Nicolas OFFENSTADT, « 1961, la "controverse Fischer" secoue l’Allemagne », </a:t>
                      </a:r>
                      <a:r>
                        <a:rPr lang="fr-FR" sz="1600" i="1" dirty="0">
                          <a:solidFill>
                            <a:schemeClr val="tx1"/>
                          </a:solidFill>
                          <a:latin typeface="Times New Roman" panose="02020603050405020304" pitchFamily="18" charset="0"/>
                          <a:cs typeface="Times New Roman" panose="02020603050405020304" pitchFamily="18" charset="0"/>
                        </a:rPr>
                        <a:t>Le supplément 2 du Monde « Le journal du Centenaire »</a:t>
                      </a:r>
                      <a:r>
                        <a:rPr lang="fr-FR" sz="1600" dirty="0">
                          <a:solidFill>
                            <a:schemeClr val="tx1"/>
                          </a:solidFill>
                          <a:latin typeface="Times New Roman" panose="02020603050405020304" pitchFamily="18" charset="0"/>
                          <a:cs typeface="Times New Roman" panose="02020603050405020304" pitchFamily="18" charset="0"/>
                        </a:rPr>
                        <a:t>, le 10 mars 2014. Pris sur le site du Centenaire.</a:t>
                      </a:r>
                    </a:p>
                  </a:txBody>
                  <a:tcPr/>
                </a:tc>
                <a:extLst>
                  <a:ext uri="{0D108BD9-81ED-4DB2-BD59-A6C34878D82A}">
                    <a16:rowId xmlns:a16="http://schemas.microsoft.com/office/drawing/2014/main" val="80556128"/>
                  </a:ext>
                </a:extLst>
              </a:tr>
              <a:tr h="563880">
                <a:tc>
                  <a:txBody>
                    <a:bodyPr/>
                    <a:lstStyle/>
                    <a:p>
                      <a:pPr algn="just"/>
                      <a:r>
                        <a:rPr lang="fr-FR" sz="1600" dirty="0">
                          <a:solidFill>
                            <a:schemeClr val="tx1"/>
                          </a:solidFill>
                          <a:latin typeface="Times New Roman" panose="02020603050405020304" pitchFamily="18" charset="0"/>
                          <a:cs typeface="Times New Roman" panose="02020603050405020304" pitchFamily="18" charset="0"/>
                        </a:rPr>
                        <a:t>Christopher CLARK, </a:t>
                      </a:r>
                      <a:r>
                        <a:rPr lang="fr-FR" sz="1600" i="1" dirty="0">
                          <a:solidFill>
                            <a:schemeClr val="tx1"/>
                          </a:solidFill>
                          <a:latin typeface="Times New Roman" panose="02020603050405020304" pitchFamily="18" charset="0"/>
                          <a:cs typeface="Times New Roman" panose="02020603050405020304" pitchFamily="18" charset="0"/>
                        </a:rPr>
                        <a:t>Les Somnambules. Eté 1914: comment l’Europe a marché vers la guerre</a:t>
                      </a:r>
                      <a:r>
                        <a:rPr lang="fr-FR" sz="1600" dirty="0">
                          <a:solidFill>
                            <a:schemeClr val="tx1"/>
                          </a:solidFill>
                          <a:latin typeface="Times New Roman" panose="02020603050405020304" pitchFamily="18" charset="0"/>
                          <a:cs typeface="Times New Roman" panose="02020603050405020304" pitchFamily="18" charset="0"/>
                        </a:rPr>
                        <a:t>, Flammarion, 2013.</a:t>
                      </a:r>
                    </a:p>
                  </a:txBody>
                  <a:tcPr/>
                </a:tc>
                <a:tc>
                  <a:txBody>
                    <a:bodyPr/>
                    <a:lstStyle/>
                    <a:p>
                      <a:pPr algn="just"/>
                      <a:r>
                        <a:rPr lang="fr-FR" sz="1600" dirty="0">
                          <a:solidFill>
                            <a:schemeClr val="tx1"/>
                          </a:solidFill>
                          <a:latin typeface="Times New Roman" panose="02020603050405020304" pitchFamily="18" charset="0"/>
                          <a:cs typeface="Times New Roman" panose="02020603050405020304" pitchFamily="18" charset="0"/>
                        </a:rPr>
                        <a:t>Jean-Yves LE NAOUR, </a:t>
                      </a:r>
                      <a:r>
                        <a:rPr lang="fr-FR" sz="1600" i="1" dirty="0">
                          <a:solidFill>
                            <a:schemeClr val="tx1"/>
                          </a:solidFill>
                          <a:latin typeface="Times New Roman" panose="02020603050405020304" pitchFamily="18" charset="0"/>
                          <a:cs typeface="Times New Roman" panose="02020603050405020304" pitchFamily="18" charset="0"/>
                        </a:rPr>
                        <a:t>Politique étrangère</a:t>
                      </a:r>
                      <a:r>
                        <a:rPr lang="fr-FR" sz="1600" dirty="0">
                          <a:solidFill>
                            <a:schemeClr val="tx1"/>
                          </a:solidFill>
                          <a:latin typeface="Times New Roman" panose="02020603050405020304" pitchFamily="18" charset="0"/>
                          <a:cs typeface="Times New Roman" panose="02020603050405020304" pitchFamily="18" charset="0"/>
                        </a:rPr>
                        <a:t>, 2014/1, pp, 216-218. </a:t>
                      </a:r>
                      <a:r>
                        <a:rPr lang="fr-FR" sz="1600" dirty="0">
                          <a:latin typeface="Times New Roman" panose="02020603050405020304" pitchFamily="18" charset="0"/>
                          <a:cs typeface="Times New Roman" panose="02020603050405020304" pitchFamily="18" charset="0"/>
                          <a:hlinkClick r:id="rId8"/>
                        </a:rPr>
                        <a:t>https://www.cairn.info/revue-politique-etrangere-2014-1-page-216.htm</a:t>
                      </a:r>
                      <a:endParaRPr lang="fr-FR" sz="16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37272243"/>
                  </a:ext>
                </a:extLst>
              </a:tr>
              <a:tr h="563880">
                <a:tc>
                  <a:txBody>
                    <a:bodyPr/>
                    <a:lstStyle/>
                    <a:p>
                      <a:pPr algn="just"/>
                      <a:r>
                        <a:rPr lang="fr-FR" sz="1600" dirty="0">
                          <a:solidFill>
                            <a:schemeClr val="tx1"/>
                          </a:solidFill>
                          <a:latin typeface="Times New Roman" panose="02020603050405020304" pitchFamily="18" charset="0"/>
                          <a:cs typeface="Times New Roman" panose="02020603050405020304" pitchFamily="18" charset="0"/>
                        </a:rPr>
                        <a:t>Gerd KRUMEICH, </a:t>
                      </a:r>
                      <a:r>
                        <a:rPr lang="fr-FR" sz="1600" i="1" dirty="0">
                          <a:solidFill>
                            <a:schemeClr val="tx1"/>
                          </a:solidFill>
                          <a:latin typeface="Times New Roman" panose="02020603050405020304" pitchFamily="18" charset="0"/>
                          <a:cs typeface="Times New Roman" panose="02020603050405020304" pitchFamily="18" charset="0"/>
                        </a:rPr>
                        <a:t>Le Feu aux poudres. Qui a déclenché la guerre en 1914?</a:t>
                      </a:r>
                      <a:r>
                        <a:rPr lang="fr-FR" sz="1600" dirty="0">
                          <a:solidFill>
                            <a:schemeClr val="tx1"/>
                          </a:solidFill>
                          <a:latin typeface="Times New Roman" panose="02020603050405020304" pitchFamily="18" charset="0"/>
                          <a:cs typeface="Times New Roman" panose="02020603050405020304" pitchFamily="18" charset="0"/>
                        </a:rPr>
                        <a:t>, Belin, 2014.</a:t>
                      </a:r>
                    </a:p>
                  </a:txBody>
                  <a:tcPr/>
                </a:tc>
                <a:tc>
                  <a:txBody>
                    <a:bodyPr/>
                    <a:lstStyle/>
                    <a:p>
                      <a:pPr algn="just"/>
                      <a:r>
                        <a:rPr lang="fr-FR" sz="1600" dirty="0">
                          <a:solidFill>
                            <a:schemeClr val="tx1"/>
                          </a:solidFill>
                          <a:latin typeface="Times New Roman" panose="02020603050405020304" pitchFamily="18" charset="0"/>
                          <a:cs typeface="Times New Roman" panose="02020603050405020304" pitchFamily="18" charset="0"/>
                        </a:rPr>
                        <a:t>Nicolas CHARLES, « L’engrenage collectif de l’entrée dans la Grande Guerre », </a:t>
                      </a:r>
                      <a:r>
                        <a:rPr lang="fr-FR" sz="1600" i="1" dirty="0">
                          <a:solidFill>
                            <a:schemeClr val="tx1"/>
                          </a:solidFill>
                          <a:latin typeface="Times New Roman" panose="02020603050405020304" pitchFamily="18" charset="0"/>
                          <a:cs typeface="Times New Roman" panose="02020603050405020304" pitchFamily="18" charset="0"/>
                        </a:rPr>
                        <a:t>Nonfiction.fr</a:t>
                      </a:r>
                      <a:r>
                        <a:rPr lang="fr-FR" sz="1600" dirty="0">
                          <a:solidFill>
                            <a:schemeClr val="tx1"/>
                          </a:solidFill>
                          <a:latin typeface="Times New Roman" panose="02020603050405020304" pitchFamily="18" charset="0"/>
                          <a:cs typeface="Times New Roman" panose="02020603050405020304" pitchFamily="18" charset="0"/>
                        </a:rPr>
                        <a:t>, le 30 août 2018.</a:t>
                      </a:r>
                    </a:p>
                  </a:txBody>
                  <a:tcPr/>
                </a:tc>
                <a:extLst>
                  <a:ext uri="{0D108BD9-81ED-4DB2-BD59-A6C34878D82A}">
                    <a16:rowId xmlns:a16="http://schemas.microsoft.com/office/drawing/2014/main" val="2879315347"/>
                  </a:ext>
                </a:extLst>
              </a:tr>
            </a:tbl>
          </a:graphicData>
        </a:graphic>
      </p:graphicFrame>
    </p:spTree>
    <p:extLst>
      <p:ext uri="{BB962C8B-B14F-4D97-AF65-F5344CB8AC3E}">
        <p14:creationId xmlns:p14="http://schemas.microsoft.com/office/powerpoint/2010/main" val="787390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105E59-26A5-4B0F-BA5E-6448D819FC2C}"/>
              </a:ext>
            </a:extLst>
          </p:cNvPr>
          <p:cNvSpPr>
            <a:spLocks noGrp="1"/>
          </p:cNvSpPr>
          <p:nvPr>
            <p:ph type="title"/>
          </p:nvPr>
        </p:nvSpPr>
        <p:spPr/>
        <p:txBody>
          <a:bodyPr/>
          <a:lstStyle/>
          <a:p>
            <a:pPr algn="ctr"/>
            <a:r>
              <a:rPr lang="fr-FR" dirty="0"/>
              <a:t>Pistes de réflexion</a:t>
            </a:r>
          </a:p>
        </p:txBody>
      </p:sp>
      <p:sp>
        <p:nvSpPr>
          <p:cNvPr id="3" name="Espace réservé du contenu 2">
            <a:extLst>
              <a:ext uri="{FF2B5EF4-FFF2-40B4-BE49-F238E27FC236}">
                <a16:creationId xmlns:a16="http://schemas.microsoft.com/office/drawing/2014/main" id="{362E2941-711C-48D2-9F9B-2E6556F04110}"/>
              </a:ext>
            </a:extLst>
          </p:cNvPr>
          <p:cNvSpPr>
            <a:spLocks noGrp="1"/>
          </p:cNvSpPr>
          <p:nvPr>
            <p:ph sz="half" idx="1"/>
          </p:nvPr>
        </p:nvSpPr>
        <p:spPr>
          <a:xfrm>
            <a:off x="838200" y="1770360"/>
            <a:ext cx="6702287" cy="4251960"/>
          </a:xfrm>
        </p:spPr>
        <p:txBody>
          <a:bodyPr>
            <a:noAutofit/>
          </a:bodyPr>
          <a:lstStyle/>
          <a:p>
            <a:pPr algn="just"/>
            <a:r>
              <a:rPr lang="fr-FR" sz="1800" dirty="0">
                <a:latin typeface="Times New Roman" panose="02020603050405020304" pitchFamily="18" charset="0"/>
                <a:cs typeface="Times New Roman" panose="02020603050405020304" pitchFamily="18" charset="0"/>
              </a:rPr>
              <a:t>Des textes doivent être étudiés sur les idées des historiens:</a:t>
            </a:r>
          </a:p>
          <a:p>
            <a:pPr algn="just">
              <a:buFontTx/>
              <a:buChar char="-"/>
            </a:pPr>
            <a:r>
              <a:rPr lang="fr-FR" sz="1800" dirty="0">
                <a:highlight>
                  <a:srgbClr val="00FFFF"/>
                </a:highlight>
                <a:latin typeface="Times New Roman" panose="02020603050405020304" pitchFamily="18" charset="0"/>
                <a:cs typeface="Times New Roman" panose="02020603050405020304" pitchFamily="18" charset="0"/>
              </a:rPr>
              <a:t>P. Renouvin</a:t>
            </a:r>
            <a:r>
              <a:rPr lang="fr-FR" sz="1800" dirty="0">
                <a:latin typeface="Times New Roman" panose="02020603050405020304" pitchFamily="18" charset="0"/>
                <a:cs typeface="Times New Roman" panose="02020603050405020304" pitchFamily="18" charset="0"/>
              </a:rPr>
              <a:t>: </a:t>
            </a:r>
            <a:r>
              <a:rPr lang="fr-FR" sz="1800" b="1" dirty="0">
                <a:latin typeface="Times New Roman" panose="02020603050405020304" pitchFamily="18" charset="0"/>
                <a:cs typeface="Times New Roman" panose="02020603050405020304" pitchFamily="18" charset="0"/>
              </a:rPr>
              <a:t>Responsabilités partagées mais empires centraux imposent la guerre. Il occulte le rôle de la France.</a:t>
            </a:r>
          </a:p>
          <a:p>
            <a:pPr algn="just">
              <a:buFontTx/>
              <a:buChar char="-"/>
            </a:pPr>
            <a:r>
              <a:rPr lang="fr-FR" sz="1800" dirty="0">
                <a:highlight>
                  <a:srgbClr val="00FFFF"/>
                </a:highlight>
                <a:latin typeface="Times New Roman" panose="02020603050405020304" pitchFamily="18" charset="0"/>
                <a:cs typeface="Times New Roman" panose="02020603050405020304" pitchFamily="18" charset="0"/>
              </a:rPr>
              <a:t>F. Fischer</a:t>
            </a:r>
            <a:r>
              <a:rPr lang="fr-FR" sz="1800" dirty="0">
                <a:latin typeface="Times New Roman" panose="02020603050405020304" pitchFamily="18" charset="0"/>
                <a:cs typeface="Times New Roman" panose="02020603050405020304" pitchFamily="18" charset="0"/>
              </a:rPr>
              <a:t>: Très intéressant pour sa réception. </a:t>
            </a:r>
            <a:r>
              <a:rPr lang="fr-FR" sz="1800" b="1" dirty="0">
                <a:latin typeface="Times New Roman" panose="02020603050405020304" pitchFamily="18" charset="0"/>
                <a:cs typeface="Times New Roman" panose="02020603050405020304" pitchFamily="18" charset="0"/>
              </a:rPr>
              <a:t>L’Allemagne, principale responsable </a:t>
            </a:r>
            <a:r>
              <a:rPr lang="fr-FR" sz="1800" dirty="0">
                <a:latin typeface="Times New Roman" panose="02020603050405020304" pitchFamily="18" charset="0"/>
                <a:cs typeface="Times New Roman" panose="02020603050405020304" pitchFamily="18" charset="0"/>
              </a:rPr>
              <a:t>car politique impérialiste continue, de Bismarck aux nazis.</a:t>
            </a:r>
          </a:p>
          <a:p>
            <a:pPr algn="just">
              <a:buFontTx/>
              <a:buChar char="-"/>
            </a:pPr>
            <a:r>
              <a:rPr lang="fr-FR" sz="1800" dirty="0">
                <a:highlight>
                  <a:srgbClr val="00FFFF"/>
                </a:highlight>
                <a:latin typeface="Times New Roman" panose="02020603050405020304" pitchFamily="18" charset="0"/>
                <a:cs typeface="Times New Roman" panose="02020603050405020304" pitchFamily="18" charset="0"/>
              </a:rPr>
              <a:t>C. Clark</a:t>
            </a:r>
            <a:r>
              <a:rPr lang="fr-FR" sz="1800" dirty="0">
                <a:latin typeface="Times New Roman" panose="02020603050405020304" pitchFamily="18" charset="0"/>
                <a:cs typeface="Times New Roman" panose="02020603050405020304" pitchFamily="18" charset="0"/>
              </a:rPr>
              <a:t>: </a:t>
            </a:r>
            <a:r>
              <a:rPr lang="fr-FR" sz="1800" b="1" dirty="0">
                <a:latin typeface="Times New Roman" panose="02020603050405020304" pitchFamily="18" charset="0"/>
                <a:cs typeface="Times New Roman" panose="02020603050405020304" pitchFamily="18" charset="0"/>
              </a:rPr>
              <a:t>métaphore des somnambules </a:t>
            </a:r>
            <a:r>
              <a:rPr lang="fr-FR" sz="1800" dirty="0">
                <a:latin typeface="Times New Roman" panose="02020603050405020304" pitchFamily="18" charset="0"/>
                <a:cs typeface="Times New Roman" panose="02020603050405020304" pitchFamily="18" charset="0"/>
              </a:rPr>
              <a:t>pertinente. Russes, principaux responsables. Ils ont encouragé les Serbes à rejeter l’ultimatum et étaient renforcés dans leur position par le soutien français. </a:t>
            </a:r>
            <a:r>
              <a:rPr lang="fr-FR" sz="1800" b="1" dirty="0">
                <a:latin typeface="Times New Roman" panose="02020603050405020304" pitchFamily="18" charset="0"/>
                <a:cs typeface="Times New Roman" panose="02020603050405020304" pitchFamily="18" charset="0"/>
              </a:rPr>
              <a:t>Les Allemands ont donc été obligés de déclarer la guerre</a:t>
            </a:r>
            <a:r>
              <a:rPr lang="fr-FR" sz="1800" dirty="0">
                <a:latin typeface="Times New Roman" panose="02020603050405020304" pitchFamily="18" charset="0"/>
                <a:cs typeface="Times New Roman" panose="02020603050405020304" pitchFamily="18" charset="0"/>
              </a:rPr>
              <a:t>.</a:t>
            </a:r>
          </a:p>
          <a:p>
            <a:pPr algn="just">
              <a:buFontTx/>
              <a:buChar char="-"/>
            </a:pPr>
            <a:r>
              <a:rPr lang="fr-FR" sz="1800" dirty="0">
                <a:highlight>
                  <a:srgbClr val="00FFFF"/>
                </a:highlight>
                <a:latin typeface="Times New Roman" panose="02020603050405020304" pitchFamily="18" charset="0"/>
                <a:cs typeface="Times New Roman" panose="02020603050405020304" pitchFamily="18" charset="0"/>
              </a:rPr>
              <a:t>G. </a:t>
            </a:r>
            <a:r>
              <a:rPr lang="fr-FR" sz="1800" dirty="0" err="1">
                <a:highlight>
                  <a:srgbClr val="00FFFF"/>
                </a:highlight>
                <a:latin typeface="Times New Roman" panose="02020603050405020304" pitchFamily="18" charset="0"/>
                <a:cs typeface="Times New Roman" panose="02020603050405020304" pitchFamily="18" charset="0"/>
              </a:rPr>
              <a:t>Krumeich</a:t>
            </a:r>
            <a:r>
              <a:rPr lang="fr-FR" sz="1800" dirty="0">
                <a:highlight>
                  <a:srgbClr val="00FFFF"/>
                </a:highlight>
                <a:latin typeface="Times New Roman" panose="02020603050405020304" pitchFamily="18" charset="0"/>
                <a:cs typeface="Times New Roman" panose="02020603050405020304" pitchFamily="18" charset="0"/>
              </a:rPr>
              <a:t>:</a:t>
            </a:r>
            <a:r>
              <a:rPr lang="fr-FR" sz="1800" dirty="0">
                <a:latin typeface="Times New Roman" panose="02020603050405020304" pitchFamily="18" charset="0"/>
                <a:cs typeface="Times New Roman" panose="02020603050405020304" pitchFamily="18" charset="0"/>
              </a:rPr>
              <a:t> Autre métaphore: </a:t>
            </a:r>
            <a:r>
              <a:rPr lang="fr-FR" sz="1800" b="1" dirty="0">
                <a:latin typeface="Times New Roman" panose="02020603050405020304" pitchFamily="18" charset="0"/>
                <a:cs typeface="Times New Roman" panose="02020603050405020304" pitchFamily="18" charset="0"/>
              </a:rPr>
              <a:t>l’Europe est une poudrière </a:t>
            </a:r>
            <a:r>
              <a:rPr lang="fr-FR" sz="1800" dirty="0">
                <a:latin typeface="Times New Roman" panose="02020603050405020304" pitchFamily="18" charset="0"/>
                <a:cs typeface="Times New Roman" panose="02020603050405020304" pitchFamily="18" charset="0"/>
              </a:rPr>
              <a:t>et </a:t>
            </a:r>
            <a:r>
              <a:rPr lang="fr-FR" sz="1800" b="1" dirty="0">
                <a:latin typeface="Times New Roman" panose="02020603050405020304" pitchFamily="18" charset="0"/>
                <a:cs typeface="Times New Roman" panose="02020603050405020304" pitchFamily="18" charset="0"/>
              </a:rPr>
              <a:t>l’attentat de Sarajevo l’étincelle</a:t>
            </a:r>
            <a:r>
              <a:rPr lang="fr-FR" sz="1800" dirty="0">
                <a:latin typeface="Times New Roman" panose="02020603050405020304" pitchFamily="18" charset="0"/>
                <a:cs typeface="Times New Roman" panose="02020603050405020304" pitchFamily="18" charset="0"/>
              </a:rPr>
              <a:t>. </a:t>
            </a:r>
            <a:r>
              <a:rPr lang="fr-FR" sz="1800" b="1" dirty="0">
                <a:latin typeface="Times New Roman" panose="02020603050405020304" pitchFamily="18" charset="0"/>
                <a:cs typeface="Times New Roman" panose="02020603050405020304" pitchFamily="18" charset="0"/>
              </a:rPr>
              <a:t>Les membres de la Triple Entente ont essayé d’éviter le conflit, contrairement à la Triple Alliance</a:t>
            </a:r>
            <a:r>
              <a:rPr lang="fr-FR" sz="1800" dirty="0">
                <a:latin typeface="Times New Roman" panose="02020603050405020304" pitchFamily="18" charset="0"/>
                <a:cs typeface="Times New Roman" panose="02020603050405020304" pitchFamily="18" charset="0"/>
              </a:rPr>
              <a:t>. </a:t>
            </a:r>
          </a:p>
          <a:p>
            <a:pPr marL="0" indent="0" algn="just">
              <a:buNone/>
            </a:pPr>
            <a:endParaRPr lang="fr-FR" sz="1800" dirty="0">
              <a:latin typeface="Times New Roman" panose="02020603050405020304" pitchFamily="18" charset="0"/>
              <a:cs typeface="Times New Roman" panose="02020603050405020304" pitchFamily="18" charset="0"/>
            </a:endParaRPr>
          </a:p>
        </p:txBody>
      </p:sp>
      <p:sp>
        <p:nvSpPr>
          <p:cNvPr id="4" name="Espace réservé du contenu 3">
            <a:extLst>
              <a:ext uri="{FF2B5EF4-FFF2-40B4-BE49-F238E27FC236}">
                <a16:creationId xmlns:a16="http://schemas.microsoft.com/office/drawing/2014/main" id="{6A9DA3DD-B9F0-46AF-9FCE-CCC6E877CFE4}"/>
              </a:ext>
            </a:extLst>
          </p:cNvPr>
          <p:cNvSpPr>
            <a:spLocks noGrp="1"/>
          </p:cNvSpPr>
          <p:nvPr>
            <p:ph sz="half" idx="2"/>
          </p:nvPr>
        </p:nvSpPr>
        <p:spPr>
          <a:xfrm>
            <a:off x="7659757" y="1929384"/>
            <a:ext cx="3694042" cy="4251960"/>
          </a:xfrm>
        </p:spPr>
        <p:txBody>
          <a:bodyPr>
            <a:normAutofit/>
          </a:bodyPr>
          <a:lstStyle/>
          <a:p>
            <a:r>
              <a:rPr lang="fr-FR" sz="2000" dirty="0">
                <a:latin typeface="Times New Roman" panose="02020603050405020304" pitchFamily="18" charset="0"/>
                <a:cs typeface="Times New Roman" panose="02020603050405020304" pitchFamily="18" charset="0"/>
              </a:rPr>
              <a:t>La difficulté est de trouver des sources iconographiques et textes plus légers à côté de textes techniques d’historiens.</a:t>
            </a:r>
          </a:p>
          <a:p>
            <a:pPr>
              <a:buFontTx/>
              <a:buChar char="-"/>
            </a:pPr>
            <a:r>
              <a:rPr lang="fr-FR" sz="2000" dirty="0">
                <a:latin typeface="Times New Roman" panose="02020603050405020304" pitchFamily="18" charset="0"/>
                <a:cs typeface="Times New Roman" panose="02020603050405020304" pitchFamily="18" charset="0"/>
              </a:rPr>
              <a:t>Travailler sur une </a:t>
            </a:r>
            <a:r>
              <a:rPr lang="fr-FR" sz="2000" b="1" dirty="0">
                <a:latin typeface="Times New Roman" panose="02020603050405020304" pitchFamily="18" charset="0"/>
                <a:cs typeface="Times New Roman" panose="02020603050405020304" pitchFamily="18" charset="0"/>
              </a:rPr>
              <a:t>comparaison des manuels</a:t>
            </a:r>
            <a:r>
              <a:rPr lang="fr-FR" sz="2000" dirty="0">
                <a:latin typeface="Times New Roman" panose="02020603050405020304" pitchFamily="18" charset="0"/>
                <a:cs typeface="Times New Roman" panose="02020603050405020304" pitchFamily="18" charset="0"/>
              </a:rPr>
              <a:t>, en particulier dans les années 1930. </a:t>
            </a:r>
          </a:p>
          <a:p>
            <a:pPr>
              <a:buFontTx/>
              <a:buChar char="-"/>
            </a:pPr>
            <a:r>
              <a:rPr lang="fr-FR" sz="2000" dirty="0">
                <a:latin typeface="Times New Roman" panose="02020603050405020304" pitchFamily="18" charset="0"/>
                <a:cs typeface="Times New Roman" panose="02020603050405020304" pitchFamily="18" charset="0"/>
              </a:rPr>
              <a:t>La </a:t>
            </a:r>
            <a:r>
              <a:rPr lang="fr-FR" sz="2000" b="1" dirty="0">
                <a:latin typeface="Times New Roman" panose="02020603050405020304" pitchFamily="18" charset="0"/>
                <a:cs typeface="Times New Roman" panose="02020603050405020304" pitchFamily="18" charset="0"/>
              </a:rPr>
              <a:t>presse</a:t>
            </a:r>
            <a:r>
              <a:rPr lang="fr-FR" sz="2000" dirty="0">
                <a:latin typeface="Times New Roman" panose="02020603050405020304" pitchFamily="18" charset="0"/>
                <a:cs typeface="Times New Roman" panose="02020603050405020304" pitchFamily="18" charset="0"/>
              </a:rPr>
              <a:t> (voir diapo 19).</a:t>
            </a:r>
          </a:p>
          <a:p>
            <a:pPr>
              <a:buFontTx/>
              <a:buChar char="-"/>
            </a:pPr>
            <a:r>
              <a:rPr lang="fr-FR" sz="2000" dirty="0">
                <a:latin typeface="Times New Roman" panose="02020603050405020304" pitchFamily="18" charset="0"/>
                <a:cs typeface="Times New Roman" panose="02020603050405020304" pitchFamily="18" charset="0"/>
              </a:rPr>
              <a:t>La </a:t>
            </a:r>
            <a:r>
              <a:rPr lang="fr-FR" sz="2000" b="1" dirty="0">
                <a:latin typeface="Times New Roman" panose="02020603050405020304" pitchFamily="18" charset="0"/>
                <a:cs typeface="Times New Roman" panose="02020603050405020304" pitchFamily="18" charset="0"/>
              </a:rPr>
              <a:t>mémoire de </a:t>
            </a:r>
            <a:r>
              <a:rPr lang="fr-FR" sz="2000" b="1" dirty="0" err="1">
                <a:latin typeface="Times New Roman" panose="02020603050405020304" pitchFamily="18" charset="0"/>
                <a:cs typeface="Times New Roman" panose="02020603050405020304" pitchFamily="18" charset="0"/>
              </a:rPr>
              <a:t>Gavrilo</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Princip</a:t>
            </a:r>
            <a:r>
              <a:rPr lang="fr-FR" sz="2000" b="1" dirty="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cs typeface="Times New Roman" panose="02020603050405020304" pitchFamily="18" charset="0"/>
              </a:rPr>
              <a:t>(voir diapo 20)</a:t>
            </a:r>
          </a:p>
        </p:txBody>
      </p:sp>
    </p:spTree>
    <p:extLst>
      <p:ext uri="{BB962C8B-B14F-4D97-AF65-F5344CB8AC3E}">
        <p14:creationId xmlns:p14="http://schemas.microsoft.com/office/powerpoint/2010/main" val="4251427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EE0B6E2-7CE8-4D86-87FC-4B58A7D8E7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a:extLst>
              <a:ext uri="{FF2B5EF4-FFF2-40B4-BE49-F238E27FC236}">
                <a16:creationId xmlns:a16="http://schemas.microsoft.com/office/drawing/2014/main" id="{0C535DD8-3774-43CC-9111-25DE4E186ACB}"/>
              </a:ext>
            </a:extLst>
          </p:cNvPr>
          <p:cNvPicPr/>
          <p:nvPr/>
        </p:nvPicPr>
        <p:blipFill rotWithShape="1">
          <a:blip r:embed="rId2" cstate="print">
            <a:extLst>
              <a:ext uri="{28A0092B-C50C-407E-A947-70E740481C1C}">
                <a14:useLocalDpi xmlns:a14="http://schemas.microsoft.com/office/drawing/2010/main" val="0"/>
              </a:ext>
            </a:extLst>
          </a:blip>
          <a:srcRect r="1" b="23204"/>
          <a:stretch/>
        </p:blipFill>
        <p:spPr bwMode="auto">
          <a:xfrm>
            <a:off x="806216" y="0"/>
            <a:ext cx="10579567" cy="5401994"/>
          </a:xfrm>
          <a:custGeom>
            <a:avLst/>
            <a:gdLst/>
            <a:ahLst/>
            <a:cxnLst/>
            <a:rect l="l" t="t" r="r" b="b"/>
            <a:pathLst>
              <a:path w="10630858" h="5869478">
                <a:moveTo>
                  <a:pt x="5791061" y="218"/>
                </a:moveTo>
                <a:cubicBezTo>
                  <a:pt x="5877327" y="-560"/>
                  <a:pt x="5971399" y="626"/>
                  <a:pt x="6073275" y="5793"/>
                </a:cubicBezTo>
                <a:cubicBezTo>
                  <a:pt x="6098744" y="7086"/>
                  <a:pt x="6121786" y="8165"/>
                  <a:pt x="6142651" y="9057"/>
                </a:cubicBezTo>
                <a:lnTo>
                  <a:pt x="6164185" y="9874"/>
                </a:lnTo>
                <a:lnTo>
                  <a:pt x="6258731" y="5793"/>
                </a:lnTo>
                <a:lnTo>
                  <a:pt x="6319194" y="2002"/>
                </a:lnTo>
                <a:lnTo>
                  <a:pt x="6413049" y="11772"/>
                </a:lnTo>
                <a:cubicBezTo>
                  <a:pt x="6592720" y="42783"/>
                  <a:pt x="6774188" y="66100"/>
                  <a:pt x="6956654" y="46745"/>
                </a:cubicBezTo>
                <a:cubicBezTo>
                  <a:pt x="7082424" y="33223"/>
                  <a:pt x="7207994" y="25294"/>
                  <a:pt x="7334364" y="25763"/>
                </a:cubicBezTo>
                <a:cubicBezTo>
                  <a:pt x="7624835" y="25763"/>
                  <a:pt x="7915502" y="28559"/>
                  <a:pt x="8205974" y="22730"/>
                </a:cubicBezTo>
                <a:cubicBezTo>
                  <a:pt x="8464499" y="17601"/>
                  <a:pt x="8722029" y="6412"/>
                  <a:pt x="8980756" y="34620"/>
                </a:cubicBezTo>
                <a:cubicBezTo>
                  <a:pt x="9362658" y="76124"/>
                  <a:pt x="9746556" y="62832"/>
                  <a:pt x="10129655" y="57937"/>
                </a:cubicBezTo>
                <a:lnTo>
                  <a:pt x="10163726" y="56766"/>
                </a:lnTo>
                <a:lnTo>
                  <a:pt x="10254950" y="73131"/>
                </a:lnTo>
                <a:lnTo>
                  <a:pt x="10311819" y="101928"/>
                </a:lnTo>
                <a:cubicBezTo>
                  <a:pt x="10479504" y="200737"/>
                  <a:pt x="10591476" y="367254"/>
                  <a:pt x="10625532" y="561669"/>
                </a:cubicBezTo>
                <a:lnTo>
                  <a:pt x="10626834" y="578090"/>
                </a:lnTo>
                <a:lnTo>
                  <a:pt x="10611964" y="734537"/>
                </a:lnTo>
                <a:cubicBezTo>
                  <a:pt x="10602387" y="823467"/>
                  <a:pt x="10587763" y="913306"/>
                  <a:pt x="10611964" y="1001326"/>
                </a:cubicBezTo>
                <a:cubicBezTo>
                  <a:pt x="10628543" y="1062669"/>
                  <a:pt x="10632231" y="1127783"/>
                  <a:pt x="10622705" y="1191154"/>
                </a:cubicBezTo>
                <a:cubicBezTo>
                  <a:pt x="10606645" y="1303627"/>
                  <a:pt x="10603293" y="1418084"/>
                  <a:pt x="10612740" y="1531572"/>
                </a:cubicBezTo>
                <a:cubicBezTo>
                  <a:pt x="10618978" y="1606398"/>
                  <a:pt x="10618020" y="1681815"/>
                  <a:pt x="10609893" y="1756397"/>
                </a:cubicBezTo>
                <a:cubicBezTo>
                  <a:pt x="10599152" y="1856690"/>
                  <a:pt x="10582457" y="1958800"/>
                  <a:pt x="10602776" y="2059394"/>
                </a:cubicBezTo>
                <a:cubicBezTo>
                  <a:pt x="10635130" y="2219226"/>
                  <a:pt x="10628659" y="2378906"/>
                  <a:pt x="10615717" y="2539949"/>
                </a:cubicBezTo>
                <a:cubicBezTo>
                  <a:pt x="10606011" y="2659785"/>
                  <a:pt x="10595269" y="2780984"/>
                  <a:pt x="10614682" y="2902183"/>
                </a:cubicBezTo>
                <a:cubicBezTo>
                  <a:pt x="10623029" y="2958418"/>
                  <a:pt x="10623029" y="3015928"/>
                  <a:pt x="10614682" y="3072165"/>
                </a:cubicBezTo>
                <a:cubicBezTo>
                  <a:pt x="10604587" y="3147914"/>
                  <a:pt x="10595010" y="3222907"/>
                  <a:pt x="10607952" y="3299413"/>
                </a:cubicBezTo>
                <a:cubicBezTo>
                  <a:pt x="10613646" y="3332743"/>
                  <a:pt x="10617917" y="3366376"/>
                  <a:pt x="10620894" y="3400009"/>
                </a:cubicBezTo>
                <a:cubicBezTo>
                  <a:pt x="10626822" y="3485877"/>
                  <a:pt x="10624699" y="3572233"/>
                  <a:pt x="10614553" y="3657556"/>
                </a:cubicBezTo>
                <a:cubicBezTo>
                  <a:pt x="10604846" y="3756637"/>
                  <a:pt x="10620635" y="3856323"/>
                  <a:pt x="10607694" y="3955100"/>
                </a:cubicBezTo>
                <a:cubicBezTo>
                  <a:pt x="10598504" y="4034653"/>
                  <a:pt x="10598155" y="4115265"/>
                  <a:pt x="10606658" y="4194923"/>
                </a:cubicBezTo>
                <a:cubicBezTo>
                  <a:pt x="10621954" y="4345512"/>
                  <a:pt x="10620998" y="4497755"/>
                  <a:pt x="10603811" y="4648057"/>
                </a:cubicBezTo>
                <a:cubicBezTo>
                  <a:pt x="10593198" y="4735775"/>
                  <a:pt x="10587116" y="4826067"/>
                  <a:pt x="10606140" y="4912119"/>
                </a:cubicBezTo>
                <a:cubicBezTo>
                  <a:pt x="10628530" y="5013245"/>
                  <a:pt x="10633189" y="5114446"/>
                  <a:pt x="10629921" y="5215515"/>
                </a:cubicBezTo>
                <a:lnTo>
                  <a:pt x="10625356" y="5273604"/>
                </a:lnTo>
                <a:lnTo>
                  <a:pt x="10624284" y="5284086"/>
                </a:lnTo>
                <a:cubicBezTo>
                  <a:pt x="10601148" y="5404993"/>
                  <a:pt x="10545219" y="5529874"/>
                  <a:pt x="10458692" y="5632218"/>
                </a:cubicBezTo>
                <a:lnTo>
                  <a:pt x="10418904" y="5670857"/>
                </a:lnTo>
                <a:lnTo>
                  <a:pt x="10417064" y="5673484"/>
                </a:lnTo>
                <a:cubicBezTo>
                  <a:pt x="10307992" y="5802550"/>
                  <a:pt x="10158402" y="5877799"/>
                  <a:pt x="9954609" y="5858572"/>
                </a:cubicBezTo>
                <a:cubicBezTo>
                  <a:pt x="9860355" y="5870096"/>
                  <a:pt x="9750551" y="5855439"/>
                  <a:pt x="9657171" y="5854061"/>
                </a:cubicBezTo>
                <a:lnTo>
                  <a:pt x="9612467" y="5856387"/>
                </a:lnTo>
                <a:lnTo>
                  <a:pt x="9279984" y="5838331"/>
                </a:lnTo>
                <a:cubicBezTo>
                  <a:pt x="9153141" y="5834280"/>
                  <a:pt x="9026273" y="5834164"/>
                  <a:pt x="8899305" y="5841275"/>
                </a:cubicBezTo>
                <a:cubicBezTo>
                  <a:pt x="8761407" y="5850940"/>
                  <a:pt x="8623304" y="5854733"/>
                  <a:pt x="8485266" y="5852671"/>
                </a:cubicBezTo>
                <a:lnTo>
                  <a:pt x="8314842" y="5842884"/>
                </a:lnTo>
                <a:lnTo>
                  <a:pt x="8193631" y="5825368"/>
                </a:lnTo>
                <a:lnTo>
                  <a:pt x="8029897" y="5818284"/>
                </a:lnTo>
                <a:lnTo>
                  <a:pt x="8028296" y="5817260"/>
                </a:lnTo>
                <a:lnTo>
                  <a:pt x="8008332" y="5817260"/>
                </a:lnTo>
                <a:lnTo>
                  <a:pt x="8006732" y="5818114"/>
                </a:lnTo>
                <a:lnTo>
                  <a:pt x="7839115" y="5825368"/>
                </a:lnTo>
                <a:lnTo>
                  <a:pt x="7801585" y="5830791"/>
                </a:lnTo>
                <a:lnTo>
                  <a:pt x="7734233" y="5834980"/>
                </a:lnTo>
                <a:lnTo>
                  <a:pt x="7482820" y="5855530"/>
                </a:lnTo>
                <a:lnTo>
                  <a:pt x="7445741" y="5854102"/>
                </a:lnTo>
                <a:lnTo>
                  <a:pt x="7403701" y="5858035"/>
                </a:lnTo>
                <a:lnTo>
                  <a:pt x="7155292" y="5854564"/>
                </a:lnTo>
                <a:cubicBezTo>
                  <a:pt x="6874805" y="5835913"/>
                  <a:pt x="6593917" y="5824488"/>
                  <a:pt x="6312830" y="5849900"/>
                </a:cubicBezTo>
                <a:lnTo>
                  <a:pt x="6232577" y="5855788"/>
                </a:lnTo>
                <a:lnTo>
                  <a:pt x="6231985" y="5855764"/>
                </a:lnTo>
                <a:lnTo>
                  <a:pt x="6166003" y="5858572"/>
                </a:lnTo>
                <a:cubicBezTo>
                  <a:pt x="6100624" y="5861901"/>
                  <a:pt x="6043822" y="5864887"/>
                  <a:pt x="5993271" y="5866513"/>
                </a:cubicBezTo>
                <a:lnTo>
                  <a:pt x="5925657" y="5866398"/>
                </a:lnTo>
                <a:lnTo>
                  <a:pt x="5833706" y="5859695"/>
                </a:lnTo>
                <a:cubicBezTo>
                  <a:pt x="5697214" y="5841788"/>
                  <a:pt x="5559607" y="5838897"/>
                  <a:pt x="5422657" y="5851067"/>
                </a:cubicBezTo>
                <a:lnTo>
                  <a:pt x="5250035" y="5858044"/>
                </a:lnTo>
                <a:lnTo>
                  <a:pt x="5151093" y="5858278"/>
                </a:lnTo>
                <a:lnTo>
                  <a:pt x="4972680" y="5851067"/>
                </a:lnTo>
                <a:cubicBezTo>
                  <a:pt x="4829141" y="5841741"/>
                  <a:pt x="4685204" y="5826120"/>
                  <a:pt x="4542066" y="5842905"/>
                </a:cubicBezTo>
                <a:cubicBezTo>
                  <a:pt x="4491758" y="5848734"/>
                  <a:pt x="4441488" y="5852626"/>
                  <a:pt x="4391242" y="5854962"/>
                </a:cubicBezTo>
                <a:lnTo>
                  <a:pt x="4246482" y="5857576"/>
                </a:lnTo>
                <a:lnTo>
                  <a:pt x="4221030" y="5856572"/>
                </a:lnTo>
                <a:lnTo>
                  <a:pt x="4218005" y="5856681"/>
                </a:lnTo>
                <a:lnTo>
                  <a:pt x="3939367" y="5844305"/>
                </a:lnTo>
                <a:cubicBezTo>
                  <a:pt x="3773470" y="5832648"/>
                  <a:pt x="3606974" y="5815626"/>
                  <a:pt x="3441875" y="5843140"/>
                </a:cubicBezTo>
                <a:cubicBezTo>
                  <a:pt x="3386806" y="5851400"/>
                  <a:pt x="3331601" y="5858126"/>
                  <a:pt x="3276306" y="5863318"/>
                </a:cubicBezTo>
                <a:lnTo>
                  <a:pt x="3225006" y="5866706"/>
                </a:lnTo>
                <a:lnTo>
                  <a:pt x="3194056" y="5866407"/>
                </a:lnTo>
                <a:lnTo>
                  <a:pt x="3082891" y="5863061"/>
                </a:lnTo>
                <a:lnTo>
                  <a:pt x="3013959" y="5869302"/>
                </a:lnTo>
                <a:cubicBezTo>
                  <a:pt x="2910698" y="5871464"/>
                  <a:pt x="2845426" y="5852913"/>
                  <a:pt x="2748311" y="5858572"/>
                </a:cubicBezTo>
                <a:cubicBezTo>
                  <a:pt x="2736171" y="5859279"/>
                  <a:pt x="2721419" y="5860082"/>
                  <a:pt x="2704411" y="5860936"/>
                </a:cubicBezTo>
                <a:lnTo>
                  <a:pt x="2650475" y="5863440"/>
                </a:lnTo>
                <a:lnTo>
                  <a:pt x="2436349" y="5854816"/>
                </a:lnTo>
                <a:cubicBezTo>
                  <a:pt x="2095150" y="5845165"/>
                  <a:pt x="1753811" y="5845122"/>
                  <a:pt x="1412584" y="5830782"/>
                </a:cubicBezTo>
                <a:cubicBezTo>
                  <a:pt x="1262458" y="5824256"/>
                  <a:pt x="1113131" y="5859227"/>
                  <a:pt x="963404" y="5861093"/>
                </a:cubicBezTo>
                <a:cubicBezTo>
                  <a:pt x="896140" y="5861967"/>
                  <a:pt x="828812" y="5861342"/>
                  <a:pt x="761431" y="5859896"/>
                </a:cubicBezTo>
                <a:lnTo>
                  <a:pt x="637698" y="5856158"/>
                </a:lnTo>
                <a:lnTo>
                  <a:pt x="592997" y="5853711"/>
                </a:lnTo>
                <a:cubicBezTo>
                  <a:pt x="391136" y="5830428"/>
                  <a:pt x="227663" y="5724844"/>
                  <a:pt x="123577" y="5564333"/>
                </a:cubicBezTo>
                <a:lnTo>
                  <a:pt x="99502" y="5518240"/>
                </a:lnTo>
                <a:lnTo>
                  <a:pt x="95609" y="5512764"/>
                </a:lnTo>
                <a:lnTo>
                  <a:pt x="86221" y="5492812"/>
                </a:lnTo>
                <a:lnTo>
                  <a:pt x="61763" y="5445986"/>
                </a:lnTo>
                <a:lnTo>
                  <a:pt x="56991" y="5430695"/>
                </a:lnTo>
                <a:lnTo>
                  <a:pt x="41922" y="5398673"/>
                </a:lnTo>
                <a:lnTo>
                  <a:pt x="25760" y="5339273"/>
                </a:lnTo>
                <a:lnTo>
                  <a:pt x="16811" y="5271956"/>
                </a:lnTo>
                <a:cubicBezTo>
                  <a:pt x="9305" y="5238090"/>
                  <a:pt x="4710" y="5203585"/>
                  <a:pt x="3092" y="5168860"/>
                </a:cubicBezTo>
                <a:cubicBezTo>
                  <a:pt x="-7132" y="5042101"/>
                  <a:pt x="10081" y="4917108"/>
                  <a:pt x="24446" y="4791844"/>
                </a:cubicBezTo>
                <a:cubicBezTo>
                  <a:pt x="34023" y="4712006"/>
                  <a:pt x="48647" y="4631352"/>
                  <a:pt x="24446" y="4552331"/>
                </a:cubicBezTo>
                <a:cubicBezTo>
                  <a:pt x="7867" y="4497261"/>
                  <a:pt x="4180" y="4438805"/>
                  <a:pt x="13705" y="4381912"/>
                </a:cubicBezTo>
                <a:cubicBezTo>
                  <a:pt x="29766" y="4280940"/>
                  <a:pt x="33117" y="4178184"/>
                  <a:pt x="23670" y="4076300"/>
                </a:cubicBezTo>
                <a:cubicBezTo>
                  <a:pt x="17432" y="4009125"/>
                  <a:pt x="18390" y="3941419"/>
                  <a:pt x="26517" y="3874462"/>
                </a:cubicBezTo>
                <a:cubicBezTo>
                  <a:pt x="37258" y="3784423"/>
                  <a:pt x="53954" y="3692752"/>
                  <a:pt x="33635" y="3602444"/>
                </a:cubicBezTo>
                <a:cubicBezTo>
                  <a:pt x="1280" y="3458954"/>
                  <a:pt x="7751" y="3315599"/>
                  <a:pt x="20694" y="3171022"/>
                </a:cubicBezTo>
                <a:cubicBezTo>
                  <a:pt x="30400" y="3063439"/>
                  <a:pt x="41141" y="2954632"/>
                  <a:pt x="21728" y="2845824"/>
                </a:cubicBezTo>
                <a:cubicBezTo>
                  <a:pt x="13381" y="2795337"/>
                  <a:pt x="13381" y="2743709"/>
                  <a:pt x="21728" y="2693221"/>
                </a:cubicBezTo>
                <a:cubicBezTo>
                  <a:pt x="31823" y="2625218"/>
                  <a:pt x="41400" y="2557892"/>
                  <a:pt x="28458" y="2489208"/>
                </a:cubicBezTo>
                <a:cubicBezTo>
                  <a:pt x="22764" y="2459285"/>
                  <a:pt x="18493" y="2429092"/>
                  <a:pt x="15516" y="2398898"/>
                </a:cubicBezTo>
                <a:cubicBezTo>
                  <a:pt x="9589" y="2321809"/>
                  <a:pt x="11711" y="2244283"/>
                  <a:pt x="21857" y="2167683"/>
                </a:cubicBezTo>
                <a:cubicBezTo>
                  <a:pt x="31564" y="2078733"/>
                  <a:pt x="15776" y="1989238"/>
                  <a:pt x="28717" y="1900560"/>
                </a:cubicBezTo>
                <a:cubicBezTo>
                  <a:pt x="37907" y="1829142"/>
                  <a:pt x="38255" y="1756772"/>
                  <a:pt x="29752" y="1685258"/>
                </a:cubicBezTo>
                <a:cubicBezTo>
                  <a:pt x="14456" y="1550065"/>
                  <a:pt x="15412" y="1413389"/>
                  <a:pt x="32599" y="1278454"/>
                </a:cubicBezTo>
                <a:cubicBezTo>
                  <a:pt x="43212" y="1199704"/>
                  <a:pt x="49294" y="1118644"/>
                  <a:pt x="30270" y="1041390"/>
                </a:cubicBezTo>
                <a:cubicBezTo>
                  <a:pt x="-14509" y="859818"/>
                  <a:pt x="11634" y="677973"/>
                  <a:pt x="30270" y="497354"/>
                </a:cubicBezTo>
                <a:lnTo>
                  <a:pt x="31725" y="472895"/>
                </a:lnTo>
                <a:lnTo>
                  <a:pt x="43781" y="427827"/>
                </a:lnTo>
                <a:lnTo>
                  <a:pt x="50994" y="413476"/>
                </a:lnTo>
                <a:lnTo>
                  <a:pt x="58372" y="387895"/>
                </a:lnTo>
                <a:cubicBezTo>
                  <a:pt x="111660" y="254431"/>
                  <a:pt x="198390" y="154469"/>
                  <a:pt x="306361" y="90092"/>
                </a:cubicBezTo>
                <a:lnTo>
                  <a:pt x="343340" y="71955"/>
                </a:lnTo>
                <a:lnTo>
                  <a:pt x="451947" y="55771"/>
                </a:lnTo>
                <a:lnTo>
                  <a:pt x="480681" y="50638"/>
                </a:lnTo>
                <a:lnTo>
                  <a:pt x="500476" y="51097"/>
                </a:lnTo>
                <a:cubicBezTo>
                  <a:pt x="614729" y="49684"/>
                  <a:pt x="728933" y="43772"/>
                  <a:pt x="843024" y="32056"/>
                </a:cubicBezTo>
                <a:cubicBezTo>
                  <a:pt x="1123212" y="7156"/>
                  <a:pt x="1404499" y="3566"/>
                  <a:pt x="1685086" y="21332"/>
                </a:cubicBezTo>
                <a:cubicBezTo>
                  <a:pt x="1938623" y="33688"/>
                  <a:pt x="2191759" y="64000"/>
                  <a:pt x="2445896" y="38121"/>
                </a:cubicBezTo>
                <a:cubicBezTo>
                  <a:pt x="2489616" y="33690"/>
                  <a:pt x="2532937" y="26111"/>
                  <a:pt x="2576333" y="19030"/>
                </a:cubicBezTo>
                <a:lnTo>
                  <a:pt x="2696353" y="4251"/>
                </a:lnTo>
                <a:lnTo>
                  <a:pt x="2745536" y="5232"/>
                </a:lnTo>
                <a:cubicBezTo>
                  <a:pt x="2818993" y="6452"/>
                  <a:pt x="2887864" y="7004"/>
                  <a:pt x="2947014" y="5793"/>
                </a:cubicBezTo>
                <a:cubicBezTo>
                  <a:pt x="3006163" y="4584"/>
                  <a:pt x="3060036" y="3178"/>
                  <a:pt x="3110399" y="1949"/>
                </a:cubicBezTo>
                <a:lnTo>
                  <a:pt x="3199002" y="221"/>
                </a:lnTo>
                <a:lnTo>
                  <a:pt x="3325015" y="3583"/>
                </a:lnTo>
                <a:cubicBezTo>
                  <a:pt x="3530714" y="12997"/>
                  <a:pt x="3736239" y="28910"/>
                  <a:pt x="3941762" y="43248"/>
                </a:cubicBezTo>
                <a:cubicBezTo>
                  <a:pt x="4091489" y="53739"/>
                  <a:pt x="4241215" y="66563"/>
                  <a:pt x="4390942" y="37886"/>
                </a:cubicBezTo>
                <a:cubicBezTo>
                  <a:pt x="4517292" y="15154"/>
                  <a:pt x="4645537" y="10467"/>
                  <a:pt x="4772844" y="23896"/>
                </a:cubicBezTo>
                <a:cubicBezTo>
                  <a:pt x="4885597" y="37327"/>
                  <a:pt x="4999052" y="40520"/>
                  <a:pt x="5112224" y="33456"/>
                </a:cubicBezTo>
                <a:lnTo>
                  <a:pt x="5477482" y="6922"/>
                </a:lnTo>
                <a:lnTo>
                  <a:pt x="5517883" y="7607"/>
                </a:lnTo>
                <a:lnTo>
                  <a:pt x="5555683" y="6426"/>
                </a:lnTo>
                <a:cubicBezTo>
                  <a:pt x="5626335" y="3737"/>
                  <a:pt x="5704795" y="995"/>
                  <a:pt x="5791061" y="218"/>
                </a:cubicBezTo>
                <a:close/>
              </a:path>
            </a:pathLst>
          </a:custGeom>
          <a:noFill/>
        </p:spPr>
      </p:pic>
      <p:sp>
        <p:nvSpPr>
          <p:cNvPr id="3" name="ZoneTexte 2">
            <a:extLst>
              <a:ext uri="{FF2B5EF4-FFF2-40B4-BE49-F238E27FC236}">
                <a16:creationId xmlns:a16="http://schemas.microsoft.com/office/drawing/2014/main" id="{9367925D-0D86-480F-9508-7559CD39C6EC}"/>
              </a:ext>
            </a:extLst>
          </p:cNvPr>
          <p:cNvSpPr txBox="1"/>
          <p:nvPr/>
        </p:nvSpPr>
        <p:spPr>
          <a:xfrm>
            <a:off x="150876" y="5529832"/>
            <a:ext cx="11887200" cy="1200329"/>
          </a:xfrm>
          <a:prstGeom prst="rect">
            <a:avLst/>
          </a:prstGeom>
          <a:noFill/>
        </p:spPr>
        <p:txBody>
          <a:bodyPr wrap="square" rtlCol="0">
            <a:spAutoFit/>
          </a:bodyPr>
          <a:lstStyle/>
          <a:p>
            <a:r>
              <a:rPr lang="fr-FR" b="1" dirty="0">
                <a:latin typeface="Times New Roman" panose="02020603050405020304" pitchFamily="18" charset="0"/>
                <a:cs typeface="Times New Roman" panose="02020603050405020304" pitchFamily="18" charset="0"/>
              </a:rPr>
              <a:t>Une du journal français </a:t>
            </a:r>
            <a:r>
              <a:rPr lang="fr-FR" b="1" i="1" dirty="0">
                <a:latin typeface="Times New Roman" panose="02020603050405020304" pitchFamily="18" charset="0"/>
                <a:cs typeface="Times New Roman" panose="02020603050405020304" pitchFamily="18" charset="0"/>
              </a:rPr>
              <a:t>La Presse</a:t>
            </a:r>
            <a:r>
              <a:rPr lang="fr-FR" b="1" dirty="0">
                <a:latin typeface="Times New Roman" panose="02020603050405020304" pitchFamily="18" charset="0"/>
                <a:cs typeface="Times New Roman" panose="02020603050405020304" pitchFamily="18" charset="0"/>
              </a:rPr>
              <a:t>, 28 juin 1919.</a:t>
            </a:r>
            <a:r>
              <a:rPr lang="fr-FR" dirty="0">
                <a:latin typeface="Times New Roman" panose="02020603050405020304" pitchFamily="18" charset="0"/>
                <a:cs typeface="Times New Roman" panose="02020603050405020304" pitchFamily="18" charset="0"/>
              </a:rPr>
              <a:t> On peut en coupler l’analyse avec l’article 231,</a:t>
            </a:r>
            <a:endParaRPr lang="fr-FR" b="1"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Art. 231 : « Les Gouvernements alliés et associés déclarent et l'Allemagne reconnaît que l'Allemagne et ses alliés sont responsables, pour les avoir causés, de toutes les pertes et de tous les dommages subis par les Gouvernements alliés et associés et leurs nationaux en conséquence de la guerre, qui leur a été imposée par l'agression de l'Allemagne et de ses alliés »</a:t>
            </a:r>
          </a:p>
        </p:txBody>
      </p:sp>
    </p:spTree>
    <p:extLst>
      <p:ext uri="{BB962C8B-B14F-4D97-AF65-F5344CB8AC3E}">
        <p14:creationId xmlns:p14="http://schemas.microsoft.com/office/powerpoint/2010/main" val="1502365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9" name="Rectangle 18">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1" descr="Résultat de recherche d'images pour &quot;monument aux morts Guerre 1914-1918 memoire&quot;">
            <a:extLst>
              <a:ext uri="{FF2B5EF4-FFF2-40B4-BE49-F238E27FC236}">
                <a16:creationId xmlns:a16="http://schemas.microsoft.com/office/drawing/2014/main" id="{FF9296FF-178B-4939-BAC4-7A74BAAABF8B}"/>
              </a:ext>
            </a:extLst>
          </p:cNvPr>
          <p:cNvPicPr/>
          <p:nvPr/>
        </p:nvPicPr>
        <p:blipFill rotWithShape="1">
          <a:blip r:embed="rId2" cstate="print">
            <a:extLst>
              <a:ext uri="{28A0092B-C50C-407E-A947-70E740481C1C}">
                <a14:useLocalDpi xmlns:a14="http://schemas.microsoft.com/office/drawing/2010/main" val="0"/>
              </a:ext>
            </a:extLst>
          </a:blip>
          <a:srcRect t="11735" r="-1" b="15024"/>
          <a:stretch/>
        </p:blipFill>
        <p:spPr bwMode="auto">
          <a:xfrm>
            <a:off x="410817" y="0"/>
            <a:ext cx="3962001" cy="6858000"/>
          </a:xfrm>
          <a:prstGeom prst="rect">
            <a:avLst/>
          </a:prstGeom>
          <a:noFill/>
        </p:spPr>
      </p:pic>
      <p:sp>
        <p:nvSpPr>
          <p:cNvPr id="21" name="Freeform: Shape 20">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46B290"/>
          </a:solidFill>
          <a:ln w="6857" cap="flat">
            <a:noFill/>
            <a:prstDash val="solid"/>
            <a:miter/>
          </a:ln>
        </p:spPr>
        <p:txBody>
          <a:bodyPr wrap="square" rtlCol="0" anchor="ctr">
            <a:noAutofit/>
          </a:bodyPr>
          <a:lstStyle/>
          <a:p>
            <a:endParaRPr lang="en-US"/>
          </a:p>
        </p:txBody>
      </p:sp>
      <p:sp>
        <p:nvSpPr>
          <p:cNvPr id="3" name="ZoneTexte 2">
            <a:extLst>
              <a:ext uri="{FF2B5EF4-FFF2-40B4-BE49-F238E27FC236}">
                <a16:creationId xmlns:a16="http://schemas.microsoft.com/office/drawing/2014/main" id="{4BC5FA99-83E2-4C67-B3D7-8C3348E2CF8A}"/>
              </a:ext>
            </a:extLst>
          </p:cNvPr>
          <p:cNvSpPr txBox="1"/>
          <p:nvPr/>
        </p:nvSpPr>
        <p:spPr>
          <a:xfrm>
            <a:off x="5759354" y="638089"/>
            <a:ext cx="5337270" cy="1476801"/>
          </a:xfrm>
          <a:prstGeom prst="rect">
            <a:avLst/>
          </a:prstGeom>
        </p:spPr>
        <p:txBody>
          <a:bodyPr vert="horz" lIns="91440" tIns="45720" rIns="91440" bIns="45720" rtlCol="0" anchor="b">
            <a:normAutofit fontScale="92500"/>
          </a:bodyPr>
          <a:lstStyle/>
          <a:p>
            <a:pPr algn="ctr">
              <a:lnSpc>
                <a:spcPct val="90000"/>
              </a:lnSpc>
              <a:spcBef>
                <a:spcPct val="0"/>
              </a:spcBef>
              <a:spcAft>
                <a:spcPts val="600"/>
              </a:spcAft>
            </a:pPr>
            <a:r>
              <a:rPr lang="en-US" sz="2200" dirty="0">
                <a:solidFill>
                  <a:srgbClr val="FFFFFF"/>
                </a:solidFill>
                <a:latin typeface="+mj-lt"/>
                <a:ea typeface="+mj-ea"/>
                <a:cs typeface="+mj-cs"/>
              </a:rPr>
              <a:t>Monument aux </a:t>
            </a:r>
            <a:r>
              <a:rPr lang="en-US" sz="2200" dirty="0" err="1">
                <a:solidFill>
                  <a:srgbClr val="FFFFFF"/>
                </a:solidFill>
                <a:latin typeface="+mj-lt"/>
                <a:ea typeface="+mj-ea"/>
                <a:cs typeface="+mj-cs"/>
              </a:rPr>
              <a:t>morts</a:t>
            </a:r>
            <a:r>
              <a:rPr lang="en-US" sz="2200" dirty="0">
                <a:solidFill>
                  <a:srgbClr val="FFFFFF"/>
                </a:solidFill>
                <a:latin typeface="+mj-lt"/>
                <a:ea typeface="+mj-ea"/>
                <a:cs typeface="+mj-cs"/>
              </a:rPr>
              <a:t> de </a:t>
            </a:r>
            <a:r>
              <a:rPr lang="en-US" sz="2200" dirty="0" err="1">
                <a:solidFill>
                  <a:srgbClr val="FFFFFF"/>
                </a:solidFill>
                <a:latin typeface="+mj-lt"/>
                <a:ea typeface="+mj-ea"/>
                <a:cs typeface="+mj-cs"/>
              </a:rPr>
              <a:t>Neufchâteau</a:t>
            </a:r>
            <a:r>
              <a:rPr lang="en-US" sz="2200" dirty="0">
                <a:solidFill>
                  <a:srgbClr val="FFFFFF"/>
                </a:solidFill>
                <a:latin typeface="+mj-lt"/>
                <a:ea typeface="+mj-ea"/>
                <a:cs typeface="+mj-cs"/>
              </a:rPr>
              <a:t> (Vosges) : </a:t>
            </a:r>
          </a:p>
          <a:p>
            <a:pPr algn="ctr">
              <a:lnSpc>
                <a:spcPct val="90000"/>
              </a:lnSpc>
              <a:spcBef>
                <a:spcPct val="0"/>
              </a:spcBef>
              <a:spcAft>
                <a:spcPts val="600"/>
              </a:spcAft>
            </a:pPr>
            <a:r>
              <a:rPr lang="en-US" sz="2200" dirty="0">
                <a:solidFill>
                  <a:srgbClr val="FFFFFF"/>
                </a:solidFill>
                <a:latin typeface="+mj-lt"/>
                <a:ea typeface="+mj-ea"/>
                <a:cs typeface="+mj-cs"/>
              </a:rPr>
              <a:t>« La </a:t>
            </a:r>
            <a:r>
              <a:rPr lang="en-US" sz="2200" dirty="0" err="1">
                <a:solidFill>
                  <a:srgbClr val="FFFFFF"/>
                </a:solidFill>
                <a:latin typeface="+mj-lt"/>
                <a:ea typeface="+mj-ea"/>
                <a:cs typeface="+mj-cs"/>
              </a:rPr>
              <a:t>ville</a:t>
            </a:r>
            <a:r>
              <a:rPr lang="en-US" sz="2200" dirty="0">
                <a:solidFill>
                  <a:srgbClr val="FFFFFF"/>
                </a:solidFill>
                <a:latin typeface="+mj-lt"/>
                <a:ea typeface="+mj-ea"/>
                <a:cs typeface="+mj-cs"/>
              </a:rPr>
              <a:t> de </a:t>
            </a:r>
            <a:r>
              <a:rPr lang="en-US" sz="2200" dirty="0" err="1">
                <a:solidFill>
                  <a:srgbClr val="FFFFFF"/>
                </a:solidFill>
                <a:latin typeface="+mj-lt"/>
                <a:ea typeface="+mj-ea"/>
                <a:cs typeface="+mj-cs"/>
              </a:rPr>
              <a:t>Neufchâteau</a:t>
            </a:r>
            <a:r>
              <a:rPr lang="en-US" sz="2200" dirty="0">
                <a:solidFill>
                  <a:srgbClr val="FFFFFF"/>
                </a:solidFill>
                <a:latin typeface="+mj-lt"/>
                <a:ea typeface="+mj-ea"/>
                <a:cs typeface="+mj-cs"/>
              </a:rPr>
              <a:t> à </a:t>
            </a:r>
            <a:r>
              <a:rPr lang="en-US" sz="2200" dirty="0" err="1">
                <a:solidFill>
                  <a:srgbClr val="FFFFFF"/>
                </a:solidFill>
                <a:latin typeface="+mj-lt"/>
                <a:ea typeface="+mj-ea"/>
                <a:cs typeface="+mj-cs"/>
              </a:rPr>
              <a:t>ses</a:t>
            </a:r>
            <a:r>
              <a:rPr lang="en-US" sz="2200" dirty="0">
                <a:solidFill>
                  <a:srgbClr val="FFFFFF"/>
                </a:solidFill>
                <a:latin typeface="+mj-lt"/>
                <a:ea typeface="+mj-ea"/>
                <a:cs typeface="+mj-cs"/>
              </a:rPr>
              <a:t> enfants </a:t>
            </a:r>
            <a:r>
              <a:rPr lang="en-US" sz="2200" dirty="0" err="1">
                <a:solidFill>
                  <a:srgbClr val="FFFFFF"/>
                </a:solidFill>
                <a:latin typeface="+mj-lt"/>
                <a:ea typeface="+mj-ea"/>
                <a:cs typeface="+mj-cs"/>
              </a:rPr>
              <a:t>morts</a:t>
            </a:r>
            <a:r>
              <a:rPr lang="en-US" sz="2200" dirty="0">
                <a:solidFill>
                  <a:srgbClr val="FFFFFF"/>
                </a:solidFill>
                <a:latin typeface="+mj-lt"/>
                <a:ea typeface="+mj-ea"/>
                <a:cs typeface="+mj-cs"/>
              </a:rPr>
              <a:t> pour la France 1914-1918 »</a:t>
            </a:r>
          </a:p>
        </p:txBody>
      </p:sp>
      <p:sp>
        <p:nvSpPr>
          <p:cNvPr id="23"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6304" y="2368177"/>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46B290"/>
          </a:solidFill>
          <a:ln w="38100" cap="rnd">
            <a:solidFill>
              <a:srgbClr val="46B29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256FDEA0-0C6F-47F3-BCFA-43A47E849605}"/>
              </a:ext>
            </a:extLst>
          </p:cNvPr>
          <p:cNvSpPr txBox="1"/>
          <p:nvPr/>
        </p:nvSpPr>
        <p:spPr>
          <a:xfrm>
            <a:off x="5759354" y="2664886"/>
            <a:ext cx="5461095" cy="3550789"/>
          </a:xfrm>
          <a:prstGeom prst="rect">
            <a:avLst/>
          </a:prstGeom>
        </p:spPr>
        <p:txBody>
          <a:bodyPr vert="horz" lIns="91440" tIns="45720" rIns="91440" bIns="45720" rtlCol="0" anchor="t">
            <a:normAutofit/>
          </a:bodyPr>
          <a:lstStyle/>
          <a:p>
            <a:pPr indent="-228600" algn="just">
              <a:lnSpc>
                <a:spcPct val="110000"/>
              </a:lnSpc>
              <a:spcAft>
                <a:spcPts val="600"/>
              </a:spcAft>
              <a:buFont typeface="Arial" panose="020B0604020202020204" pitchFamily="34" charset="0"/>
              <a:buChar char="•"/>
            </a:pPr>
            <a:r>
              <a:rPr lang="fr-FR" b="1" dirty="0">
                <a:latin typeface="Times New Roman" panose="02020603050405020304" pitchFamily="18" charset="0"/>
                <a:cs typeface="Times New Roman" panose="02020603050405020304" pitchFamily="18" charset="0"/>
              </a:rPr>
              <a:t>Inauguré le 25 mars 1925, le projet a été établi dès 1919 et a été suivi de débats entre les autorités communales pour décider du lieu où il serait érigé. L’État a fourni des subventions et la commune a déboursé 15 000 francs. Entre 1920 et 1925, 35 000 communes ont érigé un monument aux morts. Il s’agissait d’honorer les soldats décédés et disparus au cours de la Première Guerre mondiale. </a:t>
            </a:r>
          </a:p>
          <a:p>
            <a:pPr indent="-228600" algn="just">
              <a:lnSpc>
                <a:spcPct val="110000"/>
              </a:lnSpc>
              <a:spcAft>
                <a:spcPts val="600"/>
              </a:spcAft>
              <a:buFont typeface="Arial" panose="020B0604020202020204" pitchFamily="34" charset="0"/>
              <a:buChar char="•"/>
            </a:pPr>
            <a:endParaRPr lang="fr-FR"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3">
            <p14:nvContentPartPr>
              <p14:cNvPr id="25" name="Ink 2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6436237" y="1971579"/>
              <a:ext cx="360" cy="2160"/>
            </p14:xfrm>
          </p:contentPart>
        </mc:Choice>
        <mc:Fallback xmlns="">
          <p:pic>
            <p:nvPicPr>
              <p:cNvPr id="25" name="Ink 2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6418237" y="1956150"/>
                <a:ext cx="36000" cy="32709"/>
              </a:xfrm>
              <a:prstGeom prst="rect">
                <a:avLst/>
              </a:prstGeom>
            </p:spPr>
          </p:pic>
        </mc:Fallback>
      </mc:AlternateContent>
    </p:spTree>
    <p:extLst>
      <p:ext uri="{BB962C8B-B14F-4D97-AF65-F5344CB8AC3E}">
        <p14:creationId xmlns:p14="http://schemas.microsoft.com/office/powerpoint/2010/main" val="156371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ciel, extérieur, bâtiment, personne&#10;&#10;Description générée automatiquement">
            <a:hlinkClick r:id="rId2"/>
            <a:extLst>
              <a:ext uri="{FF2B5EF4-FFF2-40B4-BE49-F238E27FC236}">
                <a16:creationId xmlns:a16="http://schemas.microsoft.com/office/drawing/2014/main" id="{EF4EA0B6-F2CB-4A1E-B900-504A0E57FAC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856230" y="354526"/>
            <a:ext cx="6479540" cy="3644900"/>
          </a:xfrm>
          <a:prstGeom prst="rect">
            <a:avLst/>
          </a:prstGeom>
        </p:spPr>
      </p:pic>
      <p:sp>
        <p:nvSpPr>
          <p:cNvPr id="3" name="ZoneTexte 2">
            <a:extLst>
              <a:ext uri="{FF2B5EF4-FFF2-40B4-BE49-F238E27FC236}">
                <a16:creationId xmlns:a16="http://schemas.microsoft.com/office/drawing/2014/main" id="{E52F62BC-FA4A-4B0F-B78B-E95CB8268CD9}"/>
              </a:ext>
            </a:extLst>
          </p:cNvPr>
          <p:cNvSpPr txBox="1"/>
          <p:nvPr/>
        </p:nvSpPr>
        <p:spPr>
          <a:xfrm>
            <a:off x="775353" y="5050913"/>
            <a:ext cx="10972800" cy="1477328"/>
          </a:xfrm>
          <a:prstGeom prst="rect">
            <a:avLst/>
          </a:prstGeom>
          <a:noFill/>
        </p:spPr>
        <p:txBody>
          <a:bodyPr wrap="square" rtlCol="0">
            <a:spAutoFit/>
          </a:bodyPr>
          <a:lstStyle/>
          <a:p>
            <a:pPr algn="just"/>
            <a:r>
              <a:rPr lang="fr-FR" dirty="0" err="1">
                <a:latin typeface="Times New Roman" panose="02020603050405020304" pitchFamily="18" charset="0"/>
                <a:cs typeface="Times New Roman" panose="02020603050405020304" pitchFamily="18" charset="0"/>
              </a:rPr>
              <a:t>Princip</a:t>
            </a:r>
            <a:r>
              <a:rPr lang="fr-FR" dirty="0">
                <a:latin typeface="Times New Roman" panose="02020603050405020304" pitchFamily="18" charset="0"/>
                <a:cs typeface="Times New Roman" panose="02020603050405020304" pitchFamily="18" charset="0"/>
              </a:rPr>
              <a:t> apparaît comme un héros pour une partie des Serbes. Pour le centenaire de l’attentat de Sarajevo, des Serbes de Bosnie inaugurent une statue en l’honneur de </a:t>
            </a:r>
            <a:r>
              <a:rPr lang="fr-FR" dirty="0" err="1">
                <a:latin typeface="Times New Roman" panose="02020603050405020304" pitchFamily="18" charset="0"/>
                <a:cs typeface="Times New Roman" panose="02020603050405020304" pitchFamily="18" charset="0"/>
              </a:rPr>
              <a:t>Gavrilo</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Princip</a:t>
            </a:r>
            <a:r>
              <a:rPr lang="fr-FR" dirty="0">
                <a:latin typeface="Times New Roman" panose="02020603050405020304" pitchFamily="18" charset="0"/>
                <a:cs typeface="Times New Roman" panose="02020603050405020304" pitchFamily="18" charset="0"/>
              </a:rPr>
              <a:t>. Sarajevo, le 28 juin 2014. Elvis </a:t>
            </a:r>
            <a:r>
              <a:rPr lang="fr-FR" dirty="0" err="1">
                <a:latin typeface="Times New Roman" panose="02020603050405020304" pitchFamily="18" charset="0"/>
                <a:cs typeface="Times New Roman" panose="02020603050405020304" pitchFamily="18" charset="0"/>
              </a:rPr>
              <a:t>Barukcic</a:t>
            </a:r>
            <a:r>
              <a:rPr lang="fr-FR" dirty="0">
                <a:latin typeface="Times New Roman" panose="02020603050405020304" pitchFamily="18" charset="0"/>
                <a:cs typeface="Times New Roman" panose="02020603050405020304" pitchFamily="18" charset="0"/>
              </a:rPr>
              <a:t>, </a:t>
            </a:r>
            <a:r>
              <a:rPr lang="fr-FR" i="1" dirty="0">
                <a:latin typeface="Times New Roman" panose="02020603050405020304" pitchFamily="18" charset="0"/>
                <a:cs typeface="Times New Roman" panose="02020603050405020304" pitchFamily="18" charset="0"/>
              </a:rPr>
              <a:t>AFP</a:t>
            </a:r>
            <a:r>
              <a:rPr lang="fr-FR" dirty="0">
                <a:latin typeface="Times New Roman" panose="02020603050405020304" pitchFamily="18" charset="0"/>
                <a:cs typeface="Times New Roman" panose="02020603050405020304" pitchFamily="18" charset="0"/>
              </a:rPr>
              <a:t>. Lien vidéo : </a:t>
            </a:r>
            <a:r>
              <a:rPr lang="fr-FR" dirty="0">
                <a:highlight>
                  <a:srgbClr val="FFFF00"/>
                </a:highlight>
                <a:latin typeface="Times New Roman" panose="02020603050405020304" pitchFamily="18" charset="0"/>
                <a:cs typeface="Times New Roman" panose="02020603050405020304" pitchFamily="18" charset="0"/>
              </a:rPr>
              <a:t>« Bosnie: inauguration d’une statue de </a:t>
            </a:r>
            <a:r>
              <a:rPr lang="fr-FR" dirty="0" err="1">
                <a:highlight>
                  <a:srgbClr val="FFFF00"/>
                </a:highlight>
                <a:latin typeface="Times New Roman" panose="02020603050405020304" pitchFamily="18" charset="0"/>
                <a:cs typeface="Times New Roman" panose="02020603050405020304" pitchFamily="18" charset="0"/>
              </a:rPr>
              <a:t>Gravrilo</a:t>
            </a:r>
            <a:r>
              <a:rPr lang="fr-FR" dirty="0">
                <a:highlight>
                  <a:srgbClr val="FFFF00"/>
                </a:highlight>
                <a:latin typeface="Times New Roman" panose="02020603050405020304" pitchFamily="18" charset="0"/>
                <a:cs typeface="Times New Roman" panose="02020603050405020304" pitchFamily="18" charset="0"/>
              </a:rPr>
              <a:t> </a:t>
            </a:r>
            <a:r>
              <a:rPr lang="fr-FR" dirty="0" err="1">
                <a:highlight>
                  <a:srgbClr val="FFFF00"/>
                </a:highlight>
                <a:latin typeface="Times New Roman" panose="02020603050405020304" pitchFamily="18" charset="0"/>
                <a:cs typeface="Times New Roman" panose="02020603050405020304" pitchFamily="18" charset="0"/>
              </a:rPr>
              <a:t>Princip</a:t>
            </a:r>
            <a:r>
              <a:rPr lang="fr-FR" dirty="0">
                <a:highlight>
                  <a:srgbClr val="FFFF00"/>
                </a:highlight>
                <a:latin typeface="Times New Roman" panose="02020603050405020304" pitchFamily="18" charset="0"/>
                <a:cs typeface="Times New Roman" panose="02020603050405020304" pitchFamily="18" charset="0"/>
              </a:rPr>
              <a:t> », ajoutée sur </a:t>
            </a:r>
            <a:r>
              <a:rPr lang="fr-FR" dirty="0" err="1">
                <a:highlight>
                  <a:srgbClr val="FFFF00"/>
                </a:highlight>
                <a:latin typeface="Times New Roman" panose="02020603050405020304" pitchFamily="18" charset="0"/>
                <a:cs typeface="Times New Roman" panose="02020603050405020304" pitchFamily="18" charset="0"/>
              </a:rPr>
              <a:t>Youtube</a:t>
            </a:r>
            <a:r>
              <a:rPr lang="fr-FR" dirty="0">
                <a:highlight>
                  <a:srgbClr val="FFFF00"/>
                </a:highlight>
                <a:latin typeface="Times New Roman" panose="02020603050405020304" pitchFamily="18" charset="0"/>
                <a:cs typeface="Times New Roman" panose="02020603050405020304" pitchFamily="18" charset="0"/>
              </a:rPr>
              <a:t> par l’</a:t>
            </a:r>
            <a:r>
              <a:rPr lang="fr-FR" i="1" dirty="0">
                <a:highlight>
                  <a:srgbClr val="FFFF00"/>
                </a:highlight>
                <a:latin typeface="Times New Roman" panose="02020603050405020304" pitchFamily="18" charset="0"/>
                <a:cs typeface="Times New Roman" panose="02020603050405020304" pitchFamily="18" charset="0"/>
              </a:rPr>
              <a:t>AFP</a:t>
            </a:r>
            <a:r>
              <a:rPr lang="fr-FR" dirty="0">
                <a:highlight>
                  <a:srgbClr val="FFFF00"/>
                </a:highlight>
                <a:latin typeface="Times New Roman" panose="02020603050405020304" pitchFamily="18" charset="0"/>
                <a:cs typeface="Times New Roman" panose="02020603050405020304" pitchFamily="18" charset="0"/>
              </a:rPr>
              <a:t>, le 28 juin 2014.</a:t>
            </a:r>
          </a:p>
          <a:p>
            <a:pPr algn="just"/>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9200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90F2730-CAB2-4357-9544-BB540BD91255}"/>
              </a:ext>
            </a:extLst>
          </p:cNvPr>
          <p:cNvSpPr>
            <a:spLocks noGrp="1"/>
          </p:cNvSpPr>
          <p:nvPr>
            <p:ph type="title"/>
          </p:nvPr>
        </p:nvSpPr>
        <p:spPr>
          <a:xfrm>
            <a:off x="841248" y="548640"/>
            <a:ext cx="3419540" cy="5431536"/>
          </a:xfrm>
        </p:spPr>
        <p:txBody>
          <a:bodyPr>
            <a:normAutofit/>
          </a:bodyPr>
          <a:lstStyle/>
          <a:p>
            <a:pPr algn="ctr"/>
            <a:r>
              <a:rPr lang="fr-FR" sz="4700" dirty="0"/>
              <a:t>Proposition d’activité n°1</a:t>
            </a:r>
          </a:p>
        </p:txBody>
      </p:sp>
      <p:sp>
        <p:nvSpPr>
          <p:cNvPr id="10"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46B290"/>
          </a:solidFill>
          <a:ln w="41275" cap="rnd">
            <a:solidFill>
              <a:srgbClr val="46B29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43E6A4FC-4C09-41BA-9E13-F68D3EFCB82B}"/>
              </a:ext>
            </a:extLst>
          </p:cNvPr>
          <p:cNvSpPr>
            <a:spLocks noGrp="1"/>
          </p:cNvSpPr>
          <p:nvPr>
            <p:ph idx="1"/>
          </p:nvPr>
        </p:nvSpPr>
        <p:spPr>
          <a:xfrm>
            <a:off x="5298595" y="552091"/>
            <a:ext cx="6052158" cy="5431536"/>
          </a:xfrm>
        </p:spPr>
        <p:txBody>
          <a:bodyPr anchor="ctr">
            <a:normAutofit fontScale="85000" lnSpcReduction="20000"/>
          </a:bodyPr>
          <a:lstStyle/>
          <a:p>
            <a:pPr algn="just"/>
            <a:r>
              <a:rPr lang="fr-FR" sz="2600" dirty="0">
                <a:latin typeface="Times New Roman" panose="02020603050405020304" pitchFamily="18" charset="0"/>
                <a:cs typeface="Times New Roman" panose="02020603050405020304" pitchFamily="18" charset="0"/>
              </a:rPr>
              <a:t>Élève 1. Aller sur le site de la mission Centenaire et regarder la vidéo du Tchad dans la Première Guerre mondiale.</a:t>
            </a:r>
          </a:p>
          <a:p>
            <a:pPr marL="0" indent="0" algn="just">
              <a:buNone/>
            </a:pPr>
            <a:r>
              <a:rPr lang="fr-FR" sz="2600" dirty="0">
                <a:latin typeface="Times New Roman" panose="02020603050405020304" pitchFamily="18" charset="0"/>
                <a:cs typeface="Times New Roman" panose="02020603050405020304" pitchFamily="18" charset="0"/>
              </a:rPr>
              <a:t>  </a:t>
            </a:r>
            <a:r>
              <a:rPr lang="fr-FR" sz="2600" u="sng" dirty="0">
                <a:latin typeface="Times New Roman" panose="02020603050405020304" pitchFamily="18" charset="0"/>
                <a:cs typeface="Times New Roman" panose="02020603050405020304" pitchFamily="18" charset="0"/>
                <a:hlinkClick r:id="rId2"/>
              </a:rPr>
              <a:t>https://www.centenaire.org/fr/dans-le-monde/afrique/reportage/le-tchad-et-la-force-noire-de-larmee-francaise</a:t>
            </a:r>
            <a:endParaRPr lang="fr-FR" sz="2600" dirty="0">
              <a:latin typeface="Times New Roman" panose="02020603050405020304" pitchFamily="18" charset="0"/>
              <a:cs typeface="Times New Roman" panose="02020603050405020304" pitchFamily="18" charset="0"/>
            </a:endParaRPr>
          </a:p>
          <a:p>
            <a:pPr algn="just"/>
            <a:r>
              <a:rPr lang="fr-FR" sz="2600" dirty="0">
                <a:latin typeface="Times New Roman" panose="02020603050405020304" pitchFamily="18" charset="0"/>
                <a:cs typeface="Times New Roman" panose="02020603050405020304" pitchFamily="18" charset="0"/>
              </a:rPr>
              <a:t>Élève 2. Aller sur le site de RFI et écouter le podcast « Grande Guerre : Tchad et Cameroun ». </a:t>
            </a:r>
            <a:r>
              <a:rPr lang="fr-FR" sz="2600" u="sng" dirty="0">
                <a:latin typeface="Times New Roman" panose="02020603050405020304" pitchFamily="18" charset="0"/>
                <a:cs typeface="Times New Roman" panose="02020603050405020304" pitchFamily="18" charset="0"/>
                <a:hlinkClick r:id="rId3"/>
              </a:rPr>
              <a:t>http://www.rfi.fr/emission/20140715-grande-guerre-le-tchad-le-cameroun-serie</a:t>
            </a:r>
            <a:endParaRPr lang="fr-FR" sz="2600" dirty="0">
              <a:latin typeface="Times New Roman" panose="02020603050405020304" pitchFamily="18" charset="0"/>
              <a:cs typeface="Times New Roman" panose="02020603050405020304" pitchFamily="18" charset="0"/>
            </a:endParaRPr>
          </a:p>
          <a:p>
            <a:pPr algn="just"/>
            <a:r>
              <a:rPr lang="fr-FR" sz="2600" dirty="0">
                <a:latin typeface="Times New Roman" panose="02020603050405020304" pitchFamily="18" charset="0"/>
                <a:cs typeface="Times New Roman" panose="02020603050405020304" pitchFamily="18" charset="0"/>
              </a:rPr>
              <a:t>Rédiger chacun un texte expliquant pourquoi le Tchad a participé à la guerre et quelles ont été les particularités de la guerre en Afrique. </a:t>
            </a:r>
          </a:p>
          <a:p>
            <a:pPr algn="just"/>
            <a:r>
              <a:rPr lang="fr-FR" sz="2600" dirty="0">
                <a:latin typeface="Times New Roman" panose="02020603050405020304" pitchFamily="18" charset="0"/>
                <a:cs typeface="Times New Roman" panose="02020603050405020304" pitchFamily="18" charset="0"/>
              </a:rPr>
              <a:t>Confronter les informations et présenter un bilan à l’oral.</a:t>
            </a:r>
          </a:p>
          <a:p>
            <a:pPr algn="just"/>
            <a:endParaRPr lang="fr-FR"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0247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90F2730-CAB2-4357-9544-BB540BD91255}"/>
              </a:ext>
            </a:extLst>
          </p:cNvPr>
          <p:cNvSpPr>
            <a:spLocks noGrp="1"/>
          </p:cNvSpPr>
          <p:nvPr>
            <p:ph type="title"/>
          </p:nvPr>
        </p:nvSpPr>
        <p:spPr>
          <a:xfrm>
            <a:off x="841248" y="548640"/>
            <a:ext cx="3419540" cy="5431536"/>
          </a:xfrm>
        </p:spPr>
        <p:txBody>
          <a:bodyPr>
            <a:normAutofit/>
          </a:bodyPr>
          <a:lstStyle/>
          <a:p>
            <a:pPr algn="ctr"/>
            <a:r>
              <a:rPr lang="fr-FR" sz="4700" dirty="0"/>
              <a:t>Proposition d’activité n°2</a:t>
            </a:r>
          </a:p>
        </p:txBody>
      </p:sp>
      <p:sp>
        <p:nvSpPr>
          <p:cNvPr id="10"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46B290"/>
          </a:solidFill>
          <a:ln w="41275" cap="rnd">
            <a:solidFill>
              <a:srgbClr val="46B29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43E6A4FC-4C09-41BA-9E13-F68D3EFCB82B}"/>
              </a:ext>
            </a:extLst>
          </p:cNvPr>
          <p:cNvSpPr>
            <a:spLocks noGrp="1"/>
          </p:cNvSpPr>
          <p:nvPr>
            <p:ph idx="1"/>
          </p:nvPr>
        </p:nvSpPr>
        <p:spPr>
          <a:xfrm>
            <a:off x="5298595" y="552091"/>
            <a:ext cx="6052158" cy="5431536"/>
          </a:xfrm>
        </p:spPr>
        <p:txBody>
          <a:bodyPr anchor="ctr">
            <a:normAutofit fontScale="92500" lnSpcReduction="20000"/>
          </a:bodyPr>
          <a:lstStyle/>
          <a:p>
            <a:pPr algn="just"/>
            <a:r>
              <a:rPr lang="fr-FR" sz="2600" dirty="0">
                <a:latin typeface="Times New Roman" panose="02020603050405020304" pitchFamily="18" charset="0"/>
                <a:cs typeface="Times New Roman" panose="02020603050405020304" pitchFamily="18" charset="0"/>
              </a:rPr>
              <a:t>Élève 1. À partir d’une recension trouvée sur un </a:t>
            </a:r>
            <a:r>
              <a:rPr lang="fr-FR" sz="2600" b="1" dirty="0">
                <a:solidFill>
                  <a:srgbClr val="FF0000"/>
                </a:solidFill>
                <a:latin typeface="Times New Roman" panose="02020603050405020304" pitchFamily="18" charset="0"/>
                <a:cs typeface="Times New Roman" panose="02020603050405020304" pitchFamily="18" charset="0"/>
              </a:rPr>
              <a:t>site fiable</a:t>
            </a:r>
            <a:r>
              <a:rPr lang="fr-FR" sz="2600" dirty="0">
                <a:latin typeface="Times New Roman" panose="02020603050405020304" pitchFamily="18" charset="0"/>
                <a:cs typeface="Times New Roman" panose="02020603050405020304" pitchFamily="18" charset="0"/>
              </a:rPr>
              <a:t>, réaliser un résumé de 200 mots de </a:t>
            </a:r>
            <a:r>
              <a:rPr lang="fr-FR" sz="2400" dirty="0">
                <a:latin typeface="Times New Roman" panose="02020603050405020304" pitchFamily="18" charset="0"/>
                <a:cs typeface="Times New Roman" panose="02020603050405020304" pitchFamily="18" charset="0"/>
              </a:rPr>
              <a:t>Christopher CLARK, </a:t>
            </a:r>
            <a:r>
              <a:rPr lang="fr-FR" sz="2400" i="1" dirty="0">
                <a:latin typeface="Times New Roman" panose="02020603050405020304" pitchFamily="18" charset="0"/>
                <a:cs typeface="Times New Roman" panose="02020603050405020304" pitchFamily="18" charset="0"/>
              </a:rPr>
              <a:t>Les Somnambules. Eté 1914: comment l’Europe a marché vers la guerre</a:t>
            </a:r>
            <a:r>
              <a:rPr lang="fr-FR" sz="2400" dirty="0">
                <a:latin typeface="Times New Roman" panose="02020603050405020304" pitchFamily="18" charset="0"/>
                <a:cs typeface="Times New Roman" panose="02020603050405020304" pitchFamily="18" charset="0"/>
              </a:rPr>
              <a:t>, Flammarion, 2013.</a:t>
            </a:r>
          </a:p>
          <a:p>
            <a:pPr algn="just"/>
            <a:r>
              <a:rPr lang="fr-FR" sz="2600" dirty="0">
                <a:latin typeface="Times New Roman" panose="02020603050405020304" pitchFamily="18" charset="0"/>
                <a:cs typeface="Times New Roman" panose="02020603050405020304" pitchFamily="18" charset="0"/>
              </a:rPr>
              <a:t>Élève 2. À partir d’une recension trouvée sur un </a:t>
            </a:r>
            <a:r>
              <a:rPr lang="fr-FR" sz="2600" b="1" dirty="0">
                <a:solidFill>
                  <a:srgbClr val="FF0000"/>
                </a:solidFill>
                <a:latin typeface="Times New Roman" panose="02020603050405020304" pitchFamily="18" charset="0"/>
                <a:cs typeface="Times New Roman" panose="02020603050405020304" pitchFamily="18" charset="0"/>
              </a:rPr>
              <a:t>site fiable</a:t>
            </a:r>
            <a:r>
              <a:rPr lang="fr-FR" sz="2600" dirty="0">
                <a:latin typeface="Times New Roman" panose="02020603050405020304" pitchFamily="18" charset="0"/>
                <a:cs typeface="Times New Roman" panose="02020603050405020304" pitchFamily="18" charset="0"/>
              </a:rPr>
              <a:t>, réaliser un résumé de 200 mots de </a:t>
            </a:r>
            <a:r>
              <a:rPr lang="fr-FR" sz="2400" dirty="0">
                <a:latin typeface="Times New Roman" panose="02020603050405020304" pitchFamily="18" charset="0"/>
                <a:cs typeface="Times New Roman" panose="02020603050405020304" pitchFamily="18" charset="0"/>
              </a:rPr>
              <a:t>Gerd KRUMEICH, </a:t>
            </a:r>
            <a:r>
              <a:rPr lang="fr-FR" sz="2400" i="1" dirty="0">
                <a:latin typeface="Times New Roman" panose="02020603050405020304" pitchFamily="18" charset="0"/>
                <a:cs typeface="Times New Roman" panose="02020603050405020304" pitchFamily="18" charset="0"/>
              </a:rPr>
              <a:t>Le Feu aux poudres. Qui a déclenché la guerre en 1914?</a:t>
            </a:r>
            <a:r>
              <a:rPr lang="fr-FR" sz="2400" dirty="0">
                <a:latin typeface="Times New Roman" panose="02020603050405020304" pitchFamily="18" charset="0"/>
                <a:cs typeface="Times New Roman" panose="02020603050405020304" pitchFamily="18" charset="0"/>
              </a:rPr>
              <a:t>, Belin, 2014.</a:t>
            </a:r>
            <a:endParaRPr lang="fr-FR" sz="2600" dirty="0">
              <a:latin typeface="Times New Roman" panose="02020603050405020304" pitchFamily="18" charset="0"/>
              <a:cs typeface="Times New Roman" panose="02020603050405020304" pitchFamily="18" charset="0"/>
            </a:endParaRPr>
          </a:p>
          <a:p>
            <a:pPr algn="just"/>
            <a:r>
              <a:rPr lang="fr-FR" sz="2600" dirty="0">
                <a:latin typeface="Times New Roman" panose="02020603050405020304" pitchFamily="18" charset="0"/>
                <a:cs typeface="Times New Roman" panose="02020603050405020304" pitchFamily="18" charset="0"/>
              </a:rPr>
              <a:t>Préparez une confrontation à l’oral dans laquelle vous développerez chacun les arguments de l’auteur étudié. Lisez au préalable le résumé de l’autre élève pour préparer des éléments de réponse à ses arguments. </a:t>
            </a:r>
          </a:p>
          <a:p>
            <a:pPr algn="just"/>
            <a:endParaRPr lang="fr-FR"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1684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Une image contenant jaune, assis, table, homme&#10;&#10;Description générée automatiquement">
            <a:extLst>
              <a:ext uri="{FF2B5EF4-FFF2-40B4-BE49-F238E27FC236}">
                <a16:creationId xmlns:a16="http://schemas.microsoft.com/office/drawing/2014/main" id="{6E5F5FA6-53A0-4CBC-A06B-2C3AB0BBF6AC}"/>
              </a:ext>
            </a:extLst>
          </p:cNvPr>
          <p:cNvPicPr>
            <a:picLocks noChangeAspect="1"/>
          </p:cNvPicPr>
          <p:nvPr/>
        </p:nvPicPr>
        <p:blipFill rotWithShape="1">
          <a:blip r:embed="rId2"/>
          <a:srcRect t="25000"/>
          <a:stretch/>
        </p:blipFill>
        <p:spPr>
          <a:xfrm>
            <a:off x="-3047" y="10"/>
            <a:ext cx="12191999" cy="6857990"/>
          </a:xfrm>
          <a:prstGeom prst="rect">
            <a:avLst/>
          </a:prstGeom>
        </p:spPr>
      </p:pic>
      <p:sp>
        <p:nvSpPr>
          <p:cNvPr id="10" name="Rectangle 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1">
                  <a:alpha val="0"/>
                </a:schemeClr>
              </a:gs>
              <a:gs pos="50000">
                <a:schemeClr val="tx1">
                  <a:alpha val="3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C4240C0-01EA-484A-85DE-D8E4299A01F5}"/>
              </a:ext>
            </a:extLst>
          </p:cNvPr>
          <p:cNvSpPr>
            <a:spLocks noGrp="1"/>
          </p:cNvSpPr>
          <p:nvPr>
            <p:ph type="title"/>
          </p:nvPr>
        </p:nvSpPr>
        <p:spPr>
          <a:xfrm>
            <a:off x="643466" y="1322616"/>
            <a:ext cx="10905059" cy="2651204"/>
          </a:xfrm>
          <a:effectLst>
            <a:outerShdw blurRad="50800" dist="38100" dir="2700000" algn="tl" rotWithShape="0">
              <a:prstClr val="black">
                <a:alpha val="40000"/>
              </a:prstClr>
            </a:outerShdw>
          </a:effectLst>
        </p:spPr>
        <p:txBody>
          <a:bodyPr vert="horz" lIns="91440" tIns="45720" rIns="91440" bIns="45720" rtlCol="0" anchor="b">
            <a:normAutofit/>
          </a:bodyPr>
          <a:lstStyle/>
          <a:p>
            <a:r>
              <a:rPr lang="fr-FR" sz="5000" dirty="0">
                <a:solidFill>
                  <a:schemeClr val="bg1"/>
                </a:solidFill>
              </a:rPr>
              <a:t>Jalon 2 : Mémoires et histoire d’un conflit: la guerre d’Algérie </a:t>
            </a:r>
          </a:p>
        </p:txBody>
      </p:sp>
      <p:cxnSp>
        <p:nvCxnSpPr>
          <p:cNvPr id="12" name="Straight Connector 11">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6369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90F2730-CAB2-4357-9544-BB540BD91255}"/>
              </a:ext>
            </a:extLst>
          </p:cNvPr>
          <p:cNvSpPr>
            <a:spLocks noGrp="1"/>
          </p:cNvSpPr>
          <p:nvPr>
            <p:ph type="title"/>
          </p:nvPr>
        </p:nvSpPr>
        <p:spPr>
          <a:xfrm>
            <a:off x="841248" y="548640"/>
            <a:ext cx="3419540" cy="5431536"/>
          </a:xfrm>
        </p:spPr>
        <p:txBody>
          <a:bodyPr>
            <a:normAutofit/>
          </a:bodyPr>
          <a:lstStyle/>
          <a:p>
            <a:pPr algn="ctr"/>
            <a:r>
              <a:rPr lang="fr-FR" sz="4700" dirty="0"/>
              <a:t>Pistes de réflexion</a:t>
            </a:r>
          </a:p>
        </p:txBody>
      </p:sp>
      <p:sp>
        <p:nvSpPr>
          <p:cNvPr id="10"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46B290"/>
          </a:solidFill>
          <a:ln w="41275" cap="rnd">
            <a:solidFill>
              <a:srgbClr val="46B29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43E6A4FC-4C09-41BA-9E13-F68D3EFCB82B}"/>
              </a:ext>
            </a:extLst>
          </p:cNvPr>
          <p:cNvSpPr>
            <a:spLocks noGrp="1"/>
          </p:cNvSpPr>
          <p:nvPr>
            <p:ph idx="1"/>
          </p:nvPr>
        </p:nvSpPr>
        <p:spPr>
          <a:xfrm>
            <a:off x="5298595" y="552091"/>
            <a:ext cx="6052158" cy="5431536"/>
          </a:xfrm>
        </p:spPr>
        <p:txBody>
          <a:bodyPr anchor="ctr">
            <a:normAutofit/>
          </a:bodyPr>
          <a:lstStyle/>
          <a:p>
            <a:pPr algn="just"/>
            <a:r>
              <a:rPr lang="fr-FR" sz="2600" dirty="0">
                <a:latin typeface="Times New Roman" panose="02020603050405020304" pitchFamily="18" charset="0"/>
                <a:cs typeface="Times New Roman" panose="02020603050405020304" pitchFamily="18" charset="0"/>
              </a:rPr>
              <a:t>Montrer la difficulté à travailler sur la question dans les deux pays depuis 1962.</a:t>
            </a:r>
            <a:endParaRPr lang="fr-FR" sz="2400" dirty="0">
              <a:latin typeface="Times New Roman" panose="02020603050405020304" pitchFamily="18" charset="0"/>
              <a:cs typeface="Times New Roman" panose="02020603050405020304" pitchFamily="18" charset="0"/>
            </a:endParaRPr>
          </a:p>
          <a:p>
            <a:pPr algn="just"/>
            <a:r>
              <a:rPr lang="fr-FR" sz="2600" dirty="0">
                <a:latin typeface="Times New Roman" panose="02020603050405020304" pitchFamily="18" charset="0"/>
                <a:cs typeface="Times New Roman" panose="02020603050405020304" pitchFamily="18" charset="0"/>
              </a:rPr>
              <a:t>Pression du FLN sur les autres acteurs de l’indépendance.</a:t>
            </a:r>
          </a:p>
          <a:p>
            <a:pPr algn="just"/>
            <a:r>
              <a:rPr lang="fr-FR" sz="2600" dirty="0">
                <a:latin typeface="Times New Roman" panose="02020603050405020304" pitchFamily="18" charset="0"/>
                <a:cs typeface="Times New Roman" panose="02020603050405020304" pitchFamily="18" charset="0"/>
              </a:rPr>
              <a:t>Persistance de la « </a:t>
            </a:r>
            <a:r>
              <a:rPr lang="fr-FR" sz="2600" i="1" dirty="0" err="1">
                <a:latin typeface="Times New Roman" panose="02020603050405020304" pitchFamily="18" charset="0"/>
                <a:cs typeface="Times New Roman" panose="02020603050405020304" pitchFamily="18" charset="0"/>
              </a:rPr>
              <a:t>nostalgérie</a:t>
            </a:r>
            <a:r>
              <a:rPr lang="fr-FR" sz="2600" dirty="0">
                <a:latin typeface="Times New Roman" panose="02020603050405020304" pitchFamily="18" charset="0"/>
                <a:cs typeface="Times New Roman" panose="02020603050405020304" pitchFamily="18" charset="0"/>
              </a:rPr>
              <a:t> » en France.</a:t>
            </a:r>
          </a:p>
          <a:p>
            <a:pPr algn="just"/>
            <a:r>
              <a:rPr lang="fr-FR" sz="2600" dirty="0">
                <a:latin typeface="Times New Roman" panose="02020603050405020304" pitchFamily="18" charset="0"/>
                <a:cs typeface="Times New Roman" panose="02020603050405020304" pitchFamily="18" charset="0"/>
              </a:rPr>
              <a:t>Rôle du politique.</a:t>
            </a:r>
          </a:p>
          <a:p>
            <a:pPr algn="just"/>
            <a:r>
              <a:rPr lang="fr-FR" sz="2600" dirty="0">
                <a:latin typeface="Times New Roman" panose="02020603050405020304" pitchFamily="18" charset="0"/>
                <a:cs typeface="Times New Roman" panose="02020603050405020304" pitchFamily="18" charset="0"/>
              </a:rPr>
              <a:t>Question des sources.</a:t>
            </a:r>
          </a:p>
          <a:p>
            <a:pPr algn="just"/>
            <a:endParaRPr lang="fr-FR"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714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DBE555-80E9-4D7C-82EB-7F0F76E7D4B3}"/>
              </a:ext>
            </a:extLst>
          </p:cNvPr>
          <p:cNvSpPr>
            <a:spLocks noGrp="1"/>
          </p:cNvSpPr>
          <p:nvPr>
            <p:ph type="title"/>
          </p:nvPr>
        </p:nvSpPr>
        <p:spPr/>
        <p:txBody>
          <a:bodyPr>
            <a:normAutofit/>
          </a:bodyPr>
          <a:lstStyle/>
          <a:p>
            <a:pPr algn="ctr"/>
            <a:r>
              <a:rPr lang="fr-FR" sz="4000" dirty="0"/>
              <a:t>L’histoire des deux côtés de la Méditerranée</a:t>
            </a:r>
          </a:p>
        </p:txBody>
      </p:sp>
      <p:sp>
        <p:nvSpPr>
          <p:cNvPr id="3" name="Espace réservé du contenu 2">
            <a:extLst>
              <a:ext uri="{FF2B5EF4-FFF2-40B4-BE49-F238E27FC236}">
                <a16:creationId xmlns:a16="http://schemas.microsoft.com/office/drawing/2014/main" id="{F359533D-E8A0-4695-A6AA-AB6C97FBE10F}"/>
              </a:ext>
            </a:extLst>
          </p:cNvPr>
          <p:cNvSpPr>
            <a:spLocks noGrp="1"/>
          </p:cNvSpPr>
          <p:nvPr>
            <p:ph sz="half" idx="1"/>
          </p:nvPr>
        </p:nvSpPr>
        <p:spPr/>
        <p:txBody>
          <a:bodyPr>
            <a:normAutofit fontScale="85000" lnSpcReduction="10000"/>
          </a:bodyPr>
          <a:lstStyle/>
          <a:p>
            <a:pPr marL="0" indent="0" algn="ctr">
              <a:buNone/>
            </a:pPr>
            <a:r>
              <a:rPr lang="fr-FR" sz="2000" b="1" dirty="0">
                <a:latin typeface="Times New Roman" panose="02020603050405020304" pitchFamily="18" charset="0"/>
                <a:cs typeface="Times New Roman" panose="02020603050405020304" pitchFamily="18" charset="0"/>
              </a:rPr>
              <a:t>France:</a:t>
            </a:r>
          </a:p>
          <a:p>
            <a:pPr algn="just">
              <a:buFontTx/>
              <a:buChar char="-"/>
            </a:pPr>
            <a:r>
              <a:rPr lang="fr-FR" sz="2000" dirty="0">
                <a:latin typeface="Times New Roman" panose="02020603050405020304" pitchFamily="18" charset="0"/>
                <a:cs typeface="Times New Roman" panose="02020603050405020304" pitchFamily="18" charset="0"/>
              </a:rPr>
              <a:t>« Guerre ensevelie » (B. Stora, 1962). Loi d’amnistie dès 1962.</a:t>
            </a:r>
          </a:p>
          <a:p>
            <a:pPr algn="just">
              <a:buFontTx/>
              <a:buChar char="-"/>
            </a:pPr>
            <a:r>
              <a:rPr lang="fr-FR" sz="2000" dirty="0">
                <a:latin typeface="Times New Roman" panose="02020603050405020304" pitchFamily="18" charset="0"/>
                <a:cs typeface="Times New Roman" panose="02020603050405020304" pitchFamily="18" charset="0"/>
              </a:rPr>
              <a:t>Mémoires conflictuelles: pour l’indépendance, pour l’Algérie française, pieds noirs, harkis…</a:t>
            </a:r>
          </a:p>
          <a:p>
            <a:pPr algn="just">
              <a:buFontTx/>
              <a:buChar char="-"/>
            </a:pPr>
            <a:r>
              <a:rPr lang="fr-FR" sz="2000" dirty="0">
                <a:latin typeface="Times New Roman" panose="02020603050405020304" pitchFamily="18" charset="0"/>
                <a:cs typeface="Times New Roman" panose="02020603050405020304" pitchFamily="18" charset="0"/>
              </a:rPr>
              <a:t>1992 archives accessibles, jusque-là les historiens travaillaient beaucoup sur les témoignages. 1999 « guerre d’Algérie » et non plus « événements d’Algérie ».</a:t>
            </a:r>
          </a:p>
          <a:p>
            <a:pPr algn="just">
              <a:buFontTx/>
              <a:buChar char="-"/>
            </a:pPr>
            <a:r>
              <a:rPr lang="fr-FR" sz="2000" dirty="0">
                <a:latin typeface="Times New Roman" panose="02020603050405020304" pitchFamily="18" charset="0"/>
                <a:cs typeface="Times New Roman" panose="02020603050405020304" pitchFamily="18" charset="0"/>
              </a:rPr>
              <a:t>Approche par les monuments.</a:t>
            </a:r>
          </a:p>
          <a:p>
            <a:pPr algn="just">
              <a:buFontTx/>
              <a:buChar char="-"/>
            </a:pPr>
            <a:r>
              <a:rPr lang="fr-FR" sz="2000" dirty="0">
                <a:latin typeface="Times New Roman" panose="02020603050405020304" pitchFamily="18" charset="0"/>
                <a:cs typeface="Times New Roman" panose="02020603050405020304" pitchFamily="18" charset="0"/>
              </a:rPr>
              <a:t>F. Hollande reconnaît en 2012 l’usage de la torture devant le Parlement algérien. E. Macron reconnaît en 2018 le caractère systématique de la torture. </a:t>
            </a:r>
          </a:p>
        </p:txBody>
      </p:sp>
      <p:sp>
        <p:nvSpPr>
          <p:cNvPr id="4" name="Espace réservé du contenu 3">
            <a:extLst>
              <a:ext uri="{FF2B5EF4-FFF2-40B4-BE49-F238E27FC236}">
                <a16:creationId xmlns:a16="http://schemas.microsoft.com/office/drawing/2014/main" id="{580E8B74-C6E2-4C3B-AABD-6547D3F5BBC7}"/>
              </a:ext>
            </a:extLst>
          </p:cNvPr>
          <p:cNvSpPr>
            <a:spLocks noGrp="1"/>
          </p:cNvSpPr>
          <p:nvPr>
            <p:ph sz="half" idx="2"/>
          </p:nvPr>
        </p:nvSpPr>
        <p:spPr/>
        <p:txBody>
          <a:bodyPr>
            <a:normAutofit fontScale="85000" lnSpcReduction="10000"/>
          </a:bodyPr>
          <a:lstStyle/>
          <a:p>
            <a:pPr marL="0" indent="0" algn="just">
              <a:buNone/>
            </a:pPr>
            <a:r>
              <a:rPr lang="fr-FR" sz="2000" b="1" dirty="0">
                <a:latin typeface="Times New Roman" panose="02020603050405020304" pitchFamily="18" charset="0"/>
                <a:cs typeface="Times New Roman" panose="02020603050405020304" pitchFamily="18" charset="0"/>
              </a:rPr>
              <a:t>Algérie:</a:t>
            </a:r>
          </a:p>
          <a:p>
            <a:pPr algn="just">
              <a:buFontTx/>
              <a:buChar char="-"/>
            </a:pPr>
            <a:r>
              <a:rPr lang="fr-FR" sz="2000" dirty="0">
                <a:latin typeface="Times New Roman" panose="02020603050405020304" pitchFamily="18" charset="0"/>
                <a:cs typeface="Times New Roman" panose="02020603050405020304" pitchFamily="18" charset="0"/>
              </a:rPr>
              <a:t>Mise en avant du rôle du FLN dans l’indépendance mais occulte les autres partis, notamment le MNA de Messali Hadj.</a:t>
            </a:r>
          </a:p>
          <a:p>
            <a:pPr algn="just">
              <a:buFontTx/>
              <a:buChar char="-"/>
            </a:pPr>
            <a:r>
              <a:rPr lang="fr-FR" sz="2000" dirty="0">
                <a:latin typeface="Times New Roman" panose="02020603050405020304" pitchFamily="18" charset="0"/>
                <a:cs typeface="Times New Roman" panose="02020603050405020304" pitchFamily="18" charset="0"/>
              </a:rPr>
              <a:t>Problème d’accès aux archives pour les historiens (beaucoup d’autocensure).</a:t>
            </a:r>
          </a:p>
          <a:p>
            <a:pPr algn="just">
              <a:buFontTx/>
              <a:buChar char="-"/>
            </a:pPr>
            <a:r>
              <a:rPr lang="fr-FR" sz="2000" dirty="0">
                <a:latin typeface="Times New Roman" panose="02020603050405020304" pitchFamily="18" charset="0"/>
                <a:cs typeface="Times New Roman" panose="02020603050405020304" pitchFamily="18" charset="0"/>
              </a:rPr>
              <a:t>Approche par les monuments (mémorial du martyr, 1982).</a:t>
            </a:r>
          </a:p>
          <a:p>
            <a:pPr algn="just">
              <a:buFontTx/>
              <a:buChar char="-"/>
            </a:pPr>
            <a:r>
              <a:rPr lang="fr-FR" sz="2000" dirty="0">
                <a:latin typeface="Times New Roman" panose="02020603050405020304" pitchFamily="18" charset="0"/>
                <a:cs typeface="Times New Roman" panose="02020603050405020304" pitchFamily="18" charset="0"/>
              </a:rPr>
              <a:t>Espoir éphémère avec l’arrivée d’A. Bouteflika en 1992.</a:t>
            </a:r>
          </a:p>
          <a:p>
            <a:pPr algn="just">
              <a:buFontTx/>
              <a:buChar char="-"/>
            </a:pPr>
            <a:endParaRPr lang="fr-FR" sz="2000" dirty="0">
              <a:latin typeface="Times New Roman" panose="02020603050405020304" pitchFamily="18" charset="0"/>
              <a:cs typeface="Times New Roman" panose="02020603050405020304" pitchFamily="18" charset="0"/>
            </a:endParaRPr>
          </a:p>
          <a:p>
            <a:pPr algn="just">
              <a:buFontTx/>
              <a:buChar char="-"/>
            </a:pPr>
            <a:endParaRPr lang="fr-FR" sz="2000" dirty="0">
              <a:latin typeface="Times New Roman" panose="02020603050405020304" pitchFamily="18" charset="0"/>
              <a:cs typeface="Times New Roman" panose="02020603050405020304" pitchFamily="18" charset="0"/>
            </a:endParaRPr>
          </a:p>
          <a:p>
            <a:pPr marL="0" indent="0" algn="just">
              <a:buNone/>
            </a:pPr>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4210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 GUERRE D'ALGERIE 1954-2004 LA FIN DE L'AMNESIE (French Edition ...">
            <a:hlinkClick r:id="rId2"/>
            <a:extLst>
              <a:ext uri="{FF2B5EF4-FFF2-40B4-BE49-F238E27FC236}">
                <a16:creationId xmlns:a16="http://schemas.microsoft.com/office/drawing/2014/main" id="{B2158AC9-C64A-41DA-8526-353BAC46E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55032" cy="3429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Amazon.fr - Histoire de la guerre d'indépendance algérienne ...">
            <a:hlinkClick r:id="rId4"/>
            <a:extLst>
              <a:ext uri="{FF2B5EF4-FFF2-40B4-BE49-F238E27FC236}">
                <a16:creationId xmlns:a16="http://schemas.microsoft.com/office/drawing/2014/main" id="{71F6584D-09E8-4664-BBB5-648023D0B7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8379" y="-13252"/>
            <a:ext cx="2068975"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 torture et l'armée pendant la guerre d'Algérie">
            <a:hlinkClick r:id="rId6"/>
            <a:extLst>
              <a:ext uri="{FF2B5EF4-FFF2-40B4-BE49-F238E27FC236}">
                <a16:creationId xmlns:a16="http://schemas.microsoft.com/office/drawing/2014/main" id="{7F31B32C-BA70-49DC-B110-545E58D856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6830" y="0"/>
            <a:ext cx="2069485" cy="3429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Algérie">
            <a:hlinkClick r:id="rId8"/>
            <a:extLst>
              <a:ext uri="{FF2B5EF4-FFF2-40B4-BE49-F238E27FC236}">
                <a16:creationId xmlns:a16="http://schemas.microsoft.com/office/drawing/2014/main" id="{3DA1B354-56A3-40DD-97C0-6550237A702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09150" y="0"/>
            <a:ext cx="2482850" cy="3429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au 2">
            <a:extLst>
              <a:ext uri="{FF2B5EF4-FFF2-40B4-BE49-F238E27FC236}">
                <a16:creationId xmlns:a16="http://schemas.microsoft.com/office/drawing/2014/main" id="{CCE5CD44-215B-4496-8ACD-8FD9FB4BEBD7}"/>
              </a:ext>
            </a:extLst>
          </p:cNvPr>
          <p:cNvGraphicFramePr>
            <a:graphicFrameLocks noGrp="1"/>
          </p:cNvGraphicFramePr>
          <p:nvPr>
            <p:extLst>
              <p:ext uri="{D42A27DB-BD31-4B8C-83A1-F6EECF244321}">
                <p14:modId xmlns:p14="http://schemas.microsoft.com/office/powerpoint/2010/main" val="859741765"/>
              </p:ext>
            </p:extLst>
          </p:nvPr>
        </p:nvGraphicFramePr>
        <p:xfrm>
          <a:off x="-14068" y="3600450"/>
          <a:ext cx="12206068" cy="3253752"/>
        </p:xfrm>
        <a:graphic>
          <a:graphicData uri="http://schemas.openxmlformats.org/drawingml/2006/table">
            <a:tbl>
              <a:tblPr firstRow="1" bandRow="1">
                <a:tableStyleId>{5C22544A-7EE6-4342-B048-85BDC9FD1C3A}</a:tableStyleId>
              </a:tblPr>
              <a:tblGrid>
                <a:gridCol w="6103034">
                  <a:extLst>
                    <a:ext uri="{9D8B030D-6E8A-4147-A177-3AD203B41FA5}">
                      <a16:colId xmlns:a16="http://schemas.microsoft.com/office/drawing/2014/main" val="4010397842"/>
                    </a:ext>
                  </a:extLst>
                </a:gridCol>
                <a:gridCol w="6103034">
                  <a:extLst>
                    <a:ext uri="{9D8B030D-6E8A-4147-A177-3AD203B41FA5}">
                      <a16:colId xmlns:a16="http://schemas.microsoft.com/office/drawing/2014/main" val="2787035030"/>
                    </a:ext>
                  </a:extLst>
                </a:gridCol>
              </a:tblGrid>
              <a:tr h="353437">
                <a:tc>
                  <a:txBody>
                    <a:bodyPr/>
                    <a:lstStyle/>
                    <a:p>
                      <a:pPr algn="ctr"/>
                      <a:r>
                        <a:rPr lang="fr-FR" sz="1800" dirty="0">
                          <a:solidFill>
                            <a:schemeClr val="tx1"/>
                          </a:solidFill>
                          <a:latin typeface="Times New Roman" panose="02020603050405020304" pitchFamily="18" charset="0"/>
                          <a:cs typeface="Times New Roman" panose="02020603050405020304" pitchFamily="18" charset="0"/>
                        </a:rPr>
                        <a:t>Ouvrage</a:t>
                      </a:r>
                    </a:p>
                  </a:txBody>
                  <a:tcPr/>
                </a:tc>
                <a:tc>
                  <a:txBody>
                    <a:bodyPr/>
                    <a:lstStyle/>
                    <a:p>
                      <a:pPr algn="ctr"/>
                      <a:r>
                        <a:rPr lang="fr-FR" sz="1800" dirty="0">
                          <a:solidFill>
                            <a:schemeClr val="tx1"/>
                          </a:solidFill>
                          <a:latin typeface="Times New Roman" panose="02020603050405020304" pitchFamily="18" charset="0"/>
                          <a:cs typeface="Times New Roman" panose="02020603050405020304" pitchFamily="18" charset="0"/>
                        </a:rPr>
                        <a:t>Recension ou analyse proposée</a:t>
                      </a:r>
                    </a:p>
                  </a:txBody>
                  <a:tcPr/>
                </a:tc>
                <a:extLst>
                  <a:ext uri="{0D108BD9-81ED-4DB2-BD59-A6C34878D82A}">
                    <a16:rowId xmlns:a16="http://schemas.microsoft.com/office/drawing/2014/main" val="2718250088"/>
                  </a:ext>
                </a:extLst>
              </a:tr>
              <a:tr h="610481">
                <a:tc>
                  <a:txBody>
                    <a:bodyPr/>
                    <a:lstStyle/>
                    <a:p>
                      <a:pPr algn="just"/>
                      <a:r>
                        <a:rPr lang="fr-FR" sz="1800" dirty="0">
                          <a:solidFill>
                            <a:schemeClr val="tx1"/>
                          </a:solidFill>
                          <a:latin typeface="Times New Roman" panose="02020603050405020304" pitchFamily="18" charset="0"/>
                          <a:cs typeface="Times New Roman" panose="02020603050405020304" pitchFamily="18" charset="0"/>
                        </a:rPr>
                        <a:t>Mohammed HARBI, Benjamin STORA (</a:t>
                      </a:r>
                      <a:r>
                        <a:rPr lang="fr-FR" sz="1800" dirty="0" err="1">
                          <a:solidFill>
                            <a:schemeClr val="tx1"/>
                          </a:solidFill>
                          <a:latin typeface="Times New Roman" panose="02020603050405020304" pitchFamily="18" charset="0"/>
                          <a:cs typeface="Times New Roman" panose="02020603050405020304" pitchFamily="18" charset="0"/>
                        </a:rPr>
                        <a:t>dir</a:t>
                      </a:r>
                      <a:r>
                        <a:rPr lang="fr-FR" sz="1800" dirty="0">
                          <a:solidFill>
                            <a:schemeClr val="tx1"/>
                          </a:solidFill>
                          <a:latin typeface="Times New Roman" panose="02020603050405020304" pitchFamily="18" charset="0"/>
                          <a:cs typeface="Times New Roman" panose="02020603050405020304" pitchFamily="18" charset="0"/>
                        </a:rPr>
                        <a:t>.), </a:t>
                      </a:r>
                      <a:r>
                        <a:rPr lang="fr-FR" sz="1800" i="1" dirty="0">
                          <a:solidFill>
                            <a:schemeClr val="tx1"/>
                          </a:solidFill>
                          <a:latin typeface="Times New Roman" panose="02020603050405020304" pitchFamily="18" charset="0"/>
                          <a:cs typeface="Times New Roman" panose="02020603050405020304" pitchFamily="18" charset="0"/>
                        </a:rPr>
                        <a:t>La guerre d’Algérie (1954-2004), la fin de l’amnésie</a:t>
                      </a:r>
                      <a:r>
                        <a:rPr lang="fr-FR" sz="1800" dirty="0">
                          <a:solidFill>
                            <a:schemeClr val="tx1"/>
                          </a:solidFill>
                          <a:latin typeface="Times New Roman" panose="02020603050405020304" pitchFamily="18" charset="0"/>
                          <a:cs typeface="Times New Roman" panose="02020603050405020304" pitchFamily="18" charset="0"/>
                        </a:rPr>
                        <a:t>, Robert Laffont, 2004.</a:t>
                      </a:r>
                    </a:p>
                  </a:txBody>
                  <a:tcPr/>
                </a:tc>
                <a:tc>
                  <a:txBody>
                    <a:bodyPr/>
                    <a:lstStyle/>
                    <a:p>
                      <a:pPr algn="just"/>
                      <a:r>
                        <a:rPr lang="fr-FR" sz="1800" dirty="0">
                          <a:solidFill>
                            <a:schemeClr val="tx1"/>
                          </a:solidFill>
                          <a:latin typeface="Times New Roman" panose="02020603050405020304" pitchFamily="18" charset="0"/>
                          <a:cs typeface="Times New Roman" panose="02020603050405020304" pitchFamily="18" charset="0"/>
                        </a:rPr>
                        <a:t>Joël ROMAN, </a:t>
                      </a:r>
                      <a:r>
                        <a:rPr lang="fr-FR" sz="1800" i="1" dirty="0">
                          <a:solidFill>
                            <a:schemeClr val="tx1"/>
                          </a:solidFill>
                          <a:latin typeface="Times New Roman" panose="02020603050405020304" pitchFamily="18" charset="0"/>
                          <a:cs typeface="Times New Roman" panose="02020603050405020304" pitchFamily="18" charset="0"/>
                        </a:rPr>
                        <a:t>Esprit</a:t>
                      </a:r>
                      <a:r>
                        <a:rPr lang="fr-FR" sz="1800" dirty="0">
                          <a:solidFill>
                            <a:schemeClr val="tx1"/>
                          </a:solidFill>
                          <a:latin typeface="Times New Roman" panose="02020603050405020304" pitchFamily="18" charset="0"/>
                          <a:cs typeface="Times New Roman" panose="02020603050405020304" pitchFamily="18" charset="0"/>
                        </a:rPr>
                        <a:t>,  juillet 2004.</a:t>
                      </a:r>
                    </a:p>
                  </a:txBody>
                  <a:tcPr/>
                </a:tc>
                <a:extLst>
                  <a:ext uri="{0D108BD9-81ED-4DB2-BD59-A6C34878D82A}">
                    <a16:rowId xmlns:a16="http://schemas.microsoft.com/office/drawing/2014/main" val="2213678167"/>
                  </a:ext>
                </a:extLst>
              </a:tr>
              <a:tr h="693432">
                <a:tc>
                  <a:txBody>
                    <a:bodyPr/>
                    <a:lstStyle/>
                    <a:p>
                      <a:pPr algn="just"/>
                      <a:r>
                        <a:rPr lang="fr-FR" sz="1800" dirty="0">
                          <a:solidFill>
                            <a:schemeClr val="tx1"/>
                          </a:solidFill>
                          <a:latin typeface="Times New Roman" panose="02020603050405020304" pitchFamily="18" charset="0"/>
                          <a:cs typeface="Times New Roman" panose="02020603050405020304" pitchFamily="18" charset="0"/>
                        </a:rPr>
                        <a:t>Sylvie THÉNAULT, </a:t>
                      </a:r>
                      <a:r>
                        <a:rPr lang="fr-FR" sz="1800" i="1" dirty="0">
                          <a:solidFill>
                            <a:schemeClr val="tx1"/>
                          </a:solidFill>
                          <a:latin typeface="Times New Roman" panose="02020603050405020304" pitchFamily="18" charset="0"/>
                          <a:cs typeface="Times New Roman" panose="02020603050405020304" pitchFamily="18" charset="0"/>
                        </a:rPr>
                        <a:t>Historie de la guerre d’indépendance algérienne</a:t>
                      </a:r>
                      <a:r>
                        <a:rPr lang="fr-FR" sz="1800" dirty="0">
                          <a:solidFill>
                            <a:schemeClr val="tx1"/>
                          </a:solidFill>
                          <a:latin typeface="Times New Roman" panose="02020603050405020304" pitchFamily="18" charset="0"/>
                          <a:cs typeface="Times New Roman" panose="02020603050405020304" pitchFamily="18" charset="0"/>
                        </a:rPr>
                        <a:t>, Flammarion, 2005.</a:t>
                      </a:r>
                    </a:p>
                  </a:txBody>
                  <a:tcPr/>
                </a:tc>
                <a:tc>
                  <a:txBody>
                    <a:bodyPr/>
                    <a:lstStyle/>
                    <a:p>
                      <a:pPr algn="just"/>
                      <a:r>
                        <a:rPr lang="fr-FR" sz="1800" dirty="0">
                          <a:solidFill>
                            <a:schemeClr val="tx1"/>
                          </a:solidFill>
                          <a:latin typeface="Times New Roman" panose="02020603050405020304" pitchFamily="18" charset="0"/>
                          <a:cs typeface="Times New Roman" panose="02020603050405020304" pitchFamily="18" charset="0"/>
                        </a:rPr>
                        <a:t>Jacques FRÉMEAUX, </a:t>
                      </a:r>
                      <a:r>
                        <a:rPr lang="fr-FR" sz="1800" i="1" dirty="0" err="1">
                          <a:solidFill>
                            <a:schemeClr val="tx1"/>
                          </a:solidFill>
                          <a:latin typeface="Times New Roman" panose="02020603050405020304" pitchFamily="18" charset="0"/>
                          <a:cs typeface="Times New Roman" panose="02020603050405020304" pitchFamily="18" charset="0"/>
                        </a:rPr>
                        <a:t>Outre-mers</a:t>
                      </a:r>
                      <a:r>
                        <a:rPr lang="fr-FR" sz="1800" i="1" dirty="0">
                          <a:solidFill>
                            <a:schemeClr val="tx1"/>
                          </a:solidFill>
                          <a:latin typeface="Times New Roman" panose="02020603050405020304" pitchFamily="18" charset="0"/>
                          <a:cs typeface="Times New Roman" panose="02020603050405020304" pitchFamily="18" charset="0"/>
                        </a:rPr>
                        <a:t>. Revue d’histoire,</a:t>
                      </a:r>
                      <a:r>
                        <a:rPr lang="fr-FR" sz="1800" dirty="0">
                          <a:solidFill>
                            <a:schemeClr val="tx1"/>
                          </a:solidFill>
                          <a:latin typeface="Times New Roman" panose="02020603050405020304" pitchFamily="18" charset="0"/>
                          <a:cs typeface="Times New Roman" panose="02020603050405020304" pitchFamily="18" charset="0"/>
                        </a:rPr>
                        <a:t> 200, pp. 353-354,</a:t>
                      </a:r>
                    </a:p>
                  </a:txBody>
                  <a:tcPr/>
                </a:tc>
                <a:extLst>
                  <a:ext uri="{0D108BD9-81ED-4DB2-BD59-A6C34878D82A}">
                    <a16:rowId xmlns:a16="http://schemas.microsoft.com/office/drawing/2014/main" val="80556128"/>
                  </a:ext>
                </a:extLst>
              </a:tr>
              <a:tr h="610481">
                <a:tc>
                  <a:txBody>
                    <a:bodyPr/>
                    <a:lstStyle/>
                    <a:p>
                      <a:pPr algn="just"/>
                      <a:r>
                        <a:rPr lang="fr-FR" sz="1800" dirty="0">
                          <a:solidFill>
                            <a:schemeClr val="tx1"/>
                          </a:solidFill>
                          <a:latin typeface="Times New Roman" panose="02020603050405020304" pitchFamily="18" charset="0"/>
                          <a:cs typeface="Times New Roman" panose="02020603050405020304" pitchFamily="18" charset="0"/>
                        </a:rPr>
                        <a:t>Raphaëlle BRANCHE, </a:t>
                      </a:r>
                      <a:r>
                        <a:rPr lang="fr-FR" sz="1800" i="1" dirty="0">
                          <a:solidFill>
                            <a:schemeClr val="tx1"/>
                          </a:solidFill>
                          <a:latin typeface="Times New Roman" panose="02020603050405020304" pitchFamily="18" charset="0"/>
                          <a:cs typeface="Times New Roman" panose="02020603050405020304" pitchFamily="18" charset="0"/>
                        </a:rPr>
                        <a:t>La torture et l’armée pendant la guerre d’Algérie</a:t>
                      </a:r>
                      <a:r>
                        <a:rPr lang="fr-FR" sz="1800" dirty="0">
                          <a:solidFill>
                            <a:schemeClr val="tx1"/>
                          </a:solidFill>
                          <a:latin typeface="Times New Roman" panose="02020603050405020304" pitchFamily="18" charset="0"/>
                          <a:cs typeface="Times New Roman" panose="02020603050405020304" pitchFamily="18" charset="0"/>
                        </a:rPr>
                        <a:t>, Gallimard, 2001.</a:t>
                      </a:r>
                    </a:p>
                  </a:txBody>
                  <a:tcPr/>
                </a:tc>
                <a:tc>
                  <a:txBody>
                    <a:bodyPr/>
                    <a:lstStyle/>
                    <a:p>
                      <a:pPr algn="just"/>
                      <a:r>
                        <a:rPr lang="fr-FR" sz="1800" dirty="0">
                          <a:solidFill>
                            <a:schemeClr val="tx1"/>
                          </a:solidFill>
                          <a:latin typeface="Times New Roman" panose="02020603050405020304" pitchFamily="18" charset="0"/>
                          <a:cs typeface="Times New Roman" panose="02020603050405020304" pitchFamily="18" charset="0"/>
                        </a:rPr>
                        <a:t>Sharon ELBAZ, </a:t>
                      </a:r>
                      <a:r>
                        <a:rPr lang="fr-FR" sz="1800" i="1" dirty="0">
                          <a:solidFill>
                            <a:schemeClr val="tx1"/>
                          </a:solidFill>
                          <a:latin typeface="Times New Roman" panose="02020603050405020304" pitchFamily="18" charset="0"/>
                          <a:cs typeface="Times New Roman" panose="02020603050405020304" pitchFamily="18" charset="0"/>
                        </a:rPr>
                        <a:t>Cahiers d’histoire. Revue d’histoire critique</a:t>
                      </a:r>
                      <a:r>
                        <a:rPr lang="fr-FR" sz="1800" dirty="0">
                          <a:solidFill>
                            <a:schemeClr val="tx1"/>
                          </a:solidFill>
                          <a:latin typeface="Times New Roman" panose="02020603050405020304" pitchFamily="18" charset="0"/>
                          <a:cs typeface="Times New Roman" panose="02020603050405020304" pitchFamily="18" charset="0"/>
                        </a:rPr>
                        <a:t>, 85, 2001, pp. 216-218.</a:t>
                      </a:r>
                    </a:p>
                  </a:txBody>
                  <a:tcPr/>
                </a:tc>
                <a:extLst>
                  <a:ext uri="{0D108BD9-81ED-4DB2-BD59-A6C34878D82A}">
                    <a16:rowId xmlns:a16="http://schemas.microsoft.com/office/drawing/2014/main" val="1837272243"/>
                  </a:ext>
                </a:extLst>
              </a:tr>
              <a:tr h="610481">
                <a:tc>
                  <a:txBody>
                    <a:bodyPr/>
                    <a:lstStyle/>
                    <a:p>
                      <a:pPr algn="just"/>
                      <a:r>
                        <a:rPr lang="fr-FR" sz="1800" dirty="0">
                          <a:solidFill>
                            <a:schemeClr val="tx1"/>
                          </a:solidFill>
                          <a:latin typeface="Times New Roman" panose="02020603050405020304" pitchFamily="18" charset="0"/>
                          <a:cs typeface="Times New Roman" panose="02020603050405020304" pitchFamily="18" charset="0"/>
                        </a:rPr>
                        <a:t>Guy PERVILLÉ, </a:t>
                      </a:r>
                      <a:r>
                        <a:rPr lang="fr-FR" sz="1800" i="1" dirty="0">
                          <a:solidFill>
                            <a:schemeClr val="tx1"/>
                          </a:solidFill>
                          <a:latin typeface="Times New Roman" panose="02020603050405020304" pitchFamily="18" charset="0"/>
                          <a:cs typeface="Times New Roman" panose="02020603050405020304" pitchFamily="18" charset="0"/>
                        </a:rPr>
                        <a:t>Histoire iconoclaste de la guerre d’Algérie et de sa mémoire</a:t>
                      </a:r>
                      <a:r>
                        <a:rPr lang="fr-FR" sz="1800" dirty="0">
                          <a:solidFill>
                            <a:schemeClr val="tx1"/>
                          </a:solidFill>
                          <a:latin typeface="Times New Roman" panose="02020603050405020304" pitchFamily="18" charset="0"/>
                          <a:cs typeface="Times New Roman" panose="02020603050405020304" pitchFamily="18" charset="0"/>
                        </a:rPr>
                        <a:t>, Vendémiaire, 2018.</a:t>
                      </a:r>
                    </a:p>
                  </a:txBody>
                  <a:tcPr/>
                </a:tc>
                <a:tc>
                  <a:txBody>
                    <a:bodyPr/>
                    <a:lstStyle/>
                    <a:p>
                      <a:pPr algn="just"/>
                      <a:r>
                        <a:rPr lang="fr-FR" sz="1800" dirty="0">
                          <a:solidFill>
                            <a:schemeClr val="tx1"/>
                          </a:solidFill>
                          <a:latin typeface="Times New Roman" panose="02020603050405020304" pitchFamily="18" charset="0"/>
                          <a:cs typeface="Times New Roman" panose="02020603050405020304" pitchFamily="18" charset="0"/>
                        </a:rPr>
                        <a:t>Christiane PEYRONNARD, </a:t>
                      </a:r>
                      <a:r>
                        <a:rPr lang="fr-FR" sz="1800" i="1" dirty="0">
                          <a:solidFill>
                            <a:schemeClr val="tx1"/>
                          </a:solidFill>
                          <a:latin typeface="Times New Roman" panose="02020603050405020304" pitchFamily="18" charset="0"/>
                          <a:cs typeface="Times New Roman" panose="02020603050405020304" pitchFamily="18" charset="0"/>
                        </a:rPr>
                        <a:t>La </a:t>
                      </a:r>
                      <a:r>
                        <a:rPr lang="fr-FR" sz="1800" i="1" dirty="0" err="1">
                          <a:solidFill>
                            <a:schemeClr val="tx1"/>
                          </a:solidFill>
                          <a:latin typeface="Times New Roman" panose="02020603050405020304" pitchFamily="18" charset="0"/>
                          <a:cs typeface="Times New Roman" panose="02020603050405020304" pitchFamily="18" charset="0"/>
                        </a:rPr>
                        <a:t>Cliothèque</a:t>
                      </a:r>
                      <a:r>
                        <a:rPr lang="fr-FR" sz="1800" dirty="0">
                          <a:solidFill>
                            <a:schemeClr val="tx1"/>
                          </a:solidFill>
                          <a:latin typeface="Times New Roman" panose="02020603050405020304" pitchFamily="18" charset="0"/>
                          <a:cs typeface="Times New Roman" panose="02020603050405020304" pitchFamily="18" charset="0"/>
                        </a:rPr>
                        <a:t>, le 18 décembre 2018.</a:t>
                      </a:r>
                    </a:p>
                  </a:txBody>
                  <a:tcPr/>
                </a:tc>
                <a:extLst>
                  <a:ext uri="{0D108BD9-81ED-4DB2-BD59-A6C34878D82A}">
                    <a16:rowId xmlns:a16="http://schemas.microsoft.com/office/drawing/2014/main" val="2879315347"/>
                  </a:ext>
                </a:extLst>
              </a:tr>
            </a:tbl>
          </a:graphicData>
        </a:graphic>
      </p:graphicFrame>
    </p:spTree>
    <p:extLst>
      <p:ext uri="{BB962C8B-B14F-4D97-AF65-F5344CB8AC3E}">
        <p14:creationId xmlns:p14="http://schemas.microsoft.com/office/powerpoint/2010/main" val="1979233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9" name="Rectangle 8">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7">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rgbClr val="46B290"/>
          </a:solidFill>
          <a:ln w="57150">
            <a:solidFill>
              <a:srgbClr val="46B290"/>
            </a:solidFill>
            <a:extLst>
              <a:ext uri="{C807C97D-BFC1-408E-A445-0C87EB9F89A2}">
                <ask:lineSketchStyleProps xmlns:ask="http://schemas.microsoft.com/office/drawing/2018/sketchyshapes" xmln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ZoneTexte 1">
            <a:extLst>
              <a:ext uri="{FF2B5EF4-FFF2-40B4-BE49-F238E27FC236}">
                <a16:creationId xmlns:a16="http://schemas.microsoft.com/office/drawing/2014/main" id="{E53F21C3-BAD5-4D20-AF0A-F6EEA20DFAB9}"/>
              </a:ext>
            </a:extLst>
          </p:cNvPr>
          <p:cNvSpPr txBox="1"/>
          <p:nvPr/>
        </p:nvSpPr>
        <p:spPr>
          <a:xfrm>
            <a:off x="2066544" y="1911096"/>
            <a:ext cx="8055864" cy="2076651"/>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fr-FR" sz="5600" dirty="0">
                <a:solidFill>
                  <a:srgbClr val="FFFFFF"/>
                </a:solidFill>
                <a:latin typeface="+mj-lt"/>
                <a:ea typeface="+mj-ea"/>
                <a:cs typeface="+mj-cs"/>
              </a:rPr>
              <a:t>Documents pour des approches comparatives</a:t>
            </a:r>
          </a:p>
        </p:txBody>
      </p:sp>
      <p:sp>
        <p:nvSpPr>
          <p:cNvPr id="13" name="Rectangle 6">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7325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texte, journal&#10;&#10;Description générée automatiquement">
            <a:extLst>
              <a:ext uri="{FF2B5EF4-FFF2-40B4-BE49-F238E27FC236}">
                <a16:creationId xmlns:a16="http://schemas.microsoft.com/office/drawing/2014/main" id="{5EA34C80-7FBD-4819-9F02-BC8764A76FF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0" y="1"/>
            <a:ext cx="6096000" cy="4217158"/>
          </a:xfrm>
          <a:prstGeom prst="rect">
            <a:avLst/>
          </a:prstGeom>
        </p:spPr>
      </p:pic>
      <p:pic>
        <p:nvPicPr>
          <p:cNvPr id="3" name="Image 2">
            <a:extLst>
              <a:ext uri="{FF2B5EF4-FFF2-40B4-BE49-F238E27FC236}">
                <a16:creationId xmlns:a16="http://schemas.microsoft.com/office/drawing/2014/main" id="{EF48FE50-1BD6-4C0D-9A3F-DC31C4DB8CD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578221" y="1"/>
            <a:ext cx="5613779" cy="6858000"/>
          </a:xfrm>
          <a:prstGeom prst="rect">
            <a:avLst/>
          </a:prstGeom>
        </p:spPr>
      </p:pic>
      <p:sp>
        <p:nvSpPr>
          <p:cNvPr id="4" name="ZoneTexte 3">
            <a:extLst>
              <a:ext uri="{FF2B5EF4-FFF2-40B4-BE49-F238E27FC236}">
                <a16:creationId xmlns:a16="http://schemas.microsoft.com/office/drawing/2014/main" id="{42B91D2B-08FB-4FFD-A752-AAACA4CA0E67}"/>
              </a:ext>
            </a:extLst>
          </p:cNvPr>
          <p:cNvSpPr txBox="1"/>
          <p:nvPr/>
        </p:nvSpPr>
        <p:spPr>
          <a:xfrm>
            <a:off x="614149" y="4367284"/>
            <a:ext cx="5964072" cy="923330"/>
          </a:xfrm>
          <a:prstGeom prst="rect">
            <a:avLst/>
          </a:prstGeom>
          <a:noFill/>
        </p:spPr>
        <p:txBody>
          <a:bodyPr wrap="square" rtlCol="0">
            <a:spAutoFit/>
          </a:bodyPr>
          <a:lstStyle/>
          <a:p>
            <a:r>
              <a:rPr lang="fr-FR" i="1" dirty="0">
                <a:latin typeface="Times New Roman" panose="02020603050405020304" pitchFamily="18" charset="0"/>
                <a:cs typeface="Times New Roman" panose="02020603050405020304" pitchFamily="18" charset="0"/>
              </a:rPr>
              <a:t>L’Écho d’Alger </a:t>
            </a:r>
            <a:r>
              <a:rPr lang="fr-FR" dirty="0">
                <a:latin typeface="Times New Roman" panose="02020603050405020304" pitchFamily="18" charset="0"/>
                <a:cs typeface="Times New Roman" panose="02020603050405020304" pitchFamily="18" charset="0"/>
              </a:rPr>
              <a:t>(journal pied-noir), 20-21 mai 1956.</a:t>
            </a:r>
          </a:p>
          <a:p>
            <a:pPr algn="r"/>
            <a:r>
              <a:rPr lang="fr-FR" i="1" dirty="0">
                <a:latin typeface="Times New Roman" panose="02020603050405020304" pitchFamily="18" charset="0"/>
                <a:cs typeface="Times New Roman" panose="02020603050405020304" pitchFamily="18" charset="0"/>
              </a:rPr>
              <a:t>L’Humanité</a:t>
            </a:r>
            <a:r>
              <a:rPr lang="fr-FR" dirty="0">
                <a:latin typeface="Times New Roman" panose="02020603050405020304" pitchFamily="18" charset="0"/>
                <a:cs typeface="Times New Roman" panose="02020603050405020304" pitchFamily="18" charset="0"/>
              </a:rPr>
              <a:t>, le 12 décembre 1960.</a:t>
            </a:r>
          </a:p>
          <a:p>
            <a:endParaRPr lang="fr-FR" dirty="0">
              <a:latin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1FA0803E-0905-404A-B68A-4AA196260C81}"/>
              </a:ext>
            </a:extLst>
          </p:cNvPr>
          <p:cNvSpPr txBox="1"/>
          <p:nvPr/>
        </p:nvSpPr>
        <p:spPr>
          <a:xfrm>
            <a:off x="0" y="6127848"/>
            <a:ext cx="6400800" cy="707886"/>
          </a:xfrm>
          <a:prstGeom prst="rect">
            <a:avLst/>
          </a:prstGeom>
          <a:noFill/>
        </p:spPr>
        <p:txBody>
          <a:bodyPr wrap="square" rtlCol="0">
            <a:spAutoFit/>
          </a:bodyPr>
          <a:lstStyle/>
          <a:p>
            <a:r>
              <a:rPr lang="fr-FR" sz="4000" dirty="0">
                <a:latin typeface="Aharoni" panose="02010803020104030203" pitchFamily="2" charset="-79"/>
                <a:cs typeface="Aharoni" panose="02010803020104030203" pitchFamily="2" charset="-79"/>
              </a:rPr>
              <a:t>Par la presse</a:t>
            </a:r>
          </a:p>
        </p:txBody>
      </p:sp>
    </p:spTree>
    <p:extLst>
      <p:ext uri="{BB962C8B-B14F-4D97-AF65-F5344CB8AC3E}">
        <p14:creationId xmlns:p14="http://schemas.microsoft.com/office/powerpoint/2010/main" val="999151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Résultat de recherche d'images pour &quot;le pavois paul landowski&quot;">
            <a:extLst>
              <a:ext uri="{FF2B5EF4-FFF2-40B4-BE49-F238E27FC236}">
                <a16:creationId xmlns:a16="http://schemas.microsoft.com/office/drawing/2014/main" id="{74B5BF9F-B500-45B4-97D5-D00633F0A64B}"/>
              </a:ext>
            </a:extLst>
          </p:cNvPr>
          <p:cNvPicPr/>
          <p:nvPr/>
        </p:nvPicPr>
        <p:blipFill rotWithShape="1">
          <a:blip r:embed="rId2">
            <a:extLst>
              <a:ext uri="{28A0092B-C50C-407E-A947-70E740481C1C}">
                <a14:useLocalDpi xmlns:a14="http://schemas.microsoft.com/office/drawing/2010/main" val="0"/>
              </a:ext>
            </a:extLst>
          </a:blip>
          <a:srcRect t="3194" r="-2" b="24709"/>
          <a:stretch/>
        </p:blipFill>
        <p:spPr bwMode="auto">
          <a:xfrm>
            <a:off x="20" y="10"/>
            <a:ext cx="6095980" cy="6867134"/>
          </a:xfrm>
          <a:prstGeom prst="rect">
            <a:avLst/>
          </a:prstGeom>
          <a:noFill/>
        </p:spPr>
      </p:pic>
      <p:pic>
        <p:nvPicPr>
          <p:cNvPr id="13" name="Image 12">
            <a:extLst>
              <a:ext uri="{FF2B5EF4-FFF2-40B4-BE49-F238E27FC236}">
                <a16:creationId xmlns:a16="http://schemas.microsoft.com/office/drawing/2014/main" id="{105CA90A-9800-4571-BBD3-3A2CB07E108A}"/>
              </a:ext>
            </a:extLst>
          </p:cNvPr>
          <p:cNvPicPr/>
          <p:nvPr/>
        </p:nvPicPr>
        <p:blipFill rotWithShape="1">
          <a:blip r:embed="rId3">
            <a:extLst>
              <a:ext uri="{28A0092B-C50C-407E-A947-70E740481C1C}">
                <a14:useLocalDpi xmlns:a14="http://schemas.microsoft.com/office/drawing/2010/main" val="0"/>
              </a:ext>
            </a:extLst>
          </a:blip>
          <a:srcRect t="20582"/>
          <a:stretch/>
        </p:blipFill>
        <p:spPr bwMode="auto">
          <a:xfrm>
            <a:off x="6096000" y="-9144"/>
            <a:ext cx="6096000" cy="6867134"/>
          </a:xfrm>
          <a:prstGeom prst="rect">
            <a:avLst/>
          </a:prstGeom>
          <a:noFill/>
          <a:extLst>
            <a:ext uri="{53640926-AAD7-44D8-BBD7-CCE9431645EC}">
              <a14:shadowObscured xmlns:a14="http://schemas.microsoft.com/office/drawing/2010/main"/>
            </a:ext>
          </a:extLst>
        </p:spPr>
      </p:pic>
      <p:sp>
        <p:nvSpPr>
          <p:cNvPr id="2" name="ZoneTexte 1">
            <a:extLst>
              <a:ext uri="{FF2B5EF4-FFF2-40B4-BE49-F238E27FC236}">
                <a16:creationId xmlns:a16="http://schemas.microsoft.com/office/drawing/2014/main" id="{51C623C1-F515-41E2-908B-05326734E467}"/>
              </a:ext>
            </a:extLst>
          </p:cNvPr>
          <p:cNvSpPr txBox="1"/>
          <p:nvPr/>
        </p:nvSpPr>
        <p:spPr>
          <a:xfrm>
            <a:off x="6096000" y="5936777"/>
            <a:ext cx="6095980" cy="923330"/>
          </a:xfrm>
          <a:prstGeom prst="rect">
            <a:avLst/>
          </a:prstGeom>
          <a:solidFill>
            <a:schemeClr val="bg1">
              <a:lumMod val="95000"/>
            </a:schemeClr>
          </a:solidFill>
        </p:spPr>
        <p:txBody>
          <a:bodyPr wrap="square" rtlCol="0">
            <a:spAutoFit/>
          </a:bodyPr>
          <a:lstStyle/>
          <a:p>
            <a:r>
              <a:rPr lang="fr-FR" i="1" dirty="0">
                <a:latin typeface="Times New Roman" panose="02020603050405020304" pitchFamily="18" charset="0"/>
                <a:cs typeface="Times New Roman" panose="02020603050405020304" pitchFamily="18" charset="0"/>
              </a:rPr>
              <a:t>Le</a:t>
            </a:r>
            <a:r>
              <a:rPr lang="fr-FR" dirty="0">
                <a:latin typeface="Times New Roman" panose="02020603050405020304" pitchFamily="18" charset="0"/>
                <a:cs typeface="Times New Roman" panose="02020603050405020304" pitchFamily="18" charset="0"/>
              </a:rPr>
              <a:t> </a:t>
            </a:r>
            <a:r>
              <a:rPr lang="fr-FR" i="1" dirty="0">
                <a:latin typeface="Times New Roman" panose="02020603050405020304" pitchFamily="18" charset="0"/>
                <a:cs typeface="Times New Roman" panose="02020603050405020304" pitchFamily="18" charset="0"/>
              </a:rPr>
              <a:t>Pavois</a:t>
            </a:r>
            <a:r>
              <a:rPr lang="fr-FR" dirty="0">
                <a:latin typeface="Times New Roman" panose="02020603050405020304" pitchFamily="18" charset="0"/>
                <a:cs typeface="Times New Roman" panose="02020603050405020304" pitchFamily="18" charset="0"/>
              </a:rPr>
              <a:t>, sculpture de Paul Landowski, 1928. En 1978, l’artiste M’Hamed </a:t>
            </a:r>
            <a:r>
              <a:rPr lang="fr-FR" dirty="0" err="1">
                <a:latin typeface="Times New Roman" panose="02020603050405020304" pitchFamily="18" charset="0"/>
                <a:cs typeface="Times New Roman" panose="02020603050405020304" pitchFamily="18" charset="0"/>
              </a:rPr>
              <a:t>Issiakhem</a:t>
            </a:r>
            <a:r>
              <a:rPr lang="fr-FR" dirty="0">
                <a:latin typeface="Times New Roman" panose="02020603050405020304" pitchFamily="18" charset="0"/>
                <a:cs typeface="Times New Roman" panose="02020603050405020304" pitchFamily="18" charset="0"/>
              </a:rPr>
              <a:t> modifie cette version en la recouvrant d’un coffrage en béton.</a:t>
            </a:r>
          </a:p>
        </p:txBody>
      </p:sp>
      <p:sp>
        <p:nvSpPr>
          <p:cNvPr id="5" name="ZoneTexte 4">
            <a:extLst>
              <a:ext uri="{FF2B5EF4-FFF2-40B4-BE49-F238E27FC236}">
                <a16:creationId xmlns:a16="http://schemas.microsoft.com/office/drawing/2014/main" id="{1890BF54-CFA7-40F1-9082-3F1CB4234890}"/>
              </a:ext>
            </a:extLst>
          </p:cNvPr>
          <p:cNvSpPr txBox="1"/>
          <p:nvPr/>
        </p:nvSpPr>
        <p:spPr>
          <a:xfrm>
            <a:off x="5791180" y="0"/>
            <a:ext cx="6400800" cy="707886"/>
          </a:xfrm>
          <a:prstGeom prst="rect">
            <a:avLst/>
          </a:prstGeom>
          <a:noFill/>
        </p:spPr>
        <p:txBody>
          <a:bodyPr wrap="square" rtlCol="0">
            <a:spAutoFit/>
          </a:bodyPr>
          <a:lstStyle/>
          <a:p>
            <a:pPr algn="r"/>
            <a:r>
              <a:rPr lang="fr-FR" sz="4000" dirty="0">
                <a:latin typeface="Aharoni" panose="02010803020104030203" pitchFamily="2" charset="-79"/>
                <a:cs typeface="Aharoni" panose="02010803020104030203" pitchFamily="2" charset="-79"/>
              </a:rPr>
              <a:t>Par la sculpture</a:t>
            </a:r>
          </a:p>
        </p:txBody>
      </p:sp>
    </p:spTree>
    <p:extLst>
      <p:ext uri="{BB962C8B-B14F-4D97-AF65-F5344CB8AC3E}">
        <p14:creationId xmlns:p14="http://schemas.microsoft.com/office/powerpoint/2010/main" val="2485201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1">
            <a:extLst>
              <a:ext uri="{FF2B5EF4-FFF2-40B4-BE49-F238E27FC236}">
                <a16:creationId xmlns:a16="http://schemas.microsoft.com/office/drawing/2014/main" id="{5E0D0E5A-6E97-46A9-AF74-EAEA1E044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9417" y="6756322"/>
            <a:ext cx="5657849" cy="101678"/>
          </a:xfrm>
          <a:custGeom>
            <a:avLst/>
            <a:gdLst>
              <a:gd name="connsiteX0" fmla="*/ 0 w 2374107"/>
              <a:gd name="connsiteY0" fmla="*/ 0 h 45719"/>
              <a:gd name="connsiteX1" fmla="*/ 2374107 w 2374107"/>
              <a:gd name="connsiteY1" fmla="*/ 0 h 45719"/>
              <a:gd name="connsiteX2" fmla="*/ 2374107 w 2374107"/>
              <a:gd name="connsiteY2" fmla="*/ 45719 h 45719"/>
              <a:gd name="connsiteX3" fmla="*/ 0 w 2374107"/>
              <a:gd name="connsiteY3" fmla="*/ 45719 h 45719"/>
              <a:gd name="connsiteX4" fmla="*/ 0 w 2374107"/>
              <a:gd name="connsiteY4" fmla="*/ 0 h 45719"/>
              <a:gd name="connsiteX0" fmla="*/ 0 w 2430067"/>
              <a:gd name="connsiteY0" fmla="*/ 0 h 64769"/>
              <a:gd name="connsiteX1" fmla="*/ 2430067 w 2430067"/>
              <a:gd name="connsiteY1" fmla="*/ 19050 h 64769"/>
              <a:gd name="connsiteX2" fmla="*/ 2430067 w 2430067"/>
              <a:gd name="connsiteY2" fmla="*/ 64769 h 64769"/>
              <a:gd name="connsiteX3" fmla="*/ 55960 w 2430067"/>
              <a:gd name="connsiteY3" fmla="*/ 64769 h 64769"/>
              <a:gd name="connsiteX4" fmla="*/ 0 w 2430067"/>
              <a:gd name="connsiteY4" fmla="*/ 0 h 64769"/>
              <a:gd name="connsiteX0" fmla="*/ 0 w 2431088"/>
              <a:gd name="connsiteY0" fmla="*/ 0 h 94534"/>
              <a:gd name="connsiteX1" fmla="*/ 2431088 w 2431088"/>
              <a:gd name="connsiteY1" fmla="*/ 48815 h 94534"/>
              <a:gd name="connsiteX2" fmla="*/ 2431088 w 2431088"/>
              <a:gd name="connsiteY2" fmla="*/ 94534 h 94534"/>
              <a:gd name="connsiteX3" fmla="*/ 56981 w 2431088"/>
              <a:gd name="connsiteY3" fmla="*/ 94534 h 94534"/>
              <a:gd name="connsiteX4" fmla="*/ 0 w 2431088"/>
              <a:gd name="connsiteY4" fmla="*/ 0 h 94534"/>
              <a:gd name="connsiteX0" fmla="*/ 0 w 2425473"/>
              <a:gd name="connsiteY0" fmla="*/ 0 h 101678"/>
              <a:gd name="connsiteX1" fmla="*/ 2425473 w 2425473"/>
              <a:gd name="connsiteY1" fmla="*/ 55959 h 101678"/>
              <a:gd name="connsiteX2" fmla="*/ 2425473 w 2425473"/>
              <a:gd name="connsiteY2" fmla="*/ 101678 h 101678"/>
              <a:gd name="connsiteX3" fmla="*/ 51366 w 2425473"/>
              <a:gd name="connsiteY3" fmla="*/ 101678 h 101678"/>
              <a:gd name="connsiteX4" fmla="*/ 0 w 2425473"/>
              <a:gd name="connsiteY4" fmla="*/ 0 h 101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473" h="101678">
                <a:moveTo>
                  <a:pt x="0" y="0"/>
                </a:moveTo>
                <a:lnTo>
                  <a:pt x="2425473" y="55959"/>
                </a:lnTo>
                <a:lnTo>
                  <a:pt x="2425473" y="101678"/>
                </a:lnTo>
                <a:lnTo>
                  <a:pt x="51366" y="10167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2">
            <a:extLst>
              <a:ext uri="{FF2B5EF4-FFF2-40B4-BE49-F238E27FC236}">
                <a16:creationId xmlns:a16="http://schemas.microsoft.com/office/drawing/2014/main" id="{E197A7FD-CD8D-4609-AE35-64C89063E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8697" y="6809135"/>
            <a:ext cx="160496" cy="48864"/>
          </a:xfrm>
          <a:custGeom>
            <a:avLst/>
            <a:gdLst>
              <a:gd name="connsiteX0" fmla="*/ 0 w 91440"/>
              <a:gd name="connsiteY0" fmla="*/ 0 h 27432"/>
              <a:gd name="connsiteX1" fmla="*/ 91440 w 91440"/>
              <a:gd name="connsiteY1" fmla="*/ 0 h 27432"/>
              <a:gd name="connsiteX2" fmla="*/ 91440 w 91440"/>
              <a:gd name="connsiteY2" fmla="*/ 27432 h 27432"/>
              <a:gd name="connsiteX3" fmla="*/ 0 w 91440"/>
              <a:gd name="connsiteY3" fmla="*/ 27432 h 27432"/>
              <a:gd name="connsiteX4" fmla="*/ 0 w 91440"/>
              <a:gd name="connsiteY4" fmla="*/ 0 h 27432"/>
              <a:gd name="connsiteX0" fmla="*/ 0 w 128350"/>
              <a:gd name="connsiteY0" fmla="*/ 0 h 36957"/>
              <a:gd name="connsiteX1" fmla="*/ 128350 w 128350"/>
              <a:gd name="connsiteY1" fmla="*/ 9525 h 36957"/>
              <a:gd name="connsiteX2" fmla="*/ 128350 w 128350"/>
              <a:gd name="connsiteY2" fmla="*/ 36957 h 36957"/>
              <a:gd name="connsiteX3" fmla="*/ 36910 w 128350"/>
              <a:gd name="connsiteY3" fmla="*/ 36957 h 36957"/>
              <a:gd name="connsiteX4" fmla="*/ 0 w 128350"/>
              <a:gd name="connsiteY4" fmla="*/ 0 h 36957"/>
              <a:gd name="connsiteX0" fmla="*/ 0 w 128350"/>
              <a:gd name="connsiteY0" fmla="*/ 0 h 36957"/>
              <a:gd name="connsiteX1" fmla="*/ 83106 w 128350"/>
              <a:gd name="connsiteY1" fmla="*/ 11906 h 36957"/>
              <a:gd name="connsiteX2" fmla="*/ 128350 w 128350"/>
              <a:gd name="connsiteY2" fmla="*/ 36957 h 36957"/>
              <a:gd name="connsiteX3" fmla="*/ 36910 w 128350"/>
              <a:gd name="connsiteY3" fmla="*/ 36957 h 36957"/>
              <a:gd name="connsiteX4" fmla="*/ 0 w 128350"/>
              <a:gd name="connsiteY4" fmla="*/ 0 h 36957"/>
              <a:gd name="connsiteX0" fmla="*/ 0 w 162878"/>
              <a:gd name="connsiteY0" fmla="*/ 0 h 44101"/>
              <a:gd name="connsiteX1" fmla="*/ 117634 w 162878"/>
              <a:gd name="connsiteY1" fmla="*/ 19050 h 44101"/>
              <a:gd name="connsiteX2" fmla="*/ 162878 w 162878"/>
              <a:gd name="connsiteY2" fmla="*/ 44101 h 44101"/>
              <a:gd name="connsiteX3" fmla="*/ 71438 w 162878"/>
              <a:gd name="connsiteY3" fmla="*/ 44101 h 44101"/>
              <a:gd name="connsiteX4" fmla="*/ 0 w 162878"/>
              <a:gd name="connsiteY4" fmla="*/ 0 h 44101"/>
              <a:gd name="connsiteX0" fmla="*/ 0 w 160496"/>
              <a:gd name="connsiteY0" fmla="*/ 0 h 48864"/>
              <a:gd name="connsiteX1" fmla="*/ 115252 w 160496"/>
              <a:gd name="connsiteY1" fmla="*/ 23813 h 48864"/>
              <a:gd name="connsiteX2" fmla="*/ 160496 w 160496"/>
              <a:gd name="connsiteY2" fmla="*/ 48864 h 48864"/>
              <a:gd name="connsiteX3" fmla="*/ 69056 w 160496"/>
              <a:gd name="connsiteY3" fmla="*/ 48864 h 48864"/>
              <a:gd name="connsiteX4" fmla="*/ 0 w 160496"/>
              <a:gd name="connsiteY4" fmla="*/ 0 h 48864"/>
              <a:gd name="connsiteX0" fmla="*/ 0 w 160496"/>
              <a:gd name="connsiteY0" fmla="*/ 0 h 48864"/>
              <a:gd name="connsiteX1" fmla="*/ 115252 w 160496"/>
              <a:gd name="connsiteY1" fmla="*/ 23813 h 48864"/>
              <a:gd name="connsiteX2" fmla="*/ 160496 w 160496"/>
              <a:gd name="connsiteY2" fmla="*/ 48864 h 48864"/>
              <a:gd name="connsiteX3" fmla="*/ 61912 w 160496"/>
              <a:gd name="connsiteY3" fmla="*/ 48864 h 48864"/>
              <a:gd name="connsiteX4" fmla="*/ 0 w 160496"/>
              <a:gd name="connsiteY4" fmla="*/ 0 h 48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96" h="48864">
                <a:moveTo>
                  <a:pt x="0" y="0"/>
                </a:moveTo>
                <a:lnTo>
                  <a:pt x="115252" y="23813"/>
                </a:lnTo>
                <a:lnTo>
                  <a:pt x="160496" y="48864"/>
                </a:lnTo>
                <a:lnTo>
                  <a:pt x="61912" y="488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rgbClr val="46B290"/>
          </a:solidFill>
          <a:ln w="9525" cap="flat">
            <a:noFill/>
            <a:prstDash val="solid"/>
            <a:miter/>
          </a:ln>
        </p:spPr>
        <p:txBody>
          <a:bodyPr rtlCol="0" anchor="ctr"/>
          <a:lstStyle/>
          <a:p>
            <a:endParaRPr lang="en-US"/>
          </a:p>
        </p:txBody>
      </p:sp>
      <p:sp>
        <p:nvSpPr>
          <p:cNvPr id="2" name="Titre 1">
            <a:extLst>
              <a:ext uri="{FF2B5EF4-FFF2-40B4-BE49-F238E27FC236}">
                <a16:creationId xmlns:a16="http://schemas.microsoft.com/office/drawing/2014/main" id="{726904DA-5E25-453C-8CBA-63C1FD9FCEDF}"/>
              </a:ext>
            </a:extLst>
          </p:cNvPr>
          <p:cNvSpPr>
            <a:spLocks noGrp="1"/>
          </p:cNvSpPr>
          <p:nvPr>
            <p:ph type="ctrTitle"/>
          </p:nvPr>
        </p:nvSpPr>
        <p:spPr>
          <a:xfrm>
            <a:off x="2558716" y="955309"/>
            <a:ext cx="7074568" cy="2898975"/>
          </a:xfrm>
        </p:spPr>
        <p:txBody>
          <a:bodyPr>
            <a:normAutofit/>
          </a:bodyPr>
          <a:lstStyle/>
          <a:p>
            <a:pPr algn="ctr">
              <a:lnSpc>
                <a:spcPct val="90000"/>
              </a:lnSpc>
            </a:pPr>
            <a:r>
              <a:rPr lang="fr-FR" sz="4800" b="1" dirty="0">
                <a:solidFill>
                  <a:srgbClr val="FFFFFF"/>
                </a:solidFill>
                <a:latin typeface="Times New Roman" panose="02020603050405020304" pitchFamily="18" charset="0"/>
                <a:cs typeface="Times New Roman" panose="02020603050405020304" pitchFamily="18" charset="0"/>
              </a:rPr>
              <a:t>• Introduction :</a:t>
            </a:r>
            <a:br>
              <a:rPr lang="fr-FR" sz="4800" b="1" dirty="0">
                <a:solidFill>
                  <a:srgbClr val="FFFFFF"/>
                </a:solidFill>
                <a:latin typeface="Times New Roman" panose="02020603050405020304" pitchFamily="18" charset="0"/>
                <a:cs typeface="Times New Roman" panose="02020603050405020304" pitchFamily="18" charset="0"/>
              </a:rPr>
            </a:br>
            <a:r>
              <a:rPr lang="fr-FR" sz="4800" u="sng" dirty="0">
                <a:solidFill>
                  <a:srgbClr val="FFFFFF"/>
                </a:solidFill>
                <a:latin typeface="Times New Roman" panose="02020603050405020304" pitchFamily="18" charset="0"/>
                <a:cs typeface="Times New Roman" panose="02020603050405020304" pitchFamily="18" charset="0"/>
              </a:rPr>
              <a:t>La différence entre histoire et mémoire</a:t>
            </a:r>
            <a:br>
              <a:rPr lang="fr-FR" sz="4800" dirty="0">
                <a:solidFill>
                  <a:srgbClr val="FFFFFF"/>
                </a:solidFill>
                <a:latin typeface="Times New Roman" panose="02020603050405020304" pitchFamily="18" charset="0"/>
                <a:cs typeface="Times New Roman" panose="02020603050405020304" pitchFamily="18" charset="0"/>
              </a:rPr>
            </a:br>
            <a:endParaRPr lang="fr-FR" sz="4800" dirty="0">
              <a:solidFill>
                <a:srgbClr val="FFFFFF"/>
              </a:solidFill>
              <a:latin typeface="Times New Roman" panose="02020603050405020304" pitchFamily="18" charset="0"/>
              <a:cs typeface="Times New Roman" panose="02020603050405020304" pitchFamily="18" charset="0"/>
            </a:endParaRPr>
          </a:p>
        </p:txBody>
      </p:sp>
      <p:sp>
        <p:nvSpPr>
          <p:cNvPr id="25" name="Rectangle 6">
            <a:extLst>
              <a:ext uri="{FF2B5EF4-FFF2-40B4-BE49-F238E27FC236}">
                <a16:creationId xmlns:a16="http://schemas.microsoft.com/office/drawing/2014/main" id="{C0B64B74-19BE-47D9-8BB8-7081BF0E0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1333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5419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ésultat de recherche d'images pour &quot;mémorial du martyr alger&quot;">
            <a:extLst>
              <a:ext uri="{FF2B5EF4-FFF2-40B4-BE49-F238E27FC236}">
                <a16:creationId xmlns:a16="http://schemas.microsoft.com/office/drawing/2014/main" id="{84B801B6-2707-4E7B-A630-32A16E51EE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9980"/>
            <a:ext cx="7047795" cy="4766872"/>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A85D76A8-2C0B-4654-80E7-40B8A323B45F}"/>
              </a:ext>
            </a:extLst>
          </p:cNvPr>
          <p:cNvSpPr txBox="1"/>
          <p:nvPr/>
        </p:nvSpPr>
        <p:spPr>
          <a:xfrm>
            <a:off x="0" y="4736892"/>
            <a:ext cx="7047794"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Mémorial du martyr </a:t>
            </a:r>
            <a:r>
              <a:rPr lang="fr-FR">
                <a:latin typeface="Times New Roman" panose="02020603050405020304" pitchFamily="18" charset="0"/>
                <a:cs typeface="Times New Roman" panose="02020603050405020304" pitchFamily="18" charset="0"/>
              </a:rPr>
              <a:t>à Alger, 1982. </a:t>
            </a:r>
            <a:endParaRPr lang="fr-FR" dirty="0">
              <a:latin typeface="Times New Roman" panose="02020603050405020304" pitchFamily="18" charset="0"/>
              <a:cs typeface="Times New Roman" panose="02020603050405020304" pitchFamily="18" charset="0"/>
            </a:endParaRPr>
          </a:p>
        </p:txBody>
      </p:sp>
      <p:pic>
        <p:nvPicPr>
          <p:cNvPr id="4102" name="Picture 6">
            <a:extLst>
              <a:ext uri="{FF2B5EF4-FFF2-40B4-BE49-F238E27FC236}">
                <a16:creationId xmlns:a16="http://schemas.microsoft.com/office/drawing/2014/main" id="{8D06CE71-D41C-43DD-AFFD-F8AD8EE5B4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7794" y="16425"/>
            <a:ext cx="514191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809BAFB5-D378-408E-A0DA-AC763A1463CD}"/>
              </a:ext>
            </a:extLst>
          </p:cNvPr>
          <p:cNvSpPr txBox="1"/>
          <p:nvPr/>
        </p:nvSpPr>
        <p:spPr>
          <a:xfrm>
            <a:off x="1169233" y="5023045"/>
            <a:ext cx="5878561" cy="923330"/>
          </a:xfrm>
          <a:prstGeom prst="rect">
            <a:avLst/>
          </a:prstGeom>
          <a:noFill/>
        </p:spPr>
        <p:txBody>
          <a:bodyPr wrap="square" rtlCol="0">
            <a:spAutoFit/>
          </a:bodyPr>
          <a:lstStyle/>
          <a:p>
            <a:pPr algn="r"/>
            <a:r>
              <a:rPr lang="fr-FR" dirty="0">
                <a:latin typeface="Times New Roman" panose="02020603050405020304" pitchFamily="18" charset="0"/>
                <a:cs typeface="Times New Roman" panose="02020603050405020304" pitchFamily="18" charset="0"/>
              </a:rPr>
              <a:t>Mémorial national de la guerre d'Algérie et des combats du Maroc et de la Tunisie, à Paris, 2002</a:t>
            </a:r>
          </a:p>
          <a:p>
            <a:endParaRPr lang="fr-FR" dirty="0"/>
          </a:p>
        </p:txBody>
      </p:sp>
      <p:sp>
        <p:nvSpPr>
          <p:cNvPr id="6" name="ZoneTexte 5">
            <a:extLst>
              <a:ext uri="{FF2B5EF4-FFF2-40B4-BE49-F238E27FC236}">
                <a16:creationId xmlns:a16="http://schemas.microsoft.com/office/drawing/2014/main" id="{6D8C17BB-9533-42CF-8F1F-86F2EA85A69B}"/>
              </a:ext>
            </a:extLst>
          </p:cNvPr>
          <p:cNvSpPr txBox="1"/>
          <p:nvPr/>
        </p:nvSpPr>
        <p:spPr>
          <a:xfrm>
            <a:off x="18179" y="6056457"/>
            <a:ext cx="6400800" cy="707886"/>
          </a:xfrm>
          <a:prstGeom prst="rect">
            <a:avLst/>
          </a:prstGeom>
          <a:noFill/>
        </p:spPr>
        <p:txBody>
          <a:bodyPr wrap="square" rtlCol="0">
            <a:spAutoFit/>
          </a:bodyPr>
          <a:lstStyle/>
          <a:p>
            <a:r>
              <a:rPr lang="fr-FR" sz="4000" dirty="0">
                <a:latin typeface="Aharoni" panose="02010803020104030203" pitchFamily="2" charset="-79"/>
                <a:cs typeface="Aharoni" panose="02010803020104030203" pitchFamily="2" charset="-79"/>
              </a:rPr>
              <a:t>Par les monuments</a:t>
            </a:r>
          </a:p>
        </p:txBody>
      </p:sp>
    </p:spTree>
    <p:extLst>
      <p:ext uri="{BB962C8B-B14F-4D97-AF65-F5344CB8AC3E}">
        <p14:creationId xmlns:p14="http://schemas.microsoft.com/office/powerpoint/2010/main" val="2574621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90F2730-CAB2-4357-9544-BB540BD91255}"/>
              </a:ext>
            </a:extLst>
          </p:cNvPr>
          <p:cNvSpPr>
            <a:spLocks noGrp="1"/>
          </p:cNvSpPr>
          <p:nvPr>
            <p:ph type="title"/>
          </p:nvPr>
        </p:nvSpPr>
        <p:spPr>
          <a:xfrm>
            <a:off x="4654296" y="329184"/>
            <a:ext cx="6894576" cy="1783080"/>
          </a:xfrm>
        </p:spPr>
        <p:txBody>
          <a:bodyPr anchor="b">
            <a:normAutofit/>
          </a:bodyPr>
          <a:lstStyle/>
          <a:p>
            <a:pPr algn="ctr">
              <a:lnSpc>
                <a:spcPct val="90000"/>
              </a:lnSpc>
            </a:pPr>
            <a:r>
              <a:rPr lang="fr-FR" sz="4000" dirty="0"/>
              <a:t>Proposition d’activité n°1: </a:t>
            </a:r>
            <a:br>
              <a:rPr lang="fr-FR" sz="4000" dirty="0"/>
            </a:br>
            <a:r>
              <a:rPr lang="fr-FR" sz="4000" dirty="0"/>
              <a:t>la guerre d’Algérie en bande-dessinée</a:t>
            </a:r>
          </a:p>
        </p:txBody>
      </p:sp>
      <p:sp>
        <p:nvSpPr>
          <p:cNvPr id="1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46B290"/>
          </a:solidFill>
          <a:ln w="38100" cap="rnd">
            <a:solidFill>
              <a:srgbClr val="46B29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43E6A4FC-4C09-41BA-9E13-F68D3EFCB82B}"/>
              </a:ext>
            </a:extLst>
          </p:cNvPr>
          <p:cNvSpPr>
            <a:spLocks noGrp="1"/>
          </p:cNvSpPr>
          <p:nvPr>
            <p:ph idx="1"/>
          </p:nvPr>
        </p:nvSpPr>
        <p:spPr>
          <a:xfrm>
            <a:off x="4654296" y="2706624"/>
            <a:ext cx="6894576" cy="3483864"/>
          </a:xfrm>
        </p:spPr>
        <p:txBody>
          <a:bodyPr>
            <a:normAutofit/>
          </a:bodyPr>
          <a:lstStyle/>
          <a:p>
            <a:pPr algn="just">
              <a:lnSpc>
                <a:spcPct val="100000"/>
              </a:lnSpc>
            </a:pPr>
            <a:r>
              <a:rPr lang="fr-FR" sz="1800" dirty="0">
                <a:latin typeface="Times New Roman" panose="02020603050405020304" pitchFamily="18" charset="0"/>
                <a:cs typeface="Times New Roman" panose="02020603050405020304" pitchFamily="18" charset="0"/>
              </a:rPr>
              <a:t>Empruntez au CDI la bande dessinée: Swann MERALLI et Zac DELOUPY, </a:t>
            </a:r>
            <a:r>
              <a:rPr lang="fr-FR" sz="1800" i="1" dirty="0">
                <a:latin typeface="Times New Roman" panose="02020603050405020304" pitchFamily="18" charset="0"/>
                <a:cs typeface="Times New Roman" panose="02020603050405020304" pitchFamily="18" charset="0"/>
              </a:rPr>
              <a:t>Algériennes (1954-1962)</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MARAbulles</a:t>
            </a:r>
            <a:r>
              <a:rPr lang="fr-FR" sz="1800" dirty="0">
                <a:latin typeface="Times New Roman" panose="02020603050405020304" pitchFamily="18" charset="0"/>
                <a:cs typeface="Times New Roman" panose="02020603050405020304" pitchFamily="18" charset="0"/>
              </a:rPr>
              <a:t>, 2018.</a:t>
            </a:r>
            <a:endParaRPr lang="fr-FR" sz="1800" u="sng" dirty="0">
              <a:latin typeface="Times New Roman" panose="02020603050405020304" pitchFamily="18" charset="0"/>
              <a:cs typeface="Times New Roman" panose="02020603050405020304" pitchFamily="18" charset="0"/>
            </a:endParaRPr>
          </a:p>
          <a:p>
            <a:pPr algn="just">
              <a:lnSpc>
                <a:spcPct val="100000"/>
              </a:lnSpc>
            </a:pPr>
            <a:r>
              <a:rPr lang="fr-FR" sz="1800" dirty="0">
                <a:latin typeface="Times New Roman" panose="02020603050405020304" pitchFamily="18" charset="0"/>
                <a:cs typeface="Times New Roman" panose="02020603050405020304" pitchFamily="18" charset="0"/>
              </a:rPr>
              <a:t>Travail à deux. Choisissez chacun le parcours de l’une des cinq femmes: </a:t>
            </a:r>
            <a:r>
              <a:rPr lang="fr-FR" sz="1800" b="1" dirty="0">
                <a:latin typeface="Times New Roman" panose="02020603050405020304" pitchFamily="18" charset="0"/>
                <a:cs typeface="Times New Roman" panose="02020603050405020304" pitchFamily="18" charset="0"/>
              </a:rPr>
              <a:t>Bernadette</a:t>
            </a:r>
            <a:r>
              <a:rPr lang="fr-FR" sz="1800" dirty="0">
                <a:latin typeface="Times New Roman" panose="02020603050405020304" pitchFamily="18" charset="0"/>
                <a:cs typeface="Times New Roman" panose="02020603050405020304" pitchFamily="18" charset="0"/>
              </a:rPr>
              <a:t>, </a:t>
            </a:r>
            <a:r>
              <a:rPr lang="fr-FR" sz="1800" b="1" dirty="0">
                <a:latin typeface="Times New Roman" panose="02020603050405020304" pitchFamily="18" charset="0"/>
                <a:cs typeface="Times New Roman" panose="02020603050405020304" pitchFamily="18" charset="0"/>
              </a:rPr>
              <a:t>Malika</a:t>
            </a:r>
            <a:r>
              <a:rPr lang="fr-FR" sz="1800" dirty="0">
                <a:latin typeface="Times New Roman" panose="02020603050405020304" pitchFamily="18" charset="0"/>
                <a:cs typeface="Times New Roman" panose="02020603050405020304" pitchFamily="18" charset="0"/>
              </a:rPr>
              <a:t>, </a:t>
            </a:r>
            <a:r>
              <a:rPr lang="fr-FR" sz="1800" b="1" dirty="0">
                <a:latin typeface="Times New Roman" panose="02020603050405020304" pitchFamily="18" charset="0"/>
                <a:cs typeface="Times New Roman" panose="02020603050405020304" pitchFamily="18" charset="0"/>
              </a:rPr>
              <a:t>Djamila</a:t>
            </a:r>
            <a:r>
              <a:rPr lang="fr-FR" sz="1800" dirty="0">
                <a:latin typeface="Times New Roman" panose="02020603050405020304" pitchFamily="18" charset="0"/>
                <a:cs typeface="Times New Roman" panose="02020603050405020304" pitchFamily="18" charset="0"/>
              </a:rPr>
              <a:t>, </a:t>
            </a:r>
            <a:r>
              <a:rPr lang="fr-FR" sz="1800" b="1" dirty="0">
                <a:latin typeface="Times New Roman" panose="02020603050405020304" pitchFamily="18" charset="0"/>
                <a:cs typeface="Times New Roman" panose="02020603050405020304" pitchFamily="18" charset="0"/>
              </a:rPr>
              <a:t>Lucienne</a:t>
            </a:r>
            <a:r>
              <a:rPr lang="fr-FR" sz="1800" dirty="0">
                <a:latin typeface="Times New Roman" panose="02020603050405020304" pitchFamily="18" charset="0"/>
                <a:cs typeface="Times New Roman" panose="02020603050405020304" pitchFamily="18" charset="0"/>
              </a:rPr>
              <a:t> ou </a:t>
            </a:r>
            <a:r>
              <a:rPr lang="fr-FR" sz="1800" b="1" dirty="0">
                <a:latin typeface="Times New Roman" panose="02020603050405020304" pitchFamily="18" charset="0"/>
                <a:cs typeface="Times New Roman" panose="02020603050405020304" pitchFamily="18" charset="0"/>
              </a:rPr>
              <a:t>Saïda</a:t>
            </a:r>
            <a:r>
              <a:rPr lang="fr-FR" sz="1800" dirty="0">
                <a:latin typeface="Times New Roman" panose="02020603050405020304" pitchFamily="18" charset="0"/>
                <a:cs typeface="Times New Roman" panose="02020603050405020304" pitchFamily="18" charset="0"/>
              </a:rPr>
              <a:t>.</a:t>
            </a:r>
          </a:p>
          <a:p>
            <a:pPr algn="just">
              <a:lnSpc>
                <a:spcPct val="100000"/>
              </a:lnSpc>
            </a:pPr>
            <a:r>
              <a:rPr lang="fr-FR" sz="1800" dirty="0">
                <a:latin typeface="Times New Roman" panose="02020603050405020304" pitchFamily="18" charset="0"/>
                <a:cs typeface="Times New Roman" panose="02020603050405020304" pitchFamily="18" charset="0"/>
              </a:rPr>
              <a:t>Expliquez son expérience de la guerre d’Algérie.</a:t>
            </a:r>
          </a:p>
          <a:p>
            <a:pPr algn="just">
              <a:lnSpc>
                <a:spcPct val="100000"/>
              </a:lnSpc>
            </a:pPr>
            <a:r>
              <a:rPr lang="fr-FR" sz="1800" dirty="0">
                <a:latin typeface="Times New Roman" panose="02020603050405020304" pitchFamily="18" charset="0"/>
                <a:cs typeface="Times New Roman" panose="02020603050405020304" pitchFamily="18" charset="0"/>
              </a:rPr>
              <a:t>Quel regard porte-t-elle, au moment de son témoignage, sur cette guerre?</a:t>
            </a:r>
          </a:p>
          <a:p>
            <a:pPr algn="just">
              <a:lnSpc>
                <a:spcPct val="100000"/>
              </a:lnSpc>
            </a:pPr>
            <a:r>
              <a:rPr lang="fr-FR" sz="1800" dirty="0">
                <a:latin typeface="Times New Roman" panose="02020603050405020304" pitchFamily="18" charset="0"/>
                <a:cs typeface="Times New Roman" panose="02020603050405020304" pitchFamily="18" charset="0"/>
              </a:rPr>
              <a:t>Confronter les deux récits et expliquer sur quels points les mémoires de ces deux femmes peuvent s’accorder et s’opposer?</a:t>
            </a:r>
          </a:p>
          <a:p>
            <a:pPr algn="just">
              <a:lnSpc>
                <a:spcPct val="100000"/>
              </a:lnSpc>
            </a:pPr>
            <a:endParaRPr lang="fr-FR" sz="1800" dirty="0">
              <a:latin typeface="Times New Roman" panose="02020603050405020304" pitchFamily="18" charset="0"/>
              <a:cs typeface="Times New Roman" panose="02020603050405020304" pitchFamily="18" charset="0"/>
            </a:endParaRPr>
          </a:p>
        </p:txBody>
      </p:sp>
      <p:pic>
        <p:nvPicPr>
          <p:cNvPr id="6" name="Picture 2">
            <a:extLst>
              <a:ext uri="{FF2B5EF4-FFF2-40B4-BE49-F238E27FC236}">
                <a16:creationId xmlns:a16="http://schemas.microsoft.com/office/drawing/2014/main" id="{995BAA16-563B-419A-848C-48BE51C3D8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14" r="15958"/>
          <a:stretch/>
        </p:blipFill>
        <p:spPr bwMode="auto">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108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057" name="Rectangle 140">
            <a:extLst>
              <a:ext uri="{FF2B5EF4-FFF2-40B4-BE49-F238E27FC236}">
                <a16:creationId xmlns:a16="http://schemas.microsoft.com/office/drawing/2014/main" id="{E7503A44-7C0B-4048-B909-305B4CB0F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53CA13CE-0DB9-438C-AA06-48E7435BBA07}"/>
              </a:ext>
            </a:extLst>
          </p:cNvPr>
          <p:cNvSpPr txBox="1"/>
          <p:nvPr/>
        </p:nvSpPr>
        <p:spPr>
          <a:xfrm>
            <a:off x="677743" y="46629"/>
            <a:ext cx="10833465" cy="2389916"/>
          </a:xfrm>
          <a:prstGeom prst="rect">
            <a:avLst/>
          </a:prstGeom>
        </p:spPr>
        <p:txBody>
          <a:bodyPr vert="horz" lIns="91440" tIns="45720" rIns="91440" bIns="45720" rtlCol="0" anchor="b">
            <a:normAutofit fontScale="70000" lnSpcReduction="20000"/>
          </a:bodyPr>
          <a:lstStyle/>
          <a:p>
            <a:pPr algn="ctr">
              <a:spcBef>
                <a:spcPct val="0"/>
              </a:spcBef>
              <a:spcAft>
                <a:spcPts val="600"/>
              </a:spcAft>
            </a:pPr>
            <a:r>
              <a:rPr lang="fr-FR" sz="4600" dirty="0">
                <a:latin typeface="+mj-lt"/>
                <a:ea typeface="+mj-ea"/>
                <a:cs typeface="Times New Roman" panose="02020603050405020304" pitchFamily="18" charset="0"/>
              </a:rPr>
              <a:t>Côté films:</a:t>
            </a:r>
          </a:p>
          <a:p>
            <a:pPr marL="342900" indent="-342900" algn="just">
              <a:spcBef>
                <a:spcPct val="0"/>
              </a:spcBef>
              <a:spcAft>
                <a:spcPts val="600"/>
              </a:spcAft>
              <a:buFontTx/>
              <a:buChar char="-"/>
            </a:pPr>
            <a:r>
              <a:rPr lang="fr-FR" sz="2400" dirty="0">
                <a:latin typeface="Times New Roman" panose="02020603050405020304" pitchFamily="18" charset="0"/>
                <a:ea typeface="+mj-ea"/>
                <a:cs typeface="Times New Roman" panose="02020603050405020304" pitchFamily="18" charset="0"/>
              </a:rPr>
              <a:t>Gilles PONTECORVO, </a:t>
            </a:r>
            <a:r>
              <a:rPr lang="fr-FR" sz="2400" i="1" dirty="0">
                <a:latin typeface="Times New Roman" panose="02020603050405020304" pitchFamily="18" charset="0"/>
                <a:ea typeface="+mj-ea"/>
                <a:cs typeface="Times New Roman" panose="02020603050405020304" pitchFamily="18" charset="0"/>
              </a:rPr>
              <a:t>La Bataille d’Alger</a:t>
            </a:r>
            <a:r>
              <a:rPr lang="fr-FR" sz="2400" dirty="0">
                <a:latin typeface="Times New Roman" panose="02020603050405020304" pitchFamily="18" charset="0"/>
                <a:ea typeface="+mj-ea"/>
                <a:cs typeface="Times New Roman" panose="02020603050405020304" pitchFamily="18" charset="0"/>
              </a:rPr>
              <a:t>, 1966. Plusieurs scènes sont exploitables en cours et sa réception en France témoigne de la sensibilité du sujet dans les années 1970 et 1980 (censure jusqu’en 2004).</a:t>
            </a:r>
          </a:p>
          <a:p>
            <a:pPr marL="342900" indent="-342900" algn="just">
              <a:spcBef>
                <a:spcPct val="0"/>
              </a:spcBef>
              <a:spcAft>
                <a:spcPts val="600"/>
              </a:spcAft>
              <a:buFontTx/>
              <a:buChar char="-"/>
            </a:pPr>
            <a:r>
              <a:rPr lang="fr-FR" sz="2400" dirty="0">
                <a:latin typeface="Times New Roman" panose="02020603050405020304" pitchFamily="18" charset="0"/>
                <a:ea typeface="+mj-ea"/>
                <a:cs typeface="Times New Roman" panose="02020603050405020304" pitchFamily="18" charset="0"/>
              </a:rPr>
              <a:t>Florent SIRI, </a:t>
            </a:r>
            <a:r>
              <a:rPr lang="fr-FR" sz="2400" i="1" dirty="0">
                <a:latin typeface="Times New Roman" panose="02020603050405020304" pitchFamily="18" charset="0"/>
                <a:ea typeface="+mj-ea"/>
                <a:cs typeface="Times New Roman" panose="02020603050405020304" pitchFamily="18" charset="0"/>
              </a:rPr>
              <a:t>L’Ennemi intime</a:t>
            </a:r>
            <a:r>
              <a:rPr lang="fr-FR" sz="2400" dirty="0">
                <a:latin typeface="Times New Roman" panose="02020603050405020304" pitchFamily="18" charset="0"/>
                <a:ea typeface="+mj-ea"/>
                <a:cs typeface="Times New Roman" panose="02020603050405020304" pitchFamily="18" charset="0"/>
              </a:rPr>
              <a:t>, 2007. Approche vraiment intéressante sous l’angle du soldat.</a:t>
            </a:r>
          </a:p>
          <a:p>
            <a:pPr marL="342900" indent="-342900" algn="just">
              <a:spcBef>
                <a:spcPct val="0"/>
              </a:spcBef>
              <a:spcAft>
                <a:spcPts val="600"/>
              </a:spcAft>
              <a:buFontTx/>
              <a:buChar char="-"/>
            </a:pPr>
            <a:r>
              <a:rPr lang="fr-FR" sz="2400" dirty="0">
                <a:latin typeface="Times New Roman" panose="02020603050405020304" pitchFamily="18" charset="0"/>
                <a:ea typeface="+mj-ea"/>
                <a:cs typeface="Times New Roman" panose="02020603050405020304" pitchFamily="18" charset="0"/>
              </a:rPr>
              <a:t> Rachid BOUCHAREB, </a:t>
            </a:r>
            <a:r>
              <a:rPr lang="fr-FR" sz="2400" i="1" dirty="0">
                <a:latin typeface="Times New Roman" panose="02020603050405020304" pitchFamily="18" charset="0"/>
                <a:ea typeface="+mj-ea"/>
                <a:cs typeface="Times New Roman" panose="02020603050405020304" pitchFamily="18" charset="0"/>
              </a:rPr>
              <a:t>Hors-la-loi</a:t>
            </a:r>
            <a:r>
              <a:rPr lang="fr-FR" sz="2400" dirty="0">
                <a:latin typeface="Times New Roman" panose="02020603050405020304" pitchFamily="18" charset="0"/>
                <a:ea typeface="+mj-ea"/>
                <a:cs typeface="Times New Roman" panose="02020603050405020304" pitchFamily="18" charset="0"/>
              </a:rPr>
              <a:t>, 2010. On peut utiliser en cours les critiques suscitées par le film, en particulier chez certains députés de la région. Benjamin Stora et Guy </a:t>
            </a:r>
            <a:r>
              <a:rPr lang="fr-FR" sz="2400" dirty="0" err="1">
                <a:latin typeface="Times New Roman" panose="02020603050405020304" pitchFamily="18" charset="0"/>
                <a:ea typeface="+mj-ea"/>
                <a:cs typeface="Times New Roman" panose="02020603050405020304" pitchFamily="18" charset="0"/>
              </a:rPr>
              <a:t>Pervillé</a:t>
            </a:r>
            <a:r>
              <a:rPr lang="fr-FR" sz="2400" dirty="0">
                <a:latin typeface="Times New Roman" panose="02020603050405020304" pitchFamily="18" charset="0"/>
                <a:ea typeface="+mj-ea"/>
                <a:cs typeface="Times New Roman" panose="02020603050405020304" pitchFamily="18" charset="0"/>
              </a:rPr>
              <a:t> avaient également critiqué le film. On peut comparer une contestation mémorielle et une critique historique du film.</a:t>
            </a:r>
          </a:p>
          <a:p>
            <a:pPr marL="342900" indent="-342900" algn="just">
              <a:spcBef>
                <a:spcPct val="0"/>
              </a:spcBef>
              <a:spcAft>
                <a:spcPts val="600"/>
              </a:spcAft>
              <a:buFontTx/>
              <a:buChar char="-"/>
            </a:pPr>
            <a:r>
              <a:rPr lang="fr-FR" sz="2400" dirty="0">
                <a:latin typeface="Times New Roman" panose="02020603050405020304" pitchFamily="18" charset="0"/>
                <a:ea typeface="+mj-ea"/>
                <a:cs typeface="Times New Roman" panose="02020603050405020304" pitchFamily="18" charset="0"/>
              </a:rPr>
              <a:t>Bandes annonces ajoutées sur </a:t>
            </a:r>
            <a:r>
              <a:rPr lang="fr-FR" sz="2400" dirty="0" err="1">
                <a:latin typeface="Times New Roman" panose="02020603050405020304" pitchFamily="18" charset="0"/>
                <a:ea typeface="+mj-ea"/>
                <a:cs typeface="Times New Roman" panose="02020603050405020304" pitchFamily="18" charset="0"/>
              </a:rPr>
              <a:t>Youtube</a:t>
            </a:r>
            <a:r>
              <a:rPr lang="fr-FR" sz="2400" dirty="0">
                <a:latin typeface="Times New Roman" panose="02020603050405020304" pitchFamily="18" charset="0"/>
                <a:ea typeface="+mj-ea"/>
                <a:cs typeface="Times New Roman" panose="02020603050405020304" pitchFamily="18" charset="0"/>
              </a:rPr>
              <a:t> par </a:t>
            </a:r>
            <a:r>
              <a:rPr lang="fr-FR" sz="2400" dirty="0" err="1">
                <a:latin typeface="Times New Roman" panose="02020603050405020304" pitchFamily="18" charset="0"/>
                <a:ea typeface="+mj-ea"/>
                <a:cs typeface="Times New Roman" panose="02020603050405020304" pitchFamily="18" charset="0"/>
              </a:rPr>
              <a:t>Cinemaetcie</a:t>
            </a:r>
            <a:r>
              <a:rPr lang="fr-FR" sz="2400" dirty="0">
                <a:latin typeface="Times New Roman" panose="02020603050405020304" pitchFamily="18" charset="0"/>
                <a:ea typeface="+mj-ea"/>
                <a:cs typeface="Times New Roman" panose="02020603050405020304" pitchFamily="18" charset="0"/>
              </a:rPr>
              <a:t>, Films Annonces et </a:t>
            </a:r>
            <a:r>
              <a:rPr lang="fr-FR" sz="2400" dirty="0" err="1">
                <a:latin typeface="Times New Roman" panose="02020603050405020304" pitchFamily="18" charset="0"/>
                <a:ea typeface="+mj-ea"/>
                <a:cs typeface="Times New Roman" panose="02020603050405020304" pitchFamily="18" charset="0"/>
              </a:rPr>
              <a:t>StudioCanal</a:t>
            </a:r>
            <a:r>
              <a:rPr lang="fr-FR" sz="2400" dirty="0">
                <a:latin typeface="Times New Roman" panose="02020603050405020304" pitchFamily="18" charset="0"/>
                <a:ea typeface="+mj-ea"/>
                <a:cs typeface="Times New Roman" panose="02020603050405020304" pitchFamily="18" charset="0"/>
              </a:rPr>
              <a:t> France.</a:t>
            </a:r>
          </a:p>
        </p:txBody>
      </p:sp>
      <p:pic>
        <p:nvPicPr>
          <p:cNvPr id="2054" name="Picture 6" descr="Hors-la-loi - film 2010 - AlloCiné">
            <a:hlinkClick r:id="rId2"/>
            <a:extLst>
              <a:ext uri="{FF2B5EF4-FFF2-40B4-BE49-F238E27FC236}">
                <a16:creationId xmlns:a16="http://schemas.microsoft.com/office/drawing/2014/main" id="{B3225EE0-1BDA-4F0C-B6AE-24087A07262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010453" y="3048318"/>
            <a:ext cx="2738314" cy="36510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s-na.ssl-images-amazon.com/images/I/810fbD...">
            <a:hlinkClick r:id="rId4"/>
            <a:extLst>
              <a:ext uri="{FF2B5EF4-FFF2-40B4-BE49-F238E27FC236}">
                <a16:creationId xmlns:a16="http://schemas.microsoft.com/office/drawing/2014/main" id="{3BCE9AB5-C3BF-4C3F-99AC-FE9548250935}"/>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43233" y="3018503"/>
            <a:ext cx="2576631" cy="36809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fiche du film L'Ennemi intime - Affiche 3 sur 3 - AlloCiné">
            <a:hlinkClick r:id="rId6"/>
            <a:extLst>
              <a:ext uri="{FF2B5EF4-FFF2-40B4-BE49-F238E27FC236}">
                <a16:creationId xmlns:a16="http://schemas.microsoft.com/office/drawing/2014/main" id="{37A4327C-9B15-442A-80B8-5AA20A2BB8B6}"/>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795754" y="3048317"/>
            <a:ext cx="2738314" cy="3651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1058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90F2730-CAB2-4357-9544-BB540BD91255}"/>
              </a:ext>
            </a:extLst>
          </p:cNvPr>
          <p:cNvSpPr>
            <a:spLocks noGrp="1"/>
          </p:cNvSpPr>
          <p:nvPr>
            <p:ph type="title"/>
          </p:nvPr>
        </p:nvSpPr>
        <p:spPr>
          <a:xfrm>
            <a:off x="451502" y="548640"/>
            <a:ext cx="3809286" cy="5431536"/>
          </a:xfrm>
        </p:spPr>
        <p:txBody>
          <a:bodyPr>
            <a:normAutofit/>
          </a:bodyPr>
          <a:lstStyle/>
          <a:p>
            <a:pPr algn="ctr"/>
            <a:r>
              <a:rPr lang="fr-FR" sz="3600" dirty="0"/>
              <a:t>L’épreuve de l’enseignement de spécialité</a:t>
            </a:r>
          </a:p>
        </p:txBody>
      </p:sp>
      <p:sp>
        <p:nvSpPr>
          <p:cNvPr id="10"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46B290"/>
          </a:solidFill>
          <a:ln w="41275" cap="rnd">
            <a:solidFill>
              <a:srgbClr val="46B29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43E6A4FC-4C09-41BA-9E13-F68D3EFCB82B}"/>
              </a:ext>
            </a:extLst>
          </p:cNvPr>
          <p:cNvSpPr>
            <a:spLocks noGrp="1"/>
          </p:cNvSpPr>
          <p:nvPr>
            <p:ph idx="1"/>
          </p:nvPr>
        </p:nvSpPr>
        <p:spPr>
          <a:xfrm>
            <a:off x="5298595" y="552091"/>
            <a:ext cx="6052158" cy="5431536"/>
          </a:xfrm>
        </p:spPr>
        <p:txBody>
          <a:bodyPr anchor="ctr">
            <a:normAutofit/>
          </a:bodyPr>
          <a:lstStyle/>
          <a:p>
            <a:pPr>
              <a:lnSpc>
                <a:spcPct val="100000"/>
              </a:lnSpc>
            </a:pPr>
            <a:r>
              <a:rPr lang="fr-FR" sz="2000" dirty="0">
                <a:latin typeface="Times New Roman" panose="02020603050405020304" pitchFamily="18" charset="0"/>
                <a:cs typeface="Times New Roman" panose="02020603050405020304" pitchFamily="18" charset="0"/>
                <a:hlinkClick r:id="rId2"/>
              </a:rPr>
              <a:t>BO du 13 février 2020</a:t>
            </a:r>
            <a:endParaRPr lang="fr-FR" sz="2000" dirty="0">
              <a:latin typeface="Times New Roman" panose="02020603050405020304" pitchFamily="18" charset="0"/>
              <a:cs typeface="Times New Roman" panose="02020603050405020304" pitchFamily="18" charset="0"/>
            </a:endParaRPr>
          </a:p>
          <a:p>
            <a:pPr>
              <a:lnSpc>
                <a:spcPct val="100000"/>
              </a:lnSpc>
            </a:pPr>
            <a:r>
              <a:rPr lang="fr-FR" sz="2000" dirty="0">
                <a:latin typeface="Times New Roman" panose="02020603050405020304" pitchFamily="18" charset="0"/>
                <a:cs typeface="Times New Roman" panose="02020603050405020304" pitchFamily="18" charset="0"/>
              </a:rPr>
              <a:t>4 heures. Dissertation + étude critique d’un ou deux document(s). Possibilité d’avoir un fond de carte et/ou d’insérer un schéma dans la dissertation. </a:t>
            </a:r>
          </a:p>
          <a:p>
            <a:pPr>
              <a:lnSpc>
                <a:spcPct val="100000"/>
              </a:lnSpc>
            </a:pPr>
            <a:r>
              <a:rPr lang="fr-FR" sz="2000" dirty="0">
                <a:latin typeface="Times New Roman" panose="02020603050405020304" pitchFamily="18" charset="0"/>
                <a:cs typeface="Times New Roman" panose="02020603050405020304" pitchFamily="18" charset="0"/>
              </a:rPr>
              <a:t>L’épreuve ne porte que sur une partie du programme:</a:t>
            </a:r>
          </a:p>
          <a:p>
            <a:pPr lvl="1">
              <a:lnSpc>
                <a:spcPct val="100000"/>
              </a:lnSpc>
            </a:pPr>
            <a:r>
              <a:rPr lang="fr-FR" sz="2000" dirty="0">
                <a:latin typeface="Times New Roman" panose="02020603050405020304" pitchFamily="18" charset="0"/>
                <a:cs typeface="Times New Roman" panose="02020603050405020304" pitchFamily="18" charset="0"/>
              </a:rPr>
              <a:t>Thèmes </a:t>
            </a:r>
            <a:r>
              <a:rPr lang="fr-FR" sz="2000" dirty="0">
                <a:highlight>
                  <a:srgbClr val="FFFF00"/>
                </a:highlight>
                <a:latin typeface="Times New Roman" panose="02020603050405020304" pitchFamily="18" charset="0"/>
                <a:cs typeface="Times New Roman" panose="02020603050405020304" pitchFamily="18" charset="0"/>
              </a:rPr>
              <a:t>2</a:t>
            </a:r>
            <a:r>
              <a:rPr lang="fr-FR" sz="2000" dirty="0">
                <a:latin typeface="Times New Roman" panose="02020603050405020304" pitchFamily="18" charset="0"/>
                <a:cs typeface="Times New Roman" panose="02020603050405020304" pitchFamily="18" charset="0"/>
              </a:rPr>
              <a:t>, 4, </a:t>
            </a:r>
            <a:r>
              <a:rPr lang="fr-FR" sz="2000" dirty="0">
                <a:highlight>
                  <a:srgbClr val="FFFF00"/>
                </a:highlight>
                <a:latin typeface="Times New Roman" panose="02020603050405020304" pitchFamily="18" charset="0"/>
                <a:cs typeface="Times New Roman" panose="02020603050405020304" pitchFamily="18" charset="0"/>
              </a:rPr>
              <a:t>5</a:t>
            </a:r>
            <a:r>
              <a:rPr lang="fr-FR" sz="2000" dirty="0">
                <a:latin typeface="Times New Roman" panose="02020603050405020304" pitchFamily="18" charset="0"/>
                <a:cs typeface="Times New Roman" panose="02020603050405020304" pitchFamily="18" charset="0"/>
              </a:rPr>
              <a:t> et 6 les années impaires.</a:t>
            </a:r>
          </a:p>
          <a:p>
            <a:pPr lvl="1">
              <a:lnSpc>
                <a:spcPct val="100000"/>
              </a:lnSpc>
            </a:pPr>
            <a:r>
              <a:rPr lang="fr-FR" sz="2000" dirty="0">
                <a:latin typeface="Times New Roman" panose="02020603050405020304" pitchFamily="18" charset="0"/>
                <a:cs typeface="Times New Roman" panose="02020603050405020304" pitchFamily="18" charset="0"/>
              </a:rPr>
              <a:t>Thèmes 1, </a:t>
            </a:r>
            <a:r>
              <a:rPr lang="fr-FR" sz="2000" dirty="0">
                <a:highlight>
                  <a:srgbClr val="FFFF00"/>
                </a:highlight>
                <a:latin typeface="Times New Roman" panose="02020603050405020304" pitchFamily="18" charset="0"/>
                <a:cs typeface="Times New Roman" panose="02020603050405020304" pitchFamily="18" charset="0"/>
              </a:rPr>
              <a:t>2</a:t>
            </a:r>
            <a:r>
              <a:rPr lang="fr-FR" sz="2000" dirty="0">
                <a:latin typeface="Times New Roman" panose="02020603050405020304" pitchFamily="18" charset="0"/>
                <a:cs typeface="Times New Roman" panose="02020603050405020304" pitchFamily="18" charset="0"/>
              </a:rPr>
              <a:t>, 3 et </a:t>
            </a:r>
            <a:r>
              <a:rPr lang="fr-FR" sz="2000" dirty="0">
                <a:highlight>
                  <a:srgbClr val="FFFF00"/>
                </a:highlight>
                <a:latin typeface="Times New Roman" panose="02020603050405020304" pitchFamily="18" charset="0"/>
                <a:cs typeface="Times New Roman" panose="02020603050405020304" pitchFamily="18" charset="0"/>
              </a:rPr>
              <a:t>5</a:t>
            </a:r>
            <a:r>
              <a:rPr lang="fr-FR" sz="2000" dirty="0">
                <a:latin typeface="Times New Roman" panose="02020603050405020304" pitchFamily="18" charset="0"/>
                <a:cs typeface="Times New Roman" panose="02020603050405020304" pitchFamily="18" charset="0"/>
              </a:rPr>
              <a:t> les années paires. </a:t>
            </a:r>
          </a:p>
        </p:txBody>
      </p:sp>
    </p:spTree>
    <p:extLst>
      <p:ext uri="{BB962C8B-B14F-4D97-AF65-F5344CB8AC3E}">
        <p14:creationId xmlns:p14="http://schemas.microsoft.com/office/powerpoint/2010/main" val="4022102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46B290"/>
          </a:solidFill>
          <a:ln w="38100" cap="rnd">
            <a:solidFill>
              <a:srgbClr val="46B29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90F2730-CAB2-4357-9544-BB540BD91255}"/>
              </a:ext>
            </a:extLst>
          </p:cNvPr>
          <p:cNvSpPr>
            <a:spLocks noGrp="1"/>
          </p:cNvSpPr>
          <p:nvPr>
            <p:ph type="title"/>
          </p:nvPr>
        </p:nvSpPr>
        <p:spPr>
          <a:xfrm>
            <a:off x="838200" y="365125"/>
            <a:ext cx="10515600" cy="1325563"/>
          </a:xfrm>
        </p:spPr>
        <p:txBody>
          <a:bodyPr>
            <a:normAutofit/>
          </a:bodyPr>
          <a:lstStyle/>
          <a:p>
            <a:pPr algn="ctr">
              <a:lnSpc>
                <a:spcPct val="90000"/>
              </a:lnSpc>
            </a:pPr>
            <a:r>
              <a:rPr lang="fr-FR" sz="4100" dirty="0"/>
              <a:t>Exemples de dissertation</a:t>
            </a:r>
          </a:p>
        </p:txBody>
      </p:sp>
      <p:sp>
        <p:nvSpPr>
          <p:cNvPr id="3" name="Espace réservé du contenu 2">
            <a:extLst>
              <a:ext uri="{FF2B5EF4-FFF2-40B4-BE49-F238E27FC236}">
                <a16:creationId xmlns:a16="http://schemas.microsoft.com/office/drawing/2014/main" id="{43E6A4FC-4C09-41BA-9E13-F68D3EFCB82B}"/>
              </a:ext>
            </a:extLst>
          </p:cNvPr>
          <p:cNvSpPr>
            <a:spLocks noGrp="1"/>
          </p:cNvSpPr>
          <p:nvPr>
            <p:ph idx="1"/>
          </p:nvPr>
        </p:nvSpPr>
        <p:spPr>
          <a:xfrm>
            <a:off x="838200" y="1929384"/>
            <a:ext cx="10515600" cy="4251960"/>
          </a:xfrm>
        </p:spPr>
        <p:txBody>
          <a:bodyPr>
            <a:normAutofit/>
          </a:bodyPr>
          <a:lstStyle/>
          <a:p>
            <a:pPr algn="just"/>
            <a:r>
              <a:rPr lang="fr-FR" dirty="0">
                <a:latin typeface="Times New Roman" panose="02020603050405020304" pitchFamily="18" charset="0"/>
                <a:cs typeface="Times New Roman" panose="02020603050405020304" pitchFamily="18" charset="0"/>
              </a:rPr>
              <a:t>Nous pouvons nous préparer à des sujets reprenant le titre d’un Axe ou l’objet de travail conclusif. Nous pouvons toutefois changer les intitulés afin d’habituer les élèves à problématiser un sujet.</a:t>
            </a:r>
          </a:p>
          <a:p>
            <a:pPr algn="just"/>
            <a:r>
              <a:rPr lang="fr-FR" dirty="0">
                <a:latin typeface="Times New Roman" panose="02020603050405020304" pitchFamily="18" charset="0"/>
                <a:cs typeface="Times New Roman" panose="02020603050405020304" pitchFamily="18" charset="0"/>
              </a:rPr>
              <a:t>Quelques sujets:</a:t>
            </a:r>
          </a:p>
          <a:p>
            <a:pPr lvl="2" algn="just"/>
            <a:r>
              <a:rPr lang="fr-FR" dirty="0">
                <a:latin typeface="Times New Roman" panose="02020603050405020304" pitchFamily="18" charset="0"/>
                <a:cs typeface="Times New Roman" panose="02020603050405020304" pitchFamily="18" charset="0"/>
              </a:rPr>
              <a:t>Guerres et paix dans l’Europe moderne (Thème 2)</a:t>
            </a:r>
          </a:p>
          <a:p>
            <a:pPr lvl="2" algn="just"/>
            <a:r>
              <a:rPr lang="fr-FR" dirty="0">
                <a:latin typeface="Times New Roman" panose="02020603050405020304" pitchFamily="18" charset="0"/>
                <a:cs typeface="Times New Roman" panose="02020603050405020304" pitchFamily="18" charset="0"/>
              </a:rPr>
              <a:t>Le patrimoine, un instrument de puissance (Thème 4)</a:t>
            </a:r>
          </a:p>
          <a:p>
            <a:pPr lvl="2" algn="just"/>
            <a:r>
              <a:rPr lang="fr-FR" dirty="0">
                <a:latin typeface="Times New Roman" panose="02020603050405020304" pitchFamily="18" charset="0"/>
                <a:cs typeface="Times New Roman" panose="02020603050405020304" pitchFamily="18" charset="0"/>
              </a:rPr>
              <a:t>Produire des connaissances, un levier de la puissance (Thème 6)</a:t>
            </a:r>
          </a:p>
        </p:txBody>
      </p:sp>
    </p:spTree>
    <p:extLst>
      <p:ext uri="{BB962C8B-B14F-4D97-AF65-F5344CB8AC3E}">
        <p14:creationId xmlns:p14="http://schemas.microsoft.com/office/powerpoint/2010/main" val="1275675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46B290"/>
          </a:solidFill>
          <a:ln w="38100" cap="rnd">
            <a:solidFill>
              <a:srgbClr val="46B29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90F2730-CAB2-4357-9544-BB540BD91255}"/>
              </a:ext>
            </a:extLst>
          </p:cNvPr>
          <p:cNvSpPr>
            <a:spLocks noGrp="1"/>
          </p:cNvSpPr>
          <p:nvPr>
            <p:ph type="title"/>
          </p:nvPr>
        </p:nvSpPr>
        <p:spPr>
          <a:xfrm>
            <a:off x="838200" y="365125"/>
            <a:ext cx="10515600" cy="1325563"/>
          </a:xfrm>
        </p:spPr>
        <p:txBody>
          <a:bodyPr>
            <a:normAutofit/>
          </a:bodyPr>
          <a:lstStyle/>
          <a:p>
            <a:pPr algn="ctr">
              <a:lnSpc>
                <a:spcPct val="90000"/>
              </a:lnSpc>
            </a:pPr>
            <a:r>
              <a:rPr lang="fr-FR" sz="4100" dirty="0"/>
              <a:t>Exemples d’études critiques de documents</a:t>
            </a:r>
          </a:p>
        </p:txBody>
      </p:sp>
      <p:sp>
        <p:nvSpPr>
          <p:cNvPr id="3" name="Espace réservé du contenu 2">
            <a:extLst>
              <a:ext uri="{FF2B5EF4-FFF2-40B4-BE49-F238E27FC236}">
                <a16:creationId xmlns:a16="http://schemas.microsoft.com/office/drawing/2014/main" id="{43E6A4FC-4C09-41BA-9E13-F68D3EFCB82B}"/>
              </a:ext>
            </a:extLst>
          </p:cNvPr>
          <p:cNvSpPr>
            <a:spLocks noGrp="1"/>
          </p:cNvSpPr>
          <p:nvPr>
            <p:ph idx="1"/>
          </p:nvPr>
        </p:nvSpPr>
        <p:spPr>
          <a:xfrm>
            <a:off x="838200" y="1929384"/>
            <a:ext cx="10515600" cy="4251960"/>
          </a:xfrm>
        </p:spPr>
        <p:txBody>
          <a:bodyPr>
            <a:normAutofit fontScale="92500"/>
          </a:bodyPr>
          <a:lstStyle/>
          <a:p>
            <a:pPr algn="just"/>
            <a:r>
              <a:rPr lang="fr-FR" dirty="0">
                <a:latin typeface="Times New Roman" panose="02020603050405020304" pitchFamily="18" charset="0"/>
                <a:cs typeface="Times New Roman" panose="02020603050405020304" pitchFamily="18" charset="0"/>
              </a:rPr>
              <a:t>Varier les travaux sur un document pour permettre aux élèves de l’analyser en profondeur, puis deux documents pour leur confrontation. </a:t>
            </a:r>
          </a:p>
          <a:p>
            <a:pPr algn="just"/>
            <a:r>
              <a:rPr lang="fr-FR" dirty="0">
                <a:latin typeface="Times New Roman" panose="02020603050405020304" pitchFamily="18" charset="0"/>
                <a:cs typeface="Times New Roman" panose="02020603050405020304" pitchFamily="18" charset="0"/>
              </a:rPr>
              <a:t>Quelques sujets ciblant certaines capacités :</a:t>
            </a:r>
          </a:p>
          <a:p>
            <a:pPr lvl="2" algn="just"/>
            <a:r>
              <a:rPr lang="fr-FR" dirty="0">
                <a:latin typeface="Times New Roman" panose="02020603050405020304" pitchFamily="18" charset="0"/>
                <a:cs typeface="Times New Roman" panose="02020603050405020304" pitchFamily="18" charset="0"/>
              </a:rPr>
              <a:t>La politique environnementale de Pittsburgh face à Washington (Thème 5). Pour le </a:t>
            </a:r>
            <a:r>
              <a:rPr lang="fr-FR" dirty="0">
                <a:highlight>
                  <a:srgbClr val="FFFF00"/>
                </a:highlight>
                <a:latin typeface="Times New Roman" panose="02020603050405020304" pitchFamily="18" charset="0"/>
                <a:cs typeface="Times New Roman" panose="02020603050405020304" pitchFamily="18" charset="0"/>
              </a:rPr>
              <a:t>changement d’échelles</a:t>
            </a:r>
            <a:r>
              <a:rPr lang="fr-FR" dirty="0">
                <a:latin typeface="Times New Roman" panose="02020603050405020304" pitchFamily="18" charset="0"/>
                <a:cs typeface="Times New Roman" panose="02020603050405020304" pitchFamily="18" charset="0"/>
              </a:rPr>
              <a:t>. D. Trump avait déclaré défendre les intérêts des habitants de Pittsburgh et non ceux de Paris quand il s’était retiré de l’accord de Paris. Or, l’exemple était inapproprié puisque la ville a pris un virage opposé à celui de Washington et fait figure d’exception dans la </a:t>
            </a:r>
            <a:r>
              <a:rPr lang="fr-FR" i="1" dirty="0">
                <a:latin typeface="Times New Roman" panose="02020603050405020304" pitchFamily="18" charset="0"/>
                <a:cs typeface="Times New Roman" panose="02020603050405020304" pitchFamily="18" charset="0"/>
              </a:rPr>
              <a:t>Rust Belt</a:t>
            </a:r>
            <a:r>
              <a:rPr lang="fr-FR" dirty="0">
                <a:latin typeface="Times New Roman" panose="02020603050405020304" pitchFamily="18" charset="0"/>
                <a:cs typeface="Times New Roman" panose="02020603050405020304" pitchFamily="18" charset="0"/>
              </a:rPr>
              <a:t>. </a:t>
            </a:r>
          </a:p>
          <a:p>
            <a:pPr lvl="2" algn="just"/>
            <a:r>
              <a:rPr lang="fr-FR" dirty="0">
                <a:latin typeface="Times New Roman" panose="02020603050405020304" pitchFamily="18" charset="0"/>
                <a:cs typeface="Times New Roman" panose="02020603050405020304" pitchFamily="18" charset="0"/>
              </a:rPr>
              <a:t>Anonymous contre Daech dans le cyberespace (Thème 6). Pour insister sur les </a:t>
            </a:r>
            <a:r>
              <a:rPr lang="fr-FR" dirty="0">
                <a:highlight>
                  <a:srgbClr val="FFFF00"/>
                </a:highlight>
                <a:latin typeface="Times New Roman" panose="02020603050405020304" pitchFamily="18" charset="0"/>
                <a:cs typeface="Times New Roman" panose="02020603050405020304" pitchFamily="18" charset="0"/>
              </a:rPr>
              <a:t>acteurs</a:t>
            </a:r>
            <a:r>
              <a:rPr lang="fr-FR" dirty="0">
                <a:latin typeface="Times New Roman" panose="02020603050405020304" pitchFamily="18" charset="0"/>
                <a:cs typeface="Times New Roman" panose="02020603050405020304" pitchFamily="18" charset="0"/>
              </a:rPr>
              <a:t>. Anonymous a déclaré la guerre à Daech après les attentats de Charlie et de novembre 2015</a:t>
            </a:r>
          </a:p>
        </p:txBody>
      </p:sp>
    </p:spTree>
    <p:extLst>
      <p:ext uri="{BB962C8B-B14F-4D97-AF65-F5344CB8AC3E}">
        <p14:creationId xmlns:p14="http://schemas.microsoft.com/office/powerpoint/2010/main" val="3489247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46B290"/>
          </a:solidFill>
          <a:ln w="38100" cap="rnd">
            <a:solidFill>
              <a:srgbClr val="46B29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90F2730-CAB2-4357-9544-BB540BD91255}"/>
              </a:ext>
            </a:extLst>
          </p:cNvPr>
          <p:cNvSpPr>
            <a:spLocks noGrp="1"/>
          </p:cNvSpPr>
          <p:nvPr>
            <p:ph type="title"/>
          </p:nvPr>
        </p:nvSpPr>
        <p:spPr>
          <a:xfrm>
            <a:off x="838200" y="365125"/>
            <a:ext cx="10515600" cy="1325563"/>
          </a:xfrm>
        </p:spPr>
        <p:txBody>
          <a:bodyPr>
            <a:normAutofit/>
          </a:bodyPr>
          <a:lstStyle/>
          <a:p>
            <a:pPr algn="ctr">
              <a:lnSpc>
                <a:spcPct val="90000"/>
              </a:lnSpc>
            </a:pPr>
            <a:r>
              <a:rPr lang="fr-FR" sz="4100" dirty="0"/>
              <a:t>Ressources</a:t>
            </a:r>
          </a:p>
        </p:txBody>
      </p:sp>
      <p:sp>
        <p:nvSpPr>
          <p:cNvPr id="3" name="Espace réservé du contenu 2">
            <a:extLst>
              <a:ext uri="{FF2B5EF4-FFF2-40B4-BE49-F238E27FC236}">
                <a16:creationId xmlns:a16="http://schemas.microsoft.com/office/drawing/2014/main" id="{43E6A4FC-4C09-41BA-9E13-F68D3EFCB82B}"/>
              </a:ext>
            </a:extLst>
          </p:cNvPr>
          <p:cNvSpPr>
            <a:spLocks noGrp="1"/>
          </p:cNvSpPr>
          <p:nvPr>
            <p:ph idx="1"/>
          </p:nvPr>
        </p:nvSpPr>
        <p:spPr>
          <a:xfrm>
            <a:off x="838200" y="1929384"/>
            <a:ext cx="10515600" cy="4251960"/>
          </a:xfrm>
        </p:spPr>
        <p:txBody>
          <a:bodyPr>
            <a:normAutofit/>
          </a:bodyPr>
          <a:lstStyle/>
          <a:p>
            <a:pPr algn="just"/>
            <a:r>
              <a:rPr lang="fr-FR" dirty="0">
                <a:latin typeface="Times New Roman" panose="02020603050405020304" pitchFamily="18" charset="0"/>
                <a:cs typeface="Times New Roman" panose="02020603050405020304" pitchFamily="18" charset="0"/>
              </a:rPr>
              <a:t>L’incontournable </a:t>
            </a:r>
            <a:r>
              <a:rPr lang="fr-FR" dirty="0">
                <a:latin typeface="Times New Roman" panose="02020603050405020304" pitchFamily="18" charset="0"/>
                <a:cs typeface="Times New Roman" panose="02020603050405020304" pitchFamily="18" charset="0"/>
                <a:hlinkClick r:id="rId2"/>
              </a:rPr>
              <a:t>Dessous des Cartes</a:t>
            </a:r>
            <a:r>
              <a:rPr lang="fr-FR" dirty="0">
                <a:latin typeface="Times New Roman" panose="02020603050405020304" pitchFamily="18" charset="0"/>
                <a:cs typeface="Times New Roman" panose="02020603050405020304" pitchFamily="18" charset="0"/>
              </a:rPr>
              <a:t>, sur le site il y a également des entretiens avec des spécialistes « </a:t>
            </a:r>
            <a:r>
              <a:rPr lang="fr-FR" dirty="0">
                <a:latin typeface="Times New Roman" panose="02020603050405020304" pitchFamily="18" charset="0"/>
                <a:cs typeface="Times New Roman" panose="02020603050405020304" pitchFamily="18" charset="0"/>
                <a:hlinkClick r:id="rId3"/>
              </a:rPr>
              <a:t>les experts du Dessous des cartes </a:t>
            </a:r>
            <a:r>
              <a:rPr lang="fr-FR" dirty="0">
                <a:latin typeface="Times New Roman" panose="02020603050405020304" pitchFamily="18" charset="0"/>
                <a:cs typeface="Times New Roman" panose="02020603050405020304" pitchFamily="18" charset="0"/>
              </a:rPr>
              <a:t>».</a:t>
            </a:r>
          </a:p>
          <a:p>
            <a:pPr algn="just"/>
            <a:r>
              <a:rPr lang="fr-FR" dirty="0">
                <a:latin typeface="Times New Roman" panose="02020603050405020304" pitchFamily="18" charset="0"/>
                <a:cs typeface="Times New Roman" panose="02020603050405020304" pitchFamily="18" charset="0"/>
              </a:rPr>
              <a:t>Les </a:t>
            </a:r>
            <a:r>
              <a:rPr lang="fr-FR" dirty="0">
                <a:latin typeface="Times New Roman" panose="02020603050405020304" pitchFamily="18" charset="0"/>
                <a:cs typeface="Times New Roman" panose="02020603050405020304" pitchFamily="18" charset="0"/>
                <a:hlinkClick r:id="rId4"/>
              </a:rPr>
              <a:t>revues du groupe </a:t>
            </a:r>
            <a:r>
              <a:rPr lang="fr-FR" dirty="0" err="1">
                <a:latin typeface="Times New Roman" panose="02020603050405020304" pitchFamily="18" charset="0"/>
                <a:cs typeface="Times New Roman" panose="02020603050405020304" pitchFamily="18" charset="0"/>
                <a:hlinkClick r:id="rId4"/>
              </a:rPr>
              <a:t>Areion</a:t>
            </a:r>
            <a:r>
              <a:rPr lang="fr-FR" dirty="0">
                <a:latin typeface="Times New Roman" panose="02020603050405020304" pitchFamily="18" charset="0"/>
                <a:cs typeface="Times New Roman" panose="02020603050405020304" pitchFamily="18" charset="0"/>
              </a:rPr>
              <a:t>: </a:t>
            </a:r>
            <a:r>
              <a:rPr lang="fr-FR" i="1" dirty="0">
                <a:latin typeface="Times New Roman" panose="02020603050405020304" pitchFamily="18" charset="0"/>
                <a:cs typeface="Times New Roman" panose="02020603050405020304" pitchFamily="18" charset="0"/>
              </a:rPr>
              <a:t>Diplomatie</a:t>
            </a:r>
            <a:r>
              <a:rPr lang="fr-FR" dirty="0">
                <a:latin typeface="Times New Roman" panose="02020603050405020304" pitchFamily="18" charset="0"/>
                <a:cs typeface="Times New Roman" panose="02020603050405020304" pitchFamily="18" charset="0"/>
              </a:rPr>
              <a:t>, </a:t>
            </a:r>
            <a:r>
              <a:rPr lang="fr-FR" i="1" dirty="0">
                <a:latin typeface="Times New Roman" panose="02020603050405020304" pitchFamily="18" charset="0"/>
                <a:cs typeface="Times New Roman" panose="02020603050405020304" pitchFamily="18" charset="0"/>
              </a:rPr>
              <a:t>Carto</a:t>
            </a:r>
            <a:r>
              <a:rPr lang="fr-FR" dirty="0">
                <a:latin typeface="Times New Roman" panose="02020603050405020304" pitchFamily="18" charset="0"/>
                <a:cs typeface="Times New Roman" panose="02020603050405020304" pitchFamily="18" charset="0"/>
              </a:rPr>
              <a:t>, </a:t>
            </a:r>
            <a:r>
              <a:rPr lang="fr-FR" i="1" dirty="0">
                <a:latin typeface="Times New Roman" panose="02020603050405020304" pitchFamily="18" charset="0"/>
                <a:cs typeface="Times New Roman" panose="02020603050405020304" pitchFamily="18" charset="0"/>
              </a:rPr>
              <a:t>Moyen-Orient</a:t>
            </a:r>
            <a:r>
              <a:rPr lang="fr-FR" dirty="0">
                <a:latin typeface="Times New Roman" panose="02020603050405020304" pitchFamily="18" charset="0"/>
                <a:cs typeface="Times New Roman" panose="02020603050405020304" pitchFamily="18" charset="0"/>
              </a:rPr>
              <a:t>.</a:t>
            </a:r>
          </a:p>
          <a:p>
            <a:pPr algn="just"/>
            <a:r>
              <a:rPr lang="fr-FR" dirty="0">
                <a:latin typeface="Times New Roman" panose="02020603050405020304" pitchFamily="18" charset="0"/>
                <a:cs typeface="Times New Roman" panose="02020603050405020304" pitchFamily="18" charset="0"/>
              </a:rPr>
              <a:t>Côté radio: les </a:t>
            </a:r>
            <a:r>
              <a:rPr lang="fr-FR" dirty="0">
                <a:latin typeface="Times New Roman" panose="02020603050405020304" pitchFamily="18" charset="0"/>
                <a:cs typeface="Times New Roman" panose="02020603050405020304" pitchFamily="18" charset="0"/>
                <a:hlinkClick r:id="rId5"/>
              </a:rPr>
              <a:t>Enjeux internationaux </a:t>
            </a:r>
            <a:r>
              <a:rPr lang="fr-FR" dirty="0">
                <a:latin typeface="Times New Roman" panose="02020603050405020304" pitchFamily="18" charset="0"/>
                <a:cs typeface="Times New Roman" panose="02020603050405020304" pitchFamily="18" charset="0"/>
              </a:rPr>
              <a:t>sur France Culture, </a:t>
            </a:r>
            <a:r>
              <a:rPr lang="fr-FR" dirty="0">
                <a:latin typeface="Times New Roman" panose="02020603050405020304" pitchFamily="18" charset="0"/>
                <a:cs typeface="Times New Roman" panose="02020603050405020304" pitchFamily="18" charset="0"/>
                <a:hlinkClick r:id="rId6"/>
              </a:rPr>
              <a:t>Planisphère</a:t>
            </a:r>
            <a:r>
              <a:rPr lang="fr-FR" dirty="0">
                <a:latin typeface="Times New Roman" panose="02020603050405020304" pitchFamily="18" charset="0"/>
                <a:cs typeface="Times New Roman" panose="02020603050405020304" pitchFamily="18" charset="0"/>
              </a:rPr>
              <a:t> sur Radio Notre Dame. </a:t>
            </a:r>
          </a:p>
          <a:p>
            <a:pPr algn="just"/>
            <a:r>
              <a:rPr lang="fr-FR" dirty="0">
                <a:latin typeface="Times New Roman" panose="02020603050405020304" pitchFamily="18" charset="0"/>
                <a:cs typeface="Times New Roman" panose="02020603050405020304" pitchFamily="18" charset="0"/>
              </a:rPr>
              <a:t>En projet: l’</a:t>
            </a:r>
            <a:r>
              <a:rPr lang="fr-FR" dirty="0">
                <a:latin typeface="Times New Roman" panose="02020603050405020304" pitchFamily="18" charset="0"/>
                <a:cs typeface="Times New Roman" panose="02020603050405020304" pitchFamily="18" charset="0"/>
                <a:hlinkClick r:id="rId7"/>
              </a:rPr>
              <a:t>APHG</a:t>
            </a:r>
            <a:r>
              <a:rPr lang="fr-FR" dirty="0">
                <a:latin typeface="Times New Roman" panose="02020603050405020304" pitchFamily="18" charset="0"/>
                <a:cs typeface="Times New Roman" panose="02020603050405020304" pitchFamily="18" charset="0"/>
              </a:rPr>
              <a:t> devrait lancer une série de podcasts sur le modèle de « Brèves de classe » et </a:t>
            </a:r>
            <a:r>
              <a:rPr lang="fr-FR" dirty="0">
                <a:latin typeface="Times New Roman" panose="02020603050405020304" pitchFamily="18" charset="0"/>
                <a:cs typeface="Times New Roman" panose="02020603050405020304" pitchFamily="18" charset="0"/>
                <a:hlinkClick r:id="rId8"/>
              </a:rPr>
              <a:t>Nonfiction.fr </a:t>
            </a:r>
            <a:r>
              <a:rPr lang="fr-FR" dirty="0">
                <a:latin typeface="Times New Roman" panose="02020603050405020304" pitchFamily="18" charset="0"/>
                <a:cs typeface="Times New Roman" panose="02020603050405020304" pitchFamily="18" charset="0"/>
              </a:rPr>
              <a:t>des entretiens avec des spécialistes sur les différents thèmes au programme à partir de juin.</a:t>
            </a:r>
          </a:p>
        </p:txBody>
      </p:sp>
    </p:spTree>
    <p:extLst>
      <p:ext uri="{BB962C8B-B14F-4D97-AF65-F5344CB8AC3E}">
        <p14:creationId xmlns:p14="http://schemas.microsoft.com/office/powerpoint/2010/main" val="3592169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7159E5A7-E408-46B1-BF64-A72029DC5CAE}"/>
              </a:ext>
            </a:extLst>
          </p:cNvPr>
          <p:cNvSpPr txBox="1"/>
          <p:nvPr/>
        </p:nvSpPr>
        <p:spPr>
          <a:xfrm>
            <a:off x="103163" y="6390194"/>
            <a:ext cx="11985674" cy="369332"/>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Q°. Dans le discours du président Jacques Chirac, prélevez des extraits relevant de la mémoire et d’autres relevant de l’histoire.</a:t>
            </a:r>
          </a:p>
        </p:txBody>
      </p:sp>
      <p:sp>
        <p:nvSpPr>
          <p:cNvPr id="5" name="ZoneTexte 4">
            <a:extLst>
              <a:ext uri="{FF2B5EF4-FFF2-40B4-BE49-F238E27FC236}">
                <a16:creationId xmlns:a16="http://schemas.microsoft.com/office/drawing/2014/main" id="{4D3A2F0C-66AE-4BD1-9072-693623F60001}"/>
              </a:ext>
            </a:extLst>
          </p:cNvPr>
          <p:cNvSpPr txBox="1"/>
          <p:nvPr/>
        </p:nvSpPr>
        <p:spPr>
          <a:xfrm>
            <a:off x="103163" y="98474"/>
            <a:ext cx="11985674" cy="923330"/>
          </a:xfrm>
          <a:prstGeom prst="rect">
            <a:avLst/>
          </a:prstGeom>
          <a:noFill/>
        </p:spPr>
        <p:txBody>
          <a:bodyPr wrap="square" rtlCol="0">
            <a:spAutoFit/>
          </a:bodyPr>
          <a:lstStyle/>
          <a:p>
            <a:r>
              <a:rPr lang="fr-FR" b="1" dirty="0">
                <a:latin typeface="Times New Roman" panose="02020603050405020304" pitchFamily="18" charset="0"/>
                <a:cs typeface="Times New Roman" panose="02020603050405020304" pitchFamily="18" charset="0"/>
              </a:rPr>
              <a:t>Discours de Jacques Chirac lors de la commémoration de la rafle du Vel d’Hiv (16-17 1942), le 16 juillet 1995. </a:t>
            </a:r>
          </a:p>
          <a:p>
            <a:r>
              <a:rPr lang="fr-FR" dirty="0">
                <a:latin typeface="Times New Roman" panose="02020603050405020304" pitchFamily="18" charset="0"/>
                <a:cs typeface="Times New Roman" panose="02020603050405020304" pitchFamily="18" charset="0"/>
              </a:rPr>
              <a:t>Source vidéo INA: « 1995, Jacques Chirac reconnaît la responsabilité de l’État dans la déportation », mise en ligne sur </a:t>
            </a:r>
            <a:r>
              <a:rPr lang="fr-FR" dirty="0" err="1">
                <a:latin typeface="Times New Roman" panose="02020603050405020304" pitchFamily="18" charset="0"/>
                <a:cs typeface="Times New Roman" panose="02020603050405020304" pitchFamily="18" charset="0"/>
              </a:rPr>
              <a:t>Youtube</a:t>
            </a:r>
            <a:r>
              <a:rPr lang="fr-FR" dirty="0">
                <a:latin typeface="Times New Roman" panose="02020603050405020304" pitchFamily="18" charset="0"/>
                <a:cs typeface="Times New Roman" panose="02020603050405020304" pitchFamily="18" charset="0"/>
              </a:rPr>
              <a:t> le 10 avril 2017.</a:t>
            </a:r>
          </a:p>
        </p:txBody>
      </p:sp>
      <p:pic>
        <p:nvPicPr>
          <p:cNvPr id="6" name="Image 5">
            <a:hlinkClick r:id="rId2"/>
            <a:extLst>
              <a:ext uri="{FF2B5EF4-FFF2-40B4-BE49-F238E27FC236}">
                <a16:creationId xmlns:a16="http://schemas.microsoft.com/office/drawing/2014/main" id="{0E168394-CF7C-467A-BF6A-ACF0796AD9A8}"/>
              </a:ext>
            </a:extLst>
          </p:cNvPr>
          <p:cNvPicPr>
            <a:picLocks noChangeAspect="1"/>
          </p:cNvPicPr>
          <p:nvPr/>
        </p:nvPicPr>
        <p:blipFill>
          <a:blip r:embed="rId3"/>
          <a:stretch>
            <a:fillRect/>
          </a:stretch>
        </p:blipFill>
        <p:spPr>
          <a:xfrm>
            <a:off x="2307102" y="973409"/>
            <a:ext cx="8018584" cy="5465181"/>
          </a:xfrm>
          <a:prstGeom prst="rect">
            <a:avLst/>
          </a:prstGeom>
        </p:spPr>
      </p:pic>
    </p:spTree>
    <p:extLst>
      <p:ext uri="{BB962C8B-B14F-4D97-AF65-F5344CB8AC3E}">
        <p14:creationId xmlns:p14="http://schemas.microsoft.com/office/powerpoint/2010/main" val="272631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2">
            <a:extLst>
              <a:ext uri="{FF2B5EF4-FFF2-40B4-BE49-F238E27FC236}">
                <a16:creationId xmlns:a16="http://schemas.microsoft.com/office/drawing/2014/main" id="{C0D99CBE-316B-43E6-8C26-590301BDE4A4}"/>
              </a:ext>
            </a:extLst>
          </p:cNvPr>
          <p:cNvGraphicFramePr>
            <a:graphicFrameLocks noGrp="1"/>
          </p:cNvGraphicFramePr>
          <p:nvPr>
            <p:extLst>
              <p:ext uri="{D42A27DB-BD31-4B8C-83A1-F6EECF244321}">
                <p14:modId xmlns:p14="http://schemas.microsoft.com/office/powerpoint/2010/main" val="600617888"/>
              </p:ext>
            </p:extLst>
          </p:nvPr>
        </p:nvGraphicFramePr>
        <p:xfrm>
          <a:off x="-1" y="92765"/>
          <a:ext cx="12085984" cy="3250065"/>
        </p:xfrm>
        <a:graphic>
          <a:graphicData uri="http://schemas.openxmlformats.org/drawingml/2006/table">
            <a:tbl>
              <a:tblPr firstRow="1" bandRow="1">
                <a:tableStyleId>{5C22544A-7EE6-4342-B048-85BDC9FD1C3A}</a:tableStyleId>
              </a:tblPr>
              <a:tblGrid>
                <a:gridCol w="6042992">
                  <a:extLst>
                    <a:ext uri="{9D8B030D-6E8A-4147-A177-3AD203B41FA5}">
                      <a16:colId xmlns:a16="http://schemas.microsoft.com/office/drawing/2014/main" val="3176170911"/>
                    </a:ext>
                  </a:extLst>
                </a:gridCol>
                <a:gridCol w="6042992">
                  <a:extLst>
                    <a:ext uri="{9D8B030D-6E8A-4147-A177-3AD203B41FA5}">
                      <a16:colId xmlns:a16="http://schemas.microsoft.com/office/drawing/2014/main" val="2673400337"/>
                    </a:ext>
                  </a:extLst>
                </a:gridCol>
              </a:tblGrid>
              <a:tr h="455317">
                <a:tc>
                  <a:txBody>
                    <a:bodyPr/>
                    <a:lstStyle/>
                    <a:p>
                      <a:pPr algn="ctr"/>
                      <a:r>
                        <a:rPr lang="fr-FR" sz="2800" dirty="0">
                          <a:latin typeface="Times New Roman" panose="02020603050405020304" pitchFamily="18" charset="0"/>
                          <a:cs typeface="Times New Roman" panose="02020603050405020304" pitchFamily="18" charset="0"/>
                        </a:rPr>
                        <a:t>Mémoire</a:t>
                      </a:r>
                    </a:p>
                  </a:txBody>
                  <a:tcPr/>
                </a:tc>
                <a:tc>
                  <a:txBody>
                    <a:bodyPr/>
                    <a:lstStyle/>
                    <a:p>
                      <a:pPr algn="ctr"/>
                      <a:r>
                        <a:rPr lang="fr-FR" sz="2800" dirty="0">
                          <a:latin typeface="Times New Roman" panose="02020603050405020304" pitchFamily="18" charset="0"/>
                          <a:cs typeface="Times New Roman" panose="02020603050405020304" pitchFamily="18" charset="0"/>
                        </a:rPr>
                        <a:t>Histoire</a:t>
                      </a:r>
                    </a:p>
                  </a:txBody>
                  <a:tcPr/>
                </a:tc>
                <a:extLst>
                  <a:ext uri="{0D108BD9-81ED-4DB2-BD59-A6C34878D82A}">
                    <a16:rowId xmlns:a16="http://schemas.microsoft.com/office/drawing/2014/main" val="3149039442"/>
                  </a:ext>
                </a:extLst>
              </a:tr>
              <a:tr h="1138294">
                <a:tc>
                  <a:txBody>
                    <a:bodyPr/>
                    <a:lstStyle/>
                    <a:p>
                      <a:r>
                        <a:rPr lang="fr-FR" sz="1800" b="0" kern="1200" dirty="0">
                          <a:solidFill>
                            <a:schemeClr val="tx1"/>
                          </a:solidFill>
                          <a:effectLst/>
                          <a:latin typeface="Times New Roman" panose="02020603050405020304" pitchFamily="18" charset="0"/>
                          <a:ea typeface="+mn-ea"/>
                          <a:cs typeface="Times New Roman" panose="02020603050405020304" pitchFamily="18" charset="0"/>
                        </a:rPr>
                        <a:t>« des moments qui blessent la mémoire et l’idée que l’on se fait de son pays » </a:t>
                      </a:r>
                      <a:endParaRPr lang="fr-FR"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fr-FR" sz="1800" b="0" kern="1200" dirty="0">
                          <a:solidFill>
                            <a:schemeClr val="tx1"/>
                          </a:solidFill>
                          <a:effectLst/>
                          <a:latin typeface="Times New Roman" panose="02020603050405020304" pitchFamily="18" charset="0"/>
                          <a:ea typeface="+mn-ea"/>
                          <a:cs typeface="Times New Roman" panose="02020603050405020304" pitchFamily="18" charset="0"/>
                        </a:rPr>
                        <a:t>« Il y a cinquante-trois ans, le 16 juillet 1942, 450 policiers et gendarmes français, sous l’autorité de leurs chefs , répondaient aux exigences des nazis » </a:t>
                      </a:r>
                      <a:endParaRPr lang="fr-FR"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74380037"/>
                  </a:ext>
                </a:extLst>
              </a:tr>
              <a:tr h="1138294">
                <a:tc>
                  <a:txBody>
                    <a:bodyPr/>
                    <a:lstStyle/>
                    <a:p>
                      <a:r>
                        <a:rPr lang="fr-FR" sz="1800" b="0" kern="1200" dirty="0">
                          <a:solidFill>
                            <a:schemeClr val="tx1"/>
                          </a:solidFill>
                          <a:effectLst/>
                          <a:latin typeface="Times New Roman" panose="02020603050405020304" pitchFamily="18" charset="0"/>
                          <a:ea typeface="+mn-ea"/>
                          <a:cs typeface="Times New Roman" panose="02020603050405020304" pitchFamily="18" charset="0"/>
                        </a:rPr>
                        <a:t>« trouver les mots justes pour rappeler l’horreur, pour dire le chagrin de celles et ceux qui ont vécu la tragédie »</a:t>
                      </a:r>
                      <a:endParaRPr lang="fr-FR" b="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fr-FR" sz="1800" b="0" kern="1200" dirty="0">
                          <a:solidFill>
                            <a:schemeClr val="tx1"/>
                          </a:solidFill>
                          <a:effectLst/>
                          <a:latin typeface="Times New Roman" panose="02020603050405020304" pitchFamily="18" charset="0"/>
                          <a:ea typeface="+mn-ea"/>
                          <a:cs typeface="Times New Roman" panose="02020603050405020304" pitchFamily="18" charset="0"/>
                        </a:rPr>
                        <a:t>« près de dix mille hommes, femmes et enfants juifs furent arrêtés à leur domicile au petit matin, et rassemblés dans les commissariats de police »</a:t>
                      </a:r>
                      <a:endParaRPr lang="fr-FR"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63152082"/>
                  </a:ext>
                </a:extLst>
              </a:tr>
              <a:tr h="455317">
                <a:tc>
                  <a:txBody>
                    <a:bodyPr/>
                    <a:lstStyle/>
                    <a:p>
                      <a:r>
                        <a:rPr lang="fr-FR" sz="1800" b="0" kern="1200" dirty="0">
                          <a:solidFill>
                            <a:schemeClr val="tx1"/>
                          </a:solidFill>
                          <a:effectLst/>
                          <a:latin typeface="Times New Roman" panose="02020603050405020304" pitchFamily="18" charset="0"/>
                          <a:ea typeface="+mn-ea"/>
                          <a:cs typeface="Times New Roman" panose="02020603050405020304" pitchFamily="18" charset="0"/>
                        </a:rPr>
                        <a:t>« ces journées de larmes et de honte » </a:t>
                      </a:r>
                      <a:endParaRPr lang="fr-FR" b="0" dirty="0">
                        <a:solidFill>
                          <a:schemeClr val="tx1"/>
                        </a:solidFill>
                        <a:latin typeface="Times New Roman" panose="02020603050405020304" pitchFamily="18" charset="0"/>
                        <a:cs typeface="Times New Roman" panose="02020603050405020304" pitchFamily="18" charset="0"/>
                      </a:endParaRPr>
                    </a:p>
                  </a:txBody>
                  <a:tcPr/>
                </a:tc>
                <a:tc>
                  <a:txBody>
                    <a:bodyPr/>
                    <a:lstStyle/>
                    <a:p>
                      <a:endParaRPr lang="fr-FR" b="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05429643"/>
                  </a:ext>
                </a:extLst>
              </a:tr>
            </a:tbl>
          </a:graphicData>
        </a:graphic>
      </p:graphicFrame>
      <p:sp>
        <p:nvSpPr>
          <p:cNvPr id="4" name="ZoneTexte 3">
            <a:extLst>
              <a:ext uri="{FF2B5EF4-FFF2-40B4-BE49-F238E27FC236}">
                <a16:creationId xmlns:a16="http://schemas.microsoft.com/office/drawing/2014/main" id="{6B0D93CA-F3DC-43D2-85D9-CCA38CB9C248}"/>
              </a:ext>
            </a:extLst>
          </p:cNvPr>
          <p:cNvSpPr txBox="1"/>
          <p:nvPr/>
        </p:nvSpPr>
        <p:spPr>
          <a:xfrm>
            <a:off x="0" y="3429000"/>
            <a:ext cx="12192000" cy="1477328"/>
          </a:xfrm>
          <a:prstGeom prst="rect">
            <a:avLst/>
          </a:prstGeom>
          <a:noFill/>
          <a:ln>
            <a:solidFill>
              <a:schemeClr val="tx1"/>
            </a:solidFill>
          </a:ln>
        </p:spPr>
        <p:txBody>
          <a:bodyPr wrap="square" rtlCol="0">
            <a:spAutoFit/>
          </a:bodyPr>
          <a:lstStyle/>
          <a:p>
            <a:pPr algn="just"/>
            <a:r>
              <a:rPr lang="fr-FR" dirty="0">
                <a:latin typeface="Times New Roman" panose="02020603050405020304" pitchFamily="18" charset="0"/>
                <a:cs typeface="Times New Roman" panose="02020603050405020304" pitchFamily="18" charset="0"/>
              </a:rPr>
              <a:t>Le discours amène la définition de </a:t>
            </a:r>
            <a:r>
              <a:rPr lang="fr-FR" b="1" dirty="0">
                <a:latin typeface="Times New Roman" panose="02020603050405020304" pitchFamily="18" charset="0"/>
                <a:cs typeface="Times New Roman" panose="02020603050405020304" pitchFamily="18" charset="0"/>
              </a:rPr>
              <a:t>mémoire</a:t>
            </a:r>
            <a:r>
              <a:rPr lang="fr-FR" dirty="0">
                <a:latin typeface="Times New Roman" panose="02020603050405020304" pitchFamily="18" charset="0"/>
                <a:cs typeface="Times New Roman" panose="02020603050405020304" pitchFamily="18" charset="0"/>
              </a:rPr>
              <a:t> et </a:t>
            </a:r>
            <a:r>
              <a:rPr lang="fr-FR" b="1" dirty="0">
                <a:latin typeface="Times New Roman" panose="02020603050405020304" pitchFamily="18" charset="0"/>
                <a:cs typeface="Times New Roman" panose="02020603050405020304" pitchFamily="18" charset="0"/>
              </a:rPr>
              <a:t>histoire</a:t>
            </a:r>
            <a:r>
              <a:rPr lang="fr-FR" dirty="0">
                <a:latin typeface="Times New Roman" panose="02020603050405020304" pitchFamily="18" charset="0"/>
                <a:cs typeface="Times New Roman" panose="02020603050405020304" pitchFamily="18" charset="0"/>
              </a:rPr>
              <a:t> en distinguant ce qui relève de chaque registre dans les propos du président. D’un côté, il joue sur </a:t>
            </a:r>
            <a:r>
              <a:rPr lang="fr-FR" b="1" dirty="0">
                <a:latin typeface="Times New Roman" panose="02020603050405020304" pitchFamily="18" charset="0"/>
                <a:cs typeface="Times New Roman" panose="02020603050405020304" pitchFamily="18" charset="0"/>
              </a:rPr>
              <a:t>l’émotionnel</a:t>
            </a:r>
            <a:r>
              <a:rPr lang="fr-FR" dirty="0">
                <a:latin typeface="Times New Roman" panose="02020603050405020304" pitchFamily="18" charset="0"/>
                <a:cs typeface="Times New Roman" panose="02020603050405020304" pitchFamily="18" charset="0"/>
              </a:rPr>
              <a:t> en expliquant que la rafle est à l’opposé des valeurs de la République. Par le souvenir, il insiste sur l’émotion et utilise donc des termes relevant de la mémoire. D’un autre côté, son discours </a:t>
            </a:r>
            <a:r>
              <a:rPr lang="fr-FR" b="1" dirty="0">
                <a:latin typeface="Times New Roman" panose="02020603050405020304" pitchFamily="18" charset="0"/>
                <a:cs typeface="Times New Roman" panose="02020603050405020304" pitchFamily="18" charset="0"/>
              </a:rPr>
              <a:t>pose des faits historiques </a:t>
            </a:r>
            <a:r>
              <a:rPr lang="fr-FR" dirty="0">
                <a:latin typeface="Times New Roman" panose="02020603050405020304" pitchFamily="18" charset="0"/>
                <a:cs typeface="Times New Roman" panose="02020603050405020304" pitchFamily="18" charset="0"/>
              </a:rPr>
              <a:t>en rappelant le rôle des fonctionnaires français qui ont commis la rafle à la demande de leurs supérieurs hiérarchiques. Il donne un chiffre, un lieu et précise l’identité des victimes, en ce sens son discours relève de l’histoire.</a:t>
            </a:r>
          </a:p>
        </p:txBody>
      </p:sp>
    </p:spTree>
    <p:extLst>
      <p:ext uri="{BB962C8B-B14F-4D97-AF65-F5344CB8AC3E}">
        <p14:creationId xmlns:p14="http://schemas.microsoft.com/office/powerpoint/2010/main" val="1236153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3" name="Rectangle 72">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rgbClr val="46B290"/>
          </a:solidFill>
          <a:ln w="6857" cap="flat">
            <a:noFill/>
            <a:prstDash val="solid"/>
            <a:miter/>
          </a:ln>
        </p:spPr>
        <p:txBody>
          <a:bodyPr wrap="square" rtlCol="0" anchor="ctr">
            <a:noAutofit/>
          </a:bodyPr>
          <a:lstStyle/>
          <a:p>
            <a:endParaRPr lang="en-US"/>
          </a:p>
        </p:txBody>
      </p:sp>
      <p:sp>
        <p:nvSpPr>
          <p:cNvPr id="2" name="ZoneTexte 1">
            <a:extLst>
              <a:ext uri="{FF2B5EF4-FFF2-40B4-BE49-F238E27FC236}">
                <a16:creationId xmlns:a16="http://schemas.microsoft.com/office/drawing/2014/main" id="{D7A327EA-2513-4BDA-9793-8DA3AC3DA47E}"/>
              </a:ext>
            </a:extLst>
          </p:cNvPr>
          <p:cNvSpPr txBox="1"/>
          <p:nvPr/>
        </p:nvSpPr>
        <p:spPr>
          <a:xfrm>
            <a:off x="5586321" y="113181"/>
            <a:ext cx="5649349" cy="3199862"/>
          </a:xfrm>
          <a:prstGeom prst="rect">
            <a:avLst/>
          </a:prstGeom>
        </p:spPr>
        <p:txBody>
          <a:bodyPr vert="horz" lIns="91440" tIns="45720" rIns="91440" bIns="45720" rtlCol="0" anchor="b">
            <a:normAutofit fontScale="85000" lnSpcReduction="20000"/>
          </a:bodyPr>
          <a:lstStyle/>
          <a:p>
            <a:pPr algn="just">
              <a:lnSpc>
                <a:spcPct val="90000"/>
              </a:lnSpc>
              <a:spcBef>
                <a:spcPct val="0"/>
              </a:spcBef>
              <a:spcAft>
                <a:spcPts val="600"/>
              </a:spcAft>
            </a:pPr>
            <a:r>
              <a:rPr lang="fr-FR" sz="2000" dirty="0">
                <a:highlight>
                  <a:srgbClr val="FFFF00"/>
                </a:highlight>
                <a:latin typeface="Times New Roman" panose="02020603050405020304" pitchFamily="18" charset="0"/>
                <a:ea typeface="+mj-ea"/>
                <a:cs typeface="Times New Roman" panose="02020603050405020304" pitchFamily="18" charset="0"/>
              </a:rPr>
              <a:t>Henry Rousso, </a:t>
            </a:r>
            <a:r>
              <a:rPr lang="fr-FR" sz="2000" i="1" dirty="0">
                <a:highlight>
                  <a:srgbClr val="FFFF00"/>
                </a:highlight>
                <a:latin typeface="Times New Roman" panose="02020603050405020304" pitchFamily="18" charset="0"/>
                <a:ea typeface="+mj-ea"/>
                <a:cs typeface="Times New Roman" panose="02020603050405020304" pitchFamily="18" charset="0"/>
              </a:rPr>
              <a:t>Face au passé. Essais sur la mémoire contemporaine</a:t>
            </a:r>
            <a:r>
              <a:rPr lang="fr-FR" sz="2000" dirty="0">
                <a:highlight>
                  <a:srgbClr val="FFFF00"/>
                </a:highlight>
                <a:latin typeface="Times New Roman" panose="02020603050405020304" pitchFamily="18" charset="0"/>
                <a:ea typeface="+mj-ea"/>
                <a:cs typeface="Times New Roman" panose="02020603050405020304" pitchFamily="18" charset="0"/>
              </a:rPr>
              <a:t>, Paris, Belin, 2016. Vidéo postée par la librairie </a:t>
            </a:r>
            <a:r>
              <a:rPr lang="fr-FR" sz="2000" dirty="0" err="1">
                <a:highlight>
                  <a:srgbClr val="FFFF00"/>
                </a:highlight>
                <a:latin typeface="Times New Roman" panose="02020603050405020304" pitchFamily="18" charset="0"/>
                <a:ea typeface="+mj-ea"/>
                <a:cs typeface="Times New Roman" panose="02020603050405020304" pitchFamily="18" charset="0"/>
              </a:rPr>
              <a:t>Mollat</a:t>
            </a:r>
            <a:r>
              <a:rPr lang="fr-FR" sz="2000" dirty="0">
                <a:highlight>
                  <a:srgbClr val="FFFF00"/>
                </a:highlight>
                <a:latin typeface="Times New Roman" panose="02020603050405020304" pitchFamily="18" charset="0"/>
                <a:ea typeface="+mj-ea"/>
                <a:cs typeface="Times New Roman" panose="02020603050405020304" pitchFamily="18" charset="0"/>
              </a:rPr>
              <a:t> sur </a:t>
            </a:r>
            <a:r>
              <a:rPr lang="fr-FR" sz="2000" dirty="0" err="1">
                <a:highlight>
                  <a:srgbClr val="FFFF00"/>
                </a:highlight>
                <a:latin typeface="Times New Roman" panose="02020603050405020304" pitchFamily="18" charset="0"/>
                <a:ea typeface="+mj-ea"/>
                <a:cs typeface="Times New Roman" panose="02020603050405020304" pitchFamily="18" charset="0"/>
              </a:rPr>
              <a:t>Youtube</a:t>
            </a:r>
            <a:r>
              <a:rPr lang="fr-FR" sz="2000" dirty="0">
                <a:highlight>
                  <a:srgbClr val="FFFF00"/>
                </a:highlight>
                <a:latin typeface="Times New Roman" panose="02020603050405020304" pitchFamily="18" charset="0"/>
                <a:ea typeface="+mj-ea"/>
                <a:cs typeface="Times New Roman" panose="02020603050405020304" pitchFamily="18" charset="0"/>
              </a:rPr>
              <a:t> le 12 avril 2016.</a:t>
            </a:r>
          </a:p>
          <a:p>
            <a:pPr algn="just">
              <a:lnSpc>
                <a:spcPct val="90000"/>
              </a:lnSpc>
              <a:spcBef>
                <a:spcPct val="0"/>
              </a:spcBef>
              <a:spcAft>
                <a:spcPts val="600"/>
              </a:spcAft>
            </a:pPr>
            <a:endParaRPr lang="fr-FR" sz="2000" dirty="0">
              <a:latin typeface="Times New Roman" panose="02020603050405020304" pitchFamily="18" charset="0"/>
              <a:ea typeface="+mj-ea"/>
              <a:cs typeface="Times New Roman" panose="02020603050405020304" pitchFamily="18" charset="0"/>
            </a:endParaRPr>
          </a:p>
          <a:p>
            <a:pPr algn="just">
              <a:lnSpc>
                <a:spcPct val="90000"/>
              </a:lnSpc>
              <a:spcBef>
                <a:spcPct val="0"/>
              </a:spcBef>
              <a:spcAft>
                <a:spcPts val="600"/>
              </a:spcAft>
            </a:pPr>
            <a:r>
              <a:rPr lang="fr-FR" sz="2000" dirty="0">
                <a:latin typeface="Times New Roman" panose="02020603050405020304" pitchFamily="18" charset="0"/>
                <a:ea typeface="+mj-ea"/>
                <a:cs typeface="Times New Roman" panose="02020603050405020304" pitchFamily="18" charset="0"/>
              </a:rPr>
              <a:t>L’historien refuse ici d’opposer l’histoire et la mémoire. Il dénonce l’ « inflation mémorielle » et le mythe du « devoir de mémoire » selon lequel nos sociétés deviendraient meilleures en reconnaissant les crimes du passé. </a:t>
            </a:r>
          </a:p>
          <a:p>
            <a:pPr algn="just">
              <a:lnSpc>
                <a:spcPct val="90000"/>
              </a:lnSpc>
              <a:spcBef>
                <a:spcPct val="0"/>
              </a:spcBef>
              <a:spcAft>
                <a:spcPts val="600"/>
              </a:spcAft>
            </a:pPr>
            <a:r>
              <a:rPr lang="fr-FR" sz="2000" dirty="0">
                <a:latin typeface="Times New Roman" panose="02020603050405020304" pitchFamily="18" charset="0"/>
                <a:ea typeface="+mj-ea"/>
                <a:cs typeface="Times New Roman" panose="02020603050405020304" pitchFamily="18" charset="0"/>
              </a:rPr>
              <a:t>Au moment où Jacques Chirac reconnaissait le rôle de l’État français dans la rafle du Vel d’Hiv un autre génocide venait d’être commis au Rwanda contre les Tutsi. En 2020, alors que nous essayons de faire la lumière sur l’ensemble du génocide des Tutsi, d’autres massacres, à définir, sont commis contre les Yézidis et les Ouïghours. </a:t>
            </a:r>
          </a:p>
        </p:txBody>
      </p:sp>
      <p:pic>
        <p:nvPicPr>
          <p:cNvPr id="1026" name="Picture 2" descr="Amazon.fr - Face au passé - Rousso, Henry - Livres">
            <a:hlinkClick r:id="rId2"/>
            <a:extLst>
              <a:ext uri="{FF2B5EF4-FFF2-40B4-BE49-F238E27FC236}">
                <a16:creationId xmlns:a16="http://schemas.microsoft.com/office/drawing/2014/main" id="{AAFA6518-C95E-4081-B4D6-61B6FDFAE58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4088" y="965199"/>
            <a:ext cx="3350769" cy="4927602"/>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6">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7682" y="4043302"/>
            <a:ext cx="5303520" cy="27432"/>
          </a:xfrm>
          <a:custGeom>
            <a:avLst/>
            <a:gdLst>
              <a:gd name="connsiteX0" fmla="*/ 0 w 5303520"/>
              <a:gd name="connsiteY0" fmla="*/ 0 h 27432"/>
              <a:gd name="connsiteX1" fmla="*/ 556870 w 5303520"/>
              <a:gd name="connsiteY1" fmla="*/ 0 h 27432"/>
              <a:gd name="connsiteX2" fmla="*/ 1272845 w 5303520"/>
              <a:gd name="connsiteY2" fmla="*/ 0 h 27432"/>
              <a:gd name="connsiteX3" fmla="*/ 1882750 w 5303520"/>
              <a:gd name="connsiteY3" fmla="*/ 0 h 27432"/>
              <a:gd name="connsiteX4" fmla="*/ 2439619 w 5303520"/>
              <a:gd name="connsiteY4" fmla="*/ 0 h 27432"/>
              <a:gd name="connsiteX5" fmla="*/ 3155594 w 5303520"/>
              <a:gd name="connsiteY5" fmla="*/ 0 h 27432"/>
              <a:gd name="connsiteX6" fmla="*/ 3818534 w 5303520"/>
              <a:gd name="connsiteY6" fmla="*/ 0 h 27432"/>
              <a:gd name="connsiteX7" fmla="*/ 4481474 w 5303520"/>
              <a:gd name="connsiteY7" fmla="*/ 0 h 27432"/>
              <a:gd name="connsiteX8" fmla="*/ 5303520 w 5303520"/>
              <a:gd name="connsiteY8" fmla="*/ 0 h 27432"/>
              <a:gd name="connsiteX9" fmla="*/ 5303520 w 5303520"/>
              <a:gd name="connsiteY9" fmla="*/ 27432 h 27432"/>
              <a:gd name="connsiteX10" fmla="*/ 4746650 w 5303520"/>
              <a:gd name="connsiteY10" fmla="*/ 27432 h 27432"/>
              <a:gd name="connsiteX11" fmla="*/ 4242816 w 5303520"/>
              <a:gd name="connsiteY11" fmla="*/ 27432 h 27432"/>
              <a:gd name="connsiteX12" fmla="*/ 3526841 w 5303520"/>
              <a:gd name="connsiteY12" fmla="*/ 27432 h 27432"/>
              <a:gd name="connsiteX13" fmla="*/ 2969971 w 5303520"/>
              <a:gd name="connsiteY13" fmla="*/ 27432 h 27432"/>
              <a:gd name="connsiteX14" fmla="*/ 2253996 w 5303520"/>
              <a:gd name="connsiteY14" fmla="*/ 27432 h 27432"/>
              <a:gd name="connsiteX15" fmla="*/ 1484986 w 5303520"/>
              <a:gd name="connsiteY15" fmla="*/ 27432 h 27432"/>
              <a:gd name="connsiteX16" fmla="*/ 875081 w 5303520"/>
              <a:gd name="connsiteY16" fmla="*/ 27432 h 27432"/>
              <a:gd name="connsiteX17" fmla="*/ 0 w 5303520"/>
              <a:gd name="connsiteY17" fmla="*/ 27432 h 27432"/>
              <a:gd name="connsiteX18" fmla="*/ 0 w 5303520"/>
              <a:gd name="connsiteY18"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03520" h="27432" fill="none" extrusionOk="0">
                <a:moveTo>
                  <a:pt x="0" y="0"/>
                </a:moveTo>
                <a:cubicBezTo>
                  <a:pt x="191807" y="-19560"/>
                  <a:pt x="373092" y="14032"/>
                  <a:pt x="556870" y="0"/>
                </a:cubicBezTo>
                <a:cubicBezTo>
                  <a:pt x="740648" y="-14032"/>
                  <a:pt x="1109645" y="5886"/>
                  <a:pt x="1272845" y="0"/>
                </a:cubicBezTo>
                <a:cubicBezTo>
                  <a:pt x="1436045" y="-5886"/>
                  <a:pt x="1723352" y="-21940"/>
                  <a:pt x="1882750" y="0"/>
                </a:cubicBezTo>
                <a:cubicBezTo>
                  <a:pt x="2042148" y="21940"/>
                  <a:pt x="2308812" y="-23394"/>
                  <a:pt x="2439619" y="0"/>
                </a:cubicBezTo>
                <a:cubicBezTo>
                  <a:pt x="2570426" y="23394"/>
                  <a:pt x="2936980" y="-3315"/>
                  <a:pt x="3155594" y="0"/>
                </a:cubicBezTo>
                <a:cubicBezTo>
                  <a:pt x="3374208" y="3315"/>
                  <a:pt x="3528026" y="24519"/>
                  <a:pt x="3818534" y="0"/>
                </a:cubicBezTo>
                <a:cubicBezTo>
                  <a:pt x="4109042" y="-24519"/>
                  <a:pt x="4161759" y="-18720"/>
                  <a:pt x="4481474" y="0"/>
                </a:cubicBezTo>
                <a:cubicBezTo>
                  <a:pt x="4801189" y="18720"/>
                  <a:pt x="5011126" y="27308"/>
                  <a:pt x="5303520" y="0"/>
                </a:cubicBezTo>
                <a:cubicBezTo>
                  <a:pt x="5303593" y="13343"/>
                  <a:pt x="5303797" y="14402"/>
                  <a:pt x="5303520" y="27432"/>
                </a:cubicBezTo>
                <a:cubicBezTo>
                  <a:pt x="5132450" y="9645"/>
                  <a:pt x="4953391" y="27858"/>
                  <a:pt x="4746650" y="27432"/>
                </a:cubicBezTo>
                <a:cubicBezTo>
                  <a:pt x="4539909" y="27007"/>
                  <a:pt x="4361261" y="16312"/>
                  <a:pt x="4242816" y="27432"/>
                </a:cubicBezTo>
                <a:cubicBezTo>
                  <a:pt x="4124371" y="38552"/>
                  <a:pt x="3754907" y="30170"/>
                  <a:pt x="3526841" y="27432"/>
                </a:cubicBezTo>
                <a:cubicBezTo>
                  <a:pt x="3298775" y="24694"/>
                  <a:pt x="3164473" y="13057"/>
                  <a:pt x="2969971" y="27432"/>
                </a:cubicBezTo>
                <a:cubicBezTo>
                  <a:pt x="2775469" y="41808"/>
                  <a:pt x="2608536" y="11194"/>
                  <a:pt x="2253996" y="27432"/>
                </a:cubicBezTo>
                <a:cubicBezTo>
                  <a:pt x="1899456" y="43670"/>
                  <a:pt x="1752044" y="37933"/>
                  <a:pt x="1484986" y="27432"/>
                </a:cubicBezTo>
                <a:cubicBezTo>
                  <a:pt x="1217928" y="16932"/>
                  <a:pt x="1060609" y="4360"/>
                  <a:pt x="875081" y="27432"/>
                </a:cubicBezTo>
                <a:cubicBezTo>
                  <a:pt x="689553" y="50504"/>
                  <a:pt x="188846" y="34372"/>
                  <a:pt x="0" y="27432"/>
                </a:cubicBezTo>
                <a:cubicBezTo>
                  <a:pt x="-1027" y="16774"/>
                  <a:pt x="589" y="8401"/>
                  <a:pt x="0" y="0"/>
                </a:cubicBezTo>
                <a:close/>
              </a:path>
              <a:path w="5303520" h="27432" stroke="0" extrusionOk="0">
                <a:moveTo>
                  <a:pt x="0" y="0"/>
                </a:moveTo>
                <a:cubicBezTo>
                  <a:pt x="181149" y="2038"/>
                  <a:pt x="442175" y="-27591"/>
                  <a:pt x="609905" y="0"/>
                </a:cubicBezTo>
                <a:cubicBezTo>
                  <a:pt x="777636" y="27591"/>
                  <a:pt x="947554" y="-24271"/>
                  <a:pt x="1113739" y="0"/>
                </a:cubicBezTo>
                <a:cubicBezTo>
                  <a:pt x="1279924" y="24271"/>
                  <a:pt x="1721318" y="-30891"/>
                  <a:pt x="1882750" y="0"/>
                </a:cubicBezTo>
                <a:cubicBezTo>
                  <a:pt x="2044182" y="30891"/>
                  <a:pt x="2270822" y="-14002"/>
                  <a:pt x="2492654" y="0"/>
                </a:cubicBezTo>
                <a:cubicBezTo>
                  <a:pt x="2714486" y="14002"/>
                  <a:pt x="2822632" y="27292"/>
                  <a:pt x="3102559" y="0"/>
                </a:cubicBezTo>
                <a:cubicBezTo>
                  <a:pt x="3382487" y="-27292"/>
                  <a:pt x="3489743" y="-31235"/>
                  <a:pt x="3871570" y="0"/>
                </a:cubicBezTo>
                <a:cubicBezTo>
                  <a:pt x="4253397" y="31235"/>
                  <a:pt x="4301475" y="22800"/>
                  <a:pt x="4428439" y="0"/>
                </a:cubicBezTo>
                <a:cubicBezTo>
                  <a:pt x="4555403" y="-22800"/>
                  <a:pt x="5018410" y="43534"/>
                  <a:pt x="5303520" y="0"/>
                </a:cubicBezTo>
                <a:cubicBezTo>
                  <a:pt x="5303295" y="13080"/>
                  <a:pt x="5304172" y="14823"/>
                  <a:pt x="5303520" y="27432"/>
                </a:cubicBezTo>
                <a:cubicBezTo>
                  <a:pt x="5082751" y="27600"/>
                  <a:pt x="4993374" y="33244"/>
                  <a:pt x="4746650" y="27432"/>
                </a:cubicBezTo>
                <a:cubicBezTo>
                  <a:pt x="4499926" y="21621"/>
                  <a:pt x="4368648" y="1957"/>
                  <a:pt x="4083710" y="27432"/>
                </a:cubicBezTo>
                <a:cubicBezTo>
                  <a:pt x="3798772" y="52907"/>
                  <a:pt x="3729434" y="14645"/>
                  <a:pt x="3473806" y="27432"/>
                </a:cubicBezTo>
                <a:cubicBezTo>
                  <a:pt x="3218178" y="40219"/>
                  <a:pt x="3056855" y="39147"/>
                  <a:pt x="2704795" y="27432"/>
                </a:cubicBezTo>
                <a:cubicBezTo>
                  <a:pt x="2352735" y="15717"/>
                  <a:pt x="2319447" y="38401"/>
                  <a:pt x="1935785" y="27432"/>
                </a:cubicBezTo>
                <a:cubicBezTo>
                  <a:pt x="1552123" y="16464"/>
                  <a:pt x="1532619" y="8678"/>
                  <a:pt x="1378915" y="27432"/>
                </a:cubicBezTo>
                <a:cubicBezTo>
                  <a:pt x="1225211" y="46187"/>
                  <a:pt x="1038692" y="43452"/>
                  <a:pt x="715975" y="27432"/>
                </a:cubicBezTo>
                <a:cubicBezTo>
                  <a:pt x="393258" y="11412"/>
                  <a:pt x="303768" y="36088"/>
                  <a:pt x="0" y="27432"/>
                </a:cubicBezTo>
                <a:cubicBezTo>
                  <a:pt x="151" y="17585"/>
                  <a:pt x="-198" y="13251"/>
                  <a:pt x="0" y="0"/>
                </a:cubicBezTo>
                <a:close/>
              </a:path>
            </a:pathLst>
          </a:custGeom>
          <a:solidFill>
            <a:srgbClr val="FBF9F6"/>
          </a:solidFill>
          <a:ln w="41275" cap="rnd">
            <a:solidFill>
              <a:srgbClr val="FBF9F6"/>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3240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1">
            <a:extLst>
              <a:ext uri="{FF2B5EF4-FFF2-40B4-BE49-F238E27FC236}">
                <a16:creationId xmlns:a16="http://schemas.microsoft.com/office/drawing/2014/main" id="{5E0D0E5A-6E97-46A9-AF74-EAEA1E044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9417" y="6756322"/>
            <a:ext cx="5657849" cy="101678"/>
          </a:xfrm>
          <a:custGeom>
            <a:avLst/>
            <a:gdLst>
              <a:gd name="connsiteX0" fmla="*/ 0 w 2374107"/>
              <a:gd name="connsiteY0" fmla="*/ 0 h 45719"/>
              <a:gd name="connsiteX1" fmla="*/ 2374107 w 2374107"/>
              <a:gd name="connsiteY1" fmla="*/ 0 h 45719"/>
              <a:gd name="connsiteX2" fmla="*/ 2374107 w 2374107"/>
              <a:gd name="connsiteY2" fmla="*/ 45719 h 45719"/>
              <a:gd name="connsiteX3" fmla="*/ 0 w 2374107"/>
              <a:gd name="connsiteY3" fmla="*/ 45719 h 45719"/>
              <a:gd name="connsiteX4" fmla="*/ 0 w 2374107"/>
              <a:gd name="connsiteY4" fmla="*/ 0 h 45719"/>
              <a:gd name="connsiteX0" fmla="*/ 0 w 2430067"/>
              <a:gd name="connsiteY0" fmla="*/ 0 h 64769"/>
              <a:gd name="connsiteX1" fmla="*/ 2430067 w 2430067"/>
              <a:gd name="connsiteY1" fmla="*/ 19050 h 64769"/>
              <a:gd name="connsiteX2" fmla="*/ 2430067 w 2430067"/>
              <a:gd name="connsiteY2" fmla="*/ 64769 h 64769"/>
              <a:gd name="connsiteX3" fmla="*/ 55960 w 2430067"/>
              <a:gd name="connsiteY3" fmla="*/ 64769 h 64769"/>
              <a:gd name="connsiteX4" fmla="*/ 0 w 2430067"/>
              <a:gd name="connsiteY4" fmla="*/ 0 h 64769"/>
              <a:gd name="connsiteX0" fmla="*/ 0 w 2431088"/>
              <a:gd name="connsiteY0" fmla="*/ 0 h 94534"/>
              <a:gd name="connsiteX1" fmla="*/ 2431088 w 2431088"/>
              <a:gd name="connsiteY1" fmla="*/ 48815 h 94534"/>
              <a:gd name="connsiteX2" fmla="*/ 2431088 w 2431088"/>
              <a:gd name="connsiteY2" fmla="*/ 94534 h 94534"/>
              <a:gd name="connsiteX3" fmla="*/ 56981 w 2431088"/>
              <a:gd name="connsiteY3" fmla="*/ 94534 h 94534"/>
              <a:gd name="connsiteX4" fmla="*/ 0 w 2431088"/>
              <a:gd name="connsiteY4" fmla="*/ 0 h 94534"/>
              <a:gd name="connsiteX0" fmla="*/ 0 w 2425473"/>
              <a:gd name="connsiteY0" fmla="*/ 0 h 101678"/>
              <a:gd name="connsiteX1" fmla="*/ 2425473 w 2425473"/>
              <a:gd name="connsiteY1" fmla="*/ 55959 h 101678"/>
              <a:gd name="connsiteX2" fmla="*/ 2425473 w 2425473"/>
              <a:gd name="connsiteY2" fmla="*/ 101678 h 101678"/>
              <a:gd name="connsiteX3" fmla="*/ 51366 w 2425473"/>
              <a:gd name="connsiteY3" fmla="*/ 101678 h 101678"/>
              <a:gd name="connsiteX4" fmla="*/ 0 w 2425473"/>
              <a:gd name="connsiteY4" fmla="*/ 0 h 101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473" h="101678">
                <a:moveTo>
                  <a:pt x="0" y="0"/>
                </a:moveTo>
                <a:lnTo>
                  <a:pt x="2425473" y="55959"/>
                </a:lnTo>
                <a:lnTo>
                  <a:pt x="2425473" y="101678"/>
                </a:lnTo>
                <a:lnTo>
                  <a:pt x="51366" y="10167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52">
            <a:extLst>
              <a:ext uri="{FF2B5EF4-FFF2-40B4-BE49-F238E27FC236}">
                <a16:creationId xmlns:a16="http://schemas.microsoft.com/office/drawing/2014/main" id="{E197A7FD-CD8D-4609-AE35-64C89063E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8697" y="6809135"/>
            <a:ext cx="160496" cy="48864"/>
          </a:xfrm>
          <a:custGeom>
            <a:avLst/>
            <a:gdLst>
              <a:gd name="connsiteX0" fmla="*/ 0 w 91440"/>
              <a:gd name="connsiteY0" fmla="*/ 0 h 27432"/>
              <a:gd name="connsiteX1" fmla="*/ 91440 w 91440"/>
              <a:gd name="connsiteY1" fmla="*/ 0 h 27432"/>
              <a:gd name="connsiteX2" fmla="*/ 91440 w 91440"/>
              <a:gd name="connsiteY2" fmla="*/ 27432 h 27432"/>
              <a:gd name="connsiteX3" fmla="*/ 0 w 91440"/>
              <a:gd name="connsiteY3" fmla="*/ 27432 h 27432"/>
              <a:gd name="connsiteX4" fmla="*/ 0 w 91440"/>
              <a:gd name="connsiteY4" fmla="*/ 0 h 27432"/>
              <a:gd name="connsiteX0" fmla="*/ 0 w 128350"/>
              <a:gd name="connsiteY0" fmla="*/ 0 h 36957"/>
              <a:gd name="connsiteX1" fmla="*/ 128350 w 128350"/>
              <a:gd name="connsiteY1" fmla="*/ 9525 h 36957"/>
              <a:gd name="connsiteX2" fmla="*/ 128350 w 128350"/>
              <a:gd name="connsiteY2" fmla="*/ 36957 h 36957"/>
              <a:gd name="connsiteX3" fmla="*/ 36910 w 128350"/>
              <a:gd name="connsiteY3" fmla="*/ 36957 h 36957"/>
              <a:gd name="connsiteX4" fmla="*/ 0 w 128350"/>
              <a:gd name="connsiteY4" fmla="*/ 0 h 36957"/>
              <a:gd name="connsiteX0" fmla="*/ 0 w 128350"/>
              <a:gd name="connsiteY0" fmla="*/ 0 h 36957"/>
              <a:gd name="connsiteX1" fmla="*/ 83106 w 128350"/>
              <a:gd name="connsiteY1" fmla="*/ 11906 h 36957"/>
              <a:gd name="connsiteX2" fmla="*/ 128350 w 128350"/>
              <a:gd name="connsiteY2" fmla="*/ 36957 h 36957"/>
              <a:gd name="connsiteX3" fmla="*/ 36910 w 128350"/>
              <a:gd name="connsiteY3" fmla="*/ 36957 h 36957"/>
              <a:gd name="connsiteX4" fmla="*/ 0 w 128350"/>
              <a:gd name="connsiteY4" fmla="*/ 0 h 36957"/>
              <a:gd name="connsiteX0" fmla="*/ 0 w 162878"/>
              <a:gd name="connsiteY0" fmla="*/ 0 h 44101"/>
              <a:gd name="connsiteX1" fmla="*/ 117634 w 162878"/>
              <a:gd name="connsiteY1" fmla="*/ 19050 h 44101"/>
              <a:gd name="connsiteX2" fmla="*/ 162878 w 162878"/>
              <a:gd name="connsiteY2" fmla="*/ 44101 h 44101"/>
              <a:gd name="connsiteX3" fmla="*/ 71438 w 162878"/>
              <a:gd name="connsiteY3" fmla="*/ 44101 h 44101"/>
              <a:gd name="connsiteX4" fmla="*/ 0 w 162878"/>
              <a:gd name="connsiteY4" fmla="*/ 0 h 44101"/>
              <a:gd name="connsiteX0" fmla="*/ 0 w 160496"/>
              <a:gd name="connsiteY0" fmla="*/ 0 h 48864"/>
              <a:gd name="connsiteX1" fmla="*/ 115252 w 160496"/>
              <a:gd name="connsiteY1" fmla="*/ 23813 h 48864"/>
              <a:gd name="connsiteX2" fmla="*/ 160496 w 160496"/>
              <a:gd name="connsiteY2" fmla="*/ 48864 h 48864"/>
              <a:gd name="connsiteX3" fmla="*/ 69056 w 160496"/>
              <a:gd name="connsiteY3" fmla="*/ 48864 h 48864"/>
              <a:gd name="connsiteX4" fmla="*/ 0 w 160496"/>
              <a:gd name="connsiteY4" fmla="*/ 0 h 48864"/>
              <a:gd name="connsiteX0" fmla="*/ 0 w 160496"/>
              <a:gd name="connsiteY0" fmla="*/ 0 h 48864"/>
              <a:gd name="connsiteX1" fmla="*/ 115252 w 160496"/>
              <a:gd name="connsiteY1" fmla="*/ 23813 h 48864"/>
              <a:gd name="connsiteX2" fmla="*/ 160496 w 160496"/>
              <a:gd name="connsiteY2" fmla="*/ 48864 h 48864"/>
              <a:gd name="connsiteX3" fmla="*/ 61912 w 160496"/>
              <a:gd name="connsiteY3" fmla="*/ 48864 h 48864"/>
              <a:gd name="connsiteX4" fmla="*/ 0 w 160496"/>
              <a:gd name="connsiteY4" fmla="*/ 0 h 48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96" h="48864">
                <a:moveTo>
                  <a:pt x="0" y="0"/>
                </a:moveTo>
                <a:lnTo>
                  <a:pt x="115252" y="23813"/>
                </a:lnTo>
                <a:lnTo>
                  <a:pt x="160496" y="48864"/>
                </a:lnTo>
                <a:lnTo>
                  <a:pt x="61912" y="488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rgbClr val="46B290"/>
          </a:solidFill>
          <a:ln w="9525" cap="flat">
            <a:noFill/>
            <a:prstDash val="solid"/>
            <a:miter/>
          </a:ln>
        </p:spPr>
        <p:txBody>
          <a:bodyPr rtlCol="0" anchor="ctr"/>
          <a:lstStyle/>
          <a:p>
            <a:endParaRPr lang="en-US"/>
          </a:p>
        </p:txBody>
      </p:sp>
      <p:sp>
        <p:nvSpPr>
          <p:cNvPr id="2" name="Titre 1">
            <a:extLst>
              <a:ext uri="{FF2B5EF4-FFF2-40B4-BE49-F238E27FC236}">
                <a16:creationId xmlns:a16="http://schemas.microsoft.com/office/drawing/2014/main" id="{726904DA-5E25-453C-8CBA-63C1FD9FCEDF}"/>
              </a:ext>
            </a:extLst>
          </p:cNvPr>
          <p:cNvSpPr>
            <a:spLocks noGrp="1"/>
          </p:cNvSpPr>
          <p:nvPr>
            <p:ph type="ctrTitle"/>
          </p:nvPr>
        </p:nvSpPr>
        <p:spPr>
          <a:xfrm>
            <a:off x="2558716" y="955309"/>
            <a:ext cx="7074568" cy="2898975"/>
          </a:xfrm>
        </p:spPr>
        <p:txBody>
          <a:bodyPr>
            <a:normAutofit fontScale="90000"/>
          </a:bodyPr>
          <a:lstStyle/>
          <a:p>
            <a:pPr algn="ctr">
              <a:lnSpc>
                <a:spcPct val="90000"/>
              </a:lnSpc>
            </a:pPr>
            <a:r>
              <a:rPr lang="fr-FR" sz="4800" b="1" dirty="0">
                <a:solidFill>
                  <a:srgbClr val="FFFFFF"/>
                </a:solidFill>
                <a:latin typeface="Times New Roman" panose="02020603050405020304" pitchFamily="18" charset="0"/>
                <a:cs typeface="Times New Roman" panose="02020603050405020304" pitchFamily="18" charset="0"/>
              </a:rPr>
              <a:t>• Introduction :</a:t>
            </a:r>
            <a:br>
              <a:rPr lang="fr-FR" sz="4800" b="1" dirty="0">
                <a:solidFill>
                  <a:srgbClr val="FFFFFF"/>
                </a:solidFill>
                <a:latin typeface="Times New Roman" panose="02020603050405020304" pitchFamily="18" charset="0"/>
                <a:cs typeface="Times New Roman" panose="02020603050405020304" pitchFamily="18" charset="0"/>
              </a:rPr>
            </a:br>
            <a:r>
              <a:rPr lang="fr-FR" sz="4800" u="sng" dirty="0">
                <a:solidFill>
                  <a:srgbClr val="FFFFFF"/>
                </a:solidFill>
                <a:latin typeface="Times New Roman" panose="02020603050405020304" pitchFamily="18" charset="0"/>
                <a:cs typeface="Times New Roman" panose="02020603050405020304" pitchFamily="18" charset="0"/>
              </a:rPr>
              <a:t>Les notions de crimes contre l’humanité et de génocide, et le contexte de leur élaboration</a:t>
            </a:r>
            <a:br>
              <a:rPr lang="fr-FR" sz="4800" dirty="0">
                <a:solidFill>
                  <a:srgbClr val="FFFFFF"/>
                </a:solidFill>
                <a:latin typeface="Times New Roman" panose="02020603050405020304" pitchFamily="18" charset="0"/>
                <a:cs typeface="Times New Roman" panose="02020603050405020304" pitchFamily="18" charset="0"/>
              </a:rPr>
            </a:br>
            <a:endParaRPr lang="fr-FR" sz="4800" dirty="0">
              <a:solidFill>
                <a:srgbClr val="FFFFFF"/>
              </a:solidFill>
              <a:latin typeface="Times New Roman" panose="02020603050405020304" pitchFamily="18" charset="0"/>
              <a:cs typeface="Times New Roman" panose="02020603050405020304" pitchFamily="18" charset="0"/>
            </a:endParaRPr>
          </a:p>
        </p:txBody>
      </p:sp>
      <p:sp>
        <p:nvSpPr>
          <p:cNvPr id="25" name="Rectangle 6">
            <a:extLst>
              <a:ext uri="{FF2B5EF4-FFF2-40B4-BE49-F238E27FC236}">
                <a16:creationId xmlns:a16="http://schemas.microsoft.com/office/drawing/2014/main" id="{C0B64B74-19BE-47D9-8BB8-7081BF0E0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1333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9914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2"/>
            <a:extLst>
              <a:ext uri="{FF2B5EF4-FFF2-40B4-BE49-F238E27FC236}">
                <a16:creationId xmlns:a16="http://schemas.microsoft.com/office/drawing/2014/main" id="{E6B80A42-4395-460D-A0B9-992920E118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48125" cy="5724525"/>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7A579E83-29D9-446B-A5F1-1FC4742B79AF}"/>
              </a:ext>
            </a:extLst>
          </p:cNvPr>
          <p:cNvSpPr txBox="1"/>
          <p:nvPr/>
        </p:nvSpPr>
        <p:spPr>
          <a:xfrm>
            <a:off x="4068417" y="0"/>
            <a:ext cx="8123583" cy="3416320"/>
          </a:xfrm>
          <a:prstGeom prst="rect">
            <a:avLst/>
          </a:prstGeom>
          <a:noFill/>
        </p:spPr>
        <p:txBody>
          <a:bodyPr wrap="square" rtlCol="0">
            <a:spAutoFit/>
          </a:bodyPr>
          <a:lstStyle/>
          <a:p>
            <a:pPr algn="just"/>
            <a:r>
              <a:rPr lang="fr-FR" dirty="0">
                <a:highlight>
                  <a:srgbClr val="FFFF00"/>
                </a:highlight>
                <a:latin typeface="Times New Roman" panose="02020603050405020304" pitchFamily="18" charset="0"/>
                <a:cs typeface="Times New Roman" panose="02020603050405020304" pitchFamily="18" charset="0"/>
              </a:rPr>
              <a:t>Vincent </a:t>
            </a:r>
            <a:r>
              <a:rPr lang="fr-FR" dirty="0" err="1">
                <a:highlight>
                  <a:srgbClr val="FFFF00"/>
                </a:highlight>
                <a:latin typeface="Times New Roman" panose="02020603050405020304" pitchFamily="18" charset="0"/>
                <a:cs typeface="Times New Roman" panose="02020603050405020304" pitchFamily="18" charset="0"/>
              </a:rPr>
              <a:t>Duclert</a:t>
            </a:r>
            <a:r>
              <a:rPr lang="fr-FR" dirty="0">
                <a:highlight>
                  <a:srgbClr val="FFFF00"/>
                </a:highlight>
                <a:latin typeface="Times New Roman" panose="02020603050405020304" pitchFamily="18" charset="0"/>
                <a:cs typeface="Times New Roman" panose="02020603050405020304" pitchFamily="18" charset="0"/>
              </a:rPr>
              <a:t>, </a:t>
            </a:r>
            <a:r>
              <a:rPr lang="fr-FR" i="1" dirty="0">
                <a:highlight>
                  <a:srgbClr val="FFFF00"/>
                </a:highlight>
                <a:latin typeface="Times New Roman" panose="02020603050405020304" pitchFamily="18" charset="0"/>
                <a:cs typeface="Times New Roman" panose="02020603050405020304" pitchFamily="18" charset="0"/>
              </a:rPr>
              <a:t>Les génocides</a:t>
            </a:r>
            <a:r>
              <a:rPr lang="fr-FR" dirty="0">
                <a:highlight>
                  <a:srgbClr val="FFFF00"/>
                </a:highlight>
                <a:latin typeface="Times New Roman" panose="02020603050405020304" pitchFamily="18" charset="0"/>
                <a:cs typeface="Times New Roman" panose="02020603050405020304" pitchFamily="18" charset="0"/>
              </a:rPr>
              <a:t>, Documentation photographique, CNRS éditions, 2019. Lien: entretien de Vincent </a:t>
            </a:r>
            <a:r>
              <a:rPr lang="fr-FR" dirty="0" err="1">
                <a:highlight>
                  <a:srgbClr val="FFFF00"/>
                </a:highlight>
                <a:latin typeface="Times New Roman" panose="02020603050405020304" pitchFamily="18" charset="0"/>
                <a:cs typeface="Times New Roman" panose="02020603050405020304" pitchFamily="18" charset="0"/>
              </a:rPr>
              <a:t>Duclert</a:t>
            </a:r>
            <a:r>
              <a:rPr lang="fr-FR" dirty="0">
                <a:highlight>
                  <a:srgbClr val="FFFF00"/>
                </a:highlight>
                <a:latin typeface="Times New Roman" panose="02020603050405020304" pitchFamily="18" charset="0"/>
                <a:cs typeface="Times New Roman" panose="02020603050405020304" pitchFamily="18" charset="0"/>
              </a:rPr>
              <a:t>, « Les génocides et crimes de masse depuis la fin du XIXe siècle », </a:t>
            </a:r>
            <a:r>
              <a:rPr lang="fr-FR" i="1" dirty="0">
                <a:highlight>
                  <a:srgbClr val="FFFF00"/>
                </a:highlight>
                <a:latin typeface="Times New Roman" panose="02020603050405020304" pitchFamily="18" charset="0"/>
                <a:cs typeface="Times New Roman" panose="02020603050405020304" pitchFamily="18" charset="0"/>
              </a:rPr>
              <a:t>Nonfiction.fr</a:t>
            </a:r>
            <a:r>
              <a:rPr lang="fr-FR" dirty="0">
                <a:highlight>
                  <a:srgbClr val="FFFF00"/>
                </a:highlight>
                <a:latin typeface="Times New Roman" panose="02020603050405020304" pitchFamily="18" charset="0"/>
                <a:cs typeface="Times New Roman" panose="02020603050405020304" pitchFamily="18" charset="0"/>
              </a:rPr>
              <a:t>, le 9 mai 2019.</a:t>
            </a:r>
          </a:p>
          <a:p>
            <a:pPr algn="just"/>
            <a:r>
              <a:rPr lang="fr-FR" dirty="0">
                <a:latin typeface="Times New Roman" panose="02020603050405020304" pitchFamily="18" charset="0"/>
                <a:cs typeface="Times New Roman" panose="02020603050405020304" pitchFamily="18" charset="0"/>
              </a:rPr>
              <a:t>La revue offre ici de précieux documents et un propos parfaitement actualisé puisque Vincent </a:t>
            </a:r>
            <a:r>
              <a:rPr lang="fr-FR" dirty="0" err="1">
                <a:latin typeface="Times New Roman" panose="02020603050405020304" pitchFamily="18" charset="0"/>
                <a:cs typeface="Times New Roman" panose="02020603050405020304" pitchFamily="18" charset="0"/>
              </a:rPr>
              <a:t>Duclert</a:t>
            </a:r>
            <a:r>
              <a:rPr lang="fr-FR" dirty="0">
                <a:latin typeface="Times New Roman" panose="02020603050405020304" pitchFamily="18" charset="0"/>
                <a:cs typeface="Times New Roman" panose="02020603050405020304" pitchFamily="18" charset="0"/>
              </a:rPr>
              <a:t> a présidé la </a:t>
            </a:r>
            <a:r>
              <a:rPr lang="fr-FR" i="1" dirty="0">
                <a:latin typeface="Times New Roman" panose="02020603050405020304" pitchFamily="18" charset="0"/>
                <a:cs typeface="Times New Roman" panose="02020603050405020304" pitchFamily="18" charset="0"/>
              </a:rPr>
              <a:t>Mission génocides</a:t>
            </a:r>
            <a:r>
              <a:rPr lang="fr-FR" dirty="0">
                <a:latin typeface="Times New Roman" panose="02020603050405020304" pitchFamily="18" charset="0"/>
                <a:cs typeface="Times New Roman" panose="02020603050405020304" pitchFamily="18" charset="0"/>
              </a:rPr>
              <a:t>. </a:t>
            </a:r>
          </a:p>
          <a:p>
            <a:pPr algn="just"/>
            <a:r>
              <a:rPr lang="fr-FR" dirty="0">
                <a:latin typeface="Times New Roman" panose="02020603050405020304" pitchFamily="18" charset="0"/>
                <a:cs typeface="Times New Roman" panose="02020603050405020304" pitchFamily="18" charset="0"/>
              </a:rPr>
              <a:t>Le juriste Raphael </a:t>
            </a:r>
            <a:r>
              <a:rPr lang="fr-FR" dirty="0" err="1">
                <a:latin typeface="Times New Roman" panose="02020603050405020304" pitchFamily="18" charset="0"/>
                <a:cs typeface="Times New Roman" panose="02020603050405020304" pitchFamily="18" charset="0"/>
              </a:rPr>
              <a:t>Lemkin</a:t>
            </a:r>
            <a:r>
              <a:rPr lang="fr-FR" dirty="0">
                <a:latin typeface="Times New Roman" panose="02020603050405020304" pitchFamily="18" charset="0"/>
                <a:cs typeface="Times New Roman" panose="02020603050405020304" pitchFamily="18" charset="0"/>
              </a:rPr>
              <a:t> est au cœur de ce point introductif. Ce juriste polonais avait déjà pensé le concept à partir du génocide arménien. La Seconde Guerre mondiale implique la définition d’un nouveau crime, celui de </a:t>
            </a:r>
            <a:r>
              <a:rPr lang="fr-FR" b="1" dirty="0">
                <a:latin typeface="Times New Roman" panose="02020603050405020304" pitchFamily="18" charset="0"/>
                <a:cs typeface="Times New Roman" panose="02020603050405020304" pitchFamily="18" charset="0"/>
              </a:rPr>
              <a:t>génocide</a:t>
            </a:r>
            <a:r>
              <a:rPr lang="fr-FR" dirty="0">
                <a:latin typeface="Times New Roman" panose="02020603050405020304" pitchFamily="18" charset="0"/>
                <a:cs typeface="Times New Roman" panose="02020603050405020304" pitchFamily="18" charset="0"/>
              </a:rPr>
              <a:t> qui n’entre dans le droit international qu’en 1948. Ce crime n’a donc pu être imputé aux accusés de Nuremberg. </a:t>
            </a:r>
          </a:p>
          <a:p>
            <a:endParaRPr lang="fr-FR" dirty="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8679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texte, carte&#10;&#10;Description générée automatiquement">
            <a:extLst>
              <a:ext uri="{FF2B5EF4-FFF2-40B4-BE49-F238E27FC236}">
                <a16:creationId xmlns:a16="http://schemas.microsoft.com/office/drawing/2014/main" id="{FF0676CF-31A6-4229-A614-19506B5BEDE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0" y="0"/>
            <a:ext cx="6766560" cy="6858000"/>
          </a:xfrm>
          <a:prstGeom prst="rect">
            <a:avLst/>
          </a:prstGeom>
          <a:ln>
            <a:solidFill>
              <a:schemeClr val="tx1"/>
            </a:solidFill>
          </a:ln>
        </p:spPr>
      </p:pic>
      <p:sp>
        <p:nvSpPr>
          <p:cNvPr id="3" name="ZoneTexte 2">
            <a:extLst>
              <a:ext uri="{FF2B5EF4-FFF2-40B4-BE49-F238E27FC236}">
                <a16:creationId xmlns:a16="http://schemas.microsoft.com/office/drawing/2014/main" id="{D13F841C-A3BF-40FE-B63F-C63E84727E64}"/>
              </a:ext>
            </a:extLst>
          </p:cNvPr>
          <p:cNvSpPr txBox="1"/>
          <p:nvPr/>
        </p:nvSpPr>
        <p:spPr>
          <a:xfrm>
            <a:off x="6822831" y="0"/>
            <a:ext cx="5369169" cy="4801314"/>
          </a:xfrm>
          <a:prstGeom prst="rect">
            <a:avLst/>
          </a:prstGeom>
          <a:noFill/>
        </p:spPr>
        <p:txBody>
          <a:bodyPr wrap="square" rtlCol="0">
            <a:spAutoFit/>
          </a:bodyPr>
          <a:lstStyle/>
          <a:p>
            <a:pPr algn="just"/>
            <a:r>
              <a:rPr lang="fr-FR" dirty="0">
                <a:latin typeface="Times New Roman" panose="02020603050405020304" pitchFamily="18" charset="0"/>
                <a:cs typeface="Times New Roman" panose="02020603050405020304" pitchFamily="18" charset="0"/>
              </a:rPr>
              <a:t>Francesca </a:t>
            </a:r>
            <a:r>
              <a:rPr lang="fr-FR" dirty="0" err="1">
                <a:latin typeface="Times New Roman" panose="02020603050405020304" pitchFamily="18" charset="0"/>
                <a:cs typeface="Times New Roman" panose="02020603050405020304" pitchFamily="18" charset="0"/>
              </a:rPr>
              <a:t>Fattori</a:t>
            </a:r>
            <a:r>
              <a:rPr lang="fr-FR" dirty="0">
                <a:latin typeface="Times New Roman" panose="02020603050405020304" pitchFamily="18" charset="0"/>
                <a:cs typeface="Times New Roman" panose="02020603050405020304" pitchFamily="18" charset="0"/>
              </a:rPr>
              <a:t>, Cécile </a:t>
            </a:r>
            <a:r>
              <a:rPr lang="fr-FR" dirty="0" err="1">
                <a:latin typeface="Times New Roman" panose="02020603050405020304" pitchFamily="18" charset="0"/>
                <a:cs typeface="Times New Roman" panose="02020603050405020304" pitchFamily="18" charset="0"/>
              </a:rPr>
              <a:t>Hennion</a:t>
            </a:r>
            <a:r>
              <a:rPr lang="fr-FR" dirty="0">
                <a:latin typeface="Times New Roman" panose="02020603050405020304" pitchFamily="18" charset="0"/>
                <a:cs typeface="Times New Roman" panose="02020603050405020304" pitchFamily="18" charset="0"/>
              </a:rPr>
              <a:t>, Véronique Malécot et Delphine Papin, </a:t>
            </a:r>
            <a:r>
              <a:rPr lang="fr-FR" i="1" dirty="0">
                <a:latin typeface="Times New Roman" panose="02020603050405020304" pitchFamily="18" charset="0"/>
                <a:cs typeface="Times New Roman" panose="02020603050405020304" pitchFamily="18" charset="0"/>
              </a:rPr>
              <a:t>LeMonde.fr</a:t>
            </a:r>
            <a:r>
              <a:rPr lang="fr-FR" dirty="0">
                <a:latin typeface="Times New Roman" panose="02020603050405020304" pitchFamily="18" charset="0"/>
                <a:cs typeface="Times New Roman" panose="02020603050405020304" pitchFamily="18" charset="0"/>
              </a:rPr>
              <a:t>, le 22 avril 2015. </a:t>
            </a:r>
            <a:r>
              <a:rPr lang="fr-FR" u="sng" dirty="0">
                <a:latin typeface="Times New Roman" panose="02020603050405020304" pitchFamily="18" charset="0"/>
                <a:cs typeface="Times New Roman" panose="02020603050405020304" pitchFamily="18" charset="0"/>
                <a:hlinkClick r:id="rId3"/>
              </a:rPr>
              <a:t>https://www.lemonde.fr/international/visuel/2015/04/15/genocide-la-douloureuse-question-de-la-definition_4616442_3210.html</a:t>
            </a:r>
            <a:r>
              <a:rPr lang="fr-FR" u="sng" dirty="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Source : Nations Unies : encyclopédie en ligne des violences de masse, Sciences-Po, CERI, CNRS ; United States </a:t>
            </a:r>
            <a:r>
              <a:rPr lang="fr-FR" dirty="0" err="1">
                <a:latin typeface="Times New Roman" panose="02020603050405020304" pitchFamily="18" charset="0"/>
                <a:cs typeface="Times New Roman" panose="02020603050405020304" pitchFamily="18" charset="0"/>
              </a:rPr>
              <a:t>Holocaust</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Memorial</a:t>
            </a:r>
            <a:r>
              <a:rPr lang="fr-FR" dirty="0">
                <a:latin typeface="Times New Roman" panose="02020603050405020304" pitchFamily="18" charset="0"/>
                <a:cs typeface="Times New Roman" panose="02020603050405020304" pitchFamily="18" charset="0"/>
              </a:rPr>
              <a:t> Museum.</a:t>
            </a:r>
          </a:p>
          <a:p>
            <a:pPr algn="just"/>
            <a:r>
              <a:rPr lang="fr-FR" dirty="0">
                <a:latin typeface="Times New Roman" panose="02020603050405020304" pitchFamily="18" charset="0"/>
                <a:cs typeface="Times New Roman" panose="02020603050405020304" pitchFamily="18" charset="0"/>
              </a:rPr>
              <a:t>Une carte est nécessaire en introduction. Sur le site du </a:t>
            </a:r>
            <a:r>
              <a:rPr lang="fr-FR" i="1" dirty="0">
                <a:latin typeface="Times New Roman" panose="02020603050405020304" pitchFamily="18" charset="0"/>
                <a:cs typeface="Times New Roman" panose="02020603050405020304" pitchFamily="18" charset="0"/>
              </a:rPr>
              <a:t>Monde</a:t>
            </a:r>
            <a:r>
              <a:rPr lang="fr-FR" dirty="0">
                <a:latin typeface="Times New Roman" panose="02020603050405020304" pitchFamily="18" charset="0"/>
                <a:cs typeface="Times New Roman" panose="02020603050405020304" pitchFamily="18" charset="0"/>
              </a:rPr>
              <a:t>, elle est interactive. Elle permet de localiser les génocides et crimes de masse, les difficultés à les définir et les organisations judiciaires permettant de les juger. On regrettera l’absence des Yézidis et Ouïghours. On peut partir avec les élèves de l’exemple du Rwanda (vu dans l’Axe 2) pour le jugement des cadres à Arusha et les </a:t>
            </a:r>
            <a:r>
              <a:rPr lang="fr-FR" i="1" dirty="0" err="1">
                <a:latin typeface="Times New Roman" panose="02020603050405020304" pitchFamily="18" charset="0"/>
                <a:cs typeface="Times New Roman" panose="02020603050405020304" pitchFamily="18" charset="0"/>
              </a:rPr>
              <a:t>gacaca</a:t>
            </a:r>
            <a:r>
              <a:rPr lang="fr-FR" i="1" dirty="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à l’échelle locale. </a:t>
            </a:r>
          </a:p>
          <a:p>
            <a:pPr algn="just"/>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6240758"/>
      </p:ext>
    </p:extLst>
  </p:cSld>
  <p:clrMapOvr>
    <a:masterClrMapping/>
  </p:clrMapOvr>
</p:sld>
</file>

<file path=ppt/theme/theme1.xml><?xml version="1.0" encoding="utf-8"?>
<a:theme xmlns:a="http://schemas.openxmlformats.org/drawingml/2006/main" name="SketchyVTI">
  <a:themeElements>
    <a:clrScheme name="AnalogousFromDarkSeedLeftStep">
      <a:dk1>
        <a:srgbClr val="000000"/>
      </a:dk1>
      <a:lt1>
        <a:srgbClr val="FFFFFF"/>
      </a:lt1>
      <a:dk2>
        <a:srgbClr val="393920"/>
      </a:dk2>
      <a:lt2>
        <a:srgbClr val="E8E2E4"/>
      </a:lt2>
      <a:accent1>
        <a:srgbClr val="46B290"/>
      </a:accent1>
      <a:accent2>
        <a:srgbClr val="3BB25A"/>
      </a:accent2>
      <a:accent3>
        <a:srgbClr val="57B446"/>
      </a:accent3>
      <a:accent4>
        <a:srgbClr val="7CAE39"/>
      </a:accent4>
      <a:accent5>
        <a:srgbClr val="A4A541"/>
      </a:accent5>
      <a:accent6>
        <a:srgbClr val="B2823B"/>
      </a:accent6>
      <a:hlink>
        <a:srgbClr val="79892D"/>
      </a:hlink>
      <a:folHlink>
        <a:srgbClr val="828282"/>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TotalTime>
  <Words>3446</Words>
  <Application>Microsoft Macintosh PowerPoint</Application>
  <PresentationFormat>Grand écran</PresentationFormat>
  <Paragraphs>162</Paragraphs>
  <Slides>36</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36</vt:i4>
      </vt:variant>
    </vt:vector>
  </HeadingPairs>
  <TitlesOfParts>
    <vt:vector size="43" baseType="lpstr">
      <vt:lpstr>Aharoni</vt:lpstr>
      <vt:lpstr>Arial</vt:lpstr>
      <vt:lpstr>Calibri</vt:lpstr>
      <vt:lpstr>Modern Love</vt:lpstr>
      <vt:lpstr>The Hand</vt:lpstr>
      <vt:lpstr>Times New Roman</vt:lpstr>
      <vt:lpstr>SketchyVTI</vt:lpstr>
      <vt:lpstr>Thème 3.  Histoire et mémoires </vt:lpstr>
      <vt:lpstr>Présentation PowerPoint</vt:lpstr>
      <vt:lpstr>• Introduction : La différence entre histoire et mémoire </vt:lpstr>
      <vt:lpstr>Présentation PowerPoint</vt:lpstr>
      <vt:lpstr>Présentation PowerPoint</vt:lpstr>
      <vt:lpstr>Présentation PowerPoint</vt:lpstr>
      <vt:lpstr>• Introduction : Les notions de crimes contre l’humanité et de génocide, et le contexte de leur élaboration </vt:lpstr>
      <vt:lpstr>Présentation PowerPoint</vt:lpstr>
      <vt:lpstr>Présentation PowerPoint</vt:lpstr>
      <vt:lpstr>Présentation PowerPoint</vt:lpstr>
      <vt:lpstr>Axe 1: Histoire et mémoires des conflits</vt:lpstr>
      <vt:lpstr>Présentation PowerPoint</vt:lpstr>
      <vt:lpstr>Présentation PowerPoint</vt:lpstr>
      <vt:lpstr>Connaissances préalables</vt:lpstr>
      <vt:lpstr>Jalon 1 : un débat historique et ses implications politiques : les causes de la Première Guerre mondiale</vt:lpstr>
      <vt:lpstr>Présentation PowerPoint</vt:lpstr>
      <vt:lpstr>Présentation PowerPoint</vt:lpstr>
      <vt:lpstr>Pistes de réflexion</vt:lpstr>
      <vt:lpstr>Présentation PowerPoint</vt:lpstr>
      <vt:lpstr>Présentation PowerPoint</vt:lpstr>
      <vt:lpstr>Proposition d’activité n°1</vt:lpstr>
      <vt:lpstr>Proposition d’activité n°2</vt:lpstr>
      <vt:lpstr>Jalon 2 : Mémoires et histoire d’un conflit: la guerre d’Algérie </vt:lpstr>
      <vt:lpstr>Pistes de réflexion</vt:lpstr>
      <vt:lpstr>L’histoire des deux côtés de la Méditerranée</vt:lpstr>
      <vt:lpstr>Présentation PowerPoint</vt:lpstr>
      <vt:lpstr>Présentation PowerPoint</vt:lpstr>
      <vt:lpstr>Présentation PowerPoint</vt:lpstr>
      <vt:lpstr>Présentation PowerPoint</vt:lpstr>
      <vt:lpstr>Présentation PowerPoint</vt:lpstr>
      <vt:lpstr>Proposition d’activité n°1:  la guerre d’Algérie en bande-dessinée</vt:lpstr>
      <vt:lpstr>Présentation PowerPoint</vt:lpstr>
      <vt:lpstr>L’épreuve de l’enseignement de spécialité</vt:lpstr>
      <vt:lpstr>Exemples de dissertation</vt:lpstr>
      <vt:lpstr>Exemples d’études critiques de documents</vt:lpstr>
      <vt:lpstr>Ressources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Thème 3.  Histoire et mémoires </dc:title>
  <dc:creator>Anthony Guyon</dc:creator>
  <cp:lastModifiedBy>Christophe GOBERT</cp:lastModifiedBy>
  <cp:revision>14</cp:revision>
  <dcterms:created xsi:type="dcterms:W3CDTF">2020-05-16T06:09:26Z</dcterms:created>
  <dcterms:modified xsi:type="dcterms:W3CDTF">2020-05-17T15:55:11Z</dcterms:modified>
</cp:coreProperties>
</file>