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70" r:id="rId4"/>
    <p:sldId id="271" r:id="rId5"/>
    <p:sldId id="314" r:id="rId6"/>
    <p:sldId id="272" r:id="rId7"/>
    <p:sldId id="273" r:id="rId8"/>
    <p:sldId id="304" r:id="rId9"/>
    <p:sldId id="302" r:id="rId10"/>
    <p:sldId id="305" r:id="rId11"/>
    <p:sldId id="306" r:id="rId12"/>
    <p:sldId id="311" r:id="rId13"/>
    <p:sldId id="274" r:id="rId14"/>
    <p:sldId id="275" r:id="rId15"/>
    <p:sldId id="312" r:id="rId16"/>
    <p:sldId id="308" r:id="rId17"/>
    <p:sldId id="309" r:id="rId18"/>
    <p:sldId id="310" r:id="rId19"/>
    <p:sldId id="277" r:id="rId20"/>
    <p:sldId id="261" r:id="rId21"/>
    <p:sldId id="301" r:id="rId22"/>
    <p:sldId id="278" r:id="rId23"/>
    <p:sldId id="279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80" r:id="rId34"/>
    <p:sldId id="281" r:id="rId35"/>
    <p:sldId id="282" r:id="rId36"/>
    <p:sldId id="293" r:id="rId37"/>
    <p:sldId id="294" r:id="rId38"/>
    <p:sldId id="295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D5F5F-CD88-18B8-996A-FC6061772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00DF33-970D-6647-6C2C-737903DBA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EFBCD4-D221-303B-CD71-F2A8B036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F423-E177-477D-B93B-8710E667B5E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20FE2D-02A7-800E-EFEF-9EC3F701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E8ADAD-9895-295D-3105-4DC51CD2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646F-05E7-4FB0-B851-6D45A9A3B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79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19111-867B-2C78-1B4D-BBDF2847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D815A7-5879-1CD7-3402-CD7332246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45FA9A-379C-CB5B-546D-A2A6A649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F423-E177-477D-B93B-8710E667B5E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33EA14-6ABB-77D9-6BB8-6E6515A3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F9F6CB-E6DA-D0C8-6BD9-2F8EC1B6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646F-05E7-4FB0-B851-6D45A9A3B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0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7E421A-E438-EC9D-E85E-D565449F1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57FA81-3D4C-4A56-056B-3D8B59D2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DFD33F-B99F-A35F-B2EE-1BA1237A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F423-E177-477D-B93B-8710E667B5E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5C0B3D-C854-2824-4565-0F9D3BE9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2070EC-311B-4D34-615C-FCE0DB8A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646F-05E7-4FB0-B851-6D45A9A3B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52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9C5D8-302F-B246-DAF3-CEA4E2B5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7A63DD-87EF-7010-6B4E-825E48F5B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137DF2-E317-6FE6-44F2-C17A5A4E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F423-E177-477D-B93B-8710E667B5E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6FFF3F-FC44-32C8-D940-720CBA2E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13ADF5-1A69-2C2C-DFFD-6443AEFF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646F-05E7-4FB0-B851-6D45A9A3B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79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42AE7-6A01-D860-3F6A-E3449468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E13AD0-588E-56A3-C0E5-9E7E146FB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3E388C-4515-682B-B57C-AA7C4367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F423-E177-477D-B93B-8710E667B5E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53D1C6-B0F6-856C-30F0-85E6CA57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53B58B-8DC2-8175-CC17-23550F8A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646F-05E7-4FB0-B851-6D45A9A3B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29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C214E0-3D2F-3C8D-8B8A-A5F20913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61894C-5705-253E-06B9-406B5657B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BE2E99-5362-E1AC-CA05-E89B6C60A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5032F0-18F1-E665-6356-A9FBFFAD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F423-E177-477D-B93B-8710E667B5E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9CB869-8DC6-E343-A744-21C543E1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0B50D8-3B09-C617-3B97-17F5948E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646F-05E7-4FB0-B851-6D45A9A3B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96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508CC-044C-EA03-41B0-A6636D7E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E99300-F00E-DF0D-D513-236139CBD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8FB331-E8D6-8959-FEFA-347268203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1E6893-A8D3-4C48-979D-AD2B54F82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9D19F4-2E96-C611-7930-9AB40DBA2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E6E60F-6DA4-160A-71CA-A2B24B80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F423-E177-477D-B93B-8710E667B5E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3A5683-44DA-0104-EFAD-9679EDD0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EA3972-52DD-929D-ECA6-F2CB5A94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646F-05E7-4FB0-B851-6D45A9A3B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87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D46F4-2E6E-14FB-01AE-2025943F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53EE7-AD81-C7A9-1881-1BE5965A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F423-E177-477D-B93B-8710E667B5E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349C48-B255-5E09-DBC7-134E136F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E3D036-FF2A-13FD-8076-562C49CF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646F-05E7-4FB0-B851-6D45A9A3B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27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211CB6-0304-B903-CF03-1A9DBADC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F423-E177-477D-B93B-8710E667B5E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82F298-535E-B041-846A-45CD792E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FF9B93-29FF-C69B-4A71-B49EFBFF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646F-05E7-4FB0-B851-6D45A9A3B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95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8AF90A-A15C-6AF8-0A0D-BFDF3216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1232EB-8D83-7C31-AAB8-256C03118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9368A9-E408-CDBF-00FF-80928A1AC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AD8A2E-44FD-B18C-2EB8-A81DEF4E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F423-E177-477D-B93B-8710E667B5E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5F3EE4-248B-8E99-E47F-3929CFA1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BC6CD4-EA6F-C14B-D272-E75CA3DD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646F-05E7-4FB0-B851-6D45A9A3B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76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BD29D-78CF-DD17-885B-EA1E8F67B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C083E13-A90B-3846-5FDF-A5D6A6098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D1C172-99CD-CAD2-377C-343E29455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5B5B9C-D169-F400-5130-5320B97B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F423-E177-477D-B93B-8710E667B5E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B6A45E-7EFB-22EB-C4FA-9823AA3A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7EDA7B-ED63-F777-52D2-686708B9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646F-05E7-4FB0-B851-6D45A9A3B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08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DD6C9B-5FC4-63C4-96C3-3E22B841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74B3A3-2FC5-9971-6C55-2E559B53F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CAC6A4-1399-7C0E-FA9E-7F1CCF50B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E8F423-E177-477D-B93B-8710E667B5E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67E374-C733-6A8D-69C8-368CD3BF0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67C697-4B83-F961-5C45-F16A2F017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51646F-05E7-4FB0-B851-6D45A9A3B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41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icc-cpi.int/fr/about/the-cour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vie-publique.fr/fiches/271187-quest-ce-que-le-principe-de-la-responsabilite-de-proteg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un.org/french/millenaire/sg/report/ke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vie-publique.fr/fiches/271175-quest-ce-que-le-conseil-des-droits-de-lhomme-on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hne.fr/fr/encyclopedie/th%C3%A9matiques/relations-internationales/organiser-le-syst%C3%A8me-international/garantir-la-paix-par-la-%C2%AB%C2%A0s%C3%A9curit%C3%A9-collective%C2%A0%C2%BB-au-xxe-si%C3%A8cle" TargetMode="External"/><Relationship Id="rId2" Type="http://schemas.openxmlformats.org/officeDocument/2006/relationships/hyperlink" Target="https://journals.openedition.org/chrhc/1080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ploweb.com/La-securite-collective-onusienne-un-systeme-en-faillite-Entretien-avec-William-Leday.html" TargetMode="External"/><Relationship Id="rId4" Type="http://schemas.openxmlformats.org/officeDocument/2006/relationships/hyperlink" Target="https://www.diploweb.com/Geopolitique-du-maintien-de-la-paix-des-Nations-Unies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bAg9vs-S-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hne.fr/fr/eduscol/terminale-sp%C3%A9cialit%C3%A9-histoire/terminale-sp%C3%A9cialit%C3%A9-histoire/th%C3%A8me-2-faire-la-guerre-faire-la-paix-formes-de-conflits-et-modes-de-r%C3%A9solution/les-deux-guerres-du-golfe-1991-et-2003-et-leurs-prolongements-d%E2%80%99une-guerre-inter%C3%A9tatique-%C3%A0-un" TargetMode="External"/><Relationship Id="rId2" Type="http://schemas.openxmlformats.org/officeDocument/2006/relationships/hyperlink" Target="https://ehne.fr/fr/encyclopedie/th%C3%A9matiques/relations-internationales/organiser-le-syst%C3%A8me-international/garantir-la-paix-par-la-%C2%AB%C2%A0s%C3%A9curit%C3%A9-collective%C2%A0%C2%BB-au-xxe-si%C3%A8c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uscol.education.fr/1676/programmes-et-ressources-en-histoire-geographie-geopolitique-et-sciences-politiques-voie-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g/fr/formersg/koffi.s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hne.fr/fr/encyclopedie/th%C3%A9matiques/relations-internationales/organiser-le-syst%C3%A8me-international/garantir-la-paix-par-la-%C2%AB%C2%A0s%C3%A9curit%C3%A9-collective%C2%A0%C2%BB-au-xxe-si%C3%A8cl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12766AC-50B9-2FBA-6E24-F4D86A766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3208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BD3F8F0-9E5F-41AC-3119-8AB989A31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801"/>
            <a:ext cx="9144000" cy="1041399"/>
          </a:xfrm>
        </p:spPr>
        <p:txBody>
          <a:bodyPr>
            <a:normAutofit/>
          </a:bodyPr>
          <a:lstStyle/>
          <a:p>
            <a:r>
              <a:rPr lang="fr-FR" b="1" dirty="0"/>
              <a:t>Utiliser un acteur : l’ONU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3FD56D-7D70-3B2B-B7AF-CCF1F0135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5400"/>
            <a:ext cx="9144000" cy="1422400"/>
          </a:xfrm>
        </p:spPr>
        <p:txBody>
          <a:bodyPr/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61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FD49C-4E25-00CD-4482-F0631C54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F0F7F1-D962-15EE-E729-423F1BEDF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7392FC-6144-AC1D-F1A7-16A8CB92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121" y="681037"/>
            <a:ext cx="8217441" cy="53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0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7D328-3E7F-A745-EA2F-A086914B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E69589-107A-28E9-1E55-012B291A8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3F643C3-2048-3CAD-F769-3FA206236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9" y="1685681"/>
            <a:ext cx="10898121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2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90F23-1CA8-6F0E-D39B-EBF26133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67200" cy="5426075"/>
          </a:xfrm>
        </p:spPr>
        <p:txBody>
          <a:bodyPr>
            <a:normAutofit fontScale="90000"/>
          </a:bodyPr>
          <a:lstStyle/>
          <a:p>
            <a:r>
              <a:rPr lang="fr-FR" sz="3600" b="1" u="sng" dirty="0"/>
              <a:t>Activité Jalon B : 2h</a:t>
            </a:r>
            <a:br>
              <a:rPr lang="fr-FR" sz="3600" b="1" dirty="0"/>
            </a:br>
            <a:br>
              <a:rPr lang="fr-FR" sz="3600" dirty="0"/>
            </a:br>
            <a:r>
              <a:rPr lang="fr-FR" sz="3600" dirty="0"/>
              <a:t>-A l’aide des documents proposés, complétez la fiche activité</a:t>
            </a:r>
            <a:br>
              <a:rPr lang="fr-FR" sz="3600" dirty="0"/>
            </a:br>
            <a:r>
              <a:rPr lang="fr-FR" sz="3600" dirty="0"/>
              <a:t>-Puis réalisez la recherche en ligne (vous pouvez utiliser le support de votre choix : </a:t>
            </a:r>
            <a:r>
              <a:rPr lang="fr-FR" sz="3600" dirty="0" err="1"/>
              <a:t>Canva</a:t>
            </a:r>
            <a:r>
              <a:rPr lang="fr-FR" sz="3600" dirty="0"/>
              <a:t>, Powerpoint…). Dépôt sur </a:t>
            </a:r>
            <a:r>
              <a:rPr lang="fr-FR" sz="3600" dirty="0" err="1"/>
              <a:t>Pearltrees</a:t>
            </a:r>
            <a:r>
              <a:rPr lang="fr-FR" sz="3600" dirty="0"/>
              <a:t>. </a:t>
            </a:r>
            <a:br>
              <a:rPr lang="fr-FR" sz="3600" dirty="0"/>
            </a:br>
            <a:br>
              <a:rPr lang="fr-FR" sz="3600" dirty="0"/>
            </a:br>
            <a:r>
              <a:rPr lang="fr-FR" sz="3600" b="1" dirty="0"/>
              <a:t>Correction : 1h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120C7C-9DCC-CAC6-330C-CD7D8D892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21400"/>
            <a:ext cx="10515600" cy="55562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65465CE9-C960-1434-6536-95EA9007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418" y="0"/>
            <a:ext cx="4545981" cy="638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3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C9D5D-E3FA-E789-1C13-221180BE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DA46E7-E3BA-2D7C-7201-06D8E656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F9E1E3-F468-617A-D4DA-40548104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599" y="327796"/>
            <a:ext cx="8252727" cy="62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5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39170-3B85-18D3-5421-712BC1CC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4AD6F-6018-5851-9811-0AE9E80E2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2E7EFD-4DFB-DAE1-2240-ADA2054D3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57" y="365125"/>
            <a:ext cx="8333899" cy="632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5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F296F-EE99-DCCB-4849-E9B20C0B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33800" cy="3241675"/>
          </a:xfrm>
        </p:spPr>
        <p:txBody>
          <a:bodyPr>
            <a:normAutofit/>
          </a:bodyPr>
          <a:lstStyle/>
          <a:p>
            <a:br>
              <a:rPr lang="fr-FR" sz="2800" dirty="0">
                <a:hlinkClick r:id="rId2"/>
              </a:rPr>
            </a:br>
            <a:br>
              <a:rPr lang="fr-FR" sz="2800" dirty="0">
                <a:hlinkClick r:id="rId2"/>
              </a:rPr>
            </a:br>
            <a:br>
              <a:rPr lang="fr-FR" sz="2800" dirty="0">
                <a:hlinkClick r:id="rId2"/>
              </a:rPr>
            </a:br>
            <a:r>
              <a:rPr lang="fr-FR" sz="2800" dirty="0">
                <a:hlinkClick r:id="rId2"/>
              </a:rPr>
              <a:t>https://www.icc-cpi.int/fr/about/the-court</a:t>
            </a:r>
            <a:r>
              <a:rPr lang="fr-FR" sz="2800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CD472-5FCB-6563-0B96-63E9FDD3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47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u="sng" dirty="0"/>
              <a:t>3. La Cour pénale </a:t>
            </a:r>
          </a:p>
          <a:p>
            <a:pPr marL="0" indent="0">
              <a:buNone/>
            </a:pPr>
            <a:r>
              <a:rPr lang="fr-FR" u="sng" dirty="0"/>
              <a:t>Internationale (1998)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621A95-0623-84BC-ADF8-61BE0E694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35" y="0"/>
            <a:ext cx="5195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E2540-A00F-F1B2-1C54-C68B6020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05200" cy="4575175"/>
          </a:xfrm>
        </p:spPr>
        <p:txBody>
          <a:bodyPr>
            <a:normAutofit/>
          </a:bodyPr>
          <a:lstStyle/>
          <a:p>
            <a:r>
              <a:rPr lang="fr-FR" sz="2400" dirty="0">
                <a:hlinkClick r:id="rId2"/>
              </a:rPr>
              <a:t>Qu’est-ce que le principe de la responsabilité de protéger ? | vie-publique.fr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D8A85E-75AA-C563-FE0A-7A6555A30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fr-FR" u="sng" dirty="0"/>
              <a:t>5. La R2P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D5029A-C3D6-6DF6-D185-4275DBE7A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138" y="123825"/>
            <a:ext cx="6333862" cy="66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7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2AAA5-8A12-7ACC-14B9-0EB7E153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u="sng" dirty="0"/>
              <a:t>6. Le rapport Nous les peuples (2000) met en place les Objectifs du Millénaire pour le Développement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08C003-A965-1B8C-8804-61DEC715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861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hlinkClick r:id="rId2"/>
              </a:rPr>
              <a:t>Propositions clés (un.org)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C4C3A6-CBFB-F441-A5D7-BA1A01DF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27" y="1968282"/>
            <a:ext cx="6946678" cy="38102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8071DD-2361-9E89-EA58-7A350206F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513" y="3125100"/>
            <a:ext cx="2730787" cy="223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56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B5FFC-4B64-246F-CFFA-7C486A4B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35729" cy="5553075"/>
          </a:xfrm>
        </p:spPr>
        <p:txBody>
          <a:bodyPr>
            <a:normAutofit/>
          </a:bodyPr>
          <a:lstStyle/>
          <a:p>
            <a:r>
              <a:rPr lang="fr-FR" sz="2800" dirty="0">
                <a:hlinkClick r:id="rId2"/>
              </a:rPr>
              <a:t>Qu’est-ce que le Conseil des droits de l’homme (ONU) ? | vie-publique.fr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FD738-6A41-42F7-CD75-DBAB8B2C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00"/>
            <a:ext cx="10515600" cy="5910263"/>
          </a:xfrm>
        </p:spPr>
        <p:txBody>
          <a:bodyPr/>
          <a:lstStyle/>
          <a:p>
            <a:pPr marL="0" indent="0">
              <a:buNone/>
            </a:pPr>
            <a:r>
              <a:rPr lang="fr-FR" u="sng" dirty="0"/>
              <a:t>7.Le Conseil des</a:t>
            </a:r>
          </a:p>
          <a:p>
            <a:pPr marL="0" indent="0">
              <a:buNone/>
            </a:pPr>
            <a:r>
              <a:rPr lang="fr-FR" u="sng" dirty="0"/>
              <a:t>Droits de l’Homme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F10631-CAF3-022E-72BD-912FC0108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047" y="365125"/>
            <a:ext cx="77833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36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1DAD45-8C50-70D5-6F66-74946A55E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103" y="828839"/>
            <a:ext cx="8775598" cy="60291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DB0D849-599B-DF9F-BC5D-435FB130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821612"/>
          </a:xfrm>
        </p:spPr>
        <p:txBody>
          <a:bodyPr>
            <a:normAutofit/>
          </a:bodyPr>
          <a:lstStyle/>
          <a:p>
            <a:r>
              <a:rPr lang="fr-FR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Les missions de l’ONU de 1996 à 2007, Histoire-Géographie-Sciences Politiques-Géopolitique Terminale, Belin 2020</a:t>
            </a:r>
            <a:endParaRPr lang="fr-FR" sz="24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B1A90C-F752-FFB2-3230-845D5FDCF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14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A11DB-CBF7-A6CE-591D-A8A6EE78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 rapide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B41628-AEF1-9270-7A52-639AA6B1E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Hatto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maintien de la paix : l’ONU en action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Paris, Armand Colin,2015</a:t>
            </a: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Maurel,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Histoire des idées des Nations Unies, l’ONU en 20 notions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Paris, L’Harmattan, 2015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Chloé Maurel, « Kofi Annan, un parcours de plus de 40 ans au sein de l’ONU », Cahiers d’histoire. Revue d’histoire critique, 142 | 2019 : traduction et synthèse</a:t>
            </a: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Kofi Annan, un parcours de plus de 40 ans au sein de l’ONU (openedition.org)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Jean-Michel GUIEU, « Garantir la paix par la « sécurité collective » au XXe siècle », Encyclopédie pour une histoire nouvelle de l'Europe</a:t>
            </a: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Garantir la paix par la « sécurité collective » au XXe siècle | EHNE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Ronald HATTO , Géopolitique du maintien de la paix des Nations Unies,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Diploweb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 janvier 2018</a:t>
            </a: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Géopolitique du maintien de la paix des Nations Unies, par Ronald HATTO docteur en science politique de l’IEP de Paris. Enseignant de relations internationales (sécurité internationale) à Sciences-Po Paris depuis 2000. (diploweb.com)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9660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ONU. La sécurité collective onusienne : un système en faillite ? Entretien avec William </a:t>
            </a:r>
            <a:r>
              <a:rPr lang="fr-FR" dirty="0" err="1">
                <a:solidFill>
                  <a:srgbClr val="9660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Leday</a:t>
            </a:r>
            <a:r>
              <a:rPr lang="fr-FR" dirty="0">
                <a:solidFill>
                  <a:srgbClr val="9660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(diploweb.com)</a:t>
            </a:r>
            <a:r>
              <a:rPr lang="fr-FR" dirty="0">
                <a:solidFill>
                  <a:srgbClr val="9660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 juin 2021, (consulté le 17/04/24)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82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68F48-181A-DB3A-7D81-1B4A897A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68575"/>
          </a:xfrm>
        </p:spPr>
        <p:txBody>
          <a:bodyPr>
            <a:normAutofit/>
          </a:bodyPr>
          <a:lstStyle/>
          <a:p>
            <a:r>
              <a:rPr lang="fr-FR" sz="2700" u="sng" dirty="0">
                <a:latin typeface="+mn-lt"/>
              </a:rPr>
              <a:t>8.</a:t>
            </a:r>
            <a:r>
              <a:rPr lang="fr-FR" sz="2700" i="0" u="sng" dirty="0">
                <a:solidFill>
                  <a:srgbClr val="000000"/>
                </a:solidFill>
                <a:effectLst/>
                <a:latin typeface="+mn-lt"/>
              </a:rPr>
              <a:t> La seconde Guerre du Golfe : </a:t>
            </a:r>
            <a:r>
              <a:rPr lang="fr-FR" sz="2700" u="sng" dirty="0">
                <a:solidFill>
                  <a:srgbClr val="000000"/>
                </a:solidFill>
                <a:latin typeface="+mn-lt"/>
              </a:rPr>
              <a:t>l’</a:t>
            </a:r>
            <a:r>
              <a:rPr lang="fr-FR" sz="2700" i="0" u="sng" dirty="0">
                <a:solidFill>
                  <a:srgbClr val="000000"/>
                </a:solidFill>
                <a:effectLst/>
                <a:latin typeface="+mn-lt"/>
              </a:rPr>
              <a:t>échec de l’ONU face aux E-U</a:t>
            </a:r>
            <a:br>
              <a:rPr lang="fr-FR" sz="270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fr-FR" sz="2700" i="0" dirty="0">
                <a:solidFill>
                  <a:srgbClr val="000000"/>
                </a:solidFill>
                <a:effectLst/>
                <a:latin typeface="+mn-lt"/>
              </a:rPr>
              <a:t>Les grands discours : Dominique de Villepin, Non à la guerre d'Irak, </a:t>
            </a:r>
            <a:r>
              <a:rPr lang="fr-FR" sz="2700" i="0" dirty="0" err="1">
                <a:solidFill>
                  <a:srgbClr val="000000"/>
                </a:solidFill>
                <a:effectLst/>
                <a:latin typeface="+mn-lt"/>
              </a:rPr>
              <a:t>Educ’Arte</a:t>
            </a:r>
            <a:r>
              <a:rPr lang="fr-FR" sz="2700" i="0" dirty="0">
                <a:solidFill>
                  <a:srgbClr val="000000"/>
                </a:solidFill>
                <a:effectLst/>
                <a:latin typeface="+mn-lt"/>
              </a:rPr>
              <a:t>, 2017</a:t>
            </a:r>
            <a:br>
              <a:rPr lang="fr-FR" i="0" dirty="0">
                <a:solidFill>
                  <a:srgbClr val="000000"/>
                </a:solidFill>
                <a:effectLst/>
                <a:latin typeface="Barna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64027E-6984-9A84-16DB-24F679393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24299"/>
            <a:ext cx="10515600" cy="1496787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codes </a:t>
            </a:r>
            <a:r>
              <a:rPr lang="fr-FR" dirty="0" err="1"/>
              <a:t>Educ’Arte</a:t>
            </a:r>
            <a:r>
              <a:rPr lang="fr-FR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A84F4F-993A-900E-FCDE-D624FECCA0BE}"/>
              </a:ext>
            </a:extLst>
          </p:cNvPr>
          <p:cNvSpPr txBox="1"/>
          <p:nvPr/>
        </p:nvSpPr>
        <p:spPr>
          <a:xfrm>
            <a:off x="838200" y="3105834"/>
            <a:ext cx="9497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"Les grands discours" : Dominique de Villepin, "Non à la guerre en Irak" le 13 février 2003 (youtube.com)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1752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49F5C-C42B-E7F7-6209-D7577996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0A5891-1F04-2179-B0FE-0CBDC2C6E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029"/>
            <a:ext cx="10515600" cy="4304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u="sng" dirty="0"/>
              <a:t>Pour aller plus loin :</a:t>
            </a:r>
            <a:endParaRPr lang="fr-FR" dirty="0"/>
          </a:p>
          <a:p>
            <a:pPr marL="0" indent="0">
              <a:buNone/>
            </a:pPr>
            <a:r>
              <a:rPr lang="fr-FR" u="sng" dirty="0"/>
              <a:t>-Réaliser une fiche lecture de l’un des articles suivants :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Garantir la paix par la « sécurité collective » au XXe siècle | EHNE</a:t>
            </a:r>
            <a:endParaRPr lang="fr-FR" dirty="0">
              <a:hlinkClick r:id="rId3"/>
            </a:endParaRPr>
          </a:p>
          <a:p>
            <a:pPr marL="0" indent="0">
              <a:buNone/>
            </a:pPr>
            <a:r>
              <a:rPr lang="fr-FR" dirty="0">
                <a:hlinkClick r:id="rId3"/>
              </a:rPr>
              <a:t>Les deux guerres du Golfe (1991 et 2003) et leurs prolongements : d’une guerre interétatique à un conflit asymétrique | EHNE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-Fiche Acteur (révisions) :</a:t>
            </a:r>
          </a:p>
          <a:p>
            <a:pPr marL="0" indent="0">
              <a:buNone/>
            </a:pPr>
            <a:r>
              <a:rPr lang="fr-FR" dirty="0"/>
              <a:t>Relevez pour chaque thème étudié dans l’année le rôle de l’ONU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AE286B-FB1C-ABC1-C075-AD586A8D8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48" y="232845"/>
            <a:ext cx="10066774" cy="19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96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71710-92AC-B01E-565E-D40A0218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92D050"/>
                </a:solidFill>
              </a:rPr>
              <a:t>Evaluations possibles</a:t>
            </a:r>
            <a:br>
              <a:rPr lang="fr-FR" b="1" dirty="0">
                <a:solidFill>
                  <a:srgbClr val="92D050"/>
                </a:solidFill>
              </a:rPr>
            </a:b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14DB05-3F3E-95F8-62F0-C9D530145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C1F43F-DA15-58CC-91CB-AE275DE0E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1605"/>
            <a:ext cx="12123963" cy="16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88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A4D895-8046-1D98-C32C-E60E0A3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Dissertations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22D8EB-143C-C0BB-F811-F555FA1B8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Spécialité HGGSP (Amérique du Nord 1) - Bac 2023</a:t>
            </a:r>
          </a:p>
          <a:p>
            <a:pPr marL="0" indent="0">
              <a:buNone/>
            </a:pPr>
            <a:endParaRPr lang="fr-FR" sz="1800" b="1" dirty="0">
              <a:solidFill>
                <a:srgbClr val="000000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fr-FR" sz="1800" b="1" dirty="0">
              <a:solidFill>
                <a:srgbClr val="000000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fr-F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Sujet de dissertation 2 :</a:t>
            </a:r>
            <a:br>
              <a:rPr lang="fr-FR" dirty="0"/>
            </a:br>
            <a:r>
              <a:rPr lang="fr-F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La paix est-elle toujours un objectif atteignable ? Vous appuierez votre dissertation sur des exemples étudiés durant l'année.</a:t>
            </a:r>
            <a:br>
              <a:rPr lang="fr-FR" dirty="0"/>
            </a:br>
            <a:endParaRPr lang="fr-FR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027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D296FA-059D-26EC-1EB8-35E2BE8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F55AF9-3A89-543C-F585-1DC5096A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Spécialité HGGSP (Asie 2) - Bac 2023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Dissertation 2 :</a:t>
            </a:r>
            <a:br>
              <a:rPr lang="fr-FR" sz="3200" dirty="0"/>
            </a:br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La diplomatie et le défi de la construction de la paix depuis 1648.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10033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C60E3-CF7B-0F47-921D-23BEC914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445B9F-DB7B-D4F7-20F6-13DD4D46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Spécialité HGGSP (Nouvelle-Calédonie 1) - Bac 2023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Dissertation 2 :</a:t>
            </a:r>
            <a:br>
              <a:rPr lang="fr-FR" sz="3200" dirty="0"/>
            </a:br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Négocier la paix depuis 1648 : permanences et mutations.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21715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C1F38D-1172-53F4-70F9-6DD9FD79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200B7-B831-CF6A-C4FE-95CC14FBF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Spécialité HGGSP (Nouvelle-Calédonie 2) - Bac 2023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Dissertation 2 :</a:t>
            </a:r>
            <a:br>
              <a:rPr lang="fr-FR" sz="3200" dirty="0"/>
            </a:br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Les défis de la construction de la paix.</a:t>
            </a:r>
            <a:br>
              <a:rPr lang="fr-FR" sz="3200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8010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FA780-B2FE-3A75-462D-1B05E5CE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4AB721-CC0A-C390-6EAF-04F94B53C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Spécialité HGGSP (Spécimen 2) - Bac 2023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Dissertation n°2 :</a:t>
            </a:r>
            <a:br>
              <a:rPr lang="fr-FR" sz="3200" dirty="0"/>
            </a:br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Le Moyen-Orient entre guerre et paix.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03500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003FA3-56D1-523A-4B2C-83EB9B30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624E9A-DCF0-7148-316A-E8AA8C6FD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Spécialité HGGSP (Mayotte-Liban 2) - Bac 2022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Dissertation n°1 :</a:t>
            </a:r>
            <a:br>
              <a:rPr lang="fr-FR" sz="3200" dirty="0"/>
            </a:br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Le Moyen-Orient depuis 1948, une paix impossible 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26031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EB04D-2C5F-FF99-6805-A922CCEF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943868-7CEF-7280-D9ED-CE41D7CBB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Spécialité HGGSP (Amérique du Nord 1) - Bac 2021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Dissertation n° 1 :</a:t>
            </a:r>
            <a:br>
              <a:rPr lang="fr-FR" sz="3200" dirty="0"/>
            </a:br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Pourquoi la construction de la paix constitue-t-elle un défi et se confronte-t-elle à de multiples difficultés depuis la signature des traités de Westphalie ?</a:t>
            </a:r>
            <a:br>
              <a:rPr lang="fr-FR" sz="3200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2364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FB18A-CA4B-E45A-B17D-82D27056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Au Lycée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3A869C-E1AD-8C4B-F081-78ED7A470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HGGSP Terminale</a:t>
            </a:r>
          </a:p>
        </p:txBody>
      </p:sp>
    </p:spTree>
    <p:extLst>
      <p:ext uri="{BB962C8B-B14F-4D97-AF65-F5344CB8AC3E}">
        <p14:creationId xmlns:p14="http://schemas.microsoft.com/office/powerpoint/2010/main" val="434509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62C4A-7A08-B61A-AD97-3CD5A4AC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0E217D-52A1-A202-A54B-0484F679C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Spécialité HGGSP (Centres Etrangers Afrique 1) - Bac 2021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Dissertation 1 :</a:t>
            </a:r>
            <a:br>
              <a:rPr lang="fr-FR" sz="3200" dirty="0"/>
            </a:br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Quels rôles jouent les acteurs internationaux (étatiques ou non) dans les conflits et les tentatives d’établir la paix au Moyen-Orient ?</a:t>
            </a:r>
            <a:br>
              <a:rPr lang="fr-FR" sz="3200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7773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8342AC-D945-9F79-8AE1-D06BF670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17D410-6976-BED6-FA67-B6604458A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Spécialité HGGSP (Métropole Candidat libre 1) - Bac 2021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Dissertation 1 :</a:t>
            </a:r>
            <a:br>
              <a:rPr lang="fr-FR" sz="3200" dirty="0"/>
            </a:br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Quels sont les moyens pour construire la paix depuis 1648 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45218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805B0-6ACF-1DC5-F686-E41D07FF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06503-28BB-6427-1C79-35376B98D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Spécialité HGGSP (Métropole Candidat libre 2) - Bac 2021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Dissertation 1 :</a:t>
            </a:r>
            <a:br>
              <a:rPr lang="fr-FR" sz="3200" dirty="0"/>
            </a:br>
            <a:r>
              <a:rPr lang="fr-FR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Pourquoi la paix est-elle difficile à établir au Moyen-Orient depuis 1948 ?</a:t>
            </a:r>
            <a:br>
              <a:rPr lang="fr-FR" sz="3200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32266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A4775-1CA0-144C-8343-ABDB8232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Analyse de documents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D439B1-35E3-842E-EE06-BA98B5ECD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Spécialité HGGSP (Polynésie 2) - Bac 2023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95DC5C-AE5A-BA8C-C643-4A2AAD779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42" y="2993856"/>
            <a:ext cx="8249657" cy="28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1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4D7C81-2AC4-DDBA-E496-651D22C7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B04257-85CD-B64C-D1F0-067DBC9EF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6A051E-4763-50F4-BB1C-B11C3F57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315" y="252022"/>
            <a:ext cx="7531239" cy="60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09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50FA2-B954-7BAE-EBD6-ED56E1A8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3A91BE-7972-0C30-B467-F3507DD7A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C84337-7E83-B85E-90BB-A21FA65C7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210" y="496527"/>
            <a:ext cx="7196589" cy="57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39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5E7EF-165A-16B7-DC1D-4482B672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39EEA3-25BA-19F0-EDA7-F341B2E87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Spécialité HGGSP (Métropole France 1 remplacement) - Bac 2021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71023D-A400-E589-1385-5BBE95CA3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21" y="3832140"/>
            <a:ext cx="10442029" cy="19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08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14762-4E13-A896-0509-DA8E7A6D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A5B822-140A-5765-0EDE-B10F89217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9FD8F6-DA18-0D0F-6EF9-5EC1DC652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462" y="0"/>
            <a:ext cx="6345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75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7727B7-6CCE-D478-7191-59CD1E5A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04F404-C891-33FF-395F-ECBAE58B4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0AA6D9-180C-8883-0C6C-5914A587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759" y="342469"/>
            <a:ext cx="6144482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94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352C1-B966-D3A2-BA47-01A0DC94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8BDA84-01F7-58F0-AEB9-40FF780A9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Spécialité HGGSP (Nouvelle-Calédonie 1) - Bac 2022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525838-8B39-5191-A265-2500B5BC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17" y="3429000"/>
            <a:ext cx="9505936" cy="11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1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6CABF-CB5B-E034-28A2-DB387553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600" y="365125"/>
            <a:ext cx="3886200" cy="4041775"/>
          </a:xfrm>
        </p:spPr>
        <p:txBody>
          <a:bodyPr>
            <a:normAutofit/>
          </a:bodyPr>
          <a:lstStyle/>
          <a:p>
            <a:r>
              <a:rPr lang="fr-FR" sz="2200" dirty="0">
                <a:hlinkClick r:id="rId2"/>
              </a:rPr>
              <a:t>Programmes et ressources en histoire-géographie, géopolitique et sciences politiques - voie G | </a:t>
            </a:r>
            <a:r>
              <a:rPr lang="fr-FR" sz="2200" dirty="0" err="1">
                <a:hlinkClick r:id="rId2"/>
              </a:rPr>
              <a:t>éduscol</a:t>
            </a:r>
            <a:r>
              <a:rPr lang="fr-FR" sz="2200" dirty="0">
                <a:hlinkClick r:id="rId2"/>
              </a:rPr>
              <a:t> | Ministère de l'Education Nationale et de la Jeunesse | Direction générale de l'enseignement scolaire</a:t>
            </a:r>
            <a:br>
              <a:rPr lang="fr-FR" sz="2000" b="1" u="sng" dirty="0"/>
            </a:br>
            <a:br>
              <a:rPr lang="fr-FR" sz="2000" b="1" u="sng" dirty="0"/>
            </a:br>
            <a:br>
              <a:rPr lang="fr-FR" sz="2000" b="1" u="sng" dirty="0"/>
            </a:br>
            <a:br>
              <a:rPr lang="fr-FR" sz="2000" b="1" u="sng" dirty="0"/>
            </a:br>
            <a:r>
              <a:rPr lang="fr-FR" sz="2000" b="1" u="sng" dirty="0"/>
              <a:t>Ressources pour la classe :</a:t>
            </a:r>
            <a:br>
              <a:rPr lang="fr-FR" sz="2000" b="1" u="sng" dirty="0"/>
            </a:br>
            <a:r>
              <a:rPr lang="fr-FR" sz="2000" dirty="0"/>
              <a:t>présentation très complète du </a:t>
            </a:r>
            <a:br>
              <a:rPr lang="fr-FR" sz="2000" dirty="0"/>
            </a:br>
            <a:r>
              <a:rPr lang="fr-FR" sz="2000" dirty="0"/>
              <a:t>Jalon B : réalisations et  limites</a:t>
            </a:r>
            <a:endParaRPr lang="fr-FR" sz="2000" b="1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9ECD6B-34B5-81C5-8586-EFE907099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7499"/>
            <a:ext cx="10515600" cy="7794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8DECCD-B002-2978-636A-89A3D46C5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42" y="365125"/>
            <a:ext cx="6554115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80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716C5-112C-67CA-6F4E-2974D80E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38D0F9-EC6F-7A82-B7ED-39F04936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785D3E-C96F-9605-C39E-ED93060A6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74" y="338866"/>
            <a:ext cx="6320182" cy="63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76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53CE73-19DF-4F38-CCE4-07338EC1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9A063F-F319-581B-BB61-5BC86D678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0E6BD9-82F6-9AB4-A2EF-661D3EEDF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2" y="156706"/>
            <a:ext cx="5591955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0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223FA-04B1-BF8C-9199-45A2A05E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920199-BD30-DEE2-7DE8-E95B39D2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E11FF6-076B-4D02-F4E9-75CBDF776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043" y="4486388"/>
            <a:ext cx="8748206" cy="15233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18D58B-729A-4FF6-CC25-2C4F40317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43" y="365125"/>
            <a:ext cx="8381957" cy="395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9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8F219-718E-3E66-33EF-6E26E6AA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176000" cy="1325563"/>
          </a:xfrm>
        </p:spPr>
        <p:txBody>
          <a:bodyPr>
            <a:noAutofit/>
          </a:bodyPr>
          <a:lstStyle/>
          <a:p>
            <a:r>
              <a:rPr lang="fr-FR" sz="4800" b="1" u="sng" dirty="0"/>
              <a:t>Axe 2 Le défi de la construction de la paix.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0E9054-E4E1-741C-77FE-C62A2C564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531937"/>
            <a:ext cx="8331200" cy="435133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3200" u="sng" dirty="0"/>
              <a:t>Jalon B. Faire la paix par la sécurité collective :</a:t>
            </a:r>
          </a:p>
          <a:p>
            <a:pPr marL="0" indent="0">
              <a:buNone/>
            </a:pPr>
            <a:r>
              <a:rPr lang="fr-FR" sz="3200" u="sng" dirty="0"/>
              <a:t>les actions de l’ONU sous les mandats </a:t>
            </a:r>
          </a:p>
          <a:p>
            <a:pPr marL="0" indent="0">
              <a:buNone/>
            </a:pPr>
            <a:r>
              <a:rPr lang="fr-FR" sz="3200" u="sng" dirty="0"/>
              <a:t>de Kofi Annan (</a:t>
            </a:r>
            <a:r>
              <a:rPr lang="fr-FR" sz="3200" u="sng"/>
              <a:t>1997-2006)</a:t>
            </a:r>
            <a:endParaRPr lang="fr-FR" sz="3200" u="sng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BD3DFE-C53B-88B6-B717-1F3D3AA5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072" y="1531937"/>
            <a:ext cx="3138627" cy="397959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230D3BB-6175-F411-1DCE-43894F087F40}"/>
              </a:ext>
            </a:extLst>
          </p:cNvPr>
          <p:cNvSpPr txBox="1"/>
          <p:nvPr/>
        </p:nvSpPr>
        <p:spPr>
          <a:xfrm>
            <a:off x="6731000" y="55139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Kofi Annan | Secrétaire général des Nations Unies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131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7942B-EEA6-FC7F-3674-87ECAE4D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DF6B82-6706-C26D-D757-2421F5C80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62357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600" u="sng" dirty="0">
                <a:solidFill>
                  <a:srgbClr val="FF0000"/>
                </a:solidFill>
              </a:rPr>
              <a:t>Sécurité collective </a:t>
            </a:r>
            <a:r>
              <a:rPr lang="fr-FR" sz="3600" dirty="0">
                <a:solidFill>
                  <a:srgbClr val="FF0000"/>
                </a:solidFill>
              </a:rPr>
              <a:t>: Système interétatique qui prévoit, en cas d’emploi de la force, que tous les Etats participants entreprendront une action commune de prévention du conflit.</a:t>
            </a:r>
          </a:p>
          <a:p>
            <a:pPr marL="0" indent="0">
              <a:buNone/>
            </a:pPr>
            <a:endParaRPr lang="fr-FR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600" dirty="0"/>
              <a:t>Manuel Belin THGGSP 2019</a:t>
            </a: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endParaRPr lang="fr-FR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3600" u="sng" dirty="0">
                <a:solidFill>
                  <a:srgbClr val="FF0000"/>
                </a:solidFill>
              </a:rPr>
              <a:t>La sécurité collective </a:t>
            </a:r>
            <a:r>
              <a:rPr lang="fr-FR" sz="3600" dirty="0">
                <a:solidFill>
                  <a:srgbClr val="FF0000"/>
                </a:solidFill>
              </a:rPr>
              <a:t>repose (…) sur le « déséquilibre des forces » (Marie-Claude </a:t>
            </a:r>
            <a:r>
              <a:rPr lang="fr-FR" sz="3600" dirty="0" err="1">
                <a:solidFill>
                  <a:srgbClr val="FF0000"/>
                </a:solidFill>
              </a:rPr>
              <a:t>Smouts</a:t>
            </a:r>
            <a:r>
              <a:rPr lang="fr-FR" sz="3600" dirty="0">
                <a:solidFill>
                  <a:srgbClr val="FF0000"/>
                </a:solidFill>
              </a:rPr>
              <a:t> et Guillaume Devin), celles rassemblées par l’ensemble des États membres contre tout État agresseur.</a:t>
            </a:r>
          </a:p>
          <a:p>
            <a:pPr marL="0" indent="0">
              <a:buNone/>
            </a:pPr>
            <a:endParaRPr lang="fr-FR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600" dirty="0"/>
              <a:t>J.M </a:t>
            </a:r>
            <a:r>
              <a:rPr lang="fr-FR" sz="2600" dirty="0" err="1"/>
              <a:t>Guieu</a:t>
            </a:r>
            <a:r>
              <a:rPr lang="fr-FR" sz="2600" dirty="0"/>
              <a:t>, Garantir la paix par « la sécurité collective » au XXe s, EHNE</a:t>
            </a:r>
          </a:p>
          <a:p>
            <a:pPr marL="0" indent="0">
              <a:buNone/>
            </a:pPr>
            <a:r>
              <a:rPr lang="fr-FR" sz="2400" dirty="0">
                <a:hlinkClick r:id="rId2"/>
              </a:rPr>
              <a:t>Garantir la paix par la « sécurité collective » au XXe siècle | EHNE</a:t>
            </a:r>
            <a:endParaRPr lang="fr-FR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3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CCE41-5AE7-4ABF-9EC6-2DA3E913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3A153-A7CC-96E0-04B2-770401947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D8BA48-84CC-8D04-5BEE-DD6C675E3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48010"/>
            <a:ext cx="10346106" cy="461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4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B7908-361B-71AE-A556-3483D673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9086C7-FA56-01DC-7C3A-A19FBAE31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Le Conseil de sécurité des Nations Unies, un schéma pour comprendre et mémoriser">
            <a:extLst>
              <a:ext uri="{FF2B5EF4-FFF2-40B4-BE49-F238E27FC236}">
                <a16:creationId xmlns:a16="http://schemas.microsoft.com/office/drawing/2014/main" id="{132DC4CA-A34E-4C4A-AF1F-1DD81188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9699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39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1042</Words>
  <Application>Microsoft Office PowerPoint</Application>
  <PresentationFormat>Grand écran</PresentationFormat>
  <Paragraphs>105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Aptos</vt:lpstr>
      <vt:lpstr>Aptos Display</vt:lpstr>
      <vt:lpstr>Arial</vt:lpstr>
      <vt:lpstr>Barna</vt:lpstr>
      <vt:lpstr>Calibri</vt:lpstr>
      <vt:lpstr>Roboto</vt:lpstr>
      <vt:lpstr>Thème Office</vt:lpstr>
      <vt:lpstr>Utiliser un acteur : l’ONU</vt:lpstr>
      <vt:lpstr>Bibliographie rapide</vt:lpstr>
      <vt:lpstr>Au Lycée</vt:lpstr>
      <vt:lpstr>Programmes et ressources en histoire-géographie, géopolitique et sciences politiques - voie G | éduscol | Ministère de l'Education Nationale et de la Jeunesse | Direction générale de l'enseignement scolaire    Ressources pour la classe : présentation très complète du  Jalon B : réalisations et  limites</vt:lpstr>
      <vt:lpstr>Présentation PowerPoint</vt:lpstr>
      <vt:lpstr>Axe 2 Le défi de la construction de la paix.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Activité Jalon B : 2h  -A l’aide des documents proposés, complétez la fiche activité -Puis réalisez la recherche en ligne (vous pouvez utiliser le support de votre choix : Canva, Powerpoint…). Dépôt sur Pearltrees.   Correction : 1h</vt:lpstr>
      <vt:lpstr>Présentation PowerPoint</vt:lpstr>
      <vt:lpstr>Présentation PowerPoint</vt:lpstr>
      <vt:lpstr>   https://www.icc-cpi.int/fr/about/the-court </vt:lpstr>
      <vt:lpstr>Qu’est-ce que le principe de la responsabilité de protéger ? | vie-publique.fr</vt:lpstr>
      <vt:lpstr>6. Le rapport Nous les peuples (2000) met en place les Objectifs du Millénaire pour le Développement</vt:lpstr>
      <vt:lpstr>Qu’est-ce que le Conseil des droits de l’homme (ONU) ? | vie-publique.fr</vt:lpstr>
      <vt:lpstr>8. Les missions de l’ONU de 1996 à 2007, Histoire-Géographie-Sciences Politiques-Géopolitique Terminale, Belin 2020</vt:lpstr>
      <vt:lpstr>8. La seconde Guerre du Golfe : l’échec de l’ONU face aux E-U Les grands discours : Dominique de Villepin, Non à la guerre d'Irak, Educ’Arte, 2017 </vt:lpstr>
      <vt:lpstr>Présentation PowerPoint</vt:lpstr>
      <vt:lpstr>Evaluations possibles </vt:lpstr>
      <vt:lpstr>Dissertations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Analyse de documents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gratianne zucca</dc:creator>
  <cp:lastModifiedBy>gratianne zucca</cp:lastModifiedBy>
  <cp:revision>15</cp:revision>
  <dcterms:created xsi:type="dcterms:W3CDTF">2024-04-08T15:39:32Z</dcterms:created>
  <dcterms:modified xsi:type="dcterms:W3CDTF">2024-04-23T05:54:10Z</dcterms:modified>
</cp:coreProperties>
</file>