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800000" cx="7560000"/>
  <p:notesSz cx="6858000" cy="9144000"/>
  <p:embeddedFontLst>
    <p:embeddedFont>
      <p:font typeface="Nunito"/>
      <p:regular r:id="rId18"/>
      <p:bold r:id="rId19"/>
      <p:italic r:id="rId20"/>
      <p:boldItalic r:id="rId21"/>
    </p:embeddedFont>
    <p:embeddedFont>
      <p:font typeface="Helvetica Neue"/>
      <p:regular r:id="rId22"/>
      <p:bold r:id="rId23"/>
      <p:italic r:id="rId24"/>
      <p:boldItalic r:id="rId25"/>
    </p:embeddedFont>
    <p:embeddedFont>
      <p:font typeface="Helvetica Neue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81">
          <p15:clr>
            <a:srgbClr val="A4A3A4"/>
          </p15:clr>
        </p15:guide>
        <p15:guide id="2" orient="horz" pos="2752">
          <p15:clr>
            <a:srgbClr val="9AA0A6"/>
          </p15:clr>
        </p15:guide>
        <p15:guide id="3" orient="horz" pos="6343">
          <p15:clr>
            <a:srgbClr val="747775"/>
          </p15:clr>
        </p15:guide>
        <p15:guide id="4" orient="horz" pos="625">
          <p15:clr>
            <a:srgbClr val="747775"/>
          </p15:clr>
        </p15:guide>
        <p15:guide id="5" orient="horz" pos="691">
          <p15:clr>
            <a:srgbClr val="747775"/>
          </p15:clr>
        </p15:guide>
        <p15:guide id="6" pos="4316">
          <p15:clr>
            <a:srgbClr val="747775"/>
          </p15:clr>
        </p15:guide>
        <p15:guide id="7" orient="horz" pos="450">
          <p15:clr>
            <a:srgbClr val="747775"/>
          </p15:clr>
        </p15:guide>
        <p15:guide id="8" pos="340">
          <p15:clr>
            <a:srgbClr val="747775"/>
          </p15:clr>
        </p15:guide>
        <p15:guide id="9" orient="horz" pos="1474">
          <p15:clr>
            <a:srgbClr val="747775"/>
          </p15:clr>
        </p15:guide>
        <p15:guide id="10" orient="horz" pos="1814">
          <p15:clr>
            <a:srgbClr val="747775"/>
          </p15:clr>
        </p15:guide>
        <p15:guide id="11" orient="horz" pos="1561">
          <p15:clr>
            <a:srgbClr val="747775"/>
          </p15:clr>
        </p15:guide>
        <p15:guide id="12" orient="horz" pos="190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p:guide pos="2752" orient="horz"/>
        <p:guide pos="6343" orient="horz"/>
        <p:guide pos="625" orient="horz"/>
        <p:guide pos="691" orient="horz"/>
        <p:guide pos="4316"/>
        <p:guide pos="450" orient="horz"/>
        <p:guide pos="340"/>
        <p:guide pos="1474" orient="horz"/>
        <p:guide pos="1814" orient="horz"/>
        <p:guide pos="1561" orient="horz"/>
        <p:guide pos="190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HelveticaNeue-regular.fntdata"/><Relationship Id="rId21" Type="http://schemas.openxmlformats.org/officeDocument/2006/relationships/font" Target="fonts/Nunito-boldItalic.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Light-regular.fntdata"/><Relationship Id="rId25" Type="http://schemas.openxmlformats.org/officeDocument/2006/relationships/font" Target="fonts/HelveticaNeue-boldItalic.fntdata"/><Relationship Id="rId28" Type="http://schemas.openxmlformats.org/officeDocument/2006/relationships/font" Target="fonts/HelveticaNeueLight-italic.fntdata"/><Relationship Id="rId27" Type="http://schemas.openxmlformats.org/officeDocument/2006/relationships/font" Target="fonts/HelveticaNeue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Light-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4f343808_0_0: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4f3438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e64309ce58_0_111: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e64309ce58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5ed6d276d2_0_96: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35ed6d276d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e63edc62c0_0_139: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2e63edc62c0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63edc62c0_0_63: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e63edc62c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63edc62c0_0_129: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63edc62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5ed6d276d2_0_199: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5ed6d276d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5ed6d276d2_0_0: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5ed6d276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5ed6d276d2_0_54: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5ed6d276d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5bb9048f51_0_16: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5bb9048f5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5bb9048f51_0_61: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5bb9048f5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5f7b9652f0_0_0:notes"/>
          <p:cNvSpPr/>
          <p:nvPr>
            <p:ph idx="2" type="sldImg"/>
          </p:nvPr>
        </p:nvSpPr>
        <p:spPr>
          <a:xfrm>
            <a:off x="2228698" y="685800"/>
            <a:ext cx="24015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5f7b9652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63412"/>
            <a:ext cx="7044600" cy="4309800"/>
          </a:xfrm>
          <a:prstGeom prst="rect">
            <a:avLst/>
          </a:prstGeom>
        </p:spPr>
        <p:txBody>
          <a:bodyPr anchorCtr="0" anchor="b" bIns="56000" lIns="56000" spcFirstLastPara="1" rIns="56000" wrap="square" tIns="5600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11" name="Google Shape;11;p2"/>
          <p:cNvSpPr txBox="1"/>
          <p:nvPr>
            <p:ph idx="1" type="subTitle"/>
          </p:nvPr>
        </p:nvSpPr>
        <p:spPr>
          <a:xfrm>
            <a:off x="257705" y="5950919"/>
            <a:ext cx="7044600" cy="1664100"/>
          </a:xfrm>
          <a:prstGeom prst="rect">
            <a:avLst/>
          </a:prstGeom>
        </p:spPr>
        <p:txBody>
          <a:bodyPr anchorCtr="0" anchor="t" bIns="56000" lIns="56000" spcFirstLastPara="1" rIns="56000" wrap="square" tIns="56000">
            <a:normAutofit/>
          </a:bodyPr>
          <a:lstStyle>
            <a:lvl1pPr lvl="0" algn="ctr">
              <a:lnSpc>
                <a:spcPct val="100000"/>
              </a:lnSpc>
              <a:spcBef>
                <a:spcPts val="0"/>
              </a:spcBef>
              <a:spcAft>
                <a:spcPts val="0"/>
              </a:spcAft>
              <a:buSzPts val="1700"/>
              <a:buNone/>
              <a:defRPr sz="1700"/>
            </a:lvl1pPr>
            <a:lvl2pPr lvl="1" algn="ctr">
              <a:lnSpc>
                <a:spcPct val="100000"/>
              </a:lnSpc>
              <a:spcBef>
                <a:spcPts val="0"/>
              </a:spcBef>
              <a:spcAft>
                <a:spcPts val="0"/>
              </a:spcAft>
              <a:buSzPts val="1700"/>
              <a:buNone/>
              <a:defRPr sz="1700"/>
            </a:lvl2pPr>
            <a:lvl3pPr lvl="2" algn="ctr">
              <a:lnSpc>
                <a:spcPct val="100000"/>
              </a:lnSpc>
              <a:spcBef>
                <a:spcPts val="0"/>
              </a:spcBef>
              <a:spcAft>
                <a:spcPts val="0"/>
              </a:spcAft>
              <a:buSzPts val="1700"/>
              <a:buNone/>
              <a:defRPr sz="1700"/>
            </a:lvl3pPr>
            <a:lvl4pPr lvl="3" algn="ctr">
              <a:lnSpc>
                <a:spcPct val="100000"/>
              </a:lnSpc>
              <a:spcBef>
                <a:spcPts val="0"/>
              </a:spcBef>
              <a:spcAft>
                <a:spcPts val="0"/>
              </a:spcAft>
              <a:buSzPts val="1700"/>
              <a:buNone/>
              <a:defRPr sz="1700"/>
            </a:lvl4pPr>
            <a:lvl5pPr lvl="4" algn="ctr">
              <a:lnSpc>
                <a:spcPct val="100000"/>
              </a:lnSpc>
              <a:spcBef>
                <a:spcPts val="0"/>
              </a:spcBef>
              <a:spcAft>
                <a:spcPts val="0"/>
              </a:spcAft>
              <a:buSzPts val="1700"/>
              <a:buNone/>
              <a:defRPr sz="1700"/>
            </a:lvl5pPr>
            <a:lvl6pPr lvl="5" algn="ctr">
              <a:lnSpc>
                <a:spcPct val="100000"/>
              </a:lnSpc>
              <a:spcBef>
                <a:spcPts val="0"/>
              </a:spcBef>
              <a:spcAft>
                <a:spcPts val="0"/>
              </a:spcAft>
              <a:buSzPts val="1700"/>
              <a:buNone/>
              <a:defRPr sz="1700"/>
            </a:lvl6pPr>
            <a:lvl7pPr lvl="6" algn="ctr">
              <a:lnSpc>
                <a:spcPct val="100000"/>
              </a:lnSpc>
              <a:spcBef>
                <a:spcPts val="0"/>
              </a:spcBef>
              <a:spcAft>
                <a:spcPts val="0"/>
              </a:spcAft>
              <a:buSzPts val="1700"/>
              <a:buNone/>
              <a:defRPr sz="1700"/>
            </a:lvl7pPr>
            <a:lvl8pPr lvl="7" algn="ctr">
              <a:lnSpc>
                <a:spcPct val="100000"/>
              </a:lnSpc>
              <a:spcBef>
                <a:spcPts val="0"/>
              </a:spcBef>
              <a:spcAft>
                <a:spcPts val="0"/>
              </a:spcAft>
              <a:buSzPts val="1700"/>
              <a:buNone/>
              <a:defRPr sz="1700"/>
            </a:lvl8pPr>
            <a:lvl9pPr lvl="8" algn="ctr">
              <a:lnSpc>
                <a:spcPct val="100000"/>
              </a:lnSpc>
              <a:spcBef>
                <a:spcPts val="0"/>
              </a:spcBef>
              <a:spcAft>
                <a:spcPts val="0"/>
              </a:spcAft>
              <a:buSzPts val="1700"/>
              <a:buNone/>
              <a:defRPr sz="1700"/>
            </a:lvl9pPr>
          </a:lstStyle>
          <a:p/>
        </p:txBody>
      </p:sp>
      <p:sp>
        <p:nvSpPr>
          <p:cNvPr id="12" name="Google Shape;12;p2"/>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322572"/>
            <a:ext cx="7044600" cy="4122900"/>
          </a:xfrm>
          <a:prstGeom prst="rect">
            <a:avLst/>
          </a:prstGeom>
        </p:spPr>
        <p:txBody>
          <a:bodyPr anchorCtr="0" anchor="b" bIns="56000" lIns="56000" spcFirstLastPara="1" rIns="56000" wrap="square" tIns="56000">
            <a:normAutofit/>
          </a:bodyPr>
          <a:lstStyle>
            <a:lvl1pPr lvl="0" algn="ctr">
              <a:spcBef>
                <a:spcPts val="0"/>
              </a:spcBef>
              <a:spcAft>
                <a:spcPts val="0"/>
              </a:spcAft>
              <a:buSzPts val="7400"/>
              <a:buNone/>
              <a:defRPr sz="74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r>
              <a:t>xx%</a:t>
            </a:r>
          </a:p>
        </p:txBody>
      </p:sp>
      <p:sp>
        <p:nvSpPr>
          <p:cNvPr id="46" name="Google Shape;46;p11"/>
          <p:cNvSpPr txBox="1"/>
          <p:nvPr>
            <p:ph idx="1" type="body"/>
          </p:nvPr>
        </p:nvSpPr>
        <p:spPr>
          <a:xfrm>
            <a:off x="257705" y="6618845"/>
            <a:ext cx="7044600" cy="2731200"/>
          </a:xfrm>
          <a:prstGeom prst="rect">
            <a:avLst/>
          </a:prstGeom>
        </p:spPr>
        <p:txBody>
          <a:bodyPr anchorCtr="0" anchor="t" bIns="56000" lIns="56000" spcFirstLastPara="1" rIns="56000" wrap="square" tIns="56000">
            <a:normAutofit/>
          </a:bodyPr>
          <a:lstStyle>
            <a:lvl1pPr indent="-298450" lvl="0" marL="457200" algn="ctr">
              <a:spcBef>
                <a:spcPts val="0"/>
              </a:spcBef>
              <a:spcAft>
                <a:spcPts val="0"/>
              </a:spcAft>
              <a:buSzPts val="1100"/>
              <a:buChar char="●"/>
              <a:defRPr/>
            </a:lvl1pPr>
            <a:lvl2pPr indent="-285750" lvl="1" marL="914400" algn="ctr">
              <a:spcBef>
                <a:spcPts val="0"/>
              </a:spcBef>
              <a:spcAft>
                <a:spcPts val="0"/>
              </a:spcAft>
              <a:buSzPts val="900"/>
              <a:buChar char="○"/>
              <a:defRPr/>
            </a:lvl2pPr>
            <a:lvl3pPr indent="-285750" lvl="2" marL="1371600" algn="ctr">
              <a:spcBef>
                <a:spcPts val="0"/>
              </a:spcBef>
              <a:spcAft>
                <a:spcPts val="0"/>
              </a:spcAft>
              <a:buSzPts val="900"/>
              <a:buChar char="■"/>
              <a:defRPr/>
            </a:lvl3pPr>
            <a:lvl4pPr indent="-285750" lvl="3" marL="1828800" algn="ctr">
              <a:spcBef>
                <a:spcPts val="0"/>
              </a:spcBef>
              <a:spcAft>
                <a:spcPts val="0"/>
              </a:spcAft>
              <a:buSzPts val="900"/>
              <a:buChar char="●"/>
              <a:defRPr/>
            </a:lvl4pPr>
            <a:lvl5pPr indent="-285750" lvl="4" marL="2286000" algn="ctr">
              <a:spcBef>
                <a:spcPts val="0"/>
              </a:spcBef>
              <a:spcAft>
                <a:spcPts val="0"/>
              </a:spcAft>
              <a:buSzPts val="900"/>
              <a:buChar char="○"/>
              <a:defRPr/>
            </a:lvl5pPr>
            <a:lvl6pPr indent="-285750" lvl="5" marL="2743200" algn="ctr">
              <a:spcBef>
                <a:spcPts val="0"/>
              </a:spcBef>
              <a:spcAft>
                <a:spcPts val="0"/>
              </a:spcAft>
              <a:buSzPts val="900"/>
              <a:buChar char="■"/>
              <a:defRPr/>
            </a:lvl6pPr>
            <a:lvl7pPr indent="-285750" lvl="6" marL="3200400" algn="ctr">
              <a:spcBef>
                <a:spcPts val="0"/>
              </a:spcBef>
              <a:spcAft>
                <a:spcPts val="0"/>
              </a:spcAft>
              <a:buSzPts val="900"/>
              <a:buChar char="●"/>
              <a:defRPr/>
            </a:lvl7pPr>
            <a:lvl8pPr indent="-285750" lvl="7" marL="3657600" algn="ctr">
              <a:spcBef>
                <a:spcPts val="0"/>
              </a:spcBef>
              <a:spcAft>
                <a:spcPts val="0"/>
              </a:spcAft>
              <a:buSzPts val="900"/>
              <a:buChar char="○"/>
              <a:defRPr/>
            </a:lvl8pPr>
            <a:lvl9pPr indent="-285750" lvl="8" marL="4114800" algn="ctr">
              <a:spcBef>
                <a:spcPts val="0"/>
              </a:spcBef>
              <a:spcAft>
                <a:spcPts val="0"/>
              </a:spcAft>
              <a:buSzPts val="900"/>
              <a:buChar char="■"/>
              <a:defRPr/>
            </a:lvl9pPr>
          </a:lstStyle>
          <a:p/>
        </p:txBody>
      </p:sp>
      <p:sp>
        <p:nvSpPr>
          <p:cNvPr id="47" name="Google Shape;47;p11"/>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516220"/>
            <a:ext cx="7044600" cy="1767600"/>
          </a:xfrm>
          <a:prstGeom prst="rect">
            <a:avLst/>
          </a:prstGeom>
        </p:spPr>
        <p:txBody>
          <a:bodyPr anchorCtr="0" anchor="ctr" bIns="56000" lIns="56000" spcFirstLastPara="1" rIns="56000" wrap="square" tIns="56000">
            <a:norm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sp>
        <p:nvSpPr>
          <p:cNvPr id="15" name="Google Shape;15;p3"/>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34436"/>
            <a:ext cx="7044600" cy="1202400"/>
          </a:xfrm>
          <a:prstGeom prst="rect">
            <a:avLst/>
          </a:prstGeom>
        </p:spPr>
        <p:txBody>
          <a:bodyPr anchorCtr="0" anchor="t" bIns="56000" lIns="56000" spcFirstLastPara="1" rIns="56000" wrap="square" tIns="56000">
            <a:normAutofit/>
          </a:bodyPr>
          <a:lstStyle>
            <a:lvl1pPr lvl="0">
              <a:spcBef>
                <a:spcPts val="0"/>
              </a:spcBef>
              <a:spcAft>
                <a:spcPts val="0"/>
              </a:spcAft>
              <a:buSzPts val="1700"/>
              <a:buNone/>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p:txBody>
      </p:sp>
      <p:sp>
        <p:nvSpPr>
          <p:cNvPr id="18" name="Google Shape;18;p4"/>
          <p:cNvSpPr txBox="1"/>
          <p:nvPr>
            <p:ph idx="1" type="body"/>
          </p:nvPr>
        </p:nvSpPr>
        <p:spPr>
          <a:xfrm>
            <a:off x="257705" y="2419895"/>
            <a:ext cx="7044600" cy="7173600"/>
          </a:xfrm>
          <a:prstGeom prst="rect">
            <a:avLst/>
          </a:prstGeom>
        </p:spPr>
        <p:txBody>
          <a:bodyPr anchorCtr="0" anchor="t" bIns="56000" lIns="56000" spcFirstLastPara="1" rIns="56000" wrap="square" tIns="56000">
            <a:normAutofit/>
          </a:bodyPr>
          <a:lstStyle>
            <a:lvl1pPr indent="-298450" lvl="0" marL="457200">
              <a:spcBef>
                <a:spcPts val="0"/>
              </a:spcBef>
              <a:spcAft>
                <a:spcPts val="0"/>
              </a:spcAft>
              <a:buSzPts val="11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19" name="Google Shape;19;p4"/>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34436"/>
            <a:ext cx="7044600" cy="1202400"/>
          </a:xfrm>
          <a:prstGeom prst="rect">
            <a:avLst/>
          </a:prstGeom>
        </p:spPr>
        <p:txBody>
          <a:bodyPr anchorCtr="0" anchor="t" bIns="56000" lIns="56000" spcFirstLastPara="1" rIns="56000" wrap="square" tIns="56000">
            <a:normAutofit/>
          </a:bodyPr>
          <a:lstStyle>
            <a:lvl1pPr lvl="0">
              <a:spcBef>
                <a:spcPts val="0"/>
              </a:spcBef>
              <a:spcAft>
                <a:spcPts val="0"/>
              </a:spcAft>
              <a:buSzPts val="1700"/>
              <a:buNone/>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p:txBody>
      </p:sp>
      <p:sp>
        <p:nvSpPr>
          <p:cNvPr id="22" name="Google Shape;22;p5"/>
          <p:cNvSpPr txBox="1"/>
          <p:nvPr>
            <p:ph idx="1" type="body"/>
          </p:nvPr>
        </p:nvSpPr>
        <p:spPr>
          <a:xfrm>
            <a:off x="257705" y="2419895"/>
            <a:ext cx="3306900" cy="7173600"/>
          </a:xfrm>
          <a:prstGeom prst="rect">
            <a:avLst/>
          </a:prstGeom>
        </p:spPr>
        <p:txBody>
          <a:bodyPr anchorCtr="0" anchor="t" bIns="56000" lIns="56000" spcFirstLastPara="1" rIns="56000" wrap="square" tIns="56000">
            <a:normAutofit/>
          </a:bodyPr>
          <a:lstStyle>
            <a:lvl1pPr indent="-285750" lvl="0" marL="457200">
              <a:spcBef>
                <a:spcPts val="0"/>
              </a:spcBef>
              <a:spcAft>
                <a:spcPts val="0"/>
              </a:spcAft>
              <a:buSzPts val="900"/>
              <a:buChar char="●"/>
              <a:defRPr sz="900"/>
            </a:lvl1pPr>
            <a:lvl2pPr indent="-273050" lvl="1" marL="914400">
              <a:spcBef>
                <a:spcPts val="0"/>
              </a:spcBef>
              <a:spcAft>
                <a:spcPts val="0"/>
              </a:spcAft>
              <a:buSzPts val="700"/>
              <a:buChar char="○"/>
              <a:defRPr sz="700"/>
            </a:lvl2pPr>
            <a:lvl3pPr indent="-273050" lvl="2" marL="1371600">
              <a:spcBef>
                <a:spcPts val="0"/>
              </a:spcBef>
              <a:spcAft>
                <a:spcPts val="0"/>
              </a:spcAft>
              <a:buSzPts val="700"/>
              <a:buChar char="■"/>
              <a:defRPr sz="700"/>
            </a:lvl3pPr>
            <a:lvl4pPr indent="-273050" lvl="3" marL="1828800">
              <a:spcBef>
                <a:spcPts val="0"/>
              </a:spcBef>
              <a:spcAft>
                <a:spcPts val="0"/>
              </a:spcAft>
              <a:buSzPts val="700"/>
              <a:buChar char="●"/>
              <a:defRPr sz="700"/>
            </a:lvl4pPr>
            <a:lvl5pPr indent="-273050" lvl="4" marL="2286000">
              <a:spcBef>
                <a:spcPts val="0"/>
              </a:spcBef>
              <a:spcAft>
                <a:spcPts val="0"/>
              </a:spcAft>
              <a:buSzPts val="700"/>
              <a:buChar char="○"/>
              <a:defRPr sz="700"/>
            </a:lvl5pPr>
            <a:lvl6pPr indent="-273050" lvl="5" marL="2743200">
              <a:spcBef>
                <a:spcPts val="0"/>
              </a:spcBef>
              <a:spcAft>
                <a:spcPts val="0"/>
              </a:spcAft>
              <a:buSzPts val="700"/>
              <a:buChar char="■"/>
              <a:defRPr sz="700"/>
            </a:lvl6pPr>
            <a:lvl7pPr indent="-273050" lvl="6" marL="3200400">
              <a:spcBef>
                <a:spcPts val="0"/>
              </a:spcBef>
              <a:spcAft>
                <a:spcPts val="0"/>
              </a:spcAft>
              <a:buSzPts val="700"/>
              <a:buChar char="●"/>
              <a:defRPr sz="700"/>
            </a:lvl7pPr>
            <a:lvl8pPr indent="-273050" lvl="7" marL="3657600">
              <a:spcBef>
                <a:spcPts val="0"/>
              </a:spcBef>
              <a:spcAft>
                <a:spcPts val="0"/>
              </a:spcAft>
              <a:buSzPts val="700"/>
              <a:buChar char="○"/>
              <a:defRPr sz="700"/>
            </a:lvl8pPr>
            <a:lvl9pPr indent="-273050" lvl="8" marL="4114800">
              <a:spcBef>
                <a:spcPts val="0"/>
              </a:spcBef>
              <a:spcAft>
                <a:spcPts val="0"/>
              </a:spcAft>
              <a:buSzPts val="700"/>
              <a:buChar char="■"/>
              <a:defRPr sz="700"/>
            </a:lvl9pPr>
          </a:lstStyle>
          <a:p/>
        </p:txBody>
      </p:sp>
      <p:sp>
        <p:nvSpPr>
          <p:cNvPr id="23" name="Google Shape;23;p5"/>
          <p:cNvSpPr txBox="1"/>
          <p:nvPr>
            <p:ph idx="2" type="body"/>
          </p:nvPr>
        </p:nvSpPr>
        <p:spPr>
          <a:xfrm>
            <a:off x="3995291" y="2419895"/>
            <a:ext cx="3306900" cy="7173600"/>
          </a:xfrm>
          <a:prstGeom prst="rect">
            <a:avLst/>
          </a:prstGeom>
        </p:spPr>
        <p:txBody>
          <a:bodyPr anchorCtr="0" anchor="t" bIns="56000" lIns="56000" spcFirstLastPara="1" rIns="56000" wrap="square" tIns="56000">
            <a:normAutofit/>
          </a:bodyPr>
          <a:lstStyle>
            <a:lvl1pPr indent="-285750" lvl="0" marL="457200">
              <a:spcBef>
                <a:spcPts val="0"/>
              </a:spcBef>
              <a:spcAft>
                <a:spcPts val="0"/>
              </a:spcAft>
              <a:buSzPts val="900"/>
              <a:buChar char="●"/>
              <a:defRPr sz="900"/>
            </a:lvl1pPr>
            <a:lvl2pPr indent="-273050" lvl="1" marL="914400">
              <a:spcBef>
                <a:spcPts val="0"/>
              </a:spcBef>
              <a:spcAft>
                <a:spcPts val="0"/>
              </a:spcAft>
              <a:buSzPts val="700"/>
              <a:buChar char="○"/>
              <a:defRPr sz="700"/>
            </a:lvl2pPr>
            <a:lvl3pPr indent="-273050" lvl="2" marL="1371600">
              <a:spcBef>
                <a:spcPts val="0"/>
              </a:spcBef>
              <a:spcAft>
                <a:spcPts val="0"/>
              </a:spcAft>
              <a:buSzPts val="700"/>
              <a:buChar char="■"/>
              <a:defRPr sz="700"/>
            </a:lvl3pPr>
            <a:lvl4pPr indent="-273050" lvl="3" marL="1828800">
              <a:spcBef>
                <a:spcPts val="0"/>
              </a:spcBef>
              <a:spcAft>
                <a:spcPts val="0"/>
              </a:spcAft>
              <a:buSzPts val="700"/>
              <a:buChar char="●"/>
              <a:defRPr sz="700"/>
            </a:lvl4pPr>
            <a:lvl5pPr indent="-273050" lvl="4" marL="2286000">
              <a:spcBef>
                <a:spcPts val="0"/>
              </a:spcBef>
              <a:spcAft>
                <a:spcPts val="0"/>
              </a:spcAft>
              <a:buSzPts val="700"/>
              <a:buChar char="○"/>
              <a:defRPr sz="700"/>
            </a:lvl5pPr>
            <a:lvl6pPr indent="-273050" lvl="5" marL="2743200">
              <a:spcBef>
                <a:spcPts val="0"/>
              </a:spcBef>
              <a:spcAft>
                <a:spcPts val="0"/>
              </a:spcAft>
              <a:buSzPts val="700"/>
              <a:buChar char="■"/>
              <a:defRPr sz="700"/>
            </a:lvl6pPr>
            <a:lvl7pPr indent="-273050" lvl="6" marL="3200400">
              <a:spcBef>
                <a:spcPts val="0"/>
              </a:spcBef>
              <a:spcAft>
                <a:spcPts val="0"/>
              </a:spcAft>
              <a:buSzPts val="700"/>
              <a:buChar char="●"/>
              <a:defRPr sz="700"/>
            </a:lvl7pPr>
            <a:lvl8pPr indent="-273050" lvl="7" marL="3657600">
              <a:spcBef>
                <a:spcPts val="0"/>
              </a:spcBef>
              <a:spcAft>
                <a:spcPts val="0"/>
              </a:spcAft>
              <a:buSzPts val="700"/>
              <a:buChar char="○"/>
              <a:defRPr sz="700"/>
            </a:lvl8pPr>
            <a:lvl9pPr indent="-273050" lvl="8" marL="4114800">
              <a:spcBef>
                <a:spcPts val="0"/>
              </a:spcBef>
              <a:spcAft>
                <a:spcPts val="0"/>
              </a:spcAft>
              <a:buSzPts val="700"/>
              <a:buChar char="■"/>
              <a:defRPr sz="700"/>
            </a:lvl9pPr>
          </a:lstStyle>
          <a:p/>
        </p:txBody>
      </p:sp>
      <p:sp>
        <p:nvSpPr>
          <p:cNvPr id="24" name="Google Shape;24;p5"/>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34436"/>
            <a:ext cx="7044600" cy="1202400"/>
          </a:xfrm>
          <a:prstGeom prst="rect">
            <a:avLst/>
          </a:prstGeom>
        </p:spPr>
        <p:txBody>
          <a:bodyPr anchorCtr="0" anchor="t" bIns="56000" lIns="56000" spcFirstLastPara="1" rIns="56000" wrap="square" tIns="56000">
            <a:normAutofit/>
          </a:bodyPr>
          <a:lstStyle>
            <a:lvl1pPr lvl="0">
              <a:spcBef>
                <a:spcPts val="0"/>
              </a:spcBef>
              <a:spcAft>
                <a:spcPts val="0"/>
              </a:spcAft>
              <a:buSzPts val="1700"/>
              <a:buNone/>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p:txBody>
      </p:sp>
      <p:sp>
        <p:nvSpPr>
          <p:cNvPr id="27" name="Google Shape;27;p6"/>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66614"/>
            <a:ext cx="2321700" cy="1586700"/>
          </a:xfrm>
          <a:prstGeom prst="rect">
            <a:avLst/>
          </a:prstGeom>
        </p:spPr>
        <p:txBody>
          <a:bodyPr anchorCtr="0" anchor="b" bIns="56000" lIns="56000" spcFirstLastPara="1" rIns="56000" wrap="square" tIns="56000">
            <a:normAutofit/>
          </a:bodyPr>
          <a:lstStyle>
            <a:lvl1pPr lvl="0">
              <a:spcBef>
                <a:spcPts val="0"/>
              </a:spcBef>
              <a:spcAft>
                <a:spcPts val="0"/>
              </a:spcAft>
              <a:buSzPts val="1500"/>
              <a:buNone/>
              <a:defRPr sz="1500"/>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p:txBody>
      </p:sp>
      <p:sp>
        <p:nvSpPr>
          <p:cNvPr id="30" name="Google Shape;30;p7"/>
          <p:cNvSpPr txBox="1"/>
          <p:nvPr>
            <p:ph idx="1" type="body"/>
          </p:nvPr>
        </p:nvSpPr>
        <p:spPr>
          <a:xfrm>
            <a:off x="257705" y="2917795"/>
            <a:ext cx="2321700" cy="6675900"/>
          </a:xfrm>
          <a:prstGeom prst="rect">
            <a:avLst/>
          </a:prstGeom>
        </p:spPr>
        <p:txBody>
          <a:bodyPr anchorCtr="0" anchor="t" bIns="56000" lIns="56000" spcFirstLastPara="1" rIns="56000" wrap="square" tIns="56000">
            <a:normAutofit/>
          </a:bodyPr>
          <a:lstStyle>
            <a:lvl1pPr indent="-273050" lvl="0" marL="457200">
              <a:spcBef>
                <a:spcPts val="0"/>
              </a:spcBef>
              <a:spcAft>
                <a:spcPts val="0"/>
              </a:spcAft>
              <a:buSzPts val="700"/>
              <a:buChar char="●"/>
              <a:defRPr sz="700"/>
            </a:lvl1pPr>
            <a:lvl2pPr indent="-273050" lvl="1" marL="914400">
              <a:spcBef>
                <a:spcPts val="0"/>
              </a:spcBef>
              <a:spcAft>
                <a:spcPts val="0"/>
              </a:spcAft>
              <a:buSzPts val="700"/>
              <a:buChar char="○"/>
              <a:defRPr sz="700"/>
            </a:lvl2pPr>
            <a:lvl3pPr indent="-273050" lvl="2" marL="1371600">
              <a:spcBef>
                <a:spcPts val="0"/>
              </a:spcBef>
              <a:spcAft>
                <a:spcPts val="0"/>
              </a:spcAft>
              <a:buSzPts val="700"/>
              <a:buChar char="■"/>
              <a:defRPr sz="700"/>
            </a:lvl3pPr>
            <a:lvl4pPr indent="-273050" lvl="3" marL="1828800">
              <a:spcBef>
                <a:spcPts val="0"/>
              </a:spcBef>
              <a:spcAft>
                <a:spcPts val="0"/>
              </a:spcAft>
              <a:buSzPts val="700"/>
              <a:buChar char="●"/>
              <a:defRPr sz="700"/>
            </a:lvl4pPr>
            <a:lvl5pPr indent="-273050" lvl="4" marL="2286000">
              <a:spcBef>
                <a:spcPts val="0"/>
              </a:spcBef>
              <a:spcAft>
                <a:spcPts val="0"/>
              </a:spcAft>
              <a:buSzPts val="700"/>
              <a:buChar char="○"/>
              <a:defRPr sz="700"/>
            </a:lvl5pPr>
            <a:lvl6pPr indent="-273050" lvl="5" marL="2743200">
              <a:spcBef>
                <a:spcPts val="0"/>
              </a:spcBef>
              <a:spcAft>
                <a:spcPts val="0"/>
              </a:spcAft>
              <a:buSzPts val="700"/>
              <a:buChar char="■"/>
              <a:defRPr sz="700"/>
            </a:lvl6pPr>
            <a:lvl7pPr indent="-273050" lvl="6" marL="3200400">
              <a:spcBef>
                <a:spcPts val="0"/>
              </a:spcBef>
              <a:spcAft>
                <a:spcPts val="0"/>
              </a:spcAft>
              <a:buSzPts val="700"/>
              <a:buChar char="●"/>
              <a:defRPr sz="700"/>
            </a:lvl7pPr>
            <a:lvl8pPr indent="-273050" lvl="7" marL="3657600">
              <a:spcBef>
                <a:spcPts val="0"/>
              </a:spcBef>
              <a:spcAft>
                <a:spcPts val="0"/>
              </a:spcAft>
              <a:buSzPts val="700"/>
              <a:buChar char="○"/>
              <a:defRPr sz="700"/>
            </a:lvl8pPr>
            <a:lvl9pPr indent="-273050" lvl="8" marL="4114800">
              <a:spcBef>
                <a:spcPts val="0"/>
              </a:spcBef>
              <a:spcAft>
                <a:spcPts val="0"/>
              </a:spcAft>
              <a:buSzPts val="700"/>
              <a:buChar char="■"/>
              <a:defRPr sz="700"/>
            </a:lvl9pPr>
          </a:lstStyle>
          <a:p/>
        </p:txBody>
      </p:sp>
      <p:sp>
        <p:nvSpPr>
          <p:cNvPr id="31" name="Google Shape;31;p7"/>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45197"/>
            <a:ext cx="5264700" cy="8589600"/>
          </a:xfrm>
          <a:prstGeom prst="rect">
            <a:avLst/>
          </a:prstGeom>
        </p:spPr>
        <p:txBody>
          <a:bodyPr anchorCtr="0" anchor="ctr" bIns="56000" lIns="56000" spcFirstLastPara="1" rIns="56000" wrap="square" tIns="56000">
            <a:normAutofit/>
          </a:bodyPr>
          <a:lstStyle>
            <a:lvl1pPr lvl="0">
              <a:spcBef>
                <a:spcPts val="0"/>
              </a:spcBef>
              <a:spcAft>
                <a:spcPts val="0"/>
              </a:spcAft>
              <a:buSzPts val="2900"/>
              <a:buNone/>
              <a:defRPr sz="2900"/>
            </a:lvl1pPr>
            <a:lvl2pPr lvl="1">
              <a:spcBef>
                <a:spcPts val="0"/>
              </a:spcBef>
              <a:spcAft>
                <a:spcPts val="0"/>
              </a:spcAft>
              <a:buSzPts val="2900"/>
              <a:buNone/>
              <a:defRPr sz="2900"/>
            </a:lvl2pPr>
            <a:lvl3pPr lvl="2">
              <a:spcBef>
                <a:spcPts val="0"/>
              </a:spcBef>
              <a:spcAft>
                <a:spcPts val="0"/>
              </a:spcAft>
              <a:buSzPts val="2900"/>
              <a:buNone/>
              <a:defRPr sz="2900"/>
            </a:lvl3pPr>
            <a:lvl4pPr lvl="3">
              <a:spcBef>
                <a:spcPts val="0"/>
              </a:spcBef>
              <a:spcAft>
                <a:spcPts val="0"/>
              </a:spcAft>
              <a:buSzPts val="2900"/>
              <a:buNone/>
              <a:defRPr sz="2900"/>
            </a:lvl4pPr>
            <a:lvl5pPr lvl="4">
              <a:spcBef>
                <a:spcPts val="0"/>
              </a:spcBef>
              <a:spcAft>
                <a:spcPts val="0"/>
              </a:spcAft>
              <a:buSzPts val="2900"/>
              <a:buNone/>
              <a:defRPr sz="2900"/>
            </a:lvl5pPr>
            <a:lvl6pPr lvl="5">
              <a:spcBef>
                <a:spcPts val="0"/>
              </a:spcBef>
              <a:spcAft>
                <a:spcPts val="0"/>
              </a:spcAft>
              <a:buSzPts val="2900"/>
              <a:buNone/>
              <a:defRPr sz="2900"/>
            </a:lvl6pPr>
            <a:lvl7pPr lvl="6">
              <a:spcBef>
                <a:spcPts val="0"/>
              </a:spcBef>
              <a:spcAft>
                <a:spcPts val="0"/>
              </a:spcAft>
              <a:buSzPts val="2900"/>
              <a:buNone/>
              <a:defRPr sz="2900"/>
            </a:lvl7pPr>
            <a:lvl8pPr lvl="7">
              <a:spcBef>
                <a:spcPts val="0"/>
              </a:spcBef>
              <a:spcAft>
                <a:spcPts val="0"/>
              </a:spcAft>
              <a:buSzPts val="2900"/>
              <a:buNone/>
              <a:defRPr sz="2900"/>
            </a:lvl8pPr>
            <a:lvl9pPr lvl="8">
              <a:spcBef>
                <a:spcPts val="0"/>
              </a:spcBef>
              <a:spcAft>
                <a:spcPts val="0"/>
              </a:spcAft>
              <a:buSzPts val="2900"/>
              <a:buNone/>
              <a:defRPr sz="2900"/>
            </a:lvl9pPr>
          </a:lstStyle>
          <a:p/>
        </p:txBody>
      </p:sp>
      <p:sp>
        <p:nvSpPr>
          <p:cNvPr id="34" name="Google Shape;34;p8"/>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2"/>
            <a:ext cx="3780000" cy="10800000"/>
          </a:xfrm>
          <a:prstGeom prst="rect">
            <a:avLst/>
          </a:prstGeom>
          <a:solidFill>
            <a:schemeClr val="lt2"/>
          </a:solidFill>
          <a:ln>
            <a:noFill/>
          </a:ln>
        </p:spPr>
        <p:txBody>
          <a:bodyPr anchorCtr="0" anchor="ctr" bIns="56000" lIns="56000" spcFirstLastPara="1" rIns="56000" wrap="square" tIns="560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89344"/>
            <a:ext cx="3344400" cy="3112500"/>
          </a:xfrm>
          <a:prstGeom prst="rect">
            <a:avLst/>
          </a:prstGeom>
        </p:spPr>
        <p:txBody>
          <a:bodyPr anchorCtr="0" anchor="b" bIns="56000" lIns="56000" spcFirstLastPara="1" rIns="56000" wrap="square" tIns="56000">
            <a:normAutofit/>
          </a:bodyPr>
          <a:lstStyle>
            <a:lvl1pPr lvl="0" algn="ctr">
              <a:spcBef>
                <a:spcPts val="0"/>
              </a:spcBef>
              <a:spcAft>
                <a:spcPts val="0"/>
              </a:spcAft>
              <a:buSzPts val="2600"/>
              <a:buNone/>
              <a:defRPr sz="2600"/>
            </a:lvl1pPr>
            <a:lvl2pPr lvl="1" algn="ctr">
              <a:spcBef>
                <a:spcPts val="0"/>
              </a:spcBef>
              <a:spcAft>
                <a:spcPts val="0"/>
              </a:spcAft>
              <a:buSzPts val="2600"/>
              <a:buNone/>
              <a:defRPr sz="2600"/>
            </a:lvl2pPr>
            <a:lvl3pPr lvl="2" algn="ctr">
              <a:spcBef>
                <a:spcPts val="0"/>
              </a:spcBef>
              <a:spcAft>
                <a:spcPts val="0"/>
              </a:spcAft>
              <a:buSzPts val="2600"/>
              <a:buNone/>
              <a:defRPr sz="2600"/>
            </a:lvl3pPr>
            <a:lvl4pPr lvl="3" algn="ctr">
              <a:spcBef>
                <a:spcPts val="0"/>
              </a:spcBef>
              <a:spcAft>
                <a:spcPts val="0"/>
              </a:spcAft>
              <a:buSzPts val="2600"/>
              <a:buNone/>
              <a:defRPr sz="2600"/>
            </a:lvl4pPr>
            <a:lvl5pPr lvl="4" algn="ctr">
              <a:spcBef>
                <a:spcPts val="0"/>
              </a:spcBef>
              <a:spcAft>
                <a:spcPts val="0"/>
              </a:spcAft>
              <a:buSzPts val="2600"/>
              <a:buNone/>
              <a:defRPr sz="2600"/>
            </a:lvl5pPr>
            <a:lvl6pPr lvl="5" algn="ctr">
              <a:spcBef>
                <a:spcPts val="0"/>
              </a:spcBef>
              <a:spcAft>
                <a:spcPts val="0"/>
              </a:spcAft>
              <a:buSzPts val="2600"/>
              <a:buNone/>
              <a:defRPr sz="2600"/>
            </a:lvl6pPr>
            <a:lvl7pPr lvl="6" algn="ctr">
              <a:spcBef>
                <a:spcPts val="0"/>
              </a:spcBef>
              <a:spcAft>
                <a:spcPts val="0"/>
              </a:spcAft>
              <a:buSzPts val="2600"/>
              <a:buNone/>
              <a:defRPr sz="2600"/>
            </a:lvl7pPr>
            <a:lvl8pPr lvl="7" algn="ctr">
              <a:spcBef>
                <a:spcPts val="0"/>
              </a:spcBef>
              <a:spcAft>
                <a:spcPts val="0"/>
              </a:spcAft>
              <a:buSzPts val="2600"/>
              <a:buNone/>
              <a:defRPr sz="2600"/>
            </a:lvl8pPr>
            <a:lvl9pPr lvl="8" algn="ctr">
              <a:spcBef>
                <a:spcPts val="0"/>
              </a:spcBef>
              <a:spcAft>
                <a:spcPts val="0"/>
              </a:spcAft>
              <a:buSzPts val="2600"/>
              <a:buNone/>
              <a:defRPr sz="2600"/>
            </a:lvl9pPr>
          </a:lstStyle>
          <a:p/>
        </p:txBody>
      </p:sp>
      <p:sp>
        <p:nvSpPr>
          <p:cNvPr id="38" name="Google Shape;38;p9"/>
          <p:cNvSpPr txBox="1"/>
          <p:nvPr>
            <p:ph idx="1" type="subTitle"/>
          </p:nvPr>
        </p:nvSpPr>
        <p:spPr>
          <a:xfrm>
            <a:off x="219508" y="5885722"/>
            <a:ext cx="3344400" cy="2593500"/>
          </a:xfrm>
          <a:prstGeom prst="rect">
            <a:avLst/>
          </a:prstGeom>
        </p:spPr>
        <p:txBody>
          <a:bodyPr anchorCtr="0" anchor="t" bIns="56000" lIns="56000" spcFirstLastPara="1" rIns="56000" wrap="square" tIns="56000">
            <a:norm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p:txBody>
      </p:sp>
      <p:sp>
        <p:nvSpPr>
          <p:cNvPr id="39" name="Google Shape;39;p9"/>
          <p:cNvSpPr txBox="1"/>
          <p:nvPr>
            <p:ph idx="2" type="body"/>
          </p:nvPr>
        </p:nvSpPr>
        <p:spPr>
          <a:xfrm>
            <a:off x="4083839" y="1520367"/>
            <a:ext cx="3172200" cy="7758900"/>
          </a:xfrm>
          <a:prstGeom prst="rect">
            <a:avLst/>
          </a:prstGeom>
        </p:spPr>
        <p:txBody>
          <a:bodyPr anchorCtr="0" anchor="ctr" bIns="56000" lIns="56000" spcFirstLastPara="1" rIns="56000" wrap="square" tIns="56000">
            <a:normAutofit/>
          </a:bodyPr>
          <a:lstStyle>
            <a:lvl1pPr indent="-298450" lvl="0" marL="457200">
              <a:spcBef>
                <a:spcPts val="0"/>
              </a:spcBef>
              <a:spcAft>
                <a:spcPts val="0"/>
              </a:spcAft>
              <a:buSzPts val="11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40" name="Google Shape;40;p9"/>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883097"/>
            <a:ext cx="4959600" cy="1270500"/>
          </a:xfrm>
          <a:prstGeom prst="rect">
            <a:avLst/>
          </a:prstGeom>
        </p:spPr>
        <p:txBody>
          <a:bodyPr anchorCtr="0" anchor="ctr" bIns="56000" lIns="56000" spcFirstLastPara="1" rIns="56000" wrap="square" tIns="56000">
            <a:normAutofit/>
          </a:bodyPr>
          <a:lstStyle>
            <a:lvl1pPr indent="-228600" lvl="0" marL="457200">
              <a:lnSpc>
                <a:spcPct val="100000"/>
              </a:lnSpc>
              <a:spcBef>
                <a:spcPts val="0"/>
              </a:spcBef>
              <a:spcAft>
                <a:spcPts val="0"/>
              </a:spcAft>
              <a:buSzPts val="1100"/>
              <a:buNone/>
              <a:defRPr/>
            </a:lvl1pPr>
          </a:lstStyle>
          <a:p/>
        </p:txBody>
      </p:sp>
      <p:sp>
        <p:nvSpPr>
          <p:cNvPr id="43" name="Google Shape;43;p10"/>
          <p:cNvSpPr txBox="1"/>
          <p:nvPr>
            <p:ph idx="12" type="sldNum"/>
          </p:nvPr>
        </p:nvSpPr>
        <p:spPr>
          <a:xfrm>
            <a:off x="7004788" y="9791531"/>
            <a:ext cx="453600" cy="826500"/>
          </a:xfrm>
          <a:prstGeom prst="rect">
            <a:avLst/>
          </a:prstGeom>
        </p:spPr>
        <p:txBody>
          <a:bodyPr anchorCtr="0" anchor="ctr" bIns="56000" lIns="56000" spcFirstLastPara="1" rIns="56000" wrap="square" tIns="560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34436"/>
            <a:ext cx="7044600" cy="1202400"/>
          </a:xfrm>
          <a:prstGeom prst="rect">
            <a:avLst/>
          </a:prstGeom>
          <a:noFill/>
          <a:ln>
            <a:noFill/>
          </a:ln>
        </p:spPr>
        <p:txBody>
          <a:bodyPr anchorCtr="0" anchor="t" bIns="56000" lIns="56000" spcFirstLastPara="1" rIns="56000" wrap="square" tIns="56000">
            <a:normAutofit/>
          </a:bodyPr>
          <a:lstStyle>
            <a:lvl1pPr lvl="0">
              <a:spcBef>
                <a:spcPts val="0"/>
              </a:spcBef>
              <a:spcAft>
                <a:spcPts val="0"/>
              </a:spcAft>
              <a:buClr>
                <a:schemeClr val="dk1"/>
              </a:buClr>
              <a:buSzPts val="1700"/>
              <a:buNone/>
              <a:defRPr sz="1700">
                <a:solidFill>
                  <a:schemeClr val="dk1"/>
                </a:solidFill>
              </a:defRPr>
            </a:lvl1pPr>
            <a:lvl2pPr lvl="1">
              <a:spcBef>
                <a:spcPts val="0"/>
              </a:spcBef>
              <a:spcAft>
                <a:spcPts val="0"/>
              </a:spcAft>
              <a:buClr>
                <a:schemeClr val="dk1"/>
              </a:buClr>
              <a:buSzPts val="1700"/>
              <a:buNone/>
              <a:defRPr sz="1700">
                <a:solidFill>
                  <a:schemeClr val="dk1"/>
                </a:solidFill>
              </a:defRPr>
            </a:lvl2pPr>
            <a:lvl3pPr lvl="2">
              <a:spcBef>
                <a:spcPts val="0"/>
              </a:spcBef>
              <a:spcAft>
                <a:spcPts val="0"/>
              </a:spcAft>
              <a:buClr>
                <a:schemeClr val="dk1"/>
              </a:buClr>
              <a:buSzPts val="1700"/>
              <a:buNone/>
              <a:defRPr sz="1700">
                <a:solidFill>
                  <a:schemeClr val="dk1"/>
                </a:solidFill>
              </a:defRPr>
            </a:lvl3pPr>
            <a:lvl4pPr lvl="3">
              <a:spcBef>
                <a:spcPts val="0"/>
              </a:spcBef>
              <a:spcAft>
                <a:spcPts val="0"/>
              </a:spcAft>
              <a:buClr>
                <a:schemeClr val="dk1"/>
              </a:buClr>
              <a:buSzPts val="1700"/>
              <a:buNone/>
              <a:defRPr sz="1700">
                <a:solidFill>
                  <a:schemeClr val="dk1"/>
                </a:solidFill>
              </a:defRPr>
            </a:lvl4pPr>
            <a:lvl5pPr lvl="4">
              <a:spcBef>
                <a:spcPts val="0"/>
              </a:spcBef>
              <a:spcAft>
                <a:spcPts val="0"/>
              </a:spcAft>
              <a:buClr>
                <a:schemeClr val="dk1"/>
              </a:buClr>
              <a:buSzPts val="1700"/>
              <a:buNone/>
              <a:defRPr sz="1700">
                <a:solidFill>
                  <a:schemeClr val="dk1"/>
                </a:solidFill>
              </a:defRPr>
            </a:lvl5pPr>
            <a:lvl6pPr lvl="5">
              <a:spcBef>
                <a:spcPts val="0"/>
              </a:spcBef>
              <a:spcAft>
                <a:spcPts val="0"/>
              </a:spcAft>
              <a:buClr>
                <a:schemeClr val="dk1"/>
              </a:buClr>
              <a:buSzPts val="1700"/>
              <a:buNone/>
              <a:defRPr sz="1700">
                <a:solidFill>
                  <a:schemeClr val="dk1"/>
                </a:solidFill>
              </a:defRPr>
            </a:lvl6pPr>
            <a:lvl7pPr lvl="6">
              <a:spcBef>
                <a:spcPts val="0"/>
              </a:spcBef>
              <a:spcAft>
                <a:spcPts val="0"/>
              </a:spcAft>
              <a:buClr>
                <a:schemeClr val="dk1"/>
              </a:buClr>
              <a:buSzPts val="1700"/>
              <a:buNone/>
              <a:defRPr sz="1700">
                <a:solidFill>
                  <a:schemeClr val="dk1"/>
                </a:solidFill>
              </a:defRPr>
            </a:lvl7pPr>
            <a:lvl8pPr lvl="7">
              <a:spcBef>
                <a:spcPts val="0"/>
              </a:spcBef>
              <a:spcAft>
                <a:spcPts val="0"/>
              </a:spcAft>
              <a:buClr>
                <a:schemeClr val="dk1"/>
              </a:buClr>
              <a:buSzPts val="1700"/>
              <a:buNone/>
              <a:defRPr sz="1700">
                <a:solidFill>
                  <a:schemeClr val="dk1"/>
                </a:solidFill>
              </a:defRPr>
            </a:lvl8pPr>
            <a:lvl9pPr lvl="8">
              <a:spcBef>
                <a:spcPts val="0"/>
              </a:spcBef>
              <a:spcAft>
                <a:spcPts val="0"/>
              </a:spcAft>
              <a:buClr>
                <a:schemeClr val="dk1"/>
              </a:buClr>
              <a:buSzPts val="1700"/>
              <a:buNone/>
              <a:defRPr sz="1700">
                <a:solidFill>
                  <a:schemeClr val="dk1"/>
                </a:solidFill>
              </a:defRPr>
            </a:lvl9pPr>
          </a:lstStyle>
          <a:p/>
        </p:txBody>
      </p:sp>
      <p:sp>
        <p:nvSpPr>
          <p:cNvPr id="7" name="Google Shape;7;p1"/>
          <p:cNvSpPr txBox="1"/>
          <p:nvPr>
            <p:ph idx="1" type="body"/>
          </p:nvPr>
        </p:nvSpPr>
        <p:spPr>
          <a:xfrm>
            <a:off x="257705" y="2419895"/>
            <a:ext cx="7044600" cy="7173600"/>
          </a:xfrm>
          <a:prstGeom prst="rect">
            <a:avLst/>
          </a:prstGeom>
          <a:noFill/>
          <a:ln>
            <a:noFill/>
          </a:ln>
        </p:spPr>
        <p:txBody>
          <a:bodyPr anchorCtr="0" anchor="t" bIns="56000" lIns="56000" spcFirstLastPara="1" rIns="56000" wrap="square" tIns="56000">
            <a:normAutofit/>
          </a:bodyPr>
          <a:lstStyle>
            <a:lvl1pPr indent="-298450" lvl="0" marL="457200">
              <a:lnSpc>
                <a:spcPct val="115000"/>
              </a:lnSpc>
              <a:spcBef>
                <a:spcPts val="0"/>
              </a:spcBef>
              <a:spcAft>
                <a:spcPts val="0"/>
              </a:spcAft>
              <a:buClr>
                <a:schemeClr val="dk2"/>
              </a:buClr>
              <a:buSzPts val="1100"/>
              <a:buChar char="●"/>
              <a:defRPr sz="1100">
                <a:solidFill>
                  <a:schemeClr val="dk2"/>
                </a:solidFill>
              </a:defRPr>
            </a:lvl1pPr>
            <a:lvl2pPr indent="-285750" lvl="1" marL="914400">
              <a:lnSpc>
                <a:spcPct val="115000"/>
              </a:lnSpc>
              <a:spcBef>
                <a:spcPts val="0"/>
              </a:spcBef>
              <a:spcAft>
                <a:spcPts val="0"/>
              </a:spcAft>
              <a:buClr>
                <a:schemeClr val="dk2"/>
              </a:buClr>
              <a:buSzPts val="900"/>
              <a:buChar char="○"/>
              <a:defRPr sz="900">
                <a:solidFill>
                  <a:schemeClr val="dk2"/>
                </a:solidFill>
              </a:defRPr>
            </a:lvl2pPr>
            <a:lvl3pPr indent="-285750" lvl="2" marL="1371600">
              <a:lnSpc>
                <a:spcPct val="115000"/>
              </a:lnSpc>
              <a:spcBef>
                <a:spcPts val="0"/>
              </a:spcBef>
              <a:spcAft>
                <a:spcPts val="0"/>
              </a:spcAft>
              <a:buClr>
                <a:schemeClr val="dk2"/>
              </a:buClr>
              <a:buSzPts val="900"/>
              <a:buChar char="■"/>
              <a:defRPr sz="900">
                <a:solidFill>
                  <a:schemeClr val="dk2"/>
                </a:solidFill>
              </a:defRPr>
            </a:lvl3pPr>
            <a:lvl4pPr indent="-285750" lvl="3" marL="1828800">
              <a:lnSpc>
                <a:spcPct val="115000"/>
              </a:lnSpc>
              <a:spcBef>
                <a:spcPts val="0"/>
              </a:spcBef>
              <a:spcAft>
                <a:spcPts val="0"/>
              </a:spcAft>
              <a:buClr>
                <a:schemeClr val="dk2"/>
              </a:buClr>
              <a:buSzPts val="900"/>
              <a:buChar char="●"/>
              <a:defRPr sz="900">
                <a:solidFill>
                  <a:schemeClr val="dk2"/>
                </a:solidFill>
              </a:defRPr>
            </a:lvl4pPr>
            <a:lvl5pPr indent="-285750" lvl="4" marL="2286000">
              <a:lnSpc>
                <a:spcPct val="115000"/>
              </a:lnSpc>
              <a:spcBef>
                <a:spcPts val="0"/>
              </a:spcBef>
              <a:spcAft>
                <a:spcPts val="0"/>
              </a:spcAft>
              <a:buClr>
                <a:schemeClr val="dk2"/>
              </a:buClr>
              <a:buSzPts val="900"/>
              <a:buChar char="○"/>
              <a:defRPr sz="900">
                <a:solidFill>
                  <a:schemeClr val="dk2"/>
                </a:solidFill>
              </a:defRPr>
            </a:lvl5pPr>
            <a:lvl6pPr indent="-285750" lvl="5" marL="2743200">
              <a:lnSpc>
                <a:spcPct val="115000"/>
              </a:lnSpc>
              <a:spcBef>
                <a:spcPts val="0"/>
              </a:spcBef>
              <a:spcAft>
                <a:spcPts val="0"/>
              </a:spcAft>
              <a:buClr>
                <a:schemeClr val="dk2"/>
              </a:buClr>
              <a:buSzPts val="900"/>
              <a:buChar char="■"/>
              <a:defRPr sz="900">
                <a:solidFill>
                  <a:schemeClr val="dk2"/>
                </a:solidFill>
              </a:defRPr>
            </a:lvl6pPr>
            <a:lvl7pPr indent="-285750" lvl="6" marL="3200400">
              <a:lnSpc>
                <a:spcPct val="115000"/>
              </a:lnSpc>
              <a:spcBef>
                <a:spcPts val="0"/>
              </a:spcBef>
              <a:spcAft>
                <a:spcPts val="0"/>
              </a:spcAft>
              <a:buClr>
                <a:schemeClr val="dk2"/>
              </a:buClr>
              <a:buSzPts val="900"/>
              <a:buChar char="●"/>
              <a:defRPr sz="900">
                <a:solidFill>
                  <a:schemeClr val="dk2"/>
                </a:solidFill>
              </a:defRPr>
            </a:lvl7pPr>
            <a:lvl8pPr indent="-285750" lvl="7" marL="3657600">
              <a:lnSpc>
                <a:spcPct val="115000"/>
              </a:lnSpc>
              <a:spcBef>
                <a:spcPts val="0"/>
              </a:spcBef>
              <a:spcAft>
                <a:spcPts val="0"/>
              </a:spcAft>
              <a:buClr>
                <a:schemeClr val="dk2"/>
              </a:buClr>
              <a:buSzPts val="900"/>
              <a:buChar char="○"/>
              <a:defRPr sz="900">
                <a:solidFill>
                  <a:schemeClr val="dk2"/>
                </a:solidFill>
              </a:defRPr>
            </a:lvl8pPr>
            <a:lvl9pPr indent="-285750" lvl="8" marL="4114800">
              <a:lnSpc>
                <a:spcPct val="115000"/>
              </a:lnSpc>
              <a:spcBef>
                <a:spcPts val="0"/>
              </a:spcBef>
              <a:spcAft>
                <a:spcPts val="0"/>
              </a:spcAft>
              <a:buClr>
                <a:schemeClr val="dk2"/>
              </a:buClr>
              <a:buSzPts val="900"/>
              <a:buChar char="■"/>
              <a:defRPr sz="900">
                <a:solidFill>
                  <a:schemeClr val="dk2"/>
                </a:solidFill>
              </a:defRPr>
            </a:lvl9pPr>
          </a:lstStyle>
          <a:p/>
        </p:txBody>
      </p:sp>
      <p:sp>
        <p:nvSpPr>
          <p:cNvPr id="8" name="Google Shape;8;p1"/>
          <p:cNvSpPr txBox="1"/>
          <p:nvPr>
            <p:ph idx="12" type="sldNum"/>
          </p:nvPr>
        </p:nvSpPr>
        <p:spPr>
          <a:xfrm>
            <a:off x="7004788" y="9791531"/>
            <a:ext cx="453600" cy="826500"/>
          </a:xfrm>
          <a:prstGeom prst="rect">
            <a:avLst/>
          </a:prstGeom>
          <a:noFill/>
          <a:ln>
            <a:noFill/>
          </a:ln>
        </p:spPr>
        <p:txBody>
          <a:bodyPr anchorCtr="0" anchor="ctr" bIns="56000" lIns="56000" spcFirstLastPara="1" rIns="56000" wrap="square" tIns="56000">
            <a:normAutofit/>
          </a:bodyPr>
          <a:lstStyle>
            <a:lvl1pPr lvl="0" algn="r">
              <a:buNone/>
              <a:defRPr sz="600">
                <a:solidFill>
                  <a:schemeClr val="dk2"/>
                </a:solidFill>
              </a:defRPr>
            </a:lvl1pPr>
            <a:lvl2pPr lvl="1" algn="r">
              <a:buNone/>
              <a:defRPr sz="600">
                <a:solidFill>
                  <a:schemeClr val="dk2"/>
                </a:solidFill>
              </a:defRPr>
            </a:lvl2pPr>
            <a:lvl3pPr lvl="2" algn="r">
              <a:buNone/>
              <a:defRPr sz="600">
                <a:solidFill>
                  <a:schemeClr val="dk2"/>
                </a:solidFill>
              </a:defRPr>
            </a:lvl3pPr>
            <a:lvl4pPr lvl="3" algn="r">
              <a:buNone/>
              <a:defRPr sz="600">
                <a:solidFill>
                  <a:schemeClr val="dk2"/>
                </a:solidFill>
              </a:defRPr>
            </a:lvl4pPr>
            <a:lvl5pPr lvl="4" algn="r">
              <a:buNone/>
              <a:defRPr sz="600">
                <a:solidFill>
                  <a:schemeClr val="dk2"/>
                </a:solidFill>
              </a:defRPr>
            </a:lvl5pPr>
            <a:lvl6pPr lvl="5" algn="r">
              <a:buNone/>
              <a:defRPr sz="600">
                <a:solidFill>
                  <a:schemeClr val="dk2"/>
                </a:solidFill>
              </a:defRPr>
            </a:lvl6pPr>
            <a:lvl7pPr lvl="6" algn="r">
              <a:buNone/>
              <a:defRPr sz="600">
                <a:solidFill>
                  <a:schemeClr val="dk2"/>
                </a:solidFill>
              </a:defRPr>
            </a:lvl7pPr>
            <a:lvl8pPr lvl="7" algn="r">
              <a:buNone/>
              <a:defRPr sz="600">
                <a:solidFill>
                  <a:schemeClr val="dk2"/>
                </a:solidFill>
              </a:defRPr>
            </a:lvl8pPr>
            <a:lvl9pPr lvl="8" algn="r">
              <a:buNone/>
              <a:defRPr sz="6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edubase.eduscol.education.fr/fiche/23487" TargetMode="External"/><Relationship Id="rId4"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5" Type="http://schemas.openxmlformats.org/officeDocument/2006/relationships/hyperlink" Target="https://histoire.ac-versailles.fr/spip.php?article2736pip.php?article255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1" Type="http://schemas.openxmlformats.org/officeDocument/2006/relationships/hyperlink" Target="https://edubase.eduscol.education.fr/fiche/23454" TargetMode="External"/><Relationship Id="rId10" Type="http://schemas.openxmlformats.org/officeDocument/2006/relationships/hyperlink" Target="http://lettres-histoire-geo.ac-amiens.fr/639-faire-des-recherches-avec-l-ia-en-histoire-geographie.html" TargetMode="External"/><Relationship Id="rId13" Type="http://schemas.openxmlformats.org/officeDocument/2006/relationships/hyperlink" Target="http://lettres-histoire-geo.ac-amiens.fr/641-preparer-les-eleves-de-terminales-hggsp-au-grand-oral-grace.html" TargetMode="External"/><Relationship Id="rId12"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9"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5"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4" Type="http://schemas.openxmlformats.org/officeDocument/2006/relationships/hyperlink" Target="https://edubase.eduscol.education.fr/fiche/23455" TargetMode="External"/><Relationship Id="rId16" Type="http://schemas.openxmlformats.org/officeDocument/2006/relationships/hyperlink" Target="http://lettres-histoire-geo.ac-amiens.fr/642-comment-raconter-differemment-les-grandes-decouvertes-en.html" TargetMode="External"/><Relationship Id="rId5" Type="http://schemas.openxmlformats.org/officeDocument/2006/relationships/hyperlink" Target="https://edubase.eduscol.education.fr/fiche/23451" TargetMode="External"/><Relationship Id="rId6"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7" Type="http://schemas.openxmlformats.org/officeDocument/2006/relationships/hyperlink" Target="http://lettres-histoire-geo.ac-amiens.fr/638-l-ia-pour-travailler-les-migrations.html" TargetMode="External"/><Relationship Id="rId8" Type="http://schemas.openxmlformats.org/officeDocument/2006/relationships/hyperlink" Target="https://edubase.eduscol.education.fr/fiche/23452"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edubase.eduscol.education.fr/fiche/23458" TargetMode="External"/><Relationship Id="rId10" Type="http://schemas.openxmlformats.org/officeDocument/2006/relationships/hyperlink" Target="http://lettres-histoire-geo.ac-amiens.fr/641-preparer-les-eleves-de-terminales-hggsp-au-grand-oral-grace.html" TargetMode="External"/><Relationship Id="rId13" Type="http://schemas.openxmlformats.org/officeDocument/2006/relationships/hyperlink" Target="http://lettres-histoire-geo.ac-amiens.fr/644-realiser-un-schema-d-organisation-spatiale-avec-l-aide-de-l.html" TargetMode="External"/><Relationship Id="rId12"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9"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5"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4" Type="http://schemas.openxmlformats.org/officeDocument/2006/relationships/hyperlink" Target="https://edubase.eduscol.education.fr/fiche/23453" TargetMode="External"/><Relationship Id="rId16" Type="http://schemas.openxmlformats.org/officeDocument/2006/relationships/hyperlink" Target="http://lettres-histoire-geo.ac-amiens.fr/640-completer-amender-comparer-un-cours-traditionnel-avec-une.html" TargetMode="External"/><Relationship Id="rId5" Type="http://schemas.openxmlformats.org/officeDocument/2006/relationships/hyperlink" Target="https://edubase.eduscol.education.fr/fiche/23457" TargetMode="External"/><Relationship Id="rId6"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7" Type="http://schemas.openxmlformats.org/officeDocument/2006/relationships/hyperlink" Target="http://lettres-histoire-geo.ac-amiens.fr/643-1-l-ia-comme-outil-pedagogique-en-geographie-des-risques-2.html" TargetMode="External"/><Relationship Id="rId8" Type="http://schemas.openxmlformats.org/officeDocument/2006/relationships/hyperlink" Target="https://edubase.eduscol.education.fr/fiche/23454"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0" Type="http://schemas.openxmlformats.org/officeDocument/2006/relationships/hyperlink" Target="https://www.pedagogie.ac-nice.fr/histgeo/index.php/ressources-tice/62-ressources-tice/traam/817-les-biais-des-ia-generatives-d-images-au-college" TargetMode="External"/><Relationship Id="rId13" Type="http://schemas.openxmlformats.org/officeDocument/2006/relationships/hyperlink" Target="https://edubase.eduscol.education.fr/fiche/23570" TargetMode="External"/><Relationship Id="rId12" Type="http://schemas.openxmlformats.org/officeDocument/2006/relationships/hyperlink" Target="https://www.pedagogie.ac-nice.fr/histgeo/index.php/ressources-tice/62-ressources-tice/traam/816-utiliser-l-ia-conversationnelle-pour-apprendre-au-college"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9"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5" Type="http://schemas.openxmlformats.org/officeDocument/2006/relationships/hyperlink" Target="https://www.pedagogie.ac-nice.fr/histgeo/index.php/ressources-tice/62-ressources-tice/traam/816-utiliser-l-ia-conversationnelle-pour-apprendre-au-college" TargetMode="External"/><Relationship Id="rId14"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7"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6" Type="http://schemas.openxmlformats.org/officeDocument/2006/relationships/hyperlink" Target="https://edubase.eduscol.education.fr/fiche/23572" TargetMode="External"/><Relationship Id="rId5" Type="http://schemas.openxmlformats.org/officeDocument/2006/relationships/hyperlink" Target="https://edubase.eduscol.education.fr/fiche/22650" TargetMode="External"/><Relationship Id="rId6"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8" Type="http://schemas.openxmlformats.org/officeDocument/2006/relationships/hyperlink" Target="https://www.pedagogie.ac-nice.fr/histgeo/index.php/ressources-tice/62-ressources-tice/traam/815-ia-en-classe-avec-des-eleves-de-6e" TargetMode="External"/><Relationship Id="rId7" Type="http://schemas.openxmlformats.org/officeDocument/2006/relationships/hyperlink" Target="https://www.pedagogie.ac-nice.fr/histgeo/index.php/ressources-tice/traam/813-apprendre-a-travailler-avec-l-ia-au-lycee" TargetMode="External"/><Relationship Id="rId8" Type="http://schemas.openxmlformats.org/officeDocument/2006/relationships/hyperlink" Target="https://edubase.eduscol.education.fr/fiche/23571"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edubase.eduscol.education.fr/fiche/23470" TargetMode="External"/><Relationship Id="rId10" Type="http://schemas.openxmlformats.org/officeDocument/2006/relationships/hyperlink" Target="https://pedagogie.ac-rennes.fr/spip.php?article8231" TargetMode="External"/><Relationship Id="rId13" Type="http://schemas.openxmlformats.org/officeDocument/2006/relationships/hyperlink" Target="https://pedagogie.ac-rennes.fr/spip.php?article8232" TargetMode="External"/><Relationship Id="rId12"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9"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5"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4" Type="http://schemas.openxmlformats.org/officeDocument/2006/relationships/hyperlink" Target="https://edubase.eduscol.education.fr/fiche/23468" TargetMode="External"/><Relationship Id="rId16" Type="http://schemas.openxmlformats.org/officeDocument/2006/relationships/hyperlink" Target="https://pedagogie.ac-rennes.fr/spip.php?article8207" TargetMode="External"/><Relationship Id="rId5" Type="http://schemas.openxmlformats.org/officeDocument/2006/relationships/hyperlink" Target="https://edubase.eduscol.education.fr/fiche/23569" TargetMode="External"/><Relationship Id="rId6"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7" Type="http://schemas.openxmlformats.org/officeDocument/2006/relationships/hyperlink" Target="https://www.pedagogie.ac-nice.fr/histgeo/index.php/ressources-tice/62-ressources-tice/traam/820-utiliser-un-agent-conversationnel-chatbot-comme-source" TargetMode="External"/><Relationship Id="rId8" Type="http://schemas.openxmlformats.org/officeDocument/2006/relationships/hyperlink" Target="https://edubase.eduscol.education.fr/fiche/23469"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s://edubase.eduscol.education.fr/fiche/23539" TargetMode="External"/><Relationship Id="rId10" Type="http://schemas.openxmlformats.org/officeDocument/2006/relationships/hyperlink" Target="https://pedagogie.ac-rennes.fr/spip.php?article8241" TargetMode="External"/><Relationship Id="rId13" Type="http://schemas.openxmlformats.org/officeDocument/2006/relationships/hyperlink" Target="https://pedagogie.ac-strasbourg.fr/histoiregeographie/enseigner-avec-le-numerique/traam-2024-2025/amener-les-eleves-a-apprecier-la-reponse-dune-ia-a-une-question-denseignement-moral-et-civique/" TargetMode="External"/><Relationship Id="rId12"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9"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5"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4" Type="http://schemas.openxmlformats.org/officeDocument/2006/relationships/hyperlink" Target="https://edubase.eduscol.education.fr/fiche/23538" TargetMode="External"/><Relationship Id="rId16" Type="http://schemas.openxmlformats.org/officeDocument/2006/relationships/hyperlink" Target="https://pedagogie.ac-strasbourg.fr/histoiregeographie/enseigner-avec-le-numerique/traam-2024-2025/produire/" TargetMode="External"/><Relationship Id="rId5" Type="http://schemas.openxmlformats.org/officeDocument/2006/relationships/hyperlink" Target="https://edubase.eduscol.education.fr/fiche/23472" TargetMode="External"/><Relationship Id="rId6"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7" Type="http://schemas.openxmlformats.org/officeDocument/2006/relationships/hyperlink" Target="https://pedagogie.ac-rennes.fr/spip.php?article8209" TargetMode="External"/><Relationship Id="rId8" Type="http://schemas.openxmlformats.org/officeDocument/2006/relationships/hyperlink" Target="https://edubase.eduscol.education.fr/fiche/23471" TargetMode="External"/></Relationships>
</file>

<file path=ppt/slides/_rels/slide8.xml.rels><?xml version="1.0" encoding="UTF-8" standalone="yes"?><Relationships xmlns="http://schemas.openxmlformats.org/package/2006/relationships"><Relationship Id="rId11" Type="http://schemas.openxmlformats.org/officeDocument/2006/relationships/hyperlink" Target="https://edubase.eduscol.education.fr/fiche/23540" TargetMode="External"/><Relationship Id="rId10" Type="http://schemas.openxmlformats.org/officeDocument/2006/relationships/hyperlink" Target="https://pedagogie.ac-strasbourg.fr/histoiregeographie/enseigner-avec-le-numerique/traam-2024-2025/faire-creer-une-image-de-slum-a-une-ia-et-la-critiquer/" TargetMode="External"/><Relationship Id="rId13" Type="http://schemas.openxmlformats.org/officeDocument/2006/relationships/hyperlink" Target="https://pedagogie.ac-strasbourg.fr/histoiregeographie/enseigner-avec-le-numerique/traam-2024-2025/ecrire-de-lhistoire-avec-des-ia-generatives/" TargetMode="External"/><Relationship Id="rId12"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9"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5" Type="http://schemas.openxmlformats.org/officeDocument/2006/relationships/hyperlink" Target="https://edubase.eduscol.education.fr/fiche/23541" TargetMode="External"/><Relationship Id="rId6"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7" Type="http://schemas.openxmlformats.org/officeDocument/2006/relationships/hyperlink" Target="https://pedagogie.ac-strasbourg.fr/histoiregeographie/enseigner-avec-le-numerique/traam-2024-2025/lia-pour-corriger-un-texte-historique-en-allemand-dnl/" TargetMode="External"/><Relationship Id="rId8" Type="http://schemas.openxmlformats.org/officeDocument/2006/relationships/hyperlink" Target="https://edubase.eduscol.education.fr/fiche/23537"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edubase.eduscol.education.fr/fiche/23488" TargetMode="External"/><Relationship Id="rId10" Type="http://schemas.openxmlformats.org/officeDocument/2006/relationships/hyperlink" Target="https://histoire.ac-versailles.fr/spip.php?article2737" TargetMode="External"/><Relationship Id="rId13" Type="http://schemas.openxmlformats.org/officeDocument/2006/relationships/hyperlink" Target="https://histoire.ac-versailles.fr/spip.php?article2734" TargetMode="External"/><Relationship Id="rId12"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9"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5" Type="http://schemas.openxmlformats.org/officeDocument/2006/relationships/hyperlink" Target="https://edubase.eduscol.education.fr/fiche/23485" TargetMode="External"/><Relationship Id="rId6" Type="http://schemas.openxmlformats.org/officeDocument/2006/relationships/hyperlink" Target="https://edubase.eduscol.education.fr/recherche?academie%5B0%5D=Cr%C3%A9teil&amp;discipline%5B0%5D=Documentation&amp;createdYear%5Bmin%5D=2022&amp;createdYear%5Bmax%5D=2022&amp;keywords%5B0%5D=TraAM" TargetMode="External"/><Relationship Id="rId7" Type="http://schemas.openxmlformats.org/officeDocument/2006/relationships/hyperlink" Target="https://histoire.ac-versailles.fr/spip.php?article2733" TargetMode="External"/><Relationship Id="rId8" Type="http://schemas.openxmlformats.org/officeDocument/2006/relationships/hyperlink" Target="https://edubase.eduscol.education.fr/fiche/23486"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149473" y="8051925"/>
            <a:ext cx="1785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i="1" lang="fr" sz="1100">
                <a:latin typeface="Helvetica Neue"/>
                <a:ea typeface="Helvetica Neue"/>
                <a:cs typeface="Helvetica Neue"/>
                <a:sym typeface="Helvetica Neue"/>
              </a:rPr>
              <a:t>Amiens</a:t>
            </a:r>
            <a:endParaRPr b="1" i="1" sz="1100">
              <a:solidFill>
                <a:srgbClr val="000000"/>
              </a:solidFill>
              <a:latin typeface="Helvetica Neue"/>
              <a:ea typeface="Helvetica Neue"/>
              <a:cs typeface="Helvetica Neue"/>
              <a:sym typeface="Helvetica Neue"/>
            </a:endParaRPr>
          </a:p>
        </p:txBody>
      </p:sp>
      <p:sp>
        <p:nvSpPr>
          <p:cNvPr id="55" name="Google Shape;55;p13"/>
          <p:cNvSpPr txBox="1"/>
          <p:nvPr/>
        </p:nvSpPr>
        <p:spPr>
          <a:xfrm>
            <a:off x="1504675" y="8325554"/>
            <a:ext cx="10503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i="1" lang="fr" sz="1100">
                <a:solidFill>
                  <a:schemeClr val="dk1"/>
                </a:solidFill>
                <a:latin typeface="Helvetica Neue"/>
                <a:ea typeface="Helvetica Neue"/>
                <a:cs typeface="Helvetica Neue"/>
                <a:sym typeface="Helvetica Neue"/>
              </a:rPr>
              <a:t>Dijon</a:t>
            </a:r>
            <a:endParaRPr b="1" i="1" sz="1100">
              <a:solidFill>
                <a:srgbClr val="000000"/>
              </a:solidFill>
              <a:latin typeface="Helvetica Neue"/>
              <a:ea typeface="Helvetica Neue"/>
              <a:cs typeface="Helvetica Neue"/>
              <a:sym typeface="Helvetica Neue"/>
            </a:endParaRPr>
          </a:p>
        </p:txBody>
      </p:sp>
      <p:sp>
        <p:nvSpPr>
          <p:cNvPr id="56" name="Google Shape;56;p13"/>
          <p:cNvSpPr/>
          <p:nvPr/>
        </p:nvSpPr>
        <p:spPr>
          <a:xfrm>
            <a:off x="2706025" y="1007700"/>
            <a:ext cx="4847400" cy="129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96878" y="8687207"/>
            <a:ext cx="621600" cy="796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 name="Google Shape;58;p13"/>
          <p:cNvCxnSpPr>
            <a:stCxn id="59" idx="4"/>
          </p:cNvCxnSpPr>
          <p:nvPr/>
        </p:nvCxnSpPr>
        <p:spPr>
          <a:xfrm>
            <a:off x="696820" y="7466542"/>
            <a:ext cx="27900" cy="3340200"/>
          </a:xfrm>
          <a:prstGeom prst="straightConnector1">
            <a:avLst/>
          </a:prstGeom>
          <a:noFill/>
          <a:ln cap="flat" cmpd="sng" w="19050">
            <a:solidFill>
              <a:srgbClr val="00587D"/>
            </a:solidFill>
            <a:prstDash val="dot"/>
            <a:round/>
            <a:headEnd len="med" w="med" type="none"/>
            <a:tailEnd len="med" w="med" type="none"/>
          </a:ln>
        </p:spPr>
      </p:cxnSp>
      <p:cxnSp>
        <p:nvCxnSpPr>
          <p:cNvPr id="60" name="Google Shape;60;p13"/>
          <p:cNvCxnSpPr/>
          <p:nvPr/>
        </p:nvCxnSpPr>
        <p:spPr>
          <a:xfrm rot="10800000">
            <a:off x="739669" y="3233260"/>
            <a:ext cx="0" cy="994800"/>
          </a:xfrm>
          <a:prstGeom prst="straightConnector1">
            <a:avLst/>
          </a:prstGeom>
          <a:noFill/>
          <a:ln cap="flat" cmpd="sng" w="38100">
            <a:solidFill>
              <a:srgbClr val="00587D"/>
            </a:solidFill>
            <a:prstDash val="solid"/>
            <a:round/>
            <a:headEnd len="med" w="med" type="none"/>
            <a:tailEnd len="med" w="med" type="none"/>
          </a:ln>
        </p:spPr>
      </p:cxnSp>
      <p:sp>
        <p:nvSpPr>
          <p:cNvPr id="61" name="Google Shape;61;p13"/>
          <p:cNvSpPr txBox="1"/>
          <p:nvPr/>
        </p:nvSpPr>
        <p:spPr>
          <a:xfrm>
            <a:off x="5422975" y="7643750"/>
            <a:ext cx="1214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1100">
                <a:solidFill>
                  <a:schemeClr val="dk1"/>
                </a:solidFill>
                <a:latin typeface="Helvetica Neue"/>
                <a:ea typeface="Helvetica Neue"/>
                <a:cs typeface="Helvetica Neue"/>
                <a:sym typeface="Helvetica Neue"/>
              </a:rPr>
              <a:t>Scénarios pédagogiques</a:t>
            </a:r>
            <a:endParaRPr/>
          </a:p>
        </p:txBody>
      </p:sp>
      <p:sp>
        <p:nvSpPr>
          <p:cNvPr id="62" name="Google Shape;62;p13"/>
          <p:cNvSpPr txBox="1"/>
          <p:nvPr/>
        </p:nvSpPr>
        <p:spPr>
          <a:xfrm>
            <a:off x="5393225" y="9187550"/>
            <a:ext cx="1474200" cy="608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rgbClr val="000000"/>
              </a:buClr>
              <a:buSzPts val="1100"/>
              <a:buFont typeface="Arial"/>
              <a:buNone/>
            </a:pPr>
            <a:r>
              <a:rPr b="1" lang="fr" sz="1100">
                <a:latin typeface="Helvetica Neue"/>
                <a:ea typeface="Helvetica Neue"/>
                <a:cs typeface="Helvetica Neue"/>
                <a:sym typeface="Helvetica Neue"/>
              </a:rPr>
              <a:t>DRANE</a:t>
            </a:r>
            <a:endParaRPr b="1" sz="1100">
              <a:latin typeface="Helvetica Neue"/>
              <a:ea typeface="Helvetica Neue"/>
              <a:cs typeface="Helvetica Neue"/>
              <a:sym typeface="Helvetica Neue"/>
            </a:endParaRPr>
          </a:p>
          <a:p>
            <a:pPr indent="0" lvl="0" marL="0" rtl="0" algn="l">
              <a:lnSpc>
                <a:spcPct val="150000"/>
              </a:lnSpc>
              <a:spcBef>
                <a:spcPts val="0"/>
              </a:spcBef>
              <a:spcAft>
                <a:spcPts val="0"/>
              </a:spcAft>
              <a:buClr>
                <a:srgbClr val="000000"/>
              </a:buClr>
              <a:buSzPts val="1100"/>
              <a:buFont typeface="Arial"/>
              <a:buNone/>
            </a:pPr>
            <a:r>
              <a:rPr b="1" lang="fr" sz="1100">
                <a:latin typeface="Helvetica Neue"/>
                <a:ea typeface="Helvetica Neue"/>
                <a:cs typeface="Helvetica Neue"/>
                <a:sym typeface="Helvetica Neue"/>
              </a:rPr>
              <a:t>Cardie</a:t>
            </a:r>
            <a:endParaRPr b="1" sz="1100">
              <a:latin typeface="Helvetica Neue"/>
              <a:ea typeface="Helvetica Neue"/>
              <a:cs typeface="Helvetica Neue"/>
              <a:sym typeface="Helvetica Neue"/>
            </a:endParaRPr>
          </a:p>
        </p:txBody>
      </p:sp>
      <p:sp>
        <p:nvSpPr>
          <p:cNvPr id="63" name="Google Shape;63;p13"/>
          <p:cNvSpPr txBox="1"/>
          <p:nvPr/>
        </p:nvSpPr>
        <p:spPr>
          <a:xfrm>
            <a:off x="1473153" y="3881299"/>
            <a:ext cx="24042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300">
                <a:solidFill>
                  <a:srgbClr val="00587D"/>
                </a:solidFill>
                <a:latin typeface="Helvetica Neue"/>
                <a:ea typeface="Helvetica Neue"/>
                <a:cs typeface="Helvetica Neue"/>
                <a:sym typeface="Helvetica Neue"/>
              </a:rPr>
              <a:t>Synthèse</a:t>
            </a:r>
            <a:r>
              <a:rPr lang="fr" sz="3300">
                <a:solidFill>
                  <a:srgbClr val="00587D"/>
                </a:solidFill>
                <a:latin typeface="Helvetica Neue Light"/>
                <a:ea typeface="Helvetica Neue Light"/>
                <a:cs typeface="Helvetica Neue Light"/>
                <a:sym typeface="Helvetica Neue Light"/>
              </a:rPr>
              <a:t> </a:t>
            </a:r>
            <a:endParaRPr b="1" sz="3300">
              <a:solidFill>
                <a:srgbClr val="00587D"/>
              </a:solidFill>
              <a:latin typeface="Helvetica Neue"/>
              <a:ea typeface="Helvetica Neue"/>
              <a:cs typeface="Helvetica Neue"/>
              <a:sym typeface="Helvetica Neue"/>
            </a:endParaRPr>
          </a:p>
        </p:txBody>
      </p:sp>
      <p:cxnSp>
        <p:nvCxnSpPr>
          <p:cNvPr id="64" name="Google Shape;64;p13"/>
          <p:cNvCxnSpPr>
            <a:endCxn id="63" idx="1"/>
          </p:cNvCxnSpPr>
          <p:nvPr/>
        </p:nvCxnSpPr>
        <p:spPr>
          <a:xfrm>
            <a:off x="752553" y="4227349"/>
            <a:ext cx="720600" cy="300"/>
          </a:xfrm>
          <a:prstGeom prst="straightConnector1">
            <a:avLst/>
          </a:prstGeom>
          <a:noFill/>
          <a:ln cap="flat" cmpd="sng" w="38100">
            <a:solidFill>
              <a:srgbClr val="00587D"/>
            </a:solidFill>
            <a:prstDash val="solid"/>
            <a:round/>
            <a:headEnd len="med" w="med" type="none"/>
            <a:tailEnd len="med" w="med" type="none"/>
          </a:ln>
        </p:spPr>
      </p:cxnSp>
      <p:grpSp>
        <p:nvGrpSpPr>
          <p:cNvPr id="65" name="Google Shape;65;p13"/>
          <p:cNvGrpSpPr/>
          <p:nvPr/>
        </p:nvGrpSpPr>
        <p:grpSpPr>
          <a:xfrm>
            <a:off x="4834125" y="7663321"/>
            <a:ext cx="475217" cy="477013"/>
            <a:chOff x="6010701" y="9176831"/>
            <a:chExt cx="528900" cy="537904"/>
          </a:xfrm>
        </p:grpSpPr>
        <p:sp>
          <p:nvSpPr>
            <p:cNvPr id="66" name="Google Shape;66;p13"/>
            <p:cNvSpPr/>
            <p:nvPr/>
          </p:nvSpPr>
          <p:spPr>
            <a:xfrm>
              <a:off x="6044314" y="9176831"/>
              <a:ext cx="461700" cy="4617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p:txBody>
        </p:sp>
        <p:sp>
          <p:nvSpPr>
            <p:cNvPr id="67" name="Google Shape;67;p13"/>
            <p:cNvSpPr txBox="1"/>
            <p:nvPr/>
          </p:nvSpPr>
          <p:spPr>
            <a:xfrm>
              <a:off x="6010701" y="9176835"/>
              <a:ext cx="528900" cy="53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900">
                  <a:solidFill>
                    <a:srgbClr val="FFFFFF"/>
                  </a:solidFill>
                </a:rPr>
                <a:t>21</a:t>
              </a:r>
              <a:endParaRPr b="1" sz="1900">
                <a:solidFill>
                  <a:srgbClr val="FFFFFF"/>
                </a:solidFill>
              </a:endParaRPr>
            </a:p>
          </p:txBody>
        </p:sp>
      </p:grpSp>
      <p:sp>
        <p:nvSpPr>
          <p:cNvPr id="68" name="Google Shape;68;p13"/>
          <p:cNvSpPr txBox="1"/>
          <p:nvPr/>
        </p:nvSpPr>
        <p:spPr>
          <a:xfrm>
            <a:off x="1538705" y="9772537"/>
            <a:ext cx="12600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i="1" lang="fr" sz="1100">
                <a:solidFill>
                  <a:schemeClr val="dk1"/>
                </a:solidFill>
                <a:latin typeface="Helvetica Neue"/>
                <a:ea typeface="Helvetica Neue"/>
                <a:cs typeface="Helvetica Neue"/>
                <a:sym typeface="Helvetica Neue"/>
              </a:rPr>
              <a:t>Versailles</a:t>
            </a:r>
            <a:endParaRPr b="1" i="1" sz="1100">
              <a:solidFill>
                <a:srgbClr val="000000"/>
              </a:solidFill>
              <a:latin typeface="Helvetica Neue"/>
              <a:ea typeface="Helvetica Neue"/>
              <a:cs typeface="Helvetica Neue"/>
              <a:sym typeface="Helvetica Neue"/>
            </a:endParaRPr>
          </a:p>
        </p:txBody>
      </p:sp>
      <p:cxnSp>
        <p:nvCxnSpPr>
          <p:cNvPr id="69" name="Google Shape;69;p13"/>
          <p:cNvCxnSpPr/>
          <p:nvPr/>
        </p:nvCxnSpPr>
        <p:spPr>
          <a:xfrm>
            <a:off x="5403350" y="9140050"/>
            <a:ext cx="300" cy="657900"/>
          </a:xfrm>
          <a:prstGeom prst="straightConnector1">
            <a:avLst/>
          </a:prstGeom>
          <a:noFill/>
          <a:ln cap="flat" cmpd="sng" w="19050">
            <a:solidFill>
              <a:srgbClr val="00587D"/>
            </a:solidFill>
            <a:prstDash val="solid"/>
            <a:round/>
            <a:headEnd len="med" w="med" type="none"/>
            <a:tailEnd len="med" w="med" type="none"/>
          </a:ln>
        </p:spPr>
      </p:cxnSp>
      <p:sp>
        <p:nvSpPr>
          <p:cNvPr id="70" name="Google Shape;70;p13"/>
          <p:cNvSpPr txBox="1"/>
          <p:nvPr/>
        </p:nvSpPr>
        <p:spPr>
          <a:xfrm>
            <a:off x="4649125" y="8615075"/>
            <a:ext cx="2762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300">
                <a:solidFill>
                  <a:srgbClr val="00587D"/>
                </a:solidFill>
                <a:latin typeface="Helvetica Neue"/>
                <a:ea typeface="Helvetica Neue"/>
                <a:cs typeface="Helvetica Neue"/>
                <a:sym typeface="Helvetica Neue"/>
              </a:rPr>
              <a:t>Ressources et partenaires</a:t>
            </a:r>
            <a:endParaRPr b="1" sz="1300">
              <a:solidFill>
                <a:srgbClr val="00587D"/>
              </a:solidFill>
              <a:latin typeface="Helvetica Neue"/>
              <a:ea typeface="Helvetica Neue"/>
              <a:cs typeface="Helvetica Neue"/>
              <a:sym typeface="Helvetica Neue"/>
            </a:endParaRPr>
          </a:p>
        </p:txBody>
      </p:sp>
      <p:grpSp>
        <p:nvGrpSpPr>
          <p:cNvPr id="71" name="Google Shape;71;p13"/>
          <p:cNvGrpSpPr/>
          <p:nvPr/>
        </p:nvGrpSpPr>
        <p:grpSpPr>
          <a:xfrm>
            <a:off x="345221" y="6508019"/>
            <a:ext cx="6506918" cy="687614"/>
            <a:chOff x="417825" y="7323650"/>
            <a:chExt cx="8116400" cy="432000"/>
          </a:xfrm>
        </p:grpSpPr>
        <p:sp>
          <p:nvSpPr>
            <p:cNvPr id="72" name="Google Shape;72;p13"/>
            <p:cNvSpPr/>
            <p:nvPr/>
          </p:nvSpPr>
          <p:spPr>
            <a:xfrm>
              <a:off x="1964525" y="7323650"/>
              <a:ext cx="6569700" cy="432000"/>
            </a:xfrm>
            <a:prstGeom prst="rect">
              <a:avLst/>
            </a:prstGeom>
            <a:solidFill>
              <a:srgbClr val="228DCD"/>
            </a:solidFill>
            <a:ln cap="flat" cmpd="sng" w="38100">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9" name="Google Shape;59;p13"/>
            <p:cNvSpPr/>
            <p:nvPr/>
          </p:nvSpPr>
          <p:spPr>
            <a:xfrm>
              <a:off x="441675" y="7324100"/>
              <a:ext cx="1525200" cy="431100"/>
            </a:xfrm>
            <a:prstGeom prst="wedgeRectCallout">
              <a:avLst>
                <a:gd fmla="val -22809" name="adj1"/>
                <a:gd fmla="val 89585" name="adj2"/>
              </a:avLst>
            </a:prstGeom>
            <a:solidFill>
              <a:srgbClr val="FFFFFF"/>
            </a:solidFill>
            <a:ln cap="flat" cmpd="sng" w="38100">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nvSpPr>
          <p:spPr>
            <a:xfrm>
              <a:off x="417825" y="7337313"/>
              <a:ext cx="1572900" cy="36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300">
                  <a:solidFill>
                    <a:srgbClr val="00587D"/>
                  </a:solidFill>
                  <a:latin typeface="Nunito"/>
                  <a:ea typeface="Nunito"/>
                  <a:cs typeface="Nunito"/>
                  <a:sym typeface="Nunito"/>
                </a:rPr>
                <a:t>Thématique 2025-2025</a:t>
              </a:r>
              <a:endParaRPr b="1" sz="1300">
                <a:solidFill>
                  <a:srgbClr val="00587D"/>
                </a:solidFill>
                <a:latin typeface="Nunito"/>
                <a:ea typeface="Nunito"/>
                <a:cs typeface="Nunito"/>
                <a:sym typeface="Nunito"/>
              </a:endParaRPr>
            </a:p>
          </p:txBody>
        </p:sp>
      </p:grpSp>
      <p:grpSp>
        <p:nvGrpSpPr>
          <p:cNvPr id="74" name="Google Shape;74;p13"/>
          <p:cNvGrpSpPr/>
          <p:nvPr/>
        </p:nvGrpSpPr>
        <p:grpSpPr>
          <a:xfrm>
            <a:off x="439414" y="8857579"/>
            <a:ext cx="536531" cy="598275"/>
            <a:chOff x="550875" y="9722638"/>
            <a:chExt cx="649475" cy="629963"/>
          </a:xfrm>
        </p:grpSpPr>
        <p:sp>
          <p:nvSpPr>
            <p:cNvPr id="75" name="Google Shape;75;p13"/>
            <p:cNvSpPr/>
            <p:nvPr/>
          </p:nvSpPr>
          <p:spPr>
            <a:xfrm rot="5400000">
              <a:off x="544275" y="9949525"/>
              <a:ext cx="357300" cy="344100"/>
            </a:xfrm>
            <a:prstGeom prst="chord">
              <a:avLst>
                <a:gd fmla="val 4460215" name="adj1"/>
                <a:gd fmla="val 17122786" name="adj2"/>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601125" y="9722638"/>
              <a:ext cx="243600" cy="2436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rot="5400000">
              <a:off x="849650" y="9949525"/>
              <a:ext cx="357300" cy="344100"/>
            </a:xfrm>
            <a:prstGeom prst="chord">
              <a:avLst>
                <a:gd fmla="val 4460215" name="adj1"/>
                <a:gd fmla="val 17122786" name="adj2"/>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906500" y="9722638"/>
              <a:ext cx="243600" cy="2436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rot="5400000">
              <a:off x="697288" y="10001900"/>
              <a:ext cx="357300" cy="344100"/>
            </a:xfrm>
            <a:prstGeom prst="chord">
              <a:avLst>
                <a:gd fmla="val 4460215" name="adj1"/>
                <a:gd fmla="val 17122786" name="adj2"/>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754138" y="9775013"/>
              <a:ext cx="243600" cy="2436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3"/>
          <p:cNvSpPr txBox="1"/>
          <p:nvPr/>
        </p:nvSpPr>
        <p:spPr>
          <a:xfrm>
            <a:off x="1613025" y="6493975"/>
            <a:ext cx="5239200" cy="1038900"/>
          </a:xfrm>
          <a:prstGeom prst="rect">
            <a:avLst/>
          </a:prstGeom>
          <a:solidFill>
            <a:srgbClr val="00587D"/>
          </a:solidFill>
          <a:ln>
            <a:noFill/>
          </a:ln>
        </p:spPr>
        <p:txBody>
          <a:bodyPr anchorCtr="0" anchor="t" bIns="91425" lIns="91425" spcFirstLastPara="1" rIns="91425" wrap="square" tIns="91425">
            <a:spAutoFit/>
          </a:bodyPr>
          <a:lstStyle/>
          <a:p>
            <a:pPr indent="0" lvl="0" marL="381000" marR="139700" rtl="0" algn="ctr">
              <a:lnSpc>
                <a:spcPct val="115000"/>
              </a:lnSpc>
              <a:spcBef>
                <a:spcPts val="0"/>
              </a:spcBef>
              <a:spcAft>
                <a:spcPts val="0"/>
              </a:spcAft>
              <a:buClr>
                <a:schemeClr val="dk1"/>
              </a:buClr>
              <a:buSzPts val="1100"/>
              <a:buFont typeface="Arial"/>
              <a:buNone/>
            </a:pPr>
            <a:r>
              <a:rPr b="1" i="1" lang="fr" sz="1500">
                <a:solidFill>
                  <a:schemeClr val="lt1"/>
                </a:solidFill>
              </a:rPr>
              <a:t>Réflexions sur les usages de l’intelligence artificielle en histoire et géographie</a:t>
            </a:r>
            <a:endParaRPr b="1" i="1" sz="1500">
              <a:solidFill>
                <a:schemeClr val="lt1"/>
              </a:solidFill>
            </a:endParaRPr>
          </a:p>
          <a:p>
            <a:pPr indent="0" lvl="0" marL="0" rtl="0" algn="ctr">
              <a:spcBef>
                <a:spcPts val="600"/>
              </a:spcBef>
              <a:spcAft>
                <a:spcPts val="0"/>
              </a:spcAft>
              <a:buClr>
                <a:schemeClr val="dk1"/>
              </a:buClr>
              <a:buSzPts val="1100"/>
              <a:buFont typeface="Arial"/>
              <a:buNone/>
            </a:pPr>
            <a:r>
              <a:t/>
            </a:r>
            <a:endParaRPr b="1" i="1" sz="1600">
              <a:solidFill>
                <a:srgbClr val="FFFFFF"/>
              </a:solidFill>
              <a:latin typeface="Helvetica Neue"/>
              <a:ea typeface="Helvetica Neue"/>
              <a:cs typeface="Helvetica Neue"/>
              <a:sym typeface="Helvetica Neue"/>
            </a:endParaRPr>
          </a:p>
        </p:txBody>
      </p:sp>
      <p:grpSp>
        <p:nvGrpSpPr>
          <p:cNvPr id="82" name="Google Shape;82;p13"/>
          <p:cNvGrpSpPr/>
          <p:nvPr/>
        </p:nvGrpSpPr>
        <p:grpSpPr>
          <a:xfrm>
            <a:off x="4965363" y="9352849"/>
            <a:ext cx="313195" cy="393389"/>
            <a:chOff x="5885250" y="10645375"/>
            <a:chExt cx="348575" cy="414225"/>
          </a:xfrm>
        </p:grpSpPr>
        <p:sp>
          <p:nvSpPr>
            <p:cNvPr id="83" name="Google Shape;83;p13"/>
            <p:cNvSpPr/>
            <p:nvPr/>
          </p:nvSpPr>
          <p:spPr>
            <a:xfrm>
              <a:off x="5885250" y="10645375"/>
              <a:ext cx="303600" cy="384900"/>
            </a:xfrm>
            <a:prstGeom prst="rect">
              <a:avLst/>
            </a:prstGeom>
            <a:solidFill>
              <a:srgbClr val="FFFFFF"/>
            </a:solidFill>
            <a:ln cap="flat" cmpd="sng" w="19050">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13"/>
            <p:cNvGrpSpPr/>
            <p:nvPr/>
          </p:nvGrpSpPr>
          <p:grpSpPr>
            <a:xfrm>
              <a:off x="5921269" y="10739450"/>
              <a:ext cx="232125" cy="0"/>
              <a:chOff x="5921550" y="10739450"/>
              <a:chExt cx="232125" cy="0"/>
            </a:xfrm>
          </p:grpSpPr>
          <p:cxnSp>
            <p:nvCxnSpPr>
              <p:cNvPr id="85" name="Google Shape;85;p13"/>
              <p:cNvCxnSpPr/>
              <p:nvPr/>
            </p:nvCxnSpPr>
            <p:spPr>
              <a:xfrm>
                <a:off x="5971575" y="10739450"/>
                <a:ext cx="182100" cy="0"/>
              </a:xfrm>
              <a:prstGeom prst="straightConnector1">
                <a:avLst/>
              </a:prstGeom>
              <a:noFill/>
              <a:ln cap="flat" cmpd="sng" w="19050">
                <a:solidFill>
                  <a:srgbClr val="00587D"/>
                </a:solidFill>
                <a:prstDash val="solid"/>
                <a:round/>
                <a:headEnd len="med" w="med" type="none"/>
                <a:tailEnd len="med" w="med" type="none"/>
              </a:ln>
            </p:spPr>
          </p:cxnSp>
          <p:cxnSp>
            <p:nvCxnSpPr>
              <p:cNvPr id="86" name="Google Shape;86;p13"/>
              <p:cNvCxnSpPr/>
              <p:nvPr/>
            </p:nvCxnSpPr>
            <p:spPr>
              <a:xfrm>
                <a:off x="5921550" y="10739450"/>
                <a:ext cx="22200" cy="0"/>
              </a:xfrm>
              <a:prstGeom prst="straightConnector1">
                <a:avLst/>
              </a:prstGeom>
              <a:noFill/>
              <a:ln cap="flat" cmpd="sng" w="19050">
                <a:solidFill>
                  <a:srgbClr val="00587D"/>
                </a:solidFill>
                <a:prstDash val="solid"/>
                <a:round/>
                <a:headEnd len="med" w="med" type="none"/>
                <a:tailEnd len="med" w="med" type="none"/>
              </a:ln>
            </p:spPr>
          </p:cxnSp>
        </p:grpSp>
        <p:grpSp>
          <p:nvGrpSpPr>
            <p:cNvPr id="87" name="Google Shape;87;p13"/>
            <p:cNvGrpSpPr/>
            <p:nvPr/>
          </p:nvGrpSpPr>
          <p:grpSpPr>
            <a:xfrm>
              <a:off x="5921269" y="10811483"/>
              <a:ext cx="232125" cy="0"/>
              <a:chOff x="5921550" y="10739450"/>
              <a:chExt cx="232125" cy="0"/>
            </a:xfrm>
          </p:grpSpPr>
          <p:cxnSp>
            <p:nvCxnSpPr>
              <p:cNvPr id="88" name="Google Shape;88;p13"/>
              <p:cNvCxnSpPr/>
              <p:nvPr/>
            </p:nvCxnSpPr>
            <p:spPr>
              <a:xfrm>
                <a:off x="5971575" y="10739450"/>
                <a:ext cx="182100" cy="0"/>
              </a:xfrm>
              <a:prstGeom prst="straightConnector1">
                <a:avLst/>
              </a:prstGeom>
              <a:noFill/>
              <a:ln cap="flat" cmpd="sng" w="19050">
                <a:solidFill>
                  <a:srgbClr val="00587D"/>
                </a:solidFill>
                <a:prstDash val="solid"/>
                <a:round/>
                <a:headEnd len="med" w="med" type="none"/>
                <a:tailEnd len="med" w="med" type="none"/>
              </a:ln>
            </p:spPr>
          </p:cxnSp>
          <p:cxnSp>
            <p:nvCxnSpPr>
              <p:cNvPr id="89" name="Google Shape;89;p13"/>
              <p:cNvCxnSpPr/>
              <p:nvPr/>
            </p:nvCxnSpPr>
            <p:spPr>
              <a:xfrm>
                <a:off x="5921550" y="10739450"/>
                <a:ext cx="22200" cy="0"/>
              </a:xfrm>
              <a:prstGeom prst="straightConnector1">
                <a:avLst/>
              </a:prstGeom>
              <a:noFill/>
              <a:ln cap="flat" cmpd="sng" w="19050">
                <a:solidFill>
                  <a:srgbClr val="00587D"/>
                </a:solidFill>
                <a:prstDash val="solid"/>
                <a:round/>
                <a:headEnd len="med" w="med" type="none"/>
                <a:tailEnd len="med" w="med" type="none"/>
              </a:ln>
            </p:spPr>
          </p:cxnSp>
        </p:grpSp>
        <p:grpSp>
          <p:nvGrpSpPr>
            <p:cNvPr id="90" name="Google Shape;90;p13"/>
            <p:cNvGrpSpPr/>
            <p:nvPr/>
          </p:nvGrpSpPr>
          <p:grpSpPr>
            <a:xfrm>
              <a:off x="5921269" y="10883517"/>
              <a:ext cx="232125" cy="0"/>
              <a:chOff x="5921550" y="10739450"/>
              <a:chExt cx="232125" cy="0"/>
            </a:xfrm>
          </p:grpSpPr>
          <p:cxnSp>
            <p:nvCxnSpPr>
              <p:cNvPr id="91" name="Google Shape;91;p13"/>
              <p:cNvCxnSpPr/>
              <p:nvPr/>
            </p:nvCxnSpPr>
            <p:spPr>
              <a:xfrm>
                <a:off x="5971575" y="10739450"/>
                <a:ext cx="182100" cy="0"/>
              </a:xfrm>
              <a:prstGeom prst="straightConnector1">
                <a:avLst/>
              </a:prstGeom>
              <a:noFill/>
              <a:ln cap="flat" cmpd="sng" w="19050">
                <a:solidFill>
                  <a:srgbClr val="00587D"/>
                </a:solidFill>
                <a:prstDash val="solid"/>
                <a:round/>
                <a:headEnd len="med" w="med" type="none"/>
                <a:tailEnd len="med" w="med" type="none"/>
              </a:ln>
            </p:spPr>
          </p:cxnSp>
          <p:cxnSp>
            <p:nvCxnSpPr>
              <p:cNvPr id="92" name="Google Shape;92;p13"/>
              <p:cNvCxnSpPr/>
              <p:nvPr/>
            </p:nvCxnSpPr>
            <p:spPr>
              <a:xfrm>
                <a:off x="5921550" y="10739450"/>
                <a:ext cx="22200" cy="0"/>
              </a:xfrm>
              <a:prstGeom prst="straightConnector1">
                <a:avLst/>
              </a:prstGeom>
              <a:noFill/>
              <a:ln cap="flat" cmpd="sng" w="19050">
                <a:solidFill>
                  <a:srgbClr val="00587D"/>
                </a:solidFill>
                <a:prstDash val="solid"/>
                <a:round/>
                <a:headEnd len="med" w="med" type="none"/>
                <a:tailEnd len="med" w="med" type="none"/>
              </a:ln>
            </p:spPr>
          </p:cxnSp>
        </p:grpSp>
        <p:grpSp>
          <p:nvGrpSpPr>
            <p:cNvPr id="93" name="Google Shape;93;p13"/>
            <p:cNvGrpSpPr/>
            <p:nvPr/>
          </p:nvGrpSpPr>
          <p:grpSpPr>
            <a:xfrm>
              <a:off x="5921269" y="10955550"/>
              <a:ext cx="232125" cy="0"/>
              <a:chOff x="5921550" y="10739450"/>
              <a:chExt cx="232125" cy="0"/>
            </a:xfrm>
          </p:grpSpPr>
          <p:cxnSp>
            <p:nvCxnSpPr>
              <p:cNvPr id="94" name="Google Shape;94;p13"/>
              <p:cNvCxnSpPr/>
              <p:nvPr/>
            </p:nvCxnSpPr>
            <p:spPr>
              <a:xfrm>
                <a:off x="5971575" y="10739450"/>
                <a:ext cx="182100" cy="0"/>
              </a:xfrm>
              <a:prstGeom prst="straightConnector1">
                <a:avLst/>
              </a:prstGeom>
              <a:noFill/>
              <a:ln cap="flat" cmpd="sng" w="19050">
                <a:solidFill>
                  <a:srgbClr val="00587D"/>
                </a:solidFill>
                <a:prstDash val="solid"/>
                <a:round/>
                <a:headEnd len="med" w="med" type="none"/>
                <a:tailEnd len="med" w="med" type="none"/>
              </a:ln>
            </p:spPr>
          </p:cxnSp>
          <p:cxnSp>
            <p:nvCxnSpPr>
              <p:cNvPr id="95" name="Google Shape;95;p13"/>
              <p:cNvCxnSpPr/>
              <p:nvPr/>
            </p:nvCxnSpPr>
            <p:spPr>
              <a:xfrm>
                <a:off x="5921550" y="10739450"/>
                <a:ext cx="22200" cy="0"/>
              </a:xfrm>
              <a:prstGeom prst="straightConnector1">
                <a:avLst/>
              </a:prstGeom>
              <a:noFill/>
              <a:ln cap="flat" cmpd="sng" w="19050">
                <a:solidFill>
                  <a:srgbClr val="00587D"/>
                </a:solidFill>
                <a:prstDash val="solid"/>
                <a:round/>
                <a:headEnd len="med" w="med" type="none"/>
                <a:tailEnd len="med" w="med" type="none"/>
              </a:ln>
            </p:spPr>
          </p:cxnSp>
        </p:grpSp>
        <p:sp>
          <p:nvSpPr>
            <p:cNvPr id="96" name="Google Shape;96;p13"/>
            <p:cNvSpPr/>
            <p:nvPr/>
          </p:nvSpPr>
          <p:spPr>
            <a:xfrm>
              <a:off x="6089225" y="10915000"/>
              <a:ext cx="144600" cy="144600"/>
            </a:xfrm>
            <a:prstGeom prst="ellipse">
              <a:avLst/>
            </a:prstGeom>
            <a:solidFill>
              <a:srgbClr val="FFFFFF"/>
            </a:solidFill>
            <a:ln cap="flat" cmpd="sng" w="19050">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 name="Google Shape;97;p13"/>
            <p:cNvGrpSpPr/>
            <p:nvPr/>
          </p:nvGrpSpPr>
          <p:grpSpPr>
            <a:xfrm>
              <a:off x="6121625" y="10947408"/>
              <a:ext cx="79800" cy="79800"/>
              <a:chOff x="6119825" y="10954558"/>
              <a:chExt cx="79800" cy="79800"/>
            </a:xfrm>
          </p:grpSpPr>
          <p:cxnSp>
            <p:nvCxnSpPr>
              <p:cNvPr id="98" name="Google Shape;98;p13"/>
              <p:cNvCxnSpPr/>
              <p:nvPr/>
            </p:nvCxnSpPr>
            <p:spPr>
              <a:xfrm>
                <a:off x="6119825" y="10994458"/>
                <a:ext cx="79800" cy="0"/>
              </a:xfrm>
              <a:prstGeom prst="straightConnector1">
                <a:avLst/>
              </a:prstGeom>
              <a:noFill/>
              <a:ln cap="flat" cmpd="sng" w="19050">
                <a:solidFill>
                  <a:srgbClr val="00587D"/>
                </a:solidFill>
                <a:prstDash val="solid"/>
                <a:round/>
                <a:headEnd len="med" w="med" type="none"/>
                <a:tailEnd len="med" w="med" type="none"/>
              </a:ln>
            </p:spPr>
          </p:cxnSp>
          <p:cxnSp>
            <p:nvCxnSpPr>
              <p:cNvPr id="99" name="Google Shape;99;p13"/>
              <p:cNvCxnSpPr/>
              <p:nvPr/>
            </p:nvCxnSpPr>
            <p:spPr>
              <a:xfrm rot="5400000">
                <a:off x="6119825" y="10994458"/>
                <a:ext cx="79800" cy="0"/>
              </a:xfrm>
              <a:prstGeom prst="straightConnector1">
                <a:avLst/>
              </a:prstGeom>
              <a:noFill/>
              <a:ln cap="flat" cmpd="sng" w="19050">
                <a:solidFill>
                  <a:srgbClr val="00587D"/>
                </a:solidFill>
                <a:prstDash val="solid"/>
                <a:round/>
                <a:headEnd len="med" w="med" type="none"/>
                <a:tailEnd len="med" w="med" type="none"/>
              </a:ln>
            </p:spPr>
          </p:cxnSp>
        </p:grpSp>
      </p:grpSp>
      <p:grpSp>
        <p:nvGrpSpPr>
          <p:cNvPr id="100" name="Google Shape;100;p13"/>
          <p:cNvGrpSpPr/>
          <p:nvPr/>
        </p:nvGrpSpPr>
        <p:grpSpPr>
          <a:xfrm>
            <a:off x="315158" y="5608246"/>
            <a:ext cx="7152549" cy="615691"/>
            <a:chOff x="381425" y="6441500"/>
            <a:chExt cx="8658212" cy="648300"/>
          </a:xfrm>
        </p:grpSpPr>
        <p:sp>
          <p:nvSpPr>
            <p:cNvPr id="101" name="Google Shape;101;p13"/>
            <p:cNvSpPr txBox="1"/>
            <p:nvPr/>
          </p:nvSpPr>
          <p:spPr>
            <a:xfrm>
              <a:off x="642037" y="6441500"/>
              <a:ext cx="8397600" cy="6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800">
                  <a:solidFill>
                    <a:srgbClr val="00587D"/>
                  </a:solidFill>
                  <a:latin typeface="Helvetica Neue"/>
                  <a:ea typeface="Helvetica Neue"/>
                  <a:cs typeface="Helvetica Neue"/>
                  <a:sym typeface="Helvetica Neue"/>
                </a:rPr>
                <a:t>Présentation du projet national</a:t>
              </a:r>
              <a:endParaRPr b="1" sz="2800">
                <a:solidFill>
                  <a:srgbClr val="00587D"/>
                </a:solidFill>
                <a:latin typeface="Helvetica Neue"/>
                <a:ea typeface="Helvetica Neue"/>
                <a:cs typeface="Helvetica Neue"/>
                <a:sym typeface="Helvetica Neue"/>
              </a:endParaRPr>
            </a:p>
          </p:txBody>
        </p:sp>
        <p:sp>
          <p:nvSpPr>
            <p:cNvPr id="102" name="Google Shape;102;p13"/>
            <p:cNvSpPr/>
            <p:nvPr/>
          </p:nvSpPr>
          <p:spPr>
            <a:xfrm>
              <a:off x="381425" y="6622850"/>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3" name="Google Shape;103;p13"/>
          <p:cNvPicPr preferRelativeResize="0"/>
          <p:nvPr/>
        </p:nvPicPr>
        <p:blipFill>
          <a:blip r:embed="rId3">
            <a:alphaModFix/>
          </a:blip>
          <a:stretch>
            <a:fillRect/>
          </a:stretch>
        </p:blipFill>
        <p:spPr>
          <a:xfrm>
            <a:off x="2450600" y="8114100"/>
            <a:ext cx="1721699" cy="1943800"/>
          </a:xfrm>
          <a:prstGeom prst="rect">
            <a:avLst/>
          </a:prstGeom>
          <a:noFill/>
          <a:ln>
            <a:noFill/>
          </a:ln>
        </p:spPr>
      </p:pic>
      <p:sp>
        <p:nvSpPr>
          <p:cNvPr id="104" name="Google Shape;104;p13"/>
          <p:cNvSpPr/>
          <p:nvPr/>
        </p:nvSpPr>
        <p:spPr>
          <a:xfrm>
            <a:off x="356918" y="2797330"/>
            <a:ext cx="251400" cy="365400"/>
          </a:xfrm>
          <a:prstGeom prst="rect">
            <a:avLst/>
          </a:prstGeom>
          <a:solidFill>
            <a:srgbClr val="FF99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4529148" y="2807943"/>
            <a:ext cx="251400" cy="3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nvSpPr>
        <p:spPr>
          <a:xfrm>
            <a:off x="5679375" y="4631325"/>
            <a:ext cx="1474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fr" sz="4000">
                <a:solidFill>
                  <a:srgbClr val="FF9940"/>
                </a:solidFill>
                <a:latin typeface="Helvetica Neue"/>
                <a:ea typeface="Helvetica Neue"/>
                <a:cs typeface="Helvetica Neue"/>
                <a:sym typeface="Helvetica Neue"/>
              </a:rPr>
              <a:t>2025</a:t>
            </a:r>
            <a:endParaRPr i="1" sz="2100">
              <a:solidFill>
                <a:srgbClr val="FF9940"/>
              </a:solidFill>
            </a:endParaRPr>
          </a:p>
        </p:txBody>
      </p:sp>
      <p:pic>
        <p:nvPicPr>
          <p:cNvPr id="107" name="Google Shape;107;p13"/>
          <p:cNvPicPr preferRelativeResize="0"/>
          <p:nvPr/>
        </p:nvPicPr>
        <p:blipFill>
          <a:blip r:embed="rId4">
            <a:alphaModFix/>
          </a:blip>
          <a:stretch>
            <a:fillRect/>
          </a:stretch>
        </p:blipFill>
        <p:spPr>
          <a:xfrm>
            <a:off x="3629951" y="3782075"/>
            <a:ext cx="2007475" cy="1407524"/>
          </a:xfrm>
          <a:prstGeom prst="rect">
            <a:avLst/>
          </a:prstGeom>
          <a:noFill/>
          <a:ln>
            <a:noFill/>
          </a:ln>
        </p:spPr>
      </p:pic>
      <p:pic>
        <p:nvPicPr>
          <p:cNvPr id="108" name="Google Shape;108;p13"/>
          <p:cNvPicPr preferRelativeResize="0"/>
          <p:nvPr/>
        </p:nvPicPr>
        <p:blipFill>
          <a:blip r:embed="rId5">
            <a:alphaModFix/>
          </a:blip>
          <a:stretch>
            <a:fillRect/>
          </a:stretch>
        </p:blipFill>
        <p:spPr>
          <a:xfrm>
            <a:off x="737380" y="304800"/>
            <a:ext cx="903523" cy="818551"/>
          </a:xfrm>
          <a:prstGeom prst="rect">
            <a:avLst/>
          </a:prstGeom>
          <a:noFill/>
          <a:ln>
            <a:noFill/>
          </a:ln>
        </p:spPr>
      </p:pic>
      <p:sp>
        <p:nvSpPr>
          <p:cNvPr id="109" name="Google Shape;109;p13"/>
          <p:cNvSpPr txBox="1"/>
          <p:nvPr/>
        </p:nvSpPr>
        <p:spPr>
          <a:xfrm>
            <a:off x="356925" y="2717025"/>
            <a:ext cx="6204600" cy="547800"/>
          </a:xfrm>
          <a:prstGeom prst="rect">
            <a:avLst/>
          </a:prstGeom>
          <a:solidFill>
            <a:srgbClr val="00587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700">
              <a:solidFill>
                <a:srgbClr val="FFFFFF"/>
              </a:solidFill>
              <a:latin typeface="Helvetica Neue"/>
              <a:ea typeface="Helvetica Neue"/>
              <a:cs typeface="Helvetica Neue"/>
              <a:sym typeface="Helvetica Neue"/>
            </a:endParaRPr>
          </a:p>
        </p:txBody>
      </p:sp>
      <p:sp>
        <p:nvSpPr>
          <p:cNvPr id="110" name="Google Shape;110;p13"/>
          <p:cNvSpPr txBox="1"/>
          <p:nvPr/>
        </p:nvSpPr>
        <p:spPr>
          <a:xfrm>
            <a:off x="356925" y="2757725"/>
            <a:ext cx="6204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2500">
                <a:solidFill>
                  <a:srgbClr val="FFFFFF"/>
                </a:solidFill>
                <a:latin typeface="Helvetica Neue"/>
                <a:ea typeface="Helvetica Neue"/>
                <a:cs typeface="Helvetica Neue"/>
                <a:sym typeface="Helvetica Neue"/>
              </a:rPr>
              <a:t>Histoire Géographie </a:t>
            </a:r>
            <a:endParaRPr b="1" sz="2500">
              <a:solidFill>
                <a:srgbClr val="FFFFFF"/>
              </a:solidFill>
              <a:latin typeface="Helvetica Neue"/>
              <a:ea typeface="Helvetica Neue"/>
              <a:cs typeface="Helvetica Neue"/>
              <a:sym typeface="Helvetica Neue"/>
            </a:endParaRPr>
          </a:p>
        </p:txBody>
      </p:sp>
      <p:sp>
        <p:nvSpPr>
          <p:cNvPr id="111" name="Google Shape;111;p13"/>
          <p:cNvSpPr txBox="1"/>
          <p:nvPr/>
        </p:nvSpPr>
        <p:spPr>
          <a:xfrm>
            <a:off x="1031788" y="8630525"/>
            <a:ext cx="14055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i="1" lang="fr" sz="1100">
                <a:solidFill>
                  <a:schemeClr val="dk1"/>
                </a:solidFill>
                <a:latin typeface="Helvetica Neue"/>
                <a:ea typeface="Helvetica Neue"/>
                <a:cs typeface="Helvetica Neue"/>
                <a:sym typeface="Helvetica Neue"/>
              </a:rPr>
              <a:t>Nice</a:t>
            </a:r>
            <a:endParaRPr b="1" i="1" sz="1100">
              <a:solidFill>
                <a:srgbClr val="000000"/>
              </a:solidFill>
              <a:latin typeface="Helvetica Neue"/>
              <a:ea typeface="Helvetica Neue"/>
              <a:cs typeface="Helvetica Neue"/>
              <a:sym typeface="Helvetica Neue"/>
            </a:endParaRPr>
          </a:p>
        </p:txBody>
      </p:sp>
      <p:sp>
        <p:nvSpPr>
          <p:cNvPr id="112" name="Google Shape;112;p13"/>
          <p:cNvSpPr txBox="1"/>
          <p:nvPr/>
        </p:nvSpPr>
        <p:spPr>
          <a:xfrm>
            <a:off x="1386988" y="8972567"/>
            <a:ext cx="10503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i="1" lang="fr" sz="1100">
                <a:solidFill>
                  <a:schemeClr val="dk1"/>
                </a:solidFill>
                <a:latin typeface="Helvetica Neue"/>
                <a:ea typeface="Helvetica Neue"/>
                <a:cs typeface="Helvetica Neue"/>
                <a:sym typeface="Helvetica Neue"/>
              </a:rPr>
              <a:t>Rennes</a:t>
            </a:r>
            <a:endParaRPr b="1" i="1" sz="1100">
              <a:solidFill>
                <a:srgbClr val="000000"/>
              </a:solidFill>
              <a:latin typeface="Helvetica Neue"/>
              <a:ea typeface="Helvetica Neue"/>
              <a:cs typeface="Helvetica Neue"/>
              <a:sym typeface="Helvetica Neue"/>
            </a:endParaRPr>
          </a:p>
        </p:txBody>
      </p:sp>
      <p:sp>
        <p:nvSpPr>
          <p:cNvPr id="113" name="Google Shape;113;p13"/>
          <p:cNvSpPr txBox="1"/>
          <p:nvPr/>
        </p:nvSpPr>
        <p:spPr>
          <a:xfrm>
            <a:off x="1473138" y="9372554"/>
            <a:ext cx="10503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i="1" lang="fr" sz="1100">
                <a:solidFill>
                  <a:schemeClr val="dk1"/>
                </a:solidFill>
                <a:latin typeface="Helvetica Neue"/>
                <a:ea typeface="Helvetica Neue"/>
                <a:cs typeface="Helvetica Neue"/>
                <a:sym typeface="Helvetica Neue"/>
              </a:rPr>
              <a:t>Strasbourg</a:t>
            </a:r>
            <a:endParaRPr b="1" i="1" sz="1100">
              <a:solidFill>
                <a:srgbClr val="000000"/>
              </a:solidFill>
              <a:latin typeface="Helvetica Neue"/>
              <a:ea typeface="Helvetica Neue"/>
              <a:cs typeface="Helvetica Neue"/>
              <a:sym typeface="Helvetica Neue"/>
            </a:endParaRPr>
          </a:p>
        </p:txBody>
      </p:sp>
      <p:sp>
        <p:nvSpPr>
          <p:cNvPr id="114" name="Google Shape;114;p13"/>
          <p:cNvSpPr txBox="1"/>
          <p:nvPr/>
        </p:nvSpPr>
        <p:spPr>
          <a:xfrm>
            <a:off x="5422975" y="7967325"/>
            <a:ext cx="129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15" name="Google Shape;115;p13"/>
          <p:cNvPicPr preferRelativeResize="0"/>
          <p:nvPr/>
        </p:nvPicPr>
        <p:blipFill>
          <a:blip r:embed="rId6">
            <a:alphaModFix/>
          </a:blip>
          <a:stretch>
            <a:fillRect/>
          </a:stretch>
        </p:blipFill>
        <p:spPr>
          <a:xfrm>
            <a:off x="0" y="1215900"/>
            <a:ext cx="7560000" cy="1620000"/>
          </a:xfrm>
          <a:prstGeom prst="rect">
            <a:avLst/>
          </a:prstGeom>
          <a:noFill/>
          <a:ln>
            <a:noFill/>
          </a:ln>
        </p:spPr>
      </p:pic>
      <p:sp>
        <p:nvSpPr>
          <p:cNvPr id="116" name="Google Shape;116;p13"/>
          <p:cNvSpPr txBox="1"/>
          <p:nvPr/>
        </p:nvSpPr>
        <p:spPr>
          <a:xfrm>
            <a:off x="2554975" y="953425"/>
            <a:ext cx="5004900" cy="1416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fr" sz="4000">
                <a:solidFill>
                  <a:srgbClr val="00587D"/>
                </a:solidFill>
                <a:highlight>
                  <a:srgbClr val="FFFFFF"/>
                </a:highlight>
                <a:latin typeface="Helvetica Neue"/>
                <a:ea typeface="Helvetica Neue"/>
                <a:cs typeface="Helvetica Neue"/>
                <a:sym typeface="Helvetica Neue"/>
              </a:rPr>
              <a:t>Bilan national </a:t>
            </a:r>
            <a:endParaRPr b="1" sz="4000">
              <a:solidFill>
                <a:srgbClr val="00587D"/>
              </a:solidFill>
              <a:highlight>
                <a:srgbClr val="FFFFFF"/>
              </a:highlight>
              <a:latin typeface="Helvetica Neue"/>
              <a:ea typeface="Helvetica Neue"/>
              <a:cs typeface="Helvetica Neue"/>
              <a:sym typeface="Helvetica Neue"/>
            </a:endParaRPr>
          </a:p>
          <a:p>
            <a:pPr indent="0" lvl="0" marL="0" rtl="0" algn="ctr">
              <a:lnSpc>
                <a:spcPct val="100000"/>
              </a:lnSpc>
              <a:spcBef>
                <a:spcPts val="0"/>
              </a:spcBef>
              <a:spcAft>
                <a:spcPts val="0"/>
              </a:spcAft>
              <a:buNone/>
            </a:pPr>
            <a:r>
              <a:rPr b="1" lang="fr" sz="4000">
                <a:solidFill>
                  <a:srgbClr val="00587D"/>
                </a:solidFill>
                <a:highlight>
                  <a:srgbClr val="FFFFFF"/>
                </a:highlight>
                <a:latin typeface="Helvetica Neue"/>
                <a:ea typeface="Helvetica Neue"/>
                <a:cs typeface="Helvetica Neue"/>
                <a:sym typeface="Helvetica Neue"/>
              </a:rPr>
              <a:t>des TraAM</a:t>
            </a:r>
            <a:endParaRPr b="1" sz="2600">
              <a:solidFill>
                <a:srgbClr val="00587D"/>
              </a:solidFill>
              <a:highlight>
                <a:srgbClr val="FFFFFF"/>
              </a:highlight>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grpSp>
        <p:nvGrpSpPr>
          <p:cNvPr id="526" name="Google Shape;526;p22"/>
          <p:cNvGrpSpPr/>
          <p:nvPr/>
        </p:nvGrpSpPr>
        <p:grpSpPr>
          <a:xfrm>
            <a:off x="305216" y="534732"/>
            <a:ext cx="6820940" cy="615634"/>
            <a:chOff x="381425" y="6441500"/>
            <a:chExt cx="8658212" cy="637500"/>
          </a:xfrm>
        </p:grpSpPr>
        <p:sp>
          <p:nvSpPr>
            <p:cNvPr id="527" name="Google Shape;527;p22"/>
            <p:cNvSpPr txBox="1"/>
            <p:nvPr/>
          </p:nvSpPr>
          <p:spPr>
            <a:xfrm>
              <a:off x="642037" y="6441500"/>
              <a:ext cx="8397600" cy="63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800">
                  <a:solidFill>
                    <a:srgbClr val="00587D"/>
                  </a:solidFill>
                  <a:latin typeface="Helvetica Neue"/>
                  <a:ea typeface="Helvetica Neue"/>
                  <a:cs typeface="Helvetica Neue"/>
                  <a:sym typeface="Helvetica Neue"/>
                </a:rPr>
                <a:t>Productions académiques</a:t>
              </a:r>
              <a:endParaRPr b="1" sz="2800">
                <a:solidFill>
                  <a:srgbClr val="00587D"/>
                </a:solidFill>
                <a:latin typeface="Helvetica Neue"/>
                <a:ea typeface="Helvetica Neue"/>
                <a:cs typeface="Helvetica Neue"/>
                <a:sym typeface="Helvetica Neue"/>
              </a:endParaRPr>
            </a:p>
          </p:txBody>
        </p:sp>
        <p:sp>
          <p:nvSpPr>
            <p:cNvPr id="528" name="Google Shape;528;p22"/>
            <p:cNvSpPr/>
            <p:nvPr/>
          </p:nvSpPr>
          <p:spPr>
            <a:xfrm>
              <a:off x="381425" y="6622850"/>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29" name="Google Shape;529;p22"/>
          <p:cNvCxnSpPr>
            <a:endCxn id="530" idx="1"/>
          </p:cNvCxnSpPr>
          <p:nvPr/>
        </p:nvCxnSpPr>
        <p:spPr>
          <a:xfrm>
            <a:off x="694650" y="1787200"/>
            <a:ext cx="2700" cy="1414500"/>
          </a:xfrm>
          <a:prstGeom prst="straightConnector1">
            <a:avLst/>
          </a:prstGeom>
          <a:noFill/>
          <a:ln cap="flat" cmpd="sng" w="19050">
            <a:solidFill>
              <a:srgbClr val="00587D"/>
            </a:solidFill>
            <a:prstDash val="dot"/>
            <a:round/>
            <a:headEnd len="med" w="med" type="none"/>
            <a:tailEnd len="med" w="med" type="none"/>
          </a:ln>
        </p:spPr>
      </p:cxnSp>
      <p:sp>
        <p:nvSpPr>
          <p:cNvPr id="531" name="Google Shape;531;p22"/>
          <p:cNvSpPr/>
          <p:nvPr/>
        </p:nvSpPr>
        <p:spPr>
          <a:xfrm>
            <a:off x="593656" y="10206067"/>
            <a:ext cx="186600" cy="231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2"/>
          <p:cNvSpPr/>
          <p:nvPr/>
        </p:nvSpPr>
        <p:spPr>
          <a:xfrm>
            <a:off x="697350" y="1256850"/>
            <a:ext cx="6267000" cy="615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530" name="Google Shape;530;p22"/>
          <p:cNvSpPr/>
          <p:nvPr/>
        </p:nvSpPr>
        <p:spPr>
          <a:xfrm>
            <a:off x="697350" y="2893900"/>
            <a:ext cx="6267000" cy="615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sz="10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sz="1000">
              <a:solidFill>
                <a:schemeClr val="dk1"/>
              </a:solidFill>
              <a:latin typeface="Helvetica"/>
              <a:ea typeface="Helvetica"/>
              <a:cs typeface="Helvetica"/>
              <a:sym typeface="Helvetica"/>
            </a:endParaRPr>
          </a:p>
          <a:p>
            <a:pPr indent="0" lvl="0" marL="0" rtl="0" algn="l">
              <a:spcBef>
                <a:spcPts val="0"/>
              </a:spcBef>
              <a:spcAft>
                <a:spcPts val="0"/>
              </a:spcAft>
              <a:buClr>
                <a:schemeClr val="dk1"/>
              </a:buClr>
              <a:buSzPts val="1100"/>
              <a:buFont typeface="Arial"/>
              <a:buNone/>
            </a:pPr>
            <a:r>
              <a:t/>
            </a:r>
            <a:endParaRPr sz="1000">
              <a:solidFill>
                <a:schemeClr val="dk1"/>
              </a:solidFill>
              <a:highlight>
                <a:schemeClr val="lt1"/>
              </a:highlight>
              <a:latin typeface="Helvetica"/>
              <a:ea typeface="Helvetica"/>
              <a:cs typeface="Helvetica"/>
              <a:sym typeface="Helvetica"/>
            </a:endParaRPr>
          </a:p>
        </p:txBody>
      </p:sp>
      <p:sp>
        <p:nvSpPr>
          <p:cNvPr id="533" name="Google Shape;533;p22"/>
          <p:cNvSpPr/>
          <p:nvPr/>
        </p:nvSpPr>
        <p:spPr>
          <a:xfrm>
            <a:off x="704050" y="6155977"/>
            <a:ext cx="6267000" cy="697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000">
              <a:solidFill>
                <a:schemeClr val="dk1"/>
              </a:solidFill>
              <a:latin typeface="Helvetica Neue"/>
              <a:ea typeface="Helvetica Neue"/>
              <a:cs typeface="Helvetica Neue"/>
              <a:sym typeface="Helvetica Neue"/>
            </a:endParaRPr>
          </a:p>
        </p:txBody>
      </p:sp>
      <p:sp>
        <p:nvSpPr>
          <p:cNvPr id="534" name="Google Shape;534;p22"/>
          <p:cNvSpPr txBox="1"/>
          <p:nvPr/>
        </p:nvSpPr>
        <p:spPr>
          <a:xfrm>
            <a:off x="1439125" y="13733009"/>
            <a:ext cx="9927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cxnSp>
        <p:nvCxnSpPr>
          <p:cNvPr id="535" name="Google Shape;535;p22"/>
          <p:cNvCxnSpPr/>
          <p:nvPr/>
        </p:nvCxnSpPr>
        <p:spPr>
          <a:xfrm>
            <a:off x="661950" y="5829750"/>
            <a:ext cx="0" cy="2742000"/>
          </a:xfrm>
          <a:prstGeom prst="straightConnector1">
            <a:avLst/>
          </a:prstGeom>
          <a:noFill/>
          <a:ln cap="flat" cmpd="sng" w="19050">
            <a:solidFill>
              <a:srgbClr val="00587D"/>
            </a:solidFill>
            <a:prstDash val="dot"/>
            <a:round/>
            <a:headEnd len="med" w="med" type="none"/>
            <a:tailEnd len="med" w="med" type="none"/>
          </a:ln>
        </p:spPr>
      </p:cxnSp>
      <p:grpSp>
        <p:nvGrpSpPr>
          <p:cNvPr id="536" name="Google Shape;536;p22"/>
          <p:cNvGrpSpPr/>
          <p:nvPr/>
        </p:nvGrpSpPr>
        <p:grpSpPr>
          <a:xfrm>
            <a:off x="455800" y="4980099"/>
            <a:ext cx="6735715" cy="907788"/>
            <a:chOff x="650656" y="37353318"/>
            <a:chExt cx="8397600" cy="3955503"/>
          </a:xfrm>
        </p:grpSpPr>
        <p:sp>
          <p:nvSpPr>
            <p:cNvPr id="537" name="Google Shape;537;p22"/>
            <p:cNvSpPr txBox="1"/>
            <p:nvPr/>
          </p:nvSpPr>
          <p:spPr>
            <a:xfrm>
              <a:off x="1436070" y="40009521"/>
              <a:ext cx="7256100" cy="1299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700"/>
                </a:spcBef>
                <a:spcAft>
                  <a:spcPts val="0"/>
                </a:spcAft>
                <a:buNone/>
              </a:pPr>
              <a:r>
                <a:t/>
              </a:r>
              <a:endParaRPr sz="1100">
                <a:solidFill>
                  <a:srgbClr val="000000"/>
                </a:solidFill>
                <a:latin typeface="Helvetica Neue Light"/>
                <a:ea typeface="Helvetica Neue Light"/>
                <a:cs typeface="Helvetica Neue Light"/>
                <a:sym typeface="Helvetica Neue Light"/>
              </a:endParaRPr>
            </a:p>
          </p:txBody>
        </p:sp>
        <p:sp>
          <p:nvSpPr>
            <p:cNvPr id="538" name="Google Shape;538;p22"/>
            <p:cNvSpPr txBox="1"/>
            <p:nvPr/>
          </p:nvSpPr>
          <p:spPr>
            <a:xfrm>
              <a:off x="650656" y="37353318"/>
              <a:ext cx="8397600" cy="248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500">
                  <a:solidFill>
                    <a:srgbClr val="00587D"/>
                  </a:solidFill>
                  <a:latin typeface="Helvetica Neue"/>
                  <a:ea typeface="Helvetica Neue"/>
                  <a:cs typeface="Helvetica Neue"/>
                  <a:sym typeface="Helvetica Neue"/>
                </a:rPr>
                <a:t>Plus-values pédagogiques des travaux</a:t>
              </a:r>
              <a:endParaRPr b="1" sz="2800">
                <a:solidFill>
                  <a:srgbClr val="00587D"/>
                </a:solidFill>
                <a:latin typeface="Helvetica Neue"/>
                <a:ea typeface="Helvetica Neue"/>
                <a:cs typeface="Helvetica Neue"/>
                <a:sym typeface="Helvetica Neue"/>
              </a:endParaRPr>
            </a:p>
          </p:txBody>
        </p:sp>
      </p:grpSp>
      <p:grpSp>
        <p:nvGrpSpPr>
          <p:cNvPr id="539" name="Google Shape;539;p22"/>
          <p:cNvGrpSpPr/>
          <p:nvPr/>
        </p:nvGrpSpPr>
        <p:grpSpPr>
          <a:xfrm>
            <a:off x="780251" y="7252957"/>
            <a:ext cx="6217583" cy="615690"/>
            <a:chOff x="969653" y="40031272"/>
            <a:chExt cx="7892337" cy="1344889"/>
          </a:xfrm>
        </p:grpSpPr>
        <p:sp>
          <p:nvSpPr>
            <p:cNvPr id="540" name="Google Shape;540;p22"/>
            <p:cNvSpPr txBox="1"/>
            <p:nvPr/>
          </p:nvSpPr>
          <p:spPr>
            <a:xfrm>
              <a:off x="1353590" y="40397261"/>
              <a:ext cx="7508400" cy="978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fr" sz="1100">
                  <a:latin typeface="Helvetica Neue"/>
                  <a:ea typeface="Helvetica Neue"/>
                  <a:cs typeface="Helvetica Neue"/>
                  <a:sym typeface="Helvetica Neue"/>
                </a:rPr>
                <a:t>.</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100">
                <a:solidFill>
                  <a:srgbClr val="000000"/>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100">
                <a:solidFill>
                  <a:srgbClr val="000000"/>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100">
                <a:solidFill>
                  <a:srgbClr val="000000"/>
                </a:solidFill>
                <a:latin typeface="Helvetica Neue"/>
                <a:ea typeface="Helvetica Neue"/>
                <a:cs typeface="Helvetica Neue"/>
                <a:sym typeface="Helvetica Neue"/>
              </a:endParaRPr>
            </a:p>
          </p:txBody>
        </p:sp>
        <p:sp>
          <p:nvSpPr>
            <p:cNvPr id="541" name="Google Shape;541;p22"/>
            <p:cNvSpPr txBox="1"/>
            <p:nvPr/>
          </p:nvSpPr>
          <p:spPr>
            <a:xfrm>
              <a:off x="969653" y="40031272"/>
              <a:ext cx="7378800" cy="8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0587D"/>
                </a:solidFill>
                <a:latin typeface="Helvetica Neue"/>
                <a:ea typeface="Helvetica Neue"/>
                <a:cs typeface="Helvetica Neue"/>
                <a:sym typeface="Helvetica Neue"/>
              </a:endParaRPr>
            </a:p>
          </p:txBody>
        </p:sp>
      </p:grpSp>
      <p:grpSp>
        <p:nvGrpSpPr>
          <p:cNvPr id="542" name="Google Shape;542;p22"/>
          <p:cNvGrpSpPr/>
          <p:nvPr/>
        </p:nvGrpSpPr>
        <p:grpSpPr>
          <a:xfrm>
            <a:off x="595625" y="5770174"/>
            <a:ext cx="6395800" cy="3359002"/>
            <a:chOff x="666599" y="3168336"/>
            <a:chExt cx="6395800" cy="2956087"/>
          </a:xfrm>
        </p:grpSpPr>
        <p:sp>
          <p:nvSpPr>
            <p:cNvPr id="543" name="Google Shape;543;p22"/>
            <p:cNvSpPr txBox="1"/>
            <p:nvPr/>
          </p:nvSpPr>
          <p:spPr>
            <a:xfrm>
              <a:off x="844825" y="4978950"/>
              <a:ext cx="6217500" cy="35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0587D"/>
                </a:solidFill>
                <a:latin typeface="Helvetica Neue"/>
                <a:ea typeface="Helvetica Neue"/>
                <a:cs typeface="Helvetica Neue"/>
                <a:sym typeface="Helvetica Neue"/>
              </a:endParaRPr>
            </a:p>
          </p:txBody>
        </p:sp>
        <p:sp>
          <p:nvSpPr>
            <p:cNvPr id="544" name="Google Shape;544;p22"/>
            <p:cNvSpPr txBox="1"/>
            <p:nvPr/>
          </p:nvSpPr>
          <p:spPr>
            <a:xfrm>
              <a:off x="1147299" y="5333323"/>
              <a:ext cx="5915100" cy="791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100">
                <a:latin typeface="Helvetica Neue"/>
                <a:ea typeface="Helvetica Neue"/>
                <a:cs typeface="Helvetica Neue"/>
                <a:sym typeface="Helvetica Neue"/>
              </a:endParaRPr>
            </a:p>
          </p:txBody>
        </p:sp>
        <p:sp>
          <p:nvSpPr>
            <p:cNvPr id="545" name="Google Shape;545;p22"/>
            <p:cNvSpPr/>
            <p:nvPr/>
          </p:nvSpPr>
          <p:spPr>
            <a:xfrm>
              <a:off x="666599" y="3168336"/>
              <a:ext cx="143100" cy="1266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6" name="Google Shape;546;p22"/>
          <p:cNvGrpSpPr/>
          <p:nvPr/>
        </p:nvGrpSpPr>
        <p:grpSpPr>
          <a:xfrm>
            <a:off x="545925" y="1473525"/>
            <a:ext cx="3057344" cy="400090"/>
            <a:chOff x="660537" y="24537957"/>
            <a:chExt cx="3880863" cy="414300"/>
          </a:xfrm>
        </p:grpSpPr>
        <p:sp>
          <p:nvSpPr>
            <p:cNvPr id="547" name="Google Shape;547;p22"/>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2"/>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Versailles</a:t>
              </a:r>
              <a:endParaRPr b="1" sz="1300">
                <a:solidFill>
                  <a:srgbClr val="FFFFFF"/>
                </a:solidFill>
                <a:latin typeface="Helvetica Neue"/>
                <a:ea typeface="Helvetica Neue"/>
                <a:cs typeface="Helvetica Neue"/>
                <a:sym typeface="Helvetica Neue"/>
              </a:endParaRPr>
            </a:p>
          </p:txBody>
        </p:sp>
        <p:sp>
          <p:nvSpPr>
            <p:cNvPr id="549" name="Google Shape;549;p22"/>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2"/>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6</a:t>
              </a:r>
              <a:endParaRPr b="1">
                <a:solidFill>
                  <a:srgbClr val="00587D"/>
                </a:solidFill>
                <a:latin typeface="Helvetica Neue"/>
                <a:ea typeface="Helvetica Neue"/>
                <a:cs typeface="Helvetica Neue"/>
                <a:sym typeface="Helvetica Neue"/>
              </a:endParaRPr>
            </a:p>
          </p:txBody>
        </p:sp>
      </p:grpSp>
      <p:sp>
        <p:nvSpPr>
          <p:cNvPr id="551" name="Google Shape;551;p22"/>
          <p:cNvSpPr txBox="1"/>
          <p:nvPr/>
        </p:nvSpPr>
        <p:spPr>
          <a:xfrm>
            <a:off x="850900" y="1955800"/>
            <a:ext cx="5867400" cy="1245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200">
                <a:solidFill>
                  <a:schemeClr val="dk1"/>
                </a:solidFill>
                <a:latin typeface="Calibri"/>
                <a:ea typeface="Calibri"/>
                <a:cs typeface="Calibri"/>
                <a:sym typeface="Calibri"/>
              </a:rPr>
              <a:t>A</a:t>
            </a:r>
            <a:r>
              <a:rPr b="1" lang="fr" sz="1000">
                <a:solidFill>
                  <a:schemeClr val="dk1"/>
                </a:solidFill>
                <a:latin typeface="Helvetica"/>
                <a:ea typeface="Helvetica"/>
                <a:cs typeface="Helvetica"/>
                <a:sym typeface="Helvetica"/>
              </a:rPr>
              <a:t>nalyser un document avec l’IA :</a:t>
            </a:r>
            <a:r>
              <a:rPr lang="fr" sz="1000">
                <a:solidFill>
                  <a:schemeClr val="dk1"/>
                </a:solidFill>
                <a:latin typeface="Helvetica"/>
                <a:ea typeface="Helvetica"/>
                <a:cs typeface="Helvetica"/>
                <a:sym typeface="Helvetica"/>
              </a:rPr>
              <a:t> Charles De Gaulle et Pierre Mendès France, deux conceptions de la République. Comment permettre aux élèves de mieux comprendre un document historique afin d’entrer davantage dans la démarche d’analyse ? À travers un scénario pédagogique simulant une situation de compétition, les élèves doivent comprendre et analyser un extrait du Discours de Bayeux en temps limité. Répartis en groupes, certains travaillent avec l’aide d’une IA générative, d’autres sans IA. Un jury compare les productions et désigne celle qui présente la meilleure analyse. Ce dispositif engage les élèves dans une réflexion critique, tout en questionnant l’apport réel de l’intelligence artificielle dans l’analyse d’un document historique. Une petite partie des élèves n’intègre pas les groupes et se voit confier la tâche d’observer et de relever les différentes pratiques à l’aide d’une grille. Ils proposeront un retour réflexif sur l’utilisation qui a été faite ou non de l’IA lors d’une séance suivante pour entrer dans une éducation à son utilisation. </a:t>
            </a:r>
            <a:endParaRPr sz="10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100">
              <a:solidFill>
                <a:schemeClr val="dk2"/>
              </a:solidFill>
            </a:endParaRPr>
          </a:p>
        </p:txBody>
      </p:sp>
      <p:cxnSp>
        <p:nvCxnSpPr>
          <p:cNvPr id="552" name="Google Shape;552;p22"/>
          <p:cNvCxnSpPr/>
          <p:nvPr/>
        </p:nvCxnSpPr>
        <p:spPr>
          <a:xfrm>
            <a:off x="694650" y="3235000"/>
            <a:ext cx="2700" cy="1414500"/>
          </a:xfrm>
          <a:prstGeom prst="straightConnector1">
            <a:avLst/>
          </a:prstGeom>
          <a:noFill/>
          <a:ln cap="flat" cmpd="sng" w="19050">
            <a:solidFill>
              <a:srgbClr val="00587D"/>
            </a:solidFill>
            <a:prstDash val="dot"/>
            <a:round/>
            <a:headEnd len="med" w="med" type="none"/>
            <a:tailEnd len="med" w="med" type="none"/>
          </a:ln>
        </p:spPr>
      </p:cxnSp>
      <p:grpSp>
        <p:nvGrpSpPr>
          <p:cNvPr id="553" name="Google Shape;553;p22"/>
          <p:cNvGrpSpPr/>
          <p:nvPr/>
        </p:nvGrpSpPr>
        <p:grpSpPr>
          <a:xfrm>
            <a:off x="1601604" y="4131101"/>
            <a:ext cx="4204408" cy="523251"/>
            <a:chOff x="2376515" y="37710402"/>
            <a:chExt cx="5336898" cy="742200"/>
          </a:xfrm>
        </p:grpSpPr>
        <p:cxnSp>
          <p:nvCxnSpPr>
            <p:cNvPr id="554" name="Google Shape;554;p22"/>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555" name="Google Shape;555;p22"/>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3"/>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4">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556" name="Google Shape;556;p22"/>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5"/>
                </a:rPr>
                <a:t>Site académique</a:t>
              </a:r>
              <a:endParaRPr b="1" i="1" sz="1100" u="sng">
                <a:solidFill>
                  <a:srgbClr val="00587D"/>
                </a:solidFill>
                <a:latin typeface="Helvetica Neue"/>
                <a:ea typeface="Helvetica Neue"/>
                <a:cs typeface="Helvetica Neue"/>
                <a:sym typeface="Helvetica Neue"/>
              </a:endParaRPr>
            </a:p>
          </p:txBody>
        </p:sp>
        <p:sp>
          <p:nvSpPr>
            <p:cNvPr id="557" name="Google Shape;557;p22"/>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2"/>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22"/>
          <p:cNvSpPr/>
          <p:nvPr/>
        </p:nvSpPr>
        <p:spPr>
          <a:xfrm>
            <a:off x="229016" y="5129462"/>
            <a:ext cx="232800" cy="2448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2"/>
          <p:cNvSpPr txBox="1"/>
          <p:nvPr/>
        </p:nvSpPr>
        <p:spPr>
          <a:xfrm>
            <a:off x="838200" y="5638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0587D"/>
                </a:solidFill>
                <a:latin typeface="Helvetica Neue"/>
                <a:ea typeface="Helvetica Neue"/>
                <a:cs typeface="Helvetica Neue"/>
                <a:sym typeface="Helvetica Neue"/>
              </a:rPr>
              <a:t>Pour les élèves :</a:t>
            </a:r>
            <a:endParaRPr b="1">
              <a:solidFill>
                <a:srgbClr val="00587D"/>
              </a:solidFill>
              <a:latin typeface="Helvetica Neue"/>
              <a:ea typeface="Helvetica Neue"/>
              <a:cs typeface="Helvetica Neue"/>
              <a:sym typeface="Helvetica Neue"/>
            </a:endParaRPr>
          </a:p>
        </p:txBody>
      </p:sp>
      <p:sp>
        <p:nvSpPr>
          <p:cNvPr id="561" name="Google Shape;561;p22"/>
          <p:cNvSpPr txBox="1"/>
          <p:nvPr/>
        </p:nvSpPr>
        <p:spPr>
          <a:xfrm>
            <a:off x="881375" y="6003200"/>
            <a:ext cx="5334000" cy="1802100"/>
          </a:xfrm>
          <a:prstGeom prst="rect">
            <a:avLst/>
          </a:prstGeom>
          <a:noFill/>
          <a:ln>
            <a:noFill/>
          </a:ln>
        </p:spPr>
        <p:txBody>
          <a:bodyPr anchorCtr="0" anchor="t" bIns="91425" lIns="91425" spcFirstLastPara="1" rIns="91425" wrap="square" tIns="91425">
            <a:noAutofit/>
          </a:bodyPr>
          <a:lstStyle/>
          <a:p>
            <a:pPr indent="0" lvl="0" marL="0" rtl="0" algn="just">
              <a:lnSpc>
                <a:spcPct val="107000"/>
              </a:lnSpc>
              <a:spcBef>
                <a:spcPts val="800"/>
              </a:spcBef>
              <a:spcAft>
                <a:spcPts val="0"/>
              </a:spcAft>
              <a:buClr>
                <a:schemeClr val="dk1"/>
              </a:buClr>
              <a:buSzPts val="1100"/>
              <a:buFont typeface="Arial"/>
              <a:buNone/>
            </a:pPr>
            <a:r>
              <a:rPr b="1" lang="fr" sz="1200">
                <a:solidFill>
                  <a:schemeClr val="dk1"/>
                </a:solidFill>
                <a:latin typeface="Helvetica"/>
                <a:ea typeface="Helvetica"/>
                <a:cs typeface="Helvetica"/>
                <a:sym typeface="Helvetica"/>
              </a:rPr>
              <a:t>L’intérêt de l'adaptation des supports et de la personnalisation des apprentissages</a:t>
            </a:r>
            <a:endParaRPr sz="1200">
              <a:solidFill>
                <a:schemeClr val="dk1"/>
              </a:solidFill>
              <a:latin typeface="Helvetica"/>
              <a:ea typeface="Helvetica"/>
              <a:cs typeface="Helvetica"/>
              <a:sym typeface="Helvetica"/>
            </a:endParaRPr>
          </a:p>
          <a:p>
            <a:pPr indent="0" lvl="0" marL="0" rtl="0" algn="just">
              <a:lnSpc>
                <a:spcPct val="107000"/>
              </a:lnSpc>
              <a:spcBef>
                <a:spcPts val="0"/>
              </a:spcBef>
              <a:spcAft>
                <a:spcPts val="0"/>
              </a:spcAft>
              <a:buClr>
                <a:schemeClr val="dk1"/>
              </a:buClr>
              <a:buSzPts val="1100"/>
              <a:buFont typeface="Arial"/>
              <a:buNone/>
            </a:pPr>
            <a:r>
              <a:rPr lang="fr" sz="1200">
                <a:solidFill>
                  <a:schemeClr val="dk1"/>
                </a:solidFill>
                <a:latin typeface="Helvetica"/>
                <a:ea typeface="Helvetica"/>
                <a:cs typeface="Helvetica"/>
                <a:sym typeface="Helvetica"/>
              </a:rPr>
              <a:t>Les outils d’IA facilitent la différenciation pédagogique en adaptant les réponses aux besoins individuels des élèves, y compris ceux à besoins particuliers (dyslexie, élèves allophones, etc.). </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rPr b="1" lang="fr" sz="1200">
                <a:solidFill>
                  <a:schemeClr val="dk1"/>
                </a:solidFill>
                <a:latin typeface="Helvetica"/>
                <a:ea typeface="Helvetica"/>
                <a:cs typeface="Helvetica"/>
                <a:sym typeface="Helvetica"/>
              </a:rPr>
              <a:t>Un développement de compétences variées</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rPr lang="fr" sz="1200">
                <a:solidFill>
                  <a:schemeClr val="dk1"/>
                </a:solidFill>
                <a:latin typeface="Helvetica"/>
                <a:ea typeface="Helvetica"/>
                <a:cs typeface="Helvetica"/>
                <a:sym typeface="Helvetica"/>
              </a:rPr>
              <a:t>L’IA permet de travailler un large éventail de compétences et offre un accès instantané à de nombreuses ressources. L'IA peut aider à la Conception Universelle de l'Apprentissage (CUA) en générant des supports variés et en aidant à la compréhension de documents complexes, notamment dans le cadre des enseignements DNL.</a:t>
            </a:r>
            <a:endParaRPr sz="12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Helvetica"/>
              <a:ea typeface="Helvetica"/>
              <a:cs typeface="Helvetica"/>
              <a:sym typeface="Helvetica"/>
            </a:endParaRPr>
          </a:p>
          <a:p>
            <a:pPr indent="0" lvl="0" marL="0" rtl="0" algn="just">
              <a:spcBef>
                <a:spcPts val="0"/>
              </a:spcBef>
              <a:spcAft>
                <a:spcPts val="0"/>
              </a:spcAft>
              <a:buNone/>
            </a:pPr>
            <a:r>
              <a:rPr b="1" lang="fr" sz="1200">
                <a:solidFill>
                  <a:schemeClr val="dk1"/>
                </a:solidFill>
                <a:latin typeface="Helvetica"/>
                <a:ea typeface="Helvetica"/>
                <a:cs typeface="Helvetica"/>
                <a:sym typeface="Helvetica"/>
              </a:rPr>
              <a:t>La construction d’une citoyenneté numérique éclairée</a:t>
            </a:r>
            <a:endParaRPr b="1" sz="12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100"/>
              <a:buFont typeface="Arial"/>
              <a:buNone/>
            </a:pPr>
            <a:r>
              <a:rPr lang="fr" sz="1200">
                <a:solidFill>
                  <a:schemeClr val="dk1"/>
                </a:solidFill>
                <a:latin typeface="Helvetica"/>
                <a:ea typeface="Helvetica"/>
                <a:cs typeface="Helvetica"/>
                <a:sym typeface="Helvetica"/>
              </a:rPr>
              <a:t>L’utilisation éclairée des IA peut concourir à la formation de l’esprit critique en histoire-géographie  permet de mettre en œuvre une approche critique de l'IA en tant qu'objet d'enseignement en histoire-géographie.</a:t>
            </a:r>
            <a:endParaRPr sz="12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Helvetica"/>
              <a:ea typeface="Helvetica"/>
              <a:cs typeface="Helvetica"/>
              <a:sym typeface="Helvetica"/>
            </a:endParaRPr>
          </a:p>
          <a:p>
            <a:pPr indent="0" lvl="0" marL="0" rtl="0" algn="just">
              <a:spcBef>
                <a:spcPts val="0"/>
              </a:spcBef>
              <a:spcAft>
                <a:spcPts val="0"/>
              </a:spcAft>
              <a:buNone/>
            </a:pPr>
            <a:r>
              <a:rPr b="1" lang="fr" sz="1200">
                <a:solidFill>
                  <a:schemeClr val="dk1"/>
                </a:solidFill>
                <a:latin typeface="Helvetica"/>
                <a:ea typeface="Helvetica"/>
                <a:cs typeface="Helvetica"/>
                <a:sym typeface="Helvetica"/>
              </a:rPr>
              <a:t>L'apprentissage de la formulation de requêtes comme outil de pensée structurée </a:t>
            </a:r>
            <a:endParaRPr b="1" sz="12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100"/>
              <a:buFont typeface="Arial"/>
              <a:buNone/>
            </a:pPr>
            <a:r>
              <a:rPr lang="fr" sz="1200">
                <a:solidFill>
                  <a:schemeClr val="dk1"/>
                </a:solidFill>
                <a:latin typeface="Helvetica"/>
                <a:ea typeface="Helvetica"/>
                <a:cs typeface="Helvetica"/>
                <a:sym typeface="Helvetica"/>
              </a:rPr>
              <a:t>Savoir interroger précisément l'IA pour obtenir des résultats pertinents est une compétence clé qui se travaille par itération et raffinement.</a:t>
            </a:r>
            <a:endParaRPr sz="1100">
              <a:solidFill>
                <a:schemeClr val="dk2"/>
              </a:solidFill>
            </a:endParaRPr>
          </a:p>
        </p:txBody>
      </p:sp>
      <p:cxnSp>
        <p:nvCxnSpPr>
          <p:cNvPr id="562" name="Google Shape;562;p22"/>
          <p:cNvCxnSpPr/>
          <p:nvPr/>
        </p:nvCxnSpPr>
        <p:spPr>
          <a:xfrm>
            <a:off x="661950" y="8496750"/>
            <a:ext cx="0" cy="2742000"/>
          </a:xfrm>
          <a:prstGeom prst="straightConnector1">
            <a:avLst/>
          </a:prstGeom>
          <a:noFill/>
          <a:ln cap="flat" cmpd="sng" w="19050">
            <a:solidFill>
              <a:srgbClr val="00587D"/>
            </a:solidFill>
            <a:prstDash val="dot"/>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23"/>
          <p:cNvSpPr/>
          <p:nvPr/>
        </p:nvSpPr>
        <p:spPr>
          <a:xfrm>
            <a:off x="593656" y="10206067"/>
            <a:ext cx="186600" cy="231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3"/>
          <p:cNvSpPr/>
          <p:nvPr/>
        </p:nvSpPr>
        <p:spPr>
          <a:xfrm>
            <a:off x="697350" y="1256850"/>
            <a:ext cx="6267000" cy="615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569" name="Google Shape;569;p23"/>
          <p:cNvSpPr/>
          <p:nvPr/>
        </p:nvSpPr>
        <p:spPr>
          <a:xfrm>
            <a:off x="697350" y="2682500"/>
            <a:ext cx="6267000" cy="477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fr">
                <a:solidFill>
                  <a:srgbClr val="00587D"/>
                </a:solidFill>
                <a:latin typeface="Helvetica"/>
                <a:ea typeface="Helvetica"/>
                <a:cs typeface="Helvetica"/>
                <a:sym typeface="Helvetica"/>
              </a:rPr>
              <a:t>Points de vigilance : </a:t>
            </a:r>
            <a:endParaRPr/>
          </a:p>
        </p:txBody>
      </p:sp>
      <p:sp>
        <p:nvSpPr>
          <p:cNvPr id="570" name="Google Shape;570;p23"/>
          <p:cNvSpPr/>
          <p:nvPr/>
        </p:nvSpPr>
        <p:spPr>
          <a:xfrm>
            <a:off x="704050" y="6155977"/>
            <a:ext cx="6267000" cy="6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000">
              <a:solidFill>
                <a:schemeClr val="dk1"/>
              </a:solidFill>
              <a:latin typeface="Helvetica Neue"/>
              <a:ea typeface="Helvetica Neue"/>
              <a:cs typeface="Helvetica Neue"/>
              <a:sym typeface="Helvetica Neue"/>
            </a:endParaRPr>
          </a:p>
        </p:txBody>
      </p:sp>
      <p:sp>
        <p:nvSpPr>
          <p:cNvPr id="571" name="Google Shape;571;p23"/>
          <p:cNvSpPr txBox="1"/>
          <p:nvPr/>
        </p:nvSpPr>
        <p:spPr>
          <a:xfrm>
            <a:off x="1439125" y="13733009"/>
            <a:ext cx="9927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cxnSp>
        <p:nvCxnSpPr>
          <p:cNvPr id="572" name="Google Shape;572;p23"/>
          <p:cNvCxnSpPr/>
          <p:nvPr/>
        </p:nvCxnSpPr>
        <p:spPr>
          <a:xfrm>
            <a:off x="646725" y="1415450"/>
            <a:ext cx="0" cy="2742000"/>
          </a:xfrm>
          <a:prstGeom prst="straightConnector1">
            <a:avLst/>
          </a:prstGeom>
          <a:noFill/>
          <a:ln cap="flat" cmpd="sng" w="19050">
            <a:solidFill>
              <a:srgbClr val="00587D"/>
            </a:solidFill>
            <a:prstDash val="dot"/>
            <a:round/>
            <a:headEnd len="med" w="med" type="none"/>
            <a:tailEnd len="med" w="med" type="none"/>
          </a:ln>
        </p:spPr>
      </p:cxnSp>
      <p:sp>
        <p:nvSpPr>
          <p:cNvPr id="573" name="Google Shape;573;p23"/>
          <p:cNvSpPr txBox="1"/>
          <p:nvPr/>
        </p:nvSpPr>
        <p:spPr>
          <a:xfrm>
            <a:off x="1061575" y="9624825"/>
            <a:ext cx="6162900" cy="6972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1100">
              <a:latin typeface="Helvetica Neue"/>
              <a:ea typeface="Helvetica Neue"/>
              <a:cs typeface="Helvetica Neue"/>
              <a:sym typeface="Helvetica Neue"/>
            </a:endParaRPr>
          </a:p>
          <a:p>
            <a:pPr indent="0" lvl="0" marL="0" rtl="0" algn="l">
              <a:spcBef>
                <a:spcPts val="0"/>
              </a:spcBef>
              <a:spcAft>
                <a:spcPts val="0"/>
              </a:spcAft>
              <a:buNone/>
            </a:pPr>
            <a:r>
              <a:t/>
            </a:r>
            <a:endParaRPr i="1" sz="1100">
              <a:solidFill>
                <a:srgbClr val="000000"/>
              </a:solidFill>
              <a:latin typeface="Helvetica Neue"/>
              <a:ea typeface="Helvetica Neue"/>
              <a:cs typeface="Helvetica Neue"/>
              <a:sym typeface="Helvetica Neue"/>
            </a:endParaRPr>
          </a:p>
          <a:p>
            <a:pPr indent="0" lvl="1" marL="0" rtl="0" algn="l">
              <a:spcBef>
                <a:spcPts val="0"/>
              </a:spcBef>
              <a:spcAft>
                <a:spcPts val="0"/>
              </a:spcAft>
              <a:buNone/>
            </a:pPr>
            <a:r>
              <a:t/>
            </a:r>
            <a:endParaRPr i="1" sz="1100">
              <a:solidFill>
                <a:srgbClr val="000000"/>
              </a:solidFill>
              <a:latin typeface="Helvetica Neue"/>
              <a:ea typeface="Helvetica Neue"/>
              <a:cs typeface="Helvetica Neue"/>
              <a:sym typeface="Helvetica Neue"/>
            </a:endParaRPr>
          </a:p>
        </p:txBody>
      </p:sp>
      <p:sp>
        <p:nvSpPr>
          <p:cNvPr id="574" name="Google Shape;574;p23"/>
          <p:cNvSpPr txBox="1"/>
          <p:nvPr/>
        </p:nvSpPr>
        <p:spPr>
          <a:xfrm>
            <a:off x="757675" y="9137840"/>
            <a:ext cx="44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0587D"/>
              </a:solidFill>
              <a:latin typeface="Helvetica Neue"/>
              <a:ea typeface="Helvetica Neue"/>
              <a:cs typeface="Helvetica Neue"/>
              <a:sym typeface="Helvetica Neue"/>
            </a:endParaRPr>
          </a:p>
        </p:txBody>
      </p:sp>
      <p:sp>
        <p:nvSpPr>
          <p:cNvPr id="575" name="Google Shape;575;p23"/>
          <p:cNvSpPr/>
          <p:nvPr/>
        </p:nvSpPr>
        <p:spPr>
          <a:xfrm>
            <a:off x="591000" y="2788950"/>
            <a:ext cx="141900" cy="1440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6" name="Google Shape;576;p23"/>
          <p:cNvGrpSpPr/>
          <p:nvPr/>
        </p:nvGrpSpPr>
        <p:grpSpPr>
          <a:xfrm>
            <a:off x="284150" y="545852"/>
            <a:ext cx="6972740" cy="6115804"/>
            <a:chOff x="355150" y="36906428"/>
            <a:chExt cx="8693106" cy="4402393"/>
          </a:xfrm>
        </p:grpSpPr>
        <p:sp>
          <p:nvSpPr>
            <p:cNvPr id="577" name="Google Shape;577;p23"/>
            <p:cNvSpPr txBox="1"/>
            <p:nvPr/>
          </p:nvSpPr>
          <p:spPr>
            <a:xfrm>
              <a:off x="1436070" y="40009521"/>
              <a:ext cx="7256100" cy="1299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700"/>
                </a:spcBef>
                <a:spcAft>
                  <a:spcPts val="0"/>
                </a:spcAft>
                <a:buNone/>
              </a:pPr>
              <a:r>
                <a:t/>
              </a:r>
              <a:endParaRPr sz="1100">
                <a:solidFill>
                  <a:srgbClr val="000000"/>
                </a:solidFill>
                <a:latin typeface="Helvetica Neue Light"/>
                <a:ea typeface="Helvetica Neue Light"/>
                <a:cs typeface="Helvetica Neue Light"/>
                <a:sym typeface="Helvetica Neue Light"/>
              </a:endParaRPr>
            </a:p>
          </p:txBody>
        </p:sp>
        <p:grpSp>
          <p:nvGrpSpPr>
            <p:cNvPr id="578" name="Google Shape;578;p23"/>
            <p:cNvGrpSpPr/>
            <p:nvPr/>
          </p:nvGrpSpPr>
          <p:grpSpPr>
            <a:xfrm>
              <a:off x="355150" y="36906428"/>
              <a:ext cx="8693106" cy="409800"/>
              <a:chOff x="355150" y="3927928"/>
              <a:chExt cx="8693106" cy="409800"/>
            </a:xfrm>
          </p:grpSpPr>
          <p:sp>
            <p:nvSpPr>
              <p:cNvPr id="579" name="Google Shape;579;p23"/>
              <p:cNvSpPr txBox="1"/>
              <p:nvPr/>
            </p:nvSpPr>
            <p:spPr>
              <a:xfrm>
                <a:off x="650656" y="3927928"/>
                <a:ext cx="8397600" cy="40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500">
                    <a:solidFill>
                      <a:srgbClr val="00587D"/>
                    </a:solidFill>
                    <a:latin typeface="Helvetica Neue"/>
                    <a:ea typeface="Helvetica Neue"/>
                    <a:cs typeface="Helvetica Neue"/>
                    <a:sym typeface="Helvetica Neue"/>
                  </a:rPr>
                  <a:t>Plus-values pédagogiques des travaux</a:t>
                </a:r>
                <a:endParaRPr b="1" sz="2800">
                  <a:solidFill>
                    <a:srgbClr val="00587D"/>
                  </a:solidFill>
                  <a:latin typeface="Helvetica Neue"/>
                  <a:ea typeface="Helvetica Neue"/>
                  <a:cs typeface="Helvetica Neue"/>
                  <a:sym typeface="Helvetica Neue"/>
                </a:endParaRPr>
              </a:p>
            </p:txBody>
          </p:sp>
          <p:sp>
            <p:nvSpPr>
              <p:cNvPr id="580" name="Google Shape;580;p23"/>
              <p:cNvSpPr/>
              <p:nvPr/>
            </p:nvSpPr>
            <p:spPr>
              <a:xfrm>
                <a:off x="355150" y="4006079"/>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1" name="Google Shape;581;p23"/>
          <p:cNvGrpSpPr/>
          <p:nvPr/>
        </p:nvGrpSpPr>
        <p:grpSpPr>
          <a:xfrm>
            <a:off x="595626" y="5598157"/>
            <a:ext cx="6217583" cy="615690"/>
            <a:chOff x="969653" y="40031272"/>
            <a:chExt cx="7892337" cy="1344889"/>
          </a:xfrm>
        </p:grpSpPr>
        <p:sp>
          <p:nvSpPr>
            <p:cNvPr id="582" name="Google Shape;582;p23"/>
            <p:cNvSpPr txBox="1"/>
            <p:nvPr/>
          </p:nvSpPr>
          <p:spPr>
            <a:xfrm>
              <a:off x="1353590" y="40397261"/>
              <a:ext cx="7508400" cy="978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fr" sz="1100">
                  <a:latin typeface="Helvetica Neue"/>
                  <a:ea typeface="Helvetica Neue"/>
                  <a:cs typeface="Helvetica Neue"/>
                  <a:sym typeface="Helvetica Neue"/>
                </a:rPr>
                <a:t>.</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100">
                <a:solidFill>
                  <a:srgbClr val="000000"/>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100">
                <a:solidFill>
                  <a:srgbClr val="000000"/>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100">
                <a:solidFill>
                  <a:srgbClr val="000000"/>
                </a:solidFill>
                <a:latin typeface="Helvetica Neue"/>
                <a:ea typeface="Helvetica Neue"/>
                <a:cs typeface="Helvetica Neue"/>
                <a:sym typeface="Helvetica Neue"/>
              </a:endParaRPr>
            </a:p>
          </p:txBody>
        </p:sp>
        <p:sp>
          <p:nvSpPr>
            <p:cNvPr id="583" name="Google Shape;583;p23"/>
            <p:cNvSpPr txBox="1"/>
            <p:nvPr/>
          </p:nvSpPr>
          <p:spPr>
            <a:xfrm>
              <a:off x="969653" y="40031272"/>
              <a:ext cx="7378800" cy="87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0587D"/>
                </a:solidFill>
                <a:latin typeface="Helvetica Neue"/>
                <a:ea typeface="Helvetica Neue"/>
                <a:cs typeface="Helvetica Neue"/>
                <a:sym typeface="Helvetica Neue"/>
              </a:endParaRPr>
            </a:p>
          </p:txBody>
        </p:sp>
      </p:grpSp>
      <p:grpSp>
        <p:nvGrpSpPr>
          <p:cNvPr id="584" name="Google Shape;584;p23"/>
          <p:cNvGrpSpPr/>
          <p:nvPr/>
        </p:nvGrpSpPr>
        <p:grpSpPr>
          <a:xfrm>
            <a:off x="829200" y="1162800"/>
            <a:ext cx="6217500" cy="1519699"/>
            <a:chOff x="844820" y="4978947"/>
            <a:chExt cx="6217500" cy="1638313"/>
          </a:xfrm>
        </p:grpSpPr>
        <p:sp>
          <p:nvSpPr>
            <p:cNvPr id="585" name="Google Shape;585;p23"/>
            <p:cNvSpPr txBox="1"/>
            <p:nvPr/>
          </p:nvSpPr>
          <p:spPr>
            <a:xfrm>
              <a:off x="844820" y="4978947"/>
              <a:ext cx="6217500" cy="4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0587D"/>
                  </a:solidFill>
                  <a:latin typeface="Helvetica Neue"/>
                  <a:ea typeface="Helvetica Neue"/>
                  <a:cs typeface="Helvetica Neue"/>
                  <a:sym typeface="Helvetica Neue"/>
                </a:rPr>
                <a:t>Pour l’enseignant : </a:t>
              </a:r>
              <a:endParaRPr b="1">
                <a:solidFill>
                  <a:srgbClr val="00587D"/>
                </a:solidFill>
                <a:latin typeface="Helvetica Neue"/>
                <a:ea typeface="Helvetica Neue"/>
                <a:cs typeface="Helvetica Neue"/>
                <a:sym typeface="Helvetica Neue"/>
              </a:endParaRPr>
            </a:p>
          </p:txBody>
        </p:sp>
        <p:sp>
          <p:nvSpPr>
            <p:cNvPr id="586" name="Google Shape;586;p23"/>
            <p:cNvSpPr txBox="1"/>
            <p:nvPr/>
          </p:nvSpPr>
          <p:spPr>
            <a:xfrm>
              <a:off x="918699" y="5531260"/>
              <a:ext cx="5915100" cy="1086000"/>
            </a:xfrm>
            <a:prstGeom prst="rect">
              <a:avLst/>
            </a:prstGeom>
            <a:noFill/>
            <a:ln>
              <a:noFill/>
            </a:ln>
          </p:spPr>
          <p:txBody>
            <a:bodyPr anchorCtr="0" anchor="t" bIns="91425" lIns="91425" spcFirstLastPara="1" rIns="91425" wrap="square" tIns="91425">
              <a:noAutofit/>
            </a:bodyPr>
            <a:lstStyle/>
            <a:p>
              <a:pPr indent="0" lvl="0" marL="0" rtl="0" algn="just">
                <a:lnSpc>
                  <a:spcPct val="107000"/>
                </a:lnSpc>
                <a:spcBef>
                  <a:spcPts val="800"/>
                </a:spcBef>
                <a:spcAft>
                  <a:spcPts val="0"/>
                </a:spcAft>
                <a:buClr>
                  <a:schemeClr val="dk1"/>
                </a:buClr>
                <a:buSzPts val="1100"/>
                <a:buFont typeface="Arial"/>
                <a:buNone/>
              </a:pPr>
              <a:r>
                <a:rPr b="1" lang="fr" sz="1200">
                  <a:solidFill>
                    <a:schemeClr val="dk1"/>
                  </a:solidFill>
                  <a:latin typeface="Helvetica"/>
                  <a:ea typeface="Helvetica"/>
                  <a:cs typeface="Helvetica"/>
                  <a:sym typeface="Helvetica"/>
                </a:rPr>
                <a:t>Un gain de temps et une diversification des approches pédagogiques</a:t>
              </a:r>
              <a:endParaRPr sz="1200">
                <a:solidFill>
                  <a:schemeClr val="dk1"/>
                </a:solidFill>
                <a:latin typeface="Helvetica"/>
                <a:ea typeface="Helvetica"/>
                <a:cs typeface="Helvetica"/>
                <a:sym typeface="Helvetica"/>
              </a:endParaRPr>
            </a:p>
            <a:p>
              <a:pPr indent="0" lvl="0" marL="0" rtl="0" algn="just">
                <a:lnSpc>
                  <a:spcPct val="107000"/>
                </a:lnSpc>
                <a:spcBef>
                  <a:spcPts val="800"/>
                </a:spcBef>
                <a:spcAft>
                  <a:spcPts val="0"/>
                </a:spcAft>
                <a:buClr>
                  <a:schemeClr val="dk1"/>
                </a:buClr>
                <a:buSzPts val="1100"/>
                <a:buFont typeface="Arial"/>
                <a:buNone/>
              </a:pPr>
              <a:r>
                <a:rPr lang="fr" sz="1200">
                  <a:solidFill>
                    <a:schemeClr val="dk1"/>
                  </a:solidFill>
                  <a:latin typeface="Helvetica"/>
                  <a:ea typeface="Helvetica"/>
                  <a:cs typeface="Helvetica"/>
                  <a:sym typeface="Helvetica"/>
                </a:rPr>
                <a:t>L’automatisation de certaines tâches libère du temps pour l’enseignant, qui peut alors se consacrer à des activités pédagogiques plus complexes.</a:t>
              </a:r>
              <a:endParaRPr sz="12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100"/>
                <a:buFont typeface="Arial"/>
                <a:buNone/>
              </a:pPr>
              <a:r>
                <a:t/>
              </a:r>
              <a:endParaRPr b="1" i="1" sz="12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highlight>
                  <a:srgbClr val="CFE2F3"/>
                </a:highlight>
                <a:latin typeface="Calibri"/>
                <a:ea typeface="Calibri"/>
                <a:cs typeface="Calibri"/>
                <a:sym typeface="Calibri"/>
              </a:endParaRPr>
            </a:p>
            <a:p>
              <a:pPr indent="0" lvl="0" marL="0" rtl="0" algn="l">
                <a:lnSpc>
                  <a:spcPct val="150000"/>
                </a:lnSpc>
                <a:spcBef>
                  <a:spcPts val="0"/>
                </a:spcBef>
                <a:spcAft>
                  <a:spcPts val="0"/>
                </a:spcAft>
                <a:buNone/>
              </a:pPr>
              <a:r>
                <a:t/>
              </a:r>
              <a:endParaRPr sz="1100">
                <a:solidFill>
                  <a:schemeClr val="dk1"/>
                </a:solidFill>
                <a:latin typeface="Helvetica Neue"/>
                <a:ea typeface="Helvetica Neue"/>
                <a:cs typeface="Helvetica Neue"/>
                <a:sym typeface="Helvetica Neue"/>
              </a:endParaRPr>
            </a:p>
          </p:txBody>
        </p:sp>
      </p:grpSp>
      <p:sp>
        <p:nvSpPr>
          <p:cNvPr id="587" name="Google Shape;587;p23"/>
          <p:cNvSpPr/>
          <p:nvPr/>
        </p:nvSpPr>
        <p:spPr>
          <a:xfrm>
            <a:off x="591000" y="1264950"/>
            <a:ext cx="141900" cy="1440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3"/>
          <p:cNvSpPr txBox="1"/>
          <p:nvPr/>
        </p:nvSpPr>
        <p:spPr>
          <a:xfrm>
            <a:off x="883925" y="3121650"/>
            <a:ext cx="5303400" cy="22995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800"/>
              </a:spcBef>
              <a:spcAft>
                <a:spcPts val="0"/>
              </a:spcAft>
              <a:buClr>
                <a:schemeClr val="dk1"/>
              </a:buClr>
              <a:buSzPts val="1100"/>
              <a:buFont typeface="Arial"/>
              <a:buNone/>
            </a:pPr>
            <a:r>
              <a:rPr b="1" lang="fr" sz="1200">
                <a:solidFill>
                  <a:schemeClr val="dk1"/>
                </a:solidFill>
                <a:latin typeface="Helvetica"/>
                <a:ea typeface="Helvetica"/>
                <a:cs typeface="Helvetica"/>
                <a:sym typeface="Helvetica"/>
              </a:rPr>
              <a:t>Un nécessaire encadrement de l’usage de l’IA</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rPr lang="fr" sz="1200">
                <a:solidFill>
                  <a:schemeClr val="dk1"/>
                </a:solidFill>
                <a:latin typeface="Helvetica"/>
                <a:ea typeface="Helvetica"/>
                <a:cs typeface="Helvetica"/>
                <a:sym typeface="Helvetica"/>
              </a:rPr>
              <a:t>L’utilisation de l’IA doit être strictement encadrée afin d’éviter les dérives potentielles.</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None/>
            </a:pPr>
            <a:r>
              <a:rPr b="1" lang="fr" sz="1200">
                <a:solidFill>
                  <a:schemeClr val="dk1"/>
                </a:solidFill>
                <a:latin typeface="Helvetica"/>
                <a:ea typeface="Helvetica"/>
                <a:cs typeface="Helvetica"/>
                <a:sym typeface="Helvetica"/>
              </a:rPr>
              <a:t>Fiabilité et exactitude du contenu </a:t>
            </a:r>
            <a:endParaRPr b="1"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None/>
            </a:pPr>
            <a:r>
              <a:rPr lang="fr" sz="1200">
                <a:solidFill>
                  <a:schemeClr val="dk1"/>
                </a:solidFill>
                <a:latin typeface="Helvetica"/>
                <a:ea typeface="Helvetica"/>
                <a:cs typeface="Helvetica"/>
                <a:sym typeface="Helvetica"/>
              </a:rPr>
              <a:t>Les productions de l'IA peuvent contenir des informations fausses, imprécises, obsolètes, incomplètes, ou même inventer des faits ou des sources.</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None/>
            </a:pPr>
            <a:r>
              <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None/>
            </a:pPr>
            <a:r>
              <a:rPr b="1" lang="fr" sz="1200">
                <a:solidFill>
                  <a:schemeClr val="dk1"/>
                </a:solidFill>
                <a:latin typeface="Helvetica"/>
                <a:ea typeface="Helvetica"/>
                <a:cs typeface="Helvetica"/>
                <a:sym typeface="Helvetica"/>
              </a:rPr>
              <a:t>Biais et stéréotypes </a:t>
            </a:r>
            <a:endParaRPr b="1"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None/>
            </a:pPr>
            <a:r>
              <a:rPr lang="fr" sz="1200">
                <a:solidFill>
                  <a:schemeClr val="dk1"/>
                </a:solidFill>
                <a:latin typeface="Helvetica"/>
                <a:ea typeface="Helvetica"/>
                <a:cs typeface="Helvetica"/>
                <a:sym typeface="Helvetica"/>
              </a:rPr>
              <a:t>Les données utilisées pour entraîner les IA ne sont pas neutres et peuvent reproduire des biais (genre, origine, culture) ou générer des contenus qui présentent des points de vue orientés ou fallacieux.</a:t>
            </a:r>
            <a:endParaRPr sz="1200">
              <a:solidFill>
                <a:schemeClr val="dk1"/>
              </a:solidFill>
              <a:latin typeface="Helvetica"/>
              <a:ea typeface="Helvetica"/>
              <a:cs typeface="Helvetica"/>
              <a:sym typeface="Helvetica"/>
            </a:endParaRPr>
          </a:p>
          <a:p>
            <a:pPr indent="0" lvl="0" marL="0" rtl="0" algn="just">
              <a:lnSpc>
                <a:spcPct val="100000"/>
              </a:lnSpc>
              <a:spcBef>
                <a:spcPts val="800"/>
              </a:spcBef>
              <a:spcAft>
                <a:spcPts val="0"/>
              </a:spcAft>
              <a:buClr>
                <a:schemeClr val="dk1"/>
              </a:buClr>
              <a:buSzPts val="1100"/>
              <a:buFont typeface="Arial"/>
              <a:buNone/>
            </a:pPr>
            <a:r>
              <a:rPr b="1" lang="fr" sz="1200">
                <a:solidFill>
                  <a:schemeClr val="dk1"/>
                </a:solidFill>
                <a:latin typeface="Helvetica"/>
                <a:ea typeface="Helvetica"/>
                <a:cs typeface="Helvetica"/>
                <a:sym typeface="Helvetica"/>
              </a:rPr>
              <a:t>Préserver l’acquisition des fondamentaux</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rPr lang="fr" sz="1200">
                <a:solidFill>
                  <a:schemeClr val="dk1"/>
                </a:solidFill>
                <a:latin typeface="Helvetica"/>
                <a:ea typeface="Helvetica"/>
                <a:cs typeface="Helvetica"/>
                <a:sym typeface="Helvetica"/>
              </a:rPr>
              <a:t>Une dépendance excessive à l’IA, pourrait appauvrir l’acquisition de notions fondamentales et de savoir-faire disciplinaires si son usage n’est pas intégré à des tâches complexes et réfléchies. L’IA doit rester un outil inscrit dans une démarche pédagogique. </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rPr b="1" lang="fr" sz="1200">
                <a:solidFill>
                  <a:schemeClr val="dk1"/>
                </a:solidFill>
                <a:latin typeface="Helvetica"/>
                <a:ea typeface="Helvetica"/>
                <a:cs typeface="Helvetica"/>
                <a:sym typeface="Helvetica"/>
              </a:rPr>
              <a:t>Une indispensable réflexion critique et éthique sur les enjeux sociétaux de l’utilisation des IA</a:t>
            </a:r>
            <a:endParaRPr b="1"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rPr lang="fr" sz="1200">
                <a:solidFill>
                  <a:schemeClr val="dk1"/>
                </a:solidFill>
                <a:latin typeface="Helvetica"/>
                <a:ea typeface="Helvetica"/>
                <a:cs typeface="Helvetica"/>
                <a:sym typeface="Helvetica"/>
              </a:rPr>
              <a:t>La généralisation de l’usage des IA  par les élèves nécessite impérativement le développement spécifique de compétences dans ce domaine, la prise de conscience critique (pertinence, complétude, véracité des sources) et éthique de son utilisation. </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rPr lang="fr" sz="1200">
                <a:solidFill>
                  <a:schemeClr val="dk1"/>
                </a:solidFill>
                <a:latin typeface="Helvetica"/>
                <a:ea typeface="Helvetica"/>
                <a:cs typeface="Helvetica"/>
                <a:sym typeface="Helvetica"/>
              </a:rPr>
              <a:t>L'IA, en particulier l'IA générative, produit des contenus qui sont des constructions statistiques, potentiellement biaisées, obsolètes ou erronées, nécessitant un examen attentif et de la distanciation. Les élèves doivent être capables de distinguer les faits des interprétations et d'évaluer les sources.</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None/>
            </a:pPr>
            <a:r>
              <a:rPr lang="fr" sz="1200">
                <a:solidFill>
                  <a:schemeClr val="dk1"/>
                </a:solidFill>
                <a:latin typeface="Helvetica"/>
                <a:ea typeface="Helvetica"/>
                <a:cs typeface="Helvetica"/>
                <a:sym typeface="Helvetica"/>
              </a:rPr>
              <a:t>La problématique de la protection des données personnelles (la plupart des IA ne respectent pas le RGPD), son coût environnemental (consommation d'énergie), son coût humain potentiel (emplois...), le flou sur la propriété intellectuelle du contenu généré sont des points devant être pris en compte par l’enseignant.</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latin typeface="Helvetica"/>
              <a:ea typeface="Helvetica"/>
              <a:cs typeface="Helvetica"/>
              <a:sym typeface="Helvetica"/>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latin typeface="Helvetica"/>
              <a:ea typeface="Helvetica"/>
              <a:cs typeface="Helvetica"/>
              <a:sym typeface="Helvetica"/>
            </a:endParaRPr>
          </a:p>
          <a:p>
            <a:pPr indent="0" lvl="0" marL="0" rtl="0" algn="just">
              <a:spcBef>
                <a:spcPts val="0"/>
              </a:spcBef>
              <a:spcAft>
                <a:spcPts val="0"/>
              </a:spcAft>
              <a:buNone/>
            </a:pPr>
            <a:r>
              <a:t/>
            </a:r>
            <a:endParaRPr sz="12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100">
              <a:solidFill>
                <a:schemeClr val="dk2"/>
              </a:solidFill>
            </a:endParaRPr>
          </a:p>
        </p:txBody>
      </p:sp>
      <p:cxnSp>
        <p:nvCxnSpPr>
          <p:cNvPr id="589" name="Google Shape;589;p23"/>
          <p:cNvCxnSpPr/>
          <p:nvPr/>
        </p:nvCxnSpPr>
        <p:spPr>
          <a:xfrm>
            <a:off x="646725" y="4082450"/>
            <a:ext cx="0" cy="2742000"/>
          </a:xfrm>
          <a:prstGeom prst="straightConnector1">
            <a:avLst/>
          </a:prstGeom>
          <a:noFill/>
          <a:ln cap="flat" cmpd="sng" w="19050">
            <a:solidFill>
              <a:srgbClr val="00587D"/>
            </a:solidFill>
            <a:prstDash val="dot"/>
            <a:round/>
            <a:headEnd len="med" w="med" type="none"/>
            <a:tailEnd len="med" w="med" type="none"/>
          </a:ln>
        </p:spPr>
      </p:cxnSp>
      <p:cxnSp>
        <p:nvCxnSpPr>
          <p:cNvPr id="590" name="Google Shape;590;p23"/>
          <p:cNvCxnSpPr/>
          <p:nvPr/>
        </p:nvCxnSpPr>
        <p:spPr>
          <a:xfrm>
            <a:off x="646725" y="6807525"/>
            <a:ext cx="0" cy="2742000"/>
          </a:xfrm>
          <a:prstGeom prst="straightConnector1">
            <a:avLst/>
          </a:prstGeom>
          <a:noFill/>
          <a:ln cap="flat" cmpd="sng" w="19050">
            <a:solidFill>
              <a:srgbClr val="00587D"/>
            </a:solidFill>
            <a:prstDash val="dot"/>
            <a:round/>
            <a:headEnd len="med" w="med" type="none"/>
            <a:tailEnd len="med" w="med" type="none"/>
          </a:ln>
        </p:spPr>
      </p:cxnSp>
      <p:cxnSp>
        <p:nvCxnSpPr>
          <p:cNvPr id="591" name="Google Shape;591;p23"/>
          <p:cNvCxnSpPr/>
          <p:nvPr/>
        </p:nvCxnSpPr>
        <p:spPr>
          <a:xfrm>
            <a:off x="646725" y="9568850"/>
            <a:ext cx="0" cy="2742000"/>
          </a:xfrm>
          <a:prstGeom prst="straightConnector1">
            <a:avLst/>
          </a:prstGeom>
          <a:noFill/>
          <a:ln cap="flat" cmpd="sng" w="19050">
            <a:solidFill>
              <a:srgbClr val="00587D"/>
            </a:solidFill>
            <a:prstDash val="dot"/>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24"/>
          <p:cNvSpPr txBox="1"/>
          <p:nvPr/>
        </p:nvSpPr>
        <p:spPr>
          <a:xfrm>
            <a:off x="1519988" y="9922164"/>
            <a:ext cx="996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cxnSp>
        <p:nvCxnSpPr>
          <p:cNvPr id="597" name="Google Shape;597;p24"/>
          <p:cNvCxnSpPr/>
          <p:nvPr/>
        </p:nvCxnSpPr>
        <p:spPr>
          <a:xfrm>
            <a:off x="4153311" y="10027902"/>
            <a:ext cx="90000" cy="0"/>
          </a:xfrm>
          <a:prstGeom prst="straightConnector1">
            <a:avLst/>
          </a:prstGeom>
          <a:noFill/>
          <a:ln cap="flat" cmpd="sng" w="19050">
            <a:solidFill>
              <a:srgbClr val="00587D"/>
            </a:solidFill>
            <a:prstDash val="solid"/>
            <a:round/>
            <a:headEnd len="med" w="med" type="none"/>
            <a:tailEnd len="med" w="med" type="none"/>
          </a:ln>
        </p:spPr>
      </p:cxnSp>
      <p:cxnSp>
        <p:nvCxnSpPr>
          <p:cNvPr id="598" name="Google Shape;598;p24"/>
          <p:cNvCxnSpPr>
            <a:stCxn id="599" idx="0"/>
            <a:endCxn id="600" idx="4"/>
          </p:cNvCxnSpPr>
          <p:nvPr/>
        </p:nvCxnSpPr>
        <p:spPr>
          <a:xfrm>
            <a:off x="737487" y="2978970"/>
            <a:ext cx="0" cy="2331300"/>
          </a:xfrm>
          <a:prstGeom prst="straightConnector1">
            <a:avLst/>
          </a:prstGeom>
          <a:noFill/>
          <a:ln cap="flat" cmpd="sng" w="19050">
            <a:solidFill>
              <a:srgbClr val="00587D"/>
            </a:solidFill>
            <a:prstDash val="dot"/>
            <a:round/>
            <a:headEnd len="med" w="med" type="none"/>
            <a:tailEnd len="med" w="med" type="none"/>
          </a:ln>
        </p:spPr>
      </p:cxnSp>
      <p:sp>
        <p:nvSpPr>
          <p:cNvPr id="601" name="Google Shape;601;p24"/>
          <p:cNvSpPr/>
          <p:nvPr/>
        </p:nvSpPr>
        <p:spPr>
          <a:xfrm>
            <a:off x="2143779" y="9715525"/>
            <a:ext cx="3105600" cy="941700"/>
          </a:xfrm>
          <a:prstGeom prst="rect">
            <a:avLst/>
          </a:prstGeom>
          <a:solidFill>
            <a:srgbClr val="0058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4"/>
          <p:cNvSpPr/>
          <p:nvPr/>
        </p:nvSpPr>
        <p:spPr>
          <a:xfrm>
            <a:off x="3502800" y="7444250"/>
            <a:ext cx="3291300" cy="1140300"/>
          </a:xfrm>
          <a:prstGeom prst="rect">
            <a:avLst/>
          </a:prstGeom>
          <a:noFill/>
          <a:ln cap="flat" cmpd="sng" w="12700">
            <a:solidFill>
              <a:srgbClr val="00587D"/>
            </a:solidFill>
            <a:prstDash val="dash"/>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Clr>
                <a:srgbClr val="000000"/>
              </a:buClr>
              <a:buSzPts val="1100"/>
              <a:buFont typeface="Helvetica Neue Light"/>
              <a:buChar char="➢"/>
            </a:pPr>
            <a:r>
              <a:rPr b="1" lang="fr" sz="1100">
                <a:latin typeface="Helvetica Neue"/>
                <a:ea typeface="Helvetica Neue"/>
                <a:cs typeface="Helvetica Neue"/>
                <a:sym typeface="Helvetica Neue"/>
              </a:rPr>
              <a:t>Au plus 2</a:t>
            </a:r>
            <a:r>
              <a:rPr b="1" lang="fr" sz="1100">
                <a:solidFill>
                  <a:srgbClr val="000000"/>
                </a:solidFill>
                <a:latin typeface="Helvetica Neue"/>
                <a:ea typeface="Helvetica Neue"/>
                <a:cs typeface="Helvetica Neue"/>
                <a:sym typeface="Helvetica Neue"/>
              </a:rPr>
              <a:t> académies</a:t>
            </a:r>
            <a:r>
              <a:rPr lang="fr" sz="1100">
                <a:solidFill>
                  <a:srgbClr val="000000"/>
                </a:solidFill>
                <a:latin typeface="Helvetica Neue Light"/>
                <a:ea typeface="Helvetica Neue Light"/>
                <a:cs typeface="Helvetica Neue Light"/>
                <a:sym typeface="Helvetica Neue Light"/>
              </a:rPr>
              <a:t> poursuivent les travaux et développent des </a:t>
            </a:r>
            <a:r>
              <a:rPr b="1" lang="fr" sz="1100">
                <a:solidFill>
                  <a:srgbClr val="000000"/>
                </a:solidFill>
                <a:latin typeface="Helvetica Neue"/>
                <a:ea typeface="Helvetica Neue"/>
                <a:cs typeface="Helvetica Neue"/>
                <a:sym typeface="Helvetica Neue"/>
              </a:rPr>
              <a:t>modules de formation</a:t>
            </a:r>
            <a:r>
              <a:rPr lang="fr" sz="1100">
                <a:solidFill>
                  <a:srgbClr val="000000"/>
                </a:solidFill>
                <a:latin typeface="Helvetica Neue Light"/>
                <a:ea typeface="Helvetica Neue Light"/>
                <a:cs typeface="Helvetica Neue Light"/>
                <a:sym typeface="Helvetica Neue Light"/>
              </a:rPr>
              <a:t>. </a:t>
            </a:r>
            <a:endParaRPr sz="1100">
              <a:solidFill>
                <a:srgbClr val="000000"/>
              </a:solidFill>
              <a:latin typeface="Helvetica Neue Light"/>
              <a:ea typeface="Helvetica Neue Light"/>
              <a:cs typeface="Helvetica Neue Light"/>
              <a:sym typeface="Helvetica Neue Light"/>
            </a:endParaRPr>
          </a:p>
          <a:p>
            <a:pPr indent="-298450" lvl="0" marL="457200" rtl="0" algn="l">
              <a:spcBef>
                <a:spcPts val="0"/>
              </a:spcBef>
              <a:spcAft>
                <a:spcPts val="0"/>
              </a:spcAft>
              <a:buClr>
                <a:srgbClr val="000000"/>
              </a:buClr>
              <a:buSzPts val="1100"/>
              <a:buFont typeface="Helvetica Neue Light"/>
              <a:buChar char="➢"/>
            </a:pPr>
            <a:r>
              <a:rPr b="1" lang="fr" sz="1100">
                <a:solidFill>
                  <a:srgbClr val="000000"/>
                </a:solidFill>
                <a:latin typeface="Helvetica Neue"/>
                <a:ea typeface="Helvetica Neue"/>
                <a:cs typeface="Helvetica Neue"/>
                <a:sym typeface="Helvetica Neue"/>
              </a:rPr>
              <a:t>De nouvelles académies</a:t>
            </a:r>
            <a:r>
              <a:rPr lang="fr" sz="1100">
                <a:solidFill>
                  <a:srgbClr val="000000"/>
                </a:solidFill>
                <a:latin typeface="Helvetica Neue Light"/>
                <a:ea typeface="Helvetica Neue Light"/>
                <a:cs typeface="Helvetica Neue Light"/>
                <a:sym typeface="Helvetica Neue Light"/>
              </a:rPr>
              <a:t> peuvent entrer dans le dispositif et produire des scénarios pédagogiques</a:t>
            </a:r>
            <a:endParaRPr sz="1100">
              <a:solidFill>
                <a:srgbClr val="000000"/>
              </a:solidFill>
              <a:latin typeface="Helvetica Neue Light"/>
              <a:ea typeface="Helvetica Neue Light"/>
              <a:cs typeface="Helvetica Neue Light"/>
              <a:sym typeface="Helvetica Neue Light"/>
            </a:endParaRPr>
          </a:p>
        </p:txBody>
      </p:sp>
      <p:grpSp>
        <p:nvGrpSpPr>
          <p:cNvPr id="603" name="Google Shape;603;p24"/>
          <p:cNvGrpSpPr/>
          <p:nvPr/>
        </p:nvGrpSpPr>
        <p:grpSpPr>
          <a:xfrm>
            <a:off x="2271848" y="9668945"/>
            <a:ext cx="2848789" cy="982185"/>
            <a:chOff x="1280625" y="54315639"/>
            <a:chExt cx="3601503" cy="1052266"/>
          </a:xfrm>
        </p:grpSpPr>
        <p:sp>
          <p:nvSpPr>
            <p:cNvPr id="604" name="Google Shape;604;p24"/>
            <p:cNvSpPr txBox="1"/>
            <p:nvPr/>
          </p:nvSpPr>
          <p:spPr>
            <a:xfrm>
              <a:off x="1280625" y="54315639"/>
              <a:ext cx="3601500" cy="593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200">
                  <a:solidFill>
                    <a:srgbClr val="FFFFFF"/>
                  </a:solidFill>
                  <a:latin typeface="Helvetica Neue"/>
                  <a:ea typeface="Helvetica Neue"/>
                  <a:cs typeface="Helvetica Neue"/>
                  <a:sym typeface="Helvetica Neue"/>
                </a:rPr>
                <a:t>Direction du numérique pour l’éducation</a:t>
              </a:r>
              <a:endParaRPr b="1" sz="950">
                <a:solidFill>
                  <a:srgbClr val="FFFFFF"/>
                </a:solidFill>
                <a:latin typeface="Helvetica Neue"/>
                <a:ea typeface="Helvetica Neue"/>
                <a:cs typeface="Helvetica Neue"/>
                <a:sym typeface="Helvetica Neue"/>
              </a:endParaRPr>
            </a:p>
          </p:txBody>
        </p:sp>
        <p:sp>
          <p:nvSpPr>
            <p:cNvPr id="605" name="Google Shape;605;p24"/>
            <p:cNvSpPr txBox="1"/>
            <p:nvPr/>
          </p:nvSpPr>
          <p:spPr>
            <a:xfrm>
              <a:off x="1280628" y="54840205"/>
              <a:ext cx="3601500" cy="52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000">
                  <a:solidFill>
                    <a:srgbClr val="FFFFFF"/>
                  </a:solidFill>
                  <a:latin typeface="Helvetica Neue"/>
                  <a:ea typeface="Helvetica Neue"/>
                  <a:cs typeface="Helvetica Neue"/>
                  <a:sym typeface="Helvetica Neue"/>
                </a:rPr>
                <a:t>Sous-direction de la transformation numérique</a:t>
              </a:r>
              <a:endParaRPr b="1" sz="1000">
                <a:solidFill>
                  <a:srgbClr val="FFFFFF"/>
                </a:solidFill>
                <a:latin typeface="Helvetica Neue"/>
                <a:ea typeface="Helvetica Neue"/>
                <a:cs typeface="Helvetica Neue"/>
                <a:sym typeface="Helvetica Neue"/>
              </a:endParaRPr>
            </a:p>
          </p:txBody>
        </p:sp>
        <p:cxnSp>
          <p:nvCxnSpPr>
            <p:cNvPr id="606" name="Google Shape;606;p24"/>
            <p:cNvCxnSpPr/>
            <p:nvPr/>
          </p:nvCxnSpPr>
          <p:spPr>
            <a:xfrm>
              <a:off x="1619325" y="54883075"/>
              <a:ext cx="2924100" cy="0"/>
            </a:xfrm>
            <a:prstGeom prst="straightConnector1">
              <a:avLst/>
            </a:prstGeom>
            <a:noFill/>
            <a:ln cap="flat" cmpd="sng" w="19050">
              <a:solidFill>
                <a:srgbClr val="FFFFFF"/>
              </a:solidFill>
              <a:prstDash val="solid"/>
              <a:round/>
              <a:headEnd len="med" w="med" type="none"/>
              <a:tailEnd len="med" w="med" type="none"/>
            </a:ln>
          </p:spPr>
        </p:cxnSp>
      </p:grpSp>
      <p:sp>
        <p:nvSpPr>
          <p:cNvPr id="607" name="Google Shape;607;p24"/>
          <p:cNvSpPr txBox="1"/>
          <p:nvPr/>
        </p:nvSpPr>
        <p:spPr>
          <a:xfrm>
            <a:off x="2763539" y="2024682"/>
            <a:ext cx="4467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600">
                <a:solidFill>
                  <a:srgbClr val="00587D"/>
                </a:solidFill>
                <a:latin typeface="Helvetica Neue"/>
                <a:ea typeface="Helvetica Neue"/>
                <a:cs typeface="Helvetica Neue"/>
                <a:sym typeface="Helvetica Neue"/>
              </a:rPr>
              <a:t>Production de modules m@gistère en auto-formation</a:t>
            </a:r>
            <a:endParaRPr b="1" sz="1600">
              <a:solidFill>
                <a:srgbClr val="00587D"/>
              </a:solidFill>
              <a:latin typeface="Helvetica Neue"/>
              <a:ea typeface="Helvetica Neue"/>
              <a:cs typeface="Helvetica Neue"/>
              <a:sym typeface="Helvetica Neue"/>
            </a:endParaRPr>
          </a:p>
        </p:txBody>
      </p:sp>
      <p:sp>
        <p:nvSpPr>
          <p:cNvPr id="608" name="Google Shape;608;p24"/>
          <p:cNvSpPr txBox="1"/>
          <p:nvPr/>
        </p:nvSpPr>
        <p:spPr>
          <a:xfrm>
            <a:off x="1503769" y="2320788"/>
            <a:ext cx="820500" cy="538800"/>
          </a:xfrm>
          <a:prstGeom prst="rect">
            <a:avLst/>
          </a:prstGeom>
          <a:noFill/>
          <a:ln>
            <a:noFill/>
          </a:ln>
        </p:spPr>
        <p:txBody>
          <a:bodyPr anchorCtr="0" anchor="t" bIns="91425" lIns="91425" spcFirstLastPara="1" rIns="91425" wrap="square" tIns="91425">
            <a:spAutoFit/>
          </a:bodyPr>
          <a:lstStyle/>
          <a:p>
            <a:pPr indent="0" lvl="1" marL="0" rtl="0" algn="l">
              <a:spcBef>
                <a:spcPts val="0"/>
              </a:spcBef>
              <a:spcAft>
                <a:spcPts val="0"/>
              </a:spcAft>
              <a:buNone/>
            </a:pPr>
            <a:r>
              <a:rPr i="1" lang="fr" sz="900">
                <a:solidFill>
                  <a:srgbClr val="000000"/>
                </a:solidFill>
              </a:rPr>
              <a:t>	</a:t>
            </a:r>
            <a:endParaRPr i="1" sz="600">
              <a:solidFill>
                <a:srgbClr val="000000"/>
              </a:solidFill>
            </a:endParaRPr>
          </a:p>
          <a:p>
            <a:pPr indent="0" lvl="0" marL="0" rtl="0" algn="l">
              <a:spcBef>
                <a:spcPts val="0"/>
              </a:spcBef>
              <a:spcAft>
                <a:spcPts val="0"/>
              </a:spcAft>
              <a:buNone/>
            </a:pPr>
            <a:r>
              <a:t/>
            </a:r>
            <a:endParaRPr/>
          </a:p>
        </p:txBody>
      </p:sp>
      <p:grpSp>
        <p:nvGrpSpPr>
          <p:cNvPr id="609" name="Google Shape;609;p24"/>
          <p:cNvGrpSpPr/>
          <p:nvPr/>
        </p:nvGrpSpPr>
        <p:grpSpPr>
          <a:xfrm>
            <a:off x="666297" y="2876203"/>
            <a:ext cx="5609772" cy="1534486"/>
            <a:chOff x="741600" y="58827225"/>
            <a:chExt cx="7092000" cy="1643975"/>
          </a:xfrm>
        </p:grpSpPr>
        <p:sp>
          <p:nvSpPr>
            <p:cNvPr id="610" name="Google Shape;610;p24"/>
            <p:cNvSpPr/>
            <p:nvPr/>
          </p:nvSpPr>
          <p:spPr>
            <a:xfrm>
              <a:off x="1353600" y="59289800"/>
              <a:ext cx="6480000" cy="118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fr" sz="1100">
                  <a:latin typeface="Helvetica Neue Light"/>
                  <a:ea typeface="Helvetica Neue Light"/>
                  <a:cs typeface="Helvetica Neue Light"/>
                  <a:sym typeface="Helvetica Neue Light"/>
                </a:rPr>
                <a:t>Après avoir développé des scénarios pédagogiques, les équipes engagées ont pu soulever des éléments nécessitant un accompagnement sur le plan technique et pédagogique pour mettre en œuvre ces productions.</a:t>
              </a:r>
              <a:endParaRPr sz="1100">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None/>
              </a:pPr>
              <a:r>
                <a:rPr lang="fr" sz="1100">
                  <a:latin typeface="Helvetica Neue Light"/>
                  <a:ea typeface="Helvetica Neue Light"/>
                  <a:cs typeface="Helvetica Neue Light"/>
                  <a:sym typeface="Helvetica Neue Light"/>
                </a:rPr>
                <a:t>Afin d’accompagner l’usage en classe de ces ressources, des parcours de formation en autonomie autoformation, disponibles via m@gistère, vont être développés.</a:t>
              </a:r>
              <a:endParaRPr sz="1100">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None/>
              </a:pPr>
              <a:r>
                <a:rPr lang="fr" sz="1100">
                  <a:latin typeface="Helvetica Neue Light"/>
                  <a:ea typeface="Helvetica Neue Light"/>
                  <a:cs typeface="Helvetica Neue Light"/>
                  <a:sym typeface="Helvetica Neue Light"/>
                </a:rPr>
                <a:t>D’une durée maximale de 1h, ils vous permettront de vous accompagner dans le développement de vos compétences numériques.</a:t>
              </a:r>
              <a:endParaRPr sz="1100">
                <a:latin typeface="Helvetica Neue Light"/>
                <a:ea typeface="Helvetica Neue Light"/>
                <a:cs typeface="Helvetica Neue Light"/>
                <a:sym typeface="Helvetica Neue Light"/>
              </a:endParaRPr>
            </a:p>
          </p:txBody>
        </p:sp>
        <p:grpSp>
          <p:nvGrpSpPr>
            <p:cNvPr id="611" name="Google Shape;611;p24"/>
            <p:cNvGrpSpPr/>
            <p:nvPr/>
          </p:nvGrpSpPr>
          <p:grpSpPr>
            <a:xfrm>
              <a:off x="741600" y="58827225"/>
              <a:ext cx="5873750" cy="428700"/>
              <a:chOff x="306200" y="62561025"/>
              <a:chExt cx="5873750" cy="428700"/>
            </a:xfrm>
          </p:grpSpPr>
          <p:sp>
            <p:nvSpPr>
              <p:cNvPr id="612" name="Google Shape;612;p24"/>
              <p:cNvSpPr txBox="1"/>
              <p:nvPr/>
            </p:nvSpPr>
            <p:spPr>
              <a:xfrm>
                <a:off x="530650" y="62561025"/>
                <a:ext cx="5649300" cy="42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0587D"/>
                    </a:solidFill>
                    <a:latin typeface="Helvetica Neue"/>
                    <a:ea typeface="Helvetica Neue"/>
                    <a:cs typeface="Helvetica Neue"/>
                    <a:sym typeface="Helvetica Neue"/>
                  </a:rPr>
                  <a:t>Intention</a:t>
                </a:r>
                <a:endParaRPr b="1">
                  <a:solidFill>
                    <a:srgbClr val="00587D"/>
                  </a:solidFill>
                  <a:latin typeface="Helvetica Neue"/>
                  <a:ea typeface="Helvetica Neue"/>
                  <a:cs typeface="Helvetica Neue"/>
                  <a:sym typeface="Helvetica Neue"/>
                </a:endParaRPr>
              </a:p>
            </p:txBody>
          </p:sp>
          <p:sp>
            <p:nvSpPr>
              <p:cNvPr id="599" name="Google Shape;599;p24"/>
              <p:cNvSpPr/>
              <p:nvPr/>
            </p:nvSpPr>
            <p:spPr>
              <a:xfrm>
                <a:off x="306200" y="62671125"/>
                <a:ext cx="180000" cy="1542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613" name="Google Shape;613;p24"/>
          <p:cNvPicPr preferRelativeResize="0"/>
          <p:nvPr/>
        </p:nvPicPr>
        <p:blipFill>
          <a:blip r:embed="rId3">
            <a:alphaModFix/>
          </a:blip>
          <a:stretch>
            <a:fillRect/>
          </a:stretch>
        </p:blipFill>
        <p:spPr>
          <a:xfrm>
            <a:off x="1287707" y="1245120"/>
            <a:ext cx="1051267" cy="1240359"/>
          </a:xfrm>
          <a:prstGeom prst="rect">
            <a:avLst/>
          </a:prstGeom>
          <a:noFill/>
          <a:ln>
            <a:noFill/>
          </a:ln>
        </p:spPr>
      </p:pic>
      <p:sp>
        <p:nvSpPr>
          <p:cNvPr id="614" name="Google Shape;614;p24"/>
          <p:cNvSpPr/>
          <p:nvPr/>
        </p:nvSpPr>
        <p:spPr>
          <a:xfrm rot="-4636982">
            <a:off x="1632650" y="6741964"/>
            <a:ext cx="1647634" cy="2722814"/>
          </a:xfrm>
          <a:custGeom>
            <a:rect b="b" l="l" r="r" t="t"/>
            <a:pathLst>
              <a:path extrusionOk="0" h="9975" w="9777">
                <a:moveTo>
                  <a:pt x="2647" y="9975"/>
                </a:moveTo>
                <a:cubicBezTo>
                  <a:pt x="1546" y="9500"/>
                  <a:pt x="764" y="8761"/>
                  <a:pt x="511" y="7955"/>
                </a:cubicBezTo>
                <a:cubicBezTo>
                  <a:pt x="258" y="7152"/>
                  <a:pt x="537" y="6290"/>
                  <a:pt x="1271" y="5601"/>
                </a:cubicBezTo>
                <a:cubicBezTo>
                  <a:pt x="1682" y="5222"/>
                  <a:pt x="2254" y="4880"/>
                  <a:pt x="2979" y="4763"/>
                </a:cubicBezTo>
                <a:cubicBezTo>
                  <a:pt x="3700" y="4644"/>
                  <a:pt x="4578" y="4800"/>
                  <a:pt x="4928" y="5200"/>
                </a:cubicBezTo>
                <a:cubicBezTo>
                  <a:pt x="5408" y="5744"/>
                  <a:pt x="4652" y="6470"/>
                  <a:pt x="3656" y="6597"/>
                </a:cubicBezTo>
                <a:cubicBezTo>
                  <a:pt x="2660" y="6722"/>
                  <a:pt x="1634" y="6380"/>
                  <a:pt x="987" y="5903"/>
                </a:cubicBezTo>
                <a:cubicBezTo>
                  <a:pt x="96" y="5248"/>
                  <a:pt x="-223" y="4323"/>
                  <a:pt x="161" y="3506"/>
                </a:cubicBezTo>
                <a:cubicBezTo>
                  <a:pt x="542" y="2690"/>
                  <a:pt x="1616" y="2003"/>
                  <a:pt x="2940" y="1730"/>
                </a:cubicBezTo>
                <a:cubicBezTo>
                  <a:pt x="3429" y="1627"/>
                  <a:pt x="3971" y="1582"/>
                  <a:pt x="4456" y="1688"/>
                </a:cubicBezTo>
                <a:cubicBezTo>
                  <a:pt x="4941" y="1794"/>
                  <a:pt x="5343" y="2083"/>
                  <a:pt x="5299" y="2393"/>
                </a:cubicBezTo>
                <a:cubicBezTo>
                  <a:pt x="5255" y="2708"/>
                  <a:pt x="4766" y="2958"/>
                  <a:pt x="4246" y="2979"/>
                </a:cubicBezTo>
                <a:cubicBezTo>
                  <a:pt x="3731" y="3000"/>
                  <a:pt x="3224" y="2825"/>
                  <a:pt x="2914" y="2576"/>
                </a:cubicBezTo>
                <a:cubicBezTo>
                  <a:pt x="2280" y="2069"/>
                  <a:pt x="2411" y="1309"/>
                  <a:pt x="3062" y="810"/>
                </a:cubicBezTo>
                <a:cubicBezTo>
                  <a:pt x="3709" y="314"/>
                  <a:pt x="4770" y="60"/>
                  <a:pt x="5815" y="17"/>
                </a:cubicBezTo>
                <a:cubicBezTo>
                  <a:pt x="6934" y="-72"/>
                  <a:pt x="8952" y="221"/>
                  <a:pt x="9777" y="275"/>
                </a:cubicBezTo>
              </a:path>
            </a:pathLst>
          </a:custGeom>
          <a:noFill/>
          <a:ln cap="rnd" cmpd="sng" w="22225">
            <a:solidFill>
              <a:srgbClr val="00587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615" name="Google Shape;615;p24"/>
          <p:cNvCxnSpPr>
            <a:stCxn id="607" idx="1"/>
            <a:endCxn id="613" idx="3"/>
          </p:cNvCxnSpPr>
          <p:nvPr/>
        </p:nvCxnSpPr>
        <p:spPr>
          <a:xfrm rot="10800000">
            <a:off x="2339039" y="1865232"/>
            <a:ext cx="424500" cy="498000"/>
          </a:xfrm>
          <a:prstGeom prst="bentConnector3">
            <a:avLst>
              <a:gd fmla="val 50015" name="adj1"/>
            </a:avLst>
          </a:prstGeom>
          <a:noFill/>
          <a:ln cap="flat" cmpd="sng" w="9525">
            <a:solidFill>
              <a:srgbClr val="00587D"/>
            </a:solidFill>
            <a:prstDash val="dash"/>
            <a:round/>
            <a:headEnd len="med" w="med" type="none"/>
            <a:tailEnd len="med" w="med" type="none"/>
          </a:ln>
        </p:spPr>
      </p:cxnSp>
      <p:grpSp>
        <p:nvGrpSpPr>
          <p:cNvPr id="616" name="Google Shape;616;p24"/>
          <p:cNvGrpSpPr/>
          <p:nvPr/>
        </p:nvGrpSpPr>
        <p:grpSpPr>
          <a:xfrm>
            <a:off x="1295899" y="6806496"/>
            <a:ext cx="4634424" cy="400149"/>
            <a:chOff x="321007" y="62561025"/>
            <a:chExt cx="5858943" cy="428700"/>
          </a:xfrm>
        </p:grpSpPr>
        <p:sp>
          <p:nvSpPr>
            <p:cNvPr id="617" name="Google Shape;617;p24"/>
            <p:cNvSpPr txBox="1"/>
            <p:nvPr/>
          </p:nvSpPr>
          <p:spPr>
            <a:xfrm>
              <a:off x="530650" y="62561025"/>
              <a:ext cx="5649300" cy="42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0587D"/>
                  </a:solidFill>
                  <a:latin typeface="Helvetica Neue"/>
                  <a:ea typeface="Helvetica Neue"/>
                  <a:cs typeface="Helvetica Neue"/>
                  <a:sym typeface="Helvetica Neue"/>
                </a:rPr>
                <a:t>Année 1</a:t>
              </a:r>
              <a:endParaRPr b="1">
                <a:solidFill>
                  <a:srgbClr val="00587D"/>
                </a:solidFill>
                <a:latin typeface="Helvetica Neue"/>
                <a:ea typeface="Helvetica Neue"/>
                <a:cs typeface="Helvetica Neue"/>
                <a:sym typeface="Helvetica Neue"/>
              </a:endParaRPr>
            </a:p>
          </p:txBody>
        </p:sp>
        <p:sp>
          <p:nvSpPr>
            <p:cNvPr id="618" name="Google Shape;618;p24"/>
            <p:cNvSpPr/>
            <p:nvPr/>
          </p:nvSpPr>
          <p:spPr>
            <a:xfrm>
              <a:off x="321007" y="62656318"/>
              <a:ext cx="180000" cy="1800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24"/>
          <p:cNvGrpSpPr/>
          <p:nvPr/>
        </p:nvGrpSpPr>
        <p:grpSpPr>
          <a:xfrm>
            <a:off x="2486255" y="7938025"/>
            <a:ext cx="1076912" cy="400149"/>
            <a:chOff x="534800" y="63155821"/>
            <a:chExt cx="1361457" cy="428700"/>
          </a:xfrm>
        </p:grpSpPr>
        <p:sp>
          <p:nvSpPr>
            <p:cNvPr id="620" name="Google Shape;620;p24"/>
            <p:cNvSpPr txBox="1"/>
            <p:nvPr/>
          </p:nvSpPr>
          <p:spPr>
            <a:xfrm>
              <a:off x="759257" y="63155821"/>
              <a:ext cx="1137000" cy="42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0587D"/>
                  </a:solidFill>
                  <a:latin typeface="Helvetica Neue"/>
                  <a:ea typeface="Helvetica Neue"/>
                  <a:cs typeface="Helvetica Neue"/>
                  <a:sym typeface="Helvetica Neue"/>
                </a:rPr>
                <a:t>Année 2</a:t>
              </a:r>
              <a:endParaRPr b="1">
                <a:solidFill>
                  <a:srgbClr val="00587D"/>
                </a:solidFill>
                <a:latin typeface="Helvetica Neue"/>
                <a:ea typeface="Helvetica Neue"/>
                <a:cs typeface="Helvetica Neue"/>
                <a:sym typeface="Helvetica Neue"/>
              </a:endParaRPr>
            </a:p>
          </p:txBody>
        </p:sp>
        <p:sp>
          <p:nvSpPr>
            <p:cNvPr id="621" name="Google Shape;621;p24"/>
            <p:cNvSpPr/>
            <p:nvPr/>
          </p:nvSpPr>
          <p:spPr>
            <a:xfrm>
              <a:off x="534800" y="63265918"/>
              <a:ext cx="180000" cy="1800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40"/>
                </a:solidFill>
              </a:endParaRPr>
            </a:p>
          </p:txBody>
        </p:sp>
      </p:grpSp>
      <p:sp>
        <p:nvSpPr>
          <p:cNvPr id="622" name="Google Shape;622;p24"/>
          <p:cNvSpPr/>
          <p:nvPr/>
        </p:nvSpPr>
        <p:spPr>
          <a:xfrm>
            <a:off x="2297225" y="6598776"/>
            <a:ext cx="4253100" cy="677100"/>
          </a:xfrm>
          <a:prstGeom prst="rect">
            <a:avLst/>
          </a:prstGeom>
          <a:noFill/>
          <a:ln cap="flat" cmpd="sng" w="12700">
            <a:solidFill>
              <a:srgbClr val="00587D"/>
            </a:solidFill>
            <a:prstDash val="dash"/>
            <a:round/>
            <a:headEnd len="sm" w="sm" type="none"/>
            <a:tailEnd len="sm" w="sm" type="none"/>
          </a:ln>
        </p:spPr>
        <p:txBody>
          <a:bodyPr anchorCtr="0" anchor="ctr"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Helvetica Neue Light"/>
              <a:buChar char="➢"/>
            </a:pPr>
            <a:r>
              <a:rPr b="1" lang="fr" sz="1100">
                <a:solidFill>
                  <a:srgbClr val="000000"/>
                </a:solidFill>
                <a:latin typeface="Helvetica Neue"/>
                <a:ea typeface="Helvetica Neue"/>
                <a:cs typeface="Helvetica Neue"/>
                <a:sym typeface="Helvetica Neue"/>
              </a:rPr>
              <a:t>6</a:t>
            </a:r>
            <a:r>
              <a:rPr lang="fr" sz="1100">
                <a:solidFill>
                  <a:srgbClr val="000000"/>
                </a:solidFill>
                <a:latin typeface="Helvetica Neue Light"/>
                <a:ea typeface="Helvetica Neue Light"/>
                <a:cs typeface="Helvetica Neue Light"/>
                <a:sym typeface="Helvetica Neue Light"/>
              </a:rPr>
              <a:t> </a:t>
            </a:r>
            <a:r>
              <a:rPr b="1" lang="fr" sz="1100">
                <a:solidFill>
                  <a:srgbClr val="000000"/>
                </a:solidFill>
                <a:latin typeface="Helvetica Neue"/>
                <a:ea typeface="Helvetica Neue"/>
                <a:cs typeface="Helvetica Neue"/>
                <a:sym typeface="Helvetica Neue"/>
              </a:rPr>
              <a:t>académies </a:t>
            </a:r>
            <a:r>
              <a:rPr lang="fr" sz="1100">
                <a:solidFill>
                  <a:srgbClr val="000000"/>
                </a:solidFill>
                <a:latin typeface="Helvetica Neue Light"/>
                <a:ea typeface="Helvetica Neue Light"/>
                <a:cs typeface="Helvetica Neue Light"/>
                <a:sym typeface="Helvetica Neue Light"/>
              </a:rPr>
              <a:t>sélectionnées </a:t>
            </a:r>
            <a:endParaRPr sz="1100">
              <a:solidFill>
                <a:srgbClr val="000000"/>
              </a:solidFill>
              <a:latin typeface="Helvetica Neue Light"/>
              <a:ea typeface="Helvetica Neue Light"/>
              <a:cs typeface="Helvetica Neue Light"/>
              <a:sym typeface="Helvetica Neue Light"/>
            </a:endParaRPr>
          </a:p>
          <a:p>
            <a:pPr indent="-298450" lvl="0" marL="457200" marR="0" rtl="0" algn="l">
              <a:lnSpc>
                <a:spcPct val="100000"/>
              </a:lnSpc>
              <a:spcBef>
                <a:spcPts val="0"/>
              </a:spcBef>
              <a:spcAft>
                <a:spcPts val="0"/>
              </a:spcAft>
              <a:buClr>
                <a:srgbClr val="000000"/>
              </a:buClr>
              <a:buSzPts val="1100"/>
              <a:buFont typeface="Helvetica Neue Light"/>
              <a:buChar char="➢"/>
            </a:pPr>
            <a:r>
              <a:rPr lang="fr" sz="1100">
                <a:solidFill>
                  <a:srgbClr val="000000"/>
                </a:solidFill>
                <a:latin typeface="Helvetica Neue Light"/>
                <a:ea typeface="Helvetica Neue Light"/>
                <a:cs typeface="Helvetica Neue Light"/>
                <a:sym typeface="Helvetica Neue Light"/>
              </a:rPr>
              <a:t>Production de </a:t>
            </a:r>
            <a:r>
              <a:rPr b="1" lang="fr" sz="1100">
                <a:solidFill>
                  <a:srgbClr val="000000"/>
                </a:solidFill>
                <a:latin typeface="Helvetica Neue"/>
                <a:ea typeface="Helvetica Neue"/>
                <a:cs typeface="Helvetica Neue"/>
                <a:sym typeface="Helvetica Neue"/>
              </a:rPr>
              <a:t>scénarios pédagogiques </a:t>
            </a:r>
            <a:r>
              <a:rPr lang="fr" sz="1100">
                <a:solidFill>
                  <a:srgbClr val="000000"/>
                </a:solidFill>
                <a:latin typeface="Helvetica Neue Light"/>
                <a:ea typeface="Helvetica Neue Light"/>
                <a:cs typeface="Helvetica Neue Light"/>
                <a:sym typeface="Helvetica Neue Light"/>
              </a:rPr>
              <a:t>en lien avec la thématique choisie</a:t>
            </a:r>
            <a:endParaRPr sz="1100">
              <a:solidFill>
                <a:srgbClr val="000000"/>
              </a:solidFill>
              <a:latin typeface="Helvetica Neue Light"/>
              <a:ea typeface="Helvetica Neue Light"/>
              <a:cs typeface="Helvetica Neue Light"/>
              <a:sym typeface="Helvetica Neue Light"/>
            </a:endParaRPr>
          </a:p>
        </p:txBody>
      </p:sp>
      <p:grpSp>
        <p:nvGrpSpPr>
          <p:cNvPr id="623" name="Google Shape;623;p24"/>
          <p:cNvGrpSpPr/>
          <p:nvPr/>
        </p:nvGrpSpPr>
        <p:grpSpPr>
          <a:xfrm flipH="1" rot="115554">
            <a:off x="3061825" y="8706951"/>
            <a:ext cx="807672" cy="543901"/>
            <a:chOff x="5776913" y="3405188"/>
            <a:chExt cx="2025636" cy="1158872"/>
          </a:xfrm>
        </p:grpSpPr>
        <p:sp>
          <p:nvSpPr>
            <p:cNvPr id="624" name="Google Shape;624;p24"/>
            <p:cNvSpPr/>
            <p:nvPr/>
          </p:nvSpPr>
          <p:spPr>
            <a:xfrm>
              <a:off x="5776913" y="3405188"/>
              <a:ext cx="1524000" cy="847725"/>
            </a:xfrm>
            <a:custGeom>
              <a:rect b="b" l="l" r="r" t="t"/>
              <a:pathLst>
                <a:path extrusionOk="0" h="534" w="960">
                  <a:moveTo>
                    <a:pt x="800" y="283"/>
                  </a:moveTo>
                  <a:lnTo>
                    <a:pt x="960" y="534"/>
                  </a:lnTo>
                  <a:lnTo>
                    <a:pt x="933" y="160"/>
                  </a:lnTo>
                  <a:lnTo>
                    <a:pt x="0" y="0"/>
                  </a:lnTo>
                  <a:lnTo>
                    <a:pt x="800" y="283"/>
                  </a:lnTo>
                  <a:close/>
                </a:path>
              </a:pathLst>
            </a:custGeom>
            <a:solidFill>
              <a:srgbClr val="00587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24"/>
            <p:cNvSpPr/>
            <p:nvPr/>
          </p:nvSpPr>
          <p:spPr>
            <a:xfrm>
              <a:off x="7299325" y="4254500"/>
              <a:ext cx="1588" cy="1587"/>
            </a:xfrm>
            <a:custGeom>
              <a:rect b="b" l="l" r="r" t="t"/>
              <a:pathLst>
                <a:path extrusionOk="0" h="10" w="7">
                  <a:moveTo>
                    <a:pt x="7" y="10"/>
                  </a:moveTo>
                  <a:lnTo>
                    <a:pt x="6" y="2"/>
                  </a:lnTo>
                  <a:lnTo>
                    <a:pt x="0" y="0"/>
                  </a:lnTo>
                  <a:lnTo>
                    <a:pt x="7" y="10"/>
                  </a:lnTo>
                  <a:close/>
                </a:path>
              </a:pathLst>
            </a:custGeom>
            <a:solidFill>
              <a:srgbClr val="82BFA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6" name="Google Shape;626;p24"/>
            <p:cNvSpPr/>
            <p:nvPr/>
          </p:nvSpPr>
          <p:spPr>
            <a:xfrm>
              <a:off x="5776913" y="3405188"/>
              <a:ext cx="2025636" cy="254000"/>
            </a:xfrm>
            <a:custGeom>
              <a:rect b="b" l="l" r="r" t="t"/>
              <a:pathLst>
                <a:path extrusionOk="0" h="1519" w="12170">
                  <a:moveTo>
                    <a:pt x="8902" y="1519"/>
                  </a:moveTo>
                  <a:lnTo>
                    <a:pt x="12170" y="61"/>
                  </a:lnTo>
                  <a:lnTo>
                    <a:pt x="0" y="0"/>
                  </a:lnTo>
                  <a:lnTo>
                    <a:pt x="8902" y="1519"/>
                  </a:lnTo>
                  <a:close/>
                </a:path>
              </a:pathLst>
            </a:custGeom>
            <a:solidFill>
              <a:srgbClr val="F8F8F8"/>
            </a:solidFill>
            <a:ln cap="flat" cmpd="sng" w="9525">
              <a:solidFill>
                <a:srgbClr val="00587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24"/>
            <p:cNvSpPr/>
            <p:nvPr/>
          </p:nvSpPr>
          <p:spPr>
            <a:xfrm>
              <a:off x="6851650" y="3854450"/>
              <a:ext cx="450850" cy="400050"/>
            </a:xfrm>
            <a:custGeom>
              <a:rect b="b" l="l" r="r" t="t"/>
              <a:pathLst>
                <a:path extrusionOk="0" h="252" w="284">
                  <a:moveTo>
                    <a:pt x="0" y="145"/>
                  </a:moveTo>
                  <a:lnTo>
                    <a:pt x="282" y="252"/>
                  </a:lnTo>
                  <a:lnTo>
                    <a:pt x="283" y="252"/>
                  </a:lnTo>
                  <a:lnTo>
                    <a:pt x="284" y="252"/>
                  </a:lnTo>
                  <a:lnTo>
                    <a:pt x="283" y="251"/>
                  </a:lnTo>
                  <a:lnTo>
                    <a:pt x="123" y="0"/>
                  </a:lnTo>
                  <a:lnTo>
                    <a:pt x="0" y="145"/>
                  </a:lnTo>
                  <a:close/>
                </a:path>
              </a:pathLst>
            </a:custGeom>
            <a:solidFill>
              <a:srgbClr val="C9DAF8"/>
            </a:solidFill>
            <a:ln cap="flat" cmpd="sng" w="9525">
              <a:solidFill>
                <a:srgbClr val="00587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24"/>
            <p:cNvSpPr/>
            <p:nvPr/>
          </p:nvSpPr>
          <p:spPr>
            <a:xfrm>
              <a:off x="5776913" y="3405188"/>
              <a:ext cx="1270000" cy="1158872"/>
            </a:xfrm>
            <a:custGeom>
              <a:rect b="b" l="l" r="r" t="t"/>
              <a:pathLst>
                <a:path extrusionOk="0" h="6958" w="7629">
                  <a:moveTo>
                    <a:pt x="4033" y="6958"/>
                  </a:moveTo>
                  <a:lnTo>
                    <a:pt x="7629" y="2694"/>
                  </a:lnTo>
                  <a:lnTo>
                    <a:pt x="0" y="0"/>
                  </a:lnTo>
                  <a:lnTo>
                    <a:pt x="4033" y="6958"/>
                  </a:lnTo>
                  <a:close/>
                </a:path>
              </a:pathLst>
            </a:custGeom>
            <a:solidFill>
              <a:srgbClr val="F8F8F8"/>
            </a:solidFill>
            <a:ln cap="flat" cmpd="sng" w="9525">
              <a:solidFill>
                <a:srgbClr val="00587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9" name="Google Shape;629;p24"/>
          <p:cNvGrpSpPr/>
          <p:nvPr/>
        </p:nvGrpSpPr>
        <p:grpSpPr>
          <a:xfrm>
            <a:off x="381398" y="123059"/>
            <a:ext cx="6848646" cy="1024768"/>
            <a:chOff x="381425" y="54353713"/>
            <a:chExt cx="8658212" cy="1097888"/>
          </a:xfrm>
        </p:grpSpPr>
        <p:grpSp>
          <p:nvGrpSpPr>
            <p:cNvPr id="630" name="Google Shape;630;p24"/>
            <p:cNvGrpSpPr/>
            <p:nvPr/>
          </p:nvGrpSpPr>
          <p:grpSpPr>
            <a:xfrm>
              <a:off x="381425" y="54791900"/>
              <a:ext cx="8658212" cy="659700"/>
              <a:chOff x="381425" y="6441500"/>
              <a:chExt cx="8658212" cy="659700"/>
            </a:xfrm>
          </p:grpSpPr>
          <p:sp>
            <p:nvSpPr>
              <p:cNvPr id="631" name="Google Shape;631;p24"/>
              <p:cNvSpPr txBox="1"/>
              <p:nvPr/>
            </p:nvSpPr>
            <p:spPr>
              <a:xfrm>
                <a:off x="642037" y="6441500"/>
                <a:ext cx="8397600" cy="65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800">
                    <a:solidFill>
                      <a:srgbClr val="00587D"/>
                    </a:solidFill>
                    <a:latin typeface="Helvetica Neue"/>
                    <a:ea typeface="Helvetica Neue"/>
                    <a:cs typeface="Helvetica Neue"/>
                    <a:sym typeface="Helvetica Neue"/>
                  </a:rPr>
                  <a:t>Parcours de formation </a:t>
                </a:r>
                <a:endParaRPr b="1" sz="2800">
                  <a:solidFill>
                    <a:srgbClr val="00587D"/>
                  </a:solidFill>
                  <a:latin typeface="Helvetica Neue"/>
                  <a:ea typeface="Helvetica Neue"/>
                  <a:cs typeface="Helvetica Neue"/>
                  <a:sym typeface="Helvetica Neue"/>
                </a:endParaRPr>
              </a:p>
            </p:txBody>
          </p:sp>
          <p:sp>
            <p:nvSpPr>
              <p:cNvPr id="632" name="Google Shape;632;p24"/>
              <p:cNvSpPr/>
              <p:nvPr/>
            </p:nvSpPr>
            <p:spPr>
              <a:xfrm>
                <a:off x="381425" y="6622850"/>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24"/>
            <p:cNvSpPr/>
            <p:nvPr/>
          </p:nvSpPr>
          <p:spPr>
            <a:xfrm>
              <a:off x="2731350" y="54353713"/>
              <a:ext cx="786000" cy="6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24"/>
          <p:cNvGrpSpPr/>
          <p:nvPr/>
        </p:nvGrpSpPr>
        <p:grpSpPr>
          <a:xfrm>
            <a:off x="666297" y="5063493"/>
            <a:ext cx="5609772" cy="1532899"/>
            <a:chOff x="741600" y="60810125"/>
            <a:chExt cx="7092000" cy="1642275"/>
          </a:xfrm>
        </p:grpSpPr>
        <p:sp>
          <p:nvSpPr>
            <p:cNvPr id="635" name="Google Shape;635;p24"/>
            <p:cNvSpPr/>
            <p:nvPr/>
          </p:nvSpPr>
          <p:spPr>
            <a:xfrm>
              <a:off x="1353600" y="61271000"/>
              <a:ext cx="6480000" cy="1181400"/>
            </a:xfrm>
            <a:prstGeom prst="rect">
              <a:avLst/>
            </a:prstGeom>
            <a:noFill/>
            <a:ln>
              <a:noFill/>
            </a:ln>
          </p:spPr>
          <p:txBody>
            <a:bodyPr anchorCtr="0" anchor="t" bIns="91425" lIns="91425" spcFirstLastPara="1" rIns="91425" wrap="square" tIns="91425">
              <a:noAutofit/>
            </a:bodyPr>
            <a:lstStyle/>
            <a:p>
              <a:pPr indent="0" lvl="1" marL="0" rtl="0" algn="l">
                <a:spcBef>
                  <a:spcPts val="0"/>
                </a:spcBef>
                <a:spcAft>
                  <a:spcPts val="0"/>
                </a:spcAft>
                <a:buClr>
                  <a:srgbClr val="000000"/>
                </a:buClr>
                <a:buFont typeface="Arial"/>
                <a:buNone/>
              </a:pPr>
              <a:r>
                <a:rPr lang="fr" sz="1100">
                  <a:solidFill>
                    <a:srgbClr val="000000"/>
                  </a:solidFill>
                  <a:latin typeface="Helvetica Neue Light"/>
                  <a:ea typeface="Helvetica Neue Light"/>
                  <a:cs typeface="Helvetica Neue Light"/>
                  <a:sym typeface="Helvetica Neue Light"/>
                </a:rPr>
                <a:t>Le format de ces travaux se déroule sur 2 ans. Dans un premier temps, les académies engagées dans la réflexion produisent des ressources pédagogiques exploitables en classe. </a:t>
              </a:r>
              <a:r>
                <a:rPr lang="fr" sz="1100">
                  <a:latin typeface="Helvetica Neue Light"/>
                  <a:ea typeface="Helvetica Neue Light"/>
                  <a:cs typeface="Helvetica Neue Light"/>
                  <a:sym typeface="Helvetica Neue Light"/>
                </a:rPr>
                <a:t>F</a:t>
              </a:r>
              <a:r>
                <a:rPr lang="fr" sz="1100">
                  <a:solidFill>
                    <a:srgbClr val="000000"/>
                  </a:solidFill>
                  <a:latin typeface="Helvetica Neue Light"/>
                  <a:ea typeface="Helvetica Neue Light"/>
                  <a:cs typeface="Helvetica Neue Light"/>
                  <a:sym typeface="Helvetica Neue Light"/>
                </a:rPr>
                <a:t>ort de l’expertise pédagogique développée, la seconde année 2 </a:t>
              </a:r>
              <a:r>
                <a:rPr lang="fr" sz="1100">
                  <a:latin typeface="Helvetica Neue Light"/>
                  <a:ea typeface="Helvetica Neue Light"/>
                  <a:cs typeface="Helvetica Neue Light"/>
                  <a:sym typeface="Helvetica Neue Light"/>
                </a:rPr>
                <a:t>académies au plus </a:t>
              </a:r>
              <a:r>
                <a:rPr lang="fr" sz="1100">
                  <a:solidFill>
                    <a:srgbClr val="000000"/>
                  </a:solidFill>
                  <a:latin typeface="Helvetica Neue Light"/>
                  <a:ea typeface="Helvetica Neue Light"/>
                  <a:cs typeface="Helvetica Neue Light"/>
                  <a:sym typeface="Helvetica Neue Light"/>
                </a:rPr>
                <a:t>produisent des modules de formation à destination des enseignants.</a:t>
              </a:r>
              <a:endParaRPr sz="1100">
                <a:solidFill>
                  <a:srgbClr val="000000"/>
                </a:solidFill>
                <a:latin typeface="Helvetica Neue Light"/>
                <a:ea typeface="Helvetica Neue Light"/>
                <a:cs typeface="Helvetica Neue Light"/>
                <a:sym typeface="Helvetica Neue Light"/>
              </a:endParaRPr>
            </a:p>
            <a:p>
              <a:pPr indent="0" lvl="0" marL="0" marR="0" rtl="0" algn="l">
                <a:spcBef>
                  <a:spcPts val="0"/>
                </a:spcBef>
                <a:spcAft>
                  <a:spcPts val="0"/>
                </a:spcAft>
                <a:buNone/>
              </a:pPr>
              <a:r>
                <a:t/>
              </a:r>
              <a:endParaRPr i="1" sz="1100">
                <a:latin typeface="Helvetica Neue Light"/>
                <a:ea typeface="Helvetica Neue Light"/>
                <a:cs typeface="Helvetica Neue Light"/>
                <a:sym typeface="Helvetica Neue Light"/>
              </a:endParaRPr>
            </a:p>
            <a:p>
              <a:pPr indent="0" lvl="0" marL="0" marR="0" rtl="0" algn="l">
                <a:spcBef>
                  <a:spcPts val="0"/>
                </a:spcBef>
                <a:spcAft>
                  <a:spcPts val="0"/>
                </a:spcAft>
                <a:buNone/>
              </a:pPr>
              <a:r>
                <a:t/>
              </a:r>
              <a:endParaRPr i="1" sz="1100">
                <a:latin typeface="Helvetica Neue Light"/>
                <a:ea typeface="Helvetica Neue Light"/>
                <a:cs typeface="Helvetica Neue Light"/>
                <a:sym typeface="Helvetica Neue Light"/>
              </a:endParaRPr>
            </a:p>
            <a:p>
              <a:pPr indent="0" lvl="0" marL="0" marR="0" rtl="0" algn="l">
                <a:spcBef>
                  <a:spcPts val="0"/>
                </a:spcBef>
                <a:spcAft>
                  <a:spcPts val="0"/>
                </a:spcAft>
                <a:buNone/>
              </a:pPr>
              <a:r>
                <a:t/>
              </a:r>
              <a:endParaRPr i="1" sz="1100">
                <a:latin typeface="Helvetica Neue Light"/>
                <a:ea typeface="Helvetica Neue Light"/>
                <a:cs typeface="Helvetica Neue Light"/>
                <a:sym typeface="Helvetica Neue Light"/>
              </a:endParaRPr>
            </a:p>
          </p:txBody>
        </p:sp>
        <p:grpSp>
          <p:nvGrpSpPr>
            <p:cNvPr id="636" name="Google Shape;636;p24"/>
            <p:cNvGrpSpPr/>
            <p:nvPr/>
          </p:nvGrpSpPr>
          <p:grpSpPr>
            <a:xfrm>
              <a:off x="741600" y="60810125"/>
              <a:ext cx="5873750" cy="428700"/>
              <a:chOff x="306200" y="62561025"/>
              <a:chExt cx="5873750" cy="428700"/>
            </a:xfrm>
          </p:grpSpPr>
          <p:sp>
            <p:nvSpPr>
              <p:cNvPr id="637" name="Google Shape;637;p24"/>
              <p:cNvSpPr txBox="1"/>
              <p:nvPr/>
            </p:nvSpPr>
            <p:spPr>
              <a:xfrm>
                <a:off x="530650" y="62561025"/>
                <a:ext cx="5649300" cy="42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0587D"/>
                    </a:solidFill>
                    <a:latin typeface="Helvetica Neue"/>
                    <a:ea typeface="Helvetica Neue"/>
                    <a:cs typeface="Helvetica Neue"/>
                    <a:sym typeface="Helvetica Neue"/>
                  </a:rPr>
                  <a:t>Les TraAM, des projets en deux temps</a:t>
                </a:r>
                <a:endParaRPr b="1">
                  <a:solidFill>
                    <a:srgbClr val="228DCD"/>
                  </a:solidFill>
                  <a:latin typeface="Helvetica Neue"/>
                  <a:ea typeface="Helvetica Neue"/>
                  <a:cs typeface="Helvetica Neue"/>
                  <a:sym typeface="Helvetica Neue"/>
                </a:endParaRPr>
              </a:p>
            </p:txBody>
          </p:sp>
          <p:sp>
            <p:nvSpPr>
              <p:cNvPr id="600" name="Google Shape;600;p24"/>
              <p:cNvSpPr/>
              <p:nvPr/>
            </p:nvSpPr>
            <p:spPr>
              <a:xfrm>
                <a:off x="306200" y="62671125"/>
                <a:ext cx="180000" cy="1542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638" name="Google Shape;638;p24"/>
          <p:cNvPicPr preferRelativeResize="0"/>
          <p:nvPr/>
        </p:nvPicPr>
        <p:blipFill>
          <a:blip r:embed="rId4">
            <a:alphaModFix/>
          </a:blip>
          <a:stretch>
            <a:fillRect/>
          </a:stretch>
        </p:blipFill>
        <p:spPr>
          <a:xfrm>
            <a:off x="1278422" y="1230326"/>
            <a:ext cx="1069837" cy="1262248"/>
          </a:xfrm>
          <a:prstGeom prst="rect">
            <a:avLst/>
          </a:prstGeom>
          <a:noFill/>
          <a:ln>
            <a:noFill/>
          </a:ln>
        </p:spPr>
      </p:pic>
      <p:pic>
        <p:nvPicPr>
          <p:cNvPr id="639" name="Google Shape;639;p24"/>
          <p:cNvPicPr preferRelativeResize="0"/>
          <p:nvPr/>
        </p:nvPicPr>
        <p:blipFill>
          <a:blip r:embed="rId5">
            <a:alphaModFix/>
          </a:blip>
          <a:stretch>
            <a:fillRect/>
          </a:stretch>
        </p:blipFill>
        <p:spPr>
          <a:xfrm>
            <a:off x="1219182" y="1204636"/>
            <a:ext cx="1126349" cy="1328942"/>
          </a:xfrm>
          <a:prstGeom prst="rect">
            <a:avLst/>
          </a:prstGeom>
          <a:noFill/>
          <a:ln>
            <a:noFill/>
          </a:ln>
        </p:spPr>
      </p:pic>
      <p:pic>
        <p:nvPicPr>
          <p:cNvPr id="640" name="Google Shape;640;p24"/>
          <p:cNvPicPr preferRelativeResize="0"/>
          <p:nvPr/>
        </p:nvPicPr>
        <p:blipFill>
          <a:blip r:embed="rId6">
            <a:alphaModFix/>
          </a:blip>
          <a:stretch>
            <a:fillRect/>
          </a:stretch>
        </p:blipFill>
        <p:spPr>
          <a:xfrm>
            <a:off x="934376" y="1176350"/>
            <a:ext cx="1418225" cy="1423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4"/>
          <p:cNvSpPr txBox="1"/>
          <p:nvPr/>
        </p:nvSpPr>
        <p:spPr>
          <a:xfrm>
            <a:off x="1896905" y="10707862"/>
            <a:ext cx="12600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cxnSp>
        <p:nvCxnSpPr>
          <p:cNvPr id="122" name="Google Shape;122;p14"/>
          <p:cNvCxnSpPr>
            <a:endCxn id="123" idx="2"/>
          </p:cNvCxnSpPr>
          <p:nvPr/>
        </p:nvCxnSpPr>
        <p:spPr>
          <a:xfrm flipH="1">
            <a:off x="700275" y="-5733"/>
            <a:ext cx="12000" cy="9276000"/>
          </a:xfrm>
          <a:prstGeom prst="straightConnector1">
            <a:avLst/>
          </a:prstGeom>
          <a:noFill/>
          <a:ln cap="flat" cmpd="sng" w="19050">
            <a:solidFill>
              <a:srgbClr val="00587D"/>
            </a:solidFill>
            <a:prstDash val="dot"/>
            <a:round/>
            <a:headEnd len="med" w="med" type="none"/>
            <a:tailEnd len="med" w="med" type="none"/>
          </a:ln>
        </p:spPr>
      </p:cxnSp>
      <p:sp>
        <p:nvSpPr>
          <p:cNvPr id="124" name="Google Shape;124;p14"/>
          <p:cNvSpPr/>
          <p:nvPr/>
        </p:nvSpPr>
        <p:spPr>
          <a:xfrm>
            <a:off x="375525" y="413025"/>
            <a:ext cx="649500" cy="602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14"/>
          <p:cNvGrpSpPr/>
          <p:nvPr/>
        </p:nvGrpSpPr>
        <p:grpSpPr>
          <a:xfrm>
            <a:off x="442741" y="478451"/>
            <a:ext cx="6406260" cy="1128899"/>
            <a:chOff x="595146" y="11756129"/>
            <a:chExt cx="7237076" cy="1128899"/>
          </a:xfrm>
        </p:grpSpPr>
        <p:sp>
          <p:nvSpPr>
            <p:cNvPr id="126" name="Google Shape;126;p14"/>
            <p:cNvSpPr txBox="1"/>
            <p:nvPr/>
          </p:nvSpPr>
          <p:spPr>
            <a:xfrm>
              <a:off x="1352175" y="11805000"/>
              <a:ext cx="564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0587D"/>
                  </a:solidFill>
                  <a:latin typeface="Helvetica Neue"/>
                  <a:ea typeface="Helvetica Neue"/>
                  <a:cs typeface="Helvetica Neue"/>
                  <a:sym typeface="Helvetica Neue"/>
                </a:rPr>
                <a:t>Axes abordés dans les travaux </a:t>
              </a:r>
              <a:endParaRPr b="1">
                <a:solidFill>
                  <a:srgbClr val="00587D"/>
                </a:solidFill>
                <a:latin typeface="Helvetica Neue"/>
                <a:ea typeface="Helvetica Neue"/>
                <a:cs typeface="Helvetica Neue"/>
                <a:sym typeface="Helvetica Neue"/>
              </a:endParaRPr>
            </a:p>
          </p:txBody>
        </p:sp>
        <p:sp>
          <p:nvSpPr>
            <p:cNvPr id="127" name="Google Shape;127;p14"/>
            <p:cNvSpPr/>
            <p:nvPr/>
          </p:nvSpPr>
          <p:spPr>
            <a:xfrm>
              <a:off x="1215722" y="12141628"/>
              <a:ext cx="6616500" cy="743400"/>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SzPts val="1100"/>
                <a:buNone/>
              </a:pPr>
              <a:r>
                <a:rPr lang="fr" sz="1000">
                  <a:solidFill>
                    <a:srgbClr val="333333"/>
                  </a:solidFill>
                  <a:highlight>
                    <a:srgbClr val="FFFFFF"/>
                  </a:highlight>
                </a:rPr>
                <a:t>Depuis 2022, les multiples utilisations des IA génératives questionnent les pratiques des enseignants et des élèves. Dans le cadre des TraAM 2024-2025, nous allons nous interroger sur les apports ; mais aussi sur les interrogations suscitées par la démocratisation de ces nouveaux outils. En 2024, les académies candidates seront invitées à proposer des scénarios pédagogiques en lien avec les compétences du CRCN et autour des thèmes suivants :</a:t>
              </a:r>
              <a:endParaRPr sz="1200">
                <a:latin typeface="Helvetica Neue Light"/>
                <a:ea typeface="Helvetica Neue Light"/>
                <a:cs typeface="Helvetica Neue Light"/>
                <a:sym typeface="Helvetica Neue Light"/>
              </a:endParaRPr>
            </a:p>
          </p:txBody>
        </p:sp>
        <p:grpSp>
          <p:nvGrpSpPr>
            <p:cNvPr id="128" name="Google Shape;128;p14"/>
            <p:cNvGrpSpPr/>
            <p:nvPr/>
          </p:nvGrpSpPr>
          <p:grpSpPr>
            <a:xfrm>
              <a:off x="595146" y="11756129"/>
              <a:ext cx="522869" cy="497951"/>
              <a:chOff x="542700" y="11969600"/>
              <a:chExt cx="693000" cy="659975"/>
            </a:xfrm>
          </p:grpSpPr>
          <p:sp>
            <p:nvSpPr>
              <p:cNvPr id="129" name="Google Shape;129;p14"/>
              <p:cNvSpPr/>
              <p:nvPr/>
            </p:nvSpPr>
            <p:spPr>
              <a:xfrm>
                <a:off x="742725" y="12191475"/>
                <a:ext cx="265800" cy="2661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1049900" y="11969600"/>
                <a:ext cx="123900" cy="1242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1111800" y="12267250"/>
                <a:ext cx="123900" cy="1242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990375" y="12505375"/>
                <a:ext cx="123900" cy="1242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542700" y="12476800"/>
                <a:ext cx="123900" cy="1242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542700" y="12000550"/>
                <a:ext cx="123900" cy="1242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5" name="Google Shape;135;p14"/>
              <p:cNvCxnSpPr/>
              <p:nvPr/>
            </p:nvCxnSpPr>
            <p:spPr>
              <a:xfrm flipH="1" rot="10800000">
                <a:off x="969175" y="12084125"/>
                <a:ext cx="101700" cy="129300"/>
              </a:xfrm>
              <a:prstGeom prst="straightConnector1">
                <a:avLst/>
              </a:prstGeom>
              <a:noFill/>
              <a:ln cap="flat" cmpd="sng" w="28575">
                <a:solidFill>
                  <a:srgbClr val="00587D"/>
                </a:solidFill>
                <a:prstDash val="solid"/>
                <a:round/>
                <a:headEnd len="med" w="med" type="none"/>
                <a:tailEnd len="med" w="med" type="none"/>
              </a:ln>
            </p:spPr>
          </p:cxnSp>
          <p:cxnSp>
            <p:nvCxnSpPr>
              <p:cNvPr id="136" name="Google Shape;136;p14"/>
              <p:cNvCxnSpPr/>
              <p:nvPr/>
            </p:nvCxnSpPr>
            <p:spPr>
              <a:xfrm>
                <a:off x="1016050" y="12322125"/>
                <a:ext cx="93000" cy="4800"/>
              </a:xfrm>
              <a:prstGeom prst="straightConnector1">
                <a:avLst/>
              </a:prstGeom>
              <a:noFill/>
              <a:ln cap="flat" cmpd="sng" w="28575">
                <a:solidFill>
                  <a:srgbClr val="00587D"/>
                </a:solidFill>
                <a:prstDash val="solid"/>
                <a:round/>
                <a:headEnd len="med" w="med" type="none"/>
                <a:tailEnd len="med" w="med" type="none"/>
              </a:ln>
            </p:spPr>
          </p:cxnSp>
          <p:cxnSp>
            <p:nvCxnSpPr>
              <p:cNvPr id="137" name="Google Shape;137;p14"/>
              <p:cNvCxnSpPr/>
              <p:nvPr/>
            </p:nvCxnSpPr>
            <p:spPr>
              <a:xfrm>
                <a:off x="956900" y="12429275"/>
                <a:ext cx="63600" cy="86700"/>
              </a:xfrm>
              <a:prstGeom prst="straightConnector1">
                <a:avLst/>
              </a:prstGeom>
              <a:noFill/>
              <a:ln cap="flat" cmpd="sng" w="28575">
                <a:solidFill>
                  <a:srgbClr val="00587D"/>
                </a:solidFill>
                <a:prstDash val="solid"/>
                <a:round/>
                <a:headEnd len="med" w="med" type="none"/>
                <a:tailEnd len="med" w="med" type="none"/>
              </a:ln>
            </p:spPr>
          </p:cxnSp>
          <p:cxnSp>
            <p:nvCxnSpPr>
              <p:cNvPr id="138" name="Google Shape;138;p14"/>
              <p:cNvCxnSpPr/>
              <p:nvPr/>
            </p:nvCxnSpPr>
            <p:spPr>
              <a:xfrm flipH="1" rot="10800000">
                <a:off x="657225" y="12403775"/>
                <a:ext cx="114300" cy="96600"/>
              </a:xfrm>
              <a:prstGeom prst="straightConnector1">
                <a:avLst/>
              </a:prstGeom>
              <a:noFill/>
              <a:ln cap="flat" cmpd="sng" w="28575">
                <a:solidFill>
                  <a:srgbClr val="00587D"/>
                </a:solidFill>
                <a:prstDash val="solid"/>
                <a:round/>
                <a:headEnd len="med" w="med" type="none"/>
                <a:tailEnd len="med" w="med" type="none"/>
              </a:ln>
            </p:spPr>
          </p:cxnSp>
          <p:cxnSp>
            <p:nvCxnSpPr>
              <p:cNvPr id="139" name="Google Shape;139;p14"/>
              <p:cNvCxnSpPr/>
              <p:nvPr/>
            </p:nvCxnSpPr>
            <p:spPr>
              <a:xfrm>
                <a:off x="650975" y="12107800"/>
                <a:ext cx="133800" cy="116400"/>
              </a:xfrm>
              <a:prstGeom prst="straightConnector1">
                <a:avLst/>
              </a:prstGeom>
              <a:noFill/>
              <a:ln cap="flat" cmpd="sng" w="28575">
                <a:solidFill>
                  <a:srgbClr val="00587D"/>
                </a:solidFill>
                <a:prstDash val="solid"/>
                <a:round/>
                <a:headEnd len="med" w="med" type="none"/>
                <a:tailEnd len="med" w="med" type="none"/>
              </a:ln>
            </p:spPr>
          </p:cxnSp>
        </p:grpSp>
      </p:grpSp>
      <p:grpSp>
        <p:nvGrpSpPr>
          <p:cNvPr id="140" name="Google Shape;140;p14"/>
          <p:cNvGrpSpPr/>
          <p:nvPr/>
        </p:nvGrpSpPr>
        <p:grpSpPr>
          <a:xfrm>
            <a:off x="435650" y="3822313"/>
            <a:ext cx="3764125" cy="452238"/>
            <a:chOff x="588050" y="16395313"/>
            <a:chExt cx="3764125" cy="452238"/>
          </a:xfrm>
        </p:grpSpPr>
        <p:sp>
          <p:nvSpPr>
            <p:cNvPr id="141" name="Google Shape;141;p14"/>
            <p:cNvSpPr txBox="1"/>
            <p:nvPr/>
          </p:nvSpPr>
          <p:spPr>
            <a:xfrm>
              <a:off x="1352175" y="16395313"/>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0587D"/>
                  </a:solidFill>
                  <a:latin typeface="Helvetica Neue"/>
                  <a:ea typeface="Helvetica Neue"/>
                  <a:cs typeface="Helvetica Neue"/>
                  <a:sym typeface="Helvetica Neue"/>
                </a:rPr>
                <a:t>Liens avec le CRCN</a:t>
              </a:r>
              <a:endParaRPr b="1">
                <a:solidFill>
                  <a:srgbClr val="00587D"/>
                </a:solidFill>
                <a:latin typeface="Helvetica Neue"/>
                <a:ea typeface="Helvetica Neue"/>
                <a:cs typeface="Helvetica Neue"/>
                <a:sym typeface="Helvetica Neue"/>
              </a:endParaRPr>
            </a:p>
          </p:txBody>
        </p:sp>
        <p:grpSp>
          <p:nvGrpSpPr>
            <p:cNvPr id="142" name="Google Shape;142;p14"/>
            <p:cNvGrpSpPr/>
            <p:nvPr/>
          </p:nvGrpSpPr>
          <p:grpSpPr>
            <a:xfrm>
              <a:off x="588050" y="16399788"/>
              <a:ext cx="543000" cy="447763"/>
              <a:chOff x="588175" y="16311575"/>
              <a:chExt cx="543000" cy="447763"/>
            </a:xfrm>
          </p:grpSpPr>
          <p:sp>
            <p:nvSpPr>
              <p:cNvPr id="143" name="Google Shape;143;p14"/>
              <p:cNvSpPr/>
              <p:nvPr/>
            </p:nvSpPr>
            <p:spPr>
              <a:xfrm>
                <a:off x="588175" y="16311575"/>
                <a:ext cx="543000" cy="369300"/>
              </a:xfrm>
              <a:prstGeom prst="roundRect">
                <a:avLst>
                  <a:gd fmla="val 9024" name="adj"/>
                </a:avLst>
              </a:prstGeom>
              <a:solidFill>
                <a:srgbClr val="FFFFFF"/>
              </a:solidFill>
              <a:ln cap="flat" cmpd="sng" w="19050">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28DCD"/>
                  </a:solidFill>
                </a:endParaRPr>
              </a:p>
            </p:txBody>
          </p:sp>
          <p:sp>
            <p:nvSpPr>
              <p:cNvPr id="144" name="Google Shape;144;p14"/>
              <p:cNvSpPr/>
              <p:nvPr/>
            </p:nvSpPr>
            <p:spPr>
              <a:xfrm>
                <a:off x="750025" y="16740138"/>
                <a:ext cx="219300" cy="19200"/>
              </a:xfrm>
              <a:prstGeom prst="roundRect">
                <a:avLst>
                  <a:gd fmla="val 50000" name="adj"/>
                </a:avLst>
              </a:prstGeom>
              <a:solidFill>
                <a:srgbClr val="228DCD"/>
              </a:solidFill>
              <a:ln cap="flat" cmpd="sng" w="19050">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28DCD"/>
                  </a:solidFill>
                </a:endParaRPr>
              </a:p>
            </p:txBody>
          </p:sp>
          <p:sp>
            <p:nvSpPr>
              <p:cNvPr id="145" name="Google Shape;145;p14"/>
              <p:cNvSpPr/>
              <p:nvPr/>
            </p:nvSpPr>
            <p:spPr>
              <a:xfrm>
                <a:off x="820375" y="16680875"/>
                <a:ext cx="78600" cy="69000"/>
              </a:xfrm>
              <a:prstGeom prst="rect">
                <a:avLst/>
              </a:prstGeom>
              <a:solidFill>
                <a:srgbClr val="00587D"/>
              </a:solidFill>
              <a:ln cap="flat" cmpd="sng" w="19050">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28DCD"/>
                  </a:solidFill>
                </a:endParaRPr>
              </a:p>
            </p:txBody>
          </p:sp>
        </p:grpSp>
      </p:grpSp>
      <p:sp>
        <p:nvSpPr>
          <p:cNvPr id="146" name="Google Shape;146;p14"/>
          <p:cNvSpPr txBox="1"/>
          <p:nvPr/>
        </p:nvSpPr>
        <p:spPr>
          <a:xfrm>
            <a:off x="1199775" y="4358250"/>
            <a:ext cx="5656200" cy="5387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rgbClr val="000000"/>
              </a:buClr>
              <a:buSzPts val="1100"/>
              <a:buFont typeface="Arial"/>
              <a:buNone/>
            </a:pPr>
            <a:r>
              <a:rPr b="1" lang="fr">
                <a:solidFill>
                  <a:srgbClr val="000000"/>
                </a:solidFill>
                <a:latin typeface="Helvetica Neue"/>
                <a:ea typeface="Helvetica Neue"/>
                <a:cs typeface="Helvetica Neue"/>
                <a:sym typeface="Helvetica Neue"/>
              </a:rPr>
              <a:t>Informations et données</a:t>
            </a:r>
            <a:endParaRPr b="1" i="1" sz="1000">
              <a:solidFill>
                <a:srgbClr val="000000"/>
              </a:solidFill>
              <a:latin typeface="Helvetica Neue"/>
              <a:ea typeface="Helvetica Neue"/>
              <a:cs typeface="Helvetica Neue"/>
              <a:sym typeface="Helvetica Neue"/>
            </a:endParaRPr>
          </a:p>
          <a:p>
            <a:pPr indent="0" lvl="0" marL="450000" rtl="0" algn="l">
              <a:lnSpc>
                <a:spcPct val="150000"/>
              </a:lnSpc>
              <a:spcBef>
                <a:spcPts val="0"/>
              </a:spcBef>
              <a:spcAft>
                <a:spcPts val="0"/>
              </a:spcAft>
              <a:buNone/>
            </a:pPr>
            <a:r>
              <a:rPr b="1" i="1" lang="fr" sz="1000">
                <a:latin typeface="Helvetica Neue"/>
                <a:ea typeface="Helvetica Neue"/>
                <a:cs typeface="Helvetica Neue"/>
                <a:sym typeface="Helvetica Neue"/>
              </a:rPr>
              <a:t>Mener une recherche ou une veill d’information</a:t>
            </a:r>
            <a:r>
              <a:rPr b="1" i="1" lang="fr" sz="1000">
                <a:solidFill>
                  <a:schemeClr val="dk1"/>
                </a:solidFill>
                <a:latin typeface="Helvetica Neue"/>
                <a:ea typeface="Helvetica Neue"/>
                <a:cs typeface="Helvetica Neue"/>
                <a:sym typeface="Helvetica Neue"/>
              </a:rPr>
              <a:t> (Niveau 1,2 ,3, 4)</a:t>
            </a:r>
            <a:r>
              <a:rPr b="1" i="1" lang="fr" sz="1000">
                <a:latin typeface="Helvetica Neue"/>
                <a:ea typeface="Helvetica Neue"/>
                <a:cs typeface="Helvetica Neue"/>
                <a:sym typeface="Helvetica Neue"/>
              </a:rPr>
              <a:t> </a:t>
            </a:r>
            <a:br>
              <a:rPr b="1" i="1" lang="fr" sz="1000">
                <a:latin typeface="Helvetica Neue"/>
                <a:ea typeface="Helvetica Neue"/>
                <a:cs typeface="Helvetica Neue"/>
                <a:sym typeface="Helvetica Neue"/>
              </a:rPr>
            </a:br>
            <a:r>
              <a:rPr b="1" i="1" lang="fr" sz="1000">
                <a:latin typeface="Helvetica Neue"/>
                <a:ea typeface="Helvetica Neue"/>
                <a:cs typeface="Helvetica Neue"/>
                <a:sym typeface="Helvetica Neue"/>
              </a:rPr>
              <a:t>Traiter des données</a:t>
            </a:r>
            <a:r>
              <a:rPr b="1" i="1" lang="fr" sz="1000">
                <a:solidFill>
                  <a:schemeClr val="dk1"/>
                </a:solidFill>
                <a:latin typeface="Helvetica Neue"/>
                <a:ea typeface="Helvetica Neue"/>
                <a:cs typeface="Helvetica Neue"/>
                <a:sym typeface="Helvetica Neue"/>
              </a:rPr>
              <a:t> (Niveau 1, 2, 3, 4)</a:t>
            </a:r>
            <a:endParaRPr b="1" i="1" sz="1000">
              <a:latin typeface="Helvetica Neue"/>
              <a:ea typeface="Helvetica Neue"/>
              <a:cs typeface="Helvetica Neue"/>
              <a:sym typeface="Helvetica Neue"/>
            </a:endParaRPr>
          </a:p>
          <a:p>
            <a:pPr indent="0" lvl="0" marL="0" rtl="0" algn="l">
              <a:spcBef>
                <a:spcPts val="0"/>
              </a:spcBef>
              <a:spcAft>
                <a:spcPts val="0"/>
              </a:spcAft>
              <a:buNone/>
            </a:pPr>
            <a:r>
              <a:t/>
            </a:r>
            <a:endParaRPr b="1" i="1" sz="1000">
              <a:solidFill>
                <a:srgbClr val="000000"/>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rPr b="1" lang="fr">
                <a:solidFill>
                  <a:srgbClr val="000000"/>
                </a:solidFill>
                <a:latin typeface="Helvetica Neue"/>
                <a:ea typeface="Helvetica Neue"/>
                <a:cs typeface="Helvetica Neue"/>
                <a:sym typeface="Helvetica Neue"/>
              </a:rPr>
              <a:t>Communication et collaboration </a:t>
            </a:r>
            <a:endParaRPr b="1" i="1" sz="1000">
              <a:latin typeface="Helvetica Neue"/>
              <a:ea typeface="Helvetica Neue"/>
              <a:cs typeface="Helvetica Neue"/>
              <a:sym typeface="Helvetica Neue"/>
            </a:endParaRPr>
          </a:p>
          <a:p>
            <a:pPr indent="0" lvl="0" marL="450000" rtl="0" algn="l">
              <a:lnSpc>
                <a:spcPct val="150000"/>
              </a:lnSpc>
              <a:spcBef>
                <a:spcPts val="0"/>
              </a:spcBef>
              <a:spcAft>
                <a:spcPts val="0"/>
              </a:spcAft>
              <a:buClr>
                <a:schemeClr val="dk1"/>
              </a:buClr>
              <a:buSzPts val="1100"/>
              <a:buFont typeface="Arial"/>
              <a:buNone/>
            </a:pPr>
            <a:r>
              <a:rPr b="1" i="1" lang="fr" sz="1000">
                <a:latin typeface="Helvetica Neue"/>
                <a:ea typeface="Helvetica Neue"/>
                <a:cs typeface="Helvetica Neue"/>
                <a:sym typeface="Helvetica Neue"/>
              </a:rPr>
              <a:t>Interagir (</a:t>
            </a:r>
            <a:r>
              <a:rPr b="1" i="1" lang="fr" sz="1000">
                <a:solidFill>
                  <a:schemeClr val="dk1"/>
                </a:solidFill>
                <a:latin typeface="Helvetica Neue"/>
                <a:ea typeface="Helvetica Neue"/>
                <a:cs typeface="Helvetica Neue"/>
                <a:sym typeface="Helvetica Neue"/>
              </a:rPr>
              <a:t>Niveau 1,2 ,3)</a:t>
            </a:r>
            <a:endParaRPr b="1" i="1" sz="1000">
              <a:solidFill>
                <a:schemeClr val="dk1"/>
              </a:solidFill>
              <a:latin typeface="Helvetica Neue"/>
              <a:ea typeface="Helvetica Neue"/>
              <a:cs typeface="Helvetica Neue"/>
              <a:sym typeface="Helvetica Neue"/>
            </a:endParaRPr>
          </a:p>
          <a:p>
            <a:pPr indent="0" lvl="0" marL="450000" rtl="0" algn="l">
              <a:lnSpc>
                <a:spcPct val="150000"/>
              </a:lnSpc>
              <a:spcBef>
                <a:spcPts val="0"/>
              </a:spcBef>
              <a:spcAft>
                <a:spcPts val="0"/>
              </a:spcAft>
              <a:buClr>
                <a:schemeClr val="dk1"/>
              </a:buClr>
              <a:buSzPts val="1100"/>
              <a:buFont typeface="Arial"/>
              <a:buNone/>
            </a:pPr>
            <a:r>
              <a:rPr b="1" i="1" lang="fr" sz="1000">
                <a:latin typeface="Helvetica Neue"/>
                <a:ea typeface="Helvetica Neue"/>
                <a:cs typeface="Helvetica Neue"/>
                <a:sym typeface="Helvetica Neue"/>
              </a:rPr>
              <a:t>Partager et publier (</a:t>
            </a:r>
            <a:r>
              <a:rPr b="1" i="1" lang="fr" sz="1000">
                <a:solidFill>
                  <a:schemeClr val="dk1"/>
                </a:solidFill>
                <a:latin typeface="Helvetica Neue"/>
                <a:ea typeface="Helvetica Neue"/>
                <a:cs typeface="Helvetica Neue"/>
                <a:sym typeface="Helvetica Neue"/>
              </a:rPr>
              <a:t>Niveau 1,2 ,3)</a:t>
            </a:r>
            <a:endParaRPr b="1" i="1" sz="1000">
              <a:latin typeface="Helvetica Neue"/>
              <a:ea typeface="Helvetica Neue"/>
              <a:cs typeface="Helvetica Neue"/>
              <a:sym typeface="Helvetica Neue"/>
            </a:endParaRPr>
          </a:p>
          <a:p>
            <a:pPr indent="0" lvl="0" marL="450000" rtl="0" algn="l">
              <a:lnSpc>
                <a:spcPct val="150000"/>
              </a:lnSpc>
              <a:spcBef>
                <a:spcPts val="0"/>
              </a:spcBef>
              <a:spcAft>
                <a:spcPts val="0"/>
              </a:spcAft>
              <a:buClr>
                <a:schemeClr val="dk1"/>
              </a:buClr>
              <a:buSzPts val="1100"/>
              <a:buFont typeface="Arial"/>
              <a:buNone/>
            </a:pPr>
            <a:r>
              <a:rPr b="1" i="1" lang="fr" sz="1000">
                <a:latin typeface="Helvetica Neue"/>
                <a:ea typeface="Helvetica Neue"/>
                <a:cs typeface="Helvetica Neue"/>
                <a:sym typeface="Helvetica Neue"/>
              </a:rPr>
              <a:t>C</a:t>
            </a:r>
            <a:r>
              <a:rPr b="1" i="1" lang="fr" sz="1000">
                <a:latin typeface="Helvetica Neue"/>
                <a:ea typeface="Helvetica Neue"/>
                <a:cs typeface="Helvetica Neue"/>
                <a:sym typeface="Helvetica Neue"/>
              </a:rPr>
              <a:t>ollaborer (</a:t>
            </a:r>
            <a:r>
              <a:rPr b="1" i="1" lang="fr" sz="1000">
                <a:solidFill>
                  <a:schemeClr val="dk1"/>
                </a:solidFill>
                <a:latin typeface="Helvetica Neue"/>
                <a:ea typeface="Helvetica Neue"/>
                <a:cs typeface="Helvetica Neue"/>
                <a:sym typeface="Helvetica Neue"/>
              </a:rPr>
              <a:t>Niveau 1,2 ,3</a:t>
            </a:r>
            <a:r>
              <a:rPr b="1" i="1" lang="fr" sz="1000">
                <a:latin typeface="Helvetica Neue"/>
                <a:ea typeface="Helvetica Neue"/>
                <a:cs typeface="Helvetica Neue"/>
                <a:sym typeface="Helvetica Neue"/>
              </a:rPr>
              <a:t>)</a:t>
            </a:r>
            <a:endParaRPr b="1" i="1" sz="1000">
              <a:latin typeface="Helvetica Neue"/>
              <a:ea typeface="Helvetica Neue"/>
              <a:cs typeface="Helvetica Neue"/>
              <a:sym typeface="Helvetica Neue"/>
            </a:endParaRPr>
          </a:p>
          <a:p>
            <a:pPr indent="0" lvl="0" marL="450000" rtl="0" algn="l">
              <a:lnSpc>
                <a:spcPct val="150000"/>
              </a:lnSpc>
              <a:spcBef>
                <a:spcPts val="0"/>
              </a:spcBef>
              <a:spcAft>
                <a:spcPts val="0"/>
              </a:spcAft>
              <a:buClr>
                <a:schemeClr val="dk1"/>
              </a:buClr>
              <a:buSzPts val="1100"/>
              <a:buFont typeface="Arial"/>
              <a:buNone/>
            </a:pPr>
            <a:r>
              <a:rPr b="1" i="1" lang="fr" sz="1000">
                <a:latin typeface="Helvetica Neue"/>
                <a:ea typeface="Helvetica Neue"/>
                <a:cs typeface="Helvetica Neue"/>
                <a:sym typeface="Helvetica Neue"/>
              </a:rPr>
              <a:t>S’insérer dans le monde du numérique (</a:t>
            </a:r>
            <a:r>
              <a:rPr b="1" i="1" lang="fr" sz="1000">
                <a:solidFill>
                  <a:schemeClr val="dk1"/>
                </a:solidFill>
                <a:latin typeface="Helvetica Neue"/>
                <a:ea typeface="Helvetica Neue"/>
                <a:cs typeface="Helvetica Neue"/>
                <a:sym typeface="Helvetica Neue"/>
              </a:rPr>
              <a:t>Niveau 1,2 ,3)</a:t>
            </a:r>
            <a:endParaRPr b="1" i="1" sz="1000">
              <a:latin typeface="Helvetica Neue"/>
              <a:ea typeface="Helvetica Neue"/>
              <a:cs typeface="Helvetica Neue"/>
              <a:sym typeface="Helvetica Neue"/>
            </a:endParaRPr>
          </a:p>
          <a:p>
            <a:pPr indent="0" lvl="0" marL="0" rtl="0" algn="l">
              <a:spcBef>
                <a:spcPts val="0"/>
              </a:spcBef>
              <a:spcAft>
                <a:spcPts val="0"/>
              </a:spcAft>
              <a:buNone/>
            </a:pPr>
            <a:r>
              <a:t/>
            </a:r>
            <a:endParaRPr sz="1100">
              <a:solidFill>
                <a:srgbClr val="000000"/>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None/>
            </a:pPr>
            <a:r>
              <a:rPr b="1" lang="fr">
                <a:solidFill>
                  <a:srgbClr val="000000"/>
                </a:solidFill>
                <a:latin typeface="Helvetica Neue"/>
                <a:ea typeface="Helvetica Neue"/>
                <a:cs typeface="Helvetica Neue"/>
                <a:sym typeface="Helvetica Neue"/>
              </a:rPr>
              <a:t>Création de contenus</a:t>
            </a:r>
            <a:endParaRPr b="1" sz="1200">
              <a:latin typeface="Helvetica Neue"/>
              <a:ea typeface="Helvetica Neue"/>
              <a:cs typeface="Helvetica Neue"/>
              <a:sym typeface="Helvetica Neue"/>
            </a:endParaRPr>
          </a:p>
          <a:p>
            <a:pPr indent="0" lvl="0" marL="450000" rtl="0" algn="l">
              <a:lnSpc>
                <a:spcPct val="150000"/>
              </a:lnSpc>
              <a:spcBef>
                <a:spcPts val="0"/>
              </a:spcBef>
              <a:spcAft>
                <a:spcPts val="0"/>
              </a:spcAft>
              <a:buClr>
                <a:schemeClr val="dk1"/>
              </a:buClr>
              <a:buSzPts val="1100"/>
              <a:buFont typeface="Arial"/>
              <a:buNone/>
            </a:pPr>
            <a:r>
              <a:rPr b="1" i="1" lang="fr" sz="1000">
                <a:solidFill>
                  <a:schemeClr val="dk1"/>
                </a:solidFill>
                <a:latin typeface="Helvetica Neue"/>
                <a:ea typeface="Helvetica Neue"/>
                <a:cs typeface="Helvetica Neue"/>
                <a:sym typeface="Helvetica Neue"/>
              </a:rPr>
              <a:t>Développer des documents à contenu majoritairement textuel (Niveau 1, 2, 3)</a:t>
            </a:r>
            <a:endParaRPr b="1" i="1" sz="1000">
              <a:solidFill>
                <a:schemeClr val="dk1"/>
              </a:solidFill>
              <a:latin typeface="Helvetica Neue"/>
              <a:ea typeface="Helvetica Neue"/>
              <a:cs typeface="Helvetica Neue"/>
              <a:sym typeface="Helvetica Neue"/>
            </a:endParaRPr>
          </a:p>
          <a:p>
            <a:pPr indent="0" lvl="0" marL="450000" rtl="0" algn="l">
              <a:lnSpc>
                <a:spcPct val="150000"/>
              </a:lnSpc>
              <a:spcBef>
                <a:spcPts val="0"/>
              </a:spcBef>
              <a:spcAft>
                <a:spcPts val="0"/>
              </a:spcAft>
              <a:buClr>
                <a:schemeClr val="dk1"/>
              </a:buClr>
              <a:buSzPts val="1100"/>
              <a:buFont typeface="Arial"/>
              <a:buNone/>
            </a:pPr>
            <a:r>
              <a:rPr b="1" i="1" lang="fr" sz="1000">
                <a:solidFill>
                  <a:schemeClr val="dk1"/>
                </a:solidFill>
                <a:latin typeface="Helvetica Neue"/>
                <a:ea typeface="Helvetica Neue"/>
                <a:cs typeface="Helvetica Neue"/>
                <a:sym typeface="Helvetica Neue"/>
              </a:rPr>
              <a:t>Développer des documents visuels et sonores (Niveau 1, 2, 3)</a:t>
            </a:r>
            <a:endParaRPr b="1" i="1" sz="1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100">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b="1" lang="fr">
                <a:solidFill>
                  <a:schemeClr val="dk1"/>
                </a:solidFill>
                <a:latin typeface="Helvetica Neue"/>
                <a:ea typeface="Helvetica Neue"/>
                <a:cs typeface="Helvetica Neue"/>
                <a:sym typeface="Helvetica Neue"/>
              </a:rPr>
              <a:t>Protection &amp; Sécurité</a:t>
            </a:r>
            <a:endParaRPr b="1" i="1" sz="1000">
              <a:solidFill>
                <a:schemeClr val="dk1"/>
              </a:solidFill>
              <a:latin typeface="Helvetica Neue"/>
              <a:ea typeface="Helvetica Neue"/>
              <a:cs typeface="Helvetica Neue"/>
              <a:sym typeface="Helvetica Neue"/>
            </a:endParaRPr>
          </a:p>
          <a:p>
            <a:pPr indent="0" lvl="0" marL="450000" rtl="0" algn="l">
              <a:lnSpc>
                <a:spcPct val="150000"/>
              </a:lnSpc>
              <a:spcBef>
                <a:spcPts val="0"/>
              </a:spcBef>
              <a:spcAft>
                <a:spcPts val="0"/>
              </a:spcAft>
              <a:buClr>
                <a:schemeClr val="dk1"/>
              </a:buClr>
              <a:buSzPts val="1100"/>
              <a:buFont typeface="Arial"/>
              <a:buNone/>
            </a:pPr>
            <a:r>
              <a:rPr b="1" i="1" lang="fr" sz="1000">
                <a:solidFill>
                  <a:schemeClr val="dk1"/>
                </a:solidFill>
                <a:latin typeface="Helvetica Neue"/>
                <a:ea typeface="Helvetica Neue"/>
                <a:cs typeface="Helvetica Neue"/>
                <a:sym typeface="Helvetica Neue"/>
              </a:rPr>
              <a:t>Sécuriser l’environnement numérique (Niveau 1 à 4)</a:t>
            </a:r>
            <a:endParaRPr b="1" i="1" sz="1000">
              <a:solidFill>
                <a:schemeClr val="dk1"/>
              </a:solidFill>
              <a:latin typeface="Helvetica Neue"/>
              <a:ea typeface="Helvetica Neue"/>
              <a:cs typeface="Helvetica Neue"/>
              <a:sym typeface="Helvetica Neue"/>
            </a:endParaRPr>
          </a:p>
          <a:p>
            <a:pPr indent="0" lvl="0" marL="450000" rtl="0" algn="l">
              <a:lnSpc>
                <a:spcPct val="150000"/>
              </a:lnSpc>
              <a:spcBef>
                <a:spcPts val="0"/>
              </a:spcBef>
              <a:spcAft>
                <a:spcPts val="0"/>
              </a:spcAft>
              <a:buClr>
                <a:schemeClr val="dk1"/>
              </a:buClr>
              <a:buSzPts val="1100"/>
              <a:buFont typeface="Arial"/>
              <a:buNone/>
            </a:pPr>
            <a:r>
              <a:rPr b="1" i="1" lang="fr" sz="1000">
                <a:solidFill>
                  <a:schemeClr val="dk1"/>
                </a:solidFill>
                <a:latin typeface="Helvetica Neue"/>
                <a:ea typeface="Helvetica Neue"/>
                <a:cs typeface="Helvetica Neue"/>
                <a:sym typeface="Helvetica Neue"/>
              </a:rPr>
              <a:t>Protéger les données personnelles et la vie privée (Niveau 1 à 5)</a:t>
            </a:r>
            <a:endParaRPr b="1" i="1" sz="1000">
              <a:solidFill>
                <a:schemeClr val="dk1"/>
              </a:solidFill>
              <a:latin typeface="Helvetica Neue"/>
              <a:ea typeface="Helvetica Neue"/>
              <a:cs typeface="Helvetica Neue"/>
              <a:sym typeface="Helvetica Neue"/>
            </a:endParaRPr>
          </a:p>
          <a:p>
            <a:pPr indent="0" lvl="0" marL="450000" rtl="0" algn="l">
              <a:lnSpc>
                <a:spcPct val="150000"/>
              </a:lnSpc>
              <a:spcBef>
                <a:spcPts val="0"/>
              </a:spcBef>
              <a:spcAft>
                <a:spcPts val="0"/>
              </a:spcAft>
              <a:buClr>
                <a:schemeClr val="dk1"/>
              </a:buClr>
              <a:buSzPts val="1100"/>
              <a:buFont typeface="Arial"/>
              <a:buNone/>
            </a:pPr>
            <a:r>
              <a:rPr b="1" i="1" lang="fr" sz="1000">
                <a:solidFill>
                  <a:schemeClr val="dk1"/>
                </a:solidFill>
                <a:latin typeface="Helvetica Neue"/>
                <a:ea typeface="Helvetica Neue"/>
                <a:cs typeface="Helvetica Neue"/>
                <a:sym typeface="Helvetica Neue"/>
              </a:rPr>
              <a:t>Protéger la santé, le bien-être et l’environnement (Niveau 2)</a:t>
            </a:r>
            <a:endParaRPr b="1" i="1" sz="10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1100">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b="1" lang="fr">
                <a:solidFill>
                  <a:schemeClr val="dk1"/>
                </a:solidFill>
                <a:latin typeface="Helvetica Neue"/>
                <a:ea typeface="Helvetica Neue"/>
                <a:cs typeface="Helvetica Neue"/>
                <a:sym typeface="Helvetica Neue"/>
              </a:rPr>
              <a:t>Environnement numérique</a:t>
            </a:r>
            <a:endParaRPr b="1" i="1" sz="1000">
              <a:solidFill>
                <a:schemeClr val="dk1"/>
              </a:solidFill>
              <a:latin typeface="Helvetica Neue"/>
              <a:ea typeface="Helvetica Neue"/>
              <a:cs typeface="Helvetica Neue"/>
              <a:sym typeface="Helvetica Neue"/>
            </a:endParaRPr>
          </a:p>
          <a:p>
            <a:pPr indent="0" lvl="0" marL="450000" rtl="0" algn="l">
              <a:lnSpc>
                <a:spcPct val="150000"/>
              </a:lnSpc>
              <a:spcBef>
                <a:spcPts val="0"/>
              </a:spcBef>
              <a:spcAft>
                <a:spcPts val="0"/>
              </a:spcAft>
              <a:buClr>
                <a:schemeClr val="dk1"/>
              </a:buClr>
              <a:buSzPts val="1100"/>
              <a:buFont typeface="Arial"/>
              <a:buNone/>
            </a:pPr>
            <a:r>
              <a:rPr b="1" i="1" lang="fr" sz="1000">
                <a:solidFill>
                  <a:schemeClr val="dk1"/>
                </a:solidFill>
                <a:latin typeface="Helvetica Neue"/>
                <a:ea typeface="Helvetica Neue"/>
                <a:cs typeface="Helvetica Neue"/>
                <a:sym typeface="Helvetica Neue"/>
              </a:rPr>
              <a:t>Évoluer dans un environnement numérique (Niveau 1 à 5)</a:t>
            </a:r>
            <a:endParaRPr sz="1100">
              <a:solidFill>
                <a:schemeClr val="dk1"/>
              </a:solidFill>
              <a:latin typeface="Helvetica Neue Light"/>
              <a:ea typeface="Helvetica Neue Light"/>
              <a:cs typeface="Helvetica Neue Light"/>
              <a:sym typeface="Helvetica Neue Light"/>
            </a:endParaRPr>
          </a:p>
          <a:p>
            <a:pPr indent="0" lvl="0" marL="450000" rtl="0" algn="l">
              <a:lnSpc>
                <a:spcPct val="150000"/>
              </a:lnSpc>
              <a:spcBef>
                <a:spcPts val="0"/>
              </a:spcBef>
              <a:spcAft>
                <a:spcPts val="0"/>
              </a:spcAft>
              <a:buClr>
                <a:schemeClr val="dk1"/>
              </a:buClr>
              <a:buSzPts val="1100"/>
              <a:buFont typeface="Arial"/>
              <a:buNone/>
            </a:pPr>
            <a:r>
              <a:t/>
            </a:r>
            <a:endParaRPr b="1" i="1" sz="1000">
              <a:solidFill>
                <a:schemeClr val="dk1"/>
              </a:solidFill>
              <a:latin typeface="Helvetica Neue"/>
              <a:ea typeface="Helvetica Neue"/>
              <a:cs typeface="Helvetica Neue"/>
              <a:sym typeface="Helvetica Neue"/>
            </a:endParaRPr>
          </a:p>
        </p:txBody>
      </p:sp>
      <p:pic>
        <p:nvPicPr>
          <p:cNvPr id="147" name="Google Shape;147;p14"/>
          <p:cNvPicPr preferRelativeResize="0"/>
          <p:nvPr/>
        </p:nvPicPr>
        <p:blipFill rotWithShape="1">
          <a:blip r:embed="rId3">
            <a:alphaModFix/>
          </a:blip>
          <a:srcRect b="34926" l="20494" r="58191" t="10279"/>
          <a:stretch/>
        </p:blipFill>
        <p:spPr>
          <a:xfrm>
            <a:off x="416275" y="6682717"/>
            <a:ext cx="575800" cy="431100"/>
          </a:xfrm>
          <a:prstGeom prst="rect">
            <a:avLst/>
          </a:prstGeom>
          <a:noFill/>
          <a:ln>
            <a:noFill/>
          </a:ln>
        </p:spPr>
      </p:pic>
      <p:pic>
        <p:nvPicPr>
          <p:cNvPr id="148" name="Google Shape;148;p14"/>
          <p:cNvPicPr preferRelativeResize="0"/>
          <p:nvPr/>
        </p:nvPicPr>
        <p:blipFill rotWithShape="1">
          <a:blip r:embed="rId3">
            <a:alphaModFix/>
          </a:blip>
          <a:srcRect b="33844" l="59698" r="18987" t="8673"/>
          <a:stretch/>
        </p:blipFill>
        <p:spPr>
          <a:xfrm>
            <a:off x="416275" y="7652200"/>
            <a:ext cx="575800" cy="452225"/>
          </a:xfrm>
          <a:prstGeom prst="rect">
            <a:avLst/>
          </a:prstGeom>
          <a:noFill/>
          <a:ln>
            <a:noFill/>
          </a:ln>
        </p:spPr>
      </p:pic>
      <p:sp>
        <p:nvSpPr>
          <p:cNvPr id="149" name="Google Shape;149;p14"/>
          <p:cNvSpPr txBox="1"/>
          <p:nvPr/>
        </p:nvSpPr>
        <p:spPr>
          <a:xfrm>
            <a:off x="1334425" y="1673175"/>
            <a:ext cx="5521500" cy="8619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b="1" lang="fr" sz="1100">
                <a:solidFill>
                  <a:schemeClr val="dk1"/>
                </a:solidFill>
                <a:highlight>
                  <a:srgbClr val="FFFFFF"/>
                </a:highlight>
                <a:latin typeface="Helvetica"/>
                <a:ea typeface="Helvetica"/>
                <a:cs typeface="Helvetica"/>
                <a:sym typeface="Helvetica"/>
              </a:rPr>
              <a:t>Quelles sont les finalités de l’utilisation des IA en classe ? Favoriser l’inclusion, apprendre à apprendre, former à un esprit critique peuvent être des thèmes porteurs.</a:t>
            </a:r>
            <a:endParaRPr b="1" sz="1100">
              <a:solidFill>
                <a:schemeClr val="dk1"/>
              </a:solidFill>
              <a:highlight>
                <a:srgbClr val="FFFFFF"/>
              </a:highlight>
              <a:latin typeface="Helvetica"/>
              <a:ea typeface="Helvetica"/>
              <a:cs typeface="Helvetica"/>
              <a:sym typeface="Helvetica"/>
            </a:endParaRPr>
          </a:p>
          <a:p>
            <a:pPr indent="0" lvl="0" marL="0" rtl="0" algn="just">
              <a:lnSpc>
                <a:spcPct val="115000"/>
              </a:lnSpc>
              <a:spcBef>
                <a:spcPts val="0"/>
              </a:spcBef>
              <a:spcAft>
                <a:spcPts val="0"/>
              </a:spcAft>
              <a:buNone/>
            </a:pPr>
            <a:r>
              <a:t/>
            </a:r>
            <a:endParaRPr b="1" sz="1100">
              <a:solidFill>
                <a:schemeClr val="dk1"/>
              </a:solidFill>
              <a:latin typeface="Helvetica"/>
              <a:ea typeface="Helvetica"/>
              <a:cs typeface="Helvetica"/>
              <a:sym typeface="Helvetica"/>
            </a:endParaRPr>
          </a:p>
        </p:txBody>
      </p:sp>
      <p:cxnSp>
        <p:nvCxnSpPr>
          <p:cNvPr id="150" name="Google Shape;150;p14"/>
          <p:cNvCxnSpPr/>
          <p:nvPr/>
        </p:nvCxnSpPr>
        <p:spPr>
          <a:xfrm>
            <a:off x="704175" y="1859100"/>
            <a:ext cx="677100" cy="0"/>
          </a:xfrm>
          <a:prstGeom prst="straightConnector1">
            <a:avLst/>
          </a:prstGeom>
          <a:noFill/>
          <a:ln cap="flat" cmpd="sng" w="19050">
            <a:solidFill>
              <a:srgbClr val="00587D"/>
            </a:solidFill>
            <a:prstDash val="dot"/>
            <a:round/>
            <a:headEnd len="med" w="med" type="none"/>
            <a:tailEnd len="med" w="med" type="none"/>
          </a:ln>
        </p:spPr>
      </p:cxnSp>
      <p:sp>
        <p:nvSpPr>
          <p:cNvPr id="151" name="Google Shape;151;p14"/>
          <p:cNvSpPr/>
          <p:nvPr/>
        </p:nvSpPr>
        <p:spPr>
          <a:xfrm>
            <a:off x="614175" y="1774775"/>
            <a:ext cx="180000" cy="1800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txBox="1"/>
          <p:nvPr/>
        </p:nvSpPr>
        <p:spPr>
          <a:xfrm>
            <a:off x="1334475" y="2296225"/>
            <a:ext cx="5521500" cy="10566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b="1" lang="fr" sz="1100">
                <a:solidFill>
                  <a:schemeClr val="dk1"/>
                </a:solidFill>
                <a:highlight>
                  <a:srgbClr val="FFFFFF"/>
                </a:highlight>
                <a:latin typeface="Helvetica"/>
                <a:ea typeface="Helvetica"/>
                <a:cs typeface="Helvetica"/>
                <a:sym typeface="Helvetica"/>
              </a:rPr>
              <a:t>Quelles seront les modalités d’usages privilégiées, quelles productions seront envisagées et comment évaluer le travail des élèves, en conformité avec le RGPD ?</a:t>
            </a:r>
            <a:endParaRPr b="1" sz="1100">
              <a:solidFill>
                <a:schemeClr val="dk1"/>
              </a:solidFill>
              <a:highlight>
                <a:srgbClr val="FFFFFF"/>
              </a:highlight>
              <a:latin typeface="Helvetica"/>
              <a:ea typeface="Helvetica"/>
              <a:cs typeface="Helvetica"/>
              <a:sym typeface="Helvetica"/>
            </a:endParaRPr>
          </a:p>
          <a:p>
            <a:pPr indent="0" lvl="0" marL="0" rtl="0" algn="just">
              <a:lnSpc>
                <a:spcPct val="115000"/>
              </a:lnSpc>
              <a:spcBef>
                <a:spcPts val="0"/>
              </a:spcBef>
              <a:spcAft>
                <a:spcPts val="0"/>
              </a:spcAft>
              <a:buNone/>
            </a:pPr>
            <a:r>
              <a:t/>
            </a:r>
            <a:endParaRPr b="1" sz="1100">
              <a:solidFill>
                <a:schemeClr val="dk1"/>
              </a:solidFill>
              <a:highlight>
                <a:schemeClr val="lt1"/>
              </a:highlight>
              <a:latin typeface="Helvetica"/>
              <a:ea typeface="Helvetica"/>
              <a:cs typeface="Helvetica"/>
              <a:sym typeface="Helvetica"/>
            </a:endParaRPr>
          </a:p>
          <a:p>
            <a:pPr indent="0" lvl="0" marL="0" rtl="0" algn="l">
              <a:spcBef>
                <a:spcPts val="0"/>
              </a:spcBef>
              <a:spcAft>
                <a:spcPts val="0"/>
              </a:spcAft>
              <a:buNone/>
            </a:pPr>
            <a:r>
              <a:t/>
            </a:r>
            <a:endParaRPr b="1" sz="1100">
              <a:latin typeface="Helvetica Neue"/>
              <a:ea typeface="Helvetica Neue"/>
              <a:cs typeface="Helvetica Neue"/>
              <a:sym typeface="Helvetica Neue"/>
            </a:endParaRPr>
          </a:p>
        </p:txBody>
      </p:sp>
      <p:sp>
        <p:nvSpPr>
          <p:cNvPr id="153" name="Google Shape;153;p14"/>
          <p:cNvSpPr txBox="1"/>
          <p:nvPr/>
        </p:nvSpPr>
        <p:spPr>
          <a:xfrm>
            <a:off x="1334475" y="2880000"/>
            <a:ext cx="5521500" cy="14262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fr" sz="1100">
                <a:solidFill>
                  <a:schemeClr val="dk1"/>
                </a:solidFill>
                <a:highlight>
                  <a:srgbClr val="FFFFFF"/>
                </a:highlight>
                <a:latin typeface="Helvetica"/>
                <a:ea typeface="Helvetica"/>
                <a:cs typeface="Helvetica"/>
                <a:sym typeface="Helvetica"/>
              </a:rPr>
              <a:t>Comment l'IA peut-elle être un support de la formation à un esprit critique ?</a:t>
            </a:r>
            <a:endParaRPr b="1" sz="1100">
              <a:solidFill>
                <a:schemeClr val="dk1"/>
              </a:solidFill>
              <a:highlight>
                <a:srgbClr val="FFFFFF"/>
              </a:highlight>
              <a:latin typeface="Helvetica"/>
              <a:ea typeface="Helvetica"/>
              <a:cs typeface="Helvetica"/>
              <a:sym typeface="Helvetica"/>
            </a:endParaRPr>
          </a:p>
          <a:p>
            <a:pPr indent="0" lvl="0" marL="0" rtl="0" algn="just">
              <a:lnSpc>
                <a:spcPct val="150000"/>
              </a:lnSpc>
              <a:spcBef>
                <a:spcPts val="0"/>
              </a:spcBef>
              <a:spcAft>
                <a:spcPts val="0"/>
              </a:spcAft>
              <a:buNone/>
            </a:pPr>
            <a:r>
              <a:t/>
            </a:r>
            <a:endParaRPr b="1" sz="500">
              <a:solidFill>
                <a:schemeClr val="dk1"/>
              </a:solidFill>
              <a:highlight>
                <a:srgbClr val="FFFFFF"/>
              </a:highlight>
              <a:latin typeface="Helvetica"/>
              <a:ea typeface="Helvetica"/>
              <a:cs typeface="Helvetica"/>
              <a:sym typeface="Helvetica"/>
            </a:endParaRPr>
          </a:p>
          <a:p>
            <a:pPr indent="0" lvl="0" marL="0" rtl="0" algn="l">
              <a:lnSpc>
                <a:spcPct val="150000"/>
              </a:lnSpc>
              <a:spcBef>
                <a:spcPts val="0"/>
              </a:spcBef>
              <a:spcAft>
                <a:spcPts val="0"/>
              </a:spcAft>
              <a:buNone/>
            </a:pPr>
            <a:r>
              <a:rPr b="1" lang="fr" sz="1100">
                <a:solidFill>
                  <a:schemeClr val="dk1"/>
                </a:solidFill>
                <a:highlight>
                  <a:srgbClr val="FFFFFF"/>
                </a:highlight>
                <a:latin typeface="Helvetica"/>
                <a:ea typeface="Helvetica"/>
                <a:cs typeface="Helvetica"/>
                <a:sym typeface="Helvetica"/>
              </a:rPr>
              <a:t>Comment permettre une utilisation éthique des IA en comprenant leur fonctionnement ?</a:t>
            </a:r>
            <a:endParaRPr b="1" sz="1100">
              <a:solidFill>
                <a:schemeClr val="dk1"/>
              </a:solidFill>
              <a:highlight>
                <a:srgbClr val="FFFFFF"/>
              </a:highlight>
              <a:latin typeface="Helvetica"/>
              <a:ea typeface="Helvetica"/>
              <a:cs typeface="Helvetica"/>
              <a:sym typeface="Helvetica"/>
            </a:endParaRPr>
          </a:p>
          <a:p>
            <a:pPr indent="0" lvl="0" marL="0" rtl="0" algn="just">
              <a:lnSpc>
                <a:spcPct val="115000"/>
              </a:lnSpc>
              <a:spcBef>
                <a:spcPts val="0"/>
              </a:spcBef>
              <a:spcAft>
                <a:spcPts val="0"/>
              </a:spcAft>
              <a:buNone/>
            </a:pPr>
            <a:r>
              <a:t/>
            </a:r>
            <a:endParaRPr b="1" sz="1100">
              <a:solidFill>
                <a:schemeClr val="dk1"/>
              </a:solidFill>
              <a:highlight>
                <a:schemeClr val="lt1"/>
              </a:highlight>
              <a:latin typeface="Helvetica"/>
              <a:ea typeface="Helvetica"/>
              <a:cs typeface="Helvetica"/>
              <a:sym typeface="Helvetica"/>
            </a:endParaRPr>
          </a:p>
          <a:p>
            <a:pPr indent="0" lvl="0" marL="0" rtl="0" algn="l">
              <a:spcBef>
                <a:spcPts val="0"/>
              </a:spcBef>
              <a:spcAft>
                <a:spcPts val="0"/>
              </a:spcAft>
              <a:buNone/>
            </a:pPr>
            <a:r>
              <a:t/>
            </a:r>
            <a:endParaRPr b="1" sz="1100">
              <a:latin typeface="Helvetica Neue"/>
              <a:ea typeface="Helvetica Neue"/>
              <a:cs typeface="Helvetica Neue"/>
              <a:sym typeface="Helvetica Neue"/>
            </a:endParaRPr>
          </a:p>
        </p:txBody>
      </p:sp>
      <p:cxnSp>
        <p:nvCxnSpPr>
          <p:cNvPr id="154" name="Google Shape;154;p14"/>
          <p:cNvCxnSpPr/>
          <p:nvPr/>
        </p:nvCxnSpPr>
        <p:spPr>
          <a:xfrm>
            <a:off x="704175" y="2479938"/>
            <a:ext cx="677100" cy="0"/>
          </a:xfrm>
          <a:prstGeom prst="straightConnector1">
            <a:avLst/>
          </a:prstGeom>
          <a:noFill/>
          <a:ln cap="flat" cmpd="sng" w="19050">
            <a:solidFill>
              <a:srgbClr val="00587D"/>
            </a:solidFill>
            <a:prstDash val="dot"/>
            <a:round/>
            <a:headEnd len="med" w="med" type="none"/>
            <a:tailEnd len="med" w="med" type="none"/>
          </a:ln>
        </p:spPr>
      </p:cxnSp>
      <p:sp>
        <p:nvSpPr>
          <p:cNvPr id="155" name="Google Shape;155;p14"/>
          <p:cNvSpPr/>
          <p:nvPr/>
        </p:nvSpPr>
        <p:spPr>
          <a:xfrm>
            <a:off x="614175" y="2384375"/>
            <a:ext cx="180000" cy="1800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 name="Google Shape;156;p14"/>
          <p:cNvPicPr preferRelativeResize="0"/>
          <p:nvPr/>
        </p:nvPicPr>
        <p:blipFill rotWithShape="1">
          <a:blip r:embed="rId3">
            <a:alphaModFix/>
          </a:blip>
          <a:srcRect b="34926" l="79712" r="-1027" t="10279"/>
          <a:stretch/>
        </p:blipFill>
        <p:spPr>
          <a:xfrm>
            <a:off x="416275" y="4396717"/>
            <a:ext cx="575800" cy="431100"/>
          </a:xfrm>
          <a:prstGeom prst="rect">
            <a:avLst/>
          </a:prstGeom>
          <a:noFill/>
          <a:ln>
            <a:noFill/>
          </a:ln>
        </p:spPr>
      </p:pic>
      <p:pic>
        <p:nvPicPr>
          <p:cNvPr id="157" name="Google Shape;157;p14"/>
          <p:cNvPicPr preferRelativeResize="0"/>
          <p:nvPr/>
        </p:nvPicPr>
        <p:blipFill rotWithShape="1">
          <a:blip r:embed="rId3">
            <a:alphaModFix/>
          </a:blip>
          <a:srcRect b="34933" l="349" r="78336" t="11265"/>
          <a:stretch/>
        </p:blipFill>
        <p:spPr>
          <a:xfrm>
            <a:off x="416275" y="5306250"/>
            <a:ext cx="575800" cy="423297"/>
          </a:xfrm>
          <a:prstGeom prst="rect">
            <a:avLst/>
          </a:prstGeom>
          <a:noFill/>
          <a:ln>
            <a:noFill/>
          </a:ln>
        </p:spPr>
      </p:pic>
      <p:cxnSp>
        <p:nvCxnSpPr>
          <p:cNvPr id="158" name="Google Shape;158;p14"/>
          <p:cNvCxnSpPr/>
          <p:nvPr/>
        </p:nvCxnSpPr>
        <p:spPr>
          <a:xfrm>
            <a:off x="704175" y="3078300"/>
            <a:ext cx="677100" cy="0"/>
          </a:xfrm>
          <a:prstGeom prst="straightConnector1">
            <a:avLst/>
          </a:prstGeom>
          <a:noFill/>
          <a:ln cap="flat" cmpd="sng" w="19050">
            <a:solidFill>
              <a:srgbClr val="00587D"/>
            </a:solidFill>
            <a:prstDash val="dot"/>
            <a:round/>
            <a:headEnd len="med" w="med" type="none"/>
            <a:tailEnd len="med" w="med" type="none"/>
          </a:ln>
        </p:spPr>
      </p:cxnSp>
      <p:sp>
        <p:nvSpPr>
          <p:cNvPr id="159" name="Google Shape;159;p14"/>
          <p:cNvSpPr/>
          <p:nvPr/>
        </p:nvSpPr>
        <p:spPr>
          <a:xfrm>
            <a:off x="614175" y="2993975"/>
            <a:ext cx="180000" cy="1800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14"/>
          <p:cNvPicPr preferRelativeResize="0"/>
          <p:nvPr/>
        </p:nvPicPr>
        <p:blipFill rotWithShape="1">
          <a:blip r:embed="rId3">
            <a:alphaModFix/>
          </a:blip>
          <a:srcRect b="34926" l="40233" r="38451" t="10279"/>
          <a:stretch/>
        </p:blipFill>
        <p:spPr>
          <a:xfrm>
            <a:off x="412375" y="8839167"/>
            <a:ext cx="575800" cy="431100"/>
          </a:xfrm>
          <a:prstGeom prst="rect">
            <a:avLst/>
          </a:prstGeom>
          <a:noFill/>
          <a:ln>
            <a:noFill/>
          </a:ln>
        </p:spPr>
      </p:pic>
      <p:sp>
        <p:nvSpPr>
          <p:cNvPr id="160" name="Google Shape;160;p14"/>
          <p:cNvSpPr/>
          <p:nvPr/>
        </p:nvSpPr>
        <p:spPr>
          <a:xfrm>
            <a:off x="614175" y="3294850"/>
            <a:ext cx="180000" cy="180000"/>
          </a:xfrm>
          <a:prstGeom prst="ellipse">
            <a:avLst/>
          </a:prstGeom>
          <a:solidFill>
            <a:srgbClr val="FFFFFF"/>
          </a:solidFill>
          <a:ln cap="flat" cmpd="sng" w="28575">
            <a:solidFill>
              <a:srgbClr val="0058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1" name="Google Shape;161;p14"/>
          <p:cNvCxnSpPr/>
          <p:nvPr/>
        </p:nvCxnSpPr>
        <p:spPr>
          <a:xfrm>
            <a:off x="704175" y="3421200"/>
            <a:ext cx="677100" cy="0"/>
          </a:xfrm>
          <a:prstGeom prst="straightConnector1">
            <a:avLst/>
          </a:prstGeom>
          <a:noFill/>
          <a:ln cap="flat" cmpd="sng" w="19050">
            <a:solidFill>
              <a:srgbClr val="00587D"/>
            </a:solidFill>
            <a:prstDash val="dot"/>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cxnSp>
        <p:nvCxnSpPr>
          <p:cNvPr id="166" name="Google Shape;166;p15"/>
          <p:cNvCxnSpPr/>
          <p:nvPr/>
        </p:nvCxnSpPr>
        <p:spPr>
          <a:xfrm flipH="1">
            <a:off x="687116" y="1665636"/>
            <a:ext cx="7500" cy="9377100"/>
          </a:xfrm>
          <a:prstGeom prst="straightConnector1">
            <a:avLst/>
          </a:prstGeom>
          <a:noFill/>
          <a:ln cap="flat" cmpd="sng" w="19050">
            <a:solidFill>
              <a:srgbClr val="00587D"/>
            </a:solidFill>
            <a:prstDash val="dot"/>
            <a:round/>
            <a:headEnd len="med" w="med" type="none"/>
            <a:tailEnd len="med" w="med" type="none"/>
          </a:ln>
        </p:spPr>
      </p:cxnSp>
      <p:sp>
        <p:nvSpPr>
          <p:cNvPr id="167" name="Google Shape;167;p15"/>
          <p:cNvSpPr/>
          <p:nvPr/>
        </p:nvSpPr>
        <p:spPr>
          <a:xfrm>
            <a:off x="687050" y="5963788"/>
            <a:ext cx="6267000" cy="7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i="1" sz="1000">
              <a:solidFill>
                <a:schemeClr val="dk1"/>
              </a:solidFill>
              <a:latin typeface="Helvetica Neue"/>
              <a:ea typeface="Helvetica Neue"/>
              <a:cs typeface="Helvetica Neue"/>
              <a:sym typeface="Helvetica Neue"/>
            </a:endParaRPr>
          </a:p>
        </p:txBody>
      </p:sp>
      <p:sp>
        <p:nvSpPr>
          <p:cNvPr id="168" name="Google Shape;168;p15"/>
          <p:cNvSpPr txBox="1"/>
          <p:nvPr/>
        </p:nvSpPr>
        <p:spPr>
          <a:xfrm>
            <a:off x="1559189" y="10042905"/>
            <a:ext cx="9927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grpSp>
        <p:nvGrpSpPr>
          <p:cNvPr id="169" name="Google Shape;169;p15"/>
          <p:cNvGrpSpPr/>
          <p:nvPr/>
        </p:nvGrpSpPr>
        <p:grpSpPr>
          <a:xfrm>
            <a:off x="305216" y="534732"/>
            <a:ext cx="6820940" cy="615634"/>
            <a:chOff x="381425" y="6441500"/>
            <a:chExt cx="8658212" cy="637500"/>
          </a:xfrm>
        </p:grpSpPr>
        <p:sp>
          <p:nvSpPr>
            <p:cNvPr id="170" name="Google Shape;170;p15"/>
            <p:cNvSpPr txBox="1"/>
            <p:nvPr/>
          </p:nvSpPr>
          <p:spPr>
            <a:xfrm>
              <a:off x="642037" y="6441500"/>
              <a:ext cx="8397600" cy="63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800">
                  <a:solidFill>
                    <a:srgbClr val="00587D"/>
                  </a:solidFill>
                  <a:latin typeface="Helvetica Neue"/>
                  <a:ea typeface="Helvetica Neue"/>
                  <a:cs typeface="Helvetica Neue"/>
                  <a:sym typeface="Helvetica Neue"/>
                </a:rPr>
                <a:t>Productions académiques</a:t>
              </a:r>
              <a:endParaRPr b="1" sz="2800">
                <a:solidFill>
                  <a:srgbClr val="00587D"/>
                </a:solidFill>
                <a:latin typeface="Helvetica Neue"/>
                <a:ea typeface="Helvetica Neue"/>
                <a:cs typeface="Helvetica Neue"/>
                <a:sym typeface="Helvetica Neue"/>
              </a:endParaRPr>
            </a:p>
          </p:txBody>
        </p:sp>
        <p:sp>
          <p:nvSpPr>
            <p:cNvPr id="171" name="Google Shape;171;p15"/>
            <p:cNvSpPr/>
            <p:nvPr/>
          </p:nvSpPr>
          <p:spPr>
            <a:xfrm>
              <a:off x="381425" y="6622850"/>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15"/>
          <p:cNvSpPr/>
          <p:nvPr/>
        </p:nvSpPr>
        <p:spPr>
          <a:xfrm>
            <a:off x="763300" y="1678575"/>
            <a:ext cx="6267000" cy="1201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Aborder les migrations en CAP avec l’aide d’un chatbot</a:t>
            </a:r>
            <a:r>
              <a:rPr lang="fr" sz="1000">
                <a:solidFill>
                  <a:schemeClr val="dk1"/>
                </a:solidFill>
                <a:latin typeface="Helvetica"/>
                <a:ea typeface="Helvetica"/>
                <a:cs typeface="Helvetica"/>
                <a:sym typeface="Helvetica"/>
              </a:rPr>
              <a:t> : </a:t>
            </a:r>
            <a:r>
              <a:rPr lang="fr" sz="1000">
                <a:solidFill>
                  <a:schemeClr val="dk1"/>
                </a:solidFill>
                <a:latin typeface="Calibri"/>
                <a:ea typeface="Calibri"/>
                <a:cs typeface="Calibri"/>
                <a:sym typeface="Calibri"/>
              </a:rPr>
              <a:t>Comment l’utilisation d’un chatbot peut-elle favoriser l'engagement des élèves, leur permettre de mieux comprendre un phénomène complexe et de développer l’esprit critique ? Cette proposition destinée à une classe de CAP s’appuie sur l’interaction avec chatbot pour prélever des informations, les reformuler et réaliser une synthèse orale du travail de recherche. Les élèves sont par la suite invités à réfléchir à la méthode d’écriture du prompt et à la nécessaire utilisation raisonnée de l’IA.</a:t>
            </a:r>
            <a:endParaRPr sz="10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i="1" sz="1000">
              <a:solidFill>
                <a:schemeClr val="dk1"/>
              </a:solidFill>
              <a:latin typeface="Helvetica"/>
              <a:ea typeface="Helvetica"/>
              <a:cs typeface="Helvetica"/>
              <a:sym typeface="Helvetica"/>
            </a:endParaRPr>
          </a:p>
          <a:p>
            <a:pPr indent="0" lvl="0" marL="0" rtl="0" algn="just">
              <a:lnSpc>
                <a:spcPct val="115000"/>
              </a:lnSpc>
              <a:spcBef>
                <a:spcPts val="0"/>
              </a:spcBef>
              <a:spcAft>
                <a:spcPts val="700"/>
              </a:spcAft>
              <a:buClr>
                <a:schemeClr val="dk1"/>
              </a:buClr>
              <a:buSzPts val="1100"/>
              <a:buFont typeface="Arial"/>
              <a:buNone/>
            </a:pPr>
            <a:r>
              <a:t/>
            </a:r>
            <a:endParaRPr i="1" sz="1000">
              <a:solidFill>
                <a:schemeClr val="dk1"/>
              </a:solidFill>
              <a:latin typeface="Helvetica"/>
              <a:ea typeface="Helvetica"/>
              <a:cs typeface="Helvetica"/>
              <a:sym typeface="Helvetica"/>
            </a:endParaRPr>
          </a:p>
        </p:txBody>
      </p:sp>
      <p:pic>
        <p:nvPicPr>
          <p:cNvPr id="173" name="Google Shape;173;p15"/>
          <p:cNvPicPr preferRelativeResize="0"/>
          <p:nvPr/>
        </p:nvPicPr>
        <p:blipFill>
          <a:blip r:embed="rId3">
            <a:alphaModFix/>
          </a:blip>
          <a:stretch>
            <a:fillRect/>
          </a:stretch>
        </p:blipFill>
        <p:spPr>
          <a:xfrm>
            <a:off x="3733289" y="10054409"/>
            <a:ext cx="196871" cy="241329"/>
          </a:xfrm>
          <a:prstGeom prst="rect">
            <a:avLst/>
          </a:prstGeom>
          <a:noFill/>
          <a:ln>
            <a:noFill/>
          </a:ln>
        </p:spPr>
      </p:pic>
      <p:sp>
        <p:nvSpPr>
          <p:cNvPr id="174" name="Google Shape;174;p15"/>
          <p:cNvSpPr/>
          <p:nvPr/>
        </p:nvSpPr>
        <p:spPr>
          <a:xfrm>
            <a:off x="593656" y="10891867"/>
            <a:ext cx="186709" cy="230899"/>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697350" y="7657650"/>
            <a:ext cx="6267000" cy="615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600"/>
              <a:buFont typeface="Arial"/>
              <a:buNone/>
            </a:pPr>
            <a:r>
              <a:t/>
            </a:r>
            <a:endParaRPr b="1" i="1" sz="1000">
              <a:solidFill>
                <a:schemeClr val="dk1"/>
              </a:solidFill>
              <a:latin typeface="Helvetica"/>
              <a:ea typeface="Helvetica"/>
              <a:cs typeface="Helvetica"/>
              <a:sym typeface="Helvetica"/>
            </a:endParaRPr>
          </a:p>
        </p:txBody>
      </p:sp>
      <p:grpSp>
        <p:nvGrpSpPr>
          <p:cNvPr id="176" name="Google Shape;176;p15"/>
          <p:cNvGrpSpPr/>
          <p:nvPr/>
        </p:nvGrpSpPr>
        <p:grpSpPr>
          <a:xfrm>
            <a:off x="1794544" y="4619563"/>
            <a:ext cx="4204489" cy="569570"/>
            <a:chOff x="2376503" y="37710402"/>
            <a:chExt cx="5337000" cy="807900"/>
          </a:xfrm>
        </p:grpSpPr>
        <p:sp>
          <p:nvSpPr>
            <p:cNvPr id="177" name="Google Shape;177;p15"/>
            <p:cNvSpPr txBox="1"/>
            <p:nvPr/>
          </p:nvSpPr>
          <p:spPr>
            <a:xfrm>
              <a:off x="6010913" y="37710402"/>
              <a:ext cx="1702500" cy="8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4">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178" name="Google Shape;178;p15"/>
            <p:cNvSpPr txBox="1"/>
            <p:nvPr/>
          </p:nvSpPr>
          <p:spPr>
            <a:xfrm>
              <a:off x="2376503" y="37710419"/>
              <a:ext cx="53370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sz="1100" u="sng">
                <a:solidFill>
                  <a:srgbClr val="00587D"/>
                </a:solidFill>
                <a:latin typeface="Helvetica Neue"/>
                <a:ea typeface="Helvetica Neue"/>
                <a:cs typeface="Helvetica Neue"/>
                <a:sym typeface="Helvetica Neue"/>
              </a:endParaRPr>
            </a:p>
          </p:txBody>
        </p:sp>
      </p:grpSp>
      <p:grpSp>
        <p:nvGrpSpPr>
          <p:cNvPr id="179" name="Google Shape;179;p15"/>
          <p:cNvGrpSpPr/>
          <p:nvPr/>
        </p:nvGrpSpPr>
        <p:grpSpPr>
          <a:xfrm>
            <a:off x="526875" y="1278488"/>
            <a:ext cx="3057344" cy="400090"/>
            <a:chOff x="660537" y="24537957"/>
            <a:chExt cx="3880863" cy="414300"/>
          </a:xfrm>
        </p:grpSpPr>
        <p:sp>
          <p:nvSpPr>
            <p:cNvPr id="180" name="Google Shape;180;p15"/>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Amiens</a:t>
              </a:r>
              <a:endParaRPr b="1" sz="1300">
                <a:solidFill>
                  <a:srgbClr val="FFFFFF"/>
                </a:solidFill>
                <a:latin typeface="Helvetica Neue"/>
                <a:ea typeface="Helvetica Neue"/>
                <a:cs typeface="Helvetica Neue"/>
                <a:sym typeface="Helvetica Neue"/>
              </a:endParaRPr>
            </a:p>
          </p:txBody>
        </p:sp>
        <p:sp>
          <p:nvSpPr>
            <p:cNvPr id="182" name="Google Shape;182;p15"/>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1</a:t>
              </a:r>
              <a:endParaRPr b="1">
                <a:solidFill>
                  <a:srgbClr val="00587D"/>
                </a:solidFill>
                <a:latin typeface="Helvetica Neue"/>
                <a:ea typeface="Helvetica Neue"/>
                <a:cs typeface="Helvetica Neue"/>
                <a:sym typeface="Helvetica Neue"/>
              </a:endParaRPr>
            </a:p>
          </p:txBody>
        </p:sp>
      </p:grpSp>
      <p:sp>
        <p:nvSpPr>
          <p:cNvPr id="184" name="Google Shape;184;p15"/>
          <p:cNvSpPr/>
          <p:nvPr/>
        </p:nvSpPr>
        <p:spPr>
          <a:xfrm>
            <a:off x="1559200" y="5604888"/>
            <a:ext cx="3315000" cy="523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700"/>
              </a:spcAft>
              <a:buClr>
                <a:schemeClr val="dk1"/>
              </a:buClr>
              <a:buSzPts val="1100"/>
              <a:buFont typeface="Arial"/>
              <a:buNone/>
            </a:pPr>
            <a:r>
              <a:t/>
            </a:r>
            <a:endParaRPr i="1" sz="1000">
              <a:solidFill>
                <a:schemeClr val="dk1"/>
              </a:solidFill>
              <a:latin typeface="Helvetica"/>
              <a:ea typeface="Helvetica"/>
              <a:cs typeface="Helvetica"/>
              <a:sym typeface="Helvetica"/>
            </a:endParaRPr>
          </a:p>
        </p:txBody>
      </p:sp>
      <p:sp>
        <p:nvSpPr>
          <p:cNvPr id="185" name="Google Shape;185;p15"/>
          <p:cNvSpPr txBox="1"/>
          <p:nvPr/>
        </p:nvSpPr>
        <p:spPr>
          <a:xfrm>
            <a:off x="2358050" y="2827375"/>
            <a:ext cx="4389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2"/>
              </a:solidFill>
            </a:endParaRPr>
          </a:p>
        </p:txBody>
      </p:sp>
      <p:sp>
        <p:nvSpPr>
          <p:cNvPr id="186" name="Google Shape;186;p15"/>
          <p:cNvSpPr txBox="1"/>
          <p:nvPr/>
        </p:nvSpPr>
        <p:spPr>
          <a:xfrm>
            <a:off x="1665850" y="2832375"/>
            <a:ext cx="38292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chemeClr val="dk2"/>
              </a:solidFill>
            </a:endParaRPr>
          </a:p>
        </p:txBody>
      </p:sp>
      <p:grpSp>
        <p:nvGrpSpPr>
          <p:cNvPr id="187" name="Google Shape;187;p15"/>
          <p:cNvGrpSpPr/>
          <p:nvPr/>
        </p:nvGrpSpPr>
        <p:grpSpPr>
          <a:xfrm>
            <a:off x="1830204" y="2835701"/>
            <a:ext cx="4204408" cy="523251"/>
            <a:chOff x="2376515" y="37710402"/>
            <a:chExt cx="5336898" cy="742200"/>
          </a:xfrm>
        </p:grpSpPr>
        <p:cxnSp>
          <p:nvCxnSpPr>
            <p:cNvPr id="188" name="Google Shape;188;p15"/>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189" name="Google Shape;189;p15"/>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5"/>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6">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190" name="Google Shape;190;p15"/>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7"/>
                </a:rPr>
                <a:t>Site académique</a:t>
              </a:r>
              <a:endParaRPr b="1" i="1" sz="1100" u="sng">
                <a:solidFill>
                  <a:srgbClr val="00587D"/>
                </a:solidFill>
                <a:latin typeface="Helvetica Neue"/>
                <a:ea typeface="Helvetica Neue"/>
                <a:cs typeface="Helvetica Neue"/>
                <a:sym typeface="Helvetica Neue"/>
              </a:endParaRPr>
            </a:p>
          </p:txBody>
        </p:sp>
        <p:sp>
          <p:nvSpPr>
            <p:cNvPr id="191" name="Google Shape;191;p15"/>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15"/>
          <p:cNvSpPr txBox="1"/>
          <p:nvPr/>
        </p:nvSpPr>
        <p:spPr>
          <a:xfrm>
            <a:off x="834000" y="3204925"/>
            <a:ext cx="6064200" cy="871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Utiliser des outils numériques pour découvrir et traiter le chapitre de cinquième sur la société féodale : </a:t>
            </a:r>
            <a:r>
              <a:rPr lang="fr" sz="1000">
                <a:solidFill>
                  <a:schemeClr val="dk1"/>
                </a:solidFill>
                <a:latin typeface="Helvetica"/>
                <a:ea typeface="Helvetica"/>
                <a:cs typeface="Helvetica"/>
                <a:sym typeface="Helvetica"/>
              </a:rPr>
              <a:t>Cette expérimentation part du principe que l’IA peut faciliter les recherches et les apprentissages des élèves et être un vecteur de motivation. En effet, les élèves, par le biais d’un jeu sérieux, vont utiliser un chatbot et une IA générative pour réaliser l’activité.</a:t>
            </a:r>
            <a:endParaRPr sz="10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100">
              <a:solidFill>
                <a:schemeClr val="dk2"/>
              </a:solidFill>
            </a:endParaRPr>
          </a:p>
        </p:txBody>
      </p:sp>
      <p:sp>
        <p:nvSpPr>
          <p:cNvPr id="194" name="Google Shape;194;p15"/>
          <p:cNvSpPr txBox="1"/>
          <p:nvPr/>
        </p:nvSpPr>
        <p:spPr>
          <a:xfrm>
            <a:off x="2180200" y="4055825"/>
            <a:ext cx="32640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chemeClr val="dk2"/>
              </a:solidFill>
            </a:endParaRPr>
          </a:p>
        </p:txBody>
      </p:sp>
      <p:grpSp>
        <p:nvGrpSpPr>
          <p:cNvPr id="195" name="Google Shape;195;p15"/>
          <p:cNvGrpSpPr/>
          <p:nvPr/>
        </p:nvGrpSpPr>
        <p:grpSpPr>
          <a:xfrm>
            <a:off x="1830204" y="4131101"/>
            <a:ext cx="4204408" cy="523251"/>
            <a:chOff x="2376515" y="37710402"/>
            <a:chExt cx="5336898" cy="742200"/>
          </a:xfrm>
        </p:grpSpPr>
        <p:cxnSp>
          <p:nvCxnSpPr>
            <p:cNvPr id="196" name="Google Shape;196;p15"/>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197" name="Google Shape;197;p15"/>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8"/>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9">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198" name="Google Shape;198;p15"/>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0"/>
                </a:rPr>
                <a:t>Site académique</a:t>
              </a:r>
              <a:endParaRPr b="1" i="1" sz="1100" u="sng">
                <a:solidFill>
                  <a:srgbClr val="00587D"/>
                </a:solidFill>
                <a:latin typeface="Helvetica Neue"/>
                <a:ea typeface="Helvetica Neue"/>
                <a:cs typeface="Helvetica Neue"/>
                <a:sym typeface="Helvetica Neue"/>
              </a:endParaRPr>
            </a:p>
          </p:txBody>
        </p:sp>
        <p:sp>
          <p:nvSpPr>
            <p:cNvPr id="199" name="Google Shape;199;p15"/>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15"/>
          <p:cNvSpPr txBox="1"/>
          <p:nvPr/>
        </p:nvSpPr>
        <p:spPr>
          <a:xfrm>
            <a:off x="935600" y="4862275"/>
            <a:ext cx="6094800" cy="615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Préparer les élèves de terminale HGGSP au Grand oral : </a:t>
            </a:r>
            <a:r>
              <a:rPr lang="fr" sz="1000">
                <a:solidFill>
                  <a:schemeClr val="dk1"/>
                </a:solidFill>
                <a:latin typeface="Helvetica"/>
                <a:ea typeface="Helvetica"/>
                <a:cs typeface="Helvetica"/>
                <a:sym typeface="Helvetica"/>
              </a:rPr>
              <a:t>En classe de terminale HGGSP, ce scénario propose d’utiliser une intelligence artificielle qui analyse et commente la performance de l’élève. Cela lui permet de développer une argumentation claire, de s’habituer à gérer le stress et la communication orale et de structurer un discours. </a:t>
            </a:r>
            <a:endParaRPr sz="10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100">
              <a:solidFill>
                <a:schemeClr val="dk2"/>
              </a:solidFill>
            </a:endParaRPr>
          </a:p>
        </p:txBody>
      </p:sp>
      <p:grpSp>
        <p:nvGrpSpPr>
          <p:cNvPr id="202" name="Google Shape;202;p15"/>
          <p:cNvGrpSpPr/>
          <p:nvPr/>
        </p:nvGrpSpPr>
        <p:grpSpPr>
          <a:xfrm>
            <a:off x="1906404" y="5731301"/>
            <a:ext cx="4204408" cy="523251"/>
            <a:chOff x="2376515" y="37710402"/>
            <a:chExt cx="5336898" cy="742200"/>
          </a:xfrm>
        </p:grpSpPr>
        <p:cxnSp>
          <p:nvCxnSpPr>
            <p:cNvPr id="203" name="Google Shape;203;p15"/>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204" name="Google Shape;204;p15"/>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1"/>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2">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205" name="Google Shape;205;p15"/>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3"/>
                </a:rPr>
                <a:t>Site académique</a:t>
              </a:r>
              <a:endParaRPr b="1" i="1" sz="1100" u="sng">
                <a:solidFill>
                  <a:srgbClr val="00587D"/>
                </a:solidFill>
                <a:latin typeface="Helvetica Neue"/>
                <a:ea typeface="Helvetica Neue"/>
                <a:cs typeface="Helvetica Neue"/>
                <a:sym typeface="Helvetica Neue"/>
              </a:endParaRPr>
            </a:p>
          </p:txBody>
        </p:sp>
        <p:sp>
          <p:nvSpPr>
            <p:cNvPr id="206" name="Google Shape;206;p15"/>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15"/>
          <p:cNvSpPr txBox="1"/>
          <p:nvPr/>
        </p:nvSpPr>
        <p:spPr>
          <a:xfrm>
            <a:off x="1033775" y="6295250"/>
            <a:ext cx="5930400" cy="808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Enseigner les grandes découvertes en utilisant une IA, en classe de seconde professionnelle ou cinquième.</a:t>
            </a:r>
            <a:r>
              <a:rPr lang="fr" sz="1000">
                <a:solidFill>
                  <a:schemeClr val="dk1"/>
                </a:solidFill>
                <a:latin typeface="Helvetica"/>
                <a:ea typeface="Helvetica"/>
                <a:cs typeface="Helvetica"/>
                <a:sym typeface="Helvetica"/>
              </a:rPr>
              <a:t> Dans ce scénario, les élèves s’appuient sur deux IA génératives dont ils vont comparer les réponses, pour réaliser une synthèse, la reformuler et l’enregistrer. La tâche finale sera un podcast radiophonique avec un présentateur, un chroniqueur et un intervieweur sur un des trois voyages proposés : Colomb, Magellan et Jones. Au total, les élèves comprennent que même en utilisant des outils numériques, la démarche de l’historien reste la même.</a:t>
            </a:r>
            <a:endParaRPr sz="10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100">
              <a:solidFill>
                <a:schemeClr val="dk2"/>
              </a:solidFill>
            </a:endParaRPr>
          </a:p>
        </p:txBody>
      </p:sp>
      <p:grpSp>
        <p:nvGrpSpPr>
          <p:cNvPr id="209" name="Google Shape;209;p15"/>
          <p:cNvGrpSpPr/>
          <p:nvPr/>
        </p:nvGrpSpPr>
        <p:grpSpPr>
          <a:xfrm>
            <a:off x="1982604" y="7636301"/>
            <a:ext cx="4204408" cy="523251"/>
            <a:chOff x="2376515" y="37710402"/>
            <a:chExt cx="5336898" cy="742200"/>
          </a:xfrm>
        </p:grpSpPr>
        <p:cxnSp>
          <p:nvCxnSpPr>
            <p:cNvPr id="210" name="Google Shape;210;p15"/>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211" name="Google Shape;211;p15"/>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4"/>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5">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212" name="Google Shape;212;p15"/>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6"/>
                </a:rPr>
                <a:t>Site académique</a:t>
              </a:r>
              <a:endParaRPr b="1" i="1" sz="1100" u="sng">
                <a:solidFill>
                  <a:srgbClr val="00587D"/>
                </a:solidFill>
                <a:latin typeface="Helvetica Neue"/>
                <a:ea typeface="Helvetica Neue"/>
                <a:cs typeface="Helvetica Neue"/>
                <a:sym typeface="Helvetica Neue"/>
              </a:endParaRPr>
            </a:p>
          </p:txBody>
        </p:sp>
        <p:sp>
          <p:nvSpPr>
            <p:cNvPr id="213" name="Google Shape;213;p15"/>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cxnSp>
        <p:nvCxnSpPr>
          <p:cNvPr id="219" name="Google Shape;219;p16"/>
          <p:cNvCxnSpPr/>
          <p:nvPr/>
        </p:nvCxnSpPr>
        <p:spPr>
          <a:xfrm flipH="1">
            <a:off x="687116" y="1665636"/>
            <a:ext cx="7500" cy="9377100"/>
          </a:xfrm>
          <a:prstGeom prst="straightConnector1">
            <a:avLst/>
          </a:prstGeom>
          <a:noFill/>
          <a:ln cap="flat" cmpd="sng" w="19050">
            <a:solidFill>
              <a:srgbClr val="00587D"/>
            </a:solidFill>
            <a:prstDash val="dot"/>
            <a:round/>
            <a:headEnd len="med" w="med" type="none"/>
            <a:tailEnd len="med" w="med" type="none"/>
          </a:ln>
        </p:spPr>
      </p:cxnSp>
      <p:sp>
        <p:nvSpPr>
          <p:cNvPr id="220" name="Google Shape;220;p16"/>
          <p:cNvSpPr/>
          <p:nvPr/>
        </p:nvSpPr>
        <p:spPr>
          <a:xfrm>
            <a:off x="687050" y="5963788"/>
            <a:ext cx="6267000" cy="7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i="1" sz="1000">
              <a:solidFill>
                <a:schemeClr val="dk1"/>
              </a:solidFill>
              <a:latin typeface="Helvetica Neue"/>
              <a:ea typeface="Helvetica Neue"/>
              <a:cs typeface="Helvetica Neue"/>
              <a:sym typeface="Helvetica Neue"/>
            </a:endParaRPr>
          </a:p>
        </p:txBody>
      </p:sp>
      <p:sp>
        <p:nvSpPr>
          <p:cNvPr id="221" name="Google Shape;221;p16"/>
          <p:cNvSpPr txBox="1"/>
          <p:nvPr/>
        </p:nvSpPr>
        <p:spPr>
          <a:xfrm>
            <a:off x="1559189" y="10042905"/>
            <a:ext cx="9927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grpSp>
        <p:nvGrpSpPr>
          <p:cNvPr id="222" name="Google Shape;222;p16"/>
          <p:cNvGrpSpPr/>
          <p:nvPr/>
        </p:nvGrpSpPr>
        <p:grpSpPr>
          <a:xfrm>
            <a:off x="305216" y="534732"/>
            <a:ext cx="6820940" cy="615634"/>
            <a:chOff x="381425" y="6441500"/>
            <a:chExt cx="8658212" cy="637500"/>
          </a:xfrm>
        </p:grpSpPr>
        <p:sp>
          <p:nvSpPr>
            <p:cNvPr id="223" name="Google Shape;223;p16"/>
            <p:cNvSpPr txBox="1"/>
            <p:nvPr/>
          </p:nvSpPr>
          <p:spPr>
            <a:xfrm>
              <a:off x="642037" y="6441500"/>
              <a:ext cx="8397600" cy="63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800">
                  <a:solidFill>
                    <a:srgbClr val="00587D"/>
                  </a:solidFill>
                  <a:latin typeface="Helvetica Neue"/>
                  <a:ea typeface="Helvetica Neue"/>
                  <a:cs typeface="Helvetica Neue"/>
                  <a:sym typeface="Helvetica Neue"/>
                </a:rPr>
                <a:t>Productions académiques</a:t>
              </a:r>
              <a:endParaRPr b="1" sz="2800">
                <a:solidFill>
                  <a:srgbClr val="00587D"/>
                </a:solidFill>
                <a:latin typeface="Helvetica Neue"/>
                <a:ea typeface="Helvetica Neue"/>
                <a:cs typeface="Helvetica Neue"/>
                <a:sym typeface="Helvetica Neue"/>
              </a:endParaRPr>
            </a:p>
          </p:txBody>
        </p:sp>
        <p:sp>
          <p:nvSpPr>
            <p:cNvPr id="224" name="Google Shape;224;p16"/>
            <p:cNvSpPr/>
            <p:nvPr/>
          </p:nvSpPr>
          <p:spPr>
            <a:xfrm>
              <a:off x="381425" y="6622850"/>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16"/>
          <p:cNvSpPr/>
          <p:nvPr/>
        </p:nvSpPr>
        <p:spPr>
          <a:xfrm>
            <a:off x="763300" y="1678575"/>
            <a:ext cx="6267000" cy="1201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En classe de quatrième ou de seconde générale, deux scénarios proposent d'étudier l’IA comme outil pédagogique en géographie des risques, puis de réaliser une enquête numérique sur les réalités cachées du tourisme aux Maldives. </a:t>
            </a:r>
            <a:r>
              <a:rPr lang="fr" sz="1000">
                <a:solidFill>
                  <a:schemeClr val="dk1"/>
                </a:solidFill>
                <a:latin typeface="Helvetica"/>
                <a:ea typeface="Helvetica"/>
                <a:cs typeface="Helvetica"/>
                <a:sym typeface="Helvetica"/>
              </a:rPr>
              <a:t>Dans le premier scénario, le professeur a paramétré un personnage virtuel avec lequel les élèves, divisés en groupes sur le modèle de la classe puzzle, vont interagir, puis faire des recherches supplémentaires. Ils enregistrent par la suite une production orale répondant à l’une de ces problématiques : pourquoi les Italiens ont-ils quitté leur pays au XIXe et au XXe siècle ou pourquoi migre-t-on ? Dans la seconde proposition, les élèves vont dialoguer avec un personnage fictif d’un village qui vient d’être inondé. En s’appuyant sur des documents supplémentaires et à l’aide d’une IA générative, ils vont ensuite proposer des solutions efficaces pour réduire la vulnérabilité de ce territoire. Ils pourront ensuite évaluer la pertinence de leurs propositions avec un jeu sérieux.</a:t>
            </a:r>
            <a:endParaRPr sz="10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b="1" sz="10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i="1" sz="1000">
              <a:solidFill>
                <a:schemeClr val="dk1"/>
              </a:solidFill>
              <a:latin typeface="Helvetica"/>
              <a:ea typeface="Helvetica"/>
              <a:cs typeface="Helvetica"/>
              <a:sym typeface="Helvetica"/>
            </a:endParaRPr>
          </a:p>
          <a:p>
            <a:pPr indent="0" lvl="0" marL="0" rtl="0" algn="just">
              <a:lnSpc>
                <a:spcPct val="115000"/>
              </a:lnSpc>
              <a:spcBef>
                <a:spcPts val="0"/>
              </a:spcBef>
              <a:spcAft>
                <a:spcPts val="700"/>
              </a:spcAft>
              <a:buClr>
                <a:schemeClr val="dk1"/>
              </a:buClr>
              <a:buSzPts val="1100"/>
              <a:buFont typeface="Arial"/>
              <a:buNone/>
            </a:pPr>
            <a:r>
              <a:t/>
            </a:r>
            <a:endParaRPr i="1" sz="1000">
              <a:solidFill>
                <a:schemeClr val="dk1"/>
              </a:solidFill>
              <a:latin typeface="Helvetica"/>
              <a:ea typeface="Helvetica"/>
              <a:cs typeface="Helvetica"/>
              <a:sym typeface="Helvetica"/>
            </a:endParaRPr>
          </a:p>
        </p:txBody>
      </p:sp>
      <p:pic>
        <p:nvPicPr>
          <p:cNvPr id="226" name="Google Shape;226;p16"/>
          <p:cNvPicPr preferRelativeResize="0"/>
          <p:nvPr/>
        </p:nvPicPr>
        <p:blipFill>
          <a:blip r:embed="rId3">
            <a:alphaModFix/>
          </a:blip>
          <a:stretch>
            <a:fillRect/>
          </a:stretch>
        </p:blipFill>
        <p:spPr>
          <a:xfrm>
            <a:off x="3733289" y="10054409"/>
            <a:ext cx="196871" cy="241329"/>
          </a:xfrm>
          <a:prstGeom prst="rect">
            <a:avLst/>
          </a:prstGeom>
          <a:noFill/>
          <a:ln>
            <a:noFill/>
          </a:ln>
        </p:spPr>
      </p:pic>
      <p:sp>
        <p:nvSpPr>
          <p:cNvPr id="227" name="Google Shape;227;p16"/>
          <p:cNvSpPr/>
          <p:nvPr/>
        </p:nvSpPr>
        <p:spPr>
          <a:xfrm>
            <a:off x="593656" y="10891867"/>
            <a:ext cx="186600" cy="231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p:nvPr/>
        </p:nvSpPr>
        <p:spPr>
          <a:xfrm>
            <a:off x="1094750" y="7626150"/>
            <a:ext cx="5869500" cy="867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Compléter, amender, comparer un cours traditionnel avec une réponse donnée par l’IA. L’Europe, un lieu de grandes guerres.</a:t>
            </a:r>
            <a:r>
              <a:rPr lang="fr" sz="1000">
                <a:solidFill>
                  <a:schemeClr val="dk1"/>
                </a:solidFill>
                <a:latin typeface="Helvetica"/>
                <a:ea typeface="Helvetica"/>
                <a:cs typeface="Helvetica"/>
                <a:sym typeface="Helvetica"/>
              </a:rPr>
              <a:t> En classe de troisième prépa-métiers, ce scénario propose de partir de la synthèse du cours faite par le professeur sur « démocraties fragiles et pratiques totalitaires en Europe de l’entre deux guerres” avec l’exemple de l’Allemagne et de l’URSS pour reprendre, compléter, amender, et enrichir cette synthèse à l’aide d’une IA.</a:t>
            </a:r>
            <a:endParaRPr b="1" i="1" sz="1000">
              <a:solidFill>
                <a:schemeClr val="dk1"/>
              </a:solidFill>
              <a:latin typeface="Helvetica"/>
              <a:ea typeface="Helvetica"/>
              <a:cs typeface="Helvetica"/>
              <a:sym typeface="Helvetica"/>
            </a:endParaRPr>
          </a:p>
        </p:txBody>
      </p:sp>
      <p:grpSp>
        <p:nvGrpSpPr>
          <p:cNvPr id="229" name="Google Shape;229;p16"/>
          <p:cNvGrpSpPr/>
          <p:nvPr/>
        </p:nvGrpSpPr>
        <p:grpSpPr>
          <a:xfrm>
            <a:off x="1794544" y="4619563"/>
            <a:ext cx="4204489" cy="569570"/>
            <a:chOff x="2376503" y="37710402"/>
            <a:chExt cx="5337000" cy="807900"/>
          </a:xfrm>
        </p:grpSpPr>
        <p:sp>
          <p:nvSpPr>
            <p:cNvPr id="230" name="Google Shape;230;p16"/>
            <p:cNvSpPr txBox="1"/>
            <p:nvPr/>
          </p:nvSpPr>
          <p:spPr>
            <a:xfrm>
              <a:off x="6010913" y="37710402"/>
              <a:ext cx="1702500" cy="8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4">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231" name="Google Shape;231;p16"/>
            <p:cNvSpPr txBox="1"/>
            <p:nvPr/>
          </p:nvSpPr>
          <p:spPr>
            <a:xfrm>
              <a:off x="2376503" y="37710419"/>
              <a:ext cx="53370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sz="1100" u="sng">
                <a:solidFill>
                  <a:srgbClr val="00587D"/>
                </a:solidFill>
                <a:latin typeface="Helvetica Neue"/>
                <a:ea typeface="Helvetica Neue"/>
                <a:cs typeface="Helvetica Neue"/>
                <a:sym typeface="Helvetica Neue"/>
              </a:endParaRPr>
            </a:p>
          </p:txBody>
        </p:sp>
      </p:grpSp>
      <p:grpSp>
        <p:nvGrpSpPr>
          <p:cNvPr id="232" name="Google Shape;232;p16"/>
          <p:cNvGrpSpPr/>
          <p:nvPr/>
        </p:nvGrpSpPr>
        <p:grpSpPr>
          <a:xfrm>
            <a:off x="526875" y="1278488"/>
            <a:ext cx="3057344" cy="400090"/>
            <a:chOff x="660537" y="24537957"/>
            <a:chExt cx="3880863" cy="414300"/>
          </a:xfrm>
        </p:grpSpPr>
        <p:sp>
          <p:nvSpPr>
            <p:cNvPr id="233" name="Google Shape;233;p16"/>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Amiens</a:t>
              </a:r>
              <a:endParaRPr b="1" sz="1300">
                <a:solidFill>
                  <a:srgbClr val="FFFFFF"/>
                </a:solidFill>
                <a:latin typeface="Helvetica Neue"/>
                <a:ea typeface="Helvetica Neue"/>
                <a:cs typeface="Helvetica Neue"/>
                <a:sym typeface="Helvetica Neue"/>
              </a:endParaRPr>
            </a:p>
          </p:txBody>
        </p:sp>
        <p:sp>
          <p:nvSpPr>
            <p:cNvPr id="235" name="Google Shape;235;p16"/>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1</a:t>
              </a:r>
              <a:endParaRPr b="1">
                <a:solidFill>
                  <a:srgbClr val="00587D"/>
                </a:solidFill>
                <a:latin typeface="Helvetica Neue"/>
                <a:ea typeface="Helvetica Neue"/>
                <a:cs typeface="Helvetica Neue"/>
                <a:sym typeface="Helvetica Neue"/>
              </a:endParaRPr>
            </a:p>
          </p:txBody>
        </p:sp>
      </p:grpSp>
      <p:sp>
        <p:nvSpPr>
          <p:cNvPr id="237" name="Google Shape;237;p16"/>
          <p:cNvSpPr/>
          <p:nvPr/>
        </p:nvSpPr>
        <p:spPr>
          <a:xfrm>
            <a:off x="1559200" y="5604888"/>
            <a:ext cx="3315000" cy="523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700"/>
              </a:spcAft>
              <a:buClr>
                <a:schemeClr val="dk1"/>
              </a:buClr>
              <a:buSzPts val="1100"/>
              <a:buFont typeface="Arial"/>
              <a:buNone/>
            </a:pPr>
            <a:r>
              <a:t/>
            </a:r>
            <a:endParaRPr i="1" sz="1000">
              <a:solidFill>
                <a:schemeClr val="dk1"/>
              </a:solidFill>
              <a:latin typeface="Helvetica"/>
              <a:ea typeface="Helvetica"/>
              <a:cs typeface="Helvetica"/>
              <a:sym typeface="Helvetica"/>
            </a:endParaRPr>
          </a:p>
        </p:txBody>
      </p:sp>
      <p:sp>
        <p:nvSpPr>
          <p:cNvPr id="238" name="Google Shape;238;p16"/>
          <p:cNvSpPr txBox="1"/>
          <p:nvPr/>
        </p:nvSpPr>
        <p:spPr>
          <a:xfrm>
            <a:off x="2358050" y="2751175"/>
            <a:ext cx="4389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2"/>
              </a:solidFill>
            </a:endParaRPr>
          </a:p>
        </p:txBody>
      </p:sp>
      <p:sp>
        <p:nvSpPr>
          <p:cNvPr id="239" name="Google Shape;239;p16"/>
          <p:cNvSpPr txBox="1"/>
          <p:nvPr/>
        </p:nvSpPr>
        <p:spPr>
          <a:xfrm>
            <a:off x="1665850" y="2832375"/>
            <a:ext cx="38292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chemeClr val="dk2"/>
              </a:solidFill>
            </a:endParaRPr>
          </a:p>
        </p:txBody>
      </p:sp>
      <p:grpSp>
        <p:nvGrpSpPr>
          <p:cNvPr id="240" name="Google Shape;240;p16"/>
          <p:cNvGrpSpPr/>
          <p:nvPr/>
        </p:nvGrpSpPr>
        <p:grpSpPr>
          <a:xfrm>
            <a:off x="1830204" y="3673901"/>
            <a:ext cx="4204408" cy="523251"/>
            <a:chOff x="2376515" y="37710402"/>
            <a:chExt cx="5336898" cy="742200"/>
          </a:xfrm>
        </p:grpSpPr>
        <p:cxnSp>
          <p:nvCxnSpPr>
            <p:cNvPr id="241" name="Google Shape;241;p16"/>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242" name="Google Shape;242;p16"/>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5"/>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6">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243" name="Google Shape;243;p16"/>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7"/>
                </a:rPr>
                <a:t>Site académique</a:t>
              </a:r>
              <a:endParaRPr b="1" i="1" sz="1100" u="sng">
                <a:solidFill>
                  <a:srgbClr val="00587D"/>
                </a:solidFill>
                <a:latin typeface="Helvetica Neue"/>
                <a:ea typeface="Helvetica Neue"/>
                <a:cs typeface="Helvetica Neue"/>
                <a:sym typeface="Helvetica Neue"/>
              </a:endParaRPr>
            </a:p>
          </p:txBody>
        </p:sp>
        <p:sp>
          <p:nvSpPr>
            <p:cNvPr id="244" name="Google Shape;244;p16"/>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16"/>
          <p:cNvSpPr txBox="1"/>
          <p:nvPr/>
        </p:nvSpPr>
        <p:spPr>
          <a:xfrm>
            <a:off x="935600" y="4197150"/>
            <a:ext cx="6094800" cy="1021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000">
                <a:solidFill>
                  <a:schemeClr val="dk1"/>
                </a:solidFill>
                <a:latin typeface="Helvetica"/>
                <a:ea typeface="Helvetica"/>
                <a:cs typeface="Helvetica"/>
                <a:sym typeface="Helvetica"/>
              </a:rPr>
              <a:t>Préparer les élèves de terminale HGGSP au Grand oral : </a:t>
            </a:r>
            <a:r>
              <a:rPr lang="fr" sz="1000">
                <a:solidFill>
                  <a:schemeClr val="dk1"/>
                </a:solidFill>
                <a:latin typeface="Helvetica"/>
                <a:ea typeface="Helvetica"/>
                <a:cs typeface="Helvetica"/>
                <a:sym typeface="Helvetica"/>
              </a:rPr>
              <a:t>En classe de terminale HGGSP, ce scénario propose d’utiliser une intelligence artificielle qui analyse et commente la performance de l’élève. Cela lui permet de développer une argumentation claire, de s’habituer à gérer le stress et la communication orale et de structurer un discours. </a:t>
            </a:r>
            <a:endParaRPr sz="10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100">
              <a:solidFill>
                <a:schemeClr val="dk2"/>
              </a:solidFill>
            </a:endParaRPr>
          </a:p>
        </p:txBody>
      </p:sp>
      <p:grpSp>
        <p:nvGrpSpPr>
          <p:cNvPr id="247" name="Google Shape;247;p16"/>
          <p:cNvGrpSpPr/>
          <p:nvPr/>
        </p:nvGrpSpPr>
        <p:grpSpPr>
          <a:xfrm>
            <a:off x="1906404" y="5350301"/>
            <a:ext cx="4204408" cy="523251"/>
            <a:chOff x="2376515" y="37710402"/>
            <a:chExt cx="5336898" cy="742200"/>
          </a:xfrm>
        </p:grpSpPr>
        <p:cxnSp>
          <p:nvCxnSpPr>
            <p:cNvPr id="248" name="Google Shape;248;p16"/>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249" name="Google Shape;249;p16"/>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8"/>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9">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250" name="Google Shape;250;p16"/>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0"/>
                </a:rPr>
                <a:t>Site académique</a:t>
              </a:r>
              <a:endParaRPr b="1" i="1" sz="1100" u="sng">
                <a:solidFill>
                  <a:srgbClr val="00587D"/>
                </a:solidFill>
                <a:latin typeface="Helvetica Neue"/>
                <a:ea typeface="Helvetica Neue"/>
                <a:cs typeface="Helvetica Neue"/>
                <a:sym typeface="Helvetica Neue"/>
              </a:endParaRPr>
            </a:p>
          </p:txBody>
        </p:sp>
        <p:sp>
          <p:nvSpPr>
            <p:cNvPr id="251" name="Google Shape;251;p16"/>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16"/>
          <p:cNvSpPr txBox="1"/>
          <p:nvPr/>
        </p:nvSpPr>
        <p:spPr>
          <a:xfrm>
            <a:off x="988050" y="5764500"/>
            <a:ext cx="5976300" cy="1339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000">
                <a:solidFill>
                  <a:schemeClr val="dk1"/>
                </a:solidFill>
                <a:latin typeface="Helvetica"/>
                <a:ea typeface="Helvetica"/>
                <a:cs typeface="Helvetica"/>
                <a:sym typeface="Helvetica"/>
              </a:rPr>
              <a:t>Comment l’utilisation combinée de l’IA générative de texte et de l’IA conversationnelle permet de créer une légende de schéma d’organisation spatiale plus précise et complète ? </a:t>
            </a:r>
            <a:r>
              <a:rPr lang="fr" sz="1000">
                <a:solidFill>
                  <a:schemeClr val="dk1"/>
                </a:solidFill>
                <a:latin typeface="Helvetica"/>
                <a:ea typeface="Helvetica"/>
                <a:cs typeface="Helvetica"/>
                <a:sym typeface="Helvetica"/>
              </a:rPr>
              <a:t>(Terminale) ce scénario propose, pour traiter le chapitre sur la mondialisation, d’utiliser une IA générative de texte et une IA conversationnelle pour aider les élèves à concevoir une légende de schéma d'organisation spatiale précise et complète, en exploitant des ressources variées et en facilitant la compréhension d’interactions spatiales complexes.</a:t>
            </a:r>
            <a:endParaRPr sz="10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100">
              <a:solidFill>
                <a:schemeClr val="dk2"/>
              </a:solidFill>
            </a:endParaRPr>
          </a:p>
        </p:txBody>
      </p:sp>
      <p:grpSp>
        <p:nvGrpSpPr>
          <p:cNvPr id="254" name="Google Shape;254;p16"/>
          <p:cNvGrpSpPr/>
          <p:nvPr/>
        </p:nvGrpSpPr>
        <p:grpSpPr>
          <a:xfrm>
            <a:off x="1982604" y="7102901"/>
            <a:ext cx="4204408" cy="523251"/>
            <a:chOff x="2376515" y="37710402"/>
            <a:chExt cx="5336898" cy="742200"/>
          </a:xfrm>
        </p:grpSpPr>
        <p:cxnSp>
          <p:nvCxnSpPr>
            <p:cNvPr id="255" name="Google Shape;255;p16"/>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256" name="Google Shape;256;p16"/>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1"/>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2">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257" name="Google Shape;257;p16"/>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3"/>
                </a:rPr>
                <a:t>Site académique</a:t>
              </a:r>
              <a:endParaRPr b="1" i="1" sz="1100" u="sng">
                <a:solidFill>
                  <a:srgbClr val="00587D"/>
                </a:solidFill>
                <a:latin typeface="Helvetica Neue"/>
                <a:ea typeface="Helvetica Neue"/>
                <a:cs typeface="Helvetica Neue"/>
                <a:sym typeface="Helvetica Neue"/>
              </a:endParaRPr>
            </a:p>
          </p:txBody>
        </p:sp>
        <p:sp>
          <p:nvSpPr>
            <p:cNvPr id="258" name="Google Shape;258;p16"/>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16"/>
          <p:cNvGrpSpPr/>
          <p:nvPr/>
        </p:nvGrpSpPr>
        <p:grpSpPr>
          <a:xfrm>
            <a:off x="2058804" y="8703101"/>
            <a:ext cx="4204408" cy="523251"/>
            <a:chOff x="2376515" y="37710402"/>
            <a:chExt cx="5336898" cy="742200"/>
          </a:xfrm>
        </p:grpSpPr>
        <p:cxnSp>
          <p:nvCxnSpPr>
            <p:cNvPr id="261" name="Google Shape;261;p16"/>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262" name="Google Shape;262;p16"/>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4"/>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5">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263" name="Google Shape;263;p16"/>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6"/>
                </a:rPr>
                <a:t>Site académique</a:t>
              </a:r>
              <a:endParaRPr b="1" i="1" sz="1100" u="sng">
                <a:solidFill>
                  <a:srgbClr val="00587D"/>
                </a:solidFill>
                <a:latin typeface="Helvetica Neue"/>
                <a:ea typeface="Helvetica Neue"/>
                <a:cs typeface="Helvetica Neue"/>
                <a:sym typeface="Helvetica Neue"/>
              </a:endParaRPr>
            </a:p>
          </p:txBody>
        </p:sp>
        <p:sp>
          <p:nvSpPr>
            <p:cNvPr id="264" name="Google Shape;264;p16"/>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16"/>
          <p:cNvGrpSpPr/>
          <p:nvPr/>
        </p:nvGrpSpPr>
        <p:grpSpPr>
          <a:xfrm>
            <a:off x="539575" y="9339025"/>
            <a:ext cx="3057344" cy="400090"/>
            <a:chOff x="660537" y="24537957"/>
            <a:chExt cx="3880863" cy="414300"/>
          </a:xfrm>
        </p:grpSpPr>
        <p:sp>
          <p:nvSpPr>
            <p:cNvPr id="267" name="Google Shape;267;p16"/>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Dijon</a:t>
              </a:r>
              <a:endParaRPr b="1" sz="1300">
                <a:solidFill>
                  <a:srgbClr val="FFFFFF"/>
                </a:solidFill>
                <a:latin typeface="Helvetica Neue"/>
                <a:ea typeface="Helvetica Neue"/>
                <a:cs typeface="Helvetica Neue"/>
                <a:sym typeface="Helvetica Neue"/>
              </a:endParaRPr>
            </a:p>
          </p:txBody>
        </p:sp>
        <p:sp>
          <p:nvSpPr>
            <p:cNvPr id="269" name="Google Shape;269;p16"/>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2</a:t>
              </a:r>
              <a:endParaRPr b="1">
                <a:solidFill>
                  <a:srgbClr val="00587D"/>
                </a:solidFill>
                <a:latin typeface="Helvetica Neue"/>
                <a:ea typeface="Helvetica Neue"/>
                <a:cs typeface="Helvetica Neue"/>
                <a:sym typeface="Helvetica Neue"/>
              </a:endParaRPr>
            </a:p>
          </p:txBody>
        </p:sp>
      </p:grpSp>
      <p:sp>
        <p:nvSpPr>
          <p:cNvPr id="271" name="Google Shape;271;p16"/>
          <p:cNvSpPr txBox="1"/>
          <p:nvPr/>
        </p:nvSpPr>
        <p:spPr>
          <a:xfrm>
            <a:off x="685800" y="9829800"/>
            <a:ext cx="3000000" cy="338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000">
                <a:solidFill>
                  <a:schemeClr val="dk1"/>
                </a:solidFill>
                <a:latin typeface="Helvetica"/>
                <a:ea typeface="Helvetica"/>
                <a:cs typeface="Helvetica"/>
                <a:sym typeface="Helvetica"/>
              </a:rPr>
              <a:t>Bilan à venir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cxnSp>
        <p:nvCxnSpPr>
          <p:cNvPr id="276" name="Google Shape;276;p17"/>
          <p:cNvCxnSpPr/>
          <p:nvPr/>
        </p:nvCxnSpPr>
        <p:spPr>
          <a:xfrm flipH="1">
            <a:off x="687116" y="1665636"/>
            <a:ext cx="7500" cy="9377100"/>
          </a:xfrm>
          <a:prstGeom prst="straightConnector1">
            <a:avLst/>
          </a:prstGeom>
          <a:noFill/>
          <a:ln cap="flat" cmpd="sng" w="19050">
            <a:solidFill>
              <a:srgbClr val="00587D"/>
            </a:solidFill>
            <a:prstDash val="dot"/>
            <a:round/>
            <a:headEnd len="med" w="med" type="none"/>
            <a:tailEnd len="med" w="med" type="none"/>
          </a:ln>
        </p:spPr>
      </p:cxnSp>
      <p:sp>
        <p:nvSpPr>
          <p:cNvPr id="277" name="Google Shape;277;p17"/>
          <p:cNvSpPr/>
          <p:nvPr/>
        </p:nvSpPr>
        <p:spPr>
          <a:xfrm>
            <a:off x="687050" y="5936700"/>
            <a:ext cx="6267000" cy="766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i="1" sz="1000">
              <a:solidFill>
                <a:schemeClr val="dk1"/>
              </a:solidFill>
              <a:latin typeface="Helvetica"/>
              <a:ea typeface="Helvetica"/>
              <a:cs typeface="Helvetica"/>
              <a:sym typeface="Helvetica"/>
            </a:endParaRPr>
          </a:p>
          <a:p>
            <a:pPr indent="0" lvl="0" marL="0" rtl="0" algn="l">
              <a:spcBef>
                <a:spcPts val="700"/>
              </a:spcBef>
              <a:spcAft>
                <a:spcPts val="0"/>
              </a:spcAft>
              <a:buNone/>
            </a:pPr>
            <a:r>
              <a:t/>
            </a:r>
            <a:endParaRPr b="1" i="1" sz="1000">
              <a:solidFill>
                <a:schemeClr val="dk1"/>
              </a:solidFill>
              <a:latin typeface="Helvetica Neue"/>
              <a:ea typeface="Helvetica Neue"/>
              <a:cs typeface="Helvetica Neue"/>
              <a:sym typeface="Helvetica Neue"/>
            </a:endParaRPr>
          </a:p>
        </p:txBody>
      </p:sp>
      <p:sp>
        <p:nvSpPr>
          <p:cNvPr id="278" name="Google Shape;278;p17"/>
          <p:cNvSpPr txBox="1"/>
          <p:nvPr/>
        </p:nvSpPr>
        <p:spPr>
          <a:xfrm>
            <a:off x="1559189" y="10042905"/>
            <a:ext cx="9927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grpSp>
        <p:nvGrpSpPr>
          <p:cNvPr id="279" name="Google Shape;279;p17"/>
          <p:cNvGrpSpPr/>
          <p:nvPr/>
        </p:nvGrpSpPr>
        <p:grpSpPr>
          <a:xfrm>
            <a:off x="305216" y="534732"/>
            <a:ext cx="6820940" cy="615634"/>
            <a:chOff x="381425" y="6441500"/>
            <a:chExt cx="8658212" cy="637500"/>
          </a:xfrm>
        </p:grpSpPr>
        <p:sp>
          <p:nvSpPr>
            <p:cNvPr id="280" name="Google Shape;280;p17"/>
            <p:cNvSpPr txBox="1"/>
            <p:nvPr/>
          </p:nvSpPr>
          <p:spPr>
            <a:xfrm>
              <a:off x="642037" y="6441500"/>
              <a:ext cx="8397600" cy="63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800">
                  <a:solidFill>
                    <a:srgbClr val="00587D"/>
                  </a:solidFill>
                  <a:latin typeface="Helvetica Neue"/>
                  <a:ea typeface="Helvetica Neue"/>
                  <a:cs typeface="Helvetica Neue"/>
                  <a:sym typeface="Helvetica Neue"/>
                </a:rPr>
                <a:t>Productions académiques</a:t>
              </a:r>
              <a:endParaRPr b="1" sz="2800">
                <a:solidFill>
                  <a:srgbClr val="00587D"/>
                </a:solidFill>
                <a:latin typeface="Helvetica Neue"/>
                <a:ea typeface="Helvetica Neue"/>
                <a:cs typeface="Helvetica Neue"/>
                <a:sym typeface="Helvetica Neue"/>
              </a:endParaRPr>
            </a:p>
          </p:txBody>
        </p:sp>
        <p:sp>
          <p:nvSpPr>
            <p:cNvPr id="281" name="Google Shape;281;p17"/>
            <p:cNvSpPr/>
            <p:nvPr/>
          </p:nvSpPr>
          <p:spPr>
            <a:xfrm>
              <a:off x="381425" y="6622850"/>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17"/>
          <p:cNvSpPr/>
          <p:nvPr/>
        </p:nvSpPr>
        <p:spPr>
          <a:xfrm>
            <a:off x="876300" y="1814325"/>
            <a:ext cx="6078000" cy="164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Apprendre à travailler avec l’IA au lycée : du "travailler à la place" au "travailler avec</a:t>
            </a:r>
            <a:r>
              <a:rPr lang="fr" sz="1000">
                <a:solidFill>
                  <a:schemeClr val="dk1"/>
                </a:solidFill>
                <a:latin typeface="Helvetica"/>
                <a:ea typeface="Helvetica"/>
                <a:cs typeface="Helvetica"/>
                <a:sym typeface="Helvetica"/>
              </a:rPr>
              <a:t>". Après une première phase de remobilisation de la définition de développement durable, les élèves, en classe de terminale HGGSP vont chercher une définition de développement durable avec une IA générative. Le texte généré par l'IA devient source documentaire pour une synthèse complète et personnelle du concept par l’élève d'une page.</a:t>
            </a:r>
            <a:endParaRPr sz="1000">
              <a:solidFill>
                <a:schemeClr val="dk1"/>
              </a:solidFill>
              <a:latin typeface="Helvetica"/>
              <a:ea typeface="Helvetica"/>
              <a:cs typeface="Helvetica"/>
              <a:sym typeface="Helvetica"/>
            </a:endParaRPr>
          </a:p>
          <a:p>
            <a:pPr indent="0" lvl="0" marL="0" rtl="0" algn="just">
              <a:lnSpc>
                <a:spcPct val="115000"/>
              </a:lnSpc>
              <a:spcBef>
                <a:spcPts val="700"/>
              </a:spcBef>
              <a:spcAft>
                <a:spcPts val="700"/>
              </a:spcAft>
              <a:buClr>
                <a:schemeClr val="dk1"/>
              </a:buClr>
              <a:buSzPts val="1100"/>
              <a:buFont typeface="Arial"/>
              <a:buNone/>
            </a:pPr>
            <a:r>
              <a:rPr lang="fr" sz="1000">
                <a:solidFill>
                  <a:schemeClr val="dk1"/>
                </a:solidFill>
                <a:latin typeface="Helvetica"/>
                <a:ea typeface="Helvetica"/>
                <a:cs typeface="Helvetica"/>
                <a:sym typeface="Helvetica"/>
              </a:rPr>
              <a:t> </a:t>
            </a:r>
            <a:endParaRPr sz="1000">
              <a:solidFill>
                <a:schemeClr val="dk1"/>
              </a:solidFill>
              <a:latin typeface="Helvetica"/>
              <a:ea typeface="Helvetica"/>
              <a:cs typeface="Helvetica"/>
              <a:sym typeface="Helvetica"/>
            </a:endParaRPr>
          </a:p>
        </p:txBody>
      </p:sp>
      <p:pic>
        <p:nvPicPr>
          <p:cNvPr id="283" name="Google Shape;283;p17"/>
          <p:cNvPicPr preferRelativeResize="0"/>
          <p:nvPr/>
        </p:nvPicPr>
        <p:blipFill>
          <a:blip r:embed="rId3">
            <a:alphaModFix/>
          </a:blip>
          <a:stretch>
            <a:fillRect/>
          </a:stretch>
        </p:blipFill>
        <p:spPr>
          <a:xfrm>
            <a:off x="3733289" y="10054409"/>
            <a:ext cx="196871" cy="241329"/>
          </a:xfrm>
          <a:prstGeom prst="rect">
            <a:avLst/>
          </a:prstGeom>
          <a:noFill/>
          <a:ln>
            <a:noFill/>
          </a:ln>
        </p:spPr>
      </p:pic>
      <p:sp>
        <p:nvSpPr>
          <p:cNvPr id="284" name="Google Shape;284;p17"/>
          <p:cNvSpPr/>
          <p:nvPr/>
        </p:nvSpPr>
        <p:spPr>
          <a:xfrm>
            <a:off x="593656" y="10891867"/>
            <a:ext cx="186600" cy="231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
          <p:cNvSpPr/>
          <p:nvPr/>
        </p:nvSpPr>
        <p:spPr>
          <a:xfrm>
            <a:off x="954625" y="7281750"/>
            <a:ext cx="6009600" cy="83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600"/>
              <a:buFont typeface="Arial"/>
              <a:buNone/>
            </a:pPr>
            <a:r>
              <a:rPr b="1" lang="fr" sz="1000">
                <a:solidFill>
                  <a:schemeClr val="dk1"/>
                </a:solidFill>
                <a:latin typeface="Helvetica"/>
                <a:ea typeface="Helvetica"/>
                <a:cs typeface="Helvetica"/>
                <a:sym typeface="Helvetica"/>
              </a:rPr>
              <a:t>IA en classe avec des élèves de 6e : La ville de demain. </a:t>
            </a:r>
            <a:r>
              <a:rPr lang="fr" sz="1000">
                <a:solidFill>
                  <a:schemeClr val="dk1"/>
                </a:solidFill>
                <a:latin typeface="Helvetica"/>
                <a:ea typeface="Helvetica"/>
                <a:cs typeface="Helvetica"/>
                <a:sym typeface="Helvetica"/>
              </a:rPr>
              <a:t>L’idée initiale est de faire travailler le chapitre "la ville de demain" de demain en intégrant l’IA afin de réaliser une production finale : L’image d’une ville de demain générée par une IA. La génération de cette image est le fil conducteur de la séquence. Au fil des séances les élèves abordent les notions importantes du chapitre. Les élèves ont des connaissances solides sur les métropoles car ils ont traité la séquence « Les métropoles et leurs habitants » juste avant. Les deux chapitres faisant partie du même thème : « Habiter une métropole ». Le parti pris est de faire une géographie prospective comme les programmes peuvent le suggérer.</a:t>
            </a:r>
            <a:endParaRPr sz="10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000"/>
              <a:buFont typeface="Arial"/>
              <a:buNone/>
            </a:pPr>
            <a:r>
              <a:t/>
            </a:r>
            <a:endParaRPr sz="1000">
              <a:solidFill>
                <a:srgbClr val="9900FF"/>
              </a:solidFill>
            </a:endParaRPr>
          </a:p>
        </p:txBody>
      </p:sp>
      <p:sp>
        <p:nvSpPr>
          <p:cNvPr id="286" name="Google Shape;286;p17"/>
          <p:cNvSpPr/>
          <p:nvPr/>
        </p:nvSpPr>
        <p:spPr>
          <a:xfrm>
            <a:off x="697350" y="8800650"/>
            <a:ext cx="62670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i="1" sz="1000">
              <a:solidFill>
                <a:schemeClr val="dk1"/>
              </a:solidFill>
              <a:latin typeface="Helvetica Neue"/>
              <a:ea typeface="Helvetica Neue"/>
              <a:cs typeface="Helvetica Neue"/>
              <a:sym typeface="Helvetica Neue"/>
            </a:endParaRPr>
          </a:p>
        </p:txBody>
      </p:sp>
      <p:grpSp>
        <p:nvGrpSpPr>
          <p:cNvPr id="287" name="Google Shape;287;p17"/>
          <p:cNvGrpSpPr/>
          <p:nvPr/>
        </p:nvGrpSpPr>
        <p:grpSpPr>
          <a:xfrm>
            <a:off x="1794544" y="4619563"/>
            <a:ext cx="4204489" cy="569570"/>
            <a:chOff x="2376503" y="37710402"/>
            <a:chExt cx="5337000" cy="807900"/>
          </a:xfrm>
        </p:grpSpPr>
        <p:sp>
          <p:nvSpPr>
            <p:cNvPr id="288" name="Google Shape;288;p17"/>
            <p:cNvSpPr txBox="1"/>
            <p:nvPr/>
          </p:nvSpPr>
          <p:spPr>
            <a:xfrm>
              <a:off x="6010913" y="37710402"/>
              <a:ext cx="1702500" cy="8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4">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289" name="Google Shape;289;p17"/>
            <p:cNvSpPr txBox="1"/>
            <p:nvPr/>
          </p:nvSpPr>
          <p:spPr>
            <a:xfrm>
              <a:off x="2376503" y="37710419"/>
              <a:ext cx="53370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sz="1100" u="sng">
                <a:solidFill>
                  <a:srgbClr val="00587D"/>
                </a:solidFill>
                <a:latin typeface="Helvetica Neue"/>
                <a:ea typeface="Helvetica Neue"/>
                <a:cs typeface="Helvetica Neue"/>
                <a:sym typeface="Helvetica Neue"/>
              </a:endParaRPr>
            </a:p>
          </p:txBody>
        </p:sp>
      </p:grpSp>
      <p:grpSp>
        <p:nvGrpSpPr>
          <p:cNvPr id="290" name="Google Shape;290;p17"/>
          <p:cNvGrpSpPr/>
          <p:nvPr/>
        </p:nvGrpSpPr>
        <p:grpSpPr>
          <a:xfrm>
            <a:off x="526875" y="1222025"/>
            <a:ext cx="3057344" cy="400090"/>
            <a:chOff x="660537" y="24537957"/>
            <a:chExt cx="3880863" cy="414300"/>
          </a:xfrm>
        </p:grpSpPr>
        <p:sp>
          <p:nvSpPr>
            <p:cNvPr id="291" name="Google Shape;291;p17"/>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7"/>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Nice</a:t>
              </a:r>
              <a:endParaRPr b="1" sz="1300">
                <a:solidFill>
                  <a:srgbClr val="FFFFFF"/>
                </a:solidFill>
                <a:latin typeface="Helvetica Neue"/>
                <a:ea typeface="Helvetica Neue"/>
                <a:cs typeface="Helvetica Neue"/>
                <a:sym typeface="Helvetica Neue"/>
              </a:endParaRPr>
            </a:p>
          </p:txBody>
        </p:sp>
        <p:sp>
          <p:nvSpPr>
            <p:cNvPr id="293" name="Google Shape;293;p17"/>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7"/>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3</a:t>
              </a:r>
              <a:endParaRPr b="1">
                <a:solidFill>
                  <a:srgbClr val="00587D"/>
                </a:solidFill>
                <a:latin typeface="Helvetica Neue"/>
                <a:ea typeface="Helvetica Neue"/>
                <a:cs typeface="Helvetica Neue"/>
                <a:sym typeface="Helvetica Neue"/>
              </a:endParaRPr>
            </a:p>
          </p:txBody>
        </p:sp>
      </p:grpSp>
      <p:sp>
        <p:nvSpPr>
          <p:cNvPr id="295" name="Google Shape;295;p17"/>
          <p:cNvSpPr txBox="1"/>
          <p:nvPr/>
        </p:nvSpPr>
        <p:spPr>
          <a:xfrm>
            <a:off x="819150" y="3523800"/>
            <a:ext cx="6135000" cy="1416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000">
                <a:solidFill>
                  <a:schemeClr val="dk1"/>
                </a:solidFill>
                <a:highlight>
                  <a:schemeClr val="lt1"/>
                </a:highlight>
                <a:latin typeface="Helvetica"/>
                <a:ea typeface="Helvetica"/>
                <a:cs typeface="Helvetica"/>
                <a:sym typeface="Helvetica"/>
              </a:rPr>
              <a:t>Apprendre à travailler avec l’IA au Collège : Débusquer les biais des IA génératives d’images. </a:t>
            </a:r>
            <a:r>
              <a:rPr lang="fr" sz="1000">
                <a:solidFill>
                  <a:schemeClr val="dk1"/>
                </a:solidFill>
                <a:highlight>
                  <a:schemeClr val="lt1"/>
                </a:highlight>
                <a:latin typeface="Helvetica"/>
                <a:ea typeface="Helvetica"/>
                <a:cs typeface="Helvetica"/>
                <a:sym typeface="Helvetica"/>
              </a:rPr>
              <a:t>L’expérimentation est proposée à des élèves de Sixième. En leur présentant des images générées par IA, il s’agit de les conduire à identifier et conscientiser les biais véhiculés par les IA génératives et de leur faire prendre conscience très tôt que les IA génératives ne sont que le fruit d’algorithmes et que comme toute création humaine ils véhiculent des biais. </a:t>
            </a:r>
            <a:r>
              <a:rPr lang="fr" sz="1000">
                <a:solidFill>
                  <a:schemeClr val="dk1"/>
                </a:solidFill>
                <a:latin typeface="Helvetica"/>
                <a:ea typeface="Helvetica"/>
                <a:cs typeface="Helvetica"/>
                <a:sym typeface="Helvetica"/>
              </a:rPr>
              <a:t>Le but est également de faire un travail de formation au questionnement des sources, cœur de notre métier.</a:t>
            </a:r>
            <a:endParaRPr sz="1000">
              <a:solidFill>
                <a:schemeClr val="dk1"/>
              </a:solidFill>
              <a:latin typeface="Helvetica"/>
              <a:ea typeface="Helvetica"/>
              <a:cs typeface="Helvetica"/>
              <a:sym typeface="Helvetica"/>
            </a:endParaRPr>
          </a:p>
          <a:p>
            <a:pPr indent="0" lvl="0" marL="0" rtl="0" algn="just">
              <a:spcBef>
                <a:spcPts val="0"/>
              </a:spcBef>
              <a:spcAft>
                <a:spcPts val="0"/>
              </a:spcAft>
              <a:buNone/>
            </a:pPr>
            <a:r>
              <a:t/>
            </a:r>
            <a:endParaRPr sz="1000">
              <a:solidFill>
                <a:srgbClr val="4A86E8"/>
              </a:solidFill>
              <a:highlight>
                <a:schemeClr val="lt1"/>
              </a:highlight>
              <a:latin typeface="Helvetica"/>
              <a:ea typeface="Helvetica"/>
              <a:cs typeface="Helvetica"/>
              <a:sym typeface="Helvetica"/>
            </a:endParaRPr>
          </a:p>
          <a:p>
            <a:pPr indent="0" lvl="0" marL="0" rtl="0" algn="just">
              <a:spcBef>
                <a:spcPts val="0"/>
              </a:spcBef>
              <a:spcAft>
                <a:spcPts val="0"/>
              </a:spcAft>
              <a:buNone/>
            </a:pPr>
            <a:r>
              <a:t/>
            </a:r>
            <a:endParaRPr sz="1000">
              <a:solidFill>
                <a:srgbClr val="9900FF"/>
              </a:solidFill>
              <a:highlight>
                <a:schemeClr val="lt1"/>
              </a:highlight>
            </a:endParaRPr>
          </a:p>
        </p:txBody>
      </p:sp>
      <p:sp>
        <p:nvSpPr>
          <p:cNvPr id="296" name="Google Shape;296;p17"/>
          <p:cNvSpPr txBox="1"/>
          <p:nvPr/>
        </p:nvSpPr>
        <p:spPr>
          <a:xfrm>
            <a:off x="876300" y="5324475"/>
            <a:ext cx="6324600" cy="1416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000">
                <a:solidFill>
                  <a:schemeClr val="dk1"/>
                </a:solidFill>
                <a:latin typeface="Helvetica"/>
                <a:ea typeface="Helvetica"/>
                <a:cs typeface="Helvetica"/>
                <a:sym typeface="Helvetica"/>
              </a:rPr>
              <a:t>Apprendre à travailler avec l’IA au collège :</a:t>
            </a:r>
            <a:r>
              <a:rPr lang="fr" sz="1000">
                <a:solidFill>
                  <a:schemeClr val="dk1"/>
                </a:solidFill>
                <a:latin typeface="Helvetica"/>
                <a:ea typeface="Helvetica"/>
                <a:cs typeface="Helvetica"/>
                <a:sym typeface="Helvetica"/>
              </a:rPr>
              <a:t> </a:t>
            </a:r>
            <a:r>
              <a:rPr b="1" lang="fr" sz="1000">
                <a:solidFill>
                  <a:schemeClr val="dk1"/>
                </a:solidFill>
                <a:latin typeface="Helvetica"/>
                <a:ea typeface="Helvetica"/>
                <a:cs typeface="Helvetica"/>
                <a:sym typeface="Helvetica"/>
              </a:rPr>
              <a:t>u</a:t>
            </a:r>
            <a:r>
              <a:rPr b="1" lang="fr" sz="1000">
                <a:solidFill>
                  <a:schemeClr val="dk1"/>
                </a:solidFill>
                <a:latin typeface="Helvetica"/>
                <a:ea typeface="Helvetica"/>
                <a:cs typeface="Helvetica"/>
                <a:sym typeface="Helvetica"/>
              </a:rPr>
              <a:t>tiliser l’IA conversationnelle pour apprendre et progresser. </a:t>
            </a:r>
            <a:r>
              <a:rPr lang="fr" sz="1000">
                <a:solidFill>
                  <a:schemeClr val="dk1"/>
                </a:solidFill>
                <a:latin typeface="Helvetica"/>
                <a:ea typeface="Helvetica"/>
                <a:cs typeface="Helvetica"/>
                <a:sym typeface="Helvetica"/>
              </a:rPr>
              <a:t>L’expérimentation est proposée à des élèves de troisième. L’attention est portée sur différentes solutions d’IA conversationnelles. L’objectif premier est de conduire les élèves à ne plus l’utiliser comme une fin en soi, mais comme un outil, similaire au final à bien d’autres, qu’il convient de mobiliser pour préparer l’oral du Diplôme National du Brevet (partie exposé et partie entretien). L’objectif second est d’authentifier l’IA la plus efficiente dans un cadre scolaire.</a:t>
            </a:r>
            <a:endParaRPr sz="1000">
              <a:solidFill>
                <a:schemeClr val="dk1"/>
              </a:solidFill>
              <a:latin typeface="Helvetica"/>
              <a:ea typeface="Helvetica"/>
              <a:cs typeface="Helvetica"/>
              <a:sym typeface="Helvetica"/>
            </a:endParaRPr>
          </a:p>
          <a:p>
            <a:pPr indent="0" lvl="0" marL="0" rtl="0" algn="just">
              <a:spcBef>
                <a:spcPts val="0"/>
              </a:spcBef>
              <a:spcAft>
                <a:spcPts val="0"/>
              </a:spcAft>
              <a:buNone/>
            </a:pPr>
            <a:r>
              <a:rPr lang="fr" sz="1000">
                <a:solidFill>
                  <a:schemeClr val="dk1"/>
                </a:solidFill>
                <a:latin typeface="Helvetica"/>
                <a:ea typeface="Helvetica"/>
                <a:cs typeface="Helvetica"/>
                <a:sym typeface="Helvetica"/>
              </a:rPr>
              <a:t>Le but est également de faire un travail de formation au questionnement des sources, cœur de notre métier</a:t>
            </a:r>
            <a:endParaRPr sz="1000">
              <a:solidFill>
                <a:schemeClr val="dk1"/>
              </a:solidFill>
              <a:latin typeface="Helvetica"/>
              <a:ea typeface="Helvetica"/>
              <a:cs typeface="Helvetica"/>
              <a:sym typeface="Helvetica"/>
            </a:endParaRPr>
          </a:p>
          <a:p>
            <a:pPr indent="0" lvl="0" marL="0" rtl="0" algn="just">
              <a:spcBef>
                <a:spcPts val="0"/>
              </a:spcBef>
              <a:spcAft>
                <a:spcPts val="0"/>
              </a:spcAft>
              <a:buNone/>
            </a:pPr>
            <a:r>
              <a:t/>
            </a:r>
            <a:endParaRPr sz="1000">
              <a:solidFill>
                <a:srgbClr val="4A86E8"/>
              </a:solidFill>
              <a:latin typeface="Helvetica"/>
              <a:ea typeface="Helvetica"/>
              <a:cs typeface="Helvetica"/>
              <a:sym typeface="Helvetica"/>
            </a:endParaRPr>
          </a:p>
        </p:txBody>
      </p:sp>
      <p:grpSp>
        <p:nvGrpSpPr>
          <p:cNvPr id="297" name="Google Shape;297;p17"/>
          <p:cNvGrpSpPr/>
          <p:nvPr/>
        </p:nvGrpSpPr>
        <p:grpSpPr>
          <a:xfrm>
            <a:off x="1677804" y="2911901"/>
            <a:ext cx="4204408" cy="523251"/>
            <a:chOff x="2376515" y="37710402"/>
            <a:chExt cx="5336898" cy="742200"/>
          </a:xfrm>
        </p:grpSpPr>
        <p:cxnSp>
          <p:nvCxnSpPr>
            <p:cNvPr id="298" name="Google Shape;298;p17"/>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299" name="Google Shape;299;p17"/>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rgbClr val="0097A7"/>
                  </a:solidFill>
                  <a:latin typeface="Helvetica Neue"/>
                  <a:ea typeface="Helvetica Neue"/>
                  <a:cs typeface="Helvetica Neue"/>
                  <a:sym typeface="Helvetica Neue"/>
                  <a:hlinkClick r:id="rId5">
                    <a:extLst>
                      <a:ext uri="{A12FA001-AC4F-418D-AE19-62706E023703}">
                        <ahyp:hlinkClr val="tx"/>
                      </a:ext>
                    </a:extLst>
                  </a:hlinkClick>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6">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300" name="Google Shape;300;p17"/>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7"/>
                </a:rPr>
                <a:t>Site académique</a:t>
              </a:r>
              <a:endParaRPr b="1" i="1" sz="1100" u="sng">
                <a:solidFill>
                  <a:srgbClr val="00587D"/>
                </a:solidFill>
                <a:latin typeface="Helvetica Neue"/>
                <a:ea typeface="Helvetica Neue"/>
                <a:cs typeface="Helvetica Neue"/>
                <a:sym typeface="Helvetica Neue"/>
              </a:endParaRPr>
            </a:p>
          </p:txBody>
        </p:sp>
        <p:sp>
          <p:nvSpPr>
            <p:cNvPr id="301" name="Google Shape;301;p17"/>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17"/>
          <p:cNvGrpSpPr/>
          <p:nvPr/>
        </p:nvGrpSpPr>
        <p:grpSpPr>
          <a:xfrm>
            <a:off x="1677804" y="4816901"/>
            <a:ext cx="4204408" cy="523251"/>
            <a:chOff x="2376515" y="37710402"/>
            <a:chExt cx="5336898" cy="742200"/>
          </a:xfrm>
        </p:grpSpPr>
        <p:cxnSp>
          <p:nvCxnSpPr>
            <p:cNvPr id="304" name="Google Shape;304;p17"/>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305" name="Google Shape;305;p17"/>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8"/>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9">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306" name="Google Shape;306;p17"/>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0"/>
                </a:rPr>
                <a:t>Site académique</a:t>
              </a:r>
              <a:endParaRPr b="1" i="1" sz="1100" u="sng">
                <a:solidFill>
                  <a:srgbClr val="00587D"/>
                </a:solidFill>
                <a:latin typeface="Helvetica Neue"/>
                <a:ea typeface="Helvetica Neue"/>
                <a:cs typeface="Helvetica Neue"/>
                <a:sym typeface="Helvetica Neue"/>
              </a:endParaRPr>
            </a:p>
          </p:txBody>
        </p:sp>
        <p:sp>
          <p:nvSpPr>
            <p:cNvPr id="307" name="Google Shape;307;p17"/>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7"/>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17"/>
          <p:cNvGrpSpPr/>
          <p:nvPr/>
        </p:nvGrpSpPr>
        <p:grpSpPr>
          <a:xfrm>
            <a:off x="1677804" y="6721901"/>
            <a:ext cx="4204408" cy="523251"/>
            <a:chOff x="2376515" y="37710402"/>
            <a:chExt cx="5336898" cy="742200"/>
          </a:xfrm>
        </p:grpSpPr>
        <p:cxnSp>
          <p:nvCxnSpPr>
            <p:cNvPr id="310" name="Google Shape;310;p17"/>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311" name="Google Shape;311;p17"/>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a:latin typeface="Helvetica Neue"/>
                  <a:ea typeface="Helvetica Neue"/>
                  <a:cs typeface="Helvetica Neue"/>
                  <a:sym typeface="Helvetica Neue"/>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1">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312" name="Google Shape;312;p17"/>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2"/>
                </a:rPr>
                <a:t>Site académique</a:t>
              </a:r>
              <a:endParaRPr b="1" i="1" sz="1100" u="sng">
                <a:solidFill>
                  <a:srgbClr val="00587D"/>
                </a:solidFill>
                <a:latin typeface="Helvetica Neue"/>
                <a:ea typeface="Helvetica Neue"/>
                <a:cs typeface="Helvetica Neue"/>
                <a:sym typeface="Helvetica Neue"/>
              </a:endParaRPr>
            </a:p>
          </p:txBody>
        </p:sp>
        <p:sp>
          <p:nvSpPr>
            <p:cNvPr id="313" name="Google Shape;313;p17"/>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 name="Google Shape;315;p17"/>
          <p:cNvGrpSpPr/>
          <p:nvPr/>
        </p:nvGrpSpPr>
        <p:grpSpPr>
          <a:xfrm>
            <a:off x="1677804" y="6721901"/>
            <a:ext cx="4204408" cy="523251"/>
            <a:chOff x="2376515" y="37710402"/>
            <a:chExt cx="5336898" cy="742200"/>
          </a:xfrm>
        </p:grpSpPr>
        <p:cxnSp>
          <p:nvCxnSpPr>
            <p:cNvPr id="316" name="Google Shape;316;p17"/>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317" name="Google Shape;317;p17"/>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3"/>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4">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318" name="Google Shape;318;p17"/>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5"/>
                </a:rPr>
                <a:t>Site académique</a:t>
              </a:r>
              <a:endParaRPr b="1" i="1" sz="1100" u="sng">
                <a:solidFill>
                  <a:srgbClr val="00587D"/>
                </a:solidFill>
                <a:latin typeface="Helvetica Neue"/>
                <a:ea typeface="Helvetica Neue"/>
                <a:cs typeface="Helvetica Neue"/>
                <a:sym typeface="Helvetica Neue"/>
              </a:endParaRPr>
            </a:p>
          </p:txBody>
        </p:sp>
        <p:sp>
          <p:nvSpPr>
            <p:cNvPr id="319" name="Google Shape;319;p17"/>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 name="Google Shape;321;p17"/>
          <p:cNvGrpSpPr/>
          <p:nvPr/>
        </p:nvGrpSpPr>
        <p:grpSpPr>
          <a:xfrm>
            <a:off x="1754004" y="8855501"/>
            <a:ext cx="4204408" cy="523251"/>
            <a:chOff x="2376515" y="37710402"/>
            <a:chExt cx="5336898" cy="742200"/>
          </a:xfrm>
        </p:grpSpPr>
        <p:cxnSp>
          <p:nvCxnSpPr>
            <p:cNvPr id="322" name="Google Shape;322;p17"/>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323" name="Google Shape;323;p17"/>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6"/>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7">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324" name="Google Shape;324;p17"/>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8"/>
                </a:rPr>
                <a:t>Site académique</a:t>
              </a:r>
              <a:endParaRPr b="1" i="1" sz="1100" u="sng">
                <a:solidFill>
                  <a:srgbClr val="00587D"/>
                </a:solidFill>
                <a:latin typeface="Helvetica Neue"/>
                <a:ea typeface="Helvetica Neue"/>
                <a:cs typeface="Helvetica Neue"/>
                <a:sym typeface="Helvetica Neue"/>
              </a:endParaRPr>
            </a:p>
          </p:txBody>
        </p:sp>
        <p:sp>
          <p:nvSpPr>
            <p:cNvPr id="325" name="Google Shape;325;p17"/>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cxnSp>
        <p:nvCxnSpPr>
          <p:cNvPr id="331" name="Google Shape;331;p18"/>
          <p:cNvCxnSpPr/>
          <p:nvPr/>
        </p:nvCxnSpPr>
        <p:spPr>
          <a:xfrm flipH="1">
            <a:off x="687116" y="1665636"/>
            <a:ext cx="7500" cy="9377100"/>
          </a:xfrm>
          <a:prstGeom prst="straightConnector1">
            <a:avLst/>
          </a:prstGeom>
          <a:noFill/>
          <a:ln cap="flat" cmpd="sng" w="19050">
            <a:solidFill>
              <a:srgbClr val="00587D"/>
            </a:solidFill>
            <a:prstDash val="dot"/>
            <a:round/>
            <a:headEnd len="med" w="med" type="none"/>
            <a:tailEnd len="med" w="med" type="none"/>
          </a:ln>
        </p:spPr>
      </p:cxnSp>
      <p:sp>
        <p:nvSpPr>
          <p:cNvPr id="332" name="Google Shape;332;p18"/>
          <p:cNvSpPr/>
          <p:nvPr/>
        </p:nvSpPr>
        <p:spPr>
          <a:xfrm>
            <a:off x="687050" y="5936700"/>
            <a:ext cx="6267000" cy="766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i="1" sz="1000">
              <a:solidFill>
                <a:schemeClr val="dk1"/>
              </a:solidFill>
              <a:latin typeface="Helvetica"/>
              <a:ea typeface="Helvetica"/>
              <a:cs typeface="Helvetica"/>
              <a:sym typeface="Helvetica"/>
            </a:endParaRPr>
          </a:p>
          <a:p>
            <a:pPr indent="0" lvl="0" marL="0" rtl="0" algn="l">
              <a:spcBef>
                <a:spcPts val="700"/>
              </a:spcBef>
              <a:spcAft>
                <a:spcPts val="0"/>
              </a:spcAft>
              <a:buNone/>
            </a:pPr>
            <a:r>
              <a:t/>
            </a:r>
            <a:endParaRPr b="1" i="1" sz="1000">
              <a:solidFill>
                <a:schemeClr val="dk1"/>
              </a:solidFill>
              <a:latin typeface="Helvetica Neue"/>
              <a:ea typeface="Helvetica Neue"/>
              <a:cs typeface="Helvetica Neue"/>
              <a:sym typeface="Helvetica Neue"/>
            </a:endParaRPr>
          </a:p>
        </p:txBody>
      </p:sp>
      <p:sp>
        <p:nvSpPr>
          <p:cNvPr id="333" name="Google Shape;333;p18"/>
          <p:cNvSpPr txBox="1"/>
          <p:nvPr/>
        </p:nvSpPr>
        <p:spPr>
          <a:xfrm>
            <a:off x="1559189" y="10042905"/>
            <a:ext cx="9927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grpSp>
        <p:nvGrpSpPr>
          <p:cNvPr id="334" name="Google Shape;334;p18"/>
          <p:cNvGrpSpPr/>
          <p:nvPr/>
        </p:nvGrpSpPr>
        <p:grpSpPr>
          <a:xfrm>
            <a:off x="305216" y="534732"/>
            <a:ext cx="6820940" cy="615634"/>
            <a:chOff x="381425" y="6441500"/>
            <a:chExt cx="8658212" cy="637500"/>
          </a:xfrm>
        </p:grpSpPr>
        <p:sp>
          <p:nvSpPr>
            <p:cNvPr id="335" name="Google Shape;335;p18"/>
            <p:cNvSpPr txBox="1"/>
            <p:nvPr/>
          </p:nvSpPr>
          <p:spPr>
            <a:xfrm>
              <a:off x="642037" y="6441500"/>
              <a:ext cx="8397600" cy="63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800">
                  <a:solidFill>
                    <a:srgbClr val="00587D"/>
                  </a:solidFill>
                  <a:latin typeface="Helvetica Neue"/>
                  <a:ea typeface="Helvetica Neue"/>
                  <a:cs typeface="Helvetica Neue"/>
                  <a:sym typeface="Helvetica Neue"/>
                </a:rPr>
                <a:t>Productions académiques</a:t>
              </a:r>
              <a:endParaRPr b="1" sz="2800">
                <a:solidFill>
                  <a:srgbClr val="00587D"/>
                </a:solidFill>
                <a:latin typeface="Helvetica Neue"/>
                <a:ea typeface="Helvetica Neue"/>
                <a:cs typeface="Helvetica Neue"/>
                <a:sym typeface="Helvetica Neue"/>
              </a:endParaRPr>
            </a:p>
          </p:txBody>
        </p:sp>
        <p:sp>
          <p:nvSpPr>
            <p:cNvPr id="336" name="Google Shape;336;p18"/>
            <p:cNvSpPr/>
            <p:nvPr/>
          </p:nvSpPr>
          <p:spPr>
            <a:xfrm>
              <a:off x="381425" y="6622850"/>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18"/>
          <p:cNvSpPr/>
          <p:nvPr/>
        </p:nvSpPr>
        <p:spPr>
          <a:xfrm>
            <a:off x="687050" y="1814325"/>
            <a:ext cx="6267000" cy="164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700"/>
              </a:spcAft>
              <a:buClr>
                <a:schemeClr val="dk1"/>
              </a:buClr>
              <a:buSzPts val="1100"/>
              <a:buFont typeface="Arial"/>
              <a:buNone/>
            </a:pPr>
            <a:r>
              <a:t/>
            </a:r>
            <a:endParaRPr b="1" sz="1000">
              <a:solidFill>
                <a:schemeClr val="dk1"/>
              </a:solidFill>
              <a:highlight>
                <a:srgbClr val="FFF2CC"/>
              </a:highlight>
              <a:latin typeface="Helvetica"/>
              <a:ea typeface="Helvetica"/>
              <a:cs typeface="Helvetica"/>
              <a:sym typeface="Helvetica"/>
            </a:endParaRPr>
          </a:p>
        </p:txBody>
      </p:sp>
      <p:pic>
        <p:nvPicPr>
          <p:cNvPr id="338" name="Google Shape;338;p18"/>
          <p:cNvPicPr preferRelativeResize="0"/>
          <p:nvPr/>
        </p:nvPicPr>
        <p:blipFill>
          <a:blip r:embed="rId3">
            <a:alphaModFix/>
          </a:blip>
          <a:stretch>
            <a:fillRect/>
          </a:stretch>
        </p:blipFill>
        <p:spPr>
          <a:xfrm>
            <a:off x="3733289" y="10054409"/>
            <a:ext cx="196871" cy="241329"/>
          </a:xfrm>
          <a:prstGeom prst="rect">
            <a:avLst/>
          </a:prstGeom>
          <a:noFill/>
          <a:ln>
            <a:noFill/>
          </a:ln>
        </p:spPr>
      </p:pic>
      <p:sp>
        <p:nvSpPr>
          <p:cNvPr id="339" name="Google Shape;339;p18"/>
          <p:cNvSpPr/>
          <p:nvPr/>
        </p:nvSpPr>
        <p:spPr>
          <a:xfrm>
            <a:off x="593656" y="10891867"/>
            <a:ext cx="186600" cy="231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
          <p:cNvSpPr/>
          <p:nvPr/>
        </p:nvSpPr>
        <p:spPr>
          <a:xfrm>
            <a:off x="697350" y="7505250"/>
            <a:ext cx="6267000" cy="615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000"/>
              <a:buFont typeface="Arial"/>
              <a:buNone/>
            </a:pPr>
            <a:r>
              <a:t/>
            </a:r>
            <a:endParaRPr sz="1000">
              <a:solidFill>
                <a:srgbClr val="9900FF"/>
              </a:solidFill>
            </a:endParaRPr>
          </a:p>
        </p:txBody>
      </p:sp>
      <p:sp>
        <p:nvSpPr>
          <p:cNvPr id="341" name="Google Shape;341;p18"/>
          <p:cNvSpPr/>
          <p:nvPr/>
        </p:nvSpPr>
        <p:spPr>
          <a:xfrm>
            <a:off x="697350" y="8800650"/>
            <a:ext cx="62670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i="1" sz="1000">
              <a:solidFill>
                <a:schemeClr val="dk1"/>
              </a:solidFill>
              <a:latin typeface="Helvetica Neue"/>
              <a:ea typeface="Helvetica Neue"/>
              <a:cs typeface="Helvetica Neue"/>
              <a:sym typeface="Helvetica Neue"/>
            </a:endParaRPr>
          </a:p>
        </p:txBody>
      </p:sp>
      <p:grpSp>
        <p:nvGrpSpPr>
          <p:cNvPr id="342" name="Google Shape;342;p18"/>
          <p:cNvGrpSpPr/>
          <p:nvPr/>
        </p:nvGrpSpPr>
        <p:grpSpPr>
          <a:xfrm>
            <a:off x="1794544" y="4619563"/>
            <a:ext cx="4204489" cy="569570"/>
            <a:chOff x="2376503" y="37710402"/>
            <a:chExt cx="5337000" cy="807900"/>
          </a:xfrm>
        </p:grpSpPr>
        <p:sp>
          <p:nvSpPr>
            <p:cNvPr id="343" name="Google Shape;343;p18"/>
            <p:cNvSpPr txBox="1"/>
            <p:nvPr/>
          </p:nvSpPr>
          <p:spPr>
            <a:xfrm>
              <a:off x="6010913" y="37710402"/>
              <a:ext cx="1702500" cy="8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4">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344" name="Google Shape;344;p18"/>
            <p:cNvSpPr txBox="1"/>
            <p:nvPr/>
          </p:nvSpPr>
          <p:spPr>
            <a:xfrm>
              <a:off x="2376503" y="37710419"/>
              <a:ext cx="53370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sz="1100" u="sng">
                <a:solidFill>
                  <a:srgbClr val="00587D"/>
                </a:solidFill>
                <a:latin typeface="Helvetica Neue"/>
                <a:ea typeface="Helvetica Neue"/>
                <a:cs typeface="Helvetica Neue"/>
                <a:sym typeface="Helvetica Neue"/>
              </a:endParaRPr>
            </a:p>
          </p:txBody>
        </p:sp>
      </p:grpSp>
      <p:grpSp>
        <p:nvGrpSpPr>
          <p:cNvPr id="345" name="Google Shape;345;p18"/>
          <p:cNvGrpSpPr/>
          <p:nvPr/>
        </p:nvGrpSpPr>
        <p:grpSpPr>
          <a:xfrm>
            <a:off x="526875" y="1526825"/>
            <a:ext cx="3057344" cy="400090"/>
            <a:chOff x="660537" y="24537957"/>
            <a:chExt cx="3880863" cy="414300"/>
          </a:xfrm>
        </p:grpSpPr>
        <p:sp>
          <p:nvSpPr>
            <p:cNvPr id="346" name="Google Shape;346;p18"/>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Nice</a:t>
              </a:r>
              <a:endParaRPr b="1" sz="1300">
                <a:solidFill>
                  <a:srgbClr val="FFFFFF"/>
                </a:solidFill>
                <a:latin typeface="Helvetica Neue"/>
                <a:ea typeface="Helvetica Neue"/>
                <a:cs typeface="Helvetica Neue"/>
                <a:sym typeface="Helvetica Neue"/>
              </a:endParaRPr>
            </a:p>
          </p:txBody>
        </p:sp>
        <p:sp>
          <p:nvSpPr>
            <p:cNvPr id="348" name="Google Shape;348;p18"/>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3</a:t>
              </a:r>
              <a:endParaRPr b="1">
                <a:solidFill>
                  <a:srgbClr val="00587D"/>
                </a:solidFill>
                <a:latin typeface="Helvetica Neue"/>
                <a:ea typeface="Helvetica Neue"/>
                <a:cs typeface="Helvetica Neue"/>
                <a:sym typeface="Helvetica Neue"/>
              </a:endParaRPr>
            </a:p>
          </p:txBody>
        </p:sp>
      </p:grpSp>
      <p:sp>
        <p:nvSpPr>
          <p:cNvPr id="350" name="Google Shape;350;p18"/>
          <p:cNvSpPr txBox="1"/>
          <p:nvPr/>
        </p:nvSpPr>
        <p:spPr>
          <a:xfrm>
            <a:off x="889000" y="2108200"/>
            <a:ext cx="6425100" cy="1354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000">
                <a:solidFill>
                  <a:schemeClr val="dk1"/>
                </a:solidFill>
                <a:latin typeface="Helvetica"/>
                <a:ea typeface="Helvetica"/>
                <a:cs typeface="Helvetica"/>
                <a:sym typeface="Helvetica"/>
              </a:rPr>
              <a:t>Apprendre à travailler avec l’IA au lycée : Utiliser un agent conversationnel comme source. </a:t>
            </a:r>
            <a:r>
              <a:rPr lang="fr" sz="1000">
                <a:solidFill>
                  <a:schemeClr val="dk1"/>
                </a:solidFill>
                <a:latin typeface="Helvetica"/>
                <a:ea typeface="Helvetica"/>
                <a:cs typeface="Helvetica"/>
                <a:sym typeface="Helvetica"/>
              </a:rPr>
              <a:t>A partir d’un chatbot créé par l’enseignant, les élèves conversent avec lui comme source pour construire leur compréhension et produire une synthèse en classe de seconde.</a:t>
            </a:r>
            <a:endParaRPr sz="1000">
              <a:solidFill>
                <a:schemeClr val="dk1"/>
              </a:solidFill>
              <a:latin typeface="Helvetica"/>
              <a:ea typeface="Helvetica"/>
              <a:cs typeface="Helvetica"/>
              <a:sym typeface="Helvetica"/>
            </a:endParaRPr>
          </a:p>
          <a:p>
            <a:pPr indent="0" lvl="0" marL="0" rtl="0" algn="just">
              <a:spcBef>
                <a:spcPts val="0"/>
              </a:spcBef>
              <a:spcAft>
                <a:spcPts val="0"/>
              </a:spcAft>
              <a:buNone/>
            </a:pPr>
            <a:r>
              <a:t/>
            </a:r>
            <a:endParaRPr sz="1000">
              <a:solidFill>
                <a:srgbClr val="4A86E8"/>
              </a:solidFill>
              <a:latin typeface="Helvetica"/>
              <a:ea typeface="Helvetica"/>
              <a:cs typeface="Helvetica"/>
              <a:sym typeface="Helvetica"/>
            </a:endParaRPr>
          </a:p>
          <a:p>
            <a:pPr indent="0" lvl="0" marL="0" rtl="0" algn="just">
              <a:spcBef>
                <a:spcPts val="0"/>
              </a:spcBef>
              <a:spcAft>
                <a:spcPts val="0"/>
              </a:spcAft>
              <a:buNone/>
            </a:pPr>
            <a:r>
              <a:t/>
            </a:r>
            <a:endParaRPr sz="1000">
              <a:solidFill>
                <a:schemeClr val="dk1"/>
              </a:solidFill>
              <a:latin typeface="Helvetica"/>
              <a:ea typeface="Helvetica"/>
              <a:cs typeface="Helvetica"/>
              <a:sym typeface="Helvetica"/>
            </a:endParaRPr>
          </a:p>
          <a:p>
            <a:pPr indent="0" lvl="0" marL="0" rtl="0" algn="just">
              <a:spcBef>
                <a:spcPts val="0"/>
              </a:spcBef>
              <a:spcAft>
                <a:spcPts val="0"/>
              </a:spcAft>
              <a:buNone/>
            </a:pPr>
            <a:r>
              <a:rPr lang="fr" sz="1000">
                <a:solidFill>
                  <a:schemeClr val="dk1"/>
                </a:solidFill>
                <a:latin typeface="Helvetica"/>
                <a:ea typeface="Helvetica"/>
                <a:cs typeface="Helvetica"/>
                <a:sym typeface="Helvetica"/>
              </a:rPr>
              <a:t> </a:t>
            </a:r>
            <a:endParaRPr sz="1000">
              <a:solidFill>
                <a:schemeClr val="dk1"/>
              </a:solidFill>
              <a:latin typeface="Helvetica"/>
              <a:ea typeface="Helvetica"/>
              <a:cs typeface="Helvetica"/>
              <a:sym typeface="Helvetica"/>
            </a:endParaRPr>
          </a:p>
          <a:p>
            <a:pPr indent="0" lvl="0" marL="0" rtl="0" algn="just">
              <a:spcBef>
                <a:spcPts val="0"/>
              </a:spcBef>
              <a:spcAft>
                <a:spcPts val="0"/>
              </a:spcAft>
              <a:buNone/>
            </a:pPr>
            <a:r>
              <a:t/>
            </a:r>
            <a:endParaRPr b="1" sz="1600">
              <a:solidFill>
                <a:srgbClr val="9900FF"/>
              </a:solidFill>
              <a:highlight>
                <a:schemeClr val="lt1"/>
              </a:highlight>
            </a:endParaRPr>
          </a:p>
        </p:txBody>
      </p:sp>
      <p:sp>
        <p:nvSpPr>
          <p:cNvPr id="351" name="Google Shape;351;p18"/>
          <p:cNvSpPr txBox="1"/>
          <p:nvPr/>
        </p:nvSpPr>
        <p:spPr>
          <a:xfrm>
            <a:off x="593650" y="5305850"/>
            <a:ext cx="6882600" cy="338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000">
              <a:solidFill>
                <a:srgbClr val="9900FF"/>
              </a:solidFill>
            </a:endParaRPr>
          </a:p>
        </p:txBody>
      </p:sp>
      <p:grpSp>
        <p:nvGrpSpPr>
          <p:cNvPr id="352" name="Google Shape;352;p18"/>
          <p:cNvGrpSpPr/>
          <p:nvPr/>
        </p:nvGrpSpPr>
        <p:grpSpPr>
          <a:xfrm>
            <a:off x="1601604" y="2911901"/>
            <a:ext cx="4204408" cy="523251"/>
            <a:chOff x="2376515" y="37710402"/>
            <a:chExt cx="5336898" cy="742200"/>
          </a:xfrm>
        </p:grpSpPr>
        <p:cxnSp>
          <p:nvCxnSpPr>
            <p:cNvPr id="353" name="Google Shape;353;p18"/>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354" name="Google Shape;354;p18"/>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5"/>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6">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355" name="Google Shape;355;p18"/>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7"/>
                </a:rPr>
                <a:t>Site académique</a:t>
              </a:r>
              <a:endParaRPr b="1" i="1" sz="1100" u="sng">
                <a:solidFill>
                  <a:srgbClr val="00587D"/>
                </a:solidFill>
                <a:latin typeface="Helvetica Neue"/>
                <a:ea typeface="Helvetica Neue"/>
                <a:cs typeface="Helvetica Neue"/>
                <a:sym typeface="Helvetica Neue"/>
              </a:endParaRPr>
            </a:p>
          </p:txBody>
        </p:sp>
        <p:sp>
          <p:nvSpPr>
            <p:cNvPr id="356" name="Google Shape;356;p18"/>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18"/>
          <p:cNvGrpSpPr/>
          <p:nvPr/>
        </p:nvGrpSpPr>
        <p:grpSpPr>
          <a:xfrm>
            <a:off x="539575" y="3471625"/>
            <a:ext cx="3057344" cy="400090"/>
            <a:chOff x="660537" y="24537957"/>
            <a:chExt cx="3880863" cy="414300"/>
          </a:xfrm>
        </p:grpSpPr>
        <p:sp>
          <p:nvSpPr>
            <p:cNvPr id="359" name="Google Shape;359;p18"/>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8"/>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Rennes</a:t>
              </a:r>
              <a:endParaRPr b="1" sz="1300">
                <a:solidFill>
                  <a:srgbClr val="FFFFFF"/>
                </a:solidFill>
                <a:latin typeface="Helvetica Neue"/>
                <a:ea typeface="Helvetica Neue"/>
                <a:cs typeface="Helvetica Neue"/>
                <a:sym typeface="Helvetica Neue"/>
              </a:endParaRPr>
            </a:p>
          </p:txBody>
        </p:sp>
        <p:sp>
          <p:nvSpPr>
            <p:cNvPr id="361" name="Google Shape;361;p18"/>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4</a:t>
              </a:r>
              <a:endParaRPr b="1">
                <a:solidFill>
                  <a:srgbClr val="00587D"/>
                </a:solidFill>
                <a:latin typeface="Helvetica Neue"/>
                <a:ea typeface="Helvetica Neue"/>
                <a:cs typeface="Helvetica Neue"/>
                <a:sym typeface="Helvetica Neue"/>
              </a:endParaRPr>
            </a:p>
          </p:txBody>
        </p:sp>
      </p:grpSp>
      <p:sp>
        <p:nvSpPr>
          <p:cNvPr id="363" name="Google Shape;363;p18"/>
          <p:cNvSpPr txBox="1"/>
          <p:nvPr/>
        </p:nvSpPr>
        <p:spPr>
          <a:xfrm>
            <a:off x="963075" y="4108450"/>
            <a:ext cx="6216900" cy="819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700"/>
              </a:spcAft>
              <a:buClr>
                <a:schemeClr val="dk1"/>
              </a:buClr>
              <a:buSzPts val="1100"/>
              <a:buFont typeface="Arial"/>
              <a:buNone/>
            </a:pPr>
            <a:r>
              <a:rPr b="1" lang="fr" sz="1000">
                <a:solidFill>
                  <a:schemeClr val="dk1"/>
                </a:solidFill>
                <a:latin typeface="Helvetica"/>
                <a:ea typeface="Helvetica"/>
                <a:cs typeface="Helvetica"/>
                <a:sym typeface="Helvetica"/>
              </a:rPr>
              <a:t>Décryptage d'hypertrucage et génération d’images par IA pour une meilleure compréhension des médias</a:t>
            </a:r>
            <a:r>
              <a:rPr lang="fr" sz="1000">
                <a:solidFill>
                  <a:schemeClr val="dk1"/>
                </a:solidFill>
                <a:latin typeface="Helvetica"/>
                <a:ea typeface="Helvetica"/>
                <a:cs typeface="Helvetica"/>
                <a:sym typeface="Helvetica"/>
              </a:rPr>
              <a:t> : Ce scénario, expérimenté en classe de seconde professionnelle en EMC et français, vise à sensibiliser les élèves aux possibilités d'hypertrucage des IA génératives d'images afin de mieux comprendre et lutter contre les infox. Cela permet d’améliorer la compréhension des médias et de leurs intentionnalités, en analysant et décryptant les manipulations d’images. Le projet inclut un temps de création d’image et un temps de réflexion collective sur les implications éthiques de l’utilisation des IAG d’images</a:t>
            </a:r>
            <a:endParaRPr sz="1100">
              <a:solidFill>
                <a:schemeClr val="dk2"/>
              </a:solidFill>
            </a:endParaRPr>
          </a:p>
        </p:txBody>
      </p:sp>
      <p:grpSp>
        <p:nvGrpSpPr>
          <p:cNvPr id="364" name="Google Shape;364;p18"/>
          <p:cNvGrpSpPr/>
          <p:nvPr/>
        </p:nvGrpSpPr>
        <p:grpSpPr>
          <a:xfrm>
            <a:off x="1677804" y="5502701"/>
            <a:ext cx="4204408" cy="523251"/>
            <a:chOff x="2376515" y="37710402"/>
            <a:chExt cx="5336898" cy="742200"/>
          </a:xfrm>
        </p:grpSpPr>
        <p:cxnSp>
          <p:nvCxnSpPr>
            <p:cNvPr id="365" name="Google Shape;365;p18"/>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366" name="Google Shape;366;p18"/>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8"/>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9">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367" name="Google Shape;367;p18"/>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0"/>
                </a:rPr>
                <a:t>Site académique</a:t>
              </a:r>
              <a:endParaRPr b="1" i="1" sz="1100" u="sng">
                <a:solidFill>
                  <a:srgbClr val="00587D"/>
                </a:solidFill>
                <a:latin typeface="Helvetica Neue"/>
                <a:ea typeface="Helvetica Neue"/>
                <a:cs typeface="Helvetica Neue"/>
                <a:sym typeface="Helvetica Neue"/>
              </a:endParaRPr>
            </a:p>
          </p:txBody>
        </p:sp>
        <p:sp>
          <p:nvSpPr>
            <p:cNvPr id="368" name="Google Shape;368;p18"/>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18"/>
          <p:cNvSpPr txBox="1"/>
          <p:nvPr/>
        </p:nvSpPr>
        <p:spPr>
          <a:xfrm>
            <a:off x="1020225" y="5981700"/>
            <a:ext cx="6172200" cy="1177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600"/>
              <a:buFont typeface="Arial"/>
              <a:buNone/>
            </a:pPr>
            <a:r>
              <a:rPr b="1" lang="fr" sz="1000">
                <a:solidFill>
                  <a:schemeClr val="dk1"/>
                </a:solidFill>
                <a:latin typeface="Helvetica"/>
                <a:ea typeface="Helvetica"/>
                <a:cs typeface="Helvetica"/>
                <a:sym typeface="Helvetica"/>
              </a:rPr>
              <a:t>Ecrire le métier assisté par une IA, au travers de la présentation de son projet professionnel :</a:t>
            </a:r>
            <a:r>
              <a:rPr lang="fr" sz="1000">
                <a:solidFill>
                  <a:schemeClr val="dk1"/>
                </a:solidFill>
                <a:latin typeface="Helvetica"/>
                <a:ea typeface="Helvetica"/>
                <a:cs typeface="Helvetica"/>
                <a:sym typeface="Helvetica"/>
              </a:rPr>
              <a:t>La séquence combine les lettres et la spécialité en co-intervention :  Dire, lire, écrire le métier, mener un projet de  fabrication et en rendre compte. Cette séquence, destinée aux élèves de 1ère Bac Pro TMA, explore comment une IA générative peut aider à mieux rédiger la rédaction d'un compte rendu de projet en enseignement professionnel. Les élèves, après avoir mené un projet de fabrication d'un meuble, utilisent une IAG pour les aider à rédiger leur compte rendu du projet et de sa démarche. Elle comprend plusieurs étapes, notamment la réflexion collective préalable quant aux attentes du compte rendu ,  la réflexion sur le premier prompt et son résultat afin de déterminer des pistes d’amélioration.</a:t>
            </a:r>
            <a:endParaRPr sz="1100">
              <a:solidFill>
                <a:schemeClr val="dk2"/>
              </a:solidFill>
            </a:endParaRPr>
          </a:p>
        </p:txBody>
      </p:sp>
      <p:grpSp>
        <p:nvGrpSpPr>
          <p:cNvPr id="371" name="Google Shape;371;p18"/>
          <p:cNvGrpSpPr/>
          <p:nvPr/>
        </p:nvGrpSpPr>
        <p:grpSpPr>
          <a:xfrm>
            <a:off x="1677804" y="7483901"/>
            <a:ext cx="4204408" cy="523251"/>
            <a:chOff x="2376515" y="37710402"/>
            <a:chExt cx="5336898" cy="742200"/>
          </a:xfrm>
        </p:grpSpPr>
        <p:cxnSp>
          <p:nvCxnSpPr>
            <p:cNvPr id="372" name="Google Shape;372;p18"/>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373" name="Google Shape;373;p18"/>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1"/>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2">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374" name="Google Shape;374;p18"/>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3"/>
                </a:rPr>
                <a:t>Site académique</a:t>
              </a:r>
              <a:endParaRPr b="1" i="1" sz="1100" u="sng">
                <a:solidFill>
                  <a:srgbClr val="00587D"/>
                </a:solidFill>
                <a:latin typeface="Helvetica Neue"/>
                <a:ea typeface="Helvetica Neue"/>
                <a:cs typeface="Helvetica Neue"/>
                <a:sym typeface="Helvetica Neue"/>
              </a:endParaRPr>
            </a:p>
          </p:txBody>
        </p:sp>
        <p:sp>
          <p:nvSpPr>
            <p:cNvPr id="375" name="Google Shape;375;p18"/>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7" name="Google Shape;377;p18"/>
          <p:cNvSpPr txBox="1"/>
          <p:nvPr/>
        </p:nvSpPr>
        <p:spPr>
          <a:xfrm>
            <a:off x="1147225" y="8174575"/>
            <a:ext cx="5979000" cy="11775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600"/>
              <a:buFont typeface="Arial"/>
              <a:buNone/>
            </a:pPr>
            <a:r>
              <a:rPr b="1" lang="fr" sz="1000">
                <a:solidFill>
                  <a:schemeClr val="dk1"/>
                </a:solidFill>
                <a:latin typeface="Helvetica"/>
                <a:ea typeface="Helvetica"/>
                <a:cs typeface="Helvetica"/>
                <a:sym typeface="Helvetica"/>
              </a:rPr>
              <a:t>L’IA au service du débat démocratique ? Le cas des éoliennes en Bretagne : </a:t>
            </a:r>
            <a:r>
              <a:rPr lang="fr" sz="1000">
                <a:solidFill>
                  <a:schemeClr val="dk1"/>
                </a:solidFill>
                <a:latin typeface="Helvetica"/>
                <a:ea typeface="Helvetica"/>
                <a:cs typeface="Helvetica"/>
                <a:sym typeface="Helvetica"/>
              </a:rPr>
              <a:t>La séquence s’inscrit dans la préparation à l’insertion en BTS. Elle combine un thème d’EMC : s'engager et débattre autour d’un défi de société et le sujet d’études « Vivre aujourd’hui : l’humanité, le monde, les sciences et la technique ». Des élèves de terminale interrogent une idéologie et notre rapport à la technique. Une recherche exploitant l’IA générative construit un double regard critique sur les outils algorithmiques et le transhumanisme.  Un travail d’écriture prospective sur l’innovation technologique confronte des visions du futur élaborées par les élèves aux spéculations des IA préparant l’argumentation collaborative d’une campagne électorale s’appuyant sur l’oralité et la citoyenneté.</a:t>
            </a:r>
            <a:endParaRPr sz="1100">
              <a:solidFill>
                <a:schemeClr val="dk2"/>
              </a:solidFill>
            </a:endParaRPr>
          </a:p>
        </p:txBody>
      </p:sp>
      <p:grpSp>
        <p:nvGrpSpPr>
          <p:cNvPr id="378" name="Google Shape;378;p18"/>
          <p:cNvGrpSpPr/>
          <p:nvPr/>
        </p:nvGrpSpPr>
        <p:grpSpPr>
          <a:xfrm>
            <a:off x="1754004" y="9617501"/>
            <a:ext cx="4204408" cy="523251"/>
            <a:chOff x="2376515" y="37710402"/>
            <a:chExt cx="5336898" cy="742200"/>
          </a:xfrm>
        </p:grpSpPr>
        <p:cxnSp>
          <p:nvCxnSpPr>
            <p:cNvPr id="379" name="Google Shape;379;p18"/>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380" name="Google Shape;380;p18"/>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4"/>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5">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381" name="Google Shape;381;p18"/>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6"/>
                </a:rPr>
                <a:t>Site académique</a:t>
              </a:r>
              <a:endParaRPr b="1" i="1" sz="1100" u="sng">
                <a:solidFill>
                  <a:srgbClr val="00587D"/>
                </a:solidFill>
                <a:latin typeface="Helvetica Neue"/>
                <a:ea typeface="Helvetica Neue"/>
                <a:cs typeface="Helvetica Neue"/>
                <a:sym typeface="Helvetica Neue"/>
              </a:endParaRPr>
            </a:p>
          </p:txBody>
        </p:sp>
        <p:sp>
          <p:nvSpPr>
            <p:cNvPr id="382" name="Google Shape;382;p18"/>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cxnSp>
        <p:nvCxnSpPr>
          <p:cNvPr id="388" name="Google Shape;388;p19"/>
          <p:cNvCxnSpPr/>
          <p:nvPr/>
        </p:nvCxnSpPr>
        <p:spPr>
          <a:xfrm flipH="1">
            <a:off x="687116" y="1665636"/>
            <a:ext cx="7500" cy="9377100"/>
          </a:xfrm>
          <a:prstGeom prst="straightConnector1">
            <a:avLst/>
          </a:prstGeom>
          <a:noFill/>
          <a:ln cap="flat" cmpd="sng" w="19050">
            <a:solidFill>
              <a:srgbClr val="00587D"/>
            </a:solidFill>
            <a:prstDash val="dot"/>
            <a:round/>
            <a:headEnd len="med" w="med" type="none"/>
            <a:tailEnd len="med" w="med" type="none"/>
          </a:ln>
        </p:spPr>
      </p:cxnSp>
      <p:sp>
        <p:nvSpPr>
          <p:cNvPr id="389" name="Google Shape;389;p19"/>
          <p:cNvSpPr/>
          <p:nvPr/>
        </p:nvSpPr>
        <p:spPr>
          <a:xfrm>
            <a:off x="687050" y="2078175"/>
            <a:ext cx="6267000" cy="1432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i="1" sz="1000">
              <a:solidFill>
                <a:schemeClr val="dk1"/>
              </a:solidFill>
              <a:latin typeface="Helvetica"/>
              <a:ea typeface="Helvetica"/>
              <a:cs typeface="Helvetica"/>
              <a:sym typeface="Helvetica"/>
            </a:endParaRPr>
          </a:p>
          <a:p>
            <a:pPr indent="0" lvl="0" marL="0" rtl="0" algn="l">
              <a:spcBef>
                <a:spcPts val="700"/>
              </a:spcBef>
              <a:spcAft>
                <a:spcPts val="0"/>
              </a:spcAft>
              <a:buNone/>
            </a:pPr>
            <a:r>
              <a:t/>
            </a:r>
            <a:endParaRPr b="1" i="1" sz="1000">
              <a:solidFill>
                <a:schemeClr val="dk1"/>
              </a:solidFill>
              <a:latin typeface="Helvetica Neue"/>
              <a:ea typeface="Helvetica Neue"/>
              <a:cs typeface="Helvetica Neue"/>
              <a:sym typeface="Helvetica Neue"/>
            </a:endParaRPr>
          </a:p>
        </p:txBody>
      </p:sp>
      <p:sp>
        <p:nvSpPr>
          <p:cNvPr id="390" name="Google Shape;390;p19"/>
          <p:cNvSpPr txBox="1"/>
          <p:nvPr/>
        </p:nvSpPr>
        <p:spPr>
          <a:xfrm>
            <a:off x="1559189" y="10042905"/>
            <a:ext cx="9927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grpSp>
        <p:nvGrpSpPr>
          <p:cNvPr id="391" name="Google Shape;391;p19"/>
          <p:cNvGrpSpPr/>
          <p:nvPr/>
        </p:nvGrpSpPr>
        <p:grpSpPr>
          <a:xfrm>
            <a:off x="305216" y="534732"/>
            <a:ext cx="6820940" cy="615634"/>
            <a:chOff x="381425" y="6441500"/>
            <a:chExt cx="8658212" cy="637500"/>
          </a:xfrm>
        </p:grpSpPr>
        <p:sp>
          <p:nvSpPr>
            <p:cNvPr id="392" name="Google Shape;392;p19"/>
            <p:cNvSpPr txBox="1"/>
            <p:nvPr/>
          </p:nvSpPr>
          <p:spPr>
            <a:xfrm>
              <a:off x="642037" y="6441500"/>
              <a:ext cx="8397600" cy="63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800">
                  <a:solidFill>
                    <a:srgbClr val="00587D"/>
                  </a:solidFill>
                  <a:latin typeface="Helvetica Neue"/>
                  <a:ea typeface="Helvetica Neue"/>
                  <a:cs typeface="Helvetica Neue"/>
                  <a:sym typeface="Helvetica Neue"/>
                </a:rPr>
                <a:t>Productions académiques</a:t>
              </a:r>
              <a:endParaRPr b="1" sz="2800">
                <a:solidFill>
                  <a:srgbClr val="00587D"/>
                </a:solidFill>
                <a:latin typeface="Helvetica Neue"/>
                <a:ea typeface="Helvetica Neue"/>
                <a:cs typeface="Helvetica Neue"/>
                <a:sym typeface="Helvetica Neue"/>
              </a:endParaRPr>
            </a:p>
          </p:txBody>
        </p:sp>
        <p:sp>
          <p:nvSpPr>
            <p:cNvPr id="393" name="Google Shape;393;p19"/>
            <p:cNvSpPr/>
            <p:nvPr/>
          </p:nvSpPr>
          <p:spPr>
            <a:xfrm>
              <a:off x="381425" y="6622850"/>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p19"/>
          <p:cNvSpPr/>
          <p:nvPr/>
        </p:nvSpPr>
        <p:spPr>
          <a:xfrm>
            <a:off x="956725" y="2078175"/>
            <a:ext cx="5997300" cy="2458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700"/>
              </a:spcAft>
              <a:buClr>
                <a:schemeClr val="dk1"/>
              </a:buClr>
              <a:buSzPts val="1100"/>
              <a:buFont typeface="Arial"/>
              <a:buNone/>
            </a:pPr>
            <a:r>
              <a:t/>
            </a:r>
            <a:endParaRPr sz="1000">
              <a:solidFill>
                <a:schemeClr val="dk1"/>
              </a:solidFill>
              <a:latin typeface="Helvetica"/>
              <a:ea typeface="Helvetica"/>
              <a:cs typeface="Helvetica"/>
              <a:sym typeface="Helvetica"/>
            </a:endParaRPr>
          </a:p>
        </p:txBody>
      </p:sp>
      <p:pic>
        <p:nvPicPr>
          <p:cNvPr id="395" name="Google Shape;395;p19"/>
          <p:cNvPicPr preferRelativeResize="0"/>
          <p:nvPr/>
        </p:nvPicPr>
        <p:blipFill>
          <a:blip r:embed="rId3">
            <a:alphaModFix/>
          </a:blip>
          <a:stretch>
            <a:fillRect/>
          </a:stretch>
        </p:blipFill>
        <p:spPr>
          <a:xfrm>
            <a:off x="3733289" y="10054409"/>
            <a:ext cx="196871" cy="241329"/>
          </a:xfrm>
          <a:prstGeom prst="rect">
            <a:avLst/>
          </a:prstGeom>
          <a:noFill/>
          <a:ln>
            <a:noFill/>
          </a:ln>
        </p:spPr>
      </p:pic>
      <p:sp>
        <p:nvSpPr>
          <p:cNvPr id="396" name="Google Shape;396;p19"/>
          <p:cNvSpPr/>
          <p:nvPr/>
        </p:nvSpPr>
        <p:spPr>
          <a:xfrm>
            <a:off x="593656" y="10891867"/>
            <a:ext cx="186600" cy="231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p:nvPr/>
        </p:nvSpPr>
        <p:spPr>
          <a:xfrm>
            <a:off x="738700" y="6144275"/>
            <a:ext cx="6267000" cy="523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600"/>
              <a:buFont typeface="Arial"/>
              <a:buNone/>
            </a:pPr>
            <a:r>
              <a:t/>
            </a:r>
            <a:endParaRPr b="1" i="1" sz="1000">
              <a:solidFill>
                <a:schemeClr val="dk1"/>
              </a:solidFill>
              <a:latin typeface="Helvetica"/>
              <a:ea typeface="Helvetica"/>
              <a:cs typeface="Helvetica"/>
              <a:sym typeface="Helvetica"/>
            </a:endParaRPr>
          </a:p>
        </p:txBody>
      </p:sp>
      <p:sp>
        <p:nvSpPr>
          <p:cNvPr id="398" name="Google Shape;398;p19"/>
          <p:cNvSpPr/>
          <p:nvPr/>
        </p:nvSpPr>
        <p:spPr>
          <a:xfrm flipH="1" rot="10800000">
            <a:off x="780250" y="7298365"/>
            <a:ext cx="6183900" cy="305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600"/>
              <a:buFont typeface="Arial"/>
              <a:buNone/>
            </a:pPr>
            <a:r>
              <a:t/>
            </a:r>
            <a:endParaRPr sz="10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br>
              <a:rPr lang="fr" sz="1200">
                <a:solidFill>
                  <a:schemeClr val="dk1"/>
                </a:solidFill>
                <a:latin typeface="Calibri"/>
                <a:ea typeface="Calibri"/>
                <a:cs typeface="Calibri"/>
                <a:sym typeface="Calibri"/>
              </a:rPr>
            </a:br>
            <a:endParaRPr i="1" sz="1000">
              <a:solidFill>
                <a:schemeClr val="dk1"/>
              </a:solidFill>
              <a:latin typeface="Helvetica"/>
              <a:ea typeface="Helvetica"/>
              <a:cs typeface="Helvetica"/>
              <a:sym typeface="Helvetica"/>
            </a:endParaRPr>
          </a:p>
          <a:p>
            <a:pPr indent="0" lvl="0" marL="0" rtl="0" algn="l">
              <a:spcBef>
                <a:spcPts val="0"/>
              </a:spcBef>
              <a:spcAft>
                <a:spcPts val="0"/>
              </a:spcAft>
              <a:buClr>
                <a:schemeClr val="dk1"/>
              </a:buClr>
              <a:buSzPts val="1100"/>
              <a:buFont typeface="Arial"/>
              <a:buNone/>
            </a:pPr>
            <a:r>
              <a:t/>
            </a:r>
            <a:endParaRPr b="1" i="1" sz="1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i="1" sz="1000">
              <a:solidFill>
                <a:schemeClr val="dk1"/>
              </a:solidFill>
              <a:latin typeface="Helvetica Neue"/>
              <a:ea typeface="Helvetica Neue"/>
              <a:cs typeface="Helvetica Neue"/>
              <a:sym typeface="Helvetica Neue"/>
            </a:endParaRPr>
          </a:p>
        </p:txBody>
      </p:sp>
      <p:grpSp>
        <p:nvGrpSpPr>
          <p:cNvPr id="399" name="Google Shape;399;p19"/>
          <p:cNvGrpSpPr/>
          <p:nvPr/>
        </p:nvGrpSpPr>
        <p:grpSpPr>
          <a:xfrm>
            <a:off x="463375" y="1414225"/>
            <a:ext cx="3057344" cy="400090"/>
            <a:chOff x="660537" y="24537957"/>
            <a:chExt cx="3880863" cy="414300"/>
          </a:xfrm>
        </p:grpSpPr>
        <p:sp>
          <p:nvSpPr>
            <p:cNvPr id="400" name="Google Shape;400;p19"/>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9"/>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Rennes</a:t>
              </a:r>
              <a:endParaRPr b="1" sz="1300">
                <a:solidFill>
                  <a:srgbClr val="FFFFFF"/>
                </a:solidFill>
                <a:latin typeface="Helvetica Neue"/>
                <a:ea typeface="Helvetica Neue"/>
                <a:cs typeface="Helvetica Neue"/>
                <a:sym typeface="Helvetica Neue"/>
              </a:endParaRPr>
            </a:p>
          </p:txBody>
        </p:sp>
        <p:sp>
          <p:nvSpPr>
            <p:cNvPr id="402" name="Google Shape;402;p19"/>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9"/>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4</a:t>
              </a:r>
              <a:endParaRPr b="1">
                <a:solidFill>
                  <a:srgbClr val="00587D"/>
                </a:solidFill>
                <a:latin typeface="Helvetica Neue"/>
                <a:ea typeface="Helvetica Neue"/>
                <a:cs typeface="Helvetica Neue"/>
                <a:sym typeface="Helvetica Neue"/>
              </a:endParaRPr>
            </a:p>
          </p:txBody>
        </p:sp>
      </p:grpSp>
      <p:grpSp>
        <p:nvGrpSpPr>
          <p:cNvPr id="404" name="Google Shape;404;p19"/>
          <p:cNvGrpSpPr/>
          <p:nvPr/>
        </p:nvGrpSpPr>
        <p:grpSpPr>
          <a:xfrm>
            <a:off x="1794544" y="4619563"/>
            <a:ext cx="4204489" cy="569570"/>
            <a:chOff x="2376503" y="37710402"/>
            <a:chExt cx="5337000" cy="807900"/>
          </a:xfrm>
        </p:grpSpPr>
        <p:sp>
          <p:nvSpPr>
            <p:cNvPr id="405" name="Google Shape;405;p19"/>
            <p:cNvSpPr txBox="1"/>
            <p:nvPr/>
          </p:nvSpPr>
          <p:spPr>
            <a:xfrm>
              <a:off x="6010913" y="37710402"/>
              <a:ext cx="1702500" cy="8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4">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406" name="Google Shape;406;p19"/>
            <p:cNvSpPr txBox="1"/>
            <p:nvPr/>
          </p:nvSpPr>
          <p:spPr>
            <a:xfrm>
              <a:off x="2376503" y="37710419"/>
              <a:ext cx="53370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sz="1100" u="sng">
                <a:solidFill>
                  <a:srgbClr val="00587D"/>
                </a:solidFill>
                <a:latin typeface="Helvetica Neue"/>
                <a:ea typeface="Helvetica Neue"/>
                <a:cs typeface="Helvetica Neue"/>
                <a:sym typeface="Helvetica Neue"/>
              </a:endParaRPr>
            </a:p>
          </p:txBody>
        </p:sp>
      </p:grpSp>
      <p:sp>
        <p:nvSpPr>
          <p:cNvPr id="407" name="Google Shape;407;p19"/>
          <p:cNvSpPr txBox="1"/>
          <p:nvPr/>
        </p:nvSpPr>
        <p:spPr>
          <a:xfrm>
            <a:off x="937675" y="1983325"/>
            <a:ext cx="5943600" cy="1162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1500"/>
              </a:spcBef>
              <a:spcAft>
                <a:spcPts val="0"/>
              </a:spcAft>
              <a:buClr>
                <a:schemeClr val="dk1"/>
              </a:buClr>
              <a:buSzPts val="1100"/>
              <a:buFont typeface="Arial"/>
              <a:buNone/>
            </a:pPr>
            <a:r>
              <a:rPr b="1" lang="fr" sz="1000">
                <a:solidFill>
                  <a:srgbClr val="222222"/>
                </a:solidFill>
                <a:latin typeface="Helvetica"/>
                <a:ea typeface="Helvetica"/>
                <a:cs typeface="Helvetica"/>
                <a:sym typeface="Helvetica"/>
              </a:rPr>
              <a:t>Le transhumanisme</a:t>
            </a:r>
            <a:r>
              <a:rPr lang="fr" sz="1000">
                <a:solidFill>
                  <a:srgbClr val="222222"/>
                </a:solidFill>
                <a:latin typeface="Helvetica"/>
                <a:ea typeface="Helvetica"/>
                <a:cs typeface="Helvetica"/>
                <a:sym typeface="Helvetica"/>
              </a:rPr>
              <a:t> : ce scénario, conçu dans le cadre des TRAAM de l’académie de Rennes, s’adresse aux élèves de terminale baccalauréat professionnel (en période post-bac) et de BTS 1re année. Il propose une réflexion collective sur le transhumanisme en croisant humanités, éducation morale et civique, et expérimentation de l’intelligence artificielle. L’objectif est triple : découvrir cette idéologie à travers des supports littéraires variés, construire un regard critique argumenté, et expérimenter les outils d’IA pour alimenter une réflexion collective. Le projet s’achève par une campagne présidentielle fictive opposant humanistes et transhumanistes, mobilisant les élèves dans un travail d’écriture, de création visuelle, d’éloquence et de débat argumenté.</a:t>
            </a:r>
            <a:endParaRPr sz="1000">
              <a:solidFill>
                <a:srgbClr val="222222"/>
              </a:solidFill>
              <a:latin typeface="Helvetica"/>
              <a:ea typeface="Helvetica"/>
              <a:cs typeface="Helvetica"/>
              <a:sym typeface="Helvetica"/>
            </a:endParaRPr>
          </a:p>
          <a:p>
            <a:pPr indent="0" lvl="0" marL="0" rtl="0" algn="l">
              <a:spcBef>
                <a:spcPts val="1200"/>
              </a:spcBef>
              <a:spcAft>
                <a:spcPts val="0"/>
              </a:spcAft>
              <a:buNone/>
            </a:pPr>
            <a:r>
              <a:t/>
            </a:r>
            <a:endParaRPr sz="1100">
              <a:solidFill>
                <a:schemeClr val="dk2"/>
              </a:solidFill>
            </a:endParaRPr>
          </a:p>
        </p:txBody>
      </p:sp>
      <p:sp>
        <p:nvSpPr>
          <p:cNvPr id="408" name="Google Shape;408;p19"/>
          <p:cNvSpPr txBox="1"/>
          <p:nvPr/>
        </p:nvSpPr>
        <p:spPr>
          <a:xfrm>
            <a:off x="983575" y="4107713"/>
            <a:ext cx="5943600" cy="1129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000">
                <a:solidFill>
                  <a:srgbClr val="222222"/>
                </a:solidFill>
                <a:highlight>
                  <a:srgbClr val="FFFFFF"/>
                </a:highlight>
                <a:latin typeface="Helvetica"/>
                <a:ea typeface="Helvetica"/>
                <a:cs typeface="Helvetica"/>
                <a:sym typeface="Helvetica"/>
              </a:rPr>
              <a:t>Ecrire de la poésie avec l’étayage par une IA</a:t>
            </a:r>
            <a:r>
              <a:rPr lang="fr" sz="1000">
                <a:solidFill>
                  <a:srgbClr val="222222"/>
                </a:solidFill>
                <a:highlight>
                  <a:srgbClr val="FFFFFF"/>
                </a:highlight>
                <a:latin typeface="Helvetica"/>
                <a:ea typeface="Helvetica"/>
                <a:cs typeface="Helvetica"/>
                <a:sym typeface="Helvetica"/>
              </a:rPr>
              <a:t> : ce projet, destiné aux élèves de terminale baccalauréat professionnel, propose de créer de la poésie avec l’IA pour interroger notre rapport au temps : une activité pédagogique innovante en français en lycée professionnel.</a:t>
            </a:r>
            <a:endParaRPr sz="1000">
              <a:solidFill>
                <a:schemeClr val="dk2"/>
              </a:solidFill>
              <a:latin typeface="Helvetica"/>
              <a:ea typeface="Helvetica"/>
              <a:cs typeface="Helvetica"/>
              <a:sym typeface="Helvetica"/>
            </a:endParaRPr>
          </a:p>
        </p:txBody>
      </p:sp>
      <p:grpSp>
        <p:nvGrpSpPr>
          <p:cNvPr id="409" name="Google Shape;409;p19"/>
          <p:cNvGrpSpPr/>
          <p:nvPr/>
        </p:nvGrpSpPr>
        <p:grpSpPr>
          <a:xfrm>
            <a:off x="1677804" y="3445301"/>
            <a:ext cx="4204408" cy="523251"/>
            <a:chOff x="2376515" y="37710402"/>
            <a:chExt cx="5336898" cy="742200"/>
          </a:xfrm>
        </p:grpSpPr>
        <p:cxnSp>
          <p:nvCxnSpPr>
            <p:cNvPr id="410" name="Google Shape;410;p19"/>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411" name="Google Shape;411;p19"/>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5"/>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6">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412" name="Google Shape;412;p19"/>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7"/>
                </a:rPr>
                <a:t>Site académique</a:t>
              </a:r>
              <a:endParaRPr b="1" i="1" sz="1100" u="sng">
                <a:solidFill>
                  <a:srgbClr val="00587D"/>
                </a:solidFill>
                <a:latin typeface="Helvetica Neue"/>
                <a:ea typeface="Helvetica Neue"/>
                <a:cs typeface="Helvetica Neue"/>
                <a:sym typeface="Helvetica Neue"/>
              </a:endParaRPr>
            </a:p>
          </p:txBody>
        </p:sp>
        <p:sp>
          <p:nvSpPr>
            <p:cNvPr id="413" name="Google Shape;413;p19"/>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19"/>
          <p:cNvGrpSpPr/>
          <p:nvPr/>
        </p:nvGrpSpPr>
        <p:grpSpPr>
          <a:xfrm>
            <a:off x="1677804" y="4969301"/>
            <a:ext cx="4204408" cy="523251"/>
            <a:chOff x="2376515" y="37710402"/>
            <a:chExt cx="5336898" cy="742200"/>
          </a:xfrm>
        </p:grpSpPr>
        <p:cxnSp>
          <p:nvCxnSpPr>
            <p:cNvPr id="416" name="Google Shape;416;p19"/>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417" name="Google Shape;417;p19"/>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8"/>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9">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418" name="Google Shape;418;p19"/>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0"/>
                </a:rPr>
                <a:t>Site académique</a:t>
              </a:r>
              <a:endParaRPr b="1" i="1" sz="1100" u="sng">
                <a:solidFill>
                  <a:srgbClr val="00587D"/>
                </a:solidFill>
                <a:latin typeface="Helvetica Neue"/>
                <a:ea typeface="Helvetica Neue"/>
                <a:cs typeface="Helvetica Neue"/>
                <a:sym typeface="Helvetica Neue"/>
              </a:endParaRPr>
            </a:p>
          </p:txBody>
        </p:sp>
        <p:sp>
          <p:nvSpPr>
            <p:cNvPr id="419" name="Google Shape;419;p19"/>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19"/>
          <p:cNvGrpSpPr/>
          <p:nvPr/>
        </p:nvGrpSpPr>
        <p:grpSpPr>
          <a:xfrm>
            <a:off x="450675" y="5565425"/>
            <a:ext cx="3057344" cy="400090"/>
            <a:chOff x="660537" y="24537957"/>
            <a:chExt cx="3880863" cy="414300"/>
          </a:xfrm>
        </p:grpSpPr>
        <p:sp>
          <p:nvSpPr>
            <p:cNvPr id="422" name="Google Shape;422;p19"/>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Strasbourg</a:t>
              </a:r>
              <a:endParaRPr b="1" sz="1300">
                <a:solidFill>
                  <a:srgbClr val="FFFFFF"/>
                </a:solidFill>
                <a:latin typeface="Helvetica Neue"/>
                <a:ea typeface="Helvetica Neue"/>
                <a:cs typeface="Helvetica Neue"/>
                <a:sym typeface="Helvetica Neue"/>
              </a:endParaRPr>
            </a:p>
          </p:txBody>
        </p:sp>
        <p:sp>
          <p:nvSpPr>
            <p:cNvPr id="424" name="Google Shape;424;p19"/>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5</a:t>
              </a:r>
              <a:endParaRPr b="1">
                <a:solidFill>
                  <a:srgbClr val="00587D"/>
                </a:solidFill>
                <a:latin typeface="Helvetica Neue"/>
                <a:ea typeface="Helvetica Neue"/>
                <a:cs typeface="Helvetica Neue"/>
                <a:sym typeface="Helvetica Neue"/>
              </a:endParaRPr>
            </a:p>
          </p:txBody>
        </p:sp>
      </p:grpSp>
      <p:sp>
        <p:nvSpPr>
          <p:cNvPr id="426" name="Google Shape;426;p19"/>
          <p:cNvSpPr txBox="1"/>
          <p:nvPr/>
        </p:nvSpPr>
        <p:spPr>
          <a:xfrm>
            <a:off x="983575" y="6146638"/>
            <a:ext cx="6183900" cy="1260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700"/>
              </a:spcAft>
              <a:buClr>
                <a:schemeClr val="dk1"/>
              </a:buClr>
              <a:buSzPts val="1100"/>
              <a:buFont typeface="Arial"/>
              <a:buNone/>
            </a:pPr>
            <a:r>
              <a:rPr b="1" lang="fr" sz="1000">
                <a:solidFill>
                  <a:schemeClr val="dk1"/>
                </a:solidFill>
                <a:latin typeface="Helvetica"/>
                <a:ea typeface="Helvetica"/>
                <a:cs typeface="Helvetica"/>
                <a:sym typeface="Helvetica"/>
              </a:rPr>
              <a:t>Amener les élèves à apprécier la réponse d’une IA à une question d’EMC</a:t>
            </a:r>
            <a:r>
              <a:rPr lang="fr" sz="1000">
                <a:solidFill>
                  <a:schemeClr val="dk1"/>
                </a:solidFill>
                <a:latin typeface="Helvetica"/>
                <a:ea typeface="Helvetica"/>
                <a:cs typeface="Helvetica"/>
                <a:sym typeface="Helvetica"/>
              </a:rPr>
              <a:t> : En classe de 3e en EMC, les élèves sont confrontés à des textes produits par une IA générative ainsi qu’à d’autres sources. L'activité proposée, expliquer les différences entre démocratie et dictature, les amène à exercer leur esprit critique sur les productions de l'IA en évaluant leur qualité, leur crédibilité et leur pertinence. La découverte de l'origine artificielle de certains textes conduit ensuite à une réflexion sur le fonctionnement de l’IA : comment l’IA produit-elle du contenu, sur quelles sources et quels mécanismes repose-t-elle? Enfin, les élèves expérimentent l'utilisation des IA en travaillant sur la rédaction d’un prompt,  pour apprendre à fonder leur jugement sur des bases solides et vérifiables, ce qui répond aux enjeux de l'EMI, du projet de programmes EMC et de l'éducation à la citoyenneté.</a:t>
            </a:r>
            <a:endParaRPr sz="1100">
              <a:solidFill>
                <a:schemeClr val="dk2"/>
              </a:solidFill>
            </a:endParaRPr>
          </a:p>
        </p:txBody>
      </p:sp>
      <p:grpSp>
        <p:nvGrpSpPr>
          <p:cNvPr id="427" name="Google Shape;427;p19"/>
          <p:cNvGrpSpPr/>
          <p:nvPr/>
        </p:nvGrpSpPr>
        <p:grpSpPr>
          <a:xfrm>
            <a:off x="1754004" y="7864901"/>
            <a:ext cx="4204408" cy="523251"/>
            <a:chOff x="2376515" y="37710402"/>
            <a:chExt cx="5336898" cy="742200"/>
          </a:xfrm>
        </p:grpSpPr>
        <p:cxnSp>
          <p:nvCxnSpPr>
            <p:cNvPr id="428" name="Google Shape;428;p19"/>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429" name="Google Shape;429;p19"/>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1"/>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2">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430" name="Google Shape;430;p19"/>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3"/>
                </a:rPr>
                <a:t>Site académique</a:t>
              </a:r>
              <a:endParaRPr b="1" i="1" sz="1100" u="sng">
                <a:solidFill>
                  <a:srgbClr val="00587D"/>
                </a:solidFill>
                <a:latin typeface="Helvetica Neue"/>
                <a:ea typeface="Helvetica Neue"/>
                <a:cs typeface="Helvetica Neue"/>
                <a:sym typeface="Helvetica Neue"/>
              </a:endParaRPr>
            </a:p>
          </p:txBody>
        </p:sp>
        <p:sp>
          <p:nvSpPr>
            <p:cNvPr id="431" name="Google Shape;431;p19"/>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9"/>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19"/>
          <p:cNvSpPr txBox="1"/>
          <p:nvPr/>
        </p:nvSpPr>
        <p:spPr>
          <a:xfrm>
            <a:off x="983575" y="8248650"/>
            <a:ext cx="6148200" cy="980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Produire une fiche de révision avec l’IA</a:t>
            </a:r>
            <a:r>
              <a:rPr lang="fr" sz="1000">
                <a:solidFill>
                  <a:schemeClr val="dk1"/>
                </a:solidFill>
                <a:latin typeface="Helvetica"/>
                <a:ea typeface="Helvetica"/>
                <a:cs typeface="Helvetica"/>
                <a:sym typeface="Helvetica"/>
              </a:rPr>
              <a:t> : en classe de 3e, rédiger des prompts précis pour obtenir des fiches fiables et pertinentes, amène les élèves à questionner la qualité des productions de l'IA et à exercer leur discernement face aux contenus générés. Cette démarche permet d’évaluer la fiabilité des productions de l'IA et d’utiliser l'IA pour apprendre à critiquer, reformuler et améliorer un contenu, tout en favorisant une meilleure compréhension du fonctionnement de l'IA.</a:t>
            </a:r>
            <a:endParaRPr sz="1100">
              <a:solidFill>
                <a:schemeClr val="dk2"/>
              </a:solidFill>
            </a:endParaRPr>
          </a:p>
        </p:txBody>
      </p:sp>
      <p:grpSp>
        <p:nvGrpSpPr>
          <p:cNvPr id="434" name="Google Shape;434;p19"/>
          <p:cNvGrpSpPr/>
          <p:nvPr/>
        </p:nvGrpSpPr>
        <p:grpSpPr>
          <a:xfrm>
            <a:off x="1677804" y="9541301"/>
            <a:ext cx="4204408" cy="523251"/>
            <a:chOff x="2376515" y="37710402"/>
            <a:chExt cx="5336898" cy="742200"/>
          </a:xfrm>
        </p:grpSpPr>
        <p:cxnSp>
          <p:nvCxnSpPr>
            <p:cNvPr id="435" name="Google Shape;435;p19"/>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436" name="Google Shape;436;p19"/>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4"/>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5">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437" name="Google Shape;437;p19"/>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6"/>
                </a:rPr>
                <a:t>Site académique</a:t>
              </a:r>
              <a:endParaRPr b="1" i="1" sz="1100" u="sng">
                <a:solidFill>
                  <a:srgbClr val="00587D"/>
                </a:solidFill>
                <a:latin typeface="Helvetica Neue"/>
                <a:ea typeface="Helvetica Neue"/>
                <a:cs typeface="Helvetica Neue"/>
                <a:sym typeface="Helvetica Neue"/>
              </a:endParaRPr>
            </a:p>
          </p:txBody>
        </p:sp>
        <p:sp>
          <p:nvSpPr>
            <p:cNvPr id="438" name="Google Shape;438;p19"/>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cxnSp>
        <p:nvCxnSpPr>
          <p:cNvPr id="444" name="Google Shape;444;p20"/>
          <p:cNvCxnSpPr/>
          <p:nvPr/>
        </p:nvCxnSpPr>
        <p:spPr>
          <a:xfrm flipH="1">
            <a:off x="687116" y="1665636"/>
            <a:ext cx="7500" cy="9377100"/>
          </a:xfrm>
          <a:prstGeom prst="straightConnector1">
            <a:avLst/>
          </a:prstGeom>
          <a:noFill/>
          <a:ln cap="flat" cmpd="sng" w="19050">
            <a:solidFill>
              <a:srgbClr val="00587D"/>
            </a:solidFill>
            <a:prstDash val="dot"/>
            <a:round/>
            <a:headEnd len="med" w="med" type="none"/>
            <a:tailEnd len="med" w="med" type="none"/>
          </a:ln>
        </p:spPr>
      </p:cxnSp>
      <p:sp>
        <p:nvSpPr>
          <p:cNvPr id="445" name="Google Shape;445;p20"/>
          <p:cNvSpPr/>
          <p:nvPr/>
        </p:nvSpPr>
        <p:spPr>
          <a:xfrm>
            <a:off x="687050" y="5936700"/>
            <a:ext cx="6267000" cy="7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i="1" sz="1000">
              <a:solidFill>
                <a:schemeClr val="dk1"/>
              </a:solidFill>
              <a:latin typeface="Helvetica Neue"/>
              <a:ea typeface="Helvetica Neue"/>
              <a:cs typeface="Helvetica Neue"/>
              <a:sym typeface="Helvetica Neue"/>
            </a:endParaRPr>
          </a:p>
        </p:txBody>
      </p:sp>
      <p:sp>
        <p:nvSpPr>
          <p:cNvPr id="446" name="Google Shape;446;p20"/>
          <p:cNvSpPr txBox="1"/>
          <p:nvPr/>
        </p:nvSpPr>
        <p:spPr>
          <a:xfrm>
            <a:off x="1559189" y="10042905"/>
            <a:ext cx="9927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grpSp>
        <p:nvGrpSpPr>
          <p:cNvPr id="447" name="Google Shape;447;p20"/>
          <p:cNvGrpSpPr/>
          <p:nvPr/>
        </p:nvGrpSpPr>
        <p:grpSpPr>
          <a:xfrm>
            <a:off x="305216" y="534732"/>
            <a:ext cx="6820940" cy="615634"/>
            <a:chOff x="381425" y="6441500"/>
            <a:chExt cx="8658212" cy="637500"/>
          </a:xfrm>
        </p:grpSpPr>
        <p:sp>
          <p:nvSpPr>
            <p:cNvPr id="448" name="Google Shape;448;p20"/>
            <p:cNvSpPr txBox="1"/>
            <p:nvPr/>
          </p:nvSpPr>
          <p:spPr>
            <a:xfrm>
              <a:off x="642037" y="6441500"/>
              <a:ext cx="8397600" cy="63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800">
                  <a:solidFill>
                    <a:srgbClr val="00587D"/>
                  </a:solidFill>
                  <a:latin typeface="Helvetica Neue"/>
                  <a:ea typeface="Helvetica Neue"/>
                  <a:cs typeface="Helvetica Neue"/>
                  <a:sym typeface="Helvetica Neue"/>
                </a:rPr>
                <a:t>Productions académiques</a:t>
              </a:r>
              <a:endParaRPr b="1" sz="2800">
                <a:solidFill>
                  <a:srgbClr val="00587D"/>
                </a:solidFill>
                <a:latin typeface="Helvetica Neue"/>
                <a:ea typeface="Helvetica Neue"/>
                <a:cs typeface="Helvetica Neue"/>
                <a:sym typeface="Helvetica Neue"/>
              </a:endParaRPr>
            </a:p>
          </p:txBody>
        </p:sp>
        <p:sp>
          <p:nvSpPr>
            <p:cNvPr id="449" name="Google Shape;449;p20"/>
            <p:cNvSpPr/>
            <p:nvPr/>
          </p:nvSpPr>
          <p:spPr>
            <a:xfrm>
              <a:off x="381425" y="6622850"/>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0" name="Google Shape;450;p20"/>
          <p:cNvSpPr/>
          <p:nvPr/>
        </p:nvSpPr>
        <p:spPr>
          <a:xfrm>
            <a:off x="687050" y="1814325"/>
            <a:ext cx="6267000" cy="1894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sz="1000">
              <a:solidFill>
                <a:schemeClr val="dk1"/>
              </a:solidFill>
              <a:latin typeface="Helvetica"/>
              <a:ea typeface="Helvetica"/>
              <a:cs typeface="Helvetica"/>
              <a:sym typeface="Helvetica"/>
            </a:endParaRPr>
          </a:p>
          <a:p>
            <a:pPr indent="0" lvl="0" marL="0" rtl="0" algn="just">
              <a:lnSpc>
                <a:spcPct val="115000"/>
              </a:lnSpc>
              <a:spcBef>
                <a:spcPts val="70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L’IA, un outil au service de la compréhension écrite et de l’expression écrite en Allemand DNL</a:t>
            </a:r>
            <a:r>
              <a:rPr lang="fr" sz="1000">
                <a:solidFill>
                  <a:schemeClr val="dk1"/>
                </a:solidFill>
                <a:latin typeface="Helvetica"/>
                <a:ea typeface="Helvetica"/>
                <a:cs typeface="Helvetica"/>
                <a:sym typeface="Helvetica"/>
              </a:rPr>
              <a:t> : En classe de 4e DNL allemand, les élèves sont amenés à dépasser leur insécurité linguistique pour améliorer, grâce à une IA, un texte qui devra correspondre au niveau B1. En formulant des prompts précis pour demander à l'IA d'améliorer la qualité linguistique sans trahir le sens historique du texte, les élèves sont amenés à interroger la fiabilité des productions de l'IA et à développer leur capacité à analyser et à valider des contenus. Cette pratique favorise également une compréhension critique du fonctionnement de l'IA, de ses limites et de ses biais, en lien avec son statut d'objet d'enseignement, tout en contribuant au développement de compétences linguistiques, disciplinaires et citoyennes fondamentales.</a:t>
            </a:r>
            <a:endParaRPr sz="1000">
              <a:solidFill>
                <a:schemeClr val="dk1"/>
              </a:solidFill>
              <a:latin typeface="Helvetica"/>
              <a:ea typeface="Helvetica"/>
              <a:cs typeface="Helvetica"/>
              <a:sym typeface="Helvetica"/>
            </a:endParaRPr>
          </a:p>
          <a:p>
            <a:pPr indent="0" lvl="0" marL="0" rtl="0" algn="just">
              <a:lnSpc>
                <a:spcPct val="115000"/>
              </a:lnSpc>
              <a:spcBef>
                <a:spcPts val="700"/>
              </a:spcBef>
              <a:spcAft>
                <a:spcPts val="0"/>
              </a:spcAft>
              <a:buClr>
                <a:schemeClr val="dk1"/>
              </a:buClr>
              <a:buSzPts val="1100"/>
              <a:buFont typeface="Arial"/>
              <a:buNone/>
            </a:pPr>
            <a:r>
              <a:t/>
            </a:r>
            <a:endParaRPr sz="10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i="1" sz="1000">
              <a:solidFill>
                <a:schemeClr val="dk1"/>
              </a:solidFill>
              <a:latin typeface="Helvetica"/>
              <a:ea typeface="Helvetica"/>
              <a:cs typeface="Helvetica"/>
              <a:sym typeface="Helvetica"/>
            </a:endParaRPr>
          </a:p>
          <a:p>
            <a:pPr indent="0" lvl="0" marL="0" rtl="0" algn="l">
              <a:spcBef>
                <a:spcPts val="700"/>
              </a:spcBef>
              <a:spcAft>
                <a:spcPts val="0"/>
              </a:spcAft>
              <a:buClr>
                <a:schemeClr val="dk1"/>
              </a:buClr>
              <a:buSzPts val="1100"/>
              <a:buFont typeface="Arial"/>
              <a:buNone/>
            </a:pPr>
            <a:r>
              <a:t/>
            </a:r>
            <a:endParaRPr b="1" i="1" sz="1000">
              <a:solidFill>
                <a:schemeClr val="dk1"/>
              </a:solidFill>
              <a:latin typeface="Helvetica Neue"/>
              <a:ea typeface="Helvetica Neue"/>
              <a:cs typeface="Helvetica Neue"/>
              <a:sym typeface="Helvetica Neue"/>
            </a:endParaRPr>
          </a:p>
        </p:txBody>
      </p:sp>
      <p:pic>
        <p:nvPicPr>
          <p:cNvPr id="451" name="Google Shape;451;p20"/>
          <p:cNvPicPr preferRelativeResize="0"/>
          <p:nvPr/>
        </p:nvPicPr>
        <p:blipFill>
          <a:blip r:embed="rId3">
            <a:alphaModFix/>
          </a:blip>
          <a:stretch>
            <a:fillRect/>
          </a:stretch>
        </p:blipFill>
        <p:spPr>
          <a:xfrm>
            <a:off x="3733289" y="10054409"/>
            <a:ext cx="196871" cy="241329"/>
          </a:xfrm>
          <a:prstGeom prst="rect">
            <a:avLst/>
          </a:prstGeom>
          <a:noFill/>
          <a:ln>
            <a:noFill/>
          </a:ln>
        </p:spPr>
      </p:pic>
      <p:sp>
        <p:nvSpPr>
          <p:cNvPr id="452" name="Google Shape;452;p20"/>
          <p:cNvSpPr/>
          <p:nvPr/>
        </p:nvSpPr>
        <p:spPr>
          <a:xfrm>
            <a:off x="593656" y="10891867"/>
            <a:ext cx="186600" cy="231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0"/>
          <p:cNvSpPr/>
          <p:nvPr/>
        </p:nvSpPr>
        <p:spPr>
          <a:xfrm>
            <a:off x="697350" y="4731923"/>
            <a:ext cx="6267000" cy="2931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Utiliser l’IA pour générer une image de géographie : une bonne idée ?</a:t>
            </a:r>
            <a:r>
              <a:rPr lang="fr" sz="1000">
                <a:solidFill>
                  <a:schemeClr val="dk1"/>
                </a:solidFill>
                <a:latin typeface="Helvetica"/>
                <a:ea typeface="Helvetica"/>
                <a:cs typeface="Helvetica"/>
                <a:sym typeface="Helvetica"/>
              </a:rPr>
              <a:t> En classe de 5e, en géographie, les  élèves doivent formuler des prompts pour générer des images de bidonvilles selon différents points de vue. L'activité les amène à comprendre comment les choix d’écriture de la requête influencent les productions de l'IA. L'analyse critique des images produites leur permet ensuite de questionner les biais algorithmiques et la construction des représentations, tout en déconstruisant l'apparente neutralité des outils d'IA.</a:t>
            </a:r>
            <a:endParaRPr sz="10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600"/>
              <a:buFont typeface="Arial"/>
              <a:buNone/>
            </a:pPr>
            <a:r>
              <a:rPr i="1" lang="fr" sz="1000">
                <a:solidFill>
                  <a:schemeClr val="dk1"/>
                </a:solidFill>
                <a:latin typeface="Helvetica"/>
                <a:ea typeface="Helvetica"/>
                <a:cs typeface="Helvetica"/>
                <a:sym typeface="Helvetica"/>
              </a:rPr>
              <a:t> </a:t>
            </a:r>
            <a:endParaRPr b="1" i="1" sz="1000">
              <a:solidFill>
                <a:schemeClr val="dk1"/>
              </a:solidFill>
              <a:latin typeface="Helvetica"/>
              <a:ea typeface="Helvetica"/>
              <a:cs typeface="Helvetica"/>
              <a:sym typeface="Helvetica"/>
            </a:endParaRPr>
          </a:p>
        </p:txBody>
      </p:sp>
      <p:sp>
        <p:nvSpPr>
          <p:cNvPr id="454" name="Google Shape;454;p20"/>
          <p:cNvSpPr/>
          <p:nvPr/>
        </p:nvSpPr>
        <p:spPr>
          <a:xfrm>
            <a:off x="697350" y="6703500"/>
            <a:ext cx="6267000" cy="2002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L'IA peut-elle produire un récit historique ? L’utilisation d’une IA générative peut-elle aider les élèves à comprendre les éléments constitutifs d’un récit historique ?  Le travail sur les critères du récit historique peut-il amener les élèves à comprendre le fonctionnement d’une IA et les enjeux liés à la rédaction de la requête ? </a:t>
            </a:r>
            <a:r>
              <a:rPr lang="fr" sz="1000">
                <a:solidFill>
                  <a:schemeClr val="dk1"/>
                </a:solidFill>
                <a:latin typeface="Helvetica"/>
                <a:ea typeface="Helvetica"/>
                <a:cs typeface="Helvetica"/>
                <a:sym typeface="Helvetica"/>
              </a:rPr>
              <a:t>Les élèves, en évaluant les récits produits, prennent conscience des limites et biais des intelligences artificielles, renforçant ainsi leur capacité à juger de la fiabilité d'une information et à exercer leur esprit critique. L'amélioration progressive des prompts engage également les élèves dans une démarche réflexive sur la manière dont l'écriture des requêtes influence la production de l'IA, leur offrant ainsi une compréhension concrète de son fonctionnement. Ce travail s’inscrit dans les trois axes de notre projet académique : exercer son esprit critique sur les productions de l’IA, utiliser l’IA pour apprendre l’esprit critique et adopter une approche critique de l’IA comme objet d’enseignement en histoire-géographie.</a:t>
            </a:r>
            <a:endParaRPr sz="10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600"/>
              <a:buFont typeface="Arial"/>
              <a:buNone/>
            </a:pPr>
            <a:r>
              <a:t/>
            </a:r>
            <a:endParaRPr b="1" sz="8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100"/>
              <a:buFont typeface="Arial"/>
              <a:buNone/>
            </a:pPr>
            <a:r>
              <a:t/>
            </a:r>
            <a:endParaRPr b="1" i="1" sz="800">
              <a:solidFill>
                <a:schemeClr val="dk1"/>
              </a:solidFill>
              <a:latin typeface="Helvetica"/>
              <a:ea typeface="Helvetica"/>
              <a:cs typeface="Helvetica"/>
              <a:sym typeface="Helvetica"/>
            </a:endParaRPr>
          </a:p>
          <a:p>
            <a:pPr indent="0" lvl="0" marL="0" rtl="0" algn="l">
              <a:spcBef>
                <a:spcPts val="0"/>
              </a:spcBef>
              <a:spcAft>
                <a:spcPts val="0"/>
              </a:spcAft>
              <a:buClr>
                <a:schemeClr val="dk1"/>
              </a:buClr>
              <a:buSzPts val="1100"/>
              <a:buFont typeface="Arial"/>
              <a:buNone/>
            </a:pPr>
            <a:r>
              <a:t/>
            </a:r>
            <a:endParaRPr b="1" i="1" sz="1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i="1" sz="1000">
              <a:solidFill>
                <a:schemeClr val="dk1"/>
              </a:solidFill>
              <a:latin typeface="Helvetica Neue"/>
              <a:ea typeface="Helvetica Neue"/>
              <a:cs typeface="Helvetica Neue"/>
              <a:sym typeface="Helvetica Neue"/>
            </a:endParaRPr>
          </a:p>
        </p:txBody>
      </p:sp>
      <p:grpSp>
        <p:nvGrpSpPr>
          <p:cNvPr id="455" name="Google Shape;455;p20"/>
          <p:cNvGrpSpPr/>
          <p:nvPr/>
        </p:nvGrpSpPr>
        <p:grpSpPr>
          <a:xfrm>
            <a:off x="1794544" y="4619563"/>
            <a:ext cx="4204489" cy="569570"/>
            <a:chOff x="2376503" y="37710402"/>
            <a:chExt cx="5337000" cy="807900"/>
          </a:xfrm>
        </p:grpSpPr>
        <p:sp>
          <p:nvSpPr>
            <p:cNvPr id="456" name="Google Shape;456;p20"/>
            <p:cNvSpPr txBox="1"/>
            <p:nvPr/>
          </p:nvSpPr>
          <p:spPr>
            <a:xfrm>
              <a:off x="6010913" y="37710402"/>
              <a:ext cx="1702500" cy="8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4">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457" name="Google Shape;457;p20"/>
            <p:cNvSpPr txBox="1"/>
            <p:nvPr/>
          </p:nvSpPr>
          <p:spPr>
            <a:xfrm>
              <a:off x="2376503" y="37710419"/>
              <a:ext cx="53370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sz="1100" u="sng">
                <a:solidFill>
                  <a:srgbClr val="00587D"/>
                </a:solidFill>
                <a:latin typeface="Helvetica Neue"/>
                <a:ea typeface="Helvetica Neue"/>
                <a:cs typeface="Helvetica Neue"/>
                <a:sym typeface="Helvetica Neue"/>
              </a:endParaRPr>
            </a:p>
          </p:txBody>
        </p:sp>
      </p:grpSp>
      <p:grpSp>
        <p:nvGrpSpPr>
          <p:cNvPr id="458" name="Google Shape;458;p20"/>
          <p:cNvGrpSpPr/>
          <p:nvPr/>
        </p:nvGrpSpPr>
        <p:grpSpPr>
          <a:xfrm>
            <a:off x="526875" y="1526825"/>
            <a:ext cx="3057344" cy="400090"/>
            <a:chOff x="660537" y="24537957"/>
            <a:chExt cx="3880863" cy="414300"/>
          </a:xfrm>
        </p:grpSpPr>
        <p:sp>
          <p:nvSpPr>
            <p:cNvPr id="459" name="Google Shape;459;p20"/>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0"/>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Strasbourg</a:t>
              </a:r>
              <a:endParaRPr b="1" sz="1300">
                <a:solidFill>
                  <a:srgbClr val="FFFFFF"/>
                </a:solidFill>
                <a:latin typeface="Helvetica Neue"/>
                <a:ea typeface="Helvetica Neue"/>
                <a:cs typeface="Helvetica Neue"/>
                <a:sym typeface="Helvetica Neue"/>
              </a:endParaRPr>
            </a:p>
          </p:txBody>
        </p:sp>
        <p:sp>
          <p:nvSpPr>
            <p:cNvPr id="461" name="Google Shape;461;p20"/>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0"/>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5</a:t>
              </a:r>
              <a:endParaRPr b="1">
                <a:solidFill>
                  <a:srgbClr val="00587D"/>
                </a:solidFill>
                <a:latin typeface="Helvetica Neue"/>
                <a:ea typeface="Helvetica Neue"/>
                <a:cs typeface="Helvetica Neue"/>
                <a:sym typeface="Helvetica Neue"/>
              </a:endParaRPr>
            </a:p>
          </p:txBody>
        </p:sp>
      </p:grpSp>
      <p:grpSp>
        <p:nvGrpSpPr>
          <p:cNvPr id="463" name="Google Shape;463;p20"/>
          <p:cNvGrpSpPr/>
          <p:nvPr/>
        </p:nvGrpSpPr>
        <p:grpSpPr>
          <a:xfrm>
            <a:off x="1677804" y="3902501"/>
            <a:ext cx="4204408" cy="523251"/>
            <a:chOff x="2376515" y="37710402"/>
            <a:chExt cx="5336898" cy="742200"/>
          </a:xfrm>
        </p:grpSpPr>
        <p:cxnSp>
          <p:nvCxnSpPr>
            <p:cNvPr id="464" name="Google Shape;464;p20"/>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465" name="Google Shape;465;p20"/>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5"/>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6">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466" name="Google Shape;466;p20"/>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7"/>
                </a:rPr>
                <a:t>Site académique</a:t>
              </a:r>
              <a:endParaRPr b="1" i="1" sz="1100" u="sng">
                <a:solidFill>
                  <a:srgbClr val="00587D"/>
                </a:solidFill>
                <a:latin typeface="Helvetica Neue"/>
                <a:ea typeface="Helvetica Neue"/>
                <a:cs typeface="Helvetica Neue"/>
                <a:sym typeface="Helvetica Neue"/>
              </a:endParaRPr>
            </a:p>
          </p:txBody>
        </p:sp>
        <p:sp>
          <p:nvSpPr>
            <p:cNvPr id="467" name="Google Shape;467;p20"/>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0"/>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 name="Google Shape;469;p20"/>
          <p:cNvGrpSpPr/>
          <p:nvPr/>
        </p:nvGrpSpPr>
        <p:grpSpPr>
          <a:xfrm>
            <a:off x="1830204" y="5959901"/>
            <a:ext cx="4204408" cy="523251"/>
            <a:chOff x="2376515" y="37710402"/>
            <a:chExt cx="5336898" cy="742200"/>
          </a:xfrm>
        </p:grpSpPr>
        <p:cxnSp>
          <p:nvCxnSpPr>
            <p:cNvPr id="470" name="Google Shape;470;p20"/>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471" name="Google Shape;471;p20"/>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8"/>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9">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472" name="Google Shape;472;p20"/>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0"/>
                </a:rPr>
                <a:t>Site académique</a:t>
              </a:r>
              <a:endParaRPr b="1" i="1" sz="1100" u="sng">
                <a:solidFill>
                  <a:srgbClr val="00587D"/>
                </a:solidFill>
                <a:latin typeface="Helvetica Neue"/>
                <a:ea typeface="Helvetica Neue"/>
                <a:cs typeface="Helvetica Neue"/>
                <a:sym typeface="Helvetica Neue"/>
              </a:endParaRPr>
            </a:p>
          </p:txBody>
        </p:sp>
        <p:sp>
          <p:nvSpPr>
            <p:cNvPr id="473" name="Google Shape;473;p20"/>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0"/>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5" name="Google Shape;475;p20"/>
          <p:cNvGrpSpPr/>
          <p:nvPr/>
        </p:nvGrpSpPr>
        <p:grpSpPr>
          <a:xfrm>
            <a:off x="1982604" y="8550701"/>
            <a:ext cx="4204408" cy="523251"/>
            <a:chOff x="2376515" y="37710402"/>
            <a:chExt cx="5336898" cy="742200"/>
          </a:xfrm>
        </p:grpSpPr>
        <p:cxnSp>
          <p:nvCxnSpPr>
            <p:cNvPr id="476" name="Google Shape;476;p20"/>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477" name="Google Shape;477;p20"/>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1"/>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2">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478" name="Google Shape;478;p20"/>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3"/>
                </a:rPr>
                <a:t>Site académique</a:t>
              </a:r>
              <a:endParaRPr b="1" i="1" sz="1100" u="sng">
                <a:solidFill>
                  <a:srgbClr val="00587D"/>
                </a:solidFill>
                <a:latin typeface="Helvetica Neue"/>
                <a:ea typeface="Helvetica Neue"/>
                <a:cs typeface="Helvetica Neue"/>
                <a:sym typeface="Helvetica Neue"/>
              </a:endParaRPr>
            </a:p>
          </p:txBody>
        </p:sp>
        <p:sp>
          <p:nvSpPr>
            <p:cNvPr id="479" name="Google Shape;479;p20"/>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0"/>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cxnSp>
        <p:nvCxnSpPr>
          <p:cNvPr id="485" name="Google Shape;485;p21"/>
          <p:cNvCxnSpPr/>
          <p:nvPr/>
        </p:nvCxnSpPr>
        <p:spPr>
          <a:xfrm flipH="1">
            <a:off x="687116" y="1665636"/>
            <a:ext cx="7500" cy="9377100"/>
          </a:xfrm>
          <a:prstGeom prst="straightConnector1">
            <a:avLst/>
          </a:prstGeom>
          <a:noFill/>
          <a:ln cap="flat" cmpd="sng" w="19050">
            <a:solidFill>
              <a:srgbClr val="00587D"/>
            </a:solidFill>
            <a:prstDash val="dot"/>
            <a:round/>
            <a:headEnd len="med" w="med" type="none"/>
            <a:tailEnd len="med" w="med" type="none"/>
          </a:ln>
        </p:spPr>
      </p:cxnSp>
      <p:sp>
        <p:nvSpPr>
          <p:cNvPr id="486" name="Google Shape;486;p21"/>
          <p:cNvSpPr/>
          <p:nvPr/>
        </p:nvSpPr>
        <p:spPr>
          <a:xfrm>
            <a:off x="687050" y="5936700"/>
            <a:ext cx="6267000" cy="7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i="1" sz="1000">
              <a:solidFill>
                <a:schemeClr val="dk1"/>
              </a:solidFill>
              <a:latin typeface="Helvetica Neue"/>
              <a:ea typeface="Helvetica Neue"/>
              <a:cs typeface="Helvetica Neue"/>
              <a:sym typeface="Helvetica Neue"/>
            </a:endParaRPr>
          </a:p>
        </p:txBody>
      </p:sp>
      <p:sp>
        <p:nvSpPr>
          <p:cNvPr id="487" name="Google Shape;487;p21"/>
          <p:cNvSpPr txBox="1"/>
          <p:nvPr/>
        </p:nvSpPr>
        <p:spPr>
          <a:xfrm>
            <a:off x="1559189" y="10042905"/>
            <a:ext cx="9927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i="1" sz="1100">
              <a:solidFill>
                <a:srgbClr val="000000"/>
              </a:solidFill>
              <a:latin typeface="Helvetica Neue"/>
              <a:ea typeface="Helvetica Neue"/>
              <a:cs typeface="Helvetica Neue"/>
              <a:sym typeface="Helvetica Neue"/>
            </a:endParaRPr>
          </a:p>
        </p:txBody>
      </p:sp>
      <p:grpSp>
        <p:nvGrpSpPr>
          <p:cNvPr id="488" name="Google Shape;488;p21"/>
          <p:cNvGrpSpPr/>
          <p:nvPr/>
        </p:nvGrpSpPr>
        <p:grpSpPr>
          <a:xfrm>
            <a:off x="305216" y="534732"/>
            <a:ext cx="6820940" cy="615634"/>
            <a:chOff x="381425" y="6441500"/>
            <a:chExt cx="8658212" cy="637500"/>
          </a:xfrm>
        </p:grpSpPr>
        <p:sp>
          <p:nvSpPr>
            <p:cNvPr id="489" name="Google Shape;489;p21"/>
            <p:cNvSpPr txBox="1"/>
            <p:nvPr/>
          </p:nvSpPr>
          <p:spPr>
            <a:xfrm>
              <a:off x="642037" y="6441500"/>
              <a:ext cx="8397600" cy="63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323FF"/>
                </a:buClr>
                <a:buSzPts val="1400"/>
                <a:buFont typeface="Arial Black"/>
                <a:buNone/>
              </a:pPr>
              <a:r>
                <a:rPr b="1" lang="fr" sz="2800">
                  <a:solidFill>
                    <a:srgbClr val="00587D"/>
                  </a:solidFill>
                  <a:latin typeface="Helvetica Neue"/>
                  <a:ea typeface="Helvetica Neue"/>
                  <a:cs typeface="Helvetica Neue"/>
                  <a:sym typeface="Helvetica Neue"/>
                </a:rPr>
                <a:t>Productions académiques</a:t>
              </a:r>
              <a:endParaRPr b="1" sz="2800">
                <a:solidFill>
                  <a:srgbClr val="00587D"/>
                </a:solidFill>
                <a:latin typeface="Helvetica Neue"/>
                <a:ea typeface="Helvetica Neue"/>
                <a:cs typeface="Helvetica Neue"/>
                <a:sym typeface="Helvetica Neue"/>
              </a:endParaRPr>
            </a:p>
          </p:txBody>
        </p:sp>
        <p:sp>
          <p:nvSpPr>
            <p:cNvPr id="490" name="Google Shape;490;p21"/>
            <p:cNvSpPr/>
            <p:nvPr/>
          </p:nvSpPr>
          <p:spPr>
            <a:xfrm>
              <a:off x="381425" y="6622850"/>
              <a:ext cx="295500" cy="253500"/>
            </a:xfrm>
            <a:prstGeom prst="parallelogram">
              <a:avLst>
                <a:gd fmla="val 66109" name="adj"/>
              </a:avLst>
            </a:prstGeom>
            <a:solidFill>
              <a:srgbClr val="FF9940"/>
            </a:solidFill>
            <a:ln cap="flat" cmpd="sng" w="9525">
              <a:solidFill>
                <a:srgbClr val="FF99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21"/>
          <p:cNvSpPr/>
          <p:nvPr/>
        </p:nvSpPr>
        <p:spPr>
          <a:xfrm>
            <a:off x="687050" y="1814325"/>
            <a:ext cx="6267000" cy="1894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sz="1000">
              <a:solidFill>
                <a:schemeClr val="dk1"/>
              </a:solidFill>
              <a:latin typeface="Helvetica"/>
              <a:ea typeface="Helvetica"/>
              <a:cs typeface="Helvetica"/>
              <a:sym typeface="Helvetica"/>
            </a:endParaRPr>
          </a:p>
          <a:p>
            <a:pPr indent="0" lvl="0" marL="0" rtl="0" algn="just">
              <a:lnSpc>
                <a:spcPct val="115000"/>
              </a:lnSpc>
              <a:spcBef>
                <a:spcPts val="70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Réaliser avec l’IA une interview radiophonique pour comprendre la position de Charles de Gaulle en juin 1940</a:t>
            </a:r>
            <a:r>
              <a:rPr lang="fr" sz="1000">
                <a:solidFill>
                  <a:schemeClr val="dk1"/>
                </a:solidFill>
                <a:latin typeface="Helvetica"/>
                <a:ea typeface="Helvetica"/>
                <a:cs typeface="Helvetica"/>
                <a:sym typeface="Helvetica"/>
              </a:rPr>
              <a:t>. L’objectif principal de cette séance de 3e est de travailler la démarche historique afin de rédiger une argumentation sur la position du général de Gaulle en juin 1940. À cette fin, les élèves expérimenteront la plus-value d’une IA générative. Après avoir étudié la défaite de la France, les élèves sont ensuite invités, dans le cadre d’une initiation à l’utilisation de l’intelligence artificielle générative croisée avec l’analyse de sources historiques, à déterminer la position du général de Gaulle en juin 1940. Cette séquence peut être prolongée par une séance en EMI (Éducation aux médias et à l’information), afin de comprendre le fonctionnement des IAG et d’ancrer des usages réfléchis et raisonnés de l’intelligence artificielle chez les élèves.</a:t>
            </a:r>
            <a:endParaRPr sz="10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sz="10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i="1" sz="1000">
              <a:solidFill>
                <a:schemeClr val="dk1"/>
              </a:solidFill>
              <a:latin typeface="Helvetica"/>
              <a:ea typeface="Helvetica"/>
              <a:cs typeface="Helvetica"/>
              <a:sym typeface="Helvetica"/>
            </a:endParaRPr>
          </a:p>
          <a:p>
            <a:pPr indent="0" lvl="0" marL="0" rtl="0" algn="l">
              <a:spcBef>
                <a:spcPts val="700"/>
              </a:spcBef>
              <a:spcAft>
                <a:spcPts val="0"/>
              </a:spcAft>
              <a:buClr>
                <a:schemeClr val="dk1"/>
              </a:buClr>
              <a:buSzPts val="1100"/>
              <a:buFont typeface="Arial"/>
              <a:buNone/>
            </a:pPr>
            <a:r>
              <a:t/>
            </a:r>
            <a:endParaRPr b="1" i="1" sz="1000">
              <a:solidFill>
                <a:schemeClr val="dk1"/>
              </a:solidFill>
              <a:latin typeface="Helvetica Neue"/>
              <a:ea typeface="Helvetica Neue"/>
              <a:cs typeface="Helvetica Neue"/>
              <a:sym typeface="Helvetica Neue"/>
            </a:endParaRPr>
          </a:p>
        </p:txBody>
      </p:sp>
      <p:pic>
        <p:nvPicPr>
          <p:cNvPr id="492" name="Google Shape;492;p21"/>
          <p:cNvPicPr preferRelativeResize="0"/>
          <p:nvPr/>
        </p:nvPicPr>
        <p:blipFill>
          <a:blip r:embed="rId3">
            <a:alphaModFix/>
          </a:blip>
          <a:stretch>
            <a:fillRect/>
          </a:stretch>
        </p:blipFill>
        <p:spPr>
          <a:xfrm>
            <a:off x="3733289" y="10054409"/>
            <a:ext cx="196871" cy="241329"/>
          </a:xfrm>
          <a:prstGeom prst="rect">
            <a:avLst/>
          </a:prstGeom>
          <a:noFill/>
          <a:ln>
            <a:noFill/>
          </a:ln>
        </p:spPr>
      </p:pic>
      <p:sp>
        <p:nvSpPr>
          <p:cNvPr id="493" name="Google Shape;493;p21"/>
          <p:cNvSpPr/>
          <p:nvPr/>
        </p:nvSpPr>
        <p:spPr>
          <a:xfrm>
            <a:off x="593656" y="10891867"/>
            <a:ext cx="186600" cy="231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1"/>
          <p:cNvSpPr/>
          <p:nvPr/>
        </p:nvSpPr>
        <p:spPr>
          <a:xfrm>
            <a:off x="697350" y="4320376"/>
            <a:ext cx="6267000" cy="3343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S’entraîner à la rédaction avec l’IA : la position de De Gaulle face à la défaite de 1940 : </a:t>
            </a:r>
            <a:r>
              <a:rPr lang="fr" sz="1000">
                <a:solidFill>
                  <a:schemeClr val="dk1"/>
                </a:solidFill>
                <a:latin typeface="Helvetica"/>
                <a:ea typeface="Helvetica"/>
                <a:cs typeface="Helvetica"/>
                <a:sym typeface="Helvetica"/>
              </a:rPr>
              <a:t>Ce scénario proposé en classe de 3e débute par un rappel narratif de la campagne de France, suivi d’une lecture et d’une analyse collective du discours du 18 juin. Les élèves identifient les messages clés et les enjeux du discours dans un moment de rupture historique. Une présentation rapide du chatbot est ensuite proposée. Les élèves découvrent comment utiliser cet outil pour : explorer les discours du général De Gaulle (textes et extraits sonores), accéder à des explications, obtenir des suggestions de reformulation ou de citations. Il s’agit ensuite de rédiger un développement construit sur la position du général de Gaulle face à la défaite de 1940, en mobilisant les ressources du chatbot et les documents étudiés.</a:t>
            </a:r>
            <a:endParaRPr sz="1000">
              <a:solidFill>
                <a:schemeClr val="dk1"/>
              </a:solidFill>
              <a:latin typeface="Helvetica"/>
              <a:ea typeface="Helvetica"/>
              <a:cs typeface="Helvetica"/>
              <a:sym typeface="Helvetica"/>
            </a:endParaRPr>
          </a:p>
          <a:p>
            <a:pPr indent="0" lvl="0" marL="0" rtl="0" algn="just">
              <a:lnSpc>
                <a:spcPct val="115000"/>
              </a:lnSpc>
              <a:spcBef>
                <a:spcPts val="0"/>
              </a:spcBef>
              <a:spcAft>
                <a:spcPts val="0"/>
              </a:spcAft>
              <a:buClr>
                <a:schemeClr val="dk1"/>
              </a:buClr>
              <a:buSzPts val="1100"/>
              <a:buFont typeface="Arial"/>
              <a:buNone/>
            </a:pPr>
            <a:r>
              <a:t/>
            </a:r>
            <a:endParaRPr b="1" sz="10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600"/>
              <a:buFont typeface="Arial"/>
              <a:buNone/>
            </a:pPr>
            <a:r>
              <a:rPr i="1" lang="fr" sz="1000">
                <a:solidFill>
                  <a:schemeClr val="dk1"/>
                </a:solidFill>
                <a:latin typeface="Helvetica"/>
                <a:ea typeface="Helvetica"/>
                <a:cs typeface="Helvetica"/>
                <a:sym typeface="Helvetica"/>
              </a:rPr>
              <a:t> </a:t>
            </a:r>
            <a:endParaRPr b="1" i="1" sz="1000">
              <a:solidFill>
                <a:schemeClr val="dk1"/>
              </a:solidFill>
              <a:latin typeface="Helvetica"/>
              <a:ea typeface="Helvetica"/>
              <a:cs typeface="Helvetica"/>
              <a:sym typeface="Helvetica"/>
            </a:endParaRPr>
          </a:p>
        </p:txBody>
      </p:sp>
      <p:sp>
        <p:nvSpPr>
          <p:cNvPr id="495" name="Google Shape;495;p21"/>
          <p:cNvSpPr/>
          <p:nvPr/>
        </p:nvSpPr>
        <p:spPr>
          <a:xfrm>
            <a:off x="697350" y="6703500"/>
            <a:ext cx="6267000" cy="2002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000">
                <a:solidFill>
                  <a:schemeClr val="dk1"/>
                </a:solidFill>
                <a:latin typeface="Helvetica"/>
                <a:ea typeface="Helvetica"/>
                <a:cs typeface="Helvetica"/>
                <a:sym typeface="Helvetica"/>
              </a:rPr>
              <a:t>Travailler la démarche historique pour produire une argumentation à l’aide de l’IA, Charles de Gaulle et Pierre Mendès France, deux conceptions de la République.</a:t>
            </a:r>
            <a:r>
              <a:rPr lang="fr" sz="1000">
                <a:solidFill>
                  <a:schemeClr val="dk1"/>
                </a:solidFill>
                <a:latin typeface="Helvetica"/>
                <a:ea typeface="Helvetica"/>
                <a:cs typeface="Helvetica"/>
                <a:sym typeface="Helvetica"/>
              </a:rPr>
              <a:t> De nombreuses études montrent que l’IA est un outil de plus en plus utilisé par les élèves. Partant de ce constat, la séance proposée en classe de terminale s’appuie sur une situation concrète dans laquelle les élèves sont susceptibles de recourir à l’IA : la préparation d’un exposé de cinq minutes sur Charles de Gaulle. Ce travail constitue une opportunité pour s’interroger sur la manière dont les IA génératives peuvent accompagner la mise en œuvre d’une démarche historique en vue de construire une argumentation. Il vise également à amener les élèves à réfléchir aux attentes spécifiques de l’exercice, ainsi qu’à développer un regard critique sur les sources mobilisées. </a:t>
            </a:r>
            <a:endParaRPr sz="10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100"/>
              <a:buFont typeface="Arial"/>
              <a:buNone/>
            </a:pPr>
            <a:r>
              <a:t/>
            </a:r>
            <a:endParaRPr b="1" sz="10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600"/>
              <a:buFont typeface="Arial"/>
              <a:buNone/>
            </a:pPr>
            <a:r>
              <a:t/>
            </a:r>
            <a:endParaRPr b="1" sz="800">
              <a:solidFill>
                <a:schemeClr val="dk1"/>
              </a:solidFill>
              <a:latin typeface="Helvetica"/>
              <a:ea typeface="Helvetica"/>
              <a:cs typeface="Helvetica"/>
              <a:sym typeface="Helvetica"/>
            </a:endParaRPr>
          </a:p>
          <a:p>
            <a:pPr indent="0" lvl="0" marL="0" rtl="0" algn="just">
              <a:spcBef>
                <a:spcPts val="0"/>
              </a:spcBef>
              <a:spcAft>
                <a:spcPts val="0"/>
              </a:spcAft>
              <a:buClr>
                <a:schemeClr val="dk1"/>
              </a:buClr>
              <a:buSzPts val="1100"/>
              <a:buFont typeface="Arial"/>
              <a:buNone/>
            </a:pPr>
            <a:r>
              <a:t/>
            </a:r>
            <a:endParaRPr b="1" i="1" sz="800">
              <a:solidFill>
                <a:schemeClr val="dk1"/>
              </a:solidFill>
              <a:latin typeface="Helvetica"/>
              <a:ea typeface="Helvetica"/>
              <a:cs typeface="Helvetica"/>
              <a:sym typeface="Helvetica"/>
            </a:endParaRPr>
          </a:p>
          <a:p>
            <a:pPr indent="0" lvl="0" marL="0" rtl="0" algn="l">
              <a:spcBef>
                <a:spcPts val="0"/>
              </a:spcBef>
              <a:spcAft>
                <a:spcPts val="0"/>
              </a:spcAft>
              <a:buClr>
                <a:schemeClr val="dk1"/>
              </a:buClr>
              <a:buSzPts val="1100"/>
              <a:buFont typeface="Arial"/>
              <a:buNone/>
            </a:pPr>
            <a:r>
              <a:t/>
            </a:r>
            <a:endParaRPr b="1" i="1" sz="1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i="1" sz="1000">
              <a:solidFill>
                <a:schemeClr val="dk1"/>
              </a:solidFill>
              <a:latin typeface="Helvetica Neue"/>
              <a:ea typeface="Helvetica Neue"/>
              <a:cs typeface="Helvetica Neue"/>
              <a:sym typeface="Helvetica Neue"/>
            </a:endParaRPr>
          </a:p>
        </p:txBody>
      </p:sp>
      <p:grpSp>
        <p:nvGrpSpPr>
          <p:cNvPr id="496" name="Google Shape;496;p21"/>
          <p:cNvGrpSpPr/>
          <p:nvPr/>
        </p:nvGrpSpPr>
        <p:grpSpPr>
          <a:xfrm>
            <a:off x="1794544" y="4619563"/>
            <a:ext cx="4204489" cy="569570"/>
            <a:chOff x="2376503" y="37710402"/>
            <a:chExt cx="5337000" cy="807900"/>
          </a:xfrm>
        </p:grpSpPr>
        <p:sp>
          <p:nvSpPr>
            <p:cNvPr id="497" name="Google Shape;497;p21"/>
            <p:cNvSpPr txBox="1"/>
            <p:nvPr/>
          </p:nvSpPr>
          <p:spPr>
            <a:xfrm>
              <a:off x="6010913" y="37710402"/>
              <a:ext cx="1702500" cy="8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4">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498" name="Google Shape;498;p21"/>
            <p:cNvSpPr txBox="1"/>
            <p:nvPr/>
          </p:nvSpPr>
          <p:spPr>
            <a:xfrm>
              <a:off x="2376503" y="37710419"/>
              <a:ext cx="53370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sz="1100" u="sng">
                <a:solidFill>
                  <a:srgbClr val="00587D"/>
                </a:solidFill>
                <a:latin typeface="Helvetica Neue"/>
                <a:ea typeface="Helvetica Neue"/>
                <a:cs typeface="Helvetica Neue"/>
                <a:sym typeface="Helvetica Neue"/>
              </a:endParaRPr>
            </a:p>
          </p:txBody>
        </p:sp>
      </p:grpSp>
      <p:grpSp>
        <p:nvGrpSpPr>
          <p:cNvPr id="499" name="Google Shape;499;p21"/>
          <p:cNvGrpSpPr/>
          <p:nvPr/>
        </p:nvGrpSpPr>
        <p:grpSpPr>
          <a:xfrm>
            <a:off x="526875" y="1526825"/>
            <a:ext cx="3057344" cy="400090"/>
            <a:chOff x="660537" y="24537957"/>
            <a:chExt cx="3880863" cy="414300"/>
          </a:xfrm>
        </p:grpSpPr>
        <p:sp>
          <p:nvSpPr>
            <p:cNvPr id="500" name="Google Shape;500;p21"/>
            <p:cNvSpPr/>
            <p:nvPr/>
          </p:nvSpPr>
          <p:spPr>
            <a:xfrm>
              <a:off x="695325" y="24570650"/>
              <a:ext cx="3533700" cy="338700"/>
            </a:xfrm>
            <a:prstGeom prst="roundRect">
              <a:avLst>
                <a:gd fmla="val 50000" name="adj"/>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1"/>
            <p:cNvSpPr txBox="1"/>
            <p:nvPr/>
          </p:nvSpPr>
          <p:spPr>
            <a:xfrm>
              <a:off x="1119600" y="24593746"/>
              <a:ext cx="3421800" cy="30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1"/>
                </a:buClr>
                <a:buSzPts val="1400"/>
                <a:buFont typeface="Arial Black"/>
                <a:buNone/>
              </a:pPr>
              <a:r>
                <a:rPr b="1" lang="fr" sz="1300">
                  <a:solidFill>
                    <a:srgbClr val="FFFFFF"/>
                  </a:solidFill>
                  <a:latin typeface="Helvetica Neue"/>
                  <a:ea typeface="Helvetica Neue"/>
                  <a:cs typeface="Helvetica Neue"/>
                  <a:sym typeface="Helvetica Neue"/>
                </a:rPr>
                <a:t>Versailles</a:t>
              </a:r>
              <a:endParaRPr b="1" sz="1300">
                <a:solidFill>
                  <a:srgbClr val="FFFFFF"/>
                </a:solidFill>
                <a:latin typeface="Helvetica Neue"/>
                <a:ea typeface="Helvetica Neue"/>
                <a:cs typeface="Helvetica Neue"/>
                <a:sym typeface="Helvetica Neue"/>
              </a:endParaRPr>
            </a:p>
          </p:txBody>
        </p:sp>
        <p:sp>
          <p:nvSpPr>
            <p:cNvPr id="502" name="Google Shape;502;p21"/>
            <p:cNvSpPr/>
            <p:nvPr/>
          </p:nvSpPr>
          <p:spPr>
            <a:xfrm>
              <a:off x="747549" y="24620462"/>
              <a:ext cx="310500" cy="239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1"/>
            <p:cNvSpPr txBox="1"/>
            <p:nvPr/>
          </p:nvSpPr>
          <p:spPr>
            <a:xfrm>
              <a:off x="660537" y="24537957"/>
              <a:ext cx="484500" cy="41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00587D"/>
                  </a:solidFill>
                  <a:latin typeface="Helvetica Neue"/>
                  <a:ea typeface="Helvetica Neue"/>
                  <a:cs typeface="Helvetica Neue"/>
                  <a:sym typeface="Helvetica Neue"/>
                </a:rPr>
                <a:t>6</a:t>
              </a:r>
              <a:endParaRPr b="1">
                <a:solidFill>
                  <a:srgbClr val="00587D"/>
                </a:solidFill>
                <a:latin typeface="Helvetica Neue"/>
                <a:ea typeface="Helvetica Neue"/>
                <a:cs typeface="Helvetica Neue"/>
                <a:sym typeface="Helvetica Neue"/>
              </a:endParaRPr>
            </a:p>
          </p:txBody>
        </p:sp>
      </p:grpSp>
      <p:grpSp>
        <p:nvGrpSpPr>
          <p:cNvPr id="504" name="Google Shape;504;p21"/>
          <p:cNvGrpSpPr/>
          <p:nvPr/>
        </p:nvGrpSpPr>
        <p:grpSpPr>
          <a:xfrm>
            <a:off x="1677804" y="3902501"/>
            <a:ext cx="4204408" cy="523251"/>
            <a:chOff x="2376515" y="37710402"/>
            <a:chExt cx="5336898" cy="742200"/>
          </a:xfrm>
        </p:grpSpPr>
        <p:cxnSp>
          <p:nvCxnSpPr>
            <p:cNvPr id="505" name="Google Shape;505;p21"/>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506" name="Google Shape;506;p21"/>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5"/>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6">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507" name="Google Shape;507;p21"/>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7"/>
                </a:rPr>
                <a:t>Site académique</a:t>
              </a:r>
              <a:endParaRPr b="1" i="1" sz="1100" u="sng">
                <a:solidFill>
                  <a:srgbClr val="00587D"/>
                </a:solidFill>
                <a:latin typeface="Helvetica Neue"/>
                <a:ea typeface="Helvetica Neue"/>
                <a:cs typeface="Helvetica Neue"/>
                <a:sym typeface="Helvetica Neue"/>
              </a:endParaRPr>
            </a:p>
          </p:txBody>
        </p:sp>
        <p:sp>
          <p:nvSpPr>
            <p:cNvPr id="508" name="Google Shape;508;p21"/>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1"/>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21"/>
          <p:cNvGrpSpPr/>
          <p:nvPr/>
        </p:nvGrpSpPr>
        <p:grpSpPr>
          <a:xfrm>
            <a:off x="1830204" y="5959901"/>
            <a:ext cx="4204408" cy="523251"/>
            <a:chOff x="2376515" y="37710402"/>
            <a:chExt cx="5336898" cy="742200"/>
          </a:xfrm>
        </p:grpSpPr>
        <p:cxnSp>
          <p:nvCxnSpPr>
            <p:cNvPr id="511" name="Google Shape;511;p21"/>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512" name="Google Shape;512;p21"/>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8"/>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9">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513" name="Google Shape;513;p21"/>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0"/>
                </a:rPr>
                <a:t>Site académique</a:t>
              </a:r>
              <a:endParaRPr b="1" i="1" sz="1100" u="sng">
                <a:solidFill>
                  <a:srgbClr val="00587D"/>
                </a:solidFill>
                <a:latin typeface="Helvetica Neue"/>
                <a:ea typeface="Helvetica Neue"/>
                <a:cs typeface="Helvetica Neue"/>
                <a:sym typeface="Helvetica Neue"/>
              </a:endParaRPr>
            </a:p>
          </p:txBody>
        </p:sp>
        <p:sp>
          <p:nvSpPr>
            <p:cNvPr id="514" name="Google Shape;514;p21"/>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1"/>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 name="Google Shape;516;p21"/>
          <p:cNvGrpSpPr/>
          <p:nvPr/>
        </p:nvGrpSpPr>
        <p:grpSpPr>
          <a:xfrm>
            <a:off x="1982604" y="8550701"/>
            <a:ext cx="4204408" cy="523251"/>
            <a:chOff x="2376515" y="37710402"/>
            <a:chExt cx="5336898" cy="742200"/>
          </a:xfrm>
        </p:grpSpPr>
        <p:cxnSp>
          <p:nvCxnSpPr>
            <p:cNvPr id="517" name="Google Shape;517;p21"/>
            <p:cNvCxnSpPr/>
            <p:nvPr/>
          </p:nvCxnSpPr>
          <p:spPr>
            <a:xfrm>
              <a:off x="4524913" y="37899762"/>
              <a:ext cx="1404900" cy="0"/>
            </a:xfrm>
            <a:prstGeom prst="straightConnector1">
              <a:avLst/>
            </a:prstGeom>
            <a:noFill/>
            <a:ln cap="flat" cmpd="sng" w="38100">
              <a:solidFill>
                <a:srgbClr val="00587D"/>
              </a:solidFill>
              <a:prstDash val="solid"/>
              <a:round/>
              <a:headEnd len="med" w="med" type="none"/>
              <a:tailEnd len="med" w="med" type="none"/>
            </a:ln>
          </p:spPr>
        </p:cxnSp>
        <p:sp>
          <p:nvSpPr>
            <p:cNvPr id="518" name="Google Shape;518;p21"/>
            <p:cNvSpPr txBox="1"/>
            <p:nvPr/>
          </p:nvSpPr>
          <p:spPr>
            <a:xfrm>
              <a:off x="6010913" y="37710402"/>
              <a:ext cx="1702500" cy="74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u="sng">
                  <a:solidFill>
                    <a:schemeClr val="hlink"/>
                  </a:solidFill>
                  <a:latin typeface="Helvetica Neue"/>
                  <a:ea typeface="Helvetica Neue"/>
                  <a:cs typeface="Helvetica Neue"/>
                  <a:sym typeface="Helvetica Neue"/>
                  <a:hlinkClick r:id="rId11"/>
                </a:rPr>
                <a:t>Édubase</a:t>
              </a:r>
              <a:endParaRPr/>
            </a:p>
            <a:p>
              <a:pPr indent="0" lvl="0" marL="0" rtl="0" algn="l">
                <a:spcBef>
                  <a:spcPts val="0"/>
                </a:spcBef>
                <a:spcAft>
                  <a:spcPts val="0"/>
                </a:spcAft>
                <a:buNone/>
              </a:pPr>
              <a:r>
                <a:rPr b="1" lang="fr" sz="1100" u="sng">
                  <a:solidFill>
                    <a:srgbClr val="00587D"/>
                  </a:solidFill>
                  <a:latin typeface="Helvetica Neue"/>
                  <a:ea typeface="Helvetica Neue"/>
                  <a:cs typeface="Helvetica Neue"/>
                  <a:sym typeface="Helvetica Neue"/>
                  <a:hlinkClick r:id="rId12">
                    <a:extLst>
                      <a:ext uri="{A12FA001-AC4F-418D-AE19-62706E023703}">
                        <ahyp:hlinkClr val="tx"/>
                      </a:ext>
                    </a:extLst>
                  </a:hlinkClick>
                </a:rPr>
                <a:t> </a:t>
              </a:r>
              <a:endParaRPr b="1" sz="1100" u="sng">
                <a:solidFill>
                  <a:srgbClr val="00587D"/>
                </a:solidFill>
                <a:latin typeface="Helvetica Neue"/>
                <a:ea typeface="Helvetica Neue"/>
                <a:cs typeface="Helvetica Neue"/>
                <a:sym typeface="Helvetica Neue"/>
              </a:endParaRPr>
            </a:p>
          </p:txBody>
        </p:sp>
        <p:sp>
          <p:nvSpPr>
            <p:cNvPr id="519" name="Google Shape;519;p21"/>
            <p:cNvSpPr txBox="1"/>
            <p:nvPr/>
          </p:nvSpPr>
          <p:spPr>
            <a:xfrm>
              <a:off x="2376515" y="37710412"/>
              <a:ext cx="20673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fr" sz="1100" u="sng">
                  <a:solidFill>
                    <a:schemeClr val="hlink"/>
                  </a:solidFill>
                  <a:latin typeface="Helvetica Neue"/>
                  <a:ea typeface="Helvetica Neue"/>
                  <a:cs typeface="Helvetica Neue"/>
                  <a:sym typeface="Helvetica Neue"/>
                  <a:hlinkClick r:id="rId13"/>
                </a:rPr>
                <a:t>Site académique</a:t>
              </a:r>
              <a:endParaRPr b="1" i="1" sz="1100" u="sng">
                <a:solidFill>
                  <a:srgbClr val="00587D"/>
                </a:solidFill>
                <a:latin typeface="Helvetica Neue"/>
                <a:ea typeface="Helvetica Neue"/>
                <a:cs typeface="Helvetica Neue"/>
                <a:sym typeface="Helvetica Neue"/>
              </a:endParaRPr>
            </a:p>
          </p:txBody>
        </p:sp>
        <p:sp>
          <p:nvSpPr>
            <p:cNvPr id="520" name="Google Shape;520;p21"/>
            <p:cNvSpPr/>
            <p:nvPr/>
          </p:nvSpPr>
          <p:spPr>
            <a:xfrm>
              <a:off x="44933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1"/>
            <p:cNvSpPr/>
            <p:nvPr/>
          </p:nvSpPr>
          <p:spPr>
            <a:xfrm>
              <a:off x="5809913" y="37824000"/>
              <a:ext cx="151500" cy="151500"/>
            </a:xfrm>
            <a:prstGeom prst="ellipse">
              <a:avLst/>
            </a:prstGeom>
            <a:solidFill>
              <a:srgbClr val="00587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