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7" r:id="rId5"/>
    <p:sldId id="268" r:id="rId6"/>
    <p:sldId id="258" r:id="rId7"/>
    <p:sldId id="262" r:id="rId8"/>
    <p:sldId id="263" r:id="rId9"/>
    <p:sldId id="264" r:id="rId10"/>
    <p:sldId id="265" r:id="rId11"/>
    <p:sldId id="266" r:id="rId12"/>
    <p:sldId id="270" r:id="rId13"/>
    <p:sldId id="271" r:id="rId14"/>
    <p:sldId id="279" r:id="rId15"/>
    <p:sldId id="272" r:id="rId16"/>
    <p:sldId id="273" r:id="rId17"/>
    <p:sldId id="274" r:id="rId18"/>
    <p:sldId id="275" r:id="rId19"/>
    <p:sldId id="276" r:id="rId20"/>
    <p:sldId id="277" r:id="rId21"/>
    <p:sldId id="280" r:id="rId22"/>
    <p:sldId id="278" r:id="rId23"/>
    <p:sldId id="281" r:id="rId24"/>
    <p:sldId id="282" r:id="rId25"/>
    <p:sldId id="283" r:id="rId26"/>
    <p:sldId id="284" r:id="rId27"/>
    <p:sldId id="285" r:id="rId28"/>
    <p:sldId id="287" r:id="rId29"/>
    <p:sldId id="288" r:id="rId30"/>
    <p:sldId id="289"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5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fr-FR"/>
              <a:t>Modifiez le style du titre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C09D4306-AB2C-439E-80CC-1AACFE3801FE}" type="datetimeFigureOut">
              <a:rPr lang="en-US" smtClean="0"/>
              <a:t>6/3/2021</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D879B25F-7688-4B00-8EB4-84FDAB710C2F}" type="slidenum">
              <a:rPr lang="en-US" smtClean="0"/>
              <a:t>‹N°›</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303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9D4306-AB2C-439E-80CC-1AACFE3801F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363320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9D4306-AB2C-439E-80CC-1AACFE3801F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403065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9D4306-AB2C-439E-80CC-1AACFE3801F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98016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C09D4306-AB2C-439E-80CC-1AACFE3801FE}" type="datetimeFigureOut">
              <a:rPr lang="en-US" smtClean="0"/>
              <a:t>6/3/2021</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D879B25F-7688-4B00-8EB4-84FDAB710C2F}" type="slidenum">
              <a:rPr lang="en-US" smtClean="0"/>
              <a:t>‹N°›</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565362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09D4306-AB2C-439E-80CC-1AACFE3801FE}"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287807382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941832" y="2909102"/>
            <a:ext cx="361188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4975398" y="2909102"/>
            <a:ext cx="361188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09D4306-AB2C-439E-80CC-1AACFE3801FE}" type="datetimeFigureOut">
              <a:rPr lang="en-US" smtClean="0"/>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98908550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09D4306-AB2C-439E-80CC-1AACFE3801FE}" type="datetimeFigureOut">
              <a:rPr lang="en-US" smtClean="0"/>
              <a:t>6/3/2021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138738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D4306-AB2C-439E-80CC-1AACFE3801FE}" type="datetimeFigureOut">
              <a:rPr lang="en-US" smtClean="0"/>
              <a:t>6/3/2021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B25F-7688-4B00-8EB4-84FDAB710C2F}" type="slidenum">
              <a:rPr lang="en-US" smtClean="0"/>
              <a:t>‹N°›</a:t>
            </a:fld>
            <a:endParaRPr lang="en-US"/>
          </a:p>
        </p:txBody>
      </p:sp>
    </p:spTree>
    <p:extLst>
      <p:ext uri="{BB962C8B-B14F-4D97-AF65-F5344CB8AC3E}">
        <p14:creationId xmlns:p14="http://schemas.microsoft.com/office/powerpoint/2010/main" val="123473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a:xfrm>
            <a:off x="573789" y="6375679"/>
            <a:ext cx="925016" cy="348462"/>
          </a:xfrm>
        </p:spPr>
        <p:txBody>
          <a:bodyPr/>
          <a:lstStyle/>
          <a:p>
            <a:fld id="{C09D4306-AB2C-439E-80CC-1AACFE3801FE}" type="datetimeFigureOut">
              <a:rPr lang="en-US" smtClean="0"/>
              <a:t>6/3/2021</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D879B25F-7688-4B00-8EB4-84FDAB710C2F}" type="slidenum">
              <a:rPr lang="en-US" smtClean="0"/>
              <a:t>‹N°›</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3925101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a:xfrm>
            <a:off x="574463" y="6375679"/>
            <a:ext cx="924342" cy="348462"/>
          </a:xfrm>
        </p:spPr>
        <p:txBody>
          <a:bodyPr/>
          <a:lstStyle/>
          <a:p>
            <a:fld id="{C09D4306-AB2C-439E-80CC-1AACFE3801FE}" type="datetimeFigureOut">
              <a:rPr lang="en-US" smtClean="0"/>
              <a:t>6/3/2021</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D879B25F-7688-4B00-8EB4-84FDAB710C2F}" type="slidenum">
              <a:rPr lang="en-US" smtClean="0"/>
              <a:t>‹N°›</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426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C09D4306-AB2C-439E-80CC-1AACFE3801FE}" type="datetimeFigureOut">
              <a:rPr lang="en-US" smtClean="0"/>
              <a:t>6/3/2021</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D879B25F-7688-4B00-8EB4-84FDAB710C2F}" type="slidenum">
              <a:rPr lang="en-US" smtClean="0"/>
              <a:t>‹N°›</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676304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2020-12-11%2013-36-40.mkv" TargetMode="External"/><Relationship Id="rId2" Type="http://schemas.openxmlformats.org/officeDocument/2006/relationships/hyperlink" Target="https://memoiresdesdeportations.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journals.openedition.org/afas/2421" TargetMode="External"/><Relationship Id="rId2" Type="http://schemas.openxmlformats.org/officeDocument/2006/relationships/hyperlink" Target="https://www.cairn.info/revue-hypotheses-2000-1-page-103.htm"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yannick.mevel.free.fr/IMG/pdf/ESDHistoiresujet27.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reader.epubcloudservice.com/NUMPREMIUM/library"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2067EC5A-2759-4B9F-86DA-E1B53CAFD6AA}"/>
              </a:ext>
            </a:extLst>
          </p:cNvPr>
          <p:cNvSpPr>
            <a:spLocks noGrp="1"/>
          </p:cNvSpPr>
          <p:nvPr>
            <p:ph type="ctrTitle"/>
          </p:nvPr>
        </p:nvSpPr>
        <p:spPr>
          <a:xfrm>
            <a:off x="809625" y="1098550"/>
            <a:ext cx="7737475" cy="4394200"/>
          </a:xfrm>
          <a:noFill/>
        </p:spPr>
        <p:txBody>
          <a:bodyPr anchor="ctr">
            <a:normAutofit/>
          </a:bodyPr>
          <a:lstStyle/>
          <a:p>
            <a:r>
              <a:rPr lang="fr-FR" sz="4800" dirty="0">
                <a:solidFill>
                  <a:schemeClr val="tx1"/>
                </a:solidFill>
              </a:rPr>
              <a:t>Témoins et témoignages : quelle place dans l’enseignement de l’histoire?</a:t>
            </a:r>
          </a:p>
        </p:txBody>
      </p:sp>
      <p:sp>
        <p:nvSpPr>
          <p:cNvPr id="5" name="Espace réservé du texte 2">
            <a:extLst>
              <a:ext uri="{FF2B5EF4-FFF2-40B4-BE49-F238E27FC236}">
                <a16:creationId xmlns:a16="http://schemas.microsoft.com/office/drawing/2014/main" id="{D3C1EAD2-58C3-45D6-BBCB-557A49CF453F}"/>
              </a:ext>
            </a:extLst>
          </p:cNvPr>
          <p:cNvSpPr>
            <a:spLocks noGrp="1"/>
          </p:cNvSpPr>
          <p:nvPr>
            <p:ph type="subTitle" idx="1"/>
          </p:nvPr>
        </p:nvSpPr>
        <p:spPr>
          <a:xfrm>
            <a:off x="1660525" y="5978525"/>
            <a:ext cx="6034088" cy="742950"/>
          </a:xfrm>
        </p:spPr>
        <p:txBody>
          <a:bodyPr/>
          <a:lstStyle/>
          <a:p>
            <a:r>
              <a:rPr lang="en-US" sz="1600" dirty="0"/>
              <a:t>G Willems, PFA</a:t>
            </a:r>
          </a:p>
          <a:p>
            <a:r>
              <a:rPr lang="en-US" sz="1600" dirty="0"/>
              <a:t>2020-2021</a:t>
            </a:r>
          </a:p>
          <a:p>
            <a:endParaRPr lang="en-US" dirty="0"/>
          </a:p>
        </p:txBody>
      </p:sp>
      <p:sp>
        <p:nvSpPr>
          <p:cNvPr id="2" name="ZoneTexte 1">
            <a:extLst>
              <a:ext uri="{FF2B5EF4-FFF2-40B4-BE49-F238E27FC236}">
                <a16:creationId xmlns:a16="http://schemas.microsoft.com/office/drawing/2014/main" id="{74937442-9CF9-4611-856F-761D0D91D208}"/>
              </a:ext>
            </a:extLst>
          </p:cNvPr>
          <p:cNvSpPr txBox="1"/>
          <p:nvPr/>
        </p:nvSpPr>
        <p:spPr>
          <a:xfrm>
            <a:off x="7231553" y="6075563"/>
            <a:ext cx="1912447" cy="646331"/>
          </a:xfrm>
          <a:prstGeom prst="rect">
            <a:avLst/>
          </a:prstGeom>
          <a:noFill/>
        </p:spPr>
        <p:txBody>
          <a:bodyPr wrap="none" rtlCol="0">
            <a:spAutoFit/>
          </a:bodyPr>
          <a:lstStyle/>
          <a:p>
            <a:r>
              <a:rPr lang="fr-FR" dirty="0"/>
              <a:t>Mardi 1° juin 2021</a:t>
            </a:r>
          </a:p>
          <a:p>
            <a:r>
              <a:rPr lang="fr-FR" dirty="0"/>
              <a:t>Lycée Galliéni</a:t>
            </a:r>
          </a:p>
        </p:txBody>
      </p:sp>
    </p:spTree>
    <p:extLst>
      <p:ext uri="{BB962C8B-B14F-4D97-AF65-F5344CB8AC3E}">
        <p14:creationId xmlns:p14="http://schemas.microsoft.com/office/powerpoint/2010/main" val="106861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Extraire 1">
            <a:extLst>
              <a:ext uri="{FF2B5EF4-FFF2-40B4-BE49-F238E27FC236}">
                <a16:creationId xmlns:a16="http://schemas.microsoft.com/office/drawing/2014/main" id="{F736B955-C815-4FEF-9C53-A095989B2027}"/>
              </a:ext>
            </a:extLst>
          </p:cNvPr>
          <p:cNvSpPr/>
          <p:nvPr/>
        </p:nvSpPr>
        <p:spPr>
          <a:xfrm>
            <a:off x="1231060" y="1518248"/>
            <a:ext cx="310551" cy="30192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6EDDC660-1FD8-41C7-BF1F-133AB758F68B}"/>
              </a:ext>
            </a:extLst>
          </p:cNvPr>
          <p:cNvSpPr txBox="1"/>
          <p:nvPr/>
        </p:nvSpPr>
        <p:spPr>
          <a:xfrm>
            <a:off x="1627874" y="1509621"/>
            <a:ext cx="7033048" cy="452431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b="1" dirty="0">
                <a:ln w="0">
                  <a:solidFill>
                    <a:schemeClr val="tx1"/>
                  </a:solidFill>
                </a:ln>
                <a:solidFill>
                  <a:schemeClr val="accent1"/>
                </a:solidFill>
                <a:effectLst>
                  <a:outerShdw blurRad="38100" dist="25400" dir="5400000" algn="ctr" rotWithShape="0">
                    <a:srgbClr val="6E747A">
                      <a:alpha val="43000"/>
                    </a:srgbClr>
                  </a:outerShdw>
                </a:effectLst>
              </a:rPr>
              <a:t>Au XIX° siècle, l’histoire devient une science : le témoin est suspect</a:t>
            </a:r>
          </a:p>
          <a:p>
            <a:r>
              <a:rPr lang="fr-FR" sz="2400" dirty="0">
                <a:solidFill>
                  <a:schemeClr val="tx1"/>
                </a:solidFill>
              </a:rPr>
              <a:t>Recherche de preuves en dehors des témoignages</a:t>
            </a:r>
          </a:p>
          <a:p>
            <a:endParaRPr lang="fr-FR" sz="2400" dirty="0">
              <a:solidFill>
                <a:schemeClr val="tx1"/>
              </a:solidFill>
            </a:endParaRPr>
          </a:p>
          <a:p>
            <a:r>
              <a:rPr lang="fr-FR" sz="2400" dirty="0">
                <a:solidFill>
                  <a:schemeClr val="tx1"/>
                </a:solidFill>
              </a:rPr>
              <a:t>L’histoire devient l’étude des textes (charte, édit, …)ou des vestiges du passé et leur interprétation</a:t>
            </a:r>
          </a:p>
          <a:p>
            <a:r>
              <a:rPr lang="fr-FR" sz="2400" dirty="0">
                <a:solidFill>
                  <a:schemeClr val="tx1"/>
                </a:solidFill>
              </a:rPr>
              <a:t>Cela justifie la création d’une nouvelle discipline universitaire « Histoire »</a:t>
            </a:r>
          </a:p>
          <a:p>
            <a:r>
              <a:rPr lang="fr-FR" sz="2400" dirty="0">
                <a:solidFill>
                  <a:schemeClr val="tx1"/>
                </a:solidFill>
              </a:rPr>
              <a:t>Critique des archives</a:t>
            </a:r>
          </a:p>
          <a:p>
            <a:endParaRPr lang="fr-FR" sz="2400" dirty="0">
              <a:solidFill>
                <a:schemeClr val="tx1"/>
              </a:solidFill>
            </a:endParaRPr>
          </a:p>
          <a:p>
            <a:r>
              <a:rPr lang="fr-FR" sz="2400" dirty="0">
                <a:solidFill>
                  <a:schemeClr val="tx1"/>
                </a:solidFill>
              </a:rPr>
              <a:t>La coupure est nette entre le passé et le présent</a:t>
            </a:r>
          </a:p>
          <a:p>
            <a:endParaRPr lang="fr-FR" sz="2400" dirty="0">
              <a:solidFill>
                <a:schemeClr val="tx1"/>
              </a:solidFill>
            </a:endParaRPr>
          </a:p>
        </p:txBody>
      </p:sp>
      <p:sp>
        <p:nvSpPr>
          <p:cNvPr id="4" name="ZoneTexte 3">
            <a:extLst>
              <a:ext uri="{FF2B5EF4-FFF2-40B4-BE49-F238E27FC236}">
                <a16:creationId xmlns:a16="http://schemas.microsoft.com/office/drawing/2014/main" id="{551FA28B-F4FC-451C-858E-5869E4417040}"/>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Tree>
    <p:extLst>
      <p:ext uri="{BB962C8B-B14F-4D97-AF65-F5344CB8AC3E}">
        <p14:creationId xmlns:p14="http://schemas.microsoft.com/office/powerpoint/2010/main" val="323052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Extraire 1">
            <a:extLst>
              <a:ext uri="{FF2B5EF4-FFF2-40B4-BE49-F238E27FC236}">
                <a16:creationId xmlns:a16="http://schemas.microsoft.com/office/drawing/2014/main" id="{F7C0F601-AC3D-4736-AD9F-AF8D7C9E7643}"/>
              </a:ext>
            </a:extLst>
          </p:cNvPr>
          <p:cNvSpPr/>
          <p:nvPr/>
        </p:nvSpPr>
        <p:spPr>
          <a:xfrm>
            <a:off x="1231060" y="1518248"/>
            <a:ext cx="310551" cy="30192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02A53012-193B-4015-BD2B-B434FB127B7F}"/>
              </a:ext>
            </a:extLst>
          </p:cNvPr>
          <p:cNvSpPr txBox="1"/>
          <p:nvPr/>
        </p:nvSpPr>
        <p:spPr>
          <a:xfrm>
            <a:off x="1627874" y="1509621"/>
            <a:ext cx="7033048" cy="267765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b="1" dirty="0">
                <a:ln w="0">
                  <a:solidFill>
                    <a:schemeClr val="tx1"/>
                  </a:solidFill>
                </a:ln>
                <a:solidFill>
                  <a:schemeClr val="accent1"/>
                </a:solidFill>
                <a:effectLst>
                  <a:outerShdw blurRad="38100" dist="25400" dir="5400000" algn="ctr" rotWithShape="0">
                    <a:srgbClr val="6E747A">
                      <a:alpha val="43000"/>
                    </a:srgbClr>
                  </a:outerShdw>
                </a:effectLst>
              </a:rPr>
              <a:t>Fin XIX° siècle, et dans une grande partie du XX° siècle, </a:t>
            </a:r>
            <a:r>
              <a:rPr lang="fr-FR" sz="2400" dirty="0">
                <a:solidFill>
                  <a:schemeClr val="tx1"/>
                </a:solidFill>
              </a:rPr>
              <a:t>pour les historiens méthodistes et les premières générations des Annales,</a:t>
            </a:r>
          </a:p>
          <a:p>
            <a:r>
              <a:rPr lang="fr-FR" sz="2400" b="1" dirty="0">
                <a:ln w="0">
                  <a:solidFill>
                    <a:schemeClr val="tx1"/>
                  </a:solidFill>
                </a:ln>
                <a:solidFill>
                  <a:schemeClr val="accent1"/>
                </a:solidFill>
                <a:effectLst>
                  <a:outerShdw blurRad="38100" dist="25400" dir="5400000" algn="ctr" rotWithShape="0">
                    <a:srgbClr val="6E747A">
                      <a:alpha val="43000"/>
                    </a:srgbClr>
                  </a:outerShdw>
                </a:effectLst>
              </a:rPr>
              <a:t>le témoin et le témoignage sont marginalisés</a:t>
            </a:r>
          </a:p>
          <a:p>
            <a:endParaRPr lang="fr-FR" sz="2400" dirty="0">
              <a:solidFill>
                <a:schemeClr val="tx1"/>
              </a:solidFill>
            </a:endParaRPr>
          </a:p>
          <a:p>
            <a:r>
              <a:rPr lang="fr-FR" sz="2400" dirty="0">
                <a:solidFill>
                  <a:schemeClr val="tx1"/>
                </a:solidFill>
              </a:rPr>
              <a:t>-&gt; Il occupe la place de l’exemple illustratif des résultats obtenus par ailleurs</a:t>
            </a:r>
          </a:p>
        </p:txBody>
      </p:sp>
      <p:sp>
        <p:nvSpPr>
          <p:cNvPr id="4" name="ZoneTexte 3">
            <a:extLst>
              <a:ext uri="{FF2B5EF4-FFF2-40B4-BE49-F238E27FC236}">
                <a16:creationId xmlns:a16="http://schemas.microsoft.com/office/drawing/2014/main" id="{8BF14E56-2862-4A0B-8CEE-1F01E4CCEB72}"/>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Tree>
    <p:extLst>
      <p:ext uri="{BB962C8B-B14F-4D97-AF65-F5344CB8AC3E}">
        <p14:creationId xmlns:p14="http://schemas.microsoft.com/office/powerpoint/2010/main" val="424681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5CBD1B0-F736-4F42-AD1D-29EBEF998480}"/>
              </a:ext>
            </a:extLst>
          </p:cNvPr>
          <p:cNvPicPr>
            <a:picLocks noChangeAspect="1"/>
          </p:cNvPicPr>
          <p:nvPr/>
        </p:nvPicPr>
        <p:blipFill>
          <a:blip r:embed="rId2"/>
          <a:stretch>
            <a:fillRect/>
          </a:stretch>
        </p:blipFill>
        <p:spPr>
          <a:xfrm>
            <a:off x="0" y="158591"/>
            <a:ext cx="9144000" cy="4211685"/>
          </a:xfrm>
          <a:prstGeom prst="rect">
            <a:avLst/>
          </a:prstGeom>
        </p:spPr>
      </p:pic>
    </p:spTree>
    <p:extLst>
      <p:ext uri="{BB962C8B-B14F-4D97-AF65-F5344CB8AC3E}">
        <p14:creationId xmlns:p14="http://schemas.microsoft.com/office/powerpoint/2010/main" val="1255355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F8D6963-3546-45C4-A287-5115B86457E6}"/>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3" name="ZoneTexte 2">
            <a:extLst>
              <a:ext uri="{FF2B5EF4-FFF2-40B4-BE49-F238E27FC236}">
                <a16:creationId xmlns:a16="http://schemas.microsoft.com/office/drawing/2014/main" id="{99DCC42A-F115-4FE6-838E-6B8996825433}"/>
              </a:ext>
            </a:extLst>
          </p:cNvPr>
          <p:cNvSpPr txBox="1"/>
          <p:nvPr/>
        </p:nvSpPr>
        <p:spPr>
          <a:xfrm>
            <a:off x="2287151" y="1269142"/>
            <a:ext cx="5467202" cy="461665"/>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fr-FR" sz="2400" b="1" dirty="0">
                <a:ln w="0">
                  <a:solidFill>
                    <a:schemeClr val="tx1"/>
                  </a:solidFill>
                </a:ln>
                <a:solidFill>
                  <a:schemeClr val="accent1"/>
                </a:solidFill>
                <a:effectLst>
                  <a:outerShdw blurRad="38100" dist="19050" dir="2700000" algn="tl" rotWithShape="0">
                    <a:schemeClr val="dk1">
                      <a:alpha val="40000"/>
                    </a:schemeClr>
                  </a:outerShdw>
                </a:effectLst>
              </a:rPr>
              <a:t>Tournant : Seconde Guerre Mondiale</a:t>
            </a:r>
          </a:p>
        </p:txBody>
      </p:sp>
      <p:sp>
        <p:nvSpPr>
          <p:cNvPr id="4" name="ZoneTexte 3">
            <a:extLst>
              <a:ext uri="{FF2B5EF4-FFF2-40B4-BE49-F238E27FC236}">
                <a16:creationId xmlns:a16="http://schemas.microsoft.com/office/drawing/2014/main" id="{8ABB4FCD-0428-4A7D-A3FA-17FB3C57FD6F}"/>
              </a:ext>
            </a:extLst>
          </p:cNvPr>
          <p:cNvSpPr txBox="1"/>
          <p:nvPr/>
        </p:nvSpPr>
        <p:spPr>
          <a:xfrm>
            <a:off x="1484101" y="2090585"/>
            <a:ext cx="7073303" cy="830997"/>
          </a:xfrm>
          <a:prstGeom prst="rect">
            <a:avLst/>
          </a:prstGeom>
          <a:noFill/>
        </p:spPr>
        <p:txBody>
          <a:bodyPr wrap="square" rtlCol="0">
            <a:spAutoFit/>
          </a:bodyPr>
          <a:lstStyle/>
          <a:p>
            <a:r>
              <a:rPr lang="fr-FR" sz="2400" dirty="0"/>
              <a:t>Remettre en question les témoignages des victimes, témoins oculaires n’est pas moralement acceptable</a:t>
            </a:r>
          </a:p>
        </p:txBody>
      </p:sp>
      <p:sp>
        <p:nvSpPr>
          <p:cNvPr id="9" name="Flèche : courbe vers la droite 8">
            <a:extLst>
              <a:ext uri="{FF2B5EF4-FFF2-40B4-BE49-F238E27FC236}">
                <a16:creationId xmlns:a16="http://schemas.microsoft.com/office/drawing/2014/main" id="{9EE6BA4C-AD72-46FC-A89D-4691F3386734}"/>
              </a:ext>
            </a:extLst>
          </p:cNvPr>
          <p:cNvSpPr/>
          <p:nvPr/>
        </p:nvSpPr>
        <p:spPr>
          <a:xfrm>
            <a:off x="569343" y="2090585"/>
            <a:ext cx="731520" cy="6873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lèche : courbe vers la droite 10">
            <a:extLst>
              <a:ext uri="{FF2B5EF4-FFF2-40B4-BE49-F238E27FC236}">
                <a16:creationId xmlns:a16="http://schemas.microsoft.com/office/drawing/2014/main" id="{FCC84CBB-AA11-4F1D-98C4-E9FF3B88C35B}"/>
              </a:ext>
            </a:extLst>
          </p:cNvPr>
          <p:cNvSpPr/>
          <p:nvPr/>
        </p:nvSpPr>
        <p:spPr>
          <a:xfrm>
            <a:off x="586596" y="3429000"/>
            <a:ext cx="731520" cy="6873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ZoneTexte 11">
            <a:extLst>
              <a:ext uri="{FF2B5EF4-FFF2-40B4-BE49-F238E27FC236}">
                <a16:creationId xmlns:a16="http://schemas.microsoft.com/office/drawing/2014/main" id="{DC0BF4D3-D3DF-4B1E-A81A-D40F5AAD44FC}"/>
              </a:ext>
            </a:extLst>
          </p:cNvPr>
          <p:cNvSpPr txBox="1"/>
          <p:nvPr/>
        </p:nvSpPr>
        <p:spPr>
          <a:xfrm>
            <a:off x="1570008" y="3429000"/>
            <a:ext cx="7142672" cy="2677656"/>
          </a:xfrm>
          <a:prstGeom prst="rect">
            <a:avLst/>
          </a:prstGeom>
          <a:noFill/>
        </p:spPr>
        <p:txBody>
          <a:bodyPr wrap="square" rtlCol="0">
            <a:spAutoFit/>
          </a:bodyPr>
          <a:lstStyle/>
          <a:p>
            <a:r>
              <a:rPr lang="fr-FR" sz="2400" dirty="0"/>
              <a:t>A la Libération, en France, Edouard </a:t>
            </a:r>
            <a:r>
              <a:rPr lang="fr-FR" sz="2400" dirty="0" err="1"/>
              <a:t>Perroy</a:t>
            </a:r>
            <a:r>
              <a:rPr lang="fr-FR" sz="2400" dirty="0"/>
              <a:t>, médiéviste, résistant, collecte des témoignages oraux auprès 2000 résistants, 1000 déportés et 500 prisonniers de guerre (commission d’histoire de l’Occupation et de la Libération qui devient Commission d’histoire de la Seconde Guerre Mondiale): témoignages transcrits et déposés aux Archives Nationales</a:t>
            </a:r>
          </a:p>
        </p:txBody>
      </p:sp>
    </p:spTree>
    <p:extLst>
      <p:ext uri="{BB962C8B-B14F-4D97-AF65-F5344CB8AC3E}">
        <p14:creationId xmlns:p14="http://schemas.microsoft.com/office/powerpoint/2010/main" val="351123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CBFA992-4DE6-426C-B80F-A4BC99F3A617}"/>
              </a:ext>
            </a:extLst>
          </p:cNvPr>
          <p:cNvSpPr txBox="1"/>
          <p:nvPr/>
        </p:nvSpPr>
        <p:spPr>
          <a:xfrm>
            <a:off x="672861" y="707367"/>
            <a:ext cx="8212347" cy="830997"/>
          </a:xfrm>
          <a:prstGeom prst="rect">
            <a:avLst/>
          </a:prstGeom>
          <a:noFill/>
        </p:spPr>
        <p:txBody>
          <a:bodyPr wrap="square" rtlCol="0">
            <a:spAutoFit/>
          </a:bodyPr>
          <a:lstStyle/>
          <a:p>
            <a:r>
              <a:rPr lang="fr-FR" sz="2400" dirty="0"/>
              <a:t>Un précédent : Recueil de témoignages dans “Témoins” de Jean-Norton CRU, 1929</a:t>
            </a:r>
          </a:p>
        </p:txBody>
      </p:sp>
      <p:pic>
        <p:nvPicPr>
          <p:cNvPr id="4" name="Image 3">
            <a:extLst>
              <a:ext uri="{FF2B5EF4-FFF2-40B4-BE49-F238E27FC236}">
                <a16:creationId xmlns:a16="http://schemas.microsoft.com/office/drawing/2014/main" id="{C9AFDBF6-4CEF-4680-82B5-CDBB5E744E4E}"/>
              </a:ext>
            </a:extLst>
          </p:cNvPr>
          <p:cNvPicPr>
            <a:picLocks noChangeAspect="1"/>
          </p:cNvPicPr>
          <p:nvPr/>
        </p:nvPicPr>
        <p:blipFill>
          <a:blip r:embed="rId2"/>
          <a:stretch>
            <a:fillRect/>
          </a:stretch>
        </p:blipFill>
        <p:spPr>
          <a:xfrm>
            <a:off x="3383426" y="2025732"/>
            <a:ext cx="2791215" cy="4124901"/>
          </a:xfrm>
          <a:prstGeom prst="rect">
            <a:avLst/>
          </a:prstGeom>
        </p:spPr>
      </p:pic>
    </p:spTree>
    <p:extLst>
      <p:ext uri="{BB962C8B-B14F-4D97-AF65-F5344CB8AC3E}">
        <p14:creationId xmlns:p14="http://schemas.microsoft.com/office/powerpoint/2010/main" val="577712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E5D7388-2C38-4E2F-A010-F85FD6D5879D}"/>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5" name="ZoneTexte 4">
            <a:extLst>
              <a:ext uri="{FF2B5EF4-FFF2-40B4-BE49-F238E27FC236}">
                <a16:creationId xmlns:a16="http://schemas.microsoft.com/office/drawing/2014/main" id="{FA3A3EA0-ABAB-4471-ABBC-B9777DED70CA}"/>
              </a:ext>
            </a:extLst>
          </p:cNvPr>
          <p:cNvSpPr txBox="1"/>
          <p:nvPr/>
        </p:nvSpPr>
        <p:spPr>
          <a:xfrm>
            <a:off x="2930571" y="5871209"/>
            <a:ext cx="3795265" cy="830997"/>
          </a:xfrm>
          <a:prstGeom prst="rect">
            <a:avLst/>
          </a:prstGeom>
          <a:noFill/>
        </p:spPr>
        <p:txBody>
          <a:bodyPr wrap="square" rtlCol="0">
            <a:spAutoFit/>
          </a:bodyPr>
          <a:lstStyle/>
          <a:p>
            <a:r>
              <a:rPr lang="fr-FR" sz="2400" dirty="0"/>
              <a:t>1948 : invention du magnétophone</a:t>
            </a:r>
          </a:p>
        </p:txBody>
      </p:sp>
      <p:pic>
        <p:nvPicPr>
          <p:cNvPr id="6" name="Image 5">
            <a:extLst>
              <a:ext uri="{FF2B5EF4-FFF2-40B4-BE49-F238E27FC236}">
                <a16:creationId xmlns:a16="http://schemas.microsoft.com/office/drawing/2014/main" id="{96CE32CD-0E64-488F-96A2-FBD52B7F8643}"/>
              </a:ext>
            </a:extLst>
          </p:cNvPr>
          <p:cNvPicPr>
            <a:picLocks noChangeAspect="1"/>
          </p:cNvPicPr>
          <p:nvPr/>
        </p:nvPicPr>
        <p:blipFill>
          <a:blip r:embed="rId2"/>
          <a:stretch>
            <a:fillRect/>
          </a:stretch>
        </p:blipFill>
        <p:spPr>
          <a:xfrm>
            <a:off x="1407435" y="1220544"/>
            <a:ext cx="4759122" cy="4416911"/>
          </a:xfrm>
          <a:prstGeom prst="rect">
            <a:avLst/>
          </a:prstGeom>
        </p:spPr>
      </p:pic>
      <p:sp>
        <p:nvSpPr>
          <p:cNvPr id="7" name="Flèche : courbe vers la droite 6">
            <a:extLst>
              <a:ext uri="{FF2B5EF4-FFF2-40B4-BE49-F238E27FC236}">
                <a16:creationId xmlns:a16="http://schemas.microsoft.com/office/drawing/2014/main" id="{4A8A3A30-CAF7-4B84-8B30-CD57B9C10949}"/>
              </a:ext>
            </a:extLst>
          </p:cNvPr>
          <p:cNvSpPr/>
          <p:nvPr/>
        </p:nvSpPr>
        <p:spPr>
          <a:xfrm>
            <a:off x="2216601" y="5865442"/>
            <a:ext cx="731520" cy="6873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ZoneTexte 2">
            <a:extLst>
              <a:ext uri="{FF2B5EF4-FFF2-40B4-BE49-F238E27FC236}">
                <a16:creationId xmlns:a16="http://schemas.microsoft.com/office/drawing/2014/main" id="{5B879088-C084-4FFA-B846-28563427B792}"/>
              </a:ext>
            </a:extLst>
          </p:cNvPr>
          <p:cNvSpPr txBox="1"/>
          <p:nvPr/>
        </p:nvSpPr>
        <p:spPr>
          <a:xfrm>
            <a:off x="6166557" y="2096219"/>
            <a:ext cx="2725947" cy="646331"/>
          </a:xfrm>
          <a:prstGeom prst="rect">
            <a:avLst/>
          </a:prstGeom>
          <a:noFill/>
        </p:spPr>
        <p:txBody>
          <a:bodyPr wrap="square" rtlCol="0">
            <a:spAutoFit/>
          </a:bodyPr>
          <a:lstStyle/>
          <a:p>
            <a:r>
              <a:rPr lang="fr-FR" dirty="0"/>
              <a:t>Phonographe/graphophone/gramophone (disque plat)</a:t>
            </a:r>
          </a:p>
        </p:txBody>
      </p:sp>
    </p:spTree>
    <p:extLst>
      <p:ext uri="{BB962C8B-B14F-4D97-AF65-F5344CB8AC3E}">
        <p14:creationId xmlns:p14="http://schemas.microsoft.com/office/powerpoint/2010/main" val="3820187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26807E4-0BEE-4661-B321-BA2600812696}"/>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6" name="ZoneTexte 5">
            <a:extLst>
              <a:ext uri="{FF2B5EF4-FFF2-40B4-BE49-F238E27FC236}">
                <a16:creationId xmlns:a16="http://schemas.microsoft.com/office/drawing/2014/main" id="{6B1FBB56-1BA5-4473-96A3-01CB9F171249}"/>
              </a:ext>
            </a:extLst>
          </p:cNvPr>
          <p:cNvSpPr txBox="1"/>
          <p:nvPr/>
        </p:nvSpPr>
        <p:spPr>
          <a:xfrm>
            <a:off x="2782972" y="1057118"/>
            <a:ext cx="4410438" cy="461665"/>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fr-FR" sz="2400" b="1" dirty="0">
                <a:ln w="0">
                  <a:solidFill>
                    <a:schemeClr val="tx1"/>
                  </a:solidFill>
                </a:ln>
                <a:solidFill>
                  <a:schemeClr val="accent1"/>
                </a:solidFill>
                <a:effectLst>
                  <a:outerShdw blurRad="38100" dist="19050" dir="2700000" algn="tl" rotWithShape="0">
                    <a:schemeClr val="dk1">
                      <a:alpha val="40000"/>
                    </a:schemeClr>
                  </a:outerShdw>
                </a:effectLst>
              </a:rPr>
              <a:t>Rupture dans les années 1970</a:t>
            </a:r>
          </a:p>
        </p:txBody>
      </p:sp>
      <p:sp>
        <p:nvSpPr>
          <p:cNvPr id="7" name="Flèche : courbe vers la droite 6">
            <a:extLst>
              <a:ext uri="{FF2B5EF4-FFF2-40B4-BE49-F238E27FC236}">
                <a16:creationId xmlns:a16="http://schemas.microsoft.com/office/drawing/2014/main" id="{91EBCCCE-1959-42C0-AA0C-A75062CA663E}"/>
              </a:ext>
            </a:extLst>
          </p:cNvPr>
          <p:cNvSpPr/>
          <p:nvPr/>
        </p:nvSpPr>
        <p:spPr>
          <a:xfrm>
            <a:off x="1147313" y="1880558"/>
            <a:ext cx="731520" cy="7078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ZoneTexte 7">
            <a:extLst>
              <a:ext uri="{FF2B5EF4-FFF2-40B4-BE49-F238E27FC236}">
                <a16:creationId xmlns:a16="http://schemas.microsoft.com/office/drawing/2014/main" id="{442BC87C-1521-4582-9792-80E29ABD140D}"/>
              </a:ext>
            </a:extLst>
          </p:cNvPr>
          <p:cNvSpPr txBox="1"/>
          <p:nvPr/>
        </p:nvSpPr>
        <p:spPr>
          <a:xfrm>
            <a:off x="2049317" y="1799669"/>
            <a:ext cx="6430448" cy="830997"/>
          </a:xfrm>
          <a:prstGeom prst="rect">
            <a:avLst/>
          </a:prstGeom>
          <a:noFill/>
        </p:spPr>
        <p:txBody>
          <a:bodyPr wrap="square" rtlCol="0">
            <a:spAutoFit/>
          </a:bodyPr>
          <a:lstStyle/>
          <a:p>
            <a:r>
              <a:rPr lang="fr-FR" sz="2400" dirty="0"/>
              <a:t>Temps fort : le procès Eichmann en 1961 : quelle valeur pour le témoignage?</a:t>
            </a:r>
          </a:p>
        </p:txBody>
      </p:sp>
      <p:sp>
        <p:nvSpPr>
          <p:cNvPr id="9" name="Flèche : courbe vers la droite 8">
            <a:extLst>
              <a:ext uri="{FF2B5EF4-FFF2-40B4-BE49-F238E27FC236}">
                <a16:creationId xmlns:a16="http://schemas.microsoft.com/office/drawing/2014/main" id="{E74AC7D0-7965-4D8D-BDAC-E5EA94063DE6}"/>
              </a:ext>
            </a:extLst>
          </p:cNvPr>
          <p:cNvSpPr/>
          <p:nvPr/>
        </p:nvSpPr>
        <p:spPr>
          <a:xfrm>
            <a:off x="1137893" y="2947358"/>
            <a:ext cx="731520" cy="7078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ZoneTexte 9">
            <a:extLst>
              <a:ext uri="{FF2B5EF4-FFF2-40B4-BE49-F238E27FC236}">
                <a16:creationId xmlns:a16="http://schemas.microsoft.com/office/drawing/2014/main" id="{1A304591-F84D-4E98-8ABF-132B033D48B6}"/>
              </a:ext>
            </a:extLst>
          </p:cNvPr>
          <p:cNvSpPr txBox="1"/>
          <p:nvPr/>
        </p:nvSpPr>
        <p:spPr>
          <a:xfrm>
            <a:off x="2049317" y="2947358"/>
            <a:ext cx="6702724" cy="830997"/>
          </a:xfrm>
          <a:prstGeom prst="rect">
            <a:avLst/>
          </a:prstGeom>
          <a:noFill/>
        </p:spPr>
        <p:txBody>
          <a:bodyPr wrap="square" rtlCol="0">
            <a:spAutoFit/>
          </a:bodyPr>
          <a:lstStyle/>
          <a:p>
            <a:r>
              <a:rPr lang="fr-FR" sz="2400" dirty="0"/>
              <a:t>Développement de l’”oral </a:t>
            </a:r>
            <a:r>
              <a:rPr lang="fr-FR" sz="2400" dirty="0" err="1"/>
              <a:t>history</a:t>
            </a:r>
            <a:r>
              <a:rPr lang="fr-FR" sz="2400" dirty="0"/>
              <a:t>” venu des Etats-Unis dans les années 70</a:t>
            </a:r>
          </a:p>
        </p:txBody>
      </p:sp>
      <p:sp>
        <p:nvSpPr>
          <p:cNvPr id="11" name="Flèche : courbe vers la droite 10">
            <a:extLst>
              <a:ext uri="{FF2B5EF4-FFF2-40B4-BE49-F238E27FC236}">
                <a16:creationId xmlns:a16="http://schemas.microsoft.com/office/drawing/2014/main" id="{C20CC4CC-E66F-4233-8F41-B1E2EF94579F}"/>
              </a:ext>
            </a:extLst>
          </p:cNvPr>
          <p:cNvSpPr/>
          <p:nvPr/>
        </p:nvSpPr>
        <p:spPr>
          <a:xfrm>
            <a:off x="1147313" y="4381525"/>
            <a:ext cx="731520" cy="7078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ZoneTexte 11">
            <a:extLst>
              <a:ext uri="{FF2B5EF4-FFF2-40B4-BE49-F238E27FC236}">
                <a16:creationId xmlns:a16="http://schemas.microsoft.com/office/drawing/2014/main" id="{BEC4308B-B801-4CFE-BCC8-5D41F34CFE84}"/>
              </a:ext>
            </a:extLst>
          </p:cNvPr>
          <p:cNvSpPr txBox="1"/>
          <p:nvPr/>
        </p:nvSpPr>
        <p:spPr>
          <a:xfrm>
            <a:off x="2122098" y="4304581"/>
            <a:ext cx="6469811" cy="1569660"/>
          </a:xfrm>
          <a:prstGeom prst="rect">
            <a:avLst/>
          </a:prstGeom>
          <a:noFill/>
        </p:spPr>
        <p:txBody>
          <a:bodyPr wrap="square" rtlCol="0">
            <a:spAutoFit/>
          </a:bodyPr>
          <a:lstStyle/>
          <a:p>
            <a:r>
              <a:rPr lang="fr-FR" sz="2400" dirty="0"/>
              <a:t>Appropriation des sources orales par d’autres sciences sociales </a:t>
            </a:r>
          </a:p>
          <a:p>
            <a:r>
              <a:rPr lang="fr-FR" sz="2400" dirty="0"/>
              <a:t>D. Schnapper crée le concept d’archives orales (aspect théorique et méthodologique)</a:t>
            </a:r>
          </a:p>
        </p:txBody>
      </p:sp>
    </p:spTree>
    <p:extLst>
      <p:ext uri="{BB962C8B-B14F-4D97-AF65-F5344CB8AC3E}">
        <p14:creationId xmlns:p14="http://schemas.microsoft.com/office/powerpoint/2010/main" val="1112890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EAFDF62-53B6-47AD-9E5C-8640F8FD086A}"/>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3" name="Flèche : courbe vers la droite 2">
            <a:extLst>
              <a:ext uri="{FF2B5EF4-FFF2-40B4-BE49-F238E27FC236}">
                <a16:creationId xmlns:a16="http://schemas.microsoft.com/office/drawing/2014/main" id="{1C451CD1-3D5E-4A79-B0FB-04EC69A82520}"/>
              </a:ext>
            </a:extLst>
          </p:cNvPr>
          <p:cNvSpPr/>
          <p:nvPr/>
        </p:nvSpPr>
        <p:spPr>
          <a:xfrm>
            <a:off x="707366" y="1379532"/>
            <a:ext cx="731520" cy="7078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ZoneTexte 3">
            <a:extLst>
              <a:ext uri="{FF2B5EF4-FFF2-40B4-BE49-F238E27FC236}">
                <a16:creationId xmlns:a16="http://schemas.microsoft.com/office/drawing/2014/main" id="{A60E3F94-6D44-4721-BBE5-87B1AAFAB154}"/>
              </a:ext>
            </a:extLst>
          </p:cNvPr>
          <p:cNvSpPr txBox="1"/>
          <p:nvPr/>
        </p:nvSpPr>
        <p:spPr>
          <a:xfrm>
            <a:off x="1621766" y="1193892"/>
            <a:ext cx="6952891" cy="1754326"/>
          </a:xfrm>
          <a:prstGeom prst="rect">
            <a:avLst/>
          </a:prstGeom>
          <a:noFill/>
        </p:spPr>
        <p:txBody>
          <a:bodyPr wrap="square" rtlCol="0">
            <a:spAutoFit/>
          </a:bodyPr>
          <a:lstStyle/>
          <a:p>
            <a:r>
              <a:rPr lang="fr-FR" sz="2400" dirty="0"/>
              <a:t>Demande sociale de mémoire au mitan des années 1970-début des années 1980 </a:t>
            </a:r>
          </a:p>
          <a:p>
            <a:endParaRPr lang="fr-FR" sz="2400" dirty="0"/>
          </a:p>
          <a:p>
            <a:pPr algn="ctr"/>
            <a:r>
              <a:rPr lang="fr-FR" sz="2400" dirty="0"/>
              <a:t>« devoir de mémoire » </a:t>
            </a:r>
          </a:p>
          <a:p>
            <a:r>
              <a:rPr lang="fr-FR" sz="1200" dirty="0"/>
              <a:t>(début années 70, psychanalyse/lettres; mi 70s : champ social et historiographique)</a:t>
            </a:r>
          </a:p>
        </p:txBody>
      </p:sp>
      <p:sp>
        <p:nvSpPr>
          <p:cNvPr id="5" name="ZoneTexte 4">
            <a:extLst>
              <a:ext uri="{FF2B5EF4-FFF2-40B4-BE49-F238E27FC236}">
                <a16:creationId xmlns:a16="http://schemas.microsoft.com/office/drawing/2014/main" id="{CE27EE2F-963E-4D9C-B0DE-46CDA9F520D7}"/>
              </a:ext>
            </a:extLst>
          </p:cNvPr>
          <p:cNvSpPr txBox="1"/>
          <p:nvPr/>
        </p:nvSpPr>
        <p:spPr>
          <a:xfrm>
            <a:off x="1751162" y="3491675"/>
            <a:ext cx="7392838" cy="646331"/>
          </a:xfrm>
          <a:prstGeom prst="rect">
            <a:avLst/>
          </a:prstGeom>
          <a:noFill/>
        </p:spPr>
        <p:txBody>
          <a:bodyPr wrap="square" rtlCol="0">
            <a:spAutoFit/>
          </a:bodyPr>
          <a:lstStyle/>
          <a:p>
            <a:r>
              <a:rPr lang="fr-FR" dirty="0"/>
              <a:t>A l’occasion des commémorations et anniversaires, audition et enregistrement des grands témoins </a:t>
            </a:r>
          </a:p>
        </p:txBody>
      </p:sp>
      <p:sp>
        <p:nvSpPr>
          <p:cNvPr id="6" name="ZoneTexte 5">
            <a:extLst>
              <a:ext uri="{FF2B5EF4-FFF2-40B4-BE49-F238E27FC236}">
                <a16:creationId xmlns:a16="http://schemas.microsoft.com/office/drawing/2014/main" id="{4043EDBC-5287-49DA-80CF-AC3971BD1961}"/>
              </a:ext>
            </a:extLst>
          </p:cNvPr>
          <p:cNvSpPr txBox="1"/>
          <p:nvPr/>
        </p:nvSpPr>
        <p:spPr>
          <a:xfrm>
            <a:off x="1751162" y="4198063"/>
            <a:ext cx="4873925" cy="369332"/>
          </a:xfrm>
          <a:prstGeom prst="rect">
            <a:avLst/>
          </a:prstGeom>
          <a:noFill/>
        </p:spPr>
        <p:txBody>
          <a:bodyPr wrap="square" rtlCol="0">
            <a:spAutoFit/>
          </a:bodyPr>
          <a:lstStyle/>
          <a:p>
            <a:r>
              <a:rPr lang="fr-FR" dirty="0"/>
              <a:t>Volonté de sauvegarder des mémoires menacées</a:t>
            </a:r>
          </a:p>
        </p:txBody>
      </p:sp>
      <p:sp>
        <p:nvSpPr>
          <p:cNvPr id="7" name="ZoneTexte 6">
            <a:extLst>
              <a:ext uri="{FF2B5EF4-FFF2-40B4-BE49-F238E27FC236}">
                <a16:creationId xmlns:a16="http://schemas.microsoft.com/office/drawing/2014/main" id="{EB296DB6-52F1-4DBA-8CA2-778528296ECE}"/>
              </a:ext>
            </a:extLst>
          </p:cNvPr>
          <p:cNvSpPr txBox="1"/>
          <p:nvPr/>
        </p:nvSpPr>
        <p:spPr>
          <a:xfrm>
            <a:off x="1204386" y="5478468"/>
            <a:ext cx="7430656" cy="1292662"/>
          </a:xfrm>
          <a:prstGeom prst="rect">
            <a:avLst/>
          </a:prstGeom>
          <a:noFill/>
        </p:spPr>
        <p:txBody>
          <a:bodyPr wrap="square" rtlCol="0">
            <a:spAutoFit/>
          </a:bodyPr>
          <a:lstStyle/>
          <a:p>
            <a:r>
              <a:rPr lang="fr-FR" sz="2400" dirty="0"/>
              <a:t>Des contestations : </a:t>
            </a:r>
          </a:p>
          <a:p>
            <a:r>
              <a:rPr lang="fr-FR" dirty="0"/>
              <a:t>	Daniel Cordier, en 1983, dénonce les témoignages : non respect des faits</a:t>
            </a:r>
          </a:p>
          <a:p>
            <a:endParaRPr lang="fr-FR" dirty="0"/>
          </a:p>
          <a:p>
            <a:r>
              <a:rPr lang="fr-FR" dirty="0"/>
              <a:t>	Historiens, exclus, le témoignage se substituant à l’histoire</a:t>
            </a:r>
          </a:p>
        </p:txBody>
      </p:sp>
      <p:sp>
        <p:nvSpPr>
          <p:cNvPr id="8" name="Flèche : droite 7">
            <a:extLst>
              <a:ext uri="{FF2B5EF4-FFF2-40B4-BE49-F238E27FC236}">
                <a16:creationId xmlns:a16="http://schemas.microsoft.com/office/drawing/2014/main" id="{D4ADF303-CA42-4BB9-AC88-6647908A8BDD}"/>
              </a:ext>
            </a:extLst>
          </p:cNvPr>
          <p:cNvSpPr/>
          <p:nvPr/>
        </p:nvSpPr>
        <p:spPr>
          <a:xfrm>
            <a:off x="218162" y="54784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ZoneTexte 8">
            <a:extLst>
              <a:ext uri="{FF2B5EF4-FFF2-40B4-BE49-F238E27FC236}">
                <a16:creationId xmlns:a16="http://schemas.microsoft.com/office/drawing/2014/main" id="{2F5464E7-1605-45A1-8FDB-C649F3B251AF}"/>
              </a:ext>
            </a:extLst>
          </p:cNvPr>
          <p:cNvSpPr txBox="1"/>
          <p:nvPr/>
        </p:nvSpPr>
        <p:spPr>
          <a:xfrm>
            <a:off x="2686720" y="4533485"/>
            <a:ext cx="5093510" cy="461665"/>
          </a:xfrm>
          <a:prstGeom prst="rect">
            <a:avLst/>
          </a:prstGeom>
          <a:noFill/>
          <a:ln>
            <a:solidFill>
              <a:schemeClr val="tx1"/>
            </a:solidFill>
          </a:ln>
        </p:spPr>
        <p:txBody>
          <a:bodyPr wrap="none" rtlCol="0">
            <a:spAutoFit/>
          </a:bodyPr>
          <a:lstStyle/>
          <a:p>
            <a:r>
              <a:rPr lang="fr-FR" sz="2400" dirty="0"/>
              <a:t>« L’Ere du témoin » A. Wieviorka, 1998 </a:t>
            </a:r>
          </a:p>
        </p:txBody>
      </p:sp>
      <p:sp>
        <p:nvSpPr>
          <p:cNvPr id="10" name="ZoneTexte 9">
            <a:extLst>
              <a:ext uri="{FF2B5EF4-FFF2-40B4-BE49-F238E27FC236}">
                <a16:creationId xmlns:a16="http://schemas.microsoft.com/office/drawing/2014/main" id="{C616481F-FE82-4D3A-8A7B-B226B677AA58}"/>
              </a:ext>
            </a:extLst>
          </p:cNvPr>
          <p:cNvSpPr txBox="1"/>
          <p:nvPr/>
        </p:nvSpPr>
        <p:spPr>
          <a:xfrm>
            <a:off x="3335903" y="3083694"/>
            <a:ext cx="5139869" cy="369332"/>
          </a:xfrm>
          <a:prstGeom prst="rect">
            <a:avLst/>
          </a:prstGeom>
          <a:noFill/>
        </p:spPr>
        <p:txBody>
          <a:bodyPr wrap="none" rtlCol="0">
            <a:spAutoFit/>
          </a:bodyPr>
          <a:lstStyle/>
          <a:p>
            <a:r>
              <a:rPr lang="fr-FR" dirty="0"/>
              <a:t>Acteurs : résistants/ déportés rescapés ou les enfants</a:t>
            </a:r>
          </a:p>
        </p:txBody>
      </p:sp>
    </p:spTree>
    <p:extLst>
      <p:ext uri="{BB962C8B-B14F-4D97-AF65-F5344CB8AC3E}">
        <p14:creationId xmlns:p14="http://schemas.microsoft.com/office/powerpoint/2010/main" val="2086947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02EB4DE-0E92-451F-AFD8-AE2B404BB8E2}"/>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3" name="ZoneTexte 2">
            <a:extLst>
              <a:ext uri="{FF2B5EF4-FFF2-40B4-BE49-F238E27FC236}">
                <a16:creationId xmlns:a16="http://schemas.microsoft.com/office/drawing/2014/main" id="{B2D896ED-6FB2-454A-AE73-DFBB6C6EBDE9}"/>
              </a:ext>
            </a:extLst>
          </p:cNvPr>
          <p:cNvSpPr txBox="1"/>
          <p:nvPr/>
        </p:nvSpPr>
        <p:spPr>
          <a:xfrm>
            <a:off x="1215148" y="1473639"/>
            <a:ext cx="7332835" cy="1938992"/>
          </a:xfrm>
          <a:prstGeom prst="rect">
            <a:avLst/>
          </a:prstGeom>
          <a:noFill/>
        </p:spPr>
        <p:txBody>
          <a:bodyPr wrap="square" rtlCol="0">
            <a:spAutoFit/>
          </a:bodyPr>
          <a:lstStyle/>
          <a:p>
            <a:r>
              <a:rPr lang="fr-FR" sz="2400" dirty="0"/>
              <a:t>Aujourd’hui, les sources orales sont devenues des </a:t>
            </a:r>
            <a:r>
              <a:rPr lang="fr-FR" sz="2400" b="1" dirty="0"/>
              <a:t>objets d’histoire</a:t>
            </a:r>
            <a:r>
              <a:rPr lang="fr-FR" sz="2400" dirty="0"/>
              <a:t> : nombreuses, variées, …</a:t>
            </a:r>
          </a:p>
          <a:p>
            <a:r>
              <a:rPr lang="fr-FR" sz="2400" b="1" dirty="0"/>
              <a:t>Méthode historique </a:t>
            </a:r>
            <a:r>
              <a:rPr lang="fr-FR" sz="2400" dirty="0"/>
              <a:t>(séries, croisements, critiques interne et externe…)</a:t>
            </a:r>
          </a:p>
          <a:p>
            <a:r>
              <a:rPr lang="fr-FR" sz="2400" dirty="0"/>
              <a:t>Objets de l’histoire culturelle (on interroge l’oubli, …)</a:t>
            </a:r>
          </a:p>
        </p:txBody>
      </p:sp>
      <p:sp>
        <p:nvSpPr>
          <p:cNvPr id="4" name="ZoneTexte 3">
            <a:extLst>
              <a:ext uri="{FF2B5EF4-FFF2-40B4-BE49-F238E27FC236}">
                <a16:creationId xmlns:a16="http://schemas.microsoft.com/office/drawing/2014/main" id="{5A3B5B95-1E34-4165-A5ED-BF96F7E6DD2D}"/>
              </a:ext>
            </a:extLst>
          </p:cNvPr>
          <p:cNvSpPr txBox="1"/>
          <p:nvPr/>
        </p:nvSpPr>
        <p:spPr>
          <a:xfrm>
            <a:off x="2664772" y="3788492"/>
            <a:ext cx="5762441" cy="1200329"/>
          </a:xfrm>
          <a:prstGeom prst="rect">
            <a:avLst/>
          </a:prstGeom>
          <a:noFill/>
        </p:spPr>
        <p:txBody>
          <a:bodyPr wrap="square" rtlCol="0">
            <a:spAutoFit/>
          </a:bodyPr>
          <a:lstStyle/>
          <a:p>
            <a:r>
              <a:rPr lang="fr-FR" sz="2400" dirty="0"/>
              <a:t>Archives orales au Service Historique de la Défense, Association Française des Archives Sonores, Sonorités., …</a:t>
            </a:r>
          </a:p>
        </p:txBody>
      </p:sp>
      <p:sp>
        <p:nvSpPr>
          <p:cNvPr id="7" name="Flèche : droite 6">
            <a:extLst>
              <a:ext uri="{FF2B5EF4-FFF2-40B4-BE49-F238E27FC236}">
                <a16:creationId xmlns:a16="http://schemas.microsoft.com/office/drawing/2014/main" id="{77DC5935-2E25-4A42-9071-BE78144ED690}"/>
              </a:ext>
            </a:extLst>
          </p:cNvPr>
          <p:cNvSpPr/>
          <p:nvPr/>
        </p:nvSpPr>
        <p:spPr>
          <a:xfrm>
            <a:off x="1602561" y="39350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èche : courbe vers la droite 7">
            <a:extLst>
              <a:ext uri="{FF2B5EF4-FFF2-40B4-BE49-F238E27FC236}">
                <a16:creationId xmlns:a16="http://schemas.microsoft.com/office/drawing/2014/main" id="{5E3B1558-EDF4-4742-9709-E92C141AEE2E}"/>
              </a:ext>
            </a:extLst>
          </p:cNvPr>
          <p:cNvSpPr/>
          <p:nvPr/>
        </p:nvSpPr>
        <p:spPr>
          <a:xfrm>
            <a:off x="948112" y="5556582"/>
            <a:ext cx="731520" cy="61130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ZoneTexte 8">
            <a:extLst>
              <a:ext uri="{FF2B5EF4-FFF2-40B4-BE49-F238E27FC236}">
                <a16:creationId xmlns:a16="http://schemas.microsoft.com/office/drawing/2014/main" id="{EDA39FCB-A0D7-455F-81C9-DD8F1DC35F3B}"/>
              </a:ext>
            </a:extLst>
          </p:cNvPr>
          <p:cNvSpPr txBox="1"/>
          <p:nvPr/>
        </p:nvSpPr>
        <p:spPr>
          <a:xfrm>
            <a:off x="1718310" y="5403604"/>
            <a:ext cx="6868351" cy="461665"/>
          </a:xfrm>
          <a:prstGeom prst="rect">
            <a:avLst/>
          </a:prstGeom>
          <a:noFill/>
        </p:spPr>
        <p:txBody>
          <a:bodyPr wrap="square" rtlCol="0">
            <a:spAutoFit/>
          </a:bodyPr>
          <a:lstStyle/>
          <a:p>
            <a:r>
              <a:rPr lang="fr-FR" sz="2400" dirty="0"/>
              <a:t>Des précautions</a:t>
            </a:r>
          </a:p>
        </p:txBody>
      </p:sp>
      <p:sp>
        <p:nvSpPr>
          <p:cNvPr id="10" name="ZoneTexte 9">
            <a:extLst>
              <a:ext uri="{FF2B5EF4-FFF2-40B4-BE49-F238E27FC236}">
                <a16:creationId xmlns:a16="http://schemas.microsoft.com/office/drawing/2014/main" id="{FC28CD0A-B33E-4246-BBE6-8C38EFA2470A}"/>
              </a:ext>
            </a:extLst>
          </p:cNvPr>
          <p:cNvSpPr txBox="1"/>
          <p:nvPr/>
        </p:nvSpPr>
        <p:spPr>
          <a:xfrm>
            <a:off x="1679632" y="5798556"/>
            <a:ext cx="3703706" cy="369332"/>
          </a:xfrm>
          <a:prstGeom prst="rect">
            <a:avLst/>
          </a:prstGeom>
          <a:noFill/>
        </p:spPr>
        <p:txBody>
          <a:bodyPr wrap="none" rtlCol="0">
            <a:spAutoFit/>
          </a:bodyPr>
          <a:lstStyle/>
          <a:p>
            <a:r>
              <a:rPr lang="fr-FR" dirty="0"/>
              <a:t>Textes de J-J Becker et D. </a:t>
            </a:r>
            <a:r>
              <a:rPr lang="fr-FR" dirty="0" err="1"/>
              <a:t>Peschanski</a:t>
            </a:r>
            <a:endParaRPr lang="fr-FR" dirty="0"/>
          </a:p>
        </p:txBody>
      </p:sp>
    </p:spTree>
    <p:extLst>
      <p:ext uri="{BB962C8B-B14F-4D97-AF65-F5344CB8AC3E}">
        <p14:creationId xmlns:p14="http://schemas.microsoft.com/office/powerpoint/2010/main" val="2948449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DB706F64-074E-4F66-B4EB-A2DF18CE1B62}"/>
              </a:ext>
            </a:extLst>
          </p:cNvPr>
          <p:cNvPicPr>
            <a:picLocks noChangeAspect="1"/>
          </p:cNvPicPr>
          <p:nvPr/>
        </p:nvPicPr>
        <p:blipFill>
          <a:blip r:embed="rId2"/>
          <a:stretch>
            <a:fillRect/>
          </a:stretch>
        </p:blipFill>
        <p:spPr>
          <a:xfrm>
            <a:off x="586821" y="0"/>
            <a:ext cx="7970357" cy="6858000"/>
          </a:xfrm>
          <a:prstGeom prst="rect">
            <a:avLst/>
          </a:prstGeom>
        </p:spPr>
      </p:pic>
    </p:spTree>
    <p:extLst>
      <p:ext uri="{BB962C8B-B14F-4D97-AF65-F5344CB8AC3E}">
        <p14:creationId xmlns:p14="http://schemas.microsoft.com/office/powerpoint/2010/main" val="394445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C80A7-20BA-45E9-98D5-4173599F9634}"/>
              </a:ext>
            </a:extLst>
          </p:cNvPr>
          <p:cNvSpPr>
            <a:spLocks noGrp="1"/>
          </p:cNvSpPr>
          <p:nvPr>
            <p:ph type="title"/>
          </p:nvPr>
        </p:nvSpPr>
        <p:spPr>
          <a:xfrm>
            <a:off x="938758" y="382386"/>
            <a:ext cx="7998208" cy="1006468"/>
          </a:xfrm>
        </p:spPr>
        <p:txBody>
          <a:bodyPr>
            <a:noAutofit/>
          </a:bodyPr>
          <a:lstStyle/>
          <a:p>
            <a:r>
              <a:rPr lang="fr-FR" sz="3200" dirty="0">
                <a:latin typeface="+mn-lt"/>
                <a:cs typeface="Arial" panose="020B0604020202020204" pitchFamily="34" charset="0"/>
              </a:rPr>
              <a:t>Le témoin et l’historien : le point de vue de Simone Veil</a:t>
            </a:r>
          </a:p>
        </p:txBody>
      </p:sp>
      <p:sp>
        <p:nvSpPr>
          <p:cNvPr id="3" name="Espace réservé du contenu 2">
            <a:extLst>
              <a:ext uri="{FF2B5EF4-FFF2-40B4-BE49-F238E27FC236}">
                <a16:creationId xmlns:a16="http://schemas.microsoft.com/office/drawing/2014/main" id="{72425F60-40A8-4500-96F7-279EBC601C21}"/>
              </a:ext>
            </a:extLst>
          </p:cNvPr>
          <p:cNvSpPr>
            <a:spLocks noGrp="1"/>
          </p:cNvSpPr>
          <p:nvPr>
            <p:ph idx="1"/>
          </p:nvPr>
        </p:nvSpPr>
        <p:spPr/>
        <p:txBody>
          <a:bodyPr/>
          <a:lstStyle/>
          <a:p>
            <a:r>
              <a:rPr lang="fr-FR" dirty="0">
                <a:hlinkClick r:id="rId2"/>
              </a:rPr>
              <a:t>https://memoiresdesdeportations.org/</a:t>
            </a:r>
            <a:endParaRPr lang="fr-FR" dirty="0"/>
          </a:p>
          <a:p>
            <a:endParaRPr lang="fr-FR" dirty="0"/>
          </a:p>
          <a:p>
            <a:endParaRPr lang="fr-FR" dirty="0"/>
          </a:p>
          <a:p>
            <a:r>
              <a:rPr lang="fr-FR" dirty="0">
                <a:hlinkClick r:id="rId3" action="ppaction://hlinkfile"/>
              </a:rPr>
              <a:t>2020-12-11 13-36-40.mkv</a:t>
            </a:r>
            <a:r>
              <a:rPr lang="fr-FR" dirty="0"/>
              <a:t> : « le temps de l’Après »</a:t>
            </a:r>
          </a:p>
        </p:txBody>
      </p:sp>
    </p:spTree>
    <p:extLst>
      <p:ext uri="{BB962C8B-B14F-4D97-AF65-F5344CB8AC3E}">
        <p14:creationId xmlns:p14="http://schemas.microsoft.com/office/powerpoint/2010/main" val="1491408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èche : courbe vers la droite 1">
            <a:extLst>
              <a:ext uri="{FF2B5EF4-FFF2-40B4-BE49-F238E27FC236}">
                <a16:creationId xmlns:a16="http://schemas.microsoft.com/office/drawing/2014/main" id="{60934D51-4B7E-48E2-84B0-F526B086A1C7}"/>
              </a:ext>
            </a:extLst>
          </p:cNvPr>
          <p:cNvSpPr/>
          <p:nvPr/>
        </p:nvSpPr>
        <p:spPr>
          <a:xfrm>
            <a:off x="686281" y="1638107"/>
            <a:ext cx="731520" cy="83099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ZoneTexte 2">
            <a:extLst>
              <a:ext uri="{FF2B5EF4-FFF2-40B4-BE49-F238E27FC236}">
                <a16:creationId xmlns:a16="http://schemas.microsoft.com/office/drawing/2014/main" id="{3AB11EFC-1BBB-48B3-B3E0-C28B3DA1B110}"/>
              </a:ext>
            </a:extLst>
          </p:cNvPr>
          <p:cNvSpPr txBox="1"/>
          <p:nvPr/>
        </p:nvSpPr>
        <p:spPr>
          <a:xfrm>
            <a:off x="1516525" y="1638107"/>
            <a:ext cx="6868351" cy="954107"/>
          </a:xfrm>
          <a:prstGeom prst="rect">
            <a:avLst/>
          </a:prstGeom>
          <a:noFill/>
        </p:spPr>
        <p:txBody>
          <a:bodyPr wrap="square" rtlCol="0">
            <a:spAutoFit/>
          </a:bodyPr>
          <a:lstStyle/>
          <a:p>
            <a:r>
              <a:rPr lang="fr-FR" sz="2800" dirty="0"/>
              <a:t>Pourquoi et comment utiliser le témoignage oral dans une situation d’enseignement ?</a:t>
            </a:r>
          </a:p>
        </p:txBody>
      </p:sp>
      <p:sp>
        <p:nvSpPr>
          <p:cNvPr id="4" name="ZoneTexte 3">
            <a:extLst>
              <a:ext uri="{FF2B5EF4-FFF2-40B4-BE49-F238E27FC236}">
                <a16:creationId xmlns:a16="http://schemas.microsoft.com/office/drawing/2014/main" id="{A1441F48-48B9-41FE-9D8B-57C5DD7C0835}"/>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Tree>
    <p:extLst>
      <p:ext uri="{BB962C8B-B14F-4D97-AF65-F5344CB8AC3E}">
        <p14:creationId xmlns:p14="http://schemas.microsoft.com/office/powerpoint/2010/main" val="1731984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9B01D7A-EDCB-43D3-AF1B-A298522935E1}"/>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
        <p:nvSpPr>
          <p:cNvPr id="3" name="ZoneTexte 2">
            <a:extLst>
              <a:ext uri="{FF2B5EF4-FFF2-40B4-BE49-F238E27FC236}">
                <a16:creationId xmlns:a16="http://schemas.microsoft.com/office/drawing/2014/main" id="{CC592266-8AFD-4E2F-83F4-A8AD7C72F852}"/>
              </a:ext>
            </a:extLst>
          </p:cNvPr>
          <p:cNvSpPr txBox="1"/>
          <p:nvPr/>
        </p:nvSpPr>
        <p:spPr>
          <a:xfrm>
            <a:off x="2090114" y="1317454"/>
            <a:ext cx="5817618" cy="523220"/>
          </a:xfrm>
          <a:prstGeom prst="rect">
            <a:avLst/>
          </a:prstGeom>
          <a:noFill/>
          <a:ln>
            <a:solidFill>
              <a:schemeClr val="tx1"/>
            </a:solidFill>
          </a:ln>
        </p:spPr>
        <p:txBody>
          <a:bodyPr wrap="none" rtlCol="0">
            <a:spAutoFit/>
          </a:bodyPr>
          <a:lstStyle/>
          <a:p>
            <a:r>
              <a:rPr lang="fr-FR" sz="2800" dirty="0"/>
              <a:t>Intérêts du témoignage oral en classe ?</a:t>
            </a:r>
          </a:p>
        </p:txBody>
      </p:sp>
      <p:sp>
        <p:nvSpPr>
          <p:cNvPr id="5" name="ZoneTexte 4">
            <a:extLst>
              <a:ext uri="{FF2B5EF4-FFF2-40B4-BE49-F238E27FC236}">
                <a16:creationId xmlns:a16="http://schemas.microsoft.com/office/drawing/2014/main" id="{917E8793-5A9D-4789-A95B-CDB8A6F908C8}"/>
              </a:ext>
            </a:extLst>
          </p:cNvPr>
          <p:cNvSpPr txBox="1"/>
          <p:nvPr/>
        </p:nvSpPr>
        <p:spPr>
          <a:xfrm>
            <a:off x="638354" y="2280367"/>
            <a:ext cx="8212348" cy="830997"/>
          </a:xfrm>
          <a:prstGeom prst="rect">
            <a:avLst/>
          </a:prstGeom>
          <a:noFill/>
        </p:spPr>
        <p:txBody>
          <a:bodyPr wrap="square" rtlCol="0">
            <a:spAutoFit/>
          </a:bodyPr>
          <a:lstStyle/>
          <a:p>
            <a:pPr algn="ctr"/>
            <a:r>
              <a:rPr lang="fr-FR" sz="2400" dirty="0"/>
              <a:t>Le témoignage est un état du savoir historique produit en dehors de la classe </a:t>
            </a:r>
          </a:p>
        </p:txBody>
      </p:sp>
      <p:sp>
        <p:nvSpPr>
          <p:cNvPr id="6" name="ZoneTexte 5">
            <a:extLst>
              <a:ext uri="{FF2B5EF4-FFF2-40B4-BE49-F238E27FC236}">
                <a16:creationId xmlns:a16="http://schemas.microsoft.com/office/drawing/2014/main" id="{8C507E70-1A69-42A1-AFE7-49EF52B7720B}"/>
              </a:ext>
            </a:extLst>
          </p:cNvPr>
          <p:cNvSpPr txBox="1"/>
          <p:nvPr/>
        </p:nvSpPr>
        <p:spPr>
          <a:xfrm>
            <a:off x="760329" y="3332417"/>
            <a:ext cx="7475829" cy="461665"/>
          </a:xfrm>
          <a:prstGeom prst="rect">
            <a:avLst/>
          </a:prstGeom>
          <a:noFill/>
        </p:spPr>
        <p:txBody>
          <a:bodyPr wrap="none" rtlCol="0">
            <a:spAutoFit/>
          </a:bodyPr>
          <a:lstStyle/>
          <a:p>
            <a:r>
              <a:rPr lang="fr-FR" sz="2400" dirty="0"/>
              <a:t>Il permet de percevoir une réalité et de susciter un intérêt</a:t>
            </a:r>
          </a:p>
        </p:txBody>
      </p:sp>
      <p:sp>
        <p:nvSpPr>
          <p:cNvPr id="7" name="ZoneTexte 6">
            <a:extLst>
              <a:ext uri="{FF2B5EF4-FFF2-40B4-BE49-F238E27FC236}">
                <a16:creationId xmlns:a16="http://schemas.microsoft.com/office/drawing/2014/main" id="{CF47AE1C-BC38-4416-AE61-14FFE5A07556}"/>
              </a:ext>
            </a:extLst>
          </p:cNvPr>
          <p:cNvSpPr txBox="1"/>
          <p:nvPr/>
        </p:nvSpPr>
        <p:spPr>
          <a:xfrm>
            <a:off x="2947113" y="4690483"/>
            <a:ext cx="3594830" cy="461665"/>
          </a:xfrm>
          <a:prstGeom prst="rect">
            <a:avLst/>
          </a:prstGeom>
          <a:noFill/>
        </p:spPr>
        <p:txBody>
          <a:bodyPr wrap="none" rtlCol="0">
            <a:spAutoFit/>
          </a:bodyPr>
          <a:lstStyle/>
          <a:p>
            <a:r>
              <a:rPr lang="fr-FR" sz="2400" dirty="0"/>
              <a:t>Permet d’incarner l’histoire</a:t>
            </a:r>
          </a:p>
        </p:txBody>
      </p:sp>
      <p:sp>
        <p:nvSpPr>
          <p:cNvPr id="8" name="ZoneTexte 7">
            <a:extLst>
              <a:ext uri="{FF2B5EF4-FFF2-40B4-BE49-F238E27FC236}">
                <a16:creationId xmlns:a16="http://schemas.microsoft.com/office/drawing/2014/main" id="{0529C0E0-202C-4422-8F0B-EC04DDB0B484}"/>
              </a:ext>
            </a:extLst>
          </p:cNvPr>
          <p:cNvSpPr txBox="1"/>
          <p:nvPr/>
        </p:nvSpPr>
        <p:spPr>
          <a:xfrm>
            <a:off x="1226416" y="5483587"/>
            <a:ext cx="6902018" cy="461665"/>
          </a:xfrm>
          <a:prstGeom prst="rect">
            <a:avLst/>
          </a:prstGeom>
          <a:noFill/>
        </p:spPr>
        <p:txBody>
          <a:bodyPr wrap="none" rtlCol="0">
            <a:spAutoFit/>
          </a:bodyPr>
          <a:lstStyle/>
          <a:p>
            <a:r>
              <a:rPr lang="fr-FR" sz="2400" dirty="0"/>
              <a:t>Dire du particulier pour faire comprendre le général ?</a:t>
            </a:r>
          </a:p>
        </p:txBody>
      </p:sp>
      <p:sp>
        <p:nvSpPr>
          <p:cNvPr id="9" name="ZoneTexte 8">
            <a:extLst>
              <a:ext uri="{FF2B5EF4-FFF2-40B4-BE49-F238E27FC236}">
                <a16:creationId xmlns:a16="http://schemas.microsoft.com/office/drawing/2014/main" id="{644B90C6-21BC-407C-A8DC-0109F91B45E4}"/>
              </a:ext>
            </a:extLst>
          </p:cNvPr>
          <p:cNvSpPr txBox="1"/>
          <p:nvPr/>
        </p:nvSpPr>
        <p:spPr>
          <a:xfrm>
            <a:off x="2090114" y="4011450"/>
            <a:ext cx="5642891" cy="461665"/>
          </a:xfrm>
          <a:prstGeom prst="rect">
            <a:avLst/>
          </a:prstGeom>
          <a:noFill/>
        </p:spPr>
        <p:txBody>
          <a:bodyPr wrap="none" rtlCol="0">
            <a:spAutoFit/>
          </a:bodyPr>
          <a:lstStyle/>
          <a:p>
            <a:r>
              <a:rPr lang="fr-FR" sz="2400" dirty="0"/>
              <a:t>Il rend l’histoire vivante, proche, accessible</a:t>
            </a:r>
          </a:p>
        </p:txBody>
      </p:sp>
    </p:spTree>
    <p:extLst>
      <p:ext uri="{BB962C8B-B14F-4D97-AF65-F5344CB8AC3E}">
        <p14:creationId xmlns:p14="http://schemas.microsoft.com/office/powerpoint/2010/main" val="547586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126316E-B379-4DB3-8158-2BE5271454BA}"/>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
        <p:nvSpPr>
          <p:cNvPr id="3" name="ZoneTexte 2">
            <a:extLst>
              <a:ext uri="{FF2B5EF4-FFF2-40B4-BE49-F238E27FC236}">
                <a16:creationId xmlns:a16="http://schemas.microsoft.com/office/drawing/2014/main" id="{CBE188B5-4D44-4A82-A7E9-F6A400B63E54}"/>
              </a:ext>
            </a:extLst>
          </p:cNvPr>
          <p:cNvSpPr txBox="1"/>
          <p:nvPr/>
        </p:nvSpPr>
        <p:spPr>
          <a:xfrm flipH="1">
            <a:off x="3576858" y="1250830"/>
            <a:ext cx="2844130" cy="523220"/>
          </a:xfrm>
          <a:prstGeom prst="rect">
            <a:avLst/>
          </a:prstGeom>
          <a:noFill/>
          <a:ln>
            <a:solidFill>
              <a:schemeClr val="tx1"/>
            </a:solidFill>
          </a:ln>
        </p:spPr>
        <p:txBody>
          <a:bodyPr wrap="square" rtlCol="0">
            <a:spAutoFit/>
          </a:bodyPr>
          <a:lstStyle/>
          <a:p>
            <a:r>
              <a:rPr lang="fr-FR" sz="2800" dirty="0"/>
              <a:t>Points de vigilance</a:t>
            </a:r>
          </a:p>
        </p:txBody>
      </p:sp>
      <p:sp>
        <p:nvSpPr>
          <p:cNvPr id="4" name="ZoneTexte 3">
            <a:extLst>
              <a:ext uri="{FF2B5EF4-FFF2-40B4-BE49-F238E27FC236}">
                <a16:creationId xmlns:a16="http://schemas.microsoft.com/office/drawing/2014/main" id="{9AFF2315-F685-4CAC-9CB9-6D9169B3E781}"/>
              </a:ext>
            </a:extLst>
          </p:cNvPr>
          <p:cNvSpPr txBox="1"/>
          <p:nvPr/>
        </p:nvSpPr>
        <p:spPr>
          <a:xfrm>
            <a:off x="1869413" y="2103925"/>
            <a:ext cx="5633530" cy="461665"/>
          </a:xfrm>
          <a:prstGeom prst="rect">
            <a:avLst/>
          </a:prstGeom>
          <a:noFill/>
          <a:ln>
            <a:solidFill>
              <a:schemeClr val="tx1"/>
            </a:solidFill>
          </a:ln>
        </p:spPr>
        <p:txBody>
          <a:bodyPr wrap="none" rtlCol="0">
            <a:spAutoFit/>
          </a:bodyPr>
          <a:lstStyle/>
          <a:p>
            <a:r>
              <a:rPr lang="fr-FR" sz="2400" dirty="0"/>
              <a:t>Choisir et connaître le témoin/ les témoins </a:t>
            </a:r>
          </a:p>
        </p:txBody>
      </p:sp>
      <p:sp>
        <p:nvSpPr>
          <p:cNvPr id="6" name="Flèche : courbe vers la droite 5">
            <a:extLst>
              <a:ext uri="{FF2B5EF4-FFF2-40B4-BE49-F238E27FC236}">
                <a16:creationId xmlns:a16="http://schemas.microsoft.com/office/drawing/2014/main" id="{A60868D2-9B1B-4B22-8E4B-EE6C680D2D1D}"/>
              </a:ext>
            </a:extLst>
          </p:cNvPr>
          <p:cNvSpPr/>
          <p:nvPr/>
        </p:nvSpPr>
        <p:spPr>
          <a:xfrm>
            <a:off x="2234242" y="3017772"/>
            <a:ext cx="731520" cy="6139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 name="ZoneTexte 6">
            <a:extLst>
              <a:ext uri="{FF2B5EF4-FFF2-40B4-BE49-F238E27FC236}">
                <a16:creationId xmlns:a16="http://schemas.microsoft.com/office/drawing/2014/main" id="{637176FB-2C95-42BE-8D30-38EDC23B4608}"/>
              </a:ext>
            </a:extLst>
          </p:cNvPr>
          <p:cNvSpPr txBox="1"/>
          <p:nvPr/>
        </p:nvSpPr>
        <p:spPr>
          <a:xfrm>
            <a:off x="3261733" y="3140080"/>
            <a:ext cx="3771097" cy="461665"/>
          </a:xfrm>
          <a:prstGeom prst="rect">
            <a:avLst/>
          </a:prstGeom>
          <a:noFill/>
        </p:spPr>
        <p:txBody>
          <a:bodyPr wrap="none" rtlCol="0">
            <a:spAutoFit/>
          </a:bodyPr>
          <a:lstStyle/>
          <a:p>
            <a:r>
              <a:rPr lang="fr-FR" sz="2400"/>
              <a:t>Responsabilité du professeur</a:t>
            </a:r>
          </a:p>
        </p:txBody>
      </p:sp>
      <p:sp>
        <p:nvSpPr>
          <p:cNvPr id="8" name="Flèche : courbe vers la droite 7">
            <a:extLst>
              <a:ext uri="{FF2B5EF4-FFF2-40B4-BE49-F238E27FC236}">
                <a16:creationId xmlns:a16="http://schemas.microsoft.com/office/drawing/2014/main" id="{0BB0EE2F-170D-447A-8EAA-813CD6A528FD}"/>
              </a:ext>
            </a:extLst>
          </p:cNvPr>
          <p:cNvSpPr/>
          <p:nvPr/>
        </p:nvSpPr>
        <p:spPr>
          <a:xfrm>
            <a:off x="2234242" y="3876837"/>
            <a:ext cx="731520" cy="6139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9" name="ZoneTexte 8">
            <a:extLst>
              <a:ext uri="{FF2B5EF4-FFF2-40B4-BE49-F238E27FC236}">
                <a16:creationId xmlns:a16="http://schemas.microsoft.com/office/drawing/2014/main" id="{126D4D68-7A5E-4984-84B5-3CEFB2D73481}"/>
              </a:ext>
            </a:extLst>
          </p:cNvPr>
          <p:cNvSpPr txBox="1"/>
          <p:nvPr/>
        </p:nvSpPr>
        <p:spPr>
          <a:xfrm>
            <a:off x="3261733" y="3999145"/>
            <a:ext cx="2325317" cy="461665"/>
          </a:xfrm>
          <a:prstGeom prst="rect">
            <a:avLst/>
          </a:prstGeom>
          <a:noFill/>
        </p:spPr>
        <p:txBody>
          <a:bodyPr wrap="none" rtlCol="0">
            <a:spAutoFit/>
          </a:bodyPr>
          <a:lstStyle/>
          <a:p>
            <a:r>
              <a:rPr lang="fr-FR" sz="2400" dirty="0"/>
              <a:t>Travail des élèves</a:t>
            </a:r>
          </a:p>
        </p:txBody>
      </p:sp>
    </p:spTree>
    <p:extLst>
      <p:ext uri="{BB962C8B-B14F-4D97-AF65-F5344CB8AC3E}">
        <p14:creationId xmlns:p14="http://schemas.microsoft.com/office/powerpoint/2010/main" val="1142271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44F8F97-222F-4534-A828-FF86009C6692}"/>
              </a:ext>
            </a:extLst>
          </p:cNvPr>
          <p:cNvSpPr txBox="1"/>
          <p:nvPr/>
        </p:nvSpPr>
        <p:spPr>
          <a:xfrm>
            <a:off x="940279" y="1967301"/>
            <a:ext cx="7263442" cy="4524315"/>
          </a:xfrm>
          <a:prstGeom prst="rect">
            <a:avLst/>
          </a:prstGeom>
          <a:noFill/>
        </p:spPr>
        <p:txBody>
          <a:bodyPr wrap="square">
            <a:spAutoFit/>
          </a:bodyPr>
          <a:lstStyle/>
          <a:p>
            <a:r>
              <a:rPr lang="fr-FR" sz="2400" dirty="0"/>
              <a:t>Qui parle ? </a:t>
            </a:r>
          </a:p>
          <a:p>
            <a:endParaRPr lang="fr-FR" sz="2400" dirty="0"/>
          </a:p>
          <a:p>
            <a:r>
              <a:rPr lang="fr-FR" sz="2400" dirty="0"/>
              <a:t>Où parle-t-il ? (chez lui ?, dans l’établissement scolaire où il est invité ? Le témoignage a-t-il été enregistré ? A-t-il lieu devant les élèves ?)</a:t>
            </a:r>
          </a:p>
          <a:p>
            <a:endParaRPr lang="fr-FR" sz="2400" dirty="0"/>
          </a:p>
          <a:p>
            <a:r>
              <a:rPr lang="fr-FR" sz="2400" dirty="0"/>
              <a:t>Quand parle-t-il ?  (par rapport à l’événement vécu? Par rapport à son histoire personnelle ?)</a:t>
            </a:r>
          </a:p>
          <a:p>
            <a:endParaRPr lang="fr-FR" sz="2400" dirty="0"/>
          </a:p>
          <a:p>
            <a:r>
              <a:rPr lang="fr-FR" sz="2400" dirty="0"/>
              <a:t>Pourquoi parle-t-il (à cause de quoi, en vue de quoi, au nom de quoi ?) ? Intentionnalité du témoin (dimension morale, éthique, psychologique)</a:t>
            </a:r>
          </a:p>
        </p:txBody>
      </p:sp>
      <p:sp>
        <p:nvSpPr>
          <p:cNvPr id="3" name="ZoneTexte 2">
            <a:extLst>
              <a:ext uri="{FF2B5EF4-FFF2-40B4-BE49-F238E27FC236}">
                <a16:creationId xmlns:a16="http://schemas.microsoft.com/office/drawing/2014/main" id="{0388431A-6B5C-45E9-8ACD-E3CBD9E692AB}"/>
              </a:ext>
            </a:extLst>
          </p:cNvPr>
          <p:cNvSpPr txBox="1"/>
          <p:nvPr/>
        </p:nvSpPr>
        <p:spPr>
          <a:xfrm>
            <a:off x="3433013" y="1218319"/>
            <a:ext cx="3131819" cy="523220"/>
          </a:xfrm>
          <a:prstGeom prst="rect">
            <a:avLst/>
          </a:prstGeom>
          <a:noFill/>
          <a:ln>
            <a:solidFill>
              <a:schemeClr val="tx1"/>
            </a:solidFill>
          </a:ln>
        </p:spPr>
        <p:txBody>
          <a:bodyPr wrap="none" rtlCol="0">
            <a:spAutoFit/>
          </a:bodyPr>
          <a:lstStyle/>
          <a:p>
            <a:r>
              <a:rPr lang="fr-FR" sz="2800"/>
              <a:t>Connaître le témoin</a:t>
            </a:r>
          </a:p>
        </p:txBody>
      </p:sp>
      <p:sp>
        <p:nvSpPr>
          <p:cNvPr id="4" name="ZoneTexte 3">
            <a:extLst>
              <a:ext uri="{FF2B5EF4-FFF2-40B4-BE49-F238E27FC236}">
                <a16:creationId xmlns:a16="http://schemas.microsoft.com/office/drawing/2014/main" id="{C2913871-EF5B-4949-81CA-8073578A0C70}"/>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Tree>
    <p:extLst>
      <p:ext uri="{BB962C8B-B14F-4D97-AF65-F5344CB8AC3E}">
        <p14:creationId xmlns:p14="http://schemas.microsoft.com/office/powerpoint/2010/main" val="1875399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5477181-D5EF-4714-89FF-B8AF2789F05E}"/>
              </a:ext>
            </a:extLst>
          </p:cNvPr>
          <p:cNvSpPr txBox="1"/>
          <p:nvPr/>
        </p:nvSpPr>
        <p:spPr>
          <a:xfrm>
            <a:off x="806013" y="2292091"/>
            <a:ext cx="7967051" cy="4154984"/>
          </a:xfrm>
          <a:prstGeom prst="rect">
            <a:avLst/>
          </a:prstGeom>
          <a:noFill/>
        </p:spPr>
        <p:txBody>
          <a:bodyPr wrap="square">
            <a:spAutoFit/>
          </a:bodyPr>
          <a:lstStyle/>
          <a:p>
            <a:r>
              <a:rPr lang="fr-FR" sz="2400" dirty="0"/>
              <a:t>Comment parle-t-il ? </a:t>
            </a:r>
          </a:p>
          <a:p>
            <a:pPr marL="342900" indent="-342900">
              <a:buFontTx/>
              <a:buChar char="-"/>
            </a:pPr>
            <a:r>
              <a:rPr lang="fr-FR" sz="2400" dirty="0"/>
              <a:t>formules employées, récurrence d’images, de références -&gt; </a:t>
            </a:r>
            <a:r>
              <a:rPr lang="fr-FR" sz="2400" dirty="0">
                <a:solidFill>
                  <a:schemeClr val="accent3">
                    <a:lumMod val="75000"/>
                  </a:schemeClr>
                </a:solidFill>
              </a:rPr>
              <a:t>« discours transverse », </a:t>
            </a:r>
            <a:r>
              <a:rPr lang="fr-FR" sz="2400" dirty="0"/>
              <a:t>Régine ROBIN, historienne et sociologue, dans « Le naufrage du siècle », 1995</a:t>
            </a:r>
          </a:p>
          <a:p>
            <a:pPr marL="342900" indent="-342900">
              <a:buFontTx/>
              <a:buChar char="-"/>
            </a:pPr>
            <a:endParaRPr lang="fr-FR" sz="2400" dirty="0"/>
          </a:p>
          <a:p>
            <a:pPr marL="342900" indent="-342900">
              <a:buFontTx/>
              <a:buChar char="-"/>
            </a:pPr>
            <a:endParaRPr lang="fr-FR" sz="2400" dirty="0"/>
          </a:p>
          <a:p>
            <a:pPr marL="342900" indent="-342900">
              <a:buFontTx/>
              <a:buChar char="-"/>
            </a:pPr>
            <a:r>
              <a:rPr lang="fr-FR" sz="2400" dirty="0"/>
              <a:t>État affectif du témoin</a:t>
            </a:r>
          </a:p>
          <a:p>
            <a:pPr marL="342900" indent="-342900">
              <a:buFontTx/>
              <a:buChar char="-"/>
            </a:pPr>
            <a:endParaRPr lang="fr-FR" sz="2400" dirty="0"/>
          </a:p>
          <a:p>
            <a:pPr marL="342900" indent="-342900">
              <a:buFontTx/>
              <a:buChar char="-"/>
            </a:pPr>
            <a:endParaRPr lang="fr-FR" sz="2400" dirty="0"/>
          </a:p>
          <a:p>
            <a:endParaRPr lang="fr-FR" sz="2400" dirty="0"/>
          </a:p>
          <a:p>
            <a:r>
              <a:rPr lang="fr-FR" sz="2400" dirty="0"/>
              <a:t>Avoir répondu à toutes ces questions, que dit-il ?</a:t>
            </a:r>
          </a:p>
        </p:txBody>
      </p:sp>
      <p:sp>
        <p:nvSpPr>
          <p:cNvPr id="4" name="ZoneTexte 3">
            <a:extLst>
              <a:ext uri="{FF2B5EF4-FFF2-40B4-BE49-F238E27FC236}">
                <a16:creationId xmlns:a16="http://schemas.microsoft.com/office/drawing/2014/main" id="{E4BFB1DE-CD51-451A-8E60-B4CC5C5F9107}"/>
              </a:ext>
            </a:extLst>
          </p:cNvPr>
          <p:cNvSpPr txBox="1"/>
          <p:nvPr/>
        </p:nvSpPr>
        <p:spPr>
          <a:xfrm>
            <a:off x="3433013" y="1252824"/>
            <a:ext cx="3131819" cy="523220"/>
          </a:xfrm>
          <a:prstGeom prst="rect">
            <a:avLst/>
          </a:prstGeom>
          <a:noFill/>
          <a:ln>
            <a:solidFill>
              <a:schemeClr val="tx1"/>
            </a:solidFill>
          </a:ln>
        </p:spPr>
        <p:txBody>
          <a:bodyPr wrap="none" rtlCol="0">
            <a:spAutoFit/>
          </a:bodyPr>
          <a:lstStyle/>
          <a:p>
            <a:r>
              <a:rPr lang="fr-FR" sz="2800"/>
              <a:t>Connaître le témoin</a:t>
            </a:r>
          </a:p>
        </p:txBody>
      </p:sp>
      <p:sp>
        <p:nvSpPr>
          <p:cNvPr id="5" name="ZoneTexte 4">
            <a:extLst>
              <a:ext uri="{FF2B5EF4-FFF2-40B4-BE49-F238E27FC236}">
                <a16:creationId xmlns:a16="http://schemas.microsoft.com/office/drawing/2014/main" id="{B0563754-5DFE-4D76-9CA4-28BD10909011}"/>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
        <p:nvSpPr>
          <p:cNvPr id="6" name="Flèche : courbe vers la droite 5">
            <a:extLst>
              <a:ext uri="{FF2B5EF4-FFF2-40B4-BE49-F238E27FC236}">
                <a16:creationId xmlns:a16="http://schemas.microsoft.com/office/drawing/2014/main" id="{A2D20F40-DCC0-4AA9-AF3C-FF7BC903288A}"/>
              </a:ext>
            </a:extLst>
          </p:cNvPr>
          <p:cNvSpPr/>
          <p:nvPr/>
        </p:nvSpPr>
        <p:spPr>
          <a:xfrm>
            <a:off x="2294627" y="4991227"/>
            <a:ext cx="731520" cy="6139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 name="ZoneTexte 6">
            <a:extLst>
              <a:ext uri="{FF2B5EF4-FFF2-40B4-BE49-F238E27FC236}">
                <a16:creationId xmlns:a16="http://schemas.microsoft.com/office/drawing/2014/main" id="{6F37BBC8-978B-48F9-9C08-863B5FCDF9A3}"/>
              </a:ext>
            </a:extLst>
          </p:cNvPr>
          <p:cNvSpPr txBox="1"/>
          <p:nvPr/>
        </p:nvSpPr>
        <p:spPr>
          <a:xfrm>
            <a:off x="3026147" y="5098146"/>
            <a:ext cx="5615640" cy="400110"/>
          </a:xfrm>
          <a:prstGeom prst="rect">
            <a:avLst/>
          </a:prstGeom>
          <a:noFill/>
        </p:spPr>
        <p:txBody>
          <a:bodyPr wrap="none" rtlCol="0">
            <a:spAutoFit/>
          </a:bodyPr>
          <a:lstStyle/>
          <a:p>
            <a:r>
              <a:rPr lang="fr-FR" sz="2000" dirty="0"/>
              <a:t>Sens humain du témoignage est essentiel/expérience</a:t>
            </a:r>
          </a:p>
        </p:txBody>
      </p:sp>
      <p:sp>
        <p:nvSpPr>
          <p:cNvPr id="8" name="Flèche : courbe vers la droite 7">
            <a:extLst>
              <a:ext uri="{FF2B5EF4-FFF2-40B4-BE49-F238E27FC236}">
                <a16:creationId xmlns:a16="http://schemas.microsoft.com/office/drawing/2014/main" id="{530AB63E-DBC8-43FE-B0DD-B13D00056FFA}"/>
              </a:ext>
            </a:extLst>
          </p:cNvPr>
          <p:cNvSpPr/>
          <p:nvPr/>
        </p:nvSpPr>
        <p:spPr>
          <a:xfrm>
            <a:off x="2294627" y="3893901"/>
            <a:ext cx="731520" cy="6139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9" name="ZoneTexte 8">
            <a:extLst>
              <a:ext uri="{FF2B5EF4-FFF2-40B4-BE49-F238E27FC236}">
                <a16:creationId xmlns:a16="http://schemas.microsoft.com/office/drawing/2014/main" id="{ADA5937B-3B2F-4685-97BA-61C1ED348335}"/>
              </a:ext>
            </a:extLst>
          </p:cNvPr>
          <p:cNvSpPr txBox="1"/>
          <p:nvPr/>
        </p:nvSpPr>
        <p:spPr>
          <a:xfrm>
            <a:off x="3026147" y="4026119"/>
            <a:ext cx="5315238" cy="400110"/>
          </a:xfrm>
          <a:prstGeom prst="rect">
            <a:avLst/>
          </a:prstGeom>
          <a:noFill/>
        </p:spPr>
        <p:txBody>
          <a:bodyPr wrap="none" rtlCol="0">
            <a:spAutoFit/>
          </a:bodyPr>
          <a:lstStyle/>
          <a:p>
            <a:r>
              <a:rPr lang="fr-FR" sz="2000" dirty="0"/>
              <a:t>Rendre compte de la construction de la mémoire</a:t>
            </a:r>
          </a:p>
        </p:txBody>
      </p:sp>
    </p:spTree>
    <p:extLst>
      <p:ext uri="{BB962C8B-B14F-4D97-AF65-F5344CB8AC3E}">
        <p14:creationId xmlns:p14="http://schemas.microsoft.com/office/powerpoint/2010/main" val="4042835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78F7678-8E13-4468-A3A8-542EBE38952F}"/>
              </a:ext>
            </a:extLst>
          </p:cNvPr>
          <p:cNvSpPr txBox="1"/>
          <p:nvPr/>
        </p:nvSpPr>
        <p:spPr>
          <a:xfrm>
            <a:off x="1869413" y="284671"/>
            <a:ext cx="6259021" cy="707886"/>
          </a:xfrm>
          <a:prstGeom prst="rect">
            <a:avLst/>
          </a:prstGeom>
          <a:noFill/>
        </p:spPr>
        <p:txBody>
          <a:bodyPr wrap="none" rtlCol="0">
            <a:spAutoFit/>
          </a:bodyPr>
          <a:lstStyle/>
          <a:p>
            <a:r>
              <a:rPr lang="fr-FR" sz="4000" dirty="0"/>
              <a:t>L’enseignant et le témoignage</a:t>
            </a:r>
          </a:p>
        </p:txBody>
      </p:sp>
      <p:sp>
        <p:nvSpPr>
          <p:cNvPr id="3" name="ZoneTexte 2">
            <a:extLst>
              <a:ext uri="{FF2B5EF4-FFF2-40B4-BE49-F238E27FC236}">
                <a16:creationId xmlns:a16="http://schemas.microsoft.com/office/drawing/2014/main" id="{8080F1C8-FCEC-4711-8912-252B07FC4493}"/>
              </a:ext>
            </a:extLst>
          </p:cNvPr>
          <p:cNvSpPr txBox="1"/>
          <p:nvPr/>
        </p:nvSpPr>
        <p:spPr>
          <a:xfrm>
            <a:off x="733245" y="1259456"/>
            <a:ext cx="7867291" cy="523220"/>
          </a:xfrm>
          <a:prstGeom prst="rect">
            <a:avLst/>
          </a:prstGeom>
          <a:noFill/>
          <a:ln>
            <a:solidFill>
              <a:schemeClr val="tx1"/>
            </a:solidFill>
          </a:ln>
        </p:spPr>
        <p:txBody>
          <a:bodyPr wrap="square" rtlCol="0">
            <a:spAutoFit/>
          </a:bodyPr>
          <a:lstStyle/>
          <a:p>
            <a:pPr algn="ctr"/>
            <a:r>
              <a:rPr lang="fr-FR" sz="2800" dirty="0"/>
              <a:t>Quelques précautions supplémentaires</a:t>
            </a:r>
          </a:p>
        </p:txBody>
      </p:sp>
      <p:sp>
        <p:nvSpPr>
          <p:cNvPr id="4" name="ZoneTexte 3">
            <a:extLst>
              <a:ext uri="{FF2B5EF4-FFF2-40B4-BE49-F238E27FC236}">
                <a16:creationId xmlns:a16="http://schemas.microsoft.com/office/drawing/2014/main" id="{CB291D34-E219-4647-9980-FCF563E151D2}"/>
              </a:ext>
            </a:extLst>
          </p:cNvPr>
          <p:cNvSpPr txBox="1"/>
          <p:nvPr/>
        </p:nvSpPr>
        <p:spPr>
          <a:xfrm>
            <a:off x="1168794" y="2622430"/>
            <a:ext cx="7660257" cy="2308324"/>
          </a:xfrm>
          <a:prstGeom prst="rect">
            <a:avLst/>
          </a:prstGeom>
          <a:noFill/>
        </p:spPr>
        <p:txBody>
          <a:bodyPr wrap="square" rtlCol="0">
            <a:spAutoFit/>
          </a:bodyPr>
          <a:lstStyle/>
          <a:p>
            <a:pPr marL="285750" indent="-285750">
              <a:buFontTx/>
              <a:buChar char="-"/>
            </a:pPr>
            <a:r>
              <a:rPr lang="fr-FR" sz="2400" dirty="0"/>
              <a:t>Respect de l’honneur du témoin</a:t>
            </a:r>
          </a:p>
          <a:p>
            <a:pPr marL="285750" indent="-285750">
              <a:buFontTx/>
              <a:buChar char="-"/>
            </a:pPr>
            <a:endParaRPr lang="fr-FR" sz="2400" dirty="0"/>
          </a:p>
          <a:p>
            <a:endParaRPr lang="fr-FR" sz="2400" dirty="0"/>
          </a:p>
          <a:p>
            <a:endParaRPr lang="fr-FR" sz="2400" dirty="0"/>
          </a:p>
          <a:p>
            <a:endParaRPr lang="fr-FR" sz="2400" dirty="0"/>
          </a:p>
          <a:p>
            <a:pPr marL="285750" indent="-285750">
              <a:buFontTx/>
              <a:buChar char="-"/>
            </a:pPr>
            <a:r>
              <a:rPr lang="fr-FR" sz="2400" dirty="0"/>
              <a:t>Devoir d’humilité</a:t>
            </a:r>
          </a:p>
        </p:txBody>
      </p:sp>
      <p:pic>
        <p:nvPicPr>
          <p:cNvPr id="6" name="Image 5">
            <a:extLst>
              <a:ext uri="{FF2B5EF4-FFF2-40B4-BE49-F238E27FC236}">
                <a16:creationId xmlns:a16="http://schemas.microsoft.com/office/drawing/2014/main" id="{5914195B-29E5-4C5F-B5AB-943A1CAD8D24}"/>
              </a:ext>
            </a:extLst>
          </p:cNvPr>
          <p:cNvPicPr>
            <a:picLocks noChangeAspect="1"/>
          </p:cNvPicPr>
          <p:nvPr/>
        </p:nvPicPr>
        <p:blipFill>
          <a:blip r:embed="rId2"/>
          <a:stretch>
            <a:fillRect/>
          </a:stretch>
        </p:blipFill>
        <p:spPr>
          <a:xfrm>
            <a:off x="2388681" y="5232674"/>
            <a:ext cx="4366638" cy="861135"/>
          </a:xfrm>
          <a:prstGeom prst="rect">
            <a:avLst/>
          </a:prstGeom>
        </p:spPr>
      </p:pic>
      <p:sp>
        <p:nvSpPr>
          <p:cNvPr id="7" name="Flèche : courbe vers la droite 6">
            <a:extLst>
              <a:ext uri="{FF2B5EF4-FFF2-40B4-BE49-F238E27FC236}">
                <a16:creationId xmlns:a16="http://schemas.microsoft.com/office/drawing/2014/main" id="{3E23674F-2546-48B1-A72D-159F9E1EFE75}"/>
              </a:ext>
            </a:extLst>
          </p:cNvPr>
          <p:cNvSpPr/>
          <p:nvPr/>
        </p:nvSpPr>
        <p:spPr>
          <a:xfrm>
            <a:off x="2700068" y="3162643"/>
            <a:ext cx="731520" cy="6139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8" name="ZoneTexte 7">
            <a:extLst>
              <a:ext uri="{FF2B5EF4-FFF2-40B4-BE49-F238E27FC236}">
                <a16:creationId xmlns:a16="http://schemas.microsoft.com/office/drawing/2014/main" id="{0D1FF2CC-1EB7-4C2F-9285-03C5DA06C36B}"/>
              </a:ext>
            </a:extLst>
          </p:cNvPr>
          <p:cNvSpPr txBox="1"/>
          <p:nvPr/>
        </p:nvSpPr>
        <p:spPr>
          <a:xfrm>
            <a:off x="3536830" y="3376482"/>
            <a:ext cx="3679469" cy="400110"/>
          </a:xfrm>
          <a:prstGeom prst="rect">
            <a:avLst/>
          </a:prstGeom>
          <a:noFill/>
        </p:spPr>
        <p:txBody>
          <a:bodyPr wrap="none" rtlCol="0">
            <a:spAutoFit/>
          </a:bodyPr>
          <a:lstStyle/>
          <a:p>
            <a:r>
              <a:rPr lang="fr-FR" sz="2000" dirty="0"/>
              <a:t>Préparer l’intervention des élèves</a:t>
            </a:r>
          </a:p>
        </p:txBody>
      </p:sp>
    </p:spTree>
    <p:extLst>
      <p:ext uri="{BB962C8B-B14F-4D97-AF65-F5344CB8AC3E}">
        <p14:creationId xmlns:p14="http://schemas.microsoft.com/office/powerpoint/2010/main" val="2742102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92369981-9469-43BB-800A-12B76139A934}"/>
              </a:ext>
            </a:extLst>
          </p:cNvPr>
          <p:cNvGraphicFramePr>
            <a:graphicFrameLocks noGrp="1"/>
          </p:cNvGraphicFramePr>
          <p:nvPr/>
        </p:nvGraphicFramePr>
        <p:xfrm>
          <a:off x="0" y="1219200"/>
          <a:ext cx="9144000" cy="563880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415859273"/>
                    </a:ext>
                  </a:extLst>
                </a:gridCol>
                <a:gridCol w="4572000">
                  <a:extLst>
                    <a:ext uri="{9D8B030D-6E8A-4147-A177-3AD203B41FA5}">
                      <a16:colId xmlns:a16="http://schemas.microsoft.com/office/drawing/2014/main" val="1384299074"/>
                    </a:ext>
                  </a:extLst>
                </a:gridCol>
              </a:tblGrid>
              <a:tr h="370840">
                <a:tc>
                  <a:txBody>
                    <a:bodyPr/>
                    <a:lstStyle/>
                    <a:p>
                      <a:pPr algn="ctr"/>
                      <a:r>
                        <a:rPr lang="fr-FR" sz="2000" noProof="0" dirty="0">
                          <a:solidFill>
                            <a:schemeClr val="accent3">
                              <a:lumMod val="75000"/>
                            </a:schemeClr>
                          </a:solidFill>
                        </a:rPr>
                        <a:t>Témoin (s)</a:t>
                      </a:r>
                    </a:p>
                  </a:txBody>
                  <a:tcPr/>
                </a:tc>
                <a:tc>
                  <a:txBody>
                    <a:bodyPr/>
                    <a:lstStyle/>
                    <a:p>
                      <a:pPr algn="ctr"/>
                      <a:r>
                        <a:rPr lang="fr-FR" sz="2000" noProof="0" dirty="0">
                          <a:solidFill>
                            <a:schemeClr val="accent3">
                              <a:lumMod val="75000"/>
                            </a:schemeClr>
                          </a:solidFill>
                        </a:rPr>
                        <a:t>Enseignant et ses élèves</a:t>
                      </a:r>
                    </a:p>
                  </a:txBody>
                  <a:tcPr/>
                </a:tc>
                <a:extLst>
                  <a:ext uri="{0D108BD9-81ED-4DB2-BD59-A6C34878D82A}">
                    <a16:rowId xmlns:a16="http://schemas.microsoft.com/office/drawing/2014/main" val="1428159125"/>
                  </a:ext>
                </a:extLst>
              </a:tr>
              <a:tr h="370840">
                <a:tc>
                  <a:txBody>
                    <a:bodyPr/>
                    <a:lstStyle/>
                    <a:p>
                      <a:r>
                        <a:rPr lang="fr-FR" sz="2000" noProof="0" dirty="0"/>
                        <a:t>Livre ce qu’il a vu, vécu, entendu</a:t>
                      </a:r>
                    </a:p>
                    <a:p>
                      <a:endParaRPr lang="fr-FR" sz="2000" noProof="0" dirty="0"/>
                    </a:p>
                    <a:p>
                      <a:r>
                        <a:rPr lang="fr-FR" sz="2000" noProof="0" dirty="0">
                          <a:solidFill>
                            <a:schemeClr val="accent3">
                              <a:lumMod val="75000"/>
                            </a:schemeClr>
                          </a:solidFill>
                        </a:rPr>
                        <a:t>Décontextualisation</a:t>
                      </a:r>
                    </a:p>
                  </a:txBody>
                  <a:tcPr/>
                </a:tc>
                <a:tc>
                  <a:txBody>
                    <a:bodyPr/>
                    <a:lstStyle/>
                    <a:p>
                      <a:r>
                        <a:rPr lang="fr-FR" sz="2000" noProof="0" dirty="0"/>
                        <a:t>Remettre l’expérience du témoin dans son contexte</a:t>
                      </a:r>
                    </a:p>
                    <a:p>
                      <a:r>
                        <a:rPr lang="fr-FR" sz="2000" noProof="0" dirty="0">
                          <a:solidFill>
                            <a:schemeClr val="accent3">
                              <a:lumMod val="75000"/>
                            </a:schemeClr>
                          </a:solidFill>
                        </a:rPr>
                        <a:t>Contextualisation</a:t>
                      </a:r>
                    </a:p>
                  </a:txBody>
                  <a:tcPr/>
                </a:tc>
                <a:extLst>
                  <a:ext uri="{0D108BD9-81ED-4DB2-BD59-A6C34878D82A}">
                    <a16:rowId xmlns:a16="http://schemas.microsoft.com/office/drawing/2014/main" val="100003276"/>
                  </a:ext>
                </a:extLst>
              </a:tr>
              <a:tr h="370840">
                <a:tc>
                  <a:txBody>
                    <a:bodyPr/>
                    <a:lstStyle/>
                    <a:p>
                      <a:r>
                        <a:rPr lang="fr-FR" sz="2000" noProof="0" dirty="0"/>
                        <a:t>Expose des faits en faisant référence à des individus, des événements secondaires</a:t>
                      </a:r>
                    </a:p>
                    <a:p>
                      <a:r>
                        <a:rPr lang="fr-FR" sz="2000" noProof="0" dirty="0">
                          <a:solidFill>
                            <a:schemeClr val="accent3">
                              <a:lumMod val="75000"/>
                            </a:schemeClr>
                          </a:solidFill>
                        </a:rPr>
                        <a:t>Exposition</a:t>
                      </a:r>
                    </a:p>
                  </a:txBody>
                  <a:tcPr/>
                </a:tc>
                <a:tc>
                  <a:txBody>
                    <a:bodyPr/>
                    <a:lstStyle/>
                    <a:p>
                      <a:r>
                        <a:rPr lang="fr-FR" sz="2000" noProof="0" dirty="0"/>
                        <a:t>Expliciter les sous-entendus des témoignages, les références</a:t>
                      </a:r>
                    </a:p>
                    <a:p>
                      <a:r>
                        <a:rPr lang="fr-FR" sz="2000" noProof="0" dirty="0">
                          <a:solidFill>
                            <a:schemeClr val="accent3">
                              <a:lumMod val="75000"/>
                            </a:schemeClr>
                          </a:solidFill>
                        </a:rPr>
                        <a:t>Explicitation</a:t>
                      </a:r>
                    </a:p>
                  </a:txBody>
                  <a:tcPr/>
                </a:tc>
                <a:extLst>
                  <a:ext uri="{0D108BD9-81ED-4DB2-BD59-A6C34878D82A}">
                    <a16:rowId xmlns:a16="http://schemas.microsoft.com/office/drawing/2014/main" val="898163111"/>
                  </a:ext>
                </a:extLst>
              </a:tr>
              <a:tr h="370840">
                <a:tc>
                  <a:txBody>
                    <a:bodyPr/>
                    <a:lstStyle/>
                    <a:p>
                      <a:r>
                        <a:rPr lang="fr-FR" sz="2000" noProof="0" dirty="0"/>
                        <a:t>Le témoin raconte ce qu’il a vu, vécu des années auparavant au prisme de sa construction personnelle ultérieure, transforme involontairement son témoignage par ce qu’il a entendu, connaît de la question</a:t>
                      </a:r>
                    </a:p>
                    <a:p>
                      <a:r>
                        <a:rPr lang="fr-FR" sz="2000" noProof="0" dirty="0">
                          <a:solidFill>
                            <a:schemeClr val="accent3">
                              <a:lumMod val="75000"/>
                            </a:schemeClr>
                          </a:solidFill>
                        </a:rPr>
                        <a:t>Anachronie </a:t>
                      </a:r>
                      <a:endParaRPr lang="fr-FR" sz="2000" noProof="0" dirty="0"/>
                    </a:p>
                  </a:txBody>
                  <a:tcPr/>
                </a:tc>
                <a:tc>
                  <a:txBody>
                    <a:bodyPr/>
                    <a:lstStyle/>
                    <a:p>
                      <a:r>
                        <a:rPr lang="fr-FR" sz="2000" noProof="0" dirty="0"/>
                        <a:t>Replacer les événements dans leur chronologie</a:t>
                      </a:r>
                    </a:p>
                    <a:p>
                      <a:endParaRPr lang="fr-FR" sz="2000" noProof="0" dirty="0"/>
                    </a:p>
                    <a:p>
                      <a:endParaRPr lang="fr-FR" sz="2000" noProof="0" dirty="0"/>
                    </a:p>
                    <a:p>
                      <a:endParaRPr lang="fr-FR" sz="2000" noProof="0" dirty="0"/>
                    </a:p>
                    <a:p>
                      <a:endParaRPr lang="fr-FR" sz="2000" noProof="0" dirty="0"/>
                    </a:p>
                    <a:p>
                      <a:pPr marL="0" marR="0" lvl="0" indent="0" algn="l" defTabSz="685800" rtl="0" eaLnBrk="1" fontAlgn="auto" latinLnBrk="0" hangingPunct="1">
                        <a:lnSpc>
                          <a:spcPct val="100000"/>
                        </a:lnSpc>
                        <a:spcBef>
                          <a:spcPts val="0"/>
                        </a:spcBef>
                        <a:spcAft>
                          <a:spcPts val="0"/>
                        </a:spcAft>
                        <a:buClrTx/>
                        <a:buSzTx/>
                        <a:buFontTx/>
                        <a:buNone/>
                        <a:tabLst/>
                        <a:defRPr/>
                      </a:pPr>
                      <a:r>
                        <a:rPr lang="fr-FR" sz="2000" noProof="0" dirty="0">
                          <a:solidFill>
                            <a:schemeClr val="accent3">
                              <a:lumMod val="75000"/>
                            </a:schemeClr>
                          </a:solidFill>
                        </a:rPr>
                        <a:t>Diachronie</a:t>
                      </a:r>
                    </a:p>
                  </a:txBody>
                  <a:tcPr/>
                </a:tc>
                <a:extLst>
                  <a:ext uri="{0D108BD9-81ED-4DB2-BD59-A6C34878D82A}">
                    <a16:rowId xmlns:a16="http://schemas.microsoft.com/office/drawing/2014/main" val="4175019070"/>
                  </a:ext>
                </a:extLst>
              </a:tr>
              <a:tr h="370840">
                <a:tc>
                  <a:txBody>
                    <a:bodyPr/>
                    <a:lstStyle/>
                    <a:p>
                      <a:r>
                        <a:rPr lang="fr-FR" sz="2000" noProof="0" dirty="0"/>
                        <a:t>Le témoin est subjectif car il fait part d’une expérience</a:t>
                      </a:r>
                    </a:p>
                    <a:p>
                      <a:r>
                        <a:rPr lang="fr-FR" sz="2000" noProof="0" dirty="0">
                          <a:solidFill>
                            <a:schemeClr val="accent3">
                              <a:lumMod val="75000"/>
                            </a:schemeClr>
                          </a:solidFill>
                        </a:rPr>
                        <a:t>Subjectivité</a:t>
                      </a:r>
                    </a:p>
                  </a:txBody>
                  <a:tcPr/>
                </a:tc>
                <a:tc>
                  <a:txBody>
                    <a:bodyPr/>
                    <a:lstStyle/>
                    <a:p>
                      <a:r>
                        <a:rPr lang="fr-FR" sz="2000" noProof="0" dirty="0"/>
                        <a:t>Croiser des sources pour faire émerger la connaissance historique</a:t>
                      </a:r>
                    </a:p>
                    <a:p>
                      <a:r>
                        <a:rPr lang="fr-FR" sz="2000" noProof="0" dirty="0">
                          <a:solidFill>
                            <a:schemeClr val="accent3">
                              <a:lumMod val="75000"/>
                            </a:schemeClr>
                          </a:solidFill>
                        </a:rPr>
                        <a:t>Objectivité</a:t>
                      </a:r>
                    </a:p>
                  </a:txBody>
                  <a:tcPr/>
                </a:tc>
                <a:extLst>
                  <a:ext uri="{0D108BD9-81ED-4DB2-BD59-A6C34878D82A}">
                    <a16:rowId xmlns:a16="http://schemas.microsoft.com/office/drawing/2014/main" val="1022282339"/>
                  </a:ext>
                </a:extLst>
              </a:tr>
            </a:tbl>
          </a:graphicData>
        </a:graphic>
      </p:graphicFrame>
      <p:sp>
        <p:nvSpPr>
          <p:cNvPr id="4" name="ZoneTexte 3">
            <a:extLst>
              <a:ext uri="{FF2B5EF4-FFF2-40B4-BE49-F238E27FC236}">
                <a16:creationId xmlns:a16="http://schemas.microsoft.com/office/drawing/2014/main" id="{A9D03EB7-5EF3-47A7-BC14-1601271BB0F7}"/>
              </a:ext>
            </a:extLst>
          </p:cNvPr>
          <p:cNvSpPr txBox="1"/>
          <p:nvPr/>
        </p:nvSpPr>
        <p:spPr>
          <a:xfrm>
            <a:off x="650638" y="224286"/>
            <a:ext cx="7929222" cy="707886"/>
          </a:xfrm>
          <a:prstGeom prst="rect">
            <a:avLst/>
          </a:prstGeom>
          <a:noFill/>
        </p:spPr>
        <p:txBody>
          <a:bodyPr wrap="none" rtlCol="0">
            <a:spAutoFit/>
          </a:bodyPr>
          <a:lstStyle/>
          <a:p>
            <a:r>
              <a:rPr lang="fr-FR" sz="4000" dirty="0"/>
              <a:t>L’enseignant, le témoin, le témoignage</a:t>
            </a:r>
          </a:p>
        </p:txBody>
      </p:sp>
      <p:sp>
        <p:nvSpPr>
          <p:cNvPr id="3" name="Flèche : droite 2">
            <a:extLst>
              <a:ext uri="{FF2B5EF4-FFF2-40B4-BE49-F238E27FC236}">
                <a16:creationId xmlns:a16="http://schemas.microsoft.com/office/drawing/2014/main" id="{69A15450-A3D8-421D-9898-921693BAE52E}"/>
              </a:ext>
            </a:extLst>
          </p:cNvPr>
          <p:cNvSpPr/>
          <p:nvPr/>
        </p:nvSpPr>
        <p:spPr>
          <a:xfrm>
            <a:off x="4106174" y="1915064"/>
            <a:ext cx="465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èche : droite 4">
            <a:extLst>
              <a:ext uri="{FF2B5EF4-FFF2-40B4-BE49-F238E27FC236}">
                <a16:creationId xmlns:a16="http://schemas.microsoft.com/office/drawing/2014/main" id="{75C0EC3F-592F-467B-84CB-D0B1B2708A6F}"/>
              </a:ext>
            </a:extLst>
          </p:cNvPr>
          <p:cNvSpPr/>
          <p:nvPr/>
        </p:nvSpPr>
        <p:spPr>
          <a:xfrm>
            <a:off x="4054416" y="3095560"/>
            <a:ext cx="465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èche : droite 5">
            <a:extLst>
              <a:ext uri="{FF2B5EF4-FFF2-40B4-BE49-F238E27FC236}">
                <a16:creationId xmlns:a16="http://schemas.microsoft.com/office/drawing/2014/main" id="{B47F0790-DCEC-4572-B282-D9C90E5293AF}"/>
              </a:ext>
            </a:extLst>
          </p:cNvPr>
          <p:cNvSpPr/>
          <p:nvPr/>
        </p:nvSpPr>
        <p:spPr>
          <a:xfrm>
            <a:off x="4106174" y="4370832"/>
            <a:ext cx="465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èche : droite 6">
            <a:extLst>
              <a:ext uri="{FF2B5EF4-FFF2-40B4-BE49-F238E27FC236}">
                <a16:creationId xmlns:a16="http://schemas.microsoft.com/office/drawing/2014/main" id="{8F9A01B3-18A6-4089-A495-2BFCD59B0D9D}"/>
              </a:ext>
            </a:extLst>
          </p:cNvPr>
          <p:cNvSpPr/>
          <p:nvPr/>
        </p:nvSpPr>
        <p:spPr>
          <a:xfrm>
            <a:off x="4054416" y="6157336"/>
            <a:ext cx="465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8876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50D0834-CB68-4BCC-88FE-9E34503B913C}"/>
              </a:ext>
            </a:extLst>
          </p:cNvPr>
          <p:cNvSpPr txBox="1"/>
          <p:nvPr/>
        </p:nvSpPr>
        <p:spPr>
          <a:xfrm>
            <a:off x="785003" y="1259456"/>
            <a:ext cx="7867291" cy="523220"/>
          </a:xfrm>
          <a:prstGeom prst="rect">
            <a:avLst/>
          </a:prstGeom>
          <a:noFill/>
          <a:ln>
            <a:solidFill>
              <a:schemeClr val="tx1"/>
            </a:solidFill>
          </a:ln>
        </p:spPr>
        <p:txBody>
          <a:bodyPr wrap="square" rtlCol="0">
            <a:spAutoFit/>
          </a:bodyPr>
          <a:lstStyle/>
          <a:p>
            <a:pPr algn="ctr"/>
            <a:r>
              <a:rPr lang="fr-FR" sz="2800" dirty="0"/>
              <a:t>La parole du témoin dans un cours d’histoire</a:t>
            </a:r>
          </a:p>
        </p:txBody>
      </p:sp>
      <p:sp>
        <p:nvSpPr>
          <p:cNvPr id="4" name="Flèche : courbe vers la droite 3">
            <a:extLst>
              <a:ext uri="{FF2B5EF4-FFF2-40B4-BE49-F238E27FC236}">
                <a16:creationId xmlns:a16="http://schemas.microsoft.com/office/drawing/2014/main" id="{DCEA1392-EE08-47AC-9AC4-6D929C46E885}"/>
              </a:ext>
            </a:extLst>
          </p:cNvPr>
          <p:cNvSpPr/>
          <p:nvPr/>
        </p:nvSpPr>
        <p:spPr>
          <a:xfrm>
            <a:off x="1242202" y="2094137"/>
            <a:ext cx="731520" cy="612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ZoneTexte 4">
            <a:extLst>
              <a:ext uri="{FF2B5EF4-FFF2-40B4-BE49-F238E27FC236}">
                <a16:creationId xmlns:a16="http://schemas.microsoft.com/office/drawing/2014/main" id="{6868FA9D-2C06-4011-BC87-580BD4AE9FA4}"/>
              </a:ext>
            </a:extLst>
          </p:cNvPr>
          <p:cNvSpPr txBox="1"/>
          <p:nvPr/>
        </p:nvSpPr>
        <p:spPr>
          <a:xfrm>
            <a:off x="2078577" y="2169543"/>
            <a:ext cx="6422271" cy="461665"/>
          </a:xfrm>
          <a:prstGeom prst="rect">
            <a:avLst/>
          </a:prstGeom>
          <a:noFill/>
        </p:spPr>
        <p:txBody>
          <a:bodyPr wrap="none" rtlCol="0">
            <a:spAutoFit/>
          </a:bodyPr>
          <a:lstStyle/>
          <a:p>
            <a:r>
              <a:rPr lang="fr-FR" sz="2400" dirty="0"/>
              <a:t>Accueillir un témoin est une démarche ambitieuse</a:t>
            </a:r>
          </a:p>
        </p:txBody>
      </p:sp>
      <p:sp>
        <p:nvSpPr>
          <p:cNvPr id="6" name="ZoneTexte 5">
            <a:extLst>
              <a:ext uri="{FF2B5EF4-FFF2-40B4-BE49-F238E27FC236}">
                <a16:creationId xmlns:a16="http://schemas.microsoft.com/office/drawing/2014/main" id="{4B024391-884C-4296-843F-57C3CCB2EE4F}"/>
              </a:ext>
            </a:extLst>
          </p:cNvPr>
          <p:cNvSpPr txBox="1"/>
          <p:nvPr/>
        </p:nvSpPr>
        <p:spPr>
          <a:xfrm>
            <a:off x="724358" y="2859805"/>
            <a:ext cx="3295551" cy="646331"/>
          </a:xfrm>
          <a:prstGeom prst="rect">
            <a:avLst/>
          </a:prstGeom>
          <a:noFill/>
          <a:ln>
            <a:solidFill>
              <a:schemeClr val="tx1"/>
            </a:solidFill>
          </a:ln>
        </p:spPr>
        <p:txBody>
          <a:bodyPr wrap="square" rtlCol="0">
            <a:spAutoFit/>
          </a:bodyPr>
          <a:lstStyle/>
          <a:p>
            <a:r>
              <a:rPr lang="fr-FR" dirty="0"/>
              <a:t>Le témoin est une individualité, un cas singulier (S. Veil)</a:t>
            </a:r>
          </a:p>
        </p:txBody>
      </p:sp>
      <p:sp>
        <p:nvSpPr>
          <p:cNvPr id="7" name="ZoneTexte 6">
            <a:extLst>
              <a:ext uri="{FF2B5EF4-FFF2-40B4-BE49-F238E27FC236}">
                <a16:creationId xmlns:a16="http://schemas.microsoft.com/office/drawing/2014/main" id="{6BF90218-B6D7-4B2D-8527-74BA365D5126}"/>
              </a:ext>
            </a:extLst>
          </p:cNvPr>
          <p:cNvSpPr txBox="1"/>
          <p:nvPr/>
        </p:nvSpPr>
        <p:spPr>
          <a:xfrm>
            <a:off x="1242202" y="4161006"/>
            <a:ext cx="7686139" cy="1754326"/>
          </a:xfrm>
          <a:prstGeom prst="rect">
            <a:avLst/>
          </a:prstGeom>
          <a:noFill/>
          <a:ln>
            <a:solidFill>
              <a:schemeClr val="tx1"/>
            </a:solidFill>
          </a:ln>
        </p:spPr>
        <p:txBody>
          <a:bodyPr wrap="square" rtlCol="0">
            <a:spAutoFit/>
          </a:bodyPr>
          <a:lstStyle/>
          <a:p>
            <a:r>
              <a:rPr lang="fr-FR" b="1" dirty="0"/>
              <a:t>En cours d’histoire,</a:t>
            </a:r>
          </a:p>
          <a:p>
            <a:r>
              <a:rPr lang="fr-FR" dirty="0"/>
              <a:t>Place pour l’émotion</a:t>
            </a:r>
          </a:p>
          <a:p>
            <a:r>
              <a:rPr lang="fr-FR" dirty="0"/>
              <a:t>Construire des savoirs historiques en se servant du témoignage -&gt; vigilance du professeur d’histoire</a:t>
            </a:r>
          </a:p>
          <a:p>
            <a:r>
              <a:rPr lang="fr-FR" dirty="0"/>
              <a:t>Montrer aux élèves comment se construit l’histoire (la mémoire dans l’épistémologie de l’histoire)</a:t>
            </a:r>
          </a:p>
        </p:txBody>
      </p:sp>
      <p:sp>
        <p:nvSpPr>
          <p:cNvPr id="8" name="Flèche : droite 7">
            <a:extLst>
              <a:ext uri="{FF2B5EF4-FFF2-40B4-BE49-F238E27FC236}">
                <a16:creationId xmlns:a16="http://schemas.microsoft.com/office/drawing/2014/main" id="{68457962-C2B5-49C7-AAB8-DC57234E5642}"/>
              </a:ext>
            </a:extLst>
          </p:cNvPr>
          <p:cNvSpPr/>
          <p:nvPr/>
        </p:nvSpPr>
        <p:spPr>
          <a:xfrm>
            <a:off x="4130494" y="2944368"/>
            <a:ext cx="104087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ZoneTexte 8">
            <a:extLst>
              <a:ext uri="{FF2B5EF4-FFF2-40B4-BE49-F238E27FC236}">
                <a16:creationId xmlns:a16="http://schemas.microsoft.com/office/drawing/2014/main" id="{80622051-2A8E-4EDD-8CB7-ED7A3F4CB038}"/>
              </a:ext>
            </a:extLst>
          </p:cNvPr>
          <p:cNvSpPr txBox="1"/>
          <p:nvPr/>
        </p:nvSpPr>
        <p:spPr>
          <a:xfrm>
            <a:off x="5289712" y="2967571"/>
            <a:ext cx="2016862" cy="369332"/>
          </a:xfrm>
          <a:prstGeom prst="rect">
            <a:avLst/>
          </a:prstGeom>
          <a:noFill/>
          <a:ln>
            <a:solidFill>
              <a:schemeClr val="tx1"/>
            </a:solidFill>
          </a:ln>
        </p:spPr>
        <p:txBody>
          <a:bodyPr wrap="square" rtlCol="0">
            <a:spAutoFit/>
          </a:bodyPr>
          <a:lstStyle/>
          <a:p>
            <a:r>
              <a:rPr lang="fr-FR" dirty="0"/>
              <a:t>Il incarne l’histoire</a:t>
            </a:r>
          </a:p>
        </p:txBody>
      </p:sp>
      <p:sp>
        <p:nvSpPr>
          <p:cNvPr id="10" name="Flèche : droite 9">
            <a:extLst>
              <a:ext uri="{FF2B5EF4-FFF2-40B4-BE49-F238E27FC236}">
                <a16:creationId xmlns:a16="http://schemas.microsoft.com/office/drawing/2014/main" id="{C22C29DE-08CD-4B5A-BCBC-BF9D16F01196}"/>
              </a:ext>
            </a:extLst>
          </p:cNvPr>
          <p:cNvSpPr/>
          <p:nvPr/>
        </p:nvSpPr>
        <p:spPr>
          <a:xfrm rot="5400000">
            <a:off x="5916750" y="3534815"/>
            <a:ext cx="7677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ZoneTexte 10">
            <a:extLst>
              <a:ext uri="{FF2B5EF4-FFF2-40B4-BE49-F238E27FC236}">
                <a16:creationId xmlns:a16="http://schemas.microsoft.com/office/drawing/2014/main" id="{7F9222EF-FDA7-4C5A-ADEE-82E2D3277362}"/>
              </a:ext>
            </a:extLst>
          </p:cNvPr>
          <p:cNvSpPr txBox="1"/>
          <p:nvPr/>
        </p:nvSpPr>
        <p:spPr>
          <a:xfrm>
            <a:off x="686322" y="234782"/>
            <a:ext cx="7929222" cy="707886"/>
          </a:xfrm>
          <a:prstGeom prst="rect">
            <a:avLst/>
          </a:prstGeom>
          <a:noFill/>
        </p:spPr>
        <p:txBody>
          <a:bodyPr wrap="none" rtlCol="0">
            <a:spAutoFit/>
          </a:bodyPr>
          <a:lstStyle/>
          <a:p>
            <a:r>
              <a:rPr lang="fr-FR" sz="4000" dirty="0"/>
              <a:t>L’enseignant, le témoin, le témoignage</a:t>
            </a:r>
          </a:p>
        </p:txBody>
      </p:sp>
    </p:spTree>
    <p:extLst>
      <p:ext uri="{BB962C8B-B14F-4D97-AF65-F5344CB8AC3E}">
        <p14:creationId xmlns:p14="http://schemas.microsoft.com/office/powerpoint/2010/main" val="3610935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BCA98C-3D50-4013-B742-AAAAFF54A84E}"/>
              </a:ext>
            </a:extLst>
          </p:cNvPr>
          <p:cNvSpPr>
            <a:spLocks noGrp="1"/>
          </p:cNvSpPr>
          <p:nvPr>
            <p:ph type="title"/>
          </p:nvPr>
        </p:nvSpPr>
        <p:spPr>
          <a:xfrm>
            <a:off x="938758" y="382385"/>
            <a:ext cx="7633742" cy="756302"/>
          </a:xfrm>
        </p:spPr>
        <p:txBody>
          <a:bodyPr>
            <a:normAutofit fontScale="90000"/>
          </a:bodyPr>
          <a:lstStyle/>
          <a:p>
            <a:r>
              <a:rPr lang="fr-FR" dirty="0"/>
              <a:t>bibliographie</a:t>
            </a:r>
          </a:p>
        </p:txBody>
      </p:sp>
      <p:sp>
        <p:nvSpPr>
          <p:cNvPr id="3" name="ZoneTexte 2">
            <a:extLst>
              <a:ext uri="{FF2B5EF4-FFF2-40B4-BE49-F238E27FC236}">
                <a16:creationId xmlns:a16="http://schemas.microsoft.com/office/drawing/2014/main" id="{2FFB26C9-3831-4DBA-888D-84F369BB6B7D}"/>
              </a:ext>
            </a:extLst>
          </p:cNvPr>
          <p:cNvSpPr txBox="1"/>
          <p:nvPr/>
        </p:nvSpPr>
        <p:spPr>
          <a:xfrm>
            <a:off x="938758" y="2460624"/>
            <a:ext cx="8038188" cy="923330"/>
          </a:xfrm>
          <a:prstGeom prst="rect">
            <a:avLst/>
          </a:prstGeom>
          <a:noFill/>
        </p:spPr>
        <p:txBody>
          <a:bodyPr wrap="square" rtlCol="0">
            <a:spAutoFit/>
          </a:bodyPr>
          <a:lstStyle/>
          <a:p>
            <a:r>
              <a:rPr lang="fr-FR" dirty="0"/>
              <a:t>GOMART Thomas, Quel statut pour le témoignage oral en histoire contemporaine?, </a:t>
            </a:r>
            <a:r>
              <a:rPr lang="fr-FR" dirty="0">
                <a:hlinkClick r:id="rId2"/>
              </a:rPr>
              <a:t>https://&lt;www.cairn.info/revue-hypotheses-2000-1-page-103.htm</a:t>
            </a:r>
            <a:endParaRPr lang="fr-FR" dirty="0"/>
          </a:p>
          <a:p>
            <a:r>
              <a:rPr lang="fr-FR" dirty="0"/>
              <a:t>Consulté le 31/12/2020</a:t>
            </a:r>
            <a:endParaRPr lang="en-US" dirty="0"/>
          </a:p>
        </p:txBody>
      </p:sp>
      <p:sp>
        <p:nvSpPr>
          <p:cNvPr id="4" name="ZoneTexte 3">
            <a:extLst>
              <a:ext uri="{FF2B5EF4-FFF2-40B4-BE49-F238E27FC236}">
                <a16:creationId xmlns:a16="http://schemas.microsoft.com/office/drawing/2014/main" id="{1E0A85AA-4F4D-41BC-9F15-F43815E05FE3}"/>
              </a:ext>
            </a:extLst>
          </p:cNvPr>
          <p:cNvSpPr txBox="1"/>
          <p:nvPr/>
        </p:nvSpPr>
        <p:spPr>
          <a:xfrm>
            <a:off x="866872" y="3697403"/>
            <a:ext cx="8038188" cy="646331"/>
          </a:xfrm>
          <a:prstGeom prst="rect">
            <a:avLst/>
          </a:prstGeom>
          <a:noFill/>
        </p:spPr>
        <p:txBody>
          <a:bodyPr wrap="square" rtlCol="0">
            <a:spAutoFit/>
          </a:bodyPr>
          <a:lstStyle/>
          <a:p>
            <a:r>
              <a:rPr lang="fr-FR" dirty="0"/>
              <a:t>LAHAYE Matthieu, Le témoin et l’historien, in www.histoire.ac-versailles.fr </a:t>
            </a:r>
          </a:p>
          <a:p>
            <a:r>
              <a:rPr lang="fr-FR" dirty="0"/>
              <a:t>Consulté le 31/12/2020</a:t>
            </a:r>
            <a:endParaRPr lang="en-US" dirty="0"/>
          </a:p>
        </p:txBody>
      </p:sp>
      <p:sp>
        <p:nvSpPr>
          <p:cNvPr id="8" name="ZoneTexte 7">
            <a:extLst>
              <a:ext uri="{FF2B5EF4-FFF2-40B4-BE49-F238E27FC236}">
                <a16:creationId xmlns:a16="http://schemas.microsoft.com/office/drawing/2014/main" id="{EA4CC84F-86A8-4C80-B10C-1D07ADB51DA2}"/>
              </a:ext>
            </a:extLst>
          </p:cNvPr>
          <p:cNvSpPr txBox="1"/>
          <p:nvPr/>
        </p:nvSpPr>
        <p:spPr>
          <a:xfrm>
            <a:off x="866872" y="4627172"/>
            <a:ext cx="7966577" cy="1200329"/>
          </a:xfrm>
          <a:prstGeom prst="rect">
            <a:avLst/>
          </a:prstGeom>
          <a:noFill/>
        </p:spPr>
        <p:txBody>
          <a:bodyPr wrap="square">
            <a:spAutoFit/>
          </a:bodyPr>
          <a:lstStyle/>
          <a:p>
            <a:r>
              <a:rPr lang="fr-FR" dirty="0"/>
              <a:t>WALLENBORN Hélène « Les attitudes de l’historien face aux témoins », Bulletin de l'AFAS [En ligne], Archives des Sonorités, mis en ligne le 01 juillet 2002, consulté le 24 avril 2020. URL :</a:t>
            </a:r>
          </a:p>
          <a:p>
            <a:r>
              <a:rPr lang="fr-FR" dirty="0">
                <a:hlinkClick r:id="rId3"/>
              </a:rPr>
              <a:t>http://journals.openedition.org/afas/2421</a:t>
            </a:r>
            <a:r>
              <a:rPr lang="fr-FR" dirty="0"/>
              <a:t> (historienne Université Libre de Bruxelles)</a:t>
            </a:r>
            <a:endParaRPr lang="en-US" dirty="0"/>
          </a:p>
        </p:txBody>
      </p:sp>
      <p:sp>
        <p:nvSpPr>
          <p:cNvPr id="11" name="ZoneTexte 10">
            <a:extLst>
              <a:ext uri="{FF2B5EF4-FFF2-40B4-BE49-F238E27FC236}">
                <a16:creationId xmlns:a16="http://schemas.microsoft.com/office/drawing/2014/main" id="{B2050239-E3FB-4563-9B6D-E9ECAB7B4191}"/>
              </a:ext>
            </a:extLst>
          </p:cNvPr>
          <p:cNvSpPr txBox="1"/>
          <p:nvPr/>
        </p:nvSpPr>
        <p:spPr>
          <a:xfrm>
            <a:off x="938758" y="1500844"/>
            <a:ext cx="8038188" cy="646331"/>
          </a:xfrm>
          <a:prstGeom prst="rect">
            <a:avLst/>
          </a:prstGeom>
          <a:noFill/>
        </p:spPr>
        <p:txBody>
          <a:bodyPr wrap="square" rtlCol="0">
            <a:spAutoFit/>
          </a:bodyPr>
          <a:lstStyle/>
          <a:p>
            <a:r>
              <a:rPr lang="fr-FR" dirty="0"/>
              <a:t>DELACROIX C., DOSSE F., GARCIA P., OFFENSTADT N., Historiographies, II, concepts et débats, (Le témoin et l’historien), Gallimard, 2010 </a:t>
            </a:r>
            <a:endParaRPr lang="en-US" dirty="0"/>
          </a:p>
        </p:txBody>
      </p:sp>
    </p:spTree>
    <p:extLst>
      <p:ext uri="{BB962C8B-B14F-4D97-AF65-F5344CB8AC3E}">
        <p14:creationId xmlns:p14="http://schemas.microsoft.com/office/powerpoint/2010/main" val="416866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20322A5-535E-4D60-ACB1-C30DB1A11082}"/>
              </a:ext>
            </a:extLst>
          </p:cNvPr>
          <p:cNvSpPr txBox="1"/>
          <p:nvPr/>
        </p:nvSpPr>
        <p:spPr>
          <a:xfrm>
            <a:off x="840992" y="2242868"/>
            <a:ext cx="8038188" cy="1200329"/>
          </a:xfrm>
          <a:prstGeom prst="rect">
            <a:avLst/>
          </a:prstGeom>
          <a:noFill/>
        </p:spPr>
        <p:txBody>
          <a:bodyPr wrap="square" rtlCol="0">
            <a:spAutoFit/>
          </a:bodyPr>
          <a:lstStyle/>
          <a:p>
            <a:r>
              <a:rPr lang="fr-FR" dirty="0"/>
              <a:t>JOUTARD Ph, GRANET-ABISSET Anne-Marie , Histoires de vie, histoire dans la vie L’histoire orale à la française, in</a:t>
            </a:r>
          </a:p>
          <a:p>
            <a:r>
              <a:rPr lang="fr-FR" dirty="0"/>
              <a:t>https://www.cairn.info/revue-societes-et-representations-2013-1-page-183.htm Consulté le 31/12/2020</a:t>
            </a:r>
            <a:endParaRPr lang="en-US" dirty="0"/>
          </a:p>
        </p:txBody>
      </p:sp>
      <p:sp>
        <p:nvSpPr>
          <p:cNvPr id="5" name="ZoneTexte 4">
            <a:extLst>
              <a:ext uri="{FF2B5EF4-FFF2-40B4-BE49-F238E27FC236}">
                <a16:creationId xmlns:a16="http://schemas.microsoft.com/office/drawing/2014/main" id="{D98434E9-11D9-4370-8AE9-9741EDE74B0F}"/>
              </a:ext>
            </a:extLst>
          </p:cNvPr>
          <p:cNvSpPr txBox="1"/>
          <p:nvPr/>
        </p:nvSpPr>
        <p:spPr>
          <a:xfrm>
            <a:off x="840992" y="619997"/>
            <a:ext cx="8038187" cy="1200329"/>
          </a:xfrm>
          <a:prstGeom prst="rect">
            <a:avLst/>
          </a:prstGeom>
          <a:noFill/>
        </p:spPr>
        <p:txBody>
          <a:bodyPr wrap="square">
            <a:spAutoFit/>
          </a:bodyPr>
          <a:lstStyle/>
          <a:p>
            <a:r>
              <a:rPr lang="fr-FR" dirty="0"/>
              <a:t>HARTLEYB Jean, « Le témoin et l’écriture de l’histoire. », EspacesTemps.net, Laboratoire,</a:t>
            </a:r>
          </a:p>
          <a:p>
            <a:r>
              <a:rPr lang="fr-FR" dirty="0"/>
              <a:t>20.04.2004</a:t>
            </a:r>
          </a:p>
          <a:p>
            <a:r>
              <a:rPr lang="fr-FR" dirty="0"/>
              <a:t>https://www.espacestemps.net/articles/le-temoin-et-ecriture-de-histoire/</a:t>
            </a:r>
            <a:endParaRPr lang="en-US" dirty="0"/>
          </a:p>
        </p:txBody>
      </p:sp>
      <p:sp>
        <p:nvSpPr>
          <p:cNvPr id="7" name="ZoneTexte 6">
            <a:extLst>
              <a:ext uri="{FF2B5EF4-FFF2-40B4-BE49-F238E27FC236}">
                <a16:creationId xmlns:a16="http://schemas.microsoft.com/office/drawing/2014/main" id="{11B199DC-7020-466D-9A29-27B064FCAADE}"/>
              </a:ext>
            </a:extLst>
          </p:cNvPr>
          <p:cNvSpPr txBox="1"/>
          <p:nvPr/>
        </p:nvSpPr>
        <p:spPr>
          <a:xfrm>
            <a:off x="840991" y="3666552"/>
            <a:ext cx="7785423" cy="369332"/>
          </a:xfrm>
          <a:prstGeom prst="rect">
            <a:avLst/>
          </a:prstGeom>
          <a:noFill/>
        </p:spPr>
        <p:txBody>
          <a:bodyPr wrap="square">
            <a:spAutoFit/>
          </a:bodyPr>
          <a:lstStyle/>
          <a:p>
            <a:r>
              <a:rPr lang="fr-FR" dirty="0"/>
              <a:t>WIEVIORKA Annette Wieviorka, L’ère du témoin, Paris, Plon, 1998./2013</a:t>
            </a:r>
            <a:endParaRPr lang="en-US" dirty="0"/>
          </a:p>
        </p:txBody>
      </p:sp>
      <p:sp>
        <p:nvSpPr>
          <p:cNvPr id="8" name="ZoneTexte 7">
            <a:extLst>
              <a:ext uri="{FF2B5EF4-FFF2-40B4-BE49-F238E27FC236}">
                <a16:creationId xmlns:a16="http://schemas.microsoft.com/office/drawing/2014/main" id="{1DB6D6E4-235D-49A3-BC8A-875BEA4CA939}"/>
              </a:ext>
            </a:extLst>
          </p:cNvPr>
          <p:cNvSpPr txBox="1"/>
          <p:nvPr/>
        </p:nvSpPr>
        <p:spPr>
          <a:xfrm>
            <a:off x="840991" y="4388295"/>
            <a:ext cx="7785423" cy="369332"/>
          </a:xfrm>
          <a:prstGeom prst="rect">
            <a:avLst/>
          </a:prstGeom>
          <a:noFill/>
        </p:spPr>
        <p:txBody>
          <a:bodyPr wrap="square">
            <a:spAutoFit/>
          </a:bodyPr>
          <a:lstStyle/>
          <a:p>
            <a:r>
              <a:rPr lang="fr-FR" dirty="0"/>
              <a:t>PROST Antoine, Douze leçons d’histoire, Points Histoire, 2014</a:t>
            </a:r>
            <a:endParaRPr lang="en-US" dirty="0"/>
          </a:p>
        </p:txBody>
      </p:sp>
      <p:sp>
        <p:nvSpPr>
          <p:cNvPr id="9" name="ZoneTexte 8">
            <a:extLst>
              <a:ext uri="{FF2B5EF4-FFF2-40B4-BE49-F238E27FC236}">
                <a16:creationId xmlns:a16="http://schemas.microsoft.com/office/drawing/2014/main" id="{C243BF02-9201-44B2-8FBD-66671FAFB94B}"/>
              </a:ext>
            </a:extLst>
          </p:cNvPr>
          <p:cNvSpPr txBox="1"/>
          <p:nvPr/>
        </p:nvSpPr>
        <p:spPr>
          <a:xfrm>
            <a:off x="840990" y="5110038"/>
            <a:ext cx="7785423" cy="369332"/>
          </a:xfrm>
          <a:prstGeom prst="rect">
            <a:avLst/>
          </a:prstGeom>
          <a:noFill/>
        </p:spPr>
        <p:txBody>
          <a:bodyPr wrap="square">
            <a:spAutoFit/>
          </a:bodyPr>
          <a:lstStyle/>
          <a:p>
            <a:r>
              <a:rPr lang="fr-FR" dirty="0"/>
              <a:t>RICOEUR P.,  La Mémoire, l’histoire, l’oubli, Seuil, 2000</a:t>
            </a:r>
            <a:endParaRPr lang="en-US" dirty="0"/>
          </a:p>
        </p:txBody>
      </p:sp>
      <p:sp>
        <p:nvSpPr>
          <p:cNvPr id="10" name="ZoneTexte 9">
            <a:extLst>
              <a:ext uri="{FF2B5EF4-FFF2-40B4-BE49-F238E27FC236}">
                <a16:creationId xmlns:a16="http://schemas.microsoft.com/office/drawing/2014/main" id="{074EDE54-5AB2-4F38-BD50-DF3ACC8EBE1E}"/>
              </a:ext>
            </a:extLst>
          </p:cNvPr>
          <p:cNvSpPr txBox="1"/>
          <p:nvPr/>
        </p:nvSpPr>
        <p:spPr>
          <a:xfrm>
            <a:off x="840990" y="5702725"/>
            <a:ext cx="7785423" cy="646331"/>
          </a:xfrm>
          <a:prstGeom prst="rect">
            <a:avLst/>
          </a:prstGeom>
          <a:noFill/>
        </p:spPr>
        <p:txBody>
          <a:bodyPr wrap="square" rtlCol="0">
            <a:spAutoFit/>
          </a:bodyPr>
          <a:lstStyle/>
          <a:p>
            <a:r>
              <a:rPr lang="fr-FR" dirty="0"/>
              <a:t>MEVEL Y., Quelle place pour le témoin en histoire? 2011,  In </a:t>
            </a:r>
            <a:r>
              <a:rPr lang="fr-FR" dirty="0">
                <a:hlinkClick r:id="rId2"/>
              </a:rPr>
              <a:t>yannick.</a:t>
            </a:r>
            <a:r>
              <a:rPr lang="fr-FR" b="1" dirty="0">
                <a:hlinkClick r:id="rId2"/>
              </a:rPr>
              <a:t>mevel</a:t>
            </a:r>
            <a:r>
              <a:rPr lang="fr-FR" dirty="0">
                <a:hlinkClick r:id="rId2"/>
              </a:rPr>
              <a:t>.free.fr/IMG/</a:t>
            </a:r>
            <a:r>
              <a:rPr lang="fr-FR" dirty="0" err="1">
                <a:hlinkClick r:id="rId2"/>
              </a:rPr>
              <a:t>pdf</a:t>
            </a:r>
            <a:r>
              <a:rPr lang="fr-FR" dirty="0">
                <a:hlinkClick r:id="rId2"/>
              </a:rPr>
              <a:t>/ESD</a:t>
            </a:r>
            <a:r>
              <a:rPr lang="fr-FR" b="1" dirty="0">
                <a:hlinkClick r:id="rId2"/>
              </a:rPr>
              <a:t>Histoires</a:t>
            </a:r>
            <a:r>
              <a:rPr lang="fr-FR" dirty="0">
                <a:hlinkClick r:id="rId2"/>
              </a:rPr>
              <a:t>ujet27.pdf </a:t>
            </a:r>
            <a:endParaRPr lang="fr-FR" dirty="0"/>
          </a:p>
        </p:txBody>
      </p:sp>
    </p:spTree>
    <p:extLst>
      <p:ext uri="{BB962C8B-B14F-4D97-AF65-F5344CB8AC3E}">
        <p14:creationId xmlns:p14="http://schemas.microsoft.com/office/powerpoint/2010/main" val="3252611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CC6296-5805-4918-9D42-95C526EEB65F}"/>
              </a:ext>
            </a:extLst>
          </p:cNvPr>
          <p:cNvSpPr>
            <a:spLocks noGrp="1"/>
          </p:cNvSpPr>
          <p:nvPr>
            <p:ph type="title"/>
          </p:nvPr>
        </p:nvSpPr>
        <p:spPr>
          <a:xfrm>
            <a:off x="705092" y="124947"/>
            <a:ext cx="8438908" cy="948104"/>
          </a:xfrm>
        </p:spPr>
        <p:txBody>
          <a:bodyPr>
            <a:noAutofit/>
          </a:bodyPr>
          <a:lstStyle/>
          <a:p>
            <a:r>
              <a:rPr lang="fr-FR" sz="3200" dirty="0">
                <a:latin typeface="Gill Sans MT" panose="020B0502020104020203" pitchFamily="34" charset="0"/>
                <a:cs typeface="Arial" panose="020B0604020202020204" pitchFamily="34" charset="0"/>
              </a:rPr>
              <a:t>Le témoin et l’historien : opposition ou complémentarité?</a:t>
            </a:r>
          </a:p>
        </p:txBody>
      </p:sp>
      <p:sp>
        <p:nvSpPr>
          <p:cNvPr id="5" name="ZoneTexte 4">
            <a:extLst>
              <a:ext uri="{FF2B5EF4-FFF2-40B4-BE49-F238E27FC236}">
                <a16:creationId xmlns:a16="http://schemas.microsoft.com/office/drawing/2014/main" id="{EC4A8918-1D10-49D7-A9B3-5CB96F8C1A78}"/>
              </a:ext>
            </a:extLst>
          </p:cNvPr>
          <p:cNvSpPr txBox="1"/>
          <p:nvPr/>
        </p:nvSpPr>
        <p:spPr>
          <a:xfrm>
            <a:off x="1171521" y="1986413"/>
            <a:ext cx="5540556" cy="461665"/>
          </a:xfrm>
          <a:prstGeom prst="rect">
            <a:avLst/>
          </a:prstGeom>
          <a:noFill/>
          <a:ln>
            <a:solidFill>
              <a:schemeClr val="accent1"/>
            </a:solidFill>
          </a:ln>
        </p:spPr>
        <p:txBody>
          <a:bodyPr wrap="none" rtlCol="0">
            <a:spAutoFit/>
          </a:bodyPr>
          <a:lstStyle/>
          <a:p>
            <a:r>
              <a:rPr lang="fr-FR" sz="2400" dirty="0"/>
              <a:t>Opposition entre le témoin et l’historien ? </a:t>
            </a:r>
          </a:p>
        </p:txBody>
      </p:sp>
      <p:sp>
        <p:nvSpPr>
          <p:cNvPr id="7" name="ZoneTexte 6">
            <a:extLst>
              <a:ext uri="{FF2B5EF4-FFF2-40B4-BE49-F238E27FC236}">
                <a16:creationId xmlns:a16="http://schemas.microsoft.com/office/drawing/2014/main" id="{78B51555-5BF5-4E98-B881-BD7A0F3B7E93}"/>
              </a:ext>
            </a:extLst>
          </p:cNvPr>
          <p:cNvSpPr txBox="1"/>
          <p:nvPr/>
        </p:nvSpPr>
        <p:spPr>
          <a:xfrm>
            <a:off x="1440165" y="2616851"/>
            <a:ext cx="7465682" cy="830997"/>
          </a:xfrm>
          <a:prstGeom prst="rect">
            <a:avLst/>
          </a:prstGeom>
          <a:noFill/>
        </p:spPr>
        <p:txBody>
          <a:bodyPr wrap="square" rtlCol="0">
            <a:spAutoFit/>
          </a:bodyPr>
          <a:lstStyle/>
          <a:p>
            <a:r>
              <a:rPr lang="fr-FR" sz="2400" dirty="0"/>
              <a:t>Pour l’historien « de la Sorbonne », le témoignage n’a pas sa place dans les colloques, dans les années 60</a:t>
            </a:r>
          </a:p>
        </p:txBody>
      </p:sp>
      <p:sp>
        <p:nvSpPr>
          <p:cNvPr id="10" name="ZoneTexte 9">
            <a:extLst>
              <a:ext uri="{FF2B5EF4-FFF2-40B4-BE49-F238E27FC236}">
                <a16:creationId xmlns:a16="http://schemas.microsoft.com/office/drawing/2014/main" id="{95726FE2-290E-4C6A-BFE3-A265A41C244A}"/>
              </a:ext>
            </a:extLst>
          </p:cNvPr>
          <p:cNvSpPr txBox="1"/>
          <p:nvPr/>
        </p:nvSpPr>
        <p:spPr>
          <a:xfrm>
            <a:off x="1440165" y="3616621"/>
            <a:ext cx="5202900" cy="461665"/>
          </a:xfrm>
          <a:prstGeom prst="rect">
            <a:avLst/>
          </a:prstGeom>
          <a:noFill/>
        </p:spPr>
        <p:txBody>
          <a:bodyPr wrap="square">
            <a:spAutoFit/>
          </a:bodyPr>
          <a:lstStyle/>
          <a:p>
            <a:r>
              <a:rPr lang="fr-FR" sz="2400" dirty="0"/>
              <a:t>Pour Simone Veil, le témoin dit la vérité</a:t>
            </a:r>
            <a:endParaRPr lang="en-US" sz="2400" dirty="0"/>
          </a:p>
        </p:txBody>
      </p:sp>
      <p:sp>
        <p:nvSpPr>
          <p:cNvPr id="12" name="ZoneTexte 11">
            <a:extLst>
              <a:ext uri="{FF2B5EF4-FFF2-40B4-BE49-F238E27FC236}">
                <a16:creationId xmlns:a16="http://schemas.microsoft.com/office/drawing/2014/main" id="{AB8385E8-5568-443F-A419-ABDDC51F08F6}"/>
              </a:ext>
            </a:extLst>
          </p:cNvPr>
          <p:cNvSpPr txBox="1"/>
          <p:nvPr/>
        </p:nvSpPr>
        <p:spPr>
          <a:xfrm>
            <a:off x="1171521" y="4991648"/>
            <a:ext cx="7925503" cy="461665"/>
          </a:xfrm>
          <a:prstGeom prst="rect">
            <a:avLst/>
          </a:prstGeom>
          <a:noFill/>
          <a:ln>
            <a:solidFill>
              <a:schemeClr val="accent1"/>
            </a:solidFill>
          </a:ln>
        </p:spPr>
        <p:txBody>
          <a:bodyPr wrap="none" rtlCol="0">
            <a:spAutoFit/>
          </a:bodyPr>
          <a:lstStyle/>
          <a:p>
            <a:r>
              <a:rPr lang="fr-FR" sz="2400" dirty="0"/>
              <a:t>Opposition entre l’histoire universitaire et l’histoire scolaire ? </a:t>
            </a:r>
          </a:p>
        </p:txBody>
      </p:sp>
      <p:sp>
        <p:nvSpPr>
          <p:cNvPr id="4" name="Flèche : courbe vers la droite 3">
            <a:extLst>
              <a:ext uri="{FF2B5EF4-FFF2-40B4-BE49-F238E27FC236}">
                <a16:creationId xmlns:a16="http://schemas.microsoft.com/office/drawing/2014/main" id="{F3926819-73DD-420B-8573-E3767E9EAFED}"/>
              </a:ext>
            </a:extLst>
          </p:cNvPr>
          <p:cNvSpPr/>
          <p:nvPr/>
        </p:nvSpPr>
        <p:spPr>
          <a:xfrm>
            <a:off x="3692106" y="4160649"/>
            <a:ext cx="731520" cy="4616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ZoneTexte 7">
            <a:extLst>
              <a:ext uri="{FF2B5EF4-FFF2-40B4-BE49-F238E27FC236}">
                <a16:creationId xmlns:a16="http://schemas.microsoft.com/office/drawing/2014/main" id="{58A2673A-08D6-4CA8-B591-123418E87EC1}"/>
              </a:ext>
            </a:extLst>
          </p:cNvPr>
          <p:cNvSpPr txBox="1"/>
          <p:nvPr/>
        </p:nvSpPr>
        <p:spPr>
          <a:xfrm>
            <a:off x="4547848" y="4222204"/>
            <a:ext cx="3032882" cy="400110"/>
          </a:xfrm>
          <a:prstGeom prst="rect">
            <a:avLst/>
          </a:prstGeom>
          <a:noFill/>
        </p:spPr>
        <p:txBody>
          <a:bodyPr wrap="none" rtlCol="0">
            <a:spAutoFit/>
          </a:bodyPr>
          <a:lstStyle/>
          <a:p>
            <a:r>
              <a:rPr lang="fr-FR" sz="2000" dirty="0"/>
              <a:t>Une source parmi d’autres?</a:t>
            </a:r>
          </a:p>
        </p:txBody>
      </p:sp>
    </p:spTree>
    <p:extLst>
      <p:ext uri="{BB962C8B-B14F-4D97-AF65-F5344CB8AC3E}">
        <p14:creationId xmlns:p14="http://schemas.microsoft.com/office/powerpoint/2010/main" val="3438702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16F5F02-052C-4D48-B8FE-B2FF058F492E}"/>
              </a:ext>
            </a:extLst>
          </p:cNvPr>
          <p:cNvSpPr txBox="1"/>
          <p:nvPr/>
        </p:nvSpPr>
        <p:spPr>
          <a:xfrm>
            <a:off x="1009291" y="793630"/>
            <a:ext cx="7680827" cy="1477328"/>
          </a:xfrm>
          <a:prstGeom prst="rect">
            <a:avLst/>
          </a:prstGeom>
          <a:noFill/>
        </p:spPr>
        <p:txBody>
          <a:bodyPr wrap="square" rtlCol="0">
            <a:spAutoFit/>
          </a:bodyPr>
          <a:lstStyle/>
          <a:p>
            <a:r>
              <a:rPr lang="fr-FR" dirty="0"/>
              <a:t>BERARD Reine-Marie, GIRAULT Bénédicte, RIDEAU-KIKULCHI Catherine Initiation aux études historiques, Bénédicte GIRAULT, l’Oral, p 109-120, octobre 2020</a:t>
            </a:r>
          </a:p>
          <a:p>
            <a:r>
              <a:rPr lang="fr-FR" sz="1800" u="none" strike="noStrike" dirty="0">
                <a:solidFill>
                  <a:srgbClr val="000000"/>
                </a:solidFill>
                <a:effectLst/>
                <a:latin typeface="Calibri" panose="020F0502020204030204" pitchFamily="34" charset="0"/>
                <a:hlinkClick r:id="rId2"/>
              </a:rPr>
              <a:t>https://reader.epubcloudservice.com/NUMPREMIUM/library</a:t>
            </a:r>
            <a:r>
              <a:rPr lang="fr-FR" sz="1800" dirty="0">
                <a:effectLst/>
                <a:latin typeface="Calibri" panose="020F0502020204030204" pitchFamily="34" charset="0"/>
              </a:rPr>
              <a:t> </a:t>
            </a:r>
          </a:p>
          <a:p>
            <a:endParaRPr lang="fr-FR" dirty="0"/>
          </a:p>
        </p:txBody>
      </p:sp>
    </p:spTree>
    <p:extLst>
      <p:ext uri="{BB962C8B-B14F-4D97-AF65-F5344CB8AC3E}">
        <p14:creationId xmlns:p14="http://schemas.microsoft.com/office/powerpoint/2010/main" val="238744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CC6296-5805-4918-9D42-95C526EEB65F}"/>
              </a:ext>
            </a:extLst>
          </p:cNvPr>
          <p:cNvSpPr>
            <a:spLocks noGrp="1"/>
          </p:cNvSpPr>
          <p:nvPr>
            <p:ph type="title"/>
          </p:nvPr>
        </p:nvSpPr>
        <p:spPr>
          <a:xfrm>
            <a:off x="705092" y="124947"/>
            <a:ext cx="8438908" cy="948104"/>
          </a:xfrm>
        </p:spPr>
        <p:txBody>
          <a:bodyPr>
            <a:noAutofit/>
          </a:bodyPr>
          <a:lstStyle/>
          <a:p>
            <a:r>
              <a:rPr lang="fr-FR" sz="3200" dirty="0">
                <a:latin typeface="+mn-lt"/>
                <a:cs typeface="Arial" panose="020B0604020202020204" pitchFamily="34" charset="0"/>
              </a:rPr>
              <a:t>Le témoin et l’historien : opposition ou complémentarité?</a:t>
            </a:r>
          </a:p>
        </p:txBody>
      </p:sp>
      <p:sp>
        <p:nvSpPr>
          <p:cNvPr id="5" name="ZoneTexte 4">
            <a:extLst>
              <a:ext uri="{FF2B5EF4-FFF2-40B4-BE49-F238E27FC236}">
                <a16:creationId xmlns:a16="http://schemas.microsoft.com/office/drawing/2014/main" id="{EC4A8918-1D10-49D7-A9B3-5CB96F8C1A78}"/>
              </a:ext>
            </a:extLst>
          </p:cNvPr>
          <p:cNvSpPr txBox="1"/>
          <p:nvPr/>
        </p:nvSpPr>
        <p:spPr>
          <a:xfrm>
            <a:off x="1171521" y="1986413"/>
            <a:ext cx="5540556" cy="461665"/>
          </a:xfrm>
          <a:prstGeom prst="rect">
            <a:avLst/>
          </a:prstGeom>
          <a:noFill/>
          <a:ln>
            <a:solidFill>
              <a:schemeClr val="accent1"/>
            </a:solidFill>
          </a:ln>
        </p:spPr>
        <p:txBody>
          <a:bodyPr wrap="none" rtlCol="0">
            <a:spAutoFit/>
          </a:bodyPr>
          <a:lstStyle/>
          <a:p>
            <a:r>
              <a:rPr lang="fr-FR" sz="2400" dirty="0"/>
              <a:t>Opposition entre le témoin et l’historien ? </a:t>
            </a:r>
          </a:p>
        </p:txBody>
      </p:sp>
      <p:sp>
        <p:nvSpPr>
          <p:cNvPr id="7" name="ZoneTexte 6">
            <a:extLst>
              <a:ext uri="{FF2B5EF4-FFF2-40B4-BE49-F238E27FC236}">
                <a16:creationId xmlns:a16="http://schemas.microsoft.com/office/drawing/2014/main" id="{78B51555-5BF5-4E98-B881-BD7A0F3B7E93}"/>
              </a:ext>
            </a:extLst>
          </p:cNvPr>
          <p:cNvSpPr txBox="1"/>
          <p:nvPr/>
        </p:nvSpPr>
        <p:spPr>
          <a:xfrm>
            <a:off x="1440165" y="2616851"/>
            <a:ext cx="7465682" cy="830997"/>
          </a:xfrm>
          <a:prstGeom prst="rect">
            <a:avLst/>
          </a:prstGeom>
          <a:noFill/>
        </p:spPr>
        <p:txBody>
          <a:bodyPr wrap="square" rtlCol="0">
            <a:spAutoFit/>
          </a:bodyPr>
          <a:lstStyle/>
          <a:p>
            <a:r>
              <a:rPr lang="fr-FR" sz="2400" dirty="0"/>
              <a:t>Pour l’historien « de la Sorbonne », le témoignage n’a pas sa place dans les colloques</a:t>
            </a:r>
          </a:p>
        </p:txBody>
      </p:sp>
      <p:sp>
        <p:nvSpPr>
          <p:cNvPr id="10" name="ZoneTexte 9">
            <a:extLst>
              <a:ext uri="{FF2B5EF4-FFF2-40B4-BE49-F238E27FC236}">
                <a16:creationId xmlns:a16="http://schemas.microsoft.com/office/drawing/2014/main" id="{95726FE2-290E-4C6A-BFE3-A265A41C244A}"/>
              </a:ext>
            </a:extLst>
          </p:cNvPr>
          <p:cNvSpPr txBox="1"/>
          <p:nvPr/>
        </p:nvSpPr>
        <p:spPr>
          <a:xfrm>
            <a:off x="1440165" y="3616621"/>
            <a:ext cx="5202900" cy="461665"/>
          </a:xfrm>
          <a:prstGeom prst="rect">
            <a:avLst/>
          </a:prstGeom>
          <a:noFill/>
        </p:spPr>
        <p:txBody>
          <a:bodyPr wrap="square">
            <a:spAutoFit/>
          </a:bodyPr>
          <a:lstStyle/>
          <a:p>
            <a:r>
              <a:rPr lang="fr-FR" sz="2400" dirty="0"/>
              <a:t>Pour Simone Veil, le témoin dit la vérité</a:t>
            </a:r>
            <a:endParaRPr lang="en-US" sz="2400" dirty="0"/>
          </a:p>
        </p:txBody>
      </p:sp>
      <p:sp>
        <p:nvSpPr>
          <p:cNvPr id="12" name="ZoneTexte 11">
            <a:extLst>
              <a:ext uri="{FF2B5EF4-FFF2-40B4-BE49-F238E27FC236}">
                <a16:creationId xmlns:a16="http://schemas.microsoft.com/office/drawing/2014/main" id="{AB8385E8-5568-443F-A419-ABDDC51F08F6}"/>
              </a:ext>
            </a:extLst>
          </p:cNvPr>
          <p:cNvSpPr txBox="1"/>
          <p:nvPr/>
        </p:nvSpPr>
        <p:spPr>
          <a:xfrm>
            <a:off x="1171521" y="4991648"/>
            <a:ext cx="7925503" cy="461665"/>
          </a:xfrm>
          <a:prstGeom prst="rect">
            <a:avLst/>
          </a:prstGeom>
          <a:noFill/>
          <a:ln>
            <a:solidFill>
              <a:schemeClr val="accent1"/>
            </a:solidFill>
          </a:ln>
        </p:spPr>
        <p:txBody>
          <a:bodyPr wrap="none" rtlCol="0">
            <a:spAutoFit/>
          </a:bodyPr>
          <a:lstStyle/>
          <a:p>
            <a:r>
              <a:rPr lang="fr-FR" sz="2400" dirty="0"/>
              <a:t>Opposition entre l’histoire universitaire et l’histoire scolaire ? </a:t>
            </a:r>
          </a:p>
        </p:txBody>
      </p:sp>
      <p:sp>
        <p:nvSpPr>
          <p:cNvPr id="4" name="Flèche : courbe vers la droite 3">
            <a:extLst>
              <a:ext uri="{FF2B5EF4-FFF2-40B4-BE49-F238E27FC236}">
                <a16:creationId xmlns:a16="http://schemas.microsoft.com/office/drawing/2014/main" id="{F3926819-73DD-420B-8573-E3767E9EAFED}"/>
              </a:ext>
            </a:extLst>
          </p:cNvPr>
          <p:cNvSpPr/>
          <p:nvPr/>
        </p:nvSpPr>
        <p:spPr>
          <a:xfrm>
            <a:off x="3692106" y="4160649"/>
            <a:ext cx="731520" cy="4616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ZoneTexte 7">
            <a:extLst>
              <a:ext uri="{FF2B5EF4-FFF2-40B4-BE49-F238E27FC236}">
                <a16:creationId xmlns:a16="http://schemas.microsoft.com/office/drawing/2014/main" id="{58A2673A-08D6-4CA8-B591-123418E87EC1}"/>
              </a:ext>
            </a:extLst>
          </p:cNvPr>
          <p:cNvSpPr txBox="1"/>
          <p:nvPr/>
        </p:nvSpPr>
        <p:spPr>
          <a:xfrm>
            <a:off x="4547848" y="4222204"/>
            <a:ext cx="3032882" cy="400110"/>
          </a:xfrm>
          <a:prstGeom prst="rect">
            <a:avLst/>
          </a:prstGeom>
          <a:noFill/>
        </p:spPr>
        <p:txBody>
          <a:bodyPr wrap="none" rtlCol="0">
            <a:spAutoFit/>
          </a:bodyPr>
          <a:lstStyle/>
          <a:p>
            <a:r>
              <a:rPr lang="fr-FR" sz="2000" dirty="0"/>
              <a:t>Une source parmi d’autres?</a:t>
            </a:r>
          </a:p>
        </p:txBody>
      </p:sp>
      <p:sp>
        <p:nvSpPr>
          <p:cNvPr id="13" name="Flèche : courbe vers la droite 3">
            <a:extLst>
              <a:ext uri="{FF2B5EF4-FFF2-40B4-BE49-F238E27FC236}">
                <a16:creationId xmlns:a16="http://schemas.microsoft.com/office/drawing/2014/main" id="{F3926819-73DD-420B-8573-E3767E9EAFED}"/>
              </a:ext>
            </a:extLst>
          </p:cNvPr>
          <p:cNvSpPr/>
          <p:nvPr/>
        </p:nvSpPr>
        <p:spPr>
          <a:xfrm>
            <a:off x="3696219" y="5738194"/>
            <a:ext cx="731520" cy="4616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ZoneTexte 13">
            <a:extLst>
              <a:ext uri="{FF2B5EF4-FFF2-40B4-BE49-F238E27FC236}">
                <a16:creationId xmlns:a16="http://schemas.microsoft.com/office/drawing/2014/main" id="{58A2673A-08D6-4CA8-B591-123418E87EC1}"/>
              </a:ext>
            </a:extLst>
          </p:cNvPr>
          <p:cNvSpPr txBox="1"/>
          <p:nvPr/>
        </p:nvSpPr>
        <p:spPr>
          <a:xfrm>
            <a:off x="4572000" y="5738193"/>
            <a:ext cx="4197303" cy="461665"/>
          </a:xfrm>
          <a:prstGeom prst="rect">
            <a:avLst/>
          </a:prstGeom>
          <a:noFill/>
        </p:spPr>
        <p:txBody>
          <a:bodyPr wrap="none" rtlCol="0">
            <a:spAutoFit/>
          </a:bodyPr>
          <a:lstStyle/>
          <a:p>
            <a:r>
              <a:rPr lang="fr-FR" sz="2400" dirty="0"/>
              <a:t>Trouver un partage de pratiques</a:t>
            </a:r>
          </a:p>
        </p:txBody>
      </p:sp>
    </p:spTree>
    <p:extLst>
      <p:ext uri="{BB962C8B-B14F-4D97-AF65-F5344CB8AC3E}">
        <p14:creationId xmlns:p14="http://schemas.microsoft.com/office/powerpoint/2010/main" val="26747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107AA9C5-DF44-40D7-94CB-B60D29C8F44C}"/>
              </a:ext>
            </a:extLst>
          </p:cNvPr>
          <p:cNvSpPr>
            <a:spLocks noGrp="1"/>
          </p:cNvSpPr>
          <p:nvPr>
            <p:ph type="title"/>
          </p:nvPr>
        </p:nvSpPr>
        <p:spPr>
          <a:xfrm>
            <a:off x="705092" y="246793"/>
            <a:ext cx="8438908" cy="1074125"/>
          </a:xfrm>
        </p:spPr>
        <p:txBody>
          <a:bodyPr>
            <a:noAutofit/>
          </a:bodyPr>
          <a:lstStyle/>
          <a:p>
            <a:r>
              <a:rPr lang="fr-FR" sz="3200" dirty="0">
                <a:latin typeface="+mn-lt"/>
                <a:cs typeface="Arial" panose="020B0604020202020204" pitchFamily="34" charset="0"/>
              </a:rPr>
              <a:t>Le témoin et l’historien : opposition ou complémentarité?</a:t>
            </a:r>
          </a:p>
        </p:txBody>
      </p:sp>
      <p:sp>
        <p:nvSpPr>
          <p:cNvPr id="6" name="Flèche : courbe vers la droite 5">
            <a:extLst>
              <a:ext uri="{FF2B5EF4-FFF2-40B4-BE49-F238E27FC236}">
                <a16:creationId xmlns:a16="http://schemas.microsoft.com/office/drawing/2014/main" id="{E726CF6F-CE97-4AA0-BABA-ED25BBE97476}"/>
              </a:ext>
            </a:extLst>
          </p:cNvPr>
          <p:cNvSpPr/>
          <p:nvPr/>
        </p:nvSpPr>
        <p:spPr>
          <a:xfrm>
            <a:off x="1293962" y="2124254"/>
            <a:ext cx="731520" cy="56071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 name="ZoneTexte 6">
            <a:extLst>
              <a:ext uri="{FF2B5EF4-FFF2-40B4-BE49-F238E27FC236}">
                <a16:creationId xmlns:a16="http://schemas.microsoft.com/office/drawing/2014/main" id="{E12D77C7-D2BF-42E5-8169-A0E7695A985C}"/>
              </a:ext>
            </a:extLst>
          </p:cNvPr>
          <p:cNvSpPr txBox="1"/>
          <p:nvPr/>
        </p:nvSpPr>
        <p:spPr>
          <a:xfrm>
            <a:off x="2268748" y="1984877"/>
            <a:ext cx="6625086" cy="1200329"/>
          </a:xfrm>
          <a:prstGeom prst="rect">
            <a:avLst/>
          </a:prstGeom>
          <a:noFill/>
        </p:spPr>
        <p:txBody>
          <a:bodyPr wrap="square" rtlCol="0">
            <a:spAutoFit/>
          </a:bodyPr>
          <a:lstStyle/>
          <a:p>
            <a:r>
              <a:rPr lang="fr-FR" sz="2400" dirty="0"/>
              <a:t>Révélateur des débats épistémologiques, des outils de l’histoire, qui peuvent exister depuis la fin du XIX° siècle et à partir des années 70</a:t>
            </a:r>
          </a:p>
        </p:txBody>
      </p:sp>
      <p:sp>
        <p:nvSpPr>
          <p:cNvPr id="9" name="ZoneTexte 8">
            <a:extLst>
              <a:ext uri="{FF2B5EF4-FFF2-40B4-BE49-F238E27FC236}">
                <a16:creationId xmlns:a16="http://schemas.microsoft.com/office/drawing/2014/main" id="{B5A0BB0F-05C3-462B-8603-278172139B39}"/>
              </a:ext>
            </a:extLst>
          </p:cNvPr>
          <p:cNvSpPr txBox="1"/>
          <p:nvPr/>
        </p:nvSpPr>
        <p:spPr>
          <a:xfrm>
            <a:off x="2268749" y="4226792"/>
            <a:ext cx="6167886" cy="830997"/>
          </a:xfrm>
          <a:prstGeom prst="rect">
            <a:avLst/>
          </a:prstGeom>
          <a:noFill/>
        </p:spPr>
        <p:txBody>
          <a:bodyPr wrap="square" rtlCol="0">
            <a:spAutoFit/>
          </a:bodyPr>
          <a:lstStyle/>
          <a:p>
            <a:r>
              <a:rPr lang="fr-FR" sz="2400" dirty="0"/>
              <a:t>Quels rapports les historiens entretiennent-ils avec le témoignage?</a:t>
            </a:r>
          </a:p>
        </p:txBody>
      </p:sp>
    </p:spTree>
    <p:extLst>
      <p:ext uri="{BB962C8B-B14F-4D97-AF65-F5344CB8AC3E}">
        <p14:creationId xmlns:p14="http://schemas.microsoft.com/office/powerpoint/2010/main" val="242382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0C21520-25A3-49AE-8C99-BE502597979C}"/>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3" name="ZoneTexte 2">
            <a:extLst>
              <a:ext uri="{FF2B5EF4-FFF2-40B4-BE49-F238E27FC236}">
                <a16:creationId xmlns:a16="http://schemas.microsoft.com/office/drawing/2014/main" id="{373BA4B3-87D8-445B-A23A-41B4413CD302}"/>
              </a:ext>
            </a:extLst>
          </p:cNvPr>
          <p:cNvSpPr txBox="1"/>
          <p:nvPr/>
        </p:nvSpPr>
        <p:spPr>
          <a:xfrm>
            <a:off x="862642" y="1423358"/>
            <a:ext cx="7720641" cy="1815882"/>
          </a:xfrm>
          <a:prstGeom prst="rect">
            <a:avLst/>
          </a:prstGeom>
          <a:noFill/>
          <a:ln w="38100">
            <a:solidFill>
              <a:schemeClr val="accent1"/>
            </a:solidFill>
          </a:ln>
        </p:spPr>
        <p:txBody>
          <a:bodyPr wrap="square" rtlCol="0">
            <a:spAutoFit/>
          </a:bodyPr>
          <a:lstStyle/>
          <a:p>
            <a:pPr algn="ctr"/>
            <a:r>
              <a:rPr lang="fr-FR" sz="2800" dirty="0"/>
              <a:t>“La mémoire des témoins des événements est le plus beau matériau de l’histoire”</a:t>
            </a:r>
          </a:p>
          <a:p>
            <a:pPr algn="ctr"/>
            <a:endParaRPr lang="fr-FR" sz="2800" dirty="0"/>
          </a:p>
          <a:p>
            <a:r>
              <a:rPr lang="fr-FR" sz="2800" dirty="0"/>
              <a:t>Jacques Le Goff in </a:t>
            </a:r>
            <a:r>
              <a:rPr lang="fr-FR" sz="2800" i="1" dirty="0"/>
              <a:t>Histoire et Mémoire</a:t>
            </a:r>
            <a:r>
              <a:rPr lang="fr-FR" sz="2800" dirty="0"/>
              <a:t>, 1988</a:t>
            </a:r>
          </a:p>
        </p:txBody>
      </p:sp>
      <p:sp>
        <p:nvSpPr>
          <p:cNvPr id="4" name="ZoneTexte 3">
            <a:extLst>
              <a:ext uri="{FF2B5EF4-FFF2-40B4-BE49-F238E27FC236}">
                <a16:creationId xmlns:a16="http://schemas.microsoft.com/office/drawing/2014/main" id="{42332C5F-D4CF-48FF-983C-17DE2D661B47}"/>
              </a:ext>
            </a:extLst>
          </p:cNvPr>
          <p:cNvSpPr txBox="1"/>
          <p:nvPr/>
        </p:nvSpPr>
        <p:spPr>
          <a:xfrm>
            <a:off x="2631039" y="4140679"/>
            <a:ext cx="4731680" cy="461665"/>
          </a:xfrm>
          <a:prstGeom prst="rect">
            <a:avLst/>
          </a:prstGeom>
          <a:noFill/>
          <a:ln>
            <a:solidFill>
              <a:schemeClr val="accent5"/>
            </a:solidFill>
          </a:ln>
        </p:spPr>
        <p:txBody>
          <a:bodyPr wrap="none" rtlCol="0">
            <a:spAutoFit/>
          </a:bodyPr>
          <a:lstStyle/>
          <a:p>
            <a:r>
              <a:rPr lang="fr-FR" sz="2400" dirty="0"/>
              <a:t>Un témoignage suffit-il à faire savoir?</a:t>
            </a:r>
          </a:p>
        </p:txBody>
      </p:sp>
      <p:sp>
        <p:nvSpPr>
          <p:cNvPr id="5" name="Flèche : droite 4">
            <a:extLst>
              <a:ext uri="{FF2B5EF4-FFF2-40B4-BE49-F238E27FC236}">
                <a16:creationId xmlns:a16="http://schemas.microsoft.com/office/drawing/2014/main" id="{136ABCDB-B300-48A7-BD3C-0CF852D53687}"/>
              </a:ext>
            </a:extLst>
          </p:cNvPr>
          <p:cNvSpPr/>
          <p:nvPr/>
        </p:nvSpPr>
        <p:spPr>
          <a:xfrm>
            <a:off x="1380209" y="41406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326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EE78D49-AF17-4895-9AEB-37AAC8E5EE5F}"/>
              </a:ext>
            </a:extLst>
          </p:cNvPr>
          <p:cNvSpPr txBox="1"/>
          <p:nvPr/>
        </p:nvSpPr>
        <p:spPr>
          <a:xfrm>
            <a:off x="2556865" y="422694"/>
            <a:ext cx="4030270" cy="646331"/>
          </a:xfrm>
          <a:prstGeom prst="rect">
            <a:avLst/>
          </a:prstGeom>
          <a:noFill/>
          <a:ln w="38100">
            <a:solidFill>
              <a:schemeClr val="accent1"/>
            </a:solidFill>
          </a:ln>
        </p:spPr>
        <p:txBody>
          <a:bodyPr wrap="none" rtlCol="0">
            <a:spAutoFit/>
          </a:bodyPr>
          <a:lstStyle/>
          <a:p>
            <a:r>
              <a:rPr lang="fr-FR" sz="3600"/>
              <a:t>Quelques définitions</a:t>
            </a:r>
          </a:p>
        </p:txBody>
      </p:sp>
      <p:sp>
        <p:nvSpPr>
          <p:cNvPr id="3" name="ZoneTexte 2">
            <a:extLst>
              <a:ext uri="{FF2B5EF4-FFF2-40B4-BE49-F238E27FC236}">
                <a16:creationId xmlns:a16="http://schemas.microsoft.com/office/drawing/2014/main" id="{FFDF2E7E-B4D4-46E4-A2A3-0E2BD7610E0C}"/>
              </a:ext>
            </a:extLst>
          </p:cNvPr>
          <p:cNvSpPr txBox="1"/>
          <p:nvPr/>
        </p:nvSpPr>
        <p:spPr>
          <a:xfrm>
            <a:off x="1984075" y="4753155"/>
            <a:ext cx="184731" cy="369332"/>
          </a:xfrm>
          <a:prstGeom prst="rect">
            <a:avLst/>
          </a:prstGeom>
          <a:noFill/>
        </p:spPr>
        <p:txBody>
          <a:bodyPr wrap="none" rtlCol="0">
            <a:spAutoFit/>
          </a:bodyPr>
          <a:lstStyle/>
          <a:p>
            <a:endParaRPr lang="en-US" dirty="0"/>
          </a:p>
        </p:txBody>
      </p:sp>
      <p:sp>
        <p:nvSpPr>
          <p:cNvPr id="4" name="ZoneTexte 3">
            <a:extLst>
              <a:ext uri="{FF2B5EF4-FFF2-40B4-BE49-F238E27FC236}">
                <a16:creationId xmlns:a16="http://schemas.microsoft.com/office/drawing/2014/main" id="{61DE7751-F343-4CB7-96D5-298E48E16D72}"/>
              </a:ext>
            </a:extLst>
          </p:cNvPr>
          <p:cNvSpPr txBox="1"/>
          <p:nvPr/>
        </p:nvSpPr>
        <p:spPr>
          <a:xfrm>
            <a:off x="1431985" y="1984075"/>
            <a:ext cx="4357155" cy="461665"/>
          </a:xfrm>
          <a:prstGeom prst="rect">
            <a:avLst/>
          </a:prstGeom>
          <a:noFill/>
          <a:ln>
            <a:solidFill>
              <a:schemeClr val="accent1"/>
            </a:solidFill>
          </a:ln>
        </p:spPr>
        <p:txBody>
          <a:bodyPr wrap="none" rtlCol="0">
            <a:spAutoFit/>
          </a:bodyPr>
          <a:lstStyle/>
          <a:p>
            <a:r>
              <a:rPr lang="fr-FR" sz="2400" dirty="0"/>
              <a:t>Les témoignages : formes variées</a:t>
            </a:r>
          </a:p>
        </p:txBody>
      </p:sp>
      <p:sp>
        <p:nvSpPr>
          <p:cNvPr id="5" name="ZoneTexte 4">
            <a:extLst>
              <a:ext uri="{FF2B5EF4-FFF2-40B4-BE49-F238E27FC236}">
                <a16:creationId xmlns:a16="http://schemas.microsoft.com/office/drawing/2014/main" id="{BD7A3988-36F9-4BA4-951D-7D7ED6F94A12}"/>
              </a:ext>
            </a:extLst>
          </p:cNvPr>
          <p:cNvSpPr txBox="1"/>
          <p:nvPr/>
        </p:nvSpPr>
        <p:spPr>
          <a:xfrm>
            <a:off x="1431985" y="3477379"/>
            <a:ext cx="6401961" cy="1200329"/>
          </a:xfrm>
          <a:prstGeom prst="rect">
            <a:avLst/>
          </a:prstGeom>
          <a:noFill/>
          <a:ln>
            <a:solidFill>
              <a:schemeClr val="accent1"/>
            </a:solidFill>
          </a:ln>
        </p:spPr>
        <p:txBody>
          <a:bodyPr wrap="square" rtlCol="0">
            <a:spAutoFit/>
          </a:bodyPr>
          <a:lstStyle/>
          <a:p>
            <a:r>
              <a:rPr lang="fr-FR" sz="2400" dirty="0"/>
              <a:t>Les sources orales : source d’information, un point de vue situé en fonction des positions sociales et contextualisé dans le cadre d’un entretien</a:t>
            </a:r>
          </a:p>
        </p:txBody>
      </p:sp>
      <p:sp>
        <p:nvSpPr>
          <p:cNvPr id="6" name="ZoneTexte 5">
            <a:extLst>
              <a:ext uri="{FF2B5EF4-FFF2-40B4-BE49-F238E27FC236}">
                <a16:creationId xmlns:a16="http://schemas.microsoft.com/office/drawing/2014/main" id="{0AFF58FE-2471-44CB-B30D-6C04D6956394}"/>
              </a:ext>
            </a:extLst>
          </p:cNvPr>
          <p:cNvSpPr txBox="1"/>
          <p:nvPr/>
        </p:nvSpPr>
        <p:spPr>
          <a:xfrm>
            <a:off x="2805197" y="2658843"/>
            <a:ext cx="5028749" cy="369332"/>
          </a:xfrm>
          <a:prstGeom prst="rect">
            <a:avLst/>
          </a:prstGeom>
          <a:noFill/>
        </p:spPr>
        <p:txBody>
          <a:bodyPr wrap="none" rtlCol="0">
            <a:spAutoFit/>
          </a:bodyPr>
          <a:lstStyle/>
          <a:p>
            <a:r>
              <a:rPr lang="fr-FR" dirty="0"/>
              <a:t>Écrit, peinture, graffitis, photographie, dessin, paroles</a:t>
            </a:r>
          </a:p>
        </p:txBody>
      </p:sp>
      <p:sp>
        <p:nvSpPr>
          <p:cNvPr id="7" name="Flèche : droite 6">
            <a:extLst>
              <a:ext uri="{FF2B5EF4-FFF2-40B4-BE49-F238E27FC236}">
                <a16:creationId xmlns:a16="http://schemas.microsoft.com/office/drawing/2014/main" id="{2B45DF99-0862-4C3B-8ED1-2EE066A64873}"/>
              </a:ext>
            </a:extLst>
          </p:cNvPr>
          <p:cNvSpPr/>
          <p:nvPr/>
        </p:nvSpPr>
        <p:spPr>
          <a:xfrm>
            <a:off x="1679602" y="260634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ZoneTexte 7">
            <a:extLst>
              <a:ext uri="{FF2B5EF4-FFF2-40B4-BE49-F238E27FC236}">
                <a16:creationId xmlns:a16="http://schemas.microsoft.com/office/drawing/2014/main" id="{1F68AE7D-4E67-4760-82B6-E0CC55BE39D0}"/>
              </a:ext>
            </a:extLst>
          </p:cNvPr>
          <p:cNvSpPr txBox="1"/>
          <p:nvPr/>
        </p:nvSpPr>
        <p:spPr>
          <a:xfrm>
            <a:off x="1431985" y="5293848"/>
            <a:ext cx="7262446" cy="830997"/>
          </a:xfrm>
          <a:prstGeom prst="rect">
            <a:avLst/>
          </a:prstGeom>
          <a:noFill/>
          <a:ln>
            <a:solidFill>
              <a:schemeClr val="accent1"/>
            </a:solidFill>
          </a:ln>
        </p:spPr>
        <p:txBody>
          <a:bodyPr wrap="square" rtlCol="0">
            <a:spAutoFit/>
          </a:bodyPr>
          <a:lstStyle/>
          <a:p>
            <a:r>
              <a:rPr lang="fr-FR" sz="2400" dirty="0"/>
              <a:t>Le témoin oculaire est le narrateur d’un fait passé et connu de celui-ci par une expérience directe</a:t>
            </a:r>
          </a:p>
        </p:txBody>
      </p:sp>
      <p:sp>
        <p:nvSpPr>
          <p:cNvPr id="9" name="Flèche : courbe vers la droite 8">
            <a:extLst>
              <a:ext uri="{FF2B5EF4-FFF2-40B4-BE49-F238E27FC236}">
                <a16:creationId xmlns:a16="http://schemas.microsoft.com/office/drawing/2014/main" id="{A35751E9-D24F-417F-B0DF-ADCC336ABB1C}"/>
              </a:ext>
            </a:extLst>
          </p:cNvPr>
          <p:cNvSpPr/>
          <p:nvPr/>
        </p:nvSpPr>
        <p:spPr>
          <a:xfrm>
            <a:off x="700465" y="4240993"/>
            <a:ext cx="731520" cy="146835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riangle isocèle 9"/>
          <p:cNvSpPr/>
          <p:nvPr/>
        </p:nvSpPr>
        <p:spPr>
          <a:xfrm>
            <a:off x="2658010" y="6231555"/>
            <a:ext cx="487914" cy="4075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113903" y="6277232"/>
            <a:ext cx="1799532" cy="369332"/>
          </a:xfrm>
          <a:prstGeom prst="rect">
            <a:avLst/>
          </a:prstGeom>
          <a:noFill/>
        </p:spPr>
        <p:txBody>
          <a:bodyPr wrap="none" rtlCol="0">
            <a:spAutoFit/>
          </a:bodyPr>
          <a:lstStyle/>
          <a:p>
            <a:r>
              <a:rPr lang="fr-FR" dirty="0"/>
              <a:t>Point de vigilance</a:t>
            </a:r>
          </a:p>
        </p:txBody>
      </p:sp>
    </p:spTree>
    <p:extLst>
      <p:ext uri="{BB962C8B-B14F-4D97-AF65-F5344CB8AC3E}">
        <p14:creationId xmlns:p14="http://schemas.microsoft.com/office/powerpoint/2010/main" val="2571871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047FFE5-2686-480F-9BEC-EE4E8ED0E177}"/>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
        <p:nvSpPr>
          <p:cNvPr id="3" name="Organigramme : Extraire 2">
            <a:extLst>
              <a:ext uri="{FF2B5EF4-FFF2-40B4-BE49-F238E27FC236}">
                <a16:creationId xmlns:a16="http://schemas.microsoft.com/office/drawing/2014/main" id="{952A4A34-1DF6-4444-80E8-8E3028F64755}"/>
              </a:ext>
            </a:extLst>
          </p:cNvPr>
          <p:cNvSpPr/>
          <p:nvPr/>
        </p:nvSpPr>
        <p:spPr>
          <a:xfrm>
            <a:off x="1231060" y="1518248"/>
            <a:ext cx="310551" cy="30192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ZoneTexte 3">
            <a:extLst>
              <a:ext uri="{FF2B5EF4-FFF2-40B4-BE49-F238E27FC236}">
                <a16:creationId xmlns:a16="http://schemas.microsoft.com/office/drawing/2014/main" id="{31AE8658-DD66-4238-84DC-7F4D96F602D8}"/>
              </a:ext>
            </a:extLst>
          </p:cNvPr>
          <p:cNvSpPr txBox="1"/>
          <p:nvPr/>
        </p:nvSpPr>
        <p:spPr>
          <a:xfrm>
            <a:off x="1627874" y="1509621"/>
            <a:ext cx="7033048" cy="236988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b="1" dirty="0">
                <a:ln w="0">
                  <a:solidFill>
                    <a:schemeClr val="tx1"/>
                  </a:solidFill>
                </a:ln>
                <a:solidFill>
                  <a:schemeClr val="accent1"/>
                </a:solidFill>
                <a:effectLst>
                  <a:outerShdw blurRad="38100" dist="25400" dir="5400000" algn="ctr" rotWithShape="0">
                    <a:srgbClr val="6E747A">
                      <a:alpha val="43000"/>
                    </a:srgbClr>
                  </a:outerShdw>
                </a:effectLst>
              </a:rPr>
              <a:t>Avant la professionnalisation de l’histoire, </a:t>
            </a:r>
            <a:r>
              <a:rPr lang="fr-FR" sz="2400" dirty="0"/>
              <a:t>le témoin donne la véracité aux événements du passé</a:t>
            </a:r>
          </a:p>
          <a:p>
            <a:r>
              <a:rPr lang="fr-FR" sz="2000" dirty="0"/>
              <a:t>-&gt; Hérodote, V° siècle avant J-C</a:t>
            </a:r>
          </a:p>
          <a:p>
            <a:r>
              <a:rPr lang="fr-FR" sz="2000" dirty="0"/>
              <a:t>-&gt; chroniqueurs du Moyen-Age : le témoin joue un rôle clé</a:t>
            </a:r>
          </a:p>
          <a:p>
            <a:endParaRPr lang="fr-FR" sz="2000" dirty="0"/>
          </a:p>
          <a:p>
            <a:r>
              <a:rPr lang="fr-FR" sz="2000" dirty="0"/>
              <a:t>Conception valable jusqu’au XVIII° siècle, même si à partir de la Renaissance, le témoin n’est plus le garant seul de la vérité</a:t>
            </a:r>
          </a:p>
        </p:txBody>
      </p:sp>
    </p:spTree>
    <p:extLst>
      <p:ext uri="{BB962C8B-B14F-4D97-AF65-F5344CB8AC3E}">
        <p14:creationId xmlns:p14="http://schemas.microsoft.com/office/powerpoint/2010/main" val="412705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Extraire 1">
            <a:extLst>
              <a:ext uri="{FF2B5EF4-FFF2-40B4-BE49-F238E27FC236}">
                <a16:creationId xmlns:a16="http://schemas.microsoft.com/office/drawing/2014/main" id="{6B74E08C-F00F-4C9E-B2E0-836FBB4D036E}"/>
              </a:ext>
            </a:extLst>
          </p:cNvPr>
          <p:cNvSpPr/>
          <p:nvPr/>
        </p:nvSpPr>
        <p:spPr>
          <a:xfrm>
            <a:off x="1231060" y="1518248"/>
            <a:ext cx="310551" cy="30192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BDEE8937-205B-48D9-B1F3-42826237F7B2}"/>
              </a:ext>
            </a:extLst>
          </p:cNvPr>
          <p:cNvSpPr txBox="1"/>
          <p:nvPr/>
        </p:nvSpPr>
        <p:spPr>
          <a:xfrm>
            <a:off x="1627874" y="1509621"/>
            <a:ext cx="7033048"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b="1" dirty="0">
                <a:ln w="0">
                  <a:solidFill>
                    <a:schemeClr val="tx1"/>
                  </a:solidFill>
                </a:ln>
                <a:solidFill>
                  <a:schemeClr val="accent1"/>
                </a:solidFill>
                <a:effectLst>
                  <a:outerShdw blurRad="38100" dist="25400" dir="5400000" algn="ctr" rotWithShape="0">
                    <a:srgbClr val="6E747A">
                      <a:alpha val="43000"/>
                    </a:srgbClr>
                  </a:outerShdw>
                </a:effectLst>
              </a:rPr>
              <a:t>A partir du XVIII° siècle</a:t>
            </a:r>
            <a:r>
              <a:rPr lang="fr-FR" sz="2000" b="1" dirty="0">
                <a:ln w="0">
                  <a:solidFill>
                    <a:schemeClr val="tx1"/>
                  </a:solidFill>
                </a:ln>
                <a:solidFill>
                  <a:schemeClr val="accent1"/>
                </a:solidFill>
                <a:effectLst>
                  <a:outerShdw blurRad="38100" dist="25400" dir="5400000" algn="ctr" rotWithShape="0">
                    <a:srgbClr val="6E747A">
                      <a:alpha val="43000"/>
                    </a:srgbClr>
                  </a:outerShdw>
                </a:effectLst>
              </a:rPr>
              <a:t>, autre conception :  </a:t>
            </a:r>
          </a:p>
          <a:p>
            <a:endParaRPr lang="fr-FR" sz="2000" dirty="0">
              <a:solidFill>
                <a:schemeClr val="tx1"/>
              </a:solidFill>
            </a:endParaRPr>
          </a:p>
          <a:p>
            <a:r>
              <a:rPr lang="fr-FR" sz="2000" dirty="0">
                <a:solidFill>
                  <a:schemeClr val="tx1"/>
                </a:solidFill>
              </a:rPr>
              <a:t>Le recul temporel permet d’accéder à la connaissance du passé</a:t>
            </a:r>
          </a:p>
          <a:p>
            <a:endParaRPr lang="fr-FR" sz="2000" dirty="0">
              <a:solidFill>
                <a:schemeClr val="tx1"/>
              </a:solidFill>
            </a:endParaRPr>
          </a:p>
          <a:p>
            <a:r>
              <a:rPr lang="fr-FR" sz="2000" dirty="0">
                <a:solidFill>
                  <a:schemeClr val="tx1"/>
                </a:solidFill>
              </a:rPr>
              <a:t>La </a:t>
            </a:r>
            <a:r>
              <a:rPr lang="fr-FR" sz="2400" dirty="0">
                <a:solidFill>
                  <a:schemeClr val="tx1"/>
                </a:solidFill>
              </a:rPr>
              <a:t>partialité du témoin</a:t>
            </a:r>
            <a:r>
              <a:rPr lang="fr-FR" sz="2000" dirty="0">
                <a:solidFill>
                  <a:schemeClr val="tx1"/>
                </a:solidFill>
              </a:rPr>
              <a:t>, contemporain de l’événement, est un </a:t>
            </a:r>
            <a:r>
              <a:rPr lang="fr-FR" sz="2400" dirty="0">
                <a:solidFill>
                  <a:schemeClr val="tx1"/>
                </a:solidFill>
              </a:rPr>
              <a:t>obstacle à la connaissance du passé</a:t>
            </a:r>
          </a:p>
          <a:p>
            <a:endParaRPr lang="fr-FR" sz="2000" dirty="0">
              <a:solidFill>
                <a:schemeClr val="tx1"/>
              </a:solidFill>
            </a:endParaRPr>
          </a:p>
          <a:p>
            <a:r>
              <a:rPr lang="fr-FR" sz="2000" dirty="0">
                <a:solidFill>
                  <a:schemeClr val="tx1"/>
                </a:solidFill>
              </a:rPr>
              <a:t>L’histoire devient une construction du passé qui utilise une démarche critique</a:t>
            </a:r>
            <a:endParaRPr lang="fr-FR" sz="2400" dirty="0">
              <a:solidFill>
                <a:schemeClr val="tx1"/>
              </a:solidFill>
            </a:endParaRPr>
          </a:p>
        </p:txBody>
      </p:sp>
      <p:sp>
        <p:nvSpPr>
          <p:cNvPr id="4" name="ZoneTexte 3">
            <a:extLst>
              <a:ext uri="{FF2B5EF4-FFF2-40B4-BE49-F238E27FC236}">
                <a16:creationId xmlns:a16="http://schemas.microsoft.com/office/drawing/2014/main" id="{D017560B-EB77-477F-9B63-8881FDFB6D3E}"/>
              </a:ext>
            </a:extLst>
          </p:cNvPr>
          <p:cNvSpPr txBox="1"/>
          <p:nvPr/>
        </p:nvSpPr>
        <p:spPr>
          <a:xfrm>
            <a:off x="1869413" y="284671"/>
            <a:ext cx="5917582" cy="707886"/>
          </a:xfrm>
          <a:prstGeom prst="rect">
            <a:avLst/>
          </a:prstGeom>
          <a:noFill/>
        </p:spPr>
        <p:txBody>
          <a:bodyPr wrap="none" rtlCol="0">
            <a:spAutoFit/>
          </a:bodyPr>
          <a:lstStyle/>
          <a:p>
            <a:r>
              <a:rPr lang="fr-FR" sz="4000" dirty="0"/>
              <a:t>L’historien et le témoignage</a:t>
            </a:r>
          </a:p>
        </p:txBody>
      </p:sp>
    </p:spTree>
    <p:extLst>
      <p:ext uri="{BB962C8B-B14F-4D97-AF65-F5344CB8AC3E}">
        <p14:creationId xmlns:p14="http://schemas.microsoft.com/office/powerpoint/2010/main" val="341143605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TotalTime>
  <Words>1647</Words>
  <Application>Microsoft Office PowerPoint</Application>
  <PresentationFormat>Affichage à l'écran (4:3)</PresentationFormat>
  <Paragraphs>196</Paragraphs>
  <Slides>30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30</vt:i4>
      </vt:variant>
    </vt:vector>
  </HeadingPairs>
  <TitlesOfParts>
    <vt:vector size="35" baseType="lpstr">
      <vt:lpstr>Arial</vt:lpstr>
      <vt:lpstr>Calibri</vt:lpstr>
      <vt:lpstr>Gill Sans MT</vt:lpstr>
      <vt:lpstr>Impact</vt:lpstr>
      <vt:lpstr>Badge</vt:lpstr>
      <vt:lpstr>Témoins et témoignages : quelle place dans l’enseignement de l’histoire?</vt:lpstr>
      <vt:lpstr>Le témoin et l’historien : le point de vue de Simone Veil</vt:lpstr>
      <vt:lpstr>Le témoin et l’historien : opposition ou complémentarité?</vt:lpstr>
      <vt:lpstr>Le témoin et l’historien : opposition ou complémentarité?</vt:lpstr>
      <vt:lpstr>Le témoin et l’historien : opposition ou complémentarité?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bibliographie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Témoins et témoignages : quelle place dans l’enseignement de l’histoire?</dc:title>
  <dc:creator>Geraldine Willems</dc:creator>
  <cp:lastModifiedBy>Geraldine Willems</cp:lastModifiedBy>
  <cp:revision>2</cp:revision>
  <dcterms:created xsi:type="dcterms:W3CDTF">2021-06-03T05:59:35Z</dcterms:created>
  <dcterms:modified xsi:type="dcterms:W3CDTF">2021-06-03T06:00:46Z</dcterms:modified>
</cp:coreProperties>
</file>