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1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71" autoAdjust="0"/>
    <p:restoredTop sz="94660"/>
  </p:normalViewPr>
  <p:slideViewPr>
    <p:cSldViewPr snapToGrid="0">
      <p:cViewPr varScale="1">
        <p:scale>
          <a:sx n="67" d="100"/>
          <a:sy n="67" d="100"/>
        </p:scale>
        <p:origin x="88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5103B-74B7-FB4D-BBD6-AAE28574DBF1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BAC87-EEC3-CE4D-82CA-DA8273F3E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160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75233-E81E-6E48-8715-56E3BA754757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71E34-AD9F-CA40-BD8D-8263005CB3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495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71E34-AD9F-CA40-BD8D-8263005CB36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62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4F541-2E7C-7144-817F-1D5B0A21077F}" type="datetimeFigureOut">
              <a:rPr lang="fr-FR"/>
              <a:pPr>
                <a:defRPr/>
              </a:pPr>
              <a:t>29/01/2020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1C88E-BCCD-5848-BEC2-27E878038B0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63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A2FE9-14B5-914A-B23A-F697831B88F2}" type="datetimeFigureOut">
              <a:rPr lang="fr-FR"/>
              <a:pPr>
                <a:defRPr/>
              </a:pPr>
              <a:t>29/01/2020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3026A-7DCE-2147-8ADD-A43CCDDD720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01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E267F-7364-7048-8847-BC5077BEAA8C}" type="datetimeFigureOut">
              <a:rPr lang="fr-FR"/>
              <a:pPr>
                <a:defRPr/>
              </a:pPr>
              <a:t>29/01/2020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C1A57-0B2D-D24B-9FB9-7CC01745BF7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6022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05EC9-DE78-B445-841C-0790204A1160}" type="datetimeFigureOut">
              <a:rPr lang="fr-FR"/>
              <a:pPr>
                <a:defRPr/>
              </a:pPr>
              <a:t>29/01/2020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E99FD-8DB9-D34A-B72D-CBEBC82BF87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3380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B12CA-3D5F-004D-A850-B2C325E775D4}" type="datetimeFigureOut">
              <a:rPr lang="fr-FR"/>
              <a:pPr>
                <a:defRPr/>
              </a:pPr>
              <a:t>29/01/2020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5BCED-7C3D-5743-B3DC-B8D33F026E3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514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F3ED0-E41D-9C45-BFF5-0CF4BAF2FBF1}" type="datetimeFigureOut">
              <a:rPr lang="fr-FR"/>
              <a:pPr>
                <a:defRPr/>
              </a:pPr>
              <a:t>29/01/2020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245F3-9EA4-784A-AEBB-A646D335646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6747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DF700-09CA-414B-930B-CC45B2CBDDB2}" type="datetimeFigureOut">
              <a:rPr lang="fr-FR"/>
              <a:pPr>
                <a:defRPr/>
              </a:pPr>
              <a:t>29/01/2020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2A8DE-4003-6B41-8C37-BEE2BBB7A3D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359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B3A17-27F5-0E4F-8448-7EED566E2B78}" type="datetimeFigureOut">
              <a:rPr lang="fr-FR"/>
              <a:pPr>
                <a:defRPr/>
              </a:pPr>
              <a:t>29/01/2020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65F35-7FF6-A94B-A9CD-FAF59BB6089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0590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C9AE3-399C-464E-BEE1-46997A237A17}" type="datetimeFigureOut">
              <a:rPr lang="fr-FR"/>
              <a:pPr>
                <a:defRPr/>
              </a:pPr>
              <a:t>29/01/2020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EF3A5-D985-1B4F-8835-DAB6E891BF6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1582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24C03-AAF5-8E4F-89FC-C780825FC386}" type="datetimeFigureOut">
              <a:rPr lang="fr-FR"/>
              <a:pPr>
                <a:defRPr/>
              </a:pPr>
              <a:t>29/01/2020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74AB7-EAE5-4D4B-804B-12DCE32DFA7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9517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E7BE1-151A-6142-8F0A-5B0245E41CE8}" type="datetimeFigureOut">
              <a:rPr lang="fr-FR"/>
              <a:pPr>
                <a:defRPr/>
              </a:pPr>
              <a:t>29/01/2020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ADCFA-960A-1C48-B0EF-9E2C7DD344B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5691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D6D5B0B-E656-CD4A-AC53-DAD7A1451EFF}" type="datetimeFigureOut">
              <a:rPr lang="fr-FR"/>
              <a:pPr>
                <a:defRPr/>
              </a:pPr>
              <a:t>29/01/2020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74C84DA-E33B-F544-A2C0-1EBB06F4746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19213" y="1762125"/>
            <a:ext cx="9275762" cy="28463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/>
              <a:t>Le projet d’internat :</a:t>
            </a:r>
            <a:br>
              <a:rPr lang="fr-FR" dirty="0"/>
            </a:br>
            <a:r>
              <a:rPr lang="fr-FR" dirty="0"/>
              <a:t> stratégie,</a:t>
            </a:r>
            <a:br>
              <a:rPr lang="fr-FR" dirty="0"/>
            </a:br>
            <a:r>
              <a:rPr lang="fr-FR" dirty="0"/>
              <a:t> politique culturelle, </a:t>
            </a:r>
            <a:br>
              <a:rPr lang="fr-FR" dirty="0"/>
            </a:br>
            <a:r>
              <a:rPr lang="fr-FR" dirty="0"/>
              <a:t>dimension sportive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fr-FR" b="1" dirty="0"/>
            </a:br>
            <a:r>
              <a:rPr lang="fr-FR" b="1" dirty="0"/>
              <a:t>STRATEGIE</a:t>
            </a:r>
            <a:br>
              <a:rPr lang="fr-FR" dirty="0">
                <a:highlight>
                  <a:srgbClr val="FFFF00"/>
                </a:highlight>
              </a:rPr>
            </a:br>
            <a:endParaRPr lang="fr-FR" dirty="0">
              <a:highlight>
                <a:srgbClr val="FFFF00"/>
              </a:highligh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33814"/>
            <a:ext cx="11249416" cy="5523978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3800" dirty="0"/>
              <a:t>Passer de la vision d’un internat hébergement à un internat vecteur de réussite scolaire.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3800" dirty="0"/>
              <a:t>Intégrer le projet d’internat dans le projet d’établissement dans un objectif de synergie.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3800" dirty="0"/>
              <a:t>Prendre en compte les parcours éducatifs: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3200" dirty="0"/>
              <a:t>Parcours avenir, parcours citoyen, parcours d’éducation artistique et culturelle, parcours éducatif de santé.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4000" dirty="0"/>
              <a:t>Rechercher l’implication des différents acteurs</a:t>
            </a:r>
            <a:endParaRPr lang="fr-FR" sz="3800" strike="sngStrike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3800" dirty="0"/>
              <a:t>Faire un diagnostic :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3200" dirty="0"/>
              <a:t>Population accueillie : catégorie sociale, niveau scolaire, collège, lycée, filières proposées, profil des élèves.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3200" dirty="0"/>
              <a:t>Environnement social, économique, culturel de l’établissement d’accueil.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3200" dirty="0"/>
              <a:t>Les ressources existantes : 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900" dirty="0"/>
              <a:t>Humaines : personnels de l’établissement, service civique.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900" dirty="0"/>
              <a:t>Financières : Etablissement, collectivité, CGET….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900" dirty="0"/>
              <a:t>Partenariales : culturelles, sportives, Ecoles supérieures, réserve citoyenne, associatives.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900" dirty="0"/>
              <a:t>Matérielles : Equipement et infrastructures.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3200" dirty="0"/>
              <a:t>Les actions déjà en places.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3200" dirty="0"/>
              <a:t>Analyse des résultats des internes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3600" dirty="0"/>
              <a:t>Définir les  axes de progrès  par rapport aux besoins identifiés.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3600" dirty="0"/>
              <a:t>Présenter le projet  en conseil pédagogique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36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6463" y="463550"/>
            <a:ext cx="10515600" cy="774700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fr-FR" b="1" dirty="0"/>
            </a:br>
            <a:r>
              <a:rPr lang="fr-FR" b="1" dirty="0"/>
              <a:t>Les dimensions à prendre en compte.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5" y="1484313"/>
            <a:ext cx="10995025" cy="4840287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/>
              <a:t>Organisation du temps qui doit privilégier un équilibre entre les activités scolaires, éducatives et le temps libre.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/>
              <a:t>Articulation avec les instances lycéennes et collégiennes : CVL, MDL, CVC, FSE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/>
              <a:t>Le lien avec les familles.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/>
              <a:t>L’accès aux ressources documentaires et numériques.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/>
              <a:t>Le lien entre l’internat et le temps scolaire.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/>
              <a:t>Lien CPE ou référent d’internat et les professeurs particulièrement les professeurs principaux.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/>
              <a:t>Dispositifs d’aide sur le temps d’internat : quels personnels et leurs formations, implications des professeurs (quels moyens ?).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/>
              <a:t>Prise en compte du statut d’interne lors des conseils de mi- trimestre et de classe.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/>
              <a:t>Tutorat entre élèves.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/>
              <a:t>Utilisation des concours nationaux ou académiques pour motiver les élèves et impliquer les enseignants.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6463" y="463550"/>
            <a:ext cx="10515600" cy="7747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fr-FR" altLang="fr-FR" sz="4000" b="1"/>
            </a:br>
            <a:r>
              <a:rPr lang="fr-FR" altLang="fr-FR" sz="4000" b="1"/>
              <a:t>Internat  et Scolarisation  dissociés</a:t>
            </a:r>
            <a:br>
              <a:rPr lang="fr-FR" altLang="fr-FR" sz="4000" b="1"/>
            </a:br>
            <a:endParaRPr lang="fr-FR" altLang="fr-FR" sz="4000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514350" y="1514475"/>
            <a:ext cx="10995025" cy="4840288"/>
          </a:xfrm>
        </p:spPr>
        <p:txBody>
          <a:bodyPr/>
          <a:lstStyle/>
          <a:p>
            <a:pPr eaLnBrk="1" hangingPunct="1"/>
            <a:endParaRPr lang="fr-FR" altLang="fr-FR"/>
          </a:p>
          <a:p>
            <a:pPr eaLnBrk="1" hangingPunct="1"/>
            <a:r>
              <a:rPr lang="fr-FR" altLang="fr-FR"/>
              <a:t>Nécessité d’articuler le projet d’internat avec les différents projets d’établissements.</a:t>
            </a:r>
          </a:p>
          <a:p>
            <a:pPr eaLnBrk="1" hangingPunct="1"/>
            <a:endParaRPr lang="fr-FR" altLang="fr-FR"/>
          </a:p>
          <a:p>
            <a:pPr eaLnBrk="1" hangingPunct="1"/>
            <a:r>
              <a:rPr lang="fr-FR" altLang="fr-FR"/>
              <a:t>Nécessité d’organiser les relations entre les équipes</a:t>
            </a:r>
          </a:p>
          <a:p>
            <a:pPr lvl="3" eaLnBrk="1" hangingPunct="1"/>
            <a:r>
              <a:rPr lang="fr-FR" altLang="fr-FR"/>
              <a:t>CPE  (internat)                               		CPE (établissement d’origine)</a:t>
            </a:r>
          </a:p>
          <a:p>
            <a:pPr lvl="3" eaLnBrk="1" hangingPunct="1"/>
            <a:r>
              <a:rPr lang="fr-FR" altLang="fr-FR"/>
              <a:t>AED (Internat)			AED (établissement d’origine)</a:t>
            </a:r>
          </a:p>
          <a:p>
            <a:pPr lvl="3" eaLnBrk="1" hangingPunct="1"/>
            <a:r>
              <a:rPr lang="fr-FR" altLang="fr-FR"/>
              <a:t>CPE (Internat)                                   	Professeurs</a:t>
            </a:r>
          </a:p>
          <a:p>
            <a:pPr lvl="3" eaLnBrk="1" hangingPunct="1"/>
            <a:r>
              <a:rPr lang="fr-FR" altLang="fr-FR"/>
              <a:t>Equipe médico-social			Equipe médico-social</a:t>
            </a:r>
          </a:p>
          <a:p>
            <a:pPr lvl="3" eaLnBrk="1" hangingPunct="1"/>
            <a:endParaRPr lang="fr-FR" altLang="fr-FR"/>
          </a:p>
        </p:txBody>
      </p:sp>
      <p:sp>
        <p:nvSpPr>
          <p:cNvPr id="10" name="Flèche : double flèche horizontale 9"/>
          <p:cNvSpPr/>
          <p:nvPr/>
        </p:nvSpPr>
        <p:spPr>
          <a:xfrm>
            <a:off x="4703763" y="4257675"/>
            <a:ext cx="1130300" cy="1730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1" name="Flèche : double flèche horizontale 10"/>
          <p:cNvSpPr/>
          <p:nvPr/>
        </p:nvSpPr>
        <p:spPr>
          <a:xfrm>
            <a:off x="4703763" y="3927475"/>
            <a:ext cx="1131887" cy="1825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Flèche : double flèche horizontale 9"/>
          <p:cNvSpPr/>
          <p:nvPr/>
        </p:nvSpPr>
        <p:spPr>
          <a:xfrm>
            <a:off x="4703763" y="4565650"/>
            <a:ext cx="1130300" cy="1730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" name="Flèche : double flèche horizontale 9"/>
          <p:cNvSpPr/>
          <p:nvPr/>
        </p:nvSpPr>
        <p:spPr>
          <a:xfrm>
            <a:off x="4703763" y="4962525"/>
            <a:ext cx="1130300" cy="1730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400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fr-FR" b="1" dirty="0"/>
            </a:br>
            <a:r>
              <a:rPr lang="fr-FR" b="1" dirty="0"/>
              <a:t>Politique culturelle</a:t>
            </a:r>
            <a:r>
              <a:rPr lang="fr-FR" dirty="0"/>
              <a:t> :  </a:t>
            </a:r>
            <a:br>
              <a:rPr lang="fr-FR" dirty="0"/>
            </a:br>
            <a:endParaRPr lang="fr-FR" dirty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838200" y="1312863"/>
            <a:ext cx="10687050" cy="5199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altLang="fr-FR" dirty="0"/>
              <a:t>Mobilisation des acteurs : référent culture, animateurs culturels en lycée.</a:t>
            </a:r>
          </a:p>
          <a:p>
            <a:pPr eaLnBrk="1" hangingPunct="1">
              <a:lnSpc>
                <a:spcPct val="80000"/>
              </a:lnSpc>
            </a:pPr>
            <a:r>
              <a:rPr lang="fr-FR" altLang="fr-FR" dirty="0"/>
              <a:t>Mobilisation des partenaires locaux </a:t>
            </a:r>
          </a:p>
          <a:p>
            <a:pPr eaLnBrk="1" hangingPunct="1">
              <a:lnSpc>
                <a:spcPct val="80000"/>
              </a:lnSpc>
            </a:pPr>
            <a:r>
              <a:rPr lang="fr-FR" altLang="fr-FR" dirty="0"/>
              <a:t>Coordonner les actions dans le cadre du Parcours d’Education Artistique et Culturelle : projets des enseignants, projets MDL, CVL et CVC , envisager la </a:t>
            </a:r>
            <a:r>
              <a:rPr lang="fr-FR" altLang="fr-FR" b="1" dirty="0"/>
              <a:t>création d’une commission culture</a:t>
            </a:r>
            <a:r>
              <a:rPr lang="fr-FR" altLang="fr-FR" dirty="0"/>
              <a:t> (chef d’établissement, professeur documentaliste, CPE, représentants MDL ou FSE ,CVL ou CVC, référent culture).</a:t>
            </a:r>
          </a:p>
          <a:p>
            <a:pPr eaLnBrk="1" hangingPunct="1">
              <a:lnSpc>
                <a:spcPct val="80000"/>
              </a:lnSpc>
            </a:pPr>
            <a:r>
              <a:rPr lang="fr-FR" altLang="fr-FR" dirty="0"/>
              <a:t>S’appuyer sur les projets menés dans le cadre des enseignements</a:t>
            </a:r>
            <a:r>
              <a:rPr lang="fr-FR" altLang="fr-FR" dirty="0">
                <a:solidFill>
                  <a:schemeClr val="accent1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fr-FR" altLang="fr-FR" dirty="0"/>
              <a:t>Ouverture de l’offre des clubs pour favoriser la participation des élèves internes (en fonction des possibilités de transport).</a:t>
            </a:r>
          </a:p>
          <a:p>
            <a:pPr eaLnBrk="1" hangingPunct="1">
              <a:lnSpc>
                <a:spcPct val="80000"/>
              </a:lnSpc>
            </a:pPr>
            <a:r>
              <a:rPr lang="fr-FR" altLang="fr-FR" dirty="0"/>
              <a:t>Présenter et accompagner l’offre culturelle pour favoriser l’accès à la culture des élèves culturellement les plus éloignés.</a:t>
            </a:r>
          </a:p>
          <a:p>
            <a:pPr eaLnBrk="1" hangingPunct="1">
              <a:lnSpc>
                <a:spcPct val="80000"/>
              </a:lnSpc>
            </a:pPr>
            <a:endParaRPr lang="fr-FR" alt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550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b="1" dirty="0"/>
              <a:t>Politique sportive </a:t>
            </a:r>
            <a:endParaRPr lang="fr-FR" dirty="0"/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fr-FR" altLang="fr-FR" dirty="0"/>
          </a:p>
          <a:p>
            <a:pPr marL="0" indent="0" eaLnBrk="1" hangingPunct="1">
              <a:lnSpc>
                <a:spcPct val="80000"/>
              </a:lnSpc>
            </a:pPr>
            <a:r>
              <a:rPr lang="fr-FR" altLang="fr-FR" dirty="0"/>
              <a:t>Prendre en compte la problématique des pratiques extérieures aux établissements et le fonctionnement des établissements.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fr-FR" altLang="fr-FR" dirty="0"/>
              <a:t>Rechercher des partenariats pour la mise en place de sections sportives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fr-FR" altLang="fr-FR" dirty="0"/>
              <a:t>Lien avec le projet de l’Association Sportive (ex : entraînement sur le temps d’internat).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fr-FR" altLang="fr-FR" dirty="0"/>
              <a:t>Proposer des activités sportives :</a:t>
            </a:r>
          </a:p>
          <a:p>
            <a:pPr lvl="1" eaLnBrk="1" hangingPunct="1">
              <a:lnSpc>
                <a:spcPct val="80000"/>
              </a:lnSpc>
            </a:pPr>
            <a:r>
              <a:rPr lang="fr-FR" altLang="fr-FR" dirty="0"/>
              <a:t>A partir des compétences des personnels</a:t>
            </a:r>
            <a:r>
              <a:rPr lang="fr-FR" altLang="fr-FR" dirty="0">
                <a:solidFill>
                  <a:srgbClr val="FF0000"/>
                </a:solidFill>
              </a:rPr>
              <a:t>.               Attention aux qualifications 									(BPJEPS)</a:t>
            </a:r>
          </a:p>
          <a:p>
            <a:pPr lvl="1" eaLnBrk="1" hangingPunct="1">
              <a:lnSpc>
                <a:spcPct val="80000"/>
              </a:lnSpc>
            </a:pPr>
            <a:r>
              <a:rPr lang="fr-FR" altLang="fr-FR" dirty="0"/>
              <a:t> en partenariat avec les associations.</a:t>
            </a:r>
          </a:p>
          <a:p>
            <a:pPr marL="0" indent="0" eaLnBrk="1" hangingPunct="1">
              <a:lnSpc>
                <a:spcPct val="80000"/>
              </a:lnSpc>
            </a:pPr>
            <a:endParaRPr lang="fr-FR" altLang="fr-FR" dirty="0"/>
          </a:p>
        </p:txBody>
      </p:sp>
      <p:pic>
        <p:nvPicPr>
          <p:cNvPr id="7172" name="Graphique 3" descr="Avertissemen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825" y="4965700"/>
            <a:ext cx="506413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0900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b="1" dirty="0"/>
              <a:t>Valorisation du projet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/>
              <a:t>Portes ouvertes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/>
              <a:t>Site internet de l’établissement, site académique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/>
              <a:t>Présentation du projet d’internat lors des réunions de présentation du collège ou du lycée et lors de la réunion d’accueil des familles.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608</Words>
  <Application>Microsoft Office PowerPoint</Application>
  <PresentationFormat>Grand écran</PresentationFormat>
  <Paragraphs>61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Le projet d’internat :  stratégie,  politique culturelle,  dimension sportive</vt:lpstr>
      <vt:lpstr> STRATEGIE </vt:lpstr>
      <vt:lpstr> Les dimensions à prendre en compte. </vt:lpstr>
      <vt:lpstr> Internat  et Scolarisation  dissociés </vt:lpstr>
      <vt:lpstr> Politique culturelle :   </vt:lpstr>
      <vt:lpstr>Politique sportive </vt:lpstr>
      <vt:lpstr>Valorisation du projet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projet d’internat , stratégie, politique culturelle, dimension sportive</dc:title>
  <dc:creator>Jean-Guillaume DESMOULIN</dc:creator>
  <cp:lastModifiedBy>PM</cp:lastModifiedBy>
  <cp:revision>24</cp:revision>
  <cp:lastPrinted>2017-10-18T13:26:08Z</cp:lastPrinted>
  <dcterms:created xsi:type="dcterms:W3CDTF">2016-12-13T18:59:27Z</dcterms:created>
  <dcterms:modified xsi:type="dcterms:W3CDTF">2020-01-29T22:14:24Z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592150171</vt:i4>
  </property>
  <property fmtid="{D5CDD505-2E9C-101B-9397-08002B2CF9AE}" pid="3" name="_EmailSubject">
    <vt:lpwstr>Internats</vt:lpwstr>
  </property>
  <property fmtid="{D5CDD505-2E9C-101B-9397-08002B2CF9AE}" pid="4" name="_AuthorEmail">
    <vt:lpwstr>jean-guillaume.desmoulin@ac-poitiers.fr</vt:lpwstr>
  </property>
  <property fmtid="{D5CDD505-2E9C-101B-9397-08002B2CF9AE}" pid="5" name="_AuthorEmailDisplayName">
    <vt:lpwstr>Jean-Guillaume DESMOULIN</vt:lpwstr>
  </property>
</Properties>
</file>