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  <p:sldMasterId id="2147483663" r:id="rId2"/>
    <p:sldMasterId id="2147483668" r:id="rId3"/>
    <p:sldMasterId id="2147483673" r:id="rId4"/>
  </p:sldMasterIdLst>
  <p:notesMasterIdLst>
    <p:notesMasterId r:id="rId34"/>
  </p:notesMasterIdLst>
  <p:handoutMasterIdLst>
    <p:handoutMasterId r:id="rId35"/>
  </p:handoutMasterIdLst>
  <p:sldIdLst>
    <p:sldId id="258" r:id="rId5"/>
    <p:sldId id="266" r:id="rId6"/>
    <p:sldId id="270" r:id="rId7"/>
    <p:sldId id="259" r:id="rId8"/>
    <p:sldId id="260" r:id="rId9"/>
    <p:sldId id="261" r:id="rId10"/>
    <p:sldId id="268" r:id="rId11"/>
    <p:sldId id="262" r:id="rId12"/>
    <p:sldId id="264" r:id="rId13"/>
    <p:sldId id="269" r:id="rId14"/>
    <p:sldId id="271" r:id="rId15"/>
    <p:sldId id="272" r:id="rId16"/>
    <p:sldId id="274" r:id="rId17"/>
    <p:sldId id="263" r:id="rId18"/>
    <p:sldId id="275" r:id="rId19"/>
    <p:sldId id="283" r:id="rId20"/>
    <p:sldId id="291" r:id="rId21"/>
    <p:sldId id="284" r:id="rId22"/>
    <p:sldId id="285" r:id="rId23"/>
    <p:sldId id="292" r:id="rId24"/>
    <p:sldId id="286" r:id="rId25"/>
    <p:sldId id="287" r:id="rId26"/>
    <p:sldId id="288" r:id="rId27"/>
    <p:sldId id="289" r:id="rId28"/>
    <p:sldId id="290" r:id="rId29"/>
    <p:sldId id="325" r:id="rId30"/>
    <p:sldId id="327" r:id="rId31"/>
    <p:sldId id="328" r:id="rId32"/>
    <p:sldId id="326" r:id="rId3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8" autoAdjust="0"/>
  </p:normalViewPr>
  <p:slideViewPr>
    <p:cSldViewPr>
      <p:cViewPr varScale="1">
        <p:scale>
          <a:sx n="83" d="100"/>
          <a:sy n="83" d="100"/>
        </p:scale>
        <p:origin x="10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3" Type="http://schemas.openxmlformats.org/officeDocument/2006/relationships/slide" Target="slides/slide3.xml"/><Relationship Id="rId21" Type="http://schemas.openxmlformats.org/officeDocument/2006/relationships/slide" Target="slides/slide2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2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0B30A-5509-4561-ADB3-61158E3A051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3A02-BBB8-41E1-9C89-513ACE285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80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0C5D-991C-4595-A0E5-F02652C1097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88B66-AC25-4B6D-B0A5-FABE164647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74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88B66-AC25-4B6D-B0A5-FABE164647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17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7" y="6390922"/>
            <a:ext cx="351529" cy="365125"/>
          </a:xfr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92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278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923" b="0" i="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3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r 9"/>
          <p:cNvGrpSpPr/>
          <p:nvPr userDrawn="1"/>
        </p:nvGrpSpPr>
        <p:grpSpPr>
          <a:xfrm>
            <a:off x="920089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57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1" y="1476298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69380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316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923" b="0" i="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9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r 9"/>
          <p:cNvGrpSpPr/>
          <p:nvPr userDrawn="1"/>
        </p:nvGrpSpPr>
        <p:grpSpPr>
          <a:xfrm>
            <a:off x="920094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35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2" y="1476298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1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9" y="1469384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817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923" b="0" i="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7" y="6390922"/>
            <a:ext cx="351529" cy="365125"/>
          </a:xfr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92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616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7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r 9"/>
          <p:cNvGrpSpPr/>
          <p:nvPr userDrawn="1"/>
        </p:nvGrpSpPr>
        <p:grpSpPr>
          <a:xfrm>
            <a:off x="920092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41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2" y="1476298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9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7" y="1469384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134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9144000" cy="685130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16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74" y="3578947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7" y="6390922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titre de la présentation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618" y="6390922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JJ/MM/AAAA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3121487" y="213272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10" name="Rectangle 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srgbClr val="005E8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srgbClr val="005E8B"/>
                </a:solidFill>
              </a:endParaRPr>
            </a:p>
          </p:txBody>
        </p:sp>
      </p:grpSp>
      <p:pic>
        <p:nvPicPr>
          <p:cNvPr id="14" name="Picture 2" descr="new 2018_MENJ_logo_vertic_v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3" y="5450540"/>
            <a:ext cx="631385" cy="9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8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5E8B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2" y="182901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2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8" y="6390922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920094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0" y="6249885"/>
            <a:ext cx="1445620" cy="4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0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78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2" y="182897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2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6" y="6390918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920092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0" y="6249885"/>
            <a:ext cx="1445620" cy="4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6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1" y="182891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1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3" y="6390912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920089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0" y="6249885"/>
            <a:ext cx="1445620" cy="4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.ac-versailles.fr/" TargetMode="External"/><Relationship Id="rId2" Type="http://schemas.openxmlformats.org/officeDocument/2006/relationships/hyperlink" Target="https://intranet.in.ac-versailles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2CA9C-0D68-437B-9D8F-0D4A5AC9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B00D01-98A5-455E-A4D7-F28588B4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856B6D-9C8F-470D-BCD0-614E57EC3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Qui ? Quoi ? Quand ? Comment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B24A5C-8DB8-40F0-983D-8FE16BA58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Saisie d’un projet 1</a:t>
            </a:r>
            <a:r>
              <a:rPr lang="fr-FR" baseline="30000" dirty="0"/>
              <a:t>er</a:t>
            </a:r>
            <a:r>
              <a:rPr lang="fr-FR" dirty="0"/>
              <a:t> degré.</a:t>
            </a:r>
          </a:p>
          <a:p>
            <a:r>
              <a:rPr lang="fr-FR" dirty="0"/>
              <a:t>Pas-à-pas.</a:t>
            </a:r>
          </a:p>
        </p:txBody>
      </p:sp>
    </p:spTree>
    <p:extLst>
      <p:ext uri="{BB962C8B-B14F-4D97-AF65-F5344CB8AC3E}">
        <p14:creationId xmlns:p14="http://schemas.microsoft.com/office/powerpoint/2010/main" val="316532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DA65E-7DCC-4CEF-B53A-F5637131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- </a:t>
            </a:r>
            <a:r>
              <a:rPr lang="fr-FR" sz="2800" dirty="0"/>
              <a:t>Saisie / modification d’un projet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84DB7D-BF5F-480B-8B25-8568310B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32BABB-5C3A-4319-B07D-E1DC72837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CA422D-72A0-44D7-A162-6377297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L’accès au projet</a:t>
            </a:r>
          </a:p>
        </p:txBody>
      </p:sp>
    </p:spTree>
    <p:extLst>
      <p:ext uri="{BB962C8B-B14F-4D97-AF65-F5344CB8AC3E}">
        <p14:creationId xmlns:p14="http://schemas.microsoft.com/office/powerpoint/2010/main" val="318858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5411295-DABB-4A02-8E23-95A2F6C05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1" y="2633767"/>
            <a:ext cx="8915195" cy="158732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8B50725-0B15-48E8-A7A2-A15FCA8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Saisie / modification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A127AE-1EA3-4332-9CE2-57F86BA1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82F952-E598-443D-A795-33E56C29D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 projet est modifiable par le directeur d’école et/ou un rédacteur de projets tant que la campagne est </a:t>
            </a:r>
            <a:r>
              <a:rPr lang="fr-FR" dirty="0">
                <a:solidFill>
                  <a:srgbClr val="7030A0"/>
                </a:solidFill>
              </a:rPr>
              <a:t>active et ouverte</a:t>
            </a:r>
            <a:r>
              <a:rPr lang="fr-FR" dirty="0"/>
              <a:t>.</a:t>
            </a:r>
          </a:p>
          <a:p>
            <a:r>
              <a:rPr lang="fr-FR" dirty="0">
                <a:solidFill>
                  <a:schemeClr val="accent6"/>
                </a:solidFill>
              </a:rPr>
              <a:t>Cliquer sur le nom du projet (lien) pour y accéder en modification.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/>
              <a:t>Cliquer sur le numéro d’une étape permet d’y accéder directement.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9A7DE3A-1822-4F02-92F7-6F8A0B85FFA8}"/>
              </a:ext>
            </a:extLst>
          </p:cNvPr>
          <p:cNvSpPr/>
          <p:nvPr/>
        </p:nvSpPr>
        <p:spPr>
          <a:xfrm>
            <a:off x="157963" y="3787853"/>
            <a:ext cx="57606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05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984440-7485-47C5-A423-7431837A0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78" y="3541597"/>
            <a:ext cx="6324366" cy="328391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738764-63A6-43B0-9EE2-ADF7D0AA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02" y="1476298"/>
            <a:ext cx="7881400" cy="452596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600" dirty="0">
                <a:solidFill>
                  <a:srgbClr val="005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Détail du suivi des étapes.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>
              <a:solidFill>
                <a:srgbClr val="005E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valider une étape, il faut cliquer sur le bouton « Enregistrer ».</a:t>
            </a:r>
          </a:p>
          <a:p>
            <a:r>
              <a:rPr lang="fr-FR" sz="1600" dirty="0">
                <a:solidFill>
                  <a:srgbClr val="005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l’enregistrement, les champs obligatoires non saisis sont signalés en rouge.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2A2B49-F164-4AEA-BAF7-490F0D14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Saisie / modification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37009D-2B45-4390-BAEE-EE32123A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232CB46-CBFC-4DAC-999A-FBB08D69E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749946"/>
            <a:ext cx="1619250" cy="742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48" name="Rectangle : coins arrondis 2047">
            <a:extLst>
              <a:ext uri="{FF2B5EF4-FFF2-40B4-BE49-F238E27FC236}">
                <a16:creationId xmlns:a16="http://schemas.microsoft.com/office/drawing/2014/main" id="{121C9E2E-FFEB-495C-890F-5901800C66F9}"/>
              </a:ext>
            </a:extLst>
          </p:cNvPr>
          <p:cNvSpPr/>
          <p:nvPr/>
        </p:nvSpPr>
        <p:spPr>
          <a:xfrm>
            <a:off x="1403648" y="1844824"/>
            <a:ext cx="1800200" cy="36004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Étape validée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4902F55-33A4-47CB-B4EB-3A7A95C0BFEF}"/>
              </a:ext>
            </a:extLst>
          </p:cNvPr>
          <p:cNvSpPr/>
          <p:nvPr/>
        </p:nvSpPr>
        <p:spPr>
          <a:xfrm>
            <a:off x="3203848" y="2420888"/>
            <a:ext cx="1800200" cy="36004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Étape en cours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1481D644-2596-48B1-8815-17C7B52ECC67}"/>
              </a:ext>
            </a:extLst>
          </p:cNvPr>
          <p:cNvSpPr/>
          <p:nvPr/>
        </p:nvSpPr>
        <p:spPr>
          <a:xfrm>
            <a:off x="5378840" y="1772816"/>
            <a:ext cx="2505528" cy="36004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Étapes non enregistrées</a:t>
            </a:r>
          </a:p>
        </p:txBody>
      </p:sp>
      <p:cxnSp>
        <p:nvCxnSpPr>
          <p:cNvPr id="2051" name="Connecteur droit avec flèche 2050">
            <a:extLst>
              <a:ext uri="{FF2B5EF4-FFF2-40B4-BE49-F238E27FC236}">
                <a16:creationId xmlns:a16="http://schemas.microsoft.com/office/drawing/2014/main" id="{70BF3B5E-323F-4338-A1C8-750C31218008}"/>
              </a:ext>
            </a:extLst>
          </p:cNvPr>
          <p:cNvCxnSpPr>
            <a:cxnSpLocks/>
            <a:stCxn id="2048" idx="3"/>
          </p:cNvCxnSpPr>
          <p:nvPr/>
        </p:nvCxnSpPr>
        <p:spPr>
          <a:xfrm>
            <a:off x="3203848" y="2024844"/>
            <a:ext cx="432048" cy="180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54" name="Connecteur droit avec flèche 2053">
            <a:extLst>
              <a:ext uri="{FF2B5EF4-FFF2-40B4-BE49-F238E27FC236}">
                <a16:creationId xmlns:a16="http://schemas.microsoft.com/office/drawing/2014/main" id="{294E61DF-9CFB-4FB0-917A-90A0E8F1ADA3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3995936" y="2132856"/>
            <a:ext cx="108012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56" name="Connecteur droit avec flèche 2055">
            <a:extLst>
              <a:ext uri="{FF2B5EF4-FFF2-40B4-BE49-F238E27FC236}">
                <a16:creationId xmlns:a16="http://schemas.microsoft.com/office/drawing/2014/main" id="{47E7FF94-BAAF-4597-BF10-57F21833A7C5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4932040" y="1952836"/>
            <a:ext cx="446800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63" name="Rectangle : coins arrondis 2062">
            <a:extLst>
              <a:ext uri="{FF2B5EF4-FFF2-40B4-BE49-F238E27FC236}">
                <a16:creationId xmlns:a16="http://schemas.microsoft.com/office/drawing/2014/main" id="{99C68FD0-33AF-44E1-A20A-2311403BC9FF}"/>
              </a:ext>
            </a:extLst>
          </p:cNvPr>
          <p:cNvSpPr/>
          <p:nvPr/>
        </p:nvSpPr>
        <p:spPr>
          <a:xfrm>
            <a:off x="1907704" y="5229200"/>
            <a:ext cx="2088233" cy="50405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45D8D21-8565-4DBE-B285-19862874E7BA}"/>
              </a:ext>
            </a:extLst>
          </p:cNvPr>
          <p:cNvSpPr/>
          <p:nvPr/>
        </p:nvSpPr>
        <p:spPr>
          <a:xfrm>
            <a:off x="1907704" y="5881729"/>
            <a:ext cx="2088233" cy="50405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C8ACFF3-6EA8-4A90-95B5-31EFA7E3F03D}"/>
              </a:ext>
            </a:extLst>
          </p:cNvPr>
          <p:cNvSpPr/>
          <p:nvPr/>
        </p:nvSpPr>
        <p:spPr>
          <a:xfrm>
            <a:off x="7559004" y="6516538"/>
            <a:ext cx="576064" cy="3001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1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3BDF1-A378-4D4E-B083-2D8540AF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- Détail des étapes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BB4341-501C-434E-A30E-E54C9187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D95FC-B827-4DF7-85FB-EE0402394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CED124-D68C-47B2-A35C-8875DAE08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Que mettre dans le projet ?</a:t>
            </a:r>
          </a:p>
        </p:txBody>
      </p:sp>
    </p:spTree>
    <p:extLst>
      <p:ext uri="{BB962C8B-B14F-4D97-AF65-F5344CB8AC3E}">
        <p14:creationId xmlns:p14="http://schemas.microsoft.com/office/powerpoint/2010/main" val="168267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061D724-2D06-4E4B-AE04-C8A6D9C7D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4"/>
          <a:stretch/>
        </p:blipFill>
        <p:spPr>
          <a:xfrm>
            <a:off x="251520" y="2924944"/>
            <a:ext cx="8736014" cy="29761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9A1C6-0020-4C28-B7E9-CA0BC10C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1 : données générales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67258-DB35-49ED-82B7-24F629BA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324DEE-4DD6-4EA8-9475-0E84D56D0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9"/>
            <a:ext cx="7881937" cy="5328591"/>
          </a:xfrm>
        </p:spPr>
        <p:txBody>
          <a:bodyPr>
            <a:norm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Remarque : les informations saisies dans cet écran sont valables pour </a:t>
            </a:r>
            <a:r>
              <a:rPr lang="fr-FR" sz="1400" u="sng" dirty="0">
                <a:solidFill>
                  <a:schemeClr val="accent2"/>
                </a:solidFill>
              </a:rPr>
              <a:t>tous</a:t>
            </a:r>
            <a:r>
              <a:rPr lang="fr-FR" sz="1400" dirty="0">
                <a:solidFill>
                  <a:schemeClr val="accent2"/>
                </a:solidFill>
              </a:rPr>
              <a:t> les projets de cette campagne. </a:t>
            </a:r>
            <a:r>
              <a:rPr lang="fr-FR" sz="1400" dirty="0"/>
              <a:t>Mais l’étape sera tout de même à enregistrer pour </a:t>
            </a:r>
            <a:r>
              <a:rPr lang="fr-FR" sz="1400" u="sng" dirty="0"/>
              <a:t>chaque</a:t>
            </a:r>
            <a:r>
              <a:rPr lang="fr-FR" sz="1400" dirty="0"/>
              <a:t> projet</a:t>
            </a:r>
            <a:r>
              <a:rPr lang="fr-FR" sz="1400" dirty="0">
                <a:solidFill>
                  <a:schemeClr val="accent2"/>
                </a:solidFill>
              </a:rPr>
              <a:t>.</a:t>
            </a:r>
          </a:p>
          <a:p>
            <a:r>
              <a:rPr lang="fr-FR" sz="1400" dirty="0"/>
              <a:t>L’étape 1 concerne les données générales </a:t>
            </a:r>
            <a:r>
              <a:rPr lang="fr-FR" sz="1400" u="sng" dirty="0"/>
              <a:t>de l’école.</a:t>
            </a:r>
            <a:endParaRPr lang="fr-FR" sz="1400" dirty="0">
              <a:solidFill>
                <a:schemeClr val="accent2"/>
              </a:solidFill>
            </a:endParaRP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Sélectionner le ou les professeurs référents culture pour l’école. 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Eventuellement, cliquer pour activer la labellisation E3D.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Cliquer sur le bouton « Enregistrer » pour valider cette étape.</a:t>
            </a: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400" dirty="0"/>
              <a:t>L’étape est enregistrée et l’application passe automatiquement à la suivante.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77C7461-73D4-4E6F-86BE-1D53BB87A91C}"/>
              </a:ext>
            </a:extLst>
          </p:cNvPr>
          <p:cNvSpPr/>
          <p:nvPr/>
        </p:nvSpPr>
        <p:spPr>
          <a:xfrm>
            <a:off x="8028384" y="5517232"/>
            <a:ext cx="864096" cy="3623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062DDA6-1B61-4E01-A785-EC63FA98BC4D}"/>
              </a:ext>
            </a:extLst>
          </p:cNvPr>
          <p:cNvSpPr/>
          <p:nvPr/>
        </p:nvSpPr>
        <p:spPr>
          <a:xfrm>
            <a:off x="7420579" y="3717032"/>
            <a:ext cx="1458737" cy="33057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5F16412-B90B-4EEF-8DD4-47C34D6A38E3}"/>
              </a:ext>
            </a:extLst>
          </p:cNvPr>
          <p:cNvSpPr/>
          <p:nvPr/>
        </p:nvSpPr>
        <p:spPr>
          <a:xfrm>
            <a:off x="323528" y="4581128"/>
            <a:ext cx="4968552" cy="8640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68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2 : le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12776"/>
            <a:ext cx="7881937" cy="4752528"/>
          </a:xfrm>
        </p:spPr>
        <p:txBody>
          <a:bodyPr>
            <a:normAutofit/>
          </a:bodyPr>
          <a:lstStyle/>
          <a:p>
            <a:r>
              <a:rPr lang="fr-FR" dirty="0"/>
              <a:t>L’étape 2 concerne les données générales </a:t>
            </a:r>
            <a:r>
              <a:rPr lang="fr-FR" u="sng" dirty="0"/>
              <a:t>du projet</a:t>
            </a:r>
            <a:r>
              <a:rPr lang="fr-FR" dirty="0"/>
              <a:t>. </a:t>
            </a:r>
          </a:p>
          <a:p>
            <a:pPr algn="just"/>
            <a:r>
              <a:rPr lang="fr-FR" dirty="0"/>
              <a:t>Pour pouvoir enregistrer, il faut saisir à minima le titre, la description et au moins un domaine artistique et culturel.</a:t>
            </a:r>
          </a:p>
          <a:p>
            <a:pPr algn="just"/>
            <a:r>
              <a:rPr lang="fr-FR" dirty="0"/>
              <a:t>Pour déclarer un projet inter-degré, il faut activer le champ « Articulation avec un projet 2</a:t>
            </a:r>
            <a:r>
              <a:rPr lang="fr-FR" baseline="30000" dirty="0"/>
              <a:t>nd</a:t>
            </a:r>
            <a:r>
              <a:rPr lang="fr-FR" dirty="0"/>
              <a:t> degré » et saisir le ou les établissements concernés.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est aussi possible d’associer d’autres écoles au projet :</a:t>
            </a:r>
          </a:p>
          <a:p>
            <a:endParaRPr lang="fr-FR" dirty="0"/>
          </a:p>
          <a:p>
            <a:endParaRPr lang="fr-FR" dirty="0"/>
          </a:p>
          <a:p>
            <a:pPr algn="just"/>
            <a:r>
              <a:rPr lang="fr-FR" dirty="0">
                <a:solidFill>
                  <a:schemeClr val="accent6"/>
                </a:solidFill>
              </a:rPr>
              <a:t>Saisir au moins les champs obligatoires et cliquer sur « Enregistrer » pour valider et passer à l’étape suivante.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C1D603-2C88-46B9-BBA7-7CF2C556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57922"/>
            <a:ext cx="8591550" cy="819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CBB87B-A6A4-4A82-AD03-4BD8B0F4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30" y="4594076"/>
            <a:ext cx="8591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9"/>
            <a:ext cx="8159619" cy="5112567"/>
          </a:xfrm>
        </p:spPr>
        <p:txBody>
          <a:bodyPr>
            <a:normAutofit/>
          </a:bodyPr>
          <a:lstStyle/>
          <a:p>
            <a:r>
              <a:rPr lang="fr-FR" dirty="0"/>
              <a:t>L’étape 3 concerne les personnes et/ou structures externe ou interne à l’école participant au projet.</a:t>
            </a:r>
          </a:p>
          <a:p>
            <a:r>
              <a:rPr lang="fr-FR" dirty="0"/>
              <a:t>Les champs obligatoires sont « Classes engagées » et « Intervenants ».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Si la ou les classes voulues se sont pas dans la liste, il est possible de les créer à ce moment :</a:t>
            </a:r>
          </a:p>
          <a:p>
            <a:pPr lvl="1"/>
            <a:r>
              <a:rPr lang="fr-FR" dirty="0">
                <a:solidFill>
                  <a:schemeClr val="accent6"/>
                </a:solidFill>
              </a:rPr>
              <a:t>Cliquer sur le bouton « Créer une classe ».</a:t>
            </a:r>
          </a:p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3 : les participants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0FDA05-45A5-47B6-BCC6-88B6EB16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91" y="2276872"/>
            <a:ext cx="5753993" cy="3024336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CD527ED-AEF6-4775-81F9-AE68B7D58EC4}"/>
              </a:ext>
            </a:extLst>
          </p:cNvPr>
          <p:cNvSpPr/>
          <p:nvPr/>
        </p:nvSpPr>
        <p:spPr>
          <a:xfrm>
            <a:off x="2024454" y="4005064"/>
            <a:ext cx="531322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9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4FB92-A2F0-4310-AF2E-5BC7B94D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3 : les participants – création d’une classe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8A78E1-FD8F-4430-BF63-F3B87A75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C97A08-5528-4607-A964-F1F82B8B6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087611" cy="4598988"/>
          </a:xfrm>
        </p:spPr>
        <p:txBody>
          <a:bodyPr>
            <a:normAutofit/>
          </a:bodyPr>
          <a:lstStyle/>
          <a:p>
            <a:r>
              <a:rPr lang="fr-FR" dirty="0"/>
              <a:t>Une nouvelle fenêtre s’ouvre pour permettre la saisie des informations de la classe.</a:t>
            </a:r>
          </a:p>
          <a:p>
            <a:r>
              <a:rPr lang="fr-FR" dirty="0"/>
              <a:t>Au moins un niveau et son effectif </a:t>
            </a:r>
          </a:p>
          <a:p>
            <a:pPr marL="0" indent="0">
              <a:buNone/>
            </a:pPr>
            <a:r>
              <a:rPr lang="fr-FR" dirty="0"/>
              <a:t>et un enseignant sont obligatoires.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/>
                </a:solidFill>
              </a:rPr>
              <a:t>Saisir les champs et cliquer sur le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bouton « Enregistrer ».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classe est automatiquement </a:t>
            </a:r>
          </a:p>
          <a:p>
            <a:pPr marL="0" indent="0">
              <a:buNone/>
            </a:pPr>
            <a:r>
              <a:rPr lang="fr-FR" dirty="0"/>
              <a:t>ajoutée dans les classes engagées.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De retour sur la page du projet, finir la saisie et cliquer sur le bouton « Enregistrer » de l’étape pour la valider et passer à la suivante.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B1A5CC-C746-486D-AEDC-21C02F8F8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423" y="2127473"/>
            <a:ext cx="4152073" cy="25976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9133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4 : le 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268760"/>
            <a:ext cx="7881937" cy="5040559"/>
          </a:xfrm>
        </p:spPr>
        <p:txBody>
          <a:bodyPr>
            <a:normAutofit/>
          </a:bodyPr>
          <a:lstStyle/>
          <a:p>
            <a:r>
              <a:rPr lang="fr-FR" sz="1600" dirty="0"/>
              <a:t>Il s’agit de détailler ce que le projet doit apporter aux élèves engagés.</a:t>
            </a:r>
          </a:p>
          <a:p>
            <a:r>
              <a:rPr lang="fr-FR" sz="1600" dirty="0"/>
              <a:t>Tous les champs de cette page sont en saisie libre, aucun n’est obligatoire.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>
                <a:solidFill>
                  <a:schemeClr val="accent6"/>
                </a:solidFill>
              </a:rPr>
              <a:t>Saisir les champs voulus et cliquer sur le bouton « Enregistrer » pour valider cette étape et passer à la suivante.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A0C5EB-FE26-4A53-9643-43A2F788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24807"/>
            <a:ext cx="7740352" cy="39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5 : le budget prévisionnel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9"/>
            <a:ext cx="7881937" cy="5112567"/>
          </a:xfrm>
        </p:spPr>
        <p:txBody>
          <a:bodyPr>
            <a:normAutofit/>
          </a:bodyPr>
          <a:lstStyle/>
          <a:p>
            <a:r>
              <a:rPr lang="fr-FR" dirty="0"/>
              <a:t>Colonne de gauche : les dépenses.</a:t>
            </a:r>
          </a:p>
          <a:p>
            <a:pPr lvl="1"/>
            <a:r>
              <a:rPr lang="fr-FR" dirty="0"/>
              <a:t>Au moins une intervention est obligatoire.</a:t>
            </a:r>
          </a:p>
          <a:p>
            <a:pPr lvl="1"/>
            <a:r>
              <a:rPr lang="fr-FR" dirty="0"/>
              <a:t>Les 3 champs sont obligatoires pour saisir une intervention :</a:t>
            </a:r>
          </a:p>
          <a:p>
            <a:pPr marL="912813" lvl="2" indent="-285750">
              <a:buFont typeface="Courier New" panose="02070309020205020404" pitchFamily="49" charset="0"/>
              <a:buChar char="o"/>
            </a:pPr>
            <a:r>
              <a:rPr lang="fr-FR" dirty="0"/>
              <a:t>Le premier est pour la « qualité de l’intervenant  », sa saisie est libre</a:t>
            </a:r>
          </a:p>
          <a:p>
            <a:pPr marL="912813" lvl="2" indent="-285750">
              <a:buFont typeface="Courier New" panose="02070309020205020404" pitchFamily="49" charset="0"/>
              <a:buChar char="o"/>
            </a:pPr>
            <a:r>
              <a:rPr lang="fr-FR" dirty="0"/>
              <a:t>Le second est pour le « nombre d’heures facturées », au format numérique</a:t>
            </a:r>
          </a:p>
          <a:p>
            <a:pPr marL="912813" lvl="2" indent="-285750">
              <a:buFont typeface="Courier New" panose="02070309020205020404" pitchFamily="49" charset="0"/>
              <a:buChar char="o"/>
            </a:pPr>
            <a:r>
              <a:rPr lang="fr-FR" dirty="0"/>
              <a:t>Le troisième est pour le « tarif horaire », au format numérique</a:t>
            </a:r>
          </a:p>
          <a:p>
            <a:pPr lvl="1"/>
            <a:r>
              <a:rPr lang="fr-FR" dirty="0"/>
              <a:t>Les champs suivants sont facultatifs. Ils nécessitent une description, en saisie libre, et un tarif, au format numérique.</a:t>
            </a:r>
          </a:p>
          <a:p>
            <a:r>
              <a:rPr lang="fr-FR" dirty="0"/>
              <a:t>Colonne de droite : les recettes.</a:t>
            </a:r>
          </a:p>
          <a:p>
            <a:pPr lvl="1"/>
            <a:r>
              <a:rPr lang="fr-FR" dirty="0"/>
              <a:t>Dans cette partie, aucun champ n’est obligatoire. La saisie est libre.</a:t>
            </a:r>
          </a:p>
          <a:p>
            <a:pPr lvl="1"/>
            <a:r>
              <a:rPr lang="fr-FR" dirty="0"/>
              <a:t>Les montants sont à saisir au format numérique.</a:t>
            </a:r>
          </a:p>
          <a:p>
            <a:pPr lvl="1"/>
            <a:r>
              <a:rPr lang="fr-FR" dirty="0"/>
              <a:t>Les descriptions sont en saisie libre.</a:t>
            </a:r>
          </a:p>
          <a:p>
            <a:pPr lvl="1"/>
            <a:r>
              <a:rPr lang="fr-FR" dirty="0"/>
              <a:t>Le « reste à financer » est calculé automatiquement.</a:t>
            </a:r>
          </a:p>
          <a:p>
            <a:r>
              <a:rPr lang="fr-FR" dirty="0"/>
              <a:t>La partie inférieure de la page est consacrée aux demandes d’heures (si l’option est activée pour la campagne).</a:t>
            </a:r>
          </a:p>
          <a:p>
            <a:endParaRPr lang="fr-FR" dirty="0"/>
          </a:p>
          <a:p>
            <a:pPr marL="177800" lvl="1" indent="-177800">
              <a:buSzPct val="114000"/>
              <a:buFont typeface="Wingdings" charset="2"/>
              <a:buChar char="§"/>
            </a:pPr>
            <a:r>
              <a:rPr lang="fr-FR" sz="1800" dirty="0">
                <a:solidFill>
                  <a:schemeClr val="accent2"/>
                </a:solidFill>
              </a:rPr>
              <a:t>Pour pouvoir enregistrer, les comptes doivent être à l’équilibre : les montants des dépenses et des recettes doivent être égaux.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38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93F96-AEF2-49C0-B142-1ADB6B39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493241-2E8D-450B-AE9C-3DCBC4D9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0AAD38-613C-41A6-A945-BE8984E3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2" action="ppaction://hlinksldjump"/>
              </a:rPr>
              <a:t>Connexion et accueil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 action="ppaction://hlinksldjump"/>
              </a:rPr>
              <a:t>Création d’un projet 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 action="ppaction://hlinksldjump"/>
              </a:rPr>
              <a:t>Saisie / modification d’un projet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 action="ppaction://hlinksldjump"/>
              </a:rPr>
              <a:t>Détail des étapes 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6" action="ppaction://hlinksldjump"/>
              </a:rPr>
              <a:t>Fin de campagne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7" action="ppaction://hlinksldjump"/>
              </a:rPr>
              <a:t>Saisie du bilan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75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9595C-17DD-45FF-9119-61D3058A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5 : le budget prévisionnel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459BC2-6E0F-46E2-A7B0-7F2D68CF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59E179-EF3E-49F3-A140-23DBC9710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015603" cy="4598988"/>
          </a:xfrm>
        </p:spPr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Saisir les champs nécessaires et cliquer sur le bouton « Enregistrer » pour valider la saisie du projet.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6A5914-45D0-4C20-AC2D-897EC0E02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03055"/>
            <a:ext cx="7632848" cy="46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CB5E431-061B-4CE6-941F-00680BCE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3717033"/>
            <a:ext cx="8892480" cy="18155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15DB15-3EFA-4B0A-97F7-6D642382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Projet complété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1C20-E581-41EF-B2DB-2D464E8A3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fois toutes les étapes validées (par leur enregistrement), le projet est complété. Son statut est « Demande complétée ».</a:t>
            </a:r>
          </a:p>
          <a:p>
            <a:endParaRPr lang="fr-FR" dirty="0"/>
          </a:p>
          <a:p>
            <a:r>
              <a:rPr lang="fr-FR" dirty="0"/>
              <a:t>Il reste modifiable et supprimable jusqu’à la fermeture de la campagne.</a:t>
            </a:r>
          </a:p>
          <a:p>
            <a:r>
              <a:rPr lang="fr-FR" dirty="0"/>
              <a:t>Il peut aussi être exporté au format PDF.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6ADB0D-FBAE-4AB9-8CED-6474BE38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F76D606-90AC-4ECA-82F3-CBEBB60AA815}"/>
              </a:ext>
            </a:extLst>
          </p:cNvPr>
          <p:cNvSpPr/>
          <p:nvPr/>
        </p:nvSpPr>
        <p:spPr>
          <a:xfrm>
            <a:off x="4932040" y="3645024"/>
            <a:ext cx="1944216" cy="57606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Création d’un nouveau projet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0B1C3E8-C32F-449B-983F-65DA587F3826}"/>
              </a:ext>
            </a:extLst>
          </p:cNvPr>
          <p:cNvSpPr/>
          <p:nvPr/>
        </p:nvSpPr>
        <p:spPr>
          <a:xfrm>
            <a:off x="671732" y="5639686"/>
            <a:ext cx="1944216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Lien vers un projet existant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8807552-CF85-4776-B71C-8B3169686A6F}"/>
              </a:ext>
            </a:extLst>
          </p:cNvPr>
          <p:cNvSpPr/>
          <p:nvPr/>
        </p:nvSpPr>
        <p:spPr>
          <a:xfrm>
            <a:off x="5978463" y="5513328"/>
            <a:ext cx="1944216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Suppression d’un projet existant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88C966D-09F9-4BD1-8CA9-229BA638B9ED}"/>
              </a:ext>
            </a:extLst>
          </p:cNvPr>
          <p:cNvSpPr/>
          <p:nvPr/>
        </p:nvSpPr>
        <p:spPr>
          <a:xfrm>
            <a:off x="6734547" y="6122175"/>
            <a:ext cx="2376264" cy="65656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Export d’un projet existant au format PDF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8DBB305-B3F6-42C3-873F-65676CF60C01}"/>
              </a:ext>
            </a:extLst>
          </p:cNvPr>
          <p:cNvCxnSpPr>
            <a:stCxn id="6" idx="3"/>
          </p:cNvCxnSpPr>
          <p:nvPr/>
        </p:nvCxnSpPr>
        <p:spPr>
          <a:xfrm>
            <a:off x="6876256" y="393305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1BBEE23-62B1-4F7A-8295-B74EB362B0D0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950571" y="5347941"/>
            <a:ext cx="810104" cy="165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BB734D9-A1C3-40F0-A2D3-8E1B96F3B60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444634" y="4977172"/>
            <a:ext cx="199206" cy="66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F2DB574-E79E-4927-9B19-FA04B3FB6C28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922679" y="5370629"/>
            <a:ext cx="797874" cy="751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927DC2A-A818-4BE3-8783-D7E0C6D6863B}"/>
              </a:ext>
            </a:extLst>
          </p:cNvPr>
          <p:cNvSpPr/>
          <p:nvPr/>
        </p:nvSpPr>
        <p:spPr>
          <a:xfrm>
            <a:off x="3491880" y="4869160"/>
            <a:ext cx="1080120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B8AFAA0-D8A0-4BC0-A48C-88F419DB27E3}"/>
              </a:ext>
            </a:extLst>
          </p:cNvPr>
          <p:cNvSpPr/>
          <p:nvPr/>
        </p:nvSpPr>
        <p:spPr>
          <a:xfrm>
            <a:off x="3440181" y="5630895"/>
            <a:ext cx="1944216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Lien vers une étape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CD1D313-9024-4F0E-B307-976DDE9DB915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412289" y="5317335"/>
            <a:ext cx="266570" cy="313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2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38492-F2E6-4C28-8B0C-C133563D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 – Fin de campagne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4867E0-F526-460E-83C4-4D0AE69B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591243-4A80-4D52-A3BA-BD836FF9E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C09E3C-8DBE-45CE-B291-34861256F6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Et après la saisie ?</a:t>
            </a:r>
          </a:p>
        </p:txBody>
      </p:sp>
    </p:spTree>
    <p:extLst>
      <p:ext uri="{BB962C8B-B14F-4D97-AF65-F5344CB8AC3E}">
        <p14:creationId xmlns:p14="http://schemas.microsoft.com/office/powerpoint/2010/main" val="60334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63B16C-3FDC-4BFD-85F1-29EB814E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0" y="2564904"/>
            <a:ext cx="8999984" cy="22772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63395D-8783-4D70-A595-B3D3CED4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Fin de campagne</a:t>
            </a:r>
            <a:br>
              <a:rPr lang="fr-FR" dirty="0"/>
            </a:br>
            <a:r>
              <a:rPr lang="fr-FR" dirty="0"/>
              <a:t>Consultation des avis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8D7AE1-6448-4DBE-9933-218AF08A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F4B74-6974-4223-ACBF-C5ED625B5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195115" cy="459898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Une fois la campagne terminée (mais toujours active), la saisie des avis est faite puis ils sont communiqués/publiés, par les administrateurs.</a:t>
            </a:r>
          </a:p>
          <a:p>
            <a:endParaRPr lang="fr-FR" dirty="0"/>
          </a:p>
          <a:p>
            <a:r>
              <a:rPr lang="fr-FR" dirty="0"/>
              <a:t>Les avis et les allocations sont alors visibles par les écoles.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projets ne sont plus ni modifiables ni supprimables (sauf par </a:t>
            </a:r>
            <a:r>
              <a:rPr lang="fr-FR"/>
              <a:t>les administrateurs), </a:t>
            </a:r>
            <a:r>
              <a:rPr lang="fr-FR" dirty="0"/>
              <a:t>mais toujours exportables au format PDF (et l’avis y figurera ainsi que les allocations éventuelles).</a:t>
            </a:r>
          </a:p>
          <a:p>
            <a:r>
              <a:rPr lang="fr-FR" dirty="0"/>
              <a:t>L’accès en consultation reste possible (via le lien/nom).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BC6E424-1E1E-4F9A-A4AC-92B7D46D1F1D}"/>
              </a:ext>
            </a:extLst>
          </p:cNvPr>
          <p:cNvSpPr/>
          <p:nvPr/>
        </p:nvSpPr>
        <p:spPr>
          <a:xfrm>
            <a:off x="3707904" y="3861048"/>
            <a:ext cx="1931295" cy="9361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8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B4F56-7F64-4D6C-920E-65F4AEE8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Fin de campagne</a:t>
            </a:r>
            <a:br>
              <a:rPr lang="fr-FR" dirty="0"/>
            </a:br>
            <a:r>
              <a:rPr lang="fr-FR" dirty="0"/>
              <a:t>Consultation des avis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F684CC-018C-4916-A07D-7B9874BE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0DFE93-D6D1-4AE3-A4A5-277FEF83A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7943595" cy="4598988"/>
          </a:xfrm>
        </p:spPr>
        <p:txBody>
          <a:bodyPr/>
          <a:lstStyle/>
          <a:p>
            <a:r>
              <a:rPr lang="fr-FR" dirty="0"/>
              <a:t>Les observations de la commission et, s’il y en a, les sommes/heures allouées peuvent être consultées en cliquant sur le projet ou en l’exportant au format PDF.</a:t>
            </a:r>
          </a:p>
          <a:p>
            <a:r>
              <a:rPr lang="fr-FR" dirty="0"/>
              <a:t>Consultation dans l’application 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Consultation dans le fichier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F87135-7616-4C68-87AF-4FC4D5001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12"/>
          <a:stretch/>
        </p:blipFill>
        <p:spPr>
          <a:xfrm>
            <a:off x="4691073" y="2110258"/>
            <a:ext cx="4400306" cy="18948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E129D2-80E3-4079-8C75-67293BB7B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93" y="4077072"/>
            <a:ext cx="7518131" cy="25480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497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B136965-75FD-4840-BD3D-19D58B9E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933056"/>
            <a:ext cx="8267961" cy="269580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4D1B4A7-6A4F-4B80-838E-C4B47A12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6958"/>
            <a:ext cx="8183588" cy="1658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D27DC0-0B7D-4992-A346-AA51A3C9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Fin de campagne</a:t>
            </a:r>
            <a:br>
              <a:rPr lang="fr-FR" dirty="0"/>
            </a:br>
            <a:r>
              <a:rPr lang="fr-FR" dirty="0"/>
              <a:t>Consultation des projets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22B3F4-73EA-4AEC-AB0B-0DAE8872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6AB789-DE8B-488F-B311-0488BC2F8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002644" cy="4598988"/>
          </a:xfrm>
        </p:spPr>
        <p:txBody>
          <a:bodyPr/>
          <a:lstStyle/>
          <a:p>
            <a:r>
              <a:rPr lang="fr-FR" sz="1600" dirty="0"/>
              <a:t>Tous les projets saisis restent accessibles en consultation et toujours exportables au format PDF dans la limite de l’année en cours + 5 ans.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400" dirty="0"/>
              <a:t>A la consultation une liste déroulante permet d’accéder à la partie souhaitée directement.</a:t>
            </a:r>
          </a:p>
          <a:p>
            <a:endParaRPr lang="fr-FR" sz="14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54A271-1507-48C3-9CA0-B798B29AD4D8}"/>
              </a:ext>
            </a:extLst>
          </p:cNvPr>
          <p:cNvSpPr/>
          <p:nvPr/>
        </p:nvSpPr>
        <p:spPr>
          <a:xfrm>
            <a:off x="2267744" y="3068960"/>
            <a:ext cx="1944216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Accès à un projet pour consultation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994AD88-19DF-4163-9BE8-7E1E454A9B55}"/>
              </a:ext>
            </a:extLst>
          </p:cNvPr>
          <p:cNvSpPr/>
          <p:nvPr/>
        </p:nvSpPr>
        <p:spPr>
          <a:xfrm>
            <a:off x="6637309" y="2348880"/>
            <a:ext cx="2039147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export d’un projet existant au format PDF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7424B99-F33F-4377-8D55-005D72AEA19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691680" y="3356992"/>
            <a:ext cx="576064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C05D37E-4385-4A35-B4DB-5F3130D52D8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656883" y="2924944"/>
            <a:ext cx="433163" cy="502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5FC1ED3-2F25-47FC-8ECB-FB0DEE4EBEB0}"/>
              </a:ext>
            </a:extLst>
          </p:cNvPr>
          <p:cNvSpPr/>
          <p:nvPr/>
        </p:nvSpPr>
        <p:spPr>
          <a:xfrm>
            <a:off x="4716016" y="4221088"/>
            <a:ext cx="4007124" cy="192528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90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5A435-73A2-4293-A961-B03A0AAD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 – Saisie du bilan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BC1439-4A48-4B69-940D-894F3D08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D61EAC-7BDD-4042-ABE3-CFAD66581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3F1679-F059-43DF-94A2-D08749E08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Une fois le projet réalisé</a:t>
            </a:r>
          </a:p>
        </p:txBody>
      </p:sp>
    </p:spTree>
    <p:extLst>
      <p:ext uri="{BB962C8B-B14F-4D97-AF65-F5344CB8AC3E}">
        <p14:creationId xmlns:p14="http://schemas.microsoft.com/office/powerpoint/2010/main" val="292828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12EDCE16-619B-4693-8EA6-63ABACC4D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66"/>
          <a:stretch/>
        </p:blipFill>
        <p:spPr>
          <a:xfrm>
            <a:off x="867064" y="3137455"/>
            <a:ext cx="7881400" cy="367592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D27DC0-0B7D-4992-A346-AA51A3C9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Saisie du bilan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22B3F4-73EA-4AEC-AB0B-0DAE8872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6AB789-DE8B-488F-B311-0488BC2F8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002644" cy="4598988"/>
          </a:xfrm>
        </p:spPr>
        <p:txBody>
          <a:bodyPr/>
          <a:lstStyle/>
          <a:p>
            <a:r>
              <a:rPr lang="fr-FR" sz="1600" dirty="0"/>
              <a:t>Pour les projets </a:t>
            </a:r>
            <a:r>
              <a:rPr lang="fr-FR" sz="1600" u="sng" dirty="0"/>
              <a:t>validés</a:t>
            </a:r>
            <a:r>
              <a:rPr lang="fr-FR" sz="1600" dirty="0"/>
              <a:t>, une fois qu’ils ont été menés à leur terme, le bilan est à saisir par le directeur d’école ou un rédacteur de projets. </a:t>
            </a:r>
          </a:p>
          <a:p>
            <a:r>
              <a:rPr lang="fr-FR" sz="1600" dirty="0"/>
              <a:t>Cette saisie est possible tant que la campagne d’appel à projets </a:t>
            </a:r>
            <a:r>
              <a:rPr lang="fr-FR" sz="1600" u="sng" dirty="0"/>
              <a:t>suivante</a:t>
            </a:r>
            <a:r>
              <a:rPr lang="fr-FR" sz="1600" dirty="0"/>
              <a:t> est </a:t>
            </a:r>
            <a:r>
              <a:rPr lang="fr-FR" sz="1600" u="sng" dirty="0">
                <a:solidFill>
                  <a:srgbClr val="7030A0"/>
                </a:solidFill>
              </a:rPr>
              <a:t>ouverte</a:t>
            </a:r>
            <a:r>
              <a:rPr lang="fr-FR" sz="1600" dirty="0"/>
              <a:t> uniquement. </a:t>
            </a:r>
          </a:p>
          <a:p>
            <a:r>
              <a:rPr lang="fr-FR" sz="1600" dirty="0">
                <a:solidFill>
                  <a:schemeClr val="accent6"/>
                </a:solidFill>
              </a:rPr>
              <a:t>Pour y accéder, cliquer sur « Monter son projet » puis sur le lien « Bilan à renseigner » dans l’écran.</a:t>
            </a:r>
          </a:p>
          <a:p>
            <a:endParaRPr lang="fr-FR" sz="1400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0734A64-E869-4C30-A317-C128D16999FB}"/>
              </a:ext>
            </a:extLst>
          </p:cNvPr>
          <p:cNvSpPr/>
          <p:nvPr/>
        </p:nvSpPr>
        <p:spPr>
          <a:xfrm>
            <a:off x="4716016" y="5661248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92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1B64B8-F9CA-4380-836F-744137A05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Saisir le bilan et cliquer sur le bouton « Enregistrer ».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/>
              <a:t>Le statut est mis à jour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A8666C-19E9-47F0-94FD-84286E65D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05317"/>
            <a:ext cx="6633939" cy="32798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E453D2-BE5B-4190-9B44-F077AC4B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du bilan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8FFDD8-30CD-4727-9C83-0EBA98FC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A549BA-654B-4A26-835E-886E8886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5449425"/>
            <a:ext cx="8892480" cy="121993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3B773F1-0A97-4DFB-8F74-703986AF192C}"/>
              </a:ext>
            </a:extLst>
          </p:cNvPr>
          <p:cNvSpPr/>
          <p:nvPr/>
        </p:nvSpPr>
        <p:spPr>
          <a:xfrm>
            <a:off x="4716016" y="6237312"/>
            <a:ext cx="864096" cy="197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5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5A435-73A2-4293-A961-B03A0AAD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ADAGE national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BC1439-4A48-4B69-940D-894F3D08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3D61EAC-7BDD-4042-ABE3-CFAD66581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3F1679-F059-43DF-94A2-D08749E086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38483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29B2-BD4D-4EAA-B830-FB908A47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- Connexion et accueil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67DDCA-DAD6-4457-844C-2AF4C4BD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B64E38-F658-4A81-A1EE-76E641B05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9ED8E6-73C1-41BE-822B-4B04E1E9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Accès et navigation</a:t>
            </a:r>
          </a:p>
        </p:txBody>
      </p:sp>
    </p:spTree>
    <p:extLst>
      <p:ext uri="{BB962C8B-B14F-4D97-AF65-F5344CB8AC3E}">
        <p14:creationId xmlns:p14="http://schemas.microsoft.com/office/powerpoint/2010/main" val="62796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39A84-30D4-49CC-9527-89647162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4AB2BC-26E9-4D70-830F-0A1C3932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9C2FD8-A9F3-45C5-BA58-8E3D0312A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portail d’application est accessible de deux manières : 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Accès INTRANET (au sein du réseau interne de l’académie) :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200" b="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hlinkClick r:id="rId2"/>
              </a:rPr>
              <a:t>https://intranet.in.ac-academie.fr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Accès INTERNET :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200" b="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hlinkClick r:id="rId3"/>
              </a:rPr>
              <a:t>https://id.ac-academie.fr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L’utilisateur doit d’abord</a:t>
            </a:r>
            <a:r>
              <a:rPr lang="fr-FR" alt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s’authentifier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grâce à son UID (identifiant de messagerie) et son mot de passe (mot de passe de messagerie pour une connexion intranet) : 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endParaRPr lang="fr-FR" dirty="0"/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altLang="fr-FR" sz="1200" b="0" dirty="0" bmk="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nsuite, pour accéder à l’application ADAGE : </a:t>
            </a:r>
            <a:endParaRPr lang="fr-FR" altLang="fr-FR" sz="1200" b="0" dirty="0" bmk="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fr-FR" sz="1200" b="0" dirty="0">
                <a:solidFill>
                  <a:schemeClr val="tx1"/>
                </a:solidFill>
                <a:latin typeface="+mn-lt"/>
              </a:rPr>
              <a:t>	Choisir le domaine « 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Scolarité du 1</a:t>
            </a:r>
            <a:r>
              <a:rPr lang="fr-FR" sz="1200" baseline="30000" dirty="0">
                <a:solidFill>
                  <a:schemeClr val="tx1"/>
                </a:solidFill>
                <a:latin typeface="+mn-lt"/>
              </a:rPr>
              <a:t>er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degré 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 ou « 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Scolarité du 2</a:t>
            </a:r>
            <a:r>
              <a:rPr lang="fr-FR" sz="12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degré 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 et cliquer sur « 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ADAGE - Application Dédiée À la Généralisation de l'EAC 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 dans la rubrique « 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Application dédiée aux parcours éducatifs 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</a:t>
            </a:r>
          </a:p>
          <a:p>
            <a:endParaRPr lang="fr-FR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E0C561-F151-485C-9684-89ACC1CD3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4" descr="ARENA-login">
            <a:extLst>
              <a:ext uri="{FF2B5EF4-FFF2-40B4-BE49-F238E27FC236}">
                <a16:creationId xmlns:a16="http://schemas.microsoft.com/office/drawing/2014/main" id="{5E3A327F-5A67-4747-9CD9-65917C25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6759"/>
            <a:ext cx="5256584" cy="22417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949E70-0C8D-4898-A64C-D7FEFB24237E}"/>
              </a:ext>
            </a:extLst>
          </p:cNvPr>
          <p:cNvPicPr/>
          <p:nvPr/>
        </p:nvPicPr>
        <p:blipFill rotWithShape="1">
          <a:blip r:embed="rId5"/>
          <a:srcRect b="50000"/>
          <a:stretch/>
        </p:blipFill>
        <p:spPr>
          <a:xfrm>
            <a:off x="1298526" y="5386917"/>
            <a:ext cx="6734175" cy="117633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7454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8FA97E4-ACE1-499F-A2EE-B90711A9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73" y="1652025"/>
            <a:ext cx="7680775" cy="48733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A9A11B-6885-48C8-B52B-2C21AA65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182901"/>
            <a:ext cx="7881400" cy="1286937"/>
          </a:xfrm>
        </p:spPr>
        <p:txBody>
          <a:bodyPr/>
          <a:lstStyle/>
          <a:p>
            <a:r>
              <a:rPr lang="fr-FR" dirty="0"/>
              <a:t>Accueil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A0A704-D2D0-48CB-A1B7-86AF5ACC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B7C075-3287-44CD-B1D5-E01E263364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196752"/>
            <a:ext cx="7881937" cy="4873319"/>
          </a:xfrm>
        </p:spPr>
        <p:txBody>
          <a:bodyPr>
            <a:normAutofit/>
          </a:bodyPr>
          <a:lstStyle/>
          <a:p>
            <a:r>
              <a:rPr lang="fr-FR" sz="1400" dirty="0"/>
              <a:t>Lors de sa connexion à l’application, l’utilisateur est authentifié et redirigé vers la page d’accueil.</a:t>
            </a:r>
          </a:p>
          <a:p>
            <a:endParaRPr lang="fr-FR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5C1AA9-2D39-48A0-8A7B-E627B2D1E4F2}"/>
              </a:ext>
            </a:extLst>
          </p:cNvPr>
          <p:cNvSpPr/>
          <p:nvPr/>
        </p:nvSpPr>
        <p:spPr>
          <a:xfrm>
            <a:off x="6897215" y="5365085"/>
            <a:ext cx="167585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La campagne active et son statut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9956B-37E6-459C-A0E4-B123F663BB23}"/>
              </a:ext>
            </a:extLst>
          </p:cNvPr>
          <p:cNvSpPr/>
          <p:nvPr/>
        </p:nvSpPr>
        <p:spPr>
          <a:xfrm>
            <a:off x="462340" y="2348880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Menu de navigation</a:t>
            </a:r>
          </a:p>
        </p:txBody>
      </p:sp>
      <p:cxnSp>
        <p:nvCxnSpPr>
          <p:cNvPr id="2048" name="Connecteur droit avec flèche 2047">
            <a:extLst>
              <a:ext uri="{FF2B5EF4-FFF2-40B4-BE49-F238E27FC236}">
                <a16:creationId xmlns:a16="http://schemas.microsoft.com/office/drawing/2014/main" id="{51B470D1-8926-423C-9309-CCC19EA130A3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1736032" y="1901887"/>
            <a:ext cx="1236963" cy="727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69FE-7C9B-4A14-B040-0594D68BAC33}"/>
              </a:ext>
            </a:extLst>
          </p:cNvPr>
          <p:cNvSpPr/>
          <p:nvPr/>
        </p:nvSpPr>
        <p:spPr>
          <a:xfrm>
            <a:off x="7304492" y="2413415"/>
            <a:ext cx="1554101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Zone d’identité de l’utilisateur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5E06E83-1E15-414A-AC6F-AC1523352DD8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7812360" y="1901886"/>
            <a:ext cx="269183" cy="511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3442942-908C-4900-9342-0D184EF4A53E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5940152" y="5645644"/>
            <a:ext cx="9570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D6FF2F-AA0E-4BAD-A11D-F5F0C9326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" y="3364954"/>
            <a:ext cx="8458200" cy="28003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CA0817-39F1-4839-BE80-463047537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72" b="-4075"/>
          <a:stretch/>
        </p:blipFill>
        <p:spPr>
          <a:xfrm>
            <a:off x="385071" y="2668367"/>
            <a:ext cx="6421485" cy="4726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34602B-1F0A-498E-876E-3A39C837E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17"/>
          <a:stretch/>
        </p:blipFill>
        <p:spPr>
          <a:xfrm>
            <a:off x="899592" y="1015522"/>
            <a:ext cx="2646614" cy="5263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3F80CB-C17A-4E49-BA3B-BED282A9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- Détails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9B5B6D-2115-49BD-B695-045EB09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6487C-FA23-424C-95D4-51770F2F7753}"/>
              </a:ext>
            </a:extLst>
          </p:cNvPr>
          <p:cNvSpPr/>
          <p:nvPr/>
        </p:nvSpPr>
        <p:spPr>
          <a:xfrm>
            <a:off x="3775895" y="980728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Identité de l’utilisateur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8668988-75DD-47F5-9F89-22F773F98D41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275856" y="1138913"/>
            <a:ext cx="500039" cy="122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D3F94-EED2-4591-98F2-93C9848A59EF}"/>
              </a:ext>
            </a:extLst>
          </p:cNvPr>
          <p:cNvSpPr/>
          <p:nvPr/>
        </p:nvSpPr>
        <p:spPr>
          <a:xfrm>
            <a:off x="3644456" y="1916832"/>
            <a:ext cx="1863648" cy="3508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Pour se déconnecter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B6C31C3-977C-41F1-8CBE-2460A1AD2C82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911799" y="1469838"/>
            <a:ext cx="732657" cy="622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2A93B-3426-4E7B-B868-7C5C79EECE75}"/>
              </a:ext>
            </a:extLst>
          </p:cNvPr>
          <p:cNvSpPr/>
          <p:nvPr/>
        </p:nvSpPr>
        <p:spPr>
          <a:xfrm>
            <a:off x="893057" y="1934115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Profil de l’utilisateur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11AAAA2-4494-47C2-A8D9-C064E30A5BB0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403648" y="1340768"/>
            <a:ext cx="126255" cy="593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2D13537-D974-4BDD-A6CC-DFD00040A614}"/>
              </a:ext>
            </a:extLst>
          </p:cNvPr>
          <p:cNvSpPr/>
          <p:nvPr/>
        </p:nvSpPr>
        <p:spPr>
          <a:xfrm>
            <a:off x="2239325" y="2061112"/>
            <a:ext cx="1036531" cy="2925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Périmètre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A22EB04-8FC6-4862-BAB6-DD7A6BFF9576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411760" y="1340768"/>
            <a:ext cx="345831" cy="720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8A84FFB-9E56-4C7B-B997-C2C83ED22AFC}"/>
              </a:ext>
            </a:extLst>
          </p:cNvPr>
          <p:cNvSpPr/>
          <p:nvPr/>
        </p:nvSpPr>
        <p:spPr>
          <a:xfrm>
            <a:off x="7114732" y="2564904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Menu de navigation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EDED4B-1BF6-43E8-AAB7-9711FFE6C67F}"/>
              </a:ext>
            </a:extLst>
          </p:cNvPr>
          <p:cNvSpPr/>
          <p:nvPr/>
        </p:nvSpPr>
        <p:spPr>
          <a:xfrm>
            <a:off x="5828308" y="4461843"/>
            <a:ext cx="2666305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Un clic pour accéder à la saisie de projets pour cette campagne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24B6AB99-E49C-46D5-A8A0-FD563A008C4B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706218" y="5022961"/>
            <a:ext cx="455243" cy="562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45512E8-15F2-49C5-B14A-A998E48A8308}"/>
              </a:ext>
            </a:extLst>
          </p:cNvPr>
          <p:cNvSpPr/>
          <p:nvPr/>
        </p:nvSpPr>
        <p:spPr>
          <a:xfrm>
            <a:off x="5734851" y="5877272"/>
            <a:ext cx="275976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Un clic pour accéder aux documents de cette campagne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FB34129-D578-4098-8A52-B820966E1E1B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4139952" y="5241252"/>
            <a:ext cx="1594899" cy="916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94820BD0-C740-4E46-94E5-9B2D01B83D91}"/>
              </a:ext>
            </a:extLst>
          </p:cNvPr>
          <p:cNvSpPr/>
          <p:nvPr/>
        </p:nvSpPr>
        <p:spPr>
          <a:xfrm>
            <a:off x="6706218" y="2551688"/>
            <a:ext cx="261563" cy="615918"/>
          </a:xfrm>
          <a:prstGeom prst="rightBrace">
            <a:avLst>
              <a:gd name="adj1" fmla="val 248470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2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477B0-6B62-40BC-B312-8632FC3E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- Création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AF4A67-94B8-42E6-9562-14F91E18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F151D2-5216-4DF1-9341-66F41C301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C49842-4DA4-443E-A968-5CBFA2A2E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Où et comment créer un projet ?</a:t>
            </a:r>
          </a:p>
        </p:txBody>
      </p:sp>
    </p:spTree>
    <p:extLst>
      <p:ext uri="{BB962C8B-B14F-4D97-AF65-F5344CB8AC3E}">
        <p14:creationId xmlns:p14="http://schemas.microsoft.com/office/powerpoint/2010/main" val="78721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BA0CB97-8593-4730-A1BB-91251F161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82" y="2118177"/>
            <a:ext cx="8193720" cy="46951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219A89-0F31-48B4-8F99-9EC65F3F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9DAB6E-B9C9-42C9-B689-9F022794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860C62-1972-40C8-B959-292EDA68E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Via le menu de navigation, aller dans « Monter son projet » puis cliquer sur le bouton « Créer un nouveau projet ».</a:t>
            </a:r>
          </a:p>
          <a:p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8A22A6A-0AE0-49B1-B8E5-1F8501ED4BE8}"/>
              </a:ext>
            </a:extLst>
          </p:cNvPr>
          <p:cNvSpPr/>
          <p:nvPr/>
        </p:nvSpPr>
        <p:spPr>
          <a:xfrm>
            <a:off x="7223132" y="5666688"/>
            <a:ext cx="1512168" cy="43204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7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9205738-D8EE-4658-A084-8E1AB87EA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7911"/>
            <a:ext cx="8784977" cy="4905009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B49FD02F-6528-41D5-AA97-943FBC7B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 projet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8851D3-9C7B-4E6E-BC2D-C6CDB441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51A48A-6EEF-4075-A9AF-BF3A1D17D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8"/>
            <a:ext cx="7881937" cy="4729303"/>
          </a:xfrm>
        </p:spPr>
        <p:txBody>
          <a:bodyPr/>
          <a:lstStyle/>
          <a:p>
            <a:r>
              <a:rPr lang="fr-FR" dirty="0"/>
              <a:t>Le projet est créé, son statut est « Etape(s) à compléter : 1 2 3 4 5 ».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CD1B2CF-8622-4D09-A78E-63D1FDD55144}"/>
              </a:ext>
            </a:extLst>
          </p:cNvPr>
          <p:cNvSpPr/>
          <p:nvPr/>
        </p:nvSpPr>
        <p:spPr>
          <a:xfrm>
            <a:off x="145934" y="6167499"/>
            <a:ext cx="8890562" cy="3651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4B7A76B-680C-457D-AEA3-88D0EADD18B7}"/>
              </a:ext>
            </a:extLst>
          </p:cNvPr>
          <p:cNvCxnSpPr>
            <a:cxnSpLocks/>
          </p:cNvCxnSpPr>
          <p:nvPr/>
        </p:nvCxnSpPr>
        <p:spPr>
          <a:xfrm>
            <a:off x="1763688" y="6390922"/>
            <a:ext cx="1512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28085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1465</Words>
  <Application>Microsoft Office PowerPoint</Application>
  <PresentationFormat>Affichage à l'écran (4:3)</PresentationFormat>
  <Paragraphs>265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Courier New</vt:lpstr>
      <vt:lpstr>Wingdings</vt:lpstr>
      <vt:lpstr>page de sous-partie</vt:lpstr>
      <vt:lpstr>pages de contenus</vt:lpstr>
      <vt:lpstr>1_pages de contenus</vt:lpstr>
      <vt:lpstr>2_pages de contenus</vt:lpstr>
      <vt:lpstr>ADAGE national</vt:lpstr>
      <vt:lpstr>SOMMAIRE</vt:lpstr>
      <vt:lpstr>ADAGE - Connexion et accueil</vt:lpstr>
      <vt:lpstr>Connexion</vt:lpstr>
      <vt:lpstr>Accueil</vt:lpstr>
      <vt:lpstr>Accueil - Détails</vt:lpstr>
      <vt:lpstr>ADAGE - Création d’un projet</vt:lpstr>
      <vt:lpstr>Création d’un projet</vt:lpstr>
      <vt:lpstr>Création d’un projet</vt:lpstr>
      <vt:lpstr>ADAGE - Saisie / modification d’un projet</vt:lpstr>
      <vt:lpstr>Saisie / modification d’un projet</vt:lpstr>
      <vt:lpstr>Saisie / modification d’un projet</vt:lpstr>
      <vt:lpstr>ADAGE - Détail des étapes</vt:lpstr>
      <vt:lpstr>Détail des étapes Etape 1 : données générales</vt:lpstr>
      <vt:lpstr>Détail des étapes Etape 2 : le projet</vt:lpstr>
      <vt:lpstr>Détail des étapes Etape 3 : les participants</vt:lpstr>
      <vt:lpstr>Détail des étapes Etape 3 : les participants – création d’une classe</vt:lpstr>
      <vt:lpstr>Détail des étapes Etape 4 : le contenu</vt:lpstr>
      <vt:lpstr>Détail des étapes Etape 5 : le budget prévisionnel</vt:lpstr>
      <vt:lpstr>Détail des étapes Etape 5 : le budget prévisionnel</vt:lpstr>
      <vt:lpstr>Détail des étapes Projet complété</vt:lpstr>
      <vt:lpstr>ADAGE national – Fin de campagne</vt:lpstr>
      <vt:lpstr>Fin de campagne Consultation des avis</vt:lpstr>
      <vt:lpstr>Fin de campagne Consultation des avis</vt:lpstr>
      <vt:lpstr>Fin de campagne Consultation des projets</vt:lpstr>
      <vt:lpstr>ADAGE national – Saisie du bilan</vt:lpstr>
      <vt:lpstr>Saisie du bilan</vt:lpstr>
      <vt:lpstr>Saisie du bilan</vt:lpstr>
      <vt:lpstr>ADAGE national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adaptés</dc:title>
  <dc:creator>Administration centrale</dc:creator>
  <cp:lastModifiedBy>ocb</cp:lastModifiedBy>
  <cp:revision>257</cp:revision>
  <cp:lastPrinted>2019-04-12T07:08:51Z</cp:lastPrinted>
  <dcterms:created xsi:type="dcterms:W3CDTF">2019-02-28T12:18:27Z</dcterms:created>
  <dcterms:modified xsi:type="dcterms:W3CDTF">2020-04-24T13:12:20Z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marianne.bruyant@atos.net</vt:lpwstr>
  </property>
  <property fmtid="{D5CDD505-2E9C-101B-9397-08002B2CF9AE}" pid="5" name="MSIP_Label_112e00b9-34e2-4b26-a577-af1fd0f9f7ee_SetDate">
    <vt:lpwstr>2020-03-11T10:37:10.0293429Z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8ac1e952-2f8c-46d1-af7e-1629e8aabfa2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marianne.bruyant@atos.net</vt:lpwstr>
  </property>
  <property fmtid="{D5CDD505-2E9C-101B-9397-08002B2CF9AE}" pid="13" name="MSIP_Label_e463cba9-5f6c-478d-9329-7b2295e4e8ed_SetDate">
    <vt:lpwstr>2020-03-11T10:37:10.0293429Z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8ac1e952-2f8c-46d1-af7e-1629e8aabfa2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