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67" r:id="rId5"/>
    <p:sldId id="269" r:id="rId6"/>
    <p:sldId id="270" r:id="rId7"/>
    <p:sldId id="272" r:id="rId8"/>
    <p:sldId id="259" r:id="rId9"/>
    <p:sldId id="260" r:id="rId10"/>
    <p:sldId id="262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0F74"/>
    <a:srgbClr val="870087"/>
    <a:srgbClr val="ED005A"/>
    <a:srgbClr val="7A0E44"/>
    <a:srgbClr val="913B5E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2" autoAdjust="0"/>
  </p:normalViewPr>
  <p:slideViewPr>
    <p:cSldViewPr>
      <p:cViewPr>
        <p:scale>
          <a:sx n="70" d="100"/>
          <a:sy n="70" d="100"/>
        </p:scale>
        <p:origin x="-1810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16C06-3854-434F-BD3E-EAE5EC567007}" type="datetimeFigureOut">
              <a:rPr lang="fr-FR" smtClean="0"/>
              <a:pPr/>
              <a:t>15/12/2021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A79DE-3AAC-4E5E-988E-09BB8B8751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53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037347c3a_0_0:notes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10037347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E7FD-F8A5-41A8-A2F7-931EFC151C0E}" type="datetimeFigureOut">
              <a:rPr lang="fr-FR" smtClean="0"/>
              <a:pPr/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19EE-EB8D-45B5-B93A-DA1487FEF5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71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E7FD-F8A5-41A8-A2F7-931EFC151C0E}" type="datetimeFigureOut">
              <a:rPr lang="fr-FR" smtClean="0"/>
              <a:pPr/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19EE-EB8D-45B5-B93A-DA1487FEF5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81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E7FD-F8A5-41A8-A2F7-931EFC151C0E}" type="datetimeFigureOut">
              <a:rPr lang="fr-FR" smtClean="0"/>
              <a:pPr/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19EE-EB8D-45B5-B93A-DA1487FEF5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96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E7FD-F8A5-41A8-A2F7-931EFC151C0E}" type="datetimeFigureOut">
              <a:rPr lang="fr-FR" smtClean="0"/>
              <a:pPr/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19EE-EB8D-45B5-B93A-DA1487FEF5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63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E7FD-F8A5-41A8-A2F7-931EFC151C0E}" type="datetimeFigureOut">
              <a:rPr lang="fr-FR" smtClean="0"/>
              <a:pPr/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19EE-EB8D-45B5-B93A-DA1487FEF5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11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E7FD-F8A5-41A8-A2F7-931EFC151C0E}" type="datetimeFigureOut">
              <a:rPr lang="fr-FR" smtClean="0"/>
              <a:pPr/>
              <a:t>15/12/2021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19EE-EB8D-45B5-B93A-DA1487FEF5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02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E7FD-F8A5-41A8-A2F7-931EFC151C0E}" type="datetimeFigureOut">
              <a:rPr lang="fr-FR" smtClean="0"/>
              <a:pPr/>
              <a:t>15/12/2021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19EE-EB8D-45B5-B93A-DA1487FEF5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47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E7FD-F8A5-41A8-A2F7-931EFC151C0E}" type="datetimeFigureOut">
              <a:rPr lang="fr-FR" smtClean="0"/>
              <a:pPr/>
              <a:t>15/12/2021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19EE-EB8D-45B5-B93A-DA1487FEF5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2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E7FD-F8A5-41A8-A2F7-931EFC151C0E}" type="datetimeFigureOut">
              <a:rPr lang="fr-FR" smtClean="0"/>
              <a:pPr/>
              <a:t>15/12/2021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19EE-EB8D-45B5-B93A-DA1487FEF5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43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E7FD-F8A5-41A8-A2F7-931EFC151C0E}" type="datetimeFigureOut">
              <a:rPr lang="fr-FR" smtClean="0"/>
              <a:pPr/>
              <a:t>15/12/2021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19EE-EB8D-45B5-B93A-DA1487FEF5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1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E7FD-F8A5-41A8-A2F7-931EFC151C0E}" type="datetimeFigureOut">
              <a:rPr lang="fr-FR" smtClean="0"/>
              <a:pPr/>
              <a:t>15/12/2021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19EE-EB8D-45B5-B93A-DA1487FEF5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3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BE7FD-F8A5-41A8-A2F7-931EFC151C0E}" type="datetimeFigureOut">
              <a:rPr lang="fr-FR" smtClean="0"/>
              <a:pPr/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F19EE-EB8D-45B5-B93A-DA1487FEF5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47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dagogie.ac-nice.fr/daac/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olivier.barthelemy@ac-nice.f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dage-nice@ac-nice.fr" TargetMode="External"/><Relationship Id="rId5" Type="http://schemas.openxmlformats.org/officeDocument/2006/relationships/hyperlink" Target="mailto:codeac06@ac-nice.fr" TargetMode="External"/><Relationship Id="rId4" Type="http://schemas.openxmlformats.org/officeDocument/2006/relationships/hyperlink" Target="mailto:codeac83@ac-nice.fr" TargetMode="Externa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2775" y="36871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5400" b="1" dirty="0" smtClean="0">
                <a:solidFill>
                  <a:srgbClr val="870087"/>
                </a:solidFill>
              </a:rPr>
              <a:t>Mise en place janvier 2022</a:t>
            </a:r>
            <a:br>
              <a:rPr lang="fr-FR" sz="5400" b="1" dirty="0" smtClean="0">
                <a:solidFill>
                  <a:srgbClr val="870087"/>
                </a:solidFill>
              </a:rPr>
            </a:br>
            <a:r>
              <a:rPr lang="fr-FR" sz="5400" b="1" dirty="0" smtClean="0">
                <a:solidFill>
                  <a:srgbClr val="870087"/>
                </a:solidFill>
              </a:rPr>
              <a:t>Collèges et lycées </a:t>
            </a:r>
            <a:endParaRPr lang="fr-FR" sz="5400" b="1" dirty="0">
              <a:solidFill>
                <a:srgbClr val="870087"/>
              </a:solidFill>
            </a:endParaRPr>
          </a:p>
        </p:txBody>
      </p:sp>
      <p:sp>
        <p:nvSpPr>
          <p:cNvPr id="4" name="AutoShape 4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1152129" y="764704"/>
            <a:ext cx="6804247" cy="2046854"/>
            <a:chOff x="0" y="3428999"/>
            <a:chExt cx="6804247" cy="2046854"/>
          </a:xfrm>
        </p:grpSpPr>
        <p:pic>
          <p:nvPicPr>
            <p:cNvPr id="1036" name="Picture 12" descr="Pass culture pour les 18 ans - Auvill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94" y="3428999"/>
              <a:ext cx="2046853" cy="204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8999"/>
              <a:ext cx="4572000" cy="2046854"/>
            </a:xfrm>
            <a:prstGeom prst="rect">
              <a:avLst/>
            </a:prstGeom>
          </p:spPr>
        </p:pic>
      </p:grpSp>
      <p:pic>
        <p:nvPicPr>
          <p:cNvPr id="3074" name="Picture 2" descr="Délégation Académique à l&amp;#39;éducation Artistique et Culturelle | Académie de  N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3371"/>
            <a:ext cx="1332657" cy="82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2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618641" y="312737"/>
            <a:ext cx="1152128" cy="339351"/>
            <a:chOff x="0" y="3428999"/>
            <a:chExt cx="6804247" cy="2046854"/>
          </a:xfrm>
        </p:grpSpPr>
        <p:pic>
          <p:nvPicPr>
            <p:cNvPr id="1036" name="Picture 12" descr="Pass culture pour les 18 ans - Auvill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94" y="3428999"/>
              <a:ext cx="2046853" cy="204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8999"/>
              <a:ext cx="4572000" cy="2046854"/>
            </a:xfrm>
            <a:prstGeom prst="rect">
              <a:avLst/>
            </a:prstGeom>
          </p:spPr>
        </p:pic>
      </p:grpSp>
      <p:sp>
        <p:nvSpPr>
          <p:cNvPr id="12" name="Titre 1"/>
          <p:cNvSpPr txBox="1">
            <a:spLocks/>
          </p:cNvSpPr>
          <p:nvPr/>
        </p:nvSpPr>
        <p:spPr>
          <a:xfrm>
            <a:off x="307975" y="5235677"/>
            <a:ext cx="865651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800" b="1" dirty="0" smtClean="0">
              <a:solidFill>
                <a:srgbClr val="870087"/>
              </a:solidFill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07975" y="764704"/>
            <a:ext cx="5969520" cy="5904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Toutes les propositions culturelles ne sont pas payantes.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870087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Mise en relation des partenaires culturels de proximité avec les utilisateurs.</a:t>
            </a:r>
          </a:p>
          <a:p>
            <a:pPr algn="l"/>
            <a:endParaRPr lang="fr-FR" sz="2400" dirty="0" smtClean="0">
              <a:solidFill>
                <a:srgbClr val="870087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La </a:t>
            </a:r>
            <a:r>
              <a:rPr lang="fr-FR" sz="2400" dirty="0">
                <a:solidFill>
                  <a:srgbClr val="870087"/>
                </a:solidFill>
              </a:rPr>
              <a:t>page d’accueil </a:t>
            </a:r>
            <a:r>
              <a:rPr lang="fr-FR" sz="2400" dirty="0" err="1">
                <a:solidFill>
                  <a:srgbClr val="870087"/>
                </a:solidFill>
              </a:rPr>
              <a:t>éditorialisée</a:t>
            </a:r>
            <a:r>
              <a:rPr lang="fr-FR" sz="2400" dirty="0">
                <a:solidFill>
                  <a:srgbClr val="870087"/>
                </a:solidFill>
              </a:rPr>
              <a:t> propose des recommandations avec des acteurs culturels, des thèmes, ou des </a:t>
            </a:r>
            <a:r>
              <a:rPr lang="fr-FR" sz="2400" dirty="0" smtClean="0">
                <a:solidFill>
                  <a:srgbClr val="870087"/>
                </a:solidFill>
              </a:rPr>
              <a:t>artistes pour diversifier </a:t>
            </a:r>
            <a:r>
              <a:rPr lang="fr-FR" sz="2400" dirty="0">
                <a:solidFill>
                  <a:srgbClr val="870087"/>
                </a:solidFill>
              </a:rPr>
              <a:t>les pratiques du </a:t>
            </a:r>
            <a:r>
              <a:rPr lang="fr-FR" sz="2400" dirty="0" smtClean="0">
                <a:solidFill>
                  <a:srgbClr val="870087"/>
                </a:solidFill>
              </a:rPr>
              <a:t>jeune.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870087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Outil </a:t>
            </a:r>
            <a:r>
              <a:rPr lang="fr-FR" sz="2400" dirty="0">
                <a:solidFill>
                  <a:srgbClr val="870087"/>
                </a:solidFill>
              </a:rPr>
              <a:t>de recherche par localisation (musée, librairie…), catégorie </a:t>
            </a:r>
            <a:r>
              <a:rPr lang="fr-FR" sz="2400" dirty="0" smtClean="0">
                <a:solidFill>
                  <a:srgbClr val="870087"/>
                </a:solidFill>
              </a:rPr>
              <a:t>ou budget.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870087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Réservation, suivi, gestion et présentation du QR code </a:t>
            </a:r>
            <a:endParaRPr lang="fr-FR" sz="1200" dirty="0" smtClean="0">
              <a:solidFill>
                <a:srgbClr val="870087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313160" y="260648"/>
            <a:ext cx="6563096" cy="570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i="1" u="sng" dirty="0">
                <a:solidFill>
                  <a:srgbClr val="870087"/>
                </a:solidFill>
              </a:rPr>
              <a:t>5</a:t>
            </a:r>
            <a:r>
              <a:rPr lang="fr-FR" sz="2800" b="1" i="1" u="sng" dirty="0" smtClean="0">
                <a:solidFill>
                  <a:srgbClr val="870087"/>
                </a:solidFill>
              </a:rPr>
              <a:t>/ Utilisation de l’application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95" y="1111679"/>
            <a:ext cx="1235528" cy="260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15" y="1118713"/>
            <a:ext cx="1232358" cy="259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ss Culture - Escape Game Paris | The Ga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408" y="4062292"/>
            <a:ext cx="2578596" cy="257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589061" y="652088"/>
            <a:ext cx="1181708" cy="230832"/>
          </a:xfrm>
          <a:prstGeom prst="rect">
            <a:avLst/>
          </a:prstGeom>
          <a:solidFill>
            <a:srgbClr val="ED0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>
                <a:solidFill>
                  <a:schemeClr val="bg1"/>
                </a:solidFill>
              </a:rPr>
              <a:t>Part individuelle </a:t>
            </a:r>
            <a:endParaRPr lang="fr-F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618641" y="312737"/>
            <a:ext cx="1152128" cy="339351"/>
            <a:chOff x="0" y="3428999"/>
            <a:chExt cx="6804247" cy="2046854"/>
          </a:xfrm>
        </p:grpSpPr>
        <p:pic>
          <p:nvPicPr>
            <p:cNvPr id="1036" name="Picture 12" descr="Pass culture pour les 18 ans - Auvill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94" y="3428999"/>
              <a:ext cx="2046853" cy="204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8999"/>
              <a:ext cx="4572000" cy="2046854"/>
            </a:xfrm>
            <a:prstGeom prst="rect">
              <a:avLst/>
            </a:prstGeom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307974" y="1772816"/>
            <a:ext cx="8584505" cy="508518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 smtClean="0">
                <a:solidFill>
                  <a:srgbClr val="870087"/>
                </a:solidFill>
              </a:rPr>
              <a:t>Pourquoi ? </a:t>
            </a:r>
          </a:p>
          <a:p>
            <a:pPr algn="l"/>
            <a:r>
              <a:rPr lang="fr-FR" sz="2800" dirty="0" smtClean="0">
                <a:solidFill>
                  <a:srgbClr val="870087"/>
                </a:solidFill>
              </a:rPr>
              <a:t>Pour faciliter la mise en place des projet EAC par classe.</a:t>
            </a:r>
          </a:p>
          <a:p>
            <a:pPr algn="l"/>
            <a:endParaRPr lang="fr-FR" sz="2600" dirty="0">
              <a:solidFill>
                <a:srgbClr val="870087"/>
              </a:solidFill>
            </a:endParaRPr>
          </a:p>
          <a:p>
            <a:pPr algn="l"/>
            <a:r>
              <a:rPr lang="fr-FR" sz="2800" b="1" dirty="0" smtClean="0">
                <a:solidFill>
                  <a:srgbClr val="870087"/>
                </a:solidFill>
              </a:rPr>
              <a:t>Comment 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870087"/>
                </a:solidFill>
              </a:rPr>
              <a:t>En </a:t>
            </a:r>
            <a:r>
              <a:rPr lang="fr-FR" sz="2800" dirty="0">
                <a:solidFill>
                  <a:srgbClr val="870087"/>
                </a:solidFill>
              </a:rPr>
              <a:t>utilisant l’application </a:t>
            </a:r>
            <a:r>
              <a:rPr lang="fr-FR" sz="2800" b="1" dirty="0">
                <a:solidFill>
                  <a:srgbClr val="870087"/>
                </a:solidFill>
              </a:rPr>
              <a:t>ADAGE</a:t>
            </a:r>
            <a:r>
              <a:rPr lang="fr-FR" sz="2800" dirty="0">
                <a:solidFill>
                  <a:srgbClr val="870087"/>
                </a:solidFill>
              </a:rPr>
              <a:t> </a:t>
            </a:r>
            <a:r>
              <a:rPr lang="fr-FR" sz="2800" dirty="0" smtClean="0">
                <a:solidFill>
                  <a:srgbClr val="870087"/>
                </a:solidFill>
              </a:rPr>
              <a:t>avec l’intégration de </a:t>
            </a:r>
            <a:r>
              <a:rPr lang="fr-FR" sz="2800" dirty="0">
                <a:solidFill>
                  <a:srgbClr val="870087"/>
                </a:solidFill>
              </a:rPr>
              <a:t>toutes les </a:t>
            </a:r>
            <a:r>
              <a:rPr lang="fr-FR" sz="2800" dirty="0" smtClean="0">
                <a:solidFill>
                  <a:srgbClr val="870087"/>
                </a:solidFill>
              </a:rPr>
              <a:t>fonctions </a:t>
            </a:r>
            <a:r>
              <a:rPr lang="fr-FR" sz="2800" dirty="0">
                <a:solidFill>
                  <a:srgbClr val="870087"/>
                </a:solidFill>
              </a:rPr>
              <a:t>du </a:t>
            </a:r>
            <a:r>
              <a:rPr lang="fr-FR" sz="2800" dirty="0" err="1">
                <a:solidFill>
                  <a:srgbClr val="870087"/>
                </a:solidFill>
              </a:rPr>
              <a:t>pass</a:t>
            </a:r>
            <a:r>
              <a:rPr lang="fr-FR" sz="2800" dirty="0">
                <a:solidFill>
                  <a:srgbClr val="870087"/>
                </a:solidFill>
              </a:rPr>
              <a:t> </a:t>
            </a:r>
            <a:r>
              <a:rPr lang="fr-FR" sz="2800" dirty="0" smtClean="0">
                <a:solidFill>
                  <a:srgbClr val="870087"/>
                </a:solidFill>
              </a:rPr>
              <a:t>Culture pour centraliser </a:t>
            </a:r>
            <a:r>
              <a:rPr lang="fr-FR" sz="2800" dirty="0">
                <a:solidFill>
                  <a:srgbClr val="870087"/>
                </a:solidFill>
              </a:rPr>
              <a:t>la gestion des moyens et </a:t>
            </a:r>
            <a:r>
              <a:rPr lang="fr-FR" sz="2800" dirty="0" smtClean="0">
                <a:solidFill>
                  <a:srgbClr val="870087"/>
                </a:solidFill>
              </a:rPr>
              <a:t>des offres.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870087"/>
                </a:solidFill>
              </a:rPr>
              <a:t>Les </a:t>
            </a:r>
            <a:r>
              <a:rPr lang="fr-FR" sz="2800" b="1" dirty="0" smtClean="0">
                <a:solidFill>
                  <a:srgbClr val="870087"/>
                </a:solidFill>
              </a:rPr>
              <a:t>rédacteurs de projets </a:t>
            </a:r>
            <a:r>
              <a:rPr lang="fr-FR" sz="2800" dirty="0" smtClean="0">
                <a:solidFill>
                  <a:srgbClr val="870087"/>
                </a:solidFill>
              </a:rPr>
              <a:t>accèdent aux offres et </a:t>
            </a:r>
            <a:r>
              <a:rPr lang="fr-FR" sz="2800" dirty="0" smtClean="0">
                <a:solidFill>
                  <a:srgbClr val="870087"/>
                </a:solidFill>
              </a:rPr>
              <a:t>recense </a:t>
            </a:r>
            <a:r>
              <a:rPr lang="fr-FR" sz="2800" dirty="0" smtClean="0">
                <a:solidFill>
                  <a:srgbClr val="870087"/>
                </a:solidFill>
              </a:rPr>
              <a:t>le projet et les participants aidés par le </a:t>
            </a:r>
            <a:r>
              <a:rPr lang="fr-FR" sz="2800" b="1" dirty="0" smtClean="0">
                <a:solidFill>
                  <a:srgbClr val="870087"/>
                </a:solidFill>
              </a:rPr>
              <a:t>référent culture</a:t>
            </a:r>
            <a:r>
              <a:rPr lang="fr-FR" sz="2800" dirty="0" smtClean="0">
                <a:solidFill>
                  <a:srgbClr val="870087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870087"/>
                </a:solidFill>
              </a:rPr>
              <a:t>Le </a:t>
            </a:r>
            <a:r>
              <a:rPr lang="fr-FR" sz="2800" b="1" dirty="0" smtClean="0">
                <a:solidFill>
                  <a:srgbClr val="870087"/>
                </a:solidFill>
              </a:rPr>
              <a:t>chef d’établissement </a:t>
            </a:r>
            <a:r>
              <a:rPr lang="fr-FR" sz="2800" dirty="0" smtClean="0">
                <a:solidFill>
                  <a:srgbClr val="870087"/>
                </a:solidFill>
              </a:rPr>
              <a:t>valide les projets et gère les paiements.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rgbClr val="870087"/>
              </a:solidFill>
            </a:endParaRPr>
          </a:p>
          <a:p>
            <a:pPr algn="l"/>
            <a:r>
              <a:rPr lang="fr-FR" sz="2800" b="1" dirty="0" smtClean="0">
                <a:solidFill>
                  <a:srgbClr val="870087"/>
                </a:solidFill>
              </a:rPr>
              <a:t>Quoi ?</a:t>
            </a:r>
          </a:p>
          <a:p>
            <a:pPr algn="l"/>
            <a:r>
              <a:rPr lang="fr-FR" sz="2800" dirty="0" smtClean="0">
                <a:solidFill>
                  <a:srgbClr val="870087"/>
                </a:solidFill>
              </a:rPr>
              <a:t>Offres </a:t>
            </a:r>
            <a:r>
              <a:rPr lang="fr-FR" sz="2800" dirty="0">
                <a:solidFill>
                  <a:srgbClr val="870087"/>
                </a:solidFill>
              </a:rPr>
              <a:t>datées et forfaitaires (sorties ou interventions en classe), pas de biens </a:t>
            </a:r>
            <a:r>
              <a:rPr lang="fr-FR" sz="2800" dirty="0" smtClean="0">
                <a:solidFill>
                  <a:srgbClr val="870087"/>
                </a:solidFill>
              </a:rPr>
              <a:t>matériels.</a:t>
            </a:r>
            <a:endParaRPr lang="fr-FR" sz="2800" dirty="0">
              <a:solidFill>
                <a:srgbClr val="870087"/>
              </a:solidFill>
            </a:endParaRPr>
          </a:p>
          <a:p>
            <a:r>
              <a:rPr lang="fr-FR" sz="2400" dirty="0"/>
              <a:t> </a:t>
            </a:r>
          </a:p>
          <a:p>
            <a:pPr algn="l"/>
            <a:endParaRPr lang="fr-FR" sz="2400" b="1" dirty="0" smtClean="0">
              <a:solidFill>
                <a:srgbClr val="870087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89061" y="652088"/>
            <a:ext cx="1181708" cy="230832"/>
          </a:xfrm>
          <a:prstGeom prst="rect">
            <a:avLst/>
          </a:prstGeom>
          <a:solidFill>
            <a:srgbClr val="ED0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>
                <a:solidFill>
                  <a:schemeClr val="bg1"/>
                </a:solidFill>
              </a:rPr>
              <a:t>Part </a:t>
            </a:r>
            <a:r>
              <a:rPr lang="fr-FR" sz="900" b="1" i="1" dirty="0" smtClean="0">
                <a:solidFill>
                  <a:schemeClr val="bg1"/>
                </a:solidFill>
              </a:rPr>
              <a:t>collective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789726" y="153205"/>
            <a:ext cx="7310666" cy="1324446"/>
          </a:xfrm>
        </p:spPr>
        <p:txBody>
          <a:bodyPr>
            <a:normAutofit fontScale="90000"/>
          </a:bodyPr>
          <a:lstStyle/>
          <a:p>
            <a:r>
              <a:rPr lang="fr-FR" sz="5400" b="1" u="sng" dirty="0">
                <a:solidFill>
                  <a:srgbClr val="870087"/>
                </a:solidFill>
              </a:rPr>
              <a:t>2</a:t>
            </a:r>
            <a:r>
              <a:rPr lang="fr-FR" sz="5400" b="1" u="sng" dirty="0" smtClean="0">
                <a:solidFill>
                  <a:srgbClr val="870087"/>
                </a:solidFill>
              </a:rPr>
              <a:t>eme </a:t>
            </a:r>
            <a:r>
              <a:rPr lang="fr-FR" sz="5400" b="1" u="sng" dirty="0">
                <a:solidFill>
                  <a:srgbClr val="870087"/>
                </a:solidFill>
              </a:rPr>
              <a:t>partie </a:t>
            </a:r>
            <a:r>
              <a:rPr lang="fr-FR" sz="5400" b="1" u="sng" dirty="0" smtClean="0">
                <a:solidFill>
                  <a:srgbClr val="870087"/>
                </a:solidFill>
              </a:rPr>
              <a:t>:</a:t>
            </a:r>
            <a:br>
              <a:rPr lang="fr-FR" sz="5400" b="1" u="sng" dirty="0" smtClean="0">
                <a:solidFill>
                  <a:srgbClr val="870087"/>
                </a:solidFill>
              </a:rPr>
            </a:br>
            <a:r>
              <a:rPr lang="fr-FR" sz="5400" b="1" u="sng" dirty="0" smtClean="0">
                <a:solidFill>
                  <a:srgbClr val="870087"/>
                </a:solidFill>
              </a:rPr>
              <a:t> </a:t>
            </a:r>
            <a:r>
              <a:rPr lang="fr-FR" sz="5400" b="1" i="1" u="sng" dirty="0">
                <a:solidFill>
                  <a:srgbClr val="870087"/>
                </a:solidFill>
              </a:rPr>
              <a:t>La part </a:t>
            </a:r>
            <a:r>
              <a:rPr lang="fr-FR" sz="5400" b="1" i="1" u="sng" dirty="0" smtClean="0">
                <a:solidFill>
                  <a:srgbClr val="870087"/>
                </a:solidFill>
              </a:rPr>
              <a:t>collective </a:t>
            </a:r>
            <a:endParaRPr lang="fr-FR" sz="5400" b="1" i="1" u="sng" dirty="0">
              <a:solidFill>
                <a:srgbClr val="870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618641" y="312737"/>
            <a:ext cx="1152128" cy="339351"/>
            <a:chOff x="0" y="3428999"/>
            <a:chExt cx="6804247" cy="2046854"/>
          </a:xfrm>
        </p:grpSpPr>
        <p:pic>
          <p:nvPicPr>
            <p:cNvPr id="1036" name="Picture 12" descr="Pass culture pour les 18 ans - Auvill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94" y="3428999"/>
              <a:ext cx="2046853" cy="204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8999"/>
              <a:ext cx="4572000" cy="2046854"/>
            </a:xfrm>
            <a:prstGeom prst="rect">
              <a:avLst/>
            </a:prstGeom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307975" y="465137"/>
            <a:ext cx="8462794" cy="534012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600" b="1" dirty="0" smtClean="0">
                <a:solidFill>
                  <a:srgbClr val="870087"/>
                </a:solidFill>
              </a:rPr>
              <a:t>Combien 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En </a:t>
            </a:r>
            <a:r>
              <a:rPr lang="fr-FR" sz="2400" b="1" dirty="0">
                <a:solidFill>
                  <a:srgbClr val="870087"/>
                </a:solidFill>
              </a:rPr>
              <a:t>4</a:t>
            </a:r>
            <a:r>
              <a:rPr lang="fr-FR" sz="2400" b="1" baseline="30000" dirty="0">
                <a:solidFill>
                  <a:srgbClr val="870087"/>
                </a:solidFill>
              </a:rPr>
              <a:t>e</a:t>
            </a:r>
            <a:r>
              <a:rPr lang="fr-FR" sz="2400" dirty="0">
                <a:solidFill>
                  <a:srgbClr val="870087"/>
                </a:solidFill>
              </a:rPr>
              <a:t> et </a:t>
            </a:r>
            <a:r>
              <a:rPr lang="fr-FR" sz="2400" b="1" dirty="0">
                <a:solidFill>
                  <a:srgbClr val="870087"/>
                </a:solidFill>
              </a:rPr>
              <a:t>3</a:t>
            </a:r>
            <a:r>
              <a:rPr lang="fr-FR" sz="2400" b="1" baseline="30000" dirty="0">
                <a:solidFill>
                  <a:srgbClr val="870087"/>
                </a:solidFill>
              </a:rPr>
              <a:t>e</a:t>
            </a:r>
            <a:r>
              <a:rPr lang="fr-FR" sz="2400" dirty="0">
                <a:solidFill>
                  <a:srgbClr val="870087"/>
                </a:solidFill>
              </a:rPr>
              <a:t> </a:t>
            </a:r>
            <a:r>
              <a:rPr lang="fr-FR" sz="2400" b="1" dirty="0" smtClean="0">
                <a:solidFill>
                  <a:srgbClr val="870087"/>
                </a:solidFill>
              </a:rPr>
              <a:t>25€ </a:t>
            </a:r>
            <a:r>
              <a:rPr lang="fr-FR" sz="2400" dirty="0">
                <a:solidFill>
                  <a:srgbClr val="870087"/>
                </a:solidFill>
              </a:rPr>
              <a:t>par élève </a:t>
            </a:r>
            <a:r>
              <a:rPr lang="fr-FR" sz="2400" dirty="0" smtClean="0">
                <a:solidFill>
                  <a:srgbClr val="870087"/>
                </a:solidFill>
              </a:rPr>
              <a:t>(</a:t>
            </a:r>
            <a:r>
              <a:rPr lang="fr-FR" sz="2400" dirty="0">
                <a:solidFill>
                  <a:srgbClr val="870087"/>
                </a:solidFill>
              </a:rPr>
              <a:t>prorata de </a:t>
            </a:r>
            <a:r>
              <a:rPr lang="fr-FR" sz="2400" b="1" dirty="0" smtClean="0">
                <a:solidFill>
                  <a:srgbClr val="870087"/>
                </a:solidFill>
              </a:rPr>
              <a:t>16,7€ </a:t>
            </a:r>
            <a:r>
              <a:rPr lang="fr-FR" sz="2400" dirty="0" smtClean="0">
                <a:solidFill>
                  <a:srgbClr val="870087"/>
                </a:solidFill>
              </a:rPr>
              <a:t>au </a:t>
            </a:r>
            <a:r>
              <a:rPr lang="fr-FR" sz="2400" dirty="0">
                <a:solidFill>
                  <a:srgbClr val="870087"/>
                </a:solidFill>
              </a:rPr>
              <a:t>1er janvier </a:t>
            </a:r>
            <a:r>
              <a:rPr lang="fr-FR" sz="2400" dirty="0" smtClean="0">
                <a:solidFill>
                  <a:srgbClr val="870087"/>
                </a:solidFill>
              </a:rPr>
              <a:t>2022)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En </a:t>
            </a:r>
            <a:r>
              <a:rPr lang="fr-FR" sz="2400" b="1" dirty="0">
                <a:solidFill>
                  <a:srgbClr val="870087"/>
                </a:solidFill>
              </a:rPr>
              <a:t>2</a:t>
            </a:r>
            <a:r>
              <a:rPr lang="fr-FR" sz="2400" b="1" baseline="30000" dirty="0">
                <a:solidFill>
                  <a:srgbClr val="870087"/>
                </a:solidFill>
              </a:rPr>
              <a:t>nde</a:t>
            </a:r>
            <a:r>
              <a:rPr lang="fr-FR" sz="2400" dirty="0">
                <a:solidFill>
                  <a:srgbClr val="870087"/>
                </a:solidFill>
              </a:rPr>
              <a:t> </a:t>
            </a:r>
            <a:r>
              <a:rPr lang="fr-FR" sz="2400" b="1" dirty="0">
                <a:solidFill>
                  <a:srgbClr val="870087"/>
                </a:solidFill>
              </a:rPr>
              <a:t>30€ </a:t>
            </a:r>
            <a:r>
              <a:rPr lang="fr-FR" sz="2400" dirty="0">
                <a:solidFill>
                  <a:srgbClr val="870087"/>
                </a:solidFill>
              </a:rPr>
              <a:t>par élève </a:t>
            </a:r>
            <a:r>
              <a:rPr lang="fr-FR" sz="2400" dirty="0" smtClean="0">
                <a:solidFill>
                  <a:srgbClr val="870087"/>
                </a:solidFill>
              </a:rPr>
              <a:t>(</a:t>
            </a:r>
            <a:r>
              <a:rPr lang="fr-FR" sz="2400" b="1" dirty="0" smtClean="0">
                <a:solidFill>
                  <a:srgbClr val="870087"/>
                </a:solidFill>
              </a:rPr>
              <a:t>20€ </a:t>
            </a:r>
            <a:r>
              <a:rPr lang="fr-FR" sz="2400" dirty="0">
                <a:solidFill>
                  <a:srgbClr val="870087"/>
                </a:solidFill>
              </a:rPr>
              <a:t>au 1er janvier 2022</a:t>
            </a:r>
            <a:r>
              <a:rPr lang="fr-FR" sz="2400" dirty="0" smtClean="0">
                <a:solidFill>
                  <a:srgbClr val="870087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870087"/>
                </a:solidFill>
              </a:rPr>
              <a:t>CAP </a:t>
            </a:r>
            <a:r>
              <a:rPr lang="fr-FR" sz="2400" dirty="0">
                <a:solidFill>
                  <a:srgbClr val="870087"/>
                </a:solidFill>
              </a:rPr>
              <a:t>1</a:t>
            </a:r>
            <a:r>
              <a:rPr lang="fr-FR" sz="2400" baseline="30000" dirty="0">
                <a:solidFill>
                  <a:srgbClr val="870087"/>
                </a:solidFill>
              </a:rPr>
              <a:t>ere</a:t>
            </a:r>
            <a:r>
              <a:rPr lang="fr-FR" sz="2400" dirty="0">
                <a:solidFill>
                  <a:srgbClr val="870087"/>
                </a:solidFill>
              </a:rPr>
              <a:t> et 2</a:t>
            </a:r>
            <a:r>
              <a:rPr lang="fr-FR" sz="2400" baseline="30000" dirty="0">
                <a:solidFill>
                  <a:srgbClr val="870087"/>
                </a:solidFill>
              </a:rPr>
              <a:t>eme</a:t>
            </a:r>
            <a:r>
              <a:rPr lang="fr-FR" sz="2400" dirty="0">
                <a:solidFill>
                  <a:srgbClr val="870087"/>
                </a:solidFill>
              </a:rPr>
              <a:t> année </a:t>
            </a:r>
            <a:r>
              <a:rPr lang="fr-FR" sz="2400" b="1" dirty="0" smtClean="0">
                <a:solidFill>
                  <a:srgbClr val="870087"/>
                </a:solidFill>
              </a:rPr>
              <a:t>30</a:t>
            </a:r>
            <a:r>
              <a:rPr lang="fr-FR" sz="2400" b="1" dirty="0">
                <a:solidFill>
                  <a:srgbClr val="870087"/>
                </a:solidFill>
              </a:rPr>
              <a:t>€ </a:t>
            </a:r>
            <a:r>
              <a:rPr lang="fr-FR" sz="2400" dirty="0">
                <a:solidFill>
                  <a:srgbClr val="870087"/>
                </a:solidFill>
              </a:rPr>
              <a:t>élève </a:t>
            </a:r>
            <a:r>
              <a:rPr lang="fr-FR" sz="2400" dirty="0" smtClean="0">
                <a:solidFill>
                  <a:srgbClr val="870087"/>
                </a:solidFill>
              </a:rPr>
              <a:t>(</a:t>
            </a:r>
            <a:r>
              <a:rPr lang="fr-FR" sz="2400" b="1" dirty="0" smtClean="0">
                <a:solidFill>
                  <a:srgbClr val="870087"/>
                </a:solidFill>
              </a:rPr>
              <a:t>20€ </a:t>
            </a:r>
            <a:r>
              <a:rPr lang="fr-FR" sz="2400" dirty="0">
                <a:solidFill>
                  <a:srgbClr val="870087"/>
                </a:solidFill>
              </a:rPr>
              <a:t>au 1er janvier 2022</a:t>
            </a:r>
            <a:r>
              <a:rPr lang="fr-FR" sz="2400" dirty="0" smtClean="0">
                <a:solidFill>
                  <a:srgbClr val="870087"/>
                </a:solidFill>
              </a:rPr>
              <a:t>)</a:t>
            </a:r>
            <a:endParaRPr lang="fr-FR" sz="2400" b="1" dirty="0">
              <a:solidFill>
                <a:srgbClr val="870087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En </a:t>
            </a:r>
            <a:r>
              <a:rPr lang="fr-FR" sz="2400" b="1" dirty="0">
                <a:solidFill>
                  <a:srgbClr val="870087"/>
                </a:solidFill>
              </a:rPr>
              <a:t>1</a:t>
            </a:r>
            <a:r>
              <a:rPr lang="fr-FR" sz="2400" b="1" baseline="30000" dirty="0">
                <a:solidFill>
                  <a:srgbClr val="870087"/>
                </a:solidFill>
              </a:rPr>
              <a:t>ere</a:t>
            </a:r>
            <a:r>
              <a:rPr lang="fr-FR" sz="2400" dirty="0">
                <a:solidFill>
                  <a:srgbClr val="870087"/>
                </a:solidFill>
              </a:rPr>
              <a:t> et </a:t>
            </a:r>
            <a:r>
              <a:rPr lang="fr-FR" sz="2400" b="1" dirty="0">
                <a:solidFill>
                  <a:srgbClr val="870087"/>
                </a:solidFill>
              </a:rPr>
              <a:t>Terminale</a:t>
            </a:r>
            <a:r>
              <a:rPr lang="fr-FR" sz="2400" dirty="0">
                <a:solidFill>
                  <a:srgbClr val="870087"/>
                </a:solidFill>
              </a:rPr>
              <a:t> </a:t>
            </a:r>
            <a:r>
              <a:rPr lang="fr-FR" sz="2400" b="1" dirty="0">
                <a:solidFill>
                  <a:srgbClr val="870087"/>
                </a:solidFill>
              </a:rPr>
              <a:t>20 € </a:t>
            </a:r>
            <a:r>
              <a:rPr lang="fr-FR" sz="2400" dirty="0">
                <a:solidFill>
                  <a:srgbClr val="870087"/>
                </a:solidFill>
              </a:rPr>
              <a:t>par élève (</a:t>
            </a:r>
            <a:r>
              <a:rPr lang="fr-FR" sz="2400" b="1" dirty="0" smtClean="0">
                <a:solidFill>
                  <a:srgbClr val="870087"/>
                </a:solidFill>
              </a:rPr>
              <a:t>13,3€ </a:t>
            </a:r>
            <a:r>
              <a:rPr lang="fr-FR" sz="2400" dirty="0">
                <a:solidFill>
                  <a:srgbClr val="870087"/>
                </a:solidFill>
              </a:rPr>
              <a:t>au 1er janvier 2022</a:t>
            </a:r>
            <a:r>
              <a:rPr lang="fr-FR" sz="2400" dirty="0" smtClean="0">
                <a:solidFill>
                  <a:srgbClr val="870087"/>
                </a:solidFill>
              </a:rPr>
              <a:t>)</a:t>
            </a:r>
          </a:p>
          <a:p>
            <a:pPr algn="l"/>
            <a:endParaRPr lang="fr-FR" sz="2400" dirty="0">
              <a:solidFill>
                <a:srgbClr val="870087"/>
              </a:solidFill>
            </a:endParaRPr>
          </a:p>
          <a:p>
            <a:pPr algn="l"/>
            <a:r>
              <a:rPr lang="fr-FR" sz="2400" dirty="0">
                <a:solidFill>
                  <a:srgbClr val="870087"/>
                </a:solidFill>
              </a:rPr>
              <a:t>· Ce crédit est </a:t>
            </a:r>
            <a:r>
              <a:rPr lang="fr-FR" sz="2400" b="1" dirty="0">
                <a:solidFill>
                  <a:srgbClr val="870087"/>
                </a:solidFill>
              </a:rPr>
              <a:t>attribué virtuellement </a:t>
            </a:r>
            <a:r>
              <a:rPr lang="fr-FR" sz="2400" dirty="0">
                <a:solidFill>
                  <a:srgbClr val="870087"/>
                </a:solidFill>
              </a:rPr>
              <a:t>aux établissements scolaires dans </a:t>
            </a:r>
            <a:r>
              <a:rPr lang="fr-FR" sz="2400" b="1" dirty="0" smtClean="0">
                <a:solidFill>
                  <a:srgbClr val="870087"/>
                </a:solidFill>
              </a:rPr>
              <a:t>ADAGE.</a:t>
            </a:r>
            <a:r>
              <a:rPr lang="fr-FR" sz="2400" dirty="0" smtClean="0">
                <a:solidFill>
                  <a:srgbClr val="870087"/>
                </a:solidFill>
              </a:rPr>
              <a:t> Ce qui permet une répartition d’un montant pour les projets EAC par classe.</a:t>
            </a:r>
          </a:p>
          <a:p>
            <a:pPr algn="l"/>
            <a:endParaRPr lang="fr-FR" sz="2400" dirty="0" smtClean="0">
              <a:solidFill>
                <a:srgbClr val="870087"/>
              </a:solidFill>
            </a:endParaRPr>
          </a:p>
          <a:p>
            <a:pPr algn="l"/>
            <a:endParaRPr lang="fr-FR" sz="2400" dirty="0">
              <a:solidFill>
                <a:srgbClr val="870087"/>
              </a:solidFill>
            </a:endParaRPr>
          </a:p>
          <a:p>
            <a:r>
              <a:rPr lang="fr-FR" sz="2400" dirty="0"/>
              <a:t> </a:t>
            </a:r>
          </a:p>
          <a:p>
            <a:pPr algn="l"/>
            <a:endParaRPr lang="fr-FR" sz="2400" b="1" dirty="0" smtClean="0">
              <a:solidFill>
                <a:srgbClr val="870087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89061" y="652088"/>
            <a:ext cx="1181708" cy="230832"/>
          </a:xfrm>
          <a:prstGeom prst="rect">
            <a:avLst/>
          </a:prstGeom>
          <a:solidFill>
            <a:srgbClr val="ED0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>
                <a:solidFill>
                  <a:schemeClr val="bg1"/>
                </a:solidFill>
              </a:rPr>
              <a:t>Part </a:t>
            </a:r>
            <a:r>
              <a:rPr lang="fr-FR" sz="900" b="1" i="1" dirty="0" smtClean="0">
                <a:solidFill>
                  <a:schemeClr val="bg1"/>
                </a:solidFill>
              </a:rPr>
              <a:t>collective 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581128"/>
            <a:ext cx="5379790" cy="19442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92193" y="4211796"/>
            <a:ext cx="4702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870087"/>
                </a:solidFill>
              </a:rPr>
              <a:t>Pourquoi étendre aux - de 18 ans ?</a:t>
            </a:r>
            <a:endParaRPr lang="fr-FR" sz="2400" b="1" u="sng" dirty="0"/>
          </a:p>
        </p:txBody>
      </p:sp>
    </p:spTree>
    <p:extLst>
      <p:ext uri="{BB962C8B-B14F-4D97-AF65-F5344CB8AC3E}">
        <p14:creationId xmlns:p14="http://schemas.microsoft.com/office/powerpoint/2010/main" val="18988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618641" y="312737"/>
            <a:ext cx="1152128" cy="339351"/>
            <a:chOff x="0" y="3428999"/>
            <a:chExt cx="6804247" cy="2046854"/>
          </a:xfrm>
        </p:grpSpPr>
        <p:pic>
          <p:nvPicPr>
            <p:cNvPr id="1036" name="Picture 12" descr="Pass culture pour les 18 ans - Auvill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94" y="3428999"/>
              <a:ext cx="2046853" cy="204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8999"/>
              <a:ext cx="4572000" cy="2046854"/>
            </a:xfrm>
            <a:prstGeom prst="rect">
              <a:avLst/>
            </a:prstGeom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179512" y="304353"/>
            <a:ext cx="8784976" cy="655364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600" b="1" i="1" u="sng" dirty="0">
                <a:solidFill>
                  <a:srgbClr val="870087"/>
                </a:solidFill>
              </a:rPr>
              <a:t>3/ </a:t>
            </a:r>
            <a:r>
              <a:rPr lang="fr-FR" sz="4600" b="1" i="1" u="sng" dirty="0" smtClean="0">
                <a:solidFill>
                  <a:srgbClr val="870087"/>
                </a:solidFill>
              </a:rPr>
              <a:t>Les acteurs de projet :</a:t>
            </a:r>
            <a:endParaRPr lang="fr-FR" sz="4600" b="1" i="1" u="sng" dirty="0">
              <a:solidFill>
                <a:srgbClr val="870087"/>
              </a:solidFill>
            </a:endParaRPr>
          </a:p>
          <a:p>
            <a:pPr algn="l"/>
            <a:endParaRPr lang="fr-FR" sz="2600" b="1" dirty="0" smtClean="0">
              <a:solidFill>
                <a:srgbClr val="87008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600" dirty="0" smtClean="0">
                <a:solidFill>
                  <a:srgbClr val="870087"/>
                </a:solidFill>
              </a:rPr>
              <a:t>Le </a:t>
            </a:r>
            <a:r>
              <a:rPr lang="fr-FR" sz="2600" b="1" dirty="0">
                <a:solidFill>
                  <a:srgbClr val="870087"/>
                </a:solidFill>
              </a:rPr>
              <a:t>porteur de projet </a:t>
            </a:r>
            <a:r>
              <a:rPr lang="fr-FR" sz="2600" dirty="0">
                <a:solidFill>
                  <a:srgbClr val="870087"/>
                </a:solidFill>
              </a:rPr>
              <a:t>utilise ADAGE pour monter son projet </a:t>
            </a:r>
            <a:r>
              <a:rPr lang="fr-FR" sz="2600" dirty="0" smtClean="0">
                <a:solidFill>
                  <a:srgbClr val="870087"/>
                </a:solidFill>
              </a:rPr>
              <a:t>EAC. S’il </a:t>
            </a:r>
            <a:r>
              <a:rPr lang="fr-FR" sz="2600" dirty="0">
                <a:solidFill>
                  <a:srgbClr val="870087"/>
                </a:solidFill>
              </a:rPr>
              <a:t>est déjà en contact avec le </a:t>
            </a:r>
            <a:r>
              <a:rPr lang="fr-FR" sz="2600" dirty="0" smtClean="0">
                <a:solidFill>
                  <a:srgbClr val="870087"/>
                </a:solidFill>
              </a:rPr>
              <a:t>partenaire, </a:t>
            </a:r>
            <a:r>
              <a:rPr lang="fr-FR" sz="2600" dirty="0">
                <a:solidFill>
                  <a:srgbClr val="870087"/>
                </a:solidFill>
              </a:rPr>
              <a:t>c’est ensemble qu’ils vont monter le </a:t>
            </a:r>
            <a:r>
              <a:rPr lang="fr-FR" sz="2600" dirty="0" smtClean="0">
                <a:solidFill>
                  <a:srgbClr val="870087"/>
                </a:solidFill>
              </a:rPr>
              <a:t>projet. S’il </a:t>
            </a:r>
            <a:r>
              <a:rPr lang="fr-FR" sz="2600" dirty="0">
                <a:solidFill>
                  <a:srgbClr val="870087"/>
                </a:solidFill>
              </a:rPr>
              <a:t>ne connaît pas le partenaire, il va le trouver dans ADAGE et créer avec lui, si ce n’est pas fait, </a:t>
            </a:r>
            <a:r>
              <a:rPr lang="fr-FR" sz="2600" dirty="0" smtClean="0">
                <a:solidFill>
                  <a:srgbClr val="870087"/>
                </a:solidFill>
              </a:rPr>
              <a:t>une </a:t>
            </a:r>
            <a:r>
              <a:rPr lang="fr-FR" sz="2600" dirty="0">
                <a:solidFill>
                  <a:srgbClr val="870087"/>
                </a:solidFill>
              </a:rPr>
              <a:t>offre par le </a:t>
            </a:r>
            <a:r>
              <a:rPr lang="fr-FR" sz="2600" dirty="0" err="1">
                <a:solidFill>
                  <a:srgbClr val="870087"/>
                </a:solidFill>
              </a:rPr>
              <a:t>pass</a:t>
            </a:r>
            <a:r>
              <a:rPr lang="fr-FR" sz="2600" dirty="0">
                <a:solidFill>
                  <a:srgbClr val="870087"/>
                </a:solidFill>
              </a:rPr>
              <a:t> C</a:t>
            </a:r>
            <a:r>
              <a:rPr lang="fr-FR" sz="2600" dirty="0" smtClean="0">
                <a:solidFill>
                  <a:srgbClr val="870087"/>
                </a:solidFill>
              </a:rPr>
              <a:t>ulture.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600" dirty="0" smtClean="0">
              <a:solidFill>
                <a:srgbClr val="87008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870087"/>
                </a:solidFill>
              </a:rPr>
              <a:t>Le </a:t>
            </a:r>
            <a:r>
              <a:rPr lang="fr-FR" sz="2600" b="1" dirty="0">
                <a:solidFill>
                  <a:srgbClr val="870087"/>
                </a:solidFill>
              </a:rPr>
              <a:t>référent culture </a:t>
            </a:r>
            <a:r>
              <a:rPr lang="fr-FR" sz="2600" dirty="0">
                <a:solidFill>
                  <a:srgbClr val="870087"/>
                </a:solidFill>
              </a:rPr>
              <a:t>va accompagner et conseiller les équipes pédagogiques et aider le chef </a:t>
            </a:r>
            <a:r>
              <a:rPr lang="fr-FR" sz="2600" dirty="0" smtClean="0">
                <a:solidFill>
                  <a:srgbClr val="870087"/>
                </a:solidFill>
              </a:rPr>
              <a:t>d’établissement.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600" dirty="0">
              <a:solidFill>
                <a:srgbClr val="87008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600" dirty="0" smtClean="0">
                <a:solidFill>
                  <a:srgbClr val="870087"/>
                </a:solidFill>
              </a:rPr>
              <a:t>Le </a:t>
            </a:r>
            <a:r>
              <a:rPr lang="fr-FR" sz="2600" b="1" dirty="0">
                <a:solidFill>
                  <a:srgbClr val="870087"/>
                </a:solidFill>
              </a:rPr>
              <a:t>chef d’établissement </a:t>
            </a:r>
            <a:r>
              <a:rPr lang="fr-FR" sz="2600" dirty="0">
                <a:solidFill>
                  <a:srgbClr val="870087"/>
                </a:solidFill>
              </a:rPr>
              <a:t>est garant de l’utilisation du budget au sein de son établissement et sa répartition, il valide les pré-réservations</a:t>
            </a:r>
            <a:r>
              <a:rPr lang="fr-FR" sz="2600" dirty="0" smtClean="0">
                <a:solidFill>
                  <a:srgbClr val="870087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600" dirty="0" smtClean="0">
              <a:solidFill>
                <a:srgbClr val="87008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600" b="1" dirty="0" smtClean="0">
                <a:solidFill>
                  <a:srgbClr val="870087"/>
                </a:solidFill>
              </a:rPr>
              <a:t>L’acteur </a:t>
            </a:r>
            <a:r>
              <a:rPr lang="fr-FR" sz="2600" b="1" dirty="0">
                <a:solidFill>
                  <a:srgbClr val="870087"/>
                </a:solidFill>
              </a:rPr>
              <a:t>culturel </a:t>
            </a:r>
            <a:r>
              <a:rPr lang="fr-FR" sz="2600" dirty="0">
                <a:solidFill>
                  <a:srgbClr val="870087"/>
                </a:solidFill>
              </a:rPr>
              <a:t>est remboursé à 100% par le </a:t>
            </a:r>
            <a:r>
              <a:rPr lang="fr-FR" sz="2600" dirty="0" err="1">
                <a:solidFill>
                  <a:srgbClr val="870087"/>
                </a:solidFill>
              </a:rPr>
              <a:t>pass</a:t>
            </a:r>
            <a:r>
              <a:rPr lang="fr-FR" sz="2600" dirty="0">
                <a:solidFill>
                  <a:srgbClr val="870087"/>
                </a:solidFill>
              </a:rPr>
              <a:t> culture une fois l’activité effectuée</a:t>
            </a:r>
            <a:r>
              <a:rPr lang="fr-FR" sz="2600" dirty="0" smtClean="0">
                <a:solidFill>
                  <a:srgbClr val="870087"/>
                </a:solidFill>
              </a:rPr>
              <a:t>. Il crée les offres par sa plateforme </a:t>
            </a:r>
            <a:r>
              <a:rPr lang="fr-FR" sz="2600" dirty="0" err="1">
                <a:solidFill>
                  <a:srgbClr val="870087"/>
                </a:solidFill>
              </a:rPr>
              <a:t>p</a:t>
            </a:r>
            <a:r>
              <a:rPr lang="fr-FR" sz="2600" dirty="0" err="1" smtClean="0">
                <a:solidFill>
                  <a:srgbClr val="870087"/>
                </a:solidFill>
              </a:rPr>
              <a:t>ass</a:t>
            </a:r>
            <a:r>
              <a:rPr lang="fr-FR" sz="2600" dirty="0" smtClean="0">
                <a:solidFill>
                  <a:srgbClr val="870087"/>
                </a:solidFill>
              </a:rPr>
              <a:t> Culture Pro.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600" dirty="0" smtClean="0">
              <a:solidFill>
                <a:srgbClr val="87008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600" dirty="0" smtClean="0">
                <a:solidFill>
                  <a:srgbClr val="870087"/>
                </a:solidFill>
              </a:rPr>
              <a:t>Le </a:t>
            </a:r>
            <a:r>
              <a:rPr lang="fr-FR" sz="2600" b="1" dirty="0" smtClean="0">
                <a:solidFill>
                  <a:srgbClr val="870087"/>
                </a:solidFill>
              </a:rPr>
              <a:t>coordinateur EAC du département</a:t>
            </a:r>
            <a:r>
              <a:rPr lang="fr-FR" sz="2600" dirty="0" smtClean="0">
                <a:solidFill>
                  <a:srgbClr val="870087"/>
                </a:solidFill>
              </a:rPr>
              <a:t>, les </a:t>
            </a:r>
            <a:r>
              <a:rPr lang="fr-FR" sz="2600" b="1" dirty="0">
                <a:solidFill>
                  <a:srgbClr val="870087"/>
                </a:solidFill>
              </a:rPr>
              <a:t>chargés de missions culturels</a:t>
            </a:r>
            <a:r>
              <a:rPr lang="fr-FR" sz="2600" dirty="0">
                <a:solidFill>
                  <a:srgbClr val="870087"/>
                </a:solidFill>
              </a:rPr>
              <a:t>, le </a:t>
            </a:r>
            <a:r>
              <a:rPr lang="fr-FR" sz="2600" b="1" dirty="0" smtClean="0">
                <a:solidFill>
                  <a:srgbClr val="870087"/>
                </a:solidFill>
              </a:rPr>
              <a:t>chargé de mission ADAGE académique</a:t>
            </a:r>
            <a:r>
              <a:rPr lang="fr-FR" sz="2600" dirty="0" smtClean="0">
                <a:solidFill>
                  <a:srgbClr val="870087"/>
                </a:solidFill>
              </a:rPr>
              <a:t> sont des interlocuteurs à privilégier.</a:t>
            </a:r>
            <a:r>
              <a:rPr lang="fr-FR" sz="2600" b="1" dirty="0" smtClean="0">
                <a:solidFill>
                  <a:srgbClr val="870087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600" b="1" dirty="0" smtClean="0">
              <a:solidFill>
                <a:srgbClr val="87008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600" dirty="0" smtClean="0">
                <a:solidFill>
                  <a:srgbClr val="870087"/>
                </a:solidFill>
              </a:rPr>
              <a:t>Le </a:t>
            </a:r>
            <a:r>
              <a:rPr lang="fr-FR" sz="2600" b="1" dirty="0" smtClean="0">
                <a:solidFill>
                  <a:srgbClr val="870087"/>
                </a:solidFill>
              </a:rPr>
              <a:t>RUPN </a:t>
            </a:r>
            <a:r>
              <a:rPr lang="fr-FR" sz="2600" dirty="0" smtClean="0">
                <a:solidFill>
                  <a:srgbClr val="870087"/>
                </a:solidFill>
              </a:rPr>
              <a:t>peut aider les acteurs de son établissement pour l’accès numérique. </a:t>
            </a:r>
            <a:endParaRPr lang="fr-FR" sz="2400" b="1" dirty="0" smtClean="0">
              <a:solidFill>
                <a:srgbClr val="870087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89061" y="652088"/>
            <a:ext cx="1181708" cy="230832"/>
          </a:xfrm>
          <a:prstGeom prst="rect">
            <a:avLst/>
          </a:prstGeom>
          <a:solidFill>
            <a:srgbClr val="ED0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>
                <a:solidFill>
                  <a:schemeClr val="bg1"/>
                </a:solidFill>
              </a:rPr>
              <a:t>Part </a:t>
            </a:r>
            <a:r>
              <a:rPr lang="fr-FR" sz="900" b="1" i="1" dirty="0" smtClean="0">
                <a:solidFill>
                  <a:schemeClr val="bg1"/>
                </a:solidFill>
              </a:rPr>
              <a:t>collective </a:t>
            </a:r>
            <a:endParaRPr lang="fr-F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618641" y="312737"/>
            <a:ext cx="1152128" cy="339351"/>
            <a:chOff x="0" y="3428999"/>
            <a:chExt cx="6804247" cy="2046854"/>
          </a:xfrm>
        </p:grpSpPr>
        <p:pic>
          <p:nvPicPr>
            <p:cNvPr id="1036" name="Picture 12" descr="Pass culture pour les 18 ans - Auvill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94" y="3428999"/>
              <a:ext cx="2046853" cy="204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8999"/>
              <a:ext cx="4572000" cy="2046854"/>
            </a:xfrm>
            <a:prstGeom prst="rect">
              <a:avLst/>
            </a:prstGeom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307974" y="348753"/>
            <a:ext cx="8584505" cy="624859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i="1" u="sng" dirty="0">
                <a:solidFill>
                  <a:srgbClr val="870087"/>
                </a:solidFill>
              </a:rPr>
              <a:t>4</a:t>
            </a:r>
            <a:r>
              <a:rPr lang="fr-FR" sz="3200" b="1" i="1" u="sng" dirty="0" smtClean="0">
                <a:solidFill>
                  <a:srgbClr val="870087"/>
                </a:solidFill>
              </a:rPr>
              <a:t>/ Les contacts:</a:t>
            </a:r>
            <a:endParaRPr lang="fr-FR" sz="3200" b="1" i="1" u="sng" dirty="0">
              <a:solidFill>
                <a:srgbClr val="870087"/>
              </a:solidFill>
            </a:endParaRPr>
          </a:p>
          <a:p>
            <a:pPr algn="l"/>
            <a:endParaRPr lang="fr-FR" sz="3100" dirty="0" smtClean="0">
              <a:solidFill>
                <a:srgbClr val="87008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La liste des </a:t>
            </a:r>
            <a:r>
              <a:rPr lang="fr-FR" sz="2400" b="1" dirty="0" smtClean="0">
                <a:solidFill>
                  <a:srgbClr val="870087"/>
                </a:solidFill>
              </a:rPr>
              <a:t>chargés de missions culturels</a:t>
            </a:r>
          </a:p>
          <a:p>
            <a:pPr algn="l"/>
            <a:r>
              <a:rPr lang="fr-FR" sz="2400" b="1" dirty="0">
                <a:solidFill>
                  <a:srgbClr val="870087"/>
                </a:solidFill>
              </a:rPr>
              <a:t> </a:t>
            </a:r>
            <a:r>
              <a:rPr lang="fr-FR" sz="2400" b="1" dirty="0" smtClean="0">
                <a:solidFill>
                  <a:srgbClr val="870087"/>
                </a:solidFill>
              </a:rPr>
              <a:t>    </a:t>
            </a:r>
            <a:r>
              <a:rPr lang="fr-FR" sz="2400" dirty="0" smtClean="0">
                <a:solidFill>
                  <a:srgbClr val="870087"/>
                </a:solidFill>
              </a:rPr>
              <a:t>de la DAAC est disponible dans</a:t>
            </a:r>
            <a:r>
              <a:rPr lang="fr-FR" sz="2400" b="1" dirty="0" smtClean="0">
                <a:solidFill>
                  <a:srgbClr val="870087"/>
                </a:solidFill>
              </a:rPr>
              <a:t> ADAGE</a:t>
            </a:r>
          </a:p>
          <a:p>
            <a:pPr algn="l"/>
            <a:r>
              <a:rPr lang="fr-FR" sz="2400" b="1" dirty="0" smtClean="0">
                <a:solidFill>
                  <a:srgbClr val="870087"/>
                </a:solidFill>
              </a:rPr>
              <a:t> </a:t>
            </a:r>
            <a:endParaRPr lang="fr-FR" sz="2400" dirty="0" smtClean="0">
              <a:solidFill>
                <a:srgbClr val="87008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La </a:t>
            </a:r>
            <a:r>
              <a:rPr lang="fr-FR" sz="2400" b="1" dirty="0" smtClean="0">
                <a:solidFill>
                  <a:srgbClr val="870087"/>
                </a:solidFill>
              </a:rPr>
              <a:t>coordonnatrice EAC du Var : Florence </a:t>
            </a:r>
            <a:r>
              <a:rPr lang="fr-FR" sz="2400" b="1" dirty="0" smtClean="0">
                <a:solidFill>
                  <a:srgbClr val="870087"/>
                </a:solidFill>
              </a:rPr>
              <a:t>Vargas </a:t>
            </a:r>
            <a:r>
              <a:rPr lang="fr-FR" sz="2400" b="1" dirty="0" err="1" smtClean="0">
                <a:solidFill>
                  <a:srgbClr val="870087"/>
                </a:solidFill>
              </a:rPr>
              <a:t>Luiggi</a:t>
            </a:r>
            <a:endParaRPr lang="fr-FR" sz="2400" b="1" dirty="0" smtClean="0">
              <a:solidFill>
                <a:srgbClr val="870087"/>
              </a:solidFill>
            </a:endParaRPr>
          </a:p>
          <a:p>
            <a:pPr algn="l"/>
            <a:r>
              <a:rPr lang="fr-FR" sz="2400" b="1" dirty="0">
                <a:solidFill>
                  <a:srgbClr val="870087"/>
                </a:solidFill>
              </a:rPr>
              <a:t> </a:t>
            </a:r>
            <a:r>
              <a:rPr lang="fr-FR" sz="2400" b="1" dirty="0" smtClean="0">
                <a:solidFill>
                  <a:srgbClr val="870087"/>
                </a:solidFill>
              </a:rPr>
              <a:t>    </a:t>
            </a:r>
            <a:r>
              <a:rPr lang="fr-FR" sz="2400" dirty="0" smtClean="0">
                <a:solidFill>
                  <a:srgbClr val="870087"/>
                </a:solidFill>
                <a:hlinkClick r:id="rId4"/>
              </a:rPr>
              <a:t>codeac83@ac-nice.fr</a:t>
            </a:r>
            <a:endParaRPr lang="fr-FR" sz="2400" dirty="0" smtClean="0">
              <a:solidFill>
                <a:srgbClr val="87008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Le </a:t>
            </a:r>
            <a:r>
              <a:rPr lang="fr-FR" sz="2400" b="1" dirty="0" smtClean="0">
                <a:solidFill>
                  <a:srgbClr val="870087"/>
                </a:solidFill>
              </a:rPr>
              <a:t>coordonnateur </a:t>
            </a:r>
            <a:r>
              <a:rPr lang="fr-FR" sz="2400" b="1" dirty="0">
                <a:solidFill>
                  <a:srgbClr val="870087"/>
                </a:solidFill>
              </a:rPr>
              <a:t>EAC du </a:t>
            </a:r>
            <a:r>
              <a:rPr lang="fr-FR" sz="2400" b="1" dirty="0" smtClean="0">
                <a:solidFill>
                  <a:srgbClr val="870087"/>
                </a:solidFill>
              </a:rPr>
              <a:t>06 : Frederick Lacroix</a:t>
            </a:r>
          </a:p>
          <a:p>
            <a:pPr algn="l"/>
            <a:r>
              <a:rPr lang="fr-FR" sz="2400" b="1" dirty="0">
                <a:solidFill>
                  <a:srgbClr val="870087"/>
                </a:solidFill>
              </a:rPr>
              <a:t> </a:t>
            </a:r>
            <a:r>
              <a:rPr lang="fr-FR" sz="2400" b="1" dirty="0" smtClean="0">
                <a:solidFill>
                  <a:srgbClr val="870087"/>
                </a:solidFill>
              </a:rPr>
              <a:t>    </a:t>
            </a:r>
            <a:r>
              <a:rPr lang="fr-FR" sz="2400" dirty="0" smtClean="0">
                <a:solidFill>
                  <a:srgbClr val="870087"/>
                </a:solidFill>
                <a:hlinkClick r:id="rId5"/>
              </a:rPr>
              <a:t>codeac06@ac-nice.fr</a:t>
            </a:r>
            <a:endParaRPr lang="fr-FR" sz="2400" dirty="0" smtClean="0">
              <a:solidFill>
                <a:srgbClr val="87008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Le</a:t>
            </a:r>
            <a:r>
              <a:rPr lang="fr-FR" sz="2400" b="1" dirty="0" smtClean="0">
                <a:solidFill>
                  <a:srgbClr val="870087"/>
                </a:solidFill>
              </a:rPr>
              <a:t> </a:t>
            </a:r>
            <a:r>
              <a:rPr lang="fr-FR" sz="2400" b="1" dirty="0" smtClean="0">
                <a:solidFill>
                  <a:srgbClr val="870087"/>
                </a:solidFill>
              </a:rPr>
              <a:t>référent </a:t>
            </a:r>
            <a:r>
              <a:rPr lang="fr-FR" sz="2400" b="1" dirty="0" smtClean="0">
                <a:solidFill>
                  <a:srgbClr val="870087"/>
                </a:solidFill>
              </a:rPr>
              <a:t>ADAGE Académique : Thierry </a:t>
            </a:r>
            <a:r>
              <a:rPr lang="fr-FR" sz="2400" b="1" dirty="0" err="1" smtClean="0">
                <a:solidFill>
                  <a:srgbClr val="870087"/>
                </a:solidFill>
              </a:rPr>
              <a:t>Scartoni</a:t>
            </a:r>
            <a:endParaRPr lang="fr-FR" sz="2400" b="1" dirty="0" smtClean="0">
              <a:solidFill>
                <a:srgbClr val="870087"/>
              </a:solidFill>
            </a:endParaRPr>
          </a:p>
          <a:p>
            <a:pPr algn="l"/>
            <a:r>
              <a:rPr lang="fr-FR" sz="2400" b="1" dirty="0">
                <a:solidFill>
                  <a:srgbClr val="870087"/>
                </a:solidFill>
              </a:rPr>
              <a:t> </a:t>
            </a:r>
            <a:r>
              <a:rPr lang="fr-FR" sz="2400" b="1" dirty="0" smtClean="0">
                <a:solidFill>
                  <a:srgbClr val="870087"/>
                </a:solidFill>
              </a:rPr>
              <a:t>    </a:t>
            </a:r>
            <a:r>
              <a:rPr lang="fr-FR" sz="2400" dirty="0" smtClean="0">
                <a:solidFill>
                  <a:srgbClr val="870087"/>
                </a:solidFill>
                <a:hlinkClick r:id="rId6"/>
              </a:rPr>
              <a:t>adage-nice@ac-nice.fr</a:t>
            </a:r>
            <a:endParaRPr lang="fr-FR" sz="2400" dirty="0" smtClean="0">
              <a:solidFill>
                <a:srgbClr val="87008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Le </a:t>
            </a:r>
            <a:r>
              <a:rPr lang="fr-FR" sz="2400" b="1" dirty="0" smtClean="0">
                <a:solidFill>
                  <a:srgbClr val="870087"/>
                </a:solidFill>
              </a:rPr>
              <a:t>chargé de mission ADAGE et </a:t>
            </a:r>
            <a:r>
              <a:rPr lang="fr-FR" sz="2400" b="1" dirty="0" err="1" smtClean="0">
                <a:solidFill>
                  <a:srgbClr val="870087"/>
                </a:solidFill>
              </a:rPr>
              <a:t>pass</a:t>
            </a:r>
            <a:r>
              <a:rPr lang="fr-FR" sz="2400" b="1" dirty="0" smtClean="0">
                <a:solidFill>
                  <a:srgbClr val="870087"/>
                </a:solidFill>
              </a:rPr>
              <a:t> Culture Académique</a:t>
            </a:r>
            <a:r>
              <a:rPr lang="fr-FR" sz="2400" dirty="0" smtClean="0">
                <a:solidFill>
                  <a:srgbClr val="870087"/>
                </a:solidFill>
              </a:rPr>
              <a:t> : </a:t>
            </a:r>
            <a:r>
              <a:rPr lang="fr-FR" sz="2400" b="1" dirty="0" smtClean="0">
                <a:solidFill>
                  <a:srgbClr val="870087"/>
                </a:solidFill>
              </a:rPr>
              <a:t>Olivier Barthelemy </a:t>
            </a:r>
            <a:r>
              <a:rPr lang="fr-FR" sz="2400" dirty="0" smtClean="0">
                <a:solidFill>
                  <a:srgbClr val="870087"/>
                </a:solidFill>
                <a:hlinkClick r:id="rId7"/>
              </a:rPr>
              <a:t>olivier.barthelemy@ac-nice.fr</a:t>
            </a:r>
            <a:endParaRPr lang="fr-FR" sz="2400" dirty="0" smtClean="0">
              <a:solidFill>
                <a:srgbClr val="870087"/>
              </a:solidFill>
            </a:endParaRPr>
          </a:p>
          <a:p>
            <a:pPr algn="l"/>
            <a:endParaRPr lang="fr-FR" sz="2400" dirty="0" smtClean="0"/>
          </a:p>
          <a:p>
            <a:pPr algn="l"/>
            <a:r>
              <a:rPr lang="fr-FR" sz="2400" dirty="0" smtClean="0">
                <a:solidFill>
                  <a:srgbClr val="870087"/>
                </a:solidFill>
              </a:rPr>
              <a:t>Informations</a:t>
            </a:r>
            <a:r>
              <a:rPr lang="fr-FR" sz="2400" dirty="0">
                <a:solidFill>
                  <a:srgbClr val="870087"/>
                </a:solidFill>
              </a:rPr>
              <a:t> </a:t>
            </a:r>
            <a:r>
              <a:rPr lang="fr-FR" sz="2400" dirty="0" smtClean="0">
                <a:solidFill>
                  <a:srgbClr val="870087"/>
                </a:solidFill>
              </a:rPr>
              <a:t>&amp; tutoriels disponibles sur le site de la DAAC :  </a:t>
            </a:r>
            <a:r>
              <a:rPr lang="fr-FR" sz="2400" dirty="0" smtClean="0"/>
              <a:t> </a:t>
            </a:r>
            <a:r>
              <a:rPr lang="fr-FR" sz="2400" dirty="0">
                <a:hlinkClick r:id="rId8"/>
              </a:rPr>
              <a:t>www.pedagogie.ac-nice.fr/daac</a:t>
            </a:r>
            <a:r>
              <a:rPr lang="fr-FR" sz="2400" dirty="0" smtClean="0">
                <a:hlinkClick r:id="rId8"/>
              </a:rPr>
              <a:t>/</a:t>
            </a:r>
            <a:endParaRPr lang="fr-FR" sz="2400" dirty="0" smtClean="0"/>
          </a:p>
          <a:p>
            <a:pPr algn="l"/>
            <a:endParaRPr lang="fr-FR" sz="2400" b="1" dirty="0" smtClean="0">
              <a:solidFill>
                <a:srgbClr val="870087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89061" y="652088"/>
            <a:ext cx="1181708" cy="230832"/>
          </a:xfrm>
          <a:prstGeom prst="rect">
            <a:avLst/>
          </a:prstGeom>
          <a:solidFill>
            <a:srgbClr val="ED0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>
                <a:solidFill>
                  <a:schemeClr val="bg1"/>
                </a:solidFill>
              </a:rPr>
              <a:t>Part </a:t>
            </a:r>
            <a:r>
              <a:rPr lang="fr-FR" sz="900" b="1" i="1" dirty="0" smtClean="0">
                <a:solidFill>
                  <a:schemeClr val="bg1"/>
                </a:solidFill>
              </a:rPr>
              <a:t>collective 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30" y="908720"/>
            <a:ext cx="2928739" cy="137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5580112" y="1844824"/>
            <a:ext cx="1224136" cy="288032"/>
          </a:xfrm>
          <a:prstGeom prst="straightConnector1">
            <a:avLst/>
          </a:prstGeom>
          <a:ln w="19050">
            <a:solidFill>
              <a:srgbClr val="87008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5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153205"/>
            <a:ext cx="6503025" cy="1324446"/>
          </a:xfrm>
        </p:spPr>
        <p:txBody>
          <a:bodyPr>
            <a:normAutofit/>
          </a:bodyPr>
          <a:lstStyle/>
          <a:p>
            <a:r>
              <a:rPr lang="fr-FR" sz="5400" b="1" u="sng" dirty="0" smtClean="0">
                <a:solidFill>
                  <a:srgbClr val="870087"/>
                </a:solidFill>
              </a:rPr>
              <a:t>Ce qui existe déjà</a:t>
            </a:r>
            <a:endParaRPr lang="fr-FR" sz="5400" b="1" u="sng" dirty="0">
              <a:solidFill>
                <a:srgbClr val="870087"/>
              </a:solidFill>
            </a:endParaRPr>
          </a:p>
        </p:txBody>
      </p:sp>
      <p:sp>
        <p:nvSpPr>
          <p:cNvPr id="4" name="AutoShape 4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618641" y="312737"/>
            <a:ext cx="1152128" cy="339351"/>
            <a:chOff x="0" y="3428999"/>
            <a:chExt cx="6804247" cy="2046854"/>
          </a:xfrm>
        </p:grpSpPr>
        <p:pic>
          <p:nvPicPr>
            <p:cNvPr id="1036" name="Picture 12" descr="Pass culture pour les 18 ans - Auvill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94" y="3428999"/>
              <a:ext cx="2046853" cy="204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8999"/>
              <a:ext cx="4572000" cy="2046854"/>
            </a:xfrm>
            <a:prstGeom prst="rect">
              <a:avLst/>
            </a:prstGeom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307975" y="1556792"/>
            <a:ext cx="8462794" cy="508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sz="2400" b="1" i="1" dirty="0" err="1" smtClean="0">
                <a:solidFill>
                  <a:srgbClr val="870087"/>
                </a:solidFill>
              </a:rPr>
              <a:t>Pass</a:t>
            </a:r>
            <a:r>
              <a:rPr lang="fr-FR" sz="2400" b="1" i="1" dirty="0" smtClean="0">
                <a:solidFill>
                  <a:srgbClr val="870087"/>
                </a:solidFill>
              </a:rPr>
              <a:t> Culture + de 18 </a:t>
            </a:r>
            <a:r>
              <a:rPr lang="fr-FR" sz="2400" dirty="0" smtClean="0">
                <a:solidFill>
                  <a:srgbClr val="870087"/>
                </a:solidFill>
              </a:rPr>
              <a:t>utilisable avec l’</a:t>
            </a:r>
            <a:r>
              <a:rPr lang="fr-FR" sz="2400" b="1" dirty="0" smtClean="0">
                <a:solidFill>
                  <a:srgbClr val="870087"/>
                </a:solidFill>
              </a:rPr>
              <a:t>application</a:t>
            </a:r>
            <a:r>
              <a:rPr lang="fr-FR" sz="2400" dirty="0" smtClean="0">
                <a:solidFill>
                  <a:srgbClr val="870087"/>
                </a:solidFill>
              </a:rPr>
              <a:t> sur tout le territoire depuis mai 2021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870087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870087"/>
                </a:solidFill>
              </a:rPr>
              <a:t>300€ </a:t>
            </a:r>
            <a:r>
              <a:rPr lang="fr-FR" sz="2400" dirty="0" smtClean="0">
                <a:solidFill>
                  <a:srgbClr val="870087"/>
                </a:solidFill>
              </a:rPr>
              <a:t>à utiliser en 24 mois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870087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Accès à des réservations de concert, cinéma, musée, exposition, biens numériques (</a:t>
            </a:r>
            <a:r>
              <a:rPr lang="fr-FR" sz="2400" dirty="0" err="1" smtClean="0">
                <a:solidFill>
                  <a:srgbClr val="870087"/>
                </a:solidFill>
              </a:rPr>
              <a:t>ebook</a:t>
            </a:r>
            <a:r>
              <a:rPr lang="fr-FR" sz="2400" dirty="0" smtClean="0">
                <a:solidFill>
                  <a:srgbClr val="870087"/>
                </a:solidFill>
              </a:rPr>
              <a:t>, </a:t>
            </a:r>
            <a:r>
              <a:rPr lang="fr-FR" sz="2400" dirty="0" err="1" smtClean="0">
                <a:solidFill>
                  <a:srgbClr val="870087"/>
                </a:solidFill>
              </a:rPr>
              <a:t>svod</a:t>
            </a:r>
            <a:r>
              <a:rPr lang="fr-FR" sz="2400" dirty="0" smtClean="0">
                <a:solidFill>
                  <a:srgbClr val="870087"/>
                </a:solidFill>
              </a:rPr>
              <a:t>, jeux vidéo, abonnement musique en streaming…) plafonnés à 100€, achat de livres, CD, instruments, cours de musique, danse ….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870087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765 000 utilisateurs à ce jour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870087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11 500 acteurs culturels</a:t>
            </a:r>
          </a:p>
        </p:txBody>
      </p:sp>
    </p:spTree>
    <p:extLst>
      <p:ext uri="{BB962C8B-B14F-4D97-AF65-F5344CB8AC3E}">
        <p14:creationId xmlns:p14="http://schemas.microsoft.com/office/powerpoint/2010/main" val="13670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575" y="548680"/>
            <a:ext cx="8736905" cy="1324446"/>
          </a:xfrm>
        </p:spPr>
        <p:txBody>
          <a:bodyPr>
            <a:normAutofit fontScale="90000"/>
          </a:bodyPr>
          <a:lstStyle/>
          <a:p>
            <a:r>
              <a:rPr lang="fr-FR" sz="5400" b="1" u="sng" dirty="0" smtClean="0">
                <a:solidFill>
                  <a:srgbClr val="870087"/>
                </a:solidFill>
              </a:rPr>
              <a:t>Ce qui arrive au 1</a:t>
            </a:r>
            <a:r>
              <a:rPr lang="fr-FR" sz="5400" b="1" u="sng" baseline="30000" dirty="0" smtClean="0">
                <a:solidFill>
                  <a:srgbClr val="870087"/>
                </a:solidFill>
              </a:rPr>
              <a:t>er</a:t>
            </a:r>
            <a:r>
              <a:rPr lang="fr-FR" sz="5400" b="1" u="sng" dirty="0" smtClean="0">
                <a:solidFill>
                  <a:srgbClr val="870087"/>
                </a:solidFill>
              </a:rPr>
              <a:t> janvier 2022</a:t>
            </a:r>
            <a:endParaRPr lang="fr-FR" sz="5400" b="1" u="sng" dirty="0">
              <a:solidFill>
                <a:srgbClr val="870087"/>
              </a:solidFill>
            </a:endParaRPr>
          </a:p>
        </p:txBody>
      </p:sp>
      <p:sp>
        <p:nvSpPr>
          <p:cNvPr id="4" name="AutoShape 4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618641" y="312737"/>
            <a:ext cx="1152128" cy="339351"/>
            <a:chOff x="0" y="3428999"/>
            <a:chExt cx="6804247" cy="2046854"/>
          </a:xfrm>
        </p:grpSpPr>
        <p:pic>
          <p:nvPicPr>
            <p:cNvPr id="1036" name="Picture 12" descr="Pass culture pour les 18 ans - Auvill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94" y="3428999"/>
              <a:ext cx="2046853" cy="204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8999"/>
              <a:ext cx="4572000" cy="2046854"/>
            </a:xfrm>
            <a:prstGeom prst="rect">
              <a:avLst/>
            </a:prstGeom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307975" y="1785739"/>
            <a:ext cx="8462794" cy="207530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b="1" dirty="0" smtClean="0">
                <a:solidFill>
                  <a:srgbClr val="870087"/>
                </a:solidFill>
              </a:rPr>
              <a:t>Déploiement du </a:t>
            </a:r>
            <a:r>
              <a:rPr lang="fr-FR" sz="2600" b="1" dirty="0" err="1" smtClean="0">
                <a:solidFill>
                  <a:srgbClr val="870087"/>
                </a:solidFill>
              </a:rPr>
              <a:t>pass</a:t>
            </a:r>
            <a:r>
              <a:rPr lang="fr-FR" sz="2600" b="1" dirty="0" smtClean="0">
                <a:solidFill>
                  <a:srgbClr val="870087"/>
                </a:solidFill>
              </a:rPr>
              <a:t> Culture en deux parties pour les collèges et lycées :</a:t>
            </a:r>
          </a:p>
          <a:p>
            <a:pPr algn="l"/>
            <a:endParaRPr lang="fr-FR" sz="3900" b="1" dirty="0" smtClean="0">
              <a:solidFill>
                <a:srgbClr val="870087"/>
              </a:solidFill>
            </a:endParaRPr>
          </a:p>
          <a:p>
            <a:pPr algn="l"/>
            <a:endParaRPr lang="fr-FR" sz="2400" b="1" i="1" dirty="0" smtClean="0">
              <a:solidFill>
                <a:srgbClr val="7A0E44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3513202"/>
            <a:ext cx="3887216" cy="707886"/>
          </a:xfrm>
          <a:prstGeom prst="rect">
            <a:avLst/>
          </a:prstGeom>
          <a:solidFill>
            <a:srgbClr val="ED0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solidFill>
                  <a:schemeClr val="bg1"/>
                </a:solidFill>
              </a:rPr>
              <a:t>Part individuelle 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83553" y="3513202"/>
            <a:ext cx="3887216" cy="707886"/>
          </a:xfrm>
          <a:prstGeom prst="rect">
            <a:avLst/>
          </a:prstGeom>
          <a:solidFill>
            <a:srgbClr val="ED0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solidFill>
                  <a:schemeClr val="bg1"/>
                </a:solidFill>
              </a:rPr>
              <a:t>Part collective</a:t>
            </a:r>
          </a:p>
        </p:txBody>
      </p:sp>
    </p:spTree>
    <p:extLst>
      <p:ext uri="{BB962C8B-B14F-4D97-AF65-F5344CB8AC3E}">
        <p14:creationId xmlns:p14="http://schemas.microsoft.com/office/powerpoint/2010/main" val="14573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9249" y="160338"/>
            <a:ext cx="7310666" cy="1324446"/>
          </a:xfrm>
        </p:spPr>
        <p:txBody>
          <a:bodyPr>
            <a:normAutofit fontScale="90000"/>
          </a:bodyPr>
          <a:lstStyle/>
          <a:p>
            <a:r>
              <a:rPr lang="fr-FR" sz="5400" b="1" u="sng" dirty="0">
                <a:solidFill>
                  <a:srgbClr val="870087"/>
                </a:solidFill>
              </a:rPr>
              <a:t>1ere partie </a:t>
            </a:r>
            <a:r>
              <a:rPr lang="fr-FR" sz="5400" b="1" u="sng" dirty="0" smtClean="0">
                <a:solidFill>
                  <a:srgbClr val="870087"/>
                </a:solidFill>
              </a:rPr>
              <a:t>:</a:t>
            </a:r>
            <a:br>
              <a:rPr lang="fr-FR" sz="5400" b="1" u="sng" dirty="0" smtClean="0">
                <a:solidFill>
                  <a:srgbClr val="870087"/>
                </a:solidFill>
              </a:rPr>
            </a:br>
            <a:r>
              <a:rPr lang="fr-FR" sz="5400" b="1" u="sng" dirty="0" smtClean="0">
                <a:solidFill>
                  <a:srgbClr val="870087"/>
                </a:solidFill>
              </a:rPr>
              <a:t> </a:t>
            </a:r>
            <a:r>
              <a:rPr lang="fr-FR" sz="5400" b="1" i="1" u="sng" dirty="0">
                <a:solidFill>
                  <a:srgbClr val="870087"/>
                </a:solidFill>
              </a:rPr>
              <a:t>La part individuelle </a:t>
            </a:r>
          </a:p>
        </p:txBody>
      </p:sp>
      <p:sp>
        <p:nvSpPr>
          <p:cNvPr id="4" name="AutoShape 4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618641" y="312737"/>
            <a:ext cx="1152128" cy="339351"/>
            <a:chOff x="0" y="3428999"/>
            <a:chExt cx="6804247" cy="2046854"/>
          </a:xfrm>
        </p:grpSpPr>
        <p:pic>
          <p:nvPicPr>
            <p:cNvPr id="1036" name="Picture 12" descr="Pass culture pour les 18 ans - Auvill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94" y="3428999"/>
              <a:ext cx="2046853" cy="204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8999"/>
              <a:ext cx="4572000" cy="2046854"/>
            </a:xfrm>
            <a:prstGeom prst="rect">
              <a:avLst/>
            </a:prstGeom>
          </p:spPr>
        </p:pic>
      </p:grpSp>
      <p:sp>
        <p:nvSpPr>
          <p:cNvPr id="17" name="Titre 1"/>
          <p:cNvSpPr txBox="1">
            <a:spLocks/>
          </p:cNvSpPr>
          <p:nvPr/>
        </p:nvSpPr>
        <p:spPr>
          <a:xfrm>
            <a:off x="304407" y="4042742"/>
            <a:ext cx="3763537" cy="266429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Offre identique au + 18 en dehors des offres numériques payantes (</a:t>
            </a:r>
            <a:r>
              <a:rPr lang="fr-FR" sz="2400" dirty="0">
                <a:solidFill>
                  <a:srgbClr val="870087"/>
                </a:solidFill>
              </a:rPr>
              <a:t>s</a:t>
            </a:r>
            <a:r>
              <a:rPr lang="fr-FR" sz="2400" dirty="0" smtClean="0">
                <a:solidFill>
                  <a:srgbClr val="870087"/>
                </a:solidFill>
              </a:rPr>
              <a:t>treaming vidéo ou musical..) et des jeux vidéo</a:t>
            </a:r>
            <a:endParaRPr lang="fr-FR" sz="2400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04407" y="1412776"/>
            <a:ext cx="8619327" cy="201622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rgbClr val="870087"/>
                </a:solidFill>
              </a:rPr>
              <a:t>Crédit utilisable via l’</a:t>
            </a:r>
            <a:r>
              <a:rPr lang="fr-FR" sz="2400" b="1" dirty="0" smtClean="0">
                <a:solidFill>
                  <a:srgbClr val="870087"/>
                </a:solidFill>
              </a:rPr>
              <a:t>application </a:t>
            </a:r>
            <a:r>
              <a:rPr lang="fr-FR" sz="2400" b="1" dirty="0" err="1" smtClean="0">
                <a:solidFill>
                  <a:srgbClr val="870087"/>
                </a:solidFill>
              </a:rPr>
              <a:t>pass</a:t>
            </a:r>
            <a:r>
              <a:rPr lang="fr-FR" sz="2400" b="1" dirty="0" smtClean="0">
                <a:solidFill>
                  <a:srgbClr val="870087"/>
                </a:solidFill>
              </a:rPr>
              <a:t> Culture </a:t>
            </a:r>
            <a:r>
              <a:rPr lang="fr-FR" sz="2400" dirty="0" smtClean="0">
                <a:solidFill>
                  <a:srgbClr val="870087"/>
                </a:solidFill>
              </a:rPr>
              <a:t>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870087"/>
                </a:solidFill>
              </a:rPr>
              <a:t>17 ans </a:t>
            </a:r>
            <a:r>
              <a:rPr lang="fr-FR" sz="2400" dirty="0" smtClean="0">
                <a:solidFill>
                  <a:srgbClr val="870087"/>
                </a:solidFill>
              </a:rPr>
              <a:t>: </a:t>
            </a:r>
            <a:r>
              <a:rPr lang="fr-FR" sz="2400" b="1" dirty="0" smtClean="0">
                <a:solidFill>
                  <a:srgbClr val="870087"/>
                </a:solidFill>
              </a:rPr>
              <a:t>30€</a:t>
            </a:r>
            <a:r>
              <a:rPr lang="fr-FR" sz="2400" dirty="0" smtClean="0">
                <a:solidFill>
                  <a:srgbClr val="870087"/>
                </a:solidFill>
              </a:rPr>
              <a:t> versé le 10 janvier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870087"/>
                </a:solidFill>
              </a:rPr>
              <a:t>16 ans : 30€ </a:t>
            </a:r>
            <a:r>
              <a:rPr lang="fr-FR" sz="2400" dirty="0" smtClean="0">
                <a:solidFill>
                  <a:srgbClr val="870087"/>
                </a:solidFill>
              </a:rPr>
              <a:t>versé le 20 janvier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870087"/>
                </a:solidFill>
              </a:rPr>
              <a:t>15 ans </a:t>
            </a:r>
            <a:r>
              <a:rPr lang="fr-FR" sz="2400" dirty="0" smtClean="0">
                <a:solidFill>
                  <a:srgbClr val="870087"/>
                </a:solidFill>
              </a:rPr>
              <a:t>: </a:t>
            </a:r>
            <a:r>
              <a:rPr lang="fr-FR" sz="2400" b="1" dirty="0" smtClean="0">
                <a:solidFill>
                  <a:srgbClr val="870087"/>
                </a:solidFill>
              </a:rPr>
              <a:t>20€ </a:t>
            </a:r>
            <a:r>
              <a:rPr lang="fr-FR" sz="2400" dirty="0" smtClean="0">
                <a:solidFill>
                  <a:srgbClr val="870087"/>
                </a:solidFill>
              </a:rPr>
              <a:t>versé le 31 janvier</a:t>
            </a:r>
            <a:endParaRPr lang="fr-FR" sz="2400" dirty="0">
              <a:solidFill>
                <a:srgbClr val="87008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975" y="3318083"/>
            <a:ext cx="8619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870087"/>
                </a:solidFill>
              </a:rPr>
              <a:t>Accompagner progressivement les jeunes vers les choix individuels et autonomes en continuité avec le parcours EAC.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589061" y="652088"/>
            <a:ext cx="1181708" cy="230832"/>
          </a:xfrm>
          <a:prstGeom prst="rect">
            <a:avLst/>
          </a:prstGeom>
          <a:solidFill>
            <a:srgbClr val="ED0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>
                <a:solidFill>
                  <a:schemeClr val="bg1"/>
                </a:solidFill>
              </a:rPr>
              <a:t>Part individuelle 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614" y="4725144"/>
            <a:ext cx="5379790" cy="194421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067943" y="4355812"/>
            <a:ext cx="4702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870087"/>
                </a:solidFill>
              </a:rPr>
              <a:t>Pourquoi étendre aux - de 18 ans ?</a:t>
            </a:r>
            <a:endParaRPr lang="fr-FR" sz="2400" b="1" u="sng" dirty="0"/>
          </a:p>
        </p:txBody>
      </p:sp>
    </p:spTree>
    <p:extLst>
      <p:ext uri="{BB962C8B-B14F-4D97-AF65-F5344CB8AC3E}">
        <p14:creationId xmlns:p14="http://schemas.microsoft.com/office/powerpoint/2010/main" val="25562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618641" y="312737"/>
            <a:ext cx="1152128" cy="339351"/>
            <a:chOff x="0" y="3428999"/>
            <a:chExt cx="6804247" cy="2046854"/>
          </a:xfrm>
        </p:grpSpPr>
        <p:pic>
          <p:nvPicPr>
            <p:cNvPr id="1036" name="Picture 12" descr="Pass culture pour les 18 ans - Auvill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94" y="3428999"/>
              <a:ext cx="2046853" cy="204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8999"/>
              <a:ext cx="4572000" cy="2046854"/>
            </a:xfrm>
            <a:prstGeom prst="rect">
              <a:avLst/>
            </a:prstGeom>
          </p:spPr>
        </p:pic>
      </p:grpSp>
      <p:sp>
        <p:nvSpPr>
          <p:cNvPr id="12" name="Titre 1"/>
          <p:cNvSpPr txBox="1">
            <a:spLocks/>
          </p:cNvSpPr>
          <p:nvPr/>
        </p:nvSpPr>
        <p:spPr>
          <a:xfrm>
            <a:off x="307975" y="5235677"/>
            <a:ext cx="865651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800" b="1" dirty="0" smtClean="0">
              <a:solidFill>
                <a:srgbClr val="870087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89061" y="652088"/>
            <a:ext cx="1181708" cy="230832"/>
          </a:xfrm>
          <a:prstGeom prst="rect">
            <a:avLst/>
          </a:prstGeom>
          <a:solidFill>
            <a:srgbClr val="ED0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>
                <a:solidFill>
                  <a:schemeClr val="bg1"/>
                </a:solidFill>
              </a:rPr>
              <a:t>Part individuelle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3" name="Google Shape;291;p5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700"/>
            </a:pPr>
            <a:fld id="{00000000-1234-1234-1234-123412341234}" type="slidenum">
              <a:rPr lang="fr"/>
              <a:pPr>
                <a:buSzPts val="700"/>
              </a:pPr>
              <a:t>5</a:t>
            </a:fld>
            <a:endParaRPr/>
          </a:p>
        </p:txBody>
      </p:sp>
      <p:cxnSp>
        <p:nvCxnSpPr>
          <p:cNvPr id="25" name="Google Shape;293;p50"/>
          <p:cNvCxnSpPr/>
          <p:nvPr/>
        </p:nvCxnSpPr>
        <p:spPr>
          <a:xfrm>
            <a:off x="6975496" y="3627484"/>
            <a:ext cx="0" cy="145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94;p50"/>
          <p:cNvCxnSpPr/>
          <p:nvPr/>
        </p:nvCxnSpPr>
        <p:spPr>
          <a:xfrm>
            <a:off x="5436096" y="2933284"/>
            <a:ext cx="0" cy="215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95;p50"/>
          <p:cNvCxnSpPr>
            <a:endCxn id="29" idx="1"/>
          </p:cNvCxnSpPr>
          <p:nvPr/>
        </p:nvCxnSpPr>
        <p:spPr>
          <a:xfrm flipV="1">
            <a:off x="3635896" y="2264151"/>
            <a:ext cx="28972" cy="280937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7;p50"/>
          <p:cNvSpPr/>
          <p:nvPr/>
        </p:nvSpPr>
        <p:spPr>
          <a:xfrm>
            <a:off x="3664868" y="2039001"/>
            <a:ext cx="5011588" cy="450300"/>
          </a:xfrm>
          <a:prstGeom prst="roundRect">
            <a:avLst>
              <a:gd name="adj" fmla="val 16667"/>
            </a:avLst>
          </a:prstGeom>
          <a:solidFill>
            <a:srgbClr val="320096"/>
          </a:solidFill>
          <a:ln w="9525" cap="flat" cmpd="sng">
            <a:solidFill>
              <a:srgbClr val="320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r>
              <a:rPr lang="fr" sz="1867" b="1">
                <a:solidFill>
                  <a:schemeClr val="lt1"/>
                </a:solidFill>
              </a:rPr>
              <a:t>17 ans</a:t>
            </a:r>
            <a:endParaRPr sz="1867" b="1">
              <a:solidFill>
                <a:schemeClr val="lt1"/>
              </a:solidFill>
            </a:endParaRPr>
          </a:p>
        </p:txBody>
      </p:sp>
      <p:sp>
        <p:nvSpPr>
          <p:cNvPr id="30" name="Google Shape;299;p50"/>
          <p:cNvSpPr/>
          <p:nvPr/>
        </p:nvSpPr>
        <p:spPr>
          <a:xfrm>
            <a:off x="2298069" y="4051801"/>
            <a:ext cx="6378387" cy="63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A0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100"/>
            </a:pPr>
            <a:endParaRPr sz="1467"/>
          </a:p>
        </p:txBody>
      </p:sp>
      <p:sp>
        <p:nvSpPr>
          <p:cNvPr id="31" name="Google Shape;296;p50"/>
          <p:cNvSpPr txBox="1"/>
          <p:nvPr/>
        </p:nvSpPr>
        <p:spPr>
          <a:xfrm>
            <a:off x="3612042" y="4581128"/>
            <a:ext cx="1800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SzPts val="1200"/>
            </a:pPr>
            <a:r>
              <a:rPr lang="fr" sz="1600" dirty="0">
                <a:solidFill>
                  <a:srgbClr val="900F74"/>
                </a:solidFill>
                <a:latin typeface="Montserrat"/>
                <a:ea typeface="Montserrat"/>
                <a:cs typeface="Montserrat"/>
                <a:sym typeface="Montserrat"/>
              </a:rPr>
              <a:t>lundi 10 janvier</a:t>
            </a:r>
            <a:endParaRPr sz="1600" dirty="0">
              <a:solidFill>
                <a:srgbClr val="900F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00;p50"/>
          <p:cNvSpPr txBox="1"/>
          <p:nvPr/>
        </p:nvSpPr>
        <p:spPr>
          <a:xfrm>
            <a:off x="5412242" y="4581128"/>
            <a:ext cx="167702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SzPts val="1200"/>
            </a:pPr>
            <a:r>
              <a:rPr lang="fr" sz="1600" dirty="0">
                <a:solidFill>
                  <a:srgbClr val="900F74"/>
                </a:solidFill>
                <a:latin typeface="Montserrat"/>
                <a:ea typeface="Montserrat"/>
                <a:cs typeface="Montserrat"/>
                <a:sym typeface="Montserrat"/>
              </a:rPr>
              <a:t>jeudi 20 janvier</a:t>
            </a:r>
            <a:endParaRPr sz="1600" dirty="0">
              <a:solidFill>
                <a:srgbClr val="900F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01;p50"/>
          <p:cNvSpPr txBox="1"/>
          <p:nvPr/>
        </p:nvSpPr>
        <p:spPr>
          <a:xfrm>
            <a:off x="7056276" y="4581128"/>
            <a:ext cx="17775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SzPts val="1200"/>
            </a:pPr>
            <a:r>
              <a:rPr lang="fr" sz="1600" dirty="0">
                <a:solidFill>
                  <a:srgbClr val="900F74"/>
                </a:solidFill>
                <a:latin typeface="Montserrat"/>
                <a:ea typeface="Montserrat"/>
                <a:cs typeface="Montserrat"/>
                <a:sym typeface="Montserrat"/>
              </a:rPr>
              <a:t>lundi 31 janvier</a:t>
            </a:r>
            <a:endParaRPr sz="1600" dirty="0">
              <a:solidFill>
                <a:srgbClr val="900F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02;p50"/>
          <p:cNvSpPr/>
          <p:nvPr/>
        </p:nvSpPr>
        <p:spPr>
          <a:xfrm>
            <a:off x="5436096" y="2750701"/>
            <a:ext cx="3240360" cy="450300"/>
          </a:xfrm>
          <a:prstGeom prst="roundRect">
            <a:avLst>
              <a:gd name="adj" fmla="val 16667"/>
            </a:avLst>
          </a:prstGeom>
          <a:solidFill>
            <a:srgbClr val="320096"/>
          </a:solidFill>
          <a:ln w="9525" cap="flat" cmpd="sng">
            <a:solidFill>
              <a:srgbClr val="320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r>
              <a:rPr lang="fr" sz="1867" b="1">
                <a:solidFill>
                  <a:schemeClr val="lt1"/>
                </a:solidFill>
              </a:rPr>
              <a:t>16 ans</a:t>
            </a:r>
            <a:endParaRPr sz="1867" b="1">
              <a:solidFill>
                <a:schemeClr val="lt1"/>
              </a:solidFill>
            </a:endParaRPr>
          </a:p>
        </p:txBody>
      </p:sp>
      <p:sp>
        <p:nvSpPr>
          <p:cNvPr id="35" name="Google Shape;303;p50"/>
          <p:cNvSpPr/>
          <p:nvPr/>
        </p:nvSpPr>
        <p:spPr>
          <a:xfrm>
            <a:off x="7006012" y="3479897"/>
            <a:ext cx="1670444" cy="450300"/>
          </a:xfrm>
          <a:prstGeom prst="roundRect">
            <a:avLst>
              <a:gd name="adj" fmla="val 16667"/>
            </a:avLst>
          </a:prstGeom>
          <a:solidFill>
            <a:srgbClr val="320096"/>
          </a:solidFill>
          <a:ln w="9525" cap="flat" cmpd="sng">
            <a:solidFill>
              <a:srgbClr val="320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r>
              <a:rPr lang="fr" sz="1867" b="1">
                <a:solidFill>
                  <a:schemeClr val="lt1"/>
                </a:solidFill>
              </a:rPr>
              <a:t>15 ans</a:t>
            </a:r>
            <a:endParaRPr sz="1867" b="1">
              <a:solidFill>
                <a:schemeClr val="lt1"/>
              </a:solidFill>
            </a:endParaRPr>
          </a:p>
        </p:txBody>
      </p:sp>
      <p:sp>
        <p:nvSpPr>
          <p:cNvPr id="36" name="Google Shape;304;p50"/>
          <p:cNvSpPr txBox="1"/>
          <p:nvPr/>
        </p:nvSpPr>
        <p:spPr>
          <a:xfrm>
            <a:off x="2123729" y="1280651"/>
            <a:ext cx="1541140" cy="69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SzPts val="1100"/>
            </a:pPr>
            <a:r>
              <a:rPr lang="fr" sz="1467" b="1" dirty="0">
                <a:solidFill>
                  <a:srgbClr val="900F74"/>
                </a:solidFill>
                <a:latin typeface="+mj-lt"/>
                <a:ea typeface="Montserrat"/>
                <a:cs typeface="Montserrat"/>
                <a:sym typeface="Montserrat"/>
              </a:rPr>
              <a:t>Ouverture du droit pour tous</a:t>
            </a:r>
            <a:endParaRPr sz="1467" b="1" dirty="0">
              <a:solidFill>
                <a:srgbClr val="900F74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05;p50"/>
          <p:cNvSpPr/>
          <p:nvPr/>
        </p:nvSpPr>
        <p:spPr>
          <a:xfrm>
            <a:off x="2298069" y="2759675"/>
            <a:ext cx="3138027" cy="450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000"/>
            </a:pPr>
            <a:r>
              <a:rPr lang="fr" sz="1333" b="1" dirty="0">
                <a:solidFill>
                  <a:schemeClr val="lt1"/>
                </a:solidFill>
              </a:rPr>
              <a:t>Cumul pour les jeunes ayant leur 17 ans pendant cette période</a:t>
            </a:r>
            <a:endParaRPr sz="1333" b="1" dirty="0">
              <a:solidFill>
                <a:schemeClr val="lt1"/>
              </a:solidFill>
            </a:endParaRPr>
          </a:p>
        </p:txBody>
      </p:sp>
      <p:sp>
        <p:nvSpPr>
          <p:cNvPr id="38" name="Google Shape;306;p50"/>
          <p:cNvSpPr/>
          <p:nvPr/>
        </p:nvSpPr>
        <p:spPr>
          <a:xfrm>
            <a:off x="2298068" y="3480775"/>
            <a:ext cx="4677428" cy="450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000"/>
            </a:pPr>
            <a:r>
              <a:rPr lang="fr" sz="1333" b="1">
                <a:solidFill>
                  <a:schemeClr val="lt1"/>
                </a:solidFill>
              </a:rPr>
              <a:t>Cumul pour les jeunes ayant leur 16 ans pendant cette période</a:t>
            </a:r>
            <a:endParaRPr sz="1333" b="1">
              <a:solidFill>
                <a:schemeClr val="lt1"/>
              </a:solidFill>
            </a:endParaRPr>
          </a:p>
        </p:txBody>
      </p:sp>
      <p:sp>
        <p:nvSpPr>
          <p:cNvPr id="39" name="Google Shape;309;p50"/>
          <p:cNvSpPr txBox="1"/>
          <p:nvPr/>
        </p:nvSpPr>
        <p:spPr>
          <a:xfrm>
            <a:off x="4487668" y="1376434"/>
            <a:ext cx="3692247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SzPts val="1100"/>
            </a:pPr>
            <a:r>
              <a:rPr lang="fr" sz="1467" b="1" dirty="0">
                <a:solidFill>
                  <a:srgbClr val="900F74"/>
                </a:solidFill>
                <a:ea typeface="Montserrat"/>
                <a:cs typeface="Montserrat"/>
                <a:sym typeface="Montserrat"/>
              </a:rPr>
              <a:t>Ouverture opérationnelle du service</a:t>
            </a:r>
            <a:endParaRPr sz="1467" b="1" dirty="0">
              <a:solidFill>
                <a:srgbClr val="900F74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310;p50"/>
          <p:cNvSpPr/>
          <p:nvPr/>
        </p:nvSpPr>
        <p:spPr>
          <a:xfrm>
            <a:off x="2335869" y="2040801"/>
            <a:ext cx="1328999" cy="450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700"/>
            </a:pPr>
            <a:endParaRPr sz="933" b="1" dirty="0">
              <a:solidFill>
                <a:schemeClr val="lt1"/>
              </a:solidFill>
            </a:endParaRPr>
          </a:p>
        </p:txBody>
      </p:sp>
      <p:sp>
        <p:nvSpPr>
          <p:cNvPr id="41" name="Google Shape;311;p50"/>
          <p:cNvSpPr txBox="1"/>
          <p:nvPr/>
        </p:nvSpPr>
        <p:spPr>
          <a:xfrm>
            <a:off x="2298068" y="4581128"/>
            <a:ext cx="13668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SzPts val="1200"/>
            </a:pPr>
            <a:r>
              <a:rPr lang="fr" sz="1600" dirty="0">
                <a:solidFill>
                  <a:srgbClr val="900F74"/>
                </a:solidFill>
                <a:latin typeface="Montserrat"/>
                <a:ea typeface="Montserrat"/>
                <a:cs typeface="Montserrat"/>
                <a:sym typeface="Montserrat"/>
              </a:rPr>
              <a:t>3 janvier</a:t>
            </a:r>
            <a:endParaRPr sz="1600" dirty="0">
              <a:solidFill>
                <a:srgbClr val="900F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312;p50"/>
          <p:cNvSpPr txBox="1"/>
          <p:nvPr/>
        </p:nvSpPr>
        <p:spPr>
          <a:xfrm>
            <a:off x="155575" y="5085184"/>
            <a:ext cx="8880921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SzPts val="1100"/>
            </a:pPr>
            <a:r>
              <a:rPr lang="fr" sz="2000" dirty="0">
                <a:solidFill>
                  <a:srgbClr val="900F74"/>
                </a:solidFill>
                <a:latin typeface="+mj-lt"/>
                <a:ea typeface="Montserrat"/>
                <a:cs typeface="Montserrat"/>
                <a:sym typeface="Montserrat"/>
              </a:rPr>
              <a:t>Ex : un jeune ayant eu ses 17 ans le 15 janvier sera crédité de 30€ + 30€</a:t>
            </a:r>
            <a:r>
              <a:rPr lang="fr" sz="2000" dirty="0" smtClean="0">
                <a:solidFill>
                  <a:srgbClr val="900F74"/>
                </a:solidFill>
                <a:latin typeface="+mj-lt"/>
                <a:ea typeface="Montserrat"/>
                <a:cs typeface="Montserrat"/>
                <a:sym typeface="Montserrat"/>
              </a:rPr>
              <a:t>. </a:t>
            </a:r>
            <a:r>
              <a:rPr lang="fr" sz="2000" dirty="0">
                <a:solidFill>
                  <a:srgbClr val="900F74"/>
                </a:solidFill>
                <a:latin typeface="+mj-lt"/>
                <a:ea typeface="Montserrat"/>
                <a:cs typeface="Montserrat"/>
                <a:sym typeface="Montserrat"/>
              </a:rPr>
              <a:t>En effet :</a:t>
            </a:r>
            <a:endParaRPr sz="2000" dirty="0">
              <a:solidFill>
                <a:srgbClr val="900F74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609585" indent="-397923">
              <a:buSzPts val="1100"/>
              <a:buFont typeface="Montserrat"/>
              <a:buChar char="-"/>
            </a:pPr>
            <a:r>
              <a:rPr lang="fr" sz="2000" dirty="0">
                <a:solidFill>
                  <a:srgbClr val="900F74"/>
                </a:solidFill>
                <a:latin typeface="+mj-lt"/>
                <a:ea typeface="Montserrat"/>
                <a:cs typeface="Montserrat"/>
                <a:sym typeface="Montserrat"/>
              </a:rPr>
              <a:t>il avait le droit à 30€ pour ces 16 ans qu’il aurait pu demander entre le 10 et le 15 janvier alors que le service ne lui était pas ouvert</a:t>
            </a:r>
            <a:endParaRPr sz="2000" dirty="0">
              <a:solidFill>
                <a:srgbClr val="900F74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609585" indent="-397923">
              <a:buSzPts val="1100"/>
              <a:buFont typeface="Montserrat"/>
              <a:buChar char="-"/>
            </a:pPr>
            <a:r>
              <a:rPr lang="fr" sz="2000" dirty="0">
                <a:solidFill>
                  <a:srgbClr val="900F74"/>
                </a:solidFill>
                <a:latin typeface="+mj-lt"/>
                <a:ea typeface="Montserrat"/>
                <a:cs typeface="Montserrat"/>
                <a:sym typeface="Montserrat"/>
              </a:rPr>
              <a:t>il a le droit à 30€ du fait de ces 17 ans au 15 </a:t>
            </a:r>
            <a:r>
              <a:rPr lang="fr" sz="2000" dirty="0" smtClean="0">
                <a:solidFill>
                  <a:srgbClr val="900F74"/>
                </a:solidFill>
                <a:latin typeface="+mj-lt"/>
                <a:ea typeface="Montserrat"/>
                <a:cs typeface="Montserrat"/>
                <a:sym typeface="Montserrat"/>
              </a:rPr>
              <a:t>janvier</a:t>
            </a:r>
          </a:p>
          <a:p>
            <a:pPr marL="609585" indent="-397923">
              <a:buSzPts val="1100"/>
              <a:buFont typeface="Montserrat"/>
              <a:buChar char="-"/>
            </a:pPr>
            <a:r>
              <a:rPr lang="fr" sz="2000" b="1" dirty="0" smtClean="0">
                <a:solidFill>
                  <a:srgbClr val="900F74"/>
                </a:solidFill>
                <a:latin typeface="+mj-lt"/>
                <a:ea typeface="Montserrat"/>
                <a:cs typeface="Montserrat"/>
                <a:sym typeface="Montserrat"/>
              </a:rPr>
              <a:t>Pour la suite, crédit à sa date anniversaire</a:t>
            </a:r>
            <a:endParaRPr sz="2000" b="1" dirty="0">
              <a:solidFill>
                <a:srgbClr val="900F74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315;p50"/>
          <p:cNvSpPr/>
          <p:nvPr/>
        </p:nvSpPr>
        <p:spPr>
          <a:xfrm>
            <a:off x="633852" y="2039001"/>
            <a:ext cx="1489876" cy="261527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000"/>
            </a:pPr>
            <a:r>
              <a:rPr lang="fr" sz="1333" b="1" dirty="0">
                <a:solidFill>
                  <a:schemeClr val="lt1"/>
                </a:solidFill>
              </a:rPr>
              <a:t>Distribution par les établissements scolaire des identifiants EDUCONNECT</a:t>
            </a:r>
            <a:endParaRPr sz="1333" b="1" dirty="0">
              <a:solidFill>
                <a:schemeClr val="lt1"/>
              </a:solidFill>
            </a:endParaRPr>
          </a:p>
          <a:p>
            <a:pPr algn="ctr">
              <a:buSzPts val="1000"/>
            </a:pPr>
            <a:r>
              <a:rPr lang="fr" sz="1333" b="1" dirty="0">
                <a:solidFill>
                  <a:schemeClr val="lt1"/>
                </a:solidFill>
              </a:rPr>
              <a:t>et activation des comptes EDUCONNECT</a:t>
            </a:r>
            <a:endParaRPr sz="1333" b="1" dirty="0">
              <a:solidFill>
                <a:schemeClr val="lt1"/>
              </a:solidFill>
            </a:endParaRPr>
          </a:p>
          <a:p>
            <a:pPr algn="ctr">
              <a:buSzPts val="1000"/>
            </a:pPr>
            <a:r>
              <a:rPr lang="fr" sz="1333" b="1" dirty="0">
                <a:solidFill>
                  <a:schemeClr val="lt1"/>
                </a:solidFill>
              </a:rPr>
              <a:t>par</a:t>
            </a:r>
            <a:endParaRPr sz="1333" b="1" dirty="0">
              <a:solidFill>
                <a:schemeClr val="lt1"/>
              </a:solidFill>
            </a:endParaRPr>
          </a:p>
          <a:p>
            <a:pPr algn="ctr">
              <a:buSzPts val="1000"/>
            </a:pPr>
            <a:r>
              <a:rPr lang="fr" sz="1333" b="1" dirty="0">
                <a:solidFill>
                  <a:schemeClr val="lt1"/>
                </a:solidFill>
              </a:rPr>
              <a:t>les élèves</a:t>
            </a:r>
            <a:endParaRPr sz="1333" b="1" dirty="0">
              <a:solidFill>
                <a:schemeClr val="lt1"/>
              </a:solidFill>
            </a:endParaRPr>
          </a:p>
        </p:txBody>
      </p:sp>
      <p:sp>
        <p:nvSpPr>
          <p:cNvPr id="51" name="Titre 1"/>
          <p:cNvSpPr txBox="1">
            <a:spLocks/>
          </p:cNvSpPr>
          <p:nvPr/>
        </p:nvSpPr>
        <p:spPr>
          <a:xfrm>
            <a:off x="313160" y="312738"/>
            <a:ext cx="7211168" cy="1028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i="1" u="sng" dirty="0">
                <a:solidFill>
                  <a:srgbClr val="870087"/>
                </a:solidFill>
              </a:rPr>
              <a:t>1</a:t>
            </a:r>
            <a:r>
              <a:rPr lang="fr-FR" sz="2800" b="1" i="1" u="sng" dirty="0" smtClean="0">
                <a:solidFill>
                  <a:srgbClr val="870087"/>
                </a:solidFill>
              </a:rPr>
              <a:t>/ Calendrier et lissage progressif de l’ouverture individuelle</a:t>
            </a:r>
          </a:p>
        </p:txBody>
      </p:sp>
    </p:spTree>
    <p:extLst>
      <p:ext uri="{BB962C8B-B14F-4D97-AF65-F5344CB8AC3E}">
        <p14:creationId xmlns:p14="http://schemas.microsoft.com/office/powerpoint/2010/main" val="15783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 9"/>
          <p:cNvGrpSpPr/>
          <p:nvPr/>
        </p:nvGrpSpPr>
        <p:grpSpPr>
          <a:xfrm>
            <a:off x="7618641" y="312737"/>
            <a:ext cx="1152128" cy="339351"/>
            <a:chOff x="0" y="3428999"/>
            <a:chExt cx="6804247" cy="2046854"/>
          </a:xfrm>
        </p:grpSpPr>
        <p:pic>
          <p:nvPicPr>
            <p:cNvPr id="1036" name="Picture 12" descr="Pass culture pour les 18 ans - Auvill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94" y="3428999"/>
              <a:ext cx="2046853" cy="204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8999"/>
              <a:ext cx="4572000" cy="2046854"/>
            </a:xfrm>
            <a:prstGeom prst="rect">
              <a:avLst/>
            </a:prstGeom>
          </p:spPr>
        </p:pic>
      </p:grpSp>
      <p:sp>
        <p:nvSpPr>
          <p:cNvPr id="20" name="Titre 1"/>
          <p:cNvSpPr txBox="1">
            <a:spLocks/>
          </p:cNvSpPr>
          <p:nvPr/>
        </p:nvSpPr>
        <p:spPr>
          <a:xfrm>
            <a:off x="285720" y="2285992"/>
            <a:ext cx="8643998" cy="803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600" dirty="0" smtClean="0">
                <a:solidFill>
                  <a:srgbClr val="870087"/>
                </a:solidFill>
              </a:rPr>
              <a:t>L’élève se connecte au site : </a:t>
            </a:r>
            <a:r>
              <a:rPr lang="fr-FR" sz="2600" b="1" i="1" dirty="0" smtClean="0">
                <a:solidFill>
                  <a:srgbClr val="870087"/>
                </a:solidFill>
              </a:rPr>
              <a:t>https://educonnect.education.gouv.fr</a:t>
            </a:r>
            <a:endParaRPr lang="fr-FR" sz="2600" b="1" i="1" u="sng" dirty="0" smtClean="0">
              <a:solidFill>
                <a:srgbClr val="870087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89061" y="652088"/>
            <a:ext cx="1181708" cy="230832"/>
          </a:xfrm>
          <a:prstGeom prst="rect">
            <a:avLst/>
          </a:prstGeom>
          <a:solidFill>
            <a:srgbClr val="ED0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>
                <a:solidFill>
                  <a:schemeClr val="bg1"/>
                </a:solidFill>
              </a:rPr>
              <a:t>Part individuelle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8" name="Google Shape;332;p52"/>
          <p:cNvSpPr/>
          <p:nvPr/>
        </p:nvSpPr>
        <p:spPr>
          <a:xfrm>
            <a:off x="2324713" y="3650701"/>
            <a:ext cx="1193133" cy="178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9" name="Google Shape;333;p52"/>
          <p:cNvSpPr/>
          <p:nvPr/>
        </p:nvSpPr>
        <p:spPr>
          <a:xfrm>
            <a:off x="1861167" y="3855052"/>
            <a:ext cx="1168000" cy="108334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32" name="Rectangle 31"/>
          <p:cNvSpPr/>
          <p:nvPr/>
        </p:nvSpPr>
        <p:spPr>
          <a:xfrm>
            <a:off x="4413746" y="3412335"/>
            <a:ext cx="2226733" cy="788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67"/>
          </a:p>
        </p:txBody>
      </p:sp>
      <p:sp>
        <p:nvSpPr>
          <p:cNvPr id="33" name="Rectangle 32"/>
          <p:cNvSpPr/>
          <p:nvPr/>
        </p:nvSpPr>
        <p:spPr>
          <a:xfrm>
            <a:off x="6534282" y="4597668"/>
            <a:ext cx="2226733" cy="1185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67"/>
          </a:p>
        </p:txBody>
      </p:sp>
      <p:pic>
        <p:nvPicPr>
          <p:cNvPr id="34" name="Google Shape;352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9014" y="3569300"/>
            <a:ext cx="4038201" cy="286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9;p55"/>
          <p:cNvPicPr preferRelativeResize="0"/>
          <p:nvPr/>
        </p:nvPicPr>
        <p:blipFill rotWithShape="1">
          <a:blip r:embed="rId5">
            <a:alphaModFix/>
          </a:blip>
          <a:srcRect l="42417" t="23217" r="3414" b="27091"/>
          <a:stretch/>
        </p:blipFill>
        <p:spPr>
          <a:xfrm>
            <a:off x="357158" y="3359155"/>
            <a:ext cx="3175751" cy="164302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0;p55"/>
          <p:cNvSpPr/>
          <p:nvPr/>
        </p:nvSpPr>
        <p:spPr>
          <a:xfrm>
            <a:off x="1922828" y="3715971"/>
            <a:ext cx="1440160" cy="1152128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</a:endParaRPr>
          </a:p>
        </p:txBody>
      </p:sp>
      <p:cxnSp>
        <p:nvCxnSpPr>
          <p:cNvPr id="38" name="Google Shape;371;p55"/>
          <p:cNvCxnSpPr>
            <a:stCxn id="37" idx="3"/>
            <a:endCxn id="34" idx="1"/>
          </p:cNvCxnSpPr>
          <p:nvPr/>
        </p:nvCxnSpPr>
        <p:spPr>
          <a:xfrm>
            <a:off x="3362989" y="4292036"/>
            <a:ext cx="1216025" cy="707313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" name="Google Shape;376;p56"/>
          <p:cNvSpPr txBox="1">
            <a:spLocks/>
          </p:cNvSpPr>
          <p:nvPr/>
        </p:nvSpPr>
        <p:spPr>
          <a:xfrm>
            <a:off x="285720" y="214290"/>
            <a:ext cx="6884085" cy="76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SzPts val="3300"/>
            </a:pPr>
            <a:r>
              <a:rPr lang="fr-FR" sz="2800" b="1" i="1" u="sng" dirty="0" smtClean="0">
                <a:solidFill>
                  <a:srgbClr val="870087"/>
                </a:solidFill>
                <a:latin typeface="+mj-lt"/>
              </a:rPr>
              <a:t>2/ Parcours d’activation sur EDUCONNECT</a:t>
            </a:r>
            <a:endParaRPr lang="fr-FR" sz="2800" b="1" i="1" u="sng" dirty="0">
              <a:solidFill>
                <a:srgbClr val="870087"/>
              </a:solidFill>
              <a:latin typeface="+mj-lt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285720" y="1142984"/>
            <a:ext cx="857256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600" b="1" dirty="0" smtClean="0">
                <a:solidFill>
                  <a:srgbClr val="870087"/>
                </a:solidFill>
              </a:rPr>
              <a:t>Les identifiants </a:t>
            </a:r>
            <a:r>
              <a:rPr lang="fr-FR" sz="2600" b="1" dirty="0" err="1" smtClean="0">
                <a:solidFill>
                  <a:srgbClr val="870087"/>
                </a:solidFill>
              </a:rPr>
              <a:t>EduConnect</a:t>
            </a:r>
            <a:r>
              <a:rPr lang="fr-FR" sz="2600" b="1" dirty="0" smtClean="0">
                <a:solidFill>
                  <a:srgbClr val="870087"/>
                </a:solidFill>
              </a:rPr>
              <a:t> </a:t>
            </a:r>
            <a:r>
              <a:rPr lang="fr-FR" sz="2600" dirty="0" smtClean="0">
                <a:solidFill>
                  <a:srgbClr val="870087"/>
                </a:solidFill>
              </a:rPr>
              <a:t>sont édités par les établissements</a:t>
            </a:r>
          </a:p>
        </p:txBody>
      </p:sp>
    </p:spTree>
    <p:extLst>
      <p:ext uri="{BB962C8B-B14F-4D97-AF65-F5344CB8AC3E}">
        <p14:creationId xmlns:p14="http://schemas.microsoft.com/office/powerpoint/2010/main" val="25226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32;p52"/>
          <p:cNvSpPr/>
          <p:nvPr/>
        </p:nvSpPr>
        <p:spPr>
          <a:xfrm>
            <a:off x="2421026" y="2451871"/>
            <a:ext cx="894850" cy="178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2" name="Google Shape;333;p52"/>
          <p:cNvSpPr/>
          <p:nvPr/>
        </p:nvSpPr>
        <p:spPr>
          <a:xfrm>
            <a:off x="2421026" y="1368531"/>
            <a:ext cx="876000" cy="108334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5" name="ZoneTexte 4"/>
          <p:cNvSpPr txBox="1"/>
          <p:nvPr/>
        </p:nvSpPr>
        <p:spPr>
          <a:xfrm>
            <a:off x="7909962" y="217283"/>
            <a:ext cx="102859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2" name="Groupe 15"/>
          <p:cNvGrpSpPr/>
          <p:nvPr/>
        </p:nvGrpSpPr>
        <p:grpSpPr>
          <a:xfrm>
            <a:off x="7916752" y="273064"/>
            <a:ext cx="1028590" cy="590811"/>
            <a:chOff x="7589061" y="312737"/>
            <a:chExt cx="1181708" cy="556956"/>
          </a:xfrm>
        </p:grpSpPr>
        <p:grpSp>
          <p:nvGrpSpPr>
            <p:cNvPr id="3" name="Groupe 16"/>
            <p:cNvGrpSpPr/>
            <p:nvPr/>
          </p:nvGrpSpPr>
          <p:grpSpPr>
            <a:xfrm>
              <a:off x="7618641" y="312737"/>
              <a:ext cx="1152128" cy="339351"/>
              <a:chOff x="0" y="3428999"/>
              <a:chExt cx="6804247" cy="2046854"/>
            </a:xfrm>
          </p:grpSpPr>
          <p:pic>
            <p:nvPicPr>
              <p:cNvPr id="19" name="Picture 12" descr="Pass culture pour les 18 ans - Auvilla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7394" y="3428999"/>
                <a:ext cx="2046853" cy="2046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28999"/>
                <a:ext cx="4572000" cy="2046854"/>
              </a:xfrm>
              <a:prstGeom prst="rect">
                <a:avLst/>
              </a:prstGeom>
            </p:spPr>
          </p:pic>
        </p:grpSp>
        <p:sp>
          <p:nvSpPr>
            <p:cNvPr id="18" name="ZoneTexte 17"/>
            <p:cNvSpPr txBox="1"/>
            <p:nvPr/>
          </p:nvSpPr>
          <p:spPr>
            <a:xfrm>
              <a:off x="7589061" y="652088"/>
              <a:ext cx="1181708" cy="217605"/>
            </a:xfrm>
            <a:prstGeom prst="rect">
              <a:avLst/>
            </a:prstGeom>
            <a:solidFill>
              <a:srgbClr val="ED005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i="1" dirty="0">
                  <a:solidFill>
                    <a:schemeClr val="bg1"/>
                  </a:solidFill>
                </a:rPr>
                <a:t>Part individuelle 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835651" y="3432704"/>
            <a:ext cx="2376992" cy="990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67"/>
          </a:p>
        </p:txBody>
      </p:sp>
      <p:sp>
        <p:nvSpPr>
          <p:cNvPr id="24" name="Rectangle 23"/>
          <p:cNvSpPr/>
          <p:nvPr/>
        </p:nvSpPr>
        <p:spPr>
          <a:xfrm>
            <a:off x="3016250" y="3398838"/>
            <a:ext cx="1295400" cy="10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67"/>
          </a:p>
        </p:txBody>
      </p:sp>
      <p:sp>
        <p:nvSpPr>
          <p:cNvPr id="27" name="Rectangle 26"/>
          <p:cNvSpPr/>
          <p:nvPr/>
        </p:nvSpPr>
        <p:spPr>
          <a:xfrm>
            <a:off x="3987801" y="2213506"/>
            <a:ext cx="1670050" cy="788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67"/>
          </a:p>
        </p:txBody>
      </p:sp>
      <p:sp>
        <p:nvSpPr>
          <p:cNvPr id="30" name="Rectangle 29"/>
          <p:cNvSpPr/>
          <p:nvPr/>
        </p:nvSpPr>
        <p:spPr>
          <a:xfrm>
            <a:off x="5578203" y="3398839"/>
            <a:ext cx="1670050" cy="1185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67"/>
          </a:p>
        </p:txBody>
      </p:sp>
      <p:sp>
        <p:nvSpPr>
          <p:cNvPr id="22" name="Google Shape;380;p56"/>
          <p:cNvSpPr txBox="1">
            <a:spLocks/>
          </p:cNvSpPr>
          <p:nvPr/>
        </p:nvSpPr>
        <p:spPr>
          <a:xfrm>
            <a:off x="0" y="1015471"/>
            <a:ext cx="8520113" cy="455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189" indent="-220128">
              <a:lnSpc>
                <a:spcPct val="90000"/>
              </a:lnSpc>
              <a:spcBef>
                <a:spcPts val="1067"/>
              </a:spcBef>
              <a:buSzPts val="2100"/>
              <a:buFont typeface="Arial"/>
              <a:buNone/>
            </a:pPr>
            <a:endParaRPr lang="fr-FR" sz="1200" smtClean="0"/>
          </a:p>
          <a:p>
            <a:pPr marL="457189" indent="-220128">
              <a:lnSpc>
                <a:spcPct val="90000"/>
              </a:lnSpc>
              <a:spcBef>
                <a:spcPts val="1067"/>
              </a:spcBef>
              <a:buSzPts val="2100"/>
              <a:buFont typeface="Arial"/>
              <a:buNone/>
            </a:pPr>
            <a:endParaRPr lang="fr-FR" sz="1200" smtClean="0"/>
          </a:p>
          <a:p>
            <a:pPr marL="457189" indent="-220128">
              <a:lnSpc>
                <a:spcPct val="90000"/>
              </a:lnSpc>
              <a:spcBef>
                <a:spcPts val="1067"/>
              </a:spcBef>
              <a:buSzPts val="2100"/>
              <a:buFont typeface="Arial"/>
              <a:buNone/>
            </a:pPr>
            <a:endParaRPr lang="fr-FR" sz="1200" dirty="0"/>
          </a:p>
        </p:txBody>
      </p:sp>
      <p:pic>
        <p:nvPicPr>
          <p:cNvPr id="25" name="Google Shape;381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998" y="931442"/>
            <a:ext cx="2974964" cy="2967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82;p56"/>
          <p:cNvPicPr preferRelativeResize="0"/>
          <p:nvPr/>
        </p:nvPicPr>
        <p:blipFill rotWithShape="1">
          <a:blip r:embed="rId6">
            <a:alphaModFix/>
          </a:blip>
          <a:srcRect r="40977" b="17087"/>
          <a:stretch/>
        </p:blipFill>
        <p:spPr>
          <a:xfrm>
            <a:off x="3954349" y="955774"/>
            <a:ext cx="2735006" cy="288149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383;p56"/>
          <p:cNvSpPr/>
          <p:nvPr/>
        </p:nvSpPr>
        <p:spPr>
          <a:xfrm>
            <a:off x="611736" y="4286991"/>
            <a:ext cx="2417215" cy="978234"/>
          </a:xfrm>
          <a:prstGeom prst="rect">
            <a:avLst/>
          </a:prstGeom>
          <a:solidFill>
            <a:srgbClr val="EDEDED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467" dirty="0">
                <a:solidFill>
                  <a:schemeClr val="dk1"/>
                </a:solidFill>
              </a:rPr>
              <a:t>Choisir un nouveau mot de passe</a:t>
            </a:r>
          </a:p>
          <a:p>
            <a:pPr algn="ctr"/>
            <a:r>
              <a:rPr lang="fr" sz="1467" dirty="0" smtClean="0">
                <a:solidFill>
                  <a:schemeClr val="dk1"/>
                </a:solidFill>
              </a:rPr>
              <a:t>est </a:t>
            </a:r>
            <a:r>
              <a:rPr lang="fr" sz="1467" dirty="0">
                <a:solidFill>
                  <a:schemeClr val="dk1"/>
                </a:solidFill>
              </a:rPr>
              <a:t>une action de sécurisation du compte.</a:t>
            </a:r>
            <a:endParaRPr sz="1467" dirty="0"/>
          </a:p>
        </p:txBody>
      </p:sp>
      <p:sp>
        <p:nvSpPr>
          <p:cNvPr id="29" name="Google Shape;384;p56"/>
          <p:cNvSpPr/>
          <p:nvPr/>
        </p:nvSpPr>
        <p:spPr>
          <a:xfrm>
            <a:off x="359994" y="1446942"/>
            <a:ext cx="2928148" cy="1915681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</a:endParaRPr>
          </a:p>
        </p:txBody>
      </p:sp>
      <p:cxnSp>
        <p:nvCxnSpPr>
          <p:cNvPr id="31" name="Google Shape;385;p56"/>
          <p:cNvCxnSpPr>
            <a:stCxn id="28" idx="0"/>
            <a:endCxn id="29" idx="2"/>
          </p:cNvCxnSpPr>
          <p:nvPr/>
        </p:nvCxnSpPr>
        <p:spPr>
          <a:xfrm rot="5400000" flipH="1" flipV="1">
            <a:off x="1360022" y="3822945"/>
            <a:ext cx="924368" cy="3724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" name="Google Shape;386;p56"/>
          <p:cNvCxnSpPr/>
          <p:nvPr/>
        </p:nvCxnSpPr>
        <p:spPr>
          <a:xfrm rot="10800000" flipH="1">
            <a:off x="3440437" y="2137980"/>
            <a:ext cx="432048" cy="1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" name="Google Shape;387;p56"/>
          <p:cNvSpPr/>
          <p:nvPr/>
        </p:nvSpPr>
        <p:spPr>
          <a:xfrm>
            <a:off x="6797106" y="921736"/>
            <a:ext cx="2148775" cy="737896"/>
          </a:xfrm>
          <a:prstGeom prst="rect">
            <a:avLst/>
          </a:prstGeom>
          <a:solidFill>
            <a:srgbClr val="EDEDED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467" dirty="0">
                <a:solidFill>
                  <a:schemeClr val="dk1"/>
                </a:solidFill>
              </a:rPr>
              <a:t>Confirmer son identité avec sa date de naissance</a:t>
            </a:r>
            <a:endParaRPr sz="1467" dirty="0"/>
          </a:p>
        </p:txBody>
      </p:sp>
      <p:sp>
        <p:nvSpPr>
          <p:cNvPr id="37" name="Google Shape;388;p56"/>
          <p:cNvSpPr/>
          <p:nvPr/>
        </p:nvSpPr>
        <p:spPr>
          <a:xfrm>
            <a:off x="4016424" y="1446941"/>
            <a:ext cx="2636746" cy="975684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</a:endParaRPr>
          </a:p>
        </p:txBody>
      </p:sp>
      <p:cxnSp>
        <p:nvCxnSpPr>
          <p:cNvPr id="38" name="Google Shape;389;p56"/>
          <p:cNvCxnSpPr>
            <a:stCxn id="36" idx="1"/>
            <a:endCxn id="37" idx="3"/>
          </p:cNvCxnSpPr>
          <p:nvPr/>
        </p:nvCxnSpPr>
        <p:spPr>
          <a:xfrm flipH="1">
            <a:off x="6653169" y="1290685"/>
            <a:ext cx="143937" cy="644099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" name="Google Shape;390;p56"/>
          <p:cNvSpPr/>
          <p:nvPr/>
        </p:nvSpPr>
        <p:spPr>
          <a:xfrm>
            <a:off x="4016420" y="2504988"/>
            <a:ext cx="2610864" cy="780312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</a:endParaRPr>
          </a:p>
        </p:txBody>
      </p:sp>
      <p:cxnSp>
        <p:nvCxnSpPr>
          <p:cNvPr id="40" name="Google Shape;391;p56"/>
          <p:cNvCxnSpPr>
            <a:stCxn id="41" idx="1"/>
            <a:endCxn id="39" idx="3"/>
          </p:cNvCxnSpPr>
          <p:nvPr/>
        </p:nvCxnSpPr>
        <p:spPr>
          <a:xfrm flipH="1">
            <a:off x="6627284" y="2499110"/>
            <a:ext cx="184383" cy="396034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" name="Google Shape;392;p56"/>
          <p:cNvSpPr/>
          <p:nvPr/>
        </p:nvSpPr>
        <p:spPr>
          <a:xfrm>
            <a:off x="6811667" y="2130162"/>
            <a:ext cx="2134214" cy="737896"/>
          </a:xfrm>
          <a:prstGeom prst="rect">
            <a:avLst/>
          </a:prstGeom>
          <a:solidFill>
            <a:srgbClr val="EDEDED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467" dirty="0">
                <a:solidFill>
                  <a:schemeClr val="dk1"/>
                </a:solidFill>
              </a:rPr>
              <a:t>Possibilité de renseigner une adresse mail</a:t>
            </a:r>
            <a:endParaRPr sz="1467" dirty="0"/>
          </a:p>
        </p:txBody>
      </p:sp>
      <p:pic>
        <p:nvPicPr>
          <p:cNvPr id="42" name="Google Shape;404;p57"/>
          <p:cNvPicPr preferRelativeResize="0"/>
          <p:nvPr/>
        </p:nvPicPr>
        <p:blipFill rotWithShape="1">
          <a:blip r:embed="rId7">
            <a:alphaModFix/>
          </a:blip>
          <a:srcRect t="20818" b="28854"/>
          <a:stretch/>
        </p:blipFill>
        <p:spPr>
          <a:xfrm>
            <a:off x="3978341" y="4268806"/>
            <a:ext cx="4613015" cy="180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386;p56"/>
          <p:cNvCxnSpPr/>
          <p:nvPr/>
        </p:nvCxnSpPr>
        <p:spPr>
          <a:xfrm>
            <a:off x="5542288" y="3869689"/>
            <a:ext cx="7613" cy="399119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2359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618641" y="312737"/>
            <a:ext cx="1152128" cy="339351"/>
            <a:chOff x="0" y="3428999"/>
            <a:chExt cx="6804247" cy="2046854"/>
          </a:xfrm>
        </p:grpSpPr>
        <p:pic>
          <p:nvPicPr>
            <p:cNvPr id="1036" name="Picture 12" descr="Pass culture pour les 18 ans - Auvill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94" y="3428999"/>
              <a:ext cx="2046853" cy="204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8999"/>
              <a:ext cx="4572000" cy="2046854"/>
            </a:xfrm>
            <a:prstGeom prst="rect">
              <a:avLst/>
            </a:prstGeom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214282" y="428604"/>
            <a:ext cx="721523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i="1" u="sng" dirty="0" smtClean="0">
                <a:solidFill>
                  <a:srgbClr val="870087"/>
                </a:solidFill>
              </a:rPr>
              <a:t>3/ Téléchargement de l’application </a:t>
            </a:r>
            <a:r>
              <a:rPr lang="fr-FR" sz="2800" b="1" i="1" u="sng" dirty="0" err="1" smtClean="0">
                <a:solidFill>
                  <a:srgbClr val="870087"/>
                </a:solidFill>
              </a:rPr>
              <a:t>pass</a:t>
            </a:r>
            <a:r>
              <a:rPr lang="fr-FR" sz="2800" b="1" i="1" u="sng" dirty="0" smtClean="0">
                <a:solidFill>
                  <a:srgbClr val="870087"/>
                </a:solidFill>
              </a:rPr>
              <a:t> Culture et création du compte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358"/>
            <a:ext cx="4016126" cy="168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85720" y="1714488"/>
            <a:ext cx="4553697" cy="2205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870087"/>
                </a:solidFill>
              </a:rPr>
              <a:t>Accès par l’application ou par Internet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solidFill>
                  <a:srgbClr val="870087"/>
                </a:solidFill>
              </a:rPr>
              <a:t>Création d’un </a:t>
            </a:r>
            <a:r>
              <a:rPr lang="fr-FR" sz="2400" b="1" u="sng" dirty="0" smtClean="0">
                <a:solidFill>
                  <a:srgbClr val="870087"/>
                </a:solidFill>
              </a:rPr>
              <a:t>compte via l’application </a:t>
            </a:r>
            <a:r>
              <a:rPr lang="fr-FR" sz="2400" dirty="0" smtClean="0">
                <a:solidFill>
                  <a:srgbClr val="870087"/>
                </a:solidFill>
              </a:rPr>
              <a:t>qui le suivra toute sa « vie pass Culture » même s’il n’a plus de crédit ou qu’il est déscolarisé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82066"/>
            <a:ext cx="4104456" cy="193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2740"/>
            <a:ext cx="2785645" cy="348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589061" y="652088"/>
            <a:ext cx="1181708" cy="230832"/>
          </a:xfrm>
          <a:prstGeom prst="rect">
            <a:avLst/>
          </a:prstGeom>
          <a:solidFill>
            <a:srgbClr val="ED0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>
                <a:solidFill>
                  <a:schemeClr val="bg1"/>
                </a:solidFill>
              </a:rPr>
              <a:t>Part individuelle </a:t>
            </a:r>
            <a:endParaRPr lang="fr-F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Pass Culture - Mission Locale du Pays de Van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618641" y="312737"/>
            <a:ext cx="1152128" cy="339351"/>
            <a:chOff x="0" y="3428999"/>
            <a:chExt cx="6804247" cy="2046854"/>
          </a:xfrm>
        </p:grpSpPr>
        <p:pic>
          <p:nvPicPr>
            <p:cNvPr id="1036" name="Picture 12" descr="Pass culture pour les 18 ans - Auvill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94" y="3428999"/>
              <a:ext cx="2046853" cy="204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8999"/>
              <a:ext cx="4572000" cy="2046854"/>
            </a:xfrm>
            <a:prstGeom prst="rect">
              <a:avLst/>
            </a:prstGeom>
          </p:spPr>
        </p:pic>
      </p:grpSp>
      <p:sp>
        <p:nvSpPr>
          <p:cNvPr id="12" name="Titre 1"/>
          <p:cNvSpPr txBox="1">
            <a:spLocks/>
          </p:cNvSpPr>
          <p:nvPr/>
        </p:nvSpPr>
        <p:spPr>
          <a:xfrm>
            <a:off x="307975" y="5235677"/>
            <a:ext cx="865651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800" b="1" dirty="0" smtClean="0">
              <a:solidFill>
                <a:srgbClr val="870087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45758"/>
            <a:ext cx="4803974" cy="271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5" y="3981010"/>
            <a:ext cx="4801692" cy="27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313160" y="482412"/>
            <a:ext cx="6563096" cy="570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i="1" u="sng" dirty="0">
                <a:solidFill>
                  <a:srgbClr val="870087"/>
                </a:solidFill>
              </a:rPr>
              <a:t>4</a:t>
            </a:r>
            <a:r>
              <a:rPr lang="fr-FR" sz="2800" b="1" i="1" u="sng" dirty="0" smtClean="0">
                <a:solidFill>
                  <a:srgbClr val="870087"/>
                </a:solidFill>
              </a:rPr>
              <a:t>/ Eligibilité à l’octroi de crédit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89061" y="652088"/>
            <a:ext cx="1181708" cy="230832"/>
          </a:xfrm>
          <a:prstGeom prst="rect">
            <a:avLst/>
          </a:prstGeom>
          <a:solidFill>
            <a:srgbClr val="ED0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>
                <a:solidFill>
                  <a:schemeClr val="bg1"/>
                </a:solidFill>
              </a:rPr>
              <a:t>Part individuelle 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22" name="Google Shape;284;p49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3995936" y="4619527"/>
            <a:ext cx="1152128" cy="192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86;p49"/>
          <p:cNvPicPr preferRelativeResize="0"/>
          <p:nvPr/>
        </p:nvPicPr>
        <p:blipFill rotWithShape="1">
          <a:blip r:embed="rId7" cstate="print">
            <a:alphaModFix/>
          </a:blip>
          <a:srcRect b="10007"/>
          <a:stretch/>
        </p:blipFill>
        <p:spPr>
          <a:xfrm>
            <a:off x="2853437" y="4847861"/>
            <a:ext cx="1070491" cy="16958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77652" y="4618713"/>
            <a:ext cx="1118131" cy="192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Google Shape;283;p49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1691680" y="4609364"/>
            <a:ext cx="1080120" cy="193435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re 1"/>
          <p:cNvSpPr txBox="1">
            <a:spLocks/>
          </p:cNvSpPr>
          <p:nvPr/>
        </p:nvSpPr>
        <p:spPr>
          <a:xfrm>
            <a:off x="5510219" y="4438656"/>
            <a:ext cx="3500462" cy="2205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/>
            <a:r>
              <a:rPr lang="fr-FR" sz="2400" dirty="0" smtClean="0">
                <a:solidFill>
                  <a:srgbClr val="870087"/>
                </a:solidFill>
              </a:rPr>
              <a:t>Besoin de son identifiant </a:t>
            </a:r>
            <a:r>
              <a:rPr lang="fr-FR" sz="2400" dirty="0" smtClean="0">
                <a:solidFill>
                  <a:srgbClr val="870087"/>
                </a:solidFill>
              </a:rPr>
              <a:t>Educonnect pour l’accès au crédit</a:t>
            </a:r>
            <a:endParaRPr lang="fr-FR" sz="2400" dirty="0" smtClean="0">
              <a:solidFill>
                <a:srgbClr val="870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954</Words>
  <Application>Microsoft Office PowerPoint</Application>
  <PresentationFormat>Affichage à l'écran (4:3)</PresentationFormat>
  <Paragraphs>129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Mise en place janvier 2022 Collèges et lycées </vt:lpstr>
      <vt:lpstr>Ce qui existe déjà</vt:lpstr>
      <vt:lpstr>Ce qui arrive au 1er janvier 2022</vt:lpstr>
      <vt:lpstr>1ere partie :  La part individuelle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2eme partie :  La part collective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bart</dc:creator>
  <cp:lastModifiedBy>bart</cp:lastModifiedBy>
  <cp:revision>92</cp:revision>
  <dcterms:created xsi:type="dcterms:W3CDTF">2021-11-11T08:20:35Z</dcterms:created>
  <dcterms:modified xsi:type="dcterms:W3CDTF">2021-12-15T17:01:31Z</dcterms:modified>
</cp:coreProperties>
</file>