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1"/>
  </p:notesMasterIdLst>
  <p:sldIdLst>
    <p:sldId id="256" r:id="rId5"/>
    <p:sldId id="257" r:id="rId6"/>
    <p:sldId id="258" r:id="rId7"/>
    <p:sldId id="259" r:id="rId8"/>
    <p:sldId id="292" r:id="rId9"/>
    <p:sldId id="260" r:id="rId10"/>
    <p:sldId id="261" r:id="rId11"/>
    <p:sldId id="262" r:id="rId12"/>
    <p:sldId id="263" r:id="rId13"/>
    <p:sldId id="264" r:id="rId14"/>
    <p:sldId id="265"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8" d="100"/>
          <a:sy n="88" d="100"/>
        </p:scale>
        <p:origin x="-12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pPr algn="ctr"/>
            <a:r>
              <a:rPr lang="fr-FR" sz="4400" b="0" strike="noStrike" spc="-1">
                <a:latin typeface="Arial"/>
              </a:rPr>
              <a:t>Cliquez pour déplacer la diapo</a:t>
            </a:r>
          </a:p>
        </p:txBody>
      </p:sp>
      <p:sp>
        <p:nvSpPr>
          <p:cNvPr id="153"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154"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155"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156"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157"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927B0E16-9680-4B54-91A2-FBAFDFDF58E9}" type="slidenum">
              <a:rPr lang="fr-FR" sz="1400" b="0" strike="noStrike" spc="-1">
                <a:latin typeface="Times New Roman"/>
              </a:rPr>
              <a:t>‹N°›</a:t>
            </a:fld>
            <a:endParaRPr lang="fr-FR" sz="1400" b="0" strike="noStrike" spc="-1">
              <a:latin typeface="Times New Roman"/>
            </a:endParaRPr>
          </a:p>
        </p:txBody>
      </p:sp>
    </p:spTree>
    <p:extLst>
      <p:ext uri="{BB962C8B-B14F-4D97-AF65-F5344CB8AC3E}">
        <p14:creationId xmlns:p14="http://schemas.microsoft.com/office/powerpoint/2010/main" val="160236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C02DDE-D30A-41A8-8972-7EA61EF162C2}" type="slidenum">
              <a:rPr lang="fr-FR" smtClean="0"/>
              <a:t>5</a:t>
            </a:fld>
            <a:endParaRPr lang="fr-FR"/>
          </a:p>
        </p:txBody>
      </p:sp>
    </p:spTree>
    <p:extLst>
      <p:ext uri="{BB962C8B-B14F-4D97-AF65-F5344CB8AC3E}">
        <p14:creationId xmlns:p14="http://schemas.microsoft.com/office/powerpoint/2010/main" val="53953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PlaceHolder 1"/>
          <p:cNvSpPr>
            <a:spLocks noGrp="1" noRot="1" noChangeAspect="1"/>
          </p:cNvSpPr>
          <p:nvPr>
            <p:ph type="sldImg"/>
          </p:nvPr>
        </p:nvSpPr>
        <p:spPr>
          <a:xfrm>
            <a:off x="1106488" y="801688"/>
            <a:ext cx="5346700" cy="4010025"/>
          </a:xfrm>
          <a:prstGeom prst="rect">
            <a:avLst/>
          </a:prstGeom>
        </p:spPr>
      </p:sp>
      <p:sp>
        <p:nvSpPr>
          <p:cNvPr id="555" name="PlaceHolder 2"/>
          <p:cNvSpPr>
            <a:spLocks noGrp="1"/>
          </p:cNvSpPr>
          <p:nvPr>
            <p:ph type="body"/>
          </p:nvPr>
        </p:nvSpPr>
        <p:spPr>
          <a:xfrm>
            <a:off x="755640" y="5078520"/>
            <a:ext cx="6047640" cy="4811040"/>
          </a:xfrm>
          <a:prstGeom prst="rect">
            <a:avLst/>
          </a:prstGeom>
        </p:spPr>
        <p:txBody>
          <a:bodyPr lIns="0" tIns="0" rIns="0" bIns="0">
            <a:noAutofit/>
          </a:bodyPr>
          <a:lstStyle/>
          <a:p>
            <a:endParaRPr lang="fr-FR" sz="2000" b="0" strike="noStrike" spc="-1">
              <a:latin typeface="Arial"/>
            </a:endParaRPr>
          </a:p>
        </p:txBody>
      </p:sp>
      <p:sp>
        <p:nvSpPr>
          <p:cNvPr id="556" name="Espace réservé du numéro de diapositive 3"/>
          <p:cNvSpPr/>
          <p:nvPr/>
        </p:nvSpPr>
        <p:spPr>
          <a:xfrm>
            <a:off x="4281480" y="10155240"/>
            <a:ext cx="3276000" cy="53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5F231777-3789-4E88-8A8C-01B085C581F8}" type="slidenum">
              <a:rPr lang="fr-FR" sz="1200" b="0" strike="noStrike" spc="-1">
                <a:solidFill>
                  <a:srgbClr val="000000"/>
                </a:solidFill>
                <a:latin typeface="+mn-lt"/>
                <a:ea typeface="+mn-ea"/>
              </a:rPr>
              <a:t>31</a:t>
            </a:fld>
            <a:endParaRPr lang="fr-FR"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PlaceHolder 1"/>
          <p:cNvSpPr>
            <a:spLocks noGrp="1" noRot="1" noChangeAspect="1"/>
          </p:cNvSpPr>
          <p:nvPr>
            <p:ph type="sldImg"/>
          </p:nvPr>
        </p:nvSpPr>
        <p:spPr>
          <a:xfrm>
            <a:off x="1106488" y="801688"/>
            <a:ext cx="5346700" cy="4010025"/>
          </a:xfrm>
          <a:prstGeom prst="rect">
            <a:avLst/>
          </a:prstGeom>
        </p:spPr>
      </p:sp>
      <p:sp>
        <p:nvSpPr>
          <p:cNvPr id="558" name="PlaceHolder 2"/>
          <p:cNvSpPr>
            <a:spLocks noGrp="1"/>
          </p:cNvSpPr>
          <p:nvPr>
            <p:ph type="body"/>
          </p:nvPr>
        </p:nvSpPr>
        <p:spPr>
          <a:xfrm>
            <a:off x="755640" y="5078520"/>
            <a:ext cx="6047640" cy="4811040"/>
          </a:xfrm>
          <a:prstGeom prst="rect">
            <a:avLst/>
          </a:prstGeom>
        </p:spPr>
        <p:txBody>
          <a:bodyPr lIns="0" tIns="0" rIns="0" bIns="0">
            <a:noAutofit/>
          </a:bodyPr>
          <a:lstStyle/>
          <a:p>
            <a:endParaRPr lang="fr-FR" sz="2000" b="0" strike="noStrike" spc="-1">
              <a:latin typeface="Arial"/>
            </a:endParaRPr>
          </a:p>
        </p:txBody>
      </p:sp>
      <p:sp>
        <p:nvSpPr>
          <p:cNvPr id="559" name="Espace réservé du numéro de diapositive 3"/>
          <p:cNvSpPr/>
          <p:nvPr/>
        </p:nvSpPr>
        <p:spPr>
          <a:xfrm>
            <a:off x="4281480" y="10155240"/>
            <a:ext cx="3276000" cy="53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60DBFF3D-A1A5-4E67-B231-65D4FE0DE65C}" type="slidenum">
              <a:rPr lang="fr-FR" sz="1200" b="0" strike="noStrike" spc="-1">
                <a:solidFill>
                  <a:srgbClr val="000000"/>
                </a:solidFill>
                <a:latin typeface="+mn-lt"/>
                <a:ea typeface="+mn-ea"/>
              </a:rPr>
              <a:t>32</a:t>
            </a:fld>
            <a:endParaRPr lang="fr-FR" sz="12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24"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fr-FR" sz="3200" b="0" strike="noStrike" spc="-1">
              <a:latin typeface="Arial"/>
            </a:endParaRPr>
          </a:p>
        </p:txBody>
      </p:sp>
      <p:sp>
        <p:nvSpPr>
          <p:cNvPr id="25"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2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2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29"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
        <p:nvSpPr>
          <p:cNvPr id="30"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41"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43"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4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46"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85800" y="2130480"/>
            <a:ext cx="7771320" cy="6809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5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5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
        <p:nvSpPr>
          <p:cNvPr id="52"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3"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5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5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5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5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5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60"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62"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fr-FR" sz="3200" b="0" strike="noStrike" spc="-1">
              <a:latin typeface="Arial"/>
            </a:endParaRPr>
          </a:p>
        </p:txBody>
      </p:sp>
      <p:sp>
        <p:nvSpPr>
          <p:cNvPr id="63"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6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67"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
        <p:nvSpPr>
          <p:cNvPr id="68"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79"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81"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8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84"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5"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85800" y="2130480"/>
            <a:ext cx="7771320" cy="6809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8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8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
        <p:nvSpPr>
          <p:cNvPr id="90"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92"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9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94"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9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9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98"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00"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fr-FR" sz="3200" b="0" strike="noStrike" spc="-1">
              <a:latin typeface="Arial"/>
            </a:endParaRPr>
          </a:p>
        </p:txBody>
      </p:sp>
      <p:sp>
        <p:nvSpPr>
          <p:cNvPr id="101"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0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10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105"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
        <p:nvSpPr>
          <p:cNvPr id="106"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17" name="PlaceHolder 2"/>
          <p:cNvSpPr>
            <a:spLocks noGrp="1"/>
          </p:cNvSpPr>
          <p:nvPr>
            <p:ph type="subTitle"/>
          </p:nvPr>
        </p:nvSpPr>
        <p:spPr>
          <a:xfrm>
            <a:off x="457200" y="1604520"/>
            <a:ext cx="8228880" cy="397692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19"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21"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122"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85800" y="2130480"/>
            <a:ext cx="7771320" cy="6809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2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127"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
        <p:nvSpPr>
          <p:cNvPr id="128"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30"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13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132"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3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13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136"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38"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fr-FR" sz="3200" b="0" strike="noStrike" spc="-1">
              <a:latin typeface="Arial"/>
            </a:endParaRPr>
          </a:p>
        </p:txBody>
      </p:sp>
      <p:sp>
        <p:nvSpPr>
          <p:cNvPr id="139"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41"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142"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143"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
        <p:nvSpPr>
          <p:cNvPr id="144" name="PlaceHolder 5"/>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46"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7"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8"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3200" b="0" strike="noStrike" spc="-1">
              <a:latin typeface="Arial"/>
            </a:endParaRPr>
          </a:p>
        </p:txBody>
      </p:sp>
      <p:sp>
        <p:nvSpPr>
          <p:cNvPr id="149"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3200" b="0" strike="noStrike" spc="-1">
              <a:latin typeface="Arial"/>
            </a:endParaRPr>
          </a:p>
        </p:txBody>
      </p:sp>
      <p:sp>
        <p:nvSpPr>
          <p:cNvPr id="150"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3200" b="0" strike="noStrike" spc="-1">
              <a:latin typeface="Arial"/>
            </a:endParaRPr>
          </a:p>
        </p:txBody>
      </p:sp>
      <p:sp>
        <p:nvSpPr>
          <p:cNvPr id="151"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85800" y="2130480"/>
            <a:ext cx="7771320" cy="6809760"/>
          </a:xfrm>
          <a:prstGeom prst="rect">
            <a:avLst/>
          </a:prstGeom>
        </p:spPr>
        <p:txBody>
          <a:bodyPr lIns="0" tIns="0" rIns="0" bIns="0" anchor="ctr">
            <a:no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13"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fr-FR" sz="3200" b="0" strike="noStrike" spc="-1">
              <a:latin typeface="Arial"/>
            </a:endParaRPr>
          </a:p>
        </p:txBody>
      </p:sp>
      <p:sp>
        <p:nvSpPr>
          <p:cNvPr id="14" name="PlaceHolder 4"/>
          <p:cNvSpPr>
            <a:spLocks noGrp="1"/>
          </p:cNvSpPr>
          <p:nvPr>
            <p:ph type="body"/>
          </p:nvPr>
        </p:nvSpPr>
        <p:spPr>
          <a:xfrm>
            <a:off x="45720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1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fr-FR" sz="3200" b="0" strike="noStrike" spc="-1">
              <a:latin typeface="Arial"/>
            </a:endParaRPr>
          </a:p>
        </p:txBody>
      </p:sp>
      <p:sp>
        <p:nvSpPr>
          <p:cNvPr id="1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1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1320" cy="1468800"/>
          </a:xfrm>
          <a:prstGeom prst="rect">
            <a:avLst/>
          </a:prstGeom>
        </p:spPr>
        <p:txBody>
          <a:bodyPr lIns="0" tIns="0" rIns="0" bIns="0" anchor="ctr">
            <a:noAutofit/>
          </a:bodyPr>
          <a:lstStyle/>
          <a:p>
            <a:pPr algn="ctr"/>
            <a:endParaRPr lang="fr-FR" sz="4400" b="0" strike="noStrike" spc="-1">
              <a:latin typeface="Arial"/>
            </a:endParaRPr>
          </a:p>
        </p:txBody>
      </p:sp>
      <p:sp>
        <p:nvSpPr>
          <p:cNvPr id="2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fr-FR" sz="3200" b="0" strike="noStrike" spc="-1">
              <a:latin typeface="Arial"/>
            </a:endParaRPr>
          </a:p>
        </p:txBody>
      </p:sp>
      <p:sp>
        <p:nvSpPr>
          <p:cNvPr id="2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fr-FR" sz="3200" b="0" strike="noStrike" spc="-1">
              <a:latin typeface="Arial"/>
            </a:endParaRPr>
          </a:p>
        </p:txBody>
      </p:sp>
      <p:sp>
        <p:nvSpPr>
          <p:cNvPr id="22"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fr-F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85800" y="2130480"/>
            <a:ext cx="7771320" cy="1468800"/>
          </a:xfrm>
          <a:prstGeom prst="rect">
            <a:avLst/>
          </a:prstGeom>
        </p:spPr>
        <p:txBody>
          <a:bodyPr lIns="0" tIns="0" rIns="0" bIns="0" anchor="ctr">
            <a:noAutofit/>
          </a:bodyPr>
          <a:lstStyle/>
          <a:p>
            <a:r>
              <a:rPr lang="fr-FR" sz="1800" b="0" strike="noStrike" spc="-1">
                <a:latin typeface="Arial"/>
              </a:rPr>
              <a:t>Cliquez pour éditer le format du texte-titre</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8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strike="noStrike" spc="-1">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18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1800" b="0" strike="noStrike" spc="-1">
                <a:latin typeface="Arial"/>
              </a:rPr>
              <a:t>Sixième niveau de plan</a:t>
            </a:r>
          </a:p>
          <a:p>
            <a:pPr marL="3024000" lvl="6" indent="-216000">
              <a:spcBef>
                <a:spcPts val="283"/>
              </a:spcBef>
              <a:buClr>
                <a:srgbClr val="000000"/>
              </a:buClr>
              <a:buSzPct val="45000"/>
              <a:buFont typeface="Wingdings" charset="2"/>
              <a:buChar char=""/>
            </a:pPr>
            <a:r>
              <a:rPr lang="fr-FR" sz="18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fr-FR" sz="4400" b="0" strike="noStrike" spc="-1">
                <a:latin typeface="Arial"/>
              </a:rPr>
              <a:t>Cliquez pour éditer le format du texte-titre</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85800" y="2130480"/>
            <a:ext cx="7771320" cy="1468800"/>
          </a:xfrm>
          <a:prstGeom prst="rect">
            <a:avLst/>
          </a:prstGeom>
        </p:spPr>
        <p:txBody>
          <a:bodyPr lIns="0" tIns="0" rIns="0" bIns="0" anchor="ctr">
            <a:noAutofit/>
          </a:bodyPr>
          <a:lstStyle/>
          <a:p>
            <a:r>
              <a:rPr lang="fr-FR" sz="1800" b="0" strike="noStrike" spc="-1">
                <a:latin typeface="Arial"/>
              </a:rPr>
              <a:t>Cliquez pour éditer le format du texte-titre</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85800" y="2130480"/>
            <a:ext cx="7771320" cy="1468800"/>
          </a:xfrm>
          <a:prstGeom prst="rect">
            <a:avLst/>
          </a:prstGeom>
        </p:spPr>
        <p:txBody>
          <a:bodyPr lIns="0" tIns="0" rIns="0" bIns="0" anchor="ctr">
            <a:noAutofit/>
          </a:bodyPr>
          <a:lstStyle/>
          <a:p>
            <a:r>
              <a:rPr lang="fr-FR" sz="1800" b="0" strike="noStrike" spc="-1">
                <a:latin typeface="Arial"/>
              </a:rPr>
              <a:t>Cliquez pour éditer le format du texte-titre</a:t>
            </a:r>
          </a:p>
        </p:txBody>
      </p:sp>
      <p:sp>
        <p:nvSpPr>
          <p:cNvPr id="115"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3200" b="0" strike="noStrike" spc="-1">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strike="noStrike" spc="-1">
                <a:latin typeface="Arial"/>
              </a:rPr>
              <a:t>Second niveau de plan</a:t>
            </a:r>
          </a:p>
          <a:p>
            <a:pPr marL="1296000" lvl="2" indent="-288000">
              <a:spcBef>
                <a:spcPts val="850"/>
              </a:spcBef>
              <a:buClr>
                <a:srgbClr val="000000"/>
              </a:buClr>
              <a:buSzPct val="45000"/>
              <a:buFont typeface="Wingdings" charset="2"/>
              <a:buChar char=""/>
            </a:pPr>
            <a:r>
              <a:rPr lang="fr-FR" sz="2400" b="0" strike="noStrike" spc="-1">
                <a:latin typeface="Arial"/>
              </a:rPr>
              <a:t>Troisième niveau de plan</a:t>
            </a:r>
          </a:p>
          <a:p>
            <a:pPr marL="1728000" lvl="3" indent="-216000">
              <a:spcBef>
                <a:spcPts val="567"/>
              </a:spcBef>
              <a:buClr>
                <a:srgbClr val="000000"/>
              </a:buClr>
              <a:buSzPct val="75000"/>
              <a:buFont typeface="Symbol" charset="2"/>
              <a:buChar char=""/>
            </a:pPr>
            <a:r>
              <a:rPr lang="fr-FR" sz="2000" b="0" strike="noStrike" spc="-1">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hyperlink" Target="http://www.pedagogie.ac-nice.fr/daac/" TargetMode="External"/><Relationship Id="rId3" Type="http://schemas.openxmlformats.org/officeDocument/2006/relationships/image" Target="../media/image5.png"/><Relationship Id="rId7" Type="http://schemas.openxmlformats.org/officeDocument/2006/relationships/hyperlink" Target="mailto:olivier.barthelemy@ac-nice.fr"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mailto:adage-nice@ac-nice.fr" TargetMode="External"/><Relationship Id="rId5" Type="http://schemas.openxmlformats.org/officeDocument/2006/relationships/hyperlink" Target="mailto:codeac06@ac-nice.fr" TargetMode="External"/><Relationship Id="rId4" Type="http://schemas.openxmlformats.org/officeDocument/2006/relationships/hyperlink" Target="mailto:codeac83@ac-nice.fr" TargetMode="External"/><Relationship Id="rId9"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livredaac@ac-nice.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re 1"/>
          <p:cNvSpPr/>
          <p:nvPr/>
        </p:nvSpPr>
        <p:spPr>
          <a:xfrm>
            <a:off x="731520" y="2274840"/>
            <a:ext cx="7679880" cy="159264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4400" b="1" i="1" strike="noStrike" spc="-1" dirty="0">
                <a:solidFill>
                  <a:srgbClr val="870087"/>
                </a:solidFill>
                <a:latin typeface="Calibri" panose="020F0502020204030204" pitchFamily="34" charset="0"/>
                <a:ea typeface="Calibri"/>
                <a:cs typeface="Calibri" panose="020F0502020204030204" pitchFamily="34" charset="0"/>
              </a:rPr>
              <a:t>Formation Référents Culture </a:t>
            </a:r>
            <a:endParaRPr lang="fr-FR" sz="44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4400" b="1" i="1" strike="noStrike" spc="-1" dirty="0">
                <a:solidFill>
                  <a:srgbClr val="870087"/>
                </a:solidFill>
                <a:latin typeface="Calibri" panose="020F0502020204030204" pitchFamily="34" charset="0"/>
                <a:ea typeface="Calibri"/>
                <a:cs typeface="Calibri" panose="020F0502020204030204" pitchFamily="34" charset="0"/>
              </a:rPr>
              <a:t>15 décembre 2021</a:t>
            </a:r>
            <a:endParaRPr lang="fr-FR" sz="44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4400" b="1" i="1" strike="noStrike" spc="-1" dirty="0">
                <a:solidFill>
                  <a:srgbClr val="870087"/>
                </a:solidFill>
                <a:latin typeface="Calibri" panose="020F0502020204030204" pitchFamily="34" charset="0"/>
                <a:ea typeface="Calibri"/>
                <a:cs typeface="Calibri" panose="020F0502020204030204" pitchFamily="34" charset="0"/>
              </a:rPr>
              <a:t>Alpes maritimes et Var</a:t>
            </a:r>
            <a:endParaRPr lang="fr-FR" sz="4400" b="0" strike="noStrike" spc="-1" dirty="0">
              <a:latin typeface="Calibri" panose="020F0502020204030204" pitchFamily="34" charset="0"/>
              <a:cs typeface="Calibri" panose="020F0502020204030204" pitchFamily="34" charset="0"/>
            </a:endParaRPr>
          </a:p>
        </p:txBody>
      </p:sp>
      <p:pic>
        <p:nvPicPr>
          <p:cNvPr id="159" name="Picture 2" descr="Picture 2"/>
          <p:cNvPicPr/>
          <p:nvPr/>
        </p:nvPicPr>
        <p:blipFill>
          <a:blip r:embed="rId2"/>
          <a:stretch/>
        </p:blipFill>
        <p:spPr>
          <a:xfrm>
            <a:off x="358920" y="353520"/>
            <a:ext cx="2028600" cy="125172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2" descr="Picture 2"/>
          <p:cNvPicPr/>
          <p:nvPr/>
        </p:nvPicPr>
        <p:blipFill>
          <a:blip r:embed="rId2"/>
          <a:stretch/>
        </p:blipFill>
        <p:spPr>
          <a:xfrm>
            <a:off x="358920" y="353520"/>
            <a:ext cx="1263600" cy="779400"/>
          </a:xfrm>
          <a:prstGeom prst="rect">
            <a:avLst/>
          </a:prstGeom>
          <a:ln w="12700">
            <a:noFill/>
          </a:ln>
        </p:spPr>
      </p:pic>
      <p:grpSp>
        <p:nvGrpSpPr>
          <p:cNvPr id="184" name="Groupe 9"/>
          <p:cNvGrpSpPr/>
          <p:nvPr/>
        </p:nvGrpSpPr>
        <p:grpSpPr>
          <a:xfrm>
            <a:off x="1025280" y="2288880"/>
            <a:ext cx="6803280" cy="2045880"/>
            <a:chOff x="1025280" y="2288880"/>
            <a:chExt cx="6803280" cy="2045880"/>
          </a:xfrm>
        </p:grpSpPr>
        <p:pic>
          <p:nvPicPr>
            <p:cNvPr id="185" name="Picture 12" descr="Picture 12"/>
            <p:cNvPicPr/>
            <p:nvPr/>
          </p:nvPicPr>
          <p:blipFill>
            <a:blip r:embed="rId3"/>
            <a:stretch/>
          </p:blipFill>
          <p:spPr>
            <a:xfrm>
              <a:off x="5782680" y="2288880"/>
              <a:ext cx="2045880" cy="2045880"/>
            </a:xfrm>
            <a:prstGeom prst="rect">
              <a:avLst/>
            </a:prstGeom>
            <a:ln w="12700">
              <a:noFill/>
            </a:ln>
          </p:spPr>
        </p:pic>
        <p:pic>
          <p:nvPicPr>
            <p:cNvPr id="186" name="Image 8" descr="Image 8"/>
            <p:cNvPicPr/>
            <p:nvPr/>
          </p:nvPicPr>
          <p:blipFill>
            <a:blip r:embed="rId4"/>
            <a:stretch/>
          </p:blipFill>
          <p:spPr>
            <a:xfrm>
              <a:off x="1025280" y="2288880"/>
              <a:ext cx="4570920" cy="2045880"/>
            </a:xfrm>
            <a:prstGeom prst="rect">
              <a:avLst/>
            </a:prstGeom>
            <a:ln w="1270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itre 1"/>
          <p:cNvSpPr/>
          <p:nvPr/>
        </p:nvSpPr>
        <p:spPr>
          <a:xfrm>
            <a:off x="1115640" y="15336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800" b="1" u="sng" strike="noStrike" spc="-1" dirty="0">
                <a:solidFill>
                  <a:srgbClr val="870087"/>
                </a:solidFill>
                <a:uFillTx/>
                <a:latin typeface="Calibri" panose="020F0502020204030204" pitchFamily="34" charset="0"/>
                <a:ea typeface="Calibri"/>
                <a:cs typeface="Calibri" panose="020F0502020204030204" pitchFamily="34" charset="0"/>
              </a:rPr>
              <a:t>QU’EST-CE QUE C’EST ?</a:t>
            </a:r>
            <a:endParaRPr lang="fr-FR" sz="2800" b="0" strike="noStrike" spc="-1" dirty="0">
              <a:latin typeface="Calibri" panose="020F0502020204030204" pitchFamily="34" charset="0"/>
              <a:cs typeface="Calibri" panose="020F0502020204030204" pitchFamily="34" charset="0"/>
            </a:endParaRPr>
          </a:p>
        </p:txBody>
      </p:sp>
      <p:grpSp>
        <p:nvGrpSpPr>
          <p:cNvPr id="188" name="Groupe 9"/>
          <p:cNvGrpSpPr/>
          <p:nvPr/>
        </p:nvGrpSpPr>
        <p:grpSpPr>
          <a:xfrm>
            <a:off x="7618680" y="312840"/>
            <a:ext cx="1151280" cy="338400"/>
            <a:chOff x="7618680" y="312840"/>
            <a:chExt cx="1151280" cy="338400"/>
          </a:xfrm>
        </p:grpSpPr>
        <p:pic>
          <p:nvPicPr>
            <p:cNvPr id="189" name="Picture 12" descr="Picture 12"/>
            <p:cNvPicPr/>
            <p:nvPr/>
          </p:nvPicPr>
          <p:blipFill>
            <a:blip r:embed="rId2"/>
            <a:stretch/>
          </p:blipFill>
          <p:spPr>
            <a:xfrm>
              <a:off x="8424360" y="312840"/>
              <a:ext cx="345600" cy="338400"/>
            </a:xfrm>
            <a:prstGeom prst="rect">
              <a:avLst/>
            </a:prstGeom>
            <a:ln w="12700">
              <a:noFill/>
            </a:ln>
          </p:spPr>
        </p:pic>
        <p:pic>
          <p:nvPicPr>
            <p:cNvPr id="190" name="Image 8" descr="Image 8"/>
            <p:cNvPicPr/>
            <p:nvPr/>
          </p:nvPicPr>
          <p:blipFill>
            <a:blip r:embed="rId3"/>
            <a:stretch/>
          </p:blipFill>
          <p:spPr>
            <a:xfrm>
              <a:off x="7618680" y="312840"/>
              <a:ext cx="772920" cy="338400"/>
            </a:xfrm>
            <a:prstGeom prst="rect">
              <a:avLst/>
            </a:prstGeom>
            <a:ln w="12700">
              <a:noFill/>
            </a:ln>
          </p:spPr>
        </p:pic>
      </p:grpSp>
      <p:pic>
        <p:nvPicPr>
          <p:cNvPr id="191" name="Picture 2" descr="Picture 2"/>
          <p:cNvPicPr/>
          <p:nvPr/>
        </p:nvPicPr>
        <p:blipFill>
          <a:blip r:embed="rId4"/>
          <a:stretch/>
        </p:blipFill>
        <p:spPr>
          <a:xfrm>
            <a:off x="358920" y="353520"/>
            <a:ext cx="1263600" cy="779400"/>
          </a:xfrm>
          <a:prstGeom prst="rect">
            <a:avLst/>
          </a:prstGeom>
          <a:ln w="12700">
            <a:noFill/>
          </a:ln>
        </p:spPr>
      </p:pic>
      <p:sp>
        <p:nvSpPr>
          <p:cNvPr id="192" name="Rectangle 191"/>
          <p:cNvSpPr/>
          <p:nvPr/>
        </p:nvSpPr>
        <p:spPr>
          <a:xfrm>
            <a:off x="360000" y="1485360"/>
            <a:ext cx="4319640" cy="83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000" b="1" strike="noStrike" spc="-1" dirty="0">
                <a:solidFill>
                  <a:srgbClr val="900F74"/>
                </a:solidFill>
                <a:latin typeface="Calibri" panose="020F0502020204030204" pitchFamily="34" charset="0"/>
                <a:cs typeface="Calibri" panose="020F0502020204030204" pitchFamily="34" charset="0"/>
              </a:rPr>
              <a:t>Une politique culturelle publique</a:t>
            </a:r>
            <a:endParaRPr lang="fr-FR" sz="2000" b="0" strike="noStrike" spc="-1" dirty="0">
              <a:latin typeface="Calibri" panose="020F0502020204030204" pitchFamily="34" charset="0"/>
              <a:cs typeface="Calibri" panose="020F0502020204030204" pitchFamily="34" charset="0"/>
            </a:endParaRPr>
          </a:p>
          <a:p>
            <a:pPr>
              <a:lnSpc>
                <a:spcPct val="100000"/>
              </a:lnSpc>
            </a:pPr>
            <a:endParaRPr lang="fr-FR" sz="1600" b="0" strike="noStrike" spc="-1" dirty="0">
              <a:latin typeface="Arial"/>
            </a:endParaRPr>
          </a:p>
        </p:txBody>
      </p:sp>
      <p:sp>
        <p:nvSpPr>
          <p:cNvPr id="193" name="Rectangle 192"/>
          <p:cNvSpPr/>
          <p:nvPr/>
        </p:nvSpPr>
        <p:spPr>
          <a:xfrm>
            <a:off x="360000" y="2052000"/>
            <a:ext cx="4859640" cy="233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b="0" strike="noStrike" spc="-1" dirty="0">
                <a:solidFill>
                  <a:srgbClr val="900F74"/>
                </a:solidFill>
                <a:latin typeface="Calibri" panose="020F0502020204030204" pitchFamily="34" charset="0"/>
                <a:cs typeface="Calibri" panose="020F0502020204030204" pitchFamily="34" charset="0"/>
              </a:rPr>
              <a:t>Le pass Culture porte l’empreinte d’un Grand Projet d’État, avec une ambition forte et des moyens importants en direction de la jeunesse d’une part, du secteur culturel d’autre part.</a:t>
            </a:r>
            <a:endParaRPr lang="fr-FR" b="0" strike="noStrike" spc="-1" dirty="0">
              <a:latin typeface="Calibri" panose="020F0502020204030204" pitchFamily="34" charset="0"/>
              <a:cs typeface="Calibri" panose="020F0502020204030204" pitchFamily="34" charset="0"/>
            </a:endParaRPr>
          </a:p>
          <a:p>
            <a:pPr>
              <a:lnSpc>
                <a:spcPct val="100000"/>
              </a:lnSpc>
            </a:pPr>
            <a:endParaRPr lang="fr-FR" b="0" strike="noStrike" spc="-1" dirty="0">
              <a:latin typeface="Calibri" panose="020F0502020204030204" pitchFamily="34" charset="0"/>
              <a:cs typeface="Calibri" panose="020F0502020204030204" pitchFamily="34" charset="0"/>
            </a:endParaRPr>
          </a:p>
          <a:p>
            <a:pPr>
              <a:lnSpc>
                <a:spcPct val="100000"/>
              </a:lnSpc>
            </a:pPr>
            <a:r>
              <a:rPr lang="fr-FR" b="0" strike="noStrike" spc="-1" dirty="0">
                <a:solidFill>
                  <a:srgbClr val="900F74"/>
                </a:solidFill>
                <a:latin typeface="Calibri" panose="020F0502020204030204" pitchFamily="34" charset="0"/>
                <a:cs typeface="Calibri" panose="020F0502020204030204" pitchFamily="34" charset="0"/>
              </a:rPr>
              <a:t>La SAS pass Culture porte et développe le projet sous la tutelle directe du ministère de la Culture.</a:t>
            </a:r>
            <a:endParaRPr lang="fr-FR" b="0" strike="noStrike" spc="-1" dirty="0">
              <a:latin typeface="Calibri" panose="020F0502020204030204" pitchFamily="34" charset="0"/>
              <a:cs typeface="Calibri" panose="020F0502020204030204" pitchFamily="34" charset="0"/>
            </a:endParaRPr>
          </a:p>
          <a:p>
            <a:pPr>
              <a:lnSpc>
                <a:spcPct val="100000"/>
              </a:lnSpc>
            </a:pPr>
            <a:endParaRPr lang="fr-FR" sz="1600" b="0" strike="noStrike" spc="-1" dirty="0">
              <a:latin typeface="Calibri" panose="020F0502020204030204" pitchFamily="34" charset="0"/>
              <a:cs typeface="Calibri" panose="020F0502020204030204" pitchFamily="34" charset="0"/>
            </a:endParaRPr>
          </a:p>
        </p:txBody>
      </p:sp>
      <p:pic>
        <p:nvPicPr>
          <p:cNvPr id="194" name="Image 193"/>
          <p:cNvPicPr/>
          <p:nvPr/>
        </p:nvPicPr>
        <p:blipFill>
          <a:blip r:embed="rId5"/>
          <a:stretch/>
        </p:blipFill>
        <p:spPr>
          <a:xfrm>
            <a:off x="5292000" y="1080000"/>
            <a:ext cx="1979640" cy="2040840"/>
          </a:xfrm>
          <a:prstGeom prst="rect">
            <a:avLst/>
          </a:prstGeom>
          <a:ln w="0">
            <a:noFill/>
          </a:ln>
        </p:spPr>
      </p:pic>
      <p:pic>
        <p:nvPicPr>
          <p:cNvPr id="195" name="Image 194"/>
          <p:cNvPicPr/>
          <p:nvPr/>
        </p:nvPicPr>
        <p:blipFill>
          <a:blip r:embed="rId6"/>
          <a:stretch/>
        </p:blipFill>
        <p:spPr>
          <a:xfrm>
            <a:off x="6083280" y="2676960"/>
            <a:ext cx="1476360" cy="562680"/>
          </a:xfrm>
          <a:prstGeom prst="rect">
            <a:avLst/>
          </a:prstGeom>
          <a:ln w="0">
            <a:noFill/>
          </a:ln>
        </p:spPr>
      </p:pic>
      <p:pic>
        <p:nvPicPr>
          <p:cNvPr id="196" name="Image 195"/>
          <p:cNvPicPr/>
          <p:nvPr/>
        </p:nvPicPr>
        <p:blipFill>
          <a:blip r:embed="rId7"/>
          <a:stretch/>
        </p:blipFill>
        <p:spPr>
          <a:xfrm>
            <a:off x="7020000" y="3244680"/>
            <a:ext cx="1810800" cy="1398960"/>
          </a:xfrm>
          <a:prstGeom prst="rect">
            <a:avLst/>
          </a:prstGeom>
          <a:ln w="0">
            <a:noFill/>
          </a:ln>
        </p:spPr>
      </p:pic>
      <p:sp>
        <p:nvSpPr>
          <p:cNvPr id="197" name="Rectangle 196"/>
          <p:cNvSpPr/>
          <p:nvPr/>
        </p:nvSpPr>
        <p:spPr>
          <a:xfrm>
            <a:off x="252000" y="4637880"/>
            <a:ext cx="8638560" cy="163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fr-FR" sz="2000" b="1" strike="noStrike" spc="-1" dirty="0">
                <a:solidFill>
                  <a:srgbClr val="900F74"/>
                </a:solidFill>
                <a:latin typeface="Calibri" panose="020F0502020204030204" pitchFamily="34" charset="0"/>
                <a:cs typeface="Calibri" panose="020F0502020204030204" pitchFamily="34" charset="0"/>
              </a:rPr>
              <a:t>Objectifs :   </a:t>
            </a:r>
            <a:r>
              <a:rPr lang="fr-FR" sz="2000" b="0" strike="noStrike" spc="-1" dirty="0">
                <a:solidFill>
                  <a:srgbClr val="900F74"/>
                </a:solidFill>
                <a:latin typeface="Calibri" panose="020F0502020204030204" pitchFamily="34" charset="0"/>
                <a:cs typeface="Calibri" panose="020F0502020204030204" pitchFamily="34" charset="0"/>
              </a:rPr>
              <a:t>     </a:t>
            </a:r>
            <a:r>
              <a:rPr lang="fr-FR" sz="1800" b="0" strike="noStrike" spc="-1" dirty="0">
                <a:solidFill>
                  <a:srgbClr val="900F74"/>
                </a:solidFill>
                <a:latin typeface="Marianne"/>
              </a:rPr>
              <a:t> </a:t>
            </a:r>
            <a:endParaRPr lang="fr-FR" sz="1800" b="0" strike="noStrike" spc="-1" dirty="0">
              <a:latin typeface="Arial"/>
            </a:endParaRPr>
          </a:p>
          <a:p>
            <a:pPr>
              <a:lnSpc>
                <a:spcPct val="100000"/>
              </a:lnSpc>
            </a:pPr>
            <a:endParaRPr lang="fr-FR" sz="1800" b="0" strike="noStrike" spc="-1" dirty="0">
              <a:latin typeface="Arial"/>
            </a:endParaRPr>
          </a:p>
          <a:p>
            <a:pPr>
              <a:lnSpc>
                <a:spcPct val="100000"/>
              </a:lnSpc>
            </a:pPr>
            <a:r>
              <a:rPr lang="fr-FR" b="0" strike="noStrike" spc="-1" dirty="0">
                <a:solidFill>
                  <a:srgbClr val="900F74"/>
                </a:solidFill>
                <a:latin typeface="Calibri" panose="020F0502020204030204" pitchFamily="34" charset="0"/>
                <a:cs typeface="Calibri" panose="020F0502020204030204" pitchFamily="34" charset="0"/>
              </a:rPr>
              <a:t>Renforcer et diversifier les pratiques culturelles des jeunes.</a:t>
            </a:r>
            <a:endParaRPr lang="fr-FR" b="0" strike="noStrike" spc="-1" dirty="0">
              <a:latin typeface="Calibri" panose="020F0502020204030204" pitchFamily="34" charset="0"/>
              <a:cs typeface="Calibri" panose="020F0502020204030204" pitchFamily="34" charset="0"/>
            </a:endParaRPr>
          </a:p>
          <a:p>
            <a:pPr>
              <a:lnSpc>
                <a:spcPct val="100000"/>
              </a:lnSpc>
            </a:pPr>
            <a:endParaRPr lang="fr-FR" b="0" strike="noStrike" spc="-1" dirty="0">
              <a:latin typeface="Calibri" panose="020F0502020204030204" pitchFamily="34" charset="0"/>
              <a:cs typeface="Calibri" panose="020F0502020204030204" pitchFamily="34" charset="0"/>
            </a:endParaRPr>
          </a:p>
          <a:p>
            <a:pPr>
              <a:lnSpc>
                <a:spcPct val="100000"/>
              </a:lnSpc>
            </a:pPr>
            <a:r>
              <a:rPr lang="fr-FR" b="0" strike="noStrike" spc="-1" dirty="0">
                <a:solidFill>
                  <a:srgbClr val="900F74"/>
                </a:solidFill>
                <a:latin typeface="Calibri" panose="020F0502020204030204" pitchFamily="34" charset="0"/>
                <a:cs typeface="Calibri" panose="020F0502020204030204" pitchFamily="34" charset="0"/>
              </a:rPr>
              <a:t>Mettre à disposition des acteurs culturels une plateforme de mise en valeur de leurs propositions et de lien avec ce public.</a:t>
            </a:r>
            <a:endParaRPr lang="fr-FR" b="0" strike="noStrike" spc="-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itre 1_5"/>
          <p:cNvSpPr/>
          <p:nvPr/>
        </p:nvSpPr>
        <p:spPr>
          <a:xfrm>
            <a:off x="1115640" y="15336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800" b="1" u="sng" strike="noStrike" spc="-1">
                <a:solidFill>
                  <a:srgbClr val="870087"/>
                </a:solidFill>
                <a:uFillTx/>
                <a:latin typeface="Marianne"/>
                <a:ea typeface="Calibri"/>
              </a:rPr>
              <a:t>Ce qui existe déjà</a:t>
            </a:r>
            <a:endParaRPr lang="fr-FR" sz="2800" b="0" strike="noStrike" spc="-1">
              <a:latin typeface="Arial"/>
            </a:endParaRPr>
          </a:p>
        </p:txBody>
      </p:sp>
      <p:grpSp>
        <p:nvGrpSpPr>
          <p:cNvPr id="205" name="Groupe 9_1"/>
          <p:cNvGrpSpPr/>
          <p:nvPr/>
        </p:nvGrpSpPr>
        <p:grpSpPr>
          <a:xfrm>
            <a:off x="7618680" y="312840"/>
            <a:ext cx="1151280" cy="338400"/>
            <a:chOff x="7618680" y="312840"/>
            <a:chExt cx="1151280" cy="338400"/>
          </a:xfrm>
        </p:grpSpPr>
        <p:pic>
          <p:nvPicPr>
            <p:cNvPr id="206" name="Picture 12_1" descr="Picture 12"/>
            <p:cNvPicPr/>
            <p:nvPr/>
          </p:nvPicPr>
          <p:blipFill>
            <a:blip r:embed="rId2"/>
            <a:stretch/>
          </p:blipFill>
          <p:spPr>
            <a:xfrm>
              <a:off x="8424360" y="312840"/>
              <a:ext cx="345600" cy="338400"/>
            </a:xfrm>
            <a:prstGeom prst="rect">
              <a:avLst/>
            </a:prstGeom>
            <a:ln w="12700">
              <a:noFill/>
            </a:ln>
          </p:spPr>
        </p:pic>
        <p:pic>
          <p:nvPicPr>
            <p:cNvPr id="207" name="Image 8_1" descr="Image 8"/>
            <p:cNvPicPr/>
            <p:nvPr/>
          </p:nvPicPr>
          <p:blipFill>
            <a:blip r:embed="rId3"/>
            <a:stretch/>
          </p:blipFill>
          <p:spPr>
            <a:xfrm>
              <a:off x="7618680" y="312840"/>
              <a:ext cx="772920" cy="338400"/>
            </a:xfrm>
            <a:prstGeom prst="rect">
              <a:avLst/>
            </a:prstGeom>
            <a:ln w="12700">
              <a:noFill/>
            </a:ln>
          </p:spPr>
        </p:pic>
      </p:grpSp>
      <p:sp>
        <p:nvSpPr>
          <p:cNvPr id="208" name="Titre 1_6"/>
          <p:cNvSpPr/>
          <p:nvPr/>
        </p:nvSpPr>
        <p:spPr>
          <a:xfrm>
            <a:off x="353520" y="155664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lnSpcReduction="10000"/>
          </a:bodyPr>
          <a:lstStyle/>
          <a:p>
            <a:pPr marL="685800" indent="-684720">
              <a:lnSpc>
                <a:spcPct val="100000"/>
              </a:lnSpc>
              <a:buClr>
                <a:srgbClr val="870087"/>
              </a:buClr>
              <a:buFont typeface="Arial"/>
              <a:buChar char="•"/>
            </a:pPr>
            <a:r>
              <a:rPr lang="fr-FR" sz="2200" b="1" i="1" strike="noStrike" spc="-1" dirty="0">
                <a:solidFill>
                  <a:srgbClr val="870087"/>
                </a:solidFill>
                <a:latin typeface="Marianne"/>
                <a:ea typeface="Calibri"/>
              </a:rPr>
              <a:t>Pass Culture + de 18 </a:t>
            </a:r>
            <a:r>
              <a:rPr lang="fr-FR" sz="2200" b="0" strike="noStrike" spc="-1" dirty="0">
                <a:solidFill>
                  <a:srgbClr val="870087"/>
                </a:solidFill>
                <a:latin typeface="Marianne"/>
                <a:ea typeface="Calibri"/>
              </a:rPr>
              <a:t>utilisable avec l’</a:t>
            </a:r>
            <a:r>
              <a:rPr lang="fr-FR" sz="2200" b="1" strike="noStrike" spc="-1" dirty="0">
                <a:solidFill>
                  <a:srgbClr val="870087"/>
                </a:solidFill>
                <a:latin typeface="Marianne"/>
                <a:ea typeface="Calibri"/>
              </a:rPr>
              <a:t>application</a:t>
            </a:r>
            <a:r>
              <a:rPr lang="fr-FR" sz="2200" b="0" strike="noStrike" spc="-1" dirty="0">
                <a:solidFill>
                  <a:srgbClr val="870087"/>
                </a:solidFill>
                <a:latin typeface="Marianne"/>
                <a:ea typeface="Calibri"/>
              </a:rPr>
              <a:t> sur tout le territoire depuis mai 2021 </a:t>
            </a:r>
            <a:endParaRPr lang="fr-FR" sz="2200" b="0" strike="noStrike" spc="-1" dirty="0">
              <a:latin typeface="Arial"/>
            </a:endParaRPr>
          </a:p>
          <a:p>
            <a:pPr>
              <a:lnSpc>
                <a:spcPct val="100000"/>
              </a:lnSpc>
            </a:pPr>
            <a:endParaRPr lang="fr-FR" sz="2200" b="0" strike="noStrike" spc="-1" dirty="0">
              <a:latin typeface="Arial"/>
            </a:endParaRPr>
          </a:p>
          <a:p>
            <a:pPr marL="685800" indent="-684720">
              <a:lnSpc>
                <a:spcPct val="100000"/>
              </a:lnSpc>
              <a:buClr>
                <a:srgbClr val="870087"/>
              </a:buClr>
              <a:buFont typeface="Arial"/>
              <a:buChar char="•"/>
            </a:pPr>
            <a:r>
              <a:rPr lang="fr-FR" sz="2200" b="1" strike="noStrike" spc="-1" dirty="0">
                <a:solidFill>
                  <a:srgbClr val="870087"/>
                </a:solidFill>
                <a:latin typeface="Marianne"/>
                <a:ea typeface="Calibri"/>
              </a:rPr>
              <a:t>300€ </a:t>
            </a:r>
            <a:r>
              <a:rPr lang="fr-FR" sz="2200" b="0" strike="noStrike" spc="-1" dirty="0">
                <a:solidFill>
                  <a:srgbClr val="870087"/>
                </a:solidFill>
                <a:latin typeface="Marianne"/>
                <a:ea typeface="Calibri"/>
              </a:rPr>
              <a:t>à utiliser en 24 </a:t>
            </a:r>
            <a:r>
              <a:rPr lang="fr-FR" sz="2200" b="0" strike="noStrike" spc="-1" dirty="0" smtClean="0">
                <a:solidFill>
                  <a:srgbClr val="870087"/>
                </a:solidFill>
                <a:latin typeface="Marianne"/>
                <a:ea typeface="Calibri"/>
              </a:rPr>
              <a:t>mois</a:t>
            </a:r>
          </a:p>
          <a:p>
            <a:pPr marL="685800" indent="-684720">
              <a:lnSpc>
                <a:spcPct val="100000"/>
              </a:lnSpc>
              <a:buClr>
                <a:srgbClr val="870087"/>
              </a:buClr>
              <a:buFont typeface="Arial"/>
              <a:buChar char="•"/>
            </a:pPr>
            <a:endParaRPr lang="fr-FR" sz="2200" spc="-1" dirty="0">
              <a:solidFill>
                <a:srgbClr val="870087"/>
              </a:solidFill>
              <a:latin typeface="Marianne"/>
            </a:endParaRPr>
          </a:p>
          <a:p>
            <a:pPr marL="685800" indent="-684720">
              <a:lnSpc>
                <a:spcPct val="100000"/>
              </a:lnSpc>
              <a:buClr>
                <a:srgbClr val="870087"/>
              </a:buClr>
              <a:buFont typeface="Arial"/>
              <a:buChar char="•"/>
            </a:pPr>
            <a:r>
              <a:rPr lang="fr-FR" sz="2200" b="0" strike="noStrike" spc="-1" dirty="0" smtClean="0">
                <a:solidFill>
                  <a:srgbClr val="870087"/>
                </a:solidFill>
                <a:latin typeface="Marianne"/>
              </a:rPr>
              <a:t>Application </a:t>
            </a:r>
            <a:r>
              <a:rPr lang="fr-FR" sz="2200" b="0" strike="noStrike" spc="-1" dirty="0" err="1" smtClean="0">
                <a:solidFill>
                  <a:srgbClr val="870087"/>
                </a:solidFill>
                <a:latin typeface="Marianne"/>
              </a:rPr>
              <a:t>géolocalisée</a:t>
            </a:r>
            <a:endParaRPr lang="fr-FR" sz="2200" b="0" strike="noStrike" spc="-1" dirty="0">
              <a:latin typeface="Arial"/>
            </a:endParaRPr>
          </a:p>
          <a:p>
            <a:pPr>
              <a:lnSpc>
                <a:spcPct val="100000"/>
              </a:lnSpc>
            </a:pPr>
            <a:endParaRPr lang="fr-FR" sz="2200" b="0" strike="noStrike" spc="-1" dirty="0">
              <a:latin typeface="Arial"/>
            </a:endParaRPr>
          </a:p>
          <a:p>
            <a:pPr marL="685800" indent="-684720">
              <a:lnSpc>
                <a:spcPct val="100000"/>
              </a:lnSpc>
              <a:buClr>
                <a:srgbClr val="870087"/>
              </a:buClr>
              <a:buFont typeface="Arial"/>
              <a:buChar char="•"/>
            </a:pPr>
            <a:r>
              <a:rPr lang="fr-FR" sz="2200" b="0" strike="noStrike" spc="-1" dirty="0">
                <a:solidFill>
                  <a:srgbClr val="870087"/>
                </a:solidFill>
                <a:latin typeface="Marianne"/>
                <a:ea typeface="Calibri"/>
              </a:rPr>
              <a:t>Accès à des réservations de concert, cinéma, musée, exposition, biens numériques (</a:t>
            </a:r>
            <a:r>
              <a:rPr lang="fr-FR" sz="2200" b="0" strike="noStrike" spc="-1" dirty="0" err="1">
                <a:solidFill>
                  <a:srgbClr val="870087"/>
                </a:solidFill>
                <a:latin typeface="Marianne"/>
                <a:ea typeface="Calibri"/>
              </a:rPr>
              <a:t>ebook</a:t>
            </a:r>
            <a:r>
              <a:rPr lang="fr-FR" sz="2200" b="0" strike="noStrike" spc="-1" dirty="0">
                <a:solidFill>
                  <a:srgbClr val="870087"/>
                </a:solidFill>
                <a:latin typeface="Marianne"/>
                <a:ea typeface="Calibri"/>
              </a:rPr>
              <a:t>, </a:t>
            </a:r>
            <a:r>
              <a:rPr lang="fr-FR" sz="2200" b="0" strike="noStrike" spc="-1" dirty="0" err="1">
                <a:solidFill>
                  <a:srgbClr val="870087"/>
                </a:solidFill>
                <a:latin typeface="Marianne"/>
                <a:ea typeface="Calibri"/>
              </a:rPr>
              <a:t>svod</a:t>
            </a:r>
            <a:r>
              <a:rPr lang="fr-FR" sz="2200" b="0" strike="noStrike" spc="-1" dirty="0">
                <a:solidFill>
                  <a:srgbClr val="870087"/>
                </a:solidFill>
                <a:latin typeface="Marianne"/>
                <a:ea typeface="Calibri"/>
              </a:rPr>
              <a:t>, jeux vidéo, abonnement musique en streaming…) plafonnés à 100€, achat de livres, CD, instruments, cours de musique, danse ….</a:t>
            </a:r>
            <a:endParaRPr lang="fr-FR" sz="2200" b="0" strike="noStrike" spc="-1" dirty="0">
              <a:latin typeface="Arial"/>
            </a:endParaRPr>
          </a:p>
          <a:p>
            <a:pPr>
              <a:lnSpc>
                <a:spcPct val="100000"/>
              </a:lnSpc>
            </a:pPr>
            <a:endParaRPr lang="fr-FR" sz="2200" b="0" strike="noStrike" spc="-1" dirty="0">
              <a:latin typeface="Arial"/>
            </a:endParaRPr>
          </a:p>
          <a:p>
            <a:pPr marL="685800" indent="-684720">
              <a:lnSpc>
                <a:spcPct val="100000"/>
              </a:lnSpc>
              <a:buClr>
                <a:srgbClr val="870087"/>
              </a:buClr>
              <a:buFont typeface="Arial"/>
              <a:buChar char="•"/>
            </a:pPr>
            <a:r>
              <a:rPr lang="fr-FR" sz="2200" b="0" strike="noStrike" spc="-1" dirty="0">
                <a:solidFill>
                  <a:srgbClr val="870087"/>
                </a:solidFill>
                <a:latin typeface="Marianne"/>
                <a:ea typeface="Calibri"/>
              </a:rPr>
              <a:t>765 000 utilisateurs à ce jour</a:t>
            </a:r>
            <a:endParaRPr lang="fr-FR" sz="2200" b="0" strike="noStrike" spc="-1" dirty="0">
              <a:latin typeface="Arial"/>
            </a:endParaRPr>
          </a:p>
          <a:p>
            <a:pPr>
              <a:lnSpc>
                <a:spcPct val="100000"/>
              </a:lnSpc>
            </a:pPr>
            <a:endParaRPr lang="fr-FR" sz="2200" b="0" strike="noStrike" spc="-1" dirty="0">
              <a:latin typeface="Arial"/>
            </a:endParaRPr>
          </a:p>
          <a:p>
            <a:pPr marL="685800" indent="-684720">
              <a:lnSpc>
                <a:spcPct val="100000"/>
              </a:lnSpc>
              <a:buClr>
                <a:srgbClr val="870087"/>
              </a:buClr>
              <a:buFont typeface="Arial"/>
              <a:buChar char="•"/>
            </a:pPr>
            <a:r>
              <a:rPr lang="fr-FR" sz="2200" b="0" strike="noStrike" spc="-1" dirty="0">
                <a:solidFill>
                  <a:srgbClr val="870087"/>
                </a:solidFill>
                <a:latin typeface="Marianne"/>
                <a:ea typeface="Calibri"/>
              </a:rPr>
              <a:t>11 500 acteurs culturels</a:t>
            </a:r>
            <a:endParaRPr lang="fr-FR" sz="2200" b="0" strike="noStrike" spc="-1" dirty="0">
              <a:latin typeface="Arial"/>
            </a:endParaRPr>
          </a:p>
        </p:txBody>
      </p:sp>
      <p:pic>
        <p:nvPicPr>
          <p:cNvPr id="209" name="Picture 2_2" descr="Picture 2"/>
          <p:cNvPicPr/>
          <p:nvPr/>
        </p:nvPicPr>
        <p:blipFill>
          <a:blip r:embed="rId4"/>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itre 1"/>
          <p:cNvSpPr/>
          <p:nvPr/>
        </p:nvSpPr>
        <p:spPr>
          <a:xfrm>
            <a:off x="155520" y="548640"/>
            <a:ext cx="87357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4420" b="1" u="sng" strike="noStrike" spc="-1">
                <a:solidFill>
                  <a:srgbClr val="870087"/>
                </a:solidFill>
                <a:uFillTx/>
                <a:latin typeface="Calibri"/>
                <a:ea typeface="Calibri"/>
              </a:rPr>
              <a:t>Ce qui arrive au 1</a:t>
            </a:r>
            <a:r>
              <a:rPr lang="fr-FR" sz="4418" b="1" u="sng" strike="noStrike" spc="-1" baseline="29000">
                <a:solidFill>
                  <a:srgbClr val="870087"/>
                </a:solidFill>
                <a:uFillTx/>
                <a:latin typeface="Calibri"/>
                <a:ea typeface="Calibri"/>
              </a:rPr>
              <a:t>er</a:t>
            </a:r>
            <a:r>
              <a:rPr lang="fr-FR" sz="4420" b="1" u="sng" strike="noStrike" spc="-1">
                <a:solidFill>
                  <a:srgbClr val="870087"/>
                </a:solidFill>
                <a:uFillTx/>
                <a:latin typeface="Calibri"/>
                <a:ea typeface="Calibri"/>
              </a:rPr>
              <a:t> janvier 2022</a:t>
            </a:r>
            <a:endParaRPr lang="fr-FR" sz="4420" b="0" strike="noStrike" spc="-1">
              <a:latin typeface="Arial"/>
            </a:endParaRPr>
          </a:p>
        </p:txBody>
      </p:sp>
      <p:grpSp>
        <p:nvGrpSpPr>
          <p:cNvPr id="211" name="Groupe 9"/>
          <p:cNvGrpSpPr/>
          <p:nvPr/>
        </p:nvGrpSpPr>
        <p:grpSpPr>
          <a:xfrm>
            <a:off x="7618680" y="312840"/>
            <a:ext cx="1151280" cy="338400"/>
            <a:chOff x="7618680" y="312840"/>
            <a:chExt cx="1151280" cy="338400"/>
          </a:xfrm>
        </p:grpSpPr>
        <p:pic>
          <p:nvPicPr>
            <p:cNvPr id="212" name="Picture 12" descr="Picture 12"/>
            <p:cNvPicPr/>
            <p:nvPr/>
          </p:nvPicPr>
          <p:blipFill>
            <a:blip r:embed="rId2"/>
            <a:stretch/>
          </p:blipFill>
          <p:spPr>
            <a:xfrm>
              <a:off x="8424360" y="312840"/>
              <a:ext cx="345600" cy="338400"/>
            </a:xfrm>
            <a:prstGeom prst="rect">
              <a:avLst/>
            </a:prstGeom>
            <a:ln w="12700">
              <a:noFill/>
            </a:ln>
          </p:spPr>
        </p:pic>
        <p:pic>
          <p:nvPicPr>
            <p:cNvPr id="213" name="Image 8" descr="Image 8"/>
            <p:cNvPicPr/>
            <p:nvPr/>
          </p:nvPicPr>
          <p:blipFill>
            <a:blip r:embed="rId3"/>
            <a:stretch/>
          </p:blipFill>
          <p:spPr>
            <a:xfrm>
              <a:off x="7618680" y="312840"/>
              <a:ext cx="772920" cy="338400"/>
            </a:xfrm>
            <a:prstGeom prst="rect">
              <a:avLst/>
            </a:prstGeom>
            <a:ln w="12700">
              <a:noFill/>
            </a:ln>
          </p:spPr>
        </p:pic>
      </p:grpSp>
      <p:sp>
        <p:nvSpPr>
          <p:cNvPr id="214" name="Titre 1"/>
          <p:cNvSpPr/>
          <p:nvPr/>
        </p:nvSpPr>
        <p:spPr>
          <a:xfrm>
            <a:off x="353520" y="1785600"/>
            <a:ext cx="8370360" cy="207432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100000"/>
              </a:lnSpc>
              <a:tabLst>
                <a:tab pos="0" algn="l"/>
              </a:tabLst>
            </a:pPr>
            <a:r>
              <a:rPr lang="fr-FR" sz="2600" b="1" strike="noStrike" spc="-1">
                <a:solidFill>
                  <a:srgbClr val="870087"/>
                </a:solidFill>
                <a:latin typeface="Calibri"/>
                <a:ea typeface="Calibri"/>
              </a:rPr>
              <a:t>Déploiement du pass Culture en deux parties pour les collèges et lycées :</a:t>
            </a:r>
            <a:endParaRPr lang="fr-FR" sz="2600" b="0" strike="noStrike" spc="-1">
              <a:latin typeface="Arial"/>
            </a:endParaRPr>
          </a:p>
          <a:p>
            <a:pPr>
              <a:lnSpc>
                <a:spcPct val="100000"/>
              </a:lnSpc>
              <a:tabLst>
                <a:tab pos="0" algn="l"/>
              </a:tabLst>
            </a:pPr>
            <a:endParaRPr lang="fr-FR" sz="2600" b="0" strike="noStrike" spc="-1">
              <a:latin typeface="Arial"/>
            </a:endParaRPr>
          </a:p>
        </p:txBody>
      </p:sp>
      <p:sp>
        <p:nvSpPr>
          <p:cNvPr id="215" name="ZoneTexte 2"/>
          <p:cNvSpPr/>
          <p:nvPr/>
        </p:nvSpPr>
        <p:spPr>
          <a:xfrm>
            <a:off x="395640" y="3513240"/>
            <a:ext cx="3886200" cy="69912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4000" b="1" i="1" strike="noStrike" spc="-1">
                <a:solidFill>
                  <a:srgbClr val="FFFFFF"/>
                </a:solidFill>
                <a:latin typeface="Calibri"/>
                <a:ea typeface="Calibri"/>
              </a:rPr>
              <a:t>Part individuelle </a:t>
            </a:r>
            <a:endParaRPr lang="fr-FR" sz="4000" b="0" strike="noStrike" spc="-1">
              <a:latin typeface="Arial"/>
            </a:endParaRPr>
          </a:p>
        </p:txBody>
      </p:sp>
      <p:sp>
        <p:nvSpPr>
          <p:cNvPr id="216" name="ZoneTexte 12"/>
          <p:cNvSpPr/>
          <p:nvPr/>
        </p:nvSpPr>
        <p:spPr>
          <a:xfrm>
            <a:off x="4883400" y="3513240"/>
            <a:ext cx="3886200" cy="69912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4000" b="1" i="1" strike="noStrike" spc="-1">
                <a:solidFill>
                  <a:srgbClr val="FFFFFF"/>
                </a:solidFill>
                <a:latin typeface="Calibri"/>
                <a:ea typeface="Calibri"/>
              </a:rPr>
              <a:t>Part collective</a:t>
            </a:r>
            <a:endParaRPr lang="fr-FR"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itre 1"/>
          <p:cNvSpPr/>
          <p:nvPr/>
        </p:nvSpPr>
        <p:spPr>
          <a:xfrm>
            <a:off x="869400" y="160200"/>
            <a:ext cx="730944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4180" b="1" u="sng" strike="noStrike" spc="-1">
                <a:solidFill>
                  <a:srgbClr val="870087"/>
                </a:solidFill>
                <a:uFillTx/>
                <a:latin typeface="Calibri"/>
                <a:ea typeface="Calibri"/>
              </a:rPr>
              <a:t>1ere partie :</a:t>
            </a:r>
            <a:r>
              <a:t/>
            </a:r>
            <a:br/>
            <a:r>
              <a:rPr lang="fr-FR" sz="4180" b="1" u="sng" strike="noStrike" spc="-1">
                <a:solidFill>
                  <a:srgbClr val="870087"/>
                </a:solidFill>
                <a:uFillTx/>
                <a:latin typeface="Calibri"/>
                <a:ea typeface="Calibri"/>
              </a:rPr>
              <a:t> </a:t>
            </a:r>
            <a:r>
              <a:rPr lang="fr-FR" sz="4180" b="1" i="1" u="sng" strike="noStrike" spc="-1">
                <a:solidFill>
                  <a:srgbClr val="870087"/>
                </a:solidFill>
                <a:uFillTx/>
                <a:latin typeface="Calibri"/>
                <a:ea typeface="Calibri"/>
              </a:rPr>
              <a:t>La part individuelle </a:t>
            </a:r>
            <a:endParaRPr lang="fr-FR" sz="4180" b="0" strike="noStrike" spc="-1">
              <a:latin typeface="Arial"/>
            </a:endParaRPr>
          </a:p>
        </p:txBody>
      </p:sp>
      <p:grpSp>
        <p:nvGrpSpPr>
          <p:cNvPr id="218" name="Groupe 9"/>
          <p:cNvGrpSpPr/>
          <p:nvPr/>
        </p:nvGrpSpPr>
        <p:grpSpPr>
          <a:xfrm>
            <a:off x="7618680" y="312840"/>
            <a:ext cx="1151280" cy="338400"/>
            <a:chOff x="7618680" y="312840"/>
            <a:chExt cx="1151280" cy="338400"/>
          </a:xfrm>
        </p:grpSpPr>
        <p:pic>
          <p:nvPicPr>
            <p:cNvPr id="219" name="Picture 12" descr="Picture 12"/>
            <p:cNvPicPr/>
            <p:nvPr/>
          </p:nvPicPr>
          <p:blipFill>
            <a:blip r:embed="rId2"/>
            <a:stretch/>
          </p:blipFill>
          <p:spPr>
            <a:xfrm>
              <a:off x="8424360" y="312840"/>
              <a:ext cx="345600" cy="338400"/>
            </a:xfrm>
            <a:prstGeom prst="rect">
              <a:avLst/>
            </a:prstGeom>
            <a:ln w="12700">
              <a:noFill/>
            </a:ln>
          </p:spPr>
        </p:pic>
        <p:pic>
          <p:nvPicPr>
            <p:cNvPr id="220" name="Image 8" descr="Image 8"/>
            <p:cNvPicPr/>
            <p:nvPr/>
          </p:nvPicPr>
          <p:blipFill>
            <a:blip r:embed="rId3"/>
            <a:stretch/>
          </p:blipFill>
          <p:spPr>
            <a:xfrm>
              <a:off x="7618680" y="312840"/>
              <a:ext cx="772920" cy="338400"/>
            </a:xfrm>
            <a:prstGeom prst="rect">
              <a:avLst/>
            </a:prstGeom>
            <a:ln w="12700">
              <a:noFill/>
            </a:ln>
          </p:spPr>
        </p:pic>
      </p:grpSp>
      <p:sp>
        <p:nvSpPr>
          <p:cNvPr id="221" name="Titre 1"/>
          <p:cNvSpPr/>
          <p:nvPr/>
        </p:nvSpPr>
        <p:spPr>
          <a:xfrm>
            <a:off x="350280" y="4042800"/>
            <a:ext cx="3670920" cy="266328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marL="343080" indent="-342000">
              <a:lnSpc>
                <a:spcPct val="100000"/>
              </a:lnSpc>
              <a:buClr>
                <a:srgbClr val="870087"/>
              </a:buClr>
              <a:buFont typeface="Arial"/>
              <a:buChar char="•"/>
            </a:pPr>
            <a:r>
              <a:rPr lang="fr-FR" sz="2400" b="0" strike="noStrike" spc="-1">
                <a:solidFill>
                  <a:srgbClr val="870087"/>
                </a:solidFill>
                <a:latin typeface="Calibri"/>
                <a:ea typeface="Calibri"/>
              </a:rPr>
              <a:t>Offre identique au + 18 en dehors des offres numériques payantes (streaming vidéo ou musical..) et des jeux vidéo</a:t>
            </a:r>
            <a:endParaRPr lang="fr-FR" sz="2400" b="0" strike="noStrike" spc="-1">
              <a:latin typeface="Arial"/>
            </a:endParaRPr>
          </a:p>
        </p:txBody>
      </p:sp>
      <p:sp>
        <p:nvSpPr>
          <p:cNvPr id="222" name="Titre 1"/>
          <p:cNvSpPr/>
          <p:nvPr/>
        </p:nvSpPr>
        <p:spPr>
          <a:xfrm>
            <a:off x="350280" y="1412640"/>
            <a:ext cx="8526960" cy="201528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400" b="0" strike="noStrike" spc="-1" dirty="0">
                <a:solidFill>
                  <a:srgbClr val="870087"/>
                </a:solidFill>
                <a:latin typeface="Calibri"/>
                <a:ea typeface="Calibri"/>
              </a:rPr>
              <a:t>Crédit utilisable via l’</a:t>
            </a:r>
            <a:r>
              <a:rPr lang="fr-FR" sz="2400" b="1" strike="noStrike" spc="-1" dirty="0">
                <a:solidFill>
                  <a:srgbClr val="870087"/>
                </a:solidFill>
                <a:latin typeface="Calibri"/>
                <a:ea typeface="Calibri"/>
              </a:rPr>
              <a:t>application pass Culture </a:t>
            </a:r>
            <a:r>
              <a:rPr lang="fr-FR" sz="2400" b="0" strike="noStrike" spc="-1" dirty="0">
                <a:solidFill>
                  <a:srgbClr val="870087"/>
                </a:solidFill>
                <a:latin typeface="Calibri"/>
                <a:ea typeface="Calibri"/>
              </a:rPr>
              <a:t> :</a:t>
            </a:r>
            <a:endParaRPr lang="fr-FR" sz="2400" b="0" strike="noStrike" spc="-1" dirty="0">
              <a:latin typeface="Arial"/>
            </a:endParaRPr>
          </a:p>
          <a:p>
            <a:pPr marL="343080" indent="-342000">
              <a:lnSpc>
                <a:spcPct val="100000"/>
              </a:lnSpc>
              <a:buClr>
                <a:srgbClr val="870087"/>
              </a:buClr>
              <a:buFont typeface="Arial"/>
              <a:buChar char="•"/>
              <a:tabLst>
                <a:tab pos="0" algn="l"/>
              </a:tabLst>
            </a:pPr>
            <a:r>
              <a:rPr lang="fr-FR" sz="2400" b="1" strike="noStrike" spc="-1" dirty="0">
                <a:solidFill>
                  <a:srgbClr val="870087"/>
                </a:solidFill>
                <a:latin typeface="Calibri"/>
                <a:ea typeface="Calibri"/>
              </a:rPr>
              <a:t>17 ans </a:t>
            </a:r>
            <a:r>
              <a:rPr lang="fr-FR" sz="2400" b="0" strike="noStrike" spc="-1" dirty="0">
                <a:solidFill>
                  <a:srgbClr val="870087"/>
                </a:solidFill>
                <a:latin typeface="Calibri"/>
                <a:ea typeface="Calibri"/>
              </a:rPr>
              <a:t>: </a:t>
            </a:r>
            <a:r>
              <a:rPr lang="fr-FR" sz="2400" b="1" strike="noStrike" spc="-1" dirty="0">
                <a:solidFill>
                  <a:srgbClr val="870087"/>
                </a:solidFill>
                <a:latin typeface="Calibri"/>
                <a:ea typeface="Calibri"/>
              </a:rPr>
              <a:t>30€</a:t>
            </a:r>
            <a:r>
              <a:rPr lang="fr-FR" sz="2400" b="0" strike="noStrike" spc="-1" dirty="0">
                <a:solidFill>
                  <a:srgbClr val="870087"/>
                </a:solidFill>
                <a:latin typeface="Calibri"/>
                <a:ea typeface="Calibri"/>
              </a:rPr>
              <a:t> versé le 10 janvier</a:t>
            </a:r>
            <a:endParaRPr lang="fr-FR" sz="2400" b="0" strike="noStrike" spc="-1" dirty="0">
              <a:latin typeface="Arial"/>
            </a:endParaRPr>
          </a:p>
          <a:p>
            <a:pPr marL="343080" indent="-342000">
              <a:lnSpc>
                <a:spcPct val="100000"/>
              </a:lnSpc>
              <a:buClr>
                <a:srgbClr val="870087"/>
              </a:buClr>
              <a:buFont typeface="Arial"/>
              <a:buChar char="•"/>
              <a:tabLst>
                <a:tab pos="0" algn="l"/>
              </a:tabLst>
            </a:pPr>
            <a:r>
              <a:rPr lang="fr-FR" sz="2400" b="1" strike="noStrike" spc="-1" dirty="0">
                <a:solidFill>
                  <a:srgbClr val="870087"/>
                </a:solidFill>
                <a:latin typeface="Calibri"/>
                <a:ea typeface="Calibri"/>
              </a:rPr>
              <a:t>16 ans : 30€ </a:t>
            </a:r>
            <a:r>
              <a:rPr lang="fr-FR" sz="2400" b="0" strike="noStrike" spc="-1" dirty="0">
                <a:solidFill>
                  <a:srgbClr val="870087"/>
                </a:solidFill>
                <a:latin typeface="Calibri"/>
                <a:ea typeface="Calibri"/>
              </a:rPr>
              <a:t>versé le 20 janvier</a:t>
            </a:r>
            <a:endParaRPr lang="fr-FR" sz="2400" b="0" strike="noStrike" spc="-1" dirty="0">
              <a:latin typeface="Arial"/>
            </a:endParaRPr>
          </a:p>
          <a:p>
            <a:pPr marL="343080" indent="-342000">
              <a:lnSpc>
                <a:spcPct val="100000"/>
              </a:lnSpc>
              <a:buClr>
                <a:srgbClr val="870087"/>
              </a:buClr>
              <a:buFont typeface="Arial"/>
              <a:buChar char="•"/>
              <a:tabLst>
                <a:tab pos="0" algn="l"/>
              </a:tabLst>
            </a:pPr>
            <a:r>
              <a:rPr lang="fr-FR" sz="2400" b="1" strike="noStrike" spc="-1" dirty="0">
                <a:solidFill>
                  <a:srgbClr val="870087"/>
                </a:solidFill>
                <a:latin typeface="Calibri"/>
                <a:ea typeface="Calibri"/>
              </a:rPr>
              <a:t>15 ans </a:t>
            </a:r>
            <a:r>
              <a:rPr lang="fr-FR" sz="2400" b="0" strike="noStrike" spc="-1" dirty="0">
                <a:solidFill>
                  <a:srgbClr val="870087"/>
                </a:solidFill>
                <a:latin typeface="Calibri"/>
                <a:ea typeface="Calibri"/>
              </a:rPr>
              <a:t>: </a:t>
            </a:r>
            <a:r>
              <a:rPr lang="fr-FR" sz="2400" b="1" strike="noStrike" spc="-1" dirty="0">
                <a:solidFill>
                  <a:srgbClr val="870087"/>
                </a:solidFill>
                <a:latin typeface="Calibri"/>
                <a:ea typeface="Calibri"/>
              </a:rPr>
              <a:t>20€ </a:t>
            </a:r>
            <a:r>
              <a:rPr lang="fr-FR" sz="2400" b="0" strike="noStrike" spc="-1" dirty="0">
                <a:solidFill>
                  <a:srgbClr val="870087"/>
                </a:solidFill>
                <a:latin typeface="Calibri"/>
                <a:ea typeface="Calibri"/>
              </a:rPr>
              <a:t>versé le 31 janvier</a:t>
            </a:r>
            <a:endParaRPr lang="fr-FR" sz="2400" b="0" strike="noStrike" spc="-1" dirty="0">
              <a:latin typeface="Arial"/>
            </a:endParaRPr>
          </a:p>
        </p:txBody>
      </p:sp>
      <p:sp>
        <p:nvSpPr>
          <p:cNvPr id="223" name="Rectangle 11"/>
          <p:cNvSpPr/>
          <p:nvPr/>
        </p:nvSpPr>
        <p:spPr>
          <a:xfrm>
            <a:off x="353520" y="3318120"/>
            <a:ext cx="8526960" cy="8211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marL="343080" indent="-342000">
              <a:lnSpc>
                <a:spcPct val="100000"/>
              </a:lnSpc>
              <a:buClr>
                <a:srgbClr val="870087"/>
              </a:buClr>
              <a:buFont typeface="Arial"/>
              <a:buChar char="•"/>
            </a:pPr>
            <a:r>
              <a:rPr lang="fr-FR" sz="2400" b="0" strike="noStrike" spc="-1">
                <a:solidFill>
                  <a:srgbClr val="870087"/>
                </a:solidFill>
                <a:latin typeface="Calibri"/>
                <a:ea typeface="Calibri"/>
              </a:rPr>
              <a:t>Accompagner progressivement les jeunes vers les choix individuels et autonomes en continuité avec le parcours EAC.</a:t>
            </a:r>
            <a:endParaRPr lang="fr-FR" sz="2400" b="0" strike="noStrike" spc="-1">
              <a:latin typeface="Arial"/>
            </a:endParaRPr>
          </a:p>
        </p:txBody>
      </p:sp>
      <p:sp>
        <p:nvSpPr>
          <p:cNvPr id="224" name="ZoneTexte 19"/>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pic>
        <p:nvPicPr>
          <p:cNvPr id="225" name="Image 39" descr="Image 39"/>
          <p:cNvPicPr/>
          <p:nvPr/>
        </p:nvPicPr>
        <p:blipFill>
          <a:blip r:embed="rId4"/>
          <a:stretch/>
        </p:blipFill>
        <p:spPr>
          <a:xfrm>
            <a:off x="3623760" y="4725000"/>
            <a:ext cx="5378760" cy="1943280"/>
          </a:xfrm>
          <a:prstGeom prst="rect">
            <a:avLst/>
          </a:prstGeom>
          <a:ln w="12700">
            <a:noFill/>
          </a:ln>
        </p:spPr>
      </p:pic>
      <p:sp>
        <p:nvSpPr>
          <p:cNvPr id="226" name="Rectangle 40"/>
          <p:cNvSpPr/>
          <p:nvPr/>
        </p:nvSpPr>
        <p:spPr>
          <a:xfrm>
            <a:off x="4113720" y="4355640"/>
            <a:ext cx="461016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2400" b="1" u="sng" strike="noStrike" spc="-1">
                <a:solidFill>
                  <a:srgbClr val="870087"/>
                </a:solidFill>
                <a:uFillTx/>
                <a:latin typeface="Calibri"/>
                <a:ea typeface="Calibri"/>
              </a:rPr>
              <a:t>Pourquoi étendre aux - de 18 ans ?</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e 9"/>
          <p:cNvGrpSpPr/>
          <p:nvPr/>
        </p:nvGrpSpPr>
        <p:grpSpPr>
          <a:xfrm>
            <a:off x="7618680" y="312840"/>
            <a:ext cx="1151280" cy="338400"/>
            <a:chOff x="7618680" y="312840"/>
            <a:chExt cx="1151280" cy="338400"/>
          </a:xfrm>
        </p:grpSpPr>
        <p:pic>
          <p:nvPicPr>
            <p:cNvPr id="228" name="Picture 12" descr="Picture 12"/>
            <p:cNvPicPr/>
            <p:nvPr/>
          </p:nvPicPr>
          <p:blipFill>
            <a:blip r:embed="rId2"/>
            <a:stretch/>
          </p:blipFill>
          <p:spPr>
            <a:xfrm>
              <a:off x="8424360" y="312840"/>
              <a:ext cx="345600" cy="338400"/>
            </a:xfrm>
            <a:prstGeom prst="rect">
              <a:avLst/>
            </a:prstGeom>
            <a:ln w="12700">
              <a:noFill/>
            </a:ln>
          </p:spPr>
        </p:pic>
        <p:pic>
          <p:nvPicPr>
            <p:cNvPr id="229" name="Image 8" descr="Image 8"/>
            <p:cNvPicPr/>
            <p:nvPr/>
          </p:nvPicPr>
          <p:blipFill>
            <a:blip r:embed="rId3"/>
            <a:stretch/>
          </p:blipFill>
          <p:spPr>
            <a:xfrm>
              <a:off x="7618680" y="312840"/>
              <a:ext cx="772920" cy="338400"/>
            </a:xfrm>
            <a:prstGeom prst="rect">
              <a:avLst/>
            </a:prstGeom>
            <a:ln w="12700">
              <a:noFill/>
            </a:ln>
          </p:spPr>
        </p:pic>
      </p:grpSp>
      <p:sp>
        <p:nvSpPr>
          <p:cNvPr id="230" name="ZoneTexte 13"/>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sp>
        <p:nvSpPr>
          <p:cNvPr id="231" name="Google Shape;291;p50"/>
          <p:cNvSpPr/>
          <p:nvPr/>
        </p:nvSpPr>
        <p:spPr>
          <a:xfrm>
            <a:off x="11611800" y="6269040"/>
            <a:ext cx="415440" cy="420480"/>
          </a:xfrm>
          <a:prstGeom prst="rect">
            <a:avLst/>
          </a:prstGeom>
          <a:noFill/>
          <a:ln w="12600">
            <a:noFill/>
          </a:ln>
        </p:spPr>
        <p:style>
          <a:lnRef idx="0">
            <a:scrgbClr r="0" g="0" b="0"/>
          </a:lnRef>
          <a:fillRef idx="0">
            <a:scrgbClr r="0" g="0" b="0"/>
          </a:fillRef>
          <a:effectRef idx="0">
            <a:scrgbClr r="0" g="0" b="0"/>
          </a:effectRef>
          <a:fontRef idx="minor"/>
        </p:style>
      </p:sp>
      <p:sp>
        <p:nvSpPr>
          <p:cNvPr id="232" name="Google Shape;293;p50"/>
          <p:cNvSpPr/>
          <p:nvPr/>
        </p:nvSpPr>
        <p:spPr>
          <a:xfrm>
            <a:off x="6975360" y="3627360"/>
            <a:ext cx="360" cy="1457640"/>
          </a:xfrm>
          <a:prstGeom prst="line">
            <a:avLst/>
          </a:prstGeom>
          <a:ln w="0">
            <a:solidFill>
              <a:srgbClr val="1F497D"/>
            </a:solidFill>
          </a:ln>
        </p:spPr>
        <p:style>
          <a:lnRef idx="0">
            <a:scrgbClr r="0" g="0" b="0"/>
          </a:lnRef>
          <a:fillRef idx="0">
            <a:scrgbClr r="0" g="0" b="0"/>
          </a:fillRef>
          <a:effectRef idx="0">
            <a:scrgbClr r="0" g="0" b="0"/>
          </a:effectRef>
          <a:fontRef idx="minor"/>
        </p:style>
      </p:sp>
      <p:sp>
        <p:nvSpPr>
          <p:cNvPr id="233" name="Google Shape;294;p50"/>
          <p:cNvSpPr/>
          <p:nvPr/>
        </p:nvSpPr>
        <p:spPr>
          <a:xfrm>
            <a:off x="5436000" y="2933280"/>
            <a:ext cx="360" cy="2151720"/>
          </a:xfrm>
          <a:prstGeom prst="line">
            <a:avLst/>
          </a:prstGeom>
          <a:ln w="0">
            <a:solidFill>
              <a:srgbClr val="1F497D"/>
            </a:solidFill>
          </a:ln>
        </p:spPr>
        <p:style>
          <a:lnRef idx="0">
            <a:scrgbClr r="0" g="0" b="0"/>
          </a:lnRef>
          <a:fillRef idx="0">
            <a:scrgbClr r="0" g="0" b="0"/>
          </a:fillRef>
          <a:effectRef idx="0">
            <a:scrgbClr r="0" g="0" b="0"/>
          </a:effectRef>
          <a:fontRef idx="minor"/>
        </p:style>
      </p:sp>
      <p:sp>
        <p:nvSpPr>
          <p:cNvPr id="234" name="Google Shape;295;p50"/>
          <p:cNvSpPr/>
          <p:nvPr/>
        </p:nvSpPr>
        <p:spPr>
          <a:xfrm flipV="1">
            <a:off x="3635640" y="2264040"/>
            <a:ext cx="29160" cy="2809440"/>
          </a:xfrm>
          <a:prstGeom prst="line">
            <a:avLst/>
          </a:prstGeom>
          <a:ln w="0">
            <a:solidFill>
              <a:srgbClr val="1F497D"/>
            </a:solidFill>
          </a:ln>
        </p:spPr>
        <p:style>
          <a:lnRef idx="0">
            <a:scrgbClr r="0" g="0" b="0"/>
          </a:lnRef>
          <a:fillRef idx="0">
            <a:scrgbClr r="0" g="0" b="0"/>
          </a:fillRef>
          <a:effectRef idx="0">
            <a:scrgbClr r="0" g="0" b="0"/>
          </a:effectRef>
          <a:fontRef idx="minor"/>
        </p:style>
      </p:sp>
      <p:grpSp>
        <p:nvGrpSpPr>
          <p:cNvPr id="235" name="Google Shape;297;p50"/>
          <p:cNvGrpSpPr/>
          <p:nvPr/>
        </p:nvGrpSpPr>
        <p:grpSpPr>
          <a:xfrm>
            <a:off x="3664800" y="2005200"/>
            <a:ext cx="5010480" cy="517680"/>
            <a:chOff x="3664800" y="2005200"/>
            <a:chExt cx="5010480" cy="517680"/>
          </a:xfrm>
        </p:grpSpPr>
        <p:sp>
          <p:nvSpPr>
            <p:cNvPr id="236" name="Rectangle aux angles arrondis"/>
            <p:cNvSpPr/>
            <p:nvPr/>
          </p:nvSpPr>
          <p:spPr>
            <a:xfrm>
              <a:off x="3664800" y="2039040"/>
              <a:ext cx="5010480" cy="449280"/>
            </a:xfrm>
            <a:prstGeom prst="roundRect">
              <a:avLst>
                <a:gd name="adj" fmla="val 16667"/>
              </a:avLst>
            </a:prstGeom>
            <a:solidFill>
              <a:srgbClr val="320096"/>
            </a:solidFill>
            <a:ln w="9525">
              <a:solidFill>
                <a:srgbClr val="320096"/>
              </a:solidFill>
              <a:round/>
            </a:ln>
          </p:spPr>
          <p:style>
            <a:lnRef idx="0">
              <a:scrgbClr r="0" g="0" b="0"/>
            </a:lnRef>
            <a:fillRef idx="0">
              <a:scrgbClr r="0" g="0" b="0"/>
            </a:fillRef>
            <a:effectRef idx="0">
              <a:scrgbClr r="0" g="0" b="0"/>
            </a:effectRef>
            <a:fontRef idx="minor"/>
          </p:style>
        </p:sp>
        <p:sp>
          <p:nvSpPr>
            <p:cNvPr id="237" name="17 ans"/>
            <p:cNvSpPr/>
            <p:nvPr/>
          </p:nvSpPr>
          <p:spPr>
            <a:xfrm>
              <a:off x="3691440" y="2005200"/>
              <a:ext cx="4957200" cy="5176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nchor="ctr">
              <a:spAutoFit/>
            </a:bodyPr>
            <a:lstStyle/>
            <a:p>
              <a:pPr algn="ctr">
                <a:lnSpc>
                  <a:spcPct val="100000"/>
                </a:lnSpc>
                <a:tabLst>
                  <a:tab pos="0" algn="l"/>
                </a:tabLst>
              </a:pPr>
              <a:r>
                <a:rPr lang="fr-FR" sz="1800" b="1" strike="noStrike" spc="-1">
                  <a:solidFill>
                    <a:srgbClr val="FFFFFF"/>
                  </a:solidFill>
                  <a:latin typeface="Calibri"/>
                  <a:ea typeface="Calibri"/>
                </a:rPr>
                <a:t>17 ans</a:t>
              </a:r>
              <a:endParaRPr lang="fr-FR" sz="1800" b="0" strike="noStrike" spc="-1">
                <a:latin typeface="Arial"/>
              </a:endParaRPr>
            </a:p>
          </p:txBody>
        </p:sp>
      </p:grpSp>
      <p:sp>
        <p:nvSpPr>
          <p:cNvPr id="238" name="Google Shape;299;p50"/>
          <p:cNvSpPr/>
          <p:nvPr/>
        </p:nvSpPr>
        <p:spPr>
          <a:xfrm>
            <a:off x="2298240" y="4051800"/>
            <a:ext cx="6377400" cy="638640"/>
          </a:xfrm>
          <a:prstGeom prst="rightArrow">
            <a:avLst>
              <a:gd name="adj1" fmla="val 50000"/>
              <a:gd name="adj2" fmla="val 50000"/>
            </a:avLst>
          </a:prstGeom>
          <a:solidFill>
            <a:srgbClr val="DA005E"/>
          </a:solidFill>
          <a:ln w="12700">
            <a:noFill/>
          </a:ln>
        </p:spPr>
        <p:style>
          <a:lnRef idx="0">
            <a:scrgbClr r="0" g="0" b="0"/>
          </a:lnRef>
          <a:fillRef idx="0">
            <a:scrgbClr r="0" g="0" b="0"/>
          </a:fillRef>
          <a:effectRef idx="0">
            <a:scrgbClr r="0" g="0" b="0"/>
          </a:effectRef>
          <a:fontRef idx="minor"/>
        </p:style>
      </p:sp>
      <p:sp>
        <p:nvSpPr>
          <p:cNvPr id="239" name="Google Shape;296;p50"/>
          <p:cNvSpPr/>
          <p:nvPr/>
        </p:nvSpPr>
        <p:spPr>
          <a:xfrm>
            <a:off x="3611880" y="4581000"/>
            <a:ext cx="1799280" cy="4870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1600" b="0" strike="noStrike" spc="-1">
                <a:solidFill>
                  <a:srgbClr val="900F74"/>
                </a:solidFill>
                <a:latin typeface="Montserrat"/>
                <a:ea typeface="Montserrat"/>
              </a:rPr>
              <a:t>lundi 10 janvier</a:t>
            </a:r>
            <a:endParaRPr lang="fr-FR" sz="1600" b="0" strike="noStrike" spc="-1">
              <a:latin typeface="Arial"/>
            </a:endParaRPr>
          </a:p>
        </p:txBody>
      </p:sp>
      <p:sp>
        <p:nvSpPr>
          <p:cNvPr id="240" name="Google Shape;300;p50"/>
          <p:cNvSpPr/>
          <p:nvPr/>
        </p:nvSpPr>
        <p:spPr>
          <a:xfrm>
            <a:off x="5412240" y="4581000"/>
            <a:ext cx="1675800" cy="4870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1600" b="0" strike="noStrike" spc="-1">
                <a:solidFill>
                  <a:srgbClr val="900F74"/>
                </a:solidFill>
                <a:latin typeface="Montserrat"/>
                <a:ea typeface="Montserrat"/>
              </a:rPr>
              <a:t>jeudi 20 janvier</a:t>
            </a:r>
            <a:endParaRPr lang="fr-FR" sz="1600" b="0" strike="noStrike" spc="-1">
              <a:latin typeface="Arial"/>
            </a:endParaRPr>
          </a:p>
        </p:txBody>
      </p:sp>
      <p:sp>
        <p:nvSpPr>
          <p:cNvPr id="241" name="Google Shape;301;p50"/>
          <p:cNvSpPr/>
          <p:nvPr/>
        </p:nvSpPr>
        <p:spPr>
          <a:xfrm>
            <a:off x="7056360" y="4581000"/>
            <a:ext cx="1776600" cy="4870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1600" b="0" strike="noStrike" spc="-1">
                <a:solidFill>
                  <a:srgbClr val="900F74"/>
                </a:solidFill>
                <a:latin typeface="Montserrat"/>
                <a:ea typeface="Montserrat"/>
              </a:rPr>
              <a:t>lundi 31 janvier</a:t>
            </a:r>
            <a:endParaRPr lang="fr-FR" sz="1600" b="0" strike="noStrike" spc="-1">
              <a:latin typeface="Arial"/>
            </a:endParaRPr>
          </a:p>
        </p:txBody>
      </p:sp>
      <p:grpSp>
        <p:nvGrpSpPr>
          <p:cNvPr id="242" name="Google Shape;302;p50"/>
          <p:cNvGrpSpPr/>
          <p:nvPr/>
        </p:nvGrpSpPr>
        <p:grpSpPr>
          <a:xfrm>
            <a:off x="5436000" y="2716920"/>
            <a:ext cx="3239280" cy="517680"/>
            <a:chOff x="5436000" y="2716920"/>
            <a:chExt cx="3239280" cy="517680"/>
          </a:xfrm>
        </p:grpSpPr>
        <p:sp>
          <p:nvSpPr>
            <p:cNvPr id="243" name="Rectangle aux angles arrondis"/>
            <p:cNvSpPr/>
            <p:nvPr/>
          </p:nvSpPr>
          <p:spPr>
            <a:xfrm>
              <a:off x="5436000" y="2750760"/>
              <a:ext cx="3239280" cy="449280"/>
            </a:xfrm>
            <a:prstGeom prst="roundRect">
              <a:avLst>
                <a:gd name="adj" fmla="val 16667"/>
              </a:avLst>
            </a:prstGeom>
            <a:solidFill>
              <a:srgbClr val="320096"/>
            </a:solidFill>
            <a:ln w="9525">
              <a:solidFill>
                <a:srgbClr val="320096"/>
              </a:solidFill>
              <a:round/>
            </a:ln>
          </p:spPr>
          <p:style>
            <a:lnRef idx="0">
              <a:scrgbClr r="0" g="0" b="0"/>
            </a:lnRef>
            <a:fillRef idx="0">
              <a:scrgbClr r="0" g="0" b="0"/>
            </a:fillRef>
            <a:effectRef idx="0">
              <a:scrgbClr r="0" g="0" b="0"/>
            </a:effectRef>
            <a:fontRef idx="minor"/>
          </p:style>
        </p:sp>
        <p:sp>
          <p:nvSpPr>
            <p:cNvPr id="244" name="16 ans"/>
            <p:cNvSpPr/>
            <p:nvPr/>
          </p:nvSpPr>
          <p:spPr>
            <a:xfrm>
              <a:off x="5463000" y="2716920"/>
              <a:ext cx="3185640" cy="5176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nchor="ctr">
              <a:spAutoFit/>
            </a:bodyPr>
            <a:lstStyle/>
            <a:p>
              <a:pPr algn="ctr">
                <a:lnSpc>
                  <a:spcPct val="100000"/>
                </a:lnSpc>
                <a:tabLst>
                  <a:tab pos="0" algn="l"/>
                </a:tabLst>
              </a:pPr>
              <a:r>
                <a:rPr lang="fr-FR" sz="1800" b="1" strike="noStrike" spc="-1">
                  <a:solidFill>
                    <a:srgbClr val="FFFFFF"/>
                  </a:solidFill>
                  <a:latin typeface="Calibri"/>
                  <a:ea typeface="Calibri"/>
                </a:rPr>
                <a:t>16 ans</a:t>
              </a:r>
              <a:endParaRPr lang="fr-FR" sz="1800" b="0" strike="noStrike" spc="-1">
                <a:latin typeface="Arial"/>
              </a:endParaRPr>
            </a:p>
          </p:txBody>
        </p:sp>
      </p:grpSp>
      <p:grpSp>
        <p:nvGrpSpPr>
          <p:cNvPr id="245" name="Google Shape;303;p50"/>
          <p:cNvGrpSpPr/>
          <p:nvPr/>
        </p:nvGrpSpPr>
        <p:grpSpPr>
          <a:xfrm>
            <a:off x="7005960" y="3446280"/>
            <a:ext cx="1669320" cy="517680"/>
            <a:chOff x="7005960" y="3446280"/>
            <a:chExt cx="1669320" cy="517680"/>
          </a:xfrm>
        </p:grpSpPr>
        <p:sp>
          <p:nvSpPr>
            <p:cNvPr id="246" name="Rectangle aux angles arrondis"/>
            <p:cNvSpPr/>
            <p:nvPr/>
          </p:nvSpPr>
          <p:spPr>
            <a:xfrm>
              <a:off x="7005960" y="3479760"/>
              <a:ext cx="1669320" cy="449280"/>
            </a:xfrm>
            <a:prstGeom prst="roundRect">
              <a:avLst>
                <a:gd name="adj" fmla="val 16667"/>
              </a:avLst>
            </a:prstGeom>
            <a:solidFill>
              <a:srgbClr val="320096"/>
            </a:solidFill>
            <a:ln w="9525">
              <a:solidFill>
                <a:srgbClr val="320096"/>
              </a:solidFill>
              <a:round/>
            </a:ln>
          </p:spPr>
          <p:style>
            <a:lnRef idx="0">
              <a:scrgbClr r="0" g="0" b="0"/>
            </a:lnRef>
            <a:fillRef idx="0">
              <a:scrgbClr r="0" g="0" b="0"/>
            </a:fillRef>
            <a:effectRef idx="0">
              <a:scrgbClr r="0" g="0" b="0"/>
            </a:effectRef>
            <a:fontRef idx="minor"/>
          </p:style>
        </p:sp>
        <p:sp>
          <p:nvSpPr>
            <p:cNvPr id="247" name="15 ans"/>
            <p:cNvSpPr/>
            <p:nvPr/>
          </p:nvSpPr>
          <p:spPr>
            <a:xfrm>
              <a:off x="7032600" y="3446280"/>
              <a:ext cx="1616040" cy="5176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nchor="ctr">
              <a:spAutoFit/>
            </a:bodyPr>
            <a:lstStyle/>
            <a:p>
              <a:pPr algn="ctr">
                <a:lnSpc>
                  <a:spcPct val="100000"/>
                </a:lnSpc>
                <a:tabLst>
                  <a:tab pos="0" algn="l"/>
                </a:tabLst>
              </a:pPr>
              <a:r>
                <a:rPr lang="fr-FR" sz="1800" b="1" strike="noStrike" spc="-1">
                  <a:solidFill>
                    <a:srgbClr val="FFFFFF"/>
                  </a:solidFill>
                  <a:latin typeface="Calibri"/>
                  <a:ea typeface="Calibri"/>
                </a:rPr>
                <a:t>15 ans</a:t>
              </a:r>
              <a:endParaRPr lang="fr-FR" sz="1800" b="0" strike="noStrike" spc="-1">
                <a:latin typeface="Arial"/>
              </a:endParaRPr>
            </a:p>
          </p:txBody>
        </p:sp>
      </p:grpSp>
      <p:sp>
        <p:nvSpPr>
          <p:cNvPr id="248" name="Google Shape;304;p50"/>
          <p:cNvSpPr/>
          <p:nvPr/>
        </p:nvSpPr>
        <p:spPr>
          <a:xfrm>
            <a:off x="2123640" y="1280520"/>
            <a:ext cx="1540080" cy="66996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gn="ctr">
              <a:lnSpc>
                <a:spcPct val="100000"/>
              </a:lnSpc>
              <a:tabLst>
                <a:tab pos="0" algn="l"/>
              </a:tabLst>
            </a:pPr>
            <a:r>
              <a:rPr lang="fr-FR" sz="1400" b="1" strike="noStrike" spc="-1">
                <a:solidFill>
                  <a:srgbClr val="900F74"/>
                </a:solidFill>
                <a:latin typeface="Calibri"/>
                <a:ea typeface="Calibri"/>
              </a:rPr>
              <a:t>Ouverture du droit pour tous</a:t>
            </a:r>
            <a:endParaRPr lang="fr-FR" sz="1400" b="0" strike="noStrike" spc="-1">
              <a:latin typeface="Arial"/>
            </a:endParaRPr>
          </a:p>
        </p:txBody>
      </p:sp>
      <p:grpSp>
        <p:nvGrpSpPr>
          <p:cNvPr id="249" name="Google Shape;305;p50"/>
          <p:cNvGrpSpPr/>
          <p:nvPr/>
        </p:nvGrpSpPr>
        <p:grpSpPr>
          <a:xfrm>
            <a:off x="2298240" y="2665080"/>
            <a:ext cx="3137040" cy="639360"/>
            <a:chOff x="2298240" y="2665080"/>
            <a:chExt cx="3137040" cy="639360"/>
          </a:xfrm>
        </p:grpSpPr>
        <p:sp>
          <p:nvSpPr>
            <p:cNvPr id="250" name="Rectangle aux angles arrondis"/>
            <p:cNvSpPr/>
            <p:nvPr/>
          </p:nvSpPr>
          <p:spPr>
            <a:xfrm>
              <a:off x="2298240" y="2759760"/>
              <a:ext cx="3137040" cy="449280"/>
            </a:xfrm>
            <a:prstGeom prst="roundRect">
              <a:avLst>
                <a:gd name="adj" fmla="val 16667"/>
              </a:avLst>
            </a:prstGeom>
            <a:solidFill>
              <a:srgbClr val="C9DAF8"/>
            </a:solidFill>
            <a:ln w="12700">
              <a:noFill/>
            </a:ln>
          </p:spPr>
          <p:style>
            <a:lnRef idx="0">
              <a:scrgbClr r="0" g="0" b="0"/>
            </a:lnRef>
            <a:fillRef idx="0">
              <a:scrgbClr r="0" g="0" b="0"/>
            </a:fillRef>
            <a:effectRef idx="0">
              <a:scrgbClr r="0" g="0" b="0"/>
            </a:effectRef>
            <a:fontRef idx="minor"/>
          </p:style>
        </p:sp>
        <p:sp>
          <p:nvSpPr>
            <p:cNvPr id="251" name="Cumul pour les jeunes ayant leur 17 ans pendant cette période"/>
            <p:cNvSpPr/>
            <p:nvPr/>
          </p:nvSpPr>
          <p:spPr>
            <a:xfrm>
              <a:off x="2320200" y="2665080"/>
              <a:ext cx="3093120" cy="63936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nchor="ctr">
              <a:spAutoFit/>
            </a:bodyPr>
            <a:lstStyle/>
            <a:p>
              <a:pPr algn="ctr">
                <a:lnSpc>
                  <a:spcPct val="100000"/>
                </a:lnSpc>
                <a:tabLst>
                  <a:tab pos="0" algn="l"/>
                </a:tabLst>
              </a:pPr>
              <a:r>
                <a:rPr lang="fr-FR" sz="1300" b="1" strike="noStrike" spc="-1">
                  <a:solidFill>
                    <a:srgbClr val="FFFFFF"/>
                  </a:solidFill>
                  <a:latin typeface="Calibri"/>
                  <a:ea typeface="Calibri"/>
                </a:rPr>
                <a:t>Cumul pour les jeunes ayant leur 17 ans pendant cette période</a:t>
              </a:r>
              <a:endParaRPr lang="fr-FR" sz="1300" b="0" strike="noStrike" spc="-1">
                <a:latin typeface="Arial"/>
              </a:endParaRPr>
            </a:p>
          </p:txBody>
        </p:sp>
      </p:grpSp>
      <p:grpSp>
        <p:nvGrpSpPr>
          <p:cNvPr id="252" name="Google Shape;306;p50"/>
          <p:cNvGrpSpPr/>
          <p:nvPr/>
        </p:nvGrpSpPr>
        <p:grpSpPr>
          <a:xfrm>
            <a:off x="2298240" y="3480840"/>
            <a:ext cx="4676400" cy="449280"/>
            <a:chOff x="2298240" y="3480840"/>
            <a:chExt cx="4676400" cy="449280"/>
          </a:xfrm>
        </p:grpSpPr>
        <p:sp>
          <p:nvSpPr>
            <p:cNvPr id="253" name="Rectangle aux angles arrondis"/>
            <p:cNvSpPr/>
            <p:nvPr/>
          </p:nvSpPr>
          <p:spPr>
            <a:xfrm>
              <a:off x="2298240" y="3480840"/>
              <a:ext cx="4676400" cy="449280"/>
            </a:xfrm>
            <a:prstGeom prst="roundRect">
              <a:avLst>
                <a:gd name="adj" fmla="val 16667"/>
              </a:avLst>
            </a:prstGeom>
            <a:solidFill>
              <a:srgbClr val="C9DAF8"/>
            </a:solidFill>
            <a:ln w="12700">
              <a:noFill/>
            </a:ln>
          </p:spPr>
          <p:style>
            <a:lnRef idx="0">
              <a:scrgbClr r="0" g="0" b="0"/>
            </a:lnRef>
            <a:fillRef idx="0">
              <a:scrgbClr r="0" g="0" b="0"/>
            </a:fillRef>
            <a:effectRef idx="0">
              <a:scrgbClr r="0" g="0" b="0"/>
            </a:effectRef>
            <a:fontRef idx="minor"/>
          </p:style>
        </p:sp>
        <p:sp>
          <p:nvSpPr>
            <p:cNvPr id="254" name="Cumul pour les jeunes ayant leur 16 ans pendant cette période"/>
            <p:cNvSpPr/>
            <p:nvPr/>
          </p:nvSpPr>
          <p:spPr>
            <a:xfrm>
              <a:off x="2320200" y="3484080"/>
              <a:ext cx="4632480" cy="4420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nchor="ctr">
              <a:spAutoFit/>
            </a:bodyPr>
            <a:lstStyle/>
            <a:p>
              <a:pPr algn="ctr">
                <a:lnSpc>
                  <a:spcPct val="100000"/>
                </a:lnSpc>
                <a:tabLst>
                  <a:tab pos="0" algn="l"/>
                </a:tabLst>
              </a:pPr>
              <a:r>
                <a:rPr lang="fr-FR" sz="1300" b="1" strike="noStrike" spc="-1">
                  <a:solidFill>
                    <a:srgbClr val="FFFFFF"/>
                  </a:solidFill>
                  <a:latin typeface="Calibri"/>
                  <a:ea typeface="Calibri"/>
                </a:rPr>
                <a:t>Cumul pour les jeunes ayant leur 16 ans pendant cette période</a:t>
              </a:r>
              <a:endParaRPr lang="fr-FR" sz="1300" b="0" strike="noStrike" spc="-1">
                <a:latin typeface="Arial"/>
              </a:endParaRPr>
            </a:p>
          </p:txBody>
        </p:sp>
      </p:grpSp>
      <p:sp>
        <p:nvSpPr>
          <p:cNvPr id="255" name="Google Shape;309;p50"/>
          <p:cNvSpPr/>
          <p:nvPr/>
        </p:nvSpPr>
        <p:spPr>
          <a:xfrm>
            <a:off x="4487760" y="1376280"/>
            <a:ext cx="3691080" cy="45684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1400" b="1" strike="noStrike" spc="-1">
                <a:solidFill>
                  <a:srgbClr val="900F74"/>
                </a:solidFill>
                <a:latin typeface="Calibri"/>
                <a:ea typeface="Calibri"/>
              </a:rPr>
              <a:t>Ouverture opérationnelle du service</a:t>
            </a:r>
            <a:endParaRPr lang="fr-FR" sz="1400" b="0" strike="noStrike" spc="-1">
              <a:latin typeface="Arial"/>
            </a:endParaRPr>
          </a:p>
        </p:txBody>
      </p:sp>
      <p:sp>
        <p:nvSpPr>
          <p:cNvPr id="256" name="Google Shape;310;p50"/>
          <p:cNvSpPr/>
          <p:nvPr/>
        </p:nvSpPr>
        <p:spPr>
          <a:xfrm>
            <a:off x="2336040" y="2040840"/>
            <a:ext cx="1328040" cy="449280"/>
          </a:xfrm>
          <a:prstGeom prst="roundRect">
            <a:avLst>
              <a:gd name="adj" fmla="val 16667"/>
            </a:avLst>
          </a:prstGeom>
          <a:solidFill>
            <a:srgbClr val="C9DAF8"/>
          </a:solidFill>
          <a:ln w="12700">
            <a:noFill/>
          </a:ln>
        </p:spPr>
        <p:style>
          <a:lnRef idx="0">
            <a:scrgbClr r="0" g="0" b="0"/>
          </a:lnRef>
          <a:fillRef idx="0">
            <a:scrgbClr r="0" g="0" b="0"/>
          </a:fillRef>
          <a:effectRef idx="0">
            <a:scrgbClr r="0" g="0" b="0"/>
          </a:effectRef>
          <a:fontRef idx="minor"/>
        </p:style>
      </p:sp>
      <p:sp>
        <p:nvSpPr>
          <p:cNvPr id="257" name="Google Shape;311;p50"/>
          <p:cNvSpPr/>
          <p:nvPr/>
        </p:nvSpPr>
        <p:spPr>
          <a:xfrm>
            <a:off x="2298240" y="4581000"/>
            <a:ext cx="1365840" cy="48708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1600" b="0" strike="noStrike" spc="-1">
                <a:solidFill>
                  <a:srgbClr val="900F74"/>
                </a:solidFill>
                <a:latin typeface="Montserrat"/>
                <a:ea typeface="Montserrat"/>
              </a:rPr>
              <a:t>3 janvier</a:t>
            </a:r>
            <a:endParaRPr lang="fr-FR" sz="1600" b="0" strike="noStrike" spc="-1">
              <a:latin typeface="Arial"/>
            </a:endParaRPr>
          </a:p>
        </p:txBody>
      </p:sp>
      <p:sp>
        <p:nvSpPr>
          <p:cNvPr id="258" name="Google Shape;312;p50"/>
          <p:cNvSpPr/>
          <p:nvPr/>
        </p:nvSpPr>
        <p:spPr>
          <a:xfrm>
            <a:off x="155520" y="5085360"/>
            <a:ext cx="8879760" cy="182700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2000" b="0" u="sng" strike="noStrike" spc="-1">
                <a:solidFill>
                  <a:srgbClr val="900F74"/>
                </a:solidFill>
                <a:uFillTx/>
                <a:latin typeface="Calibri"/>
                <a:ea typeface="Calibri"/>
              </a:rPr>
              <a:t>Cas exceptionnel de cumul </a:t>
            </a:r>
            <a:r>
              <a:rPr lang="fr-FR" sz="2000" b="0" strike="noStrike" spc="-1">
                <a:solidFill>
                  <a:srgbClr val="900F74"/>
                </a:solidFill>
                <a:latin typeface="Calibri"/>
                <a:ea typeface="Calibri"/>
              </a:rPr>
              <a:t>: </a:t>
            </a:r>
            <a:r>
              <a:rPr lang="fr-FR" sz="1600" b="0" strike="noStrike" spc="-1">
                <a:solidFill>
                  <a:srgbClr val="900F74"/>
                </a:solidFill>
                <a:latin typeface="Calibri"/>
                <a:ea typeface="Calibri"/>
              </a:rPr>
              <a:t>un jeune ayant eu ses 17 ans le 15 janvier sera crédité de 30€ + 30€. En effet :</a:t>
            </a:r>
            <a:endParaRPr lang="fr-FR" sz="1600" b="0" strike="noStrike" spc="-1">
              <a:latin typeface="Arial"/>
            </a:endParaRPr>
          </a:p>
          <a:p>
            <a:pPr marL="609480" indent="-396720">
              <a:lnSpc>
                <a:spcPct val="100000"/>
              </a:lnSpc>
              <a:buClr>
                <a:srgbClr val="900F74"/>
              </a:buClr>
              <a:buFont typeface="Helvetica"/>
              <a:buChar char="-"/>
              <a:tabLst>
                <a:tab pos="0" algn="l"/>
              </a:tabLst>
            </a:pPr>
            <a:r>
              <a:rPr lang="fr-FR" sz="1600" b="0" strike="noStrike" spc="-1">
                <a:solidFill>
                  <a:srgbClr val="900F74"/>
                </a:solidFill>
                <a:latin typeface="Calibri"/>
                <a:ea typeface="Calibri"/>
              </a:rPr>
              <a:t>il avait le droit à 30€ pour ces 16 ans qu’il aurait pu demander entre le 10 et le 15 janvier alors que le service ne lui était pas ouvert</a:t>
            </a:r>
            <a:endParaRPr lang="fr-FR" sz="1600" b="0" strike="noStrike" spc="-1">
              <a:latin typeface="Arial"/>
            </a:endParaRPr>
          </a:p>
          <a:p>
            <a:pPr marL="609480" indent="-396720">
              <a:lnSpc>
                <a:spcPct val="100000"/>
              </a:lnSpc>
              <a:buClr>
                <a:srgbClr val="900F74"/>
              </a:buClr>
              <a:buFont typeface="Helvetica"/>
              <a:buChar char="-"/>
              <a:tabLst>
                <a:tab pos="0" algn="l"/>
              </a:tabLst>
            </a:pPr>
            <a:r>
              <a:rPr lang="fr-FR" sz="1600" b="0" strike="noStrike" spc="-1">
                <a:solidFill>
                  <a:srgbClr val="900F74"/>
                </a:solidFill>
                <a:latin typeface="Calibri"/>
                <a:ea typeface="Calibri"/>
              </a:rPr>
              <a:t>il a le droit à 30€ du fait de ces 17 ans au 15 janvier</a:t>
            </a:r>
            <a:endParaRPr lang="fr-FR" sz="1600" b="0" strike="noStrike" spc="-1">
              <a:latin typeface="Arial"/>
            </a:endParaRPr>
          </a:p>
          <a:p>
            <a:pPr marL="609480" indent="-396720">
              <a:lnSpc>
                <a:spcPct val="100000"/>
              </a:lnSpc>
              <a:buClr>
                <a:srgbClr val="900F74"/>
              </a:buClr>
              <a:buFont typeface="Helvetica"/>
              <a:buChar char="-"/>
              <a:tabLst>
                <a:tab pos="0" algn="l"/>
              </a:tabLst>
            </a:pPr>
            <a:r>
              <a:rPr lang="fr-FR" sz="2000" b="1" strike="noStrike" spc="-1">
                <a:solidFill>
                  <a:srgbClr val="900F74"/>
                </a:solidFill>
                <a:latin typeface="Calibri"/>
                <a:ea typeface="Calibri"/>
              </a:rPr>
              <a:t>Pour la suite, crédit à sa date anniversaire</a:t>
            </a:r>
            <a:endParaRPr lang="fr-FR" sz="2000" b="0" strike="noStrike" spc="-1">
              <a:latin typeface="Arial"/>
            </a:endParaRPr>
          </a:p>
        </p:txBody>
      </p:sp>
      <p:sp>
        <p:nvSpPr>
          <p:cNvPr id="259" name="Titre 1"/>
          <p:cNvSpPr/>
          <p:nvPr/>
        </p:nvSpPr>
        <p:spPr>
          <a:xfrm>
            <a:off x="358920" y="355680"/>
            <a:ext cx="7118640" cy="942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800" b="1" i="1" u="sng" strike="noStrike" spc="-1">
                <a:solidFill>
                  <a:srgbClr val="870087"/>
                </a:solidFill>
                <a:uFillTx/>
                <a:latin typeface="Calibri"/>
                <a:ea typeface="Calibri"/>
              </a:rPr>
              <a:t>1/ Calendrier et lissage progressif de l’ouverture individuelle</a:t>
            </a:r>
            <a:endParaRPr lang="fr-FR" sz="2800" b="0" strike="noStrike" spc="-1">
              <a:latin typeface="Arial"/>
            </a:endParaRPr>
          </a:p>
        </p:txBody>
      </p:sp>
      <p:sp>
        <p:nvSpPr>
          <p:cNvPr id="260" name="Google Shape;312;p50"/>
          <p:cNvSpPr/>
          <p:nvPr/>
        </p:nvSpPr>
        <p:spPr>
          <a:xfrm>
            <a:off x="195840" y="1424880"/>
            <a:ext cx="2101320" cy="3292920"/>
          </a:xfrm>
          <a:prstGeom prst="rect">
            <a:avLst/>
          </a:prstGeom>
          <a:noFill/>
          <a:ln w="12700">
            <a:noFill/>
          </a:ln>
        </p:spPr>
        <p:style>
          <a:lnRef idx="0">
            <a:scrgbClr r="0" g="0" b="0"/>
          </a:lnRef>
          <a:fillRef idx="0">
            <a:scrgbClr r="0" g="0" b="0"/>
          </a:fillRef>
          <a:effectRef idx="0">
            <a:scrgbClr r="0" g="0" b="0"/>
          </a:effectRef>
          <a:fontRef idx="minor"/>
        </p:style>
        <p:txBody>
          <a:bodyPr lIns="122040" tIns="122040" rIns="122040" bIns="122040">
            <a:spAutoFit/>
          </a:bodyPr>
          <a:lstStyle/>
          <a:p>
            <a:pPr>
              <a:lnSpc>
                <a:spcPct val="100000"/>
              </a:lnSpc>
              <a:tabLst>
                <a:tab pos="0" algn="l"/>
              </a:tabLst>
            </a:pPr>
            <a:r>
              <a:rPr lang="fr-FR" sz="2000" b="0" strike="noStrike" spc="-1">
                <a:solidFill>
                  <a:srgbClr val="900F74"/>
                </a:solidFill>
                <a:latin typeface="Calibri"/>
                <a:ea typeface="Calibri"/>
              </a:rPr>
              <a:t>Pour cette première année il est préférable de faire les différentes manipulations en même temps dès l’ouverture opérationnelle selon son âge.</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 name="Groupe 9"/>
          <p:cNvGrpSpPr/>
          <p:nvPr/>
        </p:nvGrpSpPr>
        <p:grpSpPr>
          <a:xfrm>
            <a:off x="7618680" y="312840"/>
            <a:ext cx="1151280" cy="338400"/>
            <a:chOff x="7618680" y="312840"/>
            <a:chExt cx="1151280" cy="338400"/>
          </a:xfrm>
        </p:grpSpPr>
        <p:pic>
          <p:nvPicPr>
            <p:cNvPr id="262" name="Picture 12" descr="Picture 12"/>
            <p:cNvPicPr/>
            <p:nvPr/>
          </p:nvPicPr>
          <p:blipFill>
            <a:blip r:embed="rId2"/>
            <a:stretch/>
          </p:blipFill>
          <p:spPr>
            <a:xfrm>
              <a:off x="8424360" y="312840"/>
              <a:ext cx="345600" cy="338400"/>
            </a:xfrm>
            <a:prstGeom prst="rect">
              <a:avLst/>
            </a:prstGeom>
            <a:ln w="12700">
              <a:noFill/>
            </a:ln>
          </p:spPr>
        </p:pic>
        <p:pic>
          <p:nvPicPr>
            <p:cNvPr id="263" name="Image 8" descr="Image 8"/>
            <p:cNvPicPr/>
            <p:nvPr/>
          </p:nvPicPr>
          <p:blipFill>
            <a:blip r:embed="rId3"/>
            <a:stretch/>
          </p:blipFill>
          <p:spPr>
            <a:xfrm>
              <a:off x="7618680" y="312840"/>
              <a:ext cx="772920" cy="338400"/>
            </a:xfrm>
            <a:prstGeom prst="rect">
              <a:avLst/>
            </a:prstGeom>
            <a:ln w="12700">
              <a:noFill/>
            </a:ln>
          </p:spPr>
        </p:pic>
      </p:grpSp>
      <p:sp>
        <p:nvSpPr>
          <p:cNvPr id="264" name="Titre 1"/>
          <p:cNvSpPr/>
          <p:nvPr/>
        </p:nvSpPr>
        <p:spPr>
          <a:xfrm>
            <a:off x="331560" y="2052360"/>
            <a:ext cx="8551440" cy="820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400" b="0" strike="noStrike" spc="-1">
                <a:solidFill>
                  <a:srgbClr val="870087"/>
                </a:solidFill>
                <a:latin typeface="Calibri"/>
                <a:ea typeface="Calibri"/>
              </a:rPr>
              <a:t>Une fois récupéré l’élève se connecte au site : </a:t>
            </a:r>
            <a:r>
              <a:rPr lang="fr-FR" sz="2400" b="1" i="1" strike="noStrike" spc="-1">
                <a:solidFill>
                  <a:srgbClr val="870087"/>
                </a:solidFill>
                <a:latin typeface="Calibri"/>
                <a:ea typeface="Calibri"/>
              </a:rPr>
              <a:t>https://educonnect.education.gouv.fr</a:t>
            </a:r>
            <a:endParaRPr lang="fr-FR" sz="2400" b="0" strike="noStrike" spc="-1">
              <a:latin typeface="Arial"/>
            </a:endParaRPr>
          </a:p>
        </p:txBody>
      </p:sp>
      <p:sp>
        <p:nvSpPr>
          <p:cNvPr id="265" name="ZoneTexte 13"/>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sp>
        <p:nvSpPr>
          <p:cNvPr id="266" name="Google Shape;332;p52"/>
          <p:cNvSpPr/>
          <p:nvPr/>
        </p:nvSpPr>
        <p:spPr>
          <a:xfrm>
            <a:off x="2324880" y="3650760"/>
            <a:ext cx="1191960" cy="178236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sp>
      <p:sp>
        <p:nvSpPr>
          <p:cNvPr id="267" name="Google Shape;333;p52"/>
          <p:cNvSpPr/>
          <p:nvPr/>
        </p:nvSpPr>
        <p:spPr>
          <a:xfrm>
            <a:off x="1861200" y="3854880"/>
            <a:ext cx="1166760" cy="108216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sp>
      <p:sp>
        <p:nvSpPr>
          <p:cNvPr id="268" name="Rectangle 31"/>
          <p:cNvSpPr/>
          <p:nvPr/>
        </p:nvSpPr>
        <p:spPr>
          <a:xfrm>
            <a:off x="4413600" y="3412440"/>
            <a:ext cx="2225520" cy="78768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269" name="Rectangle 32"/>
          <p:cNvSpPr/>
          <p:nvPr/>
        </p:nvSpPr>
        <p:spPr>
          <a:xfrm>
            <a:off x="6534360" y="4597560"/>
            <a:ext cx="2225520" cy="117360"/>
          </a:xfrm>
          <a:prstGeom prst="rect">
            <a:avLst/>
          </a:prstGeom>
          <a:solidFill>
            <a:srgbClr val="FFFFFF"/>
          </a:solidFill>
          <a:ln w="12700">
            <a:noFill/>
          </a:ln>
        </p:spPr>
        <p:style>
          <a:lnRef idx="0">
            <a:scrgbClr r="0" g="0" b="0"/>
          </a:lnRef>
          <a:fillRef idx="0">
            <a:scrgbClr r="0" g="0" b="0"/>
          </a:fillRef>
          <a:effectRef idx="0">
            <a:scrgbClr r="0" g="0" b="0"/>
          </a:effectRef>
          <a:fontRef idx="minor"/>
        </p:style>
      </p:sp>
      <p:pic>
        <p:nvPicPr>
          <p:cNvPr id="270" name="Google Shape;352;p55" descr="Google Shape;352;p55"/>
          <p:cNvPicPr/>
          <p:nvPr/>
        </p:nvPicPr>
        <p:blipFill>
          <a:blip r:embed="rId4"/>
          <a:stretch/>
        </p:blipFill>
        <p:spPr>
          <a:xfrm>
            <a:off x="4578840" y="3569400"/>
            <a:ext cx="4037040" cy="2859120"/>
          </a:xfrm>
          <a:prstGeom prst="rect">
            <a:avLst/>
          </a:prstGeom>
          <a:ln w="12700">
            <a:noFill/>
          </a:ln>
        </p:spPr>
      </p:pic>
      <p:pic>
        <p:nvPicPr>
          <p:cNvPr id="271" name="Google Shape;369;p55" descr="Google Shape;369;p55"/>
          <p:cNvPicPr/>
          <p:nvPr/>
        </p:nvPicPr>
        <p:blipFill>
          <a:blip r:embed="rId5"/>
          <a:srcRect l="42416" t="23220" r="3412" b="27091"/>
          <a:stretch/>
        </p:blipFill>
        <p:spPr>
          <a:xfrm>
            <a:off x="357120" y="3359160"/>
            <a:ext cx="3174840" cy="1641960"/>
          </a:xfrm>
          <a:prstGeom prst="rect">
            <a:avLst/>
          </a:prstGeom>
          <a:ln w="12700">
            <a:noFill/>
          </a:ln>
        </p:spPr>
      </p:pic>
      <p:sp>
        <p:nvSpPr>
          <p:cNvPr id="272" name="Google Shape;370;p55"/>
          <p:cNvSpPr/>
          <p:nvPr/>
        </p:nvSpPr>
        <p:spPr>
          <a:xfrm>
            <a:off x="1922760" y="3715920"/>
            <a:ext cx="1438920" cy="1150920"/>
          </a:xfrm>
          <a:prstGeom prst="rect">
            <a:avLst/>
          </a:prstGeom>
          <a:noFill/>
          <a:ln w="25400">
            <a:solidFill>
              <a:srgbClr val="FFC000"/>
            </a:solidFill>
            <a:round/>
          </a:ln>
        </p:spPr>
        <p:style>
          <a:lnRef idx="0">
            <a:scrgbClr r="0" g="0" b="0"/>
          </a:lnRef>
          <a:fillRef idx="0">
            <a:scrgbClr r="0" g="0" b="0"/>
          </a:fillRef>
          <a:effectRef idx="0">
            <a:scrgbClr r="0" g="0" b="0"/>
          </a:effectRef>
          <a:fontRef idx="minor"/>
        </p:style>
      </p:sp>
      <p:sp>
        <p:nvSpPr>
          <p:cNvPr id="273" name="Google Shape;371;p55"/>
          <p:cNvSpPr/>
          <p:nvPr/>
        </p:nvSpPr>
        <p:spPr>
          <a:xfrm>
            <a:off x="3375720" y="4422960"/>
            <a:ext cx="1202040" cy="214200"/>
          </a:xfrm>
          <a:custGeom>
            <a:avLst/>
            <a:gdLst/>
            <a:ahLst/>
            <a:cxnLst/>
            <a:rect l="l" t="t" r="r" b="b"/>
            <a:pathLst>
              <a:path w="21600" h="21600">
                <a:moveTo>
                  <a:pt x="0" y="0"/>
                </a:moveTo>
                <a:lnTo>
                  <a:pt x="21600" y="21600"/>
                </a:lnTo>
              </a:path>
            </a:pathLst>
          </a:custGeom>
          <a:noFill/>
          <a:ln w="25400">
            <a:solidFill>
              <a:srgbClr val="FFC000"/>
            </a:solidFill>
            <a:round/>
            <a:tailEnd type="triangle" w="med" len="med"/>
          </a:ln>
        </p:spPr>
        <p:style>
          <a:lnRef idx="0">
            <a:scrgbClr r="0" g="0" b="0"/>
          </a:lnRef>
          <a:fillRef idx="0">
            <a:scrgbClr r="0" g="0" b="0"/>
          </a:fillRef>
          <a:effectRef idx="0">
            <a:scrgbClr r="0" g="0" b="0"/>
          </a:effectRef>
          <a:fontRef idx="minor"/>
        </p:style>
      </p:sp>
      <p:sp>
        <p:nvSpPr>
          <p:cNvPr id="274" name="Google Shape;376;p56"/>
          <p:cNvSpPr/>
          <p:nvPr/>
        </p:nvSpPr>
        <p:spPr>
          <a:xfrm>
            <a:off x="331560" y="214200"/>
            <a:ext cx="6791400" cy="762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90000"/>
              </a:lnSpc>
              <a:tabLst>
                <a:tab pos="0" algn="l"/>
              </a:tabLst>
            </a:pPr>
            <a:r>
              <a:rPr lang="fr-FR" sz="2610" b="1" i="1" u="sng" strike="noStrike" spc="-1">
                <a:solidFill>
                  <a:srgbClr val="870087"/>
                </a:solidFill>
                <a:uFillTx/>
                <a:latin typeface="Calibri"/>
                <a:ea typeface="Calibri"/>
              </a:rPr>
              <a:t>2/ Parcours d’activation sur EDUCONNECT</a:t>
            </a:r>
            <a:endParaRPr lang="fr-FR" sz="2610" b="0" strike="noStrike" spc="-1">
              <a:latin typeface="Arial"/>
            </a:endParaRPr>
          </a:p>
        </p:txBody>
      </p:sp>
      <p:sp>
        <p:nvSpPr>
          <p:cNvPr id="275" name="Titre 1"/>
          <p:cNvSpPr/>
          <p:nvPr/>
        </p:nvSpPr>
        <p:spPr>
          <a:xfrm>
            <a:off x="331560" y="1271520"/>
            <a:ext cx="8480160" cy="4557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400" b="1" strike="noStrike" spc="-1">
                <a:solidFill>
                  <a:srgbClr val="870087"/>
                </a:solidFill>
                <a:latin typeface="Calibri"/>
                <a:ea typeface="Calibri"/>
              </a:rPr>
              <a:t>Les identifiants EduConnect </a:t>
            </a:r>
            <a:r>
              <a:rPr lang="fr-FR" sz="2400" b="0" strike="noStrike" spc="-1">
                <a:solidFill>
                  <a:srgbClr val="870087"/>
                </a:solidFill>
                <a:latin typeface="Calibri"/>
                <a:ea typeface="Calibri"/>
              </a:rPr>
              <a:t>sont édités par les établissements.</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332;p52"/>
          <p:cNvSpPr/>
          <p:nvPr/>
        </p:nvSpPr>
        <p:spPr>
          <a:xfrm>
            <a:off x="2421000" y="2451960"/>
            <a:ext cx="893880" cy="178236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sp>
      <p:sp>
        <p:nvSpPr>
          <p:cNvPr id="277" name="Google Shape;333;p52"/>
          <p:cNvSpPr/>
          <p:nvPr/>
        </p:nvSpPr>
        <p:spPr>
          <a:xfrm>
            <a:off x="2421000" y="1368360"/>
            <a:ext cx="874800" cy="1082160"/>
          </a:xfrm>
          <a:prstGeom prst="rect">
            <a:avLst/>
          </a:prstGeom>
          <a:solidFill>
            <a:srgbClr val="FFFFFF"/>
          </a:solidFill>
          <a:ln w="0">
            <a:solidFill>
              <a:srgbClr val="FFFFFF"/>
            </a:solidFill>
          </a:ln>
        </p:spPr>
        <p:style>
          <a:lnRef idx="0">
            <a:scrgbClr r="0" g="0" b="0"/>
          </a:lnRef>
          <a:fillRef idx="0">
            <a:scrgbClr r="0" g="0" b="0"/>
          </a:fillRef>
          <a:effectRef idx="0">
            <a:scrgbClr r="0" g="0" b="0"/>
          </a:effectRef>
          <a:fontRef idx="minor"/>
        </p:style>
      </p:sp>
      <p:sp>
        <p:nvSpPr>
          <p:cNvPr id="278" name="ZoneTexte 4"/>
          <p:cNvSpPr/>
          <p:nvPr/>
        </p:nvSpPr>
        <p:spPr>
          <a:xfrm>
            <a:off x="7909920" y="217440"/>
            <a:ext cx="1027440" cy="92232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nvGrpSpPr>
          <p:cNvPr id="279" name="Groupe 15"/>
          <p:cNvGrpSpPr/>
          <p:nvPr/>
        </p:nvGrpSpPr>
        <p:grpSpPr>
          <a:xfrm>
            <a:off x="7916760" y="273240"/>
            <a:ext cx="1027440" cy="586800"/>
            <a:chOff x="7916760" y="273240"/>
            <a:chExt cx="1027440" cy="586800"/>
          </a:xfrm>
        </p:grpSpPr>
        <p:grpSp>
          <p:nvGrpSpPr>
            <p:cNvPr id="280" name="Groupe 16"/>
            <p:cNvGrpSpPr/>
            <p:nvPr/>
          </p:nvGrpSpPr>
          <p:grpSpPr>
            <a:xfrm>
              <a:off x="7942320" y="273240"/>
              <a:ext cx="1001880" cy="358920"/>
              <a:chOff x="7942320" y="273240"/>
              <a:chExt cx="1001880" cy="358920"/>
            </a:xfrm>
          </p:grpSpPr>
          <p:pic>
            <p:nvPicPr>
              <p:cNvPr id="281" name="Picture 12" descr="Picture 12"/>
              <p:cNvPicPr/>
              <p:nvPr/>
            </p:nvPicPr>
            <p:blipFill>
              <a:blip r:embed="rId2"/>
              <a:stretch/>
            </p:blipFill>
            <p:spPr>
              <a:xfrm>
                <a:off x="8643600" y="273240"/>
                <a:ext cx="300600" cy="358920"/>
              </a:xfrm>
              <a:prstGeom prst="rect">
                <a:avLst/>
              </a:prstGeom>
              <a:ln w="12700">
                <a:noFill/>
              </a:ln>
            </p:spPr>
          </p:pic>
          <p:pic>
            <p:nvPicPr>
              <p:cNvPr id="282" name="Image 19" descr="Image 19"/>
              <p:cNvPicPr/>
              <p:nvPr/>
            </p:nvPicPr>
            <p:blipFill>
              <a:blip r:embed="rId3"/>
              <a:stretch/>
            </p:blipFill>
            <p:spPr>
              <a:xfrm>
                <a:off x="7942320" y="273240"/>
                <a:ext cx="672840" cy="358920"/>
              </a:xfrm>
              <a:prstGeom prst="rect">
                <a:avLst/>
              </a:prstGeom>
              <a:ln w="12700">
                <a:noFill/>
              </a:ln>
            </p:spPr>
          </p:pic>
        </p:grpSp>
        <p:sp>
          <p:nvSpPr>
            <p:cNvPr id="283" name="ZoneTexte 17"/>
            <p:cNvSpPr/>
            <p:nvPr/>
          </p:nvSpPr>
          <p:spPr>
            <a:xfrm>
              <a:off x="7916760" y="632880"/>
              <a:ext cx="1027440" cy="22716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grpSp>
      <p:sp>
        <p:nvSpPr>
          <p:cNvPr id="284" name="Rectangle 22"/>
          <p:cNvSpPr/>
          <p:nvPr/>
        </p:nvSpPr>
        <p:spPr>
          <a:xfrm>
            <a:off x="5835600" y="3432600"/>
            <a:ext cx="2376000" cy="989640"/>
          </a:xfrm>
          <a:prstGeom prst="rect">
            <a:avLst/>
          </a:prstGeom>
          <a:solidFill>
            <a:srgbClr val="FFFFFF"/>
          </a:solidFill>
          <a:ln w="25400">
            <a:solidFill>
              <a:srgbClr val="FFFFFF"/>
            </a:solidFill>
            <a:round/>
          </a:ln>
        </p:spPr>
        <p:style>
          <a:lnRef idx="0">
            <a:scrgbClr r="0" g="0" b="0"/>
          </a:lnRef>
          <a:fillRef idx="0">
            <a:scrgbClr r="0" g="0" b="0"/>
          </a:fillRef>
          <a:effectRef idx="0">
            <a:scrgbClr r="0" g="0" b="0"/>
          </a:effectRef>
          <a:fontRef idx="minor"/>
        </p:style>
      </p:sp>
      <p:sp>
        <p:nvSpPr>
          <p:cNvPr id="285" name="Rectangle 23"/>
          <p:cNvSpPr/>
          <p:nvPr/>
        </p:nvSpPr>
        <p:spPr>
          <a:xfrm>
            <a:off x="3016080" y="3398760"/>
            <a:ext cx="1294200" cy="101484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286" name="Rectangle 26"/>
          <p:cNvSpPr/>
          <p:nvPr/>
        </p:nvSpPr>
        <p:spPr>
          <a:xfrm>
            <a:off x="3987720" y="2213640"/>
            <a:ext cx="1668960" cy="787680"/>
          </a:xfrm>
          <a:prstGeom prst="rect">
            <a:avLst/>
          </a:prstGeom>
          <a:solidFill>
            <a:srgbClr val="FFFFFF"/>
          </a:solidFill>
          <a:ln w="12700">
            <a:noFill/>
          </a:ln>
        </p:spPr>
        <p:style>
          <a:lnRef idx="0">
            <a:scrgbClr r="0" g="0" b="0"/>
          </a:lnRef>
          <a:fillRef idx="0">
            <a:scrgbClr r="0" g="0" b="0"/>
          </a:fillRef>
          <a:effectRef idx="0">
            <a:scrgbClr r="0" g="0" b="0"/>
          </a:effectRef>
          <a:fontRef idx="minor"/>
        </p:style>
      </p:sp>
      <p:sp>
        <p:nvSpPr>
          <p:cNvPr id="287" name="Rectangle 29"/>
          <p:cNvSpPr/>
          <p:nvPr/>
        </p:nvSpPr>
        <p:spPr>
          <a:xfrm>
            <a:off x="5578200" y="3398760"/>
            <a:ext cx="1668960" cy="117360"/>
          </a:xfrm>
          <a:prstGeom prst="rect">
            <a:avLst/>
          </a:prstGeom>
          <a:solidFill>
            <a:srgbClr val="FFFFFF"/>
          </a:solidFill>
          <a:ln w="12700">
            <a:noFill/>
          </a:ln>
        </p:spPr>
        <p:style>
          <a:lnRef idx="0">
            <a:scrgbClr r="0" g="0" b="0"/>
          </a:lnRef>
          <a:fillRef idx="0">
            <a:scrgbClr r="0" g="0" b="0"/>
          </a:fillRef>
          <a:effectRef idx="0">
            <a:scrgbClr r="0" g="0" b="0"/>
          </a:effectRef>
          <a:fontRef idx="minor"/>
        </p:style>
      </p:sp>
      <p:pic>
        <p:nvPicPr>
          <p:cNvPr id="288" name="Google Shape;381;p56" descr="Google Shape;381;p56"/>
          <p:cNvPicPr/>
          <p:nvPr/>
        </p:nvPicPr>
        <p:blipFill>
          <a:blip r:embed="rId4"/>
          <a:stretch/>
        </p:blipFill>
        <p:spPr>
          <a:xfrm>
            <a:off x="360000" y="931320"/>
            <a:ext cx="2973960" cy="2966760"/>
          </a:xfrm>
          <a:prstGeom prst="rect">
            <a:avLst/>
          </a:prstGeom>
          <a:ln w="12700">
            <a:noFill/>
          </a:ln>
        </p:spPr>
      </p:pic>
      <p:pic>
        <p:nvPicPr>
          <p:cNvPr id="289" name="Google Shape;382;p56" descr="Google Shape;382;p56"/>
          <p:cNvPicPr/>
          <p:nvPr/>
        </p:nvPicPr>
        <p:blipFill>
          <a:blip r:embed="rId5"/>
          <a:srcRect r="40978" b="17090"/>
          <a:stretch/>
        </p:blipFill>
        <p:spPr>
          <a:xfrm>
            <a:off x="3954240" y="955800"/>
            <a:ext cx="2733840" cy="2880360"/>
          </a:xfrm>
          <a:prstGeom prst="rect">
            <a:avLst/>
          </a:prstGeom>
          <a:ln w="12700">
            <a:noFill/>
          </a:ln>
        </p:spPr>
      </p:pic>
      <p:grpSp>
        <p:nvGrpSpPr>
          <p:cNvPr id="290" name="Google Shape;383;p56"/>
          <p:cNvGrpSpPr/>
          <p:nvPr/>
        </p:nvGrpSpPr>
        <p:grpSpPr>
          <a:xfrm>
            <a:off x="611640" y="4286880"/>
            <a:ext cx="2415960" cy="977040"/>
            <a:chOff x="611640" y="4286880"/>
            <a:chExt cx="2415960" cy="977040"/>
          </a:xfrm>
        </p:grpSpPr>
        <p:sp>
          <p:nvSpPr>
            <p:cNvPr id="291" name="Rectangle"/>
            <p:cNvSpPr/>
            <p:nvPr/>
          </p:nvSpPr>
          <p:spPr>
            <a:xfrm>
              <a:off x="611640" y="4286880"/>
              <a:ext cx="2415960" cy="977040"/>
            </a:xfrm>
            <a:prstGeom prst="rect">
              <a:avLst/>
            </a:prstGeom>
            <a:solidFill>
              <a:srgbClr val="EDEDED"/>
            </a:solidFill>
            <a:ln w="25400">
              <a:solidFill>
                <a:srgbClr val="00B050"/>
              </a:solidFill>
              <a:round/>
            </a:ln>
          </p:spPr>
          <p:style>
            <a:lnRef idx="0">
              <a:scrgbClr r="0" g="0" b="0"/>
            </a:lnRef>
            <a:fillRef idx="0">
              <a:scrgbClr r="0" g="0" b="0"/>
            </a:fillRef>
            <a:effectRef idx="0">
              <a:scrgbClr r="0" g="0" b="0"/>
            </a:effectRef>
            <a:fontRef idx="minor"/>
          </p:style>
        </p:sp>
        <p:sp>
          <p:nvSpPr>
            <p:cNvPr id="292" name="Choisir un nouveau mot de passe…"/>
            <p:cNvSpPr/>
            <p:nvPr/>
          </p:nvSpPr>
          <p:spPr>
            <a:xfrm>
              <a:off x="670320" y="4304520"/>
              <a:ext cx="2299320" cy="942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gn="ctr">
                <a:lnSpc>
                  <a:spcPct val="100000"/>
                </a:lnSpc>
                <a:tabLst>
                  <a:tab pos="0" algn="l"/>
                </a:tabLst>
              </a:pPr>
              <a:r>
                <a:rPr lang="fr-FR" sz="1400" b="0" strike="noStrike" spc="-1">
                  <a:solidFill>
                    <a:srgbClr val="000000"/>
                  </a:solidFill>
                  <a:latin typeface="Calibri"/>
                  <a:ea typeface="Calibri"/>
                </a:rPr>
                <a:t>Choisir un nouveau mot de passe</a:t>
              </a:r>
              <a:endParaRPr lang="fr-FR" sz="1400" b="0" strike="noStrike" spc="-1">
                <a:latin typeface="Arial"/>
              </a:endParaRPr>
            </a:p>
            <a:p>
              <a:pPr algn="ctr">
                <a:lnSpc>
                  <a:spcPct val="100000"/>
                </a:lnSpc>
                <a:tabLst>
                  <a:tab pos="0" algn="l"/>
                </a:tabLst>
              </a:pPr>
              <a:r>
                <a:rPr lang="fr-FR" sz="1400" b="0" strike="noStrike" spc="-1">
                  <a:solidFill>
                    <a:srgbClr val="000000"/>
                  </a:solidFill>
                  <a:latin typeface="Calibri"/>
                  <a:ea typeface="Calibri"/>
                </a:rPr>
                <a:t>est une action de sécurisation du compte.</a:t>
              </a:r>
              <a:endParaRPr lang="fr-FR" sz="1400" b="0" strike="noStrike" spc="-1">
                <a:latin typeface="Arial"/>
              </a:endParaRPr>
            </a:p>
          </p:txBody>
        </p:sp>
      </p:grpSp>
      <p:sp>
        <p:nvSpPr>
          <p:cNvPr id="293" name="Google Shape;384;p56"/>
          <p:cNvSpPr/>
          <p:nvPr/>
        </p:nvSpPr>
        <p:spPr>
          <a:xfrm>
            <a:off x="360000" y="1446840"/>
            <a:ext cx="2927160" cy="1914480"/>
          </a:xfrm>
          <a:prstGeom prst="rect">
            <a:avLst/>
          </a:prstGeom>
          <a:noFill/>
          <a:ln w="25400">
            <a:solidFill>
              <a:srgbClr val="00B050"/>
            </a:solidFill>
            <a:round/>
          </a:ln>
        </p:spPr>
        <p:style>
          <a:lnRef idx="0">
            <a:scrgbClr r="0" g="0" b="0"/>
          </a:lnRef>
          <a:fillRef idx="0">
            <a:scrgbClr r="0" g="0" b="0"/>
          </a:fillRef>
          <a:effectRef idx="0">
            <a:scrgbClr r="0" g="0" b="0"/>
          </a:effectRef>
          <a:fontRef idx="minor"/>
        </p:style>
      </p:sp>
      <p:sp>
        <p:nvSpPr>
          <p:cNvPr id="294" name="Google Shape;385;p56"/>
          <p:cNvSpPr/>
          <p:nvPr/>
        </p:nvSpPr>
        <p:spPr>
          <a:xfrm>
            <a:off x="1821240" y="3375360"/>
            <a:ext cx="360" cy="897840"/>
          </a:xfrm>
          <a:custGeom>
            <a:avLst/>
            <a:gdLst/>
            <a:ahLst/>
            <a:cxnLst/>
            <a:rect l="l" t="t" r="r" b="b"/>
            <a:pathLst>
              <a:path w="21600" h="21600">
                <a:moveTo>
                  <a:pt x="0" y="21600"/>
                </a:moveTo>
                <a:lnTo>
                  <a:pt x="21600" y="0"/>
                </a:lnTo>
              </a:path>
            </a:pathLst>
          </a:custGeom>
          <a:noFill/>
          <a:ln w="25400">
            <a:solidFill>
              <a:srgbClr val="00B050"/>
            </a:solidFill>
            <a:round/>
            <a:tailEnd type="triangle" w="med" len="med"/>
          </a:ln>
        </p:spPr>
        <p:style>
          <a:lnRef idx="0">
            <a:scrgbClr r="0" g="0" b="0"/>
          </a:lnRef>
          <a:fillRef idx="0">
            <a:scrgbClr r="0" g="0" b="0"/>
          </a:fillRef>
          <a:effectRef idx="0">
            <a:scrgbClr r="0" g="0" b="0"/>
          </a:effectRef>
          <a:fontRef idx="minor"/>
        </p:style>
      </p:sp>
      <p:sp>
        <p:nvSpPr>
          <p:cNvPr id="295" name="Google Shape;386;p56"/>
          <p:cNvSpPr/>
          <p:nvPr/>
        </p:nvSpPr>
        <p:spPr>
          <a:xfrm>
            <a:off x="3440160" y="2137680"/>
            <a:ext cx="432000" cy="360"/>
          </a:xfrm>
          <a:prstGeom prst="line">
            <a:avLst/>
          </a:prstGeom>
          <a:ln w="25400">
            <a:solidFill>
              <a:srgbClr val="00B050"/>
            </a:solidFill>
            <a:round/>
            <a:tailEnd type="triangle" w="med" len="med"/>
          </a:ln>
        </p:spPr>
        <p:style>
          <a:lnRef idx="0">
            <a:scrgbClr r="0" g="0" b="0"/>
          </a:lnRef>
          <a:fillRef idx="0">
            <a:scrgbClr r="0" g="0" b="0"/>
          </a:fillRef>
          <a:effectRef idx="0">
            <a:scrgbClr r="0" g="0" b="0"/>
          </a:effectRef>
          <a:fontRef idx="minor"/>
        </p:style>
      </p:sp>
      <p:grpSp>
        <p:nvGrpSpPr>
          <p:cNvPr id="296" name="Google Shape;387;p56"/>
          <p:cNvGrpSpPr/>
          <p:nvPr/>
        </p:nvGrpSpPr>
        <p:grpSpPr>
          <a:xfrm>
            <a:off x="6797160" y="921600"/>
            <a:ext cx="2147760" cy="736920"/>
            <a:chOff x="6797160" y="921600"/>
            <a:chExt cx="2147760" cy="736920"/>
          </a:xfrm>
        </p:grpSpPr>
        <p:sp>
          <p:nvSpPr>
            <p:cNvPr id="297" name="Rectangle"/>
            <p:cNvSpPr/>
            <p:nvPr/>
          </p:nvSpPr>
          <p:spPr>
            <a:xfrm>
              <a:off x="6797160" y="921600"/>
              <a:ext cx="2147760" cy="736920"/>
            </a:xfrm>
            <a:prstGeom prst="rect">
              <a:avLst/>
            </a:prstGeom>
            <a:solidFill>
              <a:srgbClr val="EDEDED"/>
            </a:solidFill>
            <a:ln w="25400">
              <a:solidFill>
                <a:srgbClr val="00B050"/>
              </a:solidFill>
              <a:round/>
            </a:ln>
          </p:spPr>
          <p:style>
            <a:lnRef idx="0">
              <a:scrgbClr r="0" g="0" b="0"/>
            </a:lnRef>
            <a:fillRef idx="0">
              <a:scrgbClr r="0" g="0" b="0"/>
            </a:fillRef>
            <a:effectRef idx="0">
              <a:scrgbClr r="0" g="0" b="0"/>
            </a:effectRef>
            <a:fontRef idx="minor"/>
          </p:style>
        </p:sp>
        <p:sp>
          <p:nvSpPr>
            <p:cNvPr id="298" name="Confirmer son identité avec sa date de naissance"/>
            <p:cNvSpPr/>
            <p:nvPr/>
          </p:nvSpPr>
          <p:spPr>
            <a:xfrm>
              <a:off x="6855480" y="1031760"/>
              <a:ext cx="2030760" cy="5166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gn="ctr">
                <a:lnSpc>
                  <a:spcPct val="100000"/>
                </a:lnSpc>
                <a:tabLst>
                  <a:tab pos="0" algn="l"/>
                </a:tabLst>
              </a:pPr>
              <a:r>
                <a:rPr lang="fr-FR" sz="1400" b="0" strike="noStrike" spc="-1">
                  <a:solidFill>
                    <a:srgbClr val="000000"/>
                  </a:solidFill>
                  <a:latin typeface="Calibri"/>
                  <a:ea typeface="Calibri"/>
                </a:rPr>
                <a:t>Confirmer son identité avec sa date de naissance</a:t>
              </a:r>
              <a:endParaRPr lang="fr-FR" sz="1400" b="0" strike="noStrike" spc="-1">
                <a:latin typeface="Arial"/>
              </a:endParaRPr>
            </a:p>
          </p:txBody>
        </p:sp>
      </p:grpSp>
      <p:sp>
        <p:nvSpPr>
          <p:cNvPr id="299" name="Google Shape;388;p56"/>
          <p:cNvSpPr/>
          <p:nvPr/>
        </p:nvSpPr>
        <p:spPr>
          <a:xfrm>
            <a:off x="4016520" y="1446840"/>
            <a:ext cx="2635560" cy="974520"/>
          </a:xfrm>
          <a:prstGeom prst="rect">
            <a:avLst/>
          </a:prstGeom>
          <a:noFill/>
          <a:ln w="25400">
            <a:solidFill>
              <a:srgbClr val="00B050"/>
            </a:solidFill>
            <a:round/>
          </a:ln>
        </p:spPr>
        <p:style>
          <a:lnRef idx="0">
            <a:scrgbClr r="0" g="0" b="0"/>
          </a:lnRef>
          <a:fillRef idx="0">
            <a:scrgbClr r="0" g="0" b="0"/>
          </a:fillRef>
          <a:effectRef idx="0">
            <a:scrgbClr r="0" g="0" b="0"/>
          </a:effectRef>
          <a:fontRef idx="minor"/>
        </p:style>
      </p:sp>
      <p:sp>
        <p:nvSpPr>
          <p:cNvPr id="300" name="Google Shape;389;p56"/>
          <p:cNvSpPr/>
          <p:nvPr/>
        </p:nvSpPr>
        <p:spPr>
          <a:xfrm>
            <a:off x="6666120" y="1566720"/>
            <a:ext cx="117360" cy="29160"/>
          </a:xfrm>
          <a:custGeom>
            <a:avLst/>
            <a:gdLst/>
            <a:ahLst/>
            <a:cxnLst/>
            <a:rect l="l" t="t" r="r" b="b"/>
            <a:pathLst>
              <a:path w="21600" h="21600">
                <a:moveTo>
                  <a:pt x="21600" y="0"/>
                </a:moveTo>
                <a:lnTo>
                  <a:pt x="0" y="21600"/>
                </a:lnTo>
              </a:path>
            </a:pathLst>
          </a:custGeom>
          <a:noFill/>
          <a:ln w="25400">
            <a:solidFill>
              <a:srgbClr val="00B050"/>
            </a:solidFill>
            <a:round/>
            <a:tailEnd type="triangle" w="med" len="med"/>
          </a:ln>
        </p:spPr>
        <p:style>
          <a:lnRef idx="0">
            <a:scrgbClr r="0" g="0" b="0"/>
          </a:lnRef>
          <a:fillRef idx="0">
            <a:scrgbClr r="0" g="0" b="0"/>
          </a:fillRef>
          <a:effectRef idx="0">
            <a:scrgbClr r="0" g="0" b="0"/>
          </a:effectRef>
          <a:fontRef idx="minor"/>
        </p:style>
      </p:sp>
      <p:sp>
        <p:nvSpPr>
          <p:cNvPr id="301" name="Google Shape;390;p56"/>
          <p:cNvSpPr/>
          <p:nvPr/>
        </p:nvSpPr>
        <p:spPr>
          <a:xfrm>
            <a:off x="4016520" y="2504880"/>
            <a:ext cx="2609640" cy="779400"/>
          </a:xfrm>
          <a:prstGeom prst="rect">
            <a:avLst/>
          </a:prstGeom>
          <a:noFill/>
          <a:ln w="25400">
            <a:solidFill>
              <a:srgbClr val="FFC000"/>
            </a:solidFill>
            <a:round/>
          </a:ln>
        </p:spPr>
        <p:style>
          <a:lnRef idx="0">
            <a:scrgbClr r="0" g="0" b="0"/>
          </a:lnRef>
          <a:fillRef idx="0">
            <a:scrgbClr r="0" g="0" b="0"/>
          </a:fillRef>
          <a:effectRef idx="0">
            <a:scrgbClr r="0" g="0" b="0"/>
          </a:effectRef>
          <a:fontRef idx="minor"/>
        </p:style>
      </p:sp>
      <p:sp>
        <p:nvSpPr>
          <p:cNvPr id="302" name="Google Shape;391;p56"/>
          <p:cNvSpPr/>
          <p:nvPr/>
        </p:nvSpPr>
        <p:spPr>
          <a:xfrm>
            <a:off x="6640200" y="2666520"/>
            <a:ext cx="157680" cy="23400"/>
          </a:xfrm>
          <a:custGeom>
            <a:avLst/>
            <a:gdLst/>
            <a:ahLst/>
            <a:cxnLst/>
            <a:rect l="l" t="t" r="r" b="b"/>
            <a:pathLst>
              <a:path w="21600" h="21600">
                <a:moveTo>
                  <a:pt x="21600" y="0"/>
                </a:moveTo>
                <a:lnTo>
                  <a:pt x="0" y="21600"/>
                </a:lnTo>
              </a:path>
            </a:pathLst>
          </a:custGeom>
          <a:noFill/>
          <a:ln w="25400">
            <a:solidFill>
              <a:srgbClr val="FFC000"/>
            </a:solidFill>
            <a:round/>
            <a:tailEnd type="triangle" w="med" len="med"/>
          </a:ln>
        </p:spPr>
        <p:style>
          <a:lnRef idx="0">
            <a:scrgbClr r="0" g="0" b="0"/>
          </a:lnRef>
          <a:fillRef idx="0">
            <a:scrgbClr r="0" g="0" b="0"/>
          </a:fillRef>
          <a:effectRef idx="0">
            <a:scrgbClr r="0" g="0" b="0"/>
          </a:effectRef>
          <a:fontRef idx="minor"/>
        </p:style>
      </p:sp>
      <p:grpSp>
        <p:nvGrpSpPr>
          <p:cNvPr id="303" name="Google Shape;392;p56"/>
          <p:cNvGrpSpPr/>
          <p:nvPr/>
        </p:nvGrpSpPr>
        <p:grpSpPr>
          <a:xfrm>
            <a:off x="6811560" y="2130120"/>
            <a:ext cx="2133000" cy="736920"/>
            <a:chOff x="6811560" y="2130120"/>
            <a:chExt cx="2133000" cy="736920"/>
          </a:xfrm>
        </p:grpSpPr>
        <p:sp>
          <p:nvSpPr>
            <p:cNvPr id="304" name="Rectangle"/>
            <p:cNvSpPr/>
            <p:nvPr/>
          </p:nvSpPr>
          <p:spPr>
            <a:xfrm>
              <a:off x="6811560" y="2130120"/>
              <a:ext cx="2133000" cy="736920"/>
            </a:xfrm>
            <a:prstGeom prst="rect">
              <a:avLst/>
            </a:prstGeom>
            <a:solidFill>
              <a:srgbClr val="EDEDED"/>
            </a:solidFill>
            <a:ln w="25400">
              <a:solidFill>
                <a:srgbClr val="FFC000"/>
              </a:solidFill>
              <a:round/>
            </a:ln>
          </p:spPr>
          <p:style>
            <a:lnRef idx="0">
              <a:scrgbClr r="0" g="0" b="0"/>
            </a:lnRef>
            <a:fillRef idx="0">
              <a:scrgbClr r="0" g="0" b="0"/>
            </a:fillRef>
            <a:effectRef idx="0">
              <a:scrgbClr r="0" g="0" b="0"/>
            </a:effectRef>
            <a:fontRef idx="minor"/>
          </p:style>
        </p:sp>
        <p:sp>
          <p:nvSpPr>
            <p:cNvPr id="305" name="Possibilité de renseigner une adresse mail"/>
            <p:cNvSpPr/>
            <p:nvPr/>
          </p:nvSpPr>
          <p:spPr>
            <a:xfrm>
              <a:off x="6870240" y="2239920"/>
              <a:ext cx="2016360" cy="5166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gn="ctr">
                <a:lnSpc>
                  <a:spcPct val="100000"/>
                </a:lnSpc>
                <a:tabLst>
                  <a:tab pos="0" algn="l"/>
                </a:tabLst>
              </a:pPr>
              <a:r>
                <a:rPr lang="fr-FR" sz="1400" b="0" strike="noStrike" spc="-1">
                  <a:solidFill>
                    <a:srgbClr val="000000"/>
                  </a:solidFill>
                  <a:latin typeface="Calibri"/>
                  <a:ea typeface="Calibri"/>
                </a:rPr>
                <a:t>Possibilité de renseigner une adresse mail</a:t>
              </a:r>
              <a:endParaRPr lang="fr-FR" sz="1400" b="0" strike="noStrike" spc="-1">
                <a:latin typeface="Arial"/>
              </a:endParaRPr>
            </a:p>
          </p:txBody>
        </p:sp>
      </p:grpSp>
      <p:pic>
        <p:nvPicPr>
          <p:cNvPr id="306" name="Google Shape;404;p57" descr="Google Shape;404;p57"/>
          <p:cNvPicPr/>
          <p:nvPr/>
        </p:nvPicPr>
        <p:blipFill>
          <a:blip r:embed="rId6"/>
          <a:srcRect t="20820" b="28854"/>
          <a:stretch/>
        </p:blipFill>
        <p:spPr>
          <a:xfrm>
            <a:off x="3978360" y="4005000"/>
            <a:ext cx="4611960" cy="1802160"/>
          </a:xfrm>
          <a:prstGeom prst="rect">
            <a:avLst/>
          </a:prstGeom>
          <a:ln w="12700">
            <a:noFill/>
          </a:ln>
        </p:spPr>
      </p:pic>
      <p:sp>
        <p:nvSpPr>
          <p:cNvPr id="307" name="Google Shape;386;p56"/>
          <p:cNvSpPr/>
          <p:nvPr/>
        </p:nvSpPr>
        <p:spPr>
          <a:xfrm>
            <a:off x="5542200" y="3573000"/>
            <a:ext cx="7560" cy="398880"/>
          </a:xfrm>
          <a:prstGeom prst="line">
            <a:avLst/>
          </a:prstGeom>
          <a:ln w="25400">
            <a:solidFill>
              <a:srgbClr val="00B050"/>
            </a:solidFill>
            <a:round/>
            <a:tailEnd type="triangle" w="med" len="med"/>
          </a:ln>
        </p:spPr>
        <p:style>
          <a:lnRef idx="0">
            <a:scrgbClr r="0" g="0" b="0"/>
          </a:lnRef>
          <a:fillRef idx="0">
            <a:scrgbClr r="0" g="0" b="0"/>
          </a:fillRef>
          <a:effectRef idx="0">
            <a:scrgbClr r="0" g="0" b="0"/>
          </a:effectRef>
          <a:fontRef idx="minor"/>
        </p:style>
      </p:sp>
      <p:sp>
        <p:nvSpPr>
          <p:cNvPr id="308" name="Rectangle 32"/>
          <p:cNvSpPr/>
          <p:nvPr/>
        </p:nvSpPr>
        <p:spPr>
          <a:xfrm>
            <a:off x="331560" y="5877360"/>
            <a:ext cx="8551440" cy="699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tabLst>
                <a:tab pos="0" algn="l"/>
              </a:tabLst>
            </a:pPr>
            <a:r>
              <a:rPr lang="fr-FR" sz="2000" b="0" strike="noStrike" spc="-1">
                <a:solidFill>
                  <a:srgbClr val="900F74"/>
                </a:solidFill>
                <a:latin typeface="Montserrat"/>
                <a:ea typeface="Montserrat"/>
              </a:rPr>
              <a:t>Sur le document Educonnect donné par l’établissement, l’élève pourra noter son nouveau mot de passe qui lui sera demandé ultérieurement.</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Groupe 9"/>
          <p:cNvGrpSpPr/>
          <p:nvPr/>
        </p:nvGrpSpPr>
        <p:grpSpPr>
          <a:xfrm>
            <a:off x="7618680" y="312840"/>
            <a:ext cx="1151280" cy="338400"/>
            <a:chOff x="7618680" y="312840"/>
            <a:chExt cx="1151280" cy="338400"/>
          </a:xfrm>
        </p:grpSpPr>
        <p:pic>
          <p:nvPicPr>
            <p:cNvPr id="310" name="Picture 12" descr="Picture 12"/>
            <p:cNvPicPr/>
            <p:nvPr/>
          </p:nvPicPr>
          <p:blipFill>
            <a:blip r:embed="rId2"/>
            <a:stretch/>
          </p:blipFill>
          <p:spPr>
            <a:xfrm>
              <a:off x="8424360" y="312840"/>
              <a:ext cx="345600" cy="338400"/>
            </a:xfrm>
            <a:prstGeom prst="rect">
              <a:avLst/>
            </a:prstGeom>
            <a:ln w="12700">
              <a:noFill/>
            </a:ln>
          </p:spPr>
        </p:pic>
        <p:pic>
          <p:nvPicPr>
            <p:cNvPr id="311" name="Image 8" descr="Image 8"/>
            <p:cNvPicPr/>
            <p:nvPr/>
          </p:nvPicPr>
          <p:blipFill>
            <a:blip r:embed="rId3"/>
            <a:stretch/>
          </p:blipFill>
          <p:spPr>
            <a:xfrm>
              <a:off x="7618680" y="312840"/>
              <a:ext cx="772920" cy="338400"/>
            </a:xfrm>
            <a:prstGeom prst="rect">
              <a:avLst/>
            </a:prstGeom>
            <a:ln w="12700">
              <a:noFill/>
            </a:ln>
          </p:spPr>
        </p:pic>
      </p:grpSp>
      <p:sp>
        <p:nvSpPr>
          <p:cNvPr id="312" name="Titre 1"/>
          <p:cNvSpPr/>
          <p:nvPr/>
        </p:nvSpPr>
        <p:spPr>
          <a:xfrm>
            <a:off x="259920" y="425520"/>
            <a:ext cx="7122600" cy="9424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800" b="1" i="1" u="sng" strike="noStrike" spc="-1">
                <a:solidFill>
                  <a:srgbClr val="870087"/>
                </a:solidFill>
                <a:uFillTx/>
                <a:latin typeface="Calibri"/>
                <a:ea typeface="Calibri"/>
              </a:rPr>
              <a:t>3/ Téléchargement de l’application pass Culture et création du compte</a:t>
            </a:r>
            <a:endParaRPr lang="fr-FR" sz="2800" b="0" strike="noStrike" spc="-1">
              <a:latin typeface="Arial"/>
            </a:endParaRPr>
          </a:p>
        </p:txBody>
      </p:sp>
      <p:pic>
        <p:nvPicPr>
          <p:cNvPr id="313" name="Picture 2" descr="Picture 2"/>
          <p:cNvPicPr/>
          <p:nvPr/>
        </p:nvPicPr>
        <p:blipFill>
          <a:blip r:embed="rId4"/>
          <a:stretch/>
        </p:blipFill>
        <p:spPr>
          <a:xfrm>
            <a:off x="4860000" y="1340280"/>
            <a:ext cx="4015080" cy="1681560"/>
          </a:xfrm>
          <a:prstGeom prst="rect">
            <a:avLst/>
          </a:prstGeom>
          <a:ln w="12700">
            <a:noFill/>
          </a:ln>
        </p:spPr>
      </p:pic>
      <p:sp>
        <p:nvSpPr>
          <p:cNvPr id="314" name="Titre 1"/>
          <p:cNvSpPr/>
          <p:nvPr/>
        </p:nvSpPr>
        <p:spPr>
          <a:xfrm>
            <a:off x="201240" y="1999080"/>
            <a:ext cx="4697640" cy="222444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457200" indent="-456120">
              <a:lnSpc>
                <a:spcPct val="100000"/>
              </a:lnSpc>
              <a:buClr>
                <a:srgbClr val="870087"/>
              </a:buClr>
              <a:buFont typeface="Arial"/>
              <a:buChar char="•"/>
            </a:pPr>
            <a:r>
              <a:rPr lang="fr-FR" sz="2000" b="0" strike="noStrike" spc="-1" dirty="0">
                <a:solidFill>
                  <a:srgbClr val="870087"/>
                </a:solidFill>
                <a:latin typeface="Calibri"/>
                <a:ea typeface="Calibri"/>
              </a:rPr>
              <a:t>Accès par l’application à télécharger</a:t>
            </a:r>
            <a:endParaRPr lang="fr-FR" sz="2000" b="0" strike="noStrike" spc="-1" dirty="0">
              <a:latin typeface="Arial"/>
            </a:endParaRPr>
          </a:p>
          <a:p>
            <a:pPr>
              <a:lnSpc>
                <a:spcPct val="100000"/>
              </a:lnSpc>
            </a:pPr>
            <a:endParaRPr lang="fr-FR" sz="2000" b="0" strike="noStrike" spc="-1" dirty="0">
              <a:latin typeface="Arial"/>
            </a:endParaRPr>
          </a:p>
          <a:p>
            <a:pPr marL="457200" indent="-456120">
              <a:lnSpc>
                <a:spcPct val="100000"/>
              </a:lnSpc>
              <a:buClr>
                <a:srgbClr val="870087"/>
              </a:buClr>
              <a:buFont typeface="Arial"/>
              <a:buChar char="•"/>
            </a:pPr>
            <a:r>
              <a:rPr lang="fr-FR" sz="2000" b="1" u="sng" strike="noStrike" spc="-1" dirty="0">
                <a:solidFill>
                  <a:srgbClr val="870087"/>
                </a:solidFill>
                <a:uFillTx/>
                <a:latin typeface="Calibri"/>
                <a:ea typeface="Calibri"/>
              </a:rPr>
              <a:t>La création du compte ne se fait que par accès à l’application</a:t>
            </a:r>
            <a:r>
              <a:rPr lang="fr-FR" sz="2000" b="0" strike="noStrike" spc="-1" dirty="0">
                <a:solidFill>
                  <a:srgbClr val="870087"/>
                </a:solidFill>
                <a:latin typeface="Calibri"/>
                <a:ea typeface="Calibri"/>
              </a:rPr>
              <a:t>. Il faut donc un téléphone portable ou une tablette.</a:t>
            </a:r>
            <a:endParaRPr lang="fr-FR" sz="2000" b="0" strike="noStrike" spc="-1" dirty="0">
              <a:latin typeface="Arial"/>
            </a:endParaRPr>
          </a:p>
          <a:p>
            <a:pPr>
              <a:lnSpc>
                <a:spcPct val="100000"/>
              </a:lnSpc>
            </a:pPr>
            <a:endParaRPr lang="fr-FR" sz="2000" b="0" strike="noStrike" spc="-1" dirty="0">
              <a:latin typeface="Arial"/>
            </a:endParaRPr>
          </a:p>
          <a:p>
            <a:pPr marL="457200" indent="-456120">
              <a:lnSpc>
                <a:spcPct val="100000"/>
              </a:lnSpc>
              <a:buClr>
                <a:srgbClr val="870087"/>
              </a:buClr>
              <a:buFont typeface="Arial"/>
              <a:buChar char="•"/>
            </a:pPr>
            <a:r>
              <a:rPr lang="fr-FR" sz="2000" b="0" strike="noStrike" spc="-1" dirty="0">
                <a:solidFill>
                  <a:srgbClr val="870087"/>
                </a:solidFill>
                <a:latin typeface="Calibri"/>
                <a:ea typeface="Calibri"/>
              </a:rPr>
              <a:t>Une fois installée suivre les indications : </a:t>
            </a:r>
            <a:endParaRPr lang="fr-FR" sz="2000" b="0" strike="noStrike" spc="-1" dirty="0">
              <a:latin typeface="Arial"/>
            </a:endParaRPr>
          </a:p>
        </p:txBody>
      </p:sp>
      <p:sp>
        <p:nvSpPr>
          <p:cNvPr id="315" name="ZoneTexte 14"/>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grpSp>
        <p:nvGrpSpPr>
          <p:cNvPr id="316" name="Titre 1"/>
          <p:cNvGrpSpPr/>
          <p:nvPr/>
        </p:nvGrpSpPr>
        <p:grpSpPr>
          <a:xfrm>
            <a:off x="1378800" y="5141520"/>
            <a:ext cx="2879280" cy="574920"/>
            <a:chOff x="1378800" y="5141520"/>
            <a:chExt cx="2879280" cy="574920"/>
          </a:xfrm>
        </p:grpSpPr>
        <p:sp>
          <p:nvSpPr>
            <p:cNvPr id="317" name="Rectangle"/>
            <p:cNvSpPr/>
            <p:nvPr/>
          </p:nvSpPr>
          <p:spPr>
            <a:xfrm>
              <a:off x="1378800" y="5141520"/>
              <a:ext cx="2879280" cy="574920"/>
            </a:xfrm>
            <a:prstGeom prst="rect">
              <a:avLst/>
            </a:prstGeom>
            <a:noFill/>
            <a:ln w="9525">
              <a:solidFill>
                <a:srgbClr val="ED005A"/>
              </a:solidFill>
              <a:prstDash val="dash"/>
              <a:round/>
            </a:ln>
          </p:spPr>
          <p:style>
            <a:lnRef idx="0">
              <a:scrgbClr r="0" g="0" b="0"/>
            </a:lnRef>
            <a:fillRef idx="0">
              <a:scrgbClr r="0" g="0" b="0"/>
            </a:fillRef>
            <a:effectRef idx="0">
              <a:scrgbClr r="0" g="0" b="0"/>
            </a:effectRef>
            <a:fontRef idx="minor"/>
          </p:style>
        </p:sp>
        <p:sp>
          <p:nvSpPr>
            <p:cNvPr id="318" name="① Se créer un compte"/>
            <p:cNvSpPr/>
            <p:nvPr/>
          </p:nvSpPr>
          <p:spPr>
            <a:xfrm>
              <a:off x="1429200" y="5246280"/>
              <a:ext cx="2778120" cy="3646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457200" indent="-456120" algn="ctr">
                <a:lnSpc>
                  <a:spcPct val="100000"/>
                </a:lnSpc>
                <a:tabLst>
                  <a:tab pos="0" algn="l"/>
                </a:tabLst>
              </a:pPr>
              <a:r>
                <a:rPr lang="fr-FR" sz="1800" b="0" strike="noStrike" spc="-1" dirty="0" smtClean="0">
                  <a:solidFill>
                    <a:srgbClr val="ED005A"/>
                  </a:solidFill>
                  <a:latin typeface="Calibri"/>
                  <a:ea typeface="Calibri"/>
                  <a:sym typeface="Wingdings"/>
                </a:rPr>
                <a:t></a:t>
              </a:r>
              <a:r>
                <a:rPr lang="fr-FR" sz="1800" b="0" strike="noStrike" spc="-1" dirty="0" smtClean="0">
                  <a:solidFill>
                    <a:srgbClr val="ED005A"/>
                  </a:solidFill>
                  <a:latin typeface="Calibri"/>
                  <a:ea typeface="Calibri"/>
                </a:rPr>
                <a:t> Se </a:t>
              </a:r>
              <a:r>
                <a:rPr lang="fr-FR" sz="1800" b="0" strike="noStrike" spc="-1" dirty="0">
                  <a:solidFill>
                    <a:srgbClr val="ED005A"/>
                  </a:solidFill>
                  <a:latin typeface="Calibri"/>
                  <a:ea typeface="Calibri"/>
                </a:rPr>
                <a:t>créer un compte</a:t>
              </a:r>
              <a:endParaRPr lang="fr-FR" sz="1800" b="0" strike="noStrike" spc="-1" dirty="0">
                <a:latin typeface="Arial"/>
              </a:endParaRPr>
            </a:p>
          </p:txBody>
        </p:sp>
      </p:grpSp>
      <p:grpSp>
        <p:nvGrpSpPr>
          <p:cNvPr id="319" name="Titre 1"/>
          <p:cNvGrpSpPr/>
          <p:nvPr/>
        </p:nvGrpSpPr>
        <p:grpSpPr>
          <a:xfrm>
            <a:off x="6226200" y="2785680"/>
            <a:ext cx="1952640" cy="473760"/>
            <a:chOff x="6226200" y="2785680"/>
            <a:chExt cx="1952640" cy="473760"/>
          </a:xfrm>
        </p:grpSpPr>
        <p:sp>
          <p:nvSpPr>
            <p:cNvPr id="320" name="Rectangle"/>
            <p:cNvSpPr/>
            <p:nvPr/>
          </p:nvSpPr>
          <p:spPr>
            <a:xfrm>
              <a:off x="6226200" y="2785680"/>
              <a:ext cx="1952640" cy="473760"/>
            </a:xfrm>
            <a:prstGeom prst="rect">
              <a:avLst/>
            </a:prstGeom>
            <a:noFill/>
            <a:ln w="9525">
              <a:solidFill>
                <a:srgbClr val="ED005A"/>
              </a:solidFill>
              <a:prstDash val="dash"/>
              <a:round/>
            </a:ln>
          </p:spPr>
          <p:style>
            <a:lnRef idx="0">
              <a:scrgbClr r="0" g="0" b="0"/>
            </a:lnRef>
            <a:fillRef idx="0">
              <a:scrgbClr r="0" g="0" b="0"/>
            </a:fillRef>
            <a:effectRef idx="0">
              <a:scrgbClr r="0" g="0" b="0"/>
            </a:effectRef>
            <a:fontRef idx="minor"/>
          </p:style>
        </p:sp>
        <p:sp>
          <p:nvSpPr>
            <p:cNvPr id="321" name="② s’inscrire"/>
            <p:cNvSpPr/>
            <p:nvPr/>
          </p:nvSpPr>
          <p:spPr>
            <a:xfrm>
              <a:off x="6276600" y="2839680"/>
              <a:ext cx="1851480" cy="3646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457200" indent="-456120" algn="ctr">
                <a:lnSpc>
                  <a:spcPct val="100000"/>
                </a:lnSpc>
                <a:tabLst>
                  <a:tab pos="0" algn="l"/>
                </a:tabLst>
              </a:pPr>
              <a:r>
                <a:rPr lang="fr-FR" sz="1800" b="0" strike="noStrike" spc="-1" dirty="0" smtClean="0">
                  <a:solidFill>
                    <a:srgbClr val="ED005A"/>
                  </a:solidFill>
                  <a:latin typeface="Calibri"/>
                  <a:ea typeface="Calibri"/>
                  <a:sym typeface="Wingdings"/>
                </a:rPr>
                <a:t></a:t>
              </a:r>
              <a:r>
                <a:rPr lang="fr-FR" sz="1800" b="0" strike="noStrike" spc="-1" dirty="0" smtClean="0">
                  <a:solidFill>
                    <a:srgbClr val="ED005A"/>
                  </a:solidFill>
                  <a:latin typeface="Calibri"/>
                  <a:ea typeface="Calibri"/>
                </a:rPr>
                <a:t> s’inscrire</a:t>
              </a:r>
              <a:endParaRPr lang="fr-FR" sz="1800" b="0" strike="noStrike" spc="-1" dirty="0">
                <a:latin typeface="Arial"/>
              </a:endParaRPr>
            </a:p>
          </p:txBody>
        </p:sp>
      </p:grpSp>
      <p:pic>
        <p:nvPicPr>
          <p:cNvPr id="322" name="Image 7" descr="Image 7"/>
          <p:cNvPicPr/>
          <p:nvPr/>
        </p:nvPicPr>
        <p:blipFill>
          <a:blip r:embed="rId5"/>
          <a:stretch/>
        </p:blipFill>
        <p:spPr>
          <a:xfrm>
            <a:off x="5004000" y="3543480"/>
            <a:ext cx="1456920" cy="2995920"/>
          </a:xfrm>
          <a:prstGeom prst="rect">
            <a:avLst/>
          </a:prstGeom>
          <a:ln w="12700">
            <a:noFill/>
          </a:ln>
        </p:spPr>
      </p:pic>
      <p:sp>
        <p:nvSpPr>
          <p:cNvPr id="323" name="Connecteur droit avec flèche 18"/>
          <p:cNvSpPr/>
          <p:nvPr/>
        </p:nvSpPr>
        <p:spPr>
          <a:xfrm>
            <a:off x="4258800" y="5429160"/>
            <a:ext cx="1943280" cy="741600"/>
          </a:xfrm>
          <a:prstGeom prst="line">
            <a:avLst/>
          </a:prstGeom>
          <a:ln w="19050">
            <a:solidFill>
              <a:srgbClr val="870087"/>
            </a:solidFill>
            <a:round/>
            <a:tailEnd type="triangle" w="med" len="med"/>
          </a:ln>
        </p:spPr>
        <p:style>
          <a:lnRef idx="0">
            <a:scrgbClr r="0" g="0" b="0"/>
          </a:lnRef>
          <a:fillRef idx="0">
            <a:scrgbClr r="0" g="0" b="0"/>
          </a:fillRef>
          <a:effectRef idx="0">
            <a:scrgbClr r="0" g="0" b="0"/>
          </a:effectRef>
          <a:fontRef idx="minor"/>
        </p:style>
      </p:sp>
      <p:pic>
        <p:nvPicPr>
          <p:cNvPr id="324" name="Image 20" descr="Image 20"/>
          <p:cNvPicPr/>
          <p:nvPr/>
        </p:nvPicPr>
        <p:blipFill>
          <a:blip r:embed="rId6"/>
          <a:stretch/>
        </p:blipFill>
        <p:spPr>
          <a:xfrm>
            <a:off x="6894000" y="3534840"/>
            <a:ext cx="1447920" cy="2977560"/>
          </a:xfrm>
          <a:prstGeom prst="rect">
            <a:avLst/>
          </a:prstGeom>
          <a:ln w="12700">
            <a:noFill/>
          </a:ln>
        </p:spPr>
      </p:pic>
      <p:sp>
        <p:nvSpPr>
          <p:cNvPr id="325" name="Connecteur droit avec flèche 19"/>
          <p:cNvSpPr/>
          <p:nvPr/>
        </p:nvSpPr>
        <p:spPr>
          <a:xfrm>
            <a:off x="7202880" y="3260160"/>
            <a:ext cx="50760" cy="1032840"/>
          </a:xfrm>
          <a:prstGeom prst="line">
            <a:avLst/>
          </a:prstGeom>
          <a:ln w="19050">
            <a:solidFill>
              <a:srgbClr val="870087"/>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 name="Groupe 9"/>
          <p:cNvGrpSpPr/>
          <p:nvPr/>
        </p:nvGrpSpPr>
        <p:grpSpPr>
          <a:xfrm>
            <a:off x="7618680" y="312840"/>
            <a:ext cx="1151280" cy="338400"/>
            <a:chOff x="7618680" y="312840"/>
            <a:chExt cx="1151280" cy="338400"/>
          </a:xfrm>
        </p:grpSpPr>
        <p:pic>
          <p:nvPicPr>
            <p:cNvPr id="327" name="Picture 12" descr="Picture 12"/>
            <p:cNvPicPr/>
            <p:nvPr/>
          </p:nvPicPr>
          <p:blipFill>
            <a:blip r:embed="rId2"/>
            <a:stretch/>
          </p:blipFill>
          <p:spPr>
            <a:xfrm>
              <a:off x="8424360" y="312840"/>
              <a:ext cx="345600" cy="338400"/>
            </a:xfrm>
            <a:prstGeom prst="rect">
              <a:avLst/>
            </a:prstGeom>
            <a:ln w="12700">
              <a:noFill/>
            </a:ln>
          </p:spPr>
        </p:pic>
        <p:pic>
          <p:nvPicPr>
            <p:cNvPr id="328" name="Image 8" descr="Image 8"/>
            <p:cNvPicPr/>
            <p:nvPr/>
          </p:nvPicPr>
          <p:blipFill>
            <a:blip r:embed="rId3"/>
            <a:stretch/>
          </p:blipFill>
          <p:spPr>
            <a:xfrm>
              <a:off x="7618680" y="312840"/>
              <a:ext cx="772920" cy="338400"/>
            </a:xfrm>
            <a:prstGeom prst="rect">
              <a:avLst/>
            </a:prstGeom>
            <a:ln w="12700">
              <a:noFill/>
            </a:ln>
          </p:spPr>
        </p:pic>
      </p:grpSp>
      <p:sp>
        <p:nvSpPr>
          <p:cNvPr id="329" name="ZoneTexte 13"/>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pic>
        <p:nvPicPr>
          <p:cNvPr id="330" name="Image 18" descr="Image 18"/>
          <p:cNvPicPr/>
          <p:nvPr/>
        </p:nvPicPr>
        <p:blipFill>
          <a:blip r:embed="rId4"/>
          <a:stretch/>
        </p:blipFill>
        <p:spPr>
          <a:xfrm>
            <a:off x="276840" y="548640"/>
            <a:ext cx="1450800" cy="2983680"/>
          </a:xfrm>
          <a:prstGeom prst="rect">
            <a:avLst/>
          </a:prstGeom>
          <a:ln w="12700">
            <a:noFill/>
          </a:ln>
        </p:spPr>
      </p:pic>
      <p:pic>
        <p:nvPicPr>
          <p:cNvPr id="331" name="Image 1" descr="Image 1"/>
          <p:cNvPicPr/>
          <p:nvPr/>
        </p:nvPicPr>
        <p:blipFill>
          <a:blip r:embed="rId5"/>
          <a:stretch/>
        </p:blipFill>
        <p:spPr>
          <a:xfrm>
            <a:off x="2051640" y="548640"/>
            <a:ext cx="1450800" cy="2983680"/>
          </a:xfrm>
          <a:prstGeom prst="rect">
            <a:avLst/>
          </a:prstGeom>
          <a:ln w="12700">
            <a:noFill/>
          </a:ln>
        </p:spPr>
      </p:pic>
      <p:sp>
        <p:nvSpPr>
          <p:cNvPr id="333" name="ZoneTexte 26"/>
          <p:cNvSpPr/>
          <p:nvPr/>
        </p:nvSpPr>
        <p:spPr>
          <a:xfrm>
            <a:off x="1979640" y="3759480"/>
            <a:ext cx="158292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Calibri"/>
                <a:sym typeface="Wingdings"/>
              </a:rPr>
              <a:t></a:t>
            </a:r>
            <a:r>
              <a:rPr lang="fr-FR" sz="1800" b="0" strike="noStrike" spc="-1" dirty="0" smtClean="0">
                <a:solidFill>
                  <a:srgbClr val="ED005A"/>
                </a:solidFill>
                <a:latin typeface="Calibri"/>
                <a:ea typeface="Calibri"/>
              </a:rPr>
              <a:t> </a:t>
            </a:r>
            <a:r>
              <a:rPr lang="fr-FR" sz="1800" b="0" strike="noStrike" spc="-1" dirty="0">
                <a:solidFill>
                  <a:srgbClr val="ED005A"/>
                </a:solidFill>
                <a:latin typeface="Calibri"/>
                <a:ea typeface="Calibri"/>
              </a:rPr>
              <a:t>Choisir son mot de passe</a:t>
            </a:r>
            <a:endParaRPr lang="fr-FR" sz="1800" b="0" strike="noStrike" spc="-1" dirty="0">
              <a:latin typeface="Arial"/>
            </a:endParaRPr>
          </a:p>
        </p:txBody>
      </p:sp>
      <p:pic>
        <p:nvPicPr>
          <p:cNvPr id="334" name="Image 12" descr="Image 12"/>
          <p:cNvPicPr/>
          <p:nvPr/>
        </p:nvPicPr>
        <p:blipFill>
          <a:blip r:embed="rId6"/>
          <a:stretch/>
        </p:blipFill>
        <p:spPr>
          <a:xfrm>
            <a:off x="3852000" y="551880"/>
            <a:ext cx="1450800" cy="2983680"/>
          </a:xfrm>
          <a:prstGeom prst="rect">
            <a:avLst/>
          </a:prstGeom>
          <a:ln w="12700">
            <a:noFill/>
          </a:ln>
        </p:spPr>
      </p:pic>
      <p:sp>
        <p:nvSpPr>
          <p:cNvPr id="335" name="ZoneTexte 29"/>
          <p:cNvSpPr/>
          <p:nvPr/>
        </p:nvSpPr>
        <p:spPr>
          <a:xfrm>
            <a:off x="3768120" y="3759480"/>
            <a:ext cx="159516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1800" b="0" strike="noStrike" spc="-1" dirty="0" smtClean="0">
                <a:solidFill>
                  <a:srgbClr val="ED005A"/>
                </a:solidFill>
                <a:latin typeface="Calibri"/>
                <a:ea typeface="Calibri"/>
                <a:sym typeface="Wingdings"/>
              </a:rPr>
              <a:t></a:t>
            </a:r>
            <a:r>
              <a:rPr lang="fr-FR" sz="1800" b="0" strike="noStrike" spc="-1" dirty="0" smtClean="0">
                <a:solidFill>
                  <a:srgbClr val="ED005A"/>
                </a:solidFill>
                <a:latin typeface="Calibri"/>
                <a:ea typeface="Calibri"/>
              </a:rPr>
              <a:t> Entrer </a:t>
            </a:r>
            <a:r>
              <a:rPr lang="fr-FR" sz="1800" b="0" strike="noStrike" spc="-1" dirty="0">
                <a:solidFill>
                  <a:srgbClr val="ED005A"/>
                </a:solidFill>
                <a:latin typeface="Calibri"/>
                <a:ea typeface="Calibri"/>
              </a:rPr>
              <a:t>son anniversaire</a:t>
            </a:r>
            <a:endParaRPr lang="fr-FR" sz="1800" b="0" strike="noStrike" spc="-1" dirty="0">
              <a:latin typeface="Arial"/>
            </a:endParaRPr>
          </a:p>
        </p:txBody>
      </p:sp>
      <p:pic>
        <p:nvPicPr>
          <p:cNvPr id="336" name="Image 14" descr="Image 14"/>
          <p:cNvPicPr/>
          <p:nvPr/>
        </p:nvPicPr>
        <p:blipFill>
          <a:blip r:embed="rId7"/>
          <a:stretch/>
        </p:blipFill>
        <p:spPr>
          <a:xfrm>
            <a:off x="5652000" y="548640"/>
            <a:ext cx="1450800" cy="2983680"/>
          </a:xfrm>
          <a:prstGeom prst="rect">
            <a:avLst/>
          </a:prstGeom>
          <a:ln w="12700">
            <a:noFill/>
          </a:ln>
        </p:spPr>
      </p:pic>
      <p:sp>
        <p:nvSpPr>
          <p:cNvPr id="337" name="ZoneTexte 30"/>
          <p:cNvSpPr/>
          <p:nvPr/>
        </p:nvSpPr>
        <p:spPr>
          <a:xfrm>
            <a:off x="7246080" y="1625400"/>
            <a:ext cx="179784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Wingdings"/>
                <a:sym typeface="Wingdings"/>
              </a:rPr>
              <a:t></a:t>
            </a:r>
            <a:r>
              <a:rPr lang="fr-FR" sz="1800" b="0" strike="noStrike" spc="-1" dirty="0" smtClean="0">
                <a:solidFill>
                  <a:srgbClr val="ED005A"/>
                </a:solidFill>
                <a:latin typeface="Wingdings"/>
                <a:ea typeface="Wingdings"/>
              </a:rPr>
              <a:t> </a:t>
            </a:r>
            <a:r>
              <a:rPr lang="fr-FR" sz="1800" b="0" strike="noStrike" spc="-1" dirty="0">
                <a:solidFill>
                  <a:srgbClr val="ED005A"/>
                </a:solidFill>
                <a:latin typeface="Calibri"/>
                <a:ea typeface="Calibri"/>
              </a:rPr>
              <a:t>Accepter et s’inscrire</a:t>
            </a:r>
            <a:endParaRPr lang="fr-FR" sz="1800" b="0" strike="noStrike" spc="-1" dirty="0">
              <a:latin typeface="Arial"/>
            </a:endParaRPr>
          </a:p>
        </p:txBody>
      </p:sp>
      <p:sp>
        <p:nvSpPr>
          <p:cNvPr id="338" name="ZoneTexte 19"/>
          <p:cNvSpPr/>
          <p:nvPr/>
        </p:nvSpPr>
        <p:spPr>
          <a:xfrm>
            <a:off x="233640" y="4869000"/>
            <a:ext cx="359208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Wingdings"/>
                <a:sym typeface="Wingdings"/>
              </a:rPr>
              <a:t></a:t>
            </a:r>
            <a:r>
              <a:rPr lang="fr-FR" sz="1800" b="0" strike="noStrike" spc="-1" dirty="0" smtClean="0">
                <a:solidFill>
                  <a:srgbClr val="ED005A"/>
                </a:solidFill>
                <a:latin typeface="Wingdings"/>
                <a:ea typeface="Wingdings"/>
              </a:rPr>
              <a:t> </a:t>
            </a:r>
            <a:r>
              <a:rPr lang="fr-FR" sz="1800" b="0" strike="noStrike" spc="-1" dirty="0">
                <a:solidFill>
                  <a:srgbClr val="ED005A"/>
                </a:solidFill>
                <a:latin typeface="Calibri"/>
                <a:ea typeface="Calibri"/>
              </a:rPr>
              <a:t>Se rendre sur sa boite mail pour valider son compte</a:t>
            </a:r>
            <a:endParaRPr lang="fr-FR" sz="1800" b="0" strike="noStrike" spc="-1" dirty="0">
              <a:latin typeface="Arial"/>
            </a:endParaRPr>
          </a:p>
        </p:txBody>
      </p:sp>
      <p:sp>
        <p:nvSpPr>
          <p:cNvPr id="339" name="ZoneTexte 20"/>
          <p:cNvSpPr/>
          <p:nvPr/>
        </p:nvSpPr>
        <p:spPr>
          <a:xfrm>
            <a:off x="4789080" y="4737960"/>
            <a:ext cx="1941840" cy="921876"/>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Calibri"/>
                <a:sym typeface="Wingdings"/>
              </a:rPr>
              <a:t></a:t>
            </a:r>
            <a:r>
              <a:rPr lang="fr-FR" sz="1800" b="0" strike="noStrike" spc="-1" dirty="0" smtClean="0">
                <a:solidFill>
                  <a:srgbClr val="ED005A"/>
                </a:solidFill>
                <a:latin typeface="Calibri"/>
                <a:ea typeface="Calibri"/>
              </a:rPr>
              <a:t> </a:t>
            </a:r>
            <a:r>
              <a:rPr lang="fr-FR" sz="1800" b="0" strike="noStrike" spc="-1" dirty="0">
                <a:solidFill>
                  <a:srgbClr val="ED005A"/>
                </a:solidFill>
                <a:latin typeface="Calibri"/>
                <a:ea typeface="Calibri"/>
              </a:rPr>
              <a:t>Le compte est crée </a:t>
            </a:r>
            <a:r>
              <a:rPr lang="fr-FR" sz="1800" b="1" u="sng" strike="noStrike" spc="-1" dirty="0">
                <a:solidFill>
                  <a:srgbClr val="ED005A"/>
                </a:solidFill>
                <a:uFillTx/>
                <a:latin typeface="Calibri"/>
                <a:ea typeface="Calibri"/>
              </a:rPr>
              <a:t>mais pas crédité</a:t>
            </a:r>
            <a:endParaRPr lang="fr-FR" sz="1800" b="0" strike="noStrike" spc="-1" dirty="0">
              <a:latin typeface="Arial"/>
            </a:endParaRPr>
          </a:p>
        </p:txBody>
      </p:sp>
      <p:pic>
        <p:nvPicPr>
          <p:cNvPr id="340" name="Image 21" descr="Image 21"/>
          <p:cNvPicPr/>
          <p:nvPr/>
        </p:nvPicPr>
        <p:blipFill>
          <a:blip r:embed="rId8"/>
          <a:stretch/>
        </p:blipFill>
        <p:spPr>
          <a:xfrm>
            <a:off x="6804360" y="3609360"/>
            <a:ext cx="1452600" cy="2986920"/>
          </a:xfrm>
          <a:prstGeom prst="rect">
            <a:avLst/>
          </a:prstGeom>
          <a:ln w="12700">
            <a:noFill/>
          </a:ln>
        </p:spPr>
      </p:pic>
      <p:sp>
        <p:nvSpPr>
          <p:cNvPr id="17" name="ZoneTexte 26"/>
          <p:cNvSpPr/>
          <p:nvPr/>
        </p:nvSpPr>
        <p:spPr>
          <a:xfrm>
            <a:off x="233640" y="3756181"/>
            <a:ext cx="158292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Calibri"/>
                <a:sym typeface="Wingdings"/>
              </a:rPr>
              <a:t></a:t>
            </a:r>
            <a:r>
              <a:rPr lang="fr-FR" sz="1800" b="0" strike="noStrike" spc="-1" dirty="0" smtClean="0">
                <a:solidFill>
                  <a:srgbClr val="ED005A"/>
                </a:solidFill>
                <a:latin typeface="Calibri"/>
                <a:ea typeface="Calibri"/>
              </a:rPr>
              <a:t> </a:t>
            </a:r>
            <a:r>
              <a:rPr lang="fr-FR" spc="-1" dirty="0" smtClean="0">
                <a:solidFill>
                  <a:srgbClr val="ED005A"/>
                </a:solidFill>
                <a:latin typeface="Calibri"/>
                <a:ea typeface="Calibri"/>
              </a:rPr>
              <a:t>Saisir son adresse mail</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re 1"/>
          <p:cNvSpPr/>
          <p:nvPr/>
        </p:nvSpPr>
        <p:spPr>
          <a:xfrm>
            <a:off x="1115640" y="1548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700" b="1" u="sng" strike="noStrike" spc="-1" dirty="0">
                <a:solidFill>
                  <a:srgbClr val="870087"/>
                </a:solidFill>
                <a:uFillTx/>
                <a:latin typeface="Calibri" panose="020F0502020204030204" pitchFamily="34" charset="0"/>
                <a:ea typeface="Calibri"/>
                <a:cs typeface="Calibri" panose="020F0502020204030204" pitchFamily="34" charset="0"/>
              </a:rPr>
              <a:t>Plan de la formation</a:t>
            </a:r>
            <a:endParaRPr lang="fr-FR" sz="2700" b="0" strike="noStrike" spc="-1" dirty="0">
              <a:latin typeface="Calibri" panose="020F0502020204030204" pitchFamily="34" charset="0"/>
              <a:cs typeface="Calibri" panose="020F0502020204030204" pitchFamily="34" charset="0"/>
            </a:endParaRPr>
          </a:p>
        </p:txBody>
      </p:sp>
      <p:sp>
        <p:nvSpPr>
          <p:cNvPr id="161" name="Titre 1"/>
          <p:cNvSpPr/>
          <p:nvPr/>
        </p:nvSpPr>
        <p:spPr>
          <a:xfrm>
            <a:off x="353520" y="135360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200" b="1" u="sng" strike="noStrike" spc="-1" dirty="0">
                <a:solidFill>
                  <a:srgbClr val="942193"/>
                </a:solidFill>
                <a:uFillTx/>
                <a:latin typeface="Calibri" panose="020F0502020204030204" pitchFamily="34" charset="0"/>
                <a:ea typeface="Tw Cen MT"/>
                <a:cs typeface="Calibri" panose="020F0502020204030204" pitchFamily="34" charset="0"/>
              </a:rPr>
              <a:t>1. Les missions du référent culture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Ce qu’il fait / Ce qu’il ne fait </a:t>
            </a:r>
            <a:r>
              <a:rPr lang="fr-FR" sz="2200" b="0" strike="noStrike" spc="-1" dirty="0" smtClean="0">
                <a:solidFill>
                  <a:srgbClr val="942193"/>
                </a:solidFill>
                <a:latin typeface="Calibri" panose="020F0502020204030204" pitchFamily="34" charset="0"/>
                <a:ea typeface="Tw Cen MT"/>
                <a:cs typeface="Calibri" panose="020F0502020204030204" pitchFamily="34" charset="0"/>
              </a:rPr>
              <a:t>pas</a:t>
            </a:r>
          </a:p>
          <a:p>
            <a:pPr>
              <a:lnSpc>
                <a:spcPct val="100000"/>
              </a:lnSpc>
              <a:tabLst>
                <a:tab pos="0" algn="l"/>
              </a:tabLst>
            </a:pPr>
            <a:r>
              <a:rPr lang="fr-FR" sz="2200" spc="-1" dirty="0" smtClean="0">
                <a:solidFill>
                  <a:srgbClr val="942193"/>
                </a:solidFill>
                <a:latin typeface="Calibri" panose="020F0502020204030204" pitchFamily="34" charset="0"/>
                <a:cs typeface="Calibri" panose="020F0502020204030204" pitchFamily="34" charset="0"/>
              </a:rPr>
              <a:t>- La </a:t>
            </a:r>
            <a:r>
              <a:rPr lang="fr-FR" sz="2200" spc="-1" dirty="0" smtClean="0">
                <a:solidFill>
                  <a:srgbClr val="942193"/>
                </a:solidFill>
                <a:latin typeface="Calibri" panose="020F0502020204030204" pitchFamily="34" charset="0"/>
                <a:cs typeface="Calibri" panose="020F0502020204030204" pitchFamily="34" charset="0"/>
              </a:rPr>
              <a:t>lecture, grande cause nationale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L’utilisation d’Adage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1" u="sng" strike="noStrike" spc="-1" dirty="0">
                <a:solidFill>
                  <a:srgbClr val="942193"/>
                </a:solidFill>
                <a:uFillTx/>
                <a:latin typeface="Calibri" panose="020F0502020204030204" pitchFamily="34" charset="0"/>
                <a:ea typeface="Tw Cen MT"/>
                <a:cs typeface="Calibri" panose="020F0502020204030204" pitchFamily="34" charset="0"/>
              </a:rPr>
              <a:t>2. Le Pass Culture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Qu’est ce que </a:t>
            </a:r>
            <a:r>
              <a:rPr lang="fr-FR" sz="2200" b="0" strike="noStrike" spc="-1" dirty="0" smtClean="0">
                <a:solidFill>
                  <a:srgbClr val="942193"/>
                </a:solidFill>
                <a:latin typeface="Calibri" panose="020F0502020204030204" pitchFamily="34" charset="0"/>
                <a:ea typeface="Tw Cen MT"/>
                <a:cs typeface="Calibri" panose="020F0502020204030204" pitchFamily="34" charset="0"/>
              </a:rPr>
              <a:t>c’est ?</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Modalités Pratiques</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La part Individuelle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La part collective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1" u="sng" strike="noStrike" spc="-1" dirty="0">
                <a:solidFill>
                  <a:srgbClr val="942193"/>
                </a:solidFill>
                <a:uFillTx/>
                <a:latin typeface="Calibri" panose="020F0502020204030204" pitchFamily="34" charset="0"/>
                <a:ea typeface="Tw Cen MT"/>
                <a:cs typeface="Calibri" panose="020F0502020204030204" pitchFamily="34" charset="0"/>
              </a:rPr>
              <a:t>3. Monter son projet en partenariat avec le Pass Culture</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Les principales étapes</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	- L’EAC : Méthodologie de projet</a:t>
            </a:r>
            <a:endParaRPr lang="fr-FR" sz="2200" b="0" strike="noStrike" spc="-1" dirty="0">
              <a:latin typeface="Calibri" panose="020F0502020204030204" pitchFamily="34" charset="0"/>
              <a:cs typeface="Calibri" panose="020F0502020204030204" pitchFamily="34" charset="0"/>
            </a:endParaRPr>
          </a:p>
        </p:txBody>
      </p:sp>
      <p:pic>
        <p:nvPicPr>
          <p:cNvPr id="162" name="Picture 2" descr="Picture 2"/>
          <p:cNvPicPr/>
          <p:nvPr/>
        </p:nvPicPr>
        <p:blipFill>
          <a:blip r:embed="rId2"/>
          <a:stretch/>
        </p:blipFill>
        <p:spPr>
          <a:xfrm>
            <a:off x="358920" y="353520"/>
            <a:ext cx="1197000" cy="73836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e 9"/>
          <p:cNvGrpSpPr/>
          <p:nvPr/>
        </p:nvGrpSpPr>
        <p:grpSpPr>
          <a:xfrm>
            <a:off x="7618680" y="312840"/>
            <a:ext cx="1151280" cy="338400"/>
            <a:chOff x="7618680" y="312840"/>
            <a:chExt cx="1151280" cy="338400"/>
          </a:xfrm>
        </p:grpSpPr>
        <p:pic>
          <p:nvPicPr>
            <p:cNvPr id="342" name="Picture 12" descr="Picture 12"/>
            <p:cNvPicPr/>
            <p:nvPr/>
          </p:nvPicPr>
          <p:blipFill>
            <a:blip r:embed="rId2"/>
            <a:stretch/>
          </p:blipFill>
          <p:spPr>
            <a:xfrm>
              <a:off x="8424360" y="312840"/>
              <a:ext cx="345600" cy="338400"/>
            </a:xfrm>
            <a:prstGeom prst="rect">
              <a:avLst/>
            </a:prstGeom>
            <a:ln w="12700">
              <a:noFill/>
            </a:ln>
          </p:spPr>
        </p:pic>
        <p:pic>
          <p:nvPicPr>
            <p:cNvPr id="343" name="Image 8" descr="Image 8"/>
            <p:cNvPicPr/>
            <p:nvPr/>
          </p:nvPicPr>
          <p:blipFill>
            <a:blip r:embed="rId3"/>
            <a:stretch/>
          </p:blipFill>
          <p:spPr>
            <a:xfrm>
              <a:off x="7618680" y="312840"/>
              <a:ext cx="772920" cy="338400"/>
            </a:xfrm>
            <a:prstGeom prst="rect">
              <a:avLst/>
            </a:prstGeom>
            <a:ln w="12700">
              <a:noFill/>
            </a:ln>
          </p:spPr>
        </p:pic>
      </p:grpSp>
      <p:sp>
        <p:nvSpPr>
          <p:cNvPr id="344" name="Titre 1"/>
          <p:cNvSpPr/>
          <p:nvPr/>
        </p:nvSpPr>
        <p:spPr>
          <a:xfrm>
            <a:off x="358920" y="509760"/>
            <a:ext cx="6470640" cy="5158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800" b="1" i="1" u="sng" strike="noStrike" spc="-1">
                <a:solidFill>
                  <a:srgbClr val="870087"/>
                </a:solidFill>
                <a:uFillTx/>
                <a:latin typeface="Calibri"/>
                <a:ea typeface="Calibri"/>
              </a:rPr>
              <a:t>4/ Eligibilité à l’octroi de crédit</a:t>
            </a:r>
            <a:endParaRPr lang="fr-FR" sz="2800" b="0" strike="noStrike" spc="-1">
              <a:latin typeface="Arial"/>
            </a:endParaRPr>
          </a:p>
        </p:txBody>
      </p:sp>
      <p:sp>
        <p:nvSpPr>
          <p:cNvPr id="345" name="ZoneTexte 13"/>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sp>
        <p:nvSpPr>
          <p:cNvPr id="346" name="ZoneTexte 1"/>
          <p:cNvSpPr/>
          <p:nvPr/>
        </p:nvSpPr>
        <p:spPr>
          <a:xfrm>
            <a:off x="454680" y="1268640"/>
            <a:ext cx="8096040" cy="17355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tabLst>
                <a:tab pos="0" algn="l"/>
              </a:tabLst>
            </a:pPr>
            <a:r>
              <a:rPr lang="fr-FR" sz="1800" b="0" strike="noStrike" spc="-1">
                <a:solidFill>
                  <a:srgbClr val="870087"/>
                </a:solidFill>
                <a:latin typeface="Calibri"/>
                <a:ea typeface="Calibri"/>
              </a:rPr>
              <a:t>Lorsque votre période sera ouverte vous pourrez créditer votre application de la part individuelle prévue pour votre tranche d’âge :</a:t>
            </a:r>
            <a:endParaRPr lang="fr-FR" sz="1800" b="0" strike="noStrike" spc="-1">
              <a:latin typeface="Arial"/>
            </a:endParaRPr>
          </a:p>
          <a:p>
            <a:pPr>
              <a:lnSpc>
                <a:spcPct val="100000"/>
              </a:lnSpc>
              <a:tabLst>
                <a:tab pos="0" algn="l"/>
              </a:tabLst>
            </a:pPr>
            <a:r>
              <a:rPr lang="fr-FR" sz="1800" b="0" strike="noStrike" spc="-1">
                <a:solidFill>
                  <a:srgbClr val="870087"/>
                </a:solidFill>
                <a:latin typeface="Calibri"/>
                <a:ea typeface="Calibri"/>
              </a:rPr>
              <a:t>20€ à 15 ans</a:t>
            </a:r>
            <a:endParaRPr lang="fr-FR" sz="1800" b="0" strike="noStrike" spc="-1">
              <a:latin typeface="Arial"/>
            </a:endParaRPr>
          </a:p>
          <a:p>
            <a:pPr>
              <a:lnSpc>
                <a:spcPct val="100000"/>
              </a:lnSpc>
              <a:tabLst>
                <a:tab pos="0" algn="l"/>
              </a:tabLst>
            </a:pPr>
            <a:r>
              <a:rPr lang="fr-FR" sz="1800" b="0" strike="noStrike" spc="-1">
                <a:solidFill>
                  <a:srgbClr val="870087"/>
                </a:solidFill>
                <a:latin typeface="Calibri"/>
                <a:ea typeface="Calibri"/>
              </a:rPr>
              <a:t>30€ à 16 ans</a:t>
            </a:r>
            <a:endParaRPr lang="fr-FR" sz="1800" b="0" strike="noStrike" spc="-1">
              <a:latin typeface="Arial"/>
            </a:endParaRPr>
          </a:p>
          <a:p>
            <a:pPr>
              <a:lnSpc>
                <a:spcPct val="100000"/>
              </a:lnSpc>
              <a:tabLst>
                <a:tab pos="0" algn="l"/>
              </a:tabLst>
            </a:pPr>
            <a:r>
              <a:rPr lang="fr-FR" sz="1800" b="0" strike="noStrike" spc="-1">
                <a:solidFill>
                  <a:srgbClr val="870087"/>
                </a:solidFill>
                <a:latin typeface="Calibri"/>
                <a:ea typeface="Calibri"/>
              </a:rPr>
              <a:t>30€ à 17 ans</a:t>
            </a:r>
            <a:endParaRPr lang="fr-FR" sz="1800" b="0" strike="noStrike" spc="-1">
              <a:latin typeface="Arial"/>
            </a:endParaRPr>
          </a:p>
          <a:p>
            <a:pPr>
              <a:lnSpc>
                <a:spcPct val="100000"/>
              </a:lnSpc>
              <a:tabLst>
                <a:tab pos="0" algn="l"/>
              </a:tabLst>
            </a:pPr>
            <a:r>
              <a:rPr lang="fr-FR" sz="1800" b="0" strike="noStrike" spc="-1">
                <a:solidFill>
                  <a:srgbClr val="870087"/>
                </a:solidFill>
                <a:latin typeface="Calibri"/>
                <a:ea typeface="Calibri"/>
              </a:rPr>
              <a:t>300€ à 18 ans</a:t>
            </a:r>
            <a:endParaRPr lang="fr-FR" sz="1800" b="0" strike="noStrike" spc="-1">
              <a:latin typeface="Arial"/>
            </a:endParaRPr>
          </a:p>
        </p:txBody>
      </p:sp>
      <p:sp>
        <p:nvSpPr>
          <p:cNvPr id="347" name="ZoneTexte 24"/>
          <p:cNvSpPr/>
          <p:nvPr/>
        </p:nvSpPr>
        <p:spPr>
          <a:xfrm>
            <a:off x="2486160" y="2026080"/>
            <a:ext cx="6359400" cy="6382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tabLst>
                <a:tab pos="0" algn="l"/>
              </a:tabLst>
            </a:pPr>
            <a:r>
              <a:rPr lang="fr-FR" sz="1800" b="0" strike="noStrike" spc="-1">
                <a:solidFill>
                  <a:srgbClr val="870087"/>
                </a:solidFill>
                <a:latin typeface="Calibri"/>
                <a:ea typeface="Calibri"/>
              </a:rPr>
              <a:t>Après ce premier crédit, </a:t>
            </a:r>
            <a:r>
              <a:rPr lang="fr-FR" sz="1800" b="1" strike="noStrike" spc="-1">
                <a:solidFill>
                  <a:srgbClr val="870087"/>
                </a:solidFill>
                <a:latin typeface="Calibri"/>
                <a:ea typeface="Calibri"/>
              </a:rPr>
              <a:t>à chaque date anniversaire vous recevrez votre crédit automatiquement.</a:t>
            </a:r>
            <a:endParaRPr lang="fr-FR" sz="1800" b="0" strike="noStrike" spc="-1">
              <a:latin typeface="Arial"/>
            </a:endParaRPr>
          </a:p>
        </p:txBody>
      </p:sp>
      <p:grpSp>
        <p:nvGrpSpPr>
          <p:cNvPr id="348" name="Groupe 12"/>
          <p:cNvGrpSpPr/>
          <p:nvPr/>
        </p:nvGrpSpPr>
        <p:grpSpPr>
          <a:xfrm>
            <a:off x="3708000" y="3588120"/>
            <a:ext cx="5120280" cy="2952000"/>
            <a:chOff x="3708000" y="3588120"/>
            <a:chExt cx="5120280" cy="2952000"/>
          </a:xfrm>
        </p:grpSpPr>
        <p:pic>
          <p:nvPicPr>
            <p:cNvPr id="349" name="Picture 3" descr="Picture 3"/>
            <p:cNvPicPr/>
            <p:nvPr/>
          </p:nvPicPr>
          <p:blipFill>
            <a:blip r:embed="rId4"/>
            <a:stretch/>
          </p:blipFill>
          <p:spPr>
            <a:xfrm>
              <a:off x="3708000" y="3588120"/>
              <a:ext cx="5120280" cy="2952000"/>
            </a:xfrm>
            <a:prstGeom prst="rect">
              <a:avLst/>
            </a:prstGeom>
            <a:ln w="12700">
              <a:noFill/>
            </a:ln>
          </p:spPr>
        </p:pic>
        <p:sp>
          <p:nvSpPr>
            <p:cNvPr id="350" name="ZoneTexte 10"/>
            <p:cNvSpPr/>
            <p:nvPr/>
          </p:nvSpPr>
          <p:spPr>
            <a:xfrm>
              <a:off x="3778920" y="3744720"/>
              <a:ext cx="306000" cy="23328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pic>
        <p:nvPicPr>
          <p:cNvPr id="351" name="Image 2" descr="Image 2"/>
          <p:cNvPicPr/>
          <p:nvPr/>
        </p:nvPicPr>
        <p:blipFill>
          <a:blip r:embed="rId5"/>
          <a:stretch/>
        </p:blipFill>
        <p:spPr>
          <a:xfrm>
            <a:off x="1045080" y="3588120"/>
            <a:ext cx="1394280" cy="2867040"/>
          </a:xfrm>
          <a:prstGeom prst="rect">
            <a:avLst/>
          </a:prstGeom>
          <a:ln w="12700">
            <a:noFill/>
          </a:ln>
        </p:spPr>
      </p:pic>
      <p:grpSp>
        <p:nvGrpSpPr>
          <p:cNvPr id="352" name="Titre 1"/>
          <p:cNvGrpSpPr/>
          <p:nvPr/>
        </p:nvGrpSpPr>
        <p:grpSpPr>
          <a:xfrm>
            <a:off x="612720" y="3044160"/>
            <a:ext cx="2879280" cy="386640"/>
            <a:chOff x="612720" y="3044160"/>
            <a:chExt cx="2879280" cy="386640"/>
          </a:xfrm>
        </p:grpSpPr>
        <p:sp>
          <p:nvSpPr>
            <p:cNvPr id="353" name="Rectangle"/>
            <p:cNvSpPr/>
            <p:nvPr/>
          </p:nvSpPr>
          <p:spPr>
            <a:xfrm>
              <a:off x="612720" y="3044160"/>
              <a:ext cx="2879280" cy="386640"/>
            </a:xfrm>
            <a:prstGeom prst="rect">
              <a:avLst/>
            </a:prstGeom>
            <a:noFill/>
            <a:ln w="9525">
              <a:solidFill>
                <a:srgbClr val="ED005A"/>
              </a:solidFill>
              <a:prstDash val="dash"/>
              <a:round/>
            </a:ln>
          </p:spPr>
          <p:style>
            <a:lnRef idx="0">
              <a:scrgbClr r="0" g="0" b="0"/>
            </a:lnRef>
            <a:fillRef idx="0">
              <a:scrgbClr r="0" g="0" b="0"/>
            </a:fillRef>
            <a:effectRef idx="0">
              <a:scrgbClr r="0" g="0" b="0"/>
            </a:effectRef>
            <a:fontRef idx="minor"/>
          </p:style>
        </p:sp>
        <p:sp>
          <p:nvSpPr>
            <p:cNvPr id="354" name="① Cliquez ici"/>
            <p:cNvSpPr/>
            <p:nvPr/>
          </p:nvSpPr>
          <p:spPr>
            <a:xfrm>
              <a:off x="663120" y="3054960"/>
              <a:ext cx="2778120" cy="3646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457200" indent="-456120" algn="ctr">
                <a:lnSpc>
                  <a:spcPct val="100000"/>
                </a:lnSpc>
                <a:tabLst>
                  <a:tab pos="0" algn="l"/>
                </a:tabLst>
              </a:pPr>
              <a:r>
                <a:rPr lang="fr-FR" spc="-1" dirty="0">
                  <a:solidFill>
                    <a:srgbClr val="ED005A"/>
                  </a:solidFill>
                  <a:latin typeface="Wingdings"/>
                  <a:ea typeface="Wingdings"/>
                  <a:sym typeface="Wingdings"/>
                </a:rPr>
                <a:t></a:t>
              </a:r>
              <a:r>
                <a:rPr lang="fr-FR" sz="1800" b="0" strike="noStrike" spc="-1" dirty="0" smtClean="0">
                  <a:solidFill>
                    <a:srgbClr val="ED005A"/>
                  </a:solidFill>
                  <a:latin typeface="Wingdings"/>
                  <a:ea typeface="Wingdings"/>
                </a:rPr>
                <a:t> </a:t>
              </a:r>
              <a:r>
                <a:rPr lang="fr-FR" sz="1800" b="0" strike="noStrike" spc="-1" dirty="0">
                  <a:solidFill>
                    <a:srgbClr val="ED005A"/>
                  </a:solidFill>
                  <a:latin typeface="Calibri"/>
                  <a:ea typeface="Calibri"/>
                </a:rPr>
                <a:t>Cliquez ici</a:t>
              </a:r>
              <a:endParaRPr lang="fr-FR" sz="1800" b="0" strike="noStrike" spc="-1" dirty="0">
                <a:latin typeface="Arial"/>
              </a:endParaRPr>
            </a:p>
          </p:txBody>
        </p:sp>
      </p:grpSp>
      <p:sp>
        <p:nvSpPr>
          <p:cNvPr id="355" name="Connecteur droit avec flèche 18"/>
          <p:cNvSpPr/>
          <p:nvPr/>
        </p:nvSpPr>
        <p:spPr>
          <a:xfrm flipH="1">
            <a:off x="2052720" y="3431880"/>
            <a:ext cx="103320" cy="645120"/>
          </a:xfrm>
          <a:prstGeom prst="line">
            <a:avLst/>
          </a:prstGeom>
          <a:ln w="19050">
            <a:solidFill>
              <a:srgbClr val="000000"/>
            </a:solidFill>
            <a:round/>
            <a:tailEnd type="triangle" w="med" len="med"/>
          </a:ln>
        </p:spPr>
        <p:style>
          <a:lnRef idx="0">
            <a:scrgbClr r="0" g="0" b="0"/>
          </a:lnRef>
          <a:fillRef idx="0">
            <a:scrgbClr r="0" g="0" b="0"/>
          </a:fillRef>
          <a:effectRef idx="0">
            <a:scrgbClr r="0" g="0" b="0"/>
          </a:effectRef>
          <a:fontRef idx="minor"/>
        </p:style>
      </p:sp>
      <p:sp>
        <p:nvSpPr>
          <p:cNvPr id="356" name="ZoneTexte 22"/>
          <p:cNvSpPr/>
          <p:nvPr/>
        </p:nvSpPr>
        <p:spPr>
          <a:xfrm>
            <a:off x="4178160" y="2868840"/>
            <a:ext cx="417960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pc="-1" dirty="0">
                <a:solidFill>
                  <a:srgbClr val="ED005A"/>
                </a:solidFill>
                <a:latin typeface="Wingdings"/>
                <a:ea typeface="Calibri"/>
                <a:sym typeface="Wingdings"/>
              </a:rPr>
              <a:t></a:t>
            </a:r>
            <a:r>
              <a:rPr lang="fr-FR" sz="1800" b="0" strike="noStrike" spc="-1" dirty="0" smtClean="0">
                <a:solidFill>
                  <a:srgbClr val="ED005A"/>
                </a:solidFill>
                <a:latin typeface="Calibri"/>
                <a:ea typeface="Calibri"/>
              </a:rPr>
              <a:t> </a:t>
            </a:r>
            <a:r>
              <a:rPr lang="fr-FR" sz="1800" b="0" strike="noStrike" spc="-1" dirty="0">
                <a:solidFill>
                  <a:srgbClr val="ED005A"/>
                </a:solidFill>
                <a:latin typeface="Calibri"/>
                <a:ea typeface="Calibri"/>
              </a:rPr>
              <a:t>Suivre les différentes demandes pour localiser votre établissement scolaire</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e 9"/>
          <p:cNvGrpSpPr/>
          <p:nvPr/>
        </p:nvGrpSpPr>
        <p:grpSpPr>
          <a:xfrm>
            <a:off x="7618680" y="312840"/>
            <a:ext cx="1151280" cy="338400"/>
            <a:chOff x="7618680" y="312840"/>
            <a:chExt cx="1151280" cy="338400"/>
          </a:xfrm>
        </p:grpSpPr>
        <p:pic>
          <p:nvPicPr>
            <p:cNvPr id="358" name="Picture 12" descr="Picture 12"/>
            <p:cNvPicPr/>
            <p:nvPr/>
          </p:nvPicPr>
          <p:blipFill>
            <a:blip r:embed="rId2"/>
            <a:stretch/>
          </p:blipFill>
          <p:spPr>
            <a:xfrm>
              <a:off x="8424360" y="312840"/>
              <a:ext cx="345600" cy="338400"/>
            </a:xfrm>
            <a:prstGeom prst="rect">
              <a:avLst/>
            </a:prstGeom>
            <a:ln w="12700">
              <a:noFill/>
            </a:ln>
          </p:spPr>
        </p:pic>
        <p:pic>
          <p:nvPicPr>
            <p:cNvPr id="359" name="Image 8" descr="Image 8"/>
            <p:cNvPicPr/>
            <p:nvPr/>
          </p:nvPicPr>
          <p:blipFill>
            <a:blip r:embed="rId3"/>
            <a:stretch/>
          </p:blipFill>
          <p:spPr>
            <a:xfrm>
              <a:off x="7618680" y="312840"/>
              <a:ext cx="772920" cy="338400"/>
            </a:xfrm>
            <a:prstGeom prst="rect">
              <a:avLst/>
            </a:prstGeom>
            <a:ln w="12700">
              <a:noFill/>
            </a:ln>
          </p:spPr>
        </p:pic>
      </p:grpSp>
      <p:sp>
        <p:nvSpPr>
          <p:cNvPr id="360" name="ZoneTexte 13"/>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grpSp>
        <p:nvGrpSpPr>
          <p:cNvPr id="361" name="Groupe 12"/>
          <p:cNvGrpSpPr/>
          <p:nvPr/>
        </p:nvGrpSpPr>
        <p:grpSpPr>
          <a:xfrm>
            <a:off x="2116440" y="2061720"/>
            <a:ext cx="4800600" cy="2734560"/>
            <a:chOff x="2116440" y="2061720"/>
            <a:chExt cx="4800600" cy="2734560"/>
          </a:xfrm>
        </p:grpSpPr>
        <p:grpSp>
          <p:nvGrpSpPr>
            <p:cNvPr id="362" name="Groupe 7"/>
            <p:cNvGrpSpPr/>
            <p:nvPr/>
          </p:nvGrpSpPr>
          <p:grpSpPr>
            <a:xfrm>
              <a:off x="2116440" y="2061720"/>
              <a:ext cx="4800600" cy="2734560"/>
              <a:chOff x="2116440" y="2061720"/>
              <a:chExt cx="4800600" cy="2734560"/>
            </a:xfrm>
          </p:grpSpPr>
          <p:pic>
            <p:nvPicPr>
              <p:cNvPr id="363" name="Picture 4" descr="Picture 4"/>
              <p:cNvPicPr/>
              <p:nvPr/>
            </p:nvPicPr>
            <p:blipFill>
              <a:blip r:embed="rId4"/>
              <a:stretch/>
            </p:blipFill>
            <p:spPr>
              <a:xfrm>
                <a:off x="2116440" y="2061720"/>
                <a:ext cx="4800600" cy="2734560"/>
              </a:xfrm>
              <a:prstGeom prst="rect">
                <a:avLst/>
              </a:prstGeom>
              <a:ln w="12700">
                <a:noFill/>
              </a:ln>
            </p:spPr>
          </p:pic>
          <p:pic>
            <p:nvPicPr>
              <p:cNvPr id="364" name="Google Shape;284;p49" descr="Google Shape;284;p49"/>
              <p:cNvPicPr/>
              <p:nvPr/>
            </p:nvPicPr>
            <p:blipFill>
              <a:blip r:embed="rId5"/>
              <a:stretch/>
            </p:blipFill>
            <p:spPr>
              <a:xfrm>
                <a:off x="5703480" y="2700000"/>
                <a:ext cx="1150920" cy="1923840"/>
              </a:xfrm>
              <a:prstGeom prst="rect">
                <a:avLst/>
              </a:prstGeom>
              <a:ln w="12700">
                <a:noFill/>
              </a:ln>
            </p:spPr>
          </p:pic>
          <p:pic>
            <p:nvPicPr>
              <p:cNvPr id="365" name="Google Shape;286;p49" descr="Google Shape;286;p49"/>
              <p:cNvPicPr/>
              <p:nvPr/>
            </p:nvPicPr>
            <p:blipFill>
              <a:blip r:embed="rId6"/>
              <a:srcRect b="10000"/>
              <a:stretch/>
            </p:blipFill>
            <p:spPr>
              <a:xfrm>
                <a:off x="4561200" y="2928600"/>
                <a:ext cx="1069560" cy="1694880"/>
              </a:xfrm>
              <a:prstGeom prst="rect">
                <a:avLst/>
              </a:prstGeom>
              <a:ln w="12700">
                <a:noFill/>
              </a:ln>
            </p:spPr>
          </p:pic>
          <p:sp>
            <p:nvSpPr>
              <p:cNvPr id="366" name="Rectangle 2"/>
              <p:cNvSpPr/>
              <p:nvPr/>
            </p:nvSpPr>
            <p:spPr>
              <a:xfrm>
                <a:off x="3385440" y="2699280"/>
                <a:ext cx="1117080" cy="1923840"/>
              </a:xfrm>
              <a:prstGeom prst="rect">
                <a:avLst/>
              </a:prstGeom>
              <a:solidFill>
                <a:srgbClr val="FFFFFF"/>
              </a:solidFill>
              <a:ln w="12700">
                <a:noFill/>
              </a:ln>
            </p:spPr>
            <p:style>
              <a:lnRef idx="0">
                <a:scrgbClr r="0" g="0" b="0"/>
              </a:lnRef>
              <a:fillRef idx="0">
                <a:scrgbClr r="0" g="0" b="0"/>
              </a:fillRef>
              <a:effectRef idx="0">
                <a:scrgbClr r="0" g="0" b="0"/>
              </a:effectRef>
              <a:fontRef idx="minor"/>
            </p:style>
          </p:sp>
          <p:pic>
            <p:nvPicPr>
              <p:cNvPr id="367" name="Google Shape;283;p49" descr="Google Shape;283;p49"/>
              <p:cNvPicPr/>
              <p:nvPr/>
            </p:nvPicPr>
            <p:blipFill>
              <a:blip r:embed="rId7"/>
              <a:stretch/>
            </p:blipFill>
            <p:spPr>
              <a:xfrm>
                <a:off x="3399120" y="2689920"/>
                <a:ext cx="1078920" cy="1933200"/>
              </a:xfrm>
              <a:prstGeom prst="rect">
                <a:avLst/>
              </a:prstGeom>
              <a:ln w="12700">
                <a:noFill/>
              </a:ln>
            </p:spPr>
          </p:pic>
        </p:grpSp>
        <p:sp>
          <p:nvSpPr>
            <p:cNvPr id="368" name="ZoneTexte 10"/>
            <p:cNvSpPr/>
            <p:nvPr/>
          </p:nvSpPr>
          <p:spPr>
            <a:xfrm>
              <a:off x="2188440" y="2275560"/>
              <a:ext cx="286920" cy="214200"/>
            </a:xfrm>
            <a:prstGeom prst="rect">
              <a:avLst/>
            </a:prstGeom>
            <a:solidFill>
              <a:srgbClr val="FFFFFF"/>
            </a:solidFill>
            <a:ln w="12700">
              <a:noFill/>
            </a:ln>
          </p:spPr>
          <p:style>
            <a:lnRef idx="0">
              <a:scrgbClr r="0" g="0" b="0"/>
            </a:lnRef>
            <a:fillRef idx="0">
              <a:scrgbClr r="0" g="0" b="0"/>
            </a:fillRef>
            <a:effectRef idx="0">
              <a:scrgbClr r="0" g="0" b="0"/>
            </a:effectRef>
            <a:fontRef idx="minor"/>
          </p:style>
        </p:sp>
      </p:grpSp>
      <p:sp>
        <p:nvSpPr>
          <p:cNvPr id="369" name="ZoneTexte 22"/>
          <p:cNvSpPr/>
          <p:nvPr/>
        </p:nvSpPr>
        <p:spPr>
          <a:xfrm>
            <a:off x="2427120" y="767520"/>
            <a:ext cx="4427280" cy="921876"/>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wrap="square" lIns="45720" tIns="45000" rIns="45720" bIns="45000">
            <a:spAutoFit/>
          </a:bodyPr>
          <a:lstStyle/>
          <a:p>
            <a:pPr algn="ctr">
              <a:lnSpc>
                <a:spcPct val="100000"/>
              </a:lnSpc>
              <a:tabLst>
                <a:tab pos="0" algn="l"/>
              </a:tabLst>
            </a:pPr>
            <a:r>
              <a:rPr lang="fr-FR" spc="-1" dirty="0">
                <a:solidFill>
                  <a:srgbClr val="ED005A"/>
                </a:solidFill>
                <a:latin typeface="Wingdings"/>
                <a:ea typeface="Wingdings"/>
                <a:sym typeface="Wingdings"/>
              </a:rPr>
              <a:t></a:t>
            </a:r>
            <a:r>
              <a:rPr lang="fr-FR" sz="1800" b="0" strike="noStrike" spc="-1" dirty="0" smtClean="0">
                <a:solidFill>
                  <a:srgbClr val="ED005A"/>
                </a:solidFill>
                <a:latin typeface="Wingdings"/>
                <a:ea typeface="Wingdings"/>
              </a:rPr>
              <a:t> </a:t>
            </a:r>
            <a:r>
              <a:rPr lang="fr-FR" sz="1800" b="0" strike="noStrike" spc="-1" dirty="0">
                <a:solidFill>
                  <a:srgbClr val="ED005A"/>
                </a:solidFill>
                <a:latin typeface="Calibri"/>
                <a:ea typeface="Calibri"/>
              </a:rPr>
              <a:t>Choisir une connexion avec Educonnect et entrer les identifiants que vous avez en votre possession (voir plus haut…)</a:t>
            </a:r>
            <a:endParaRPr lang="fr-FR" sz="1800" b="0" strike="noStrike" spc="-1" dirty="0">
              <a:latin typeface="Arial"/>
            </a:endParaRPr>
          </a:p>
        </p:txBody>
      </p:sp>
      <p:sp>
        <p:nvSpPr>
          <p:cNvPr id="370" name="ZoneTexte 25"/>
          <p:cNvSpPr/>
          <p:nvPr/>
        </p:nvSpPr>
        <p:spPr>
          <a:xfrm>
            <a:off x="2388960" y="5233320"/>
            <a:ext cx="4179600" cy="644877"/>
          </a:xfrm>
          <a:prstGeom prst="rect">
            <a:avLst/>
          </a:prstGeom>
          <a:noFill/>
          <a:ln w="0">
            <a:solidFill>
              <a:srgbClr val="ED005A"/>
            </a:solidFill>
            <a:prstDash val="dash"/>
          </a:ln>
        </p:spPr>
        <p:style>
          <a:lnRef idx="0">
            <a:scrgbClr r="0" g="0" b="0"/>
          </a:lnRef>
          <a:fillRef idx="0">
            <a:scrgbClr r="0" g="0" b="0"/>
          </a:fillRef>
          <a:effectRef idx="0">
            <a:scrgbClr r="0" g="0" b="0"/>
          </a:effectRef>
          <a:fontRef idx="minor"/>
        </p:style>
        <p:txBody>
          <a:bodyPr lIns="45720" tIns="45000" rIns="45720" bIns="45000">
            <a:spAutoFit/>
          </a:bodyPr>
          <a:lstStyle/>
          <a:p>
            <a:pPr marL="1080" algn="ctr">
              <a:lnSpc>
                <a:spcPct val="100000"/>
              </a:lnSpc>
              <a:buClr>
                <a:srgbClr val="ED005A"/>
              </a:buClr>
            </a:pPr>
            <a:r>
              <a:rPr lang="fr-FR" sz="1800" b="0" strike="noStrike" spc="-1" dirty="0" smtClean="0">
                <a:solidFill>
                  <a:srgbClr val="ED005A"/>
                </a:solidFill>
                <a:latin typeface="Calibri"/>
                <a:ea typeface="Calibri"/>
                <a:sym typeface="Wingdings"/>
              </a:rPr>
              <a:t></a:t>
            </a:r>
            <a:r>
              <a:rPr lang="fr-FR" sz="1800" b="0" strike="noStrike" spc="-1" dirty="0" smtClean="0">
                <a:solidFill>
                  <a:srgbClr val="ED005A"/>
                </a:solidFill>
                <a:latin typeface="Calibri"/>
                <a:ea typeface="Calibri"/>
              </a:rPr>
              <a:t> Confirmez </a:t>
            </a:r>
            <a:r>
              <a:rPr lang="fr-FR" sz="1800" b="0" strike="noStrike" spc="-1" dirty="0">
                <a:solidFill>
                  <a:srgbClr val="ED005A"/>
                </a:solidFill>
                <a:latin typeface="Calibri"/>
                <a:ea typeface="Calibri"/>
              </a:rPr>
              <a:t>votre identité</a:t>
            </a:r>
            <a:endParaRPr lang="fr-FR" sz="1800" b="0" strike="noStrike" spc="-1" dirty="0">
              <a:latin typeface="Arial"/>
            </a:endParaRPr>
          </a:p>
          <a:p>
            <a:pPr algn="ctr">
              <a:lnSpc>
                <a:spcPct val="100000"/>
              </a:lnSpc>
              <a:tabLst>
                <a:tab pos="0" algn="l"/>
              </a:tabLst>
            </a:pPr>
            <a:r>
              <a:rPr lang="fr-FR" sz="1800" b="0" strike="noStrike" spc="-1" dirty="0">
                <a:solidFill>
                  <a:srgbClr val="ED005A"/>
                </a:solidFill>
                <a:latin typeface="Calibri"/>
                <a:ea typeface="Calibri"/>
              </a:rPr>
              <a:t> et à vous la </a:t>
            </a:r>
            <a:r>
              <a:rPr lang="fr-FR" sz="1800" b="0" strike="noStrike" spc="-1" dirty="0" smtClean="0">
                <a:solidFill>
                  <a:srgbClr val="ED005A"/>
                </a:solidFill>
                <a:latin typeface="Calibri"/>
                <a:ea typeface="Calibri"/>
              </a:rPr>
              <a:t>Culture </a:t>
            </a:r>
            <a:r>
              <a:rPr lang="fr-FR" sz="1800" b="0" strike="noStrike" spc="-1" dirty="0">
                <a:solidFill>
                  <a:srgbClr val="ED005A"/>
                </a:solidFill>
                <a:latin typeface="Calibri"/>
                <a:ea typeface="Calibri"/>
              </a:rPr>
              <a:t>!</a:t>
            </a:r>
            <a:endParaRPr lang="fr-FR"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1" name="Groupe 9"/>
          <p:cNvGrpSpPr/>
          <p:nvPr/>
        </p:nvGrpSpPr>
        <p:grpSpPr>
          <a:xfrm>
            <a:off x="7618680" y="312840"/>
            <a:ext cx="1151280" cy="338400"/>
            <a:chOff x="7618680" y="312840"/>
            <a:chExt cx="1151280" cy="338400"/>
          </a:xfrm>
        </p:grpSpPr>
        <p:pic>
          <p:nvPicPr>
            <p:cNvPr id="372" name="Picture 12" descr="Picture 12"/>
            <p:cNvPicPr/>
            <p:nvPr/>
          </p:nvPicPr>
          <p:blipFill>
            <a:blip r:embed="rId2"/>
            <a:stretch/>
          </p:blipFill>
          <p:spPr>
            <a:xfrm>
              <a:off x="8424360" y="312840"/>
              <a:ext cx="345600" cy="338400"/>
            </a:xfrm>
            <a:prstGeom prst="rect">
              <a:avLst/>
            </a:prstGeom>
            <a:ln w="12700">
              <a:noFill/>
            </a:ln>
          </p:spPr>
        </p:pic>
        <p:pic>
          <p:nvPicPr>
            <p:cNvPr id="373" name="Image 8" descr="Image 8"/>
            <p:cNvPicPr/>
            <p:nvPr/>
          </p:nvPicPr>
          <p:blipFill>
            <a:blip r:embed="rId3"/>
            <a:stretch/>
          </p:blipFill>
          <p:spPr>
            <a:xfrm>
              <a:off x="7618680" y="312840"/>
              <a:ext cx="772920" cy="338400"/>
            </a:xfrm>
            <a:prstGeom prst="rect">
              <a:avLst/>
            </a:prstGeom>
            <a:ln w="12700">
              <a:noFill/>
            </a:ln>
          </p:spPr>
        </p:pic>
      </p:grpSp>
      <p:sp>
        <p:nvSpPr>
          <p:cNvPr id="374" name="Titre 1"/>
          <p:cNvSpPr/>
          <p:nvPr/>
        </p:nvSpPr>
        <p:spPr>
          <a:xfrm>
            <a:off x="152640" y="1473480"/>
            <a:ext cx="6255720" cy="46638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marL="457200" indent="-456120">
              <a:lnSpc>
                <a:spcPct val="100000"/>
              </a:lnSpc>
              <a:buClr>
                <a:srgbClr val="870087"/>
              </a:buClr>
              <a:buFont typeface="Arial"/>
              <a:buChar char="•"/>
            </a:pPr>
            <a:r>
              <a:rPr lang="fr-FR" sz="2000" b="0" strike="noStrike" spc="-1">
                <a:solidFill>
                  <a:srgbClr val="870087"/>
                </a:solidFill>
                <a:latin typeface="Calibri"/>
                <a:ea typeface="Calibri"/>
              </a:rPr>
              <a:t>Toutes les propositions culturelles ne sont pas payantes. </a:t>
            </a:r>
            <a:endParaRPr lang="fr-FR" sz="2000" b="0" strike="noStrike" spc="-1">
              <a:latin typeface="Arial"/>
            </a:endParaRPr>
          </a:p>
          <a:p>
            <a:pPr>
              <a:lnSpc>
                <a:spcPct val="100000"/>
              </a:lnSpc>
            </a:pPr>
            <a:endParaRPr lang="fr-FR" sz="2000" b="0" strike="noStrike" spc="-1">
              <a:latin typeface="Arial"/>
            </a:endParaRPr>
          </a:p>
          <a:p>
            <a:pPr marL="457200" indent="-456120">
              <a:lnSpc>
                <a:spcPct val="100000"/>
              </a:lnSpc>
              <a:buClr>
                <a:srgbClr val="870087"/>
              </a:buClr>
              <a:buFont typeface="Arial"/>
              <a:buChar char="•"/>
            </a:pPr>
            <a:r>
              <a:rPr lang="fr-FR" sz="2000" b="0" strike="noStrike" spc="-1">
                <a:solidFill>
                  <a:srgbClr val="870087"/>
                </a:solidFill>
                <a:latin typeface="Calibri"/>
                <a:ea typeface="Calibri"/>
              </a:rPr>
              <a:t>Mise en relation des partenaires culturels de proximité avec les utilisateurs.</a:t>
            </a:r>
            <a:endParaRPr lang="fr-FR" sz="2000" b="0" strike="noStrike" spc="-1">
              <a:latin typeface="Arial"/>
            </a:endParaRPr>
          </a:p>
          <a:p>
            <a:pPr>
              <a:lnSpc>
                <a:spcPct val="100000"/>
              </a:lnSpc>
              <a:tabLst>
                <a:tab pos="0" algn="l"/>
              </a:tabLst>
            </a:pPr>
            <a:endParaRPr lang="fr-FR" sz="2000" b="0" strike="noStrike" spc="-1">
              <a:latin typeface="Arial"/>
            </a:endParaRPr>
          </a:p>
          <a:p>
            <a:pPr marL="457200" indent="-456120">
              <a:lnSpc>
                <a:spcPct val="100000"/>
              </a:lnSpc>
              <a:buClr>
                <a:srgbClr val="870087"/>
              </a:buClr>
              <a:buFont typeface="Arial"/>
              <a:buChar char="•"/>
              <a:tabLst>
                <a:tab pos="0" algn="l"/>
              </a:tabLst>
            </a:pPr>
            <a:r>
              <a:rPr lang="fr-FR" sz="2000" b="0" strike="noStrike" spc="-1">
                <a:solidFill>
                  <a:srgbClr val="870087"/>
                </a:solidFill>
                <a:latin typeface="Calibri"/>
                <a:ea typeface="Calibri"/>
              </a:rPr>
              <a:t>La page d’accueil éditorialisée propose des recommandations avec des acteurs culturels, des thèmes, ou des artistes pour diversifier les pratiques du jeune.</a:t>
            </a:r>
            <a:endParaRPr lang="fr-FR" sz="2000" b="0" strike="noStrike" spc="-1">
              <a:latin typeface="Arial"/>
            </a:endParaRPr>
          </a:p>
          <a:p>
            <a:pPr>
              <a:lnSpc>
                <a:spcPct val="100000"/>
              </a:lnSpc>
              <a:tabLst>
                <a:tab pos="0" algn="l"/>
              </a:tabLst>
            </a:pPr>
            <a:endParaRPr lang="fr-FR" sz="2000" b="0" strike="noStrike" spc="-1">
              <a:latin typeface="Arial"/>
            </a:endParaRPr>
          </a:p>
          <a:p>
            <a:pPr marL="457200" indent="-456120">
              <a:lnSpc>
                <a:spcPct val="100000"/>
              </a:lnSpc>
              <a:buClr>
                <a:srgbClr val="870087"/>
              </a:buClr>
              <a:buFont typeface="Arial"/>
              <a:buChar char="•"/>
              <a:tabLst>
                <a:tab pos="0" algn="l"/>
              </a:tabLst>
            </a:pPr>
            <a:r>
              <a:rPr lang="fr-FR" sz="2000" b="0" strike="noStrike" spc="-1">
                <a:solidFill>
                  <a:srgbClr val="870087"/>
                </a:solidFill>
                <a:latin typeface="Calibri"/>
                <a:ea typeface="Calibri"/>
              </a:rPr>
              <a:t>Outil de recherche par localisation (musée, librairie…), catégorie ou budget.</a:t>
            </a:r>
            <a:endParaRPr lang="fr-FR" sz="2000" b="0" strike="noStrike" spc="-1">
              <a:latin typeface="Arial"/>
            </a:endParaRPr>
          </a:p>
          <a:p>
            <a:pPr>
              <a:lnSpc>
                <a:spcPct val="100000"/>
              </a:lnSpc>
              <a:tabLst>
                <a:tab pos="0" algn="l"/>
              </a:tabLst>
            </a:pPr>
            <a:endParaRPr lang="fr-FR" sz="2000" b="0" strike="noStrike" spc="-1">
              <a:latin typeface="Arial"/>
            </a:endParaRPr>
          </a:p>
          <a:p>
            <a:pPr marL="457200" indent="-456120">
              <a:lnSpc>
                <a:spcPct val="100000"/>
              </a:lnSpc>
              <a:buClr>
                <a:srgbClr val="870087"/>
              </a:buClr>
              <a:buFont typeface="Arial"/>
              <a:buChar char="•"/>
              <a:tabLst>
                <a:tab pos="0" algn="l"/>
              </a:tabLst>
            </a:pPr>
            <a:r>
              <a:rPr lang="fr-FR" sz="2000" b="0" strike="noStrike" spc="-1">
                <a:solidFill>
                  <a:srgbClr val="870087"/>
                </a:solidFill>
                <a:latin typeface="Calibri"/>
                <a:ea typeface="Calibri"/>
              </a:rPr>
              <a:t>Réservation, suivi, gestion et présentation du QR code </a:t>
            </a:r>
            <a:endParaRPr lang="fr-FR" sz="2000" b="0" strike="noStrike" spc="-1">
              <a:latin typeface="Arial"/>
            </a:endParaRPr>
          </a:p>
        </p:txBody>
      </p:sp>
      <p:sp>
        <p:nvSpPr>
          <p:cNvPr id="375" name="Titre 1"/>
          <p:cNvSpPr/>
          <p:nvPr/>
        </p:nvSpPr>
        <p:spPr>
          <a:xfrm>
            <a:off x="358920" y="288000"/>
            <a:ext cx="6470640" cy="5158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spAutoFit/>
          </a:bodyPr>
          <a:lstStyle/>
          <a:p>
            <a:pPr>
              <a:lnSpc>
                <a:spcPct val="100000"/>
              </a:lnSpc>
              <a:tabLst>
                <a:tab pos="0" algn="l"/>
              </a:tabLst>
            </a:pPr>
            <a:r>
              <a:rPr lang="fr-FR" sz="2800" b="1" i="1" u="sng" strike="noStrike" spc="-1">
                <a:solidFill>
                  <a:srgbClr val="870087"/>
                </a:solidFill>
                <a:uFillTx/>
                <a:latin typeface="Calibri"/>
                <a:ea typeface="Calibri"/>
              </a:rPr>
              <a:t>5/ Utilisation de l’application</a:t>
            </a:r>
            <a:endParaRPr lang="fr-FR" sz="2800" b="0" strike="noStrike" spc="-1">
              <a:latin typeface="Arial"/>
            </a:endParaRPr>
          </a:p>
        </p:txBody>
      </p:sp>
      <p:pic>
        <p:nvPicPr>
          <p:cNvPr id="376" name="Picture 2" descr="Picture 2"/>
          <p:cNvPicPr/>
          <p:nvPr/>
        </p:nvPicPr>
        <p:blipFill>
          <a:blip r:embed="rId4"/>
          <a:stretch/>
        </p:blipFill>
        <p:spPr>
          <a:xfrm>
            <a:off x="6277320" y="1111680"/>
            <a:ext cx="1234440" cy="2604240"/>
          </a:xfrm>
          <a:prstGeom prst="rect">
            <a:avLst/>
          </a:prstGeom>
          <a:ln w="12700">
            <a:noFill/>
          </a:ln>
        </p:spPr>
      </p:pic>
      <p:pic>
        <p:nvPicPr>
          <p:cNvPr id="377" name="Picture 3" descr="Picture 3"/>
          <p:cNvPicPr/>
          <p:nvPr/>
        </p:nvPicPr>
        <p:blipFill>
          <a:blip r:embed="rId5"/>
          <a:stretch/>
        </p:blipFill>
        <p:spPr>
          <a:xfrm>
            <a:off x="7776720" y="1118880"/>
            <a:ext cx="1231200" cy="2590200"/>
          </a:xfrm>
          <a:prstGeom prst="rect">
            <a:avLst/>
          </a:prstGeom>
          <a:ln w="12700">
            <a:noFill/>
          </a:ln>
        </p:spPr>
      </p:pic>
      <p:pic>
        <p:nvPicPr>
          <p:cNvPr id="378" name="Picture 2" descr="Picture 2"/>
          <p:cNvPicPr/>
          <p:nvPr/>
        </p:nvPicPr>
        <p:blipFill>
          <a:blip r:embed="rId6"/>
          <a:stretch/>
        </p:blipFill>
        <p:spPr>
          <a:xfrm>
            <a:off x="6474240" y="4062240"/>
            <a:ext cx="2577600" cy="2571840"/>
          </a:xfrm>
          <a:prstGeom prst="rect">
            <a:avLst/>
          </a:prstGeom>
          <a:ln w="12700">
            <a:noFill/>
          </a:ln>
        </p:spPr>
      </p:pic>
      <p:sp>
        <p:nvSpPr>
          <p:cNvPr id="379" name="ZoneTexte 14"/>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individuelle </a:t>
            </a:r>
            <a:endParaRPr lang="fr-FR" sz="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0" name="Groupe 9"/>
          <p:cNvGrpSpPr/>
          <p:nvPr/>
        </p:nvGrpSpPr>
        <p:grpSpPr>
          <a:xfrm>
            <a:off x="7618680" y="312840"/>
            <a:ext cx="1151280" cy="338400"/>
            <a:chOff x="7618680" y="312840"/>
            <a:chExt cx="1151280" cy="338400"/>
          </a:xfrm>
        </p:grpSpPr>
        <p:pic>
          <p:nvPicPr>
            <p:cNvPr id="381" name="Picture 12" descr="Picture 12"/>
            <p:cNvPicPr/>
            <p:nvPr/>
          </p:nvPicPr>
          <p:blipFill>
            <a:blip r:embed="rId2"/>
            <a:stretch/>
          </p:blipFill>
          <p:spPr>
            <a:xfrm>
              <a:off x="8424360" y="312840"/>
              <a:ext cx="345600" cy="338400"/>
            </a:xfrm>
            <a:prstGeom prst="rect">
              <a:avLst/>
            </a:prstGeom>
            <a:ln w="12700">
              <a:noFill/>
            </a:ln>
          </p:spPr>
        </p:pic>
        <p:pic>
          <p:nvPicPr>
            <p:cNvPr id="382" name="Image 8" descr="Image 8"/>
            <p:cNvPicPr/>
            <p:nvPr/>
          </p:nvPicPr>
          <p:blipFill>
            <a:blip r:embed="rId3"/>
            <a:stretch/>
          </p:blipFill>
          <p:spPr>
            <a:xfrm>
              <a:off x="7618680" y="312840"/>
              <a:ext cx="772920" cy="338400"/>
            </a:xfrm>
            <a:prstGeom prst="rect">
              <a:avLst/>
            </a:prstGeom>
            <a:ln w="12700">
              <a:noFill/>
            </a:ln>
          </p:spPr>
        </p:pic>
      </p:grpSp>
      <p:sp>
        <p:nvSpPr>
          <p:cNvPr id="383" name="Titre 1"/>
          <p:cNvSpPr/>
          <p:nvPr/>
        </p:nvSpPr>
        <p:spPr>
          <a:xfrm>
            <a:off x="353520" y="1772640"/>
            <a:ext cx="8492040" cy="508428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90000"/>
              </a:lnSpc>
              <a:tabLst>
                <a:tab pos="0" algn="l"/>
              </a:tabLst>
            </a:pPr>
            <a:r>
              <a:rPr lang="fr-FR" sz="2140" b="1" strike="noStrike" spc="-1">
                <a:solidFill>
                  <a:srgbClr val="870087"/>
                </a:solidFill>
                <a:latin typeface="Calibri"/>
                <a:ea typeface="Calibri"/>
              </a:rPr>
              <a:t>Pourquoi ? </a:t>
            </a:r>
            <a:endParaRPr lang="fr-FR" sz="2140" b="0" strike="noStrike" spc="-1">
              <a:latin typeface="Arial"/>
            </a:endParaRPr>
          </a:p>
          <a:p>
            <a:pPr>
              <a:lnSpc>
                <a:spcPct val="90000"/>
              </a:lnSpc>
              <a:tabLst>
                <a:tab pos="0" algn="l"/>
              </a:tabLst>
            </a:pPr>
            <a:r>
              <a:rPr lang="fr-FR" sz="2140" b="0" strike="noStrike" spc="-1">
                <a:solidFill>
                  <a:srgbClr val="870087"/>
                </a:solidFill>
                <a:latin typeface="Calibri"/>
                <a:ea typeface="Calibri"/>
              </a:rPr>
              <a:t>Pour faciliter la mise en place des projet EAC par classe.</a:t>
            </a:r>
            <a:endParaRPr lang="fr-FR" sz="2140" b="0" strike="noStrike" spc="-1">
              <a:latin typeface="Arial"/>
            </a:endParaRPr>
          </a:p>
          <a:p>
            <a:pPr>
              <a:lnSpc>
                <a:spcPct val="90000"/>
              </a:lnSpc>
              <a:tabLst>
                <a:tab pos="0" algn="l"/>
              </a:tabLst>
            </a:pPr>
            <a:endParaRPr lang="fr-FR" sz="2140" b="0" strike="noStrike" spc="-1">
              <a:latin typeface="Arial"/>
            </a:endParaRPr>
          </a:p>
          <a:p>
            <a:pPr>
              <a:lnSpc>
                <a:spcPct val="90000"/>
              </a:lnSpc>
              <a:tabLst>
                <a:tab pos="0" algn="l"/>
              </a:tabLst>
            </a:pPr>
            <a:r>
              <a:rPr lang="fr-FR" sz="2140" b="1" strike="noStrike" spc="-1">
                <a:solidFill>
                  <a:srgbClr val="870087"/>
                </a:solidFill>
                <a:latin typeface="Calibri"/>
                <a:ea typeface="Calibri"/>
              </a:rPr>
              <a:t>Comment ?</a:t>
            </a:r>
            <a:endParaRPr lang="fr-FR" sz="2140" b="0" strike="noStrike" spc="-1">
              <a:latin typeface="Arial"/>
            </a:endParaRPr>
          </a:p>
          <a:p>
            <a:pPr marL="318960" indent="-317880">
              <a:lnSpc>
                <a:spcPct val="90000"/>
              </a:lnSpc>
              <a:buClr>
                <a:srgbClr val="870087"/>
              </a:buClr>
              <a:buFont typeface="Arial"/>
              <a:buChar char="•"/>
              <a:tabLst>
                <a:tab pos="0" algn="l"/>
              </a:tabLst>
            </a:pPr>
            <a:r>
              <a:rPr lang="fr-FR" sz="2140" b="0" strike="noStrike" spc="-1">
                <a:solidFill>
                  <a:srgbClr val="870087"/>
                </a:solidFill>
                <a:latin typeface="Calibri"/>
                <a:ea typeface="Calibri"/>
              </a:rPr>
              <a:t>En utilisant l’application </a:t>
            </a:r>
            <a:r>
              <a:rPr lang="fr-FR" sz="2140" b="1" strike="noStrike" spc="-1">
                <a:solidFill>
                  <a:srgbClr val="870087"/>
                </a:solidFill>
                <a:latin typeface="Calibri"/>
                <a:ea typeface="Calibri"/>
              </a:rPr>
              <a:t>ADAGE</a:t>
            </a:r>
            <a:r>
              <a:rPr lang="fr-FR" sz="2140" b="0" strike="noStrike" spc="-1">
                <a:solidFill>
                  <a:srgbClr val="870087"/>
                </a:solidFill>
                <a:latin typeface="Calibri"/>
                <a:ea typeface="Calibri"/>
              </a:rPr>
              <a:t> avec l’intégration de toutes les fonctions du pass Culture pour centraliser la gestion des moyens et des offres.</a:t>
            </a:r>
            <a:endParaRPr lang="fr-FR" sz="2140" b="0" strike="noStrike" spc="-1">
              <a:latin typeface="Arial"/>
            </a:endParaRPr>
          </a:p>
          <a:p>
            <a:pPr marL="318960" indent="-317880">
              <a:lnSpc>
                <a:spcPct val="90000"/>
              </a:lnSpc>
              <a:buClr>
                <a:srgbClr val="870087"/>
              </a:buClr>
              <a:buFont typeface="Arial"/>
              <a:buChar char="•"/>
              <a:tabLst>
                <a:tab pos="0" algn="l"/>
              </a:tabLst>
            </a:pPr>
            <a:r>
              <a:rPr lang="fr-FR" sz="2140" b="0" strike="noStrike" spc="-1">
                <a:solidFill>
                  <a:srgbClr val="870087"/>
                </a:solidFill>
                <a:latin typeface="Calibri"/>
                <a:ea typeface="Calibri"/>
              </a:rPr>
              <a:t>Les </a:t>
            </a:r>
            <a:r>
              <a:rPr lang="fr-FR" sz="2140" b="1" strike="noStrike" spc="-1">
                <a:solidFill>
                  <a:srgbClr val="870087"/>
                </a:solidFill>
                <a:latin typeface="Calibri"/>
                <a:ea typeface="Calibri"/>
              </a:rPr>
              <a:t>rédacteurs de projets </a:t>
            </a:r>
            <a:r>
              <a:rPr lang="fr-FR" sz="2140" b="0" strike="noStrike" spc="-1">
                <a:solidFill>
                  <a:srgbClr val="870087"/>
                </a:solidFill>
                <a:latin typeface="Calibri"/>
                <a:ea typeface="Calibri"/>
              </a:rPr>
              <a:t>accèdent aux offres et renseignent le projet et les participants aidés par le </a:t>
            </a:r>
            <a:r>
              <a:rPr lang="fr-FR" sz="2140" b="1" strike="noStrike" spc="-1">
                <a:solidFill>
                  <a:srgbClr val="870087"/>
                </a:solidFill>
                <a:latin typeface="Calibri"/>
                <a:ea typeface="Calibri"/>
              </a:rPr>
              <a:t>référent culture</a:t>
            </a:r>
            <a:r>
              <a:rPr lang="fr-FR" sz="2140" b="0" strike="noStrike" spc="-1">
                <a:solidFill>
                  <a:srgbClr val="870087"/>
                </a:solidFill>
                <a:latin typeface="Calibri"/>
                <a:ea typeface="Calibri"/>
              </a:rPr>
              <a:t>.</a:t>
            </a:r>
            <a:endParaRPr lang="fr-FR" sz="2140" b="0" strike="noStrike" spc="-1">
              <a:latin typeface="Arial"/>
            </a:endParaRPr>
          </a:p>
          <a:p>
            <a:pPr marL="318960" indent="-317880">
              <a:lnSpc>
                <a:spcPct val="90000"/>
              </a:lnSpc>
              <a:buClr>
                <a:srgbClr val="870087"/>
              </a:buClr>
              <a:buFont typeface="Arial"/>
              <a:buChar char="•"/>
              <a:tabLst>
                <a:tab pos="0" algn="l"/>
              </a:tabLst>
            </a:pPr>
            <a:r>
              <a:rPr lang="fr-FR" sz="2140" b="0" strike="noStrike" spc="-1">
                <a:solidFill>
                  <a:srgbClr val="870087"/>
                </a:solidFill>
                <a:latin typeface="Calibri"/>
                <a:ea typeface="Calibri"/>
              </a:rPr>
              <a:t>Le </a:t>
            </a:r>
            <a:r>
              <a:rPr lang="fr-FR" sz="2140" b="1" strike="noStrike" spc="-1">
                <a:solidFill>
                  <a:srgbClr val="870087"/>
                </a:solidFill>
                <a:latin typeface="Calibri"/>
                <a:ea typeface="Calibri"/>
              </a:rPr>
              <a:t>chef d’établissement </a:t>
            </a:r>
            <a:r>
              <a:rPr lang="fr-FR" sz="2140" b="0" strike="noStrike" spc="-1">
                <a:solidFill>
                  <a:srgbClr val="870087"/>
                </a:solidFill>
                <a:latin typeface="Calibri"/>
                <a:ea typeface="Calibri"/>
              </a:rPr>
              <a:t>valide les projets et gère les paiements.</a:t>
            </a:r>
            <a:endParaRPr lang="fr-FR" sz="2140" b="0" strike="noStrike" spc="-1">
              <a:latin typeface="Arial"/>
            </a:endParaRPr>
          </a:p>
          <a:p>
            <a:pPr>
              <a:lnSpc>
                <a:spcPct val="90000"/>
              </a:lnSpc>
              <a:tabLst>
                <a:tab pos="0" algn="l"/>
              </a:tabLst>
            </a:pPr>
            <a:endParaRPr lang="fr-FR" sz="2140" b="0" strike="noStrike" spc="-1">
              <a:latin typeface="Arial"/>
            </a:endParaRPr>
          </a:p>
          <a:p>
            <a:pPr>
              <a:lnSpc>
                <a:spcPct val="90000"/>
              </a:lnSpc>
              <a:tabLst>
                <a:tab pos="0" algn="l"/>
              </a:tabLst>
            </a:pPr>
            <a:r>
              <a:rPr lang="fr-FR" sz="2140" b="1" strike="noStrike" spc="-1">
                <a:solidFill>
                  <a:srgbClr val="870087"/>
                </a:solidFill>
                <a:latin typeface="Calibri"/>
                <a:ea typeface="Calibri"/>
              </a:rPr>
              <a:t>Quoi ?</a:t>
            </a:r>
            <a:endParaRPr lang="fr-FR" sz="2140" b="0" strike="noStrike" spc="-1">
              <a:latin typeface="Arial"/>
            </a:endParaRPr>
          </a:p>
          <a:p>
            <a:pPr>
              <a:lnSpc>
                <a:spcPct val="90000"/>
              </a:lnSpc>
              <a:tabLst>
                <a:tab pos="0" algn="l"/>
              </a:tabLst>
            </a:pPr>
            <a:r>
              <a:rPr lang="fr-FR" sz="2140" b="0" strike="noStrike" spc="-1">
                <a:solidFill>
                  <a:srgbClr val="870087"/>
                </a:solidFill>
                <a:latin typeface="Calibri"/>
                <a:ea typeface="Calibri"/>
              </a:rPr>
              <a:t>Offres datées et forfaitaires (sorties ou interventions en classe), pas de biens matériels.</a:t>
            </a:r>
            <a:endParaRPr lang="fr-FR" sz="2140" b="0" strike="noStrike" spc="-1">
              <a:latin typeface="Arial"/>
            </a:endParaRPr>
          </a:p>
          <a:p>
            <a:pPr algn="ctr">
              <a:lnSpc>
                <a:spcPct val="90000"/>
              </a:lnSpc>
              <a:tabLst>
                <a:tab pos="0" algn="l"/>
              </a:tabLst>
            </a:pPr>
            <a:r>
              <a:rPr lang="fr-FR" sz="1860" b="0" strike="noStrike" spc="-1">
                <a:solidFill>
                  <a:srgbClr val="000000"/>
                </a:solidFill>
                <a:latin typeface="Calibri"/>
                <a:ea typeface="Calibri"/>
              </a:rPr>
              <a:t> </a:t>
            </a:r>
            <a:endParaRPr lang="fr-FR" sz="1860" b="0" strike="noStrike" spc="-1">
              <a:latin typeface="Arial"/>
            </a:endParaRPr>
          </a:p>
        </p:txBody>
      </p:sp>
      <p:sp>
        <p:nvSpPr>
          <p:cNvPr id="384" name="ZoneTexte 12"/>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sp>
        <p:nvSpPr>
          <p:cNvPr id="385" name="Titre 1"/>
          <p:cNvSpPr/>
          <p:nvPr/>
        </p:nvSpPr>
        <p:spPr>
          <a:xfrm>
            <a:off x="789840" y="153360"/>
            <a:ext cx="730944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4180" b="1" u="sng" strike="noStrike" spc="-1">
                <a:solidFill>
                  <a:srgbClr val="870087"/>
                </a:solidFill>
                <a:uFillTx/>
                <a:latin typeface="Calibri"/>
                <a:ea typeface="Calibri"/>
              </a:rPr>
              <a:t>2eme partie :</a:t>
            </a:r>
            <a:r>
              <a:t/>
            </a:r>
            <a:br/>
            <a:r>
              <a:rPr lang="fr-FR" sz="4180" b="1" u="sng" strike="noStrike" spc="-1">
                <a:solidFill>
                  <a:srgbClr val="870087"/>
                </a:solidFill>
                <a:uFillTx/>
                <a:latin typeface="Calibri"/>
                <a:ea typeface="Calibri"/>
              </a:rPr>
              <a:t> </a:t>
            </a:r>
            <a:r>
              <a:rPr lang="fr-FR" sz="4180" b="1" i="1" u="sng" strike="noStrike" spc="-1">
                <a:solidFill>
                  <a:srgbClr val="870087"/>
                </a:solidFill>
                <a:uFillTx/>
                <a:latin typeface="Calibri"/>
                <a:ea typeface="Calibri"/>
              </a:rPr>
              <a:t>La part collective </a:t>
            </a:r>
            <a:endParaRPr lang="fr-FR" sz="418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 name="Groupe 9"/>
          <p:cNvGrpSpPr/>
          <p:nvPr/>
        </p:nvGrpSpPr>
        <p:grpSpPr>
          <a:xfrm>
            <a:off x="7618680" y="312840"/>
            <a:ext cx="1151280" cy="338400"/>
            <a:chOff x="7618680" y="312840"/>
            <a:chExt cx="1151280" cy="338400"/>
          </a:xfrm>
        </p:grpSpPr>
        <p:pic>
          <p:nvPicPr>
            <p:cNvPr id="387" name="Picture 12" descr="Picture 12"/>
            <p:cNvPicPr/>
            <p:nvPr/>
          </p:nvPicPr>
          <p:blipFill>
            <a:blip r:embed="rId2"/>
            <a:stretch/>
          </p:blipFill>
          <p:spPr>
            <a:xfrm>
              <a:off x="8424360" y="312840"/>
              <a:ext cx="345600" cy="338400"/>
            </a:xfrm>
            <a:prstGeom prst="rect">
              <a:avLst/>
            </a:prstGeom>
            <a:ln w="12700">
              <a:noFill/>
            </a:ln>
          </p:spPr>
        </p:pic>
        <p:pic>
          <p:nvPicPr>
            <p:cNvPr id="388" name="Image 8" descr="Image 8"/>
            <p:cNvPicPr/>
            <p:nvPr/>
          </p:nvPicPr>
          <p:blipFill>
            <a:blip r:embed="rId3"/>
            <a:stretch/>
          </p:blipFill>
          <p:spPr>
            <a:xfrm>
              <a:off x="7618680" y="312840"/>
              <a:ext cx="772920" cy="338400"/>
            </a:xfrm>
            <a:prstGeom prst="rect">
              <a:avLst/>
            </a:prstGeom>
            <a:ln w="12700">
              <a:noFill/>
            </a:ln>
          </p:spPr>
        </p:pic>
      </p:grpSp>
      <p:sp>
        <p:nvSpPr>
          <p:cNvPr id="389" name="Titre 1"/>
          <p:cNvSpPr/>
          <p:nvPr/>
        </p:nvSpPr>
        <p:spPr>
          <a:xfrm>
            <a:off x="353520" y="465120"/>
            <a:ext cx="8370360" cy="533916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420" b="1" strike="noStrike" spc="-1">
                <a:solidFill>
                  <a:srgbClr val="870087"/>
                </a:solidFill>
                <a:latin typeface="Calibri"/>
                <a:ea typeface="Calibri"/>
              </a:rPr>
              <a:t>Combien ?</a:t>
            </a:r>
            <a:endParaRPr lang="fr-FR" sz="2420" b="0" strike="noStrike" spc="-1">
              <a:latin typeface="Arial"/>
            </a:endParaRPr>
          </a:p>
          <a:p>
            <a:pPr marL="425160" indent="-424080">
              <a:lnSpc>
                <a:spcPct val="100000"/>
              </a:lnSpc>
              <a:buClr>
                <a:srgbClr val="870087"/>
              </a:buClr>
              <a:buFont typeface="Arial"/>
              <a:buChar char="•"/>
              <a:tabLst>
                <a:tab pos="0" algn="l"/>
              </a:tabLst>
            </a:pPr>
            <a:r>
              <a:rPr lang="fr-FR" sz="2230" b="0" strike="noStrike" spc="-1">
                <a:solidFill>
                  <a:srgbClr val="870087"/>
                </a:solidFill>
                <a:latin typeface="Calibri"/>
                <a:ea typeface="Calibri"/>
              </a:rPr>
              <a:t>En </a:t>
            </a:r>
            <a:r>
              <a:rPr lang="fr-FR" sz="2230" b="1" strike="noStrike" spc="-1">
                <a:solidFill>
                  <a:srgbClr val="870087"/>
                </a:solidFill>
                <a:latin typeface="Calibri"/>
                <a:ea typeface="Calibri"/>
              </a:rPr>
              <a:t>4</a:t>
            </a:r>
            <a:r>
              <a:rPr lang="fr-FR" sz="2229" b="1" strike="noStrike" spc="-1" baseline="29000">
                <a:solidFill>
                  <a:srgbClr val="870087"/>
                </a:solidFill>
                <a:latin typeface="Calibri"/>
                <a:ea typeface="Calibri"/>
              </a:rPr>
              <a:t>e</a:t>
            </a:r>
            <a:r>
              <a:rPr lang="fr-FR" sz="2230" b="0" strike="noStrike" spc="-1">
                <a:solidFill>
                  <a:srgbClr val="870087"/>
                </a:solidFill>
                <a:latin typeface="Calibri"/>
                <a:ea typeface="Calibri"/>
              </a:rPr>
              <a:t> et </a:t>
            </a:r>
            <a:r>
              <a:rPr lang="fr-FR" sz="2230" b="1" strike="noStrike" spc="-1">
                <a:solidFill>
                  <a:srgbClr val="870087"/>
                </a:solidFill>
                <a:latin typeface="Calibri"/>
                <a:ea typeface="Calibri"/>
              </a:rPr>
              <a:t>3</a:t>
            </a:r>
            <a:r>
              <a:rPr lang="fr-FR" sz="2229" b="1" strike="noStrike" spc="-1" baseline="29000">
                <a:solidFill>
                  <a:srgbClr val="870087"/>
                </a:solidFill>
                <a:latin typeface="Calibri"/>
                <a:ea typeface="Calibri"/>
              </a:rPr>
              <a:t>e</a:t>
            </a:r>
            <a:r>
              <a:rPr lang="fr-FR" sz="2230" b="0" strike="noStrike" spc="-1">
                <a:solidFill>
                  <a:srgbClr val="870087"/>
                </a:solidFill>
                <a:latin typeface="Calibri"/>
                <a:ea typeface="Calibri"/>
              </a:rPr>
              <a:t> </a:t>
            </a:r>
            <a:r>
              <a:rPr lang="fr-FR" sz="2230" b="1" strike="noStrike" spc="-1">
                <a:solidFill>
                  <a:srgbClr val="870087"/>
                </a:solidFill>
                <a:latin typeface="Calibri"/>
                <a:ea typeface="Calibri"/>
              </a:rPr>
              <a:t>25€ </a:t>
            </a:r>
            <a:r>
              <a:rPr lang="fr-FR" sz="2230" b="0" strike="noStrike" spc="-1">
                <a:solidFill>
                  <a:srgbClr val="870087"/>
                </a:solidFill>
                <a:latin typeface="Calibri"/>
                <a:ea typeface="Calibri"/>
              </a:rPr>
              <a:t>par élève (prorata de </a:t>
            </a:r>
            <a:r>
              <a:rPr lang="fr-FR" sz="2230" b="1" strike="noStrike" spc="-1">
                <a:solidFill>
                  <a:srgbClr val="870087"/>
                </a:solidFill>
                <a:latin typeface="Calibri"/>
                <a:ea typeface="Calibri"/>
              </a:rPr>
              <a:t>16,7€ </a:t>
            </a:r>
            <a:r>
              <a:rPr lang="fr-FR" sz="2230" b="0" strike="noStrike" spc="-1">
                <a:solidFill>
                  <a:srgbClr val="870087"/>
                </a:solidFill>
                <a:latin typeface="Calibri"/>
                <a:ea typeface="Calibri"/>
              </a:rPr>
              <a:t>au 1er janvier 2022)</a:t>
            </a:r>
            <a:endParaRPr lang="fr-FR" sz="2230" b="0" strike="noStrike" spc="-1">
              <a:latin typeface="Arial"/>
            </a:endParaRPr>
          </a:p>
          <a:p>
            <a:pPr marL="425160" indent="-424080">
              <a:lnSpc>
                <a:spcPct val="100000"/>
              </a:lnSpc>
              <a:buClr>
                <a:srgbClr val="870087"/>
              </a:buClr>
              <a:buFont typeface="Arial"/>
              <a:buChar char="•"/>
              <a:tabLst>
                <a:tab pos="0" algn="l"/>
              </a:tabLst>
            </a:pPr>
            <a:r>
              <a:rPr lang="fr-FR" sz="2230" b="0" strike="noStrike" spc="-1">
                <a:solidFill>
                  <a:srgbClr val="870087"/>
                </a:solidFill>
                <a:latin typeface="Calibri"/>
                <a:ea typeface="Calibri"/>
              </a:rPr>
              <a:t>En </a:t>
            </a:r>
            <a:r>
              <a:rPr lang="fr-FR" sz="2230" b="1" strike="noStrike" spc="-1">
                <a:solidFill>
                  <a:srgbClr val="870087"/>
                </a:solidFill>
                <a:latin typeface="Calibri"/>
                <a:ea typeface="Calibri"/>
              </a:rPr>
              <a:t>2</a:t>
            </a:r>
            <a:r>
              <a:rPr lang="fr-FR" sz="2229" b="1" strike="noStrike" spc="-1" baseline="29000">
                <a:solidFill>
                  <a:srgbClr val="870087"/>
                </a:solidFill>
                <a:latin typeface="Calibri"/>
                <a:ea typeface="Calibri"/>
              </a:rPr>
              <a:t>nde</a:t>
            </a:r>
            <a:r>
              <a:rPr lang="fr-FR" sz="2230" b="0" strike="noStrike" spc="-1">
                <a:solidFill>
                  <a:srgbClr val="870087"/>
                </a:solidFill>
                <a:latin typeface="Calibri"/>
                <a:ea typeface="Calibri"/>
              </a:rPr>
              <a:t> </a:t>
            </a:r>
            <a:r>
              <a:rPr lang="fr-FR" sz="2230" b="1" strike="noStrike" spc="-1">
                <a:solidFill>
                  <a:srgbClr val="870087"/>
                </a:solidFill>
                <a:latin typeface="Calibri"/>
                <a:ea typeface="Calibri"/>
              </a:rPr>
              <a:t>30€ </a:t>
            </a:r>
            <a:r>
              <a:rPr lang="fr-FR" sz="2230" b="0" strike="noStrike" spc="-1">
                <a:solidFill>
                  <a:srgbClr val="870087"/>
                </a:solidFill>
                <a:latin typeface="Calibri"/>
                <a:ea typeface="Calibri"/>
              </a:rPr>
              <a:t>par élève (</a:t>
            </a:r>
            <a:r>
              <a:rPr lang="fr-FR" sz="2230" b="1" strike="noStrike" spc="-1">
                <a:solidFill>
                  <a:srgbClr val="870087"/>
                </a:solidFill>
                <a:latin typeface="Calibri"/>
                <a:ea typeface="Calibri"/>
              </a:rPr>
              <a:t>20€ </a:t>
            </a:r>
            <a:r>
              <a:rPr lang="fr-FR" sz="2230" b="0" strike="noStrike" spc="-1">
                <a:solidFill>
                  <a:srgbClr val="870087"/>
                </a:solidFill>
                <a:latin typeface="Calibri"/>
                <a:ea typeface="Calibri"/>
              </a:rPr>
              <a:t>au 1er janvier 2022)</a:t>
            </a:r>
            <a:endParaRPr lang="fr-FR" sz="2230" b="0" strike="noStrike" spc="-1">
              <a:latin typeface="Arial"/>
            </a:endParaRPr>
          </a:p>
          <a:p>
            <a:pPr marL="425160" indent="-424080">
              <a:lnSpc>
                <a:spcPct val="100000"/>
              </a:lnSpc>
              <a:buClr>
                <a:srgbClr val="870087"/>
              </a:buClr>
              <a:buFont typeface="Arial"/>
              <a:buChar char="•"/>
              <a:tabLst>
                <a:tab pos="0" algn="l"/>
              </a:tabLst>
            </a:pPr>
            <a:r>
              <a:rPr lang="fr-FR" sz="2230" b="1" strike="noStrike" spc="-1">
                <a:solidFill>
                  <a:srgbClr val="870087"/>
                </a:solidFill>
                <a:latin typeface="Calibri"/>
                <a:ea typeface="Calibri"/>
              </a:rPr>
              <a:t>CAP </a:t>
            </a:r>
            <a:r>
              <a:rPr lang="fr-FR" sz="2230" b="0" strike="noStrike" spc="-1">
                <a:solidFill>
                  <a:srgbClr val="870087"/>
                </a:solidFill>
                <a:latin typeface="Calibri"/>
                <a:ea typeface="Calibri"/>
              </a:rPr>
              <a:t>1</a:t>
            </a:r>
            <a:r>
              <a:rPr lang="fr-FR" sz="2229" b="0" strike="noStrike" spc="-1" baseline="29000">
                <a:solidFill>
                  <a:srgbClr val="870087"/>
                </a:solidFill>
                <a:latin typeface="Calibri"/>
                <a:ea typeface="Calibri"/>
              </a:rPr>
              <a:t>ere</a:t>
            </a:r>
            <a:r>
              <a:rPr lang="fr-FR" sz="2230" b="0" strike="noStrike" spc="-1">
                <a:solidFill>
                  <a:srgbClr val="870087"/>
                </a:solidFill>
                <a:latin typeface="Calibri"/>
                <a:ea typeface="Calibri"/>
              </a:rPr>
              <a:t> et 2</a:t>
            </a:r>
            <a:r>
              <a:rPr lang="fr-FR" sz="2229" b="0" strike="noStrike" spc="-1" baseline="29000">
                <a:solidFill>
                  <a:srgbClr val="870087"/>
                </a:solidFill>
                <a:latin typeface="Calibri"/>
                <a:ea typeface="Calibri"/>
              </a:rPr>
              <a:t>eme</a:t>
            </a:r>
            <a:r>
              <a:rPr lang="fr-FR" sz="2230" b="0" strike="noStrike" spc="-1">
                <a:solidFill>
                  <a:srgbClr val="870087"/>
                </a:solidFill>
                <a:latin typeface="Calibri"/>
                <a:ea typeface="Calibri"/>
              </a:rPr>
              <a:t> année </a:t>
            </a:r>
            <a:r>
              <a:rPr lang="fr-FR" sz="2230" b="1" strike="noStrike" spc="-1">
                <a:solidFill>
                  <a:srgbClr val="870087"/>
                </a:solidFill>
                <a:latin typeface="Calibri"/>
                <a:ea typeface="Calibri"/>
              </a:rPr>
              <a:t>30€ </a:t>
            </a:r>
            <a:r>
              <a:rPr lang="fr-FR" sz="2230" b="0" strike="noStrike" spc="-1">
                <a:solidFill>
                  <a:srgbClr val="870087"/>
                </a:solidFill>
                <a:latin typeface="Calibri"/>
                <a:ea typeface="Calibri"/>
              </a:rPr>
              <a:t>élève (</a:t>
            </a:r>
            <a:r>
              <a:rPr lang="fr-FR" sz="2230" b="1" strike="noStrike" spc="-1">
                <a:solidFill>
                  <a:srgbClr val="870087"/>
                </a:solidFill>
                <a:latin typeface="Calibri"/>
                <a:ea typeface="Calibri"/>
              </a:rPr>
              <a:t>20€ </a:t>
            </a:r>
            <a:r>
              <a:rPr lang="fr-FR" sz="2230" b="0" strike="noStrike" spc="-1">
                <a:solidFill>
                  <a:srgbClr val="870087"/>
                </a:solidFill>
                <a:latin typeface="Calibri"/>
                <a:ea typeface="Calibri"/>
              </a:rPr>
              <a:t>au 1er janvier 2022)</a:t>
            </a:r>
            <a:endParaRPr lang="fr-FR" sz="2230" b="0" strike="noStrike" spc="-1">
              <a:latin typeface="Arial"/>
            </a:endParaRPr>
          </a:p>
          <a:p>
            <a:pPr marL="425160" indent="-424080">
              <a:lnSpc>
                <a:spcPct val="100000"/>
              </a:lnSpc>
              <a:buClr>
                <a:srgbClr val="870087"/>
              </a:buClr>
              <a:buFont typeface="Arial"/>
              <a:buChar char="•"/>
              <a:tabLst>
                <a:tab pos="0" algn="l"/>
              </a:tabLst>
            </a:pPr>
            <a:r>
              <a:rPr lang="fr-FR" sz="2230" b="0" strike="noStrike" spc="-1">
                <a:solidFill>
                  <a:srgbClr val="870087"/>
                </a:solidFill>
                <a:latin typeface="Calibri"/>
                <a:ea typeface="Calibri"/>
              </a:rPr>
              <a:t>En </a:t>
            </a:r>
            <a:r>
              <a:rPr lang="fr-FR" sz="2230" b="1" strike="noStrike" spc="-1">
                <a:solidFill>
                  <a:srgbClr val="870087"/>
                </a:solidFill>
                <a:latin typeface="Calibri"/>
                <a:ea typeface="Calibri"/>
              </a:rPr>
              <a:t>1</a:t>
            </a:r>
            <a:r>
              <a:rPr lang="fr-FR" sz="2229" b="1" strike="noStrike" spc="-1" baseline="29000">
                <a:solidFill>
                  <a:srgbClr val="870087"/>
                </a:solidFill>
                <a:latin typeface="Calibri"/>
                <a:ea typeface="Calibri"/>
              </a:rPr>
              <a:t>ere</a:t>
            </a:r>
            <a:r>
              <a:rPr lang="fr-FR" sz="2230" b="0" strike="noStrike" spc="-1">
                <a:solidFill>
                  <a:srgbClr val="870087"/>
                </a:solidFill>
                <a:latin typeface="Calibri"/>
                <a:ea typeface="Calibri"/>
              </a:rPr>
              <a:t> et </a:t>
            </a:r>
            <a:r>
              <a:rPr lang="fr-FR" sz="2230" b="1" strike="noStrike" spc="-1">
                <a:solidFill>
                  <a:srgbClr val="870087"/>
                </a:solidFill>
                <a:latin typeface="Calibri"/>
                <a:ea typeface="Calibri"/>
              </a:rPr>
              <a:t>Terminale</a:t>
            </a:r>
            <a:r>
              <a:rPr lang="fr-FR" sz="2230" b="0" strike="noStrike" spc="-1">
                <a:solidFill>
                  <a:srgbClr val="870087"/>
                </a:solidFill>
                <a:latin typeface="Calibri"/>
                <a:ea typeface="Calibri"/>
              </a:rPr>
              <a:t> </a:t>
            </a:r>
            <a:r>
              <a:rPr lang="fr-FR" sz="2230" b="1" strike="noStrike" spc="-1">
                <a:solidFill>
                  <a:srgbClr val="870087"/>
                </a:solidFill>
                <a:latin typeface="Calibri"/>
                <a:ea typeface="Calibri"/>
              </a:rPr>
              <a:t>20 € </a:t>
            </a:r>
            <a:r>
              <a:rPr lang="fr-FR" sz="2230" b="0" strike="noStrike" spc="-1">
                <a:solidFill>
                  <a:srgbClr val="870087"/>
                </a:solidFill>
                <a:latin typeface="Calibri"/>
                <a:ea typeface="Calibri"/>
              </a:rPr>
              <a:t>par élève (</a:t>
            </a:r>
            <a:r>
              <a:rPr lang="fr-FR" sz="2230" b="1" strike="noStrike" spc="-1">
                <a:solidFill>
                  <a:srgbClr val="870087"/>
                </a:solidFill>
                <a:latin typeface="Calibri"/>
                <a:ea typeface="Calibri"/>
              </a:rPr>
              <a:t>13,3€ </a:t>
            </a:r>
            <a:r>
              <a:rPr lang="fr-FR" sz="2230" b="0" strike="noStrike" spc="-1">
                <a:solidFill>
                  <a:srgbClr val="870087"/>
                </a:solidFill>
                <a:latin typeface="Calibri"/>
                <a:ea typeface="Calibri"/>
              </a:rPr>
              <a:t>au 1er janvier 2022)</a:t>
            </a:r>
            <a:endParaRPr lang="fr-FR" sz="2230" b="0" strike="noStrike" spc="-1">
              <a:latin typeface="Arial"/>
            </a:endParaRPr>
          </a:p>
          <a:p>
            <a:pPr>
              <a:lnSpc>
                <a:spcPct val="100000"/>
              </a:lnSpc>
              <a:tabLst>
                <a:tab pos="0" algn="l"/>
              </a:tabLst>
            </a:pPr>
            <a:endParaRPr lang="fr-FR" sz="2230" b="0" strike="noStrike" spc="-1">
              <a:latin typeface="Arial"/>
            </a:endParaRPr>
          </a:p>
          <a:p>
            <a:pPr>
              <a:lnSpc>
                <a:spcPct val="100000"/>
              </a:lnSpc>
              <a:tabLst>
                <a:tab pos="0" algn="l"/>
              </a:tabLst>
            </a:pPr>
            <a:r>
              <a:rPr lang="fr-FR" sz="2230" b="0" strike="noStrike" spc="-1">
                <a:solidFill>
                  <a:srgbClr val="870087"/>
                </a:solidFill>
                <a:latin typeface="Calibri"/>
                <a:ea typeface="Calibri"/>
              </a:rPr>
              <a:t>· Ce crédit est </a:t>
            </a:r>
            <a:r>
              <a:rPr lang="fr-FR" sz="2230" b="1" strike="noStrike" spc="-1">
                <a:solidFill>
                  <a:srgbClr val="870087"/>
                </a:solidFill>
                <a:latin typeface="Calibri"/>
                <a:ea typeface="Calibri"/>
              </a:rPr>
              <a:t>attribué virtuellement </a:t>
            </a:r>
            <a:r>
              <a:rPr lang="fr-FR" sz="2230" b="0" strike="noStrike" spc="-1">
                <a:solidFill>
                  <a:srgbClr val="870087"/>
                </a:solidFill>
                <a:latin typeface="Calibri"/>
                <a:ea typeface="Calibri"/>
              </a:rPr>
              <a:t>aux établissements scolaires dans </a:t>
            </a:r>
            <a:r>
              <a:rPr lang="fr-FR" sz="2230" b="1" strike="noStrike" spc="-1">
                <a:solidFill>
                  <a:srgbClr val="870087"/>
                </a:solidFill>
                <a:latin typeface="Calibri"/>
                <a:ea typeface="Calibri"/>
              </a:rPr>
              <a:t>ADAGE.</a:t>
            </a:r>
            <a:r>
              <a:rPr lang="fr-FR" sz="2230" b="0" strike="noStrike" spc="-1">
                <a:solidFill>
                  <a:srgbClr val="870087"/>
                </a:solidFill>
                <a:latin typeface="Calibri"/>
                <a:ea typeface="Calibri"/>
              </a:rPr>
              <a:t> Ce qui permet une répartition d’un montant pour les projets EAC par classe.</a:t>
            </a:r>
            <a:endParaRPr lang="fr-FR" sz="2230" b="0" strike="noStrike" spc="-1">
              <a:latin typeface="Arial"/>
            </a:endParaRPr>
          </a:p>
          <a:p>
            <a:pPr>
              <a:lnSpc>
                <a:spcPct val="100000"/>
              </a:lnSpc>
              <a:tabLst>
                <a:tab pos="0" algn="l"/>
              </a:tabLst>
            </a:pPr>
            <a:endParaRPr lang="fr-FR" sz="2230" b="0" strike="noStrike" spc="-1">
              <a:latin typeface="Arial"/>
            </a:endParaRPr>
          </a:p>
          <a:p>
            <a:pPr>
              <a:lnSpc>
                <a:spcPct val="100000"/>
              </a:lnSpc>
              <a:tabLst>
                <a:tab pos="0" algn="l"/>
              </a:tabLst>
            </a:pPr>
            <a:endParaRPr lang="fr-FR" sz="2230" b="0" strike="noStrike" spc="-1">
              <a:latin typeface="Arial"/>
            </a:endParaRPr>
          </a:p>
          <a:p>
            <a:pPr algn="ctr">
              <a:lnSpc>
                <a:spcPct val="100000"/>
              </a:lnSpc>
              <a:tabLst>
                <a:tab pos="0" algn="l"/>
              </a:tabLst>
            </a:pPr>
            <a:r>
              <a:rPr lang="fr-FR" sz="2230" b="0" strike="noStrike" spc="-1">
                <a:solidFill>
                  <a:srgbClr val="000000"/>
                </a:solidFill>
                <a:latin typeface="Calibri"/>
                <a:ea typeface="Calibri"/>
              </a:rPr>
              <a:t> </a:t>
            </a:r>
            <a:endParaRPr lang="fr-FR" sz="2230" b="0" strike="noStrike" spc="-1">
              <a:latin typeface="Arial"/>
            </a:endParaRPr>
          </a:p>
        </p:txBody>
      </p:sp>
      <p:sp>
        <p:nvSpPr>
          <p:cNvPr id="390" name="ZoneTexte 11"/>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pic>
        <p:nvPicPr>
          <p:cNvPr id="391" name="Image 13" descr="Image 13"/>
          <p:cNvPicPr/>
          <p:nvPr/>
        </p:nvPicPr>
        <p:blipFill>
          <a:blip r:embed="rId4"/>
          <a:stretch/>
        </p:blipFill>
        <p:spPr>
          <a:xfrm>
            <a:off x="3348000" y="4581000"/>
            <a:ext cx="5378760" cy="1943280"/>
          </a:xfrm>
          <a:prstGeom prst="rect">
            <a:avLst/>
          </a:prstGeom>
          <a:ln w="12700">
            <a:noFill/>
          </a:ln>
        </p:spPr>
      </p:pic>
      <p:sp>
        <p:nvSpPr>
          <p:cNvPr id="392" name="Rectangle 14"/>
          <p:cNvSpPr/>
          <p:nvPr/>
        </p:nvSpPr>
        <p:spPr>
          <a:xfrm>
            <a:off x="3837960" y="4211640"/>
            <a:ext cx="4610160" cy="45540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2400" b="1" u="sng" strike="noStrike" spc="-1">
                <a:solidFill>
                  <a:srgbClr val="870087"/>
                </a:solidFill>
                <a:uFillTx/>
                <a:latin typeface="Calibri"/>
                <a:ea typeface="Calibri"/>
              </a:rPr>
              <a:t>Pourquoi étendre aux - de 18 ans ?</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e 9_0"/>
          <p:cNvGrpSpPr/>
          <p:nvPr/>
        </p:nvGrpSpPr>
        <p:grpSpPr>
          <a:xfrm>
            <a:off x="7618680" y="312840"/>
            <a:ext cx="1151280" cy="338400"/>
            <a:chOff x="7618680" y="312840"/>
            <a:chExt cx="1151280" cy="338400"/>
          </a:xfrm>
        </p:grpSpPr>
        <p:pic>
          <p:nvPicPr>
            <p:cNvPr id="394" name="Picture 12_0" descr="Picture 12"/>
            <p:cNvPicPr/>
            <p:nvPr/>
          </p:nvPicPr>
          <p:blipFill>
            <a:blip r:embed="rId2"/>
            <a:stretch/>
          </p:blipFill>
          <p:spPr>
            <a:xfrm>
              <a:off x="8424360" y="312840"/>
              <a:ext cx="345600" cy="338400"/>
            </a:xfrm>
            <a:prstGeom prst="rect">
              <a:avLst/>
            </a:prstGeom>
            <a:ln w="12700">
              <a:noFill/>
            </a:ln>
          </p:spPr>
        </p:pic>
        <p:pic>
          <p:nvPicPr>
            <p:cNvPr id="395" name="Image 8_0" descr="Image 8"/>
            <p:cNvPicPr/>
            <p:nvPr/>
          </p:nvPicPr>
          <p:blipFill>
            <a:blip r:embed="rId3"/>
            <a:stretch/>
          </p:blipFill>
          <p:spPr>
            <a:xfrm>
              <a:off x="7618680" y="312840"/>
              <a:ext cx="772920" cy="338400"/>
            </a:xfrm>
            <a:prstGeom prst="rect">
              <a:avLst/>
            </a:prstGeom>
            <a:ln w="12700">
              <a:noFill/>
            </a:ln>
          </p:spPr>
        </p:pic>
      </p:grpSp>
      <p:sp>
        <p:nvSpPr>
          <p:cNvPr id="396" name="Titre 1_0"/>
          <p:cNvSpPr/>
          <p:nvPr/>
        </p:nvSpPr>
        <p:spPr>
          <a:xfrm>
            <a:off x="225360" y="304200"/>
            <a:ext cx="8692560" cy="655272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gn="ctr">
              <a:lnSpc>
                <a:spcPct val="80000"/>
              </a:lnSpc>
              <a:tabLst>
                <a:tab pos="0" algn="l"/>
              </a:tabLst>
            </a:pPr>
            <a:r>
              <a:rPr lang="fr-FR" sz="4000" b="1" i="1" strike="noStrike" spc="-1" dirty="0">
                <a:solidFill>
                  <a:srgbClr val="870087"/>
                </a:solidFill>
                <a:latin typeface="Calibri" panose="020F0502020204030204" pitchFamily="34" charset="0"/>
                <a:ea typeface="Calibri"/>
                <a:cs typeface="Calibri" panose="020F0502020204030204" pitchFamily="34" charset="0"/>
              </a:rPr>
              <a:t>Monter son projet </a:t>
            </a:r>
            <a:endParaRPr lang="fr-FR" sz="4000" b="0" strike="noStrike" spc="-1" dirty="0">
              <a:latin typeface="Calibri" panose="020F0502020204030204" pitchFamily="34" charset="0"/>
              <a:cs typeface="Calibri" panose="020F0502020204030204" pitchFamily="34" charset="0"/>
            </a:endParaRPr>
          </a:p>
          <a:p>
            <a:pPr algn="ctr">
              <a:lnSpc>
                <a:spcPct val="80000"/>
              </a:lnSpc>
              <a:tabLst>
                <a:tab pos="0" algn="l"/>
              </a:tabLst>
            </a:pPr>
            <a:r>
              <a:rPr lang="fr-FR" sz="4000" b="1" i="1" strike="noStrike" spc="-1" dirty="0">
                <a:solidFill>
                  <a:srgbClr val="870087"/>
                </a:solidFill>
                <a:latin typeface="Calibri" panose="020F0502020204030204" pitchFamily="34" charset="0"/>
                <a:ea typeface="Calibri"/>
                <a:cs typeface="Calibri" panose="020F0502020204030204" pitchFamily="34" charset="0"/>
              </a:rPr>
              <a:t>en partenariat, </a:t>
            </a:r>
            <a:endParaRPr lang="fr-FR" sz="4000" b="0" strike="noStrike" spc="-1" dirty="0">
              <a:latin typeface="Calibri" panose="020F0502020204030204" pitchFamily="34" charset="0"/>
              <a:cs typeface="Calibri" panose="020F0502020204030204" pitchFamily="34" charset="0"/>
            </a:endParaRPr>
          </a:p>
          <a:p>
            <a:pPr algn="ctr">
              <a:lnSpc>
                <a:spcPct val="80000"/>
              </a:lnSpc>
              <a:tabLst>
                <a:tab pos="0" algn="l"/>
              </a:tabLst>
            </a:pPr>
            <a:r>
              <a:rPr lang="fr-FR" sz="4000" b="1" i="1" strike="noStrike" spc="-1" dirty="0">
                <a:solidFill>
                  <a:srgbClr val="870087"/>
                </a:solidFill>
                <a:latin typeface="Calibri" panose="020F0502020204030204" pitchFamily="34" charset="0"/>
                <a:ea typeface="Calibri"/>
                <a:cs typeface="Calibri" panose="020F0502020204030204" pitchFamily="34" charset="0"/>
              </a:rPr>
              <a:t>avec la part collective du  </a:t>
            </a:r>
            <a:endParaRPr lang="fr-FR" sz="4000" b="0" strike="noStrike" spc="-1" dirty="0">
              <a:latin typeface="Calibri" panose="020F0502020204030204" pitchFamily="34" charset="0"/>
              <a:cs typeface="Calibri" panose="020F0502020204030204" pitchFamily="34" charset="0"/>
            </a:endParaRPr>
          </a:p>
          <a:p>
            <a:pPr algn="ctr">
              <a:lnSpc>
                <a:spcPct val="80000"/>
              </a:lnSpc>
              <a:tabLst>
                <a:tab pos="0" algn="l"/>
              </a:tabLst>
            </a:pPr>
            <a:r>
              <a:rPr lang="fr-FR" sz="4000" b="1" i="1" strike="noStrike" spc="-1" dirty="0">
                <a:solidFill>
                  <a:srgbClr val="870087"/>
                </a:solidFill>
                <a:latin typeface="Calibri" panose="020F0502020204030204" pitchFamily="34" charset="0"/>
                <a:ea typeface="Calibri"/>
                <a:cs typeface="Calibri" panose="020F0502020204030204" pitchFamily="34" charset="0"/>
              </a:rPr>
              <a:t>Pass Culture </a:t>
            </a:r>
            <a:endParaRPr lang="fr-FR" sz="4000" b="0" strike="noStrike" spc="-1" dirty="0">
              <a:latin typeface="Calibri" panose="020F0502020204030204" pitchFamily="34" charset="0"/>
              <a:cs typeface="Calibri" panose="020F0502020204030204" pitchFamily="34" charset="0"/>
            </a:endParaRPr>
          </a:p>
          <a:p>
            <a:pPr>
              <a:lnSpc>
                <a:spcPct val="80000"/>
              </a:lnSpc>
              <a:tabLst>
                <a:tab pos="0" algn="l"/>
              </a:tabLst>
            </a:pPr>
            <a:endParaRPr lang="fr-FR" sz="367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7" name="Groupe 9_3"/>
          <p:cNvGrpSpPr/>
          <p:nvPr/>
        </p:nvGrpSpPr>
        <p:grpSpPr>
          <a:xfrm>
            <a:off x="7618680" y="312840"/>
            <a:ext cx="1151280" cy="338400"/>
            <a:chOff x="7618680" y="312840"/>
            <a:chExt cx="1151280" cy="338400"/>
          </a:xfrm>
        </p:grpSpPr>
        <p:pic>
          <p:nvPicPr>
            <p:cNvPr id="398" name="Picture 12_3" descr="Picture 12"/>
            <p:cNvPicPr/>
            <p:nvPr/>
          </p:nvPicPr>
          <p:blipFill>
            <a:blip r:embed="rId2"/>
            <a:stretch/>
          </p:blipFill>
          <p:spPr>
            <a:xfrm>
              <a:off x="8424360" y="312840"/>
              <a:ext cx="345600" cy="338400"/>
            </a:xfrm>
            <a:prstGeom prst="rect">
              <a:avLst/>
            </a:prstGeom>
            <a:ln w="12700">
              <a:noFill/>
            </a:ln>
          </p:spPr>
        </p:pic>
        <p:pic>
          <p:nvPicPr>
            <p:cNvPr id="399" name="Image 8_3" descr="Image 8"/>
            <p:cNvPicPr/>
            <p:nvPr/>
          </p:nvPicPr>
          <p:blipFill>
            <a:blip r:embed="rId3"/>
            <a:stretch/>
          </p:blipFill>
          <p:spPr>
            <a:xfrm>
              <a:off x="7618680" y="312840"/>
              <a:ext cx="772920" cy="338400"/>
            </a:xfrm>
            <a:prstGeom prst="rect">
              <a:avLst/>
            </a:prstGeom>
            <a:ln w="12700">
              <a:noFill/>
            </a:ln>
          </p:spPr>
        </p:pic>
      </p:grpSp>
      <p:sp>
        <p:nvSpPr>
          <p:cNvPr id="400" name="Titre 1_8"/>
          <p:cNvSpPr/>
          <p:nvPr/>
        </p:nvSpPr>
        <p:spPr>
          <a:xfrm>
            <a:off x="225360" y="304200"/>
            <a:ext cx="8692560" cy="655272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80000"/>
              </a:lnSpc>
              <a:tabLst>
                <a:tab pos="0" algn="l"/>
              </a:tabLst>
            </a:pPr>
            <a:r>
              <a:rPr lang="fr-FR" sz="3670" b="1" i="1" u="sng" strike="noStrike" spc="-1">
                <a:solidFill>
                  <a:srgbClr val="870087"/>
                </a:solidFill>
                <a:uFillTx/>
                <a:latin typeface="Calibri"/>
                <a:ea typeface="Calibri"/>
              </a:rPr>
              <a:t>Les acteurs de projet :</a:t>
            </a:r>
            <a:endParaRPr lang="fr-FR" sz="3670" b="0" strike="noStrike" spc="-1">
              <a:latin typeface="Arial"/>
            </a:endParaRPr>
          </a:p>
          <a:p>
            <a:pPr>
              <a:lnSpc>
                <a:spcPct val="80000"/>
              </a:lnSpc>
              <a:tabLst>
                <a:tab pos="0" algn="l"/>
              </a:tabLst>
            </a:pPr>
            <a:endParaRPr lang="fr-FR" sz="3670" b="0" strike="noStrike" spc="-1">
              <a:latin typeface="Arial"/>
            </a:endParaRPr>
          </a:p>
          <a:p>
            <a:pPr marL="322200" indent="-321120">
              <a:lnSpc>
                <a:spcPct val="80000"/>
              </a:lnSpc>
              <a:buClr>
                <a:srgbClr val="870087"/>
              </a:buClr>
              <a:buFont typeface="Arial"/>
              <a:buChar char="•"/>
              <a:tabLst>
                <a:tab pos="0" algn="l"/>
              </a:tabLst>
            </a:pPr>
            <a:r>
              <a:rPr lang="fr-FR" sz="2070" b="0" strike="noStrike" spc="-1">
                <a:solidFill>
                  <a:srgbClr val="870087"/>
                </a:solidFill>
                <a:latin typeface="Calibri"/>
                <a:ea typeface="Calibri"/>
              </a:rPr>
              <a:t>Le </a:t>
            </a:r>
            <a:r>
              <a:rPr lang="fr-FR" sz="2070" b="1" strike="noStrike" spc="-1">
                <a:solidFill>
                  <a:srgbClr val="870087"/>
                </a:solidFill>
                <a:latin typeface="Calibri"/>
                <a:ea typeface="Calibri"/>
              </a:rPr>
              <a:t>porteur de projet </a:t>
            </a:r>
            <a:r>
              <a:rPr lang="fr-FR" sz="2070" b="0" strike="noStrike" spc="-1">
                <a:solidFill>
                  <a:srgbClr val="870087"/>
                </a:solidFill>
                <a:latin typeface="Calibri"/>
                <a:ea typeface="Calibri"/>
              </a:rPr>
              <a:t>utilise ADAGE pour monter son projet EAC. S’il est déjà en contact avec le partenaire, c’est ensemble qu’ils vont monter le projet. S’il ne connaît pas le partenaire, il va le trouver dans ADAGE et créer avec lui, si ce n’est pas fait, une offre par le pass Culture.</a:t>
            </a:r>
            <a:endParaRPr lang="fr-FR" sz="2070" b="0" strike="noStrike" spc="-1">
              <a:latin typeface="Arial"/>
            </a:endParaRPr>
          </a:p>
          <a:p>
            <a:pPr>
              <a:lnSpc>
                <a:spcPct val="80000"/>
              </a:lnSpc>
              <a:tabLst>
                <a:tab pos="0" algn="l"/>
              </a:tabLst>
            </a:pPr>
            <a:endParaRPr lang="fr-FR" sz="2070" b="0" strike="noStrike" spc="-1">
              <a:latin typeface="Arial"/>
            </a:endParaRPr>
          </a:p>
          <a:p>
            <a:pPr marL="322200" indent="-321120">
              <a:lnSpc>
                <a:spcPct val="80000"/>
              </a:lnSpc>
              <a:buClr>
                <a:srgbClr val="870087"/>
              </a:buClr>
              <a:buFont typeface="Arial"/>
              <a:buChar char="•"/>
              <a:tabLst>
                <a:tab pos="0" algn="l"/>
              </a:tabLst>
            </a:pPr>
            <a:r>
              <a:rPr lang="fr-FR" sz="2070" b="0" strike="noStrike" spc="-1">
                <a:solidFill>
                  <a:srgbClr val="870087"/>
                </a:solidFill>
                <a:latin typeface="Calibri"/>
                <a:ea typeface="Calibri"/>
              </a:rPr>
              <a:t>Le </a:t>
            </a:r>
            <a:r>
              <a:rPr lang="fr-FR" sz="2070" b="1" strike="noStrike" spc="-1">
                <a:solidFill>
                  <a:srgbClr val="870087"/>
                </a:solidFill>
                <a:latin typeface="Calibri"/>
                <a:ea typeface="Calibri"/>
              </a:rPr>
              <a:t>référent culture </a:t>
            </a:r>
            <a:r>
              <a:rPr lang="fr-FR" sz="2070" b="0" strike="noStrike" spc="-1">
                <a:solidFill>
                  <a:srgbClr val="870087"/>
                </a:solidFill>
                <a:latin typeface="Calibri"/>
                <a:ea typeface="Calibri"/>
              </a:rPr>
              <a:t>va accompagner et conseiller les équipes pédagogiques et aider le chef d’établissement.</a:t>
            </a:r>
            <a:endParaRPr lang="fr-FR" sz="2070" b="0" strike="noStrike" spc="-1">
              <a:latin typeface="Arial"/>
            </a:endParaRPr>
          </a:p>
          <a:p>
            <a:pPr>
              <a:lnSpc>
                <a:spcPct val="80000"/>
              </a:lnSpc>
              <a:tabLst>
                <a:tab pos="0" algn="l"/>
              </a:tabLst>
            </a:pPr>
            <a:endParaRPr lang="fr-FR" sz="2070" b="0" strike="noStrike" spc="-1">
              <a:latin typeface="Arial"/>
            </a:endParaRPr>
          </a:p>
          <a:p>
            <a:pPr marL="322200" indent="-321120">
              <a:lnSpc>
                <a:spcPct val="80000"/>
              </a:lnSpc>
              <a:buClr>
                <a:srgbClr val="870087"/>
              </a:buClr>
              <a:buFont typeface="Arial"/>
              <a:buChar char="•"/>
              <a:tabLst>
                <a:tab pos="0" algn="l"/>
              </a:tabLst>
            </a:pPr>
            <a:r>
              <a:rPr lang="fr-FR" sz="2070" b="0" strike="noStrike" spc="-1">
                <a:solidFill>
                  <a:srgbClr val="870087"/>
                </a:solidFill>
                <a:latin typeface="Calibri"/>
                <a:ea typeface="Calibri"/>
              </a:rPr>
              <a:t>Le </a:t>
            </a:r>
            <a:r>
              <a:rPr lang="fr-FR" sz="2070" b="1" strike="noStrike" spc="-1">
                <a:solidFill>
                  <a:srgbClr val="870087"/>
                </a:solidFill>
                <a:latin typeface="Calibri"/>
                <a:ea typeface="Calibri"/>
              </a:rPr>
              <a:t>chef d’établissement </a:t>
            </a:r>
            <a:r>
              <a:rPr lang="fr-FR" sz="2070" b="0" strike="noStrike" spc="-1">
                <a:solidFill>
                  <a:srgbClr val="870087"/>
                </a:solidFill>
                <a:latin typeface="Calibri"/>
                <a:ea typeface="Calibri"/>
              </a:rPr>
              <a:t>est garant de l’utilisation du budget au sein de son établissement et sa répartition, il valide les pré-réservations.</a:t>
            </a:r>
            <a:endParaRPr lang="fr-FR" sz="2070" b="0" strike="noStrike" spc="-1">
              <a:latin typeface="Arial"/>
            </a:endParaRPr>
          </a:p>
          <a:p>
            <a:pPr>
              <a:lnSpc>
                <a:spcPct val="80000"/>
              </a:lnSpc>
              <a:tabLst>
                <a:tab pos="0" algn="l"/>
              </a:tabLst>
            </a:pPr>
            <a:endParaRPr lang="fr-FR" sz="2070" b="0" strike="noStrike" spc="-1">
              <a:latin typeface="Arial"/>
            </a:endParaRPr>
          </a:p>
          <a:p>
            <a:pPr marL="322200" indent="-321120">
              <a:lnSpc>
                <a:spcPct val="80000"/>
              </a:lnSpc>
              <a:buClr>
                <a:srgbClr val="870087"/>
              </a:buClr>
              <a:buFont typeface="Arial"/>
              <a:buChar char="•"/>
              <a:tabLst>
                <a:tab pos="0" algn="l"/>
              </a:tabLst>
            </a:pPr>
            <a:r>
              <a:rPr lang="fr-FR" sz="2070" b="1" strike="noStrike" spc="-1">
                <a:solidFill>
                  <a:srgbClr val="870087"/>
                </a:solidFill>
                <a:latin typeface="Calibri"/>
                <a:ea typeface="Calibri"/>
              </a:rPr>
              <a:t>L’acteur culturel </a:t>
            </a:r>
            <a:r>
              <a:rPr lang="fr-FR" sz="2070" b="0" strike="noStrike" spc="-1">
                <a:solidFill>
                  <a:srgbClr val="870087"/>
                </a:solidFill>
                <a:latin typeface="Calibri"/>
                <a:ea typeface="Calibri"/>
              </a:rPr>
              <a:t>est remboursé à 100% par le pass culture une fois l’activité effectuée. Il crée les offres par sa plateforme pass Culture Pro. </a:t>
            </a:r>
            <a:endParaRPr lang="fr-FR" sz="2070" b="0" strike="noStrike" spc="-1">
              <a:latin typeface="Arial"/>
            </a:endParaRPr>
          </a:p>
          <a:p>
            <a:pPr>
              <a:lnSpc>
                <a:spcPct val="80000"/>
              </a:lnSpc>
              <a:tabLst>
                <a:tab pos="0" algn="l"/>
              </a:tabLst>
            </a:pPr>
            <a:endParaRPr lang="fr-FR" sz="2070" b="0" strike="noStrike" spc="-1">
              <a:latin typeface="Arial"/>
            </a:endParaRPr>
          </a:p>
          <a:p>
            <a:pPr marL="322200" indent="-321120">
              <a:lnSpc>
                <a:spcPct val="80000"/>
              </a:lnSpc>
              <a:buClr>
                <a:srgbClr val="870087"/>
              </a:buClr>
              <a:buFont typeface="Arial"/>
              <a:buChar char="•"/>
              <a:tabLst>
                <a:tab pos="0" algn="l"/>
              </a:tabLst>
            </a:pPr>
            <a:r>
              <a:rPr lang="fr-FR" sz="2070" b="0" strike="noStrike" spc="-1">
                <a:solidFill>
                  <a:srgbClr val="870087"/>
                </a:solidFill>
                <a:latin typeface="Calibri"/>
                <a:ea typeface="Calibri"/>
              </a:rPr>
              <a:t>Le </a:t>
            </a:r>
            <a:r>
              <a:rPr lang="fr-FR" sz="2070" b="1" strike="noStrike" spc="-1">
                <a:solidFill>
                  <a:srgbClr val="870087"/>
                </a:solidFill>
                <a:latin typeface="Calibri"/>
                <a:ea typeface="Calibri"/>
              </a:rPr>
              <a:t>coordinateur EAC du département</a:t>
            </a:r>
            <a:r>
              <a:rPr lang="fr-FR" sz="2070" b="0" strike="noStrike" spc="-1">
                <a:solidFill>
                  <a:srgbClr val="870087"/>
                </a:solidFill>
                <a:latin typeface="Calibri"/>
                <a:ea typeface="Calibri"/>
              </a:rPr>
              <a:t>, les </a:t>
            </a:r>
            <a:r>
              <a:rPr lang="fr-FR" sz="2070" b="1" strike="noStrike" spc="-1">
                <a:solidFill>
                  <a:srgbClr val="870087"/>
                </a:solidFill>
                <a:latin typeface="Calibri"/>
                <a:ea typeface="Calibri"/>
              </a:rPr>
              <a:t>chargés de missions culturels</a:t>
            </a:r>
            <a:r>
              <a:rPr lang="fr-FR" sz="2070" b="0" strike="noStrike" spc="-1">
                <a:solidFill>
                  <a:srgbClr val="870087"/>
                </a:solidFill>
                <a:latin typeface="Calibri"/>
                <a:ea typeface="Calibri"/>
              </a:rPr>
              <a:t>, le </a:t>
            </a:r>
            <a:r>
              <a:rPr lang="fr-FR" sz="2070" b="1" strike="noStrike" spc="-1">
                <a:solidFill>
                  <a:srgbClr val="870087"/>
                </a:solidFill>
                <a:latin typeface="Calibri"/>
                <a:ea typeface="Calibri"/>
              </a:rPr>
              <a:t>chargé de mission ADAGE académique</a:t>
            </a:r>
            <a:r>
              <a:rPr lang="fr-FR" sz="2070" b="0" strike="noStrike" spc="-1">
                <a:solidFill>
                  <a:srgbClr val="870087"/>
                </a:solidFill>
                <a:latin typeface="Calibri"/>
                <a:ea typeface="Calibri"/>
              </a:rPr>
              <a:t> sont des interlocuteurs à privilégier.</a:t>
            </a:r>
            <a:r>
              <a:rPr lang="fr-FR" sz="2070" b="1" strike="noStrike" spc="-1">
                <a:solidFill>
                  <a:srgbClr val="870087"/>
                </a:solidFill>
                <a:latin typeface="Calibri"/>
                <a:ea typeface="Calibri"/>
              </a:rPr>
              <a:t> </a:t>
            </a:r>
            <a:endParaRPr lang="fr-FR" sz="2070" b="0" strike="noStrike" spc="-1">
              <a:latin typeface="Arial"/>
            </a:endParaRPr>
          </a:p>
          <a:p>
            <a:pPr>
              <a:lnSpc>
                <a:spcPct val="80000"/>
              </a:lnSpc>
              <a:tabLst>
                <a:tab pos="0" algn="l"/>
              </a:tabLst>
            </a:pPr>
            <a:endParaRPr lang="fr-FR" sz="2070" b="0" strike="noStrike" spc="-1">
              <a:latin typeface="Arial"/>
            </a:endParaRPr>
          </a:p>
          <a:p>
            <a:pPr marL="322200" indent="-321120">
              <a:lnSpc>
                <a:spcPct val="80000"/>
              </a:lnSpc>
              <a:buClr>
                <a:srgbClr val="870087"/>
              </a:buClr>
              <a:buFont typeface="Arial"/>
              <a:buChar char="•"/>
              <a:tabLst>
                <a:tab pos="0" algn="l"/>
              </a:tabLst>
            </a:pPr>
            <a:r>
              <a:rPr lang="fr-FR" sz="2070" b="0" strike="noStrike" spc="-1">
                <a:solidFill>
                  <a:srgbClr val="870087"/>
                </a:solidFill>
                <a:latin typeface="Calibri"/>
                <a:ea typeface="Calibri"/>
              </a:rPr>
              <a:t>Le </a:t>
            </a:r>
            <a:r>
              <a:rPr lang="fr-FR" sz="2070" b="1" strike="noStrike" spc="-1">
                <a:solidFill>
                  <a:srgbClr val="870087"/>
                </a:solidFill>
                <a:latin typeface="Calibri"/>
                <a:ea typeface="Calibri"/>
              </a:rPr>
              <a:t>RUPN </a:t>
            </a:r>
            <a:r>
              <a:rPr lang="fr-FR" sz="2070" b="0" strike="noStrike" spc="-1">
                <a:solidFill>
                  <a:srgbClr val="870087"/>
                </a:solidFill>
                <a:latin typeface="Calibri"/>
                <a:ea typeface="Calibri"/>
              </a:rPr>
              <a:t>peut aider les acteurs de son établissement pour l’accès numérique. </a:t>
            </a:r>
            <a:endParaRPr lang="fr-FR" sz="207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itre 1_10"/>
          <p:cNvSpPr/>
          <p:nvPr/>
        </p:nvSpPr>
        <p:spPr>
          <a:xfrm>
            <a:off x="1320480" y="1484784"/>
            <a:ext cx="6501960" cy="4032448"/>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4000" b="1" u="sng" strike="noStrike" spc="-1" dirty="0">
                <a:solidFill>
                  <a:srgbClr val="870087"/>
                </a:solidFill>
                <a:uFillTx/>
                <a:latin typeface="Calibri" panose="020F0502020204030204" pitchFamily="34" charset="0"/>
                <a:ea typeface="Calibri"/>
                <a:cs typeface="Calibri" panose="020F0502020204030204" pitchFamily="34" charset="0"/>
              </a:rPr>
              <a:t>Les principales étapes</a:t>
            </a:r>
            <a:endParaRPr lang="fr-FR" sz="4000" b="0" strike="noStrike" spc="-1" dirty="0">
              <a:latin typeface="Calibri" panose="020F0502020204030204" pitchFamily="34" charset="0"/>
              <a:cs typeface="Calibri" panose="020F0502020204030204" pitchFamily="34" charset="0"/>
            </a:endParaRPr>
          </a:p>
          <a:p>
            <a:pPr algn="ctr">
              <a:lnSpc>
                <a:spcPct val="100000"/>
              </a:lnSpc>
              <a:tabLst>
                <a:tab pos="0" algn="l"/>
              </a:tabLst>
            </a:pPr>
            <a:endParaRPr lang="fr-FR" sz="3200" b="0" strike="noStrike" spc="-1" dirty="0">
              <a:latin typeface="Calibri" panose="020F0502020204030204" pitchFamily="34" charset="0"/>
              <a:cs typeface="Calibri" panose="020F0502020204030204" pitchFamily="34" charset="0"/>
            </a:endParaRPr>
          </a:p>
          <a:p>
            <a:pPr algn="ctr">
              <a:lnSpc>
                <a:spcPct val="100000"/>
              </a:lnSpc>
              <a:tabLst>
                <a:tab pos="0" algn="l"/>
              </a:tabLst>
            </a:pPr>
            <a:endParaRPr lang="fr-FR" sz="3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400" b="1" i="1" strike="noStrike" spc="-1" dirty="0">
                <a:solidFill>
                  <a:srgbClr val="870087"/>
                </a:solidFill>
                <a:latin typeface="Calibri" panose="020F0502020204030204" pitchFamily="34" charset="0"/>
                <a:ea typeface="Calibri"/>
                <a:cs typeface="Calibri" panose="020F0502020204030204" pitchFamily="34" charset="0"/>
              </a:rPr>
              <a:t>1- Monter son projet avec la part collective du Pass Culture dans ADAGE</a:t>
            </a:r>
            <a:endParaRPr lang="fr-FR" sz="24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4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400" b="1" i="1" strike="noStrike" spc="-1" dirty="0">
                <a:solidFill>
                  <a:srgbClr val="870087"/>
                </a:solidFill>
                <a:latin typeface="Calibri" panose="020F0502020204030204" pitchFamily="34" charset="0"/>
                <a:ea typeface="Calibri"/>
                <a:cs typeface="Calibri" panose="020F0502020204030204" pitchFamily="34" charset="0"/>
              </a:rPr>
              <a:t>2- Validation du chef d’établissement</a:t>
            </a:r>
            <a:endParaRPr lang="fr-FR" sz="24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4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400" b="1" i="1" strike="noStrike" spc="-1" dirty="0">
                <a:solidFill>
                  <a:srgbClr val="870087"/>
                </a:solidFill>
                <a:latin typeface="Calibri" panose="020F0502020204030204" pitchFamily="34" charset="0"/>
                <a:ea typeface="Calibri"/>
                <a:cs typeface="Calibri" panose="020F0502020204030204" pitchFamily="34" charset="0"/>
              </a:rPr>
              <a:t>3- Méthodologie de Projet EAC</a:t>
            </a:r>
            <a:endParaRPr lang="fr-FR" sz="24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400" b="0" strike="noStrike" spc="-1" dirty="0">
              <a:latin typeface="Calibri" panose="020F0502020204030204" pitchFamily="34" charset="0"/>
              <a:cs typeface="Calibri" panose="020F0502020204030204" pitchFamily="34" charset="0"/>
            </a:endParaRPr>
          </a:p>
        </p:txBody>
      </p:sp>
      <p:pic>
        <p:nvPicPr>
          <p:cNvPr id="402" name="Picture 2_5"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itre 1"/>
          <p:cNvSpPr/>
          <p:nvPr/>
        </p:nvSpPr>
        <p:spPr>
          <a:xfrm>
            <a:off x="225360" y="71280"/>
            <a:ext cx="8692560" cy="114192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600" b="1" i="1" u="sng" strike="noStrike" spc="-1">
                <a:solidFill>
                  <a:srgbClr val="870087"/>
                </a:solidFill>
                <a:uFillTx/>
                <a:latin typeface="Marianne"/>
                <a:ea typeface="Calibri"/>
              </a:rPr>
              <a:t>1- Monter son projet avec la part collective </a:t>
            </a:r>
            <a:endParaRPr lang="fr-FR" sz="2600" b="0" strike="noStrike" spc="-1">
              <a:latin typeface="Arial"/>
            </a:endParaRPr>
          </a:p>
          <a:p>
            <a:pPr>
              <a:lnSpc>
                <a:spcPct val="100000"/>
              </a:lnSpc>
              <a:tabLst>
                <a:tab pos="0" algn="l"/>
              </a:tabLst>
            </a:pPr>
            <a:r>
              <a:rPr lang="fr-FR" sz="2600" b="1" i="1" u="sng" strike="noStrike" spc="-1">
                <a:solidFill>
                  <a:srgbClr val="870087"/>
                </a:solidFill>
                <a:uFillTx/>
                <a:latin typeface="Marianne"/>
                <a:ea typeface="Calibri"/>
              </a:rPr>
              <a:t>du pass Culture  dans ADAGE</a:t>
            </a:r>
            <a:endParaRPr lang="fr-FR" sz="2600" b="0" strike="noStrike" spc="-1">
              <a:latin typeface="Arial"/>
            </a:endParaRPr>
          </a:p>
        </p:txBody>
      </p:sp>
      <p:grpSp>
        <p:nvGrpSpPr>
          <p:cNvPr id="404" name="Groupe 35"/>
          <p:cNvGrpSpPr/>
          <p:nvPr/>
        </p:nvGrpSpPr>
        <p:grpSpPr>
          <a:xfrm>
            <a:off x="7747920" y="142920"/>
            <a:ext cx="1180800" cy="566280"/>
            <a:chOff x="7747920" y="142920"/>
            <a:chExt cx="1180800" cy="566280"/>
          </a:xfrm>
        </p:grpSpPr>
        <p:grpSp>
          <p:nvGrpSpPr>
            <p:cNvPr id="405" name="Groupe 9"/>
            <p:cNvGrpSpPr/>
            <p:nvPr/>
          </p:nvGrpSpPr>
          <p:grpSpPr>
            <a:xfrm>
              <a:off x="7777440" y="142920"/>
              <a:ext cx="1151280" cy="338400"/>
              <a:chOff x="7777440" y="142920"/>
              <a:chExt cx="1151280" cy="338400"/>
            </a:xfrm>
          </p:grpSpPr>
          <p:pic>
            <p:nvPicPr>
              <p:cNvPr id="406" name="Picture 12" descr="Picture 12"/>
              <p:cNvPicPr/>
              <p:nvPr/>
            </p:nvPicPr>
            <p:blipFill>
              <a:blip r:embed="rId2"/>
              <a:stretch/>
            </p:blipFill>
            <p:spPr>
              <a:xfrm>
                <a:off x="8583120" y="142920"/>
                <a:ext cx="345600" cy="338400"/>
              </a:xfrm>
              <a:prstGeom prst="rect">
                <a:avLst/>
              </a:prstGeom>
              <a:ln w="12700">
                <a:noFill/>
              </a:ln>
            </p:spPr>
          </p:pic>
          <p:pic>
            <p:nvPicPr>
              <p:cNvPr id="407" name="Image 8" descr="Image 8"/>
              <p:cNvPicPr/>
              <p:nvPr/>
            </p:nvPicPr>
            <p:blipFill>
              <a:blip r:embed="rId3"/>
              <a:stretch/>
            </p:blipFill>
            <p:spPr>
              <a:xfrm>
                <a:off x="7777440" y="142920"/>
                <a:ext cx="772920" cy="338400"/>
              </a:xfrm>
              <a:prstGeom prst="rect">
                <a:avLst/>
              </a:prstGeom>
              <a:ln w="12700">
                <a:noFill/>
              </a:ln>
            </p:spPr>
          </p:pic>
        </p:grpSp>
        <p:sp>
          <p:nvSpPr>
            <p:cNvPr id="408" name="ZoneTexte 11"/>
            <p:cNvSpPr/>
            <p:nvPr/>
          </p:nvSpPr>
          <p:spPr>
            <a:xfrm>
              <a:off x="7747920" y="482040"/>
              <a:ext cx="1180800" cy="22716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grpSp>
      <p:grpSp>
        <p:nvGrpSpPr>
          <p:cNvPr id="409" name="Text Box 42"/>
          <p:cNvGrpSpPr/>
          <p:nvPr/>
        </p:nvGrpSpPr>
        <p:grpSpPr>
          <a:xfrm>
            <a:off x="3996000" y="1616400"/>
            <a:ext cx="2879280" cy="316080"/>
            <a:chOff x="3996000" y="1616400"/>
            <a:chExt cx="2879280" cy="316080"/>
          </a:xfrm>
        </p:grpSpPr>
        <p:sp>
          <p:nvSpPr>
            <p:cNvPr id="410" name="Rectangle"/>
            <p:cNvSpPr/>
            <p:nvPr/>
          </p:nvSpPr>
          <p:spPr>
            <a:xfrm>
              <a:off x="3996000" y="1620360"/>
              <a:ext cx="2879280" cy="3074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11" name="Puis sur Partenaires culturels"/>
            <p:cNvSpPr/>
            <p:nvPr/>
          </p:nvSpPr>
          <p:spPr>
            <a:xfrm>
              <a:off x="4000680" y="1616400"/>
              <a:ext cx="2869560" cy="31608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gn="ctr">
                <a:lnSpc>
                  <a:spcPct val="100000"/>
                </a:lnSpc>
                <a:tabLst>
                  <a:tab pos="0" algn="l"/>
                </a:tabLst>
              </a:pPr>
              <a:r>
                <a:rPr lang="fr-FR" sz="1600" b="0" strike="noStrike" spc="-1">
                  <a:solidFill>
                    <a:srgbClr val="ED005A"/>
                  </a:solidFill>
                  <a:latin typeface="Calibri"/>
                  <a:ea typeface="Calibri"/>
                </a:rPr>
                <a:t>Puis sur </a:t>
              </a:r>
              <a:r>
                <a:rPr lang="fr-FR" sz="1600" b="1" strike="noStrike" spc="-1">
                  <a:solidFill>
                    <a:srgbClr val="ED005A"/>
                  </a:solidFill>
                  <a:latin typeface="Calibri"/>
                  <a:ea typeface="Calibri"/>
                </a:rPr>
                <a:t>Partenaires culturels</a:t>
              </a:r>
              <a:endParaRPr lang="fr-FR" sz="1600" b="0" strike="noStrike" spc="-1">
                <a:latin typeface="Arial"/>
              </a:endParaRPr>
            </a:p>
          </p:txBody>
        </p:sp>
      </p:grpSp>
      <p:grpSp>
        <p:nvGrpSpPr>
          <p:cNvPr id="412" name="Text Box 42"/>
          <p:cNvGrpSpPr/>
          <p:nvPr/>
        </p:nvGrpSpPr>
        <p:grpSpPr>
          <a:xfrm>
            <a:off x="285840" y="1665000"/>
            <a:ext cx="2146680" cy="334080"/>
            <a:chOff x="285840" y="1665000"/>
            <a:chExt cx="2146680" cy="334080"/>
          </a:xfrm>
        </p:grpSpPr>
        <p:sp>
          <p:nvSpPr>
            <p:cNvPr id="413" name="Rectangle"/>
            <p:cNvSpPr/>
            <p:nvPr/>
          </p:nvSpPr>
          <p:spPr>
            <a:xfrm>
              <a:off x="285840" y="1665000"/>
              <a:ext cx="2146680" cy="33408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14" name="Cliquez sur Ressources"/>
            <p:cNvSpPr/>
            <p:nvPr/>
          </p:nvSpPr>
          <p:spPr>
            <a:xfrm>
              <a:off x="290520" y="1669680"/>
              <a:ext cx="2137320" cy="31644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spAutoFit/>
            </a:bodyPr>
            <a:lstStyle/>
            <a:p>
              <a:pPr algn="ctr">
                <a:lnSpc>
                  <a:spcPct val="100000"/>
                </a:lnSpc>
                <a:tabLst>
                  <a:tab pos="0" algn="l"/>
                </a:tabLst>
              </a:pPr>
              <a:r>
                <a:rPr lang="fr-FR" sz="1600" b="0" strike="noStrike" spc="-1">
                  <a:solidFill>
                    <a:srgbClr val="ED005A"/>
                  </a:solidFill>
                  <a:latin typeface="Calibri"/>
                  <a:ea typeface="Calibri"/>
                </a:rPr>
                <a:t>Cliquez sur </a:t>
              </a:r>
              <a:r>
                <a:rPr lang="fr-FR" sz="1600" b="1" strike="noStrike" spc="-1">
                  <a:solidFill>
                    <a:srgbClr val="ED005A"/>
                  </a:solidFill>
                  <a:latin typeface="Calibri"/>
                  <a:ea typeface="Calibri"/>
                </a:rPr>
                <a:t>Ressources</a:t>
              </a:r>
              <a:endParaRPr lang="fr-FR" sz="1600" b="0" strike="noStrike" spc="-1">
                <a:latin typeface="Arial"/>
              </a:endParaRPr>
            </a:p>
          </p:txBody>
        </p:sp>
      </p:grpSp>
      <p:pic>
        <p:nvPicPr>
          <p:cNvPr id="415" name="Picture 2" descr="Picture 2"/>
          <p:cNvPicPr/>
          <p:nvPr/>
        </p:nvPicPr>
        <p:blipFill>
          <a:blip r:embed="rId4"/>
          <a:stretch/>
        </p:blipFill>
        <p:spPr>
          <a:xfrm>
            <a:off x="439920" y="2138400"/>
            <a:ext cx="3367440" cy="718200"/>
          </a:xfrm>
          <a:prstGeom prst="rect">
            <a:avLst/>
          </a:prstGeom>
          <a:ln w="12700">
            <a:noFill/>
          </a:ln>
        </p:spPr>
      </p:pic>
      <p:pic>
        <p:nvPicPr>
          <p:cNvPr id="416" name="Picture 3" descr="Picture 3"/>
          <p:cNvPicPr/>
          <p:nvPr/>
        </p:nvPicPr>
        <p:blipFill>
          <a:blip r:embed="rId5"/>
          <a:stretch/>
        </p:blipFill>
        <p:spPr>
          <a:xfrm>
            <a:off x="4011120" y="1982520"/>
            <a:ext cx="4703400" cy="1445400"/>
          </a:xfrm>
          <a:prstGeom prst="rect">
            <a:avLst/>
          </a:prstGeom>
          <a:ln w="12700">
            <a:noFill/>
          </a:ln>
        </p:spPr>
      </p:pic>
      <p:sp>
        <p:nvSpPr>
          <p:cNvPr id="417" name="AutoShape 5"/>
          <p:cNvSpPr/>
          <p:nvPr/>
        </p:nvSpPr>
        <p:spPr>
          <a:xfrm flipV="1">
            <a:off x="2871000" y="2571480"/>
            <a:ext cx="2058120" cy="51984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pic>
        <p:nvPicPr>
          <p:cNvPr id="418" name="Picture 6" descr="Picture 6"/>
          <p:cNvPicPr/>
          <p:nvPr/>
        </p:nvPicPr>
        <p:blipFill>
          <a:blip r:embed="rId6"/>
          <a:stretch/>
        </p:blipFill>
        <p:spPr>
          <a:xfrm>
            <a:off x="357120" y="3336480"/>
            <a:ext cx="4420440" cy="1806120"/>
          </a:xfrm>
          <a:prstGeom prst="rect">
            <a:avLst/>
          </a:prstGeom>
          <a:ln w="12700">
            <a:noFill/>
          </a:ln>
        </p:spPr>
      </p:pic>
      <p:sp>
        <p:nvSpPr>
          <p:cNvPr id="419" name="AutoShape 7"/>
          <p:cNvSpPr/>
          <p:nvPr/>
        </p:nvSpPr>
        <p:spPr>
          <a:xfrm>
            <a:off x="2267640" y="3288600"/>
            <a:ext cx="19080" cy="35460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20" name="AutoShape 43"/>
          <p:cNvSpPr/>
          <p:nvPr/>
        </p:nvSpPr>
        <p:spPr>
          <a:xfrm flipH="1">
            <a:off x="3500280" y="1928520"/>
            <a:ext cx="579600" cy="50004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21" name="Connecteur droit 20"/>
          <p:cNvSpPr/>
          <p:nvPr/>
        </p:nvSpPr>
        <p:spPr>
          <a:xfrm flipH="1">
            <a:off x="4632840" y="2500200"/>
            <a:ext cx="698040" cy="360"/>
          </a:xfrm>
          <a:prstGeom prst="line">
            <a:avLst/>
          </a:prstGeom>
          <a:ln w="0">
            <a:solidFill>
              <a:srgbClr val="ED005A"/>
            </a:solidFill>
          </a:ln>
        </p:spPr>
        <p:style>
          <a:lnRef idx="0">
            <a:scrgbClr r="0" g="0" b="0"/>
          </a:lnRef>
          <a:fillRef idx="0">
            <a:scrgbClr r="0" g="0" b="0"/>
          </a:fillRef>
          <a:effectRef idx="0">
            <a:scrgbClr r="0" g="0" b="0"/>
          </a:effectRef>
          <a:fontRef idx="minor"/>
        </p:style>
      </p:sp>
      <p:grpSp>
        <p:nvGrpSpPr>
          <p:cNvPr id="422" name="Text Box 42"/>
          <p:cNvGrpSpPr/>
          <p:nvPr/>
        </p:nvGrpSpPr>
        <p:grpSpPr>
          <a:xfrm>
            <a:off x="214200" y="2928960"/>
            <a:ext cx="2656080" cy="323640"/>
            <a:chOff x="214200" y="2928960"/>
            <a:chExt cx="2656080" cy="323640"/>
          </a:xfrm>
        </p:grpSpPr>
        <p:sp>
          <p:nvSpPr>
            <p:cNvPr id="423" name="Rectangle"/>
            <p:cNvSpPr/>
            <p:nvPr/>
          </p:nvSpPr>
          <p:spPr>
            <a:xfrm>
              <a:off x="214200" y="2928960"/>
              <a:ext cx="2656080" cy="3236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24" name="Choix par liste ou cartographie"/>
            <p:cNvSpPr/>
            <p:nvPr/>
          </p:nvSpPr>
          <p:spPr>
            <a:xfrm>
              <a:off x="218880" y="2933640"/>
              <a:ext cx="2646360" cy="31644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spAutoFit/>
            </a:bodyPr>
            <a:lstStyle/>
            <a:p>
              <a:pPr algn="ctr">
                <a:lnSpc>
                  <a:spcPct val="100000"/>
                </a:lnSpc>
                <a:tabLst>
                  <a:tab pos="0" algn="l"/>
                </a:tabLst>
              </a:pPr>
              <a:r>
                <a:rPr lang="fr-FR" sz="1600" b="0" strike="noStrike" spc="-1">
                  <a:solidFill>
                    <a:srgbClr val="ED005A"/>
                  </a:solidFill>
                  <a:latin typeface="Calibri"/>
                  <a:ea typeface="Calibri"/>
                </a:rPr>
                <a:t>Choix par liste ou cartographie</a:t>
              </a:r>
              <a:endParaRPr lang="fr-FR" sz="1600" b="0" strike="noStrike" spc="-1">
                <a:latin typeface="Arial"/>
              </a:endParaRPr>
            </a:p>
          </p:txBody>
        </p:sp>
      </p:grpSp>
      <p:grpSp>
        <p:nvGrpSpPr>
          <p:cNvPr id="425" name="Text Box 8"/>
          <p:cNvGrpSpPr/>
          <p:nvPr/>
        </p:nvGrpSpPr>
        <p:grpSpPr>
          <a:xfrm>
            <a:off x="285840" y="5227920"/>
            <a:ext cx="5110200" cy="560160"/>
            <a:chOff x="285840" y="5227920"/>
            <a:chExt cx="5110200" cy="560160"/>
          </a:xfrm>
        </p:grpSpPr>
        <p:sp>
          <p:nvSpPr>
            <p:cNvPr id="426" name="Rectangle"/>
            <p:cNvSpPr/>
            <p:nvPr/>
          </p:nvSpPr>
          <p:spPr>
            <a:xfrm>
              <a:off x="285840" y="5230800"/>
              <a:ext cx="5110200" cy="55440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27" name="En cliquant sur le partenaire il y aura un bouton Pass Culture pour accéder aux propositions de cet acteur culturel"/>
            <p:cNvSpPr/>
            <p:nvPr/>
          </p:nvSpPr>
          <p:spPr>
            <a:xfrm>
              <a:off x="290520" y="5227920"/>
              <a:ext cx="5100840" cy="56016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nSpc>
                  <a:spcPct val="100000"/>
                </a:lnSpc>
                <a:tabLst>
                  <a:tab pos="0" algn="l"/>
                </a:tabLst>
              </a:pPr>
              <a:r>
                <a:rPr lang="fr-FR" sz="1600" b="0" strike="noStrike" spc="-1">
                  <a:solidFill>
                    <a:srgbClr val="ED005A"/>
                  </a:solidFill>
                  <a:latin typeface="Calibri"/>
                  <a:ea typeface="Calibri"/>
                </a:rPr>
                <a:t>En cliquant sur le partenaire il y aura un </a:t>
              </a:r>
              <a:r>
                <a:rPr lang="fr-FR" sz="1600" b="1" strike="noStrike" spc="-1">
                  <a:solidFill>
                    <a:srgbClr val="ED005A"/>
                  </a:solidFill>
                  <a:latin typeface="Calibri"/>
                  <a:ea typeface="Calibri"/>
                </a:rPr>
                <a:t>bouton Pass Culture </a:t>
              </a:r>
              <a:r>
                <a:rPr lang="fr-FR" sz="1600" b="0" strike="noStrike" spc="-1">
                  <a:solidFill>
                    <a:srgbClr val="ED005A"/>
                  </a:solidFill>
                  <a:latin typeface="Calibri"/>
                  <a:ea typeface="Calibri"/>
                </a:rPr>
                <a:t>pour accéder aux propositions de cet acteur culturel</a:t>
              </a:r>
              <a:endParaRPr lang="fr-FR" sz="1600" b="0" strike="noStrike" spc="-1">
                <a:latin typeface="Arial"/>
              </a:endParaRPr>
            </a:p>
          </p:txBody>
        </p:sp>
      </p:grpSp>
      <p:sp>
        <p:nvSpPr>
          <p:cNvPr id="428" name="AutoShape 41"/>
          <p:cNvSpPr/>
          <p:nvPr/>
        </p:nvSpPr>
        <p:spPr>
          <a:xfrm>
            <a:off x="2455560" y="2012760"/>
            <a:ext cx="200520" cy="13032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grpSp>
        <p:nvGrpSpPr>
          <p:cNvPr id="429" name="Groupe 24"/>
          <p:cNvGrpSpPr/>
          <p:nvPr/>
        </p:nvGrpSpPr>
        <p:grpSpPr>
          <a:xfrm>
            <a:off x="5572080" y="3071880"/>
            <a:ext cx="3153240" cy="2246400"/>
            <a:chOff x="5572080" y="3071880"/>
            <a:chExt cx="3153240" cy="2246400"/>
          </a:xfrm>
        </p:grpSpPr>
        <p:pic>
          <p:nvPicPr>
            <p:cNvPr id="430" name="Picture 10" descr="Picture 10"/>
            <p:cNvPicPr/>
            <p:nvPr/>
          </p:nvPicPr>
          <p:blipFill>
            <a:blip r:embed="rId7"/>
            <a:stretch/>
          </p:blipFill>
          <p:spPr>
            <a:xfrm>
              <a:off x="5572080" y="3071880"/>
              <a:ext cx="3153240" cy="2246400"/>
            </a:xfrm>
            <a:prstGeom prst="rect">
              <a:avLst/>
            </a:prstGeom>
            <a:ln w="12700">
              <a:noFill/>
            </a:ln>
          </p:spPr>
        </p:pic>
        <p:pic>
          <p:nvPicPr>
            <p:cNvPr id="431" name="Picture 2" descr="Picture 2"/>
            <p:cNvPicPr/>
            <p:nvPr/>
          </p:nvPicPr>
          <p:blipFill>
            <a:blip r:embed="rId8"/>
            <a:stretch/>
          </p:blipFill>
          <p:spPr>
            <a:xfrm>
              <a:off x="7536240" y="4989960"/>
              <a:ext cx="888840" cy="208080"/>
            </a:xfrm>
            <a:prstGeom prst="rect">
              <a:avLst/>
            </a:prstGeom>
            <a:ln w="12700">
              <a:noFill/>
            </a:ln>
          </p:spPr>
        </p:pic>
      </p:grpSp>
      <p:sp>
        <p:nvSpPr>
          <p:cNvPr id="432" name="AutoShape 13"/>
          <p:cNvSpPr/>
          <p:nvPr/>
        </p:nvSpPr>
        <p:spPr>
          <a:xfrm>
            <a:off x="4149000" y="4676400"/>
            <a:ext cx="1422360" cy="432720"/>
          </a:xfrm>
          <a:custGeom>
            <a:avLst/>
            <a:gdLst/>
            <a:ahLst/>
            <a:cxnLst/>
            <a:rect l="l" t="t" r="r" b="b"/>
            <a:pathLst>
              <a:path w="21600" h="21600">
                <a:moveTo>
                  <a:pt x="0" y="21600"/>
                </a:moveTo>
                <a:lnTo>
                  <a:pt x="21600" y="0"/>
                </a:lnTo>
              </a:path>
            </a:pathLst>
          </a:custGeom>
          <a:noFill/>
          <a:ln w="0">
            <a:solidFill>
              <a:srgbClr val="ED005A"/>
            </a:solidFill>
            <a:prstDash val="dash"/>
            <a:tailEnd type="triangle" w="med" len="med"/>
          </a:ln>
        </p:spPr>
        <p:style>
          <a:lnRef idx="0">
            <a:scrgbClr r="0" g="0" b="0"/>
          </a:lnRef>
          <a:fillRef idx="0">
            <a:scrgbClr r="0" g="0" b="0"/>
          </a:fillRef>
          <a:effectRef idx="0">
            <a:scrgbClr r="0" g="0" b="0"/>
          </a:effectRef>
          <a:fontRef idx="minor"/>
        </p:style>
      </p:sp>
      <p:pic>
        <p:nvPicPr>
          <p:cNvPr id="433" name="Picture 15" descr="Picture 15"/>
          <p:cNvPicPr/>
          <p:nvPr/>
        </p:nvPicPr>
        <p:blipFill>
          <a:blip r:embed="rId9"/>
          <a:stretch/>
        </p:blipFill>
        <p:spPr>
          <a:xfrm>
            <a:off x="6786720" y="5357880"/>
            <a:ext cx="2049840" cy="1443600"/>
          </a:xfrm>
          <a:prstGeom prst="rect">
            <a:avLst/>
          </a:prstGeom>
          <a:ln w="12700">
            <a:noFill/>
          </a:ln>
        </p:spPr>
      </p:pic>
      <p:sp>
        <p:nvSpPr>
          <p:cNvPr id="434" name="AutoShape 5"/>
          <p:cNvSpPr/>
          <p:nvPr/>
        </p:nvSpPr>
        <p:spPr>
          <a:xfrm>
            <a:off x="6429240" y="6286320"/>
            <a:ext cx="588960" cy="5616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35" name="Text Box 9"/>
          <p:cNvSpPr/>
          <p:nvPr/>
        </p:nvSpPr>
        <p:spPr>
          <a:xfrm>
            <a:off x="142920" y="5857560"/>
            <a:ext cx="6570720" cy="80352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marL="343080" indent="-342000">
              <a:lnSpc>
                <a:spcPct val="100000"/>
              </a:lnSpc>
              <a:buClr>
                <a:srgbClr val="5970B5"/>
              </a:buClr>
              <a:buFont typeface="Arial"/>
              <a:buChar char="•"/>
            </a:pPr>
            <a:r>
              <a:rPr lang="fr-FR" sz="1600" b="0" strike="noStrike" spc="-1">
                <a:solidFill>
                  <a:srgbClr val="5970B5"/>
                </a:solidFill>
                <a:latin typeface="Calibri"/>
                <a:ea typeface="Calibri"/>
              </a:rPr>
              <a:t>Les </a:t>
            </a:r>
            <a:r>
              <a:rPr lang="fr-FR" sz="1600" b="1" strike="noStrike" spc="-1">
                <a:solidFill>
                  <a:srgbClr val="5970B5"/>
                </a:solidFill>
                <a:latin typeface="Calibri"/>
                <a:ea typeface="Calibri"/>
              </a:rPr>
              <a:t>porteurs de projet </a:t>
            </a:r>
            <a:r>
              <a:rPr lang="fr-FR" sz="1600" b="0" strike="noStrike" spc="-1">
                <a:solidFill>
                  <a:srgbClr val="5970B5"/>
                </a:solidFill>
                <a:latin typeface="Calibri"/>
                <a:ea typeface="Calibri"/>
              </a:rPr>
              <a:t>(rédacteur de projet, référent culture, chefs d’établissement) peuvent voir aussi le </a:t>
            </a:r>
            <a:r>
              <a:rPr lang="fr-FR" sz="1600" b="1" strike="noStrike" spc="-1">
                <a:solidFill>
                  <a:srgbClr val="5970B5"/>
                </a:solidFill>
                <a:latin typeface="Calibri"/>
                <a:ea typeface="Calibri"/>
              </a:rPr>
              <a:t>catalogue des offres culturelles</a:t>
            </a:r>
            <a:r>
              <a:rPr lang="fr-FR" sz="1600" b="0" strike="noStrike" spc="-1">
                <a:solidFill>
                  <a:srgbClr val="5970B5"/>
                </a:solidFill>
                <a:latin typeface="Calibri"/>
                <a:ea typeface="Calibri"/>
              </a:rPr>
              <a:t>.</a:t>
            </a:r>
            <a:endParaRPr lang="fr-FR" sz="1600" b="0" strike="noStrike" spc="-1">
              <a:latin typeface="Arial"/>
            </a:endParaRPr>
          </a:p>
          <a:p>
            <a:pPr marL="343080" indent="-342000">
              <a:lnSpc>
                <a:spcPct val="100000"/>
              </a:lnSpc>
              <a:tabLst>
                <a:tab pos="0" algn="l"/>
              </a:tabLst>
            </a:pPr>
            <a:r>
              <a:rPr lang="fr-FR" sz="1600" b="0" strike="noStrike" spc="-1">
                <a:solidFill>
                  <a:srgbClr val="5970B5"/>
                </a:solidFill>
                <a:latin typeface="Calibri"/>
                <a:ea typeface="Calibri"/>
              </a:rPr>
              <a:t>	 A terme ce catalogue sera visible aussi par les lecteurs académiques.</a:t>
            </a:r>
            <a:endParaRPr lang="fr-FR" sz="1600" b="0" strike="noStrike" spc="-1">
              <a:latin typeface="Arial"/>
            </a:endParaRPr>
          </a:p>
        </p:txBody>
      </p:sp>
      <p:sp>
        <p:nvSpPr>
          <p:cNvPr id="436" name="Text Box 9"/>
          <p:cNvSpPr/>
          <p:nvPr/>
        </p:nvSpPr>
        <p:spPr>
          <a:xfrm>
            <a:off x="285840" y="1106640"/>
            <a:ext cx="8428680" cy="50004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marL="343080" indent="-342000">
              <a:lnSpc>
                <a:spcPct val="100000"/>
              </a:lnSpc>
              <a:tabLst>
                <a:tab pos="0" algn="l"/>
              </a:tabLst>
            </a:pPr>
            <a:r>
              <a:rPr lang="fr-FR" sz="2800" b="0" strike="noStrike" spc="-1">
                <a:solidFill>
                  <a:srgbClr val="5970B5"/>
                </a:solidFill>
                <a:latin typeface="Calibri"/>
                <a:ea typeface="Calibri"/>
              </a:rPr>
              <a:t>	A - Voir les partenaires et leurs offres pass Culture</a:t>
            </a: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7" name="Groupe 34"/>
          <p:cNvGrpSpPr/>
          <p:nvPr/>
        </p:nvGrpSpPr>
        <p:grpSpPr>
          <a:xfrm>
            <a:off x="7286040" y="260640"/>
            <a:ext cx="1605600" cy="519120"/>
            <a:chOff x="7286040" y="260640"/>
            <a:chExt cx="1605600" cy="519120"/>
          </a:xfrm>
        </p:grpSpPr>
        <p:pic>
          <p:nvPicPr>
            <p:cNvPr id="438" name="Image 33" descr="Image 33"/>
            <p:cNvPicPr/>
            <p:nvPr/>
          </p:nvPicPr>
          <p:blipFill>
            <a:blip r:embed="rId2"/>
            <a:stretch/>
          </p:blipFill>
          <p:spPr>
            <a:xfrm>
              <a:off x="7286040" y="260640"/>
              <a:ext cx="565920" cy="497880"/>
            </a:xfrm>
            <a:prstGeom prst="rect">
              <a:avLst/>
            </a:prstGeom>
            <a:ln w="12700">
              <a:noFill/>
            </a:ln>
          </p:spPr>
        </p:pic>
        <p:grpSp>
          <p:nvGrpSpPr>
            <p:cNvPr id="439" name="Groupe 64"/>
            <p:cNvGrpSpPr/>
            <p:nvPr/>
          </p:nvGrpSpPr>
          <p:grpSpPr>
            <a:xfrm>
              <a:off x="7853040" y="268200"/>
              <a:ext cx="1038600" cy="511560"/>
              <a:chOff x="7853040" y="268200"/>
              <a:chExt cx="1038600" cy="511560"/>
            </a:xfrm>
          </p:grpSpPr>
          <p:grpSp>
            <p:nvGrpSpPr>
              <p:cNvPr id="440" name="Groupe 65"/>
              <p:cNvGrpSpPr/>
              <p:nvPr/>
            </p:nvGrpSpPr>
            <p:grpSpPr>
              <a:xfrm>
                <a:off x="7879320" y="268200"/>
                <a:ext cx="1012320" cy="283680"/>
                <a:chOff x="7879320" y="268200"/>
                <a:chExt cx="1012320" cy="283680"/>
              </a:xfrm>
            </p:grpSpPr>
            <p:pic>
              <p:nvPicPr>
                <p:cNvPr id="441" name="Picture 12" descr="Picture 12"/>
                <p:cNvPicPr/>
                <p:nvPr/>
              </p:nvPicPr>
              <p:blipFill>
                <a:blip r:embed="rId3"/>
                <a:stretch/>
              </p:blipFill>
              <p:spPr>
                <a:xfrm>
                  <a:off x="8587800" y="268200"/>
                  <a:ext cx="303840" cy="283680"/>
                </a:xfrm>
                <a:prstGeom prst="rect">
                  <a:avLst/>
                </a:prstGeom>
                <a:ln w="12700">
                  <a:noFill/>
                </a:ln>
              </p:spPr>
            </p:pic>
            <p:pic>
              <p:nvPicPr>
                <p:cNvPr id="442" name="Image 68" descr="Image 68"/>
                <p:cNvPicPr/>
                <p:nvPr/>
              </p:nvPicPr>
              <p:blipFill>
                <a:blip r:embed="rId4"/>
                <a:stretch/>
              </p:blipFill>
              <p:spPr>
                <a:xfrm>
                  <a:off x="7879320" y="268200"/>
                  <a:ext cx="679680" cy="283680"/>
                </a:xfrm>
                <a:prstGeom prst="rect">
                  <a:avLst/>
                </a:prstGeom>
                <a:ln w="12700">
                  <a:noFill/>
                </a:ln>
              </p:spPr>
            </p:pic>
          </p:grpSp>
          <p:sp>
            <p:nvSpPr>
              <p:cNvPr id="443" name="ZoneTexte 66"/>
              <p:cNvSpPr/>
              <p:nvPr/>
            </p:nvSpPr>
            <p:spPr>
              <a:xfrm>
                <a:off x="7853040" y="552600"/>
                <a:ext cx="1038240" cy="22716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grpSp>
      </p:grpSp>
      <p:pic>
        <p:nvPicPr>
          <p:cNvPr id="444" name="Picture 16" descr="Picture 16"/>
          <p:cNvPicPr/>
          <p:nvPr/>
        </p:nvPicPr>
        <p:blipFill>
          <a:blip r:embed="rId5"/>
          <a:stretch/>
        </p:blipFill>
        <p:spPr>
          <a:xfrm>
            <a:off x="412200" y="2116080"/>
            <a:ext cx="4906440" cy="2879280"/>
          </a:xfrm>
          <a:prstGeom prst="rect">
            <a:avLst/>
          </a:prstGeom>
          <a:ln w="12700">
            <a:noFill/>
          </a:ln>
        </p:spPr>
      </p:pic>
      <p:sp>
        <p:nvSpPr>
          <p:cNvPr id="445" name="AutoShape 17"/>
          <p:cNvSpPr/>
          <p:nvPr/>
        </p:nvSpPr>
        <p:spPr>
          <a:xfrm flipH="1">
            <a:off x="3203640" y="2576520"/>
            <a:ext cx="2225520" cy="82224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46" name="AutoShape 19"/>
          <p:cNvSpPr/>
          <p:nvPr/>
        </p:nvSpPr>
        <p:spPr>
          <a:xfrm flipH="1">
            <a:off x="4214520" y="3286080"/>
            <a:ext cx="1214640" cy="128592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pic>
        <p:nvPicPr>
          <p:cNvPr id="447" name="Picture 20" descr="Picture 20"/>
          <p:cNvPicPr/>
          <p:nvPr/>
        </p:nvPicPr>
        <p:blipFill>
          <a:blip r:embed="rId6"/>
          <a:stretch/>
        </p:blipFill>
        <p:spPr>
          <a:xfrm>
            <a:off x="1263600" y="5284440"/>
            <a:ext cx="3499200" cy="1429560"/>
          </a:xfrm>
          <a:prstGeom prst="rect">
            <a:avLst/>
          </a:prstGeom>
          <a:ln w="12700">
            <a:noFill/>
          </a:ln>
        </p:spPr>
      </p:pic>
      <p:grpSp>
        <p:nvGrpSpPr>
          <p:cNvPr id="448" name="Text Box 42"/>
          <p:cNvGrpSpPr/>
          <p:nvPr/>
        </p:nvGrpSpPr>
        <p:grpSpPr>
          <a:xfrm>
            <a:off x="5429160" y="2286000"/>
            <a:ext cx="3340080" cy="580680"/>
            <a:chOff x="5429160" y="2286000"/>
            <a:chExt cx="3340080" cy="580680"/>
          </a:xfrm>
        </p:grpSpPr>
        <p:sp>
          <p:nvSpPr>
            <p:cNvPr id="449" name="Rectangle"/>
            <p:cNvSpPr/>
            <p:nvPr/>
          </p:nvSpPr>
          <p:spPr>
            <a:xfrm>
              <a:off x="5429160" y="2286000"/>
              <a:ext cx="3340080" cy="58068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50" name="Choix de recherche (nom, lieu, catégorie…)"/>
            <p:cNvSpPr/>
            <p:nvPr/>
          </p:nvSpPr>
          <p:spPr>
            <a:xfrm>
              <a:off x="5433840" y="2290680"/>
              <a:ext cx="3330360" cy="55980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spAutoFit/>
            </a:bodyPr>
            <a:lstStyle/>
            <a:p>
              <a:pPr algn="ctr">
                <a:lnSpc>
                  <a:spcPct val="100000"/>
                </a:lnSpc>
                <a:tabLst>
                  <a:tab pos="0" algn="l"/>
                </a:tabLst>
              </a:pPr>
              <a:r>
                <a:rPr lang="fr-FR" sz="1600" b="0" strike="noStrike" spc="-1">
                  <a:solidFill>
                    <a:srgbClr val="ED005A"/>
                  </a:solidFill>
                  <a:latin typeface="Calibri"/>
                  <a:ea typeface="Calibri"/>
                </a:rPr>
                <a:t>Choix de recherche (nom, lieu, catégorie…)</a:t>
              </a:r>
              <a:endParaRPr lang="fr-FR" sz="1600" b="0" strike="noStrike" spc="-1">
                <a:latin typeface="Arial"/>
              </a:endParaRPr>
            </a:p>
          </p:txBody>
        </p:sp>
      </p:grpSp>
      <p:grpSp>
        <p:nvGrpSpPr>
          <p:cNvPr id="451" name="Text Box 42"/>
          <p:cNvGrpSpPr/>
          <p:nvPr/>
        </p:nvGrpSpPr>
        <p:grpSpPr>
          <a:xfrm>
            <a:off x="5429160" y="3000240"/>
            <a:ext cx="3356640" cy="570600"/>
            <a:chOff x="5429160" y="3000240"/>
            <a:chExt cx="3356640" cy="570600"/>
          </a:xfrm>
        </p:grpSpPr>
        <p:sp>
          <p:nvSpPr>
            <p:cNvPr id="452" name="Rectangle"/>
            <p:cNvSpPr/>
            <p:nvPr/>
          </p:nvSpPr>
          <p:spPr>
            <a:xfrm>
              <a:off x="5429160" y="3000240"/>
              <a:ext cx="3356640" cy="57060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53" name="On peut pré réserver l’offre forfaitaire datée"/>
            <p:cNvSpPr/>
            <p:nvPr/>
          </p:nvSpPr>
          <p:spPr>
            <a:xfrm>
              <a:off x="5433840" y="3005280"/>
              <a:ext cx="3346920" cy="55980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spAutoFit/>
            </a:bodyPr>
            <a:lstStyle/>
            <a:p>
              <a:pPr algn="ctr">
                <a:lnSpc>
                  <a:spcPct val="100000"/>
                </a:lnSpc>
                <a:tabLst>
                  <a:tab pos="0" algn="l"/>
                </a:tabLst>
              </a:pPr>
              <a:r>
                <a:rPr lang="fr-FR" sz="1600" b="0" strike="noStrike" spc="-1">
                  <a:solidFill>
                    <a:srgbClr val="ED005A"/>
                  </a:solidFill>
                  <a:latin typeface="Calibri"/>
                  <a:ea typeface="Calibri"/>
                </a:rPr>
                <a:t>On peut </a:t>
              </a:r>
              <a:r>
                <a:rPr lang="fr-FR" sz="1600" b="1" strike="noStrike" spc="-1">
                  <a:solidFill>
                    <a:srgbClr val="ED005A"/>
                  </a:solidFill>
                  <a:latin typeface="Calibri"/>
                  <a:ea typeface="Calibri"/>
                </a:rPr>
                <a:t>pré réserver </a:t>
              </a:r>
              <a:r>
                <a:rPr lang="fr-FR" sz="1600" b="0" strike="noStrike" spc="-1">
                  <a:solidFill>
                    <a:srgbClr val="ED005A"/>
                  </a:solidFill>
                  <a:latin typeface="Calibri"/>
                  <a:ea typeface="Calibri"/>
                </a:rPr>
                <a:t>l’offre forfaitaire datée</a:t>
              </a:r>
              <a:endParaRPr lang="fr-FR" sz="1600" b="0" strike="noStrike" spc="-1">
                <a:latin typeface="Arial"/>
              </a:endParaRPr>
            </a:p>
          </p:txBody>
        </p:sp>
      </p:grpSp>
      <p:grpSp>
        <p:nvGrpSpPr>
          <p:cNvPr id="454" name="Text Box 42"/>
          <p:cNvGrpSpPr/>
          <p:nvPr/>
        </p:nvGrpSpPr>
        <p:grpSpPr>
          <a:xfrm>
            <a:off x="5724000" y="5068440"/>
            <a:ext cx="3095280" cy="1222920"/>
            <a:chOff x="5724000" y="5068440"/>
            <a:chExt cx="3095280" cy="1222920"/>
          </a:xfrm>
        </p:grpSpPr>
        <p:sp>
          <p:nvSpPr>
            <p:cNvPr id="455" name="Rectangle"/>
            <p:cNvSpPr/>
            <p:nvPr/>
          </p:nvSpPr>
          <p:spPr>
            <a:xfrm>
              <a:off x="5724000" y="5068440"/>
              <a:ext cx="3095280" cy="122292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56" name="L’ offre est alors dans notre compte et n’est plus visible par les autres établissements sur cette date"/>
            <p:cNvSpPr/>
            <p:nvPr/>
          </p:nvSpPr>
          <p:spPr>
            <a:xfrm>
              <a:off x="5729040" y="5277960"/>
              <a:ext cx="3085920" cy="80352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nSpc>
                  <a:spcPct val="100000"/>
                </a:lnSpc>
                <a:tabLst>
                  <a:tab pos="0" algn="l"/>
                </a:tabLst>
              </a:pPr>
              <a:r>
                <a:rPr lang="fr-FR" sz="1600" b="0" strike="noStrike" spc="-1">
                  <a:solidFill>
                    <a:srgbClr val="ED005A"/>
                  </a:solidFill>
                  <a:latin typeface="Calibri"/>
                  <a:ea typeface="Calibri"/>
                </a:rPr>
                <a:t>L’ offre est alors dans notre compte et </a:t>
              </a:r>
              <a:r>
                <a:rPr lang="fr-FR" sz="1600" b="1" strike="noStrike" spc="-1">
                  <a:solidFill>
                    <a:srgbClr val="ED005A"/>
                  </a:solidFill>
                  <a:latin typeface="Calibri"/>
                  <a:ea typeface="Calibri"/>
                </a:rPr>
                <a:t>n’est plus visible </a:t>
              </a:r>
              <a:r>
                <a:rPr lang="fr-FR" sz="1600" b="0" strike="noStrike" spc="-1">
                  <a:solidFill>
                    <a:srgbClr val="ED005A"/>
                  </a:solidFill>
                  <a:latin typeface="Calibri"/>
                  <a:ea typeface="Calibri"/>
                </a:rPr>
                <a:t>par les autres établissements </a:t>
              </a:r>
              <a:r>
                <a:rPr lang="fr-FR" sz="1600" b="1" strike="noStrike" spc="-1">
                  <a:solidFill>
                    <a:srgbClr val="ED005A"/>
                  </a:solidFill>
                  <a:latin typeface="Calibri"/>
                  <a:ea typeface="Calibri"/>
                </a:rPr>
                <a:t>sur cette date</a:t>
              </a:r>
              <a:endParaRPr lang="fr-FR" sz="1600" b="0" strike="noStrike" spc="-1">
                <a:latin typeface="Arial"/>
              </a:endParaRPr>
            </a:p>
          </p:txBody>
        </p:sp>
      </p:grpSp>
      <p:sp>
        <p:nvSpPr>
          <p:cNvPr id="457" name="AutoShape 19"/>
          <p:cNvSpPr/>
          <p:nvPr/>
        </p:nvSpPr>
        <p:spPr>
          <a:xfrm flipH="1">
            <a:off x="4026600" y="5788440"/>
            <a:ext cx="1697400" cy="64800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58" name="AutoShape 19"/>
          <p:cNvSpPr/>
          <p:nvPr/>
        </p:nvSpPr>
        <p:spPr>
          <a:xfrm flipH="1" flipV="1">
            <a:off x="4531680" y="5533200"/>
            <a:ext cx="1192320" cy="14724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59" name="ZoneTexte 28"/>
          <p:cNvSpPr/>
          <p:nvPr/>
        </p:nvSpPr>
        <p:spPr>
          <a:xfrm>
            <a:off x="331560" y="1285920"/>
            <a:ext cx="8051400" cy="63828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tabLst>
                <a:tab pos="0" algn="l"/>
              </a:tabLst>
            </a:pPr>
            <a:r>
              <a:rPr lang="fr-FR" sz="1800" b="0" strike="noStrike" spc="-1">
                <a:solidFill>
                  <a:srgbClr val="5970B5"/>
                </a:solidFill>
                <a:latin typeface="Calibri"/>
                <a:ea typeface="Calibri"/>
              </a:rPr>
              <a:t>Vous avez trouvé les offres Pass Culture du partenaire ou vous êtes dans Ressources → Offres pass Culture et vous voyez le moteur de recherche </a:t>
            </a:r>
            <a:endParaRPr lang="fr-FR" sz="1800" b="0" strike="noStrike" spc="-1">
              <a:latin typeface="Arial"/>
            </a:endParaRPr>
          </a:p>
        </p:txBody>
      </p:sp>
      <p:sp>
        <p:nvSpPr>
          <p:cNvPr id="460" name="AutoShape 17"/>
          <p:cNvSpPr/>
          <p:nvPr/>
        </p:nvSpPr>
        <p:spPr>
          <a:xfrm flipH="1">
            <a:off x="2143080" y="1857240"/>
            <a:ext cx="2653920" cy="121428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sp>
        <p:nvSpPr>
          <p:cNvPr id="461" name="AutoShape 17"/>
          <p:cNvSpPr/>
          <p:nvPr/>
        </p:nvSpPr>
        <p:spPr>
          <a:xfrm flipH="1">
            <a:off x="2357280" y="1571400"/>
            <a:ext cx="428760" cy="200016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grpSp>
        <p:nvGrpSpPr>
          <p:cNvPr id="462" name="Text Box 42"/>
          <p:cNvGrpSpPr/>
          <p:nvPr/>
        </p:nvGrpSpPr>
        <p:grpSpPr>
          <a:xfrm>
            <a:off x="5429160" y="3786120"/>
            <a:ext cx="3356640" cy="928080"/>
            <a:chOff x="5429160" y="3786120"/>
            <a:chExt cx="3356640" cy="928080"/>
          </a:xfrm>
        </p:grpSpPr>
        <p:sp>
          <p:nvSpPr>
            <p:cNvPr id="463" name="Rectangle"/>
            <p:cNvSpPr/>
            <p:nvPr/>
          </p:nvSpPr>
          <p:spPr>
            <a:xfrm>
              <a:off x="5429160" y="3786120"/>
              <a:ext cx="3356640" cy="928080"/>
            </a:xfrm>
            <a:prstGeom prst="rect">
              <a:avLst/>
            </a:prstGeom>
            <a:solidFill>
              <a:srgbClr val="ED005A"/>
            </a:solidFill>
            <a:ln w="9525">
              <a:solidFill>
                <a:srgbClr val="900F74"/>
              </a:solidFill>
              <a:prstDash val="dash"/>
              <a:miter/>
            </a:ln>
          </p:spPr>
          <p:style>
            <a:lnRef idx="0">
              <a:scrgbClr r="0" g="0" b="0"/>
            </a:lnRef>
            <a:fillRef idx="0">
              <a:scrgbClr r="0" g="0" b="0"/>
            </a:fillRef>
            <a:effectRef idx="0">
              <a:scrgbClr r="0" g="0" b="0"/>
            </a:effectRef>
            <a:fontRef idx="minor"/>
          </p:style>
        </p:sp>
        <p:sp>
          <p:nvSpPr>
            <p:cNvPr id="464" name="Il est possible de demander au partenaire de créer une offre personnalisée."/>
            <p:cNvSpPr/>
            <p:nvPr/>
          </p:nvSpPr>
          <p:spPr>
            <a:xfrm>
              <a:off x="5433840" y="3849120"/>
              <a:ext cx="3346920" cy="80280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gn="ctr">
                <a:lnSpc>
                  <a:spcPct val="100000"/>
                </a:lnSpc>
                <a:tabLst>
                  <a:tab pos="0" algn="l"/>
                </a:tabLst>
              </a:pPr>
              <a:r>
                <a:rPr lang="fr-FR" sz="1600" b="1" strike="noStrike" spc="-1">
                  <a:solidFill>
                    <a:srgbClr val="FFFFFF"/>
                  </a:solidFill>
                  <a:latin typeface="Calibri"/>
                  <a:ea typeface="Calibri"/>
                </a:rPr>
                <a:t>Il est possible de demander au partenaire de créer une offre personnalisée. </a:t>
              </a:r>
              <a:endParaRPr lang="fr-FR" sz="1600" b="0" strike="noStrike" spc="-1">
                <a:latin typeface="Arial"/>
              </a:endParaRPr>
            </a:p>
          </p:txBody>
        </p:sp>
      </p:grpSp>
      <p:sp>
        <p:nvSpPr>
          <p:cNvPr id="465" name="Text Box 9"/>
          <p:cNvSpPr/>
          <p:nvPr/>
        </p:nvSpPr>
        <p:spPr>
          <a:xfrm>
            <a:off x="285840" y="464400"/>
            <a:ext cx="8428680" cy="49932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marL="343080" indent="-342000">
              <a:lnSpc>
                <a:spcPct val="100000"/>
              </a:lnSpc>
              <a:tabLst>
                <a:tab pos="0" algn="l"/>
              </a:tabLst>
            </a:pPr>
            <a:r>
              <a:rPr lang="fr-FR" sz="2800" b="0" strike="noStrike" spc="-1">
                <a:solidFill>
                  <a:srgbClr val="5970B5"/>
                </a:solidFill>
                <a:latin typeface="Calibri"/>
                <a:ea typeface="Calibri"/>
              </a:rPr>
              <a:t>	B – Pré sélectionner une offre pass Culture</a:t>
            </a: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re 1_1"/>
          <p:cNvSpPr/>
          <p:nvPr/>
        </p:nvSpPr>
        <p:spPr>
          <a:xfrm>
            <a:off x="1115640" y="69948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600" b="1" u="sng" strike="noStrike" spc="-1" dirty="0">
                <a:solidFill>
                  <a:srgbClr val="870087"/>
                </a:solidFill>
                <a:uFillTx/>
                <a:latin typeface="Calibri" panose="020F0502020204030204" pitchFamily="34" charset="0"/>
                <a:ea typeface="Calibri"/>
                <a:cs typeface="Calibri" panose="020F0502020204030204" pitchFamily="34" charset="0"/>
              </a:rPr>
              <a:t>Rappel des missions du référent culture</a:t>
            </a:r>
            <a:endParaRPr lang="fr-FR" sz="2600" b="0" strike="noStrike" spc="-1" dirty="0">
              <a:latin typeface="Calibri" panose="020F0502020204030204" pitchFamily="34" charset="0"/>
              <a:cs typeface="Calibri" panose="020F0502020204030204" pitchFamily="34" charset="0"/>
            </a:endParaRPr>
          </a:p>
        </p:txBody>
      </p:sp>
      <p:sp>
        <p:nvSpPr>
          <p:cNvPr id="164" name="Titre 1_2"/>
          <p:cNvSpPr/>
          <p:nvPr/>
        </p:nvSpPr>
        <p:spPr>
          <a:xfrm>
            <a:off x="353520" y="135360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200" b="0" strike="noStrike" spc="-1" dirty="0">
                <a:solidFill>
                  <a:srgbClr val="800080"/>
                </a:solidFill>
                <a:latin typeface="Calibri" panose="020F0502020204030204" pitchFamily="34" charset="0"/>
                <a:ea typeface="Tw Cen MT"/>
                <a:cs typeface="Calibri" panose="020F0502020204030204" pitchFamily="34" charset="0"/>
              </a:rPr>
              <a:t>Vous êtes référent dans votre établissement pour contribuer à la mise en œuvre du volet culturel et la politique d’éducation artistique et culturelle de l’établissement et pour accompagner les équipes en projet. </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800080"/>
                </a:solidFill>
                <a:latin typeface="Calibri" panose="020F0502020204030204" pitchFamily="34" charset="0"/>
                <a:ea typeface="Tw Cen MT"/>
                <a:cs typeface="Calibri" panose="020F0502020204030204" pitchFamily="34" charset="0"/>
              </a:rPr>
              <a:t>Vous êtes l’interlocuteur principal de votre établissement pour la DAAC qui peut vous solliciter pour communiquer des informations :  appels à financement de projet, appels à candidature pour les dispositifs nationaux et académiques et recensement sur ADAGE.</a:t>
            </a:r>
            <a:endParaRPr lang="fr-FR" sz="2200" b="0" strike="noStrike" spc="-1" dirty="0">
              <a:latin typeface="Calibri" panose="020F0502020204030204" pitchFamily="34" charset="0"/>
              <a:cs typeface="Calibri" panose="020F0502020204030204" pitchFamily="34" charset="0"/>
            </a:endParaRPr>
          </a:p>
        </p:txBody>
      </p:sp>
      <p:pic>
        <p:nvPicPr>
          <p:cNvPr id="165" name="Picture 2_0" descr="Picture 2"/>
          <p:cNvPicPr/>
          <p:nvPr/>
        </p:nvPicPr>
        <p:blipFill>
          <a:blip r:embed="rId2"/>
          <a:stretch/>
        </p:blipFill>
        <p:spPr>
          <a:xfrm>
            <a:off x="358920" y="353520"/>
            <a:ext cx="1197000" cy="73836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6" name="Groupe 34"/>
          <p:cNvGrpSpPr/>
          <p:nvPr/>
        </p:nvGrpSpPr>
        <p:grpSpPr>
          <a:xfrm>
            <a:off x="7286040" y="260640"/>
            <a:ext cx="1605600" cy="519120"/>
            <a:chOff x="7286040" y="260640"/>
            <a:chExt cx="1605600" cy="519120"/>
          </a:xfrm>
        </p:grpSpPr>
        <p:pic>
          <p:nvPicPr>
            <p:cNvPr id="467" name="Image 33" descr="Image 33"/>
            <p:cNvPicPr/>
            <p:nvPr/>
          </p:nvPicPr>
          <p:blipFill>
            <a:blip r:embed="rId2"/>
            <a:stretch/>
          </p:blipFill>
          <p:spPr>
            <a:xfrm>
              <a:off x="7286040" y="260640"/>
              <a:ext cx="565920" cy="497880"/>
            </a:xfrm>
            <a:prstGeom prst="rect">
              <a:avLst/>
            </a:prstGeom>
            <a:ln w="12700">
              <a:noFill/>
            </a:ln>
          </p:spPr>
        </p:pic>
        <p:grpSp>
          <p:nvGrpSpPr>
            <p:cNvPr id="468" name="Groupe 64"/>
            <p:cNvGrpSpPr/>
            <p:nvPr/>
          </p:nvGrpSpPr>
          <p:grpSpPr>
            <a:xfrm>
              <a:off x="7853040" y="268200"/>
              <a:ext cx="1038600" cy="511560"/>
              <a:chOff x="7853040" y="268200"/>
              <a:chExt cx="1038600" cy="511560"/>
            </a:xfrm>
          </p:grpSpPr>
          <p:grpSp>
            <p:nvGrpSpPr>
              <p:cNvPr id="469" name="Groupe 65"/>
              <p:cNvGrpSpPr/>
              <p:nvPr/>
            </p:nvGrpSpPr>
            <p:grpSpPr>
              <a:xfrm>
                <a:off x="7879320" y="268200"/>
                <a:ext cx="1012320" cy="283680"/>
                <a:chOff x="7879320" y="268200"/>
                <a:chExt cx="1012320" cy="283680"/>
              </a:xfrm>
            </p:grpSpPr>
            <p:pic>
              <p:nvPicPr>
                <p:cNvPr id="470" name="Picture 12" descr="Picture 12"/>
                <p:cNvPicPr/>
                <p:nvPr/>
              </p:nvPicPr>
              <p:blipFill>
                <a:blip r:embed="rId3"/>
                <a:stretch/>
              </p:blipFill>
              <p:spPr>
                <a:xfrm>
                  <a:off x="8587800" y="268200"/>
                  <a:ext cx="303840" cy="283680"/>
                </a:xfrm>
                <a:prstGeom prst="rect">
                  <a:avLst/>
                </a:prstGeom>
                <a:ln w="12700">
                  <a:noFill/>
                </a:ln>
              </p:spPr>
            </p:pic>
            <p:pic>
              <p:nvPicPr>
                <p:cNvPr id="471" name="Image 68" descr="Image 68"/>
                <p:cNvPicPr/>
                <p:nvPr/>
              </p:nvPicPr>
              <p:blipFill>
                <a:blip r:embed="rId4"/>
                <a:stretch/>
              </p:blipFill>
              <p:spPr>
                <a:xfrm>
                  <a:off x="7879320" y="268200"/>
                  <a:ext cx="679680" cy="283680"/>
                </a:xfrm>
                <a:prstGeom prst="rect">
                  <a:avLst/>
                </a:prstGeom>
                <a:ln w="12700">
                  <a:noFill/>
                </a:ln>
              </p:spPr>
            </p:pic>
          </p:grpSp>
          <p:sp>
            <p:nvSpPr>
              <p:cNvPr id="472" name="ZoneTexte 66"/>
              <p:cNvSpPr/>
              <p:nvPr/>
            </p:nvSpPr>
            <p:spPr>
              <a:xfrm>
                <a:off x="7853040" y="552600"/>
                <a:ext cx="1038240" cy="22716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grpSp>
      </p:grpSp>
      <p:grpSp>
        <p:nvGrpSpPr>
          <p:cNvPr id="473" name="Text Box 42"/>
          <p:cNvGrpSpPr/>
          <p:nvPr/>
        </p:nvGrpSpPr>
        <p:grpSpPr>
          <a:xfrm>
            <a:off x="214200" y="2000160"/>
            <a:ext cx="3340080" cy="580680"/>
            <a:chOff x="214200" y="2000160"/>
            <a:chExt cx="3340080" cy="580680"/>
          </a:xfrm>
        </p:grpSpPr>
        <p:sp>
          <p:nvSpPr>
            <p:cNvPr id="474" name="Rectangle"/>
            <p:cNvSpPr/>
            <p:nvPr/>
          </p:nvSpPr>
          <p:spPr>
            <a:xfrm>
              <a:off x="214200" y="2000160"/>
              <a:ext cx="3340080" cy="58068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75" name="Je clique sur Recenser"/>
            <p:cNvSpPr/>
            <p:nvPr/>
          </p:nvSpPr>
          <p:spPr>
            <a:xfrm>
              <a:off x="218880" y="2132640"/>
              <a:ext cx="3330360" cy="31608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gn="ctr">
                <a:lnSpc>
                  <a:spcPct val="100000"/>
                </a:lnSpc>
                <a:tabLst>
                  <a:tab pos="0" algn="l"/>
                </a:tabLst>
              </a:pPr>
              <a:r>
                <a:rPr lang="fr-FR" sz="1600" b="0" strike="noStrike" spc="-1">
                  <a:solidFill>
                    <a:srgbClr val="ED005A"/>
                  </a:solidFill>
                  <a:latin typeface="Calibri"/>
                  <a:ea typeface="Calibri"/>
                </a:rPr>
                <a:t>Je clique sur Recenser</a:t>
              </a:r>
              <a:endParaRPr lang="fr-FR" sz="1600" b="0" strike="noStrike" spc="-1">
                <a:latin typeface="Arial"/>
              </a:endParaRPr>
            </a:p>
          </p:txBody>
        </p:sp>
      </p:grpSp>
      <p:grpSp>
        <p:nvGrpSpPr>
          <p:cNvPr id="476" name="Text Box 42"/>
          <p:cNvGrpSpPr/>
          <p:nvPr/>
        </p:nvGrpSpPr>
        <p:grpSpPr>
          <a:xfrm>
            <a:off x="214200" y="2714760"/>
            <a:ext cx="3356640" cy="570600"/>
            <a:chOff x="214200" y="2714760"/>
            <a:chExt cx="3356640" cy="570600"/>
          </a:xfrm>
        </p:grpSpPr>
        <p:sp>
          <p:nvSpPr>
            <p:cNvPr id="477" name="Rectangle"/>
            <p:cNvSpPr/>
            <p:nvPr/>
          </p:nvSpPr>
          <p:spPr>
            <a:xfrm>
              <a:off x="214200" y="2714760"/>
              <a:ext cx="3356640" cy="57060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78" name="Je clique sur + selon le type de projet…"/>
            <p:cNvSpPr/>
            <p:nvPr/>
          </p:nvSpPr>
          <p:spPr>
            <a:xfrm>
              <a:off x="218880" y="2719440"/>
              <a:ext cx="3346920" cy="55980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spAutoFit/>
            </a:bodyPr>
            <a:lstStyle/>
            <a:p>
              <a:pPr algn="ctr">
                <a:lnSpc>
                  <a:spcPct val="100000"/>
                </a:lnSpc>
                <a:tabLst>
                  <a:tab pos="0" algn="l"/>
                </a:tabLst>
              </a:pPr>
              <a:r>
                <a:rPr lang="fr-FR" sz="1600" b="0" strike="noStrike" spc="-1">
                  <a:solidFill>
                    <a:srgbClr val="ED005A"/>
                  </a:solidFill>
                  <a:latin typeface="Calibri"/>
                  <a:ea typeface="Calibri"/>
                </a:rPr>
                <a:t>Je clique sur + selon le type de projet</a:t>
              </a:r>
              <a:endParaRPr lang="fr-FR" sz="1600" b="0" strike="noStrike" spc="-1">
                <a:latin typeface="Arial"/>
              </a:endParaRPr>
            </a:p>
            <a:p>
              <a:pPr algn="ctr">
                <a:lnSpc>
                  <a:spcPct val="100000"/>
                </a:lnSpc>
                <a:tabLst>
                  <a:tab pos="0" algn="l"/>
                </a:tabLst>
              </a:pPr>
              <a:r>
                <a:rPr lang="fr-FR" sz="1600" b="0" strike="noStrike" spc="-1">
                  <a:solidFill>
                    <a:srgbClr val="ED005A"/>
                  </a:solidFill>
                  <a:latin typeface="Calibri"/>
                  <a:ea typeface="Calibri"/>
                </a:rPr>
                <a:t>(voir doc aide au recensement)  </a:t>
              </a:r>
              <a:endParaRPr lang="fr-FR" sz="1600" b="0" strike="noStrike" spc="-1">
                <a:latin typeface="Arial"/>
              </a:endParaRPr>
            </a:p>
          </p:txBody>
        </p:sp>
      </p:grpSp>
      <p:grpSp>
        <p:nvGrpSpPr>
          <p:cNvPr id="479" name="Text Box 42"/>
          <p:cNvGrpSpPr/>
          <p:nvPr/>
        </p:nvGrpSpPr>
        <p:grpSpPr>
          <a:xfrm>
            <a:off x="285840" y="4572000"/>
            <a:ext cx="8462160" cy="1222920"/>
            <a:chOff x="285840" y="4572000"/>
            <a:chExt cx="8462160" cy="1222920"/>
          </a:xfrm>
        </p:grpSpPr>
        <p:sp>
          <p:nvSpPr>
            <p:cNvPr id="480" name="Rectangle"/>
            <p:cNvSpPr/>
            <p:nvPr/>
          </p:nvSpPr>
          <p:spPr>
            <a:xfrm>
              <a:off x="285840" y="4572000"/>
              <a:ext cx="8462160" cy="122292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sp>
        <p:sp>
          <p:nvSpPr>
            <p:cNvPr id="481" name="Je remplis les rubriques (voir tuto recensement) mais ATTENTION il faudra séparer les groupes classes des élèves qui ont un pass (4e et 3e) des élèves qui n’ont pas de pass culture collectif (6e 5e) si le projet est sur plusieurs niveaux. De même si des "/>
            <p:cNvSpPr/>
            <p:nvPr/>
          </p:nvSpPr>
          <p:spPr>
            <a:xfrm>
              <a:off x="290520" y="4781880"/>
              <a:ext cx="8452800" cy="80352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a:lnSpc>
                  <a:spcPct val="100000"/>
                </a:lnSpc>
                <a:tabLst>
                  <a:tab pos="0" algn="l"/>
                </a:tabLst>
              </a:pPr>
              <a:r>
                <a:rPr lang="fr-FR" sz="1600" b="0" strike="noStrike" spc="-1">
                  <a:solidFill>
                    <a:srgbClr val="ED005A"/>
                  </a:solidFill>
                  <a:latin typeface="Calibri"/>
                  <a:ea typeface="Calibri"/>
                </a:rPr>
                <a:t>Je remplis les rubriques (voir tuto recensement) mais </a:t>
              </a:r>
              <a:r>
                <a:rPr lang="fr-FR" sz="1600" b="1" u="sng" strike="noStrike" spc="-1">
                  <a:solidFill>
                    <a:srgbClr val="ED005A"/>
                  </a:solidFill>
                  <a:uFillTx/>
                  <a:latin typeface="Calibri"/>
                  <a:ea typeface="Calibri"/>
                </a:rPr>
                <a:t>ATTENTION </a:t>
              </a:r>
              <a:r>
                <a:rPr lang="fr-FR" sz="1600" b="0" strike="noStrike" spc="-1">
                  <a:solidFill>
                    <a:srgbClr val="ED005A"/>
                  </a:solidFill>
                  <a:latin typeface="Calibri"/>
                  <a:ea typeface="Calibri"/>
                </a:rPr>
                <a:t>il faudra séparer les groupes classes des élèves qui ont un pass (4e et 3e) des élèves qui n’ont pas de pass culture collectif (6e 5e) si le projet est sur plusieurs niveaux. De même si des classes ont déjà utilisé leur crédit pass Culture.</a:t>
              </a:r>
              <a:endParaRPr lang="fr-FR" sz="1600" b="0" strike="noStrike" spc="-1">
                <a:latin typeface="Arial"/>
              </a:endParaRPr>
            </a:p>
          </p:txBody>
        </p:sp>
      </p:grpSp>
      <p:sp>
        <p:nvSpPr>
          <p:cNvPr id="482" name="ZoneTexte 28"/>
          <p:cNvSpPr/>
          <p:nvPr/>
        </p:nvSpPr>
        <p:spPr>
          <a:xfrm>
            <a:off x="474480" y="1285920"/>
            <a:ext cx="8051400" cy="363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nSpc>
                <a:spcPct val="100000"/>
              </a:lnSpc>
              <a:tabLst>
                <a:tab pos="0" algn="l"/>
              </a:tabLst>
            </a:pPr>
            <a:r>
              <a:rPr lang="fr-FR" sz="1800" b="0" strike="noStrike" spc="-1">
                <a:solidFill>
                  <a:srgbClr val="5970B5"/>
                </a:solidFill>
                <a:latin typeface="Calibri"/>
                <a:ea typeface="Calibri"/>
              </a:rPr>
              <a:t>Vous avez pré-réservé votre offre il faut maintenant l’intégrer dans votre projet </a:t>
            </a:r>
            <a:endParaRPr lang="fr-FR" sz="1800" b="0" strike="noStrike" spc="-1">
              <a:latin typeface="Arial"/>
            </a:endParaRPr>
          </a:p>
        </p:txBody>
      </p:sp>
      <p:pic>
        <p:nvPicPr>
          <p:cNvPr id="483" name="Picture 37" descr="Picture 37"/>
          <p:cNvPicPr/>
          <p:nvPr/>
        </p:nvPicPr>
        <p:blipFill>
          <a:blip r:embed="rId5"/>
          <a:stretch/>
        </p:blipFill>
        <p:spPr>
          <a:xfrm>
            <a:off x="3970440" y="2027160"/>
            <a:ext cx="1986480" cy="930960"/>
          </a:xfrm>
          <a:prstGeom prst="rect">
            <a:avLst/>
          </a:prstGeom>
          <a:ln w="12700">
            <a:noFill/>
          </a:ln>
        </p:spPr>
      </p:pic>
      <p:pic>
        <p:nvPicPr>
          <p:cNvPr id="484" name="Picture 40" descr="Picture 40"/>
          <p:cNvPicPr/>
          <p:nvPr/>
        </p:nvPicPr>
        <p:blipFill>
          <a:blip r:embed="rId6"/>
          <a:stretch/>
        </p:blipFill>
        <p:spPr>
          <a:xfrm>
            <a:off x="642960" y="3357720"/>
            <a:ext cx="6312240" cy="1033920"/>
          </a:xfrm>
          <a:prstGeom prst="rect">
            <a:avLst/>
          </a:prstGeom>
          <a:ln w="12700">
            <a:noFill/>
          </a:ln>
        </p:spPr>
      </p:pic>
      <p:sp>
        <p:nvSpPr>
          <p:cNvPr id="485" name="AutoShape 41"/>
          <p:cNvSpPr/>
          <p:nvPr/>
        </p:nvSpPr>
        <p:spPr>
          <a:xfrm>
            <a:off x="2576160" y="3165120"/>
            <a:ext cx="352440" cy="621000"/>
          </a:xfrm>
          <a:prstGeom prst="line">
            <a:avLst/>
          </a:prstGeom>
          <a:ln w="0">
            <a:solidFill>
              <a:srgbClr val="000000"/>
            </a:solidFill>
            <a:tailEnd type="triangle" w="med" len="med"/>
          </a:ln>
        </p:spPr>
        <p:style>
          <a:lnRef idx="0">
            <a:scrgbClr r="0" g="0" b="0"/>
          </a:lnRef>
          <a:fillRef idx="0">
            <a:scrgbClr r="0" g="0" b="0"/>
          </a:fillRef>
          <a:effectRef idx="0">
            <a:scrgbClr r="0" g="0" b="0"/>
          </a:effectRef>
          <a:fontRef idx="minor"/>
        </p:style>
      </p:sp>
      <p:sp>
        <p:nvSpPr>
          <p:cNvPr id="486" name="AutoShape 17"/>
          <p:cNvSpPr/>
          <p:nvPr/>
        </p:nvSpPr>
        <p:spPr>
          <a:xfrm>
            <a:off x="3555000" y="2291040"/>
            <a:ext cx="1302480" cy="137520"/>
          </a:xfrm>
          <a:prstGeom prst="line">
            <a:avLst/>
          </a:prstGeom>
          <a:ln w="0">
            <a:solidFill>
              <a:srgbClr val="ED005A"/>
            </a:solidFill>
            <a:prstDash val="dash"/>
            <a:tailEnd type="triangle" w="med" len="med"/>
          </a:ln>
        </p:spPr>
        <p:style>
          <a:lnRef idx="0">
            <a:scrgbClr r="0" g="0" b="0"/>
          </a:lnRef>
          <a:fillRef idx="0">
            <a:scrgbClr r="0" g="0" b="0"/>
          </a:fillRef>
          <a:effectRef idx="0">
            <a:scrgbClr r="0" g="0" b="0"/>
          </a:effectRef>
          <a:fontRef idx="minor"/>
        </p:style>
      </p:sp>
      <p:pic>
        <p:nvPicPr>
          <p:cNvPr id="487" name="Picture 43" descr="Picture 43"/>
          <p:cNvPicPr/>
          <p:nvPr/>
        </p:nvPicPr>
        <p:blipFill>
          <a:blip r:embed="rId7"/>
          <a:stretch/>
        </p:blipFill>
        <p:spPr>
          <a:xfrm>
            <a:off x="2214720" y="5572080"/>
            <a:ext cx="4074120" cy="741960"/>
          </a:xfrm>
          <a:prstGeom prst="rect">
            <a:avLst/>
          </a:prstGeom>
          <a:ln w="12700">
            <a:noFill/>
          </a:ln>
        </p:spPr>
      </p:pic>
      <p:sp>
        <p:nvSpPr>
          <p:cNvPr id="488" name="Text Box 9"/>
          <p:cNvSpPr/>
          <p:nvPr/>
        </p:nvSpPr>
        <p:spPr>
          <a:xfrm>
            <a:off x="214200" y="393120"/>
            <a:ext cx="8428680" cy="499320"/>
          </a:xfrm>
          <a:prstGeom prst="rect">
            <a:avLst/>
          </a:prstGeom>
          <a:noFill/>
          <a:ln w="12700">
            <a:noFill/>
          </a:ln>
        </p:spPr>
        <p:style>
          <a:lnRef idx="0">
            <a:scrgbClr r="0" g="0" b="0"/>
          </a:lnRef>
          <a:fillRef idx="0">
            <a:scrgbClr r="0" g="0" b="0"/>
          </a:fillRef>
          <a:effectRef idx="0">
            <a:scrgbClr r="0" g="0" b="0"/>
          </a:effectRef>
          <a:fontRef idx="minor"/>
        </p:style>
        <p:txBody>
          <a:bodyPr lIns="36720" tIns="36720" rIns="36720" bIns="36720" anchor="ctr">
            <a:spAutoFit/>
          </a:bodyPr>
          <a:lstStyle/>
          <a:p>
            <a:pPr marL="343080" indent="-342000">
              <a:lnSpc>
                <a:spcPct val="100000"/>
              </a:lnSpc>
              <a:tabLst>
                <a:tab pos="0" algn="l"/>
              </a:tabLst>
            </a:pPr>
            <a:r>
              <a:rPr lang="fr-FR" sz="2800" b="0" strike="noStrike" spc="-1">
                <a:solidFill>
                  <a:srgbClr val="5970B5"/>
                </a:solidFill>
                <a:latin typeface="Calibri"/>
                <a:ea typeface="Calibri"/>
              </a:rPr>
              <a:t>	C – recenser son projet </a:t>
            </a:r>
            <a:endParaRPr lang="fr-FR"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AutoShape 4"/>
          <p:cNvSpPr/>
          <p:nvPr/>
        </p:nvSpPr>
        <p:spPr>
          <a:xfrm>
            <a:off x="155520" y="-14436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490" name="AutoShape 6"/>
          <p:cNvSpPr/>
          <p:nvPr/>
        </p:nvSpPr>
        <p:spPr>
          <a:xfrm>
            <a:off x="307800" y="792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491" name="AutoShape 8"/>
          <p:cNvSpPr/>
          <p:nvPr/>
        </p:nvSpPr>
        <p:spPr>
          <a:xfrm>
            <a:off x="460440" y="16020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492" name="AutoShape 10"/>
          <p:cNvSpPr/>
          <p:nvPr/>
        </p:nvSpPr>
        <p:spPr>
          <a:xfrm>
            <a:off x="612720" y="312840"/>
            <a:ext cx="304200" cy="304200"/>
          </a:xfrm>
          <a:prstGeom prst="rect">
            <a:avLst/>
          </a:prstGeom>
          <a:noFill/>
          <a:ln w="0">
            <a:noFill/>
          </a:ln>
        </p:spPr>
        <p:style>
          <a:lnRef idx="0">
            <a:scrgbClr r="0" g="0" b="0"/>
          </a:lnRef>
          <a:fillRef idx="0">
            <a:scrgbClr r="0" g="0" b="0"/>
          </a:fillRef>
          <a:effectRef idx="0">
            <a:scrgbClr r="0" g="0" b="0"/>
          </a:effectRef>
          <a:fontRef idx="minor"/>
        </p:style>
      </p:sp>
      <p:grpSp>
        <p:nvGrpSpPr>
          <p:cNvPr id="493" name="Groupe 34"/>
          <p:cNvGrpSpPr/>
          <p:nvPr/>
        </p:nvGrpSpPr>
        <p:grpSpPr>
          <a:xfrm>
            <a:off x="7286040" y="260640"/>
            <a:ext cx="1605960" cy="518760"/>
            <a:chOff x="7286040" y="260640"/>
            <a:chExt cx="1605960" cy="518760"/>
          </a:xfrm>
        </p:grpSpPr>
        <p:pic>
          <p:nvPicPr>
            <p:cNvPr id="494" name="Image 33"/>
            <p:cNvPicPr/>
            <p:nvPr/>
          </p:nvPicPr>
          <p:blipFill>
            <a:blip r:embed="rId3"/>
            <a:stretch/>
          </p:blipFill>
          <p:spPr>
            <a:xfrm>
              <a:off x="7286040" y="260640"/>
              <a:ext cx="566280" cy="498240"/>
            </a:xfrm>
            <a:prstGeom prst="rect">
              <a:avLst/>
            </a:prstGeom>
            <a:ln w="0">
              <a:noFill/>
            </a:ln>
          </p:spPr>
        </p:pic>
        <p:grpSp>
          <p:nvGrpSpPr>
            <p:cNvPr id="495" name="Groupe 64"/>
            <p:cNvGrpSpPr/>
            <p:nvPr/>
          </p:nvGrpSpPr>
          <p:grpSpPr>
            <a:xfrm>
              <a:off x="7853040" y="268200"/>
              <a:ext cx="1038960" cy="511200"/>
              <a:chOff x="7853040" y="268200"/>
              <a:chExt cx="1038960" cy="511200"/>
            </a:xfrm>
          </p:grpSpPr>
          <p:grpSp>
            <p:nvGrpSpPr>
              <p:cNvPr id="496" name="Groupe 65"/>
              <p:cNvGrpSpPr/>
              <p:nvPr/>
            </p:nvGrpSpPr>
            <p:grpSpPr>
              <a:xfrm>
                <a:off x="7879320" y="268200"/>
                <a:ext cx="1012680" cy="284040"/>
                <a:chOff x="7879320" y="268200"/>
                <a:chExt cx="1012680" cy="284040"/>
              </a:xfrm>
            </p:grpSpPr>
            <p:pic>
              <p:nvPicPr>
                <p:cNvPr id="497" name="Picture 12" descr="Pass culture pour les 18 ans - Auvillar"/>
                <p:cNvPicPr/>
                <p:nvPr/>
              </p:nvPicPr>
              <p:blipFill>
                <a:blip r:embed="rId4"/>
                <a:stretch/>
              </p:blipFill>
              <p:spPr>
                <a:xfrm>
                  <a:off x="8587800" y="268200"/>
                  <a:ext cx="304200" cy="284040"/>
                </a:xfrm>
                <a:prstGeom prst="rect">
                  <a:avLst/>
                </a:prstGeom>
                <a:ln w="0">
                  <a:noFill/>
                </a:ln>
              </p:spPr>
            </p:pic>
            <p:pic>
              <p:nvPicPr>
                <p:cNvPr id="498" name="Image 68"/>
                <p:cNvPicPr/>
                <p:nvPr/>
              </p:nvPicPr>
              <p:blipFill>
                <a:blip r:embed="rId5"/>
                <a:stretch/>
              </p:blipFill>
              <p:spPr>
                <a:xfrm>
                  <a:off x="7879320" y="268200"/>
                  <a:ext cx="680040" cy="284040"/>
                </a:xfrm>
                <a:prstGeom prst="rect">
                  <a:avLst/>
                </a:prstGeom>
                <a:ln w="0">
                  <a:noFill/>
                </a:ln>
              </p:spPr>
            </p:pic>
          </p:grpSp>
          <p:sp>
            <p:nvSpPr>
              <p:cNvPr id="499" name="ZoneTexte 66"/>
              <p:cNvSpPr/>
              <p:nvPr/>
            </p:nvSpPr>
            <p:spPr>
              <a:xfrm>
                <a:off x="7853040" y="552600"/>
                <a:ext cx="1038600" cy="226800"/>
              </a:xfrm>
              <a:prstGeom prst="rect">
                <a:avLst/>
              </a:prstGeom>
              <a:solidFill>
                <a:srgbClr val="ED005A"/>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900" b="1" i="1" strike="noStrike" spc="-1">
                    <a:solidFill>
                      <a:srgbClr val="FFFFFF"/>
                    </a:solidFill>
                    <a:latin typeface="Arial"/>
                    <a:ea typeface="DejaVu Sans"/>
                  </a:rPr>
                  <a:t>Part collective </a:t>
                </a:r>
                <a:endParaRPr lang="fr-FR" sz="900" b="0" strike="noStrike" spc="-1">
                  <a:latin typeface="Arial"/>
                </a:endParaRPr>
              </a:p>
            </p:txBody>
          </p:sp>
        </p:grpSp>
      </p:grpSp>
      <p:sp>
        <p:nvSpPr>
          <p:cNvPr id="500" name="Text Box 42"/>
          <p:cNvSpPr/>
          <p:nvPr/>
        </p:nvSpPr>
        <p:spPr>
          <a:xfrm>
            <a:off x="357120" y="214200"/>
            <a:ext cx="6143040" cy="35640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pPr>
            <a:r>
              <a:rPr lang="fr-FR" sz="1600" b="0" strike="noStrike" spc="-1">
                <a:solidFill>
                  <a:srgbClr val="ED005A"/>
                </a:solidFill>
                <a:latin typeface="Calibri"/>
                <a:ea typeface="DejaVu Sans"/>
              </a:rPr>
              <a:t>Puis plus bas dans le recensement  je clique sur Actions pass Culture</a:t>
            </a:r>
            <a:endParaRPr lang="fr-FR" sz="1600" b="0" strike="noStrike" spc="-1">
              <a:latin typeface="Arial"/>
            </a:endParaRPr>
          </a:p>
        </p:txBody>
      </p:sp>
      <p:pic>
        <p:nvPicPr>
          <p:cNvPr id="501" name="Picture 2"/>
          <p:cNvPicPr/>
          <p:nvPr/>
        </p:nvPicPr>
        <p:blipFill>
          <a:blip r:embed="rId6"/>
          <a:stretch/>
        </p:blipFill>
        <p:spPr>
          <a:xfrm>
            <a:off x="552600" y="642960"/>
            <a:ext cx="4161600" cy="1815120"/>
          </a:xfrm>
          <a:prstGeom prst="rect">
            <a:avLst/>
          </a:prstGeom>
          <a:ln w="9525">
            <a:noFill/>
          </a:ln>
        </p:spPr>
      </p:pic>
      <p:sp>
        <p:nvSpPr>
          <p:cNvPr id="502" name="AutoShape 17"/>
          <p:cNvSpPr/>
          <p:nvPr/>
        </p:nvSpPr>
        <p:spPr>
          <a:xfrm rot="10800000" flipV="1">
            <a:off x="4072680" y="1285920"/>
            <a:ext cx="1071000" cy="7056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03" name="AutoShape 17"/>
          <p:cNvSpPr/>
          <p:nvPr/>
        </p:nvSpPr>
        <p:spPr>
          <a:xfrm rot="16200000" flipH="1">
            <a:off x="35640" y="1035720"/>
            <a:ext cx="1285200" cy="35640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04" name="Text Box 42"/>
          <p:cNvSpPr/>
          <p:nvPr/>
        </p:nvSpPr>
        <p:spPr>
          <a:xfrm>
            <a:off x="5143680" y="1000080"/>
            <a:ext cx="3714120" cy="8564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pPr>
            <a:r>
              <a:rPr lang="fr-FR" sz="1600" b="1" strike="noStrike" spc="-1">
                <a:solidFill>
                  <a:srgbClr val="ED005A"/>
                </a:solidFill>
                <a:latin typeface="Calibri"/>
                <a:ea typeface="DejaVu Sans"/>
              </a:rPr>
              <a:t>et je vais voir apparaitre l’action que j’ai pré-réservée</a:t>
            </a:r>
            <a:r>
              <a:rPr lang="fr-FR" sz="1600" b="0" strike="noStrike" spc="-1">
                <a:solidFill>
                  <a:srgbClr val="ED005A"/>
                </a:solidFill>
                <a:latin typeface="Calibri"/>
                <a:ea typeface="DejaVu Sans"/>
              </a:rPr>
              <a:t>.</a:t>
            </a:r>
            <a:endParaRPr lang="fr-FR" sz="1600" b="0" strike="noStrike" spc="-1">
              <a:latin typeface="Arial"/>
            </a:endParaRPr>
          </a:p>
          <a:p>
            <a:pPr>
              <a:lnSpc>
                <a:spcPct val="100000"/>
              </a:lnSpc>
            </a:pPr>
            <a:r>
              <a:rPr lang="fr-FR" sz="1600" b="0" strike="noStrike" spc="-1">
                <a:solidFill>
                  <a:srgbClr val="ED005A"/>
                </a:solidFill>
                <a:latin typeface="Calibri"/>
                <a:ea typeface="DejaVu Sans"/>
              </a:rPr>
              <a:t>Je la sélectionne</a:t>
            </a:r>
            <a:endParaRPr lang="fr-FR" sz="1600" b="0" strike="noStrike" spc="-1">
              <a:latin typeface="Arial"/>
            </a:endParaRPr>
          </a:p>
        </p:txBody>
      </p:sp>
      <p:pic>
        <p:nvPicPr>
          <p:cNvPr id="505" name="Picture 6"/>
          <p:cNvPicPr/>
          <p:nvPr/>
        </p:nvPicPr>
        <p:blipFill>
          <a:blip r:embed="rId7"/>
          <a:stretch/>
        </p:blipFill>
        <p:spPr>
          <a:xfrm>
            <a:off x="4857840" y="2000160"/>
            <a:ext cx="4172760" cy="1146960"/>
          </a:xfrm>
          <a:prstGeom prst="rect">
            <a:avLst/>
          </a:prstGeom>
          <a:ln w="9525">
            <a:noFill/>
          </a:ln>
        </p:spPr>
      </p:pic>
      <p:sp>
        <p:nvSpPr>
          <p:cNvPr id="506" name="Text Box 7"/>
          <p:cNvSpPr/>
          <p:nvPr/>
        </p:nvSpPr>
        <p:spPr>
          <a:xfrm>
            <a:off x="357120" y="2643120"/>
            <a:ext cx="4642920" cy="8564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tabLst>
                <a:tab pos="0" algn="l"/>
              </a:tabLst>
            </a:pPr>
            <a:r>
              <a:rPr lang="fr-FR" sz="1600" b="0" strike="noStrike" spc="-1">
                <a:solidFill>
                  <a:srgbClr val="ED005A"/>
                </a:solidFill>
                <a:latin typeface="Calibri"/>
                <a:ea typeface="DejaVu Sans"/>
              </a:rPr>
              <a:t>Je clique ensuite sur les classes inscrites et n’apparaitront que les classes éligibles au pass Culture que je dois sélectionner</a:t>
            </a:r>
            <a:endParaRPr lang="fr-FR" sz="1600" b="0" strike="noStrike" spc="-1">
              <a:latin typeface="Arial"/>
            </a:endParaRPr>
          </a:p>
        </p:txBody>
      </p:sp>
      <p:pic>
        <p:nvPicPr>
          <p:cNvPr id="507" name="Picture 9"/>
          <p:cNvPicPr/>
          <p:nvPr/>
        </p:nvPicPr>
        <p:blipFill>
          <a:blip r:embed="rId8"/>
          <a:stretch/>
        </p:blipFill>
        <p:spPr>
          <a:xfrm>
            <a:off x="5000760" y="3429000"/>
            <a:ext cx="3741120" cy="2552040"/>
          </a:xfrm>
          <a:prstGeom prst="rect">
            <a:avLst/>
          </a:prstGeom>
          <a:ln w="9525">
            <a:noFill/>
          </a:ln>
        </p:spPr>
      </p:pic>
      <p:sp>
        <p:nvSpPr>
          <p:cNvPr id="508" name="AutoShape 17"/>
          <p:cNvSpPr/>
          <p:nvPr/>
        </p:nvSpPr>
        <p:spPr>
          <a:xfrm flipV="1">
            <a:off x="5000760" y="2855880"/>
            <a:ext cx="642240" cy="21348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09" name="Text Box 7"/>
          <p:cNvSpPr/>
          <p:nvPr/>
        </p:nvSpPr>
        <p:spPr>
          <a:xfrm>
            <a:off x="6929280" y="2928960"/>
            <a:ext cx="1142280" cy="35640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tabLst>
                <a:tab pos="0" algn="l"/>
              </a:tabLst>
            </a:pPr>
            <a:r>
              <a:rPr lang="fr-FR" sz="1600" b="0" strike="noStrike" spc="-1">
                <a:solidFill>
                  <a:srgbClr val="ED005A"/>
                </a:solidFill>
                <a:latin typeface="Calibri"/>
                <a:ea typeface="DejaVu Sans"/>
              </a:rPr>
              <a:t>J’enregistre</a:t>
            </a:r>
            <a:endParaRPr lang="fr-FR" sz="1600" b="0" strike="noStrike" spc="-1">
              <a:latin typeface="Arial"/>
            </a:endParaRPr>
          </a:p>
        </p:txBody>
      </p:sp>
      <p:sp>
        <p:nvSpPr>
          <p:cNvPr id="510" name="AutoShape 17"/>
          <p:cNvSpPr/>
          <p:nvPr/>
        </p:nvSpPr>
        <p:spPr>
          <a:xfrm flipV="1">
            <a:off x="8072640" y="3071160"/>
            <a:ext cx="499320" cy="3492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11" name="Text Box 7"/>
          <p:cNvSpPr/>
          <p:nvPr/>
        </p:nvSpPr>
        <p:spPr>
          <a:xfrm>
            <a:off x="285840" y="4071960"/>
            <a:ext cx="4642920" cy="57096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pPr>
            <a:r>
              <a:rPr lang="fr-FR" sz="1600" b="0" strike="noStrike" spc="-1">
                <a:solidFill>
                  <a:srgbClr val="ED005A"/>
                </a:solidFill>
                <a:latin typeface="Calibri"/>
                <a:ea typeface="DejaVu Sans"/>
              </a:rPr>
              <a:t>Je vois ensuite le détail de mon action et j’enregistre tout en bas cette rubrique</a:t>
            </a:r>
            <a:endParaRPr lang="fr-FR" sz="1600" b="0" strike="noStrike" spc="-1">
              <a:latin typeface="Arial"/>
            </a:endParaRPr>
          </a:p>
        </p:txBody>
      </p:sp>
      <p:sp>
        <p:nvSpPr>
          <p:cNvPr id="512" name="Text Box 7"/>
          <p:cNvSpPr/>
          <p:nvPr/>
        </p:nvSpPr>
        <p:spPr>
          <a:xfrm>
            <a:off x="285840" y="5286240"/>
            <a:ext cx="4642920" cy="57096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oAutofit/>
          </a:bodyPr>
          <a:lstStyle/>
          <a:p>
            <a:pPr>
              <a:lnSpc>
                <a:spcPct val="100000"/>
              </a:lnSpc>
            </a:pPr>
            <a:r>
              <a:rPr lang="fr-FR" sz="1600" b="0" strike="noStrike" spc="-1">
                <a:solidFill>
                  <a:srgbClr val="ED005A"/>
                </a:solidFill>
                <a:latin typeface="Calibri"/>
                <a:ea typeface="DejaVu Sans"/>
              </a:rPr>
              <a:t>Je termine les dernière rubriques comme un recensement de projet habituel</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AutoShape 6"/>
          <p:cNvSpPr/>
          <p:nvPr/>
        </p:nvSpPr>
        <p:spPr>
          <a:xfrm>
            <a:off x="307800" y="792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514" name="AutoShape 8"/>
          <p:cNvSpPr/>
          <p:nvPr/>
        </p:nvSpPr>
        <p:spPr>
          <a:xfrm>
            <a:off x="460440" y="160200"/>
            <a:ext cx="304200" cy="304200"/>
          </a:xfrm>
          <a:prstGeom prst="rect">
            <a:avLst/>
          </a:prstGeom>
          <a:noFill/>
          <a:ln w="0">
            <a:noFill/>
          </a:ln>
        </p:spPr>
        <p:style>
          <a:lnRef idx="0">
            <a:scrgbClr r="0" g="0" b="0"/>
          </a:lnRef>
          <a:fillRef idx="0">
            <a:scrgbClr r="0" g="0" b="0"/>
          </a:fillRef>
          <a:effectRef idx="0">
            <a:scrgbClr r="0" g="0" b="0"/>
          </a:effectRef>
          <a:fontRef idx="minor"/>
        </p:style>
      </p:sp>
      <p:sp>
        <p:nvSpPr>
          <p:cNvPr id="515" name="AutoShape 10"/>
          <p:cNvSpPr/>
          <p:nvPr/>
        </p:nvSpPr>
        <p:spPr>
          <a:xfrm>
            <a:off x="612720" y="312840"/>
            <a:ext cx="304200" cy="304200"/>
          </a:xfrm>
          <a:prstGeom prst="rect">
            <a:avLst/>
          </a:prstGeom>
          <a:noFill/>
          <a:ln w="0">
            <a:noFill/>
          </a:ln>
        </p:spPr>
        <p:style>
          <a:lnRef idx="0">
            <a:scrgbClr r="0" g="0" b="0"/>
          </a:lnRef>
          <a:fillRef idx="0">
            <a:scrgbClr r="0" g="0" b="0"/>
          </a:fillRef>
          <a:effectRef idx="0">
            <a:scrgbClr r="0" g="0" b="0"/>
          </a:effectRef>
          <a:fontRef idx="minor"/>
        </p:style>
      </p:sp>
      <p:grpSp>
        <p:nvGrpSpPr>
          <p:cNvPr id="516" name="Groupe 34"/>
          <p:cNvGrpSpPr/>
          <p:nvPr/>
        </p:nvGrpSpPr>
        <p:grpSpPr>
          <a:xfrm>
            <a:off x="7286040" y="260640"/>
            <a:ext cx="1605960" cy="518760"/>
            <a:chOff x="7286040" y="260640"/>
            <a:chExt cx="1605960" cy="518760"/>
          </a:xfrm>
        </p:grpSpPr>
        <p:pic>
          <p:nvPicPr>
            <p:cNvPr id="517" name="Image 33"/>
            <p:cNvPicPr/>
            <p:nvPr/>
          </p:nvPicPr>
          <p:blipFill>
            <a:blip r:embed="rId3"/>
            <a:stretch/>
          </p:blipFill>
          <p:spPr>
            <a:xfrm>
              <a:off x="7286040" y="260640"/>
              <a:ext cx="566280" cy="498240"/>
            </a:xfrm>
            <a:prstGeom prst="rect">
              <a:avLst/>
            </a:prstGeom>
            <a:ln w="0">
              <a:noFill/>
            </a:ln>
          </p:spPr>
        </p:pic>
        <p:grpSp>
          <p:nvGrpSpPr>
            <p:cNvPr id="518" name="Groupe 64"/>
            <p:cNvGrpSpPr/>
            <p:nvPr/>
          </p:nvGrpSpPr>
          <p:grpSpPr>
            <a:xfrm>
              <a:off x="7853040" y="268200"/>
              <a:ext cx="1038960" cy="511200"/>
              <a:chOff x="7853040" y="268200"/>
              <a:chExt cx="1038960" cy="511200"/>
            </a:xfrm>
          </p:grpSpPr>
          <p:grpSp>
            <p:nvGrpSpPr>
              <p:cNvPr id="519" name="Groupe 65"/>
              <p:cNvGrpSpPr/>
              <p:nvPr/>
            </p:nvGrpSpPr>
            <p:grpSpPr>
              <a:xfrm>
                <a:off x="7879320" y="268200"/>
                <a:ext cx="1012680" cy="284040"/>
                <a:chOff x="7879320" y="268200"/>
                <a:chExt cx="1012680" cy="284040"/>
              </a:xfrm>
            </p:grpSpPr>
            <p:pic>
              <p:nvPicPr>
                <p:cNvPr id="520" name="Picture 12" descr="Pass culture pour les 18 ans - Auvillar"/>
                <p:cNvPicPr/>
                <p:nvPr/>
              </p:nvPicPr>
              <p:blipFill>
                <a:blip r:embed="rId4"/>
                <a:stretch/>
              </p:blipFill>
              <p:spPr>
                <a:xfrm>
                  <a:off x="8587800" y="268200"/>
                  <a:ext cx="304200" cy="284040"/>
                </a:xfrm>
                <a:prstGeom prst="rect">
                  <a:avLst/>
                </a:prstGeom>
                <a:ln w="0">
                  <a:noFill/>
                </a:ln>
              </p:spPr>
            </p:pic>
            <p:pic>
              <p:nvPicPr>
                <p:cNvPr id="521" name="Image 68"/>
                <p:cNvPicPr/>
                <p:nvPr/>
              </p:nvPicPr>
              <p:blipFill>
                <a:blip r:embed="rId5"/>
                <a:stretch/>
              </p:blipFill>
              <p:spPr>
                <a:xfrm>
                  <a:off x="7879320" y="268200"/>
                  <a:ext cx="680040" cy="284040"/>
                </a:xfrm>
                <a:prstGeom prst="rect">
                  <a:avLst/>
                </a:prstGeom>
                <a:ln w="0">
                  <a:noFill/>
                </a:ln>
              </p:spPr>
            </p:pic>
          </p:grpSp>
          <p:sp>
            <p:nvSpPr>
              <p:cNvPr id="522" name="ZoneTexte 66"/>
              <p:cNvSpPr/>
              <p:nvPr/>
            </p:nvSpPr>
            <p:spPr>
              <a:xfrm>
                <a:off x="7853040" y="552600"/>
                <a:ext cx="1038600" cy="226800"/>
              </a:xfrm>
              <a:prstGeom prst="rect">
                <a:avLst/>
              </a:prstGeom>
              <a:solidFill>
                <a:srgbClr val="ED005A"/>
              </a:solid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900" b="1" i="1" strike="noStrike" spc="-1">
                    <a:solidFill>
                      <a:srgbClr val="FFFFFF"/>
                    </a:solidFill>
                    <a:latin typeface="Calibri"/>
                    <a:ea typeface="DejaVu Sans"/>
                  </a:rPr>
                  <a:t>Part collective </a:t>
                </a:r>
                <a:endParaRPr lang="fr-FR" sz="900" b="0" strike="noStrike" spc="-1">
                  <a:latin typeface="Arial"/>
                </a:endParaRPr>
              </a:p>
            </p:txBody>
          </p:sp>
        </p:grpSp>
      </p:grpSp>
      <p:pic>
        <p:nvPicPr>
          <p:cNvPr id="523" name="Picture 6"/>
          <p:cNvPicPr/>
          <p:nvPr/>
        </p:nvPicPr>
        <p:blipFill>
          <a:blip r:embed="rId6"/>
          <a:stretch/>
        </p:blipFill>
        <p:spPr>
          <a:xfrm>
            <a:off x="6715080" y="5845320"/>
            <a:ext cx="2339280" cy="869400"/>
          </a:xfrm>
          <a:prstGeom prst="rect">
            <a:avLst/>
          </a:prstGeom>
          <a:ln w="0">
            <a:noFill/>
          </a:ln>
        </p:spPr>
      </p:pic>
      <p:sp>
        <p:nvSpPr>
          <p:cNvPr id="524" name="Text Box 42"/>
          <p:cNvSpPr/>
          <p:nvPr/>
        </p:nvSpPr>
        <p:spPr>
          <a:xfrm>
            <a:off x="7072200" y="4429080"/>
            <a:ext cx="1638000" cy="11498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chor="ctr">
            <a:noAutofit/>
          </a:bodyPr>
          <a:lstStyle/>
          <a:p>
            <a:pPr algn="ctr">
              <a:lnSpc>
                <a:spcPct val="100000"/>
              </a:lnSpc>
            </a:pPr>
            <a:r>
              <a:rPr lang="fr-FR" sz="1600" b="0" strike="noStrike" spc="-1">
                <a:solidFill>
                  <a:srgbClr val="ED005A"/>
                </a:solidFill>
                <a:latin typeface="Calibri"/>
                <a:ea typeface="DejaVu Sans"/>
              </a:rPr>
              <a:t>Validation du projet par le chef d’établissement par ce bouton</a:t>
            </a:r>
            <a:endParaRPr lang="fr-FR" sz="1600" b="0" strike="noStrike" spc="-1">
              <a:latin typeface="Arial"/>
            </a:endParaRPr>
          </a:p>
        </p:txBody>
      </p:sp>
      <p:sp>
        <p:nvSpPr>
          <p:cNvPr id="525" name="Text Box 42"/>
          <p:cNvSpPr/>
          <p:nvPr/>
        </p:nvSpPr>
        <p:spPr>
          <a:xfrm>
            <a:off x="1043640" y="5994360"/>
            <a:ext cx="2670480" cy="79128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chor="ctr">
            <a:noAutofit/>
          </a:bodyPr>
          <a:lstStyle/>
          <a:p>
            <a:pPr algn="ctr">
              <a:lnSpc>
                <a:spcPct val="100000"/>
              </a:lnSpc>
            </a:pPr>
            <a:r>
              <a:rPr lang="fr-FR" sz="1600" b="0" strike="noStrike" spc="-1">
                <a:solidFill>
                  <a:srgbClr val="ED005A"/>
                </a:solidFill>
                <a:latin typeface="Calibri"/>
                <a:ea typeface="DejaVu Sans"/>
              </a:rPr>
              <a:t>Financement engagé dans la partie Réservé</a:t>
            </a:r>
            <a:endParaRPr lang="fr-FR" sz="1600" b="0" strike="noStrike" spc="-1">
              <a:latin typeface="Arial"/>
            </a:endParaRPr>
          </a:p>
        </p:txBody>
      </p:sp>
      <p:sp>
        <p:nvSpPr>
          <p:cNvPr id="526" name="AutoShape 19"/>
          <p:cNvSpPr/>
          <p:nvPr/>
        </p:nvSpPr>
        <p:spPr>
          <a:xfrm flipH="1" flipV="1">
            <a:off x="3707280" y="6209640"/>
            <a:ext cx="4339440" cy="14328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27" name="Text Box 42"/>
          <p:cNvSpPr/>
          <p:nvPr/>
        </p:nvSpPr>
        <p:spPr>
          <a:xfrm>
            <a:off x="6786720" y="2925000"/>
            <a:ext cx="2142360" cy="1360440"/>
          </a:xfrm>
          <a:prstGeom prst="rect">
            <a:avLst/>
          </a:prstGeom>
          <a:noFill/>
          <a:ln w="9525">
            <a:solidFill>
              <a:srgbClr val="ED005A"/>
            </a:solidFill>
            <a:prstDash val="dash"/>
            <a:miter/>
          </a:ln>
        </p:spPr>
        <p:style>
          <a:lnRef idx="0">
            <a:scrgbClr r="0" g="0" b="0"/>
          </a:lnRef>
          <a:fillRef idx="0">
            <a:scrgbClr r="0" g="0" b="0"/>
          </a:fillRef>
          <a:effectRef idx="0">
            <a:scrgbClr r="0" g="0" b="0"/>
          </a:effectRef>
          <a:fontRef idx="minor"/>
        </p:style>
        <p:txBody>
          <a:bodyPr lIns="36720" tIns="36720" rIns="36720" bIns="36720" anchor="ctr">
            <a:noAutofit/>
          </a:bodyPr>
          <a:lstStyle/>
          <a:p>
            <a:pPr algn="ctr">
              <a:lnSpc>
                <a:spcPct val="100000"/>
              </a:lnSpc>
            </a:pPr>
            <a:r>
              <a:rPr lang="fr-FR" sz="1600" b="0" strike="noStrike" spc="-1">
                <a:solidFill>
                  <a:srgbClr val="ED005A"/>
                </a:solidFill>
                <a:latin typeface="Calibri"/>
                <a:ea typeface="DejaVu Sans"/>
              </a:rPr>
              <a:t>Il peut annuler jusqu’à 15 jours avant la date prévue ou détacher le projet par les boutons de cette zone</a:t>
            </a:r>
            <a:endParaRPr lang="fr-FR" sz="1600" b="0" strike="noStrike" spc="-1">
              <a:latin typeface="Arial"/>
            </a:endParaRPr>
          </a:p>
        </p:txBody>
      </p:sp>
      <p:pic>
        <p:nvPicPr>
          <p:cNvPr id="528" name="Image 26"/>
          <p:cNvPicPr/>
          <p:nvPr/>
        </p:nvPicPr>
        <p:blipFill>
          <a:blip r:embed="rId7"/>
          <a:stretch/>
        </p:blipFill>
        <p:spPr>
          <a:xfrm>
            <a:off x="285840" y="2133360"/>
            <a:ext cx="6428880" cy="3795120"/>
          </a:xfrm>
          <a:prstGeom prst="rect">
            <a:avLst/>
          </a:prstGeom>
          <a:ln w="0">
            <a:noFill/>
          </a:ln>
        </p:spPr>
      </p:pic>
      <p:sp>
        <p:nvSpPr>
          <p:cNvPr id="529" name="AutoShape 19"/>
          <p:cNvSpPr/>
          <p:nvPr/>
        </p:nvSpPr>
        <p:spPr>
          <a:xfrm rot="10800000" flipV="1">
            <a:off x="5929920" y="5004360"/>
            <a:ext cx="1142280" cy="60840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30" name="AutoShape 19"/>
          <p:cNvSpPr/>
          <p:nvPr/>
        </p:nvSpPr>
        <p:spPr>
          <a:xfrm>
            <a:off x="5929200" y="5715000"/>
            <a:ext cx="856440" cy="21348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31" name="AutoShape 19"/>
          <p:cNvSpPr/>
          <p:nvPr/>
        </p:nvSpPr>
        <p:spPr>
          <a:xfrm rot="5400000">
            <a:off x="6287400" y="3857760"/>
            <a:ext cx="499320" cy="499320"/>
          </a:xfrm>
          <a:custGeom>
            <a:avLst/>
            <a:gdLst/>
            <a:ahLst/>
            <a:cxnLst/>
            <a:rect l="l" t="t" r="r" b="b"/>
            <a:pathLst>
              <a:path w="21600" h="21600">
                <a:moveTo>
                  <a:pt x="0" y="0"/>
                </a:moveTo>
                <a:lnTo>
                  <a:pt x="21600" y="21600"/>
                </a:lnTo>
              </a:path>
            </a:pathLst>
          </a:custGeom>
          <a:noFill/>
          <a:ln w="9525">
            <a:solidFill>
              <a:srgbClr val="ED005A"/>
            </a:solidFill>
            <a:prstDash val="dash"/>
            <a:round/>
            <a:tailEnd type="triangle" w="med" len="med"/>
          </a:ln>
        </p:spPr>
        <p:style>
          <a:lnRef idx="0">
            <a:scrgbClr r="0" g="0" b="0"/>
          </a:lnRef>
          <a:fillRef idx="0">
            <a:scrgbClr r="0" g="0" b="0"/>
          </a:fillRef>
          <a:effectRef idx="0">
            <a:scrgbClr r="0" g="0" b="0"/>
          </a:effectRef>
          <a:fontRef idx="minor"/>
        </p:style>
      </p:sp>
      <p:sp>
        <p:nvSpPr>
          <p:cNvPr id="532" name="ZoneTexte 21"/>
          <p:cNvSpPr/>
          <p:nvPr/>
        </p:nvSpPr>
        <p:spPr>
          <a:xfrm>
            <a:off x="285840" y="1340640"/>
            <a:ext cx="814320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800" b="0" strike="noStrike" spc="-1">
                <a:solidFill>
                  <a:srgbClr val="5970B5"/>
                </a:solidFill>
                <a:latin typeface="Calibri"/>
                <a:ea typeface="DejaVu Sans"/>
              </a:rPr>
              <a:t>Vous avez recensé votre projet comprenant une offre pass Culture il faut maintenant prévenir le chef d’établissement pour qu’il valide la pré réservation. </a:t>
            </a:r>
            <a:endParaRPr lang="fr-FR" sz="1800" b="0" strike="noStrike" spc="-1">
              <a:latin typeface="Arial"/>
            </a:endParaRPr>
          </a:p>
        </p:txBody>
      </p:sp>
      <p:sp>
        <p:nvSpPr>
          <p:cNvPr id="533" name="Titre 1"/>
          <p:cNvSpPr/>
          <p:nvPr/>
        </p:nvSpPr>
        <p:spPr>
          <a:xfrm>
            <a:off x="225360" y="71280"/>
            <a:ext cx="8692560" cy="114192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600" b="1" i="1" u="sng" strike="noStrike" spc="-1">
                <a:solidFill>
                  <a:srgbClr val="870087"/>
                </a:solidFill>
                <a:uFillTx/>
                <a:latin typeface="Marianne"/>
                <a:ea typeface="Calibri"/>
              </a:rPr>
              <a:t>2- Validation du chef d’établissement</a:t>
            </a:r>
            <a:endParaRPr lang="fr-FR" sz="2600" b="0" strike="noStrike" spc="-1">
              <a:latin typeface="Arial"/>
            </a:endParaRPr>
          </a:p>
          <a:p>
            <a:pPr>
              <a:lnSpc>
                <a:spcPct val="100000"/>
              </a:lnSpc>
              <a:tabLst>
                <a:tab pos="0" algn="l"/>
              </a:tabLst>
            </a:pPr>
            <a:r>
              <a:rPr lang="fr-FR" sz="2600" b="1" i="1" u="sng" strike="noStrike" spc="-1">
                <a:solidFill>
                  <a:srgbClr val="870087"/>
                </a:solidFill>
                <a:uFillTx/>
                <a:latin typeface="Marianne"/>
                <a:ea typeface="Calibri"/>
              </a:rPr>
              <a:t>dans ADAGE :</a:t>
            </a:r>
            <a:endParaRPr lang="fr-FR"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Titre 1"/>
          <p:cNvSpPr/>
          <p:nvPr/>
        </p:nvSpPr>
        <p:spPr>
          <a:xfrm>
            <a:off x="1320480" y="18180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3200" b="1" u="sng" strike="noStrike" spc="-1" dirty="0">
                <a:solidFill>
                  <a:srgbClr val="870087"/>
                </a:solidFill>
                <a:uFillTx/>
                <a:latin typeface="Calibri" panose="020F0502020204030204" pitchFamily="34" charset="0"/>
                <a:ea typeface="Calibri"/>
                <a:cs typeface="Calibri" panose="020F0502020204030204" pitchFamily="34" charset="0"/>
              </a:rPr>
              <a:t>Méthodologie de projet</a:t>
            </a:r>
            <a:endParaRPr lang="fr-FR" sz="3200" b="0" strike="noStrike" spc="-1" dirty="0">
              <a:latin typeface="Calibri" panose="020F0502020204030204" pitchFamily="34" charset="0"/>
              <a:cs typeface="Calibri" panose="020F0502020204030204" pitchFamily="34" charset="0"/>
            </a:endParaRPr>
          </a:p>
        </p:txBody>
      </p:sp>
      <p:pic>
        <p:nvPicPr>
          <p:cNvPr id="535" name="Picture 2" descr="Picture 2"/>
          <p:cNvPicPr/>
          <p:nvPr/>
        </p:nvPicPr>
        <p:blipFill>
          <a:blip r:embed="rId2"/>
          <a:stretch/>
        </p:blipFill>
        <p:spPr>
          <a:xfrm>
            <a:off x="358920" y="353520"/>
            <a:ext cx="1263600" cy="779400"/>
          </a:xfrm>
          <a:prstGeom prst="rect">
            <a:avLst/>
          </a:prstGeom>
          <a:ln w="12700">
            <a:noFill/>
          </a:ln>
        </p:spPr>
      </p:pic>
      <p:pic>
        <p:nvPicPr>
          <p:cNvPr id="536" name="Image 535"/>
          <p:cNvPicPr/>
          <p:nvPr/>
        </p:nvPicPr>
        <p:blipFill>
          <a:blip r:embed="rId3"/>
          <a:stretch/>
        </p:blipFill>
        <p:spPr>
          <a:xfrm>
            <a:off x="363600" y="2160000"/>
            <a:ext cx="3867840" cy="3780000"/>
          </a:xfrm>
          <a:prstGeom prst="rect">
            <a:avLst/>
          </a:prstGeom>
          <a:ln w="0">
            <a:noFill/>
          </a:ln>
        </p:spPr>
      </p:pic>
      <p:pic>
        <p:nvPicPr>
          <p:cNvPr id="537" name="Image 536"/>
          <p:cNvPicPr/>
          <p:nvPr/>
        </p:nvPicPr>
        <p:blipFill>
          <a:blip r:embed="rId3"/>
          <a:stretch/>
        </p:blipFill>
        <p:spPr>
          <a:xfrm>
            <a:off x="4500000" y="2144160"/>
            <a:ext cx="3867840" cy="3795840"/>
          </a:xfrm>
          <a:prstGeom prst="rect">
            <a:avLst/>
          </a:prstGeom>
          <a:ln w="0">
            <a:noFill/>
          </a:ln>
        </p:spPr>
      </p:pic>
      <p:pic>
        <p:nvPicPr>
          <p:cNvPr id="538" name="Image 537"/>
          <p:cNvPicPr/>
          <p:nvPr/>
        </p:nvPicPr>
        <p:blipFill>
          <a:blip r:embed="rId4"/>
          <a:stretch/>
        </p:blipFill>
        <p:spPr>
          <a:xfrm>
            <a:off x="900000" y="1908000"/>
            <a:ext cx="1763640" cy="710640"/>
          </a:xfrm>
          <a:prstGeom prst="rect">
            <a:avLst/>
          </a:prstGeom>
          <a:ln w="0">
            <a:noFill/>
          </a:ln>
        </p:spPr>
      </p:pic>
      <p:pic>
        <p:nvPicPr>
          <p:cNvPr id="539" name="Image 538"/>
          <p:cNvPicPr/>
          <p:nvPr/>
        </p:nvPicPr>
        <p:blipFill>
          <a:blip r:embed="rId5"/>
          <a:stretch/>
        </p:blipFill>
        <p:spPr>
          <a:xfrm>
            <a:off x="5004000" y="1916832"/>
            <a:ext cx="2248200" cy="657720"/>
          </a:xfrm>
          <a:prstGeom prst="rect">
            <a:avLst/>
          </a:prstGeom>
          <a:ln w="0">
            <a:noFill/>
          </a:ln>
        </p:spPr>
      </p:pic>
      <p:sp>
        <p:nvSpPr>
          <p:cNvPr id="540" name="Rectangle 539"/>
          <p:cNvSpPr/>
          <p:nvPr/>
        </p:nvSpPr>
        <p:spPr>
          <a:xfrm>
            <a:off x="520200" y="2611344"/>
            <a:ext cx="3547744" cy="3193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609480" indent="-609120">
              <a:lnSpc>
                <a:spcPct val="115000"/>
              </a:lnSpc>
              <a:spcAft>
                <a:spcPts val="1301"/>
              </a:spcAft>
              <a:tabLst>
                <a:tab pos="0" algn="l"/>
              </a:tabLst>
            </a:pPr>
            <a:r>
              <a:rPr lang="fr-FR" sz="1600" b="0" strike="noStrike" spc="-1" dirty="0">
                <a:solidFill>
                  <a:srgbClr val="900F74"/>
                </a:solidFill>
                <a:latin typeface="Calibri" panose="020F0502020204030204" pitchFamily="34" charset="0"/>
                <a:cs typeface="Calibri" panose="020F0502020204030204" pitchFamily="34" charset="0"/>
              </a:rPr>
              <a:t>-           </a:t>
            </a:r>
            <a:r>
              <a:rPr lang="fr-FR" sz="1400" b="0" strike="noStrike" spc="-1" dirty="0">
                <a:solidFill>
                  <a:srgbClr val="900F74"/>
                </a:solidFill>
                <a:latin typeface="Calibri" panose="020F0502020204030204" pitchFamily="34" charset="0"/>
                <a:cs typeface="Calibri" panose="020F0502020204030204" pitchFamily="34" charset="0"/>
              </a:rPr>
              <a:t>un plus par rapport aux dispositifs existants : des moyens financiers importants et nouveaux ;</a:t>
            </a:r>
            <a:endParaRPr lang="fr-FR" sz="1400" b="0" strike="noStrike" spc="-1" dirty="0">
              <a:latin typeface="Calibri" panose="020F0502020204030204" pitchFamily="34" charset="0"/>
              <a:cs typeface="Calibri" panose="020F0502020204030204" pitchFamily="34" charset="0"/>
            </a:endParaRPr>
          </a:p>
          <a:p>
            <a:pPr marL="609480" indent="-609120">
              <a:lnSpc>
                <a:spcPct val="115000"/>
              </a:lnSpc>
              <a:spcAft>
                <a:spcPts val="1301"/>
              </a:spcAft>
              <a:tabLst>
                <a:tab pos="0" algn="l"/>
              </a:tabLst>
            </a:pPr>
            <a:r>
              <a:rPr lang="fr-FR" sz="1400" b="0" strike="noStrike" spc="-1" dirty="0">
                <a:solidFill>
                  <a:srgbClr val="900F74"/>
                </a:solidFill>
                <a:latin typeface="Calibri" panose="020F0502020204030204" pitchFamily="34" charset="0"/>
                <a:cs typeface="Calibri" panose="020F0502020204030204" pitchFamily="34" charset="0"/>
              </a:rPr>
              <a:t>-            un moyen supplémentaire pour atteindre l’objectif de la généralisation et du 100% EAC ;</a:t>
            </a:r>
            <a:endParaRPr lang="fr-FR" sz="1400" b="0" strike="noStrike" spc="-1" dirty="0">
              <a:latin typeface="Calibri" panose="020F0502020204030204" pitchFamily="34" charset="0"/>
              <a:cs typeface="Calibri" panose="020F0502020204030204" pitchFamily="34" charset="0"/>
            </a:endParaRPr>
          </a:p>
          <a:p>
            <a:pPr marL="609480" indent="-609120">
              <a:lnSpc>
                <a:spcPct val="115000"/>
              </a:lnSpc>
              <a:spcAft>
                <a:spcPts val="1301"/>
              </a:spcAft>
              <a:tabLst>
                <a:tab pos="0" algn="l"/>
              </a:tabLst>
            </a:pPr>
            <a:r>
              <a:rPr lang="fr-FR" sz="1300" b="0" strike="noStrike" spc="-1" dirty="0">
                <a:solidFill>
                  <a:srgbClr val="900F74"/>
                </a:solidFill>
                <a:latin typeface="Calibri" panose="020F0502020204030204" pitchFamily="34" charset="0"/>
                <a:ea typeface="TrebuchetMS"/>
                <a:cs typeface="Calibri" panose="020F0502020204030204" pitchFamily="34" charset="0"/>
              </a:rPr>
              <a:t>-           </a:t>
            </a:r>
            <a:r>
              <a:rPr lang="fr-FR" sz="1400" b="0" strike="noStrike" spc="-1" dirty="0">
                <a:solidFill>
                  <a:srgbClr val="900F74"/>
                </a:solidFill>
                <a:latin typeface="Calibri" panose="020F0502020204030204" pitchFamily="34" charset="0"/>
                <a:ea typeface="TrebuchetMS"/>
                <a:cs typeface="Calibri" panose="020F0502020204030204" pitchFamily="34" charset="0"/>
              </a:rPr>
              <a:t>une opportunité d’enrichir et d’initier des projets : les propositions pass Culture sont des composantes des projets pédagogiques </a:t>
            </a:r>
            <a:r>
              <a:rPr lang="fr-FR" sz="1400" b="1" strike="noStrike" spc="-1" dirty="0">
                <a:solidFill>
                  <a:srgbClr val="900F74"/>
                </a:solidFill>
                <a:latin typeface="Calibri" panose="020F0502020204030204" pitchFamily="34" charset="0"/>
                <a:ea typeface="TrebuchetMS-Bold"/>
                <a:cs typeface="Calibri" panose="020F0502020204030204" pitchFamily="34" charset="0"/>
              </a:rPr>
              <a:t>construits en partenariat</a:t>
            </a:r>
            <a:r>
              <a:rPr lang="fr-FR" sz="1300" b="0" strike="noStrike" spc="-1" dirty="0">
                <a:solidFill>
                  <a:srgbClr val="900F74"/>
                </a:solidFill>
                <a:latin typeface="Calibri" panose="020F0502020204030204" pitchFamily="34" charset="0"/>
                <a:ea typeface="TrebuchetMS"/>
                <a:cs typeface="Calibri" panose="020F0502020204030204" pitchFamily="34" charset="0"/>
              </a:rPr>
              <a:t>.</a:t>
            </a:r>
            <a:endParaRPr lang="fr-FR" sz="1300" b="0" strike="noStrike" spc="-1" dirty="0">
              <a:latin typeface="Calibri" panose="020F0502020204030204" pitchFamily="34" charset="0"/>
              <a:cs typeface="Calibri" panose="020F0502020204030204" pitchFamily="34" charset="0"/>
            </a:endParaRPr>
          </a:p>
        </p:txBody>
      </p:sp>
      <p:sp>
        <p:nvSpPr>
          <p:cNvPr id="541" name="Rectangle 540"/>
          <p:cNvSpPr/>
          <p:nvPr/>
        </p:nvSpPr>
        <p:spPr>
          <a:xfrm>
            <a:off x="4924440" y="2627896"/>
            <a:ext cx="3319968" cy="310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609480" indent="-609120">
              <a:lnSpc>
                <a:spcPct val="115000"/>
              </a:lnSpc>
              <a:spcAft>
                <a:spcPts val="1301"/>
              </a:spcAft>
              <a:tabLst>
                <a:tab pos="0" algn="l"/>
              </a:tabLst>
            </a:pPr>
            <a:r>
              <a:rPr lang="fr-FR" sz="1400" b="0" strike="noStrike" spc="-1" dirty="0">
                <a:solidFill>
                  <a:srgbClr val="900F74"/>
                </a:solidFill>
                <a:latin typeface="Calibri" panose="020F0502020204030204" pitchFamily="34" charset="0"/>
                <a:cs typeface="Calibri" panose="020F0502020204030204" pitchFamily="34" charset="0"/>
              </a:rPr>
              <a:t>-           un remplacement - elle ne se substitue pas aux dispositifs existants (appel à projets ADAGE, dispositifs des collectivités…)</a:t>
            </a:r>
            <a:endParaRPr lang="fr-FR" sz="1400" b="0" strike="noStrike" spc="-1" dirty="0">
              <a:latin typeface="Calibri" panose="020F0502020204030204" pitchFamily="34" charset="0"/>
              <a:cs typeface="Calibri" panose="020F0502020204030204" pitchFamily="34" charset="0"/>
            </a:endParaRPr>
          </a:p>
          <a:p>
            <a:pPr marL="609480" indent="-609120">
              <a:lnSpc>
                <a:spcPct val="115000"/>
              </a:lnSpc>
              <a:spcAft>
                <a:spcPts val="1301"/>
              </a:spcAft>
              <a:tabLst>
                <a:tab pos="0" algn="l"/>
              </a:tabLst>
            </a:pPr>
            <a:r>
              <a:rPr lang="fr-FR" sz="1400" b="0" strike="noStrike" spc="-1" dirty="0">
                <a:solidFill>
                  <a:srgbClr val="900F74"/>
                </a:solidFill>
                <a:latin typeface="Calibri" panose="020F0502020204030204" pitchFamily="34" charset="0"/>
                <a:cs typeface="Calibri" panose="020F0502020204030204" pitchFamily="34" charset="0"/>
              </a:rPr>
              <a:t>-           les propositions collectives ne doivent pas être considérées comme de simples propositions commerciales. Il appartient aux professeurs d’en apprécier la qualité au regard de leur projet pédagogique.</a:t>
            </a:r>
            <a:endParaRPr lang="fr-FR" sz="1400" b="0" strike="noStrike" spc="-1" dirty="0">
              <a:latin typeface="Calibri" panose="020F0502020204030204" pitchFamily="34" charset="0"/>
              <a:cs typeface="Calibri" panose="020F0502020204030204" pitchFamily="34" charset="0"/>
            </a:endParaRPr>
          </a:p>
        </p:txBody>
      </p:sp>
      <p:sp>
        <p:nvSpPr>
          <p:cNvPr id="542" name="Titre 1_12"/>
          <p:cNvSpPr/>
          <p:nvPr/>
        </p:nvSpPr>
        <p:spPr>
          <a:xfrm>
            <a:off x="1104480" y="73728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600" b="1" u="sng" strike="noStrike" spc="-1" dirty="0">
                <a:solidFill>
                  <a:srgbClr val="870087"/>
                </a:solidFill>
                <a:uFillTx/>
                <a:latin typeface="Calibri" panose="020F0502020204030204" pitchFamily="34" charset="0"/>
                <a:ea typeface="Calibri"/>
                <a:cs typeface="Calibri" panose="020F0502020204030204" pitchFamily="34" charset="0"/>
              </a:rPr>
              <a:t>La part collective</a:t>
            </a:r>
            <a:endParaRPr lang="fr-FR" sz="2600" b="0" strike="noStrike" spc="-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3" name="Groupe 9"/>
          <p:cNvGrpSpPr/>
          <p:nvPr/>
        </p:nvGrpSpPr>
        <p:grpSpPr>
          <a:xfrm>
            <a:off x="7618680" y="312840"/>
            <a:ext cx="1151280" cy="338400"/>
            <a:chOff x="7618680" y="312840"/>
            <a:chExt cx="1151280" cy="338400"/>
          </a:xfrm>
        </p:grpSpPr>
        <p:pic>
          <p:nvPicPr>
            <p:cNvPr id="544" name="Picture 12" descr="Picture 12"/>
            <p:cNvPicPr/>
            <p:nvPr/>
          </p:nvPicPr>
          <p:blipFill>
            <a:blip r:embed="rId2"/>
            <a:stretch/>
          </p:blipFill>
          <p:spPr>
            <a:xfrm>
              <a:off x="8424360" y="312840"/>
              <a:ext cx="345600" cy="338400"/>
            </a:xfrm>
            <a:prstGeom prst="rect">
              <a:avLst/>
            </a:prstGeom>
            <a:ln w="12700">
              <a:noFill/>
            </a:ln>
          </p:spPr>
        </p:pic>
        <p:pic>
          <p:nvPicPr>
            <p:cNvPr id="545" name="Image 8" descr="Image 8"/>
            <p:cNvPicPr/>
            <p:nvPr/>
          </p:nvPicPr>
          <p:blipFill>
            <a:blip r:embed="rId3"/>
            <a:stretch/>
          </p:blipFill>
          <p:spPr>
            <a:xfrm>
              <a:off x="7618680" y="312840"/>
              <a:ext cx="772920" cy="338400"/>
            </a:xfrm>
            <a:prstGeom prst="rect">
              <a:avLst/>
            </a:prstGeom>
            <a:ln w="12700">
              <a:noFill/>
            </a:ln>
          </p:spPr>
        </p:pic>
      </p:grpSp>
      <p:sp>
        <p:nvSpPr>
          <p:cNvPr id="546" name="Titre 1"/>
          <p:cNvSpPr/>
          <p:nvPr/>
        </p:nvSpPr>
        <p:spPr>
          <a:xfrm>
            <a:off x="353520" y="348840"/>
            <a:ext cx="8492040" cy="6247440"/>
          </a:xfrm>
          <a:prstGeom prst="rect">
            <a:avLst/>
          </a:prstGeom>
          <a:noFill/>
          <a:ln w="12700">
            <a:noFill/>
          </a:ln>
          <a:effectLst>
            <a:outerShdw blurRad="50760" dist="50760" dir="5400000" rotWithShape="0">
              <a:srgbClr val="FFFFFF"/>
            </a:outerShdw>
          </a:effectLst>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600" b="1" i="1" u="sng" strike="noStrike" spc="-1" dirty="0">
                <a:solidFill>
                  <a:srgbClr val="870087"/>
                </a:solidFill>
                <a:uFillTx/>
                <a:latin typeface="Marianne"/>
                <a:ea typeface="Calibri"/>
              </a:rPr>
              <a:t>Les contacts:</a:t>
            </a:r>
            <a:endParaRPr lang="fr-FR" sz="2600" b="0" strike="noStrike" spc="-1" dirty="0">
              <a:latin typeface="Arial"/>
            </a:endParaRPr>
          </a:p>
          <a:p>
            <a:pPr>
              <a:lnSpc>
                <a:spcPct val="100000"/>
              </a:lnSpc>
              <a:tabLst>
                <a:tab pos="0" algn="l"/>
              </a:tabLst>
            </a:pPr>
            <a:endParaRPr lang="fr-FR" sz="2600" b="0" strike="noStrike" spc="-1" dirty="0">
              <a:latin typeface="Arial"/>
            </a:endParaRPr>
          </a:p>
          <a:p>
            <a:pPr marL="332640" indent="-331560">
              <a:lnSpc>
                <a:spcPct val="100000"/>
              </a:lnSpc>
              <a:buClr>
                <a:srgbClr val="870087"/>
              </a:buClr>
              <a:buFont typeface="Arial"/>
              <a:buChar char="•"/>
              <a:tabLst>
                <a:tab pos="0" algn="l"/>
              </a:tabLst>
            </a:pPr>
            <a:r>
              <a:rPr lang="fr-FR" sz="1800" b="0" strike="noStrike" spc="-1" dirty="0">
                <a:solidFill>
                  <a:srgbClr val="870087"/>
                </a:solidFill>
                <a:latin typeface="Marianne"/>
                <a:ea typeface="Calibri"/>
              </a:rPr>
              <a:t>La liste des </a:t>
            </a:r>
            <a:r>
              <a:rPr lang="fr-FR" sz="1800" b="1" strike="noStrike" spc="-1" dirty="0">
                <a:solidFill>
                  <a:srgbClr val="870087"/>
                </a:solidFill>
                <a:latin typeface="Marianne"/>
                <a:ea typeface="Calibri"/>
              </a:rPr>
              <a:t>chargés de missions culturels</a:t>
            </a:r>
            <a:endParaRPr lang="fr-FR" sz="1800" b="0" strike="noStrike" spc="-1" dirty="0">
              <a:latin typeface="Arial"/>
            </a:endParaRPr>
          </a:p>
          <a:p>
            <a:pPr>
              <a:lnSpc>
                <a:spcPct val="100000"/>
              </a:lnSpc>
              <a:tabLst>
                <a:tab pos="0" algn="l"/>
              </a:tabLst>
            </a:pPr>
            <a:r>
              <a:rPr lang="fr-FR" sz="1800" b="1" strike="noStrike" spc="-1" dirty="0">
                <a:solidFill>
                  <a:srgbClr val="870087"/>
                </a:solidFill>
                <a:latin typeface="Marianne"/>
                <a:ea typeface="Calibri"/>
              </a:rPr>
              <a:t>     </a:t>
            </a:r>
            <a:r>
              <a:rPr lang="fr-FR" sz="1800" b="0" strike="noStrike" spc="-1" dirty="0">
                <a:solidFill>
                  <a:srgbClr val="870087"/>
                </a:solidFill>
                <a:latin typeface="Marianne"/>
                <a:ea typeface="Calibri"/>
              </a:rPr>
              <a:t>de la DAAC est disponible dans</a:t>
            </a:r>
            <a:r>
              <a:rPr lang="fr-FR" sz="1800" b="1" strike="noStrike" spc="-1" dirty="0">
                <a:solidFill>
                  <a:srgbClr val="870087"/>
                </a:solidFill>
                <a:latin typeface="Marianne"/>
                <a:ea typeface="Calibri"/>
              </a:rPr>
              <a:t> ADAGE</a:t>
            </a:r>
            <a:endParaRPr lang="fr-FR" sz="1800" b="0" strike="noStrike" spc="-1" dirty="0">
              <a:latin typeface="Arial"/>
            </a:endParaRPr>
          </a:p>
          <a:p>
            <a:pPr>
              <a:lnSpc>
                <a:spcPct val="100000"/>
              </a:lnSpc>
              <a:tabLst>
                <a:tab pos="0" algn="l"/>
              </a:tabLst>
            </a:pPr>
            <a:r>
              <a:rPr lang="fr-FR" sz="1800" b="1" strike="noStrike" spc="-1" dirty="0">
                <a:solidFill>
                  <a:srgbClr val="870087"/>
                </a:solidFill>
                <a:latin typeface="Marianne"/>
                <a:ea typeface="Calibri"/>
              </a:rPr>
              <a:t> </a:t>
            </a:r>
            <a:endParaRPr lang="fr-FR" sz="1800" b="0" strike="noStrike" spc="-1" dirty="0">
              <a:latin typeface="Arial"/>
            </a:endParaRPr>
          </a:p>
          <a:p>
            <a:pPr marL="332640" indent="-331560">
              <a:lnSpc>
                <a:spcPct val="100000"/>
              </a:lnSpc>
              <a:buClr>
                <a:srgbClr val="870087"/>
              </a:buClr>
              <a:buFont typeface="Arial"/>
              <a:buChar char="•"/>
              <a:tabLst>
                <a:tab pos="0" algn="l"/>
              </a:tabLst>
            </a:pPr>
            <a:r>
              <a:rPr lang="fr-FR" sz="1800" b="0" strike="noStrike" spc="-1" dirty="0">
                <a:solidFill>
                  <a:srgbClr val="870087"/>
                </a:solidFill>
                <a:latin typeface="Marianne"/>
                <a:ea typeface="Calibri"/>
              </a:rPr>
              <a:t>La </a:t>
            </a:r>
            <a:r>
              <a:rPr lang="fr-FR" sz="1800" b="1" strike="noStrike" spc="-1" dirty="0">
                <a:solidFill>
                  <a:srgbClr val="870087"/>
                </a:solidFill>
                <a:latin typeface="Marianne"/>
                <a:ea typeface="Calibri"/>
              </a:rPr>
              <a:t>coordonnatrice EAC du Var : Florence </a:t>
            </a:r>
            <a:r>
              <a:rPr lang="fr-FR" sz="1800" b="1" strike="noStrike" spc="-1" dirty="0" smtClean="0">
                <a:solidFill>
                  <a:srgbClr val="870087"/>
                </a:solidFill>
                <a:latin typeface="Marianne"/>
                <a:ea typeface="Calibri"/>
              </a:rPr>
              <a:t>Vargas-</a:t>
            </a:r>
            <a:r>
              <a:rPr lang="fr-FR" sz="1800" b="1" strike="noStrike" spc="-1" dirty="0" err="1" smtClean="0">
                <a:solidFill>
                  <a:srgbClr val="870087"/>
                </a:solidFill>
                <a:latin typeface="Marianne"/>
                <a:ea typeface="Calibri"/>
              </a:rPr>
              <a:t>Luiggi</a:t>
            </a:r>
            <a:endParaRPr lang="fr-FR" sz="1800" b="0" strike="noStrike" spc="-1" dirty="0">
              <a:latin typeface="Arial"/>
            </a:endParaRPr>
          </a:p>
          <a:p>
            <a:pPr>
              <a:lnSpc>
                <a:spcPct val="100000"/>
              </a:lnSpc>
              <a:tabLst>
                <a:tab pos="0" algn="l"/>
              </a:tabLst>
            </a:pPr>
            <a:r>
              <a:rPr lang="fr-FR" sz="1800" b="1" strike="noStrike" spc="-1" dirty="0">
                <a:solidFill>
                  <a:srgbClr val="870087"/>
                </a:solidFill>
                <a:latin typeface="Marianne"/>
                <a:ea typeface="Calibri"/>
              </a:rPr>
              <a:t>     </a:t>
            </a:r>
            <a:r>
              <a:rPr lang="fr-FR" sz="1800" b="0" u="sng" strike="noStrike" spc="-1" dirty="0">
                <a:solidFill>
                  <a:srgbClr val="0000FF"/>
                </a:solidFill>
                <a:uFillTx/>
                <a:latin typeface="Marianne"/>
                <a:ea typeface="Calibri"/>
                <a:hlinkClick r:id="rId4"/>
              </a:rPr>
              <a:t>codeac83@ac-nice.fr</a:t>
            </a:r>
            <a:endParaRPr lang="fr-FR" sz="1800" b="0" strike="noStrike" spc="-1" dirty="0">
              <a:latin typeface="Arial"/>
            </a:endParaRPr>
          </a:p>
          <a:p>
            <a:pPr marL="332640" indent="-331560">
              <a:lnSpc>
                <a:spcPct val="100000"/>
              </a:lnSpc>
              <a:buClr>
                <a:srgbClr val="870087"/>
              </a:buClr>
              <a:buFont typeface="Arial"/>
              <a:buChar char="•"/>
              <a:tabLst>
                <a:tab pos="0" algn="l"/>
              </a:tabLst>
            </a:pPr>
            <a:r>
              <a:rPr lang="fr-FR" sz="1800" b="0" strike="noStrike" spc="-1" dirty="0">
                <a:solidFill>
                  <a:srgbClr val="870087"/>
                </a:solidFill>
                <a:latin typeface="Marianne"/>
                <a:ea typeface="Calibri"/>
              </a:rPr>
              <a:t>Le </a:t>
            </a:r>
            <a:r>
              <a:rPr lang="fr-FR" sz="1800" b="1" strike="noStrike" spc="-1" dirty="0">
                <a:solidFill>
                  <a:srgbClr val="870087"/>
                </a:solidFill>
                <a:latin typeface="Marianne"/>
                <a:ea typeface="Calibri"/>
              </a:rPr>
              <a:t>coordonnateur EAC du 06 : Frederick Lacroix</a:t>
            </a:r>
            <a:endParaRPr lang="fr-FR" sz="1800" b="0" strike="noStrike" spc="-1" dirty="0">
              <a:latin typeface="Arial"/>
            </a:endParaRPr>
          </a:p>
          <a:p>
            <a:pPr>
              <a:lnSpc>
                <a:spcPct val="100000"/>
              </a:lnSpc>
              <a:tabLst>
                <a:tab pos="0" algn="l"/>
              </a:tabLst>
            </a:pPr>
            <a:r>
              <a:rPr lang="fr-FR" sz="1800" b="1" strike="noStrike" spc="-1" dirty="0">
                <a:solidFill>
                  <a:srgbClr val="870087"/>
                </a:solidFill>
                <a:latin typeface="Marianne"/>
                <a:ea typeface="Calibri"/>
              </a:rPr>
              <a:t>     </a:t>
            </a:r>
            <a:r>
              <a:rPr lang="fr-FR" sz="1800" b="0" u="sng" strike="noStrike" spc="-1" dirty="0">
                <a:solidFill>
                  <a:srgbClr val="0000FF"/>
                </a:solidFill>
                <a:uFillTx/>
                <a:latin typeface="Marianne"/>
                <a:ea typeface="Calibri"/>
                <a:hlinkClick r:id="rId5"/>
              </a:rPr>
              <a:t>codeac06@ac-nice.fr</a:t>
            </a:r>
            <a:endParaRPr lang="fr-FR" sz="1800" b="0" strike="noStrike" spc="-1" dirty="0">
              <a:latin typeface="Arial"/>
            </a:endParaRPr>
          </a:p>
          <a:p>
            <a:pPr marL="332640" indent="-331560">
              <a:lnSpc>
                <a:spcPct val="100000"/>
              </a:lnSpc>
              <a:buClr>
                <a:srgbClr val="870087"/>
              </a:buClr>
              <a:buFont typeface="Arial"/>
              <a:buChar char="•"/>
              <a:tabLst>
                <a:tab pos="0" algn="l"/>
              </a:tabLst>
            </a:pPr>
            <a:r>
              <a:rPr lang="fr-FR" sz="1800" b="0" strike="noStrike" spc="-1" dirty="0">
                <a:solidFill>
                  <a:srgbClr val="870087"/>
                </a:solidFill>
                <a:latin typeface="Marianne"/>
                <a:ea typeface="Calibri"/>
              </a:rPr>
              <a:t>Le</a:t>
            </a:r>
            <a:r>
              <a:rPr lang="fr-FR" sz="1800" b="1" strike="noStrike" spc="-1" dirty="0">
                <a:solidFill>
                  <a:srgbClr val="870087"/>
                </a:solidFill>
                <a:latin typeface="Marianne"/>
                <a:ea typeface="Calibri"/>
              </a:rPr>
              <a:t> </a:t>
            </a:r>
            <a:r>
              <a:rPr lang="fr-FR" b="1" spc="-1" dirty="0" smtClean="0">
                <a:solidFill>
                  <a:srgbClr val="870087"/>
                </a:solidFill>
                <a:latin typeface="Marianne"/>
                <a:ea typeface="Calibri"/>
              </a:rPr>
              <a:t>référent</a:t>
            </a:r>
            <a:r>
              <a:rPr lang="fr-FR" sz="1800" b="1" strike="noStrike" spc="-1" dirty="0" smtClean="0">
                <a:solidFill>
                  <a:srgbClr val="870087"/>
                </a:solidFill>
                <a:latin typeface="Marianne"/>
                <a:ea typeface="Calibri"/>
              </a:rPr>
              <a:t> </a:t>
            </a:r>
            <a:r>
              <a:rPr lang="fr-FR" sz="1800" b="1" strike="noStrike" spc="-1" dirty="0">
                <a:solidFill>
                  <a:srgbClr val="870087"/>
                </a:solidFill>
                <a:latin typeface="Marianne"/>
                <a:ea typeface="Calibri"/>
              </a:rPr>
              <a:t>ADAGE Académique : Thierry </a:t>
            </a:r>
            <a:r>
              <a:rPr lang="fr-FR" sz="1800" b="1" strike="noStrike" spc="-1" dirty="0" err="1">
                <a:solidFill>
                  <a:srgbClr val="870087"/>
                </a:solidFill>
                <a:latin typeface="Marianne"/>
                <a:ea typeface="Calibri"/>
              </a:rPr>
              <a:t>Scartoni</a:t>
            </a:r>
            <a:endParaRPr lang="fr-FR" sz="1800" b="0" strike="noStrike" spc="-1" dirty="0">
              <a:latin typeface="Arial"/>
            </a:endParaRPr>
          </a:p>
          <a:p>
            <a:pPr>
              <a:lnSpc>
                <a:spcPct val="100000"/>
              </a:lnSpc>
              <a:tabLst>
                <a:tab pos="0" algn="l"/>
              </a:tabLst>
            </a:pPr>
            <a:r>
              <a:rPr lang="fr-FR" sz="1800" b="1" strike="noStrike" spc="-1" dirty="0">
                <a:solidFill>
                  <a:srgbClr val="870087"/>
                </a:solidFill>
                <a:latin typeface="Marianne"/>
                <a:ea typeface="Calibri"/>
              </a:rPr>
              <a:t>     </a:t>
            </a:r>
            <a:r>
              <a:rPr lang="fr-FR" sz="1800" b="0" u="sng" strike="noStrike" spc="-1" dirty="0">
                <a:solidFill>
                  <a:srgbClr val="0000FF"/>
                </a:solidFill>
                <a:uFillTx/>
                <a:latin typeface="Marianne"/>
                <a:ea typeface="Calibri"/>
                <a:hlinkClick r:id="rId6"/>
              </a:rPr>
              <a:t>adage-nice@ac-nice.fr</a:t>
            </a:r>
            <a:endParaRPr lang="fr-FR" sz="1800" b="0" strike="noStrike" spc="-1" dirty="0">
              <a:latin typeface="Arial"/>
            </a:endParaRPr>
          </a:p>
          <a:p>
            <a:pPr marL="332640" indent="-331560">
              <a:lnSpc>
                <a:spcPct val="100000"/>
              </a:lnSpc>
              <a:buClr>
                <a:srgbClr val="870087"/>
              </a:buClr>
              <a:buFont typeface="Arial"/>
              <a:buChar char="•"/>
              <a:tabLst>
                <a:tab pos="0" algn="l"/>
              </a:tabLst>
            </a:pPr>
            <a:r>
              <a:rPr lang="fr-FR" sz="1800" b="0" strike="noStrike" spc="-1" dirty="0">
                <a:solidFill>
                  <a:srgbClr val="870087"/>
                </a:solidFill>
                <a:latin typeface="Marianne"/>
                <a:ea typeface="Calibri"/>
              </a:rPr>
              <a:t>Le </a:t>
            </a:r>
            <a:r>
              <a:rPr lang="fr-FR" sz="1800" b="1" strike="noStrike" spc="-1" dirty="0">
                <a:solidFill>
                  <a:srgbClr val="870087"/>
                </a:solidFill>
                <a:latin typeface="Marianne"/>
                <a:ea typeface="Calibri"/>
              </a:rPr>
              <a:t>chargé de mission ADAGE et pass Culture Académique</a:t>
            </a:r>
            <a:r>
              <a:rPr lang="fr-FR" sz="1800" b="0" strike="noStrike" spc="-1" dirty="0">
                <a:solidFill>
                  <a:srgbClr val="870087"/>
                </a:solidFill>
                <a:latin typeface="Marianne"/>
                <a:ea typeface="Calibri"/>
              </a:rPr>
              <a:t> : </a:t>
            </a:r>
            <a:r>
              <a:rPr lang="fr-FR" sz="1800" b="1" strike="noStrike" spc="-1" dirty="0">
                <a:solidFill>
                  <a:srgbClr val="870087"/>
                </a:solidFill>
                <a:latin typeface="Marianne"/>
                <a:ea typeface="Calibri"/>
              </a:rPr>
              <a:t>Olivier Barthelemy </a:t>
            </a:r>
            <a:r>
              <a:rPr lang="fr-FR" sz="1800" b="0" u="sng" strike="noStrike" spc="-1" dirty="0">
                <a:solidFill>
                  <a:srgbClr val="0000FF"/>
                </a:solidFill>
                <a:uFillTx/>
                <a:latin typeface="Marianne"/>
                <a:ea typeface="Calibri"/>
                <a:hlinkClick r:id="rId7"/>
              </a:rPr>
              <a:t>olivier.barthelemy@ac-nice.fr</a:t>
            </a:r>
            <a:endParaRPr lang="fr-FR" sz="1800" b="0" strike="noStrike" spc="-1" dirty="0">
              <a:latin typeface="Arial"/>
            </a:endParaRPr>
          </a:p>
          <a:p>
            <a:pPr>
              <a:lnSpc>
                <a:spcPct val="100000"/>
              </a:lnSpc>
              <a:tabLst>
                <a:tab pos="0" algn="l"/>
              </a:tabLst>
            </a:pPr>
            <a:endParaRPr lang="fr-FR" sz="1800" b="0" strike="noStrike" spc="-1" dirty="0">
              <a:latin typeface="Arial"/>
            </a:endParaRPr>
          </a:p>
          <a:p>
            <a:pPr>
              <a:lnSpc>
                <a:spcPct val="100000"/>
              </a:lnSpc>
              <a:tabLst>
                <a:tab pos="0" algn="l"/>
              </a:tabLst>
            </a:pPr>
            <a:r>
              <a:rPr lang="fr-FR" sz="1800" b="0" strike="noStrike" spc="-1" dirty="0">
                <a:solidFill>
                  <a:srgbClr val="870087"/>
                </a:solidFill>
                <a:latin typeface="Marianne"/>
                <a:ea typeface="Calibri"/>
              </a:rPr>
              <a:t>Informations &amp; tutoriels disponibles sur le site de la DAAC :  </a:t>
            </a:r>
            <a:r>
              <a:rPr lang="fr-FR" sz="1800" b="0" strike="noStrike" spc="-1" dirty="0">
                <a:solidFill>
                  <a:srgbClr val="000000"/>
                </a:solidFill>
                <a:latin typeface="Marianne"/>
                <a:ea typeface="Calibri"/>
              </a:rPr>
              <a:t> </a:t>
            </a:r>
            <a:r>
              <a:rPr lang="fr-FR" sz="1800" b="0" u="sng" strike="noStrike" spc="-1" dirty="0">
                <a:solidFill>
                  <a:srgbClr val="0000FF"/>
                </a:solidFill>
                <a:uFillTx/>
                <a:latin typeface="Marianne"/>
                <a:ea typeface="Calibri"/>
                <a:hlinkClick r:id="rId8"/>
              </a:rPr>
              <a:t>www.pedagogie.ac-nice.fr/daac/</a:t>
            </a:r>
            <a:endParaRPr lang="fr-FR" sz="1800" b="0" strike="noStrike" spc="-1" dirty="0">
              <a:latin typeface="Arial"/>
            </a:endParaRPr>
          </a:p>
        </p:txBody>
      </p:sp>
      <p:sp>
        <p:nvSpPr>
          <p:cNvPr id="547" name="ZoneTexte 11"/>
          <p:cNvSpPr/>
          <p:nvPr/>
        </p:nvSpPr>
        <p:spPr>
          <a:xfrm>
            <a:off x="7589160" y="651960"/>
            <a:ext cx="1180800" cy="226800"/>
          </a:xfrm>
          <a:prstGeom prst="rect">
            <a:avLst/>
          </a:prstGeom>
          <a:solidFill>
            <a:srgbClr val="ED005A"/>
          </a:solidFill>
          <a:ln w="12700">
            <a:noFill/>
          </a:ln>
        </p:spPr>
        <p:style>
          <a:lnRef idx="0">
            <a:scrgbClr r="0" g="0" b="0"/>
          </a:lnRef>
          <a:fillRef idx="0">
            <a:scrgbClr r="0" g="0" b="0"/>
          </a:fillRef>
          <a:effectRef idx="0">
            <a:scrgbClr r="0" g="0" b="0"/>
          </a:effectRef>
          <a:fontRef idx="minor"/>
        </p:style>
        <p:txBody>
          <a:bodyPr lIns="45720" tIns="45000" rIns="45720" bIns="45000">
            <a:spAutoFit/>
          </a:bodyPr>
          <a:lstStyle/>
          <a:p>
            <a:pPr algn="ctr">
              <a:lnSpc>
                <a:spcPct val="100000"/>
              </a:lnSpc>
              <a:tabLst>
                <a:tab pos="0" algn="l"/>
              </a:tabLst>
            </a:pPr>
            <a:r>
              <a:rPr lang="fr-FR" sz="900" b="1" i="1" strike="noStrike" spc="-1">
                <a:solidFill>
                  <a:srgbClr val="FFFFFF"/>
                </a:solidFill>
                <a:latin typeface="Calibri"/>
                <a:ea typeface="Calibri"/>
              </a:rPr>
              <a:t>Part collective </a:t>
            </a:r>
            <a:endParaRPr lang="fr-FR" sz="900" b="0" strike="noStrike" spc="-1">
              <a:latin typeface="Arial"/>
            </a:endParaRPr>
          </a:p>
        </p:txBody>
      </p:sp>
      <p:pic>
        <p:nvPicPr>
          <p:cNvPr id="548" name="Picture 2" descr="Picture 2"/>
          <p:cNvPicPr/>
          <p:nvPr/>
        </p:nvPicPr>
        <p:blipFill>
          <a:blip r:embed="rId9"/>
          <a:stretch/>
        </p:blipFill>
        <p:spPr>
          <a:xfrm>
            <a:off x="6058080" y="1009440"/>
            <a:ext cx="2927520" cy="1374480"/>
          </a:xfrm>
          <a:prstGeom prst="rect">
            <a:avLst/>
          </a:prstGeom>
          <a:ln w="12700">
            <a:noFill/>
          </a:ln>
        </p:spPr>
      </p:pic>
      <p:sp>
        <p:nvSpPr>
          <p:cNvPr id="549" name="Connecteur droit avec flèche 2"/>
          <p:cNvSpPr/>
          <p:nvPr/>
        </p:nvSpPr>
        <p:spPr>
          <a:xfrm>
            <a:off x="5760000" y="1844640"/>
            <a:ext cx="1044000" cy="432000"/>
          </a:xfrm>
          <a:prstGeom prst="line">
            <a:avLst/>
          </a:prstGeom>
          <a:ln w="19050">
            <a:solidFill>
              <a:srgbClr val="870087"/>
            </a:solidFill>
            <a:round/>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itre 1_11"/>
          <p:cNvSpPr/>
          <p:nvPr/>
        </p:nvSpPr>
        <p:spPr>
          <a:xfrm>
            <a:off x="1320480" y="262980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3600" b="1" u="sng" strike="noStrike" spc="-1" dirty="0">
                <a:solidFill>
                  <a:srgbClr val="870087"/>
                </a:solidFill>
                <a:uFillTx/>
                <a:latin typeface="Calibri" panose="020F0502020204030204" pitchFamily="34" charset="0"/>
                <a:ea typeface="Calibri"/>
                <a:cs typeface="Calibri" panose="020F0502020204030204" pitchFamily="34" charset="0"/>
              </a:rPr>
              <a:t>Temps de Questions / Réponses</a:t>
            </a:r>
            <a:endParaRPr lang="fr-FR" sz="3600" b="0" strike="noStrike" spc="-1" dirty="0">
              <a:latin typeface="Calibri" panose="020F0502020204030204" pitchFamily="34" charset="0"/>
              <a:cs typeface="Calibri" panose="020F0502020204030204" pitchFamily="34" charset="0"/>
            </a:endParaRPr>
          </a:p>
        </p:txBody>
      </p:sp>
      <p:pic>
        <p:nvPicPr>
          <p:cNvPr id="551" name="Picture 2_6"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 name="Titre 1"/>
          <p:cNvSpPr/>
          <p:nvPr/>
        </p:nvSpPr>
        <p:spPr>
          <a:xfrm>
            <a:off x="1320480" y="262980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3600" b="1" i="1" strike="noStrike" spc="-1" dirty="0">
                <a:solidFill>
                  <a:srgbClr val="870087"/>
                </a:solidFill>
                <a:latin typeface="Calibri" panose="020F0502020204030204" pitchFamily="34" charset="0"/>
                <a:ea typeface="Calibri"/>
                <a:cs typeface="Calibri" panose="020F0502020204030204" pitchFamily="34" charset="0"/>
              </a:rPr>
              <a:t>Merci pour votre attention!</a:t>
            </a:r>
            <a:endParaRPr lang="fr-FR" sz="3600" b="1" strike="noStrike" spc="-1" dirty="0">
              <a:latin typeface="Calibri" panose="020F0502020204030204" pitchFamily="34" charset="0"/>
              <a:cs typeface="Calibri" panose="020F0502020204030204" pitchFamily="34" charset="0"/>
            </a:endParaRPr>
          </a:p>
        </p:txBody>
      </p:sp>
      <p:pic>
        <p:nvPicPr>
          <p:cNvPr id="553" name="Picture 2"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re 1_3"/>
          <p:cNvSpPr/>
          <p:nvPr/>
        </p:nvSpPr>
        <p:spPr>
          <a:xfrm>
            <a:off x="1115640" y="69948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90000"/>
              </a:lnSpc>
              <a:tabLst>
                <a:tab pos="0" algn="l"/>
              </a:tabLst>
            </a:pPr>
            <a:r>
              <a:rPr lang="fr-FR" sz="2800" b="1" u="sng" strike="noStrike" spc="-1" dirty="0">
                <a:solidFill>
                  <a:srgbClr val="800080"/>
                </a:solidFill>
                <a:uFillTx/>
                <a:latin typeface="Calibri" panose="020F0502020204030204" pitchFamily="34" charset="0"/>
                <a:ea typeface="Montserrat"/>
                <a:cs typeface="Calibri" panose="020F0502020204030204" pitchFamily="34" charset="0"/>
              </a:rPr>
              <a:t>Le professeur référent culture</a:t>
            </a:r>
            <a:endParaRPr lang="fr-FR" sz="2800" b="0" strike="noStrike" spc="-1" dirty="0">
              <a:latin typeface="Calibri" panose="020F0502020204030204" pitchFamily="34" charset="0"/>
              <a:cs typeface="Calibri" panose="020F0502020204030204" pitchFamily="34" charset="0"/>
            </a:endParaRPr>
          </a:p>
        </p:txBody>
      </p:sp>
      <p:sp>
        <p:nvSpPr>
          <p:cNvPr id="167" name="Titre 1_4"/>
          <p:cNvSpPr/>
          <p:nvPr/>
        </p:nvSpPr>
        <p:spPr>
          <a:xfrm>
            <a:off x="353520" y="1353600"/>
            <a:ext cx="8370360" cy="5079960"/>
          </a:xfrm>
          <a:prstGeom prst="rect">
            <a:avLst/>
          </a:prstGeom>
          <a:noFill/>
          <a:ln w="12700">
            <a:noFill/>
          </a:ln>
        </p:spPr>
        <p:style>
          <a:lnRef idx="0">
            <a:scrgbClr r="0" g="0" b="0"/>
          </a:lnRef>
          <a:fillRef idx="0">
            <a:scrgbClr r="0" g="0" b="0"/>
          </a:fillRef>
          <a:effectRef idx="0">
            <a:scrgbClr r="0" g="0" b="0"/>
          </a:effectRef>
          <a:fontRef idx="minor"/>
        </p:style>
      </p:sp>
      <p:pic>
        <p:nvPicPr>
          <p:cNvPr id="168" name="Picture 2_1" descr="Picture 2"/>
          <p:cNvPicPr/>
          <p:nvPr/>
        </p:nvPicPr>
        <p:blipFill>
          <a:blip r:embed="rId2"/>
          <a:stretch/>
        </p:blipFill>
        <p:spPr>
          <a:xfrm>
            <a:off x="358920" y="353520"/>
            <a:ext cx="1197000" cy="738360"/>
          </a:xfrm>
          <a:prstGeom prst="rect">
            <a:avLst/>
          </a:prstGeom>
          <a:ln w="12700">
            <a:noFill/>
          </a:ln>
        </p:spPr>
      </p:pic>
      <p:sp>
        <p:nvSpPr>
          <p:cNvPr id="169" name="Google Shape;544;p71"/>
          <p:cNvSpPr/>
          <p:nvPr/>
        </p:nvSpPr>
        <p:spPr>
          <a:xfrm>
            <a:off x="256320" y="2124000"/>
            <a:ext cx="3955320" cy="2915640"/>
          </a:xfrm>
          <a:prstGeom prst="rect">
            <a:avLst/>
          </a:prstGeom>
          <a:solidFill>
            <a:srgbClr val="FFF5CE"/>
          </a:solidFill>
          <a:ln w="0">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fr-FR" sz="2000" b="1" u="sng" strike="noStrike" spc="-1" dirty="0">
                <a:solidFill>
                  <a:srgbClr val="900F74"/>
                </a:solidFill>
                <a:uFillTx/>
                <a:latin typeface="Calibri" panose="020F0502020204030204" pitchFamily="34" charset="0"/>
                <a:ea typeface="Montserrat"/>
                <a:cs typeface="Calibri" panose="020F0502020204030204" pitchFamily="34" charset="0"/>
              </a:rPr>
              <a:t>Ce qu’il fait</a:t>
            </a:r>
            <a:endParaRPr lang="fr-FR" sz="20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suit la formation proposée par la DAAC</a:t>
            </a:r>
            <a:endParaRPr lang="fr-FR" sz="16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aide les collègues à saisir les actions, évènements, projets et enseignements artistiques dans ADAGE</a:t>
            </a:r>
            <a:endParaRPr lang="fr-FR" sz="16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accompagne le chef d’établissement</a:t>
            </a:r>
            <a:endParaRPr lang="fr-FR" sz="16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peut organiser des temps de travail avec ses collègues selon les habitudes de l’EPLE</a:t>
            </a:r>
            <a:endParaRPr lang="fr-FR" sz="1600" b="0" strike="noStrike" spc="-1" dirty="0">
              <a:latin typeface="Calibri" panose="020F0502020204030204" pitchFamily="34" charset="0"/>
              <a:cs typeface="Calibri" panose="020F0502020204030204" pitchFamily="34" charset="0"/>
            </a:endParaRPr>
          </a:p>
          <a:p>
            <a:pPr>
              <a:lnSpc>
                <a:spcPct val="100000"/>
              </a:lnSpc>
            </a:pPr>
            <a:endParaRPr lang="fr-FR" sz="1400" b="0" strike="noStrike" spc="-1" dirty="0">
              <a:latin typeface="Calibri" panose="020F0502020204030204" pitchFamily="34" charset="0"/>
              <a:cs typeface="Calibri" panose="020F0502020204030204" pitchFamily="34" charset="0"/>
            </a:endParaRPr>
          </a:p>
          <a:p>
            <a:pPr>
              <a:lnSpc>
                <a:spcPct val="100000"/>
              </a:lnSpc>
            </a:pPr>
            <a:endParaRPr lang="fr-FR" sz="1400" b="0" strike="noStrike" spc="-1" dirty="0">
              <a:latin typeface="Calibri" panose="020F0502020204030204" pitchFamily="34" charset="0"/>
              <a:cs typeface="Calibri" panose="020F0502020204030204" pitchFamily="34" charset="0"/>
            </a:endParaRPr>
          </a:p>
        </p:txBody>
      </p:sp>
      <p:sp>
        <p:nvSpPr>
          <p:cNvPr id="170" name="Google Shape;545;p71"/>
          <p:cNvSpPr/>
          <p:nvPr/>
        </p:nvSpPr>
        <p:spPr>
          <a:xfrm>
            <a:off x="4392000" y="2113920"/>
            <a:ext cx="4499640" cy="2925720"/>
          </a:xfrm>
          <a:prstGeom prst="rect">
            <a:avLst/>
          </a:prstGeom>
          <a:solidFill>
            <a:srgbClr val="F2F2F2"/>
          </a:solidFill>
          <a:ln w="0">
            <a:noFill/>
          </a:ln>
        </p:spPr>
        <p:style>
          <a:lnRef idx="0">
            <a:scrgbClr r="0" g="0" b="0"/>
          </a:lnRef>
          <a:fillRef idx="0">
            <a:scrgbClr r="0" g="0" b="0"/>
          </a:fillRef>
          <a:effectRef idx="0">
            <a:scrgbClr r="0" g="0" b="0"/>
          </a:effectRef>
          <a:fontRef idx="minor"/>
        </p:style>
        <p:txBody>
          <a:bodyPr lIns="90000" tIns="91440" rIns="90000" bIns="91440">
            <a:noAutofit/>
          </a:bodyPr>
          <a:lstStyle/>
          <a:p>
            <a:pPr>
              <a:lnSpc>
                <a:spcPct val="100000"/>
              </a:lnSpc>
            </a:pPr>
            <a:r>
              <a:rPr lang="fr-FR" sz="2000" b="1" u="sng" strike="noStrike" spc="-1" dirty="0">
                <a:solidFill>
                  <a:srgbClr val="900F74"/>
                </a:solidFill>
                <a:uFillTx/>
                <a:latin typeface="Calibri" panose="020F0502020204030204" pitchFamily="34" charset="0"/>
                <a:ea typeface="Montserrat"/>
                <a:cs typeface="Calibri" panose="020F0502020204030204" pitchFamily="34" charset="0"/>
              </a:rPr>
              <a:t>Ce qu’il ne fait pas</a:t>
            </a:r>
            <a:endParaRPr lang="fr-FR" sz="20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La communication à destination des équipes pédagogiques est assurée par le CE</a:t>
            </a:r>
            <a:endParaRPr lang="fr-FR" sz="16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ne remplit pas ADAGE à la place de ses collègues</a:t>
            </a:r>
            <a:endParaRPr lang="fr-FR" sz="1600" b="0" strike="noStrike" spc="-1" dirty="0">
              <a:latin typeface="Calibri" panose="020F0502020204030204" pitchFamily="34" charset="0"/>
              <a:cs typeface="Calibri" panose="020F0502020204030204" pitchFamily="34" charset="0"/>
            </a:endParaRPr>
          </a:p>
          <a:p>
            <a:pPr marL="288000" indent="-287280">
              <a:lnSpc>
                <a:spcPct val="100000"/>
              </a:lnSpc>
              <a:spcBef>
                <a:spcPts val="1199"/>
              </a:spcBef>
              <a:buClr>
                <a:srgbClr val="000000"/>
              </a:buClr>
              <a:buFont typeface="Noto Sans Symbols"/>
              <a:buChar char="▪"/>
            </a:pPr>
            <a:r>
              <a:rPr lang="fr-FR" sz="1600" b="0" strike="noStrike" spc="-1" dirty="0">
                <a:solidFill>
                  <a:srgbClr val="900F74"/>
                </a:solidFill>
                <a:latin typeface="Calibri" panose="020F0502020204030204" pitchFamily="34" charset="0"/>
                <a:ea typeface="Montserrat"/>
                <a:cs typeface="Calibri" panose="020F0502020204030204" pitchFamily="34" charset="0"/>
              </a:rPr>
              <a:t>Il ne valide pas les offres pass Culture de ses collègues et il n’arbitre pas entre plusieurs projets déposés</a:t>
            </a:r>
            <a:r>
              <a:rPr lang="fr-FR" sz="1400" b="0" strike="noStrike" spc="-1" dirty="0">
                <a:solidFill>
                  <a:srgbClr val="900F74"/>
                </a:solidFill>
                <a:latin typeface="Calibri" panose="020F0502020204030204" pitchFamily="34" charset="0"/>
                <a:ea typeface="Montserrat"/>
                <a:cs typeface="Calibri" panose="020F0502020204030204" pitchFamily="34" charset="0"/>
              </a:rPr>
              <a:t>.</a:t>
            </a:r>
            <a:endParaRPr lang="fr-FR" sz="1400" b="0" strike="noStrike" spc="-1" dirty="0">
              <a:latin typeface="Calibri" panose="020F0502020204030204" pitchFamily="34" charset="0"/>
              <a:cs typeface="Calibri" panose="020F0502020204030204" pitchFamily="34" charset="0"/>
            </a:endParaRPr>
          </a:p>
        </p:txBody>
      </p:sp>
      <p:sp>
        <p:nvSpPr>
          <p:cNvPr id="171" name="Rectangle 170"/>
          <p:cNvSpPr/>
          <p:nvPr/>
        </p:nvSpPr>
        <p:spPr>
          <a:xfrm>
            <a:off x="-36000" y="5292000"/>
            <a:ext cx="9173520" cy="188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fr-FR" b="0" strike="noStrike" spc="-1" dirty="0">
                <a:solidFill>
                  <a:srgbClr val="900F74"/>
                </a:solidFill>
                <a:latin typeface="Calibri" panose="020F0502020204030204" pitchFamily="34" charset="0"/>
                <a:ea typeface="Montserrat"/>
                <a:cs typeface="Calibri" panose="020F0502020204030204" pitchFamily="34" charset="0"/>
              </a:rPr>
              <a:t>La reconnaissance de la mission du référent culture se traduit par le versement d'une rémunération supplémentaire sous forme indemnitaire (IMP) au taux annuel de 625 €, le taux de 1 250 € peut être versé si la charge effective de travail le justifie (circulaire n° 2015-058 du </a:t>
            </a:r>
            <a:endParaRPr lang="fr-FR" b="0" strike="noStrike" spc="-1" dirty="0" smtClean="0">
              <a:solidFill>
                <a:srgbClr val="900F74"/>
              </a:solidFill>
              <a:latin typeface="Calibri" panose="020F0502020204030204" pitchFamily="34" charset="0"/>
              <a:ea typeface="Montserrat"/>
              <a:cs typeface="Calibri" panose="020F0502020204030204" pitchFamily="34" charset="0"/>
            </a:endParaRPr>
          </a:p>
          <a:p>
            <a:pPr algn="ctr">
              <a:lnSpc>
                <a:spcPct val="100000"/>
              </a:lnSpc>
            </a:pPr>
            <a:r>
              <a:rPr lang="fr-FR" b="0" strike="noStrike" spc="-1" dirty="0" smtClean="0">
                <a:solidFill>
                  <a:srgbClr val="900F74"/>
                </a:solidFill>
                <a:latin typeface="Calibri" panose="020F0502020204030204" pitchFamily="34" charset="0"/>
                <a:ea typeface="Montserrat"/>
                <a:cs typeface="Calibri" panose="020F0502020204030204" pitchFamily="34" charset="0"/>
              </a:rPr>
              <a:t>29-4-2015</a:t>
            </a:r>
            <a:r>
              <a:rPr lang="fr-FR" b="0" strike="noStrike" spc="-1" dirty="0">
                <a:solidFill>
                  <a:srgbClr val="900F74"/>
                </a:solidFill>
                <a:latin typeface="Calibri" panose="020F0502020204030204" pitchFamily="34" charset="0"/>
                <a:ea typeface="Montserrat"/>
                <a:cs typeface="Calibri" panose="020F0502020204030204" pitchFamily="34" charset="0"/>
              </a:rPr>
              <a:t>)."</a:t>
            </a:r>
            <a:endParaRPr lang="fr-FR" b="0" strike="noStrike" spc="-1"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02135" y="476672"/>
            <a:ext cx="6446329" cy="1323439"/>
          </a:xfrm>
          <a:prstGeom prst="rect">
            <a:avLst/>
          </a:prstGeom>
          <a:noFill/>
        </p:spPr>
        <p:txBody>
          <a:bodyPr wrap="square" rtlCol="0">
            <a:spAutoFit/>
          </a:bodyPr>
          <a:lstStyle/>
          <a:p>
            <a:r>
              <a:rPr lang="fr-FR" sz="2800" b="1" dirty="0">
                <a:latin typeface="Calibri" panose="020F0502020204030204" pitchFamily="34" charset="0"/>
                <a:cs typeface="Calibri" panose="020F0502020204030204" pitchFamily="34" charset="0"/>
              </a:rPr>
              <a:t>     </a:t>
            </a:r>
            <a:r>
              <a:rPr lang="fr-FR" sz="2800" b="1" u="sng" dirty="0">
                <a:solidFill>
                  <a:srgbClr val="7030A0"/>
                </a:solidFill>
                <a:latin typeface="Calibri" panose="020F0502020204030204" pitchFamily="34" charset="0"/>
                <a:cs typeface="Calibri" panose="020F0502020204030204" pitchFamily="34" charset="0"/>
              </a:rPr>
              <a:t>La lecture, grande cause nationale</a:t>
            </a:r>
            <a:endParaRPr lang="fr-FR" sz="2800" b="1" u="sng" dirty="0">
              <a:solidFill>
                <a:srgbClr val="7030A0"/>
              </a:solidFill>
              <a:latin typeface="Calibri" panose="020F0502020204030204" pitchFamily="34" charset="0"/>
              <a:cs typeface="Calibri" panose="020F0502020204030204" pitchFamily="34" charset="0"/>
              <a:hlinkClick r:id=""/>
            </a:endParaRPr>
          </a:p>
          <a:p>
            <a:pPr algn="ctr"/>
            <a:endParaRPr lang="fr-FR" sz="1200" b="1" dirty="0">
              <a:latin typeface="Calibri" panose="020F0502020204030204" pitchFamily="34" charset="0"/>
              <a:cs typeface="Calibri" panose="020F0502020204030204" pitchFamily="34" charset="0"/>
              <a:hlinkClick r:id=""/>
            </a:endParaRPr>
          </a:p>
          <a:p>
            <a:pPr algn="ctr"/>
            <a:r>
              <a:rPr lang="fr-FR" sz="1200" b="1" dirty="0">
                <a:solidFill>
                  <a:srgbClr val="7030A0"/>
                </a:solidFill>
                <a:latin typeface="Calibri" panose="020F0502020204030204" pitchFamily="34" charset="0"/>
                <a:cs typeface="Calibri" panose="020F0502020204030204" pitchFamily="34" charset="0"/>
                <a:hlinkClick r:id=""/>
              </a:rPr>
              <a:t>Bulletin officiel n°44 du 25 novembre 2021 </a:t>
            </a:r>
            <a:r>
              <a:rPr lang="fr-FR" sz="2800" b="1" dirty="0">
                <a:latin typeface="Calibri" panose="020F0502020204030204" pitchFamily="34" charset="0"/>
                <a:cs typeface="Calibri" panose="020F0502020204030204" pitchFamily="34" charset="0"/>
              </a:rPr>
              <a:t/>
            </a:r>
            <a:br>
              <a:rPr lang="fr-FR" sz="2800" b="1" dirty="0">
                <a:latin typeface="Calibri" panose="020F0502020204030204" pitchFamily="34" charset="0"/>
                <a:cs typeface="Calibri" panose="020F0502020204030204" pitchFamily="34" charset="0"/>
              </a:rPr>
            </a:br>
            <a:endParaRPr lang="fr-FR" sz="2800" b="1" dirty="0">
              <a:latin typeface="Calibri" panose="020F0502020204030204" pitchFamily="34" charset="0"/>
              <a:cs typeface="Calibri" panose="020F0502020204030204" pitchFamily="34" charset="0"/>
            </a:endParaRPr>
          </a:p>
        </p:txBody>
      </p:sp>
      <p:sp>
        <p:nvSpPr>
          <p:cNvPr id="10" name="Rectangle : coins arrondis 9"/>
          <p:cNvSpPr/>
          <p:nvPr/>
        </p:nvSpPr>
        <p:spPr>
          <a:xfrm>
            <a:off x="2316232" y="1988840"/>
            <a:ext cx="6288216"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3274126" y="2073042"/>
            <a:ext cx="4572001" cy="707886"/>
          </a:xfrm>
          <a:prstGeom prst="rect">
            <a:avLst/>
          </a:prstGeom>
        </p:spPr>
        <p:txBody>
          <a:bodyPr>
            <a:spAutoFit/>
          </a:bodyPr>
          <a:lstStyle/>
          <a:p>
            <a:pPr algn="ctr"/>
            <a:r>
              <a:rPr lang="fr-FR" sz="2000" dirty="0">
                <a:latin typeface="Calibri" panose="020F0502020204030204" pitchFamily="34" charset="0"/>
                <a:cs typeface="Calibri" panose="020F0502020204030204" pitchFamily="34" charset="0"/>
              </a:rPr>
              <a:t>Permettre à chaque élève de bénéficier d’une action lecture-écriture</a:t>
            </a:r>
          </a:p>
        </p:txBody>
      </p:sp>
      <p:sp>
        <p:nvSpPr>
          <p:cNvPr id="12" name="Rectangle : coins arrondis 11"/>
          <p:cNvSpPr/>
          <p:nvPr/>
        </p:nvSpPr>
        <p:spPr>
          <a:xfrm>
            <a:off x="323528" y="2060848"/>
            <a:ext cx="1152128" cy="757451"/>
          </a:xfrm>
          <a:prstGeom prst="roundRect">
            <a:avLst/>
          </a:prstGeom>
          <a:solidFill>
            <a:srgbClr val="A36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502936" y="2276872"/>
            <a:ext cx="972720" cy="400110"/>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Quoi ?</a:t>
            </a:r>
          </a:p>
        </p:txBody>
      </p:sp>
      <p:sp>
        <p:nvSpPr>
          <p:cNvPr id="14" name="Rectangle : coins arrondis 13"/>
          <p:cNvSpPr/>
          <p:nvPr/>
        </p:nvSpPr>
        <p:spPr>
          <a:xfrm>
            <a:off x="181698" y="3535645"/>
            <a:ext cx="1653997" cy="757451"/>
          </a:xfrm>
          <a:prstGeom prst="roundRect">
            <a:avLst/>
          </a:prstGeom>
          <a:solidFill>
            <a:srgbClr val="A36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lumMod val="95000"/>
                    <a:lumOff val="5000"/>
                  </a:schemeClr>
                </a:solidFill>
                <a:latin typeface="Calibri" panose="020F0502020204030204" pitchFamily="34" charset="0"/>
                <a:cs typeface="Calibri" panose="020F0502020204030204" pitchFamily="34" charset="0"/>
              </a:rPr>
              <a:t>Comment ?</a:t>
            </a:r>
            <a:r>
              <a:rPr lang="fr-FR" sz="2000" dirty="0">
                <a:latin typeface="Calibri" panose="020F0502020204030204" pitchFamily="34" charset="0"/>
                <a:cs typeface="Calibri" panose="020F0502020204030204" pitchFamily="34" charset="0"/>
              </a:rPr>
              <a:t> </a:t>
            </a:r>
          </a:p>
        </p:txBody>
      </p:sp>
      <p:sp>
        <p:nvSpPr>
          <p:cNvPr id="15" name="Rectangle : coins arrondis 14"/>
          <p:cNvSpPr/>
          <p:nvPr/>
        </p:nvSpPr>
        <p:spPr>
          <a:xfrm>
            <a:off x="2021652" y="3284984"/>
            <a:ext cx="6846132" cy="129614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ZoneTexte 15"/>
          <p:cNvSpPr txBox="1"/>
          <p:nvPr/>
        </p:nvSpPr>
        <p:spPr>
          <a:xfrm>
            <a:off x="2100208" y="3429000"/>
            <a:ext cx="6936288" cy="969496"/>
          </a:xfrm>
          <a:prstGeom prst="rect">
            <a:avLst/>
          </a:prstGeom>
          <a:noFill/>
        </p:spPr>
        <p:txBody>
          <a:bodyPr wrap="square" rtlCol="0">
            <a:spAutoFit/>
          </a:bodyPr>
          <a:lstStyle/>
          <a:p>
            <a:r>
              <a:rPr lang="fr-FR" sz="1900" dirty="0">
                <a:latin typeface="Calibri" panose="020F0502020204030204" pitchFamily="34" charset="0"/>
                <a:cs typeface="Calibri" panose="020F0502020204030204" pitchFamily="34" charset="0"/>
              </a:rPr>
              <a:t>En lien </a:t>
            </a:r>
            <a:r>
              <a:rPr lang="fr-FR" sz="1900" dirty="0" smtClean="0">
                <a:latin typeface="Calibri" panose="020F0502020204030204" pitchFamily="34" charset="0"/>
                <a:cs typeface="Calibri" panose="020F0502020204030204" pitchFamily="34" charset="0"/>
              </a:rPr>
              <a:t>avec les </a:t>
            </a:r>
            <a:r>
              <a:rPr lang="fr-FR" sz="1900" dirty="0">
                <a:latin typeface="Calibri" panose="020F0502020204030204" pitchFamily="34" charset="0"/>
                <a:cs typeface="Calibri" panose="020F0502020204030204" pitchFamily="34" charset="0"/>
              </a:rPr>
              <a:t>différents acteurs du livre et de la lecture,</a:t>
            </a:r>
            <a:br>
              <a:rPr lang="fr-FR" sz="1900" dirty="0">
                <a:latin typeface="Calibri" panose="020F0502020204030204" pitchFamily="34" charset="0"/>
                <a:cs typeface="Calibri" panose="020F0502020204030204" pitchFamily="34" charset="0"/>
              </a:rPr>
            </a:br>
            <a:r>
              <a:rPr lang="fr-FR" sz="1900" dirty="0">
                <a:latin typeface="Calibri" panose="020F0502020204030204" pitchFamily="34" charset="0"/>
                <a:cs typeface="Calibri" panose="020F0502020204030204" pitchFamily="34" charset="0"/>
              </a:rPr>
              <a:t>En s’appuyant </a:t>
            </a:r>
            <a:r>
              <a:rPr lang="fr-FR" sz="1900" dirty="0" smtClean="0">
                <a:latin typeface="Calibri" panose="020F0502020204030204" pitchFamily="34" charset="0"/>
                <a:cs typeface="Calibri" panose="020F0502020204030204" pitchFamily="34" charset="0"/>
              </a:rPr>
              <a:t>sur </a:t>
            </a:r>
            <a:r>
              <a:rPr lang="fr-FR" sz="1900" dirty="0">
                <a:latin typeface="Calibri" panose="020F0502020204030204" pitchFamily="34" charset="0"/>
                <a:cs typeface="Calibri" panose="020F0502020204030204" pitchFamily="34" charset="0"/>
              </a:rPr>
              <a:t>les différents dispositifs et les évènements forts</a:t>
            </a:r>
            <a:br>
              <a:rPr lang="fr-FR" sz="1900" dirty="0">
                <a:latin typeface="Calibri" panose="020F0502020204030204" pitchFamily="34" charset="0"/>
                <a:cs typeface="Calibri" panose="020F0502020204030204" pitchFamily="34" charset="0"/>
              </a:rPr>
            </a:br>
            <a:r>
              <a:rPr lang="fr-FR" sz="1900" dirty="0">
                <a:latin typeface="Calibri" panose="020F0502020204030204" pitchFamily="34" charset="0"/>
                <a:cs typeface="Calibri" panose="020F0502020204030204" pitchFamily="34" charset="0"/>
              </a:rPr>
              <a:t>En mettant </a:t>
            </a:r>
            <a:r>
              <a:rPr lang="fr-FR" sz="1900" dirty="0" smtClean="0">
                <a:latin typeface="Calibri" panose="020F0502020204030204" pitchFamily="34" charset="0"/>
                <a:cs typeface="Calibri" panose="020F0502020204030204" pitchFamily="34" charset="0"/>
              </a:rPr>
              <a:t>en </a:t>
            </a:r>
            <a:r>
              <a:rPr lang="fr-FR" sz="1900" dirty="0">
                <a:latin typeface="Calibri" panose="020F0502020204030204" pitchFamily="34" charset="0"/>
                <a:cs typeface="Calibri" panose="020F0502020204030204" pitchFamily="34" charset="0"/>
              </a:rPr>
              <a:t>place ou en systématisant le ¼ d’heure de lecture</a:t>
            </a:r>
          </a:p>
        </p:txBody>
      </p:sp>
      <p:sp>
        <p:nvSpPr>
          <p:cNvPr id="17" name="Rectangle : coins arrondis 16"/>
          <p:cNvSpPr/>
          <p:nvPr/>
        </p:nvSpPr>
        <p:spPr>
          <a:xfrm>
            <a:off x="35496" y="5270402"/>
            <a:ext cx="2064712" cy="720080"/>
          </a:xfrm>
          <a:prstGeom prst="roundRect">
            <a:avLst/>
          </a:prstGeom>
          <a:solidFill>
            <a:srgbClr val="A365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p:cNvSpPr txBox="1"/>
          <p:nvPr/>
        </p:nvSpPr>
        <p:spPr>
          <a:xfrm>
            <a:off x="317592" y="5241394"/>
            <a:ext cx="1704771" cy="707886"/>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rPr>
              <a:t>Avec quelles ressources ?</a:t>
            </a:r>
          </a:p>
        </p:txBody>
      </p:sp>
      <p:sp>
        <p:nvSpPr>
          <p:cNvPr id="19" name="Rectangle : coins arrondis 18"/>
          <p:cNvSpPr/>
          <p:nvPr/>
        </p:nvSpPr>
        <p:spPr>
          <a:xfrm>
            <a:off x="2371791" y="5054378"/>
            <a:ext cx="6376673" cy="111092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p:cNvSpPr txBox="1"/>
          <p:nvPr/>
        </p:nvSpPr>
        <p:spPr>
          <a:xfrm>
            <a:off x="2575622" y="5733348"/>
            <a:ext cx="6383029" cy="400110"/>
          </a:xfrm>
          <a:prstGeom prst="rect">
            <a:avLst/>
          </a:prstGeom>
          <a:noFill/>
        </p:spPr>
        <p:txBody>
          <a:bodyPr wrap="square" rtlCol="0">
            <a:spAutoFit/>
          </a:bodyPr>
          <a:lstStyle/>
          <a:p>
            <a:r>
              <a:rPr lang="fr-FR" sz="2000" dirty="0">
                <a:latin typeface="Calibri" panose="020F0502020204030204" pitchFamily="34" charset="0"/>
                <a:cs typeface="Calibri" panose="020F0502020204030204" pitchFamily="34" charset="0"/>
              </a:rPr>
              <a:t>Le réseau des enseignants chargés de mission de la DAAC</a:t>
            </a:r>
          </a:p>
        </p:txBody>
      </p:sp>
      <p:sp>
        <p:nvSpPr>
          <p:cNvPr id="21" name="ZoneTexte 20"/>
          <p:cNvSpPr txBox="1"/>
          <p:nvPr/>
        </p:nvSpPr>
        <p:spPr>
          <a:xfrm>
            <a:off x="4486157" y="5410195"/>
            <a:ext cx="2534115" cy="400110"/>
          </a:xfrm>
          <a:prstGeom prst="rect">
            <a:avLst/>
          </a:prstGeom>
          <a:noFill/>
        </p:spPr>
        <p:txBody>
          <a:bodyPr wrap="square" rtlCol="0">
            <a:spAutoFit/>
          </a:bodyPr>
          <a:lstStyle/>
          <a:p>
            <a:r>
              <a:rPr lang="fr-FR" sz="2000" dirty="0">
                <a:latin typeface="Calibri" panose="020F0502020204030204" pitchFamily="34" charset="0"/>
                <a:cs typeface="Calibri" panose="020F0502020204030204" pitchFamily="34" charset="0"/>
              </a:rPr>
              <a:t>Les sites de la DAAC</a:t>
            </a:r>
          </a:p>
        </p:txBody>
      </p:sp>
      <p:sp>
        <p:nvSpPr>
          <p:cNvPr id="22" name="ZoneTexte 21"/>
          <p:cNvSpPr txBox="1"/>
          <p:nvPr/>
        </p:nvSpPr>
        <p:spPr>
          <a:xfrm>
            <a:off x="5187872" y="5084429"/>
            <a:ext cx="1256336" cy="400110"/>
          </a:xfrm>
          <a:prstGeom prst="rect">
            <a:avLst/>
          </a:prstGeom>
          <a:noFill/>
        </p:spPr>
        <p:txBody>
          <a:bodyPr wrap="square" rtlCol="0">
            <a:spAutoFit/>
          </a:bodyPr>
          <a:lstStyle/>
          <a:p>
            <a:r>
              <a:rPr lang="fr-FR" sz="2000" dirty="0">
                <a:latin typeface="Calibri" panose="020F0502020204030204" pitchFamily="34" charset="0"/>
                <a:cs typeface="Calibri" panose="020F0502020204030204" pitchFamily="34" charset="0"/>
              </a:rPr>
              <a:t>Adage</a:t>
            </a:r>
          </a:p>
        </p:txBody>
      </p:sp>
      <p:sp>
        <p:nvSpPr>
          <p:cNvPr id="23" name="ZoneTexte 22"/>
          <p:cNvSpPr txBox="1"/>
          <p:nvPr/>
        </p:nvSpPr>
        <p:spPr>
          <a:xfrm>
            <a:off x="6588224" y="6337861"/>
            <a:ext cx="2555776" cy="400110"/>
          </a:xfrm>
          <a:prstGeom prst="rect">
            <a:avLst/>
          </a:prstGeom>
          <a:noFill/>
        </p:spPr>
        <p:txBody>
          <a:bodyPr wrap="square" rtlCol="0">
            <a:spAutoFit/>
          </a:bodyPr>
          <a:lstStyle/>
          <a:p>
            <a:r>
              <a:rPr lang="fr-FR" sz="2000" b="1" dirty="0">
                <a:latin typeface="Calibri" panose="020F0502020204030204" pitchFamily="34" charset="0"/>
                <a:cs typeface="Calibri" panose="020F0502020204030204" pitchFamily="34" charset="0"/>
                <a:hlinkClick r:id="rId3"/>
              </a:rPr>
              <a:t>Livredaac@ac-nice.fr</a:t>
            </a:r>
            <a:endParaRPr lang="fr-FR" sz="2000" b="1" dirty="0">
              <a:latin typeface="Calibri" panose="020F0502020204030204" pitchFamily="34" charset="0"/>
              <a:cs typeface="Calibri" panose="020F0502020204030204" pitchFamily="34" charset="0"/>
            </a:endParaRPr>
          </a:p>
        </p:txBody>
      </p:sp>
      <p:pic>
        <p:nvPicPr>
          <p:cNvPr id="24" name="Picture 2" descr="Picture 2"/>
          <p:cNvPicPr/>
          <p:nvPr/>
        </p:nvPicPr>
        <p:blipFill>
          <a:blip r:embed="rId4"/>
          <a:stretch/>
        </p:blipFill>
        <p:spPr>
          <a:xfrm>
            <a:off x="358920" y="353520"/>
            <a:ext cx="1197720" cy="739080"/>
          </a:xfrm>
          <a:prstGeom prst="rect">
            <a:avLst/>
          </a:prstGeom>
          <a:ln w="12700">
            <a:noFill/>
          </a:ln>
        </p:spPr>
      </p:pic>
    </p:spTree>
    <p:extLst>
      <p:ext uri="{BB962C8B-B14F-4D97-AF65-F5344CB8AC3E}">
        <p14:creationId xmlns:p14="http://schemas.microsoft.com/office/powerpoint/2010/main" val="310277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re 1"/>
          <p:cNvSpPr/>
          <p:nvPr/>
        </p:nvSpPr>
        <p:spPr>
          <a:xfrm>
            <a:off x="1471320" y="39456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800" b="1" u="sng" strike="noStrike" spc="-1" dirty="0">
                <a:solidFill>
                  <a:srgbClr val="870087"/>
                </a:solidFill>
                <a:uFillTx/>
                <a:latin typeface="Calibri" panose="020F0502020204030204" pitchFamily="34" charset="0"/>
                <a:ea typeface="Calibri"/>
                <a:cs typeface="Calibri" panose="020F0502020204030204" pitchFamily="34" charset="0"/>
              </a:rPr>
              <a:t>L’utilisation d’Adage : </a:t>
            </a:r>
            <a:endParaRPr lang="fr-FR" sz="28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2800" b="1" u="sng" strike="noStrike" spc="-1" dirty="0">
                <a:solidFill>
                  <a:srgbClr val="870087"/>
                </a:solidFill>
                <a:uFillTx/>
                <a:latin typeface="Calibri" panose="020F0502020204030204" pitchFamily="34" charset="0"/>
                <a:ea typeface="Calibri"/>
                <a:cs typeface="Calibri" panose="020F0502020204030204" pitchFamily="34" charset="0"/>
              </a:rPr>
              <a:t>Outil national de l’EAC </a:t>
            </a:r>
            <a:endParaRPr lang="fr-FR" sz="2800" b="0" strike="noStrike" spc="-1" dirty="0">
              <a:latin typeface="Calibri" panose="020F0502020204030204" pitchFamily="34" charset="0"/>
              <a:cs typeface="Calibri" panose="020F0502020204030204" pitchFamily="34" charset="0"/>
            </a:endParaRPr>
          </a:p>
        </p:txBody>
      </p:sp>
      <p:sp>
        <p:nvSpPr>
          <p:cNvPr id="173" name="Titre 1"/>
          <p:cNvSpPr/>
          <p:nvPr/>
        </p:nvSpPr>
        <p:spPr>
          <a:xfrm>
            <a:off x="353520" y="155664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tabLst>
                <a:tab pos="0" algn="l"/>
              </a:tabLst>
            </a:pPr>
            <a:r>
              <a:rPr lang="fr-FR" sz="2200" b="0" strike="noStrike" spc="-1" dirty="0">
                <a:solidFill>
                  <a:srgbClr val="870087"/>
                </a:solidFill>
                <a:latin typeface="Calibri" panose="020F0502020204030204" pitchFamily="34" charset="0"/>
                <a:ea typeface="Calibri"/>
                <a:cs typeface="Calibri" panose="020F0502020204030204" pitchFamily="34" charset="0"/>
              </a:rPr>
              <a:t>ADAGE est la plateforme dédiée aux projets EAC accessible via Esterel .</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r>
              <a:rPr lang="fr-FR" sz="2200" b="0" strike="noStrike" spc="-1" dirty="0">
                <a:solidFill>
                  <a:srgbClr val="870087"/>
                </a:solidFill>
                <a:latin typeface="Calibri" panose="020F0502020204030204" pitchFamily="34" charset="0"/>
                <a:ea typeface="Calibri"/>
                <a:cs typeface="Calibri" panose="020F0502020204030204" pitchFamily="34" charset="0"/>
              </a:rPr>
              <a:t>On l’utilise pour :</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marL="685800" indent="-684720">
              <a:lnSpc>
                <a:spcPct val="100000"/>
              </a:lnSpc>
              <a:buClr>
                <a:srgbClr val="870087"/>
              </a:buClr>
              <a:buFont typeface="Arial"/>
              <a:buChar char="•"/>
              <a:tabLst>
                <a:tab pos="0" algn="l"/>
              </a:tabLst>
            </a:pPr>
            <a:r>
              <a:rPr lang="fr-FR" sz="2200" b="1" i="1" strike="noStrike" spc="-1" dirty="0">
                <a:solidFill>
                  <a:srgbClr val="870087"/>
                </a:solidFill>
                <a:latin typeface="Calibri" panose="020F0502020204030204" pitchFamily="34" charset="0"/>
                <a:ea typeface="Calibri"/>
                <a:cs typeface="Calibri" panose="020F0502020204030204" pitchFamily="34" charset="0"/>
              </a:rPr>
              <a:t>L’appel à financement de </a:t>
            </a:r>
            <a:r>
              <a:rPr lang="fr-FR" sz="2200" b="1" i="1" strike="noStrike" spc="-1" dirty="0" smtClean="0">
                <a:solidFill>
                  <a:srgbClr val="870087"/>
                </a:solidFill>
                <a:latin typeface="Calibri" panose="020F0502020204030204" pitchFamily="34" charset="0"/>
                <a:ea typeface="Calibri"/>
                <a:cs typeface="Calibri" panose="020F0502020204030204" pitchFamily="34" charset="0"/>
              </a:rPr>
              <a:t>projets</a:t>
            </a:r>
          </a:p>
          <a:p>
            <a:pPr marL="685800" indent="-684720">
              <a:lnSpc>
                <a:spcPct val="100000"/>
              </a:lnSpc>
              <a:buClr>
                <a:srgbClr val="870087"/>
              </a:buClr>
              <a:buFont typeface="Arial"/>
              <a:buChar char="•"/>
              <a:tabLst>
                <a:tab pos="0" algn="l"/>
              </a:tabLst>
            </a:pPr>
            <a:endParaRPr lang="fr-FR" sz="2200" b="0" strike="noStrike" spc="-1" dirty="0">
              <a:latin typeface="Calibri" panose="020F0502020204030204" pitchFamily="34" charset="0"/>
              <a:cs typeface="Calibri" panose="020F0502020204030204" pitchFamily="34" charset="0"/>
            </a:endParaRPr>
          </a:p>
          <a:p>
            <a:pPr marL="685800" indent="-684720">
              <a:lnSpc>
                <a:spcPct val="100000"/>
              </a:lnSpc>
              <a:buClr>
                <a:srgbClr val="870087"/>
              </a:buClr>
              <a:buFont typeface="Arial"/>
              <a:buChar char="•"/>
              <a:tabLst>
                <a:tab pos="0" algn="l"/>
              </a:tabLst>
            </a:pPr>
            <a:r>
              <a:rPr lang="fr-FR" sz="2200" b="1" i="1" strike="noStrike" spc="-1" dirty="0">
                <a:solidFill>
                  <a:srgbClr val="870087"/>
                </a:solidFill>
                <a:latin typeface="Calibri" panose="020F0502020204030204" pitchFamily="34" charset="0"/>
                <a:ea typeface="Calibri"/>
                <a:cs typeface="Calibri" panose="020F0502020204030204" pitchFamily="34" charset="0"/>
              </a:rPr>
              <a:t>Le recensement des </a:t>
            </a:r>
            <a:r>
              <a:rPr lang="fr-FR" sz="2200" b="1" i="1" strike="noStrike" spc="-1" dirty="0" smtClean="0">
                <a:solidFill>
                  <a:srgbClr val="870087"/>
                </a:solidFill>
                <a:latin typeface="Calibri" panose="020F0502020204030204" pitchFamily="34" charset="0"/>
                <a:ea typeface="Calibri"/>
                <a:cs typeface="Calibri" panose="020F0502020204030204" pitchFamily="34" charset="0"/>
              </a:rPr>
              <a:t>projets</a:t>
            </a:r>
          </a:p>
          <a:p>
            <a:pPr marL="685800" indent="-684720">
              <a:lnSpc>
                <a:spcPct val="100000"/>
              </a:lnSpc>
              <a:buClr>
                <a:srgbClr val="870087"/>
              </a:buClr>
              <a:buFont typeface="Arial"/>
              <a:buChar char="•"/>
              <a:tabLst>
                <a:tab pos="0" algn="l"/>
              </a:tabLst>
            </a:pPr>
            <a:endParaRPr lang="fr-FR" sz="2200" b="0" strike="noStrike" spc="-1" dirty="0">
              <a:latin typeface="Calibri" panose="020F0502020204030204" pitchFamily="34" charset="0"/>
              <a:cs typeface="Calibri" panose="020F0502020204030204" pitchFamily="34" charset="0"/>
            </a:endParaRPr>
          </a:p>
          <a:p>
            <a:pPr marL="685800" indent="-684720">
              <a:lnSpc>
                <a:spcPct val="100000"/>
              </a:lnSpc>
              <a:buClr>
                <a:srgbClr val="870087"/>
              </a:buClr>
              <a:buFont typeface="Arial"/>
              <a:buChar char="•"/>
              <a:tabLst>
                <a:tab pos="0" algn="l"/>
              </a:tabLst>
            </a:pPr>
            <a:r>
              <a:rPr lang="fr-FR" sz="2200" b="1" i="1" strike="noStrike" spc="-1" dirty="0">
                <a:solidFill>
                  <a:srgbClr val="870087"/>
                </a:solidFill>
                <a:latin typeface="Calibri" panose="020F0502020204030204" pitchFamily="34" charset="0"/>
                <a:ea typeface="Calibri"/>
                <a:cs typeface="Calibri" panose="020F0502020204030204" pitchFamily="34" charset="0"/>
              </a:rPr>
              <a:t>Le pass Culture</a:t>
            </a:r>
            <a:endParaRPr lang="fr-FR" sz="2200" b="0" strike="noStrike" spc="-1" dirty="0">
              <a:latin typeface="Calibri" panose="020F0502020204030204" pitchFamily="34" charset="0"/>
              <a:cs typeface="Calibri" panose="020F0502020204030204" pitchFamily="34" charset="0"/>
            </a:endParaRPr>
          </a:p>
        </p:txBody>
      </p:sp>
      <p:pic>
        <p:nvPicPr>
          <p:cNvPr id="174" name="Picture 2"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re 1"/>
          <p:cNvSpPr/>
          <p:nvPr/>
        </p:nvSpPr>
        <p:spPr>
          <a:xfrm>
            <a:off x="1115640" y="71208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2800" b="1" u="sng" strike="noStrike" spc="-1" dirty="0">
                <a:solidFill>
                  <a:srgbClr val="870087"/>
                </a:solidFill>
                <a:uFillTx/>
                <a:latin typeface="Calibri" panose="020F0502020204030204" pitchFamily="34" charset="0"/>
                <a:ea typeface="Calibri"/>
                <a:cs typeface="Calibri" panose="020F0502020204030204" pitchFamily="34" charset="0"/>
              </a:rPr>
              <a:t>L’appel à financement de projets</a:t>
            </a:r>
            <a:endParaRPr lang="fr-FR" sz="2800" b="0" strike="noStrike" spc="-1" dirty="0">
              <a:latin typeface="Calibri" panose="020F0502020204030204" pitchFamily="34" charset="0"/>
              <a:cs typeface="Calibri" panose="020F0502020204030204" pitchFamily="34" charset="0"/>
            </a:endParaRPr>
          </a:p>
        </p:txBody>
      </p:sp>
      <p:sp>
        <p:nvSpPr>
          <p:cNvPr id="176" name="Titre 1"/>
          <p:cNvSpPr/>
          <p:nvPr/>
        </p:nvSpPr>
        <p:spPr>
          <a:xfrm>
            <a:off x="353520" y="155664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marL="280800" indent="-279720">
              <a:lnSpc>
                <a:spcPct val="100000"/>
              </a:lnSpc>
              <a:buClr>
                <a:srgbClr val="942193"/>
              </a:buClr>
              <a:buFont typeface="StarSymbol"/>
              <a:buChar char="-"/>
            </a:pPr>
            <a:r>
              <a:rPr lang="fr-FR" sz="2200" b="0" strike="noStrike" spc="-1" dirty="0">
                <a:solidFill>
                  <a:srgbClr val="942193"/>
                </a:solidFill>
                <a:latin typeface="Calibri" panose="020F0502020204030204" pitchFamily="34" charset="0"/>
                <a:ea typeface="Tw Cen MT"/>
                <a:cs typeface="Calibri" panose="020F0502020204030204" pitchFamily="34" charset="0"/>
              </a:rPr>
              <a:t>Période de Mai à Septembre</a:t>
            </a:r>
            <a:endParaRPr lang="fr-FR" sz="2200" b="0" strike="noStrike" spc="-1" dirty="0">
              <a:latin typeface="Calibri" panose="020F0502020204030204" pitchFamily="34" charset="0"/>
              <a:cs typeface="Calibri" panose="020F0502020204030204" pitchFamily="34" charset="0"/>
            </a:endParaRPr>
          </a:p>
          <a:p>
            <a:pPr marL="280800" indent="-279720">
              <a:lnSpc>
                <a:spcPct val="100000"/>
              </a:lnSpc>
              <a:buClr>
                <a:srgbClr val="942193"/>
              </a:buClr>
              <a:buFont typeface="StarSymbol"/>
              <a:buChar char="-"/>
            </a:pPr>
            <a:r>
              <a:rPr lang="fr-FR" sz="2200" b="1" strike="noStrike" spc="-1" dirty="0">
                <a:solidFill>
                  <a:srgbClr val="942193"/>
                </a:solidFill>
                <a:latin typeface="Calibri" panose="020F0502020204030204" pitchFamily="34" charset="0"/>
                <a:ea typeface="Tw Cen MT"/>
                <a:cs typeface="Calibri" panose="020F0502020204030204" pitchFamily="34" charset="0"/>
              </a:rPr>
              <a:t>Ne pas confondre</a:t>
            </a:r>
            <a:r>
              <a:rPr lang="fr-FR" sz="2200" b="0" strike="noStrike" spc="-1" dirty="0">
                <a:solidFill>
                  <a:srgbClr val="942193"/>
                </a:solidFill>
                <a:latin typeface="Calibri" panose="020F0502020204030204" pitchFamily="34" charset="0"/>
                <a:ea typeface="Tw Cen MT"/>
                <a:cs typeface="Calibri" panose="020F0502020204030204" pitchFamily="34" charset="0"/>
              </a:rPr>
              <a:t> la demande de financement de projets et la saisie de TOUS les projets lors du recensement annuel.</a:t>
            </a:r>
            <a:endParaRPr lang="fr-FR" sz="2200" b="0" strike="noStrike" spc="-1" dirty="0">
              <a:latin typeface="Calibri" panose="020F0502020204030204" pitchFamily="34" charset="0"/>
              <a:cs typeface="Calibri" panose="020F0502020204030204" pitchFamily="34" charset="0"/>
            </a:endParaRPr>
          </a:p>
          <a:p>
            <a:pPr marL="280800" indent="-279720">
              <a:lnSpc>
                <a:spcPct val="100000"/>
              </a:lnSpc>
              <a:buClr>
                <a:srgbClr val="942193"/>
              </a:buClr>
              <a:buFont typeface="StarSymbol"/>
              <a:buChar char="-"/>
            </a:pPr>
            <a:r>
              <a:rPr lang="fr-FR" sz="2200" b="0" strike="noStrike" spc="-1" dirty="0">
                <a:solidFill>
                  <a:srgbClr val="942193"/>
                </a:solidFill>
                <a:latin typeface="Calibri" panose="020F0502020204030204" pitchFamily="34" charset="0"/>
                <a:ea typeface="Tw Cen MT"/>
                <a:cs typeface="Calibri" panose="020F0502020204030204" pitchFamily="34" charset="0"/>
              </a:rPr>
              <a:t>La DAAC ne finance pas des projets en totalité</a:t>
            </a:r>
            <a:endParaRPr lang="fr-FR" sz="2200" b="0" strike="noStrike" spc="-1" dirty="0">
              <a:latin typeface="Calibri" panose="020F0502020204030204" pitchFamily="34" charset="0"/>
              <a:cs typeface="Calibri" panose="020F0502020204030204" pitchFamily="34" charset="0"/>
            </a:endParaRPr>
          </a:p>
          <a:p>
            <a:pPr marL="280800" indent="-279720">
              <a:lnSpc>
                <a:spcPct val="100000"/>
              </a:lnSpc>
              <a:buClr>
                <a:srgbClr val="942193"/>
              </a:buClr>
              <a:buFont typeface="StarSymbol"/>
              <a:buChar char="-"/>
            </a:pPr>
            <a:r>
              <a:rPr lang="fr-FR" sz="2200" b="0" strike="noStrike" spc="-1" dirty="0">
                <a:solidFill>
                  <a:srgbClr val="942193"/>
                </a:solidFill>
                <a:latin typeface="Calibri" panose="020F0502020204030204" pitchFamily="34" charset="0"/>
                <a:ea typeface="Tw Cen MT"/>
                <a:cs typeface="Calibri" panose="020F0502020204030204" pitchFamily="34" charset="0"/>
              </a:rPr>
              <a:t>Le projet doit entrer dans le cahier des charges de l’appel à financement (voir sur le site de la </a:t>
            </a:r>
            <a:r>
              <a:rPr lang="fr-FR" sz="2200" b="0" strike="noStrike" spc="-1" dirty="0" err="1">
                <a:solidFill>
                  <a:srgbClr val="942193"/>
                </a:solidFill>
                <a:latin typeface="Calibri" panose="020F0502020204030204" pitchFamily="34" charset="0"/>
                <a:ea typeface="Tw Cen MT"/>
                <a:cs typeface="Calibri" panose="020F0502020204030204" pitchFamily="34" charset="0"/>
              </a:rPr>
              <a:t>Daac</a:t>
            </a:r>
            <a:r>
              <a:rPr lang="fr-FR" sz="2200" b="0" strike="noStrike" spc="-1" dirty="0">
                <a:solidFill>
                  <a:srgbClr val="942193"/>
                </a:solidFill>
                <a:latin typeface="Calibri" panose="020F0502020204030204" pitchFamily="34" charset="0"/>
                <a:ea typeface="Tw Cen MT"/>
                <a:cs typeface="Calibri" panose="020F0502020204030204" pitchFamily="34" charset="0"/>
              </a:rPr>
              <a:t>). </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Tutoriels à consulter sur le  site de la </a:t>
            </a:r>
            <a:r>
              <a:rPr lang="fr-FR" sz="2200" b="0" strike="noStrike" spc="-1" dirty="0" err="1">
                <a:solidFill>
                  <a:srgbClr val="942193"/>
                </a:solidFill>
                <a:latin typeface="Calibri" panose="020F0502020204030204" pitchFamily="34" charset="0"/>
                <a:ea typeface="Tw Cen MT"/>
                <a:cs typeface="Calibri" panose="020F0502020204030204" pitchFamily="34" charset="0"/>
              </a:rPr>
              <a:t>Daac</a:t>
            </a:r>
            <a:r>
              <a:rPr lang="fr-FR" sz="2200" b="0" strike="noStrike" spc="-1" dirty="0">
                <a:solidFill>
                  <a:srgbClr val="942193"/>
                </a:solidFill>
                <a:latin typeface="Calibri" panose="020F0502020204030204" pitchFamily="34" charset="0"/>
                <a:ea typeface="Tw Cen MT"/>
                <a:cs typeface="Calibri" panose="020F0502020204030204" pitchFamily="34" charset="0"/>
              </a:rPr>
              <a:t> : </a:t>
            </a:r>
            <a:endParaRPr lang="fr-FR" sz="22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https://www.pedagogie.ac-nice.fr/daac/adage/</a:t>
            </a:r>
            <a:endParaRPr lang="fr-FR" sz="2200" b="0" strike="noStrike" spc="-1" dirty="0">
              <a:latin typeface="Calibri" panose="020F0502020204030204" pitchFamily="34" charset="0"/>
              <a:cs typeface="Calibri" panose="020F0502020204030204" pitchFamily="34" charset="0"/>
            </a:endParaRPr>
          </a:p>
        </p:txBody>
      </p:sp>
      <p:pic>
        <p:nvPicPr>
          <p:cNvPr id="177" name="Picture 2"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re 1"/>
          <p:cNvSpPr/>
          <p:nvPr/>
        </p:nvSpPr>
        <p:spPr>
          <a:xfrm>
            <a:off x="1115640" y="62316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3200" b="1" u="sng" strike="noStrike" spc="-1" dirty="0">
                <a:solidFill>
                  <a:srgbClr val="870087"/>
                </a:solidFill>
                <a:uFillTx/>
                <a:latin typeface="Calibri" panose="020F0502020204030204" pitchFamily="34" charset="0"/>
                <a:ea typeface="Calibri"/>
                <a:cs typeface="Calibri" panose="020F0502020204030204" pitchFamily="34" charset="0"/>
              </a:rPr>
              <a:t>Le recensement des projets</a:t>
            </a:r>
            <a:endParaRPr lang="fr-FR" sz="3200" b="0" strike="noStrike" spc="-1" dirty="0">
              <a:latin typeface="Calibri" panose="020F0502020204030204" pitchFamily="34" charset="0"/>
              <a:cs typeface="Calibri" panose="020F0502020204030204" pitchFamily="34" charset="0"/>
            </a:endParaRPr>
          </a:p>
        </p:txBody>
      </p:sp>
      <p:sp>
        <p:nvSpPr>
          <p:cNvPr id="179" name="Titre 1"/>
          <p:cNvSpPr/>
          <p:nvPr/>
        </p:nvSpPr>
        <p:spPr>
          <a:xfrm>
            <a:off x="353520" y="1556640"/>
            <a:ext cx="8370360" cy="5079960"/>
          </a:xfrm>
          <a:prstGeom prst="rect">
            <a:avLst/>
          </a:prstGeom>
          <a:noFill/>
          <a:ln w="12700">
            <a:noFill/>
          </a:ln>
        </p:spPr>
        <p:style>
          <a:lnRef idx="0">
            <a:scrgbClr r="0" g="0" b="0"/>
          </a:lnRef>
          <a:fillRef idx="0">
            <a:scrgbClr r="0" g="0" b="0"/>
          </a:fillRef>
          <a:effectRef idx="0">
            <a:scrgbClr r="0" g="0" b="0"/>
          </a:effectRef>
          <a:fontRef idx="minor"/>
        </p:style>
        <p:txBody>
          <a:bodyPr lIns="45720" tIns="45000" rIns="45720" bIns="45000" anchor="ctr">
            <a:normAutofit/>
          </a:bodyPr>
          <a:lstStyle/>
          <a:p>
            <a:pPr>
              <a:lnSpc>
                <a:spcPct val="100000"/>
              </a:lnSpc>
            </a:pPr>
            <a:endParaRPr lang="fr-FR" sz="1800" b="0" strike="noStrike" spc="-1" dirty="0">
              <a:latin typeface="Calibri" panose="020F0502020204030204" pitchFamily="34" charset="0"/>
              <a:cs typeface="Calibri" panose="020F0502020204030204" pitchFamily="34" charset="0"/>
            </a:endParaRPr>
          </a:p>
          <a:p>
            <a:pPr marL="277920" indent="-276840">
              <a:lnSpc>
                <a:spcPct val="100000"/>
              </a:lnSpc>
              <a:buClr>
                <a:srgbClr val="942193"/>
              </a:buClr>
              <a:buFont typeface="StarSymbol"/>
              <a:buChar char="-"/>
            </a:pPr>
            <a:r>
              <a:rPr lang="fr-FR" sz="2200" b="0" strike="noStrike" spc="-1" dirty="0">
                <a:solidFill>
                  <a:srgbClr val="942193"/>
                </a:solidFill>
                <a:latin typeface="Calibri" panose="020F0502020204030204" pitchFamily="34" charset="0"/>
                <a:ea typeface="Tw Cen MT"/>
                <a:cs typeface="Calibri" panose="020F0502020204030204" pitchFamily="34" charset="0"/>
              </a:rPr>
              <a:t>Les enjeux du recensement</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marL="277920" indent="-276840">
              <a:lnSpc>
                <a:spcPct val="100000"/>
              </a:lnSpc>
              <a:buClr>
                <a:srgbClr val="942193"/>
              </a:buClr>
              <a:buFont typeface="StarSymbol"/>
              <a:buChar char="-"/>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Dates : De Septembre à Juin</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marL="277920" indent="-276840">
              <a:lnSpc>
                <a:spcPct val="100000"/>
              </a:lnSpc>
              <a:buClr>
                <a:srgbClr val="942193"/>
              </a:buClr>
              <a:buFont typeface="StarSymbol"/>
              <a:buChar char="-"/>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Ce que le chef d’établissement doit renseigner</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marL="277920" indent="-276840">
              <a:lnSpc>
                <a:spcPct val="100000"/>
              </a:lnSpc>
              <a:buClr>
                <a:srgbClr val="942193"/>
              </a:buClr>
              <a:buFont typeface="StarSymbol"/>
              <a:buChar char="-"/>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Un document papier pour communiquer avec les équipes éducatives</a:t>
            </a: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nSpc>
                <a:spcPct val="100000"/>
              </a:lnSpc>
              <a:tabLst>
                <a:tab pos="0" algn="l"/>
              </a:tabLst>
            </a:pPr>
            <a:endParaRPr lang="fr-FR" sz="22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Tutoriels à consulter sur le  site de la </a:t>
            </a:r>
            <a:r>
              <a:rPr lang="fr-FR" sz="2200" b="0" strike="noStrike" spc="-1" dirty="0" err="1">
                <a:solidFill>
                  <a:srgbClr val="942193"/>
                </a:solidFill>
                <a:latin typeface="Calibri" panose="020F0502020204030204" pitchFamily="34" charset="0"/>
                <a:ea typeface="Tw Cen MT"/>
                <a:cs typeface="Calibri" panose="020F0502020204030204" pitchFamily="34" charset="0"/>
              </a:rPr>
              <a:t>Daac</a:t>
            </a:r>
            <a:r>
              <a:rPr lang="fr-FR" sz="2200" b="0" strike="noStrike" spc="-1" dirty="0">
                <a:solidFill>
                  <a:srgbClr val="942193"/>
                </a:solidFill>
                <a:latin typeface="Calibri" panose="020F0502020204030204" pitchFamily="34" charset="0"/>
                <a:ea typeface="Tw Cen MT"/>
                <a:cs typeface="Calibri" panose="020F0502020204030204" pitchFamily="34" charset="0"/>
              </a:rPr>
              <a:t> : </a:t>
            </a:r>
            <a:endParaRPr lang="fr-FR" sz="2200" b="0" strike="noStrike" spc="-1" dirty="0">
              <a:latin typeface="Calibri" panose="020F0502020204030204" pitchFamily="34" charset="0"/>
              <a:cs typeface="Calibri" panose="020F0502020204030204" pitchFamily="34" charset="0"/>
            </a:endParaRPr>
          </a:p>
          <a:p>
            <a:pPr algn="ctr">
              <a:lnSpc>
                <a:spcPct val="100000"/>
              </a:lnSpc>
              <a:tabLst>
                <a:tab pos="0" algn="l"/>
              </a:tabLst>
            </a:pPr>
            <a:r>
              <a:rPr lang="fr-FR" sz="2200" b="0" strike="noStrike" spc="-1" dirty="0">
                <a:solidFill>
                  <a:srgbClr val="942193"/>
                </a:solidFill>
                <a:latin typeface="Calibri" panose="020F0502020204030204" pitchFamily="34" charset="0"/>
                <a:ea typeface="Tw Cen MT"/>
                <a:cs typeface="Calibri" panose="020F0502020204030204" pitchFamily="34" charset="0"/>
              </a:rPr>
              <a:t>https://www.pedagogie.ac-nice.fr/daac/adage/</a:t>
            </a:r>
            <a:endParaRPr lang="fr-FR" sz="2200" b="0" strike="noStrike" spc="-1" dirty="0">
              <a:latin typeface="Calibri" panose="020F0502020204030204" pitchFamily="34" charset="0"/>
              <a:cs typeface="Calibri" panose="020F0502020204030204" pitchFamily="34" charset="0"/>
            </a:endParaRPr>
          </a:p>
        </p:txBody>
      </p:sp>
      <p:pic>
        <p:nvPicPr>
          <p:cNvPr id="180" name="Picture 2"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itre 1"/>
          <p:cNvSpPr/>
          <p:nvPr/>
        </p:nvSpPr>
        <p:spPr>
          <a:xfrm>
            <a:off x="1320480" y="2629800"/>
            <a:ext cx="6501960" cy="132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noAutofit/>
          </a:bodyPr>
          <a:lstStyle/>
          <a:p>
            <a:pPr algn="ctr">
              <a:lnSpc>
                <a:spcPct val="100000"/>
              </a:lnSpc>
              <a:tabLst>
                <a:tab pos="0" algn="l"/>
              </a:tabLst>
            </a:pPr>
            <a:r>
              <a:rPr lang="fr-FR" sz="3600" b="1" u="sng" strike="noStrike" spc="-1" dirty="0">
                <a:solidFill>
                  <a:srgbClr val="870087"/>
                </a:solidFill>
                <a:uFillTx/>
                <a:latin typeface="Calibri"/>
                <a:ea typeface="Calibri"/>
              </a:rPr>
              <a:t>Temps de Questions / Réponses</a:t>
            </a:r>
            <a:endParaRPr lang="fr-FR" sz="3600" b="0" strike="noStrike" spc="-1" dirty="0">
              <a:latin typeface="Arial"/>
            </a:endParaRPr>
          </a:p>
        </p:txBody>
      </p:sp>
      <p:pic>
        <p:nvPicPr>
          <p:cNvPr id="182" name="Picture 2" descr="Picture 2"/>
          <p:cNvPicPr/>
          <p:nvPr/>
        </p:nvPicPr>
        <p:blipFill>
          <a:blip r:embed="rId2"/>
          <a:stretch/>
        </p:blipFill>
        <p:spPr>
          <a:xfrm>
            <a:off x="358920" y="353520"/>
            <a:ext cx="1263600" cy="779400"/>
          </a:xfrm>
          <a:prstGeom prst="rect">
            <a:avLst/>
          </a:prstGeom>
          <a:ln w="1270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TotalTime>
  <Words>2216</Words>
  <Application>Microsoft Office PowerPoint</Application>
  <PresentationFormat>Affichage à l'écran (4:3)</PresentationFormat>
  <Paragraphs>299</Paragraphs>
  <Slides>36</Slides>
  <Notes>3</Notes>
  <HiddenSlides>0</HiddenSlides>
  <MMClips>0</MMClips>
  <ScaleCrop>false</ScaleCrop>
  <HeadingPairs>
    <vt:vector size="4" baseType="variant">
      <vt:variant>
        <vt:lpstr>Thème</vt:lpstr>
      </vt:variant>
      <vt:variant>
        <vt:i4>4</vt:i4>
      </vt:variant>
      <vt:variant>
        <vt:lpstr>Titres des diapositives</vt:lpstr>
      </vt:variant>
      <vt:variant>
        <vt:i4>36</vt:i4>
      </vt:variant>
    </vt:vector>
  </HeadingPairs>
  <TitlesOfParts>
    <vt:vector size="40" baseType="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bart</dc:creator>
  <cp:lastModifiedBy>bart</cp:lastModifiedBy>
  <cp:revision>22</cp:revision>
  <dcterms:modified xsi:type="dcterms:W3CDTF">2021-12-15T16:49:25Z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Affichage à l'écran (4:3)</vt:lpwstr>
  </property>
  <property fmtid="{D5CDD505-2E9C-101B-9397-08002B2CF9AE}" pid="4" name="Slides">
    <vt:i4>29</vt:i4>
  </property>
</Properties>
</file>