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44"/>
  </p:notesMasterIdLst>
  <p:sldIdLst>
    <p:sldId id="303" r:id="rId3"/>
    <p:sldId id="257" r:id="rId4"/>
    <p:sldId id="306" r:id="rId5"/>
    <p:sldId id="338" r:id="rId6"/>
    <p:sldId id="339" r:id="rId7"/>
    <p:sldId id="340" r:id="rId8"/>
    <p:sldId id="341" r:id="rId9"/>
    <p:sldId id="307" r:id="rId10"/>
    <p:sldId id="309" r:id="rId11"/>
    <p:sldId id="310" r:id="rId12"/>
    <p:sldId id="311" r:id="rId13"/>
    <p:sldId id="312" r:id="rId14"/>
    <p:sldId id="336" r:id="rId15"/>
    <p:sldId id="337" r:id="rId16"/>
    <p:sldId id="313" r:id="rId17"/>
    <p:sldId id="296" r:id="rId18"/>
    <p:sldId id="315" r:id="rId19"/>
    <p:sldId id="316" r:id="rId20"/>
    <p:sldId id="265" r:id="rId21"/>
    <p:sldId id="278" r:id="rId22"/>
    <p:sldId id="279" r:id="rId23"/>
    <p:sldId id="317"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292" r:id="rId42"/>
    <p:sldId id="289" r:id="rId43"/>
  </p:sldIdLst>
  <p:sldSz cx="9144000" cy="6858000" type="screen4x3"/>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4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89" autoAdjust="0"/>
    <p:restoredTop sz="94605" autoAdjust="0"/>
  </p:normalViewPr>
  <p:slideViewPr>
    <p:cSldViewPr>
      <p:cViewPr>
        <p:scale>
          <a:sx n="87" d="100"/>
          <a:sy n="87" d="100"/>
        </p:scale>
        <p:origin x="-118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2"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fr-FR" sz="4400" b="0" strike="noStrike" spc="-1">
                <a:latin typeface="Arial"/>
              </a:rPr>
              <a:t>Cliquez pour déplacer la diapo</a:t>
            </a:r>
          </a:p>
        </p:txBody>
      </p:sp>
      <p:sp>
        <p:nvSpPr>
          <p:cNvPr id="153"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154"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&lt;en-tête&gt;</a:t>
            </a:r>
          </a:p>
        </p:txBody>
      </p:sp>
      <p:sp>
        <p:nvSpPr>
          <p:cNvPr id="155"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&lt;date/heure&gt;</a:t>
            </a:r>
          </a:p>
        </p:txBody>
      </p:sp>
      <p:sp>
        <p:nvSpPr>
          <p:cNvPr id="156"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&lt;pied de page&gt;</a:t>
            </a:r>
          </a:p>
        </p:txBody>
      </p:sp>
      <p:sp>
        <p:nvSpPr>
          <p:cNvPr id="157"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927B0E16-9680-4B54-91A2-FBAFDFDF58E9}" type="slidenum">
              <a:rPr lang="fr-FR" sz="1400" b="0" strike="noStrike" spc="-1">
                <a:latin typeface="Times New Roman"/>
              </a:rPr>
              <a:t>‹N°›</a:t>
            </a:fld>
            <a:endParaRPr lang="fr-FR" sz="1400" b="0" strike="noStrike" spc="-1">
              <a:latin typeface="Times New Roman"/>
            </a:endParaRPr>
          </a:p>
        </p:txBody>
      </p:sp>
    </p:spTree>
    <p:extLst>
      <p:ext uri="{BB962C8B-B14F-4D97-AF65-F5344CB8AC3E}">
        <p14:creationId xmlns:p14="http://schemas.microsoft.com/office/powerpoint/2010/main" val="1602368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08075" y="812800"/>
            <a:ext cx="5343525" cy="40084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27B0E16-9680-4B54-91A2-FBAFDFDF58E9}" type="slidenum">
              <a:rPr kumimoji="0" lang="fr-FR" sz="1400" b="0" i="0" u="none" strike="noStrike" kern="1200" cap="none" spc="-1" normalizeH="0" baseline="0" noProof="0" smtClean="0">
                <a:ln>
                  <a:noFill/>
                </a:ln>
                <a:solidFill>
                  <a:prstClr val="black"/>
                </a:solidFill>
                <a:effectLst/>
                <a:uLnTx/>
                <a:uFillTx/>
                <a:latin typeface="Times New Roman"/>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400" b="0" i="0" u="none" strike="noStrike" kern="1200" cap="none" spc="-1" normalizeH="0" baseline="0" noProof="0">
              <a:ln>
                <a:noFill/>
              </a:ln>
              <a:solidFill>
                <a:prstClr val="black"/>
              </a:solidFill>
              <a:effectLst/>
              <a:uLnTx/>
              <a:uFillTx/>
              <a:latin typeface="Times New Roman"/>
            </a:endParaRPr>
          </a:p>
        </p:txBody>
      </p:sp>
    </p:spTree>
    <p:extLst>
      <p:ext uri="{BB962C8B-B14F-4D97-AF65-F5344CB8AC3E}">
        <p14:creationId xmlns:p14="http://schemas.microsoft.com/office/powerpoint/2010/main" val="249682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08075" y="812800"/>
            <a:ext cx="5343525" cy="4008438"/>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27B0E16-9680-4B54-91A2-FBAFDFDF58E9}" type="slidenum">
              <a:rPr kumimoji="0" lang="fr-FR" sz="1400" b="0" i="0" u="none" strike="noStrike" kern="1200" cap="none" spc="-1" normalizeH="0" baseline="0" noProof="0" smtClean="0">
                <a:ln>
                  <a:noFill/>
                </a:ln>
                <a:solidFill>
                  <a:prstClr val="black"/>
                </a:solidFill>
                <a:effectLst/>
                <a:uLnTx/>
                <a:uFillTx/>
                <a:latin typeface="Times New Roman"/>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400" b="0" i="0" u="none" strike="noStrike" kern="1200" cap="none" spc="-1" normalizeH="0" baseline="0" noProof="0">
              <a:ln>
                <a:noFill/>
              </a:ln>
              <a:solidFill>
                <a:prstClr val="black"/>
              </a:solidFill>
              <a:effectLst/>
              <a:uLnTx/>
              <a:uFillTx/>
              <a:latin typeface="Times New Roman"/>
            </a:endParaRPr>
          </a:p>
        </p:txBody>
      </p:sp>
    </p:spTree>
    <p:extLst>
      <p:ext uri="{BB962C8B-B14F-4D97-AF65-F5344CB8AC3E}">
        <p14:creationId xmlns:p14="http://schemas.microsoft.com/office/powerpoint/2010/main" val="283983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24"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fr-FR" sz="3200" b="0" strike="noStrike" spc="-1">
              <a:latin typeface="Arial"/>
            </a:endParaRPr>
          </a:p>
        </p:txBody>
      </p:sp>
      <p:sp>
        <p:nvSpPr>
          <p:cNvPr id="25"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27"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fr-FR" sz="3200" b="0" strike="noStrike" spc="-1">
              <a:latin typeface="Arial"/>
            </a:endParaRPr>
          </a:p>
        </p:txBody>
      </p:sp>
      <p:sp>
        <p:nvSpPr>
          <p:cNvPr id="28"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fr-FR" sz="3200" b="0" strike="noStrike" spc="-1">
              <a:latin typeface="Arial"/>
            </a:endParaRPr>
          </a:p>
        </p:txBody>
      </p:sp>
      <p:sp>
        <p:nvSpPr>
          <p:cNvPr id="29"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fr-FR" sz="3200" b="0" strike="noStrike" spc="-1">
              <a:latin typeface="Arial"/>
            </a:endParaRPr>
          </a:p>
        </p:txBody>
      </p:sp>
      <p:sp>
        <p:nvSpPr>
          <p:cNvPr id="30"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fr-FR"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fr-FR"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fr-FR"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fr-FR"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fr-FR"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70894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83406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4629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72217006"/>
      </p:ext>
    </p:extLst>
  </p:cSld>
  <p:clrMapOvr>
    <a:masterClrMapping/>
  </p:clrMapOvr>
  <p:extLst>
    <p:ext uri="{DCECCB84-F9BA-43D5-87BE-67443E8EF086}">
      <p15:sldGuideLst xmlns=""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933801707"/>
      </p:ext>
    </p:extLst>
  </p:cSld>
  <p:clrMapOvr>
    <a:masterClrMapping/>
  </p:clrMapOvr>
  <p:extLst>
    <p:ext uri="{DCECCB84-F9BA-43D5-87BE-67443E8EF086}">
      <p15:sldGuideLst xmlns=""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46937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64099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3"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374720406"/>
      </p:ext>
    </p:extLst>
  </p:cSld>
  <p:clrMapOvr>
    <a:masterClrMapping/>
  </p:clrMapOvr>
  <p:extLst>
    <p:ext uri="{DCECCB84-F9BA-43D5-87BE-67443E8EF086}">
      <p15:sldGuideLst xmlns=""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57830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724462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D22F896-40B5-4ADD-8801-0D06FADFA095}" type="slidenum">
              <a:rPr lang="en-US" smtClean="0"/>
              <a:pPr/>
              <a:t>‹N°›</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226417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207972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‹N°›</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212839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29851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88237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245029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3"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fr-FR" sz="3200" b="0" strike="noStrike" spc="-1">
              <a:latin typeface="Arial"/>
            </a:endParaRPr>
          </a:p>
        </p:txBody>
      </p:sp>
    </p:spTree>
    <p:extLst>
      <p:ext uri="{BB962C8B-B14F-4D97-AF65-F5344CB8AC3E}">
        <p14:creationId xmlns:p14="http://schemas.microsoft.com/office/powerpoint/2010/main" val="239135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5"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7"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fr-FR" sz="3200" b="0" strike="noStrike" spc="-1">
              <a:latin typeface="Arial"/>
            </a:endParaRPr>
          </a:p>
        </p:txBody>
      </p:sp>
      <p:sp>
        <p:nvSpPr>
          <p:cNvPr id="8"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85800" y="2130480"/>
            <a:ext cx="7771320" cy="68097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12"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fr-FR" sz="3200" b="0" strike="noStrike" spc="-1">
              <a:latin typeface="Arial"/>
            </a:endParaRPr>
          </a:p>
        </p:txBody>
      </p:sp>
      <p:sp>
        <p:nvSpPr>
          <p:cNvPr id="13"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fr-FR" sz="3200" b="0" strike="noStrike" spc="-1">
              <a:latin typeface="Arial"/>
            </a:endParaRPr>
          </a:p>
        </p:txBody>
      </p:sp>
      <p:sp>
        <p:nvSpPr>
          <p:cNvPr id="14"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16"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fr-FR" sz="3200" b="0" strike="noStrike" spc="-1">
              <a:latin typeface="Arial"/>
            </a:endParaRPr>
          </a:p>
        </p:txBody>
      </p:sp>
      <p:sp>
        <p:nvSpPr>
          <p:cNvPr id="17"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fr-FR" sz="3200" b="0" strike="noStrike" spc="-1">
              <a:latin typeface="Arial"/>
            </a:endParaRPr>
          </a:p>
        </p:txBody>
      </p:sp>
      <p:sp>
        <p:nvSpPr>
          <p:cNvPr id="18"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fr-FR" sz="4400" b="0" strike="noStrike" spc="-1">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fr-FR" sz="3200" b="0" strike="noStrike" spc="-1">
              <a:latin typeface="Arial"/>
            </a:endParaRPr>
          </a:p>
        </p:txBody>
      </p:sp>
      <p:sp>
        <p:nvSpPr>
          <p:cNvPr id="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fr-FR" sz="3200" b="0" strike="noStrike" spc="-1">
              <a:latin typeface="Arial"/>
            </a:endParaRPr>
          </a:p>
        </p:txBody>
      </p:sp>
      <p:sp>
        <p:nvSpPr>
          <p:cNvPr id="22"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fr-F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8800"/>
          </a:xfrm>
          <a:prstGeom prst="rect">
            <a:avLst/>
          </a:prstGeom>
        </p:spPr>
        <p:txBody>
          <a:bodyPr lIns="0" tIns="0" rIns="0" bIns="0" anchor="ctr">
            <a:noAutofit/>
          </a:bodyPr>
          <a:lstStyle/>
          <a:p>
            <a:r>
              <a:rPr lang="fr-FR" sz="1800" b="0" strike="noStrike" spc="-1">
                <a:latin typeface="Arial"/>
              </a:rPr>
              <a:t>Cliquez pour éditer le format du texte-titre</a:t>
            </a:r>
          </a:p>
        </p:txBody>
      </p:sp>
      <p:sp>
        <p:nvSpPr>
          <p:cNvPr id="3" name="PlaceHolder 2"/>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1800" b="0" strike="noStrike" spc="-1">
                <a:latin typeface="Arial"/>
              </a:rPr>
              <a:t>Cliquez pour éditer le format du plan de texte</a:t>
            </a:r>
          </a:p>
          <a:p>
            <a:pPr marL="864000" lvl="1" indent="-324000">
              <a:spcBef>
                <a:spcPts val="1134"/>
              </a:spcBef>
              <a:buClr>
                <a:srgbClr val="000000"/>
              </a:buClr>
              <a:buSzPct val="75000"/>
              <a:buFont typeface="Symbol" charset="2"/>
              <a:buChar char=""/>
            </a:pPr>
            <a:r>
              <a:rPr lang="fr-FR" sz="1800" b="0" strike="noStrike" spc="-1">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latin typeface="Arial"/>
              </a:rPr>
              <a:t>Quatrième niveau de plan</a:t>
            </a:r>
          </a:p>
          <a:p>
            <a:pPr marL="2160000" lvl="4" indent="-216000">
              <a:spcBef>
                <a:spcPts val="283"/>
              </a:spcBef>
              <a:buClr>
                <a:srgbClr val="000000"/>
              </a:buClr>
              <a:buSzPct val="45000"/>
              <a:buFont typeface="Wingdings" charset="2"/>
              <a:buChar char=""/>
            </a:pPr>
            <a:r>
              <a:rPr lang="fr-FR" sz="1800" b="0" strike="noStrike" spc="-1">
                <a:latin typeface="Arial"/>
              </a:rPr>
              <a:t>Cinquième niveau de plan</a:t>
            </a:r>
          </a:p>
          <a:p>
            <a:pPr marL="2592000" lvl="5" indent="-216000">
              <a:spcBef>
                <a:spcPts val="283"/>
              </a:spcBef>
              <a:buClr>
                <a:srgbClr val="000000"/>
              </a:buClr>
              <a:buSzPct val="45000"/>
              <a:buFont typeface="Wingdings" charset="2"/>
              <a:buChar char=""/>
            </a:pPr>
            <a:r>
              <a:rPr lang="fr-FR" sz="1800" b="0" strike="noStrike" spc="-1">
                <a:latin typeface="Arial"/>
              </a:rPr>
              <a:t>Sixième niveau de plan</a:t>
            </a:r>
          </a:p>
          <a:p>
            <a:pPr marL="3024000" lvl="6" indent="-216000">
              <a:spcBef>
                <a:spcPts val="283"/>
              </a:spcBef>
              <a:buClr>
                <a:srgbClr val="000000"/>
              </a:buClr>
              <a:buSzPct val="45000"/>
              <a:buFont typeface="Wingdings" charset="2"/>
              <a:buChar char=""/>
            </a:pPr>
            <a:r>
              <a:rPr lang="fr-FR" sz="1800" b="0" strike="noStrike" spc="-1">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12/15/2022</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51621334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pedagogie.ac-nice.fr/daac/domaine-culture-scientifique/"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pedagogie.ac-nice.fr/daac/pole_cinema_2021/"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bo.bibracte.fr/sites/default/files/media/PREAC_2023_Marseille_preprogramme.pdf" TargetMode="External"/><Relationship Id="rId7" Type="http://schemas.openxmlformats.org/officeDocument/2006/relationships/hyperlink" Target="https://www.pedagogie.ac-nice.fr/daac/wp-content/uploads/sites/37/2022/12/EAC_concours_affiche_expo_palais.pdf" TargetMode="External"/><Relationship Id="rId2" Type="http://schemas.openxmlformats.org/officeDocument/2006/relationships/hyperlink" Target="https://www.reseau-canope.fr/preac-patrimoines-et-creativite.html" TargetMode="External"/><Relationship Id="rId1" Type="http://schemas.openxmlformats.org/officeDocument/2006/relationships/slideLayout" Target="../slideLayouts/slideLayout1.xml"/><Relationship Id="rId6" Type="http://schemas.openxmlformats.org/officeDocument/2006/relationships/hyperlink" Target="https://www.pedagogie.ac-nice.fr/daac/semaine-patrimoines-et-memoires-cd06/" TargetMode="External"/><Relationship Id="rId5" Type="http://schemas.openxmlformats.org/officeDocument/2006/relationships/hyperlink" Target="https://drive.google.com/file/d/1Dbf6PdMU8c7RplJpVeVshWo7ddnZMFv1/view?usp=sharing" TargetMode="External"/><Relationship Id="rId4" Type="http://schemas.openxmlformats.org/officeDocument/2006/relationships/hyperlink" Target="https://www.pearltrees.com/daac_pm_nice/conservation-restauration/id32707551" TargetMode="Externa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s://www.reseau-canope.fr/preac-patrimoines-et-creativite.html" TargetMode="External"/><Relationship Id="rId7" Type="http://schemas.openxmlformats.org/officeDocument/2006/relationships/hyperlink" Target="https://www.pearltrees.com/s/file/preview/277048720/Forum%20de%20lUrbanisme%20et%20de%20lArchitecture%20-%20Nice.pdf?pearlId=472041809" TargetMode="External"/><Relationship Id="rId2" Type="http://schemas.openxmlformats.org/officeDocument/2006/relationships/hyperlink" Target="https://cdn.reseau-canope.fr/archivage/valid/NT-transmettre-l-architecture-contemporaine-12745-12019.pdf" TargetMode="External"/><Relationship Id="rId1" Type="http://schemas.openxmlformats.org/officeDocument/2006/relationships/slideLayout" Target="../slideLayouts/slideLayout1.xml"/><Relationship Id="rId6" Type="http://schemas.openxmlformats.org/officeDocument/2006/relationships/hyperlink" Target="https://www.pedagogie.ac-nice.fr/daac/le-caue-du-var-propose/" TargetMode="External"/><Relationship Id="rId5" Type="http://schemas.openxmlformats.org/officeDocument/2006/relationships/hyperlink" Target="https://www.pedagogie.ac-nice.fr/daac/wp-content/uploads/sites/37/2022/10/Dispositif-constructeurs-de-demain-2022-23-1.pdf" TargetMode="External"/><Relationship Id="rId4" Type="http://schemas.openxmlformats.org/officeDocument/2006/relationships/hyperlink" Target="https://www.pedagogie.ac-nice.fr/daac/wp-content/uploads/sites/37/2022/10/Dispositif-Vivre-archi-2022-23.pdf" TargetMode="External"/><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www.education.gouv.fr/bo/15/Hebdo14/MENH1506032C.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pedagogie.ac-nice.fr/daac/pass-culture/"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mailto:codeac06@ac-nice.fr" TargetMode="External"/><Relationship Id="rId7" Type="http://schemas.openxmlformats.org/officeDocument/2006/relationships/image" Target="../media/image19.png"/><Relationship Id="rId2" Type="http://schemas.openxmlformats.org/officeDocument/2006/relationships/hyperlink" Target="mailto:codeac83@ac-nice.fr" TargetMode="External"/><Relationship Id="rId1" Type="http://schemas.openxmlformats.org/officeDocument/2006/relationships/slideLayout" Target="../slideLayouts/slideLayout1.xml"/><Relationship Id="rId6" Type="http://schemas.openxmlformats.org/officeDocument/2006/relationships/hyperlink" Target="http://www.pedagogie.ac-nice.fr/daac/" TargetMode="External"/><Relationship Id="rId5" Type="http://schemas.openxmlformats.org/officeDocument/2006/relationships/hyperlink" Target="mailto:olivier.barthelemy@ac-nice.fr" TargetMode="External"/><Relationship Id="rId4" Type="http://schemas.openxmlformats.org/officeDocument/2006/relationships/hyperlink" Target="mailto:adage-nice@ac-nice.f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hyperlink" Target="https://www.pedagogie.ac-nice.fr/daac/musiques-actuelles_2021_22/"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s://id.ac-nice.fr/sofia-fmo-acad/default/session/preregistrationadd/globalSessionId/5222/tab/trainee/pill/individualTrainingPlan" TargetMode="External"/><Relationship Id="rId4" Type="http://schemas.openxmlformats.org/officeDocument/2006/relationships/hyperlink" Target="https://www.pedagogie.ac-nice.fr/daac/domaine-danse-asv/"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aide-aux-projets.sacem.fr/nos-programmes-aide/les-fabriques-musique-0/consultation"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www.pedagogie.ac-nice.fr/daac/musiques-actuelles/" TargetMode="External"/><Relationship Id="rId4" Type="http://schemas.openxmlformats.org/officeDocument/2006/relationships/hyperlink" Target="https://www.pedagogie.ac-nice.fr/daac/les-domaines-de-leac/musique-chantchor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348880"/>
            <a:ext cx="7771320" cy="3456384"/>
          </a:xfrm>
        </p:spPr>
        <p:txBody>
          <a:bodyPr/>
          <a:lstStyle/>
          <a:p>
            <a:r>
              <a:rPr lang="fr-FR" dirty="0">
                <a:solidFill>
                  <a:srgbClr val="7030A0"/>
                </a:solidFill>
                <a:latin typeface="Calibri" panose="020F0502020204030204" pitchFamily="34" charset="0"/>
                <a:cs typeface="Calibri" panose="020F0502020204030204" pitchFamily="34" charset="0"/>
              </a:rPr>
              <a:t>Nous vous souhaitons la bienvenue à ce moment de formation.</a:t>
            </a:r>
            <a:br>
              <a:rPr lang="fr-FR" dirty="0">
                <a:solidFill>
                  <a:srgbClr val="7030A0"/>
                </a:solidFill>
                <a:latin typeface="Calibri" panose="020F0502020204030204" pitchFamily="34" charset="0"/>
                <a:cs typeface="Calibri" panose="020F0502020204030204" pitchFamily="34" charset="0"/>
              </a:rPr>
            </a:br>
            <a:r>
              <a:rPr lang="fr-FR" dirty="0">
                <a:solidFill>
                  <a:srgbClr val="7030A0"/>
                </a:solidFill>
                <a:latin typeface="Calibri" panose="020F0502020204030204" pitchFamily="34" charset="0"/>
                <a:cs typeface="Calibri" panose="020F0502020204030204" pitchFamily="34" charset="0"/>
              </a:rPr>
              <a:t>Merci de bien vouloir couper dans un premier temps vos micros et vos caméras.</a:t>
            </a:r>
            <a:br>
              <a:rPr lang="fr-FR" dirty="0">
                <a:solidFill>
                  <a:srgbClr val="7030A0"/>
                </a:solidFill>
                <a:latin typeface="Calibri" panose="020F0502020204030204" pitchFamily="34" charset="0"/>
                <a:cs typeface="Calibri" panose="020F0502020204030204" pitchFamily="34" charset="0"/>
              </a:rPr>
            </a:br>
            <a:r>
              <a:rPr lang="fr-FR" dirty="0">
                <a:solidFill>
                  <a:srgbClr val="7030A0"/>
                </a:solidFill>
                <a:latin typeface="Calibri" panose="020F0502020204030204" pitchFamily="34" charset="0"/>
                <a:cs typeface="Calibri" panose="020F0502020204030204" pitchFamily="34" charset="0"/>
              </a:rPr>
              <a:t/>
            </a:r>
            <a:br>
              <a:rPr lang="fr-FR" dirty="0">
                <a:solidFill>
                  <a:srgbClr val="7030A0"/>
                </a:solidFill>
                <a:latin typeface="Calibri" panose="020F0502020204030204" pitchFamily="34" charset="0"/>
                <a:cs typeface="Calibri" panose="020F0502020204030204" pitchFamily="34" charset="0"/>
              </a:rPr>
            </a:br>
            <a:r>
              <a:rPr lang="fr-FR" dirty="0">
                <a:solidFill>
                  <a:srgbClr val="7030A0"/>
                </a:solidFill>
                <a:latin typeface="Calibri" panose="020F0502020204030204" pitchFamily="34" charset="0"/>
                <a:cs typeface="Calibri" panose="020F0502020204030204" pitchFamily="34" charset="0"/>
              </a:rPr>
              <a:t>Nous avons besoin de vous identifier clairement pour l’émargement, pour cela </a:t>
            </a:r>
            <a:r>
              <a:rPr lang="fr-FR" b="1" dirty="0">
                <a:solidFill>
                  <a:srgbClr val="7030A0"/>
                </a:solidFill>
                <a:latin typeface="Calibri" panose="020F0502020204030204" pitchFamily="34" charset="0"/>
                <a:cs typeface="Calibri" panose="020F0502020204030204" pitchFamily="34" charset="0"/>
              </a:rPr>
              <a:t>merci de vous inscrire au Chat par votre prénom suivi de votre nom</a:t>
            </a:r>
            <a:r>
              <a:rPr lang="fr-FR" dirty="0">
                <a:solidFill>
                  <a:srgbClr val="7030A0"/>
                </a:solidFill>
                <a:latin typeface="Calibri" panose="020F0502020204030204" pitchFamily="34" charset="0"/>
                <a:cs typeface="Calibri" panose="020F0502020204030204" pitchFamily="34" charset="0"/>
              </a:rPr>
              <a:t>.</a:t>
            </a:r>
            <a:br>
              <a:rPr lang="fr-FR" dirty="0">
                <a:solidFill>
                  <a:srgbClr val="7030A0"/>
                </a:solidFill>
                <a:latin typeface="Calibri" panose="020F0502020204030204" pitchFamily="34" charset="0"/>
                <a:cs typeface="Calibri" panose="020F0502020204030204" pitchFamily="34" charset="0"/>
              </a:rPr>
            </a:br>
            <a:r>
              <a:rPr lang="fr-FR" dirty="0">
                <a:solidFill>
                  <a:srgbClr val="7030A0"/>
                </a:solidFill>
                <a:latin typeface="Calibri" panose="020F0502020204030204" pitchFamily="34" charset="0"/>
                <a:cs typeface="Calibri" panose="020F0502020204030204" pitchFamily="34" charset="0"/>
              </a:rPr>
              <a:t/>
            </a:r>
            <a:br>
              <a:rPr lang="fr-FR" dirty="0">
                <a:solidFill>
                  <a:srgbClr val="7030A0"/>
                </a:solidFill>
                <a:latin typeface="Calibri" panose="020F0502020204030204" pitchFamily="34" charset="0"/>
                <a:cs typeface="Calibri" panose="020F0502020204030204" pitchFamily="34" charset="0"/>
              </a:rPr>
            </a:br>
            <a:r>
              <a:rPr lang="fr-FR" dirty="0">
                <a:solidFill>
                  <a:srgbClr val="7030A0"/>
                </a:solidFill>
                <a:latin typeface="Calibri" panose="020F0502020204030204" pitchFamily="34" charset="0"/>
                <a:cs typeface="Calibri" panose="020F0502020204030204" pitchFamily="34" charset="0"/>
              </a:rPr>
              <a:t>Nous aborderons 6 points ponctués chacun par des temps d’échanges. Vous pouvez poser vos questions directement dans le Chat.</a:t>
            </a:r>
          </a:p>
        </p:txBody>
      </p:sp>
      <p:sp>
        <p:nvSpPr>
          <p:cNvPr id="4" name="ZoneTexte 3"/>
          <p:cNvSpPr txBox="1"/>
          <p:nvPr/>
        </p:nvSpPr>
        <p:spPr>
          <a:xfrm>
            <a:off x="438652" y="1052736"/>
            <a:ext cx="8381820" cy="1200329"/>
          </a:xfrm>
          <a:prstGeom prst="rect">
            <a:avLst/>
          </a:prstGeom>
          <a:noFill/>
        </p:spPr>
        <p:txBody>
          <a:bodyPr wrap="square" rtlCol="0">
            <a:spAutoFit/>
          </a:bodyPr>
          <a:lstStyle/>
          <a:p>
            <a:pPr algn="ctr"/>
            <a:r>
              <a:rPr lang="fr-FR" sz="4000" b="1" u="sng" spc="-1" dirty="0">
                <a:solidFill>
                  <a:srgbClr val="870087"/>
                </a:solidFill>
                <a:latin typeface="Calibri" panose="020F0502020204030204" pitchFamily="34" charset="0"/>
                <a:ea typeface="Calibri"/>
                <a:cs typeface="Calibri" panose="020F0502020204030204" pitchFamily="34" charset="0"/>
              </a:rPr>
              <a:t> </a:t>
            </a:r>
            <a:r>
              <a:rPr lang="fr-FR" sz="4000" b="1" u="sng" spc="-1" dirty="0">
                <a:solidFill>
                  <a:srgbClr val="7030A0"/>
                </a:solidFill>
                <a:latin typeface="Calibri" panose="020F0502020204030204" pitchFamily="34" charset="0"/>
                <a:ea typeface="Calibri"/>
                <a:cs typeface="Calibri" panose="020F0502020204030204" pitchFamily="34" charset="0"/>
              </a:rPr>
              <a:t>FORMATION REFERENTS CULTURE</a:t>
            </a:r>
          </a:p>
          <a:p>
            <a:pPr algn="ctr"/>
            <a:r>
              <a:rPr lang="fr-FR" sz="3200" b="1" i="1" u="sng" spc="-1" dirty="0">
                <a:solidFill>
                  <a:srgbClr val="7030A0"/>
                </a:solidFill>
                <a:latin typeface="Calibri" panose="020F0502020204030204" pitchFamily="34" charset="0"/>
                <a:cs typeface="Calibri" panose="020F0502020204030204" pitchFamily="34" charset="0"/>
              </a:rPr>
              <a:t>15/12/2022</a:t>
            </a:r>
            <a:endParaRPr lang="fr-FR" sz="3200" b="1" i="1" dirty="0">
              <a:solidFill>
                <a:srgbClr val="7030A0"/>
              </a:solidFill>
            </a:endParaRPr>
          </a:p>
        </p:txBody>
      </p:sp>
      <p:pic>
        <p:nvPicPr>
          <p:cNvPr id="7" name="Picture 2" descr="Picture 2"/>
          <p:cNvPicPr/>
          <p:nvPr/>
        </p:nvPicPr>
        <p:blipFill>
          <a:blip r:embed="rId2"/>
          <a:stretch/>
        </p:blipFill>
        <p:spPr>
          <a:xfrm>
            <a:off x="358920" y="260648"/>
            <a:ext cx="1197000" cy="738360"/>
          </a:xfrm>
          <a:prstGeom prst="rect">
            <a:avLst/>
          </a:prstGeom>
          <a:ln w="12700">
            <a:noFill/>
          </a:ln>
        </p:spPr>
      </p:pic>
    </p:spTree>
    <p:extLst>
      <p:ext uri="{BB962C8B-B14F-4D97-AF65-F5344CB8AC3E}">
        <p14:creationId xmlns:p14="http://schemas.microsoft.com/office/powerpoint/2010/main" val="1996017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endParaRPr lang="fr-FR" sz="2200" b="1" u="sng" strike="noStrike" spc="-1" dirty="0">
              <a:solidFill>
                <a:srgbClr val="942193"/>
              </a:solidFill>
              <a:latin typeface="Calibri" panose="020F0502020204030204" pitchFamily="34" charset="0"/>
              <a:ea typeface="Tw Cen MT"/>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1907704" y="404664"/>
            <a:ext cx="5472608"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LA CULTURE SCIENTIFIQUE</a:t>
            </a:r>
          </a:p>
        </p:txBody>
      </p:sp>
      <p:sp>
        <p:nvSpPr>
          <p:cNvPr id="6" name="Titre 1"/>
          <p:cNvSpPr/>
          <p:nvPr/>
        </p:nvSpPr>
        <p:spPr>
          <a:xfrm>
            <a:off x="543727" y="1707262"/>
            <a:ext cx="8152564" cy="4170010"/>
          </a:xfrm>
          <a:prstGeom prst="rect">
            <a:avLst/>
          </a:prstGeom>
          <a:noFill/>
          <a:ln w="12700">
            <a:noFill/>
          </a:ln>
        </p:spPr>
        <p:style>
          <a:lnRef idx="0">
            <a:scrgbClr r="0" g="0" b="0"/>
          </a:lnRef>
          <a:fillRef idx="0">
            <a:scrgbClr r="0" g="0" b="0"/>
          </a:fillRef>
          <a:effectRef idx="0">
            <a:scrgbClr r="0" g="0" b="0"/>
          </a:effectRef>
          <a:fontRef idx="minor"/>
        </p:style>
        <p:txBody>
          <a:bodyPr lIns="34290" tIns="33750" rIns="34290" bIns="33750" anchor="ctr">
            <a:normAutofit/>
          </a:bodyPr>
          <a:lstStyle/>
          <a:p>
            <a:pPr algn="just">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rPr>
              <a:t>La Cuture scientifique fait partie intégrante de la culture pour une vision plus globale et plus complète du monde actuel .</a:t>
            </a:r>
          </a:p>
          <a:p>
            <a:pPr algn="just">
              <a:tabLst>
                <a:tab pos="0" algn="l"/>
              </a:tabLst>
            </a:pPr>
            <a:endParaRPr lang="fr-FR" sz="1600" b="1" spc="-1" dirty="0">
              <a:solidFill>
                <a:srgbClr val="7030A0"/>
              </a:solidFill>
              <a:latin typeface="Calibri" panose="020F0502020204030204" pitchFamily="34" charset="0"/>
              <a:ea typeface="Tw Cen MT"/>
              <a:cs typeface="Calibri" panose="020F0502020204030204" pitchFamily="34" charset="0"/>
            </a:endParaRPr>
          </a:p>
          <a:p>
            <a:pPr>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hlinkClick r:id="rId3"/>
              </a:rPr>
              <a:t>https://www.pedagogie.ac-nice.fr/daac/domaine-culture-scientifique/</a:t>
            </a:r>
            <a:endParaRPr lang="fr-FR" sz="1600" b="1" spc="-1" dirty="0">
              <a:solidFill>
                <a:srgbClr val="7030A0"/>
              </a:solidFill>
              <a:latin typeface="Calibri" panose="020F0502020204030204" pitchFamily="34" charset="0"/>
              <a:ea typeface="Tw Cen MT"/>
              <a:cs typeface="Calibri" panose="020F0502020204030204" pitchFamily="34" charset="0"/>
            </a:endParaRPr>
          </a:p>
          <a:p>
            <a:pP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	</a:t>
            </a:r>
            <a:endParaRPr lang="fr-FR" sz="1600" b="1" u="sng" spc="-1" dirty="0">
              <a:solidFill>
                <a:srgbClr val="7030A0"/>
              </a:solidFill>
              <a:latin typeface="Calibri" panose="020F0502020204030204" pitchFamily="34" charset="0"/>
              <a:ea typeface="Tw Cen MT"/>
              <a:cs typeface="Calibri" panose="020F0502020204030204" pitchFamily="34" charset="0"/>
            </a:endParaRPr>
          </a:p>
          <a:p>
            <a:pPr marL="257175" indent="-257175">
              <a:buFontTx/>
              <a:buChar char="-"/>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rPr>
              <a:t>Dispositifs nationaux</a:t>
            </a:r>
            <a:r>
              <a:rPr lang="fr-FR" sz="1600" spc="-1" dirty="0">
                <a:solidFill>
                  <a:srgbClr val="7030A0"/>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Fête de la science octobre 2023 (établissements et élèves porteurs de projet ou visiteurs)</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Semaine du cerveau du 13 au 19 mars 2023</a:t>
            </a:r>
          </a:p>
          <a:p>
            <a:pP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	</a:t>
            </a:r>
          </a:p>
          <a:p>
            <a:pPr marL="257175" indent="-257175">
              <a:buFontTx/>
              <a:buChar char="-"/>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rPr>
              <a:t>Dispositifs territoriaux</a:t>
            </a:r>
            <a:r>
              <a:rPr lang="fr-FR" sz="1600" spc="-1" dirty="0">
                <a:solidFill>
                  <a:srgbClr val="7030A0"/>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600" spc="-1" dirty="0" err="1">
                <a:solidFill>
                  <a:srgbClr val="7030A0"/>
                </a:solidFill>
                <a:latin typeface="Calibri" panose="020F0502020204030204" pitchFamily="34" charset="0"/>
                <a:cs typeface="Calibri" panose="020F0502020204030204" pitchFamily="34" charset="0"/>
              </a:rPr>
              <a:t>Educosmos</a:t>
            </a:r>
            <a:r>
              <a:rPr lang="fr-FR" sz="1600" spc="-1" dirty="0">
                <a:solidFill>
                  <a:srgbClr val="7030A0"/>
                </a:solidFill>
                <a:latin typeface="Calibri" panose="020F0502020204030204" pitchFamily="34" charset="0"/>
                <a:cs typeface="Calibri" panose="020F0502020204030204" pitchFamily="34" charset="0"/>
              </a:rPr>
              <a:t> avec OCA</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Solstice et Lucie avec le CEA</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Eaux souterraines avec </a:t>
            </a:r>
            <a:r>
              <a:rPr lang="fr-FR" sz="1600" spc="-1" dirty="0" err="1">
                <a:solidFill>
                  <a:srgbClr val="7030A0"/>
                </a:solidFill>
                <a:latin typeface="Calibri" panose="020F0502020204030204" pitchFamily="34" charset="0"/>
                <a:ea typeface="Tw Cen MT"/>
                <a:cs typeface="Calibri" panose="020F0502020204030204" pitchFamily="34" charset="0"/>
              </a:rPr>
              <a:t>Edumed</a:t>
            </a:r>
            <a:r>
              <a:rPr lang="fr-FR" sz="1600" spc="-1" dirty="0">
                <a:solidFill>
                  <a:srgbClr val="7030A0"/>
                </a:solidFill>
                <a:latin typeface="Calibri" panose="020F0502020204030204" pitchFamily="34" charset="0"/>
                <a:ea typeface="Tw Cen MT"/>
                <a:cs typeface="Calibri" panose="020F0502020204030204" pitchFamily="34" charset="0"/>
              </a:rPr>
              <a:t>, AMU et UCA</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Explorateur et Citoyen des mers avec le musée océanographique de Monaco</a:t>
            </a:r>
          </a:p>
          <a:p>
            <a:pPr marL="600075" lvl="1" indent="-257175">
              <a:buFont typeface="Arial" panose="020B0604020202020204" pitchFamily="34" charset="0"/>
              <a:buChar char="•"/>
              <a:tabLst>
                <a:tab pos="0" algn="l"/>
              </a:tabLst>
            </a:pPr>
            <a:r>
              <a:rPr lang="fr-FR" sz="1600" spc="-1" dirty="0" err="1">
                <a:solidFill>
                  <a:srgbClr val="7030A0"/>
                </a:solidFill>
                <a:latin typeface="Calibri" panose="020F0502020204030204" pitchFamily="34" charset="0"/>
                <a:ea typeface="Tw Cen MT"/>
                <a:cs typeface="Calibri" panose="020F0502020204030204" pitchFamily="34" charset="0"/>
              </a:rPr>
              <a:t>Adopt</a:t>
            </a:r>
            <a:r>
              <a:rPr lang="fr-FR" sz="1600" spc="-1" dirty="0">
                <a:solidFill>
                  <a:srgbClr val="7030A0"/>
                </a:solidFill>
                <a:latin typeface="Calibri" panose="020F0502020204030204" pitchFamily="34" charset="0"/>
                <a:ea typeface="Tw Cen MT"/>
                <a:cs typeface="Calibri" panose="020F0502020204030204" pitchFamily="34" charset="0"/>
              </a:rPr>
              <a:t> a </a:t>
            </a:r>
            <a:r>
              <a:rPr lang="fr-FR" sz="1600" spc="-1" dirty="0" err="1">
                <a:solidFill>
                  <a:srgbClr val="7030A0"/>
                </a:solidFill>
                <a:latin typeface="Calibri" panose="020F0502020204030204" pitchFamily="34" charset="0"/>
                <a:ea typeface="Tw Cen MT"/>
                <a:cs typeface="Calibri" panose="020F0502020204030204" pitchFamily="34" charset="0"/>
              </a:rPr>
              <a:t>float</a:t>
            </a:r>
            <a:r>
              <a:rPr lang="fr-FR" sz="1600" spc="-1" dirty="0">
                <a:solidFill>
                  <a:srgbClr val="7030A0"/>
                </a:solidFill>
                <a:latin typeface="Calibri" panose="020F0502020204030204" pitchFamily="34" charset="0"/>
                <a:ea typeface="Tw Cen MT"/>
                <a:cs typeface="Calibri" panose="020F0502020204030204" pitchFamily="34" charset="0"/>
              </a:rPr>
              <a:t> avec l’IMEV à Villefranche</a:t>
            </a:r>
          </a:p>
          <a:p>
            <a:pPr marL="600075" lvl="1" indent="-257175">
              <a:buFont typeface="Arial" panose="020B0604020202020204" pitchFamily="34" charset="0"/>
              <a:buChar char="•"/>
              <a:tabLst>
                <a:tab pos="0" algn="l"/>
              </a:tabLst>
            </a:pPr>
            <a:endParaRPr lang="fr-FR" sz="1600" b="1" spc="-1" dirty="0">
              <a:solidFill>
                <a:srgbClr val="7030A0"/>
              </a:solidFill>
              <a:latin typeface="Calibri" panose="020F0502020204030204" pitchFamily="34" charset="0"/>
              <a:ea typeface="Tw Cen MT"/>
              <a:cs typeface="Calibri" panose="020F0502020204030204" pitchFamily="34" charset="0"/>
            </a:endParaRPr>
          </a:p>
          <a:p>
            <a:pPr lvl="1">
              <a:tabLst>
                <a:tab pos="0" algn="l"/>
              </a:tabLst>
            </a:pPr>
            <a:endParaRPr lang="fr-FR" sz="1600" spc="-1" dirty="0">
              <a:solidFill>
                <a:srgbClr val="7030A0"/>
              </a:solidFill>
              <a:latin typeface="Calibri" panose="020F0502020204030204" pitchFamily="34" charset="0"/>
              <a:cs typeface="Calibri" panose="020F0502020204030204" pitchFamily="34" charset="0"/>
            </a:endParaRPr>
          </a:p>
        </p:txBody>
      </p:sp>
      <p:pic>
        <p:nvPicPr>
          <p:cNvPr id="7" name="Image 6">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24328" y="187337"/>
            <a:ext cx="1437108" cy="1010766"/>
          </a:xfrm>
          <a:prstGeom prst="rect">
            <a:avLst/>
          </a:prstGeom>
        </p:spPr>
      </p:pic>
    </p:spTree>
    <p:extLst>
      <p:ext uri="{BB962C8B-B14F-4D97-AF65-F5344CB8AC3E}">
        <p14:creationId xmlns:p14="http://schemas.microsoft.com/office/powerpoint/2010/main" val="2999949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endParaRPr lang="fr-FR" sz="2200" b="1" u="sng" strike="noStrike" spc="-1" dirty="0">
              <a:solidFill>
                <a:srgbClr val="942193"/>
              </a:solidFill>
              <a:latin typeface="Calibri" panose="020F0502020204030204" pitchFamily="34" charset="0"/>
              <a:ea typeface="Tw Cen MT"/>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trike="noStrike"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1" u="sng" spc="-1" dirty="0">
              <a:solidFill>
                <a:srgbClr val="942193"/>
              </a:solidFill>
              <a:latin typeface="Calibri" panose="020F0502020204030204" pitchFamily="34" charset="0"/>
              <a:cs typeface="Calibri" panose="020F0502020204030204" pitchFamily="34" charset="0"/>
            </a:endParaRPr>
          </a:p>
          <a:p>
            <a:pPr>
              <a:lnSpc>
                <a:spcPct val="100000"/>
              </a:lnSpc>
              <a:tabLst>
                <a:tab pos="0" algn="l"/>
              </a:tabLst>
            </a:pP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1835696" y="404616"/>
            <a:ext cx="5472608"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UNIVERS DU LIVRE ET DE LA LECTURE</a:t>
            </a:r>
          </a:p>
        </p:txBody>
      </p:sp>
      <p:pic>
        <p:nvPicPr>
          <p:cNvPr id="9" name="Imag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580" y="242368"/>
            <a:ext cx="1173888" cy="1173888"/>
          </a:xfrm>
          <a:prstGeom prst="rect">
            <a:avLst/>
          </a:prstGeom>
          <a:effectLst>
            <a:glow rad="152400">
              <a:schemeClr val="accent1"/>
            </a:glow>
            <a:reflection blurRad="1270000" stA="96000" endPos="63000" dir="5400000" sy="-100000" algn="bl" rotWithShape="0"/>
          </a:effectLst>
        </p:spPr>
      </p:pic>
      <p:sp>
        <p:nvSpPr>
          <p:cNvPr id="10" name="Titre 1"/>
          <p:cNvSpPr/>
          <p:nvPr/>
        </p:nvSpPr>
        <p:spPr>
          <a:xfrm>
            <a:off x="353520" y="1641632"/>
            <a:ext cx="8370360" cy="387560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1600" b="1" u="sng" spc="-1" dirty="0">
                <a:solidFill>
                  <a:srgbClr val="7030A0"/>
                </a:solidFill>
                <a:latin typeface="Calibri" panose="020F0502020204030204" pitchFamily="34" charset="0"/>
                <a:ea typeface="Tw Cen MT"/>
                <a:cs typeface="Calibri" panose="020F0502020204030204" pitchFamily="34" charset="0"/>
              </a:rPr>
              <a:t>La méthode </a:t>
            </a:r>
            <a:r>
              <a:rPr lang="fr-FR" sz="1600" spc="-1" dirty="0">
                <a:solidFill>
                  <a:srgbClr val="7030A0"/>
                </a:solidFill>
                <a:latin typeface="Calibri" panose="020F0502020204030204" pitchFamily="34" charset="0"/>
                <a:ea typeface="Tw Cen MT"/>
                <a:cs typeface="Calibri" panose="020F0502020204030204" pitchFamily="34" charset="0"/>
              </a:rPr>
              <a:t>:  </a:t>
            </a:r>
          </a:p>
          <a:p>
            <a:pPr>
              <a:lnSpc>
                <a:spcPct val="100000"/>
              </a:lnSpc>
              <a:tabLst>
                <a:tab pos="0" algn="l"/>
              </a:tabLst>
            </a:pPr>
            <a:endParaRPr lang="fr-FR" sz="1600" b="1" spc="-1" dirty="0">
              <a:solidFill>
                <a:srgbClr val="7030A0"/>
              </a:solidFill>
              <a:latin typeface="Calibri" panose="020F0502020204030204" pitchFamily="34" charset="0"/>
              <a:ea typeface="Tw Cen MT"/>
              <a:cs typeface="Calibri" panose="020F0502020204030204" pitchFamily="34" charset="0"/>
            </a:endParaRPr>
          </a:p>
          <a:p>
            <a:pPr marL="342900" indent="-342900">
              <a:lnSpc>
                <a:spcPct val="100000"/>
              </a:lnSpc>
              <a:buFont typeface="Arial" panose="020B0604020202020204" pitchFamily="34" charset="0"/>
              <a:buChar char="•"/>
              <a:tabLst>
                <a:tab pos="0" algn="l"/>
              </a:tabLst>
            </a:pPr>
            <a:r>
              <a:rPr lang="fr-FR" sz="1600" b="1" u="sng" spc="-1" dirty="0">
                <a:solidFill>
                  <a:srgbClr val="7030A0"/>
                </a:solidFill>
                <a:latin typeface="Calibri" panose="020F0502020204030204" pitchFamily="34" charset="0"/>
                <a:ea typeface="Tw Cen MT"/>
                <a:cs typeface="Calibri" panose="020F0502020204030204" pitchFamily="34" charset="0"/>
              </a:rPr>
              <a:t>développer les partenariats</a:t>
            </a:r>
            <a:r>
              <a:rPr lang="fr-FR" sz="1600" b="1" spc="-1" dirty="0">
                <a:solidFill>
                  <a:srgbClr val="7030A0"/>
                </a:solidFill>
                <a:latin typeface="Calibri" panose="020F0502020204030204" pitchFamily="34" charset="0"/>
                <a:ea typeface="Tw Cen MT"/>
                <a:cs typeface="Calibri" panose="020F0502020204030204" pitchFamily="34" charset="0"/>
              </a:rPr>
              <a:t>  </a:t>
            </a:r>
            <a:r>
              <a:rPr lang="fr-FR" sz="1600" spc="-1" dirty="0">
                <a:solidFill>
                  <a:srgbClr val="7030A0"/>
                </a:solidFill>
                <a:latin typeface="Calibri" panose="020F0502020204030204" pitchFamily="34" charset="0"/>
                <a:ea typeface="Tw Cen MT"/>
                <a:cs typeface="Calibri" panose="020F0502020204030204" pitchFamily="34" charset="0"/>
              </a:rPr>
              <a:t>avec l’ensemble du réseau écriture lecture : objectif prioritaire,  organiser </a:t>
            </a:r>
            <a:r>
              <a:rPr lang="fr-FR" sz="1600" b="1" spc="-1" dirty="0">
                <a:solidFill>
                  <a:srgbClr val="7030A0"/>
                </a:solidFill>
                <a:latin typeface="Calibri" panose="020F0502020204030204" pitchFamily="34" charset="0"/>
                <a:ea typeface="Tw Cen MT"/>
                <a:cs typeface="Calibri" panose="020F0502020204030204" pitchFamily="34" charset="0"/>
              </a:rPr>
              <a:t>un partenariat pérenne avec les bibliothèques de proximité</a:t>
            </a:r>
          </a:p>
          <a:p>
            <a:pPr>
              <a:lnSpc>
                <a:spcPct val="100000"/>
              </a:lnSpc>
              <a:tabLst>
                <a:tab pos="0" algn="l"/>
              </a:tabLst>
            </a:pPr>
            <a:endParaRPr lang="fr-FR" sz="1600" b="1" spc="-1" dirty="0">
              <a:solidFill>
                <a:srgbClr val="7030A0"/>
              </a:solidFill>
              <a:latin typeface="Calibri" panose="020F0502020204030204" pitchFamily="34" charset="0"/>
              <a:ea typeface="Tw Cen MT"/>
              <a:cs typeface="Calibri" panose="020F0502020204030204" pitchFamily="34" charset="0"/>
            </a:endParaRPr>
          </a:p>
          <a:p>
            <a:pPr marL="342900" indent="-342900">
              <a:lnSpc>
                <a:spcPct val="100000"/>
              </a:lnSpc>
              <a:buFont typeface="Arial" panose="020B0604020202020204" pitchFamily="34" charset="0"/>
              <a:buChar char="•"/>
              <a:tabLst>
                <a:tab pos="0" algn="l"/>
              </a:tabLst>
            </a:pPr>
            <a:r>
              <a:rPr lang="fr-FR" sz="1600" b="1" u="sng" spc="-1" dirty="0">
                <a:solidFill>
                  <a:srgbClr val="7030A0"/>
                </a:solidFill>
                <a:latin typeface="Calibri" panose="020F0502020204030204" pitchFamily="34" charset="0"/>
                <a:ea typeface="Tw Cen MT"/>
                <a:cs typeface="Calibri" panose="020F0502020204030204" pitchFamily="34" charset="0"/>
              </a:rPr>
              <a:t>intégrer les différents dispositifs nationaux  et régionaux</a:t>
            </a:r>
            <a:r>
              <a:rPr lang="fr-FR" sz="1600" spc="-1" dirty="0">
                <a:solidFill>
                  <a:srgbClr val="7030A0"/>
                </a:solidFill>
                <a:latin typeface="Calibri" panose="020F0502020204030204" pitchFamily="34" charset="0"/>
                <a:ea typeface="Tw Cen MT"/>
                <a:cs typeface="Calibri" panose="020F0502020204030204" pitchFamily="34" charset="0"/>
              </a:rPr>
              <a:t>  au parcours culturel de l’élève : « jeunes en librairie », « si on lisait à voix haute »…</a:t>
            </a:r>
          </a:p>
          <a:p>
            <a:pPr>
              <a:lnSpc>
                <a:spcPct val="100000"/>
              </a:lnSpc>
              <a:tabLst>
                <a:tab pos="0" algn="l"/>
              </a:tabLst>
            </a:pPr>
            <a:endParaRPr lang="fr-FR" sz="1600" spc="-1" dirty="0">
              <a:solidFill>
                <a:srgbClr val="7030A0"/>
              </a:solidFill>
              <a:latin typeface="Calibri" panose="020F0502020204030204" pitchFamily="34" charset="0"/>
              <a:ea typeface="Tw Cen MT"/>
              <a:cs typeface="Calibri" panose="020F0502020204030204" pitchFamily="34" charset="0"/>
            </a:endParaRPr>
          </a:p>
          <a:p>
            <a:pPr marL="342900" indent="-342900">
              <a:lnSpc>
                <a:spcPct val="100000"/>
              </a:lnSpc>
              <a:buFont typeface="Arial" panose="020B0604020202020204" pitchFamily="34" charset="0"/>
              <a:buChar char="•"/>
              <a:tabLst>
                <a:tab pos="0" algn="l"/>
              </a:tabLst>
            </a:pPr>
            <a:r>
              <a:rPr lang="fr-FR" sz="1600" b="1" u="sng" spc="-1" dirty="0">
                <a:solidFill>
                  <a:srgbClr val="7030A0"/>
                </a:solidFill>
                <a:latin typeface="Calibri" panose="020F0502020204030204" pitchFamily="34" charset="0"/>
                <a:ea typeface="Tw Cen MT"/>
                <a:cs typeface="Calibri" panose="020F0502020204030204" pitchFamily="34" charset="0"/>
              </a:rPr>
              <a:t>s’approprier les évènements « phare »</a:t>
            </a:r>
            <a:r>
              <a:rPr lang="fr-FR" sz="1600" b="1" spc="-1" dirty="0">
                <a:solidFill>
                  <a:srgbClr val="7030A0"/>
                </a:solidFill>
                <a:latin typeface="Calibri" panose="020F0502020204030204" pitchFamily="34" charset="0"/>
                <a:ea typeface="Tw Cen MT"/>
                <a:cs typeface="Calibri" panose="020F0502020204030204" pitchFamily="34" charset="0"/>
              </a:rPr>
              <a:t> </a:t>
            </a:r>
            <a:r>
              <a:rPr lang="fr-FR" sz="1600" spc="-1" dirty="0">
                <a:solidFill>
                  <a:srgbClr val="7030A0"/>
                </a:solidFill>
                <a:latin typeface="Calibri" panose="020F0502020204030204" pitchFamily="34" charset="0"/>
                <a:ea typeface="Tw Cen MT"/>
                <a:cs typeface="Calibri" panose="020F0502020204030204" pitchFamily="34" charset="0"/>
              </a:rPr>
              <a:t>pour valoriser vos actions :  «les  </a:t>
            </a:r>
            <a:r>
              <a:rPr lang="fr-FR" sz="1600" b="1" u="sng" spc="-1" dirty="0">
                <a:solidFill>
                  <a:srgbClr val="7030A0"/>
                </a:solidFill>
                <a:latin typeface="Calibri" panose="020F0502020204030204" pitchFamily="34" charset="0"/>
                <a:ea typeface="Tw Cen MT"/>
                <a:cs typeface="Calibri" panose="020F0502020204030204" pitchFamily="34" charset="0"/>
              </a:rPr>
              <a:t>Nuits de la lecture </a:t>
            </a:r>
            <a:r>
              <a:rPr lang="fr-FR" sz="1600" spc="-1" dirty="0">
                <a:solidFill>
                  <a:srgbClr val="7030A0"/>
                </a:solidFill>
                <a:latin typeface="Calibri" panose="020F0502020204030204" pitchFamily="34" charset="0"/>
                <a:ea typeface="Tw Cen MT"/>
                <a:cs typeface="Calibri" panose="020F0502020204030204" pitchFamily="34" charset="0"/>
              </a:rPr>
              <a:t> du</a:t>
            </a:r>
            <a:r>
              <a:rPr lang="fr-FR" sz="1600" b="1" dirty="0">
                <a:solidFill>
                  <a:srgbClr val="7030A0"/>
                </a:solidFill>
                <a:latin typeface="Calibri" panose="020F0502020204030204" pitchFamily="34" charset="0"/>
                <a:cs typeface="Calibri" panose="020F0502020204030204" pitchFamily="34" charset="0"/>
              </a:rPr>
              <a:t>19 au 22 janvier 2023</a:t>
            </a:r>
            <a:r>
              <a:rPr lang="fr-FR" sz="1600" dirty="0">
                <a:solidFill>
                  <a:srgbClr val="7030A0"/>
                </a:solidFill>
                <a:latin typeface="Calibri" panose="020F0502020204030204" pitchFamily="34" charset="0"/>
                <a:cs typeface="Calibri" panose="020F0502020204030204" pitchFamily="34" charset="0"/>
              </a:rPr>
              <a:t> au cours de quatre soirées, avec </a:t>
            </a:r>
            <a:r>
              <a:rPr lang="fr-FR" sz="1600" b="1" dirty="0">
                <a:solidFill>
                  <a:srgbClr val="7030A0"/>
                </a:solidFill>
                <a:latin typeface="Calibri" panose="020F0502020204030204" pitchFamily="34" charset="0"/>
                <a:cs typeface="Calibri" panose="020F0502020204030204" pitchFamily="34" charset="0"/>
              </a:rPr>
              <a:t>un temps fort le samedi 21 janvier</a:t>
            </a:r>
            <a:r>
              <a:rPr lang="fr-FR" sz="1600" dirty="0">
                <a:solidFill>
                  <a:srgbClr val="7030A0"/>
                </a:solidFill>
                <a:latin typeface="Calibri" panose="020F0502020204030204" pitchFamily="34" charset="0"/>
                <a:cs typeface="Calibri" panose="020F0502020204030204" pitchFamily="34" charset="0"/>
              </a:rPr>
              <a:t>.</a:t>
            </a:r>
            <a:endParaRPr lang="fr-FR" sz="1600" spc="-1" dirty="0">
              <a:solidFill>
                <a:srgbClr val="7030A0"/>
              </a:solidFill>
              <a:latin typeface="Calibri" panose="020F0502020204030204" pitchFamily="34" charset="0"/>
              <a:ea typeface="Tw Cen MT"/>
              <a:cs typeface="Calibri" panose="020F0502020204030204" pitchFamily="34" charset="0"/>
            </a:endParaRPr>
          </a:p>
          <a:p>
            <a:pP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   </a:t>
            </a:r>
            <a:r>
              <a:rPr lang="fr-FR" sz="1600" b="1" spc="-1" dirty="0">
                <a:solidFill>
                  <a:srgbClr val="7030A0"/>
                </a:solidFill>
                <a:latin typeface="Calibri" panose="020F0502020204030204" pitchFamily="34" charset="0"/>
                <a:ea typeface="Tw Cen MT"/>
                <a:cs typeface="Calibri" panose="020F0502020204030204" pitchFamily="34" charset="0"/>
              </a:rPr>
              <a:t>     </a:t>
            </a:r>
            <a:r>
              <a:rPr lang="fr-FR" sz="1600" b="1" u="sng" spc="-1" dirty="0">
                <a:solidFill>
                  <a:srgbClr val="7030A0"/>
                </a:solidFill>
                <a:latin typeface="Calibri" panose="020F0502020204030204" pitchFamily="34" charset="0"/>
                <a:ea typeface="Tw Cen MT"/>
                <a:cs typeface="Calibri" panose="020F0502020204030204" pitchFamily="34" charset="0"/>
              </a:rPr>
              <a:t>« le Printemps des poètes » </a:t>
            </a:r>
            <a:r>
              <a:rPr lang="fr-FR" sz="1600" b="1" dirty="0">
                <a:solidFill>
                  <a:srgbClr val="7030A0"/>
                </a:solidFill>
                <a:latin typeface="Calibri" panose="020F0502020204030204" pitchFamily="34" charset="0"/>
                <a:cs typeface="Calibri" panose="020F0502020204030204" pitchFamily="34" charset="0"/>
              </a:rPr>
              <a:t>du 17 au 23 mars sur le thème des frontières</a:t>
            </a:r>
            <a:r>
              <a:rPr lang="fr-FR" sz="1600" dirty="0">
                <a:solidFill>
                  <a:srgbClr val="7030A0"/>
                </a:solidFill>
                <a:latin typeface="Calibri" panose="020F0502020204030204" pitchFamily="34" charset="0"/>
                <a:cs typeface="Calibri" panose="020F0502020204030204" pitchFamily="34" charset="0"/>
              </a:rPr>
              <a:t>.</a:t>
            </a:r>
            <a:endParaRPr lang="fr-FR" sz="1600" spc="-1" dirty="0">
              <a:solidFill>
                <a:srgbClr val="7030A0"/>
              </a:solidFill>
              <a:latin typeface="Calibri" panose="020F0502020204030204" pitchFamily="34" charset="0"/>
              <a:ea typeface="Tw Cen MT"/>
              <a:cs typeface="Calibri" panose="020F0502020204030204" pitchFamily="34" charset="0"/>
            </a:endParaRPr>
          </a:p>
          <a:p>
            <a:pPr>
              <a:lnSpc>
                <a:spcPct val="100000"/>
              </a:lnSpc>
              <a:tabLst>
                <a:tab pos="0" algn="l"/>
              </a:tabLst>
            </a:pPr>
            <a:endParaRPr lang="fr-FR" sz="1600" b="1" u="sng" spc="-1" dirty="0">
              <a:solidFill>
                <a:srgbClr val="942193"/>
              </a:solidFill>
              <a:latin typeface="Calibri" panose="020F0502020204030204" pitchFamily="34" charset="0"/>
              <a:ea typeface="Tw Cen MT"/>
              <a:cs typeface="Calibri" panose="020F0502020204030204" pitchFamily="34" charset="0"/>
            </a:endParaRPr>
          </a:p>
        </p:txBody>
      </p:sp>
    </p:spTree>
    <p:extLst>
      <p:ext uri="{BB962C8B-B14F-4D97-AF65-F5344CB8AC3E}">
        <p14:creationId xmlns:p14="http://schemas.microsoft.com/office/powerpoint/2010/main" val="334973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1907704" y="404664"/>
            <a:ext cx="5040560"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CIN</a:t>
            </a:r>
            <a:r>
              <a:rPr lang="fr-FR" sz="2400" b="1" dirty="0">
                <a:solidFill>
                  <a:srgbClr val="7030A0"/>
                </a:solidFill>
                <a:latin typeface="Calibri" panose="020F0502020204030204" pitchFamily="34" charset="0"/>
                <a:cs typeface="Calibri" panose="020F0502020204030204" pitchFamily="34" charset="0"/>
              </a:rPr>
              <a:t>É</a:t>
            </a:r>
            <a:r>
              <a:rPr lang="fr-FR" sz="2400" b="1" kern="0" dirty="0">
                <a:solidFill>
                  <a:srgbClr val="7030A0"/>
                </a:solidFill>
                <a:latin typeface="Calibri" panose="020F0502020204030204" pitchFamily="34" charset="0"/>
                <a:cs typeface="Calibri" panose="020F0502020204030204" pitchFamily="34" charset="0"/>
              </a:rPr>
              <a:t>MA</a:t>
            </a:r>
          </a:p>
        </p:txBody>
      </p:sp>
      <p:sp>
        <p:nvSpPr>
          <p:cNvPr id="11" name="ZoneTexte 10">
            <a:extLst>
              <a:ext uri="{FF2B5EF4-FFF2-40B4-BE49-F238E27FC236}">
                <a16:creationId xmlns="" xmlns:a16="http://schemas.microsoft.com/office/drawing/2014/main" id="{A161909E-1B45-E5F8-901F-F96EEE041C62}"/>
              </a:ext>
            </a:extLst>
          </p:cNvPr>
          <p:cNvSpPr txBox="1"/>
          <p:nvPr/>
        </p:nvSpPr>
        <p:spPr>
          <a:xfrm>
            <a:off x="539552" y="2276872"/>
            <a:ext cx="8136903" cy="5016758"/>
          </a:xfrm>
          <a:prstGeom prst="rect">
            <a:avLst/>
          </a:prstGeom>
          <a:noFill/>
        </p:spPr>
        <p:txBody>
          <a:bodyPr wrap="square" rtlCol="0">
            <a:spAutoFit/>
          </a:bodyPr>
          <a:lstStyle/>
          <a:p>
            <a:r>
              <a:rPr lang="fr-FR" sz="1600" b="1" dirty="0">
                <a:latin typeface="Calibri" panose="020F0502020204030204" pitchFamily="34" charset="0"/>
                <a:cs typeface="Calibri" panose="020F0502020204030204" pitchFamily="34" charset="0"/>
              </a:rPr>
              <a:t>- </a:t>
            </a:r>
            <a:r>
              <a:rPr lang="fr-FR" sz="1600" b="1" dirty="0">
                <a:solidFill>
                  <a:srgbClr val="7030A0"/>
                </a:solidFill>
                <a:latin typeface="Calibri" panose="020F0502020204030204" pitchFamily="34" charset="0"/>
                <a:cs typeface="Calibri" panose="020F0502020204030204" pitchFamily="34" charset="0"/>
              </a:rPr>
              <a:t>Dispositifs nationaux :</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Collège Au Cinéma (CAC)</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Lycéens et Apprentis Au Cinéma (LAAC)</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Moteur!</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César et Renoir des lycéens</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Écris ta série</a:t>
            </a:r>
          </a:p>
          <a:p>
            <a:pPr marL="557213" lvl="1" indent="-214313">
              <a:buFont typeface="Arial" panose="020B0604020202020204" pitchFamily="34" charset="0"/>
              <a:buChar char="•"/>
            </a:pPr>
            <a:endParaRPr lang="fr-FR" sz="1200" dirty="0">
              <a:solidFill>
                <a:srgbClr val="7030A0"/>
              </a:solidFill>
              <a:latin typeface="Calibri" panose="020F0502020204030204" pitchFamily="34" charset="0"/>
              <a:cs typeface="Calibri" panose="020F0502020204030204" pitchFamily="34" charset="0"/>
            </a:endParaRPr>
          </a:p>
          <a:p>
            <a:pPr marL="257175" indent="-257175">
              <a:buFontTx/>
              <a:buChar char="-"/>
            </a:pPr>
            <a:r>
              <a:rPr lang="fr-FR" sz="1600" b="1" dirty="0">
                <a:solidFill>
                  <a:srgbClr val="7030A0"/>
                </a:solidFill>
                <a:latin typeface="Calibri" panose="020F0502020204030204" pitchFamily="34" charset="0"/>
                <a:cs typeface="Calibri" panose="020F0502020204030204" pitchFamily="34" charset="0"/>
              </a:rPr>
              <a:t>Dispositifs académiques :</a:t>
            </a:r>
          </a:p>
          <a:p>
            <a:pPr marL="600075" lvl="1" indent="-257175">
              <a:buFont typeface="Arial" panose="020B0604020202020204" pitchFamily="34" charset="0"/>
              <a:buChar char="•"/>
            </a:pPr>
            <a:r>
              <a:rPr lang="fr-FR" sz="1600" dirty="0" err="1">
                <a:solidFill>
                  <a:srgbClr val="7030A0"/>
                </a:solidFill>
                <a:latin typeface="Calibri" panose="020F0502020204030204" pitchFamily="34" charset="0"/>
                <a:cs typeface="Calibri" panose="020F0502020204030204" pitchFamily="34" charset="0"/>
              </a:rPr>
              <a:t>Canneséries</a:t>
            </a:r>
            <a:r>
              <a:rPr lang="fr-FR" sz="1600" dirty="0">
                <a:solidFill>
                  <a:srgbClr val="7030A0"/>
                </a:solidFill>
                <a:latin typeface="Calibri" panose="020F0502020204030204" pitchFamily="34" charset="0"/>
                <a:cs typeface="Calibri" panose="020F0502020204030204" pitchFamily="34" charset="0"/>
              </a:rPr>
              <a:t> (Jury lycéen, Websérie, </a:t>
            </a:r>
            <a:r>
              <a:rPr lang="fr-FR" sz="1600" dirty="0" err="1">
                <a:solidFill>
                  <a:srgbClr val="7030A0"/>
                </a:solidFill>
                <a:latin typeface="Calibri" panose="020F0502020204030204" pitchFamily="34" charset="0"/>
                <a:cs typeface="Calibri" panose="020F0502020204030204" pitchFamily="34" charset="0"/>
              </a:rPr>
              <a:t>masterclass</a:t>
            </a:r>
            <a:r>
              <a:rPr lang="fr-FR" sz="1600" dirty="0">
                <a:solidFill>
                  <a:srgbClr val="7030A0"/>
                </a:solidFill>
                <a:latin typeface="Calibri" panose="020F0502020204030204" pitchFamily="34" charset="0"/>
                <a:cs typeface="Calibri" panose="020F0502020204030204" pitchFamily="34" charset="0"/>
              </a:rPr>
              <a:t>, projections)</a:t>
            </a:r>
          </a:p>
          <a:p>
            <a:pPr marL="600075" lvl="1" indent="-257175">
              <a:buFont typeface="Arial" panose="020B0604020202020204" pitchFamily="34" charset="0"/>
              <a:buChar char="•"/>
            </a:pPr>
            <a:r>
              <a:rPr lang="fr-FR" sz="1600" dirty="0" err="1">
                <a:solidFill>
                  <a:srgbClr val="7030A0"/>
                </a:solidFill>
                <a:latin typeface="Calibri" panose="020F0502020204030204" pitchFamily="34" charset="0"/>
                <a:cs typeface="Calibri" panose="020F0502020204030204" pitchFamily="34" charset="0"/>
              </a:rPr>
              <a:t>CinÉduc</a:t>
            </a:r>
            <a:r>
              <a:rPr lang="fr-FR" sz="1600" dirty="0">
                <a:solidFill>
                  <a:srgbClr val="7030A0"/>
                </a:solidFill>
                <a:latin typeface="Calibri" panose="020F0502020204030204" pitchFamily="34" charset="0"/>
                <a:cs typeface="Calibri" panose="020F0502020204030204" pitchFamily="34" charset="0"/>
              </a:rPr>
              <a:t> (Marathon, Commission)</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ACID</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Quinzaine des cinéastes</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Semaine de la Critique</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Un Festival C’est Trop Court !</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RCC</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Festival des Antipodes</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Festival du Court-Métrage de Fréjus</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Les Petits Programmateurs</a:t>
            </a:r>
          </a:p>
          <a:p>
            <a:pPr marL="600075" lvl="1" indent="-257175">
              <a:buFont typeface="Arial" panose="020B0604020202020204" pitchFamily="34" charset="0"/>
              <a:buChar char="•"/>
            </a:pPr>
            <a:endParaRPr lang="fr-FR" sz="1600" dirty="0">
              <a:solidFill>
                <a:srgbClr val="7030A0"/>
              </a:solidFill>
              <a:latin typeface="Calibri" panose="020F0502020204030204" pitchFamily="34" charset="0"/>
              <a:cs typeface="Calibri" panose="020F0502020204030204" pitchFamily="34" charset="0"/>
            </a:endParaRPr>
          </a:p>
          <a:p>
            <a:pPr marL="600075" lvl="1" indent="-257175">
              <a:buFont typeface="Arial" panose="020B0604020202020204" pitchFamily="34" charset="0"/>
              <a:buChar char="•"/>
            </a:pPr>
            <a:endParaRPr lang="fr-FR" sz="1600" dirty="0">
              <a:solidFill>
                <a:srgbClr val="7030A0"/>
              </a:solidFill>
              <a:latin typeface="Calibri" panose="020F0502020204030204" pitchFamily="34" charset="0"/>
              <a:cs typeface="Calibri" panose="020F0502020204030204" pitchFamily="34" charset="0"/>
            </a:endParaRPr>
          </a:p>
        </p:txBody>
      </p:sp>
      <p:sp>
        <p:nvSpPr>
          <p:cNvPr id="12" name="ZoneTexte 11">
            <a:extLst>
              <a:ext uri="{FF2B5EF4-FFF2-40B4-BE49-F238E27FC236}">
                <a16:creationId xmlns="" xmlns:a16="http://schemas.microsoft.com/office/drawing/2014/main" id="{7EED3421-CCB5-03B5-9724-324D855171CA}"/>
              </a:ext>
            </a:extLst>
          </p:cNvPr>
          <p:cNvSpPr txBox="1"/>
          <p:nvPr/>
        </p:nvSpPr>
        <p:spPr>
          <a:xfrm>
            <a:off x="544604" y="1196752"/>
            <a:ext cx="8108357" cy="1077218"/>
          </a:xfrm>
          <a:prstGeom prst="rect">
            <a:avLst/>
          </a:prstGeom>
          <a:noFill/>
        </p:spPr>
        <p:txBody>
          <a:bodyPr wrap="square" rtlCol="0">
            <a:spAutoFit/>
          </a:bodyPr>
          <a:lstStyle/>
          <a:p>
            <a:r>
              <a:rPr lang="fr-FR" sz="1600" dirty="0">
                <a:solidFill>
                  <a:srgbClr val="7030A0"/>
                </a:solidFill>
                <a:latin typeface="Calibri" panose="020F0502020204030204" pitchFamily="34" charset="0"/>
                <a:cs typeface="Calibri" panose="020F0502020204030204" pitchFamily="34" charset="0"/>
              </a:rPr>
              <a:t>Le cinéma est un pilier historique de l’EAC, basé sur les 3 piliers: </a:t>
            </a:r>
          </a:p>
          <a:p>
            <a:r>
              <a:rPr lang="fr-FR" sz="1600" dirty="0">
                <a:solidFill>
                  <a:srgbClr val="7030A0"/>
                </a:solidFill>
                <a:latin typeface="Calibri" panose="020F0502020204030204" pitchFamily="34" charset="0"/>
                <a:cs typeface="Calibri" panose="020F0502020204030204" pitchFamily="34" charset="0"/>
              </a:rPr>
              <a:t>fréquentation des œuvres, rencontre avec les artistes, pratiques artistiques  et acquisition de connaissances.</a:t>
            </a:r>
          </a:p>
          <a:p>
            <a:r>
              <a:rPr lang="fr-FR" sz="1600" b="1" u="sng" dirty="0">
                <a:solidFill>
                  <a:srgbClr val="7030A0"/>
                </a:solidFill>
                <a:latin typeface="Calibri" panose="020F0502020204030204" pitchFamily="34" charset="0"/>
                <a:cs typeface="Calibri" panose="020F0502020204030204" pitchFamily="34" charset="0"/>
                <a:hlinkClick r:id="rId3"/>
              </a:rPr>
              <a:t>https://</a:t>
            </a:r>
            <a:r>
              <a:rPr lang="fr-FR" sz="1600" b="1" u="sng" dirty="0" err="1">
                <a:solidFill>
                  <a:srgbClr val="7030A0"/>
                </a:solidFill>
                <a:latin typeface="Calibri" panose="020F0502020204030204" pitchFamily="34" charset="0"/>
                <a:cs typeface="Calibri" panose="020F0502020204030204" pitchFamily="34" charset="0"/>
                <a:hlinkClick r:id="rId3"/>
              </a:rPr>
              <a:t>www.pedagogie.ac-nice.fr</a:t>
            </a:r>
            <a:r>
              <a:rPr lang="fr-FR" sz="1600" b="1" u="sng" dirty="0">
                <a:solidFill>
                  <a:srgbClr val="7030A0"/>
                </a:solidFill>
                <a:latin typeface="Calibri" panose="020F0502020204030204" pitchFamily="34" charset="0"/>
                <a:cs typeface="Calibri" panose="020F0502020204030204" pitchFamily="34" charset="0"/>
                <a:hlinkClick r:id="rId3"/>
              </a:rPr>
              <a:t>/</a:t>
            </a:r>
            <a:r>
              <a:rPr lang="fr-FR" sz="1600" b="1" u="sng" dirty="0" err="1">
                <a:solidFill>
                  <a:srgbClr val="7030A0"/>
                </a:solidFill>
                <a:latin typeface="Calibri" panose="020F0502020204030204" pitchFamily="34" charset="0"/>
                <a:cs typeface="Calibri" panose="020F0502020204030204" pitchFamily="34" charset="0"/>
                <a:hlinkClick r:id="rId3"/>
              </a:rPr>
              <a:t>daac</a:t>
            </a:r>
            <a:r>
              <a:rPr lang="fr-FR" sz="1600" b="1" u="sng" dirty="0">
                <a:solidFill>
                  <a:srgbClr val="7030A0"/>
                </a:solidFill>
                <a:latin typeface="Calibri" panose="020F0502020204030204" pitchFamily="34" charset="0"/>
                <a:cs typeface="Calibri" panose="020F0502020204030204" pitchFamily="34" charset="0"/>
                <a:hlinkClick r:id="rId3"/>
              </a:rPr>
              <a:t>/pole_cinema_2021/</a:t>
            </a:r>
            <a:endParaRPr lang="fr-FR" sz="1600" b="1" u="sng" dirty="0">
              <a:solidFill>
                <a:srgbClr val="7030A0"/>
              </a:solidFill>
              <a:latin typeface="Calibri" panose="020F0502020204030204" pitchFamily="34" charset="0"/>
              <a:cs typeface="Calibri" panose="020F0502020204030204" pitchFamily="34" charset="0"/>
            </a:endParaRPr>
          </a:p>
        </p:txBody>
      </p:sp>
      <p:pic>
        <p:nvPicPr>
          <p:cNvPr id="6" name="Picture 2">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86288" y="266792"/>
            <a:ext cx="1466642" cy="1023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6676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re 1"/>
          <p:cNvSpPr/>
          <p:nvPr/>
        </p:nvSpPr>
        <p:spPr>
          <a:xfrm>
            <a:off x="539552" y="1573749"/>
            <a:ext cx="8152564" cy="4951595"/>
          </a:xfrm>
          <a:prstGeom prst="rect">
            <a:avLst/>
          </a:prstGeom>
          <a:noFill/>
          <a:ln w="12700">
            <a:noFill/>
          </a:ln>
        </p:spPr>
        <p:style>
          <a:lnRef idx="0">
            <a:scrgbClr r="0" g="0" b="0"/>
          </a:lnRef>
          <a:fillRef idx="0">
            <a:scrgbClr r="0" g="0" b="0"/>
          </a:fillRef>
          <a:effectRef idx="0">
            <a:scrgbClr r="0" g="0" b="0"/>
          </a:effectRef>
          <a:fontRef idx="minor"/>
        </p:style>
        <p:txBody>
          <a:bodyPr lIns="34290" tIns="33750" rIns="34290" bIns="33750" anchor="ctr">
            <a:noAutofit/>
          </a:bodyPr>
          <a:lstStyle/>
          <a:p>
            <a:pPr>
              <a:tabLst>
                <a:tab pos="0" algn="l"/>
              </a:tabLst>
            </a:pPr>
            <a:r>
              <a:rPr lang="fr-FR" sz="1400" dirty="0">
                <a:solidFill>
                  <a:srgbClr val="7030A0"/>
                </a:solidFill>
                <a:latin typeface="Calibri" panose="020F0502020204030204" pitchFamily="34" charset="0"/>
                <a:cs typeface="Calibri" panose="020F0502020204030204" pitchFamily="34" charset="0"/>
              </a:rPr>
              <a:t>L’éducation au </a:t>
            </a:r>
            <a:r>
              <a:rPr lang="fr-FR" sz="1400" b="1" dirty="0">
                <a:solidFill>
                  <a:srgbClr val="7030A0"/>
                </a:solidFill>
                <a:latin typeface="Calibri" panose="020F0502020204030204" pitchFamily="34" charset="0"/>
                <a:cs typeface="Calibri" panose="020F0502020204030204" pitchFamily="34" charset="0"/>
              </a:rPr>
              <a:t>patrimoine</a:t>
            </a:r>
            <a:r>
              <a:rPr lang="fr-FR" sz="1400" dirty="0">
                <a:solidFill>
                  <a:srgbClr val="7030A0"/>
                </a:solidFill>
                <a:latin typeface="Calibri" panose="020F0502020204030204" pitchFamily="34" charset="0"/>
                <a:cs typeface="Calibri" panose="020F0502020204030204" pitchFamily="34" charset="0"/>
              </a:rPr>
              <a:t> vise à faire comprendre aux élèves le processus de patrimonialisation, l’étendue des possibles et l’intérêt de sa sauvegarde. Quant à la </a:t>
            </a:r>
            <a:r>
              <a:rPr lang="fr-FR" sz="1400" b="1" dirty="0">
                <a:solidFill>
                  <a:srgbClr val="7030A0"/>
                </a:solidFill>
                <a:latin typeface="Calibri" panose="020F0502020204030204" pitchFamily="34" charset="0"/>
                <a:cs typeface="Calibri" panose="020F0502020204030204" pitchFamily="34" charset="0"/>
              </a:rPr>
              <a:t>mémoire</a:t>
            </a:r>
            <a:r>
              <a:rPr lang="fr-FR" sz="1400" dirty="0">
                <a:solidFill>
                  <a:srgbClr val="7030A0"/>
                </a:solidFill>
                <a:latin typeface="Calibri" panose="020F0502020204030204" pitchFamily="34" charset="0"/>
                <a:cs typeface="Calibri" panose="020F0502020204030204" pitchFamily="34" charset="0"/>
              </a:rPr>
              <a:t>, c’est surtout celle collectée et transmise par les services d’archives (départementaux et municipaux), les associations, les musées et sites dédiés. Dans ces deux domaines, c’est bien la </a:t>
            </a:r>
            <a:r>
              <a:rPr lang="fr-FR" sz="1400" b="1" dirty="0">
                <a:solidFill>
                  <a:srgbClr val="7030A0"/>
                </a:solidFill>
                <a:latin typeface="Calibri" panose="020F0502020204030204" pitchFamily="34" charset="0"/>
                <a:cs typeface="Calibri" panose="020F0502020204030204" pitchFamily="34" charset="0"/>
              </a:rPr>
              <a:t>transmission</a:t>
            </a:r>
            <a:r>
              <a:rPr lang="fr-FR" sz="1400" dirty="0">
                <a:solidFill>
                  <a:srgbClr val="7030A0"/>
                </a:solidFill>
                <a:latin typeface="Calibri" panose="020F0502020204030204" pitchFamily="34" charset="0"/>
                <a:cs typeface="Calibri" panose="020F0502020204030204" pitchFamily="34" charset="0"/>
              </a:rPr>
              <a:t> qui est au cœur de nos actions !</a:t>
            </a:r>
          </a:p>
          <a:p>
            <a:pPr>
              <a:tabLst>
                <a:tab pos="0" algn="l"/>
              </a:tabLst>
            </a:pPr>
            <a:endParaRPr lang="fr-FR" sz="1400" spc="-1" dirty="0">
              <a:solidFill>
                <a:srgbClr val="942193"/>
              </a:solidFill>
              <a:latin typeface="Calibri" panose="020F0502020204030204" pitchFamily="34" charset="0"/>
              <a:ea typeface="Tw Cen MT"/>
              <a:cs typeface="Calibri" panose="020F0502020204030204" pitchFamily="34" charset="0"/>
            </a:endParaRPr>
          </a:p>
          <a:p>
            <a:pPr>
              <a:tabLst>
                <a:tab pos="0" algn="l"/>
              </a:tabLst>
            </a:pPr>
            <a:r>
              <a:rPr lang="fr-FR" sz="1400" spc="-1" dirty="0">
                <a:solidFill>
                  <a:srgbClr val="942193"/>
                </a:solidFill>
                <a:latin typeface="Calibri" panose="020F0502020204030204" pitchFamily="34" charset="0"/>
                <a:ea typeface="Tw Cen MT"/>
                <a:cs typeface="Calibri" panose="020F0502020204030204" pitchFamily="34" charset="0"/>
              </a:rPr>
              <a:t>	</a:t>
            </a:r>
            <a:r>
              <a:rPr lang="fr-FR" sz="1400" b="1" spc="-1" dirty="0" smtClean="0">
                <a:solidFill>
                  <a:srgbClr val="942193"/>
                </a:solidFill>
                <a:latin typeface="Calibri" panose="020F0502020204030204" pitchFamily="34" charset="0"/>
                <a:ea typeface="Tw Cen MT"/>
                <a:cs typeface="Calibri" panose="020F0502020204030204" pitchFamily="34" charset="0"/>
              </a:rPr>
              <a:t>Dispositifs </a:t>
            </a:r>
            <a:r>
              <a:rPr lang="fr-FR" sz="1400" b="1" spc="-1" dirty="0">
                <a:solidFill>
                  <a:srgbClr val="942193"/>
                </a:solidFill>
                <a:latin typeface="Calibri" panose="020F0502020204030204" pitchFamily="34" charset="0"/>
                <a:ea typeface="Tw Cen MT"/>
                <a:cs typeface="Calibri" panose="020F0502020204030204" pitchFamily="34" charset="0"/>
              </a:rPr>
              <a:t>nationaux</a:t>
            </a:r>
            <a:r>
              <a:rPr lang="fr-FR" sz="1400" spc="-1" dirty="0">
                <a:solidFill>
                  <a:srgbClr val="942193"/>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400" spc="-1" dirty="0">
                <a:latin typeface="Calibri" panose="020F0502020204030204" pitchFamily="34" charset="0"/>
                <a:cs typeface="Calibri" panose="020F0502020204030204" pitchFamily="34" charset="0"/>
                <a:hlinkClick r:id="rId2"/>
              </a:rPr>
              <a:t>PREAC Patrimoines et Créativité </a:t>
            </a:r>
            <a:r>
              <a:rPr lang="fr-FR" sz="1400" spc="-1" dirty="0">
                <a:latin typeface="Calibri" panose="020F0502020204030204" pitchFamily="34" charset="0"/>
                <a:cs typeface="Calibri" panose="020F0502020204030204" pitchFamily="34" charset="0"/>
              </a:rPr>
              <a:t>: </a:t>
            </a:r>
            <a:r>
              <a:rPr lang="fr-FR" sz="1400" b="1" spc="-1" dirty="0">
                <a:solidFill>
                  <a:srgbClr val="7030A0"/>
                </a:solidFill>
                <a:latin typeface="Calibri" panose="020F0502020204030204" pitchFamily="34" charset="0"/>
                <a:cs typeface="Calibri" panose="020F0502020204030204" pitchFamily="34" charset="0"/>
              </a:rPr>
              <a:t>17 mars 2023 à Cap moderne</a:t>
            </a:r>
            <a:r>
              <a:rPr lang="fr-FR" sz="1400" spc="-1" dirty="0">
                <a:solidFill>
                  <a:srgbClr val="7030A0"/>
                </a:solidFill>
                <a:latin typeface="Calibri" panose="020F0502020204030204" pitchFamily="34" charset="0"/>
                <a:cs typeface="Calibri" panose="020F0502020204030204" pitchFamily="34" charset="0"/>
              </a:rPr>
              <a:t>, à Roquebrune Cap Martin,</a:t>
            </a:r>
            <a:r>
              <a:rPr lang="fr-FR" sz="1400" b="1" spc="-1" dirty="0">
                <a:solidFill>
                  <a:srgbClr val="7030A0"/>
                </a:solidFill>
                <a:latin typeface="Calibri" panose="020F0502020204030204" pitchFamily="34" charset="0"/>
                <a:cs typeface="Calibri" panose="020F0502020204030204" pitchFamily="34" charset="0"/>
              </a:rPr>
              <a:t> « Lieux de vie, lieux de création »</a:t>
            </a:r>
            <a:r>
              <a:rPr lang="fr-FR" sz="1400" spc="-1" dirty="0">
                <a:solidFill>
                  <a:srgbClr val="7030A0"/>
                </a:solidFill>
                <a:latin typeface="Calibri" panose="020F0502020204030204" pitchFamily="34" charset="0"/>
                <a:cs typeface="Calibri" panose="020F0502020204030204" pitchFamily="34" charset="0"/>
              </a:rPr>
              <a:t>, ouvert aux chargés de mission tous domaines et aux référents culture</a:t>
            </a:r>
          </a:p>
          <a:p>
            <a:pPr marL="600075" lvl="1" indent="-257175">
              <a:buFont typeface="Arial" panose="020B0604020202020204" pitchFamily="34" charset="0"/>
              <a:buChar char="•"/>
              <a:tabLst>
                <a:tab pos="0" algn="l"/>
              </a:tabLst>
            </a:pPr>
            <a:r>
              <a:rPr lang="fr-FR" sz="1400" spc="-1" dirty="0">
                <a:latin typeface="Calibri" panose="020F0502020204030204" pitchFamily="34" charset="0"/>
                <a:cs typeface="Calibri" panose="020F0502020204030204" pitchFamily="34" charset="0"/>
                <a:hlinkClick r:id="rId3"/>
              </a:rPr>
              <a:t>PREAC archéologique </a:t>
            </a:r>
            <a:r>
              <a:rPr lang="fr-FR" sz="1400" spc="-1" dirty="0" err="1">
                <a:latin typeface="Calibri" panose="020F0502020204030204" pitchFamily="34" charset="0"/>
                <a:cs typeface="Calibri" panose="020F0502020204030204" pitchFamily="34" charset="0"/>
                <a:hlinkClick r:id="rId3"/>
              </a:rPr>
              <a:t>Bribracte</a:t>
            </a:r>
            <a:r>
              <a:rPr lang="fr-FR" sz="1400" spc="-1" dirty="0">
                <a:latin typeface="Calibri" panose="020F0502020204030204" pitchFamily="34" charset="0"/>
                <a:cs typeface="Calibri" panose="020F0502020204030204" pitchFamily="34" charset="0"/>
                <a:hlinkClick r:id="rId3"/>
              </a:rPr>
              <a:t> </a:t>
            </a:r>
            <a:r>
              <a:rPr lang="fr-FR" sz="1400" spc="-1" dirty="0">
                <a:latin typeface="Calibri" panose="020F0502020204030204" pitchFamily="34" charset="0"/>
                <a:cs typeface="Calibri" panose="020F0502020204030204" pitchFamily="34" charset="0"/>
              </a:rPr>
              <a:t>: </a:t>
            </a:r>
            <a:r>
              <a:rPr lang="fr-FR" sz="1400" spc="-1" dirty="0">
                <a:solidFill>
                  <a:srgbClr val="7030A0"/>
                </a:solidFill>
                <a:latin typeface="Calibri" panose="020F0502020204030204" pitchFamily="34" charset="0"/>
                <a:cs typeface="Calibri" panose="020F0502020204030204" pitchFamily="34" charset="0"/>
              </a:rPr>
              <a:t>délocalisation du PREAC de Bourgogne, en partenariat avec les DAAC d’Aix-Marseille et de Nice : </a:t>
            </a:r>
            <a:r>
              <a:rPr lang="fr-FR" sz="1400" b="1" spc="-1" dirty="0">
                <a:solidFill>
                  <a:srgbClr val="7030A0"/>
                </a:solidFill>
                <a:latin typeface="Calibri" panose="020F0502020204030204" pitchFamily="34" charset="0"/>
                <a:cs typeface="Calibri" panose="020F0502020204030204" pitchFamily="34" charset="0"/>
              </a:rPr>
              <a:t>2 et 3 février 2023 à Marseille</a:t>
            </a:r>
          </a:p>
          <a:p>
            <a:pPr marL="342900" lvl="1">
              <a:tabLst>
                <a:tab pos="0" algn="l"/>
              </a:tabLst>
            </a:pPr>
            <a:endParaRPr lang="fr-FR" sz="1400" b="1" spc="-1" dirty="0">
              <a:latin typeface="Calibri" panose="020F0502020204030204" pitchFamily="34" charset="0"/>
              <a:cs typeface="Calibri" panose="020F0502020204030204" pitchFamily="34" charset="0"/>
            </a:endParaRPr>
          </a:p>
          <a:p>
            <a:pPr>
              <a:tabLst>
                <a:tab pos="0" algn="l"/>
              </a:tabLst>
            </a:pPr>
            <a:r>
              <a:rPr lang="fr-FR" sz="1400" b="1" spc="-1" dirty="0" smtClean="0">
                <a:solidFill>
                  <a:srgbClr val="942193"/>
                </a:solidFill>
                <a:latin typeface="Calibri" panose="020F0502020204030204" pitchFamily="34" charset="0"/>
                <a:ea typeface="Tw Cen MT"/>
                <a:cs typeface="Calibri" panose="020F0502020204030204" pitchFamily="34" charset="0"/>
              </a:rPr>
              <a:t>Dispositifs </a:t>
            </a:r>
            <a:r>
              <a:rPr lang="fr-FR" sz="1400" b="1" spc="-1" dirty="0">
                <a:solidFill>
                  <a:srgbClr val="942193"/>
                </a:solidFill>
                <a:latin typeface="Calibri" panose="020F0502020204030204" pitchFamily="34" charset="0"/>
                <a:ea typeface="Tw Cen MT"/>
                <a:cs typeface="Calibri" panose="020F0502020204030204" pitchFamily="34" charset="0"/>
              </a:rPr>
              <a:t>académiques</a:t>
            </a:r>
            <a:r>
              <a:rPr lang="fr-FR" sz="1400" spc="-1" dirty="0">
                <a:solidFill>
                  <a:srgbClr val="942193"/>
                </a:solidFill>
                <a:latin typeface="Calibri" panose="020F0502020204030204" pitchFamily="34" charset="0"/>
                <a:ea typeface="Tw Cen MT"/>
                <a:cs typeface="Calibri" panose="020F0502020204030204" pitchFamily="34" charset="0"/>
              </a:rPr>
              <a:t>:</a:t>
            </a:r>
            <a:endParaRPr lang="fr-FR" sz="1400" spc="-1" dirty="0">
              <a:latin typeface="Calibri" panose="020F0502020204030204" pitchFamily="34" charset="0"/>
              <a:ea typeface="Tw Cen MT"/>
              <a:cs typeface="Calibri" panose="020F0502020204030204" pitchFamily="34" charset="0"/>
            </a:endParaRPr>
          </a:p>
          <a:p>
            <a:pPr marL="600075" lvl="1" indent="-257175">
              <a:buFont typeface="Arial" panose="020B0604020202020204" pitchFamily="34" charset="0"/>
              <a:buChar char="•"/>
              <a:tabLst>
                <a:tab pos="0" algn="l"/>
              </a:tabLst>
            </a:pPr>
            <a:r>
              <a:rPr lang="fr-FR" sz="1400" spc="-1" dirty="0">
                <a:solidFill>
                  <a:srgbClr val="7030A0"/>
                </a:solidFill>
                <a:latin typeface="Calibri" panose="020F0502020204030204" pitchFamily="34" charset="0"/>
                <a:ea typeface="Tw Cen MT"/>
                <a:cs typeface="Calibri" panose="020F0502020204030204" pitchFamily="34" charset="0"/>
              </a:rPr>
              <a:t>Patrimoine et culture scientifique avec le CICRP : suivi de </a:t>
            </a:r>
            <a:r>
              <a:rPr lang="fr-FR" sz="1400" spc="-1" dirty="0">
                <a:latin typeface="Calibri" panose="020F0502020204030204" pitchFamily="34" charset="0"/>
                <a:ea typeface="Tw Cen MT"/>
                <a:cs typeface="Calibri" panose="020F0502020204030204" pitchFamily="34" charset="0"/>
                <a:hlinkClick r:id="rId4"/>
              </a:rPr>
              <a:t>projets de restauration </a:t>
            </a:r>
            <a:endParaRPr lang="fr-FR" sz="1400" spc="-1" dirty="0">
              <a:latin typeface="Calibri" panose="020F0502020204030204" pitchFamily="34" charset="0"/>
              <a:ea typeface="Tw Cen MT"/>
              <a:cs typeface="Calibri" panose="020F0502020204030204" pitchFamily="34" charset="0"/>
            </a:endParaRPr>
          </a:p>
          <a:p>
            <a:pPr marL="600075" lvl="1" indent="-257175">
              <a:buFont typeface="Arial" panose="020B0604020202020204" pitchFamily="34" charset="0"/>
              <a:buChar char="•"/>
              <a:tabLst>
                <a:tab pos="0" algn="l"/>
              </a:tabLst>
            </a:pPr>
            <a:r>
              <a:rPr lang="fr-FR" sz="1400" spc="-1" dirty="0">
                <a:latin typeface="Calibri" panose="020F0502020204030204" pitchFamily="34" charset="0"/>
                <a:ea typeface="Tw Cen MT"/>
                <a:cs typeface="Calibri" panose="020F0502020204030204" pitchFamily="34" charset="0"/>
                <a:hlinkClick r:id="rId5"/>
              </a:rPr>
              <a:t>Erasmus Patrimoines et Créativité en Europe </a:t>
            </a:r>
            <a:r>
              <a:rPr lang="fr-FR" sz="1400" spc="-1" dirty="0">
                <a:latin typeface="Calibri" panose="020F0502020204030204" pitchFamily="34" charset="0"/>
                <a:ea typeface="Tw Cen MT"/>
                <a:cs typeface="Calibri" panose="020F0502020204030204" pitchFamily="34" charset="0"/>
              </a:rPr>
              <a:t>: </a:t>
            </a:r>
            <a:r>
              <a:rPr lang="fr-FR" sz="1400" spc="-1" dirty="0">
                <a:solidFill>
                  <a:srgbClr val="7030A0"/>
                </a:solidFill>
                <a:latin typeface="Calibri" panose="020F0502020204030204" pitchFamily="34" charset="0"/>
                <a:ea typeface="Tw Cen MT"/>
                <a:cs typeface="Calibri" panose="020F0502020204030204" pitchFamily="34" charset="0"/>
              </a:rPr>
              <a:t>réservé aux référents culture et chargés de mission patrimoine -&gt; prochain recensement des candidatures : début janvier 2023 </a:t>
            </a:r>
          </a:p>
          <a:p>
            <a:pPr>
              <a:tabLst>
                <a:tab pos="0" algn="l"/>
              </a:tabLst>
            </a:pPr>
            <a:r>
              <a:rPr lang="fr-FR" sz="1400" spc="-1" dirty="0">
                <a:latin typeface="Calibri" panose="020F0502020204030204" pitchFamily="34" charset="0"/>
                <a:ea typeface="Tw Cen MT"/>
                <a:cs typeface="Calibri" panose="020F0502020204030204" pitchFamily="34" charset="0"/>
              </a:rPr>
              <a:t>	</a:t>
            </a:r>
          </a:p>
          <a:p>
            <a:pPr>
              <a:tabLst>
                <a:tab pos="0" algn="l"/>
              </a:tabLst>
            </a:pPr>
            <a:r>
              <a:rPr lang="fr-FR" sz="1400" b="1" spc="-1" dirty="0">
                <a:solidFill>
                  <a:srgbClr val="942193"/>
                </a:solidFill>
                <a:latin typeface="Calibri" panose="020F0502020204030204" pitchFamily="34" charset="0"/>
                <a:ea typeface="Tw Cen MT"/>
                <a:cs typeface="Calibri" panose="020F0502020204030204" pitchFamily="34" charset="0"/>
              </a:rPr>
              <a:t>Dispositifs territoriaux</a:t>
            </a:r>
            <a:r>
              <a:rPr lang="fr-FR" sz="1400" spc="-1" dirty="0">
                <a:solidFill>
                  <a:srgbClr val="942193"/>
                </a:solidFill>
                <a:latin typeface="Calibri" panose="020F0502020204030204" pitchFamily="34" charset="0"/>
                <a:ea typeface="Tw Cen MT"/>
                <a:cs typeface="Calibri" panose="020F0502020204030204" pitchFamily="34" charset="0"/>
              </a:rPr>
              <a:t>:</a:t>
            </a:r>
            <a:endParaRPr lang="fr-FR" sz="1400" spc="-1" dirty="0">
              <a:latin typeface="Calibri" panose="020F0502020204030204" pitchFamily="34" charset="0"/>
              <a:ea typeface="Tw Cen MT"/>
              <a:cs typeface="Calibri" panose="020F0502020204030204" pitchFamily="34" charset="0"/>
            </a:endParaRPr>
          </a:p>
          <a:p>
            <a:pPr marL="600075" lvl="1" indent="-257175">
              <a:buFont typeface="Arial" panose="020B0604020202020204" pitchFamily="34" charset="0"/>
              <a:buChar char="•"/>
              <a:tabLst>
                <a:tab pos="0" algn="l"/>
              </a:tabLst>
            </a:pPr>
            <a:r>
              <a:rPr lang="fr-FR" sz="1400" spc="-1" dirty="0">
                <a:latin typeface="Calibri" panose="020F0502020204030204" pitchFamily="34" charset="0"/>
                <a:ea typeface="Tw Cen MT"/>
                <a:cs typeface="Calibri" panose="020F0502020204030204" pitchFamily="34" charset="0"/>
                <a:hlinkClick r:id="rId6"/>
              </a:rPr>
              <a:t>Semaine de la mémoire </a:t>
            </a:r>
            <a:r>
              <a:rPr lang="fr-FR" sz="1400" spc="-1" dirty="0">
                <a:solidFill>
                  <a:srgbClr val="7030A0"/>
                </a:solidFill>
                <a:latin typeface="Calibri" panose="020F0502020204030204" pitchFamily="34" charset="0"/>
                <a:ea typeface="Tw Cen MT"/>
                <a:cs typeface="Calibri" panose="020F0502020204030204" pitchFamily="34" charset="0"/>
              </a:rPr>
              <a:t>avec le département 06 : du 9 au 12 mai 2023</a:t>
            </a:r>
          </a:p>
          <a:p>
            <a:pPr marL="600075" lvl="1" indent="-257175">
              <a:buFont typeface="Arial" panose="020B0604020202020204" pitchFamily="34" charset="0"/>
              <a:buChar char="•"/>
              <a:tabLst>
                <a:tab pos="0" algn="l"/>
              </a:tabLst>
            </a:pPr>
            <a:r>
              <a:rPr lang="fr-FR" sz="1400" spc="-1" dirty="0">
                <a:solidFill>
                  <a:srgbClr val="7030A0"/>
                </a:solidFill>
                <a:latin typeface="Calibri" panose="020F0502020204030204" pitchFamily="34" charset="0"/>
                <a:ea typeface="Tw Cen MT"/>
                <a:cs typeface="Calibri" panose="020F0502020204030204" pitchFamily="34" charset="0"/>
              </a:rPr>
              <a:t>Dispositif «</a:t>
            </a:r>
            <a:r>
              <a:rPr lang="fr-FR" sz="1400" spc="-1" dirty="0">
                <a:latin typeface="Calibri" panose="020F0502020204030204" pitchFamily="34" charset="0"/>
                <a:ea typeface="Tw Cen MT"/>
                <a:cs typeface="Calibri" panose="020F0502020204030204" pitchFamily="34" charset="0"/>
              </a:rPr>
              <a:t> </a:t>
            </a:r>
            <a:r>
              <a:rPr lang="fr-FR" sz="1400" spc="-1" dirty="0">
                <a:latin typeface="Calibri" panose="020F0502020204030204" pitchFamily="34" charset="0"/>
                <a:ea typeface="Tw Cen MT"/>
                <a:cs typeface="Calibri" panose="020F0502020204030204" pitchFamily="34" charset="0"/>
                <a:hlinkClick r:id="rId7"/>
              </a:rPr>
              <a:t>affiche ton festival</a:t>
            </a:r>
            <a:r>
              <a:rPr lang="fr-FR" sz="1400" spc="-1" dirty="0">
                <a:solidFill>
                  <a:srgbClr val="7030A0"/>
                </a:solidFill>
                <a:latin typeface="Calibri" panose="020F0502020204030204" pitchFamily="34" charset="0"/>
                <a:ea typeface="Tw Cen MT"/>
                <a:cs typeface="Calibri" panose="020F0502020204030204" pitchFamily="34" charset="0"/>
              </a:rPr>
              <a:t> » en partenariat avec la Ville de Cannes</a:t>
            </a:r>
          </a:p>
          <a:p>
            <a:pPr marL="342900" lvl="1">
              <a:tabLst>
                <a:tab pos="0" algn="l"/>
              </a:tabLst>
            </a:pPr>
            <a:endParaRPr lang="fr-FR" sz="1400" spc="-1" dirty="0">
              <a:latin typeface="Calibri" panose="020F0502020204030204" pitchFamily="34" charset="0"/>
              <a:ea typeface="Tw Cen MT"/>
              <a:cs typeface="Calibri" panose="020F0502020204030204" pitchFamily="34" charset="0"/>
            </a:endParaRPr>
          </a:p>
          <a:p>
            <a:pPr>
              <a:tabLst>
                <a:tab pos="0" algn="l"/>
              </a:tabLst>
            </a:pPr>
            <a:r>
              <a:rPr lang="fr-FR" sz="1400" spc="-1" dirty="0">
                <a:solidFill>
                  <a:srgbClr val="942193"/>
                </a:solidFill>
                <a:latin typeface="Calibri" panose="020F0502020204030204" pitchFamily="34" charset="0"/>
                <a:ea typeface="Tw Cen MT"/>
                <a:cs typeface="Calibri" panose="020F0502020204030204" pitchFamily="34" charset="0"/>
              </a:rPr>
              <a:t>	</a:t>
            </a:r>
            <a:r>
              <a:rPr lang="fr-FR" sz="1400" b="1" spc="-1" dirty="0" smtClean="0">
                <a:solidFill>
                  <a:srgbClr val="942193"/>
                </a:solidFill>
                <a:latin typeface="Calibri" panose="020F0502020204030204" pitchFamily="34" charset="0"/>
                <a:ea typeface="Tw Cen MT"/>
                <a:cs typeface="Calibri" panose="020F0502020204030204" pitchFamily="34" charset="0"/>
              </a:rPr>
              <a:t>Nouvelles </a:t>
            </a:r>
            <a:r>
              <a:rPr lang="fr-FR" sz="1400" b="1" spc="-1" dirty="0">
                <a:solidFill>
                  <a:srgbClr val="942193"/>
                </a:solidFill>
                <a:latin typeface="Calibri" panose="020F0502020204030204" pitchFamily="34" charset="0"/>
                <a:ea typeface="Tw Cen MT"/>
                <a:cs typeface="Calibri" panose="020F0502020204030204" pitchFamily="34" charset="0"/>
              </a:rPr>
              <a:t>structures </a:t>
            </a:r>
            <a:r>
              <a:rPr lang="fr-FR" sz="1400" spc="-1" dirty="0">
                <a:solidFill>
                  <a:srgbClr val="942193"/>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400" spc="-1" dirty="0">
                <a:solidFill>
                  <a:srgbClr val="7030A0"/>
                </a:solidFill>
                <a:latin typeface="Calibri" panose="020F0502020204030204" pitchFamily="34" charset="0"/>
                <a:cs typeface="Calibri" panose="020F0502020204030204" pitchFamily="34" charset="0"/>
              </a:rPr>
              <a:t>L’Hôtel Départemental des Expositions (HDE) est désormais accompagné dans ses propositions pédagogiques par une chargée de mission </a:t>
            </a:r>
            <a:endParaRPr lang="fr-FR" sz="1400"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8"/>
          <a:stretch/>
        </p:blipFill>
        <p:spPr>
          <a:xfrm>
            <a:off x="683568" y="561444"/>
            <a:ext cx="897750" cy="553770"/>
          </a:xfrm>
          <a:prstGeom prst="rect">
            <a:avLst/>
          </a:prstGeom>
          <a:ln w="12700">
            <a:noFill/>
          </a:ln>
        </p:spPr>
      </p:pic>
      <p:pic>
        <p:nvPicPr>
          <p:cNvPr id="3" name="Image 2"/>
          <p:cNvPicPr>
            <a:picLocks noChangeAspect="1"/>
          </p:cNvPicPr>
          <p:nvPr/>
        </p:nvPicPr>
        <p:blipFill>
          <a:blip r:embed="rId9"/>
          <a:stretch>
            <a:fillRect/>
          </a:stretch>
        </p:blipFill>
        <p:spPr>
          <a:xfrm>
            <a:off x="6732240" y="319881"/>
            <a:ext cx="1959876" cy="1253868"/>
          </a:xfrm>
          <a:prstGeom prst="rect">
            <a:avLst/>
          </a:prstGeom>
        </p:spPr>
      </p:pic>
      <p:sp>
        <p:nvSpPr>
          <p:cNvPr id="6" name="Titre 1"/>
          <p:cNvSpPr txBox="1">
            <a:spLocks/>
          </p:cNvSpPr>
          <p:nvPr/>
        </p:nvSpPr>
        <p:spPr>
          <a:xfrm>
            <a:off x="1932411" y="548680"/>
            <a:ext cx="4680520" cy="576112"/>
          </a:xfrm>
          <a:prstGeom prst="rect">
            <a:avLst/>
          </a:prstGeom>
          <a:ln>
            <a:solidFill>
              <a:schemeClr val="accent1"/>
            </a:solidFill>
          </a:ln>
        </p:spPr>
        <p:txBody>
          <a:bodyPr anchor="ctr" anchorCtr="0">
            <a:normAutofit/>
          </a:bodyPr>
          <a:lstStyle/>
          <a:p>
            <a:pPr algn="ctr"/>
            <a:r>
              <a:rPr lang="fr-FR" sz="2400" b="1" kern="0" dirty="0" smtClean="0">
                <a:solidFill>
                  <a:srgbClr val="7030A0"/>
                </a:solidFill>
                <a:latin typeface="Calibri" panose="020F0502020204030204" pitchFamily="34" charset="0"/>
                <a:cs typeface="Calibri" panose="020F0502020204030204" pitchFamily="34" charset="0"/>
              </a:rPr>
              <a:t>PATRIMOINES ET MEMOIRES</a:t>
            </a:r>
            <a:endParaRPr lang="fr-FR" sz="2400" b="1" kern="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4672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re 1"/>
          <p:cNvSpPr/>
          <p:nvPr/>
        </p:nvSpPr>
        <p:spPr>
          <a:xfrm>
            <a:off x="539552" y="1628800"/>
            <a:ext cx="8152564" cy="5040560"/>
          </a:xfrm>
          <a:prstGeom prst="rect">
            <a:avLst/>
          </a:prstGeom>
          <a:noFill/>
          <a:ln w="12700">
            <a:noFill/>
          </a:ln>
        </p:spPr>
        <p:style>
          <a:lnRef idx="0">
            <a:scrgbClr r="0" g="0" b="0"/>
          </a:lnRef>
          <a:fillRef idx="0">
            <a:scrgbClr r="0" g="0" b="0"/>
          </a:fillRef>
          <a:effectRef idx="0">
            <a:scrgbClr r="0" g="0" b="0"/>
          </a:effectRef>
          <a:fontRef idx="minor"/>
        </p:style>
        <p:txBody>
          <a:bodyPr lIns="34290" tIns="33750" rIns="34290" bIns="33750" anchor="ctr">
            <a:normAutofit/>
          </a:bodyPr>
          <a:lstStyle/>
          <a:p>
            <a:pPr>
              <a:tabLst>
                <a:tab pos="0" algn="l"/>
              </a:tabLst>
            </a:pPr>
            <a:r>
              <a:rPr lang="fr-FR" sz="1600" i="1" dirty="0">
                <a:solidFill>
                  <a:srgbClr val="7030A0"/>
                </a:solidFill>
                <a:latin typeface="Calibri" panose="020F0502020204030204" pitchFamily="34" charset="0"/>
                <a:cs typeface="Calibri" panose="020F0502020204030204" pitchFamily="34" charset="0"/>
              </a:rPr>
              <a:t>Faciliter l’observation et la compréhension de l’espace, c’est aussi former le regard, donner des clefs pour mieux appréhender le monde contemporain – Emmanuel </a:t>
            </a:r>
            <a:r>
              <a:rPr lang="fr-FR" sz="1600" i="1" dirty="0" err="1">
                <a:solidFill>
                  <a:srgbClr val="7030A0"/>
                </a:solidFill>
                <a:latin typeface="Calibri" panose="020F0502020204030204" pitchFamily="34" charset="0"/>
                <a:cs typeface="Calibri" panose="020F0502020204030204" pitchFamily="34" charset="0"/>
              </a:rPr>
              <a:t>Ethis</a:t>
            </a:r>
            <a:r>
              <a:rPr lang="fr-FR" sz="1600" i="1" dirty="0">
                <a:solidFill>
                  <a:srgbClr val="7030A0"/>
                </a:solidFill>
                <a:latin typeface="Calibri" panose="020F0502020204030204" pitchFamily="34" charset="0"/>
                <a:cs typeface="Calibri" panose="020F0502020204030204" pitchFamily="34" charset="0"/>
              </a:rPr>
              <a:t>, </a:t>
            </a:r>
            <a:r>
              <a:rPr lang="fr-FR" sz="1600" i="1" dirty="0">
                <a:latin typeface="Calibri" panose="020F0502020204030204" pitchFamily="34" charset="0"/>
                <a:cs typeface="Calibri" panose="020F0502020204030204" pitchFamily="34" charset="0"/>
                <a:hlinkClick r:id="rId2"/>
              </a:rPr>
              <a:t>Transmettre l’Architecture contemporaine</a:t>
            </a:r>
            <a:r>
              <a:rPr lang="fr-FR" sz="1600" i="1" dirty="0">
                <a:latin typeface="Calibri" panose="020F0502020204030204" pitchFamily="34" charset="0"/>
                <a:cs typeface="Calibri" panose="020F0502020204030204" pitchFamily="34" charset="0"/>
              </a:rPr>
              <a:t> </a:t>
            </a:r>
            <a:endParaRPr lang="fr-FR" sz="1600" i="1" spc="-1" dirty="0">
              <a:solidFill>
                <a:srgbClr val="942193"/>
              </a:solidFill>
              <a:latin typeface="Calibri" panose="020F0502020204030204" pitchFamily="34" charset="0"/>
              <a:ea typeface="Tw Cen MT"/>
              <a:cs typeface="Calibri" panose="020F0502020204030204" pitchFamily="34" charset="0"/>
            </a:endParaRPr>
          </a:p>
          <a:p>
            <a:pPr>
              <a:tabLst>
                <a:tab pos="0" algn="l"/>
              </a:tabLst>
            </a:pPr>
            <a:r>
              <a:rPr lang="fr-FR" sz="1600" spc="-1" dirty="0">
                <a:solidFill>
                  <a:srgbClr val="942193"/>
                </a:solidFill>
                <a:latin typeface="Calibri" panose="020F0502020204030204" pitchFamily="34" charset="0"/>
                <a:ea typeface="Tw Cen MT"/>
                <a:cs typeface="Calibri" panose="020F0502020204030204" pitchFamily="34" charset="0"/>
              </a:rPr>
              <a:t>	</a:t>
            </a:r>
          </a:p>
          <a:p>
            <a:pPr>
              <a:tabLst>
                <a:tab pos="0" algn="l"/>
              </a:tabLst>
            </a:pPr>
            <a:r>
              <a:rPr lang="fr-FR" sz="1600" b="1" spc="-1" dirty="0" smtClean="0">
                <a:solidFill>
                  <a:srgbClr val="942193"/>
                </a:solidFill>
                <a:latin typeface="Calibri" panose="020F0502020204030204" pitchFamily="34" charset="0"/>
                <a:ea typeface="Tw Cen MT"/>
                <a:cs typeface="Calibri" panose="020F0502020204030204" pitchFamily="34" charset="0"/>
              </a:rPr>
              <a:t>Dispositifs </a:t>
            </a:r>
            <a:r>
              <a:rPr lang="fr-FR" sz="1600" b="1" spc="-1" dirty="0">
                <a:solidFill>
                  <a:srgbClr val="942193"/>
                </a:solidFill>
                <a:latin typeface="Calibri" panose="020F0502020204030204" pitchFamily="34" charset="0"/>
                <a:ea typeface="Tw Cen MT"/>
                <a:cs typeface="Calibri" panose="020F0502020204030204" pitchFamily="34" charset="0"/>
              </a:rPr>
              <a:t>nationaux</a:t>
            </a:r>
            <a:r>
              <a:rPr lang="fr-FR" sz="1600" spc="-1" dirty="0">
                <a:solidFill>
                  <a:srgbClr val="942193"/>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600" spc="-1" dirty="0">
                <a:latin typeface="Calibri" panose="020F0502020204030204" pitchFamily="34" charset="0"/>
                <a:cs typeface="Calibri" panose="020F0502020204030204" pitchFamily="34" charset="0"/>
                <a:hlinkClick r:id="rId3"/>
              </a:rPr>
              <a:t>PREAC Patrimoines et Créativité </a:t>
            </a:r>
            <a:r>
              <a:rPr lang="fr-FR" sz="1600" spc="-1" dirty="0">
                <a:solidFill>
                  <a:srgbClr val="7030A0"/>
                </a:solidFill>
                <a:latin typeface="Calibri" panose="020F0502020204030204" pitchFamily="34" charset="0"/>
                <a:cs typeface="Calibri" panose="020F0502020204030204" pitchFamily="34" charset="0"/>
              </a:rPr>
              <a:t>: </a:t>
            </a:r>
            <a:r>
              <a:rPr lang="fr-FR" sz="1600" b="1" spc="-1" dirty="0">
                <a:solidFill>
                  <a:srgbClr val="7030A0"/>
                </a:solidFill>
                <a:latin typeface="Calibri" panose="020F0502020204030204" pitchFamily="34" charset="0"/>
                <a:cs typeface="Calibri" panose="020F0502020204030204" pitchFamily="34" charset="0"/>
              </a:rPr>
              <a:t>17 mars 2023 à Cap moderne</a:t>
            </a:r>
            <a:r>
              <a:rPr lang="fr-FR" sz="1600" spc="-1" dirty="0">
                <a:solidFill>
                  <a:srgbClr val="7030A0"/>
                </a:solidFill>
                <a:latin typeface="Calibri" panose="020F0502020204030204" pitchFamily="34" charset="0"/>
                <a:cs typeface="Calibri" panose="020F0502020204030204" pitchFamily="34" charset="0"/>
              </a:rPr>
              <a:t>, à Roquebrune Cap Martin,</a:t>
            </a:r>
            <a:r>
              <a:rPr lang="fr-FR" sz="1600" b="1" spc="-1" dirty="0">
                <a:solidFill>
                  <a:srgbClr val="7030A0"/>
                </a:solidFill>
                <a:latin typeface="Calibri" panose="020F0502020204030204" pitchFamily="34" charset="0"/>
                <a:cs typeface="Calibri" panose="020F0502020204030204" pitchFamily="34" charset="0"/>
              </a:rPr>
              <a:t> « Lieux de vie, lieux de création »</a:t>
            </a:r>
            <a:r>
              <a:rPr lang="fr-FR" sz="1600" spc="-1" dirty="0">
                <a:solidFill>
                  <a:srgbClr val="7030A0"/>
                </a:solidFill>
                <a:latin typeface="Calibri" panose="020F0502020204030204" pitchFamily="34" charset="0"/>
                <a:cs typeface="Calibri" panose="020F0502020204030204" pitchFamily="34" charset="0"/>
              </a:rPr>
              <a:t>, ouvert aux chargés de mission tous domaines et aux référents culture</a:t>
            </a:r>
            <a:endParaRPr lang="fr-FR" sz="1600" b="1" spc="-1" dirty="0">
              <a:solidFill>
                <a:srgbClr val="7030A0"/>
              </a:solidFill>
              <a:latin typeface="Calibri" panose="020F0502020204030204" pitchFamily="34" charset="0"/>
              <a:cs typeface="Calibri" panose="020F0502020204030204" pitchFamily="34" charset="0"/>
            </a:endParaRPr>
          </a:p>
          <a:p>
            <a:pPr marL="342900" lvl="1">
              <a:tabLst>
                <a:tab pos="0" algn="l"/>
              </a:tabLst>
            </a:pPr>
            <a:endParaRPr lang="fr-FR" sz="1600" b="1" spc="-1" dirty="0">
              <a:latin typeface="Calibri" panose="020F0502020204030204" pitchFamily="34" charset="0"/>
              <a:cs typeface="Calibri" panose="020F0502020204030204" pitchFamily="34" charset="0"/>
            </a:endParaRPr>
          </a:p>
          <a:p>
            <a:pPr>
              <a:tabLst>
                <a:tab pos="0" algn="l"/>
              </a:tabLst>
            </a:pPr>
            <a:r>
              <a:rPr lang="fr-FR" sz="1600" b="1" spc="-1" dirty="0">
                <a:solidFill>
                  <a:srgbClr val="942193"/>
                </a:solidFill>
                <a:latin typeface="Calibri" panose="020F0502020204030204" pitchFamily="34" charset="0"/>
                <a:ea typeface="Tw Cen MT"/>
                <a:cs typeface="Calibri" panose="020F0502020204030204" pitchFamily="34" charset="0"/>
              </a:rPr>
              <a:t>Dispositifs académiques</a:t>
            </a:r>
            <a:r>
              <a:rPr lang="fr-FR" sz="1600" spc="-1" dirty="0">
                <a:solidFill>
                  <a:srgbClr val="942193"/>
                </a:solidFill>
                <a:latin typeface="Calibri" panose="020F0502020204030204" pitchFamily="34" charset="0"/>
                <a:ea typeface="Tw Cen MT"/>
                <a:cs typeface="Calibri" panose="020F0502020204030204" pitchFamily="34" charset="0"/>
              </a:rPr>
              <a:t>:</a:t>
            </a:r>
            <a:endParaRPr lang="fr-FR" sz="1600" spc="-1" dirty="0">
              <a:latin typeface="Calibri" panose="020F0502020204030204" pitchFamily="34" charset="0"/>
              <a:ea typeface="Tw Cen MT"/>
              <a:cs typeface="Calibri" panose="020F0502020204030204" pitchFamily="34" charset="0"/>
            </a:endParaRPr>
          </a:p>
          <a:p>
            <a:pPr marL="600075" lvl="1" indent="-257175">
              <a:buFont typeface="Arial" panose="020B0604020202020204" pitchFamily="34" charset="0"/>
              <a:buChar char="•"/>
              <a:tabLst>
                <a:tab pos="0" algn="l"/>
              </a:tabLst>
            </a:pPr>
            <a:r>
              <a:rPr lang="fr-FR" sz="1600" spc="-1" dirty="0">
                <a:latin typeface="Calibri" panose="020F0502020204030204" pitchFamily="34" charset="0"/>
                <a:ea typeface="Tw Cen MT"/>
                <a:cs typeface="Calibri" panose="020F0502020204030204" pitchFamily="34" charset="0"/>
                <a:hlinkClick r:id="rId4"/>
              </a:rPr>
              <a:t>Vivre l’architecture</a:t>
            </a:r>
            <a:r>
              <a:rPr lang="fr-FR" sz="1600" spc="-1" dirty="0">
                <a:solidFill>
                  <a:srgbClr val="7030A0"/>
                </a:solidFill>
                <a:latin typeface="Calibri" panose="020F0502020204030204" pitchFamily="34" charset="0"/>
                <a:ea typeface="Tw Cen MT"/>
                <a:cs typeface="Calibri" panose="020F0502020204030204" pitchFamily="34" charset="0"/>
              </a:rPr>
              <a:t>, partenariat avec la Maison de l’Architecture et de la Ville PACA et le Conseil régional de l’Ordre des Architectes (CROA) </a:t>
            </a:r>
          </a:p>
          <a:p>
            <a:pPr marL="600075" lvl="1" indent="-257175">
              <a:buFont typeface="Arial" panose="020B0604020202020204" pitchFamily="34" charset="0"/>
              <a:buChar char="•"/>
              <a:tabLst>
                <a:tab pos="0" algn="l"/>
              </a:tabLst>
            </a:pPr>
            <a:r>
              <a:rPr lang="fr-FR" sz="1600" spc="-1" dirty="0">
                <a:latin typeface="Calibri" panose="020F0502020204030204" pitchFamily="34" charset="0"/>
                <a:ea typeface="Tw Cen MT"/>
                <a:cs typeface="Calibri" panose="020F0502020204030204" pitchFamily="34" charset="0"/>
                <a:hlinkClick r:id="rId5"/>
              </a:rPr>
              <a:t>Constructeurs de demain</a:t>
            </a:r>
            <a:r>
              <a:rPr lang="fr-FR" sz="1600" spc="-1" dirty="0">
                <a:solidFill>
                  <a:srgbClr val="7030A0"/>
                </a:solidFill>
                <a:latin typeface="Calibri" panose="020F0502020204030204" pitchFamily="34" charset="0"/>
                <a:ea typeface="Tw Cen MT"/>
                <a:cs typeface="Calibri" panose="020F0502020204030204" pitchFamily="34" charset="0"/>
              </a:rPr>
              <a:t>, partenariat avec la MAV et le Forum de l’Urbanisme à Nice</a:t>
            </a:r>
          </a:p>
          <a:p>
            <a:pPr>
              <a:tabLst>
                <a:tab pos="0" algn="l"/>
              </a:tabLst>
            </a:pPr>
            <a:r>
              <a:rPr lang="fr-FR" sz="1600" spc="-1" dirty="0">
                <a:latin typeface="Calibri" panose="020F0502020204030204" pitchFamily="34" charset="0"/>
                <a:ea typeface="Tw Cen MT"/>
                <a:cs typeface="Calibri" panose="020F0502020204030204" pitchFamily="34" charset="0"/>
              </a:rPr>
              <a:t>	</a:t>
            </a:r>
          </a:p>
          <a:p>
            <a:pPr>
              <a:tabLst>
                <a:tab pos="0" algn="l"/>
              </a:tabLst>
            </a:pPr>
            <a:r>
              <a:rPr lang="fr-FR" sz="1600" b="1" spc="-1" dirty="0">
                <a:solidFill>
                  <a:srgbClr val="942193"/>
                </a:solidFill>
                <a:latin typeface="Calibri" panose="020F0502020204030204" pitchFamily="34" charset="0"/>
                <a:ea typeface="Tw Cen MT"/>
                <a:cs typeface="Calibri" panose="020F0502020204030204" pitchFamily="34" charset="0"/>
              </a:rPr>
              <a:t>Dispositifs territoriaux</a:t>
            </a:r>
            <a:r>
              <a:rPr lang="fr-FR" sz="1600" spc="-1" dirty="0">
                <a:solidFill>
                  <a:srgbClr val="942193"/>
                </a:solidFill>
                <a:latin typeface="Calibri" panose="020F0502020204030204" pitchFamily="34" charset="0"/>
                <a:ea typeface="Tw Cen MT"/>
                <a:cs typeface="Calibri" panose="020F0502020204030204" pitchFamily="34" charset="0"/>
              </a:rPr>
              <a:t>:</a:t>
            </a:r>
            <a:endParaRPr lang="fr-FR" sz="1600" spc="-1" dirty="0">
              <a:latin typeface="Calibri" panose="020F0502020204030204" pitchFamily="34" charset="0"/>
              <a:ea typeface="Tw Cen MT"/>
              <a:cs typeface="Calibri" panose="020F0502020204030204" pitchFamily="34" charset="0"/>
            </a:endParaRP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Les offres en partenariat avec le Conseil d’Architecture, d’Urbanisme et de l’Environnement </a:t>
            </a:r>
            <a:r>
              <a:rPr lang="fr-FR" sz="1600" spc="-1" dirty="0">
                <a:latin typeface="Calibri" panose="020F0502020204030204" pitchFamily="34" charset="0"/>
                <a:ea typeface="Tw Cen MT"/>
                <a:cs typeface="Calibri" panose="020F0502020204030204" pitchFamily="34" charset="0"/>
              </a:rPr>
              <a:t>(</a:t>
            </a:r>
            <a:r>
              <a:rPr lang="fr-FR" sz="1600" spc="-1" dirty="0">
                <a:latin typeface="Calibri" panose="020F0502020204030204" pitchFamily="34" charset="0"/>
                <a:ea typeface="Tw Cen MT"/>
                <a:cs typeface="Calibri" panose="020F0502020204030204" pitchFamily="34" charset="0"/>
                <a:hlinkClick r:id="rId6"/>
              </a:rPr>
              <a:t>CAUE</a:t>
            </a:r>
            <a:r>
              <a:rPr lang="fr-FR" sz="1600" spc="-1" dirty="0">
                <a:latin typeface="Calibri" panose="020F0502020204030204" pitchFamily="34" charset="0"/>
                <a:ea typeface="Tw Cen MT"/>
                <a:cs typeface="Calibri" panose="020F0502020204030204" pitchFamily="34" charset="0"/>
              </a:rPr>
              <a:t>) </a:t>
            </a:r>
            <a:r>
              <a:rPr lang="fr-FR" sz="1600" spc="-1" dirty="0">
                <a:solidFill>
                  <a:srgbClr val="7030A0"/>
                </a:solidFill>
                <a:latin typeface="Calibri" panose="020F0502020204030204" pitchFamily="34" charset="0"/>
                <a:ea typeface="Tw Cen MT"/>
                <a:cs typeface="Calibri" panose="020F0502020204030204" pitchFamily="34" charset="0"/>
              </a:rPr>
              <a:t>du Var </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Les offres du </a:t>
            </a:r>
            <a:r>
              <a:rPr lang="fr-FR" sz="1600" spc="-1" dirty="0">
                <a:latin typeface="Calibri" panose="020F0502020204030204" pitchFamily="34" charset="0"/>
                <a:ea typeface="Tw Cen MT"/>
                <a:cs typeface="Calibri" panose="020F0502020204030204" pitchFamily="34" charset="0"/>
                <a:hlinkClick r:id="rId7"/>
              </a:rPr>
              <a:t>Forum de l’Architecture de Nice</a:t>
            </a:r>
            <a:endParaRPr lang="fr-FR" sz="1600" b="1" spc="-1" dirty="0">
              <a:latin typeface="Calibri" panose="020F0502020204030204" pitchFamily="34" charset="0"/>
              <a:ea typeface="Tw Cen MT"/>
              <a:cs typeface="Calibri" panose="020F0502020204030204" pitchFamily="34" charset="0"/>
            </a:endParaRPr>
          </a:p>
          <a:p>
            <a:pPr lvl="1">
              <a:tabLst>
                <a:tab pos="0" algn="l"/>
              </a:tabLst>
            </a:pPr>
            <a:endParaRPr lang="fr-FR" sz="1600"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8"/>
          <a:stretch/>
        </p:blipFill>
        <p:spPr>
          <a:xfrm>
            <a:off x="683568" y="561444"/>
            <a:ext cx="897750" cy="553770"/>
          </a:xfrm>
          <a:prstGeom prst="rect">
            <a:avLst/>
          </a:prstGeom>
          <a:ln w="12700">
            <a:noFill/>
          </a:ln>
        </p:spPr>
      </p:pic>
      <p:pic>
        <p:nvPicPr>
          <p:cNvPr id="2" name="Image 1"/>
          <p:cNvPicPr>
            <a:picLocks noChangeAspect="1"/>
          </p:cNvPicPr>
          <p:nvPr/>
        </p:nvPicPr>
        <p:blipFill>
          <a:blip r:embed="rId9"/>
          <a:stretch>
            <a:fillRect/>
          </a:stretch>
        </p:blipFill>
        <p:spPr>
          <a:xfrm>
            <a:off x="6732240" y="118749"/>
            <a:ext cx="2136015" cy="1439159"/>
          </a:xfrm>
          <a:prstGeom prst="rect">
            <a:avLst/>
          </a:prstGeom>
        </p:spPr>
      </p:pic>
      <p:sp>
        <p:nvSpPr>
          <p:cNvPr id="6" name="Titre 1"/>
          <p:cNvSpPr txBox="1">
            <a:spLocks/>
          </p:cNvSpPr>
          <p:nvPr/>
        </p:nvSpPr>
        <p:spPr>
          <a:xfrm>
            <a:off x="1932411" y="548680"/>
            <a:ext cx="4680520" cy="576112"/>
          </a:xfrm>
          <a:prstGeom prst="rect">
            <a:avLst/>
          </a:prstGeom>
          <a:ln>
            <a:solidFill>
              <a:schemeClr val="accent1"/>
            </a:solidFill>
          </a:ln>
        </p:spPr>
        <p:txBody>
          <a:bodyPr anchor="ctr" anchorCtr="0">
            <a:normAutofit/>
          </a:bodyPr>
          <a:lstStyle/>
          <a:p>
            <a:pPr algn="ctr"/>
            <a:r>
              <a:rPr lang="fr-FR" sz="2400" b="1" kern="0" dirty="0" smtClean="0">
                <a:solidFill>
                  <a:srgbClr val="7030A0"/>
                </a:solidFill>
                <a:latin typeface="Calibri" panose="020F0502020204030204" pitchFamily="34" charset="0"/>
                <a:cs typeface="Calibri" panose="020F0502020204030204" pitchFamily="34" charset="0"/>
              </a:rPr>
              <a:t>ARCHITECTURE</a:t>
            </a:r>
            <a:endParaRPr lang="fr-FR" sz="2400" b="1" kern="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6770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1907704" y="404664"/>
            <a:ext cx="5040560"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MUS</a:t>
            </a:r>
            <a:r>
              <a:rPr lang="fr-FR" sz="2400" b="1" dirty="0">
                <a:solidFill>
                  <a:srgbClr val="7030A0"/>
                </a:solidFill>
                <a:latin typeface="Calibri" panose="020F0502020204030204" pitchFamily="34" charset="0"/>
                <a:cs typeface="Calibri" panose="020F0502020204030204" pitchFamily="34" charset="0"/>
              </a:rPr>
              <a:t>É</a:t>
            </a:r>
            <a:r>
              <a:rPr lang="fr-FR" sz="2400" b="1" kern="0" dirty="0">
                <a:solidFill>
                  <a:srgbClr val="7030A0"/>
                </a:solidFill>
                <a:latin typeface="Calibri" panose="020F0502020204030204" pitchFamily="34" charset="0"/>
                <a:cs typeface="Calibri" panose="020F0502020204030204" pitchFamily="34" charset="0"/>
              </a:rPr>
              <a:t>E ARTS VISUELS</a:t>
            </a:r>
          </a:p>
        </p:txBody>
      </p:sp>
      <p:sp>
        <p:nvSpPr>
          <p:cNvPr id="9" name="ZoneTexte 8">
            <a:extLst>
              <a:ext uri="{FF2B5EF4-FFF2-40B4-BE49-F238E27FC236}">
                <a16:creationId xmlns="" xmlns:a16="http://schemas.microsoft.com/office/drawing/2014/main" id="{7EED3421-CCB5-03B5-9724-324D855171CA}"/>
              </a:ext>
            </a:extLst>
          </p:cNvPr>
          <p:cNvSpPr txBox="1"/>
          <p:nvPr/>
        </p:nvSpPr>
        <p:spPr>
          <a:xfrm>
            <a:off x="544604" y="1558528"/>
            <a:ext cx="8108357" cy="4462760"/>
          </a:xfrm>
          <a:prstGeom prst="rect">
            <a:avLst/>
          </a:prstGeom>
          <a:noFill/>
        </p:spPr>
        <p:txBody>
          <a:bodyPr wrap="square" rtlCol="0">
            <a:spAutoFit/>
          </a:bodyPr>
          <a:lstStyle/>
          <a:p>
            <a:pPr algn="just"/>
            <a:r>
              <a:rPr lang="fr-FR" sz="1600" dirty="0">
                <a:solidFill>
                  <a:srgbClr val="7030A0"/>
                </a:solidFill>
                <a:latin typeface="Calibri" panose="020F0502020204030204" pitchFamily="34" charset="0"/>
                <a:cs typeface="Calibri" panose="020F0502020204030204" pitchFamily="34" charset="0"/>
              </a:rPr>
              <a:t>Les actions éducatives dans le domaine de l’éducation aux images déclinent les trois axes principaux du référentiel du PEAC : se confronter aux œuvres, à leur matérialité, à la singularité de leurs langages par les rencontres, la visite et la fréquentation des lieux culturels, festivals, cinémas, musées, centres d’art etc.</a:t>
            </a:r>
          </a:p>
          <a:p>
            <a:endParaRPr lang="fr-FR" sz="1600" dirty="0">
              <a:solidFill>
                <a:srgbClr val="7030A0"/>
              </a:solidFill>
              <a:latin typeface="Calibri" panose="020F0502020204030204" pitchFamily="34" charset="0"/>
              <a:cs typeface="Calibri" panose="020F0502020204030204" pitchFamily="34" charset="0"/>
            </a:endParaRPr>
          </a:p>
          <a:p>
            <a:r>
              <a:rPr lang="fr-FR" sz="1600" b="1" dirty="0">
                <a:latin typeface="Calibri" panose="020F0502020204030204" pitchFamily="34" charset="0"/>
                <a:cs typeface="Calibri" panose="020F0502020204030204" pitchFamily="34" charset="0"/>
              </a:rPr>
              <a:t>- </a:t>
            </a:r>
            <a:r>
              <a:rPr lang="fr-FR" sz="1600" b="1" dirty="0">
                <a:solidFill>
                  <a:srgbClr val="7030A0"/>
                </a:solidFill>
                <a:latin typeface="Calibri" panose="020F0502020204030204" pitchFamily="34" charset="0"/>
                <a:cs typeface="Calibri" panose="020F0502020204030204" pitchFamily="34" charset="0"/>
              </a:rPr>
              <a:t>Dispositifs nationaux :</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La classe, l’œuvre (Nuit Européenne des musées 13 mai 2023)</a:t>
            </a:r>
          </a:p>
          <a:p>
            <a:pPr marL="557213" lvl="1" indent="-214313">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Programme </a:t>
            </a:r>
            <a:r>
              <a:rPr lang="fr-FR" sz="1600" dirty="0" err="1">
                <a:solidFill>
                  <a:srgbClr val="7030A0"/>
                </a:solidFill>
                <a:latin typeface="Calibri" panose="020F0502020204030204" pitchFamily="34" charset="0"/>
                <a:cs typeface="Calibri" panose="020F0502020204030204" pitchFamily="34" charset="0"/>
              </a:rPr>
              <a:t>Manufacto</a:t>
            </a:r>
            <a:endParaRPr lang="fr-FR" sz="1600" dirty="0">
              <a:solidFill>
                <a:srgbClr val="7030A0"/>
              </a:solidFill>
              <a:latin typeface="Calibri" panose="020F0502020204030204" pitchFamily="34" charset="0"/>
              <a:cs typeface="Calibri" panose="020F0502020204030204" pitchFamily="34" charset="0"/>
            </a:endParaRPr>
          </a:p>
          <a:p>
            <a:pPr marL="557213" lvl="1" indent="-214313">
              <a:buFont typeface="Arial" panose="020B0604020202020204" pitchFamily="34" charset="0"/>
              <a:buChar char="•"/>
            </a:pPr>
            <a:endParaRPr lang="fr-FR" sz="1200" dirty="0">
              <a:solidFill>
                <a:srgbClr val="7030A0"/>
              </a:solidFill>
              <a:latin typeface="Calibri" panose="020F0502020204030204" pitchFamily="34" charset="0"/>
              <a:cs typeface="Calibri" panose="020F0502020204030204" pitchFamily="34" charset="0"/>
            </a:endParaRPr>
          </a:p>
          <a:p>
            <a:pPr marL="257175" indent="-257175">
              <a:buFontTx/>
              <a:buChar char="-"/>
            </a:pPr>
            <a:r>
              <a:rPr lang="fr-FR" sz="1600" b="1" dirty="0">
                <a:solidFill>
                  <a:srgbClr val="7030A0"/>
                </a:solidFill>
                <a:latin typeface="Calibri" panose="020F0502020204030204" pitchFamily="34" charset="0"/>
                <a:cs typeface="Calibri" panose="020F0502020204030204" pitchFamily="34" charset="0"/>
              </a:rPr>
              <a:t>Dispositifs territoriaux :</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Une rentrée en Image / Une année en Images</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Dispositifs FRAC</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Passeurs de culture</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Résidences d’artiste</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Ateliers de pratique</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Galeries en établissement</a:t>
            </a:r>
          </a:p>
          <a:p>
            <a:pPr marL="600075" lvl="1" indent="-257175">
              <a:buFont typeface="Arial" panose="020B0604020202020204" pitchFamily="34" charset="0"/>
              <a:buChar char="•"/>
            </a:pPr>
            <a:r>
              <a:rPr lang="fr-FR" sz="1600" dirty="0">
                <a:solidFill>
                  <a:srgbClr val="7030A0"/>
                </a:solidFill>
                <a:latin typeface="Calibri" panose="020F0502020204030204" pitchFamily="34" charset="0"/>
                <a:cs typeface="Calibri" panose="020F0502020204030204" pitchFamily="34" charset="0"/>
              </a:rPr>
              <a:t>Projet « Cassandre »</a:t>
            </a:r>
          </a:p>
          <a:p>
            <a:pPr marL="600075" lvl="1" indent="-257175">
              <a:buFont typeface="Arial" panose="020B0604020202020204" pitchFamily="34" charset="0"/>
              <a:buChar char="•"/>
            </a:pPr>
            <a:endParaRPr lang="fr-FR" sz="1600" dirty="0">
              <a:solidFill>
                <a:srgbClr val="7030A0"/>
              </a:solidFill>
              <a:latin typeface="Calibri" panose="020F0502020204030204" pitchFamily="34" charset="0"/>
              <a:cs typeface="Calibri" panose="020F0502020204030204" pitchFamily="34" charset="0"/>
            </a:endParaRPr>
          </a:p>
        </p:txBody>
      </p:sp>
      <p:pic>
        <p:nvPicPr>
          <p:cNvPr id="5" name="Image 3"/>
          <p:cNvPicPr>
            <a:picLocks noChangeAspect="1"/>
          </p:cNvPicPr>
          <p:nvPr/>
        </p:nvPicPr>
        <p:blipFill>
          <a:blip r:embed="rId3"/>
          <a:stretch>
            <a:fillRect/>
          </a:stretch>
        </p:blipFill>
        <p:spPr>
          <a:xfrm>
            <a:off x="7209542" y="242368"/>
            <a:ext cx="1934458" cy="1199363"/>
          </a:xfrm>
          <a:prstGeom prst="rect">
            <a:avLst/>
          </a:prstGeom>
          <a:noFill/>
          <a:ln cap="flat">
            <a:noFill/>
          </a:ln>
        </p:spPr>
      </p:pic>
    </p:spTree>
    <p:extLst>
      <p:ext uri="{BB962C8B-B14F-4D97-AF65-F5344CB8AC3E}">
        <p14:creationId xmlns:p14="http://schemas.microsoft.com/office/powerpoint/2010/main" val="2489275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260648"/>
            <a:ext cx="8352928" cy="6432530"/>
          </a:xfrm>
          <a:prstGeom prst="rect">
            <a:avLst/>
          </a:prstGeom>
          <a:noFill/>
        </p:spPr>
        <p:txBody>
          <a:bodyPr wrap="square" rtlCol="0">
            <a:spAutoFit/>
          </a:bodyPr>
          <a:lstStyle/>
          <a:p>
            <a:r>
              <a:rPr lang="fr-FR" sz="1600" b="1" dirty="0">
                <a:solidFill>
                  <a:srgbClr val="7030A0"/>
                </a:solidFill>
                <a:latin typeface="Calibri" panose="020F0502020204030204" pitchFamily="34" charset="0"/>
                <a:cs typeface="Calibri" panose="020F0502020204030204" pitchFamily="34" charset="0"/>
              </a:rPr>
              <a:t>Extrait de la circulaire dédiée </a:t>
            </a:r>
            <a:r>
              <a:rPr lang="fr-FR" sz="1600" b="1" dirty="0">
                <a:solidFill>
                  <a:srgbClr val="7030A0"/>
                </a:solidFill>
                <a:latin typeface="Calibri" panose="020F0502020204030204" pitchFamily="34" charset="0"/>
                <a:cs typeface="Calibri" panose="020F0502020204030204" pitchFamily="34" charset="0"/>
                <a:hlinkClick r:id="rId2"/>
              </a:rPr>
              <a:t>https://www.education.gouv.fr/bo/15/Hebdo14/MENH1506032C.htm</a:t>
            </a:r>
            <a:endParaRPr lang="fr-FR" sz="1600" b="1" dirty="0">
              <a:solidFill>
                <a:srgbClr val="7030A0"/>
              </a:solidFill>
              <a:latin typeface="Calibri" panose="020F0502020204030204" pitchFamily="34" charset="0"/>
              <a:cs typeface="Calibri" panose="020F0502020204030204" pitchFamily="34" charset="0"/>
            </a:endParaRPr>
          </a:p>
          <a:p>
            <a:endParaRPr lang="fr-FR" b="1" dirty="0">
              <a:solidFill>
                <a:srgbClr val="7030A0"/>
              </a:solidFill>
              <a:latin typeface="Calibri" panose="020F0502020204030204" pitchFamily="34" charset="0"/>
              <a:cs typeface="Calibri" panose="020F0502020204030204" pitchFamily="34" charset="0"/>
            </a:endParaRPr>
          </a:p>
          <a:p>
            <a:r>
              <a:rPr lang="fr-FR" b="1" dirty="0">
                <a:solidFill>
                  <a:srgbClr val="7030A0"/>
                </a:solidFill>
                <a:latin typeface="Calibri" panose="020F0502020204030204" pitchFamily="34" charset="0"/>
                <a:cs typeface="Calibri" panose="020F0502020204030204" pitchFamily="34" charset="0"/>
              </a:rPr>
              <a:t>Contenu de la mission du référent culture :</a:t>
            </a:r>
          </a:p>
          <a:p>
            <a:r>
              <a:rPr lang="fr-FR" sz="1600" dirty="0">
                <a:solidFill>
                  <a:srgbClr val="7030A0"/>
                </a:solidFill>
                <a:latin typeface="Calibri" panose="020F0502020204030204" pitchFamily="34" charset="0"/>
                <a:cs typeface="Calibri" panose="020F0502020204030204" pitchFamily="34" charset="0"/>
              </a:rPr>
              <a:t>Le référent culture contribue à la mise en œuvre du parcours d'éducation artistique et culturelle des élèves en :</a:t>
            </a:r>
          </a:p>
          <a:p>
            <a:pPr marL="285750" indent="-285750">
              <a:buFontTx/>
              <a:buChar char="-"/>
            </a:pPr>
            <a:r>
              <a:rPr lang="fr-FR" sz="1600" dirty="0">
                <a:solidFill>
                  <a:srgbClr val="7030A0"/>
                </a:solidFill>
                <a:latin typeface="Calibri" panose="020F0502020204030204" pitchFamily="34" charset="0"/>
                <a:cs typeface="Calibri" panose="020F0502020204030204" pitchFamily="34" charset="0"/>
              </a:rPr>
              <a:t>Participant à l'élaboration du volet culturel du projet d'établissement en lien avec le conseil pédagogique et le conseil des délégués pour la vie lycéenne ou collégienne ;</a:t>
            </a:r>
          </a:p>
          <a:p>
            <a:pPr marL="285750" indent="-285750">
              <a:buFontTx/>
              <a:buChar char="-"/>
            </a:pPr>
            <a:endParaRPr lang="fr-FR" sz="800"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sz="1600" dirty="0">
                <a:solidFill>
                  <a:srgbClr val="7030A0"/>
                </a:solidFill>
                <a:latin typeface="Calibri" panose="020F0502020204030204" pitchFamily="34" charset="0"/>
                <a:cs typeface="Calibri" panose="020F0502020204030204" pitchFamily="34" charset="0"/>
              </a:rPr>
              <a:t>Informant la communauté éducative de l'offre culturelle de proximité, en lien avec la délégation académique à l'éducation artistique et à l'action culturelle (</a:t>
            </a:r>
            <a:r>
              <a:rPr lang="fr-FR" sz="1600" dirty="0" err="1">
                <a:solidFill>
                  <a:srgbClr val="7030A0"/>
                </a:solidFill>
                <a:latin typeface="Calibri" panose="020F0502020204030204" pitchFamily="34" charset="0"/>
                <a:cs typeface="Calibri" panose="020F0502020204030204" pitchFamily="34" charset="0"/>
              </a:rPr>
              <a:t>Daac</a:t>
            </a:r>
            <a:r>
              <a:rPr lang="fr-FR" sz="1600" dirty="0">
                <a:solidFill>
                  <a:srgbClr val="7030A0"/>
                </a:solidFill>
                <a:latin typeface="Calibri" panose="020F0502020204030204" pitchFamily="34" charset="0"/>
                <a:cs typeface="Calibri" panose="020F0502020204030204" pitchFamily="34" charset="0"/>
              </a:rPr>
              <a:t>) et les services éducatifs des institutions culturelles locales ;</a:t>
            </a:r>
          </a:p>
          <a:p>
            <a:pPr marL="285750" indent="-285750">
              <a:buFontTx/>
              <a:buChar char="-"/>
            </a:pPr>
            <a:endParaRPr lang="fr-FR" sz="800"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sz="1600" dirty="0">
                <a:solidFill>
                  <a:srgbClr val="7030A0"/>
                </a:solidFill>
                <a:latin typeface="Calibri" panose="020F0502020204030204" pitchFamily="34" charset="0"/>
                <a:cs typeface="Calibri" panose="020F0502020204030204" pitchFamily="34" charset="0"/>
              </a:rPr>
              <a:t>Veillant au développement et à la mise en œuvre de projets culturels dans le cadre du temps scolaire et/ou périscolaire (classes à projet artistique et culturel, ateliers artistiques, ateliers scientifiques et techniques, espace culturel, etc.), et au développement des projets culturels proposés par le conseil des délégués pour la vie lycéenne ou collégienne et la maison des lycéens ;</a:t>
            </a:r>
          </a:p>
          <a:p>
            <a:pPr marL="285750" indent="-285750">
              <a:buFontTx/>
              <a:buChar char="-"/>
            </a:pPr>
            <a:endParaRPr lang="fr-FR" sz="800"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sz="1600" dirty="0">
                <a:solidFill>
                  <a:srgbClr val="7030A0"/>
                </a:solidFill>
                <a:latin typeface="Calibri" panose="020F0502020204030204" pitchFamily="34" charset="0"/>
                <a:cs typeface="Calibri" panose="020F0502020204030204" pitchFamily="34" charset="0"/>
              </a:rPr>
              <a:t>Encourageant et facilitant les démarches partenariales mises en place entre l'établissement, les institutions culturelles et les collectivités territoriales ;</a:t>
            </a:r>
          </a:p>
          <a:p>
            <a:pPr marL="285750" indent="-285750">
              <a:buFontTx/>
              <a:buChar char="-"/>
            </a:pPr>
            <a:endParaRPr lang="fr-FR" sz="800"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sz="1600" dirty="0">
                <a:solidFill>
                  <a:srgbClr val="7030A0"/>
                </a:solidFill>
                <a:latin typeface="Calibri" panose="020F0502020204030204" pitchFamily="34" charset="0"/>
                <a:cs typeface="Calibri" panose="020F0502020204030204" pitchFamily="34" charset="0"/>
              </a:rPr>
              <a:t>Valorisant sur le site Internet de l'établissement les actions pédagogiques particulièrement innovantes dans le champ culturel.</a:t>
            </a:r>
          </a:p>
          <a:p>
            <a:pPr marL="285750" indent="-285750">
              <a:buFontTx/>
              <a:buChar char="-"/>
            </a:pPr>
            <a:endParaRPr lang="fr-FR" sz="1000" dirty="0">
              <a:solidFill>
                <a:srgbClr val="7030A0"/>
              </a:solidFill>
              <a:latin typeface="Calibri" panose="020F0502020204030204" pitchFamily="34" charset="0"/>
              <a:cs typeface="Calibri" panose="020F0502020204030204" pitchFamily="34" charset="0"/>
            </a:endParaRPr>
          </a:p>
          <a:p>
            <a:r>
              <a:rPr lang="fr-FR" sz="1600" dirty="0">
                <a:solidFill>
                  <a:srgbClr val="7030A0"/>
                </a:solidFill>
                <a:latin typeface="Calibri" panose="020F0502020204030204" pitchFamily="34" charset="0"/>
                <a:cs typeface="Calibri" panose="020F0502020204030204" pitchFamily="34" charset="0"/>
              </a:rPr>
              <a:t>Taux d'IMP à attribuer : taux annuel de 625 € ; le taux de 1 250 € peut être versé si la charge effective de travail le justifie.</a:t>
            </a:r>
          </a:p>
        </p:txBody>
      </p:sp>
    </p:spTree>
    <p:extLst>
      <p:ext uri="{BB962C8B-B14F-4D97-AF65-F5344CB8AC3E}">
        <p14:creationId xmlns:p14="http://schemas.microsoft.com/office/powerpoint/2010/main" val="545408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1555920" y="116632"/>
            <a:ext cx="7408568" cy="1368152"/>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r>
              <a:rPr lang="fr-FR" sz="3600" b="1" u="sng" dirty="0">
                <a:solidFill>
                  <a:srgbClr val="7030A0"/>
                </a:solidFill>
                <a:latin typeface="Calibri" panose="020F0502020204030204" pitchFamily="34" charset="0"/>
                <a:cs typeface="Calibri" panose="020F0502020204030204" pitchFamily="34" charset="0"/>
              </a:rPr>
              <a:t>4 - ADAGE / Enjeux de la </a:t>
            </a:r>
            <a:r>
              <a:rPr lang="fr-FR" sz="3600" b="1" u="sng">
                <a:solidFill>
                  <a:srgbClr val="7030A0"/>
                </a:solidFill>
                <a:latin typeface="Calibri" panose="020F0502020204030204" pitchFamily="34" charset="0"/>
                <a:cs typeface="Calibri" panose="020F0502020204030204" pitchFamily="34" charset="0"/>
              </a:rPr>
              <a:t>politique EAC</a:t>
            </a:r>
            <a:endParaRPr lang="fr-FR" sz="3600" b="1" u="sng" dirty="0">
              <a:solidFill>
                <a:srgbClr val="7030A0"/>
              </a:solidFill>
              <a:latin typeface="Calibri" panose="020F0502020204030204" pitchFamily="34" charset="0"/>
              <a:cs typeface="Calibri" panose="020F0502020204030204" pitchFamily="34" charset="0"/>
            </a:endParaRP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pic>
        <p:nvPicPr>
          <p:cNvPr id="11" name="Image 10"/>
          <p:cNvPicPr>
            <a:picLocks noChangeAspect="1"/>
          </p:cNvPicPr>
          <p:nvPr/>
        </p:nvPicPr>
        <p:blipFill>
          <a:blip r:embed="rId3"/>
          <a:stretch>
            <a:fillRect/>
          </a:stretch>
        </p:blipFill>
        <p:spPr>
          <a:xfrm>
            <a:off x="323528" y="1700808"/>
            <a:ext cx="8696080" cy="4774157"/>
          </a:xfrm>
          <a:prstGeom prst="rect">
            <a:avLst/>
          </a:prstGeom>
        </p:spPr>
      </p:pic>
    </p:spTree>
    <p:extLst>
      <p:ext uri="{BB962C8B-B14F-4D97-AF65-F5344CB8AC3E}">
        <p14:creationId xmlns:p14="http://schemas.microsoft.com/office/powerpoint/2010/main" val="40889932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1555920" y="116632"/>
            <a:ext cx="7408568" cy="1368152"/>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r>
              <a:rPr lang="fr-FR" sz="3600" b="1" u="sng" dirty="0">
                <a:solidFill>
                  <a:srgbClr val="7030A0"/>
                </a:solidFill>
                <a:latin typeface="Calibri" panose="020F0502020204030204" pitchFamily="34" charset="0"/>
                <a:cs typeface="Calibri" panose="020F0502020204030204" pitchFamily="34" charset="0"/>
              </a:rPr>
              <a:t>5 - ADAGE/PASS CULTURE</a:t>
            </a:r>
          </a:p>
          <a:p>
            <a:pPr algn="ctr"/>
            <a:r>
              <a:rPr lang="fr-FR" sz="3600" b="1" u="sng" dirty="0">
                <a:solidFill>
                  <a:srgbClr val="7030A0"/>
                </a:solidFill>
                <a:latin typeface="Calibri" panose="020F0502020204030204" pitchFamily="34" charset="0"/>
                <a:cs typeface="Calibri" panose="020F0502020204030204" pitchFamily="34" charset="0"/>
              </a:rPr>
              <a:t> MODALITÉS PRATIQUES</a:t>
            </a: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6" name="Titre 1"/>
          <p:cNvSpPr/>
          <p:nvPr/>
        </p:nvSpPr>
        <p:spPr>
          <a:xfrm>
            <a:off x="353520" y="1484784"/>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ADAGE est la plateforme dédiée aux projets EAC accessible via Esterel .</a:t>
            </a:r>
            <a:endParaRPr lang="fr-FR" b="0" strike="noStrike" spc="-1" dirty="0">
              <a:solidFill>
                <a:srgbClr val="7030A0"/>
              </a:solidFill>
              <a:latin typeface="Calibri" panose="020F0502020204030204" pitchFamily="34" charset="0"/>
              <a:cs typeface="Calibri" panose="020F0502020204030204" pitchFamily="34" charset="0"/>
            </a:endParaRPr>
          </a:p>
          <a:p>
            <a:pPr>
              <a:lnSpc>
                <a:spcPct val="100000"/>
              </a:lnSpc>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On l’utilise pour :</a:t>
            </a:r>
            <a:endParaRPr lang="fr-FR" b="0" strike="noStrike" spc="-1" dirty="0">
              <a:solidFill>
                <a:srgbClr val="7030A0"/>
              </a:solidFill>
              <a:latin typeface="Calibri" panose="020F0502020204030204" pitchFamily="34" charset="0"/>
              <a:cs typeface="Calibri" panose="020F0502020204030204" pitchFamily="34" charset="0"/>
            </a:endParaRPr>
          </a:p>
          <a:p>
            <a:pPr>
              <a:lnSpc>
                <a:spcPct val="100000"/>
              </a:lnSpc>
              <a:tabLst>
                <a:tab pos="0" algn="l"/>
              </a:tabLst>
            </a:pPr>
            <a:endParaRPr lang="fr-FR" b="0" strike="noStrike" spc="-1" dirty="0">
              <a:solidFill>
                <a:srgbClr val="7030A0"/>
              </a:solidFill>
              <a:latin typeface="Calibri" panose="020F0502020204030204" pitchFamily="34" charset="0"/>
              <a:cs typeface="Calibri" panose="020F0502020204030204" pitchFamily="34" charset="0"/>
            </a:endParaRPr>
          </a:p>
          <a:p>
            <a:pPr marL="685800" indent="-684720">
              <a:lnSpc>
                <a:spcPct val="100000"/>
              </a:lnSpc>
              <a:buClr>
                <a:srgbClr val="870087"/>
              </a:buClr>
              <a:buFont typeface="Arial"/>
              <a:buChar char="•"/>
              <a:tabLst>
                <a:tab pos="0" algn="l"/>
              </a:tabLst>
            </a:pPr>
            <a:r>
              <a:rPr lang="fr-FR" b="1" i="1" strike="noStrike" spc="-1" dirty="0">
                <a:solidFill>
                  <a:srgbClr val="7030A0"/>
                </a:solidFill>
                <a:latin typeface="Calibri" panose="020F0502020204030204" pitchFamily="34" charset="0"/>
                <a:ea typeface="Calibri"/>
                <a:cs typeface="Calibri" panose="020F0502020204030204" pitchFamily="34" charset="0"/>
              </a:rPr>
              <a:t>Répondre à des appels à projets </a:t>
            </a:r>
            <a:r>
              <a:rPr lang="fr-FR" i="1" strike="noStrike" spc="-1" dirty="0">
                <a:solidFill>
                  <a:srgbClr val="7030A0"/>
                </a:solidFill>
                <a:latin typeface="Calibri" panose="020F0502020204030204" pitchFamily="34" charset="0"/>
                <a:ea typeface="Calibri"/>
                <a:cs typeface="Calibri" panose="020F0502020204030204" pitchFamily="34" charset="0"/>
              </a:rPr>
              <a:t>(cofinancement auprès de la DAAC en</a:t>
            </a:r>
            <a:r>
              <a:rPr lang="fr-FR" i="1" u="sng" strike="noStrike" spc="-1" dirty="0">
                <a:solidFill>
                  <a:srgbClr val="7030A0"/>
                </a:solidFill>
                <a:latin typeface="Calibri" panose="020F0502020204030204" pitchFamily="34" charset="0"/>
                <a:ea typeface="Calibri"/>
                <a:cs typeface="Calibri" panose="020F0502020204030204" pitchFamily="34" charset="0"/>
              </a:rPr>
              <a:t> septembre </a:t>
            </a:r>
            <a:r>
              <a:rPr lang="fr-FR" i="1" strike="noStrike" spc="-1" dirty="0">
                <a:solidFill>
                  <a:srgbClr val="7030A0"/>
                </a:solidFill>
                <a:latin typeface="Calibri" panose="020F0502020204030204" pitchFamily="34" charset="0"/>
                <a:ea typeface="Calibri"/>
                <a:cs typeface="Calibri" panose="020F0502020204030204" pitchFamily="34" charset="0"/>
              </a:rPr>
              <a:t>ou projet ponctuel tel que jeunes en librairie, Une année en </a:t>
            </a:r>
            <a:r>
              <a:rPr lang="fr-FR" i="1" spc="-1" dirty="0">
                <a:solidFill>
                  <a:srgbClr val="7030A0"/>
                </a:solidFill>
                <a:latin typeface="Calibri" panose="020F0502020204030204" pitchFamily="34" charset="0"/>
                <a:ea typeface="Calibri"/>
                <a:cs typeface="Calibri" panose="020F0502020204030204" pitchFamily="34" charset="0"/>
              </a:rPr>
              <a:t>i</a:t>
            </a:r>
            <a:r>
              <a:rPr lang="fr-FR" i="1" strike="noStrike" spc="-1" dirty="0">
                <a:solidFill>
                  <a:srgbClr val="7030A0"/>
                </a:solidFill>
                <a:latin typeface="Calibri" panose="020F0502020204030204" pitchFamily="34" charset="0"/>
                <a:ea typeface="Calibri"/>
                <a:cs typeface="Calibri" panose="020F0502020204030204" pitchFamily="34" charset="0"/>
              </a:rPr>
              <a:t>mage…)</a:t>
            </a:r>
          </a:p>
          <a:p>
            <a:pPr marL="685800" indent="-684720">
              <a:lnSpc>
                <a:spcPct val="100000"/>
              </a:lnSpc>
              <a:buClr>
                <a:srgbClr val="870087"/>
              </a:buClr>
              <a:buFont typeface="Arial"/>
              <a:buChar char="•"/>
              <a:tabLst>
                <a:tab pos="0" algn="l"/>
              </a:tabLst>
            </a:pPr>
            <a:endParaRPr lang="fr-FR" strike="noStrike" spc="-1" dirty="0">
              <a:solidFill>
                <a:srgbClr val="7030A0"/>
              </a:solidFill>
              <a:latin typeface="Calibri" panose="020F0502020204030204" pitchFamily="34" charset="0"/>
              <a:cs typeface="Calibri" panose="020F0502020204030204" pitchFamily="34" charset="0"/>
            </a:endParaRPr>
          </a:p>
          <a:p>
            <a:pPr marL="685800" indent="-684720">
              <a:lnSpc>
                <a:spcPct val="100000"/>
              </a:lnSpc>
              <a:buClr>
                <a:srgbClr val="870087"/>
              </a:buClr>
              <a:buFont typeface="Arial"/>
              <a:buChar char="•"/>
              <a:tabLst>
                <a:tab pos="0" algn="l"/>
              </a:tabLst>
            </a:pPr>
            <a:r>
              <a:rPr lang="fr-FR" b="1" i="1" spc="-1" dirty="0">
                <a:solidFill>
                  <a:srgbClr val="7030A0"/>
                </a:solidFill>
                <a:latin typeface="Calibri" panose="020F0502020204030204" pitchFamily="34" charset="0"/>
                <a:ea typeface="Calibri"/>
                <a:cs typeface="Calibri" panose="020F0502020204030204" pitchFamily="34" charset="0"/>
              </a:rPr>
              <a:t>Recenser et valoriser vos</a:t>
            </a:r>
            <a:r>
              <a:rPr lang="fr-FR" b="1" i="1" strike="noStrike" spc="-1" dirty="0">
                <a:solidFill>
                  <a:srgbClr val="7030A0"/>
                </a:solidFill>
                <a:latin typeface="Calibri" panose="020F0502020204030204" pitchFamily="34" charset="0"/>
                <a:ea typeface="Calibri"/>
                <a:cs typeface="Calibri" panose="020F0502020204030204" pitchFamily="34" charset="0"/>
              </a:rPr>
              <a:t> projets </a:t>
            </a:r>
            <a:r>
              <a:rPr lang="fr-FR" i="1" u="sng" strike="noStrike" spc="-1" dirty="0">
                <a:solidFill>
                  <a:srgbClr val="7030A0"/>
                </a:solidFill>
                <a:latin typeface="Calibri" panose="020F0502020204030204" pitchFamily="34" charset="0"/>
                <a:ea typeface="Calibri"/>
                <a:cs typeface="Calibri" panose="020F0502020204030204" pitchFamily="34" charset="0"/>
              </a:rPr>
              <a:t>(tout au long de l’année </a:t>
            </a:r>
            <a:r>
              <a:rPr lang="fr-FR" i="1" strike="noStrike" spc="-1" dirty="0">
                <a:solidFill>
                  <a:srgbClr val="7030A0"/>
                </a:solidFill>
                <a:latin typeface="Calibri" panose="020F0502020204030204" pitchFamily="34" charset="0"/>
                <a:ea typeface="Calibri"/>
                <a:cs typeface="Calibri" panose="020F0502020204030204" pitchFamily="34" charset="0"/>
              </a:rPr>
              <a:t>pour tout projet même non financé par le pass Culture ou la DAAC).</a:t>
            </a:r>
          </a:p>
          <a:p>
            <a:pPr marL="685800" indent="-684720">
              <a:lnSpc>
                <a:spcPct val="100000"/>
              </a:lnSpc>
              <a:buClr>
                <a:srgbClr val="870087"/>
              </a:buClr>
              <a:buFont typeface="Arial"/>
              <a:buChar char="•"/>
              <a:tabLst>
                <a:tab pos="0" algn="l"/>
              </a:tabLst>
            </a:pPr>
            <a:endParaRPr lang="fr-FR" strike="noStrike" spc="-1" dirty="0">
              <a:solidFill>
                <a:srgbClr val="7030A0"/>
              </a:solidFill>
              <a:latin typeface="Calibri" panose="020F0502020204030204" pitchFamily="34" charset="0"/>
              <a:cs typeface="Calibri" panose="020F0502020204030204" pitchFamily="34" charset="0"/>
            </a:endParaRPr>
          </a:p>
          <a:p>
            <a:pPr marL="685800" indent="-684720">
              <a:lnSpc>
                <a:spcPct val="100000"/>
              </a:lnSpc>
              <a:buClr>
                <a:srgbClr val="870087"/>
              </a:buClr>
              <a:buFont typeface="Arial"/>
              <a:buChar char="•"/>
              <a:tabLst>
                <a:tab pos="0" algn="l"/>
              </a:tabLst>
            </a:pPr>
            <a:r>
              <a:rPr lang="fr-FR" b="1" i="1" strike="noStrike" spc="-1" dirty="0">
                <a:solidFill>
                  <a:srgbClr val="7030A0"/>
                </a:solidFill>
                <a:latin typeface="Calibri" panose="020F0502020204030204" pitchFamily="34" charset="0"/>
                <a:ea typeface="Calibri"/>
                <a:cs typeface="Calibri" panose="020F0502020204030204" pitchFamily="34" charset="0"/>
              </a:rPr>
              <a:t> Monter des projets financés par le pass Culture part collective.</a:t>
            </a:r>
          </a:p>
          <a:p>
            <a:pPr marL="685800" indent="-684720">
              <a:lnSpc>
                <a:spcPct val="100000"/>
              </a:lnSpc>
              <a:buClr>
                <a:srgbClr val="870087"/>
              </a:buClr>
              <a:buFont typeface="Arial"/>
              <a:buChar char="•"/>
              <a:tabLst>
                <a:tab pos="0" algn="l"/>
              </a:tabLst>
            </a:pPr>
            <a:endParaRPr lang="fr-FR" b="1" i="1" strike="noStrike" spc="-1" dirty="0">
              <a:solidFill>
                <a:srgbClr val="7030A0"/>
              </a:solidFill>
              <a:latin typeface="Calibri" panose="020F0502020204030204" pitchFamily="34" charset="0"/>
              <a:ea typeface="Calibri"/>
              <a:cs typeface="Calibri" panose="020F0502020204030204" pitchFamily="34" charset="0"/>
            </a:endParaRPr>
          </a:p>
          <a:p>
            <a:pPr marL="685800" indent="-684720">
              <a:lnSpc>
                <a:spcPct val="100000"/>
              </a:lnSpc>
              <a:buClr>
                <a:srgbClr val="870087"/>
              </a:buClr>
              <a:buFont typeface="Arial"/>
              <a:buChar char="•"/>
              <a:tabLst>
                <a:tab pos="0" algn="l"/>
              </a:tabLst>
            </a:pPr>
            <a:r>
              <a:rPr lang="fr-FR" b="1" i="1" spc="-1" dirty="0">
                <a:solidFill>
                  <a:srgbClr val="7030A0"/>
                </a:solidFill>
                <a:latin typeface="Calibri" panose="020F0502020204030204" pitchFamily="34" charset="0"/>
                <a:cs typeface="Calibri" panose="020F0502020204030204" pitchFamily="34" charset="0"/>
              </a:rPr>
              <a:t>Repérer et contacter des partenaires et trouver des projets </a:t>
            </a:r>
            <a:r>
              <a:rPr lang="fr-FR" i="1" spc="-1" dirty="0">
                <a:solidFill>
                  <a:srgbClr val="7030A0"/>
                </a:solidFill>
                <a:latin typeface="Calibri" panose="020F0502020204030204" pitchFamily="34" charset="0"/>
                <a:cs typeface="Calibri" panose="020F0502020204030204" pitchFamily="34" charset="0"/>
              </a:rPr>
              <a:t>d’autres établissements…</a:t>
            </a:r>
          </a:p>
          <a:p>
            <a:pPr marL="685800" indent="-684720">
              <a:lnSpc>
                <a:spcPct val="100000"/>
              </a:lnSpc>
              <a:buClr>
                <a:srgbClr val="870087"/>
              </a:buClr>
              <a:buFont typeface="Arial"/>
              <a:buChar char="•"/>
              <a:tabLst>
                <a:tab pos="0" algn="l"/>
              </a:tabLst>
            </a:pPr>
            <a:endParaRPr lang="fr-FR" i="1" spc="-1" dirty="0">
              <a:solidFill>
                <a:srgbClr val="7030A0"/>
              </a:solidFill>
              <a:latin typeface="Calibri" panose="020F0502020204030204" pitchFamily="34" charset="0"/>
              <a:cs typeface="Calibri" panose="020F0502020204030204" pitchFamily="34" charset="0"/>
            </a:endParaRPr>
          </a:p>
          <a:p>
            <a:pPr marL="685800" indent="-684720">
              <a:lnSpc>
                <a:spcPct val="100000"/>
              </a:lnSpc>
              <a:buClr>
                <a:srgbClr val="870087"/>
              </a:buClr>
              <a:buFont typeface="Arial"/>
              <a:buChar char="•"/>
              <a:tabLst>
                <a:tab pos="0" algn="l"/>
              </a:tabLst>
            </a:pPr>
            <a:r>
              <a:rPr lang="fr-FR" b="1" i="1" spc="-1" dirty="0">
                <a:solidFill>
                  <a:srgbClr val="7030A0"/>
                </a:solidFill>
                <a:latin typeface="Calibri" panose="020F0502020204030204" pitchFamily="34" charset="0"/>
                <a:cs typeface="Calibri" panose="020F0502020204030204" pitchFamily="34" charset="0"/>
              </a:rPr>
              <a:t>Editer le suivi EAC des élèves</a:t>
            </a:r>
            <a:r>
              <a:rPr lang="fr-FR" i="1" spc="-1" dirty="0">
                <a:solidFill>
                  <a:srgbClr val="7030A0"/>
                </a:solidFill>
                <a:latin typeface="Calibri" panose="020F0502020204030204" pitchFamily="34" charset="0"/>
                <a:cs typeface="Calibri" panose="020F0502020204030204" pitchFamily="34" charset="0"/>
              </a:rPr>
              <a:t>.</a:t>
            </a:r>
          </a:p>
        </p:txBody>
      </p:sp>
      <p:sp>
        <p:nvSpPr>
          <p:cNvPr id="7" name="ZoneTexte 6"/>
          <p:cNvSpPr txBox="1"/>
          <p:nvPr/>
        </p:nvSpPr>
        <p:spPr>
          <a:xfrm>
            <a:off x="5868144" y="6330806"/>
            <a:ext cx="3158252" cy="338554"/>
          </a:xfrm>
          <a:prstGeom prst="rect">
            <a:avLst/>
          </a:prstGeom>
          <a:noFill/>
          <a:ln>
            <a:solidFill>
              <a:srgbClr val="7030A0"/>
            </a:solidFill>
            <a:prstDash val="dash"/>
          </a:ln>
        </p:spPr>
        <p:txBody>
          <a:bodyPr wrap="square" rtlCol="0">
            <a:spAutoFit/>
          </a:bodyPr>
          <a:lstStyle/>
          <a:p>
            <a:pPr algn="ctr"/>
            <a:r>
              <a:rPr lang="fr-FR" sz="1600" i="1" dirty="0">
                <a:solidFill>
                  <a:srgbClr val="7030A0"/>
                </a:solidFill>
                <a:latin typeface="Calibri" panose="020F0502020204030204" pitchFamily="34" charset="0"/>
                <a:cs typeface="Calibri" panose="020F0502020204030204" pitchFamily="34" charset="0"/>
              </a:rPr>
              <a:t>Démonstration selon demandes</a:t>
            </a:r>
          </a:p>
        </p:txBody>
      </p:sp>
      <p:sp>
        <p:nvSpPr>
          <p:cNvPr id="8" name="Flèche droite 7"/>
          <p:cNvSpPr/>
          <p:nvPr/>
        </p:nvSpPr>
        <p:spPr>
          <a:xfrm>
            <a:off x="5724128" y="6428075"/>
            <a:ext cx="288032" cy="144016"/>
          </a:xfrm>
          <a:prstGeom prst="rightArrow">
            <a:avLst/>
          </a:prstGeom>
          <a:solidFill>
            <a:srgbClr val="7030A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83991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 name="Picture 2" descr="Picture 2"/>
          <p:cNvPicPr/>
          <p:nvPr/>
        </p:nvPicPr>
        <p:blipFill>
          <a:blip r:embed="rId2"/>
          <a:stretch/>
        </p:blipFill>
        <p:spPr>
          <a:xfrm>
            <a:off x="358920" y="353520"/>
            <a:ext cx="1263600" cy="779400"/>
          </a:xfrm>
          <a:prstGeom prst="rect">
            <a:avLst/>
          </a:prstGeom>
          <a:ln w="12700">
            <a:noFill/>
          </a:ln>
        </p:spPr>
      </p:pic>
      <p:sp>
        <p:nvSpPr>
          <p:cNvPr id="192" name="Rectangle 191"/>
          <p:cNvSpPr/>
          <p:nvPr/>
        </p:nvSpPr>
        <p:spPr>
          <a:xfrm>
            <a:off x="360000" y="1373984"/>
            <a:ext cx="4319640" cy="830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fr-FR" b="1" spc="-1" dirty="0">
                <a:solidFill>
                  <a:srgbClr val="7030A0"/>
                </a:solidFill>
                <a:latin typeface="Calibri" panose="020F0502020204030204" pitchFamily="34" charset="0"/>
                <a:cs typeface="Calibri" panose="020F0502020204030204" pitchFamily="34" charset="0"/>
              </a:rPr>
              <a:t>Les chiffres :</a:t>
            </a:r>
            <a:endParaRPr lang="fr-FR" b="0" strike="noStrike" spc="-1" dirty="0">
              <a:solidFill>
                <a:srgbClr val="7030A0"/>
              </a:solidFill>
              <a:latin typeface="Calibri" panose="020F0502020204030204" pitchFamily="34" charset="0"/>
              <a:cs typeface="Calibri" panose="020F0502020204030204" pitchFamily="34" charset="0"/>
            </a:endParaRPr>
          </a:p>
          <a:p>
            <a:pPr>
              <a:lnSpc>
                <a:spcPct val="100000"/>
              </a:lnSpc>
            </a:pPr>
            <a:endParaRPr lang="fr-FR" sz="1600" b="0" strike="noStrike" spc="-1" dirty="0">
              <a:latin typeface="Arial"/>
            </a:endParaRPr>
          </a:p>
        </p:txBody>
      </p:sp>
      <p:sp>
        <p:nvSpPr>
          <p:cNvPr id="193" name="Rectangle 192"/>
          <p:cNvSpPr/>
          <p:nvPr/>
        </p:nvSpPr>
        <p:spPr>
          <a:xfrm>
            <a:off x="360000" y="1763968"/>
            <a:ext cx="4859640" cy="1737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fr-FR" b="0" strike="noStrike" spc="-1" dirty="0">
                <a:solidFill>
                  <a:srgbClr val="7030A0"/>
                </a:solidFill>
                <a:latin typeface="Calibri" panose="020F0502020204030204" pitchFamily="34" charset="0"/>
                <a:cs typeface="Calibri" panose="020F0502020204030204" pitchFamily="34" charset="0"/>
              </a:rPr>
              <a:t>A ce jour le nombre d’élève de la tranche 15-17 ayant utilisé le montant de la part individuelle du pass Culture est de </a:t>
            </a:r>
            <a:r>
              <a:rPr lang="fr-FR" b="1" spc="-1" dirty="0">
                <a:solidFill>
                  <a:srgbClr val="7030A0"/>
                </a:solidFill>
                <a:latin typeface="Calibri" panose="020F0502020204030204" pitchFamily="34" charset="0"/>
                <a:cs typeface="Calibri" panose="020F0502020204030204" pitchFamily="34" charset="0"/>
              </a:rPr>
              <a:t>28</a:t>
            </a:r>
            <a:r>
              <a:rPr lang="fr-FR" b="1" strike="noStrike" spc="-1" dirty="0">
                <a:solidFill>
                  <a:srgbClr val="7030A0"/>
                </a:solidFill>
                <a:latin typeface="Calibri" panose="020F0502020204030204" pitchFamily="34" charset="0"/>
                <a:cs typeface="Calibri" panose="020F0502020204030204" pitchFamily="34" charset="0"/>
              </a:rPr>
              <a:t>%.</a:t>
            </a:r>
          </a:p>
          <a:p>
            <a:pPr>
              <a:lnSpc>
                <a:spcPct val="100000"/>
              </a:lnSpc>
            </a:pPr>
            <a:r>
              <a:rPr lang="fr-FR" sz="1600" b="1" spc="-1" dirty="0">
                <a:solidFill>
                  <a:srgbClr val="7030A0"/>
                </a:solidFill>
                <a:latin typeface="Calibri" panose="020F0502020204030204" pitchFamily="34" charset="0"/>
                <a:cs typeface="Calibri" panose="020F0502020204030204" pitchFamily="34" charset="0"/>
              </a:rPr>
              <a:t>Un grand travail est donc à faire</a:t>
            </a:r>
            <a:r>
              <a:rPr lang="fr-FR" sz="1600" spc="-1" dirty="0">
                <a:solidFill>
                  <a:srgbClr val="7030A0"/>
                </a:solidFill>
                <a:latin typeface="Calibri" panose="020F0502020204030204" pitchFamily="34" charset="0"/>
                <a:cs typeface="Calibri" panose="020F0502020204030204" pitchFamily="34" charset="0"/>
              </a:rPr>
              <a:t>.</a:t>
            </a:r>
          </a:p>
          <a:p>
            <a:pPr>
              <a:lnSpc>
                <a:spcPct val="100000"/>
              </a:lnSpc>
            </a:pPr>
            <a:r>
              <a:rPr lang="fr-FR" sz="1600" spc="-1" dirty="0">
                <a:solidFill>
                  <a:srgbClr val="7030A0"/>
                </a:solidFill>
                <a:latin typeface="Calibri" panose="020F0502020204030204" pitchFamily="34" charset="0"/>
                <a:cs typeface="Calibri" panose="020F0502020204030204" pitchFamily="34" charset="0"/>
              </a:rPr>
              <a:t>Pour les 18 ans c’est nettement mieux.</a:t>
            </a:r>
            <a:endParaRPr lang="fr-FR" sz="1600" b="0" strike="noStrike" spc="-1" dirty="0">
              <a:solidFill>
                <a:srgbClr val="7030A0"/>
              </a:solidFill>
              <a:latin typeface="Calibri" panose="020F0502020204030204" pitchFamily="34" charset="0"/>
              <a:cs typeface="Calibri" panose="020F0502020204030204" pitchFamily="34" charset="0"/>
            </a:endParaRPr>
          </a:p>
        </p:txBody>
      </p:sp>
      <p:sp>
        <p:nvSpPr>
          <p:cNvPr id="197" name="Rectangle 196"/>
          <p:cNvSpPr/>
          <p:nvPr/>
        </p:nvSpPr>
        <p:spPr>
          <a:xfrm>
            <a:off x="258081" y="3428424"/>
            <a:ext cx="8638560" cy="3312944"/>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fr-FR" sz="2000" b="1" strike="noStrike" spc="-1" dirty="0">
                <a:solidFill>
                  <a:srgbClr val="900F74"/>
                </a:solidFill>
                <a:latin typeface="Calibri" panose="020F0502020204030204" pitchFamily="34" charset="0"/>
                <a:cs typeface="Calibri" panose="020F0502020204030204" pitchFamily="34" charset="0"/>
              </a:rPr>
              <a:t> </a:t>
            </a:r>
            <a:r>
              <a:rPr lang="fr-FR" b="1" spc="-1" dirty="0">
                <a:solidFill>
                  <a:srgbClr val="7030A0"/>
                </a:solidFill>
                <a:latin typeface="Calibri" panose="020F0502020204030204" pitchFamily="34" charset="0"/>
                <a:cs typeface="Calibri" panose="020F0502020204030204" pitchFamily="34" charset="0"/>
              </a:rPr>
              <a:t>Rappel des procédures </a:t>
            </a:r>
            <a:r>
              <a:rPr lang="fr-FR" b="1" strike="noStrike" spc="-1" dirty="0">
                <a:solidFill>
                  <a:srgbClr val="7030A0"/>
                </a:solidFill>
                <a:latin typeface="Calibri" panose="020F0502020204030204" pitchFamily="34" charset="0"/>
                <a:cs typeface="Calibri" panose="020F0502020204030204" pitchFamily="34" charset="0"/>
              </a:rPr>
              <a:t>:   </a:t>
            </a:r>
            <a:r>
              <a:rPr lang="fr-FR" b="0" strike="noStrike" spc="-1" dirty="0">
                <a:solidFill>
                  <a:srgbClr val="7030A0"/>
                </a:solidFill>
                <a:latin typeface="Calibri" panose="020F0502020204030204" pitchFamily="34" charset="0"/>
                <a:cs typeface="Calibri" panose="020F0502020204030204" pitchFamily="34" charset="0"/>
              </a:rPr>
              <a:t>     </a:t>
            </a:r>
          </a:p>
          <a:p>
            <a:pPr>
              <a:lnSpc>
                <a:spcPct val="100000"/>
              </a:lnSpc>
            </a:pPr>
            <a:endParaRPr lang="fr-FR" b="0" strike="noStrike" spc="-1" dirty="0">
              <a:solidFill>
                <a:srgbClr val="7030A0"/>
              </a:solidFill>
              <a:latin typeface="Calibri" panose="020F0502020204030204" pitchFamily="34" charset="0"/>
              <a:cs typeface="Calibri" panose="020F0502020204030204" pitchFamily="34" charset="0"/>
            </a:endParaRPr>
          </a:p>
          <a:p>
            <a:pPr marL="285750" indent="-285750">
              <a:lnSpc>
                <a:spcPct val="100000"/>
              </a:lnSpc>
              <a:buFontTx/>
              <a:buChar char="-"/>
            </a:pPr>
            <a:r>
              <a:rPr lang="fr-FR" spc="-1" dirty="0">
                <a:solidFill>
                  <a:srgbClr val="7030A0"/>
                </a:solidFill>
                <a:latin typeface="Calibri" panose="020F0502020204030204" pitchFamily="34" charset="0"/>
                <a:cs typeface="Calibri" panose="020F0502020204030204" pitchFamily="34" charset="0"/>
              </a:rPr>
              <a:t>Le chef d’établissement </a:t>
            </a:r>
            <a:r>
              <a:rPr lang="fr-FR" b="1" spc="-1" dirty="0">
                <a:solidFill>
                  <a:srgbClr val="7030A0"/>
                </a:solidFill>
                <a:latin typeface="Calibri" panose="020F0502020204030204" pitchFamily="34" charset="0"/>
                <a:cs typeface="Calibri" panose="020F0502020204030204" pitchFamily="34" charset="0"/>
              </a:rPr>
              <a:t>édite les identifiants Educonnect</a:t>
            </a:r>
            <a:r>
              <a:rPr lang="fr-FR" spc="-1" dirty="0">
                <a:solidFill>
                  <a:srgbClr val="7030A0"/>
                </a:solidFill>
                <a:latin typeface="Calibri" panose="020F0502020204030204" pitchFamily="34" charset="0"/>
                <a:cs typeface="Calibri" panose="020F0502020204030204" pitchFamily="34" charset="0"/>
              </a:rPr>
              <a:t>.</a:t>
            </a:r>
          </a:p>
          <a:p>
            <a:pPr marL="285750" indent="-285750">
              <a:lnSpc>
                <a:spcPct val="100000"/>
              </a:lnSpc>
              <a:buFontTx/>
              <a:buChar char="-"/>
            </a:pPr>
            <a:r>
              <a:rPr lang="fr-FR" b="1" strike="noStrike" spc="-1" dirty="0">
                <a:solidFill>
                  <a:srgbClr val="7030A0"/>
                </a:solidFill>
                <a:latin typeface="Calibri" panose="020F0502020204030204" pitchFamily="34" charset="0"/>
                <a:cs typeface="Calibri" panose="020F0502020204030204" pitchFamily="34" charset="0"/>
              </a:rPr>
              <a:t>L ’élève active son compte </a:t>
            </a:r>
            <a:r>
              <a:rPr lang="fr-FR" b="0" strike="noStrike" spc="-1" dirty="0">
                <a:solidFill>
                  <a:srgbClr val="7030A0"/>
                </a:solidFill>
                <a:latin typeface="Calibri" panose="020F0502020204030204" pitchFamily="34" charset="0"/>
                <a:cs typeface="Calibri" panose="020F0502020204030204" pitchFamily="34" charset="0"/>
              </a:rPr>
              <a:t>s’il n’a jamais utilisé ses identifiants</a:t>
            </a:r>
          </a:p>
          <a:p>
            <a:pPr marL="285750" indent="-285750">
              <a:lnSpc>
                <a:spcPct val="100000"/>
              </a:lnSpc>
              <a:buFontTx/>
              <a:buChar char="-"/>
            </a:pPr>
            <a:r>
              <a:rPr lang="fr-FR" spc="-1" dirty="0">
                <a:solidFill>
                  <a:srgbClr val="7030A0"/>
                </a:solidFill>
                <a:latin typeface="Calibri" panose="020F0502020204030204" pitchFamily="34" charset="0"/>
                <a:cs typeface="Calibri" panose="020F0502020204030204" pitchFamily="34" charset="0"/>
              </a:rPr>
              <a:t>L’élève </a:t>
            </a:r>
            <a:r>
              <a:rPr lang="fr-FR" b="1" spc="-1" dirty="0">
                <a:solidFill>
                  <a:srgbClr val="7030A0"/>
                </a:solidFill>
                <a:latin typeface="Calibri" panose="020F0502020204030204" pitchFamily="34" charset="0"/>
                <a:cs typeface="Calibri" panose="020F0502020204030204" pitchFamily="34" charset="0"/>
              </a:rPr>
              <a:t>télécharge l’application pass Culture </a:t>
            </a:r>
            <a:r>
              <a:rPr lang="fr-FR" spc="-1" dirty="0">
                <a:solidFill>
                  <a:srgbClr val="7030A0"/>
                </a:solidFill>
                <a:latin typeface="Calibri" panose="020F0502020204030204" pitchFamily="34" charset="0"/>
                <a:cs typeface="Calibri" panose="020F0502020204030204" pitchFamily="34" charset="0"/>
              </a:rPr>
              <a:t>sur son mobile ou tablette et </a:t>
            </a:r>
            <a:r>
              <a:rPr lang="fr-FR" b="1" spc="-1" dirty="0">
                <a:solidFill>
                  <a:srgbClr val="7030A0"/>
                </a:solidFill>
                <a:latin typeface="Calibri" panose="020F0502020204030204" pitchFamily="34" charset="0"/>
                <a:cs typeface="Calibri" panose="020F0502020204030204" pitchFamily="34" charset="0"/>
              </a:rPr>
              <a:t>se crée un compte</a:t>
            </a:r>
            <a:r>
              <a:rPr lang="fr-FR" spc="-1" dirty="0">
                <a:solidFill>
                  <a:srgbClr val="7030A0"/>
                </a:solidFill>
                <a:latin typeface="Calibri" panose="020F0502020204030204" pitchFamily="34" charset="0"/>
                <a:cs typeface="Calibri" panose="020F0502020204030204" pitchFamily="34" charset="0"/>
              </a:rPr>
              <a:t> (avec une adresse mail et ses </a:t>
            </a:r>
            <a:r>
              <a:rPr lang="fr-FR" spc="-1" dirty="0" err="1">
                <a:solidFill>
                  <a:srgbClr val="7030A0"/>
                </a:solidFill>
                <a:latin typeface="Calibri" panose="020F0502020204030204" pitchFamily="34" charset="0"/>
                <a:cs typeface="Calibri" panose="020F0502020204030204" pitchFamily="34" charset="0"/>
              </a:rPr>
              <a:t>identifants</a:t>
            </a:r>
            <a:r>
              <a:rPr lang="fr-FR" spc="-1" dirty="0">
                <a:solidFill>
                  <a:srgbClr val="7030A0"/>
                </a:solidFill>
                <a:latin typeface="Calibri" panose="020F0502020204030204" pitchFamily="34" charset="0"/>
                <a:cs typeface="Calibri" panose="020F0502020204030204" pitchFamily="34" charset="0"/>
              </a:rPr>
              <a:t> Educonnect).</a:t>
            </a:r>
          </a:p>
          <a:p>
            <a:pPr marL="285750" indent="-285750">
              <a:lnSpc>
                <a:spcPct val="100000"/>
              </a:lnSpc>
              <a:buFontTx/>
              <a:buChar char="-"/>
            </a:pPr>
            <a:r>
              <a:rPr lang="fr-FR" spc="-1" dirty="0">
                <a:solidFill>
                  <a:srgbClr val="7030A0"/>
                </a:solidFill>
                <a:latin typeface="Calibri" panose="020F0502020204030204" pitchFamily="34" charset="0"/>
                <a:cs typeface="Calibri" panose="020F0502020204030204" pitchFamily="34" charset="0"/>
              </a:rPr>
              <a:t>Le crédit selon son âge est versé et utilisable seulement avec les partenaires de l’application.</a:t>
            </a:r>
          </a:p>
          <a:p>
            <a:pPr marL="285750" indent="-285750">
              <a:lnSpc>
                <a:spcPct val="100000"/>
              </a:lnSpc>
              <a:buFontTx/>
              <a:buChar char="-"/>
            </a:pPr>
            <a:endParaRPr lang="fr-FR" spc="-1" dirty="0">
              <a:solidFill>
                <a:srgbClr val="900F74"/>
              </a:solidFill>
              <a:latin typeface="Calibri" panose="020F0502020204030204" pitchFamily="34" charset="0"/>
              <a:cs typeface="Calibri" panose="020F0502020204030204" pitchFamily="34" charset="0"/>
            </a:endParaRPr>
          </a:p>
          <a:p>
            <a:pPr marL="285750" indent="-285750">
              <a:lnSpc>
                <a:spcPct val="100000"/>
              </a:lnSpc>
              <a:buFontTx/>
              <a:buChar char="-"/>
            </a:pPr>
            <a:r>
              <a:rPr lang="fr-FR" spc="-1" dirty="0">
                <a:solidFill>
                  <a:srgbClr val="7030A0"/>
                </a:solidFill>
                <a:latin typeface="Calibri" panose="020F0502020204030204" pitchFamily="34" charset="0"/>
                <a:cs typeface="Calibri" panose="020F0502020204030204" pitchFamily="34" charset="0"/>
              </a:rPr>
              <a:t>Tous les tutos d’aide sur le </a:t>
            </a:r>
            <a:r>
              <a:rPr lang="fr-FR" spc="-1" dirty="0">
                <a:solidFill>
                  <a:srgbClr val="7030A0"/>
                </a:solidFill>
                <a:latin typeface="Calibri" panose="020F0502020204030204" pitchFamily="34" charset="0"/>
                <a:cs typeface="Calibri" panose="020F0502020204030204" pitchFamily="34" charset="0"/>
                <a:hlinkClick r:id="rId3"/>
              </a:rPr>
              <a:t>site de la DAAC rubrique pass culture</a:t>
            </a:r>
            <a:r>
              <a:rPr lang="fr-FR" spc="-1" dirty="0">
                <a:solidFill>
                  <a:srgbClr val="7030A0"/>
                </a:solidFill>
                <a:latin typeface="Calibri" panose="020F0502020204030204" pitchFamily="34" charset="0"/>
                <a:cs typeface="Calibri" panose="020F0502020204030204" pitchFamily="34" charset="0"/>
              </a:rPr>
              <a:t>.</a:t>
            </a:r>
          </a:p>
          <a:p>
            <a:pPr marL="285750" indent="-285750">
              <a:lnSpc>
                <a:spcPct val="100000"/>
              </a:lnSpc>
              <a:buFontTx/>
              <a:buChar char="-"/>
            </a:pPr>
            <a:endParaRPr lang="fr-FR" b="0" strike="noStrike" spc="-1" dirty="0">
              <a:latin typeface="Calibri" panose="020F0502020204030204" pitchFamily="34" charset="0"/>
              <a:cs typeface="Calibri" panose="020F0502020204030204" pitchFamily="34" charset="0"/>
            </a:endParaRPr>
          </a:p>
        </p:txBody>
      </p:sp>
      <p:sp>
        <p:nvSpPr>
          <p:cNvPr id="2" name="Rectangle 1"/>
          <p:cNvSpPr/>
          <p:nvPr/>
        </p:nvSpPr>
        <p:spPr>
          <a:xfrm>
            <a:off x="6716510" y="1735648"/>
            <a:ext cx="2088232" cy="1477328"/>
          </a:xfrm>
          <a:prstGeom prst="rect">
            <a:avLst/>
          </a:prstGeom>
        </p:spPr>
        <p:txBody>
          <a:bodyPr wrap="square">
            <a:spAutoFit/>
          </a:bodyPr>
          <a:lstStyle/>
          <a:p>
            <a:pPr>
              <a:lnSpc>
                <a:spcPct val="100000"/>
              </a:lnSpc>
              <a:tabLst>
                <a:tab pos="0" algn="l"/>
              </a:tabLst>
            </a:pPr>
            <a:r>
              <a:rPr lang="fr-FR" b="1" spc="-1" dirty="0">
                <a:solidFill>
                  <a:srgbClr val="7030A0"/>
                </a:solidFill>
                <a:latin typeface="Calibri"/>
                <a:ea typeface="Calibri"/>
              </a:rPr>
              <a:t>Les montants : </a:t>
            </a:r>
          </a:p>
          <a:p>
            <a:pPr>
              <a:lnSpc>
                <a:spcPct val="100000"/>
              </a:lnSpc>
              <a:tabLst>
                <a:tab pos="0" algn="l"/>
              </a:tabLst>
            </a:pPr>
            <a:r>
              <a:rPr lang="fr-FR" spc="-1" dirty="0">
                <a:solidFill>
                  <a:srgbClr val="7030A0"/>
                </a:solidFill>
                <a:latin typeface="Calibri"/>
                <a:ea typeface="Calibri"/>
              </a:rPr>
              <a:t>20€ à 15 ans</a:t>
            </a:r>
            <a:endParaRPr lang="fr-FR" spc="-1" dirty="0">
              <a:solidFill>
                <a:srgbClr val="7030A0"/>
              </a:solidFill>
            </a:endParaRPr>
          </a:p>
          <a:p>
            <a:pPr>
              <a:lnSpc>
                <a:spcPct val="100000"/>
              </a:lnSpc>
              <a:tabLst>
                <a:tab pos="0" algn="l"/>
              </a:tabLst>
            </a:pPr>
            <a:r>
              <a:rPr lang="fr-FR" spc="-1" dirty="0">
                <a:solidFill>
                  <a:srgbClr val="7030A0"/>
                </a:solidFill>
                <a:latin typeface="Calibri"/>
                <a:ea typeface="Calibri"/>
              </a:rPr>
              <a:t>30€ à 16 ans</a:t>
            </a:r>
            <a:endParaRPr lang="fr-FR" spc="-1" dirty="0">
              <a:solidFill>
                <a:srgbClr val="7030A0"/>
              </a:solidFill>
            </a:endParaRPr>
          </a:p>
          <a:p>
            <a:pPr>
              <a:lnSpc>
                <a:spcPct val="100000"/>
              </a:lnSpc>
              <a:tabLst>
                <a:tab pos="0" algn="l"/>
              </a:tabLst>
            </a:pPr>
            <a:r>
              <a:rPr lang="fr-FR" spc="-1" dirty="0">
                <a:solidFill>
                  <a:srgbClr val="7030A0"/>
                </a:solidFill>
                <a:latin typeface="Calibri"/>
                <a:ea typeface="Calibri"/>
              </a:rPr>
              <a:t>30€ à 17 ans</a:t>
            </a:r>
          </a:p>
          <a:p>
            <a:pPr>
              <a:lnSpc>
                <a:spcPct val="100000"/>
              </a:lnSpc>
              <a:tabLst>
                <a:tab pos="0" algn="l"/>
              </a:tabLst>
            </a:pPr>
            <a:r>
              <a:rPr lang="fr-FR" spc="-1" dirty="0">
                <a:solidFill>
                  <a:srgbClr val="7030A0"/>
                </a:solidFill>
                <a:latin typeface="Calibri"/>
              </a:rPr>
              <a:t>300€ à 18 ans</a:t>
            </a:r>
            <a:endParaRPr lang="fr-FR" spc="-1" dirty="0">
              <a:solidFill>
                <a:srgbClr val="7030A0"/>
              </a:solidFill>
            </a:endParaRPr>
          </a:p>
        </p:txBody>
      </p:sp>
      <p:sp>
        <p:nvSpPr>
          <p:cNvPr id="14" name="Titre 1"/>
          <p:cNvSpPr/>
          <p:nvPr/>
        </p:nvSpPr>
        <p:spPr>
          <a:xfrm>
            <a:off x="1043608" y="116632"/>
            <a:ext cx="7309440" cy="132336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lnSpc>
                <a:spcPct val="100000"/>
              </a:lnSpc>
              <a:tabLst>
                <a:tab pos="0" algn="l"/>
              </a:tabLst>
            </a:pPr>
            <a:r>
              <a:rPr lang="fr-FR" sz="3600" b="1" u="sng" strike="noStrike" spc="-1" dirty="0">
                <a:solidFill>
                  <a:srgbClr val="7030A0"/>
                </a:solidFill>
                <a:uFillTx/>
                <a:latin typeface="Calibri"/>
                <a:ea typeface="Calibri"/>
              </a:rPr>
              <a:t> </a:t>
            </a:r>
            <a:r>
              <a:rPr lang="fr-FR" sz="3600" b="1" i="1" u="sng" strike="noStrike" spc="-1" dirty="0">
                <a:solidFill>
                  <a:srgbClr val="7030A0"/>
                </a:solidFill>
                <a:uFillTx/>
                <a:latin typeface="Calibri"/>
                <a:ea typeface="Calibri"/>
              </a:rPr>
              <a:t>La part individuelle </a:t>
            </a:r>
          </a:p>
          <a:p>
            <a:pPr algn="ctr">
              <a:lnSpc>
                <a:spcPct val="100000"/>
              </a:lnSpc>
              <a:tabLst>
                <a:tab pos="0" algn="l"/>
              </a:tabLst>
            </a:pPr>
            <a:r>
              <a:rPr lang="fr-FR" sz="3600" b="1" i="1" u="sng" strike="noStrike" spc="-1" dirty="0">
                <a:solidFill>
                  <a:srgbClr val="7030A0"/>
                </a:solidFill>
                <a:uFillTx/>
                <a:latin typeface="Calibri"/>
                <a:ea typeface="Calibri"/>
              </a:rPr>
              <a:t>du pass Culture </a:t>
            </a:r>
            <a:endParaRPr lang="fr-FR" sz="3600" b="0" strike="noStrike" spc="-1" dirty="0">
              <a:solidFill>
                <a:srgbClr val="7030A0"/>
              </a:solidFill>
              <a:latin typeface="Arial"/>
            </a:endParaRPr>
          </a:p>
        </p:txBody>
      </p:sp>
      <p:grpSp>
        <p:nvGrpSpPr>
          <p:cNvPr id="11" name="Groupe 9"/>
          <p:cNvGrpSpPr/>
          <p:nvPr/>
        </p:nvGrpSpPr>
        <p:grpSpPr>
          <a:xfrm>
            <a:off x="7618680" y="312840"/>
            <a:ext cx="1152000" cy="339120"/>
            <a:chOff x="7618680" y="312840"/>
            <a:chExt cx="1152000" cy="339120"/>
          </a:xfrm>
        </p:grpSpPr>
        <p:pic>
          <p:nvPicPr>
            <p:cNvPr id="12" name="Picture 12" descr="Picture 12"/>
            <p:cNvPicPr/>
            <p:nvPr/>
          </p:nvPicPr>
          <p:blipFill>
            <a:blip r:embed="rId4"/>
            <a:stretch/>
          </p:blipFill>
          <p:spPr>
            <a:xfrm>
              <a:off x="8424360" y="312840"/>
              <a:ext cx="346320" cy="339120"/>
            </a:xfrm>
            <a:prstGeom prst="rect">
              <a:avLst/>
            </a:prstGeom>
            <a:ln w="12700">
              <a:noFill/>
            </a:ln>
          </p:spPr>
        </p:pic>
        <p:pic>
          <p:nvPicPr>
            <p:cNvPr id="13" name="Image 8" descr="Image 8"/>
            <p:cNvPicPr/>
            <p:nvPr/>
          </p:nvPicPr>
          <p:blipFill>
            <a:blip r:embed="rId5"/>
            <a:stretch/>
          </p:blipFill>
          <p:spPr>
            <a:xfrm>
              <a:off x="7618680" y="312840"/>
              <a:ext cx="773640" cy="339120"/>
            </a:xfrm>
            <a:prstGeom prst="rect">
              <a:avLst/>
            </a:prstGeom>
            <a:ln w="12700">
              <a:noFill/>
            </a:ln>
          </p:spPr>
        </p:pic>
      </p:grpSp>
      <p:sp>
        <p:nvSpPr>
          <p:cNvPr id="15" name="ZoneTexte 19"/>
          <p:cNvSpPr/>
          <p:nvPr/>
        </p:nvSpPr>
        <p:spPr>
          <a:xfrm>
            <a:off x="7589160" y="651960"/>
            <a:ext cx="1181520" cy="226800"/>
          </a:xfrm>
          <a:prstGeom prst="rect">
            <a:avLst/>
          </a:prstGeom>
          <a:solidFill>
            <a:srgbClr val="ED005A"/>
          </a:solidFill>
          <a:ln w="12700">
            <a:noFill/>
          </a:ln>
        </p:spPr>
        <p:style>
          <a:lnRef idx="0">
            <a:scrgbClr r="0" g="0" b="0"/>
          </a:lnRef>
          <a:fillRef idx="0">
            <a:scrgbClr r="0" g="0" b="0"/>
          </a:fillRef>
          <a:effectRef idx="0">
            <a:scrgbClr r="0" g="0" b="0"/>
          </a:effectRef>
          <a:fontRef idx="minor"/>
        </p:style>
        <p:txBody>
          <a:bodyPr lIns="45720" tIns="45000" rIns="45720" bIns="45000">
            <a:spAutoFit/>
          </a:bodyPr>
          <a:lstStyle/>
          <a:p>
            <a:pPr algn="ctr">
              <a:lnSpc>
                <a:spcPct val="100000"/>
              </a:lnSpc>
              <a:tabLst>
                <a:tab pos="0" algn="l"/>
              </a:tabLst>
            </a:pPr>
            <a:r>
              <a:rPr lang="fr-FR" sz="900" b="1" i="1" strike="noStrike" spc="-1" dirty="0">
                <a:solidFill>
                  <a:srgbClr val="FFFFFF"/>
                </a:solidFill>
                <a:latin typeface="Calibri"/>
                <a:ea typeface="Calibri"/>
              </a:rPr>
              <a:t>Part individuelle </a:t>
            </a:r>
            <a:endParaRPr lang="fr-FR" sz="900" b="0" strike="noStrike" spc="-1" dirty="0">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2051720" y="116632"/>
            <a:ext cx="5743360" cy="89324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lnSpc>
                <a:spcPct val="100000"/>
              </a:lnSpc>
              <a:tabLst>
                <a:tab pos="0" algn="l"/>
              </a:tabLst>
            </a:pPr>
            <a:r>
              <a:rPr lang="fr-FR" sz="3600" b="1" u="sng" spc="-1" dirty="0">
                <a:solidFill>
                  <a:srgbClr val="7030A0"/>
                </a:solidFill>
                <a:latin typeface="Calibri" panose="020F0502020204030204" pitchFamily="34" charset="0"/>
                <a:cs typeface="Calibri" panose="020F0502020204030204" pitchFamily="34" charset="0"/>
              </a:rPr>
              <a:t>PLAN DE LA FORMATION</a:t>
            </a:r>
            <a:endParaRPr lang="fr-FR" sz="3600" b="0" strike="noStrike" spc="-1" dirty="0">
              <a:solidFill>
                <a:srgbClr val="7030A0"/>
              </a:solidFill>
              <a:latin typeface="Calibri" panose="020F0502020204030204" pitchFamily="34" charset="0"/>
              <a:cs typeface="Calibri" panose="020F0502020204030204" pitchFamily="34" charset="0"/>
            </a:endParaRP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2" name="ZoneTexte 1"/>
          <p:cNvSpPr txBox="1"/>
          <p:nvPr/>
        </p:nvSpPr>
        <p:spPr>
          <a:xfrm>
            <a:off x="611560" y="1373862"/>
            <a:ext cx="7920880" cy="4647426"/>
          </a:xfrm>
          <a:prstGeom prst="rect">
            <a:avLst/>
          </a:prstGeom>
          <a:noFill/>
        </p:spPr>
        <p:txBody>
          <a:bodyPr wrap="square" rtlCol="0">
            <a:spAutoFit/>
          </a:bodyPr>
          <a:lstStyle/>
          <a:p>
            <a:r>
              <a:rPr lang="fr-FR" sz="2000" b="1" u="sng" dirty="0">
                <a:solidFill>
                  <a:srgbClr val="7030A0"/>
                </a:solidFill>
                <a:latin typeface="Calibri" panose="020F0502020204030204" pitchFamily="34" charset="0"/>
                <a:cs typeface="Calibri" panose="020F0502020204030204" pitchFamily="34" charset="0"/>
              </a:rPr>
              <a:t>1 - PRESENTATION DE L EQUIPE ET DES PRIORITÉS NATIONALES ET ACADEMIQUES </a:t>
            </a:r>
          </a:p>
          <a:p>
            <a:endParaRPr lang="fr-FR" sz="2000" b="1" u="sng" dirty="0">
              <a:solidFill>
                <a:srgbClr val="7030A0"/>
              </a:solidFill>
              <a:latin typeface="Calibri" panose="020F0502020204030204" pitchFamily="34" charset="0"/>
              <a:cs typeface="Calibri" panose="020F0502020204030204" pitchFamily="34" charset="0"/>
            </a:endParaRPr>
          </a:p>
          <a:p>
            <a:r>
              <a:rPr lang="fr-FR" sz="2000" b="1" u="sng" dirty="0">
                <a:solidFill>
                  <a:srgbClr val="7030A0"/>
                </a:solidFill>
                <a:latin typeface="Calibri" panose="020F0502020204030204" pitchFamily="34" charset="0"/>
                <a:cs typeface="Calibri" panose="020F0502020204030204" pitchFamily="34" charset="0"/>
              </a:rPr>
              <a:t>2 - ETAT DES LIEUX DES ACTIONS ET DISPOSITIFS STRUCTURANTS POUR CHAQUE DOMAINE </a:t>
            </a:r>
          </a:p>
          <a:p>
            <a:r>
              <a:rPr lang="fr-FR" sz="2000" dirty="0">
                <a:latin typeface="Calibri" panose="020F0502020204030204" pitchFamily="34" charset="0"/>
                <a:cs typeface="Calibri" panose="020F0502020204030204" pitchFamily="34" charset="0"/>
              </a:rPr>
              <a:t/>
            </a:r>
            <a:br>
              <a:rPr lang="fr-FR" sz="2000" dirty="0">
                <a:latin typeface="Calibri" panose="020F0502020204030204" pitchFamily="34" charset="0"/>
                <a:cs typeface="Calibri" panose="020F0502020204030204" pitchFamily="34" charset="0"/>
              </a:rPr>
            </a:br>
            <a:r>
              <a:rPr lang="fr-FR" sz="2000" b="1" u="sng" dirty="0">
                <a:solidFill>
                  <a:srgbClr val="7030A0"/>
                </a:solidFill>
                <a:latin typeface="Calibri" panose="020F0502020204030204" pitchFamily="34" charset="0"/>
                <a:cs typeface="Calibri" panose="020F0502020204030204" pitchFamily="34" charset="0"/>
              </a:rPr>
              <a:t>3 - RAPPEL DE LA MISSION DU REFERENT </a:t>
            </a:r>
          </a:p>
          <a:p>
            <a:r>
              <a:rPr lang="fr-FR" sz="2000" dirty="0">
                <a:latin typeface="Calibri" panose="020F0502020204030204" pitchFamily="34" charset="0"/>
                <a:cs typeface="Calibri" panose="020F0502020204030204" pitchFamily="34" charset="0"/>
              </a:rPr>
              <a:t> </a:t>
            </a:r>
            <a:br>
              <a:rPr lang="fr-FR" sz="2000" dirty="0">
                <a:latin typeface="Calibri" panose="020F0502020204030204" pitchFamily="34" charset="0"/>
                <a:cs typeface="Calibri" panose="020F0502020204030204" pitchFamily="34" charset="0"/>
              </a:rPr>
            </a:br>
            <a:r>
              <a:rPr lang="fr-FR" sz="2000" b="1" u="sng" dirty="0">
                <a:solidFill>
                  <a:srgbClr val="7030A0"/>
                </a:solidFill>
                <a:latin typeface="Calibri" panose="020F0502020204030204" pitchFamily="34" charset="0"/>
                <a:cs typeface="Calibri" panose="020F0502020204030204" pitchFamily="34" charset="0"/>
              </a:rPr>
              <a:t>4 – ADAGE et quelques enjeux de l’EAC</a:t>
            </a:r>
          </a:p>
          <a:p>
            <a:endParaRPr lang="fr-FR" sz="2000" b="1" u="sng" dirty="0">
              <a:solidFill>
                <a:srgbClr val="7030A0"/>
              </a:solidFill>
              <a:latin typeface="Calibri" panose="020F0502020204030204" pitchFamily="34" charset="0"/>
              <a:cs typeface="Calibri" panose="020F0502020204030204" pitchFamily="34" charset="0"/>
            </a:endParaRPr>
          </a:p>
          <a:p>
            <a:r>
              <a:rPr lang="fr-FR" sz="2000" b="1" u="sng" dirty="0">
                <a:solidFill>
                  <a:srgbClr val="7030A0"/>
                </a:solidFill>
                <a:latin typeface="Calibri" panose="020F0502020204030204" pitchFamily="34" charset="0"/>
                <a:cs typeface="Calibri" panose="020F0502020204030204" pitchFamily="34" charset="0"/>
              </a:rPr>
              <a:t>5 - ADAGE/PASS CULTURE MODALITÉS PRATIQUES</a:t>
            </a:r>
            <a:r>
              <a:rPr lang="fr-FR" sz="2000" dirty="0">
                <a:latin typeface="Calibri" panose="020F0502020204030204" pitchFamily="34" charset="0"/>
                <a:cs typeface="Calibri" panose="020F0502020204030204" pitchFamily="34" charset="0"/>
              </a:rPr>
              <a:t/>
            </a:r>
            <a:br>
              <a:rPr lang="fr-FR" sz="2000" dirty="0">
                <a:latin typeface="Calibri" panose="020F0502020204030204" pitchFamily="34" charset="0"/>
                <a:cs typeface="Calibri" panose="020F0502020204030204" pitchFamily="34" charset="0"/>
              </a:rPr>
            </a:br>
            <a:r>
              <a:rPr lang="fr-FR" sz="2000" dirty="0">
                <a:latin typeface="Calibri" panose="020F0502020204030204" pitchFamily="34" charset="0"/>
                <a:cs typeface="Calibri" panose="020F0502020204030204" pitchFamily="34" charset="0"/>
              </a:rPr>
              <a:t/>
            </a:r>
            <a:br>
              <a:rPr lang="fr-FR" sz="2000" dirty="0">
                <a:latin typeface="Calibri" panose="020F0502020204030204" pitchFamily="34" charset="0"/>
                <a:cs typeface="Calibri" panose="020F0502020204030204" pitchFamily="34" charset="0"/>
              </a:rPr>
            </a:br>
            <a:r>
              <a:rPr lang="fr-FR" sz="2000" b="1" u="sng" dirty="0">
                <a:solidFill>
                  <a:srgbClr val="7030A0"/>
                </a:solidFill>
                <a:latin typeface="Calibri" panose="020F0502020204030204" pitchFamily="34" charset="0"/>
                <a:cs typeface="Calibri" panose="020F0502020204030204" pitchFamily="34" charset="0"/>
              </a:rPr>
              <a:t>6 - DISPOSITIFS DE FINANCEMENT DE PROJETS</a:t>
            </a:r>
            <a:r>
              <a:rPr lang="fr-FR" dirty="0">
                <a:latin typeface="Calibri" panose="020F0502020204030204" pitchFamily="34" charset="0"/>
                <a:cs typeface="Calibri" panose="020F0502020204030204" pitchFamily="34" charset="0"/>
              </a:rPr>
              <a:t/>
            </a:r>
            <a:br>
              <a:rPr lang="fr-FR" dirty="0">
                <a:latin typeface="Calibri" panose="020F0502020204030204" pitchFamily="34" charset="0"/>
                <a:cs typeface="Calibri" panose="020F0502020204030204" pitchFamily="34" charset="0"/>
              </a:rPr>
            </a:br>
            <a:r>
              <a:rPr lang="fr-FR" dirty="0">
                <a:latin typeface="Calibri" panose="020F0502020204030204" pitchFamily="34" charset="0"/>
                <a:cs typeface="Calibri" panose="020F0502020204030204" pitchFamily="34" charset="0"/>
              </a:rPr>
              <a:t/>
            </a:r>
            <a:br>
              <a:rPr lang="fr-FR" dirty="0">
                <a:latin typeface="Calibri" panose="020F0502020204030204" pitchFamily="34" charset="0"/>
                <a:cs typeface="Calibri" panose="020F0502020204030204" pitchFamily="34" charset="0"/>
              </a:rPr>
            </a:br>
            <a:endParaRPr lang="fr-FR"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0" name="Groupe 9"/>
          <p:cNvGrpSpPr/>
          <p:nvPr/>
        </p:nvGrpSpPr>
        <p:grpSpPr>
          <a:xfrm>
            <a:off x="7618680" y="312840"/>
            <a:ext cx="1151280" cy="338400"/>
            <a:chOff x="7618680" y="312840"/>
            <a:chExt cx="1151280" cy="338400"/>
          </a:xfrm>
        </p:grpSpPr>
        <p:pic>
          <p:nvPicPr>
            <p:cNvPr id="381" name="Picture 12" descr="Picture 12"/>
            <p:cNvPicPr/>
            <p:nvPr/>
          </p:nvPicPr>
          <p:blipFill>
            <a:blip r:embed="rId2"/>
            <a:stretch/>
          </p:blipFill>
          <p:spPr>
            <a:xfrm>
              <a:off x="8424360" y="312840"/>
              <a:ext cx="345600" cy="338400"/>
            </a:xfrm>
            <a:prstGeom prst="rect">
              <a:avLst/>
            </a:prstGeom>
            <a:ln w="12700">
              <a:noFill/>
            </a:ln>
          </p:spPr>
        </p:pic>
        <p:pic>
          <p:nvPicPr>
            <p:cNvPr id="382" name="Image 8" descr="Image 8"/>
            <p:cNvPicPr/>
            <p:nvPr/>
          </p:nvPicPr>
          <p:blipFill>
            <a:blip r:embed="rId3"/>
            <a:stretch/>
          </p:blipFill>
          <p:spPr>
            <a:xfrm>
              <a:off x="7618680" y="312840"/>
              <a:ext cx="772920" cy="338400"/>
            </a:xfrm>
            <a:prstGeom prst="rect">
              <a:avLst/>
            </a:prstGeom>
            <a:ln w="12700">
              <a:noFill/>
            </a:ln>
          </p:spPr>
        </p:pic>
      </p:grpSp>
      <p:sp>
        <p:nvSpPr>
          <p:cNvPr id="383" name="Titre 1"/>
          <p:cNvSpPr/>
          <p:nvPr/>
        </p:nvSpPr>
        <p:spPr>
          <a:xfrm>
            <a:off x="353520" y="1412776"/>
            <a:ext cx="8492040" cy="5084280"/>
          </a:xfrm>
          <a:prstGeom prst="rect">
            <a:avLst/>
          </a:prstGeom>
          <a:noFill/>
          <a:ln w="12700">
            <a:noFill/>
          </a:ln>
          <a:effectLst>
            <a:outerShdw blurRad="50760" dist="50760" dir="5400000" rotWithShape="0">
              <a:srgbClr val="FFFFFF"/>
            </a:outerShdw>
          </a:effectLst>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90000"/>
              </a:lnSpc>
              <a:tabLst>
                <a:tab pos="0" algn="l"/>
              </a:tabLst>
            </a:pPr>
            <a:r>
              <a:rPr lang="fr-FR" b="1" strike="noStrike" spc="-1" dirty="0">
                <a:solidFill>
                  <a:srgbClr val="7030A0"/>
                </a:solidFill>
                <a:latin typeface="Calibri" panose="020F0502020204030204" pitchFamily="34" charset="0"/>
                <a:ea typeface="Calibri"/>
                <a:cs typeface="Calibri" panose="020F0502020204030204" pitchFamily="34" charset="0"/>
              </a:rPr>
              <a:t>Les chiffres  :</a:t>
            </a:r>
          </a:p>
          <a:p>
            <a:pPr>
              <a:lnSpc>
                <a:spcPct val="90000"/>
              </a:lnSpc>
              <a:tabLst>
                <a:tab pos="0" algn="l"/>
              </a:tabLst>
            </a:pPr>
            <a:endParaRPr lang="fr-FR" b="0" strike="noStrike" spc="-1" dirty="0">
              <a:solidFill>
                <a:srgbClr val="7030A0"/>
              </a:solidFill>
              <a:latin typeface="Calibri" panose="020F0502020204030204" pitchFamily="34" charset="0"/>
              <a:cs typeface="Calibri" panose="020F0502020204030204" pitchFamily="34" charset="0"/>
            </a:endParaRPr>
          </a:p>
          <a:p>
            <a:pPr>
              <a:lnSpc>
                <a:spcPct val="90000"/>
              </a:lnSpc>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Des établissements n’ont pas utilisé ce budget sur l’exercice 2021/2022. Cette somme est donc remontée dans les caisses de l’état. </a:t>
            </a:r>
            <a:r>
              <a:rPr lang="fr-FR" b="1" spc="-1" dirty="0">
                <a:solidFill>
                  <a:srgbClr val="7030A0"/>
                </a:solidFill>
                <a:latin typeface="Calibri" panose="020F0502020204030204" pitchFamily="34" charset="0"/>
                <a:ea typeface="Calibri"/>
                <a:cs typeface="Calibri" panose="020F0502020204030204" pitchFamily="34" charset="0"/>
              </a:rPr>
              <a:t>38%</a:t>
            </a:r>
            <a:r>
              <a:rPr lang="fr-FR" spc="-1" dirty="0">
                <a:solidFill>
                  <a:srgbClr val="7030A0"/>
                </a:solidFill>
                <a:latin typeface="Calibri" panose="020F0502020204030204" pitchFamily="34" charset="0"/>
                <a:ea typeface="Calibri"/>
                <a:cs typeface="Calibri" panose="020F0502020204030204" pitchFamily="34" charset="0"/>
              </a:rPr>
              <a:t> des établissements n’ont pas encore utilisé ce budget à ce jour.</a:t>
            </a:r>
          </a:p>
          <a:p>
            <a:pPr>
              <a:lnSpc>
                <a:spcPct val="90000"/>
              </a:lnSpc>
              <a:tabLst>
                <a:tab pos="0" algn="l"/>
              </a:tabLst>
            </a:pPr>
            <a:r>
              <a:rPr lang="fr-FR" spc="-1" dirty="0">
                <a:solidFill>
                  <a:srgbClr val="7030A0"/>
                </a:solidFill>
                <a:latin typeface="Calibri" panose="020F0502020204030204" pitchFamily="34" charset="0"/>
                <a:ea typeface="Calibri"/>
                <a:cs typeface="Calibri" panose="020F0502020204030204" pitchFamily="34" charset="0"/>
              </a:rPr>
              <a:t> </a:t>
            </a:r>
            <a:endParaRPr lang="fr-FR" b="0" strike="noStrike" spc="-1" dirty="0">
              <a:solidFill>
                <a:srgbClr val="7030A0"/>
              </a:solidFill>
              <a:latin typeface="Calibri" panose="020F0502020204030204" pitchFamily="34" charset="0"/>
              <a:cs typeface="Calibri" panose="020F0502020204030204" pitchFamily="34" charset="0"/>
            </a:endParaRPr>
          </a:p>
          <a:p>
            <a:pPr>
              <a:lnSpc>
                <a:spcPct val="90000"/>
              </a:lnSpc>
              <a:tabLst>
                <a:tab pos="0" algn="l"/>
              </a:tabLst>
            </a:pPr>
            <a:r>
              <a:rPr lang="fr-FR" b="1" spc="-1" dirty="0">
                <a:solidFill>
                  <a:srgbClr val="7030A0"/>
                </a:solidFill>
                <a:latin typeface="Calibri" panose="020F0502020204030204" pitchFamily="34" charset="0"/>
                <a:cs typeface="Calibri" panose="020F0502020204030204" pitchFamily="34" charset="0"/>
              </a:rPr>
              <a:t>Rappel des procédures :</a:t>
            </a:r>
          </a:p>
          <a:p>
            <a:pPr>
              <a:lnSpc>
                <a:spcPct val="90000"/>
              </a:lnSpc>
              <a:tabLst>
                <a:tab pos="0" algn="l"/>
              </a:tabLst>
            </a:pPr>
            <a:endParaRPr lang="fr-FR" b="0" strike="noStrike" spc="-1" dirty="0">
              <a:solidFill>
                <a:srgbClr val="7030A0"/>
              </a:solidFill>
              <a:latin typeface="Calibri" panose="020F0502020204030204" pitchFamily="34" charset="0"/>
              <a:cs typeface="Calibri" panose="020F0502020204030204" pitchFamily="34" charset="0"/>
            </a:endParaRPr>
          </a:p>
          <a:p>
            <a:pPr marL="318960" indent="-317880">
              <a:lnSpc>
                <a:spcPct val="90000"/>
              </a:lnSpc>
              <a:buClr>
                <a:srgbClr val="870087"/>
              </a:buClr>
              <a:buFont typeface="Arial"/>
              <a:buChar char="•"/>
              <a:tabLst>
                <a:tab pos="0" algn="l"/>
              </a:tabLst>
            </a:pPr>
            <a:r>
              <a:rPr lang="fr-FR" spc="-1" dirty="0">
                <a:solidFill>
                  <a:srgbClr val="7030A0"/>
                </a:solidFill>
                <a:latin typeface="Calibri" panose="020F0502020204030204" pitchFamily="34" charset="0"/>
                <a:ea typeface="Calibri"/>
                <a:cs typeface="Calibri" panose="020F0502020204030204" pitchFamily="34" charset="0"/>
              </a:rPr>
              <a:t>Se connecter sur l’</a:t>
            </a:r>
            <a:r>
              <a:rPr lang="fr-FR" b="0" strike="noStrike" spc="-1" dirty="0">
                <a:solidFill>
                  <a:srgbClr val="7030A0"/>
                </a:solidFill>
                <a:latin typeface="Calibri" panose="020F0502020204030204" pitchFamily="34" charset="0"/>
                <a:ea typeface="Calibri"/>
                <a:cs typeface="Calibri" panose="020F0502020204030204" pitchFamily="34" charset="0"/>
              </a:rPr>
              <a:t>application </a:t>
            </a:r>
            <a:r>
              <a:rPr lang="fr-FR" b="1" strike="noStrike" spc="-1" dirty="0">
                <a:solidFill>
                  <a:srgbClr val="7030A0"/>
                </a:solidFill>
                <a:latin typeface="Calibri" panose="020F0502020204030204" pitchFamily="34" charset="0"/>
                <a:ea typeface="Calibri"/>
                <a:cs typeface="Calibri" panose="020F0502020204030204" pitchFamily="34" charset="0"/>
              </a:rPr>
              <a:t>ADAGE</a:t>
            </a:r>
            <a:r>
              <a:rPr lang="fr-FR" b="0" strike="noStrike" spc="-1" dirty="0">
                <a:solidFill>
                  <a:srgbClr val="7030A0"/>
                </a:solidFill>
                <a:latin typeface="Calibri" panose="020F0502020204030204" pitchFamily="34" charset="0"/>
                <a:ea typeface="Calibri"/>
                <a:cs typeface="Calibri" panose="020F0502020204030204" pitchFamily="34" charset="0"/>
              </a:rPr>
              <a:t> avec le rôle de </a:t>
            </a:r>
            <a:r>
              <a:rPr lang="fr-FR" b="1" strike="noStrike" spc="-1" dirty="0">
                <a:solidFill>
                  <a:srgbClr val="7030A0"/>
                </a:solidFill>
                <a:latin typeface="Calibri" panose="020F0502020204030204" pitchFamily="34" charset="0"/>
                <a:ea typeface="Calibri"/>
                <a:cs typeface="Calibri" panose="020F0502020204030204" pitchFamily="34" charset="0"/>
              </a:rPr>
              <a:t>rédacteur de projets.</a:t>
            </a:r>
          </a:p>
          <a:p>
            <a:pPr marL="318960" indent="-317880">
              <a:lnSpc>
                <a:spcPct val="9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Rechercher un partenaire et </a:t>
            </a:r>
            <a:r>
              <a:rPr lang="fr-FR" b="0" strike="noStrike" spc="-1" dirty="0" err="1">
                <a:solidFill>
                  <a:srgbClr val="7030A0"/>
                </a:solidFill>
                <a:latin typeface="Calibri" panose="020F0502020204030204" pitchFamily="34" charset="0"/>
                <a:ea typeface="Calibri"/>
                <a:cs typeface="Calibri" panose="020F0502020204030204" pitchFamily="34" charset="0"/>
              </a:rPr>
              <a:t>co</a:t>
            </a:r>
            <a:r>
              <a:rPr lang="fr-FR" b="0" strike="noStrike" spc="-1" dirty="0">
                <a:solidFill>
                  <a:srgbClr val="7030A0"/>
                </a:solidFill>
                <a:latin typeface="Calibri" panose="020F0502020204030204" pitchFamily="34" charset="0"/>
                <a:ea typeface="Calibri"/>
                <a:cs typeface="Calibri" panose="020F0502020204030204" pitchFamily="34" charset="0"/>
              </a:rPr>
              <a:t>-construire d’un projet.</a:t>
            </a:r>
          </a:p>
          <a:p>
            <a:pPr marL="318960" indent="-317880">
              <a:lnSpc>
                <a:spcPct val="90000"/>
              </a:lnSpc>
              <a:buClr>
                <a:srgbClr val="870087"/>
              </a:buClr>
              <a:buFont typeface="Arial"/>
              <a:buChar char="•"/>
              <a:tabLst>
                <a:tab pos="0" algn="l"/>
              </a:tabLst>
            </a:pPr>
            <a:r>
              <a:rPr lang="fr-FR" spc="-1" dirty="0">
                <a:solidFill>
                  <a:srgbClr val="7030A0"/>
                </a:solidFill>
                <a:latin typeface="Calibri" panose="020F0502020204030204" pitchFamily="34" charset="0"/>
                <a:ea typeface="Calibri"/>
                <a:cs typeface="Calibri" panose="020F0502020204030204" pitchFamily="34" charset="0"/>
              </a:rPr>
              <a:t>Visualiser l’offre </a:t>
            </a:r>
            <a:r>
              <a:rPr lang="fr-FR" spc="-1" dirty="0" err="1">
                <a:solidFill>
                  <a:srgbClr val="7030A0"/>
                </a:solidFill>
                <a:latin typeface="Calibri" panose="020F0502020204030204" pitchFamily="34" charset="0"/>
                <a:ea typeface="Calibri"/>
                <a:cs typeface="Calibri" panose="020F0502020204030204" pitchFamily="34" charset="0"/>
              </a:rPr>
              <a:t>co</a:t>
            </a:r>
            <a:r>
              <a:rPr lang="fr-FR" spc="-1" dirty="0">
                <a:solidFill>
                  <a:srgbClr val="7030A0"/>
                </a:solidFill>
                <a:latin typeface="Calibri" panose="020F0502020204030204" pitchFamily="34" charset="0"/>
                <a:ea typeface="Calibri"/>
                <a:cs typeface="Calibri" panose="020F0502020204030204" pitchFamily="34" charset="0"/>
              </a:rPr>
              <a:t>-construite publiée par votre partenaire dans ADAGE et la </a:t>
            </a:r>
            <a:r>
              <a:rPr lang="fr-FR" spc="-1" dirty="0" err="1">
                <a:solidFill>
                  <a:srgbClr val="7030A0"/>
                </a:solidFill>
                <a:latin typeface="Calibri" panose="020F0502020204030204" pitchFamily="34" charset="0"/>
                <a:ea typeface="Calibri"/>
                <a:cs typeface="Calibri" panose="020F0502020204030204" pitchFamily="34" charset="0"/>
              </a:rPr>
              <a:t>préréserver</a:t>
            </a:r>
            <a:r>
              <a:rPr lang="fr-FR" spc="-1" dirty="0">
                <a:solidFill>
                  <a:srgbClr val="7030A0"/>
                </a:solidFill>
                <a:latin typeface="Calibri" panose="020F0502020204030204" pitchFamily="34" charset="0"/>
                <a:ea typeface="Calibri"/>
                <a:cs typeface="Calibri" panose="020F0502020204030204" pitchFamily="34" charset="0"/>
              </a:rPr>
              <a:t>.</a:t>
            </a:r>
          </a:p>
          <a:p>
            <a:pPr marL="318960" indent="-317880">
              <a:lnSpc>
                <a:spcPct val="9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Recenser le projet en y intégrant l’offre </a:t>
            </a:r>
            <a:r>
              <a:rPr lang="fr-FR" spc="-1" dirty="0" err="1">
                <a:solidFill>
                  <a:srgbClr val="7030A0"/>
                </a:solidFill>
                <a:latin typeface="Calibri" panose="020F0502020204030204" pitchFamily="34" charset="0"/>
                <a:ea typeface="Calibri"/>
                <a:cs typeface="Calibri" panose="020F0502020204030204" pitchFamily="34" charset="0"/>
              </a:rPr>
              <a:t>préréservée</a:t>
            </a:r>
            <a:r>
              <a:rPr lang="fr-FR" spc="-1" dirty="0">
                <a:solidFill>
                  <a:srgbClr val="7030A0"/>
                </a:solidFill>
                <a:latin typeface="Calibri" panose="020F0502020204030204" pitchFamily="34" charset="0"/>
                <a:ea typeface="Calibri"/>
                <a:cs typeface="Calibri" panose="020F0502020204030204" pitchFamily="34" charset="0"/>
              </a:rPr>
              <a:t>.</a:t>
            </a:r>
          </a:p>
          <a:p>
            <a:pPr marL="318960" indent="-317880">
              <a:lnSpc>
                <a:spcPct val="90000"/>
              </a:lnSpc>
              <a:buClr>
                <a:srgbClr val="870087"/>
              </a:buClr>
              <a:buFont typeface="Arial"/>
              <a:buChar char="•"/>
              <a:tabLst>
                <a:tab pos="0" algn="l"/>
              </a:tabLst>
            </a:pPr>
            <a:r>
              <a:rPr lang="fr-FR" spc="-1" dirty="0">
                <a:solidFill>
                  <a:srgbClr val="7030A0"/>
                </a:solidFill>
                <a:latin typeface="Calibri" panose="020F0502020204030204" pitchFamily="34" charset="0"/>
                <a:ea typeface="Calibri"/>
                <a:cs typeface="Calibri" panose="020F0502020204030204" pitchFamily="34" charset="0"/>
              </a:rPr>
              <a:t>S’assurer de la validation</a:t>
            </a:r>
            <a:r>
              <a:rPr lang="fr-FR" b="0" strike="noStrike" spc="-1" dirty="0">
                <a:solidFill>
                  <a:srgbClr val="7030A0"/>
                </a:solidFill>
                <a:latin typeface="Calibri" panose="020F0502020204030204" pitchFamily="34" charset="0"/>
                <a:ea typeface="Calibri"/>
                <a:cs typeface="Calibri" panose="020F0502020204030204" pitchFamily="34" charset="0"/>
              </a:rPr>
              <a:t> par le chef d’établissement.</a:t>
            </a:r>
          </a:p>
          <a:p>
            <a:pPr marL="318960" indent="-317880">
              <a:lnSpc>
                <a:spcPct val="90000"/>
              </a:lnSpc>
              <a:buClr>
                <a:srgbClr val="870087"/>
              </a:buClr>
              <a:buFont typeface="Arial"/>
              <a:buChar char="•"/>
              <a:tabLst>
                <a:tab pos="0" algn="l"/>
              </a:tabLst>
            </a:pPr>
            <a:endParaRPr lang="fr-FR" spc="-1" dirty="0">
              <a:solidFill>
                <a:srgbClr val="7030A0"/>
              </a:solidFill>
              <a:latin typeface="Calibri" panose="020F0502020204030204" pitchFamily="34" charset="0"/>
              <a:ea typeface="Calibri"/>
              <a:cs typeface="Calibri" panose="020F0502020204030204" pitchFamily="34" charset="0"/>
            </a:endParaRPr>
          </a:p>
          <a:p>
            <a:pPr marL="318960" indent="-317880">
              <a:lnSpc>
                <a:spcPct val="9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Il est souhaitable de réunir les équipes en début d’année pour évaluer les besoins et partager le budget. Des outils sont disponibles (document d’aide au recensement…).</a:t>
            </a:r>
          </a:p>
          <a:p>
            <a:pPr>
              <a:lnSpc>
                <a:spcPct val="90000"/>
              </a:lnSpc>
              <a:tabLst>
                <a:tab pos="0" algn="l"/>
              </a:tabLst>
            </a:pPr>
            <a:endParaRPr lang="fr-FR" sz="2140" b="0" strike="noStrike" spc="-1" dirty="0">
              <a:latin typeface="Arial"/>
            </a:endParaRPr>
          </a:p>
          <a:p>
            <a:pPr algn="ctr">
              <a:lnSpc>
                <a:spcPct val="90000"/>
              </a:lnSpc>
              <a:tabLst>
                <a:tab pos="0" algn="l"/>
              </a:tabLst>
            </a:pPr>
            <a:r>
              <a:rPr lang="fr-FR" sz="1860" b="0" strike="noStrike" spc="-1" dirty="0">
                <a:solidFill>
                  <a:srgbClr val="000000"/>
                </a:solidFill>
                <a:latin typeface="Calibri"/>
                <a:ea typeface="Calibri"/>
              </a:rPr>
              <a:t> </a:t>
            </a:r>
            <a:endParaRPr lang="fr-FR" sz="1860" b="0" strike="noStrike" spc="-1" dirty="0">
              <a:latin typeface="Arial"/>
            </a:endParaRPr>
          </a:p>
        </p:txBody>
      </p:sp>
      <p:sp>
        <p:nvSpPr>
          <p:cNvPr id="384" name="ZoneTexte 12"/>
          <p:cNvSpPr/>
          <p:nvPr/>
        </p:nvSpPr>
        <p:spPr>
          <a:xfrm>
            <a:off x="7589160" y="651960"/>
            <a:ext cx="1180800" cy="226800"/>
          </a:xfrm>
          <a:prstGeom prst="rect">
            <a:avLst/>
          </a:prstGeom>
          <a:solidFill>
            <a:srgbClr val="ED005A"/>
          </a:solidFill>
          <a:ln w="12700">
            <a:noFill/>
          </a:ln>
        </p:spPr>
        <p:style>
          <a:lnRef idx="0">
            <a:scrgbClr r="0" g="0" b="0"/>
          </a:lnRef>
          <a:fillRef idx="0">
            <a:scrgbClr r="0" g="0" b="0"/>
          </a:fillRef>
          <a:effectRef idx="0">
            <a:scrgbClr r="0" g="0" b="0"/>
          </a:effectRef>
          <a:fontRef idx="minor"/>
        </p:style>
        <p:txBody>
          <a:bodyPr lIns="45720" tIns="45000" rIns="45720" bIns="45000">
            <a:spAutoFit/>
          </a:bodyPr>
          <a:lstStyle/>
          <a:p>
            <a:pPr algn="ctr">
              <a:lnSpc>
                <a:spcPct val="100000"/>
              </a:lnSpc>
              <a:tabLst>
                <a:tab pos="0" algn="l"/>
              </a:tabLst>
            </a:pPr>
            <a:r>
              <a:rPr lang="fr-FR" sz="900" b="1" i="1" strike="noStrike" spc="-1" dirty="0">
                <a:solidFill>
                  <a:srgbClr val="FFFFFF"/>
                </a:solidFill>
                <a:latin typeface="Calibri"/>
                <a:ea typeface="Calibri"/>
              </a:rPr>
              <a:t>Part collective </a:t>
            </a:r>
            <a:endParaRPr lang="fr-FR" sz="900" b="0" strike="noStrike" spc="-1" dirty="0">
              <a:latin typeface="Arial"/>
            </a:endParaRPr>
          </a:p>
        </p:txBody>
      </p:sp>
      <p:sp>
        <p:nvSpPr>
          <p:cNvPr id="385" name="Titre 1"/>
          <p:cNvSpPr/>
          <p:nvPr/>
        </p:nvSpPr>
        <p:spPr>
          <a:xfrm>
            <a:off x="789840" y="153360"/>
            <a:ext cx="7309440" cy="132336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lnSpc>
                <a:spcPct val="100000"/>
              </a:lnSpc>
              <a:tabLst>
                <a:tab pos="0" algn="l"/>
              </a:tabLst>
            </a:pPr>
            <a:r>
              <a:rPr lang="fr-FR" sz="3600" b="1" i="1" u="sng" strike="noStrike" spc="-1" dirty="0">
                <a:solidFill>
                  <a:srgbClr val="7030A0"/>
                </a:solidFill>
                <a:uFillTx/>
                <a:latin typeface="Calibri"/>
                <a:ea typeface="Calibri"/>
              </a:rPr>
              <a:t>La part collective</a:t>
            </a:r>
          </a:p>
          <a:p>
            <a:pPr algn="ctr">
              <a:lnSpc>
                <a:spcPct val="100000"/>
              </a:lnSpc>
              <a:tabLst>
                <a:tab pos="0" algn="l"/>
              </a:tabLst>
            </a:pPr>
            <a:r>
              <a:rPr lang="fr-FR" sz="3600" b="1" i="1" u="sng" strike="noStrike" spc="-1" dirty="0">
                <a:solidFill>
                  <a:srgbClr val="7030A0"/>
                </a:solidFill>
                <a:uFillTx/>
                <a:latin typeface="Calibri"/>
                <a:ea typeface="Calibri"/>
              </a:rPr>
              <a:t>du pass Culture</a:t>
            </a:r>
            <a:endParaRPr lang="fr-FR" sz="3600" b="0" strike="noStrike" spc="-1" dirty="0">
              <a:solidFill>
                <a:srgbClr val="7030A0"/>
              </a:solidFill>
              <a:latin typeface="Arial"/>
            </a:endParaRPr>
          </a:p>
        </p:txBody>
      </p:sp>
      <p:sp>
        <p:nvSpPr>
          <p:cNvPr id="8" name="ZoneTexte 7"/>
          <p:cNvSpPr txBox="1"/>
          <p:nvPr/>
        </p:nvSpPr>
        <p:spPr>
          <a:xfrm>
            <a:off x="5868144" y="6330806"/>
            <a:ext cx="3158252" cy="338554"/>
          </a:xfrm>
          <a:prstGeom prst="rect">
            <a:avLst/>
          </a:prstGeom>
          <a:noFill/>
          <a:ln>
            <a:solidFill>
              <a:srgbClr val="7030A0"/>
            </a:solidFill>
            <a:prstDash val="dash"/>
          </a:ln>
        </p:spPr>
        <p:txBody>
          <a:bodyPr wrap="square" rtlCol="0">
            <a:spAutoFit/>
          </a:bodyPr>
          <a:lstStyle/>
          <a:p>
            <a:pPr algn="ctr"/>
            <a:r>
              <a:rPr lang="fr-FR" sz="1600" i="1" dirty="0">
                <a:solidFill>
                  <a:srgbClr val="7030A0"/>
                </a:solidFill>
                <a:latin typeface="Calibri" panose="020F0502020204030204" pitchFamily="34" charset="0"/>
                <a:cs typeface="Calibri" panose="020F0502020204030204" pitchFamily="34" charset="0"/>
              </a:rPr>
              <a:t>Démonstration selon demandes</a:t>
            </a:r>
          </a:p>
        </p:txBody>
      </p:sp>
      <p:sp>
        <p:nvSpPr>
          <p:cNvPr id="9" name="Flèche droite 8"/>
          <p:cNvSpPr/>
          <p:nvPr/>
        </p:nvSpPr>
        <p:spPr>
          <a:xfrm>
            <a:off x="5724128" y="6428075"/>
            <a:ext cx="288032" cy="144016"/>
          </a:xfrm>
          <a:prstGeom prst="rightArrow">
            <a:avLst/>
          </a:prstGeom>
          <a:solidFill>
            <a:srgbClr val="7030A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Picture 2" descr="Picture 2"/>
          <p:cNvPicPr/>
          <p:nvPr/>
        </p:nvPicPr>
        <p:blipFill>
          <a:blip r:embed="rId4"/>
          <a:stretch/>
        </p:blipFill>
        <p:spPr>
          <a:xfrm>
            <a:off x="358920" y="353520"/>
            <a:ext cx="1263600" cy="779400"/>
          </a:xfrm>
          <a:prstGeom prst="rect">
            <a:avLst/>
          </a:prstGeom>
          <a:ln w="12700">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6" name="Groupe 9"/>
          <p:cNvGrpSpPr/>
          <p:nvPr/>
        </p:nvGrpSpPr>
        <p:grpSpPr>
          <a:xfrm>
            <a:off x="7618680" y="312840"/>
            <a:ext cx="1151280" cy="338400"/>
            <a:chOff x="7618680" y="312840"/>
            <a:chExt cx="1151280" cy="338400"/>
          </a:xfrm>
        </p:grpSpPr>
        <p:pic>
          <p:nvPicPr>
            <p:cNvPr id="387" name="Picture 12" descr="Picture 12"/>
            <p:cNvPicPr/>
            <p:nvPr/>
          </p:nvPicPr>
          <p:blipFill>
            <a:blip r:embed="rId2"/>
            <a:stretch/>
          </p:blipFill>
          <p:spPr>
            <a:xfrm>
              <a:off x="8424360" y="312840"/>
              <a:ext cx="345600" cy="338400"/>
            </a:xfrm>
            <a:prstGeom prst="rect">
              <a:avLst/>
            </a:prstGeom>
            <a:ln w="12700">
              <a:noFill/>
            </a:ln>
          </p:spPr>
        </p:pic>
        <p:pic>
          <p:nvPicPr>
            <p:cNvPr id="388" name="Image 8" descr="Image 8"/>
            <p:cNvPicPr/>
            <p:nvPr/>
          </p:nvPicPr>
          <p:blipFill>
            <a:blip r:embed="rId3"/>
            <a:stretch/>
          </p:blipFill>
          <p:spPr>
            <a:xfrm>
              <a:off x="7618680" y="312840"/>
              <a:ext cx="772920" cy="338400"/>
            </a:xfrm>
            <a:prstGeom prst="rect">
              <a:avLst/>
            </a:prstGeom>
            <a:ln w="12700">
              <a:noFill/>
            </a:ln>
          </p:spPr>
        </p:pic>
      </p:grpSp>
      <p:sp>
        <p:nvSpPr>
          <p:cNvPr id="389" name="Titre 1"/>
          <p:cNvSpPr/>
          <p:nvPr/>
        </p:nvSpPr>
        <p:spPr>
          <a:xfrm>
            <a:off x="353520" y="188640"/>
            <a:ext cx="8370360" cy="4351718"/>
          </a:xfrm>
          <a:prstGeom prst="rect">
            <a:avLst/>
          </a:prstGeom>
          <a:noFill/>
          <a:ln w="12700">
            <a:noFill/>
          </a:ln>
          <a:effectLst>
            <a:outerShdw blurRad="50760" dist="50760" dir="5400000" rotWithShape="0">
              <a:srgbClr val="FFFFFF"/>
            </a:outerShdw>
          </a:effectLst>
        </p:spPr>
        <p:style>
          <a:lnRef idx="0">
            <a:scrgbClr r="0" g="0" b="0"/>
          </a:lnRef>
          <a:fillRef idx="0">
            <a:scrgbClr r="0" g="0" b="0"/>
          </a:fillRef>
          <a:effectRef idx="0">
            <a:scrgbClr r="0" g="0" b="0"/>
          </a:effectRef>
          <a:fontRef idx="minor"/>
        </p:style>
        <p:txBody>
          <a:bodyPr lIns="45720" tIns="45000" rIns="45720" bIns="45000" anchor="ctr">
            <a:noAutofit/>
          </a:bodyPr>
          <a:lstStyle/>
          <a:p>
            <a:pPr>
              <a:lnSpc>
                <a:spcPct val="100000"/>
              </a:lnSpc>
              <a:tabLst>
                <a:tab pos="0" algn="l"/>
              </a:tabLst>
            </a:pPr>
            <a:r>
              <a:rPr lang="fr-FR" sz="2000" b="1" strike="noStrike" spc="-1" dirty="0">
                <a:solidFill>
                  <a:srgbClr val="7030A0"/>
                </a:solidFill>
                <a:latin typeface="Calibri" panose="020F0502020204030204" pitchFamily="34" charset="0"/>
                <a:ea typeface="Calibri"/>
                <a:cs typeface="Calibri" panose="020F0502020204030204" pitchFamily="34" charset="0"/>
              </a:rPr>
              <a:t>Les montants versés et les exceptions :</a:t>
            </a:r>
            <a:endParaRPr lang="fr-FR" sz="2000" b="0" strike="noStrike" spc="-1" dirty="0">
              <a:solidFill>
                <a:srgbClr val="7030A0"/>
              </a:solidFill>
              <a:latin typeface="Calibri" panose="020F0502020204030204" pitchFamily="34" charset="0"/>
              <a:cs typeface="Calibri" panose="020F0502020204030204" pitchFamily="34" charset="0"/>
            </a:endParaRPr>
          </a:p>
          <a:p>
            <a:pPr marL="425160" indent="-424080">
              <a:lnSpc>
                <a:spcPct val="10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En </a:t>
            </a:r>
            <a:r>
              <a:rPr lang="fr-FR" b="1" strike="noStrike" spc="-1" dirty="0">
                <a:solidFill>
                  <a:srgbClr val="7030A0"/>
                </a:solidFill>
                <a:latin typeface="Calibri" panose="020F0502020204030204" pitchFamily="34" charset="0"/>
                <a:ea typeface="Calibri"/>
                <a:cs typeface="Calibri" panose="020F0502020204030204" pitchFamily="34" charset="0"/>
              </a:rPr>
              <a:t>4</a:t>
            </a:r>
            <a:r>
              <a:rPr lang="fr-FR" b="1" strike="noStrike" spc="-1" baseline="29000" dirty="0">
                <a:solidFill>
                  <a:srgbClr val="7030A0"/>
                </a:solidFill>
                <a:latin typeface="Calibri" panose="020F0502020204030204" pitchFamily="34" charset="0"/>
                <a:ea typeface="Calibri"/>
                <a:cs typeface="Calibri" panose="020F0502020204030204" pitchFamily="34" charset="0"/>
              </a:rPr>
              <a:t>e</a:t>
            </a:r>
            <a:r>
              <a:rPr lang="fr-FR" b="0" strike="noStrike" spc="-1" dirty="0">
                <a:solidFill>
                  <a:srgbClr val="7030A0"/>
                </a:solidFill>
                <a:latin typeface="Calibri" panose="020F0502020204030204" pitchFamily="34" charset="0"/>
                <a:ea typeface="Calibri"/>
                <a:cs typeface="Calibri" panose="020F0502020204030204" pitchFamily="34" charset="0"/>
              </a:rPr>
              <a:t> et </a:t>
            </a:r>
            <a:r>
              <a:rPr lang="fr-FR" b="1" strike="noStrike" spc="-1" dirty="0">
                <a:solidFill>
                  <a:srgbClr val="7030A0"/>
                </a:solidFill>
                <a:latin typeface="Calibri" panose="020F0502020204030204" pitchFamily="34" charset="0"/>
                <a:ea typeface="Calibri"/>
                <a:cs typeface="Calibri" panose="020F0502020204030204" pitchFamily="34" charset="0"/>
              </a:rPr>
              <a:t>3</a:t>
            </a:r>
            <a:r>
              <a:rPr lang="fr-FR" b="1" strike="noStrike" spc="-1" baseline="29000" dirty="0">
                <a:solidFill>
                  <a:srgbClr val="7030A0"/>
                </a:solidFill>
                <a:latin typeface="Calibri" panose="020F0502020204030204" pitchFamily="34" charset="0"/>
                <a:ea typeface="Calibri"/>
                <a:cs typeface="Calibri" panose="020F0502020204030204" pitchFamily="34" charset="0"/>
              </a:rPr>
              <a:t>e</a:t>
            </a:r>
            <a:r>
              <a:rPr lang="fr-FR" b="0" strike="noStrike" spc="-1" dirty="0">
                <a:solidFill>
                  <a:srgbClr val="7030A0"/>
                </a:solidFill>
                <a:latin typeface="Calibri" panose="020F0502020204030204" pitchFamily="34" charset="0"/>
                <a:ea typeface="Calibri"/>
                <a:cs typeface="Calibri" panose="020F0502020204030204" pitchFamily="34" charset="0"/>
              </a:rPr>
              <a:t> </a:t>
            </a:r>
            <a:r>
              <a:rPr lang="fr-FR" b="1" strike="noStrike" spc="-1" dirty="0">
                <a:solidFill>
                  <a:srgbClr val="7030A0"/>
                </a:solidFill>
                <a:latin typeface="Calibri" panose="020F0502020204030204" pitchFamily="34" charset="0"/>
                <a:ea typeface="Calibri"/>
                <a:cs typeface="Calibri" panose="020F0502020204030204" pitchFamily="34" charset="0"/>
              </a:rPr>
              <a:t>25€ </a:t>
            </a:r>
            <a:r>
              <a:rPr lang="fr-FR" b="0" strike="noStrike" spc="-1" dirty="0">
                <a:solidFill>
                  <a:srgbClr val="7030A0"/>
                </a:solidFill>
                <a:latin typeface="Calibri" panose="020F0502020204030204" pitchFamily="34" charset="0"/>
                <a:ea typeface="Calibri"/>
                <a:cs typeface="Calibri" panose="020F0502020204030204" pitchFamily="34" charset="0"/>
              </a:rPr>
              <a:t>par élève </a:t>
            </a:r>
          </a:p>
          <a:p>
            <a:pPr marL="425160" indent="-424080">
              <a:lnSpc>
                <a:spcPct val="10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En </a:t>
            </a:r>
            <a:r>
              <a:rPr lang="fr-FR" b="1" strike="noStrike" spc="-1" dirty="0">
                <a:solidFill>
                  <a:srgbClr val="7030A0"/>
                </a:solidFill>
                <a:latin typeface="Calibri" panose="020F0502020204030204" pitchFamily="34" charset="0"/>
                <a:ea typeface="Calibri"/>
                <a:cs typeface="Calibri" panose="020F0502020204030204" pitchFamily="34" charset="0"/>
              </a:rPr>
              <a:t>2</a:t>
            </a:r>
            <a:r>
              <a:rPr lang="fr-FR" b="1" strike="noStrike" spc="-1" baseline="29000" dirty="0">
                <a:solidFill>
                  <a:srgbClr val="7030A0"/>
                </a:solidFill>
                <a:latin typeface="Calibri" panose="020F0502020204030204" pitchFamily="34" charset="0"/>
                <a:ea typeface="Calibri"/>
                <a:cs typeface="Calibri" panose="020F0502020204030204" pitchFamily="34" charset="0"/>
              </a:rPr>
              <a:t>nde</a:t>
            </a:r>
            <a:r>
              <a:rPr lang="fr-FR" b="0" strike="noStrike" spc="-1" dirty="0">
                <a:solidFill>
                  <a:srgbClr val="7030A0"/>
                </a:solidFill>
                <a:latin typeface="Calibri" panose="020F0502020204030204" pitchFamily="34" charset="0"/>
                <a:ea typeface="Calibri"/>
                <a:cs typeface="Calibri" panose="020F0502020204030204" pitchFamily="34" charset="0"/>
              </a:rPr>
              <a:t> </a:t>
            </a:r>
            <a:r>
              <a:rPr lang="fr-FR" b="1" strike="noStrike" spc="-1" dirty="0">
                <a:solidFill>
                  <a:srgbClr val="7030A0"/>
                </a:solidFill>
                <a:latin typeface="Calibri" panose="020F0502020204030204" pitchFamily="34" charset="0"/>
                <a:ea typeface="Calibri"/>
                <a:cs typeface="Calibri" panose="020F0502020204030204" pitchFamily="34" charset="0"/>
              </a:rPr>
              <a:t>30€ </a:t>
            </a:r>
            <a:r>
              <a:rPr lang="fr-FR" b="0" strike="noStrike" spc="-1" dirty="0">
                <a:solidFill>
                  <a:srgbClr val="7030A0"/>
                </a:solidFill>
                <a:latin typeface="Calibri" panose="020F0502020204030204" pitchFamily="34" charset="0"/>
                <a:ea typeface="Calibri"/>
                <a:cs typeface="Calibri" panose="020F0502020204030204" pitchFamily="34" charset="0"/>
              </a:rPr>
              <a:t>par </a:t>
            </a:r>
          </a:p>
          <a:p>
            <a:pPr marL="425160" indent="-424080">
              <a:lnSpc>
                <a:spcPct val="100000"/>
              </a:lnSpc>
              <a:buClr>
                <a:srgbClr val="870087"/>
              </a:buClr>
              <a:buFont typeface="Arial"/>
              <a:buChar char="•"/>
              <a:tabLst>
                <a:tab pos="0" algn="l"/>
              </a:tabLst>
            </a:pPr>
            <a:r>
              <a:rPr lang="fr-FR" b="1" strike="noStrike" spc="-1" dirty="0">
                <a:solidFill>
                  <a:srgbClr val="7030A0"/>
                </a:solidFill>
                <a:latin typeface="Calibri" panose="020F0502020204030204" pitchFamily="34" charset="0"/>
                <a:ea typeface="Calibri"/>
                <a:cs typeface="Calibri" panose="020F0502020204030204" pitchFamily="34" charset="0"/>
              </a:rPr>
              <a:t>CAP </a:t>
            </a:r>
            <a:r>
              <a:rPr lang="fr-FR" b="0" strike="noStrike" spc="-1" dirty="0">
                <a:solidFill>
                  <a:srgbClr val="7030A0"/>
                </a:solidFill>
                <a:latin typeface="Calibri" panose="020F0502020204030204" pitchFamily="34" charset="0"/>
                <a:ea typeface="Calibri"/>
                <a:cs typeface="Calibri" panose="020F0502020204030204" pitchFamily="34" charset="0"/>
              </a:rPr>
              <a:t>1</a:t>
            </a:r>
            <a:r>
              <a:rPr lang="fr-FR" b="0" strike="noStrike" spc="-1" baseline="29000" dirty="0">
                <a:solidFill>
                  <a:srgbClr val="7030A0"/>
                </a:solidFill>
                <a:latin typeface="Calibri" panose="020F0502020204030204" pitchFamily="34" charset="0"/>
                <a:ea typeface="Calibri"/>
                <a:cs typeface="Calibri" panose="020F0502020204030204" pitchFamily="34" charset="0"/>
              </a:rPr>
              <a:t>ere</a:t>
            </a:r>
            <a:r>
              <a:rPr lang="fr-FR" b="0" strike="noStrike" spc="-1" dirty="0">
                <a:solidFill>
                  <a:srgbClr val="7030A0"/>
                </a:solidFill>
                <a:latin typeface="Calibri" panose="020F0502020204030204" pitchFamily="34" charset="0"/>
                <a:ea typeface="Calibri"/>
                <a:cs typeface="Calibri" panose="020F0502020204030204" pitchFamily="34" charset="0"/>
              </a:rPr>
              <a:t> et 2</a:t>
            </a:r>
            <a:r>
              <a:rPr lang="fr-FR" b="0" strike="noStrike" spc="-1" baseline="29000" dirty="0">
                <a:solidFill>
                  <a:srgbClr val="7030A0"/>
                </a:solidFill>
                <a:latin typeface="Calibri" panose="020F0502020204030204" pitchFamily="34" charset="0"/>
                <a:ea typeface="Calibri"/>
                <a:cs typeface="Calibri" panose="020F0502020204030204" pitchFamily="34" charset="0"/>
              </a:rPr>
              <a:t>eme</a:t>
            </a:r>
            <a:r>
              <a:rPr lang="fr-FR" b="0" strike="noStrike" spc="-1" dirty="0">
                <a:solidFill>
                  <a:srgbClr val="7030A0"/>
                </a:solidFill>
                <a:latin typeface="Calibri" panose="020F0502020204030204" pitchFamily="34" charset="0"/>
                <a:ea typeface="Calibri"/>
                <a:cs typeface="Calibri" panose="020F0502020204030204" pitchFamily="34" charset="0"/>
              </a:rPr>
              <a:t> année </a:t>
            </a:r>
            <a:r>
              <a:rPr lang="fr-FR" b="1" strike="noStrike" spc="-1" dirty="0">
                <a:solidFill>
                  <a:srgbClr val="7030A0"/>
                </a:solidFill>
                <a:latin typeface="Calibri" panose="020F0502020204030204" pitchFamily="34" charset="0"/>
                <a:ea typeface="Calibri"/>
                <a:cs typeface="Calibri" panose="020F0502020204030204" pitchFamily="34" charset="0"/>
              </a:rPr>
              <a:t>30€ </a:t>
            </a:r>
            <a:r>
              <a:rPr lang="fr-FR" b="0" strike="noStrike" spc="-1" dirty="0">
                <a:solidFill>
                  <a:srgbClr val="7030A0"/>
                </a:solidFill>
                <a:latin typeface="Calibri" panose="020F0502020204030204" pitchFamily="34" charset="0"/>
                <a:ea typeface="Calibri"/>
                <a:cs typeface="Calibri" panose="020F0502020204030204" pitchFamily="34" charset="0"/>
              </a:rPr>
              <a:t>élève</a:t>
            </a:r>
            <a:endParaRPr lang="fr-FR" b="0" strike="noStrike" spc="-1" dirty="0">
              <a:solidFill>
                <a:srgbClr val="7030A0"/>
              </a:solidFill>
              <a:latin typeface="Calibri" panose="020F0502020204030204" pitchFamily="34" charset="0"/>
              <a:cs typeface="Calibri" panose="020F0502020204030204" pitchFamily="34" charset="0"/>
            </a:endParaRPr>
          </a:p>
          <a:p>
            <a:pPr marL="425160" indent="-424080">
              <a:lnSpc>
                <a:spcPct val="100000"/>
              </a:lnSpc>
              <a:buClr>
                <a:srgbClr val="870087"/>
              </a:buClr>
              <a:buFont typeface="Arial"/>
              <a:buChar char="•"/>
              <a:tabLst>
                <a:tab pos="0" algn="l"/>
              </a:tabLst>
            </a:pPr>
            <a:r>
              <a:rPr lang="fr-FR" b="0" strike="noStrike" spc="-1" dirty="0">
                <a:solidFill>
                  <a:srgbClr val="7030A0"/>
                </a:solidFill>
                <a:latin typeface="Calibri" panose="020F0502020204030204" pitchFamily="34" charset="0"/>
                <a:ea typeface="Calibri"/>
                <a:cs typeface="Calibri" panose="020F0502020204030204" pitchFamily="34" charset="0"/>
              </a:rPr>
              <a:t>En </a:t>
            </a:r>
            <a:r>
              <a:rPr lang="fr-FR" b="1" strike="noStrike" spc="-1" dirty="0">
                <a:solidFill>
                  <a:srgbClr val="7030A0"/>
                </a:solidFill>
                <a:latin typeface="Calibri" panose="020F0502020204030204" pitchFamily="34" charset="0"/>
                <a:ea typeface="Calibri"/>
                <a:cs typeface="Calibri" panose="020F0502020204030204" pitchFamily="34" charset="0"/>
              </a:rPr>
              <a:t>1</a:t>
            </a:r>
            <a:r>
              <a:rPr lang="fr-FR" b="1" strike="noStrike" spc="-1" baseline="29000" dirty="0">
                <a:solidFill>
                  <a:srgbClr val="7030A0"/>
                </a:solidFill>
                <a:latin typeface="Calibri" panose="020F0502020204030204" pitchFamily="34" charset="0"/>
                <a:ea typeface="Calibri"/>
                <a:cs typeface="Calibri" panose="020F0502020204030204" pitchFamily="34" charset="0"/>
              </a:rPr>
              <a:t>ere</a:t>
            </a:r>
            <a:r>
              <a:rPr lang="fr-FR" b="0" strike="noStrike" spc="-1" dirty="0">
                <a:solidFill>
                  <a:srgbClr val="7030A0"/>
                </a:solidFill>
                <a:latin typeface="Calibri" panose="020F0502020204030204" pitchFamily="34" charset="0"/>
                <a:ea typeface="Calibri"/>
                <a:cs typeface="Calibri" panose="020F0502020204030204" pitchFamily="34" charset="0"/>
              </a:rPr>
              <a:t> et </a:t>
            </a:r>
            <a:r>
              <a:rPr lang="fr-FR" b="1" strike="noStrike" spc="-1" dirty="0">
                <a:solidFill>
                  <a:srgbClr val="7030A0"/>
                </a:solidFill>
                <a:latin typeface="Calibri" panose="020F0502020204030204" pitchFamily="34" charset="0"/>
                <a:ea typeface="Calibri"/>
                <a:cs typeface="Calibri" panose="020F0502020204030204" pitchFamily="34" charset="0"/>
              </a:rPr>
              <a:t>Terminale</a:t>
            </a:r>
            <a:r>
              <a:rPr lang="fr-FR" b="0" strike="noStrike" spc="-1" dirty="0">
                <a:solidFill>
                  <a:srgbClr val="7030A0"/>
                </a:solidFill>
                <a:latin typeface="Calibri" panose="020F0502020204030204" pitchFamily="34" charset="0"/>
                <a:ea typeface="Calibri"/>
                <a:cs typeface="Calibri" panose="020F0502020204030204" pitchFamily="34" charset="0"/>
              </a:rPr>
              <a:t> </a:t>
            </a:r>
            <a:r>
              <a:rPr lang="fr-FR" b="1" strike="noStrike" spc="-1" dirty="0">
                <a:solidFill>
                  <a:srgbClr val="7030A0"/>
                </a:solidFill>
                <a:latin typeface="Calibri" panose="020F0502020204030204" pitchFamily="34" charset="0"/>
                <a:ea typeface="Calibri"/>
                <a:cs typeface="Calibri" panose="020F0502020204030204" pitchFamily="34" charset="0"/>
              </a:rPr>
              <a:t>20 € </a:t>
            </a:r>
            <a:r>
              <a:rPr lang="fr-FR" b="0" strike="noStrike" spc="-1" dirty="0">
                <a:solidFill>
                  <a:srgbClr val="7030A0"/>
                </a:solidFill>
                <a:latin typeface="Calibri" panose="020F0502020204030204" pitchFamily="34" charset="0"/>
                <a:ea typeface="Calibri"/>
                <a:cs typeface="Calibri" panose="020F0502020204030204" pitchFamily="34" charset="0"/>
              </a:rPr>
              <a:t>par élève</a:t>
            </a:r>
          </a:p>
          <a:p>
            <a:pPr marL="1080">
              <a:lnSpc>
                <a:spcPct val="100000"/>
              </a:lnSpc>
              <a:buClr>
                <a:srgbClr val="870087"/>
              </a:buClr>
              <a:tabLst>
                <a:tab pos="0" algn="l"/>
              </a:tabLst>
            </a:pPr>
            <a:r>
              <a:rPr lang="fr-FR" b="0" strike="noStrike" spc="-1" dirty="0">
                <a:solidFill>
                  <a:srgbClr val="7030A0"/>
                </a:solidFill>
                <a:latin typeface="Calibri" panose="020F0502020204030204" pitchFamily="34" charset="0"/>
                <a:cs typeface="Calibri" panose="020F0502020204030204" pitchFamily="34" charset="0"/>
              </a:rPr>
              <a:t>Les </a:t>
            </a:r>
            <a:r>
              <a:rPr lang="fr-FR" b="1" strike="noStrike" spc="-1" dirty="0">
                <a:solidFill>
                  <a:srgbClr val="7030A0"/>
                </a:solidFill>
                <a:latin typeface="Calibri" panose="020F0502020204030204" pitchFamily="34" charset="0"/>
                <a:cs typeface="Calibri" panose="020F0502020204030204" pitchFamily="34" charset="0"/>
              </a:rPr>
              <a:t>Brevets des métiers </a:t>
            </a:r>
            <a:r>
              <a:rPr lang="fr-FR" b="0" strike="noStrike" spc="-1" dirty="0">
                <a:solidFill>
                  <a:srgbClr val="7030A0"/>
                </a:solidFill>
                <a:latin typeface="Calibri" panose="020F0502020204030204" pitchFamily="34" charset="0"/>
                <a:cs typeface="Calibri" panose="020F0502020204030204" pitchFamily="34" charset="0"/>
              </a:rPr>
              <a:t>ne peuvent bénéficier de cette dotation.</a:t>
            </a:r>
          </a:p>
          <a:p>
            <a:pPr marL="1080">
              <a:lnSpc>
                <a:spcPct val="100000"/>
              </a:lnSpc>
              <a:buClr>
                <a:srgbClr val="870087"/>
              </a:buClr>
              <a:tabLst>
                <a:tab pos="0" algn="l"/>
              </a:tabLst>
            </a:pPr>
            <a:endParaRPr lang="fr-FR" sz="1400" spc="-1" dirty="0">
              <a:solidFill>
                <a:srgbClr val="7030A0"/>
              </a:solidFill>
              <a:latin typeface="Calibri" panose="020F0502020204030204" pitchFamily="34" charset="0"/>
              <a:cs typeface="Calibri" panose="020F0502020204030204" pitchFamily="34" charset="0"/>
            </a:endParaRPr>
          </a:p>
          <a:p>
            <a:pPr marL="1080">
              <a:lnSpc>
                <a:spcPct val="100000"/>
              </a:lnSpc>
              <a:buClr>
                <a:srgbClr val="870087"/>
              </a:buClr>
              <a:tabLst>
                <a:tab pos="0" algn="l"/>
              </a:tabLst>
            </a:pPr>
            <a:r>
              <a:rPr lang="fr-FR" sz="2000" b="1" strike="noStrike" spc="-1" dirty="0">
                <a:solidFill>
                  <a:srgbClr val="7030A0"/>
                </a:solidFill>
                <a:latin typeface="Calibri" panose="020F0502020204030204" pitchFamily="34" charset="0"/>
                <a:cs typeface="Calibri" panose="020F0502020204030204" pitchFamily="34" charset="0"/>
              </a:rPr>
              <a:t>Les erreurs :</a:t>
            </a:r>
          </a:p>
          <a:p>
            <a:pPr marL="343980" indent="-342900">
              <a:lnSpc>
                <a:spcPct val="100000"/>
              </a:lnSpc>
              <a:buClr>
                <a:srgbClr val="870087"/>
              </a:buClr>
              <a:buFont typeface="Arial" panose="020B0604020202020204" pitchFamily="34" charset="0"/>
              <a:buChar char="•"/>
              <a:tabLst>
                <a:tab pos="0" algn="l"/>
              </a:tabLst>
            </a:pPr>
            <a:r>
              <a:rPr lang="fr-FR" spc="-1" dirty="0">
                <a:solidFill>
                  <a:srgbClr val="7030A0"/>
                </a:solidFill>
                <a:latin typeface="Calibri" panose="020F0502020204030204" pitchFamily="34" charset="0"/>
                <a:cs typeface="Calibri" panose="020F0502020204030204" pitchFamily="34" charset="0"/>
              </a:rPr>
              <a:t>L’offre arrive seulement sur le compte de celui en relation avec le partenaire et donc celui qui doit faire le recensement. </a:t>
            </a:r>
            <a:r>
              <a:rPr lang="fr-FR" b="0" strike="noStrike" spc="-1" dirty="0">
                <a:solidFill>
                  <a:srgbClr val="7030A0"/>
                </a:solidFill>
                <a:latin typeface="Calibri" panose="020F0502020204030204" pitchFamily="34" charset="0"/>
                <a:cs typeface="Calibri" panose="020F0502020204030204" pitchFamily="34" charset="0"/>
              </a:rPr>
              <a:t>Seul le chef d’établissement voit toutes les offres des collègues et peut les accrocher dans le recensement.</a:t>
            </a:r>
          </a:p>
          <a:p>
            <a:pPr marL="343980" indent="-342900">
              <a:lnSpc>
                <a:spcPct val="100000"/>
              </a:lnSpc>
              <a:buClr>
                <a:srgbClr val="870087"/>
              </a:buClr>
              <a:buFont typeface="Arial" panose="020B0604020202020204" pitchFamily="34" charset="0"/>
              <a:buChar char="•"/>
              <a:tabLst>
                <a:tab pos="0" algn="l"/>
              </a:tabLst>
            </a:pPr>
            <a:r>
              <a:rPr lang="fr-FR" b="0" strike="noStrike" spc="-1" dirty="0">
                <a:solidFill>
                  <a:srgbClr val="7030A0"/>
                </a:solidFill>
                <a:latin typeface="Calibri" panose="020F0502020204030204" pitchFamily="34" charset="0"/>
                <a:cs typeface="Calibri" panose="020F0502020204030204" pitchFamily="34" charset="0"/>
              </a:rPr>
              <a:t>La </a:t>
            </a:r>
            <a:r>
              <a:rPr lang="fr-FR" b="0" strike="noStrike" spc="-1" dirty="0" err="1">
                <a:solidFill>
                  <a:srgbClr val="7030A0"/>
                </a:solidFill>
                <a:latin typeface="Calibri" panose="020F0502020204030204" pitchFamily="34" charset="0"/>
                <a:cs typeface="Calibri" panose="020F0502020204030204" pitchFamily="34" charset="0"/>
              </a:rPr>
              <a:t>préréservation</a:t>
            </a:r>
            <a:r>
              <a:rPr lang="fr-FR" b="0" strike="noStrike" spc="-1" dirty="0">
                <a:solidFill>
                  <a:srgbClr val="7030A0"/>
                </a:solidFill>
                <a:latin typeface="Calibri" panose="020F0502020204030204" pitchFamily="34" charset="0"/>
                <a:cs typeface="Calibri" panose="020F0502020204030204" pitchFamily="34" charset="0"/>
              </a:rPr>
              <a:t> d’offres violette et donc l’annulation qui va devoir être faite.</a:t>
            </a:r>
          </a:p>
          <a:p>
            <a:pPr marL="343980" indent="-34290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ndParaRPr>
          </a:p>
          <a:p>
            <a:pPr marL="343980" indent="-342900">
              <a:lnSpc>
                <a:spcPct val="100000"/>
              </a:lnSpc>
              <a:buClr>
                <a:srgbClr val="870087"/>
              </a:buClr>
              <a:buFont typeface="Arial" panose="020B0604020202020204" pitchFamily="34" charset="0"/>
              <a:buChar char="•"/>
              <a:tabLst>
                <a:tab pos="0" algn="l"/>
              </a:tabLst>
            </a:pPr>
            <a:endParaRPr lang="fr-FR" b="0" strike="noStrike" spc="-1" dirty="0">
              <a:solidFill>
                <a:srgbClr val="870087"/>
              </a:solidFill>
              <a:latin typeface="Calibri"/>
            </a:endParaRPr>
          </a:p>
          <a:p>
            <a:pPr algn="ctr">
              <a:lnSpc>
                <a:spcPct val="100000"/>
              </a:lnSpc>
              <a:tabLst>
                <a:tab pos="0" algn="l"/>
              </a:tabLst>
            </a:pPr>
            <a:endParaRPr lang="fr-FR" b="0" strike="noStrike" spc="-1" dirty="0">
              <a:latin typeface="Arial"/>
            </a:endParaRPr>
          </a:p>
        </p:txBody>
      </p:sp>
      <p:sp>
        <p:nvSpPr>
          <p:cNvPr id="390" name="ZoneTexte 11"/>
          <p:cNvSpPr/>
          <p:nvPr/>
        </p:nvSpPr>
        <p:spPr>
          <a:xfrm>
            <a:off x="7589160" y="651960"/>
            <a:ext cx="1180800" cy="226800"/>
          </a:xfrm>
          <a:prstGeom prst="rect">
            <a:avLst/>
          </a:prstGeom>
          <a:solidFill>
            <a:srgbClr val="ED005A"/>
          </a:solidFill>
          <a:ln w="12700">
            <a:noFill/>
          </a:ln>
        </p:spPr>
        <p:style>
          <a:lnRef idx="0">
            <a:scrgbClr r="0" g="0" b="0"/>
          </a:lnRef>
          <a:fillRef idx="0">
            <a:scrgbClr r="0" g="0" b="0"/>
          </a:fillRef>
          <a:effectRef idx="0">
            <a:scrgbClr r="0" g="0" b="0"/>
          </a:effectRef>
          <a:fontRef idx="minor"/>
        </p:style>
        <p:txBody>
          <a:bodyPr lIns="45720" tIns="45000" rIns="45720" bIns="45000">
            <a:spAutoFit/>
          </a:bodyPr>
          <a:lstStyle/>
          <a:p>
            <a:pPr algn="ctr">
              <a:lnSpc>
                <a:spcPct val="100000"/>
              </a:lnSpc>
              <a:tabLst>
                <a:tab pos="0" algn="l"/>
              </a:tabLst>
            </a:pPr>
            <a:r>
              <a:rPr lang="fr-FR" sz="900" b="1" i="1" strike="noStrike" spc="-1">
                <a:solidFill>
                  <a:srgbClr val="FFFFFF"/>
                </a:solidFill>
                <a:latin typeface="Calibri"/>
                <a:ea typeface="Calibri"/>
              </a:rPr>
              <a:t>Part collective </a:t>
            </a:r>
            <a:endParaRPr lang="fr-FR" sz="900" b="0" strike="noStrike" spc="-1">
              <a:latin typeface="Arial"/>
            </a:endParaRPr>
          </a:p>
        </p:txBody>
      </p:sp>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717032"/>
            <a:ext cx="677571" cy="739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2"/>
          <p:cNvSpPr txBox="1">
            <a:spLocks noChangeArrowheads="1"/>
          </p:cNvSpPr>
          <p:nvPr/>
        </p:nvSpPr>
        <p:spPr bwMode="auto">
          <a:xfrm>
            <a:off x="1115616" y="3880756"/>
            <a:ext cx="4086940" cy="571504"/>
          </a:xfrm>
          <a:prstGeom prst="rect">
            <a:avLst/>
          </a:prstGeom>
          <a:noFill/>
          <a:ln w="9525" algn="in">
            <a:solidFill>
              <a:srgbClr val="ED005A"/>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fontAlgn="base">
              <a:spcBef>
                <a:spcPct val="0"/>
              </a:spcBef>
              <a:spcAft>
                <a:spcPct val="0"/>
              </a:spcAft>
            </a:pPr>
            <a:r>
              <a:rPr lang="fr-FR" altLang="fr-FR" sz="1600" dirty="0">
                <a:solidFill>
                  <a:srgbClr val="2F07AD"/>
                </a:solidFill>
                <a:latin typeface="Calibri" panose="020F0502020204030204" pitchFamily="34" charset="0"/>
                <a:cs typeface="Calibri" panose="020F0502020204030204" pitchFamily="34" charset="0"/>
              </a:rPr>
              <a:t>Couleur d’offres demandant un contact avec le partenaire pour la </a:t>
            </a:r>
            <a:r>
              <a:rPr lang="fr-FR" altLang="fr-FR" sz="1600" dirty="0" err="1">
                <a:solidFill>
                  <a:srgbClr val="2F07AD"/>
                </a:solidFill>
                <a:latin typeface="Calibri" panose="020F0502020204030204" pitchFamily="34" charset="0"/>
                <a:cs typeface="Calibri" panose="020F0502020204030204" pitchFamily="34" charset="0"/>
              </a:rPr>
              <a:t>co</a:t>
            </a:r>
            <a:r>
              <a:rPr lang="fr-FR" altLang="fr-FR" sz="1600" dirty="0">
                <a:solidFill>
                  <a:srgbClr val="2F07AD"/>
                </a:solidFill>
                <a:latin typeface="Calibri" panose="020F0502020204030204" pitchFamily="34" charset="0"/>
                <a:cs typeface="Calibri" panose="020F0502020204030204" pitchFamily="34" charset="0"/>
              </a:rPr>
              <a:t>-construire</a:t>
            </a:r>
          </a:p>
        </p:txBody>
      </p:sp>
      <p:cxnSp>
        <p:nvCxnSpPr>
          <p:cNvPr id="9" name="AutoShape 17"/>
          <p:cNvCxnSpPr>
            <a:cxnSpLocks noChangeShapeType="1"/>
          </p:cNvCxnSpPr>
          <p:nvPr/>
        </p:nvCxnSpPr>
        <p:spPr bwMode="auto">
          <a:xfrm>
            <a:off x="3786377" y="4308244"/>
            <a:ext cx="428170" cy="0"/>
          </a:xfrm>
          <a:prstGeom prst="straightConnector1">
            <a:avLst/>
          </a:prstGeom>
          <a:noFill/>
          <a:ln w="9525">
            <a:solidFill>
              <a:srgbClr val="ED005A"/>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EEECE1"/>
                  </a:outerShdw>
                </a:effectLst>
              </a14:hiddenEffects>
            </a:ext>
          </a:extLst>
        </p:spPr>
      </p:cxnSp>
      <p:pic>
        <p:nvPicPr>
          <p:cNvPr id="1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088" y="3808748"/>
            <a:ext cx="576728" cy="569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 Box 42"/>
          <p:cNvSpPr txBox="1">
            <a:spLocks noChangeArrowheads="1"/>
          </p:cNvSpPr>
          <p:nvPr/>
        </p:nvSpPr>
        <p:spPr bwMode="auto">
          <a:xfrm>
            <a:off x="5940152" y="3875008"/>
            <a:ext cx="3024336" cy="571504"/>
          </a:xfrm>
          <a:prstGeom prst="rect">
            <a:avLst/>
          </a:prstGeom>
          <a:noFill/>
          <a:ln w="9525" algn="in">
            <a:solidFill>
              <a:srgbClr val="ED005A"/>
            </a:solidFill>
            <a:prstDash val="dash"/>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lvl="0" fontAlgn="base">
              <a:spcBef>
                <a:spcPct val="0"/>
              </a:spcBef>
              <a:spcAft>
                <a:spcPct val="0"/>
              </a:spcAft>
            </a:pPr>
            <a:r>
              <a:rPr lang="fr-FR" altLang="fr-FR" sz="1600" dirty="0">
                <a:solidFill>
                  <a:srgbClr val="870087"/>
                </a:solidFill>
                <a:latin typeface="Calibri" panose="020F0502020204030204" pitchFamily="34" charset="0"/>
                <a:cs typeface="Calibri" panose="020F0502020204030204" pitchFamily="34" charset="0"/>
              </a:rPr>
              <a:t>Couleur d’offres permettant une pré-réservation directe</a:t>
            </a:r>
          </a:p>
        </p:txBody>
      </p:sp>
      <p:pic>
        <p:nvPicPr>
          <p:cNvPr id="1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3291" y="4170389"/>
            <a:ext cx="895352" cy="313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11995" y="4168788"/>
            <a:ext cx="1024501" cy="343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79167" y="4620522"/>
            <a:ext cx="4438650"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23528" y="5517232"/>
            <a:ext cx="8658840" cy="1231106"/>
          </a:xfrm>
          <a:prstGeom prst="rect">
            <a:avLst/>
          </a:prstGeom>
        </p:spPr>
        <p:txBody>
          <a:bodyPr wrap="square">
            <a:spAutoFit/>
          </a:bodyPr>
          <a:lstStyle/>
          <a:p>
            <a:pPr marL="1080">
              <a:lnSpc>
                <a:spcPct val="100000"/>
              </a:lnSpc>
              <a:buClr>
                <a:srgbClr val="870087"/>
              </a:buClr>
              <a:tabLst>
                <a:tab pos="0" algn="l"/>
              </a:tabLst>
            </a:pPr>
            <a:r>
              <a:rPr lang="fr-FR" sz="2000" b="1" spc="-1" dirty="0">
                <a:solidFill>
                  <a:srgbClr val="7030A0"/>
                </a:solidFill>
                <a:latin typeface="Calibri"/>
              </a:rPr>
              <a:t>Rappel partenaires : </a:t>
            </a:r>
          </a:p>
          <a:p>
            <a:pPr marL="1080">
              <a:lnSpc>
                <a:spcPct val="100000"/>
              </a:lnSpc>
              <a:buClr>
                <a:srgbClr val="870087"/>
              </a:buClr>
              <a:tabLst>
                <a:tab pos="0" algn="l"/>
              </a:tabLst>
            </a:pPr>
            <a:r>
              <a:rPr lang="fr-FR" spc="-1" dirty="0">
                <a:solidFill>
                  <a:srgbClr val="7030A0"/>
                </a:solidFill>
                <a:latin typeface="Calibri"/>
              </a:rPr>
              <a:t>Les partenaires qui veulent s’inscrire dans ADAGE doivent s’inscrire sur le site pass Culture  puis  faire une demande d’autorisation de création d’offres pour la part collective sur le site démarches simplifiées (vadémécum national pour aider si besoin).</a:t>
            </a:r>
            <a:endParaRPr lang="fr-FR" spc="-1" dirty="0">
              <a:solidFill>
                <a:srgbClr val="7030A0"/>
              </a:solidFill>
            </a:endParaRPr>
          </a:p>
        </p:txBody>
      </p:sp>
      <p:sp>
        <p:nvSpPr>
          <p:cNvPr id="3" name="Rectangle 2"/>
          <p:cNvSpPr/>
          <p:nvPr/>
        </p:nvSpPr>
        <p:spPr>
          <a:xfrm>
            <a:off x="309635" y="4635493"/>
            <a:ext cx="3873656" cy="646331"/>
          </a:xfrm>
          <a:prstGeom prst="rect">
            <a:avLst/>
          </a:prstGeom>
        </p:spPr>
        <p:txBody>
          <a:bodyPr wrap="square">
            <a:spAutoFit/>
          </a:bodyPr>
          <a:lstStyle/>
          <a:p>
            <a:pPr marL="1080">
              <a:lnSpc>
                <a:spcPct val="100000"/>
              </a:lnSpc>
              <a:buClr>
                <a:srgbClr val="870087"/>
              </a:buClr>
              <a:tabLst>
                <a:tab pos="0" algn="l"/>
              </a:tabLst>
            </a:pPr>
            <a:r>
              <a:rPr lang="fr-FR" spc="-1" dirty="0">
                <a:solidFill>
                  <a:srgbClr val="7030A0"/>
                </a:solidFill>
                <a:latin typeface="Calibri"/>
              </a:rPr>
              <a:t>Demandez à faire apparaitre le nom de l’établissement.</a:t>
            </a:r>
            <a:endParaRPr lang="fr-FR" spc="-1" dirty="0">
              <a:solidFill>
                <a:srgbClr val="7030A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1555920" y="116632"/>
            <a:ext cx="7408568" cy="1656184"/>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r>
              <a:rPr lang="fr-FR" sz="3600" b="1" u="sng" dirty="0">
                <a:solidFill>
                  <a:srgbClr val="7030A0"/>
                </a:solidFill>
                <a:latin typeface="Calibri" panose="020F0502020204030204" pitchFamily="34" charset="0"/>
                <a:cs typeface="Calibri" panose="020F0502020204030204" pitchFamily="34" charset="0"/>
              </a:rPr>
              <a:t>6 - MODALITÉS DE FINANCEMENTS DES PROJETS D EDUCATION ARTISTIQUE ET CULTURELLE</a:t>
            </a: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9" name="Titre 1"/>
          <p:cNvSpPr txBox="1">
            <a:spLocks/>
          </p:cNvSpPr>
          <p:nvPr/>
        </p:nvSpPr>
        <p:spPr>
          <a:xfrm>
            <a:off x="457200" y="1916832"/>
            <a:ext cx="8229600" cy="720080"/>
          </a:xfrm>
          <a:prstGeom prst="rect">
            <a:avLst/>
          </a:prstGeom>
        </p:spPr>
        <p:txBody>
          <a:bodyPr>
            <a:normAutofit fontScale="97500"/>
          </a:bodyPr>
          <a:lstStyle/>
          <a:p>
            <a:pPr algn="ctr"/>
            <a:r>
              <a:rPr lang="fr-FR" sz="3200" b="1" u="sng" kern="0" dirty="0">
                <a:solidFill>
                  <a:srgbClr val="7030A0"/>
                </a:solidFill>
                <a:latin typeface="Calibri" panose="020F0502020204030204" pitchFamily="34" charset="0"/>
                <a:cs typeface="Calibri" panose="020F0502020204030204" pitchFamily="34" charset="0"/>
              </a:rPr>
              <a:t>Avant tout, pour être financé, un projet doit:</a:t>
            </a:r>
          </a:p>
        </p:txBody>
      </p:sp>
      <p:sp>
        <p:nvSpPr>
          <p:cNvPr id="10" name="Espace réservé du contenu 2"/>
          <p:cNvSpPr txBox="1">
            <a:spLocks/>
          </p:cNvSpPr>
          <p:nvPr/>
        </p:nvSpPr>
        <p:spPr>
          <a:xfrm>
            <a:off x="457200" y="2636913"/>
            <a:ext cx="8229600" cy="3781888"/>
          </a:xfrm>
          <a:prstGeom prst="rect">
            <a:avLst/>
          </a:prstGeom>
        </p:spPr>
        <p:txBody>
          <a:bodyPr>
            <a:normAutofit/>
          </a:bodyPr>
          <a:lstStyle/>
          <a:p>
            <a:pPr marL="342900" indent="-342900">
              <a:buFont typeface="Arial" panose="020B0604020202020204" pitchFamily="34" charset="0"/>
              <a:buChar char="•"/>
            </a:pPr>
            <a:r>
              <a:rPr lang="fr-FR" sz="2400" kern="0" dirty="0">
                <a:solidFill>
                  <a:srgbClr val="7030A0"/>
                </a:solidFill>
                <a:latin typeface="Calibri" panose="020F0502020204030204" pitchFamily="34" charset="0"/>
                <a:cs typeface="Calibri" panose="020F0502020204030204" pitchFamily="34" charset="0"/>
              </a:rPr>
              <a:t>Être pluridisciplinaire</a:t>
            </a:r>
          </a:p>
          <a:p>
            <a:pPr marL="342900" indent="-342900">
              <a:buFont typeface="Arial" panose="020B0604020202020204" pitchFamily="34" charset="0"/>
              <a:buChar char="•"/>
            </a:pPr>
            <a:endParaRPr lang="fr-FR" sz="2400" kern="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kern="0" dirty="0">
                <a:solidFill>
                  <a:srgbClr val="7030A0"/>
                </a:solidFill>
                <a:latin typeface="Calibri" panose="020F0502020204030204" pitchFamily="34" charset="0"/>
                <a:cs typeface="Calibri" panose="020F0502020204030204" pitchFamily="34" charset="0"/>
              </a:rPr>
              <a:t>Comporter les piliers de l’EAC</a:t>
            </a:r>
          </a:p>
          <a:p>
            <a:pPr marL="342900" indent="-342900">
              <a:buFont typeface="Arial" panose="020B0604020202020204" pitchFamily="34" charset="0"/>
              <a:buChar char="•"/>
            </a:pPr>
            <a:endParaRPr lang="fr-FR" sz="2400" kern="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kern="0" dirty="0">
                <a:solidFill>
                  <a:srgbClr val="7030A0"/>
                </a:solidFill>
                <a:latin typeface="Calibri" panose="020F0502020204030204" pitchFamily="34" charset="0"/>
                <a:cs typeface="Calibri" panose="020F0502020204030204" pitchFamily="34" charset="0"/>
              </a:rPr>
              <a:t>Être partenarial</a:t>
            </a:r>
          </a:p>
          <a:p>
            <a:pPr marL="342900" indent="-342900">
              <a:buFont typeface="Arial" panose="020B0604020202020204" pitchFamily="34" charset="0"/>
              <a:buChar char="•"/>
            </a:pPr>
            <a:endParaRPr lang="fr-FR" sz="2400" kern="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kern="0" dirty="0">
                <a:solidFill>
                  <a:srgbClr val="7030A0"/>
                </a:solidFill>
                <a:latin typeface="Calibri" panose="020F0502020204030204" pitchFamily="34" charset="0"/>
                <a:cs typeface="Calibri" panose="020F0502020204030204" pitchFamily="34" charset="0"/>
              </a:rPr>
              <a:t>Découler du projet d’établissement</a:t>
            </a:r>
          </a:p>
          <a:p>
            <a:endParaRPr lang="fr-FR" sz="2400" kern="0" dirty="0">
              <a:solidFill>
                <a:srgbClr val="7030A0"/>
              </a:solidFill>
              <a:latin typeface="Marianne"/>
              <a:cs typeface="Arial" pitchFamily="34" charset="0"/>
            </a:endParaRPr>
          </a:p>
          <a:p>
            <a:r>
              <a:rPr lang="fr-FR" sz="2400" kern="0" dirty="0">
                <a:solidFill>
                  <a:srgbClr val="7030A0"/>
                </a:solidFill>
                <a:latin typeface="Calibri" panose="020F0502020204030204" pitchFamily="34" charset="0"/>
                <a:cs typeface="Calibri" panose="020F0502020204030204" pitchFamily="34" charset="0"/>
              </a:rPr>
              <a:t>La Charte de l’EAC</a:t>
            </a:r>
          </a:p>
        </p:txBody>
      </p:sp>
    </p:spTree>
    <p:extLst>
      <p:ext uri="{BB962C8B-B14F-4D97-AF65-F5344CB8AC3E}">
        <p14:creationId xmlns:p14="http://schemas.microsoft.com/office/powerpoint/2010/main" val="554325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Ne peuvent être financés au titre de l’EAC :</a:t>
            </a:r>
          </a:p>
        </p:txBody>
      </p:sp>
      <p:sp>
        <p:nvSpPr>
          <p:cNvPr id="3" name="Espace réservé du contenu 2"/>
          <p:cNvSpPr>
            <a:spLocks noGrp="1"/>
          </p:cNvSpPr>
          <p:nvPr>
            <p:ph idx="4294967295"/>
          </p:nvPr>
        </p:nvSpPr>
        <p:spPr>
          <a:xfrm>
            <a:off x="467544" y="1916832"/>
            <a:ext cx="8229600" cy="4525963"/>
          </a:xfrm>
          <a:prstGeom prst="rect">
            <a:avLst/>
          </a:prstGeom>
        </p:spPr>
        <p:txBody>
          <a:bodyPr>
            <a:normAutofit/>
          </a:bodyPr>
          <a:lstStyle/>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Les projets disciplinaires</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Les actions en dehors du temps scolaire</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Les projets qui ne concernent que peu d’élèves</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Les voyages et sorties scolaires</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dirty="0">
                <a:solidFill>
                  <a:srgbClr val="7030A0"/>
                </a:solidFill>
                <a:latin typeface="Calibri" panose="020F0502020204030204" pitchFamily="34" charset="0"/>
                <a:cs typeface="Calibri" panose="020F0502020204030204" pitchFamily="34" charset="0"/>
              </a:rPr>
              <a:t>On sera vigilant sur :</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La proximité des opérateurs culturels</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Les tarifs des prestations (60 euros/h)</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La billetterie</a:t>
            </a:r>
          </a:p>
          <a:p>
            <a:pPr>
              <a:buNone/>
            </a:pPr>
            <a:r>
              <a:rPr lang="fr-FR" sz="2400" dirty="0">
                <a:solidFill>
                  <a:srgbClr val="7030A0"/>
                </a:solidFill>
                <a:latin typeface="Calibri" panose="020F0502020204030204" pitchFamily="34" charset="0"/>
                <a:cs typeface="Calibri" panose="020F0502020204030204" pitchFamily="34" charset="0"/>
              </a:rPr>
              <a:t>=&gt; Principe de non-</a:t>
            </a:r>
            <a:r>
              <a:rPr lang="fr-FR" sz="2400" dirty="0" err="1">
                <a:solidFill>
                  <a:srgbClr val="7030A0"/>
                </a:solidFill>
                <a:latin typeface="Calibri" panose="020F0502020204030204" pitchFamily="34" charset="0"/>
                <a:cs typeface="Calibri" panose="020F0502020204030204" pitchFamily="34" charset="0"/>
              </a:rPr>
              <a:t>lucrativité</a:t>
            </a: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34391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Principes généraux :</a:t>
            </a:r>
          </a:p>
        </p:txBody>
      </p:sp>
      <p:sp>
        <p:nvSpPr>
          <p:cNvPr id="3" name="Espace réservé du contenu 2"/>
          <p:cNvSpPr>
            <a:spLocks noGrp="1"/>
          </p:cNvSpPr>
          <p:nvPr>
            <p:ph idx="4294967295"/>
          </p:nvPr>
        </p:nvSpPr>
        <p:spPr>
          <a:xfrm>
            <a:off x="395536" y="1628801"/>
            <a:ext cx="8363272" cy="3600400"/>
          </a:xfrm>
          <a:prstGeom prst="rect">
            <a:avLst/>
          </a:prstGeom>
        </p:spPr>
        <p:txBody>
          <a:bodyPr>
            <a:norm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Autonomie financière des EPLE </a:t>
            </a:r>
            <a:r>
              <a:rPr lang="fr-FR" sz="2400" dirty="0">
                <a:solidFill>
                  <a:srgbClr val="7030A0"/>
                </a:solidFill>
                <a:latin typeface="Calibri" panose="020F0502020204030204" pitchFamily="34" charset="0"/>
                <a:cs typeface="Calibri" panose="020F0502020204030204" pitchFamily="34" charset="0"/>
              </a:rPr>
              <a:t>décret n° 2012-1193 du 26 octobre 2012 </a:t>
            </a:r>
          </a:p>
          <a:p>
            <a:pPr>
              <a:buNone/>
            </a:pPr>
            <a:endParaRPr lang="fr-FR" sz="2400" b="1"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Conseil d’administration</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BOP 230 « Vie de l’élève »</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Subventions </a:t>
            </a:r>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17184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Subventions de l’Etat</a:t>
            </a:r>
          </a:p>
        </p:txBody>
      </p:sp>
      <p:sp>
        <p:nvSpPr>
          <p:cNvPr id="3" name="Espace réservé du contenu 2"/>
          <p:cNvSpPr>
            <a:spLocks noGrp="1"/>
          </p:cNvSpPr>
          <p:nvPr>
            <p:ph idx="4294967295"/>
          </p:nvPr>
        </p:nvSpPr>
        <p:spPr>
          <a:xfrm>
            <a:off x="395536" y="1628801"/>
            <a:ext cx="8363272" cy="3600400"/>
          </a:xfrm>
          <a:prstGeom prst="rect">
            <a:avLst/>
          </a:prstGeom>
        </p:spPr>
        <p:txBody>
          <a:bodyPr>
            <a:normAutofit lnSpcReduction="10000"/>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Par le Ministère de l’Education Nationale</a:t>
            </a:r>
            <a:r>
              <a:rPr lang="fr-FR" sz="2400" dirty="0">
                <a:solidFill>
                  <a:srgbClr val="7030A0"/>
                </a:solidFill>
                <a:latin typeface="Calibri" panose="020F0502020204030204" pitchFamily="34" charset="0"/>
                <a:cs typeface="Calibri" panose="020F0502020204030204" pitchFamily="34" charset="0"/>
              </a:rPr>
              <a:t>: </a:t>
            </a:r>
          </a:p>
          <a:p>
            <a:pPr>
              <a:buNone/>
            </a:pPr>
            <a:r>
              <a:rPr lang="fr-FR" sz="2400" dirty="0">
                <a:solidFill>
                  <a:srgbClr val="7030A0"/>
                </a:solidFill>
                <a:latin typeface="Calibri" panose="020F0502020204030204" pitchFamily="34" charset="0"/>
                <a:cs typeface="Calibri" panose="020F0502020204030204" pitchFamily="34" charset="0"/>
              </a:rPr>
              <a:t>Crédits ministériels pour l’EAC</a:t>
            </a:r>
          </a:p>
          <a:p>
            <a:pPr>
              <a:buNone/>
            </a:pPr>
            <a:r>
              <a:rPr lang="fr-FR" sz="2400" dirty="0">
                <a:solidFill>
                  <a:srgbClr val="7030A0"/>
                </a:solidFill>
                <a:latin typeface="Calibri" panose="020F0502020204030204" pitchFamily="34" charset="0"/>
                <a:cs typeface="Calibri" panose="020F0502020204030204" pitchFamily="34" charset="0"/>
              </a:rPr>
              <a:t>Budget académique</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b="1" dirty="0">
                <a:solidFill>
                  <a:srgbClr val="7030A0"/>
                </a:solidFill>
                <a:latin typeface="Calibri" panose="020F0502020204030204" pitchFamily="34" charset="0"/>
                <a:cs typeface="Calibri" panose="020F0502020204030204" pitchFamily="34" charset="0"/>
              </a:rPr>
              <a:t>Par le Ministère de la Culture:</a:t>
            </a:r>
          </a:p>
          <a:p>
            <a:pPr>
              <a:buNone/>
            </a:pPr>
            <a:r>
              <a:rPr lang="fr-FR" sz="2400" dirty="0">
                <a:solidFill>
                  <a:srgbClr val="7030A0"/>
                </a:solidFill>
                <a:latin typeface="Calibri" panose="020F0502020204030204" pitchFamily="34" charset="0"/>
                <a:cs typeface="Calibri" panose="020F0502020204030204" pitchFamily="34" charset="0"/>
              </a:rPr>
              <a:t>Crédits DRAC</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dirty="0">
                <a:solidFill>
                  <a:srgbClr val="7030A0"/>
                </a:solidFill>
                <a:latin typeface="Calibri" panose="020F0502020204030204" pitchFamily="34" charset="0"/>
                <a:cs typeface="Calibri" panose="020F0502020204030204" pitchFamily="34" charset="0"/>
              </a:rPr>
              <a:t>Les crédits délégués ne peuvent participer qu'au financement de missions de la compétence de l'État. </a:t>
            </a:r>
          </a:p>
          <a:p>
            <a:pPr>
              <a:buNone/>
            </a:pPr>
            <a:endParaRPr lang="fr-FR" sz="2400" dirty="0">
              <a:solidFill>
                <a:srgbClr val="9360A8"/>
              </a:solidFill>
              <a:latin typeface="Arial" pitchFamily="34" charset="0"/>
              <a:cs typeface="Arial" pitchFamily="34" charset="0"/>
            </a:endParaRPr>
          </a:p>
          <a:p>
            <a:pPr>
              <a:buNone/>
            </a:pPr>
            <a:endParaRPr lang="fr-FR" sz="2400" dirty="0"/>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6290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Subventions du MEN</a:t>
            </a:r>
          </a:p>
        </p:txBody>
      </p:sp>
      <p:sp>
        <p:nvSpPr>
          <p:cNvPr id="3" name="Espace réservé du contenu 2"/>
          <p:cNvSpPr>
            <a:spLocks noGrp="1"/>
          </p:cNvSpPr>
          <p:nvPr>
            <p:ph idx="4294967295"/>
          </p:nvPr>
        </p:nvSpPr>
        <p:spPr>
          <a:xfrm>
            <a:off x="395536" y="2060848"/>
            <a:ext cx="8363272" cy="3600400"/>
          </a:xfrm>
          <a:prstGeom prst="rect">
            <a:avLst/>
          </a:prstGeom>
        </p:spPr>
        <p:txBody>
          <a:bodyPr>
            <a:norm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Dispositifs nationaux et académiques</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Projets de territoire</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Ressources humaines (IMP-HSE)</a:t>
            </a:r>
          </a:p>
          <a:p>
            <a:pPr>
              <a:buNone/>
            </a:pPr>
            <a:endParaRPr lang="fr-FR" sz="2400" dirty="0">
              <a:solidFill>
                <a:srgbClr val="9360A8"/>
              </a:solidFill>
              <a:latin typeface="Arial" pitchFamily="34" charset="0"/>
              <a:cs typeface="Arial" pitchFamily="34" charset="0"/>
            </a:endParaRPr>
          </a:p>
          <a:p>
            <a:pPr>
              <a:buNone/>
            </a:pPr>
            <a:endParaRPr lang="fr-FR" sz="2400" dirty="0"/>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3503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Subvention du MEN</a:t>
            </a:r>
            <a:br>
              <a:rPr lang="fr-FR" sz="3200" b="1" u="sng" dirty="0">
                <a:solidFill>
                  <a:srgbClr val="7030A0"/>
                </a:solidFill>
                <a:latin typeface="Calibri" panose="020F0502020204030204" pitchFamily="34" charset="0"/>
                <a:cs typeface="Calibri" panose="020F0502020204030204" pitchFamily="34" charset="0"/>
              </a:rPr>
            </a:br>
            <a:r>
              <a:rPr lang="fr-FR" sz="3200" b="1" u="sng" dirty="0">
                <a:solidFill>
                  <a:srgbClr val="7030A0"/>
                </a:solidFill>
                <a:latin typeface="Calibri" panose="020F0502020204030204" pitchFamily="34" charset="0"/>
                <a:cs typeface="Calibri" panose="020F0502020204030204" pitchFamily="34" charset="0"/>
              </a:rPr>
              <a:t>Appel à projet 100%EAC</a:t>
            </a:r>
          </a:p>
        </p:txBody>
      </p:sp>
      <p:sp>
        <p:nvSpPr>
          <p:cNvPr id="3" name="Espace réservé du contenu 2"/>
          <p:cNvSpPr>
            <a:spLocks noGrp="1"/>
          </p:cNvSpPr>
          <p:nvPr>
            <p:ph idx="4294967295"/>
          </p:nvPr>
        </p:nvSpPr>
        <p:spPr>
          <a:xfrm>
            <a:off x="395536" y="1844824"/>
            <a:ext cx="8363272" cy="4320480"/>
          </a:xfrm>
          <a:prstGeom prst="rect">
            <a:avLst/>
          </a:prstGeom>
        </p:spPr>
        <p:txBody>
          <a:bodyPr>
            <a:no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dirty="0">
                <a:solidFill>
                  <a:srgbClr val="7030A0"/>
                </a:solidFill>
                <a:latin typeface="Calibri" panose="020F0502020204030204" pitchFamily="34" charset="0"/>
                <a:cs typeface="Calibri" panose="020F0502020204030204" pitchFamily="34" charset="0"/>
              </a:rPr>
              <a:t>Appel à projets « EAC – Egalité des chances »  sur ADAGE</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u="sng" dirty="0">
                <a:solidFill>
                  <a:srgbClr val="7030A0"/>
                </a:solidFill>
                <a:latin typeface="Calibri" panose="020F0502020204030204" pitchFamily="34" charset="0"/>
                <a:cs typeface="Calibri" panose="020F0502020204030204" pitchFamily="34" charset="0"/>
              </a:rPr>
              <a:t>Critères: </a:t>
            </a:r>
          </a:p>
          <a:p>
            <a:pPr>
              <a:buNone/>
            </a:pPr>
            <a:endParaRPr lang="fr-FR" sz="2400" u="sng"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Priorité aux réseaux les moins pourvus ou les plus éloignés des ressources culturelles</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Projets inscrits dans des dispositifs académiques</a:t>
            </a: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Projets de territoire</a:t>
            </a:r>
          </a:p>
          <a:p>
            <a:endParaRPr lang="fr-FR" sz="2400" dirty="0">
              <a:solidFill>
                <a:srgbClr val="7030A0"/>
              </a:solidFill>
              <a:latin typeface="Calibri" panose="020F0502020204030204" pitchFamily="34" charset="0"/>
              <a:cs typeface="Calibri" panose="020F0502020204030204" pitchFamily="34" charset="0"/>
            </a:endParaRPr>
          </a:p>
          <a:p>
            <a:pPr>
              <a:buNone/>
            </a:pPr>
            <a:r>
              <a:rPr lang="fr-FR" sz="2400" dirty="0">
                <a:solidFill>
                  <a:srgbClr val="7030A0"/>
                </a:solidFill>
                <a:latin typeface="Calibri" panose="020F0502020204030204" pitchFamily="34" charset="0"/>
                <a:cs typeface="Calibri" panose="020F0502020204030204" pitchFamily="34" charset="0"/>
              </a:rPr>
              <a:t>Candidatures en septembre</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71832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Marianne"/>
                <a:cs typeface="Arial" pitchFamily="34" charset="0"/>
              </a:rPr>
              <a:t>Subventions du MCC</a:t>
            </a:r>
            <a:endParaRPr lang="fr-FR" sz="3200" b="1" u="sng" dirty="0">
              <a:solidFill>
                <a:srgbClr val="7030A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4294967295"/>
          </p:nvPr>
        </p:nvSpPr>
        <p:spPr>
          <a:xfrm>
            <a:off x="395536" y="2060848"/>
            <a:ext cx="8363272" cy="3600400"/>
          </a:xfrm>
          <a:prstGeom prst="rect">
            <a:avLst/>
          </a:prstGeom>
        </p:spPr>
        <p:txBody>
          <a:bodyPr>
            <a:norm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Fonctionnement des opérateurs culturels, des associations (dont EAC)</a:t>
            </a: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Financement des Résidences d’artistes (circulaire n° 2010-032 du 5 mars 2010)</a:t>
            </a: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Appels à projets de territoire</a:t>
            </a:r>
          </a:p>
          <a:p>
            <a:pPr>
              <a:buNone/>
            </a:pPr>
            <a:endParaRPr lang="fr-FR" sz="2400" dirty="0">
              <a:solidFill>
                <a:srgbClr val="9360A8"/>
              </a:solidFill>
              <a:latin typeface="Arial" pitchFamily="34" charset="0"/>
              <a:cs typeface="Arial" pitchFamily="34" charset="0"/>
            </a:endParaRPr>
          </a:p>
          <a:p>
            <a:pPr>
              <a:buNone/>
            </a:pPr>
            <a:endParaRPr lang="fr-FR" sz="2400" dirty="0"/>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47767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Compétence « éducation » des collectivités territoriales</a:t>
            </a:r>
          </a:p>
        </p:txBody>
      </p:sp>
      <p:sp>
        <p:nvSpPr>
          <p:cNvPr id="3" name="Espace réservé du contenu 2"/>
          <p:cNvSpPr>
            <a:spLocks noGrp="1"/>
          </p:cNvSpPr>
          <p:nvPr>
            <p:ph idx="4294967295"/>
          </p:nvPr>
        </p:nvSpPr>
        <p:spPr>
          <a:xfrm>
            <a:off x="395536" y="2420888"/>
            <a:ext cx="8363272" cy="3240360"/>
          </a:xfrm>
          <a:prstGeom prst="rect">
            <a:avLst/>
          </a:prstGeom>
        </p:spPr>
        <p:txBody>
          <a:bodyPr>
            <a:no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Département : Collèges</a:t>
            </a: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Région : Lycées</a:t>
            </a:r>
          </a:p>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Aménagements (ex : ECMS)</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1224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358920" y="2570420"/>
            <a:ext cx="8280920" cy="144016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lnSpc>
                <a:spcPct val="100000"/>
              </a:lnSpc>
              <a:tabLst>
                <a:tab pos="0" algn="l"/>
              </a:tabLst>
            </a:pPr>
            <a:r>
              <a:rPr lang="fr-FR" sz="3600" b="1" u="sng" dirty="0">
                <a:solidFill>
                  <a:srgbClr val="7030A0"/>
                </a:solidFill>
                <a:latin typeface="Calibri" panose="020F0502020204030204" pitchFamily="34" charset="0"/>
                <a:cs typeface="Calibri" panose="020F0502020204030204" pitchFamily="34" charset="0"/>
              </a:rPr>
              <a:t>1 - PRESENTATION DE L EQUIPE ET DES PRIORITÉS NATIONALES ET ACADEMIQUES </a:t>
            </a:r>
            <a:endParaRPr lang="fr-FR" sz="3600" b="0" strike="noStrike" spc="-1" dirty="0">
              <a:latin typeface="Calibri" panose="020F0502020204030204" pitchFamily="34" charset="0"/>
              <a:cs typeface="Calibri" panose="020F0502020204030204" pitchFamily="34" charset="0"/>
            </a:endParaRP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3" name="Rectangle 2"/>
          <p:cNvSpPr/>
          <p:nvPr/>
        </p:nvSpPr>
        <p:spPr>
          <a:xfrm>
            <a:off x="467544" y="3021196"/>
            <a:ext cx="8261736" cy="538609"/>
          </a:xfrm>
          <a:prstGeom prst="rect">
            <a:avLst/>
          </a:prstGeom>
        </p:spPr>
        <p:txBody>
          <a:bodyPr wrap="square">
            <a:spAutoFit/>
          </a:bodyPr>
          <a:lstStyle/>
          <a:p>
            <a:r>
              <a:rPr lang="fr-FR" dirty="0">
                <a:latin typeface="Calibri" panose="020F0502020204030204" pitchFamily="34" charset="0"/>
                <a:cs typeface="Calibri" panose="020F0502020204030204" pitchFamily="34" charset="0"/>
              </a:rPr>
              <a:t/>
            </a:r>
            <a:br>
              <a:rPr lang="fr-FR" dirty="0">
                <a:latin typeface="Calibri" panose="020F0502020204030204" pitchFamily="34" charset="0"/>
                <a:cs typeface="Calibri" panose="020F0502020204030204" pitchFamily="34" charset="0"/>
              </a:rPr>
            </a:br>
            <a:endParaRPr lang="fr-FR" sz="11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59310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Compétence « Culture » des collectivités territoriales</a:t>
            </a:r>
          </a:p>
        </p:txBody>
      </p:sp>
      <p:sp>
        <p:nvSpPr>
          <p:cNvPr id="3" name="Espace réservé du contenu 2"/>
          <p:cNvSpPr>
            <a:spLocks noGrp="1"/>
          </p:cNvSpPr>
          <p:nvPr>
            <p:ph idx="4294967295"/>
          </p:nvPr>
        </p:nvSpPr>
        <p:spPr>
          <a:xfrm>
            <a:off x="395536" y="2420888"/>
            <a:ext cx="8363272" cy="3240360"/>
          </a:xfrm>
          <a:prstGeom prst="rect">
            <a:avLst/>
          </a:prstGeom>
        </p:spPr>
        <p:txBody>
          <a:bodyPr>
            <a:noAutofit/>
          </a:bodyPr>
          <a:lstStyle/>
          <a:p>
            <a:pPr>
              <a:buNone/>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Fonctionnement des opérateurs culturels, des associations (dont EAC)</a:t>
            </a:r>
          </a:p>
          <a:p>
            <a:pPr marL="342900" indent="-342900">
              <a:buFont typeface="Arial" panose="020B0604020202020204" pitchFamily="34" charset="0"/>
              <a:buChar char="•"/>
            </a:pPr>
            <a:endParaRPr lang="fr-FR" sz="24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400" dirty="0">
                <a:solidFill>
                  <a:srgbClr val="7030A0"/>
                </a:solidFill>
                <a:latin typeface="Calibri" panose="020F0502020204030204" pitchFamily="34" charset="0"/>
                <a:cs typeface="Calibri" panose="020F0502020204030204" pitchFamily="34" charset="0"/>
              </a:rPr>
              <a:t>Subventions pour les actions éducatives</a:t>
            </a: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a:p>
            <a:pPr>
              <a:buNone/>
            </a:pPr>
            <a:endParaRPr lang="fr-FR" sz="2400"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88075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Subventions du CD06 (</a:t>
            </a:r>
            <a:r>
              <a:rPr lang="fr-FR" sz="3200" b="1" u="sng" dirty="0" err="1">
                <a:solidFill>
                  <a:srgbClr val="7030A0"/>
                </a:solidFill>
                <a:latin typeface="Calibri" panose="020F0502020204030204" pitchFamily="34" charset="0"/>
                <a:cs typeface="Calibri" panose="020F0502020204030204" pitchFamily="34" charset="0"/>
              </a:rPr>
              <a:t>Ac’Educ</a:t>
            </a:r>
            <a:r>
              <a:rPr lang="fr-FR" sz="3200" b="1" u="sng" dirty="0">
                <a:solidFill>
                  <a:srgbClr val="7030A0"/>
                </a:solidFill>
                <a:latin typeface="Calibri" panose="020F0502020204030204" pitchFamily="34" charset="0"/>
                <a:cs typeface="Calibri" panose="020F0502020204030204" pitchFamily="34" charset="0"/>
              </a:rPr>
              <a:t>)</a:t>
            </a:r>
          </a:p>
        </p:txBody>
      </p:sp>
      <p:pic>
        <p:nvPicPr>
          <p:cNvPr id="4" name="Espace réservé du contenu 4" descr="ac educ.png"/>
          <p:cNvPicPr>
            <a:picLocks noChangeAspect="1"/>
          </p:cNvPicPr>
          <p:nvPr/>
        </p:nvPicPr>
        <p:blipFill>
          <a:blip r:embed="rId2" cstate="print"/>
          <a:stretch>
            <a:fillRect/>
          </a:stretch>
        </p:blipFill>
        <p:spPr>
          <a:xfrm>
            <a:off x="3059832" y="3429000"/>
            <a:ext cx="2800350" cy="1628775"/>
          </a:xfrm>
          <a:prstGeom prst="rect">
            <a:avLst/>
          </a:prstGeom>
        </p:spPr>
      </p:pic>
      <p:sp>
        <p:nvSpPr>
          <p:cNvPr id="5" name="Espace réservé du contenu 2"/>
          <p:cNvSpPr txBox="1">
            <a:spLocks/>
          </p:cNvSpPr>
          <p:nvPr/>
        </p:nvSpPr>
        <p:spPr>
          <a:xfrm>
            <a:off x="456522" y="1772816"/>
            <a:ext cx="8147925" cy="2404864"/>
          </a:xfrm>
          <a:prstGeom prst="rect">
            <a:avLst/>
          </a:prstGeom>
        </p:spPr>
        <p:txBody>
          <a:bodyPr>
            <a:normAutofit/>
          </a:bodyPr>
          <a:lstStyle/>
          <a:p>
            <a:pPr algn="just"/>
            <a:r>
              <a:rPr lang="fr-FR" dirty="0">
                <a:solidFill>
                  <a:srgbClr val="7030A0"/>
                </a:solidFill>
                <a:latin typeface="Calibri" panose="020F0502020204030204" pitchFamily="34" charset="0"/>
                <a:cs typeface="Calibri" panose="020F0502020204030204" pitchFamily="34" charset="0"/>
              </a:rPr>
              <a:t>Les collèges du département des Alpes-Maritimes ont accès à un catalogue en ligne d’offres d’actions éducatives qui permet aux professeurs et aux équipes de direction de choisir des activités qui sont entre autres proposées par les associations subventionnées par le Conseil départemental. </a:t>
            </a:r>
          </a:p>
        </p:txBody>
      </p:sp>
    </p:spTree>
    <p:extLst>
      <p:ext uri="{BB962C8B-B14F-4D97-AF65-F5344CB8AC3E}">
        <p14:creationId xmlns:p14="http://schemas.microsoft.com/office/powerpoint/2010/main" val="16682855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771320" cy="1468800"/>
          </a:xfrm>
        </p:spPr>
        <p:txBody>
          <a:bodyPr>
            <a:normAutofit/>
          </a:bodyPr>
          <a:lstStyle/>
          <a:p>
            <a:pPr algn="ctr"/>
            <a:r>
              <a:rPr lang="fr-FR" sz="3200" b="1" u="sng" dirty="0" err="1">
                <a:solidFill>
                  <a:srgbClr val="7030A0"/>
                </a:solidFill>
                <a:latin typeface="Calibri" panose="020F0502020204030204" pitchFamily="34" charset="0"/>
                <a:cs typeface="Calibri" panose="020F0502020204030204" pitchFamily="34" charset="0"/>
              </a:rPr>
              <a:t>Ac’Educ</a:t>
            </a:r>
            <a:r>
              <a:rPr lang="fr-FR" sz="3200" b="1" u="sng" dirty="0">
                <a:solidFill>
                  <a:srgbClr val="7030A0"/>
                </a:solidFill>
                <a:latin typeface="Calibri" panose="020F0502020204030204" pitchFamily="34" charset="0"/>
                <a:cs typeface="Calibri" panose="020F0502020204030204" pitchFamily="34" charset="0"/>
              </a:rPr>
              <a:t> 06</a:t>
            </a:r>
          </a:p>
        </p:txBody>
      </p:sp>
      <p:pic>
        <p:nvPicPr>
          <p:cNvPr id="4" name="Espace réservé du contenu 4" descr="ac educ.png"/>
          <p:cNvPicPr>
            <a:picLocks noChangeAspect="1"/>
          </p:cNvPicPr>
          <p:nvPr/>
        </p:nvPicPr>
        <p:blipFill>
          <a:blip r:embed="rId2" cstate="print"/>
          <a:stretch>
            <a:fillRect/>
          </a:stretch>
        </p:blipFill>
        <p:spPr>
          <a:xfrm>
            <a:off x="5868144" y="2780928"/>
            <a:ext cx="2800350" cy="1628775"/>
          </a:xfrm>
          <a:prstGeom prst="rect">
            <a:avLst/>
          </a:prstGeom>
        </p:spPr>
      </p:pic>
      <p:sp>
        <p:nvSpPr>
          <p:cNvPr id="5" name="Espace réservé du contenu 2"/>
          <p:cNvSpPr txBox="1">
            <a:spLocks/>
          </p:cNvSpPr>
          <p:nvPr/>
        </p:nvSpPr>
        <p:spPr>
          <a:xfrm>
            <a:off x="457199" y="1600200"/>
            <a:ext cx="5050905" cy="4525963"/>
          </a:xfrm>
          <a:prstGeom prst="rect">
            <a:avLst/>
          </a:prstGeom>
        </p:spPr>
        <p:txBody>
          <a:bodyPr>
            <a:normAutofit/>
          </a:bodyPr>
          <a:lstStyle/>
          <a:p>
            <a:r>
              <a:rPr lang="fr-FR" b="1" kern="0" dirty="0">
                <a:solidFill>
                  <a:srgbClr val="7030A0"/>
                </a:solidFill>
                <a:latin typeface="Calibri" panose="020F0502020204030204" pitchFamily="34" charset="0"/>
                <a:cs typeface="Calibri" panose="020F0502020204030204" pitchFamily="34" charset="0"/>
              </a:rPr>
              <a:t>Les domaines recensés sont les suivants et regroupent plus de 150 offres </a:t>
            </a:r>
            <a:r>
              <a:rPr lang="fr-FR" kern="0" dirty="0">
                <a:solidFill>
                  <a:srgbClr val="7030A0"/>
                </a:solidFill>
                <a:latin typeface="Calibri" panose="020F0502020204030204" pitchFamily="34" charset="0"/>
                <a:cs typeface="Calibri" panose="020F0502020204030204" pitchFamily="34" charset="0"/>
              </a:rPr>
              <a:t>: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spectacle vivant (danse, théâtre, musique, cirque…)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culture scientifique (astronomie)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patrimoine, art et histoire (avec notamment les musées départementaux)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sports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éducation à l’environnement et au développement durable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cinéma et arts de l'image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lectures, langues et contes;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éducation à la citoyenneté et au handicap ; </a:t>
            </a:r>
            <a:br>
              <a:rPr lang="fr-FR" kern="0" dirty="0">
                <a:solidFill>
                  <a:srgbClr val="7030A0"/>
                </a:solidFill>
                <a:latin typeface="Calibri" panose="020F0502020204030204" pitchFamily="34" charset="0"/>
                <a:cs typeface="Calibri" panose="020F0502020204030204" pitchFamily="34" charset="0"/>
              </a:rPr>
            </a:br>
            <a:r>
              <a:rPr lang="fr-FR" kern="0" dirty="0">
                <a:solidFill>
                  <a:srgbClr val="7030A0"/>
                </a:solidFill>
                <a:latin typeface="Calibri" panose="020F0502020204030204" pitchFamily="34" charset="0"/>
                <a:cs typeface="Calibri" panose="020F0502020204030204" pitchFamily="34" charset="0"/>
              </a:rPr>
              <a:t>- découverte des métiers</a:t>
            </a:r>
          </a:p>
        </p:txBody>
      </p:sp>
    </p:spTree>
    <p:extLst>
      <p:ext uri="{BB962C8B-B14F-4D97-AF65-F5344CB8AC3E}">
        <p14:creationId xmlns:p14="http://schemas.microsoft.com/office/powerpoint/2010/main" val="27769882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771320" cy="1468800"/>
          </a:xfrm>
        </p:spPr>
        <p:txBody>
          <a:bodyPr>
            <a:normAutofit/>
          </a:bodyPr>
          <a:lstStyle/>
          <a:p>
            <a:pPr algn="ctr"/>
            <a:r>
              <a:rPr lang="fr-FR" sz="3200" b="1" u="sng" dirty="0" err="1">
                <a:solidFill>
                  <a:srgbClr val="7030A0"/>
                </a:solidFill>
                <a:latin typeface="Calibri" panose="020F0502020204030204" pitchFamily="34" charset="0"/>
                <a:cs typeface="Calibri" panose="020F0502020204030204" pitchFamily="34" charset="0"/>
              </a:rPr>
              <a:t>Ac’Educ</a:t>
            </a:r>
            <a:r>
              <a:rPr lang="fr-FR" sz="3200" b="1" u="sng" dirty="0">
                <a:solidFill>
                  <a:srgbClr val="7030A0"/>
                </a:solidFill>
                <a:latin typeface="Calibri" panose="020F0502020204030204" pitchFamily="34" charset="0"/>
                <a:cs typeface="Calibri" panose="020F0502020204030204" pitchFamily="34" charset="0"/>
              </a:rPr>
              <a:t> 06</a:t>
            </a:r>
          </a:p>
        </p:txBody>
      </p:sp>
      <p:sp>
        <p:nvSpPr>
          <p:cNvPr id="5" name="Espace réservé du contenu 2"/>
          <p:cNvSpPr txBox="1">
            <a:spLocks/>
          </p:cNvSpPr>
          <p:nvPr/>
        </p:nvSpPr>
        <p:spPr>
          <a:xfrm>
            <a:off x="457200" y="2143397"/>
            <a:ext cx="4546848" cy="3301827"/>
          </a:xfrm>
          <a:prstGeom prst="rect">
            <a:avLst/>
          </a:prstGeom>
        </p:spPr>
        <p:txBody>
          <a:bodyPr>
            <a:normAutofit/>
          </a:bodyPr>
          <a:lstStyle/>
          <a:p>
            <a:pPr>
              <a:buNone/>
            </a:pPr>
            <a:r>
              <a:rPr lang="fr-FR" b="1" dirty="0">
                <a:solidFill>
                  <a:srgbClr val="7030A0"/>
                </a:solidFill>
                <a:latin typeface="Calibri" panose="020F0502020204030204" pitchFamily="34" charset="0"/>
                <a:cs typeface="Calibri" panose="020F0502020204030204" pitchFamily="34" charset="0"/>
              </a:rPr>
              <a:t>Calendrier:</a:t>
            </a:r>
          </a:p>
          <a:p>
            <a:pPr>
              <a:buNone/>
            </a:pPr>
            <a:endParaRPr lang="fr-FR" dirty="0">
              <a:solidFill>
                <a:srgbClr val="7030A0"/>
              </a:solidFill>
              <a:latin typeface="Calibri" panose="020F0502020204030204" pitchFamily="34" charset="0"/>
              <a:cs typeface="Calibri" panose="020F0502020204030204" pitchFamily="34" charset="0"/>
            </a:endParaRPr>
          </a:p>
          <a:p>
            <a:pPr>
              <a:buNone/>
            </a:pPr>
            <a:r>
              <a:rPr lang="fr-FR" dirty="0">
                <a:solidFill>
                  <a:srgbClr val="7030A0"/>
                </a:solidFill>
                <a:latin typeface="Calibri" panose="020F0502020204030204" pitchFamily="34" charset="0"/>
                <a:cs typeface="Calibri" panose="020F0502020204030204" pitchFamily="34" charset="0"/>
              </a:rPr>
              <a:t>D’avril à juin : dépôt des dossiers</a:t>
            </a:r>
          </a:p>
          <a:p>
            <a:pPr>
              <a:buNone/>
            </a:pPr>
            <a:endParaRPr lang="fr-FR" dirty="0">
              <a:solidFill>
                <a:srgbClr val="7030A0"/>
              </a:solidFill>
              <a:latin typeface="Calibri" panose="020F0502020204030204" pitchFamily="34" charset="0"/>
              <a:cs typeface="Calibri" panose="020F0502020204030204" pitchFamily="34" charset="0"/>
            </a:endParaRPr>
          </a:p>
          <a:p>
            <a:pPr>
              <a:buNone/>
            </a:pPr>
            <a:r>
              <a:rPr lang="fr-FR" dirty="0">
                <a:solidFill>
                  <a:srgbClr val="7030A0"/>
                </a:solidFill>
                <a:latin typeface="Calibri" panose="020F0502020204030204" pitchFamily="34" charset="0"/>
                <a:cs typeface="Calibri" panose="020F0502020204030204" pitchFamily="34" charset="0"/>
              </a:rPr>
              <a:t>Etude par un comité de sélection EN/CD (juillet)</a:t>
            </a:r>
          </a:p>
          <a:p>
            <a:pPr>
              <a:buNone/>
            </a:pPr>
            <a:endParaRPr lang="fr-FR" dirty="0">
              <a:solidFill>
                <a:srgbClr val="7030A0"/>
              </a:solidFill>
              <a:latin typeface="Calibri" panose="020F0502020204030204" pitchFamily="34" charset="0"/>
              <a:cs typeface="Calibri" panose="020F0502020204030204" pitchFamily="34" charset="0"/>
            </a:endParaRPr>
          </a:p>
          <a:p>
            <a:pPr>
              <a:buNone/>
            </a:pPr>
            <a:r>
              <a:rPr lang="fr-FR" dirty="0">
                <a:solidFill>
                  <a:srgbClr val="7030A0"/>
                </a:solidFill>
                <a:latin typeface="Calibri" panose="020F0502020204030204" pitchFamily="34" charset="0"/>
                <a:cs typeface="Calibri" panose="020F0502020204030204" pitchFamily="34" charset="0"/>
              </a:rPr>
              <a:t>Vote de l’assemblée départemental (septembre) puis validation</a:t>
            </a:r>
          </a:p>
        </p:txBody>
      </p:sp>
      <p:pic>
        <p:nvPicPr>
          <p:cNvPr id="6" name="Espace réservé du contenu 4" descr="ac educ.png"/>
          <p:cNvPicPr>
            <a:picLocks noChangeAspect="1"/>
          </p:cNvPicPr>
          <p:nvPr/>
        </p:nvPicPr>
        <p:blipFill>
          <a:blip r:embed="rId2" cstate="print"/>
          <a:stretch>
            <a:fillRect/>
          </a:stretch>
        </p:blipFill>
        <p:spPr>
          <a:xfrm>
            <a:off x="5868144" y="2780928"/>
            <a:ext cx="2800350" cy="1628775"/>
          </a:xfrm>
          <a:prstGeom prst="rect">
            <a:avLst/>
          </a:prstGeom>
        </p:spPr>
      </p:pic>
    </p:spTree>
    <p:extLst>
      <p:ext uri="{BB962C8B-B14F-4D97-AF65-F5344CB8AC3E}">
        <p14:creationId xmlns:p14="http://schemas.microsoft.com/office/powerpoint/2010/main" val="8466810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771320" cy="1468800"/>
          </a:xfrm>
        </p:spPr>
        <p:txBody>
          <a:bodyPr>
            <a:normAutofit/>
          </a:bodyPr>
          <a:lstStyle/>
          <a:p>
            <a:pPr algn="ctr"/>
            <a:r>
              <a:rPr lang="fr-FR" sz="3200" b="1" u="sng" dirty="0" err="1">
                <a:solidFill>
                  <a:srgbClr val="7030A0"/>
                </a:solidFill>
                <a:latin typeface="Calibri" panose="020F0502020204030204" pitchFamily="34" charset="0"/>
                <a:cs typeface="Calibri" panose="020F0502020204030204" pitchFamily="34" charset="0"/>
              </a:rPr>
              <a:t>Ac’Educ</a:t>
            </a:r>
            <a:r>
              <a:rPr lang="fr-FR" sz="3200" b="1" u="sng" dirty="0">
                <a:solidFill>
                  <a:srgbClr val="7030A0"/>
                </a:solidFill>
                <a:latin typeface="Calibri" panose="020F0502020204030204" pitchFamily="34" charset="0"/>
                <a:cs typeface="Calibri" panose="020F0502020204030204" pitchFamily="34" charset="0"/>
              </a:rPr>
              <a:t> 06</a:t>
            </a:r>
          </a:p>
        </p:txBody>
      </p:sp>
      <p:sp>
        <p:nvSpPr>
          <p:cNvPr id="5" name="Espace réservé du contenu 2"/>
          <p:cNvSpPr txBox="1">
            <a:spLocks/>
          </p:cNvSpPr>
          <p:nvPr/>
        </p:nvSpPr>
        <p:spPr>
          <a:xfrm>
            <a:off x="457200" y="2143397"/>
            <a:ext cx="4546848" cy="3301827"/>
          </a:xfrm>
          <a:prstGeom prst="rect">
            <a:avLst/>
          </a:prstGeom>
        </p:spPr>
        <p:txBody>
          <a:bodyPr>
            <a:normAutofit/>
          </a:bodyPr>
          <a:lstStyle/>
          <a:p>
            <a:pPr>
              <a:buNone/>
            </a:pPr>
            <a:r>
              <a:rPr lang="fr-FR" b="1" dirty="0">
                <a:solidFill>
                  <a:srgbClr val="7030A0"/>
                </a:solidFill>
                <a:latin typeface="Calibri" panose="020F0502020204030204" pitchFamily="34" charset="0"/>
                <a:cs typeface="Calibri" panose="020F0502020204030204" pitchFamily="34" charset="0"/>
              </a:rPr>
              <a:t>Critères:</a:t>
            </a:r>
          </a:p>
          <a:p>
            <a:pPr>
              <a:buNone/>
            </a:pPr>
            <a:endParaRPr lang="fr-FR" dirty="0">
              <a:solidFill>
                <a:srgbClr val="7030A0"/>
              </a:solidFill>
              <a:latin typeface="Calibri" panose="020F0502020204030204" pitchFamily="34" charset="0"/>
              <a:cs typeface="Calibri" panose="020F0502020204030204" pitchFamily="34" charset="0"/>
            </a:endParaRPr>
          </a:p>
          <a:p>
            <a:r>
              <a:rPr lang="fr-FR" dirty="0">
                <a:solidFill>
                  <a:srgbClr val="7030A0"/>
                </a:solidFill>
                <a:latin typeface="Calibri" panose="020F0502020204030204" pitchFamily="34" charset="0"/>
                <a:cs typeface="Calibri" panose="020F0502020204030204" pitchFamily="34" charset="0"/>
              </a:rPr>
              <a:t>- un projet pluridisciplinaire,</a:t>
            </a:r>
            <a:br>
              <a:rPr lang="fr-FR" dirty="0">
                <a:solidFill>
                  <a:srgbClr val="7030A0"/>
                </a:solidFill>
                <a:latin typeface="Calibri" panose="020F0502020204030204" pitchFamily="34" charset="0"/>
                <a:cs typeface="Calibri" panose="020F0502020204030204" pitchFamily="34" charset="0"/>
              </a:rPr>
            </a:br>
            <a:endParaRPr lang="fr-FR" dirty="0">
              <a:solidFill>
                <a:srgbClr val="7030A0"/>
              </a:solidFill>
              <a:latin typeface="Calibri" panose="020F0502020204030204" pitchFamily="34" charset="0"/>
              <a:cs typeface="Calibri" panose="020F0502020204030204" pitchFamily="34" charset="0"/>
            </a:endParaRPr>
          </a:p>
          <a:p>
            <a:pPr>
              <a:buFontTx/>
              <a:buChar char="-"/>
            </a:pPr>
            <a:r>
              <a:rPr lang="fr-FR" dirty="0">
                <a:solidFill>
                  <a:srgbClr val="7030A0"/>
                </a:solidFill>
                <a:latin typeface="Calibri" panose="020F0502020204030204" pitchFamily="34" charset="0"/>
                <a:cs typeface="Calibri" panose="020F0502020204030204" pitchFamily="34" charset="0"/>
              </a:rPr>
              <a:t> un nombre d'élèves max 60 (bus),</a:t>
            </a:r>
            <a:br>
              <a:rPr lang="fr-FR" dirty="0">
                <a:solidFill>
                  <a:srgbClr val="7030A0"/>
                </a:solidFill>
                <a:latin typeface="Calibri" panose="020F0502020204030204" pitchFamily="34" charset="0"/>
                <a:cs typeface="Calibri" panose="020F0502020204030204" pitchFamily="34" charset="0"/>
              </a:rPr>
            </a:br>
            <a:endParaRPr lang="fr-FR" dirty="0">
              <a:solidFill>
                <a:srgbClr val="7030A0"/>
              </a:solidFill>
              <a:latin typeface="Calibri" panose="020F0502020204030204" pitchFamily="34" charset="0"/>
              <a:cs typeface="Calibri" panose="020F0502020204030204" pitchFamily="34" charset="0"/>
            </a:endParaRPr>
          </a:p>
          <a:p>
            <a:pPr>
              <a:buNone/>
            </a:pPr>
            <a:r>
              <a:rPr lang="fr-FR" dirty="0">
                <a:solidFill>
                  <a:srgbClr val="7030A0"/>
                </a:solidFill>
                <a:latin typeface="Calibri" panose="020F0502020204030204" pitchFamily="34" charset="0"/>
                <a:cs typeface="Calibri" panose="020F0502020204030204" pitchFamily="34" charset="0"/>
              </a:rPr>
              <a:t>- le bilan du projet de l'année précédente transmis.</a:t>
            </a:r>
          </a:p>
        </p:txBody>
      </p:sp>
      <p:pic>
        <p:nvPicPr>
          <p:cNvPr id="6" name="Espace réservé du contenu 4" descr="ac educ.png"/>
          <p:cNvPicPr>
            <a:picLocks noChangeAspect="1"/>
          </p:cNvPicPr>
          <p:nvPr/>
        </p:nvPicPr>
        <p:blipFill>
          <a:blip r:embed="rId2" cstate="print"/>
          <a:stretch>
            <a:fillRect/>
          </a:stretch>
        </p:blipFill>
        <p:spPr>
          <a:xfrm>
            <a:off x="5868144" y="2780928"/>
            <a:ext cx="2800350" cy="1628775"/>
          </a:xfrm>
          <a:prstGeom prst="rect">
            <a:avLst/>
          </a:prstGeom>
        </p:spPr>
      </p:pic>
    </p:spTree>
    <p:extLst>
      <p:ext uri="{BB962C8B-B14F-4D97-AF65-F5344CB8AC3E}">
        <p14:creationId xmlns:p14="http://schemas.microsoft.com/office/powerpoint/2010/main" val="12566728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Subvention du CD 83</a:t>
            </a:r>
          </a:p>
        </p:txBody>
      </p:sp>
      <p:sp>
        <p:nvSpPr>
          <p:cNvPr id="5" name="Espace réservé du contenu 2"/>
          <p:cNvSpPr txBox="1">
            <a:spLocks/>
          </p:cNvSpPr>
          <p:nvPr/>
        </p:nvSpPr>
        <p:spPr>
          <a:xfrm>
            <a:off x="457200" y="2143397"/>
            <a:ext cx="4546848" cy="3301827"/>
          </a:xfrm>
          <a:prstGeom prst="rect">
            <a:avLst/>
          </a:prstGeom>
        </p:spPr>
        <p:txBody>
          <a:bodyPr>
            <a:normAutofit/>
          </a:bodyPr>
          <a:lstStyle/>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Classes PACE</a:t>
            </a:r>
          </a:p>
          <a:p>
            <a:pPr>
              <a:buNone/>
            </a:pPr>
            <a:r>
              <a:rPr lang="fr-FR" dirty="0">
                <a:solidFill>
                  <a:srgbClr val="7030A0"/>
                </a:solidFill>
                <a:latin typeface="Calibri" panose="020F0502020204030204" pitchFamily="34" charset="0"/>
                <a:cs typeface="Calibri" panose="020F0502020204030204" pitchFamily="34" charset="0"/>
              </a:rPr>
              <a:t>(projet artistique, scientifique et culturel)</a:t>
            </a:r>
          </a:p>
        </p:txBody>
      </p:sp>
      <p:pic>
        <p:nvPicPr>
          <p:cNvPr id="6" name="Espace réservé du contenu 4" descr="CD 83.png"/>
          <p:cNvPicPr>
            <a:picLocks noChangeAspect="1"/>
          </p:cNvPicPr>
          <p:nvPr/>
        </p:nvPicPr>
        <p:blipFill>
          <a:blip r:embed="rId2" cstate="print"/>
          <a:stretch>
            <a:fillRect/>
          </a:stretch>
        </p:blipFill>
        <p:spPr>
          <a:xfrm>
            <a:off x="4857750" y="3229769"/>
            <a:ext cx="3619500" cy="1266825"/>
          </a:xfrm>
          <a:prstGeom prst="rect">
            <a:avLst/>
          </a:prstGeom>
        </p:spPr>
      </p:pic>
    </p:spTree>
    <p:extLst>
      <p:ext uri="{BB962C8B-B14F-4D97-AF65-F5344CB8AC3E}">
        <p14:creationId xmlns:p14="http://schemas.microsoft.com/office/powerpoint/2010/main" val="12725981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PACE 83</a:t>
            </a:r>
          </a:p>
        </p:txBody>
      </p:sp>
      <p:sp>
        <p:nvSpPr>
          <p:cNvPr id="5" name="Espace réservé du contenu 2"/>
          <p:cNvSpPr txBox="1">
            <a:spLocks/>
          </p:cNvSpPr>
          <p:nvPr/>
        </p:nvSpPr>
        <p:spPr>
          <a:xfrm>
            <a:off x="430627" y="2143396"/>
            <a:ext cx="3754760" cy="3301827"/>
          </a:xfrm>
          <a:prstGeom prst="rect">
            <a:avLst/>
          </a:prstGeom>
        </p:spPr>
        <p:txBody>
          <a:bodyPr>
            <a:normAutofit/>
          </a:bodyPr>
          <a:lstStyle/>
          <a:p>
            <a:pPr marL="285750" indent="-285750">
              <a:buFontTx/>
              <a:buChar char="-"/>
            </a:pPr>
            <a:r>
              <a:rPr lang="fr-FR" dirty="0">
                <a:solidFill>
                  <a:srgbClr val="7030A0"/>
                </a:solidFill>
                <a:latin typeface="Calibri" panose="020F0502020204030204" pitchFamily="34" charset="0"/>
                <a:cs typeface="Calibri" panose="020F0502020204030204" pitchFamily="34" charset="0"/>
              </a:rPr>
              <a:t>Patrimoine</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Arts du Spectacle Vivant</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Arts Visuels</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Livre</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Culture Scientifique et Technique</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Egalité fille-garçon</a:t>
            </a: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Développement durable</a:t>
            </a:r>
          </a:p>
          <a:p>
            <a:endParaRPr lang="fr-FR" dirty="0">
              <a:solidFill>
                <a:srgbClr val="7030A0"/>
              </a:solidFill>
              <a:latin typeface="Calibri" panose="020F0502020204030204" pitchFamily="34" charset="0"/>
              <a:cs typeface="Calibri" panose="020F0502020204030204" pitchFamily="34" charset="0"/>
            </a:endParaRPr>
          </a:p>
        </p:txBody>
      </p:sp>
      <p:sp>
        <p:nvSpPr>
          <p:cNvPr id="9" name="Espace réservé du contenu 2"/>
          <p:cNvSpPr txBox="1">
            <a:spLocks/>
          </p:cNvSpPr>
          <p:nvPr/>
        </p:nvSpPr>
        <p:spPr>
          <a:xfrm>
            <a:off x="4633664" y="2143397"/>
            <a:ext cx="3754760" cy="3301827"/>
          </a:xfrm>
          <a:prstGeom prst="rect">
            <a:avLst/>
          </a:prstGeom>
        </p:spPr>
        <p:txBody>
          <a:bodyPr>
            <a:normAutofit/>
          </a:bodyPr>
          <a:lstStyle/>
          <a:p>
            <a:pPr marL="285750" indent="-285750">
              <a:buFontTx/>
              <a:buChar char="-"/>
            </a:pPr>
            <a:r>
              <a:rPr lang="fr-FR" dirty="0">
                <a:solidFill>
                  <a:srgbClr val="7030A0"/>
                </a:solidFill>
                <a:latin typeface="Calibri" panose="020F0502020204030204" pitchFamily="34" charset="0"/>
                <a:cs typeface="Calibri" panose="020F0502020204030204" pitchFamily="34" charset="0"/>
              </a:rPr>
              <a:t>Principe du </a:t>
            </a:r>
            <a:r>
              <a:rPr lang="fr-FR" dirty="0" err="1">
                <a:solidFill>
                  <a:srgbClr val="7030A0"/>
                </a:solidFill>
                <a:latin typeface="Calibri" panose="020F0502020204030204" pitchFamily="34" charset="0"/>
                <a:cs typeface="Calibri" panose="020F0502020204030204" pitchFamily="34" charset="0"/>
              </a:rPr>
              <a:t>co</a:t>
            </a:r>
            <a:r>
              <a:rPr lang="fr-FR" dirty="0">
                <a:solidFill>
                  <a:srgbClr val="7030A0"/>
                </a:solidFill>
                <a:latin typeface="Calibri" panose="020F0502020204030204" pitchFamily="34" charset="0"/>
                <a:cs typeface="Calibri" panose="020F0502020204030204" pitchFamily="34" charset="0"/>
              </a:rPr>
              <a:t>- financement</a:t>
            </a:r>
          </a:p>
          <a:p>
            <a:pPr marL="285750" indent="-285750">
              <a:buFontTx/>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La réalisation du projet doit être possible sans la subvention.</a:t>
            </a:r>
          </a:p>
          <a:p>
            <a:pPr marL="285750" indent="-285750">
              <a:buFontTx/>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Tx/>
              <a:buChar char="-"/>
            </a:pPr>
            <a:r>
              <a:rPr lang="fr-FR" dirty="0">
                <a:solidFill>
                  <a:srgbClr val="7030A0"/>
                </a:solidFill>
                <a:latin typeface="Calibri" panose="020F0502020204030204" pitchFamily="34" charset="0"/>
                <a:cs typeface="Calibri" panose="020F0502020204030204" pitchFamily="34" charset="0"/>
              </a:rPr>
              <a:t>Nombre de demandes relative à la taille de l’établissement</a:t>
            </a:r>
          </a:p>
          <a:p>
            <a:endParaRPr lang="fr-FR"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14478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PACE 83</a:t>
            </a:r>
          </a:p>
        </p:txBody>
      </p:sp>
      <p:sp>
        <p:nvSpPr>
          <p:cNvPr id="5" name="Espace réservé du contenu 2"/>
          <p:cNvSpPr txBox="1">
            <a:spLocks/>
          </p:cNvSpPr>
          <p:nvPr/>
        </p:nvSpPr>
        <p:spPr>
          <a:xfrm>
            <a:off x="430626" y="2143396"/>
            <a:ext cx="4573421" cy="3301827"/>
          </a:xfrm>
          <a:prstGeom prst="rect">
            <a:avLst/>
          </a:prstGeom>
        </p:spPr>
        <p:txBody>
          <a:bodyPr>
            <a:normAutofit/>
          </a:bodyPr>
          <a:lstStyle/>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 </a:t>
            </a:r>
            <a:r>
              <a:rPr lang="fr-FR" b="1" dirty="0">
                <a:solidFill>
                  <a:srgbClr val="7030A0"/>
                </a:solidFill>
                <a:latin typeface="Calibri" panose="020F0502020204030204" pitchFamily="34" charset="0"/>
                <a:cs typeface="Calibri" panose="020F0502020204030204" pitchFamily="34" charset="0"/>
              </a:rPr>
              <a:t>Octobre-novembre</a:t>
            </a:r>
            <a:r>
              <a:rPr lang="fr-FR" dirty="0">
                <a:solidFill>
                  <a:srgbClr val="7030A0"/>
                </a:solidFill>
                <a:latin typeface="Calibri" panose="020F0502020204030204" pitchFamily="34" charset="0"/>
                <a:cs typeface="Calibri" panose="020F0502020204030204" pitchFamily="34" charset="0"/>
              </a:rPr>
              <a:t> : Appel à projet</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 </a:t>
            </a:r>
            <a:r>
              <a:rPr lang="fr-FR" b="1" dirty="0">
                <a:solidFill>
                  <a:srgbClr val="7030A0"/>
                </a:solidFill>
                <a:latin typeface="Calibri" panose="020F0502020204030204" pitchFamily="34" charset="0"/>
                <a:cs typeface="Calibri" panose="020F0502020204030204" pitchFamily="34" charset="0"/>
              </a:rPr>
              <a:t>janvier</a:t>
            </a:r>
            <a:r>
              <a:rPr lang="fr-FR" dirty="0">
                <a:solidFill>
                  <a:srgbClr val="7030A0"/>
                </a:solidFill>
                <a:latin typeface="Calibri" panose="020F0502020204030204" pitchFamily="34" charset="0"/>
                <a:cs typeface="Calibri" panose="020F0502020204030204" pitchFamily="34" charset="0"/>
              </a:rPr>
              <a:t> : comité de sélection</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 </a:t>
            </a:r>
            <a:r>
              <a:rPr lang="fr-FR" b="1" dirty="0">
                <a:solidFill>
                  <a:srgbClr val="7030A0"/>
                </a:solidFill>
                <a:latin typeface="Calibri" panose="020F0502020204030204" pitchFamily="34" charset="0"/>
                <a:cs typeface="Calibri" panose="020F0502020204030204" pitchFamily="34" charset="0"/>
              </a:rPr>
              <a:t>mars</a:t>
            </a:r>
            <a:r>
              <a:rPr lang="fr-FR" dirty="0">
                <a:solidFill>
                  <a:srgbClr val="7030A0"/>
                </a:solidFill>
                <a:latin typeface="Calibri" panose="020F0502020204030204" pitchFamily="34" charset="0"/>
                <a:cs typeface="Calibri" panose="020F0502020204030204" pitchFamily="34" charset="0"/>
              </a:rPr>
              <a:t> : information des établissements</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 </a:t>
            </a:r>
            <a:r>
              <a:rPr lang="fr-FR" b="1" dirty="0">
                <a:solidFill>
                  <a:srgbClr val="7030A0"/>
                </a:solidFill>
                <a:latin typeface="Calibri" panose="020F0502020204030204" pitchFamily="34" charset="0"/>
                <a:cs typeface="Calibri" panose="020F0502020204030204" pitchFamily="34" charset="0"/>
              </a:rPr>
              <a:t>mai</a:t>
            </a:r>
            <a:r>
              <a:rPr lang="fr-FR" dirty="0">
                <a:solidFill>
                  <a:srgbClr val="7030A0"/>
                </a:solidFill>
                <a:latin typeface="Calibri" panose="020F0502020204030204" pitchFamily="34" charset="0"/>
                <a:cs typeface="Calibri" panose="020F0502020204030204" pitchFamily="34" charset="0"/>
              </a:rPr>
              <a:t> : versement de la subvention départementale</a:t>
            </a:r>
          </a:p>
          <a:p>
            <a:endParaRPr lang="fr-FR" dirty="0">
              <a:solidFill>
                <a:srgbClr val="7030A0"/>
              </a:solidFill>
              <a:latin typeface="Calibri" panose="020F0502020204030204" pitchFamily="34" charset="0"/>
              <a:cs typeface="Calibri" panose="020F0502020204030204" pitchFamily="34" charset="0"/>
            </a:endParaRPr>
          </a:p>
        </p:txBody>
      </p:sp>
      <p:pic>
        <p:nvPicPr>
          <p:cNvPr id="6" name="Espace réservé du contenu 4" descr="CD 83.png"/>
          <p:cNvPicPr>
            <a:picLocks noChangeAspect="1"/>
          </p:cNvPicPr>
          <p:nvPr/>
        </p:nvPicPr>
        <p:blipFill>
          <a:blip r:embed="rId2" cstate="print"/>
          <a:stretch>
            <a:fillRect/>
          </a:stretch>
        </p:blipFill>
        <p:spPr>
          <a:xfrm>
            <a:off x="4788024" y="2780928"/>
            <a:ext cx="3619500" cy="1266825"/>
          </a:xfrm>
          <a:prstGeom prst="rect">
            <a:avLst/>
          </a:prstGeom>
        </p:spPr>
      </p:pic>
    </p:spTree>
    <p:extLst>
      <p:ext uri="{BB962C8B-B14F-4D97-AF65-F5344CB8AC3E}">
        <p14:creationId xmlns:p14="http://schemas.microsoft.com/office/powerpoint/2010/main" val="18580247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0626" y="404664"/>
            <a:ext cx="8173822"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 </a:t>
            </a:r>
            <a:r>
              <a:rPr lang="fr-FR" sz="3200" b="1" u="sng" dirty="0" err="1">
                <a:solidFill>
                  <a:srgbClr val="0070C0"/>
                </a:solidFill>
                <a:latin typeface="Calibri" panose="020F0502020204030204" pitchFamily="34" charset="0"/>
                <a:cs typeface="Calibri" panose="020F0502020204030204" pitchFamily="34" charset="0"/>
              </a:rPr>
              <a:t>IN</a:t>
            </a:r>
            <a:r>
              <a:rPr lang="fr-FR" sz="3200" b="1" u="sng" dirty="0" err="1">
                <a:solidFill>
                  <a:srgbClr val="7030A0"/>
                </a:solidFill>
                <a:latin typeface="Calibri" panose="020F0502020204030204" pitchFamily="34" charset="0"/>
                <a:cs typeface="Calibri" panose="020F0502020204030204" pitchFamily="34" charset="0"/>
              </a:rPr>
              <a:t>itiatives</a:t>
            </a:r>
            <a:r>
              <a:rPr lang="fr-FR" sz="3200" b="1" u="sng" dirty="0">
                <a:solidFill>
                  <a:srgbClr val="7030A0"/>
                </a:solidFill>
                <a:latin typeface="Calibri" panose="020F0502020204030204" pitchFamily="34" charset="0"/>
                <a:cs typeface="Calibri" panose="020F0502020204030204" pitchFamily="34" charset="0"/>
              </a:rPr>
              <a:t> </a:t>
            </a:r>
            <a:r>
              <a:rPr lang="fr-FR" sz="3200" b="1" u="sng" dirty="0">
                <a:solidFill>
                  <a:srgbClr val="0070C0"/>
                </a:solidFill>
                <a:latin typeface="Calibri" panose="020F0502020204030204" pitchFamily="34" charset="0"/>
                <a:cs typeface="Calibri" panose="020F0502020204030204" pitchFamily="34" charset="0"/>
              </a:rPr>
              <a:t>E</a:t>
            </a:r>
            <a:r>
              <a:rPr lang="fr-FR" sz="3200" b="1" u="sng" dirty="0">
                <a:solidFill>
                  <a:srgbClr val="7030A0"/>
                </a:solidFill>
                <a:latin typeface="Calibri" panose="020F0502020204030204" pitchFamily="34" charset="0"/>
                <a:cs typeface="Calibri" panose="020F0502020204030204" pitchFamily="34" charset="0"/>
              </a:rPr>
              <a:t>ducatives </a:t>
            </a:r>
            <a:r>
              <a:rPr lang="fr-FR" sz="3200" b="1" u="sng" dirty="0">
                <a:solidFill>
                  <a:srgbClr val="0070C0"/>
                </a:solidFill>
                <a:latin typeface="Calibri" panose="020F0502020204030204" pitchFamily="34" charset="0"/>
                <a:cs typeface="Calibri" panose="020F0502020204030204" pitchFamily="34" charset="0"/>
              </a:rPr>
              <a:t>S</a:t>
            </a:r>
            <a:r>
              <a:rPr lang="fr-FR" sz="3200" b="1" u="sng" dirty="0">
                <a:solidFill>
                  <a:srgbClr val="7030A0"/>
                </a:solidFill>
                <a:latin typeface="Calibri" panose="020F0502020204030204" pitchFamily="34" charset="0"/>
                <a:cs typeface="Calibri" panose="020F0502020204030204" pitchFamily="34" charset="0"/>
              </a:rPr>
              <a:t>colaires » (</a:t>
            </a:r>
            <a:r>
              <a:rPr lang="fr-FR" sz="3200" b="1" u="sng" dirty="0">
                <a:solidFill>
                  <a:srgbClr val="0070C0"/>
                </a:solidFill>
                <a:latin typeface="Calibri" panose="020F0502020204030204" pitchFamily="34" charset="0"/>
                <a:cs typeface="Calibri" panose="020F0502020204030204" pitchFamily="34" charset="0"/>
              </a:rPr>
              <a:t>INES</a:t>
            </a:r>
            <a:r>
              <a:rPr lang="fr-FR" sz="3200" b="1" u="sng" dirty="0">
                <a:solidFill>
                  <a:srgbClr val="7030A0"/>
                </a:solidFill>
                <a:latin typeface="Calibri" panose="020F0502020204030204" pitchFamily="34" charset="0"/>
                <a:cs typeface="Calibri" panose="020F0502020204030204" pitchFamily="34" charset="0"/>
              </a:rPr>
              <a:t>)</a:t>
            </a:r>
            <a:br>
              <a:rPr lang="fr-FR" sz="3200" b="1" u="sng" dirty="0">
                <a:solidFill>
                  <a:srgbClr val="7030A0"/>
                </a:solidFill>
                <a:latin typeface="Calibri" panose="020F0502020204030204" pitchFamily="34" charset="0"/>
                <a:cs typeface="Calibri" panose="020F0502020204030204" pitchFamily="34" charset="0"/>
              </a:rPr>
            </a:br>
            <a:r>
              <a:rPr lang="fr-FR" sz="3200" b="1" u="sng" dirty="0">
                <a:solidFill>
                  <a:srgbClr val="7030A0"/>
                </a:solidFill>
                <a:latin typeface="Calibri" panose="020F0502020204030204" pitchFamily="34" charset="0"/>
                <a:cs typeface="Calibri" panose="020F0502020204030204" pitchFamily="34" charset="0"/>
              </a:rPr>
              <a:t>Subventions de la Région Provence-Alpes-Côte d’Azur</a:t>
            </a:r>
          </a:p>
        </p:txBody>
      </p:sp>
      <p:sp>
        <p:nvSpPr>
          <p:cNvPr id="5" name="Espace réservé du contenu 2"/>
          <p:cNvSpPr txBox="1">
            <a:spLocks/>
          </p:cNvSpPr>
          <p:nvPr/>
        </p:nvSpPr>
        <p:spPr>
          <a:xfrm>
            <a:off x="430626" y="1988840"/>
            <a:ext cx="8461854" cy="4608512"/>
          </a:xfrm>
          <a:prstGeom prst="rect">
            <a:avLst/>
          </a:prstGeom>
        </p:spPr>
        <p:txBody>
          <a:bodyPr>
            <a:normAutofit lnSpcReduction="10000"/>
          </a:bodyPr>
          <a:lstStyle/>
          <a:p>
            <a:pPr>
              <a:buNone/>
            </a:pPr>
            <a:r>
              <a:rPr lang="fr-FR" sz="1900" b="1" dirty="0">
                <a:solidFill>
                  <a:srgbClr val="7030A0"/>
                </a:solidFill>
                <a:latin typeface="Calibri" panose="020F0502020204030204" pitchFamily="34" charset="0"/>
                <a:cs typeface="Calibri" panose="020F0502020204030204" pitchFamily="34" charset="0"/>
              </a:rPr>
              <a:t>Les objectifs opérationnels </a:t>
            </a:r>
            <a:r>
              <a:rPr lang="fr-FR" sz="1200" dirty="0">
                <a:solidFill>
                  <a:srgbClr val="7030A0"/>
                </a:solidFill>
                <a:latin typeface="Calibri" panose="020F0502020204030204" pitchFamily="34" charset="0"/>
                <a:cs typeface="Calibri" panose="020F0502020204030204" pitchFamily="34" charset="0"/>
              </a:rPr>
              <a:t>(délibération du 3 novembre 2016)</a:t>
            </a:r>
          </a:p>
          <a:p>
            <a:pPr>
              <a:buNone/>
            </a:pPr>
            <a:endParaRPr lang="fr-FR" sz="1200" dirty="0">
              <a:solidFill>
                <a:srgbClr val="7030A0"/>
              </a:solidFill>
              <a:latin typeface="Calibri" panose="020F0502020204030204" pitchFamily="34" charset="0"/>
              <a:cs typeface="Calibri" panose="020F0502020204030204" pitchFamily="34" charset="0"/>
            </a:endParaRPr>
          </a:p>
          <a:p>
            <a:pPr>
              <a:buNone/>
            </a:pPr>
            <a:r>
              <a:rPr lang="fr-FR" sz="1700" dirty="0">
                <a:solidFill>
                  <a:srgbClr val="7030A0"/>
                </a:solidFill>
                <a:latin typeface="Calibri" panose="020F0502020204030204" pitchFamily="34" charset="0"/>
                <a:cs typeface="Calibri" panose="020F0502020204030204" pitchFamily="34" charset="0"/>
              </a:rPr>
              <a:t>Chaque projet devra obligatoirement entrer au moins dans l’un des 3 objectifs suivants : </a:t>
            </a:r>
          </a:p>
          <a:p>
            <a:pPr>
              <a:buNone/>
            </a:pPr>
            <a:endParaRPr lang="fr-FR" sz="1200"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2000" dirty="0">
                <a:solidFill>
                  <a:srgbClr val="7030A0"/>
                </a:solidFill>
                <a:latin typeface="Calibri" panose="020F0502020204030204" pitchFamily="34" charset="0"/>
                <a:cs typeface="Calibri" panose="020F0502020204030204" pitchFamily="34" charset="0"/>
              </a:rPr>
              <a:t> </a:t>
            </a:r>
            <a:r>
              <a:rPr lang="fr-FR" sz="1700" dirty="0">
                <a:solidFill>
                  <a:srgbClr val="7030A0"/>
                </a:solidFill>
                <a:latin typeface="Calibri" panose="020F0502020204030204" pitchFamily="34" charset="0"/>
                <a:cs typeface="Calibri" panose="020F0502020204030204" pitchFamily="34" charset="0"/>
              </a:rPr>
              <a:t>Soutenir la réussite éducative et l’excellence</a:t>
            </a:r>
          </a:p>
          <a:p>
            <a:pPr marL="342900" indent="-342900">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Développer l’esprit d’entreprise</a:t>
            </a:r>
          </a:p>
          <a:p>
            <a:pPr marL="342900" indent="-342900">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Promouvoir les valeurs de la République</a:t>
            </a:r>
          </a:p>
          <a:p>
            <a:endParaRPr lang="fr-FR" sz="1200" dirty="0">
              <a:solidFill>
                <a:srgbClr val="7030A0"/>
              </a:solidFill>
              <a:latin typeface="Calibri" panose="020F0502020204030204" pitchFamily="34" charset="0"/>
              <a:cs typeface="Calibri" panose="020F0502020204030204" pitchFamily="34" charset="0"/>
            </a:endParaRPr>
          </a:p>
          <a:p>
            <a:r>
              <a:rPr lang="fr-FR" sz="1700" dirty="0">
                <a:solidFill>
                  <a:srgbClr val="7030A0"/>
                </a:solidFill>
                <a:latin typeface="Calibri" panose="020F0502020204030204" pitchFamily="34" charset="0"/>
                <a:cs typeface="Calibri" panose="020F0502020204030204" pitchFamily="34" charset="0"/>
              </a:rPr>
              <a:t>Les projets s’inscrivant également dans l’un des deux axes transversaux ci-après feront l’objet d’une instruction privilégiée, dès lors qu’ils répondront au moins à l’un des trois objectifs opérationnels.</a:t>
            </a:r>
          </a:p>
          <a:p>
            <a:endParaRPr lang="fr-FR" sz="800" b="1"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1900" b="1" dirty="0">
                <a:solidFill>
                  <a:srgbClr val="7030A0"/>
                </a:solidFill>
                <a:latin typeface="Calibri" panose="020F0502020204030204" pitchFamily="34" charset="0"/>
                <a:cs typeface="Calibri" panose="020F0502020204030204" pitchFamily="34" charset="0"/>
              </a:rPr>
              <a:t>Les axes transversaux:</a:t>
            </a:r>
          </a:p>
          <a:p>
            <a:pPr lvl="1">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L’éducation artistique et culturelle</a:t>
            </a:r>
          </a:p>
          <a:p>
            <a:pPr lvl="1">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L’innovation pédagogique et le recours aux usages du numérique</a:t>
            </a:r>
          </a:p>
          <a:p>
            <a:endParaRPr lang="fr-FR" sz="2000" b="1" dirty="0">
              <a:solidFill>
                <a:srgbClr val="7030A0"/>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fr-FR" sz="1900" b="1" dirty="0">
                <a:solidFill>
                  <a:srgbClr val="7030A0"/>
                </a:solidFill>
                <a:latin typeface="Calibri" panose="020F0502020204030204" pitchFamily="34" charset="0"/>
                <a:cs typeface="Calibri" panose="020F0502020204030204" pitchFamily="34" charset="0"/>
              </a:rPr>
              <a:t>L’évolution des modalités:</a:t>
            </a:r>
          </a:p>
          <a:p>
            <a:pPr lvl="1">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Simplification du processus administratif</a:t>
            </a:r>
          </a:p>
          <a:p>
            <a:pPr lvl="1">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Réduction des délais de versement</a:t>
            </a:r>
          </a:p>
          <a:p>
            <a:pPr lvl="1">
              <a:buFont typeface="Arial" panose="020B0604020202020204" pitchFamily="34" charset="0"/>
              <a:buChar char="•"/>
            </a:pPr>
            <a:r>
              <a:rPr lang="fr-FR" sz="1700" dirty="0">
                <a:solidFill>
                  <a:srgbClr val="7030A0"/>
                </a:solidFill>
                <a:latin typeface="Calibri" panose="020F0502020204030204" pitchFamily="34" charset="0"/>
                <a:cs typeface="Calibri" panose="020F0502020204030204" pitchFamily="34" charset="0"/>
              </a:rPr>
              <a:t>      Souplesse de gestion et de pilotage pour l’établissement</a:t>
            </a:r>
          </a:p>
          <a:p>
            <a:pPr lvl="1"/>
            <a:endParaRPr lang="fr-FR" sz="1700" dirty="0">
              <a:solidFill>
                <a:srgbClr val="7030A0"/>
              </a:solidFill>
              <a:latin typeface="Calibri" panose="020F0502020204030204" pitchFamily="34" charset="0"/>
              <a:cs typeface="Calibri" panose="020F0502020204030204" pitchFamily="34" charset="0"/>
            </a:endParaRPr>
          </a:p>
          <a:p>
            <a:pPr lvl="1">
              <a:buFont typeface="Arial" panose="020B0604020202020204" pitchFamily="34" charset="0"/>
              <a:buChar char="•"/>
            </a:pPr>
            <a:endParaRPr lang="fr-FR" sz="2000" b="1" dirty="0">
              <a:solidFill>
                <a:srgbClr val="7030A0"/>
              </a:solidFill>
              <a:latin typeface="Calibri" panose="020F0502020204030204" pitchFamily="34" charset="0"/>
              <a:cs typeface="Calibri" panose="020F0502020204030204" pitchFamily="34" charset="0"/>
            </a:endParaRPr>
          </a:p>
          <a:p>
            <a:endParaRPr lang="fr-FR"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38341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7771320" cy="1468800"/>
          </a:xfrm>
        </p:spPr>
        <p:txBody>
          <a:bodyPr>
            <a:normAutofit/>
          </a:bodyPr>
          <a:lstStyle/>
          <a:p>
            <a:pPr algn="ctr"/>
            <a:r>
              <a:rPr lang="fr-FR" sz="3200" b="1" u="sng" dirty="0">
                <a:solidFill>
                  <a:srgbClr val="7030A0"/>
                </a:solidFill>
                <a:latin typeface="Calibri" panose="020F0502020204030204" pitchFamily="34" charset="0"/>
                <a:cs typeface="Calibri" panose="020F0502020204030204" pitchFamily="34" charset="0"/>
              </a:rPr>
              <a:t>Les Fondations</a:t>
            </a:r>
          </a:p>
        </p:txBody>
      </p:sp>
      <p:sp>
        <p:nvSpPr>
          <p:cNvPr id="5" name="Espace réservé du contenu 2"/>
          <p:cNvSpPr txBox="1">
            <a:spLocks/>
          </p:cNvSpPr>
          <p:nvPr/>
        </p:nvSpPr>
        <p:spPr>
          <a:xfrm>
            <a:off x="430626" y="2143396"/>
            <a:ext cx="6445629" cy="3877892"/>
          </a:xfrm>
          <a:prstGeom prst="rect">
            <a:avLst/>
          </a:prstGeom>
        </p:spPr>
        <p:txBody>
          <a:bodyPr>
            <a:normAutofit/>
          </a:bodyPr>
          <a:lstStyle/>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Mécénat</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Appels à projets:</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Fondation Culture et diversité</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Fondation d’entreprise Hermès</a:t>
            </a:r>
          </a:p>
          <a:p>
            <a:pPr marL="285750" indent="-285750">
              <a:buFont typeface="Arial" panose="020B0604020202020204" pitchFamily="34" charset="0"/>
              <a:buChar char="•"/>
            </a:pPr>
            <a:endParaRPr lang="fr-FR" dirty="0">
              <a:solidFill>
                <a:srgbClr val="7030A0"/>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fr-FR" dirty="0">
                <a:solidFill>
                  <a:srgbClr val="7030A0"/>
                </a:solidFill>
                <a:latin typeface="Calibri" panose="020F0502020204030204" pitchFamily="34" charset="0"/>
                <a:cs typeface="Calibri" panose="020F0502020204030204" pitchFamily="34" charset="0"/>
              </a:rPr>
              <a:t>Fondation du Patrimoine</a:t>
            </a:r>
          </a:p>
          <a:p>
            <a:endParaRPr lang="fr-FR" dirty="0">
              <a:solidFill>
                <a:srgbClr val="7030A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53656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re 8"/>
          <p:cNvSpPr>
            <a:spLocks noGrp="1"/>
          </p:cNvSpPr>
          <p:nvPr>
            <p:ph type="title"/>
          </p:nvPr>
        </p:nvSpPr>
        <p:spPr>
          <a:xfrm>
            <a:off x="477603" y="640080"/>
            <a:ext cx="2533575" cy="3034857"/>
          </a:xfrm>
        </p:spPr>
        <p:txBody>
          <a:bodyPr vert="horz" lIns="91440" tIns="45720" rIns="91440" bIns="45720" rtlCol="0" anchor="b">
            <a:normAutofit fontScale="90000"/>
          </a:bodyPr>
          <a:lstStyle/>
          <a:p>
            <a:pPr algn="r"/>
            <a:r>
              <a:rPr lang="en-US" sz="1800" b="1" kern="1200" cap="all" spc="200" baseline="0" dirty="0" err="1">
                <a:solidFill>
                  <a:schemeClr val="tx1">
                    <a:lumMod val="95000"/>
                    <a:lumOff val="5000"/>
                  </a:schemeClr>
                </a:solidFill>
                <a:latin typeface="+mj-lt"/>
                <a:ea typeface="+mj-ea"/>
                <a:cs typeface="+mj-cs"/>
              </a:rPr>
              <a:t>Déléguée</a:t>
            </a:r>
            <a:r>
              <a:rPr lang="en-US" sz="1800" b="1" kern="1200" cap="all" spc="200" baseline="0" dirty="0">
                <a:solidFill>
                  <a:schemeClr val="tx1">
                    <a:lumMod val="95000"/>
                    <a:lumOff val="5000"/>
                  </a:schemeClr>
                </a:solidFill>
                <a:latin typeface="+mj-lt"/>
                <a:ea typeface="+mj-ea"/>
                <a:cs typeface="+mj-cs"/>
              </a:rPr>
              <a:t> </a:t>
            </a:r>
            <a:r>
              <a:rPr lang="en-US" sz="1800" b="1" kern="1200" cap="all" spc="200" baseline="0" dirty="0" err="1">
                <a:solidFill>
                  <a:schemeClr val="tx1">
                    <a:lumMod val="95000"/>
                    <a:lumOff val="5000"/>
                  </a:schemeClr>
                </a:solidFill>
                <a:latin typeface="+mj-lt"/>
                <a:ea typeface="+mj-ea"/>
                <a:cs typeface="+mj-cs"/>
              </a:rPr>
              <a:t>académique</a:t>
            </a:r>
            <a:r>
              <a:rPr lang="en-US" sz="1800" b="1" kern="1200" cap="all" spc="200" baseline="0" dirty="0">
                <a:solidFill>
                  <a:schemeClr val="tx1">
                    <a:lumMod val="95000"/>
                    <a:lumOff val="5000"/>
                  </a:schemeClr>
                </a:solidFill>
                <a:latin typeface="+mj-lt"/>
                <a:ea typeface="+mj-ea"/>
                <a:cs typeface="+mj-cs"/>
              </a:rPr>
              <a:t> à </a:t>
            </a:r>
            <a:r>
              <a:rPr lang="en-US" sz="1800" b="1" kern="1200" cap="all" spc="200" baseline="0" dirty="0" err="1">
                <a:solidFill>
                  <a:schemeClr val="tx1">
                    <a:lumMod val="95000"/>
                    <a:lumOff val="5000"/>
                  </a:schemeClr>
                </a:solidFill>
                <a:latin typeface="+mj-lt"/>
                <a:ea typeface="+mj-ea"/>
                <a:cs typeface="+mj-cs"/>
              </a:rPr>
              <a:t>l’éducation</a:t>
            </a:r>
            <a:r>
              <a:rPr lang="en-US" sz="1800" b="1" kern="1200" cap="all" spc="200" baseline="0" dirty="0">
                <a:solidFill>
                  <a:schemeClr val="tx1">
                    <a:lumMod val="95000"/>
                    <a:lumOff val="5000"/>
                  </a:schemeClr>
                </a:solidFill>
                <a:latin typeface="+mj-lt"/>
                <a:ea typeface="+mj-ea"/>
                <a:cs typeface="+mj-cs"/>
              </a:rPr>
              <a:t> </a:t>
            </a:r>
            <a:r>
              <a:rPr lang="en-US" sz="1800" b="1" kern="1200" cap="all" spc="200" baseline="0" dirty="0" err="1">
                <a:solidFill>
                  <a:schemeClr val="tx1">
                    <a:lumMod val="95000"/>
                    <a:lumOff val="5000"/>
                  </a:schemeClr>
                </a:solidFill>
                <a:latin typeface="+mj-lt"/>
                <a:ea typeface="+mj-ea"/>
                <a:cs typeface="+mj-cs"/>
              </a:rPr>
              <a:t>artistique</a:t>
            </a:r>
            <a:r>
              <a:rPr lang="en-US" sz="1800" b="1" kern="1200" cap="all" spc="200" baseline="0" dirty="0">
                <a:solidFill>
                  <a:schemeClr val="tx1">
                    <a:lumMod val="95000"/>
                    <a:lumOff val="5000"/>
                  </a:schemeClr>
                </a:solidFill>
                <a:latin typeface="+mj-lt"/>
                <a:ea typeface="+mj-ea"/>
                <a:cs typeface="+mj-cs"/>
              </a:rPr>
              <a:t> et </a:t>
            </a:r>
            <a:r>
              <a:rPr lang="en-US" sz="1800" b="1" kern="1200" cap="all" spc="200" baseline="0" dirty="0" err="1">
                <a:solidFill>
                  <a:schemeClr val="tx1">
                    <a:lumMod val="95000"/>
                    <a:lumOff val="5000"/>
                  </a:schemeClr>
                </a:solidFill>
                <a:latin typeface="+mj-lt"/>
                <a:ea typeface="+mj-ea"/>
                <a:cs typeface="+mj-cs"/>
              </a:rPr>
              <a:t>culturelle</a:t>
            </a:r>
            <a:r>
              <a:rPr lang="en-US" sz="1800" b="1" kern="1200" cap="all" spc="200" baseline="0" dirty="0">
                <a:solidFill>
                  <a:schemeClr val="tx1">
                    <a:lumMod val="95000"/>
                    <a:lumOff val="5000"/>
                  </a:schemeClr>
                </a:solidFill>
                <a:latin typeface="+mj-lt"/>
                <a:ea typeface="+mj-ea"/>
                <a:cs typeface="+mj-cs"/>
              </a:rPr>
              <a:t/>
            </a:r>
            <a:br>
              <a:rPr lang="en-US" sz="1800" b="1" kern="1200" cap="all" spc="200" baseline="0" dirty="0">
                <a:solidFill>
                  <a:schemeClr val="tx1">
                    <a:lumMod val="95000"/>
                    <a:lumOff val="5000"/>
                  </a:schemeClr>
                </a:solidFill>
                <a:latin typeface="+mj-lt"/>
                <a:ea typeface="+mj-ea"/>
                <a:cs typeface="+mj-cs"/>
              </a:rPr>
            </a:br>
            <a:r>
              <a:rPr lang="en-US" sz="1800" b="1" kern="1200" cap="all" spc="200" baseline="0" dirty="0">
                <a:solidFill>
                  <a:schemeClr val="tx1">
                    <a:lumMod val="95000"/>
                    <a:lumOff val="5000"/>
                  </a:schemeClr>
                </a:solidFill>
                <a:latin typeface="+mj-lt"/>
                <a:ea typeface="+mj-ea"/>
                <a:cs typeface="+mj-cs"/>
              </a:rPr>
              <a:t>Laurence PATTI</a:t>
            </a:r>
            <a:br>
              <a:rPr lang="en-US" sz="1800" b="1" kern="1200" cap="all" spc="200" baseline="0" dirty="0">
                <a:solidFill>
                  <a:schemeClr val="tx1">
                    <a:lumMod val="95000"/>
                    <a:lumOff val="5000"/>
                  </a:schemeClr>
                </a:solidFill>
                <a:latin typeface="+mj-lt"/>
                <a:ea typeface="+mj-ea"/>
                <a:cs typeface="+mj-cs"/>
              </a:rPr>
            </a:br>
            <a:r>
              <a:rPr lang="en-US" sz="1800" b="1" kern="1200" cap="all" spc="200" baseline="0" dirty="0">
                <a:solidFill>
                  <a:schemeClr val="tx1">
                    <a:lumMod val="95000"/>
                    <a:lumOff val="5000"/>
                  </a:schemeClr>
                </a:solidFill>
                <a:latin typeface="+mj-lt"/>
                <a:ea typeface="+mj-ea"/>
                <a:cs typeface="+mj-cs"/>
              </a:rPr>
              <a:t> </a:t>
            </a:r>
            <a:br>
              <a:rPr lang="en-US" sz="1800" b="1" kern="1200" cap="all" spc="200" baseline="0" dirty="0">
                <a:solidFill>
                  <a:schemeClr val="tx1">
                    <a:lumMod val="95000"/>
                    <a:lumOff val="5000"/>
                  </a:schemeClr>
                </a:solidFill>
                <a:latin typeface="+mj-lt"/>
                <a:ea typeface="+mj-ea"/>
                <a:cs typeface="+mj-cs"/>
              </a:rPr>
            </a:br>
            <a:r>
              <a:rPr lang="en-US" sz="1600" b="1" kern="1200" cap="all" spc="200" baseline="0" dirty="0" err="1">
                <a:solidFill>
                  <a:schemeClr val="tx1">
                    <a:lumMod val="95000"/>
                    <a:lumOff val="5000"/>
                  </a:schemeClr>
                </a:solidFill>
                <a:latin typeface="+mj-lt"/>
                <a:ea typeface="+mj-ea"/>
                <a:cs typeface="+mj-cs"/>
              </a:rPr>
              <a:t>Délégué</a:t>
            </a:r>
            <a:r>
              <a:rPr lang="en-US" sz="1600" b="1" kern="1200" cap="all" spc="200" baseline="0" dirty="0">
                <a:solidFill>
                  <a:schemeClr val="tx1">
                    <a:lumMod val="95000"/>
                    <a:lumOff val="5000"/>
                  </a:schemeClr>
                </a:solidFill>
                <a:latin typeface="+mj-lt"/>
                <a:ea typeface="+mj-ea"/>
                <a:cs typeface="+mj-cs"/>
              </a:rPr>
              <a:t> </a:t>
            </a:r>
            <a:r>
              <a:rPr lang="en-US" sz="1600" b="1" kern="1200" cap="all" spc="200" baseline="0" dirty="0" err="1">
                <a:solidFill>
                  <a:schemeClr val="tx1">
                    <a:lumMod val="95000"/>
                    <a:lumOff val="5000"/>
                  </a:schemeClr>
                </a:solidFill>
                <a:latin typeface="+mj-lt"/>
                <a:ea typeface="+mj-ea"/>
                <a:cs typeface="+mj-cs"/>
              </a:rPr>
              <a:t>académique</a:t>
            </a:r>
            <a:r>
              <a:rPr lang="en-US" sz="1600" b="1" kern="1200" cap="all" spc="200" baseline="0" dirty="0">
                <a:solidFill>
                  <a:schemeClr val="tx1">
                    <a:lumMod val="95000"/>
                    <a:lumOff val="5000"/>
                  </a:schemeClr>
                </a:solidFill>
                <a:latin typeface="+mj-lt"/>
                <a:ea typeface="+mj-ea"/>
                <a:cs typeface="+mj-cs"/>
              </a:rPr>
              <a:t> </a:t>
            </a:r>
            <a:r>
              <a:rPr lang="en-US" sz="1600" b="1" kern="1200" cap="all" spc="200" baseline="0" dirty="0" err="1">
                <a:solidFill>
                  <a:schemeClr val="tx1">
                    <a:lumMod val="95000"/>
                    <a:lumOff val="5000"/>
                  </a:schemeClr>
                </a:solidFill>
                <a:latin typeface="+mj-lt"/>
                <a:ea typeface="+mj-ea"/>
                <a:cs typeface="+mj-cs"/>
              </a:rPr>
              <a:t>adjoint</a:t>
            </a:r>
            <a:r>
              <a:rPr lang="en-US" sz="1600" b="1" kern="1200" cap="all" spc="200" baseline="0" dirty="0">
                <a:solidFill>
                  <a:schemeClr val="tx1">
                    <a:lumMod val="95000"/>
                    <a:lumOff val="5000"/>
                  </a:schemeClr>
                </a:solidFill>
                <a:latin typeface="+mj-lt"/>
                <a:ea typeface="+mj-ea"/>
                <a:cs typeface="+mj-cs"/>
              </a:rPr>
              <a:t/>
            </a:r>
            <a:br>
              <a:rPr lang="en-US" sz="1600" b="1" kern="1200" cap="all" spc="200" baseline="0" dirty="0">
                <a:solidFill>
                  <a:schemeClr val="tx1">
                    <a:lumMod val="95000"/>
                    <a:lumOff val="5000"/>
                  </a:schemeClr>
                </a:solidFill>
                <a:latin typeface="+mj-lt"/>
                <a:ea typeface="+mj-ea"/>
                <a:cs typeface="+mj-cs"/>
              </a:rPr>
            </a:br>
            <a:r>
              <a:rPr lang="en-US" sz="1600" b="1" kern="1200" cap="all" spc="200" baseline="0" dirty="0">
                <a:solidFill>
                  <a:schemeClr val="tx1">
                    <a:lumMod val="95000"/>
                    <a:lumOff val="5000"/>
                  </a:schemeClr>
                </a:solidFill>
                <a:latin typeface="+mj-lt"/>
                <a:ea typeface="+mj-ea"/>
                <a:cs typeface="+mj-cs"/>
              </a:rPr>
              <a:t>Julien GIRAUD-DESTEFANIS</a:t>
            </a:r>
            <a:br>
              <a:rPr lang="en-US" sz="1600" b="1" kern="1200" cap="all" spc="200" baseline="0" dirty="0">
                <a:solidFill>
                  <a:schemeClr val="tx1">
                    <a:lumMod val="95000"/>
                    <a:lumOff val="5000"/>
                  </a:schemeClr>
                </a:solidFill>
                <a:latin typeface="+mj-lt"/>
                <a:ea typeface="+mj-ea"/>
                <a:cs typeface="+mj-cs"/>
              </a:rPr>
            </a:br>
            <a:r>
              <a:rPr lang="en-US" sz="1800" b="1" kern="1200" cap="all" spc="200" baseline="0" dirty="0">
                <a:solidFill>
                  <a:schemeClr val="tx1">
                    <a:lumMod val="95000"/>
                    <a:lumOff val="5000"/>
                  </a:schemeClr>
                </a:solidFill>
                <a:latin typeface="+mj-lt"/>
                <a:ea typeface="+mj-ea"/>
                <a:cs typeface="+mj-cs"/>
              </a:rPr>
              <a:t/>
            </a:r>
            <a:br>
              <a:rPr lang="en-US" sz="1800" b="1" kern="1200" cap="all" spc="200" baseline="0" dirty="0">
                <a:solidFill>
                  <a:schemeClr val="tx1">
                    <a:lumMod val="95000"/>
                    <a:lumOff val="5000"/>
                  </a:schemeClr>
                </a:solidFill>
                <a:latin typeface="+mj-lt"/>
                <a:ea typeface="+mj-ea"/>
                <a:cs typeface="+mj-cs"/>
              </a:rPr>
            </a:br>
            <a:r>
              <a:rPr lang="en-US" sz="1600" b="1" kern="1200" cap="all" spc="200" baseline="0" dirty="0">
                <a:solidFill>
                  <a:schemeClr val="tx1">
                    <a:lumMod val="95000"/>
                    <a:lumOff val="5000"/>
                  </a:schemeClr>
                </a:solidFill>
                <a:latin typeface="+mj-lt"/>
                <a:ea typeface="+mj-ea"/>
                <a:cs typeface="+mj-cs"/>
              </a:rPr>
              <a:t>ce.daac@ac-nice.fr</a:t>
            </a:r>
          </a:p>
        </p:txBody>
      </p:sp>
      <p:sp>
        <p:nvSpPr>
          <p:cNvPr id="8" name="Rectangle 1"/>
          <p:cNvSpPr>
            <a:spLocks noGrp="1" noChangeArrowheads="1"/>
          </p:cNvSpPr>
          <p:nvPr>
            <p:ph type="subTitle" idx="4294967295"/>
          </p:nvPr>
        </p:nvSpPr>
        <p:spPr bwMode="auto">
          <a:xfrm>
            <a:off x="0" y="3849688"/>
            <a:ext cx="2533650" cy="23669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p>
            <a:pPr marL="0" marR="0" lvl="0" indent="0" algn="r" fontAlgn="base">
              <a:lnSpc>
                <a:spcPct val="100000"/>
              </a:lnSpc>
              <a:spcBef>
                <a:spcPts val="0"/>
              </a:spcBef>
              <a:buNone/>
              <a:tabLst/>
            </a:pPr>
            <a:r>
              <a:rPr kumimoji="0" lang="en-US" altLang="fr-FR" sz="1400" b="0" i="0" u="none" strike="noStrike" cap="none" normalizeH="0" baseline="0" dirty="0">
                <a:ln>
                  <a:noFill/>
                </a:ln>
                <a:solidFill>
                  <a:schemeClr val="tx1">
                    <a:lumMod val="95000"/>
                    <a:lumOff val="5000"/>
                  </a:schemeClr>
                </a:solidFill>
                <a:effectLst/>
              </a:rPr>
              <a:t> </a:t>
            </a:r>
          </a:p>
        </p:txBody>
      </p:sp>
      <p:graphicFrame>
        <p:nvGraphicFramePr>
          <p:cNvPr id="7" name="Tableau 6"/>
          <p:cNvGraphicFramePr>
            <a:graphicFrameLocks noGrp="1"/>
          </p:cNvGraphicFramePr>
          <p:nvPr>
            <p:extLst/>
          </p:nvPr>
        </p:nvGraphicFramePr>
        <p:xfrm>
          <a:off x="3633161" y="640080"/>
          <a:ext cx="4888857" cy="5591439"/>
        </p:xfrm>
        <a:graphic>
          <a:graphicData uri="http://schemas.openxmlformats.org/drawingml/2006/table">
            <a:tbl>
              <a:tblPr firstRow="1" firstCol="1" bandRow="1">
                <a:solidFill>
                  <a:schemeClr val="accent1">
                    <a:lumMod val="20000"/>
                    <a:lumOff val="80000"/>
                  </a:schemeClr>
                </a:solidFill>
              </a:tblPr>
              <a:tblGrid>
                <a:gridCol w="1702298">
                  <a:extLst>
                    <a:ext uri="{9D8B030D-6E8A-4147-A177-3AD203B41FA5}">
                      <a16:colId xmlns="" xmlns:a16="http://schemas.microsoft.com/office/drawing/2014/main" val="1271207160"/>
                    </a:ext>
                  </a:extLst>
                </a:gridCol>
                <a:gridCol w="1257667">
                  <a:extLst>
                    <a:ext uri="{9D8B030D-6E8A-4147-A177-3AD203B41FA5}">
                      <a16:colId xmlns="" xmlns:a16="http://schemas.microsoft.com/office/drawing/2014/main" val="4110337417"/>
                    </a:ext>
                  </a:extLst>
                </a:gridCol>
                <a:gridCol w="1928892">
                  <a:extLst>
                    <a:ext uri="{9D8B030D-6E8A-4147-A177-3AD203B41FA5}">
                      <a16:colId xmlns="" xmlns:a16="http://schemas.microsoft.com/office/drawing/2014/main" val="605985792"/>
                    </a:ext>
                  </a:extLst>
                </a:gridCol>
              </a:tblGrid>
              <a:tr h="814290">
                <a:tc>
                  <a:txBody>
                    <a:bodyPr/>
                    <a:lstStyle/>
                    <a:p>
                      <a:pPr>
                        <a:lnSpc>
                          <a:spcPct val="115000"/>
                        </a:lnSpc>
                        <a:spcAft>
                          <a:spcPts val="0"/>
                        </a:spcAft>
                      </a:pPr>
                      <a:r>
                        <a:rPr lang="fr-FR" sz="9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Arts du spectacle vivant - Théâtre</a:t>
                      </a:r>
                    </a:p>
                  </a:txBody>
                  <a:tcPr marL="97987" marR="97987" marT="97987" marB="97987">
                    <a:lnL w="12700" cmpd="sng">
                      <a:noFill/>
                    </a:lnL>
                    <a:lnR w="12700" cmpd="sng">
                      <a:noFill/>
                    </a:lnR>
                    <a:lnT w="12700" cmpd="sng">
                      <a:noFill/>
                    </a:lnT>
                    <a:lnB w="38100" cmpd="sng">
                      <a:noFill/>
                    </a:lnB>
                    <a:noFill/>
                  </a:tcPr>
                </a:tc>
                <a:tc>
                  <a:txBody>
                    <a:bodyPr/>
                    <a:lstStyle/>
                    <a:p>
                      <a:pPr>
                        <a:lnSpc>
                          <a:spcPct val="115000"/>
                        </a:lnSpc>
                        <a:spcAft>
                          <a:spcPts val="0"/>
                        </a:spcAft>
                      </a:pPr>
                      <a:r>
                        <a:rPr lang="fr-FR" sz="9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Claire BOSC</a:t>
                      </a:r>
                    </a:p>
                  </a:txBody>
                  <a:tcPr marL="97987" marR="97987" marT="97987" marB="97987">
                    <a:lnL w="12700" cmpd="sng">
                      <a:noFill/>
                    </a:lnL>
                    <a:lnR w="12700" cmpd="sng">
                      <a:noFill/>
                    </a:lnR>
                    <a:lnT w="12700" cmpd="sng">
                      <a:noFill/>
                    </a:lnT>
                    <a:lnB w="38100" cmpd="sng">
                      <a:noFill/>
                    </a:lnB>
                    <a:noFill/>
                  </a:tcPr>
                </a:tc>
                <a:tc>
                  <a:txBody>
                    <a:bodyPr/>
                    <a:lstStyle/>
                    <a:p>
                      <a:pPr>
                        <a:lnSpc>
                          <a:spcPct val="115000"/>
                        </a:lnSpc>
                        <a:spcAft>
                          <a:spcPts val="0"/>
                        </a:spcAft>
                      </a:pPr>
                      <a:r>
                        <a:rPr lang="fr-FR" sz="9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mob : 06 81 88 83 85 </a:t>
                      </a:r>
                    </a:p>
                    <a:p>
                      <a:pPr>
                        <a:lnSpc>
                          <a:spcPct val="115000"/>
                        </a:lnSpc>
                        <a:spcAft>
                          <a:spcPts val="0"/>
                        </a:spcAft>
                      </a:pPr>
                      <a:r>
                        <a:rPr lang="fr-FR" sz="900" b="1" cap="all" spc="6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artspectaclevivantdaac@ac-nice.fr</a:t>
                      </a:r>
                    </a:p>
                  </a:txBody>
                  <a:tcPr marL="97987" marR="97987" marT="97987" marB="97987">
                    <a:lnL w="12700" cmpd="sng">
                      <a:noFill/>
                    </a:lnL>
                    <a:lnR w="12700" cmpd="sng">
                      <a:noFill/>
                    </a:lnR>
                    <a:lnT w="12700" cmpd="sng">
                      <a:noFill/>
                    </a:lnT>
                    <a:lnB w="38100" cmpd="sng">
                      <a:noFill/>
                    </a:lnB>
                    <a:noFill/>
                  </a:tcPr>
                </a:tc>
                <a:extLst>
                  <a:ext uri="{0D108BD9-81ED-4DB2-BD59-A6C34878D82A}">
                    <a16:rowId xmlns="" xmlns:a16="http://schemas.microsoft.com/office/drawing/2014/main" val="32619045"/>
                  </a:ext>
                </a:extLst>
              </a:tr>
              <a:tr h="480318">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Mémoire – Patrimoine - Architecture</a:t>
                      </a:r>
                    </a:p>
                  </a:txBody>
                  <a:tcPr marL="59397" marR="59397" marT="0" marB="65325">
                    <a:lnL w="12700" cmpd="sng">
                      <a:noFill/>
                      <a:prstDash val="solid"/>
                    </a:lnL>
                    <a:lnR w="12700" cmpd="sng">
                      <a:noFill/>
                      <a:prstDash val="solid"/>
                    </a:lnR>
                    <a:lnT w="38100" cmpd="sng">
                      <a:noFill/>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Angèle CARPENTIER</a:t>
                      </a:r>
                    </a:p>
                  </a:txBody>
                  <a:tcPr marL="59397" marR="59397" marT="0" marB="65325">
                    <a:lnL w="12700" cmpd="sng">
                      <a:noFill/>
                      <a:prstDash val="solid"/>
                    </a:lnL>
                    <a:lnR w="12700" cmpd="sng">
                      <a:noFill/>
                      <a:prstDash val="solid"/>
                    </a:lnR>
                    <a:lnT w="38100" cmpd="sng">
                      <a:noFill/>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pmdaac@ac-nice.fr</a:t>
                      </a:r>
                    </a:p>
                  </a:txBody>
                  <a:tcPr marL="59397" marR="59397" marT="0" marB="65325">
                    <a:lnL w="12700" cmpd="sng">
                      <a:noFill/>
                      <a:prstDash val="solid"/>
                    </a:lnL>
                    <a:lnR w="12700" cmpd="sng">
                      <a:noFill/>
                      <a:prstDash val="solid"/>
                    </a:lnR>
                    <a:lnT w="38100" cmpd="sng">
                      <a:noFill/>
                    </a:lnT>
                    <a:lnB w="12700" cmpd="sng">
                      <a:noFill/>
                      <a:prstDash val="solid"/>
                    </a:lnB>
                    <a:noFill/>
                  </a:tcPr>
                </a:tc>
                <a:extLst>
                  <a:ext uri="{0D108BD9-81ED-4DB2-BD59-A6C34878D82A}">
                    <a16:rowId xmlns="" xmlns:a16="http://schemas.microsoft.com/office/drawing/2014/main" val="1346086653"/>
                  </a:ext>
                </a:extLst>
              </a:tr>
              <a:tr h="680647">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Arts du spectacle vivant - Danse </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Muriel COLIN</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artspectaclevivantdaac@ac-nice.fr</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 xmlns:a16="http://schemas.microsoft.com/office/drawing/2014/main" val="984281600"/>
                  </a:ext>
                </a:extLst>
              </a:tr>
              <a:tr h="680647">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Pôle éducation à l’image – Musées - Photographie</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Julien GIRAUD-DESTEFANIS</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tél : 04 93 53 71 14</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education-a-limage.daac@ac-nice.fr</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 xmlns:a16="http://schemas.microsoft.com/office/drawing/2014/main" val="753315162"/>
                  </a:ext>
                </a:extLst>
              </a:tr>
              <a:tr h="680647">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Musique et chant</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Philippe MOPIN</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mob : 06 71 12 48 94</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philippe.mopin@ac-nice.fr</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 xmlns:a16="http://schemas.microsoft.com/office/drawing/2014/main" val="23160462"/>
                  </a:ext>
                </a:extLst>
              </a:tr>
              <a:tr h="880976">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Réseau du livre</a:t>
                      </a:r>
                    </a:p>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Référent académique ADAGE</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Thierry SCARTONI</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tél : 04 93 53 71 07</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mob : 06 65 25 85 53</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livredaac@ac-nice.fr</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adage-nice@ac-nice.fr </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 xmlns:a16="http://schemas.microsoft.com/office/drawing/2014/main" val="1570347996"/>
                  </a:ext>
                </a:extLst>
              </a:tr>
              <a:tr h="680647">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Pôle éducation à l’image - Cinéma</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Florence VARGAS-LUIGGI</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tél : 06 65 97 63 22</a:t>
                      </a:r>
                    </a:p>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education-a-limage.daac@ac-nice.fr </a:t>
                      </a:r>
                    </a:p>
                  </a:txBody>
                  <a:tcPr marL="59397" marR="59397" marT="0" marB="65325">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 xmlns:a16="http://schemas.microsoft.com/office/drawing/2014/main" val="316350934"/>
                  </a:ext>
                </a:extLst>
              </a:tr>
              <a:tr h="680647">
                <a:tc>
                  <a:txBody>
                    <a:bodyPr/>
                    <a:lstStyle/>
                    <a:p>
                      <a:pPr>
                        <a:lnSpc>
                          <a:spcPct val="115000"/>
                        </a:lnSpc>
                        <a:spcAft>
                          <a:spcPts val="0"/>
                        </a:spcAft>
                      </a:pPr>
                      <a:r>
                        <a:rPr lang="fr-FR" sz="9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Culture scientifique – Patrimoine archéologique</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Marie-Pascale ZUGAJ-BENTEO</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tc>
                  <a:txBody>
                    <a:bodyPr/>
                    <a:lstStyle/>
                    <a:p>
                      <a:pPr>
                        <a:lnSpc>
                          <a:spcPct val="115000"/>
                        </a:lnSpc>
                        <a:spcAft>
                          <a:spcPts val="0"/>
                        </a:spcAft>
                      </a:pPr>
                      <a:r>
                        <a:rPr lang="fr-FR" sz="11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mél : cst_archeologiedaac@ac-nice.fr</a:t>
                      </a:r>
                    </a:p>
                  </a:txBody>
                  <a:tcPr marL="59397" marR="59397" marT="0" marB="65325">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 xmlns:a16="http://schemas.microsoft.com/office/drawing/2014/main" val="525686711"/>
                  </a:ext>
                </a:extLst>
              </a:tr>
            </a:tbl>
          </a:graphicData>
        </a:graphic>
      </p:graphicFrame>
    </p:spTree>
    <p:extLst>
      <p:ext uri="{BB962C8B-B14F-4D97-AF65-F5344CB8AC3E}">
        <p14:creationId xmlns:p14="http://schemas.microsoft.com/office/powerpoint/2010/main" val="4508973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Titre 1"/>
          <p:cNvSpPr/>
          <p:nvPr/>
        </p:nvSpPr>
        <p:spPr>
          <a:xfrm>
            <a:off x="353520" y="465120"/>
            <a:ext cx="8370360" cy="5339160"/>
          </a:xfrm>
          <a:prstGeom prst="rect">
            <a:avLst/>
          </a:prstGeom>
          <a:noFill/>
          <a:ln w="12700">
            <a:noFill/>
          </a:ln>
          <a:effectLst>
            <a:outerShdw blurRad="50760" dist="50760" dir="5400000" rotWithShape="0">
              <a:srgbClr val="FFFFFF"/>
            </a:outerShdw>
          </a:effectLst>
        </p:spPr>
        <p:style>
          <a:lnRef idx="0">
            <a:scrgbClr r="0" g="0" b="0"/>
          </a:lnRef>
          <a:fillRef idx="0">
            <a:scrgbClr r="0" g="0" b="0"/>
          </a:fillRef>
          <a:effectRef idx="0">
            <a:scrgbClr r="0" g="0" b="0"/>
          </a:effectRef>
          <a:fontRef idx="minor"/>
        </p:style>
        <p:txBody>
          <a:bodyPr lIns="45720" tIns="45000" rIns="45720" bIns="45000" anchor="ctr">
            <a:normAutofit/>
          </a:bodyPr>
          <a:lstStyle/>
          <a:p>
            <a:pPr algn="ctr">
              <a:lnSpc>
                <a:spcPct val="100000"/>
              </a:lnSpc>
              <a:tabLst>
                <a:tab pos="0" algn="l"/>
              </a:tabLst>
            </a:pPr>
            <a:endParaRPr lang="fr-FR" sz="2230" b="0" strike="noStrike" spc="-1" dirty="0">
              <a:latin typeface="Arial"/>
            </a:endParaRPr>
          </a:p>
        </p:txBody>
      </p:sp>
      <p:sp>
        <p:nvSpPr>
          <p:cNvPr id="2" name="Rectangle 1"/>
          <p:cNvSpPr/>
          <p:nvPr/>
        </p:nvSpPr>
        <p:spPr>
          <a:xfrm>
            <a:off x="473892" y="1052736"/>
            <a:ext cx="8129616" cy="5109091"/>
          </a:xfrm>
          <a:prstGeom prst="rect">
            <a:avLst/>
          </a:prstGeom>
        </p:spPr>
        <p:txBody>
          <a:bodyPr wrap="square">
            <a:spAutoFit/>
          </a:bodyPr>
          <a:lstStyle/>
          <a:p>
            <a:pPr marL="1080">
              <a:lnSpc>
                <a:spcPct val="100000"/>
              </a:lnSpc>
              <a:buClr>
                <a:srgbClr val="870087"/>
              </a:buClr>
              <a:tabLst>
                <a:tab pos="0" algn="l"/>
              </a:tabLst>
            </a:pPr>
            <a:endParaRPr lang="fr-FR" sz="2000" b="1" spc="-1" dirty="0">
              <a:solidFill>
                <a:srgbClr val="870087"/>
              </a:solidFill>
              <a:latin typeface="Calibri"/>
              <a:ea typeface="Calibri"/>
            </a:endParaRPr>
          </a:p>
          <a:p>
            <a:pPr marL="1080">
              <a:lnSpc>
                <a:spcPct val="100000"/>
              </a:lnSpc>
              <a:buClr>
                <a:srgbClr val="870087"/>
              </a:buCl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r>
              <a:rPr lang="fr-FR" spc="-1" dirty="0">
                <a:solidFill>
                  <a:srgbClr val="870087"/>
                </a:solidFill>
                <a:latin typeface="Calibri"/>
                <a:ea typeface="Calibri"/>
              </a:rPr>
              <a:t>A  venir l’envoi du diaporama à chaque référent culture  et au chef d’établissement.</a:t>
            </a: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1080">
              <a:lnSpc>
                <a:spcPct val="100000"/>
              </a:lnSpc>
              <a:buClr>
                <a:srgbClr val="870087"/>
              </a:buCl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r>
              <a:rPr lang="fr-FR" spc="-1" dirty="0">
                <a:solidFill>
                  <a:srgbClr val="870087"/>
                </a:solidFill>
                <a:latin typeface="Calibri"/>
                <a:ea typeface="Calibri"/>
              </a:rPr>
              <a:t>Un bilan d’étape du recensement est prévu au retour des vacances de février. Nous nous rapprocherons de vous pour sonder vos besoins et organiser avec vous un accompagnement si nécessaire. </a:t>
            </a: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1080">
              <a:lnSpc>
                <a:spcPct val="100000"/>
              </a:lnSpc>
              <a:buClr>
                <a:srgbClr val="870087"/>
              </a:buCl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endParaRPr lang="fr-FR" spc="-1" dirty="0">
              <a:solidFill>
                <a:srgbClr val="870087"/>
              </a:solidFill>
              <a:latin typeface="Calibri"/>
              <a:ea typeface="Calibri"/>
            </a:endParaRPr>
          </a:p>
          <a:p>
            <a:pPr marL="286830" indent="-285750">
              <a:lnSpc>
                <a:spcPct val="100000"/>
              </a:lnSpc>
              <a:buClr>
                <a:srgbClr val="870087"/>
              </a:buClr>
              <a:buFont typeface="Arial" panose="020B0604020202020204" pitchFamily="34" charset="0"/>
              <a:buChar char="•"/>
              <a:tabLst>
                <a:tab pos="0" algn="l"/>
              </a:tabLst>
            </a:pPr>
            <a:r>
              <a:rPr lang="fr-FR" spc="-1" dirty="0">
                <a:solidFill>
                  <a:srgbClr val="870087"/>
                </a:solidFill>
                <a:latin typeface="Calibri"/>
              </a:rPr>
              <a:t>Dans certains territoires (égalité des chances) des Groupes Réseaux Education Artistique et Culturelle (GREAC) se réuniront </a:t>
            </a:r>
          </a:p>
          <a:p>
            <a:pPr marL="286830" indent="-285750">
              <a:lnSpc>
                <a:spcPct val="100000"/>
              </a:lnSpc>
              <a:buClr>
                <a:srgbClr val="870087"/>
              </a:buClr>
              <a:buFont typeface="Arial" panose="020B0604020202020204" pitchFamily="34" charset="0"/>
              <a:buChar char="•"/>
              <a:tabLst>
                <a:tab pos="0" algn="l"/>
              </a:tabLst>
            </a:pPr>
            <a:endParaRPr lang="fr-FR" dirty="0"/>
          </a:p>
        </p:txBody>
      </p:sp>
      <p:pic>
        <p:nvPicPr>
          <p:cNvPr id="4" name="Picture 2" descr="Picture 2"/>
          <p:cNvPicPr/>
          <p:nvPr/>
        </p:nvPicPr>
        <p:blipFill>
          <a:blip r:embed="rId2"/>
          <a:stretch/>
        </p:blipFill>
        <p:spPr>
          <a:xfrm>
            <a:off x="358920" y="353520"/>
            <a:ext cx="1197000" cy="738360"/>
          </a:xfrm>
          <a:prstGeom prst="rect">
            <a:avLst/>
          </a:prstGeom>
          <a:ln w="12700">
            <a:noFill/>
          </a:ln>
        </p:spPr>
      </p:pic>
      <p:sp>
        <p:nvSpPr>
          <p:cNvPr id="5" name="Titre 1"/>
          <p:cNvSpPr/>
          <p:nvPr/>
        </p:nvSpPr>
        <p:spPr>
          <a:xfrm>
            <a:off x="1835696" y="198640"/>
            <a:ext cx="5832648" cy="893240"/>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lnSpc>
                <a:spcPct val="100000"/>
              </a:lnSpc>
              <a:tabLst>
                <a:tab pos="0" algn="l"/>
              </a:tabLst>
            </a:pPr>
            <a:r>
              <a:rPr lang="fr-FR" sz="3600" b="1" u="sng" strike="noStrike" spc="-1" dirty="0">
                <a:solidFill>
                  <a:srgbClr val="870087"/>
                </a:solidFill>
                <a:uFillTx/>
                <a:latin typeface="Calibri" panose="020F0502020204030204" pitchFamily="34" charset="0"/>
                <a:ea typeface="Calibri"/>
                <a:cs typeface="Calibri" panose="020F0502020204030204" pitchFamily="34" charset="0"/>
              </a:rPr>
              <a:t>CONCLUSION</a:t>
            </a:r>
            <a:endParaRPr lang="fr-FR" sz="3600" b="0" strike="noStrike" spc="-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63510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 name="Titre 1"/>
          <p:cNvSpPr/>
          <p:nvPr/>
        </p:nvSpPr>
        <p:spPr>
          <a:xfrm>
            <a:off x="353520" y="348840"/>
            <a:ext cx="8492040" cy="5600440"/>
          </a:xfrm>
          <a:prstGeom prst="rect">
            <a:avLst/>
          </a:prstGeom>
          <a:noFill/>
          <a:ln w="12700">
            <a:noFill/>
          </a:ln>
          <a:effectLst>
            <a:outerShdw blurRad="50760" dist="50760" dir="5400000" rotWithShape="0">
              <a:srgbClr val="FFFFFF"/>
            </a:outerShdw>
          </a:effectLst>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600" b="1" i="1" u="sng" strike="noStrike" spc="-1" dirty="0">
                <a:solidFill>
                  <a:srgbClr val="7030A0"/>
                </a:solidFill>
                <a:uFillTx/>
                <a:latin typeface="Marianne"/>
                <a:ea typeface="Calibri"/>
              </a:rPr>
              <a:t>Les contacts:</a:t>
            </a:r>
            <a:endParaRPr lang="fr-FR" sz="2600" b="0" strike="noStrike" spc="-1" dirty="0">
              <a:solidFill>
                <a:srgbClr val="7030A0"/>
              </a:solidFill>
              <a:latin typeface="Arial"/>
            </a:endParaRPr>
          </a:p>
          <a:p>
            <a:pPr>
              <a:lnSpc>
                <a:spcPct val="100000"/>
              </a:lnSpc>
              <a:tabLst>
                <a:tab pos="0" algn="l"/>
              </a:tabLst>
            </a:pPr>
            <a:endParaRPr lang="fr-FR" sz="2600" b="0" strike="noStrike" spc="-1" dirty="0">
              <a:solidFill>
                <a:srgbClr val="7030A0"/>
              </a:solidFill>
              <a:latin typeface="Arial"/>
            </a:endParaRPr>
          </a:p>
          <a:p>
            <a:pPr marL="332640" indent="-331560">
              <a:lnSpc>
                <a:spcPct val="100000"/>
              </a:lnSpc>
              <a:buClr>
                <a:srgbClr val="870087"/>
              </a:buClr>
              <a:buFont typeface="Arial"/>
              <a:buChar char="•"/>
              <a:tabLst>
                <a:tab pos="0" algn="l"/>
              </a:tabLst>
            </a:pPr>
            <a:r>
              <a:rPr lang="fr-FR" sz="1800" b="0" strike="noStrike" spc="-1" dirty="0">
                <a:solidFill>
                  <a:srgbClr val="7030A0"/>
                </a:solidFill>
                <a:latin typeface="Marianne"/>
                <a:ea typeface="Calibri"/>
              </a:rPr>
              <a:t>La liste des </a:t>
            </a:r>
            <a:r>
              <a:rPr lang="fr-FR" sz="1800" b="1" strike="noStrike" spc="-1" dirty="0">
                <a:solidFill>
                  <a:srgbClr val="7030A0"/>
                </a:solidFill>
                <a:latin typeface="Marianne"/>
                <a:ea typeface="Calibri"/>
              </a:rPr>
              <a:t>chargés de missions culturels</a:t>
            </a:r>
            <a:endParaRPr lang="fr-FR" sz="1800" b="0" strike="noStrike" spc="-1" dirty="0">
              <a:solidFill>
                <a:srgbClr val="7030A0"/>
              </a:solidFill>
              <a:latin typeface="Arial"/>
            </a:endParaRPr>
          </a:p>
          <a:p>
            <a:pPr>
              <a:lnSpc>
                <a:spcPct val="100000"/>
              </a:lnSpc>
              <a:tabLst>
                <a:tab pos="0" algn="l"/>
              </a:tabLst>
            </a:pPr>
            <a:r>
              <a:rPr lang="fr-FR" sz="1800" b="1" strike="noStrike" spc="-1" dirty="0">
                <a:solidFill>
                  <a:srgbClr val="7030A0"/>
                </a:solidFill>
                <a:latin typeface="Marianne"/>
                <a:ea typeface="Calibri"/>
              </a:rPr>
              <a:t>     </a:t>
            </a:r>
            <a:r>
              <a:rPr lang="fr-FR" sz="1800" b="0" strike="noStrike" spc="-1" dirty="0">
                <a:solidFill>
                  <a:srgbClr val="7030A0"/>
                </a:solidFill>
                <a:latin typeface="Marianne"/>
                <a:ea typeface="Calibri"/>
              </a:rPr>
              <a:t>de la DAAC est disponible dans</a:t>
            </a:r>
            <a:r>
              <a:rPr lang="fr-FR" sz="1800" b="1" strike="noStrike" spc="-1" dirty="0">
                <a:solidFill>
                  <a:srgbClr val="7030A0"/>
                </a:solidFill>
                <a:latin typeface="Marianne"/>
                <a:ea typeface="Calibri"/>
              </a:rPr>
              <a:t> ADAGE</a:t>
            </a:r>
            <a:endParaRPr lang="fr-FR" sz="1800" b="0" strike="noStrike" spc="-1" dirty="0">
              <a:solidFill>
                <a:srgbClr val="7030A0"/>
              </a:solidFill>
              <a:latin typeface="Arial"/>
            </a:endParaRPr>
          </a:p>
          <a:p>
            <a:pPr>
              <a:lnSpc>
                <a:spcPct val="100000"/>
              </a:lnSpc>
              <a:tabLst>
                <a:tab pos="0" algn="l"/>
              </a:tabLst>
            </a:pPr>
            <a:r>
              <a:rPr lang="fr-FR" sz="1800" b="1" strike="noStrike" spc="-1" dirty="0">
                <a:solidFill>
                  <a:srgbClr val="870087"/>
                </a:solidFill>
                <a:latin typeface="Marianne"/>
                <a:ea typeface="Calibri"/>
              </a:rPr>
              <a:t> </a:t>
            </a:r>
            <a:endParaRPr lang="fr-FR" sz="1800" b="0" strike="noStrike" spc="-1" dirty="0">
              <a:latin typeface="Arial"/>
            </a:endParaRPr>
          </a:p>
          <a:p>
            <a:pPr marL="332640" indent="-331560">
              <a:lnSpc>
                <a:spcPct val="100000"/>
              </a:lnSpc>
              <a:buClr>
                <a:srgbClr val="870087"/>
              </a:buClr>
              <a:buFont typeface="Arial"/>
              <a:buChar char="•"/>
              <a:tabLst>
                <a:tab pos="0" algn="l"/>
              </a:tabLst>
            </a:pPr>
            <a:r>
              <a:rPr lang="fr-FR" sz="1800" b="0" strike="noStrike" spc="-1" dirty="0">
                <a:solidFill>
                  <a:srgbClr val="7030A0"/>
                </a:solidFill>
                <a:latin typeface="Marianne"/>
                <a:ea typeface="Calibri"/>
              </a:rPr>
              <a:t>La </a:t>
            </a:r>
            <a:r>
              <a:rPr lang="fr-FR" sz="1800" b="1" strike="noStrike" spc="-1" dirty="0">
                <a:solidFill>
                  <a:srgbClr val="7030A0"/>
                </a:solidFill>
                <a:latin typeface="Marianne"/>
                <a:ea typeface="Calibri"/>
              </a:rPr>
              <a:t>coordonnatrice EAC du Var : Florence Vargas-</a:t>
            </a:r>
            <a:r>
              <a:rPr lang="fr-FR" sz="1800" b="1" strike="noStrike" spc="-1" dirty="0" err="1">
                <a:solidFill>
                  <a:srgbClr val="7030A0"/>
                </a:solidFill>
                <a:latin typeface="Marianne"/>
                <a:ea typeface="Calibri"/>
              </a:rPr>
              <a:t>Luiggi</a:t>
            </a:r>
            <a:endParaRPr lang="fr-FR" sz="1800" b="0" strike="noStrike" spc="-1" dirty="0">
              <a:solidFill>
                <a:srgbClr val="7030A0"/>
              </a:solidFill>
              <a:latin typeface="Arial"/>
            </a:endParaRPr>
          </a:p>
          <a:p>
            <a:pPr>
              <a:lnSpc>
                <a:spcPct val="100000"/>
              </a:lnSpc>
              <a:tabLst>
                <a:tab pos="0" algn="l"/>
              </a:tabLst>
            </a:pPr>
            <a:r>
              <a:rPr lang="fr-FR" sz="1800" b="1" strike="noStrike" spc="-1" dirty="0">
                <a:solidFill>
                  <a:srgbClr val="870087"/>
                </a:solidFill>
                <a:latin typeface="Marianne"/>
                <a:ea typeface="Calibri"/>
              </a:rPr>
              <a:t>     </a:t>
            </a:r>
            <a:r>
              <a:rPr lang="fr-FR" sz="1800" b="0" u="sng" strike="noStrike" spc="-1" dirty="0">
                <a:solidFill>
                  <a:srgbClr val="0000FF"/>
                </a:solidFill>
                <a:uFillTx/>
                <a:latin typeface="Marianne"/>
                <a:ea typeface="Calibri"/>
                <a:hlinkClick r:id="rId2"/>
              </a:rPr>
              <a:t>codeac83@ac-nice.fr</a:t>
            </a:r>
            <a:endParaRPr lang="fr-FR" sz="1800" b="0" strike="noStrike" spc="-1" dirty="0">
              <a:latin typeface="Arial"/>
            </a:endParaRPr>
          </a:p>
          <a:p>
            <a:pPr marL="332640" indent="-331560">
              <a:lnSpc>
                <a:spcPct val="100000"/>
              </a:lnSpc>
              <a:buClr>
                <a:srgbClr val="870087"/>
              </a:buClr>
              <a:buFont typeface="Arial"/>
              <a:buChar char="•"/>
              <a:tabLst>
                <a:tab pos="0" algn="l"/>
              </a:tabLst>
            </a:pPr>
            <a:r>
              <a:rPr lang="fr-FR" sz="1800" b="0" strike="noStrike" spc="-1" dirty="0">
                <a:solidFill>
                  <a:srgbClr val="7030A0"/>
                </a:solidFill>
                <a:latin typeface="Marianne"/>
                <a:ea typeface="Calibri"/>
              </a:rPr>
              <a:t>Le </a:t>
            </a:r>
            <a:r>
              <a:rPr lang="fr-FR" sz="1800" b="1" strike="noStrike" spc="-1" dirty="0">
                <a:solidFill>
                  <a:srgbClr val="7030A0"/>
                </a:solidFill>
                <a:latin typeface="Marianne"/>
                <a:ea typeface="Calibri"/>
              </a:rPr>
              <a:t>coordonnateur EAC du 06 : Frederick Lacroix</a:t>
            </a:r>
            <a:endParaRPr lang="fr-FR" sz="1800" b="0" strike="noStrike" spc="-1" dirty="0">
              <a:solidFill>
                <a:srgbClr val="7030A0"/>
              </a:solidFill>
              <a:latin typeface="Arial"/>
            </a:endParaRPr>
          </a:p>
          <a:p>
            <a:pPr>
              <a:lnSpc>
                <a:spcPct val="100000"/>
              </a:lnSpc>
              <a:tabLst>
                <a:tab pos="0" algn="l"/>
              </a:tabLst>
            </a:pPr>
            <a:r>
              <a:rPr lang="fr-FR" sz="1800" b="1" strike="noStrike" spc="-1" dirty="0">
                <a:solidFill>
                  <a:srgbClr val="870087"/>
                </a:solidFill>
                <a:latin typeface="Marianne"/>
                <a:ea typeface="Calibri"/>
              </a:rPr>
              <a:t>     </a:t>
            </a:r>
            <a:r>
              <a:rPr lang="fr-FR" sz="1800" b="0" u="sng" strike="noStrike" spc="-1" dirty="0">
                <a:solidFill>
                  <a:srgbClr val="0000FF"/>
                </a:solidFill>
                <a:uFillTx/>
                <a:latin typeface="Marianne"/>
                <a:ea typeface="Calibri"/>
                <a:hlinkClick r:id="rId3"/>
              </a:rPr>
              <a:t>codeac06@ac-nice.fr</a:t>
            </a:r>
            <a:endParaRPr lang="fr-FR" sz="1800" b="0" strike="noStrike" spc="-1" dirty="0">
              <a:latin typeface="Arial"/>
            </a:endParaRPr>
          </a:p>
          <a:p>
            <a:pPr marL="332640" indent="-331560">
              <a:lnSpc>
                <a:spcPct val="100000"/>
              </a:lnSpc>
              <a:buClr>
                <a:srgbClr val="870087"/>
              </a:buClr>
              <a:buFont typeface="Arial"/>
              <a:buChar char="•"/>
              <a:tabLst>
                <a:tab pos="0" algn="l"/>
              </a:tabLst>
            </a:pPr>
            <a:r>
              <a:rPr lang="fr-FR" sz="1800" b="0" strike="noStrike" spc="-1" dirty="0">
                <a:solidFill>
                  <a:srgbClr val="7030A0"/>
                </a:solidFill>
                <a:latin typeface="Marianne"/>
                <a:ea typeface="Calibri"/>
              </a:rPr>
              <a:t>Le</a:t>
            </a:r>
            <a:r>
              <a:rPr lang="fr-FR" sz="1800" b="1" strike="noStrike" spc="-1" dirty="0">
                <a:solidFill>
                  <a:srgbClr val="7030A0"/>
                </a:solidFill>
                <a:latin typeface="Marianne"/>
                <a:ea typeface="Calibri"/>
              </a:rPr>
              <a:t> </a:t>
            </a:r>
            <a:r>
              <a:rPr lang="fr-FR" b="1" spc="-1" dirty="0">
                <a:solidFill>
                  <a:srgbClr val="7030A0"/>
                </a:solidFill>
                <a:latin typeface="Marianne"/>
                <a:ea typeface="Calibri"/>
              </a:rPr>
              <a:t>référent</a:t>
            </a:r>
            <a:r>
              <a:rPr lang="fr-FR" sz="1800" b="1" strike="noStrike" spc="-1" dirty="0">
                <a:solidFill>
                  <a:srgbClr val="7030A0"/>
                </a:solidFill>
                <a:latin typeface="Marianne"/>
                <a:ea typeface="Calibri"/>
              </a:rPr>
              <a:t> ADAGE Académique : Thierry </a:t>
            </a:r>
            <a:r>
              <a:rPr lang="fr-FR" sz="1800" b="1" strike="noStrike" spc="-1" dirty="0" err="1">
                <a:solidFill>
                  <a:srgbClr val="7030A0"/>
                </a:solidFill>
                <a:latin typeface="Marianne"/>
                <a:ea typeface="Calibri"/>
              </a:rPr>
              <a:t>Scartoni</a:t>
            </a:r>
            <a:endParaRPr lang="fr-FR" sz="1800" b="0" strike="noStrike" spc="-1" dirty="0">
              <a:solidFill>
                <a:srgbClr val="7030A0"/>
              </a:solidFill>
              <a:latin typeface="Arial"/>
            </a:endParaRPr>
          </a:p>
          <a:p>
            <a:pPr>
              <a:lnSpc>
                <a:spcPct val="100000"/>
              </a:lnSpc>
              <a:tabLst>
                <a:tab pos="0" algn="l"/>
              </a:tabLst>
            </a:pPr>
            <a:r>
              <a:rPr lang="fr-FR" sz="1800" b="1" strike="noStrike" spc="-1" dirty="0">
                <a:solidFill>
                  <a:srgbClr val="870087"/>
                </a:solidFill>
                <a:latin typeface="Marianne"/>
                <a:ea typeface="Calibri"/>
              </a:rPr>
              <a:t>     </a:t>
            </a:r>
            <a:r>
              <a:rPr lang="fr-FR" sz="1800" b="0" u="sng" strike="noStrike" spc="-1" dirty="0">
                <a:solidFill>
                  <a:srgbClr val="0000FF"/>
                </a:solidFill>
                <a:uFillTx/>
                <a:latin typeface="Marianne"/>
                <a:ea typeface="Calibri"/>
                <a:hlinkClick r:id="rId4"/>
              </a:rPr>
              <a:t>adage-nice@ac-nice.fr</a:t>
            </a:r>
            <a:endParaRPr lang="fr-FR" sz="1800" b="0" strike="noStrike" spc="-1" dirty="0">
              <a:latin typeface="Arial"/>
            </a:endParaRPr>
          </a:p>
          <a:p>
            <a:pPr marL="332640" indent="-331560">
              <a:lnSpc>
                <a:spcPct val="100000"/>
              </a:lnSpc>
              <a:buClr>
                <a:srgbClr val="870087"/>
              </a:buClr>
              <a:buFont typeface="Arial"/>
              <a:buChar char="•"/>
              <a:tabLst>
                <a:tab pos="0" algn="l"/>
              </a:tabLst>
            </a:pPr>
            <a:r>
              <a:rPr lang="fr-FR" sz="1800" b="0" strike="noStrike" spc="-1" dirty="0">
                <a:solidFill>
                  <a:srgbClr val="7030A0"/>
                </a:solidFill>
                <a:latin typeface="Marianne"/>
                <a:ea typeface="Calibri"/>
              </a:rPr>
              <a:t>Le </a:t>
            </a:r>
            <a:r>
              <a:rPr lang="fr-FR" sz="1800" b="1" strike="noStrike" spc="-1" dirty="0">
                <a:solidFill>
                  <a:srgbClr val="7030A0"/>
                </a:solidFill>
                <a:latin typeface="Marianne"/>
                <a:ea typeface="Calibri"/>
              </a:rPr>
              <a:t>chargé de mission ADAGE et pass Culture Académique</a:t>
            </a:r>
            <a:r>
              <a:rPr lang="fr-FR" sz="1800" b="0" strike="noStrike" spc="-1" dirty="0">
                <a:solidFill>
                  <a:srgbClr val="7030A0"/>
                </a:solidFill>
                <a:latin typeface="Marianne"/>
                <a:ea typeface="Calibri"/>
              </a:rPr>
              <a:t> : </a:t>
            </a:r>
            <a:r>
              <a:rPr lang="fr-FR" sz="1800" b="1" strike="noStrike" spc="-1" dirty="0">
                <a:solidFill>
                  <a:srgbClr val="7030A0"/>
                </a:solidFill>
                <a:latin typeface="Marianne"/>
                <a:ea typeface="Calibri"/>
              </a:rPr>
              <a:t>Olivier Barthelemy </a:t>
            </a:r>
            <a:r>
              <a:rPr lang="fr-FR" sz="1800" b="0" u="sng" strike="noStrike" spc="-1" dirty="0">
                <a:solidFill>
                  <a:srgbClr val="0000FF"/>
                </a:solidFill>
                <a:uFillTx/>
                <a:latin typeface="Marianne"/>
                <a:ea typeface="Calibri"/>
                <a:hlinkClick r:id="rId5"/>
              </a:rPr>
              <a:t>olivier.barthelemy@ac-nice.fr</a:t>
            </a:r>
            <a:endParaRPr lang="fr-FR" sz="1800" b="0" strike="noStrike" spc="-1" dirty="0">
              <a:latin typeface="Arial"/>
            </a:endParaRPr>
          </a:p>
          <a:p>
            <a:pPr>
              <a:lnSpc>
                <a:spcPct val="100000"/>
              </a:lnSpc>
              <a:tabLst>
                <a:tab pos="0" algn="l"/>
              </a:tabLst>
            </a:pPr>
            <a:endParaRPr lang="fr-FR" sz="1800" b="0" strike="noStrike" spc="-1" dirty="0">
              <a:latin typeface="Arial"/>
            </a:endParaRPr>
          </a:p>
          <a:p>
            <a:pPr>
              <a:lnSpc>
                <a:spcPct val="100000"/>
              </a:lnSpc>
              <a:tabLst>
                <a:tab pos="0" algn="l"/>
              </a:tabLst>
            </a:pPr>
            <a:r>
              <a:rPr lang="fr-FR" sz="1800" b="0" strike="noStrike" spc="-1" dirty="0">
                <a:solidFill>
                  <a:srgbClr val="7030A0"/>
                </a:solidFill>
                <a:latin typeface="Marianne"/>
                <a:ea typeface="Calibri"/>
              </a:rPr>
              <a:t>Informations &amp; tutoriels disponibles sur le site de la DAAC :   </a:t>
            </a:r>
            <a:r>
              <a:rPr lang="fr-FR" sz="1800" b="0" u="sng" strike="noStrike" spc="-1" dirty="0">
                <a:solidFill>
                  <a:srgbClr val="0000FF"/>
                </a:solidFill>
                <a:uFillTx/>
                <a:latin typeface="Marianne"/>
                <a:ea typeface="Calibri"/>
                <a:hlinkClick r:id="rId6"/>
              </a:rPr>
              <a:t>www.pedagogie.ac-nice.fr/daac/</a:t>
            </a:r>
            <a:endParaRPr lang="fr-FR" sz="1800" b="0" strike="noStrike" spc="-1" dirty="0">
              <a:latin typeface="Arial"/>
            </a:endParaRPr>
          </a:p>
        </p:txBody>
      </p:sp>
      <p:pic>
        <p:nvPicPr>
          <p:cNvPr id="548" name="Picture 2" descr="Picture 2"/>
          <p:cNvPicPr/>
          <p:nvPr/>
        </p:nvPicPr>
        <p:blipFill>
          <a:blip r:embed="rId7"/>
          <a:stretch/>
        </p:blipFill>
        <p:spPr>
          <a:xfrm>
            <a:off x="6058080" y="1009440"/>
            <a:ext cx="2927520" cy="1374480"/>
          </a:xfrm>
          <a:prstGeom prst="rect">
            <a:avLst/>
          </a:prstGeom>
          <a:ln w="12700">
            <a:noFill/>
          </a:ln>
        </p:spPr>
      </p:pic>
      <p:sp>
        <p:nvSpPr>
          <p:cNvPr id="549" name="Connecteur droit avec flèche 2"/>
          <p:cNvSpPr/>
          <p:nvPr/>
        </p:nvSpPr>
        <p:spPr>
          <a:xfrm>
            <a:off x="5292080" y="1844640"/>
            <a:ext cx="1511920" cy="432000"/>
          </a:xfrm>
          <a:prstGeom prst="line">
            <a:avLst/>
          </a:prstGeom>
          <a:ln w="19050">
            <a:solidFill>
              <a:srgbClr val="870087"/>
            </a:solidFill>
            <a:round/>
            <a:tailEnd type="triangle" w="med" len="med"/>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re 7"/>
          <p:cNvSpPr>
            <a:spLocks noGrp="1"/>
          </p:cNvSpPr>
          <p:nvPr>
            <p:ph type="title"/>
          </p:nvPr>
        </p:nvSpPr>
        <p:spPr>
          <a:xfrm>
            <a:off x="628649" y="291090"/>
            <a:ext cx="7886699" cy="932688"/>
          </a:xfrm>
        </p:spPr>
        <p:txBody>
          <a:bodyPr vert="horz" lIns="91440" tIns="45720" rIns="91440" bIns="45720" rtlCol="0" anchor="b">
            <a:normAutofit fontScale="90000"/>
          </a:bodyPr>
          <a:lstStyle/>
          <a:p>
            <a:pPr defTabSz="914400"/>
            <a:r>
              <a:rPr lang="en-US" kern="1200">
                <a:solidFill>
                  <a:schemeClr val="tx1"/>
                </a:solidFill>
                <a:latin typeface="+mj-lt"/>
                <a:ea typeface="+mj-ea"/>
                <a:cs typeface="+mj-cs"/>
              </a:rPr>
              <a:t>Coordonnateurs départementaux – CODEAC </a:t>
            </a:r>
          </a:p>
        </p:txBody>
      </p:sp>
      <p:graphicFrame>
        <p:nvGraphicFramePr>
          <p:cNvPr id="3" name="Tableau 2"/>
          <p:cNvGraphicFramePr>
            <a:graphicFrameLocks noGrp="1"/>
          </p:cNvGraphicFramePr>
          <p:nvPr>
            <p:extLst>
              <p:ext uri="{D42A27DB-BD31-4B8C-83A1-F6EECF244321}">
                <p14:modId xmlns:p14="http://schemas.microsoft.com/office/powerpoint/2010/main" val="639901599"/>
              </p:ext>
            </p:extLst>
          </p:nvPr>
        </p:nvGraphicFramePr>
        <p:xfrm>
          <a:off x="1259632" y="2420888"/>
          <a:ext cx="6751320" cy="1156716"/>
        </p:xfrm>
        <a:graphic>
          <a:graphicData uri="http://schemas.openxmlformats.org/drawingml/2006/table">
            <a:tbl>
              <a:tblPr firstRow="1" firstCol="1" bandRow="1"/>
              <a:tblGrid>
                <a:gridCol w="2331085">
                  <a:extLst>
                    <a:ext uri="{9D8B030D-6E8A-4147-A177-3AD203B41FA5}">
                      <a16:colId xmlns="" xmlns:a16="http://schemas.microsoft.com/office/drawing/2014/main" val="2523032720"/>
                    </a:ext>
                  </a:extLst>
                </a:gridCol>
                <a:gridCol w="1809750">
                  <a:extLst>
                    <a:ext uri="{9D8B030D-6E8A-4147-A177-3AD203B41FA5}">
                      <a16:colId xmlns="" xmlns:a16="http://schemas.microsoft.com/office/drawing/2014/main" val="3894827656"/>
                    </a:ext>
                  </a:extLst>
                </a:gridCol>
                <a:gridCol w="2610485">
                  <a:extLst>
                    <a:ext uri="{9D8B030D-6E8A-4147-A177-3AD203B41FA5}">
                      <a16:colId xmlns="" xmlns:a16="http://schemas.microsoft.com/office/drawing/2014/main" val="1027823393"/>
                    </a:ext>
                  </a:extLst>
                </a:gridCol>
              </a:tblGrid>
              <a:tr h="0">
                <a:tc>
                  <a:txBody>
                    <a:bodyPr/>
                    <a:lstStyle/>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Liaison école-collège</a:t>
                      </a:r>
                    </a:p>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Accompagnement des établissements scolaires dans les Alpes-Maritimes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Frédérick LACROIX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tél : 04 93 53 63 97</a:t>
                      </a:r>
                    </a:p>
                    <a:p>
                      <a:pPr>
                        <a:lnSpc>
                          <a:spcPct val="115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mob : 06 30 38 97 71</a:t>
                      </a:r>
                    </a:p>
                    <a:p>
                      <a:pPr>
                        <a:lnSpc>
                          <a:spcPct val="115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mél : codeac06@ac-nice.fr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675046892"/>
                  </a:ext>
                </a:extLst>
              </a:tr>
              <a:tr h="0">
                <a:tc>
                  <a:txBody>
                    <a:bodyPr/>
                    <a:lstStyle/>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Liaison école-collège</a:t>
                      </a:r>
                    </a:p>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Accompagnement des établissements scolaires dans le Var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100">
                          <a:effectLst/>
                          <a:latin typeface="Calibri" panose="020F0502020204030204" pitchFamily="34" charset="0"/>
                          <a:ea typeface="Calibri" panose="020F0502020204030204" pitchFamily="34" charset="0"/>
                          <a:cs typeface="Times New Roman" panose="02020603050405020304" pitchFamily="18" charset="0"/>
                        </a:rPr>
                        <a:t>Florence VARGAS-LUIGGI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mob : 06 65 97 63 22</a:t>
                      </a:r>
                    </a:p>
                    <a:p>
                      <a:pPr>
                        <a:lnSpc>
                          <a:spcPct val="115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mél : codeac83@ac-nice.fr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94756601"/>
                  </a:ext>
                </a:extLst>
              </a:tr>
            </a:tbl>
          </a:graphicData>
        </a:graphic>
      </p:graphicFrame>
    </p:spTree>
    <p:extLst>
      <p:ext uri="{BB962C8B-B14F-4D97-AF65-F5344CB8AC3E}">
        <p14:creationId xmlns:p14="http://schemas.microsoft.com/office/powerpoint/2010/main" val="23376237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ous-titre 5"/>
          <p:cNvSpPr>
            <a:spLocks noGrp="1"/>
          </p:cNvSpPr>
          <p:nvPr>
            <p:ph type="subTitle"/>
          </p:nvPr>
        </p:nvSpPr>
        <p:spPr>
          <a:xfrm>
            <a:off x="835356" y="953037"/>
            <a:ext cx="3027250" cy="1709849"/>
          </a:xfrm>
        </p:spPr>
        <p:txBody>
          <a:bodyPr vert="horz" lIns="91440" tIns="45720" rIns="91440" bIns="45720" rtlCol="0" anchor="b">
            <a:normAutofit/>
          </a:bodyPr>
          <a:lstStyle/>
          <a:p>
            <a:pPr algn="l" rtl="0">
              <a:lnSpc>
                <a:spcPct val="90000"/>
              </a:lnSpc>
              <a:spcBef>
                <a:spcPts val="1000"/>
              </a:spcBef>
            </a:pPr>
            <a:r>
              <a:rPr lang="en-US" sz="1700" kern="1200" dirty="0">
                <a:solidFill>
                  <a:schemeClr val="tx1"/>
                </a:solidFill>
                <a:latin typeface="+mn-lt"/>
                <a:ea typeface="+mn-ea"/>
                <a:cs typeface="+mn-cs"/>
              </a:rPr>
              <a:t>Travailler ensemble </a:t>
            </a:r>
          </a:p>
        </p:txBody>
      </p:sp>
      <p:sp>
        <p:nvSpPr>
          <p:cNvPr id="2" name="Titre 1"/>
          <p:cNvSpPr>
            <a:spLocks noGrp="1"/>
          </p:cNvSpPr>
          <p:nvPr>
            <p:ph type="title"/>
          </p:nvPr>
        </p:nvSpPr>
        <p:spPr>
          <a:xfrm>
            <a:off x="835357" y="2960716"/>
            <a:ext cx="3027251" cy="2387600"/>
          </a:xfrm>
        </p:spPr>
        <p:txBody>
          <a:bodyPr vert="horz" lIns="91440" tIns="45720" rIns="91440" bIns="45720" rtlCol="0" anchor="t">
            <a:normAutofit/>
          </a:bodyPr>
          <a:lstStyle/>
          <a:p>
            <a:pPr algn="l" rtl="0">
              <a:lnSpc>
                <a:spcPct val="90000"/>
              </a:lnSpc>
              <a:spcBef>
                <a:spcPct val="0"/>
              </a:spcBef>
            </a:pPr>
            <a:r>
              <a:rPr lang="en-US" sz="4000" kern="1200">
                <a:solidFill>
                  <a:schemeClr val="tx1"/>
                </a:solidFill>
                <a:latin typeface="+mj-lt"/>
                <a:ea typeface="+mj-ea"/>
                <a:cs typeface="+mj-cs"/>
              </a:rPr>
              <a:t>LES GROUPES RESEAU EAC VAR</a:t>
            </a:r>
          </a:p>
        </p:txBody>
      </p:sp>
      <p:graphicFrame>
        <p:nvGraphicFramePr>
          <p:cNvPr id="5" name="Tableau 4"/>
          <p:cNvGraphicFramePr>
            <a:graphicFrameLocks noGrp="1"/>
          </p:cNvGraphicFramePr>
          <p:nvPr>
            <p:extLst>
              <p:ext uri="{D42A27DB-BD31-4B8C-83A1-F6EECF244321}">
                <p14:modId xmlns:p14="http://schemas.microsoft.com/office/powerpoint/2010/main" val="2308604313"/>
              </p:ext>
            </p:extLst>
          </p:nvPr>
        </p:nvGraphicFramePr>
        <p:xfrm>
          <a:off x="3563888" y="1700807"/>
          <a:ext cx="5184575" cy="3357815"/>
        </p:xfrm>
        <a:graphic>
          <a:graphicData uri="http://schemas.openxmlformats.org/drawingml/2006/table">
            <a:tbl>
              <a:tblPr firstRow="1" firstCol="1" bandRow="1">
                <a:tableStyleId>{8799B23B-EC83-4686-B30A-512413B5E67A}</a:tableStyleId>
              </a:tblPr>
              <a:tblGrid>
                <a:gridCol w="899522">
                  <a:extLst>
                    <a:ext uri="{9D8B030D-6E8A-4147-A177-3AD203B41FA5}">
                      <a16:colId xmlns="" xmlns:a16="http://schemas.microsoft.com/office/drawing/2014/main" val="1107453845"/>
                    </a:ext>
                  </a:extLst>
                </a:gridCol>
                <a:gridCol w="996006">
                  <a:extLst>
                    <a:ext uri="{9D8B030D-6E8A-4147-A177-3AD203B41FA5}">
                      <a16:colId xmlns="" xmlns:a16="http://schemas.microsoft.com/office/drawing/2014/main" val="915807976"/>
                    </a:ext>
                  </a:extLst>
                </a:gridCol>
                <a:gridCol w="1236572">
                  <a:extLst>
                    <a:ext uri="{9D8B030D-6E8A-4147-A177-3AD203B41FA5}">
                      <a16:colId xmlns="" xmlns:a16="http://schemas.microsoft.com/office/drawing/2014/main" val="331110080"/>
                    </a:ext>
                  </a:extLst>
                </a:gridCol>
                <a:gridCol w="1205696">
                  <a:extLst>
                    <a:ext uri="{9D8B030D-6E8A-4147-A177-3AD203B41FA5}">
                      <a16:colId xmlns="" xmlns:a16="http://schemas.microsoft.com/office/drawing/2014/main" val="147610515"/>
                    </a:ext>
                  </a:extLst>
                </a:gridCol>
                <a:gridCol w="846779">
                  <a:extLst>
                    <a:ext uri="{9D8B030D-6E8A-4147-A177-3AD203B41FA5}">
                      <a16:colId xmlns="" xmlns:a16="http://schemas.microsoft.com/office/drawing/2014/main" val="1336432575"/>
                    </a:ext>
                  </a:extLst>
                </a:gridCol>
              </a:tblGrid>
              <a:tr h="595183">
                <a:tc>
                  <a:txBody>
                    <a:bodyPr/>
                    <a:lstStyle/>
                    <a:p>
                      <a:pPr algn="ctr">
                        <a:lnSpc>
                          <a:spcPct val="115000"/>
                        </a:lnSpc>
                        <a:spcAft>
                          <a:spcPts val="0"/>
                        </a:spcAft>
                      </a:pPr>
                      <a:r>
                        <a:rPr lang="fr-FR" sz="800" b="1" cap="none" spc="0" dirty="0">
                          <a:solidFill>
                            <a:schemeClr val="tx1"/>
                          </a:solidFill>
                          <a:effectLst/>
                        </a:rPr>
                        <a:t>Territoires </a:t>
                      </a:r>
                    </a:p>
                    <a:p>
                      <a:pPr algn="ctr">
                        <a:lnSpc>
                          <a:spcPct val="115000"/>
                        </a:lnSpc>
                        <a:spcAft>
                          <a:spcPts val="0"/>
                        </a:spcAft>
                      </a:pPr>
                      <a:r>
                        <a:rPr lang="fr-FR" sz="800" b="1" cap="none" spc="0" dirty="0">
                          <a:solidFill>
                            <a:schemeClr val="tx1"/>
                          </a:solidFill>
                          <a:effectLst/>
                        </a:rPr>
                        <a:t> </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nchor="ctr"/>
                </a:tc>
                <a:tc>
                  <a:txBody>
                    <a:bodyPr/>
                    <a:lstStyle/>
                    <a:p>
                      <a:pPr algn="ctr">
                        <a:lnSpc>
                          <a:spcPct val="115000"/>
                        </a:lnSpc>
                        <a:spcAft>
                          <a:spcPts val="0"/>
                        </a:spcAft>
                      </a:pPr>
                      <a:r>
                        <a:rPr lang="fr-FR" sz="800" b="1" cap="none" spc="0" dirty="0">
                          <a:solidFill>
                            <a:schemeClr val="tx1"/>
                          </a:solidFill>
                          <a:effectLst/>
                        </a:rPr>
                        <a:t>EPLE Têtes de réseau public</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nchor="ctr"/>
                </a:tc>
                <a:tc>
                  <a:txBody>
                    <a:bodyPr/>
                    <a:lstStyle/>
                    <a:p>
                      <a:pPr algn="ctr">
                        <a:lnSpc>
                          <a:spcPct val="115000"/>
                        </a:lnSpc>
                        <a:spcAft>
                          <a:spcPts val="0"/>
                        </a:spcAft>
                      </a:pPr>
                      <a:r>
                        <a:rPr lang="fr-FR" sz="800" b="1" cap="none" spc="0" dirty="0">
                          <a:solidFill>
                            <a:schemeClr val="tx1"/>
                          </a:solidFill>
                          <a:effectLst/>
                        </a:rPr>
                        <a:t> Nombre d’établissements</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nchor="ctr"/>
                </a:tc>
                <a:tc>
                  <a:txBody>
                    <a:bodyPr/>
                    <a:lstStyle/>
                    <a:p>
                      <a:pPr algn="ctr">
                        <a:lnSpc>
                          <a:spcPct val="115000"/>
                        </a:lnSpc>
                        <a:spcAft>
                          <a:spcPts val="0"/>
                        </a:spcAft>
                      </a:pPr>
                      <a:r>
                        <a:rPr lang="fr-FR" sz="800" b="1" cap="none" spc="0" dirty="0">
                          <a:solidFill>
                            <a:schemeClr val="tx1"/>
                          </a:solidFill>
                          <a:effectLst/>
                        </a:rPr>
                        <a:t>Nombre de chargés mission DAAC</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nchor="ctr"/>
                </a:tc>
                <a:tc>
                  <a:txBody>
                    <a:bodyPr/>
                    <a:lstStyle/>
                    <a:p>
                      <a:pPr algn="ctr">
                        <a:lnSpc>
                          <a:spcPct val="115000"/>
                        </a:lnSpc>
                        <a:spcAft>
                          <a:spcPts val="0"/>
                        </a:spcAft>
                      </a:pPr>
                      <a:r>
                        <a:rPr lang="fr-FR" sz="800" b="1" cap="none" spc="0" dirty="0">
                          <a:solidFill>
                            <a:schemeClr val="tx1"/>
                          </a:solidFill>
                          <a:effectLst/>
                        </a:rPr>
                        <a:t>Nombre de référents</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nchor="ctr"/>
                </a:tc>
                <a:extLst>
                  <a:ext uri="{0D108BD9-81ED-4DB2-BD59-A6C34878D82A}">
                    <a16:rowId xmlns="" xmlns:a16="http://schemas.microsoft.com/office/drawing/2014/main" val="2392060971"/>
                  </a:ext>
                </a:extLst>
              </a:tr>
              <a:tr h="1061002">
                <a:tc>
                  <a:txBody>
                    <a:bodyPr/>
                    <a:lstStyle/>
                    <a:p>
                      <a:pPr>
                        <a:lnSpc>
                          <a:spcPct val="115000"/>
                        </a:lnSpc>
                        <a:spcAft>
                          <a:spcPts val="0"/>
                        </a:spcAft>
                      </a:pPr>
                      <a:r>
                        <a:rPr lang="fr-FR" sz="800" b="1" cap="none" spc="0">
                          <a:solidFill>
                            <a:schemeClr val="tx1"/>
                          </a:solidFill>
                          <a:effectLst/>
                        </a:rPr>
                        <a:t>TPM</a:t>
                      </a:r>
                    </a:p>
                    <a:p>
                      <a:pPr>
                        <a:lnSpc>
                          <a:spcPct val="115000"/>
                        </a:lnSpc>
                        <a:spcAft>
                          <a:spcPts val="0"/>
                        </a:spcAft>
                      </a:pPr>
                      <a:r>
                        <a:rPr lang="fr-FR" sz="800" b="1" cap="none" spc="0">
                          <a:solidFill>
                            <a:schemeClr val="tx1"/>
                          </a:solidFill>
                          <a:effectLst/>
                        </a:rPr>
                        <a:t>Convention en cours</a:t>
                      </a:r>
                      <a:endParaRPr lang="fr-FR" sz="800" b="1"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a:solidFill>
                            <a:schemeClr val="tx1"/>
                          </a:solidFill>
                          <a:effectLst/>
                        </a:rPr>
                        <a:t>Beaussier</a:t>
                      </a:r>
                    </a:p>
                    <a:p>
                      <a:pPr>
                        <a:lnSpc>
                          <a:spcPct val="115000"/>
                        </a:lnSpc>
                        <a:spcAft>
                          <a:spcPts val="0"/>
                        </a:spcAft>
                      </a:pPr>
                      <a:r>
                        <a:rPr lang="fr-FR" sz="800" cap="none" spc="0">
                          <a:solidFill>
                            <a:schemeClr val="tx1"/>
                          </a:solidFill>
                          <a:effectLst/>
                        </a:rPr>
                        <a:t>Bonaparte</a:t>
                      </a:r>
                    </a:p>
                    <a:p>
                      <a:pPr>
                        <a:lnSpc>
                          <a:spcPct val="115000"/>
                        </a:lnSpc>
                        <a:spcAft>
                          <a:spcPts val="0"/>
                        </a:spcAft>
                      </a:pPr>
                      <a:r>
                        <a:rPr lang="fr-FR" sz="800" cap="none" spc="0">
                          <a:solidFill>
                            <a:schemeClr val="tx1"/>
                          </a:solidFill>
                          <a:effectLst/>
                        </a:rPr>
                        <a:t>Costebelle</a:t>
                      </a:r>
                    </a:p>
                    <a:p>
                      <a:pPr>
                        <a:lnSpc>
                          <a:spcPct val="115000"/>
                        </a:lnSpc>
                        <a:spcAft>
                          <a:spcPts val="0"/>
                        </a:spcAft>
                      </a:pPr>
                      <a:r>
                        <a:rPr lang="fr-FR" sz="800" cap="none" spc="0">
                          <a:solidFill>
                            <a:schemeClr val="tx1"/>
                          </a:solidFill>
                          <a:effectLst/>
                        </a:rPr>
                        <a:t>Le Coudon</a:t>
                      </a:r>
                    </a:p>
                    <a:p>
                      <a:pPr>
                        <a:lnSpc>
                          <a:spcPct val="115000"/>
                        </a:lnSpc>
                        <a:spcAft>
                          <a:spcPts val="0"/>
                        </a:spcAft>
                      </a:pPr>
                      <a:r>
                        <a:rPr lang="fr-FR" sz="800" cap="none" spc="0">
                          <a:solidFill>
                            <a:schemeClr val="tx1"/>
                          </a:solidFill>
                          <a:effectLst/>
                        </a:rPr>
                        <a:t>Dumont D’Urville</a:t>
                      </a:r>
                    </a:p>
                    <a:p>
                      <a:pPr>
                        <a:lnSpc>
                          <a:spcPct val="115000"/>
                        </a:lnSpc>
                        <a:spcAft>
                          <a:spcPts val="0"/>
                        </a:spcAft>
                      </a:pPr>
                      <a:r>
                        <a:rPr lang="fr-FR" sz="800" cap="none" spc="0">
                          <a:solidFill>
                            <a:schemeClr val="tx1"/>
                          </a:solidFill>
                          <a:effectLst/>
                        </a:rPr>
                        <a:t>Jean Aicard</a:t>
                      </a:r>
                    </a:p>
                    <a:p>
                      <a:pPr>
                        <a:lnSpc>
                          <a:spcPct val="115000"/>
                        </a:lnSpc>
                        <a:spcAft>
                          <a:spcPts val="0"/>
                        </a:spcAft>
                      </a:pPr>
                      <a:r>
                        <a:rPr lang="fr-FR" sz="800" cap="none" spc="0">
                          <a:solidFill>
                            <a:schemeClr val="tx1"/>
                          </a:solidFill>
                          <a:effectLst/>
                        </a:rPr>
                        <a:t>Langevin</a:t>
                      </a:r>
                      <a:endParaRPr lang="fr-FR" sz="8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dirty="0">
                          <a:solidFill>
                            <a:schemeClr val="tx1"/>
                          </a:solidFill>
                          <a:effectLst/>
                        </a:rPr>
                        <a:t>270 écoles</a:t>
                      </a:r>
                    </a:p>
                    <a:p>
                      <a:pPr>
                        <a:lnSpc>
                          <a:spcPct val="115000"/>
                        </a:lnSpc>
                        <a:spcAft>
                          <a:spcPts val="0"/>
                        </a:spcAft>
                      </a:pPr>
                      <a:r>
                        <a:rPr lang="fr-FR" sz="800" cap="none" spc="0" dirty="0">
                          <a:solidFill>
                            <a:schemeClr val="tx1"/>
                          </a:solidFill>
                          <a:effectLst/>
                        </a:rPr>
                        <a:t>38 collèges</a:t>
                      </a:r>
                    </a:p>
                    <a:p>
                      <a:pPr>
                        <a:lnSpc>
                          <a:spcPct val="115000"/>
                        </a:lnSpc>
                        <a:spcAft>
                          <a:spcPts val="0"/>
                        </a:spcAft>
                      </a:pPr>
                      <a:r>
                        <a:rPr lang="fr-FR" sz="800" cap="none" spc="0" dirty="0">
                          <a:solidFill>
                            <a:schemeClr val="tx1"/>
                          </a:solidFill>
                          <a:effectLst/>
                        </a:rPr>
                        <a:t>6 LGT - 3 LPO</a:t>
                      </a:r>
                    </a:p>
                    <a:p>
                      <a:pPr>
                        <a:lnSpc>
                          <a:spcPct val="115000"/>
                        </a:lnSpc>
                        <a:spcAft>
                          <a:spcPts val="0"/>
                        </a:spcAft>
                      </a:pPr>
                      <a:r>
                        <a:rPr lang="fr-FR" sz="800" cap="none" spc="0" dirty="0">
                          <a:solidFill>
                            <a:schemeClr val="tx1"/>
                          </a:solidFill>
                          <a:effectLst/>
                        </a:rPr>
                        <a:t>6 LP</a:t>
                      </a:r>
                      <a:endParaRPr lang="fr-FR" sz="8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15</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53</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extLst>
                  <a:ext uri="{0D108BD9-81ED-4DB2-BD59-A6C34878D82A}">
                    <a16:rowId xmlns="" xmlns:a16="http://schemas.microsoft.com/office/drawing/2014/main" val="182140124"/>
                  </a:ext>
                </a:extLst>
              </a:tr>
              <a:tr h="477540">
                <a:tc>
                  <a:txBody>
                    <a:bodyPr/>
                    <a:lstStyle/>
                    <a:p>
                      <a:pPr>
                        <a:lnSpc>
                          <a:spcPct val="115000"/>
                        </a:lnSpc>
                        <a:spcAft>
                          <a:spcPts val="0"/>
                        </a:spcAft>
                      </a:pPr>
                      <a:r>
                        <a:rPr lang="fr-FR" sz="800" b="1" cap="none" spc="0">
                          <a:solidFill>
                            <a:schemeClr val="tx1"/>
                          </a:solidFill>
                          <a:effectLst/>
                        </a:rPr>
                        <a:t>Provence verte </a:t>
                      </a:r>
                    </a:p>
                    <a:p>
                      <a:pPr>
                        <a:lnSpc>
                          <a:spcPct val="115000"/>
                        </a:lnSpc>
                        <a:spcAft>
                          <a:spcPts val="0"/>
                        </a:spcAft>
                      </a:pPr>
                      <a:r>
                        <a:rPr lang="fr-FR" sz="800" b="1" cap="none" spc="0">
                          <a:solidFill>
                            <a:schemeClr val="tx1"/>
                          </a:solidFill>
                          <a:effectLst/>
                        </a:rPr>
                        <a:t>Convention 100% EAC</a:t>
                      </a:r>
                      <a:endParaRPr lang="fr-FR" sz="800" b="1"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a:solidFill>
                            <a:schemeClr val="tx1"/>
                          </a:solidFill>
                          <a:effectLst/>
                        </a:rPr>
                        <a:t>Janetti </a:t>
                      </a:r>
                    </a:p>
                    <a:p>
                      <a:pPr>
                        <a:lnSpc>
                          <a:spcPct val="115000"/>
                        </a:lnSpc>
                        <a:spcAft>
                          <a:spcPts val="0"/>
                        </a:spcAft>
                      </a:pPr>
                      <a:r>
                        <a:rPr lang="fr-FR" sz="800" cap="none" spc="0">
                          <a:solidFill>
                            <a:schemeClr val="tx1"/>
                          </a:solidFill>
                          <a:effectLst/>
                        </a:rPr>
                        <a:t>Raynouard </a:t>
                      </a:r>
                      <a:endParaRPr lang="fr-FR" sz="8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dirty="0">
                          <a:solidFill>
                            <a:schemeClr val="tx1"/>
                          </a:solidFill>
                          <a:effectLst/>
                        </a:rPr>
                        <a:t>85 écoles</a:t>
                      </a:r>
                    </a:p>
                    <a:p>
                      <a:pPr>
                        <a:lnSpc>
                          <a:spcPct val="115000"/>
                        </a:lnSpc>
                        <a:spcAft>
                          <a:spcPts val="0"/>
                        </a:spcAft>
                      </a:pPr>
                      <a:r>
                        <a:rPr lang="fr-FR" sz="800" cap="none" spc="0" dirty="0">
                          <a:solidFill>
                            <a:schemeClr val="tx1"/>
                          </a:solidFill>
                          <a:effectLst/>
                        </a:rPr>
                        <a:t>11 collèges</a:t>
                      </a:r>
                    </a:p>
                    <a:p>
                      <a:pPr>
                        <a:lnSpc>
                          <a:spcPct val="115000"/>
                        </a:lnSpc>
                        <a:spcAft>
                          <a:spcPts val="0"/>
                        </a:spcAft>
                      </a:pPr>
                      <a:r>
                        <a:rPr lang="fr-FR" sz="800" cap="none" spc="0" dirty="0">
                          <a:solidFill>
                            <a:schemeClr val="tx1"/>
                          </a:solidFill>
                          <a:effectLst/>
                        </a:rPr>
                        <a:t>2 LPO</a:t>
                      </a:r>
                      <a:endParaRPr lang="fr-FR" sz="8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8</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13</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extLst>
                  <a:ext uri="{0D108BD9-81ED-4DB2-BD59-A6C34878D82A}">
                    <a16:rowId xmlns="" xmlns:a16="http://schemas.microsoft.com/office/drawing/2014/main" val="3315104489"/>
                  </a:ext>
                </a:extLst>
              </a:tr>
              <a:tr h="612045">
                <a:tc>
                  <a:txBody>
                    <a:bodyPr/>
                    <a:lstStyle/>
                    <a:p>
                      <a:pPr>
                        <a:lnSpc>
                          <a:spcPct val="115000"/>
                        </a:lnSpc>
                        <a:spcAft>
                          <a:spcPts val="0"/>
                        </a:spcAft>
                      </a:pPr>
                      <a:r>
                        <a:rPr lang="fr-FR" sz="800" b="1" cap="none" spc="0">
                          <a:solidFill>
                            <a:schemeClr val="tx1"/>
                          </a:solidFill>
                          <a:effectLst/>
                        </a:rPr>
                        <a:t>Dracénie</a:t>
                      </a:r>
                    </a:p>
                    <a:p>
                      <a:pPr>
                        <a:lnSpc>
                          <a:spcPct val="115000"/>
                        </a:lnSpc>
                        <a:spcAft>
                          <a:spcPts val="0"/>
                        </a:spcAft>
                      </a:pPr>
                      <a:r>
                        <a:rPr lang="fr-FR" sz="800" b="1" cap="none" spc="0">
                          <a:solidFill>
                            <a:schemeClr val="tx1"/>
                          </a:solidFill>
                          <a:effectLst/>
                        </a:rPr>
                        <a:t>Convention en cours</a:t>
                      </a:r>
                      <a:endParaRPr lang="fr-FR" sz="800" b="1"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a:solidFill>
                            <a:schemeClr val="tx1"/>
                          </a:solidFill>
                          <a:effectLst/>
                        </a:rPr>
                        <a:t>Jean Moulin</a:t>
                      </a:r>
                    </a:p>
                    <a:p>
                      <a:pPr>
                        <a:lnSpc>
                          <a:spcPct val="115000"/>
                        </a:lnSpc>
                        <a:spcAft>
                          <a:spcPts val="0"/>
                        </a:spcAft>
                      </a:pPr>
                      <a:r>
                        <a:rPr lang="fr-FR" sz="800" cap="none" spc="0">
                          <a:solidFill>
                            <a:schemeClr val="tx1"/>
                          </a:solidFill>
                          <a:effectLst/>
                        </a:rPr>
                        <a:t>Thomas Edison </a:t>
                      </a:r>
                    </a:p>
                    <a:p>
                      <a:pPr>
                        <a:lnSpc>
                          <a:spcPct val="115000"/>
                        </a:lnSpc>
                        <a:spcAft>
                          <a:spcPts val="0"/>
                        </a:spcAft>
                      </a:pPr>
                      <a:r>
                        <a:rPr lang="fr-FR" sz="800" cap="none" spc="0">
                          <a:solidFill>
                            <a:schemeClr val="tx1"/>
                          </a:solidFill>
                          <a:effectLst/>
                        </a:rPr>
                        <a:t>Val d’Argens</a:t>
                      </a:r>
                      <a:endParaRPr lang="fr-FR" sz="8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a:solidFill>
                            <a:schemeClr val="tx1"/>
                          </a:solidFill>
                          <a:effectLst/>
                        </a:rPr>
                        <a:t>99 écoles</a:t>
                      </a:r>
                    </a:p>
                    <a:p>
                      <a:pPr>
                        <a:lnSpc>
                          <a:spcPct val="115000"/>
                        </a:lnSpc>
                        <a:spcAft>
                          <a:spcPts val="0"/>
                        </a:spcAft>
                      </a:pPr>
                      <a:r>
                        <a:rPr lang="fr-FR" sz="800" cap="none" spc="0">
                          <a:solidFill>
                            <a:schemeClr val="tx1"/>
                          </a:solidFill>
                          <a:effectLst/>
                        </a:rPr>
                        <a:t>13 collèges</a:t>
                      </a:r>
                    </a:p>
                    <a:p>
                      <a:pPr>
                        <a:lnSpc>
                          <a:spcPct val="115000"/>
                        </a:lnSpc>
                        <a:spcAft>
                          <a:spcPts val="0"/>
                        </a:spcAft>
                      </a:pPr>
                      <a:r>
                        <a:rPr lang="fr-FR" sz="800" cap="none" spc="0">
                          <a:solidFill>
                            <a:schemeClr val="tx1"/>
                          </a:solidFill>
                          <a:effectLst/>
                        </a:rPr>
                        <a:t>1 LGT -2 LPO</a:t>
                      </a:r>
                    </a:p>
                    <a:p>
                      <a:pPr>
                        <a:lnSpc>
                          <a:spcPct val="115000"/>
                        </a:lnSpc>
                        <a:spcAft>
                          <a:spcPts val="0"/>
                        </a:spcAft>
                      </a:pPr>
                      <a:r>
                        <a:rPr lang="fr-FR" sz="800" cap="none" spc="0">
                          <a:solidFill>
                            <a:schemeClr val="tx1"/>
                          </a:solidFill>
                          <a:effectLst/>
                        </a:rPr>
                        <a:t>1 LP</a:t>
                      </a:r>
                      <a:endParaRPr lang="fr-FR" sz="8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6</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17</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extLst>
                  <a:ext uri="{0D108BD9-81ED-4DB2-BD59-A6C34878D82A}">
                    <a16:rowId xmlns="" xmlns:a16="http://schemas.microsoft.com/office/drawing/2014/main" val="3373257795"/>
                  </a:ext>
                </a:extLst>
              </a:tr>
              <a:tr h="612045">
                <a:tc>
                  <a:txBody>
                    <a:bodyPr/>
                    <a:lstStyle/>
                    <a:p>
                      <a:pPr>
                        <a:lnSpc>
                          <a:spcPct val="115000"/>
                        </a:lnSpc>
                        <a:spcAft>
                          <a:spcPts val="0"/>
                        </a:spcAft>
                      </a:pPr>
                      <a:r>
                        <a:rPr lang="fr-FR" sz="800" b="1" cap="none" spc="0" dirty="0">
                          <a:solidFill>
                            <a:schemeClr val="tx1"/>
                          </a:solidFill>
                          <a:effectLst/>
                        </a:rPr>
                        <a:t>Fréjus Golfe de St Tropez </a:t>
                      </a:r>
                      <a:endParaRPr lang="fr-FR" sz="800" b="1"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a:solidFill>
                            <a:schemeClr val="tx1"/>
                          </a:solidFill>
                          <a:effectLst/>
                        </a:rPr>
                        <a:t>Albert Camus</a:t>
                      </a:r>
                    </a:p>
                    <a:p>
                      <a:pPr>
                        <a:lnSpc>
                          <a:spcPct val="115000"/>
                        </a:lnSpc>
                        <a:spcAft>
                          <a:spcPts val="0"/>
                        </a:spcAft>
                      </a:pPr>
                      <a:r>
                        <a:rPr lang="fr-FR" sz="800" cap="none" spc="0">
                          <a:solidFill>
                            <a:schemeClr val="tx1"/>
                          </a:solidFill>
                          <a:effectLst/>
                        </a:rPr>
                        <a:t>St Exupéry</a:t>
                      </a:r>
                    </a:p>
                    <a:p>
                      <a:pPr>
                        <a:lnSpc>
                          <a:spcPct val="115000"/>
                        </a:lnSpc>
                        <a:spcAft>
                          <a:spcPts val="0"/>
                        </a:spcAft>
                      </a:pPr>
                      <a:r>
                        <a:rPr lang="fr-FR" sz="800" cap="none" spc="0">
                          <a:solidFill>
                            <a:schemeClr val="tx1"/>
                          </a:solidFill>
                          <a:effectLst/>
                        </a:rPr>
                        <a:t>Golfe de St Tropez</a:t>
                      </a:r>
                      <a:endParaRPr lang="fr-FR" sz="8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nSpc>
                          <a:spcPct val="115000"/>
                        </a:lnSpc>
                        <a:spcAft>
                          <a:spcPts val="0"/>
                        </a:spcAft>
                      </a:pPr>
                      <a:r>
                        <a:rPr lang="fr-FR" sz="800" cap="none" spc="0" dirty="0">
                          <a:solidFill>
                            <a:schemeClr val="tx1"/>
                          </a:solidFill>
                          <a:effectLst/>
                        </a:rPr>
                        <a:t>72 écoles</a:t>
                      </a:r>
                    </a:p>
                    <a:p>
                      <a:pPr>
                        <a:lnSpc>
                          <a:spcPct val="115000"/>
                        </a:lnSpc>
                        <a:spcAft>
                          <a:spcPts val="0"/>
                        </a:spcAft>
                      </a:pPr>
                      <a:r>
                        <a:rPr lang="fr-FR" sz="800" cap="none" spc="0" dirty="0">
                          <a:solidFill>
                            <a:schemeClr val="tx1"/>
                          </a:solidFill>
                          <a:effectLst/>
                        </a:rPr>
                        <a:t>10 collèges</a:t>
                      </a:r>
                    </a:p>
                    <a:p>
                      <a:pPr>
                        <a:lnSpc>
                          <a:spcPct val="115000"/>
                        </a:lnSpc>
                        <a:spcAft>
                          <a:spcPts val="0"/>
                        </a:spcAft>
                      </a:pPr>
                      <a:r>
                        <a:rPr lang="fr-FR" sz="800" cap="none" spc="0" dirty="0">
                          <a:solidFill>
                            <a:schemeClr val="tx1"/>
                          </a:solidFill>
                          <a:effectLst/>
                        </a:rPr>
                        <a:t>1 LGT - 2 LPO</a:t>
                      </a:r>
                    </a:p>
                    <a:p>
                      <a:pPr>
                        <a:lnSpc>
                          <a:spcPct val="115000"/>
                        </a:lnSpc>
                        <a:spcAft>
                          <a:spcPts val="0"/>
                        </a:spcAft>
                      </a:pPr>
                      <a:r>
                        <a:rPr lang="fr-FR" sz="800" cap="none" spc="0" dirty="0">
                          <a:solidFill>
                            <a:schemeClr val="tx1"/>
                          </a:solidFill>
                          <a:effectLst/>
                        </a:rPr>
                        <a:t>3 LP</a:t>
                      </a:r>
                      <a:endParaRPr lang="fr-FR" sz="8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a:solidFill>
                            <a:schemeClr val="tx1"/>
                          </a:solidFill>
                          <a:effectLst/>
                        </a:rPr>
                        <a:t>6</a:t>
                      </a:r>
                      <a:endParaRPr lang="fr-FR" sz="1400" cap="none" spc="0">
                        <a:solidFill>
                          <a:schemeClr val="tx1"/>
                        </a:solidFill>
                        <a:effectLst/>
                        <a:latin typeface="Arial" panose="020B0604020202020204" pitchFamily="34" charset="0"/>
                        <a:ea typeface="Arial" panose="020B0604020202020204" pitchFamily="34" charset="0"/>
                      </a:endParaRPr>
                    </a:p>
                  </a:txBody>
                  <a:tcPr marL="19989" marR="23312" marT="5712" marB="42834"/>
                </a:tc>
                <a:tc>
                  <a:txBody>
                    <a:bodyPr/>
                    <a:lstStyle/>
                    <a:p>
                      <a:pPr algn="ctr">
                        <a:lnSpc>
                          <a:spcPct val="115000"/>
                        </a:lnSpc>
                        <a:spcAft>
                          <a:spcPts val="0"/>
                        </a:spcAft>
                      </a:pPr>
                      <a:r>
                        <a:rPr lang="fr-FR" sz="1400" cap="none" spc="0" dirty="0">
                          <a:solidFill>
                            <a:schemeClr val="tx1"/>
                          </a:solidFill>
                          <a:effectLst/>
                        </a:rPr>
                        <a:t>16</a:t>
                      </a:r>
                      <a:endParaRPr lang="fr-FR" sz="1400" cap="none" spc="0" dirty="0">
                        <a:solidFill>
                          <a:schemeClr val="tx1"/>
                        </a:solidFill>
                        <a:effectLst/>
                        <a:latin typeface="Arial" panose="020B0604020202020204" pitchFamily="34" charset="0"/>
                        <a:ea typeface="Arial" panose="020B0604020202020204" pitchFamily="34" charset="0"/>
                      </a:endParaRPr>
                    </a:p>
                  </a:txBody>
                  <a:tcPr marL="19989" marR="23312" marT="5712" marB="42834"/>
                </a:tc>
                <a:extLst>
                  <a:ext uri="{0D108BD9-81ED-4DB2-BD59-A6C34878D82A}">
                    <a16:rowId xmlns="" xmlns:a16="http://schemas.microsoft.com/office/drawing/2014/main" val="207909234"/>
                  </a:ext>
                </a:extLst>
              </a:tr>
            </a:tbl>
          </a:graphicData>
        </a:graphic>
      </p:graphicFrame>
    </p:spTree>
    <p:extLst>
      <p:ext uri="{BB962C8B-B14F-4D97-AF65-F5344CB8AC3E}">
        <p14:creationId xmlns:p14="http://schemas.microsoft.com/office/powerpoint/2010/main" val="3807525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1"/>
          <p:cNvSpPr>
            <a:spLocks noGrp="1" noChangeArrowheads="1"/>
          </p:cNvSpPr>
          <p:nvPr>
            <p:ph type="subTitle"/>
          </p:nvPr>
        </p:nvSpPr>
        <p:spPr bwMode="auto">
          <a:xfrm>
            <a:off x="835356" y="953037"/>
            <a:ext cx="3027250" cy="170984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a:bodyPr>
          <a:lstStyle/>
          <a:p>
            <a:pPr marR="0" lvl="0" algn="l" rtl="0" fontAlgn="base">
              <a:lnSpc>
                <a:spcPct val="90000"/>
              </a:lnSpc>
              <a:spcBef>
                <a:spcPts val="1000"/>
              </a:spcBef>
              <a:spcAft>
                <a:spcPct val="0"/>
              </a:spcAft>
              <a:buClrTx/>
              <a:buSzTx/>
              <a:tabLst/>
            </a:pPr>
            <a:r>
              <a:rPr kumimoji="0" lang="en-US" altLang="fr-FR" sz="1700" b="1" i="0" u="none" strike="noStrike" kern="1200" cap="none" normalizeH="0" baseline="0" dirty="0">
                <a:ln>
                  <a:noFill/>
                </a:ln>
                <a:solidFill>
                  <a:schemeClr val="tx1"/>
                </a:solidFill>
                <a:effectLst/>
                <a:latin typeface="+mn-lt"/>
                <a:ea typeface="+mn-ea"/>
                <a:cs typeface="+mn-cs"/>
              </a:rPr>
              <a:t> Travailler ensemble</a:t>
            </a:r>
            <a:endParaRPr kumimoji="0" lang="en-US" altLang="fr-FR" sz="1700" b="0" i="0" u="none" strike="noStrike" kern="1200" cap="none" normalizeH="0" baseline="0" dirty="0">
              <a:ln>
                <a:noFill/>
              </a:ln>
              <a:solidFill>
                <a:schemeClr val="tx1"/>
              </a:solidFill>
              <a:effectLst/>
              <a:latin typeface="+mn-lt"/>
              <a:ea typeface="+mn-ea"/>
              <a:cs typeface="+mn-cs"/>
            </a:endParaRPr>
          </a:p>
        </p:txBody>
      </p:sp>
      <p:sp>
        <p:nvSpPr>
          <p:cNvPr id="2" name="Titre 1"/>
          <p:cNvSpPr>
            <a:spLocks noGrp="1"/>
          </p:cNvSpPr>
          <p:nvPr>
            <p:ph type="title"/>
          </p:nvPr>
        </p:nvSpPr>
        <p:spPr>
          <a:xfrm>
            <a:off x="835357" y="2960716"/>
            <a:ext cx="3027251" cy="2387600"/>
          </a:xfrm>
        </p:spPr>
        <p:txBody>
          <a:bodyPr vert="horz" lIns="91440" tIns="45720" rIns="91440" bIns="45720" rtlCol="0" anchor="t">
            <a:normAutofit/>
          </a:bodyPr>
          <a:lstStyle/>
          <a:p>
            <a:pPr algn="l" rtl="0">
              <a:lnSpc>
                <a:spcPct val="90000"/>
              </a:lnSpc>
              <a:spcBef>
                <a:spcPct val="0"/>
              </a:spcBef>
            </a:pPr>
            <a:r>
              <a:rPr lang="en-US" sz="4000" kern="1200">
                <a:solidFill>
                  <a:schemeClr val="tx1"/>
                </a:solidFill>
                <a:latin typeface="+mj-lt"/>
                <a:ea typeface="+mj-ea"/>
                <a:cs typeface="+mj-cs"/>
              </a:rPr>
              <a:t>Les groupes réseau EAC AM</a:t>
            </a:r>
          </a:p>
        </p:txBody>
      </p:sp>
      <p:graphicFrame>
        <p:nvGraphicFramePr>
          <p:cNvPr id="4" name="Tableau 3"/>
          <p:cNvGraphicFramePr>
            <a:graphicFrameLocks noGrp="1"/>
          </p:cNvGraphicFramePr>
          <p:nvPr>
            <p:extLst>
              <p:ext uri="{D42A27DB-BD31-4B8C-83A1-F6EECF244321}">
                <p14:modId xmlns:p14="http://schemas.microsoft.com/office/powerpoint/2010/main" val="1109990913"/>
              </p:ext>
            </p:extLst>
          </p:nvPr>
        </p:nvGraphicFramePr>
        <p:xfrm>
          <a:off x="3203849" y="1196752"/>
          <a:ext cx="5544614" cy="4392487"/>
        </p:xfrm>
        <a:graphic>
          <a:graphicData uri="http://schemas.openxmlformats.org/drawingml/2006/table">
            <a:tbl>
              <a:tblPr firstRow="1" firstCol="1" bandRow="1">
                <a:noFill/>
                <a:tableStyleId>{5C22544A-7EE6-4342-B048-85BDC9FD1C3A}</a:tableStyleId>
              </a:tblPr>
              <a:tblGrid>
                <a:gridCol w="1894127">
                  <a:extLst>
                    <a:ext uri="{9D8B030D-6E8A-4147-A177-3AD203B41FA5}">
                      <a16:colId xmlns="" xmlns:a16="http://schemas.microsoft.com/office/drawing/2014/main" val="412438757"/>
                    </a:ext>
                  </a:extLst>
                </a:gridCol>
                <a:gridCol w="1711109">
                  <a:extLst>
                    <a:ext uri="{9D8B030D-6E8A-4147-A177-3AD203B41FA5}">
                      <a16:colId xmlns="" xmlns:a16="http://schemas.microsoft.com/office/drawing/2014/main" val="1239248388"/>
                    </a:ext>
                  </a:extLst>
                </a:gridCol>
                <a:gridCol w="1135490">
                  <a:extLst>
                    <a:ext uri="{9D8B030D-6E8A-4147-A177-3AD203B41FA5}">
                      <a16:colId xmlns="" xmlns:a16="http://schemas.microsoft.com/office/drawing/2014/main" val="1595510289"/>
                    </a:ext>
                  </a:extLst>
                </a:gridCol>
                <a:gridCol w="401944">
                  <a:extLst>
                    <a:ext uri="{9D8B030D-6E8A-4147-A177-3AD203B41FA5}">
                      <a16:colId xmlns="" xmlns:a16="http://schemas.microsoft.com/office/drawing/2014/main" val="1967826612"/>
                    </a:ext>
                  </a:extLst>
                </a:gridCol>
                <a:gridCol w="401944">
                  <a:extLst>
                    <a:ext uri="{9D8B030D-6E8A-4147-A177-3AD203B41FA5}">
                      <a16:colId xmlns="" xmlns:a16="http://schemas.microsoft.com/office/drawing/2014/main" val="516753917"/>
                    </a:ext>
                  </a:extLst>
                </a:gridCol>
              </a:tblGrid>
              <a:tr h="846349">
                <a:tc>
                  <a:txBody>
                    <a:bodyPr/>
                    <a:lstStyle/>
                    <a:p>
                      <a:pPr>
                        <a:lnSpc>
                          <a:spcPct val="115000"/>
                        </a:lnSpc>
                        <a:spcAft>
                          <a:spcPts val="0"/>
                        </a:spcAft>
                      </a:pPr>
                      <a:r>
                        <a:rPr lang="fr-FR" sz="1000" b="0" cap="none" spc="0" dirty="0">
                          <a:solidFill>
                            <a:schemeClr val="tx1"/>
                          </a:solidFill>
                          <a:effectLst/>
                        </a:rPr>
                        <a:t>Pays de Lérins</a:t>
                      </a:r>
                      <a:br>
                        <a:rPr lang="fr-FR" sz="1000" b="0" cap="none" spc="0" dirty="0">
                          <a:solidFill>
                            <a:schemeClr val="tx1"/>
                          </a:solidFill>
                          <a:effectLst/>
                        </a:rPr>
                      </a:br>
                      <a:r>
                        <a:rPr lang="fr-FR" sz="1000" b="0" cap="none" spc="0" dirty="0">
                          <a:solidFill>
                            <a:schemeClr val="tx1"/>
                          </a:solidFill>
                          <a:effectLst/>
                        </a:rPr>
                        <a:t>Convention 100 % EAC</a:t>
                      </a:r>
                      <a:endParaRPr lang="fr-FR" sz="1000" b="0"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lnL>
                    <a:lnR w="12700" cmpd="sng">
                      <a:noFill/>
                    </a:lnR>
                    <a:lnT w="28575" cap="flat" cmpd="sng" algn="ctr">
                      <a:solidFill>
                        <a:schemeClr val="tx1"/>
                      </a:solidFill>
                      <a:prstDash val="solid"/>
                    </a:lnT>
                    <a:lnB w="38100" cmpd="sng">
                      <a:noFill/>
                    </a:lnB>
                    <a:noFill/>
                  </a:tcPr>
                </a:tc>
                <a:tc>
                  <a:txBody>
                    <a:bodyPr/>
                    <a:lstStyle/>
                    <a:p>
                      <a:pPr>
                        <a:lnSpc>
                          <a:spcPct val="115000"/>
                        </a:lnSpc>
                        <a:spcAft>
                          <a:spcPts val="0"/>
                        </a:spcAft>
                      </a:pPr>
                      <a:r>
                        <a:rPr lang="fr-FR" sz="1000" b="0" cap="none" spc="0" dirty="0">
                          <a:solidFill>
                            <a:schemeClr val="tx1"/>
                          </a:solidFill>
                          <a:effectLst/>
                        </a:rPr>
                        <a:t>Carnot-Ferry-Bristol</a:t>
                      </a:r>
                      <a:endParaRPr lang="fr-FR" sz="1000" b="0"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lnL>
                    <a:lnR w="12700" cmpd="sng">
                      <a:noFill/>
                    </a:lnR>
                    <a:lnT w="28575" cap="flat" cmpd="sng" algn="ctr">
                      <a:solidFill>
                        <a:schemeClr val="tx1"/>
                      </a:solidFill>
                      <a:prstDash val="solid"/>
                    </a:lnT>
                    <a:lnB w="38100" cmpd="sng">
                      <a:noFill/>
                    </a:lnB>
                    <a:noFill/>
                  </a:tcPr>
                </a:tc>
                <a:tc>
                  <a:txBody>
                    <a:bodyPr/>
                    <a:lstStyle/>
                    <a:p>
                      <a:pPr>
                        <a:lnSpc>
                          <a:spcPct val="115000"/>
                        </a:lnSpc>
                        <a:spcAft>
                          <a:spcPts val="0"/>
                        </a:spcAft>
                      </a:pPr>
                      <a:r>
                        <a:rPr lang="fr-FR" sz="1000" b="0" cap="none" spc="0">
                          <a:solidFill>
                            <a:schemeClr val="tx1"/>
                          </a:solidFill>
                          <a:effectLst/>
                        </a:rPr>
                        <a:t>61 écoles</a:t>
                      </a:r>
                    </a:p>
                    <a:p>
                      <a:pPr>
                        <a:lnSpc>
                          <a:spcPct val="115000"/>
                        </a:lnSpc>
                        <a:spcAft>
                          <a:spcPts val="0"/>
                        </a:spcAft>
                      </a:pPr>
                      <a:r>
                        <a:rPr lang="fr-FR" sz="1000" b="0" cap="none" spc="0">
                          <a:solidFill>
                            <a:schemeClr val="tx1"/>
                          </a:solidFill>
                          <a:effectLst/>
                        </a:rPr>
                        <a:t>9 collèges</a:t>
                      </a:r>
                    </a:p>
                    <a:p>
                      <a:pPr>
                        <a:lnSpc>
                          <a:spcPct val="115000"/>
                        </a:lnSpc>
                        <a:spcAft>
                          <a:spcPts val="0"/>
                        </a:spcAft>
                      </a:pPr>
                      <a:r>
                        <a:rPr lang="fr-FR" sz="1000" b="0" cap="none" spc="0">
                          <a:solidFill>
                            <a:schemeClr val="tx1"/>
                          </a:solidFill>
                          <a:effectLst/>
                        </a:rPr>
                        <a:t>3 LGT</a:t>
                      </a:r>
                    </a:p>
                    <a:p>
                      <a:pPr>
                        <a:lnSpc>
                          <a:spcPct val="115000"/>
                        </a:lnSpc>
                        <a:spcAft>
                          <a:spcPts val="0"/>
                        </a:spcAft>
                      </a:pPr>
                      <a:r>
                        <a:rPr lang="fr-FR" sz="1000" b="0" cap="none" spc="0">
                          <a:solidFill>
                            <a:schemeClr val="tx1"/>
                          </a:solidFill>
                          <a:effectLst/>
                        </a:rPr>
                        <a:t>2 LP</a:t>
                      </a:r>
                      <a:endParaRPr lang="fr-FR" sz="1000" b="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lnL>
                    <a:lnR w="12700" cmpd="sng">
                      <a:noFill/>
                    </a:lnR>
                    <a:lnT w="28575" cap="flat" cmpd="sng" algn="ctr">
                      <a:solidFill>
                        <a:schemeClr val="tx1"/>
                      </a:solidFill>
                      <a:prstDash val="solid"/>
                    </a:lnT>
                    <a:lnB w="38100" cmpd="sng">
                      <a:noFill/>
                    </a:lnB>
                    <a:noFill/>
                  </a:tcPr>
                </a:tc>
                <a:tc>
                  <a:txBody>
                    <a:bodyPr/>
                    <a:lstStyle/>
                    <a:p>
                      <a:pPr>
                        <a:lnSpc>
                          <a:spcPct val="115000"/>
                        </a:lnSpc>
                        <a:spcAft>
                          <a:spcPts val="0"/>
                        </a:spcAft>
                      </a:pPr>
                      <a:r>
                        <a:rPr lang="fr-FR" sz="1050" b="0" cap="none" spc="0">
                          <a:solidFill>
                            <a:schemeClr val="tx1"/>
                          </a:solidFill>
                          <a:effectLst/>
                        </a:rPr>
                        <a:t>10</a:t>
                      </a:r>
                      <a:endParaRPr lang="fr-FR" sz="1050" b="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lnL>
                    <a:lnR w="12700" cmpd="sng">
                      <a:noFill/>
                    </a:lnR>
                    <a:lnT w="28575" cap="flat" cmpd="sng" algn="ctr">
                      <a:solidFill>
                        <a:schemeClr val="tx1"/>
                      </a:solidFill>
                      <a:prstDash val="solid"/>
                    </a:lnT>
                    <a:lnB w="38100" cmpd="sng">
                      <a:noFill/>
                    </a:lnB>
                    <a:noFill/>
                  </a:tcPr>
                </a:tc>
                <a:tc>
                  <a:txBody>
                    <a:bodyPr/>
                    <a:lstStyle/>
                    <a:p>
                      <a:pPr>
                        <a:lnSpc>
                          <a:spcPct val="115000"/>
                        </a:lnSpc>
                        <a:spcAft>
                          <a:spcPts val="0"/>
                        </a:spcAft>
                      </a:pPr>
                      <a:r>
                        <a:rPr lang="fr-FR" sz="1050" b="0" cap="none" spc="0">
                          <a:solidFill>
                            <a:schemeClr val="tx1"/>
                          </a:solidFill>
                          <a:effectLst/>
                        </a:rPr>
                        <a:t>14</a:t>
                      </a:r>
                      <a:endParaRPr lang="fr-FR" sz="1050" b="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 xmlns:a16="http://schemas.microsoft.com/office/drawing/2014/main" val="3314501347"/>
                  </a:ext>
                </a:extLst>
              </a:tr>
              <a:tr h="1022022">
                <a:tc>
                  <a:txBody>
                    <a:bodyPr/>
                    <a:lstStyle/>
                    <a:p>
                      <a:pPr>
                        <a:lnSpc>
                          <a:spcPct val="115000"/>
                        </a:lnSpc>
                        <a:spcAft>
                          <a:spcPts val="0"/>
                        </a:spcAft>
                      </a:pPr>
                      <a:r>
                        <a:rPr lang="fr-FR" sz="1000" b="1" cap="none" spc="0" dirty="0">
                          <a:solidFill>
                            <a:schemeClr val="tx1"/>
                          </a:solidFill>
                          <a:effectLst/>
                        </a:rPr>
                        <a:t>CAPG + CASA</a:t>
                      </a:r>
                    </a:p>
                    <a:p>
                      <a:pPr>
                        <a:lnSpc>
                          <a:spcPct val="115000"/>
                        </a:lnSpc>
                        <a:spcAft>
                          <a:spcPts val="0"/>
                        </a:spcAft>
                      </a:pPr>
                      <a:r>
                        <a:rPr lang="fr-FR" sz="1000" b="1" cap="none" spc="0" dirty="0">
                          <a:solidFill>
                            <a:schemeClr val="tx1"/>
                          </a:solidFill>
                          <a:effectLst/>
                        </a:rPr>
                        <a:t>Convention 100 % EAC</a:t>
                      </a:r>
                    </a:p>
                    <a:p>
                      <a:pPr>
                        <a:lnSpc>
                          <a:spcPct val="115000"/>
                        </a:lnSpc>
                        <a:spcAft>
                          <a:spcPts val="0"/>
                        </a:spcAft>
                      </a:pPr>
                      <a:r>
                        <a:rPr lang="fr-FR" sz="1000" b="1" cap="none" spc="0" dirty="0">
                          <a:solidFill>
                            <a:schemeClr val="tx1"/>
                          </a:solidFill>
                          <a:effectLst/>
                        </a:rPr>
                        <a:t>Convention en cours</a:t>
                      </a:r>
                      <a:endParaRPr lang="fr-FR" sz="1000" b="1"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28575" cap="flat" cmpd="sng" algn="ctr">
                      <a:noFill/>
                      <a:prstDash val="solid"/>
                    </a:lnL>
                    <a:lnR w="12700" cmpd="sng">
                      <a:noFill/>
                      <a:prstDash val="solid"/>
                    </a:lnR>
                    <a:lnT w="38100" cmpd="sng">
                      <a:noFill/>
                    </a:lnT>
                    <a:lnB w="12700" cap="flat" cmpd="sng" algn="ctr">
                      <a:noFill/>
                      <a:prstDash val="solid"/>
                    </a:lnB>
                    <a:noFill/>
                  </a:tcPr>
                </a:tc>
                <a:tc>
                  <a:txBody>
                    <a:bodyPr/>
                    <a:lstStyle/>
                    <a:p>
                      <a:pPr>
                        <a:lnSpc>
                          <a:spcPct val="115000"/>
                        </a:lnSpc>
                        <a:spcAft>
                          <a:spcPts val="0"/>
                        </a:spcAft>
                      </a:pPr>
                      <a:r>
                        <a:rPr lang="fr-FR" sz="1000" cap="none" spc="0">
                          <a:solidFill>
                            <a:schemeClr val="tx1"/>
                          </a:solidFill>
                          <a:effectLst/>
                        </a:rPr>
                        <a:t>Veil -CIV</a:t>
                      </a:r>
                    </a:p>
                    <a:p>
                      <a:pPr>
                        <a:lnSpc>
                          <a:spcPct val="115000"/>
                        </a:lnSpc>
                        <a:spcAft>
                          <a:spcPts val="0"/>
                        </a:spcAft>
                      </a:pPr>
                      <a:r>
                        <a:rPr lang="fr-FR" sz="1000" cap="none" spc="0">
                          <a:solidFill>
                            <a:schemeClr val="tx1"/>
                          </a:solidFill>
                          <a:effectLst/>
                        </a:rPr>
                        <a:t>Amiral de Grasse-Tocqueville</a:t>
                      </a:r>
                    </a:p>
                    <a:p>
                      <a:pPr>
                        <a:lnSpc>
                          <a:spcPct val="115000"/>
                        </a:lnSpc>
                        <a:spcAft>
                          <a:spcPts val="0"/>
                        </a:spcAft>
                      </a:pPr>
                      <a:r>
                        <a:rPr lang="fr-FR" sz="1000" cap="none" spc="0">
                          <a:solidFill>
                            <a:schemeClr val="tx1"/>
                          </a:solidFill>
                          <a:effectLst/>
                        </a:rPr>
                        <a:t>Audiberti- De Vinci</a:t>
                      </a:r>
                      <a:endParaRPr lang="fr-FR" sz="100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38100" cmpd="sng">
                      <a:noFill/>
                    </a:lnT>
                    <a:lnB w="12700" cap="flat" cmpd="sng" algn="ctr">
                      <a:noFill/>
                      <a:prstDash val="solid"/>
                    </a:lnB>
                    <a:noFill/>
                  </a:tcPr>
                </a:tc>
                <a:tc>
                  <a:txBody>
                    <a:bodyPr/>
                    <a:lstStyle/>
                    <a:p>
                      <a:pPr>
                        <a:lnSpc>
                          <a:spcPct val="115000"/>
                        </a:lnSpc>
                        <a:spcAft>
                          <a:spcPts val="0"/>
                        </a:spcAft>
                      </a:pPr>
                      <a:r>
                        <a:rPr lang="fr-FR" sz="1000" cap="none" spc="0">
                          <a:solidFill>
                            <a:schemeClr val="tx1"/>
                          </a:solidFill>
                          <a:effectLst/>
                        </a:rPr>
                        <a:t>122 écoles</a:t>
                      </a:r>
                    </a:p>
                    <a:p>
                      <a:pPr>
                        <a:lnSpc>
                          <a:spcPct val="115000"/>
                        </a:lnSpc>
                        <a:spcAft>
                          <a:spcPts val="0"/>
                        </a:spcAft>
                      </a:pPr>
                      <a:r>
                        <a:rPr lang="fr-FR" sz="1000" cap="none" spc="0">
                          <a:solidFill>
                            <a:schemeClr val="tx1"/>
                          </a:solidFill>
                          <a:effectLst/>
                        </a:rPr>
                        <a:t>18 collèges</a:t>
                      </a:r>
                    </a:p>
                    <a:p>
                      <a:pPr>
                        <a:lnSpc>
                          <a:spcPct val="115000"/>
                        </a:lnSpc>
                        <a:spcAft>
                          <a:spcPts val="0"/>
                        </a:spcAft>
                      </a:pPr>
                      <a:r>
                        <a:rPr lang="fr-FR" sz="1000" cap="none" spc="0">
                          <a:solidFill>
                            <a:schemeClr val="tx1"/>
                          </a:solidFill>
                          <a:effectLst/>
                        </a:rPr>
                        <a:t>5 LGT - 1 LPO</a:t>
                      </a:r>
                    </a:p>
                    <a:p>
                      <a:pPr>
                        <a:lnSpc>
                          <a:spcPct val="115000"/>
                        </a:lnSpc>
                        <a:spcAft>
                          <a:spcPts val="0"/>
                        </a:spcAft>
                      </a:pPr>
                      <a:r>
                        <a:rPr lang="fr-FR" sz="1000" cap="none" spc="0">
                          <a:solidFill>
                            <a:schemeClr val="tx1"/>
                          </a:solidFill>
                          <a:effectLst/>
                        </a:rPr>
                        <a:t>3 LP</a:t>
                      </a:r>
                      <a:endParaRPr lang="fr-FR" sz="100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38100" cmpd="sng">
                      <a:noFill/>
                    </a:lnT>
                    <a:lnB w="12700" cap="flat" cmpd="sng" algn="ctr">
                      <a:noFill/>
                      <a:prstDash val="solid"/>
                    </a:lnB>
                    <a:noFill/>
                  </a:tcPr>
                </a:tc>
                <a:tc>
                  <a:txBody>
                    <a:bodyPr/>
                    <a:lstStyle/>
                    <a:p>
                      <a:pPr>
                        <a:lnSpc>
                          <a:spcPct val="115000"/>
                        </a:lnSpc>
                        <a:spcAft>
                          <a:spcPts val="0"/>
                        </a:spcAft>
                      </a:pPr>
                      <a:r>
                        <a:rPr lang="fr-FR" sz="1050" cap="none" spc="0">
                          <a:solidFill>
                            <a:schemeClr val="tx1"/>
                          </a:solidFill>
                          <a:effectLst/>
                        </a:rPr>
                        <a:t>11</a:t>
                      </a:r>
                      <a:endParaRPr lang="fr-FR" sz="105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38100" cmpd="sng">
                      <a:noFill/>
                    </a:lnT>
                    <a:lnB w="12700" cap="flat" cmpd="sng" algn="ctr">
                      <a:noFill/>
                      <a:prstDash val="solid"/>
                    </a:lnB>
                    <a:noFill/>
                  </a:tcPr>
                </a:tc>
                <a:tc>
                  <a:txBody>
                    <a:bodyPr/>
                    <a:lstStyle/>
                    <a:p>
                      <a:pPr>
                        <a:lnSpc>
                          <a:spcPct val="115000"/>
                        </a:lnSpc>
                        <a:spcAft>
                          <a:spcPts val="0"/>
                        </a:spcAft>
                      </a:pPr>
                      <a:r>
                        <a:rPr lang="fr-FR" sz="1050" cap="none" spc="0">
                          <a:solidFill>
                            <a:schemeClr val="tx1"/>
                          </a:solidFill>
                          <a:effectLst/>
                        </a:rPr>
                        <a:t>27</a:t>
                      </a:r>
                      <a:endParaRPr lang="fr-FR" sz="105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28575" cap="flat" cmpd="sng" algn="ctr">
                      <a:noFill/>
                      <a:prstDash val="solid"/>
                    </a:lnR>
                    <a:lnT w="38100" cmpd="sng">
                      <a:noFill/>
                    </a:lnT>
                    <a:lnB w="12700" cap="flat" cmpd="sng" algn="ctr">
                      <a:noFill/>
                      <a:prstDash val="solid"/>
                    </a:lnB>
                    <a:noFill/>
                  </a:tcPr>
                </a:tc>
                <a:extLst>
                  <a:ext uri="{0D108BD9-81ED-4DB2-BD59-A6C34878D82A}">
                    <a16:rowId xmlns="" xmlns:a16="http://schemas.microsoft.com/office/drawing/2014/main" val="368230961"/>
                  </a:ext>
                </a:extLst>
              </a:tr>
              <a:tr h="1677767">
                <a:tc>
                  <a:txBody>
                    <a:bodyPr/>
                    <a:lstStyle/>
                    <a:p>
                      <a:pPr>
                        <a:lnSpc>
                          <a:spcPct val="115000"/>
                        </a:lnSpc>
                        <a:spcAft>
                          <a:spcPts val="0"/>
                        </a:spcAft>
                      </a:pPr>
                      <a:r>
                        <a:rPr lang="fr-FR" sz="1000" b="1" cap="none" spc="0">
                          <a:solidFill>
                            <a:schemeClr val="tx1"/>
                          </a:solidFill>
                          <a:effectLst/>
                        </a:rPr>
                        <a:t>Nice Métropole </a:t>
                      </a:r>
                    </a:p>
                    <a:p>
                      <a:pPr>
                        <a:lnSpc>
                          <a:spcPct val="115000"/>
                        </a:lnSpc>
                        <a:spcAft>
                          <a:spcPts val="0"/>
                        </a:spcAft>
                      </a:pPr>
                      <a:r>
                        <a:rPr lang="fr-FR" sz="1000" b="1" cap="none" spc="0">
                          <a:solidFill>
                            <a:schemeClr val="tx1"/>
                          </a:solidFill>
                          <a:effectLst/>
                        </a:rPr>
                        <a:t> </a:t>
                      </a:r>
                    </a:p>
                    <a:p>
                      <a:pPr>
                        <a:lnSpc>
                          <a:spcPct val="115000"/>
                        </a:lnSpc>
                        <a:spcAft>
                          <a:spcPts val="0"/>
                        </a:spcAft>
                      </a:pPr>
                      <a:r>
                        <a:rPr lang="fr-FR" sz="1000" b="1" cap="none" spc="0">
                          <a:solidFill>
                            <a:schemeClr val="tx1"/>
                          </a:solidFill>
                          <a:effectLst/>
                        </a:rPr>
                        <a:t>Convention 100 % culture</a:t>
                      </a:r>
                      <a:endParaRPr lang="fr-FR" sz="1000" b="1"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nSpc>
                          <a:spcPct val="115000"/>
                        </a:lnSpc>
                        <a:spcAft>
                          <a:spcPts val="0"/>
                        </a:spcAft>
                      </a:pPr>
                      <a:r>
                        <a:rPr lang="fr-FR" sz="800" cap="none" spc="0" dirty="0">
                          <a:solidFill>
                            <a:schemeClr val="tx1"/>
                          </a:solidFill>
                          <a:effectLst/>
                        </a:rPr>
                        <a:t>La Montagne</a:t>
                      </a:r>
                    </a:p>
                    <a:p>
                      <a:pPr>
                        <a:lnSpc>
                          <a:spcPct val="115000"/>
                        </a:lnSpc>
                        <a:spcAft>
                          <a:spcPts val="0"/>
                        </a:spcAft>
                      </a:pPr>
                      <a:r>
                        <a:rPr lang="fr-FR" sz="800" cap="none" spc="0" dirty="0">
                          <a:solidFill>
                            <a:schemeClr val="tx1"/>
                          </a:solidFill>
                          <a:effectLst/>
                        </a:rPr>
                        <a:t>Parc Impérial</a:t>
                      </a:r>
                    </a:p>
                    <a:p>
                      <a:pPr>
                        <a:lnSpc>
                          <a:spcPct val="115000"/>
                        </a:lnSpc>
                        <a:spcAft>
                          <a:spcPts val="0"/>
                        </a:spcAft>
                      </a:pPr>
                      <a:r>
                        <a:rPr lang="fr-FR" sz="800" cap="none" spc="0" dirty="0">
                          <a:solidFill>
                            <a:schemeClr val="tx1"/>
                          </a:solidFill>
                          <a:effectLst/>
                        </a:rPr>
                        <a:t>Estienne d’</a:t>
                      </a:r>
                      <a:r>
                        <a:rPr lang="fr-FR" sz="800" cap="none" spc="0" dirty="0" err="1">
                          <a:solidFill>
                            <a:schemeClr val="tx1"/>
                          </a:solidFill>
                          <a:effectLst/>
                        </a:rPr>
                        <a:t>Orves</a:t>
                      </a:r>
                      <a:endParaRPr lang="fr-FR" sz="800" cap="none" spc="0" dirty="0">
                        <a:solidFill>
                          <a:schemeClr val="tx1"/>
                        </a:solidFill>
                        <a:effectLst/>
                      </a:endParaRPr>
                    </a:p>
                    <a:p>
                      <a:pPr>
                        <a:lnSpc>
                          <a:spcPct val="115000"/>
                        </a:lnSpc>
                        <a:spcAft>
                          <a:spcPts val="0"/>
                        </a:spcAft>
                      </a:pPr>
                      <a:r>
                        <a:rPr lang="fr-FR" sz="800" cap="none" spc="0" dirty="0">
                          <a:solidFill>
                            <a:schemeClr val="tx1"/>
                          </a:solidFill>
                          <a:effectLst/>
                        </a:rPr>
                        <a:t>Apollinaire</a:t>
                      </a:r>
                    </a:p>
                    <a:p>
                      <a:pPr>
                        <a:lnSpc>
                          <a:spcPct val="115000"/>
                        </a:lnSpc>
                        <a:spcAft>
                          <a:spcPts val="0"/>
                        </a:spcAft>
                      </a:pPr>
                      <a:r>
                        <a:rPr lang="fr-FR" sz="800" cap="none" spc="0" dirty="0">
                          <a:solidFill>
                            <a:schemeClr val="tx1"/>
                          </a:solidFill>
                          <a:effectLst/>
                        </a:rPr>
                        <a:t>Maulnier-les Eucalyptus</a:t>
                      </a:r>
                    </a:p>
                    <a:p>
                      <a:pPr>
                        <a:lnSpc>
                          <a:spcPct val="115000"/>
                        </a:lnSpc>
                        <a:spcAft>
                          <a:spcPts val="0"/>
                        </a:spcAft>
                      </a:pPr>
                      <a:r>
                        <a:rPr lang="fr-FR" sz="800" cap="none" spc="0" dirty="0">
                          <a:solidFill>
                            <a:schemeClr val="tx1"/>
                          </a:solidFill>
                          <a:effectLst/>
                        </a:rPr>
                        <a:t>Calmette</a:t>
                      </a:r>
                    </a:p>
                    <a:p>
                      <a:pPr>
                        <a:lnSpc>
                          <a:spcPct val="115000"/>
                        </a:lnSpc>
                        <a:spcAft>
                          <a:spcPts val="0"/>
                        </a:spcAft>
                      </a:pPr>
                      <a:r>
                        <a:rPr lang="fr-FR" sz="800" cap="none" spc="0" dirty="0">
                          <a:solidFill>
                            <a:schemeClr val="tx1"/>
                          </a:solidFill>
                          <a:effectLst/>
                        </a:rPr>
                        <a:t>Masséna</a:t>
                      </a:r>
                    </a:p>
                    <a:p>
                      <a:pPr>
                        <a:lnSpc>
                          <a:spcPct val="115000"/>
                        </a:lnSpc>
                        <a:spcAft>
                          <a:spcPts val="0"/>
                        </a:spcAft>
                      </a:pPr>
                      <a:r>
                        <a:rPr lang="fr-FR" sz="800" cap="none" spc="0" dirty="0">
                          <a:solidFill>
                            <a:schemeClr val="tx1"/>
                          </a:solidFill>
                          <a:effectLst/>
                        </a:rPr>
                        <a:t>Goscinny</a:t>
                      </a:r>
                    </a:p>
                    <a:p>
                      <a:pPr>
                        <a:lnSpc>
                          <a:spcPct val="115000"/>
                        </a:lnSpc>
                        <a:spcAft>
                          <a:spcPts val="0"/>
                        </a:spcAft>
                      </a:pPr>
                      <a:r>
                        <a:rPr lang="fr-FR" sz="800" cap="none" spc="0" dirty="0">
                          <a:solidFill>
                            <a:schemeClr val="tx1"/>
                          </a:solidFill>
                          <a:effectLst/>
                        </a:rPr>
                        <a:t>Matisse Vence</a:t>
                      </a:r>
                    </a:p>
                    <a:p>
                      <a:pPr>
                        <a:lnSpc>
                          <a:spcPct val="115000"/>
                        </a:lnSpc>
                        <a:spcAft>
                          <a:spcPts val="0"/>
                        </a:spcAft>
                      </a:pPr>
                      <a:r>
                        <a:rPr lang="fr-FR" sz="800" cap="none" spc="0" dirty="0">
                          <a:solidFill>
                            <a:schemeClr val="tx1"/>
                          </a:solidFill>
                          <a:effectLst/>
                        </a:rPr>
                        <a:t>Renoir</a:t>
                      </a:r>
                      <a:endParaRPr lang="fr-FR" sz="800"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nSpc>
                          <a:spcPct val="115000"/>
                        </a:lnSpc>
                        <a:spcAft>
                          <a:spcPts val="0"/>
                        </a:spcAft>
                      </a:pPr>
                      <a:r>
                        <a:rPr lang="fr-FR" sz="800" cap="none" spc="0">
                          <a:solidFill>
                            <a:schemeClr val="tx1"/>
                          </a:solidFill>
                          <a:effectLst/>
                        </a:rPr>
                        <a:t>313 écoles</a:t>
                      </a:r>
                    </a:p>
                    <a:p>
                      <a:pPr>
                        <a:lnSpc>
                          <a:spcPct val="115000"/>
                        </a:lnSpc>
                        <a:spcAft>
                          <a:spcPts val="0"/>
                        </a:spcAft>
                      </a:pPr>
                      <a:r>
                        <a:rPr lang="fr-FR" sz="800" cap="none" spc="0">
                          <a:solidFill>
                            <a:schemeClr val="tx1"/>
                          </a:solidFill>
                          <a:effectLst/>
                        </a:rPr>
                        <a:t>39 collèges</a:t>
                      </a:r>
                    </a:p>
                    <a:p>
                      <a:pPr>
                        <a:lnSpc>
                          <a:spcPct val="115000"/>
                        </a:lnSpc>
                        <a:spcAft>
                          <a:spcPts val="0"/>
                        </a:spcAft>
                      </a:pPr>
                      <a:r>
                        <a:rPr lang="fr-FR" sz="800" cap="none" spc="0">
                          <a:solidFill>
                            <a:schemeClr val="tx1"/>
                          </a:solidFill>
                          <a:effectLst/>
                        </a:rPr>
                        <a:t>9 LGT-  4 LPO</a:t>
                      </a:r>
                    </a:p>
                    <a:p>
                      <a:pPr>
                        <a:lnSpc>
                          <a:spcPct val="115000"/>
                        </a:lnSpc>
                        <a:spcAft>
                          <a:spcPts val="0"/>
                        </a:spcAft>
                      </a:pPr>
                      <a:r>
                        <a:rPr lang="fr-FR" sz="800" cap="none" spc="0">
                          <a:solidFill>
                            <a:schemeClr val="tx1"/>
                          </a:solidFill>
                          <a:effectLst/>
                        </a:rPr>
                        <a:t>5 LP</a:t>
                      </a:r>
                      <a:endParaRPr lang="fr-FR" sz="80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nSpc>
                          <a:spcPct val="115000"/>
                        </a:lnSpc>
                        <a:spcAft>
                          <a:spcPts val="0"/>
                        </a:spcAft>
                      </a:pPr>
                      <a:r>
                        <a:rPr lang="fr-FR" sz="1050" cap="none" spc="0">
                          <a:solidFill>
                            <a:schemeClr val="tx1"/>
                          </a:solidFill>
                          <a:effectLst/>
                        </a:rPr>
                        <a:t>24</a:t>
                      </a:r>
                      <a:endParaRPr lang="fr-FR" sz="105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nSpc>
                          <a:spcPct val="115000"/>
                        </a:lnSpc>
                        <a:spcAft>
                          <a:spcPts val="0"/>
                        </a:spcAft>
                      </a:pPr>
                      <a:r>
                        <a:rPr lang="fr-FR" sz="1050" cap="none" spc="0">
                          <a:solidFill>
                            <a:schemeClr val="tx1"/>
                          </a:solidFill>
                          <a:effectLst/>
                        </a:rPr>
                        <a:t>57</a:t>
                      </a:r>
                      <a:endParaRPr lang="fr-FR" sz="105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 xmlns:a16="http://schemas.microsoft.com/office/drawing/2014/main" val="3849005282"/>
                  </a:ext>
                </a:extLst>
              </a:tr>
              <a:tr h="846349">
                <a:tc>
                  <a:txBody>
                    <a:bodyPr/>
                    <a:lstStyle/>
                    <a:p>
                      <a:pPr>
                        <a:lnSpc>
                          <a:spcPct val="115000"/>
                        </a:lnSpc>
                        <a:spcAft>
                          <a:spcPts val="0"/>
                        </a:spcAft>
                      </a:pPr>
                      <a:r>
                        <a:rPr lang="fr-FR" sz="1000" b="1" cap="none" spc="0">
                          <a:solidFill>
                            <a:schemeClr val="tx1"/>
                          </a:solidFill>
                          <a:effectLst/>
                        </a:rPr>
                        <a:t>Menton Roya Bévéra </a:t>
                      </a:r>
                    </a:p>
                    <a:p>
                      <a:pPr>
                        <a:lnSpc>
                          <a:spcPct val="115000"/>
                        </a:lnSpc>
                        <a:spcAft>
                          <a:spcPts val="0"/>
                        </a:spcAft>
                      </a:pPr>
                      <a:r>
                        <a:rPr lang="fr-FR" sz="1000" b="1" cap="none" spc="0">
                          <a:solidFill>
                            <a:schemeClr val="tx1"/>
                          </a:solidFill>
                          <a:effectLst/>
                        </a:rPr>
                        <a:t>Convention Beausoleil 100 %</a:t>
                      </a:r>
                      <a:endParaRPr lang="fr-FR" sz="1000" b="1" cap="none" spc="0">
                        <a:solidFill>
                          <a:schemeClr val="tx1"/>
                        </a:solidFill>
                        <a:effectLst/>
                        <a:latin typeface="Arial" panose="020B0604020202020204" pitchFamily="34" charset="0"/>
                        <a:ea typeface="Arial" panose="020B0604020202020204" pitchFamily="34" charset="0"/>
                      </a:endParaRPr>
                    </a:p>
                  </a:txBody>
                  <a:tcPr marL="40965" marR="40965" marT="44563" marB="44563">
                    <a:lnL w="28575" cap="flat" cmpd="sng" algn="ctr">
                      <a:noFill/>
                      <a:prstDash val="solid"/>
                    </a:lnL>
                    <a:lnR w="12700" cmpd="sng">
                      <a:noFill/>
                      <a:prstDash val="solid"/>
                    </a:lnR>
                    <a:lnT w="12700" cmpd="sng">
                      <a:noFill/>
                      <a:prstDash val="solid"/>
                    </a:lnT>
                    <a:lnB w="28575" cap="flat" cmpd="sng" algn="ctr">
                      <a:noFill/>
                      <a:prstDash val="solid"/>
                    </a:lnB>
                    <a:noFill/>
                  </a:tcPr>
                </a:tc>
                <a:tc>
                  <a:txBody>
                    <a:bodyPr/>
                    <a:lstStyle/>
                    <a:p>
                      <a:pPr>
                        <a:lnSpc>
                          <a:spcPct val="115000"/>
                        </a:lnSpc>
                        <a:spcAft>
                          <a:spcPts val="0"/>
                        </a:spcAft>
                      </a:pPr>
                      <a:r>
                        <a:rPr lang="fr-FR" sz="1000" cap="none" spc="0">
                          <a:solidFill>
                            <a:schemeClr val="tx1"/>
                          </a:solidFill>
                          <a:effectLst/>
                        </a:rPr>
                        <a:t>P &amp; M Curie</a:t>
                      </a:r>
                    </a:p>
                    <a:p>
                      <a:pPr>
                        <a:lnSpc>
                          <a:spcPct val="115000"/>
                        </a:lnSpc>
                        <a:spcAft>
                          <a:spcPts val="0"/>
                        </a:spcAft>
                      </a:pPr>
                      <a:r>
                        <a:rPr lang="fr-FR" sz="1000" cap="none" spc="0">
                          <a:solidFill>
                            <a:schemeClr val="tx1"/>
                          </a:solidFill>
                          <a:effectLst/>
                        </a:rPr>
                        <a:t> </a:t>
                      </a:r>
                      <a:endParaRPr lang="fr-FR" sz="100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mpd="sng">
                      <a:noFill/>
                      <a:prstDash val="solid"/>
                    </a:lnT>
                    <a:lnB w="28575" cap="flat" cmpd="sng" algn="ctr">
                      <a:noFill/>
                      <a:prstDash val="solid"/>
                    </a:lnB>
                    <a:noFill/>
                  </a:tcPr>
                </a:tc>
                <a:tc>
                  <a:txBody>
                    <a:bodyPr/>
                    <a:lstStyle/>
                    <a:p>
                      <a:pPr>
                        <a:lnSpc>
                          <a:spcPct val="115000"/>
                        </a:lnSpc>
                        <a:spcAft>
                          <a:spcPts val="0"/>
                        </a:spcAft>
                      </a:pPr>
                      <a:r>
                        <a:rPr lang="fr-FR" sz="1000" cap="none" spc="0">
                          <a:solidFill>
                            <a:schemeClr val="tx1"/>
                          </a:solidFill>
                          <a:effectLst/>
                        </a:rPr>
                        <a:t>44 écoles</a:t>
                      </a:r>
                    </a:p>
                    <a:p>
                      <a:pPr>
                        <a:lnSpc>
                          <a:spcPct val="115000"/>
                        </a:lnSpc>
                        <a:spcAft>
                          <a:spcPts val="0"/>
                        </a:spcAft>
                      </a:pPr>
                      <a:r>
                        <a:rPr lang="fr-FR" sz="1000" cap="none" spc="0">
                          <a:solidFill>
                            <a:schemeClr val="tx1"/>
                          </a:solidFill>
                          <a:effectLst/>
                        </a:rPr>
                        <a:t>6 collèges</a:t>
                      </a:r>
                    </a:p>
                    <a:p>
                      <a:pPr>
                        <a:lnSpc>
                          <a:spcPct val="115000"/>
                        </a:lnSpc>
                        <a:spcAft>
                          <a:spcPts val="0"/>
                        </a:spcAft>
                      </a:pPr>
                      <a:r>
                        <a:rPr lang="fr-FR" sz="1000" cap="none" spc="0">
                          <a:solidFill>
                            <a:schemeClr val="tx1"/>
                          </a:solidFill>
                          <a:effectLst/>
                        </a:rPr>
                        <a:t>1 LGT</a:t>
                      </a:r>
                    </a:p>
                    <a:p>
                      <a:pPr>
                        <a:lnSpc>
                          <a:spcPct val="115000"/>
                        </a:lnSpc>
                        <a:spcAft>
                          <a:spcPts val="0"/>
                        </a:spcAft>
                      </a:pPr>
                      <a:r>
                        <a:rPr lang="fr-FR" sz="1000" cap="none" spc="0">
                          <a:solidFill>
                            <a:schemeClr val="tx1"/>
                          </a:solidFill>
                          <a:effectLst/>
                        </a:rPr>
                        <a:t>2 LP</a:t>
                      </a:r>
                      <a:endParaRPr lang="fr-FR" sz="1000" cap="none" spc="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mpd="sng">
                      <a:noFill/>
                      <a:prstDash val="solid"/>
                    </a:lnT>
                    <a:lnB w="28575" cap="flat" cmpd="sng" algn="ctr">
                      <a:noFill/>
                      <a:prstDash val="solid"/>
                    </a:lnB>
                    <a:noFill/>
                  </a:tcPr>
                </a:tc>
                <a:tc>
                  <a:txBody>
                    <a:bodyPr/>
                    <a:lstStyle/>
                    <a:p>
                      <a:pPr>
                        <a:lnSpc>
                          <a:spcPct val="115000"/>
                        </a:lnSpc>
                        <a:spcAft>
                          <a:spcPts val="0"/>
                        </a:spcAft>
                      </a:pPr>
                      <a:r>
                        <a:rPr lang="fr-FR" sz="1050" cap="none" spc="0" dirty="0">
                          <a:solidFill>
                            <a:schemeClr val="tx1"/>
                          </a:solidFill>
                          <a:effectLst/>
                        </a:rPr>
                        <a:t>6</a:t>
                      </a:r>
                      <a:endParaRPr lang="fr-FR" sz="1050"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12700" cmpd="sng">
                      <a:noFill/>
                      <a:prstDash val="solid"/>
                    </a:lnR>
                    <a:lnT w="12700" cmpd="sng">
                      <a:noFill/>
                      <a:prstDash val="solid"/>
                    </a:lnT>
                    <a:lnB w="28575" cap="flat" cmpd="sng" algn="ctr">
                      <a:noFill/>
                      <a:prstDash val="solid"/>
                    </a:lnB>
                    <a:noFill/>
                  </a:tcPr>
                </a:tc>
                <a:tc>
                  <a:txBody>
                    <a:bodyPr/>
                    <a:lstStyle/>
                    <a:p>
                      <a:pPr>
                        <a:lnSpc>
                          <a:spcPct val="115000"/>
                        </a:lnSpc>
                        <a:spcAft>
                          <a:spcPts val="0"/>
                        </a:spcAft>
                      </a:pPr>
                      <a:r>
                        <a:rPr lang="fr-FR" sz="1050" cap="none" spc="0" dirty="0">
                          <a:solidFill>
                            <a:schemeClr val="tx1"/>
                          </a:solidFill>
                          <a:effectLst/>
                        </a:rPr>
                        <a:t>9</a:t>
                      </a:r>
                      <a:endParaRPr lang="fr-FR" sz="1050" cap="none" spc="0" dirty="0">
                        <a:solidFill>
                          <a:schemeClr val="tx1"/>
                        </a:solidFill>
                        <a:effectLst/>
                        <a:latin typeface="Arial" panose="020B0604020202020204" pitchFamily="34" charset="0"/>
                        <a:ea typeface="Arial" panose="020B0604020202020204" pitchFamily="34" charset="0"/>
                      </a:endParaRPr>
                    </a:p>
                  </a:txBody>
                  <a:tcPr marL="40965" marR="40965" marT="44563" marB="44563">
                    <a:lnL w="12700" cmpd="sng">
                      <a:noFill/>
                      <a:prstDash val="solid"/>
                    </a:lnL>
                    <a:lnR w="28575" cap="flat" cmpd="sng" algn="ctr">
                      <a:noFill/>
                      <a:prstDash val="solid"/>
                    </a:lnR>
                    <a:lnT w="12700" cmpd="sng">
                      <a:noFill/>
                      <a:prstDash val="solid"/>
                    </a:lnT>
                    <a:lnB w="28575" cap="flat" cmpd="sng" algn="ctr">
                      <a:noFill/>
                      <a:prstDash val="solid"/>
                    </a:lnB>
                    <a:noFill/>
                  </a:tcPr>
                </a:tc>
                <a:extLst>
                  <a:ext uri="{0D108BD9-81ED-4DB2-BD59-A6C34878D82A}">
                    <a16:rowId xmlns="" xmlns:a16="http://schemas.microsoft.com/office/drawing/2014/main" val="1009589636"/>
                  </a:ext>
                </a:extLst>
              </a:tr>
            </a:tbl>
          </a:graphicData>
        </a:graphic>
      </p:graphicFrame>
    </p:spTree>
    <p:extLst>
      <p:ext uri="{BB962C8B-B14F-4D97-AF65-F5344CB8AC3E}">
        <p14:creationId xmlns:p14="http://schemas.microsoft.com/office/powerpoint/2010/main" val="3703181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
          <p:cNvSpPr/>
          <p:nvPr/>
        </p:nvSpPr>
        <p:spPr>
          <a:xfrm>
            <a:off x="1555920" y="116632"/>
            <a:ext cx="7408568" cy="1975288"/>
          </a:xfrm>
          <a:prstGeom prst="rect">
            <a:avLst/>
          </a:prstGeom>
          <a:noFill/>
          <a:ln w="12600">
            <a:noFill/>
          </a:ln>
        </p:spPr>
        <p:style>
          <a:lnRef idx="0">
            <a:scrgbClr r="0" g="0" b="0"/>
          </a:lnRef>
          <a:fillRef idx="0">
            <a:scrgbClr r="0" g="0" b="0"/>
          </a:fillRef>
          <a:effectRef idx="0">
            <a:scrgbClr r="0" g="0" b="0"/>
          </a:effectRef>
          <a:fontRef idx="minor"/>
        </p:style>
        <p:txBody>
          <a:bodyPr lIns="45720" tIns="45000" rIns="45720" bIns="45000" anchor="ctr">
            <a:noAutofit/>
          </a:bodyPr>
          <a:lstStyle/>
          <a:p>
            <a:pPr algn="ctr"/>
            <a:r>
              <a:rPr lang="fr-FR" sz="3600" b="1" u="sng" dirty="0">
                <a:solidFill>
                  <a:srgbClr val="7030A0"/>
                </a:solidFill>
                <a:latin typeface="Calibri" panose="020F0502020204030204" pitchFamily="34" charset="0"/>
                <a:cs typeface="Calibri" panose="020F0502020204030204" pitchFamily="34" charset="0"/>
              </a:rPr>
              <a:t>2 - ETAT DES LIEUX DES ACTIONS ET DISPOSITIFS STRUCTURANTS POUR CHAQUE DOMAINE </a:t>
            </a:r>
          </a:p>
        </p:txBody>
      </p:sp>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645740" y="1988792"/>
            <a:ext cx="7886700"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ART DU SPECTACLE VIVANT</a:t>
            </a:r>
          </a:p>
        </p:txBody>
      </p:sp>
      <p:sp>
        <p:nvSpPr>
          <p:cNvPr id="9" name="Espace réservé du contenu 2"/>
          <p:cNvSpPr txBox="1">
            <a:spLocks/>
          </p:cNvSpPr>
          <p:nvPr/>
        </p:nvSpPr>
        <p:spPr>
          <a:xfrm>
            <a:off x="323528" y="2782980"/>
            <a:ext cx="3886200" cy="3635820"/>
          </a:xfrm>
        </p:spPr>
        <p:txBody>
          <a:bodyPr>
            <a:normAutofit fontScale="92500" lnSpcReduction="20000"/>
          </a:bodyPr>
          <a:lstStyle/>
          <a:p>
            <a:pPr algn="ctr"/>
            <a:r>
              <a:rPr lang="fr-FR" sz="1900" b="1" u="sng" kern="0" dirty="0">
                <a:solidFill>
                  <a:srgbClr val="7030A0"/>
                </a:solidFill>
                <a:latin typeface="Calibri" panose="020F0502020204030204" pitchFamily="34" charset="0"/>
                <a:cs typeface="Calibri" panose="020F0502020204030204" pitchFamily="34" charset="0"/>
              </a:rPr>
              <a:t>THEATRE</a:t>
            </a:r>
          </a:p>
          <a:p>
            <a:pPr algn="ctr"/>
            <a:endParaRPr lang="fr-FR" sz="1300" b="1" u="sng" kern="0" dirty="0">
              <a:solidFill>
                <a:srgbClr val="7030A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Programme national « A vous de jouer ! » : </a:t>
            </a:r>
            <a:r>
              <a:rPr lang="fr-FR" sz="1600" kern="0" dirty="0">
                <a:solidFill>
                  <a:srgbClr val="7030A0"/>
                </a:solidFill>
                <a:latin typeface="Calibri" panose="020F0502020204030204" pitchFamily="34" charset="0"/>
                <a:cs typeface="Calibri" panose="020F0502020204030204" pitchFamily="34" charset="0"/>
              </a:rPr>
              <a:t>« La troupe de théâtre en établissement scolaire »</a:t>
            </a:r>
            <a:r>
              <a:rPr lang="fr-FR" sz="1600" b="1" kern="0" dirty="0">
                <a:solidFill>
                  <a:srgbClr val="7030A0"/>
                </a:solidFill>
                <a:latin typeface="Calibri" panose="020F0502020204030204" pitchFamily="34" charset="0"/>
                <a:cs typeface="Calibri" panose="020F0502020204030204" pitchFamily="34" charset="0"/>
              </a:rPr>
              <a:t> </a:t>
            </a:r>
          </a:p>
          <a:p>
            <a:pPr algn="just"/>
            <a:endParaRPr lang="fr-FR" sz="1600" b="1" kern="0" dirty="0">
              <a:solidFill>
                <a:srgbClr val="7030A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Dispositif régional : </a:t>
            </a:r>
            <a:r>
              <a:rPr lang="fr-FR" sz="1600" kern="0" dirty="0">
                <a:solidFill>
                  <a:srgbClr val="7030A0"/>
                </a:solidFill>
                <a:latin typeface="Calibri" panose="020F0502020204030204" pitchFamily="34" charset="0"/>
                <a:cs typeface="Calibri" panose="020F0502020204030204" pitchFamily="34" charset="0"/>
              </a:rPr>
              <a:t>« Lycéens en Avignon » </a:t>
            </a:r>
          </a:p>
          <a:p>
            <a:pPr algn="just"/>
            <a:endParaRPr lang="fr-FR" sz="1600" b="1" kern="0" dirty="0">
              <a:solidFill>
                <a:srgbClr val="7030A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Des dispositifs académiques accompagnés de formations à candidature collective : </a:t>
            </a:r>
            <a:r>
              <a:rPr lang="fr-FR" sz="1600" kern="0" dirty="0">
                <a:solidFill>
                  <a:srgbClr val="7030A0"/>
                </a:solidFill>
                <a:latin typeface="Calibri" panose="020F0502020204030204" pitchFamily="34" charset="0"/>
                <a:cs typeface="Calibri" panose="020F0502020204030204" pitchFamily="34" charset="0"/>
              </a:rPr>
              <a:t>« Lettres à …mon corps », le prix Armand Gatti ou le Festival de théâtre amateur…</a:t>
            </a:r>
          </a:p>
          <a:p>
            <a:pPr algn="just"/>
            <a:endParaRPr lang="fr-FR" sz="1600" kern="0" dirty="0">
              <a:solidFill>
                <a:srgbClr val="7030A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Des formations à candidature individuelle autour de :</a:t>
            </a:r>
          </a:p>
          <a:p>
            <a:pPr marL="0" lvl="1" algn="just"/>
            <a:r>
              <a:rPr lang="fr-FR" sz="1600" kern="0" dirty="0">
                <a:solidFill>
                  <a:srgbClr val="7030A0"/>
                </a:solidFill>
                <a:latin typeface="Calibri" panose="020F0502020204030204" pitchFamily="34" charset="0"/>
                <a:cs typeface="Calibri" panose="020F0502020204030204" pitchFamily="34" charset="0"/>
              </a:rPr>
              <a:t>S’initier aux ASV et à leurs métiers </a:t>
            </a:r>
          </a:p>
          <a:p>
            <a:pPr marL="0" lvl="1" algn="just"/>
            <a:r>
              <a:rPr lang="fr-FR" sz="1600" kern="0" dirty="0">
                <a:solidFill>
                  <a:srgbClr val="7030A0"/>
                </a:solidFill>
                <a:latin typeface="Calibri" panose="020F0502020204030204" pitchFamily="34" charset="0"/>
                <a:cs typeface="Calibri" panose="020F0502020204030204" pitchFamily="34" charset="0"/>
              </a:rPr>
              <a:t>S’approprier l’écriture théâtrale contemporaine</a:t>
            </a:r>
          </a:p>
          <a:p>
            <a:pPr marL="0" lvl="1" algn="just"/>
            <a:r>
              <a:rPr lang="fr-FR" sz="1600" kern="0" dirty="0">
                <a:solidFill>
                  <a:srgbClr val="7030A0"/>
                </a:solidFill>
                <a:latin typeface="Calibri" panose="020F0502020204030204" pitchFamily="34" charset="0"/>
                <a:cs typeface="Calibri" panose="020F0502020204030204" pitchFamily="34" charset="0"/>
              </a:rPr>
              <a:t>S’approprier les codes et le langage du théâtre</a:t>
            </a:r>
          </a:p>
          <a:p>
            <a:pPr marL="0" lvl="1" algn="just"/>
            <a:endParaRPr lang="fr-FR" sz="1650" kern="0" dirty="0">
              <a:solidFill>
                <a:srgbClr val="7030A0"/>
              </a:solidFill>
              <a:latin typeface="Calibri" panose="020F0502020204030204" pitchFamily="34" charset="0"/>
              <a:cs typeface="Calibri" panose="020F0502020204030204" pitchFamily="34" charset="0"/>
            </a:endParaRPr>
          </a:p>
        </p:txBody>
      </p:sp>
      <p:sp>
        <p:nvSpPr>
          <p:cNvPr id="10" name="Espace réservé du contenu 3"/>
          <p:cNvSpPr txBox="1">
            <a:spLocks/>
          </p:cNvSpPr>
          <p:nvPr/>
        </p:nvSpPr>
        <p:spPr>
          <a:xfrm>
            <a:off x="4353630" y="2752573"/>
            <a:ext cx="4322826" cy="3916787"/>
          </a:xfrm>
        </p:spPr>
        <p:txBody>
          <a:bodyPr>
            <a:normAutofit fontScale="92500" lnSpcReduction="10000"/>
          </a:bodyPr>
          <a:lstStyle/>
          <a:p>
            <a:pPr algn="ctr"/>
            <a:r>
              <a:rPr lang="fr-FR" sz="1900" b="1" u="sng" kern="0" dirty="0">
                <a:solidFill>
                  <a:srgbClr val="7030A0"/>
                </a:solidFill>
                <a:latin typeface="Calibri" panose="020F0502020204030204" pitchFamily="34" charset="0"/>
                <a:cs typeface="Calibri" panose="020F0502020204030204" pitchFamily="34" charset="0"/>
              </a:rPr>
              <a:t>DANSE</a:t>
            </a:r>
          </a:p>
          <a:p>
            <a:pPr algn="ctr"/>
            <a:endParaRPr lang="fr-FR" sz="1300" b="1" u="sng" kern="0" dirty="0">
              <a:solidFill>
                <a:srgbClr val="7030A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Dispositif Danses et musiques actuelles de la DAAC de Nice : </a:t>
            </a:r>
            <a:r>
              <a:rPr lang="fr-FR" sz="1600" kern="0" dirty="0">
                <a:solidFill>
                  <a:srgbClr val="7030A0"/>
                </a:solidFill>
                <a:latin typeface="Calibri" panose="020F0502020204030204" pitchFamily="34" charset="0"/>
                <a:cs typeface="Calibri" panose="020F0502020204030204" pitchFamily="34" charset="0"/>
              </a:rPr>
              <a:t>Rencontres chorégraphiques pour les classes engagées dans un PEAC en partenariat avec une compagnie agréé. </a:t>
            </a:r>
          </a:p>
          <a:p>
            <a:pPr algn="just"/>
            <a:r>
              <a:rPr lang="fr-FR" sz="1600" kern="0" dirty="0">
                <a:solidFill>
                  <a:srgbClr val="7030A0"/>
                </a:solidFill>
                <a:latin typeface="Calibri" panose="020F0502020204030204" pitchFamily="34" charset="0"/>
                <a:cs typeface="Calibri" panose="020F0502020204030204" pitchFamily="34" charset="0"/>
              </a:rPr>
              <a:t>Var : rencontres le 6 ou le 10 avril, Théâtre en </a:t>
            </a:r>
            <a:r>
              <a:rPr lang="fr-FR" sz="1600" kern="0" dirty="0" err="1">
                <a:solidFill>
                  <a:srgbClr val="7030A0"/>
                </a:solidFill>
                <a:latin typeface="Calibri" panose="020F0502020204030204" pitchFamily="34" charset="0"/>
                <a:cs typeface="Calibri" panose="020F0502020204030204" pitchFamily="34" charset="0"/>
              </a:rPr>
              <a:t>Dracénie</a:t>
            </a:r>
            <a:endParaRPr lang="fr-FR" sz="1600" kern="0" dirty="0">
              <a:solidFill>
                <a:srgbClr val="7030A0"/>
              </a:solidFill>
              <a:latin typeface="Calibri" panose="020F0502020204030204" pitchFamily="34" charset="0"/>
              <a:cs typeface="Calibri" panose="020F0502020204030204" pitchFamily="34" charset="0"/>
            </a:endParaRPr>
          </a:p>
          <a:p>
            <a:pPr algn="just"/>
            <a:r>
              <a:rPr lang="fr-FR" sz="1600" kern="0" dirty="0">
                <a:solidFill>
                  <a:srgbClr val="7030A0"/>
                </a:solidFill>
                <a:latin typeface="Calibri" panose="020F0502020204030204" pitchFamily="34" charset="0"/>
                <a:cs typeface="Calibri" panose="020F0502020204030204" pitchFamily="34" charset="0"/>
              </a:rPr>
              <a:t>Alpes Maritimes : à définir</a:t>
            </a:r>
          </a:p>
          <a:p>
            <a:r>
              <a:rPr lang="fr-FR" sz="1200" kern="0" dirty="0">
                <a:solidFill>
                  <a:sysClr val="windowText" lastClr="000000"/>
                </a:solidFill>
                <a:latin typeface="Calibri" panose="020F0502020204030204" pitchFamily="34" charset="0"/>
                <a:cs typeface="Calibri" panose="020F0502020204030204" pitchFamily="34" charset="0"/>
                <a:hlinkClick r:id="rId3"/>
              </a:rPr>
              <a:t>https://www.pedagogie.ac-nice.fr/daac/musiques-actuelles_2021_22/</a:t>
            </a:r>
            <a:r>
              <a:rPr lang="fr-FR" sz="1200" kern="0" dirty="0">
                <a:solidFill>
                  <a:sysClr val="windowText" lastClr="000000"/>
                </a:solidFill>
                <a:latin typeface="Calibri" panose="020F0502020204030204" pitchFamily="34" charset="0"/>
                <a:cs typeface="Calibri" panose="020F0502020204030204" pitchFamily="34" charset="0"/>
              </a:rPr>
              <a:t> </a:t>
            </a:r>
          </a:p>
          <a:p>
            <a:r>
              <a:rPr lang="fr-FR" sz="1200" kern="0" dirty="0">
                <a:solidFill>
                  <a:sysClr val="windowText" lastClr="000000"/>
                </a:solidFill>
                <a:latin typeface="Calibri" panose="020F0502020204030204" pitchFamily="34" charset="0"/>
                <a:cs typeface="Calibri" panose="020F0502020204030204" pitchFamily="34" charset="0"/>
                <a:hlinkClick r:id="rId4"/>
              </a:rPr>
              <a:t>https://www.pedagogie.ac-nice.fr/daac/domaine-danse-asv/</a:t>
            </a:r>
            <a:r>
              <a:rPr lang="fr-FR" sz="1200" kern="0" dirty="0">
                <a:solidFill>
                  <a:sysClr val="windowText" lastClr="000000"/>
                </a:solidFill>
                <a:latin typeface="Calibri" panose="020F0502020204030204" pitchFamily="34" charset="0"/>
                <a:cs typeface="Calibri" panose="020F0502020204030204" pitchFamily="34" charset="0"/>
              </a:rPr>
              <a:t> </a:t>
            </a:r>
          </a:p>
          <a:p>
            <a:endParaRPr lang="fr-FR" sz="1050" kern="0" dirty="0">
              <a:solidFill>
                <a:sysClr val="windowText" lastClr="000000"/>
              </a:solidFill>
              <a:latin typeface="Calibri" panose="020F0502020204030204" pitchFamily="34" charset="0"/>
              <a:cs typeface="Calibri" panose="020F0502020204030204" pitchFamily="34" charset="0"/>
            </a:endParaRPr>
          </a:p>
          <a:p>
            <a:pPr algn="just"/>
            <a:r>
              <a:rPr lang="fr-FR" sz="1600" b="1" kern="0" dirty="0">
                <a:solidFill>
                  <a:srgbClr val="7030A0"/>
                </a:solidFill>
                <a:latin typeface="Calibri" panose="020F0502020204030204" pitchFamily="34" charset="0"/>
                <a:cs typeface="Calibri" panose="020F0502020204030204" pitchFamily="34" charset="0"/>
              </a:rPr>
              <a:t>Formations « La danse à la croisée des disciplines » </a:t>
            </a:r>
            <a:r>
              <a:rPr lang="fr-FR" sz="1600" kern="0" dirty="0">
                <a:solidFill>
                  <a:srgbClr val="7030A0"/>
                </a:solidFill>
                <a:latin typeface="Calibri" panose="020F0502020204030204" pitchFamily="34" charset="0"/>
                <a:cs typeface="Calibri" panose="020F0502020204030204" pitchFamily="34" charset="0"/>
              </a:rPr>
              <a:t>dispositif 50 371</a:t>
            </a:r>
          </a:p>
          <a:p>
            <a:r>
              <a:rPr lang="fr-FR" sz="1600" kern="0" dirty="0">
                <a:solidFill>
                  <a:srgbClr val="7030A0"/>
                </a:solidFill>
                <a:latin typeface="Calibri" panose="020F0502020204030204" pitchFamily="34" charset="0"/>
                <a:cs typeface="Calibri" panose="020F0502020204030204" pitchFamily="34" charset="0"/>
              </a:rPr>
              <a:t>Sessions à venir : Scène 55, 18/1/23</a:t>
            </a:r>
          </a:p>
          <a:p>
            <a:r>
              <a:rPr lang="fr-FR" sz="1050" kern="0" dirty="0">
                <a:solidFill>
                  <a:sysClr val="windowText" lastClr="000000"/>
                </a:solidFill>
                <a:latin typeface="Calibri" panose="020F0502020204030204" pitchFamily="34" charset="0"/>
                <a:cs typeface="Calibri" panose="020F0502020204030204" pitchFamily="34" charset="0"/>
                <a:hlinkClick r:id="rId5"/>
              </a:rPr>
              <a:t>https://id.ac-nice.fr/sofia-fmo-acad/default/session/preregistrationadd/globalSessionId/5222/tab/trainee/pill/individualTrainingPlan</a:t>
            </a:r>
            <a:r>
              <a:rPr lang="fr-FR" sz="1050" kern="0" dirty="0">
                <a:solidFill>
                  <a:sysClr val="windowText" lastClr="000000"/>
                </a:solidFill>
                <a:latin typeface="Calibri" panose="020F0502020204030204" pitchFamily="34" charset="0"/>
                <a:cs typeface="Calibri" panose="020F0502020204030204" pitchFamily="34" charset="0"/>
              </a:rPr>
              <a:t> </a:t>
            </a:r>
          </a:p>
          <a:p>
            <a:r>
              <a:rPr lang="fr-FR" sz="1600" kern="0" dirty="0">
                <a:solidFill>
                  <a:srgbClr val="7030A0"/>
                </a:solidFill>
                <a:latin typeface="Calibri" panose="020F0502020204030204" pitchFamily="34" charset="0"/>
                <a:cs typeface="Calibri" panose="020F0502020204030204" pitchFamily="34" charset="0"/>
              </a:rPr>
              <a:t>Théâtre en </a:t>
            </a:r>
            <a:r>
              <a:rPr lang="fr-FR" sz="1600" kern="0" dirty="0" err="1">
                <a:solidFill>
                  <a:srgbClr val="7030A0"/>
                </a:solidFill>
                <a:latin typeface="Calibri" panose="020F0502020204030204" pitchFamily="34" charset="0"/>
                <a:cs typeface="Calibri" panose="020F0502020204030204" pitchFamily="34" charset="0"/>
              </a:rPr>
              <a:t>Dracénie</a:t>
            </a:r>
            <a:r>
              <a:rPr lang="fr-FR" sz="1600" kern="0" dirty="0">
                <a:solidFill>
                  <a:srgbClr val="7030A0"/>
                </a:solidFill>
                <a:latin typeface="Calibri" panose="020F0502020204030204" pitchFamily="34" charset="0"/>
                <a:cs typeface="Calibri" panose="020F0502020204030204" pitchFamily="34" charset="0"/>
              </a:rPr>
              <a:t>, mars 2023</a:t>
            </a:r>
            <a:endParaRPr lang="fr-FR" sz="1050" kern="0" dirty="0">
              <a:solidFill>
                <a:sysClr val="windowText" lastClr="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99525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re 1"/>
          <p:cNvSpPr/>
          <p:nvPr/>
        </p:nvSpPr>
        <p:spPr>
          <a:xfrm>
            <a:off x="358920" y="1338840"/>
            <a:ext cx="8370360" cy="5079960"/>
          </a:xfrm>
          <a:prstGeom prst="rect">
            <a:avLst/>
          </a:prstGeom>
          <a:noFill/>
          <a:ln w="12700">
            <a:noFill/>
          </a:ln>
        </p:spPr>
        <p:style>
          <a:lnRef idx="0">
            <a:scrgbClr r="0" g="0" b="0"/>
          </a:lnRef>
          <a:fillRef idx="0">
            <a:scrgbClr r="0" g="0" b="0"/>
          </a:fillRef>
          <a:effectRef idx="0">
            <a:scrgbClr r="0" g="0" b="0"/>
          </a:effectRef>
          <a:fontRef idx="minor"/>
        </p:style>
        <p:txBody>
          <a:bodyPr lIns="45720" tIns="45000" rIns="45720" bIns="45000" anchor="ctr">
            <a:normAutofit/>
          </a:bodyPr>
          <a:lstStyle/>
          <a:p>
            <a:pPr>
              <a:lnSpc>
                <a:spcPct val="100000"/>
              </a:lnSpc>
              <a:tabLst>
                <a:tab pos="0" algn="l"/>
              </a:tabLst>
            </a:pPr>
            <a:r>
              <a:rPr lang="fr-FR" sz="2200" b="1" u="sng" strike="noStrike" spc="-1" dirty="0">
                <a:solidFill>
                  <a:srgbClr val="942193"/>
                </a:solidFill>
                <a:latin typeface="Calibri" panose="020F0502020204030204" pitchFamily="34" charset="0"/>
                <a:ea typeface="Tw Cen MT"/>
                <a:cs typeface="Calibri" panose="020F0502020204030204" pitchFamily="34" charset="0"/>
              </a:rPr>
              <a:t>	</a:t>
            </a:r>
            <a:endParaRPr lang="fr-FR" sz="2200" b="0" strike="noStrike" spc="-1" dirty="0">
              <a:latin typeface="Calibri" panose="020F0502020204030204" pitchFamily="34" charset="0"/>
              <a:cs typeface="Calibri" panose="020F0502020204030204" pitchFamily="34" charset="0"/>
            </a:endParaRPr>
          </a:p>
        </p:txBody>
      </p:sp>
      <p:pic>
        <p:nvPicPr>
          <p:cNvPr id="162" name="Picture 2" descr="Picture 2"/>
          <p:cNvPicPr/>
          <p:nvPr/>
        </p:nvPicPr>
        <p:blipFill>
          <a:blip r:embed="rId2"/>
          <a:stretch/>
        </p:blipFill>
        <p:spPr>
          <a:xfrm>
            <a:off x="358920" y="242368"/>
            <a:ext cx="1197000" cy="738360"/>
          </a:xfrm>
          <a:prstGeom prst="rect">
            <a:avLst/>
          </a:prstGeom>
          <a:ln w="12700">
            <a:noFill/>
          </a:ln>
        </p:spPr>
      </p:pic>
      <p:sp>
        <p:nvSpPr>
          <p:cNvPr id="8" name="Titre 1"/>
          <p:cNvSpPr txBox="1">
            <a:spLocks/>
          </p:cNvSpPr>
          <p:nvPr/>
        </p:nvSpPr>
        <p:spPr>
          <a:xfrm>
            <a:off x="1907704" y="323492"/>
            <a:ext cx="4896544" cy="576112"/>
          </a:xfrm>
          <a:prstGeom prst="rect">
            <a:avLst/>
          </a:prstGeom>
          <a:ln>
            <a:solidFill>
              <a:schemeClr val="accent1"/>
            </a:solidFill>
          </a:ln>
        </p:spPr>
        <p:txBody>
          <a:bodyPr anchor="ctr" anchorCtr="0">
            <a:normAutofit/>
          </a:bodyPr>
          <a:lstStyle/>
          <a:p>
            <a:pPr algn="ctr"/>
            <a:r>
              <a:rPr lang="fr-FR" sz="2400" b="1" kern="0" dirty="0">
                <a:solidFill>
                  <a:srgbClr val="7030A0"/>
                </a:solidFill>
                <a:latin typeface="Calibri" panose="020F0502020204030204" pitchFamily="34" charset="0"/>
                <a:cs typeface="Calibri" panose="020F0502020204030204" pitchFamily="34" charset="0"/>
              </a:rPr>
              <a:t>MUSIQUE</a:t>
            </a:r>
          </a:p>
        </p:txBody>
      </p:sp>
      <p:sp>
        <p:nvSpPr>
          <p:cNvPr id="11" name="Titre 1"/>
          <p:cNvSpPr/>
          <p:nvPr/>
        </p:nvSpPr>
        <p:spPr>
          <a:xfrm>
            <a:off x="467543" y="1484784"/>
            <a:ext cx="8190783" cy="4608512"/>
          </a:xfrm>
          <a:prstGeom prst="rect">
            <a:avLst/>
          </a:prstGeom>
          <a:noFill/>
          <a:ln w="12700">
            <a:noFill/>
          </a:ln>
        </p:spPr>
        <p:style>
          <a:lnRef idx="0">
            <a:scrgbClr r="0" g="0" b="0"/>
          </a:lnRef>
          <a:fillRef idx="0">
            <a:scrgbClr r="0" g="0" b="0"/>
          </a:fillRef>
          <a:effectRef idx="0">
            <a:scrgbClr r="0" g="0" b="0"/>
          </a:effectRef>
          <a:fontRef idx="minor"/>
        </p:style>
        <p:txBody>
          <a:bodyPr lIns="34290" tIns="33750" rIns="34290" bIns="33750" anchor="ctr">
            <a:noAutofit/>
          </a:bodyPr>
          <a:lstStyle/>
          <a:p>
            <a:pPr algn="just">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rPr>
              <a:t>De part son caractère universel, la musique sous toutes ses déclinaisons participe de manière privilégiée à la construction du parcours artistique et culturel de l’élève avec l’ambition d’articuler la liberté individuelle avec les nécessités de la vie collective afin que la créativité singulière nourrisse le groupe et que le groupe nourrisse l’individu.</a:t>
            </a:r>
          </a:p>
          <a:p>
            <a:pPr>
              <a:tabLst>
                <a:tab pos="0" algn="l"/>
              </a:tabLst>
            </a:pPr>
            <a:r>
              <a:rPr lang="fr-FR" sz="1600" spc="-1" dirty="0">
                <a:solidFill>
                  <a:srgbClr val="942193"/>
                </a:solidFill>
                <a:latin typeface="Calibri" panose="020F0502020204030204" pitchFamily="34" charset="0"/>
                <a:ea typeface="Tw Cen MT"/>
                <a:cs typeface="Calibri" panose="020F0502020204030204" pitchFamily="34" charset="0"/>
              </a:rPr>
              <a:t>	</a:t>
            </a:r>
            <a:endParaRPr lang="fr-FR" sz="1600" b="1" u="sng" spc="-1" dirty="0">
              <a:solidFill>
                <a:srgbClr val="942193"/>
              </a:solidFill>
              <a:latin typeface="Calibri" panose="020F0502020204030204" pitchFamily="34" charset="0"/>
              <a:ea typeface="Tw Cen MT"/>
              <a:cs typeface="Calibri" panose="020F0502020204030204" pitchFamily="34" charset="0"/>
            </a:endParaRPr>
          </a:p>
          <a:p>
            <a:pPr marL="257175" indent="-257175">
              <a:buFontTx/>
              <a:buChar char="-"/>
              <a:tabLst>
                <a:tab pos="0" algn="l"/>
              </a:tabLst>
            </a:pPr>
            <a:r>
              <a:rPr lang="fr-FR" sz="1600" b="1" spc="-1" dirty="0">
                <a:solidFill>
                  <a:srgbClr val="7030A0"/>
                </a:solidFill>
                <a:latin typeface="Calibri" panose="020F0502020204030204" pitchFamily="34" charset="0"/>
                <a:ea typeface="Tw Cen MT"/>
                <a:cs typeface="Calibri" panose="020F0502020204030204" pitchFamily="34" charset="0"/>
              </a:rPr>
              <a:t>Dispositifs nationaux</a:t>
            </a:r>
            <a:r>
              <a:rPr lang="fr-FR" sz="1600" spc="-1" dirty="0">
                <a:solidFill>
                  <a:srgbClr val="7030A0"/>
                </a:solidFill>
                <a:latin typeface="Calibri" panose="020F0502020204030204" pitchFamily="34" charset="0"/>
                <a:ea typeface="Tw Cen MT"/>
                <a:cs typeface="Calibri" panose="020F0502020204030204" pitchFamily="34" charset="0"/>
              </a:rPr>
              <a:t>:</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Plan chant choral, </a:t>
            </a:r>
            <a:r>
              <a:rPr lang="fr-FR" sz="1600" b="1" spc="-1" dirty="0">
                <a:solidFill>
                  <a:srgbClr val="7030A0"/>
                </a:solidFill>
                <a:latin typeface="Calibri" panose="020F0502020204030204" pitchFamily="34" charset="0"/>
                <a:cs typeface="Calibri" panose="020F0502020204030204" pitchFamily="34" charset="0"/>
              </a:rPr>
              <a:t>F</a:t>
            </a:r>
            <a:r>
              <a:rPr lang="fr-FR" sz="1600" spc="-1" dirty="0">
                <a:solidFill>
                  <a:srgbClr val="7030A0"/>
                </a:solidFill>
                <a:latin typeface="Calibri" panose="020F0502020204030204" pitchFamily="34" charset="0"/>
                <a:cs typeface="Calibri" panose="020F0502020204030204" pitchFamily="34" charset="0"/>
              </a:rPr>
              <a:t>estival </a:t>
            </a:r>
            <a:r>
              <a:rPr lang="fr-FR" sz="1600" b="1" spc="-1" dirty="0">
                <a:solidFill>
                  <a:srgbClr val="7030A0"/>
                </a:solidFill>
                <a:latin typeface="Calibri" panose="020F0502020204030204" pitchFamily="34" charset="0"/>
                <a:cs typeface="Calibri" panose="020F0502020204030204" pitchFamily="34" charset="0"/>
              </a:rPr>
              <a:t>A</a:t>
            </a:r>
            <a:r>
              <a:rPr lang="fr-FR" sz="1600" spc="-1" dirty="0">
                <a:solidFill>
                  <a:srgbClr val="7030A0"/>
                </a:solidFill>
                <a:latin typeface="Calibri" panose="020F0502020204030204" pitchFamily="34" charset="0"/>
                <a:cs typeface="Calibri" panose="020F0502020204030204" pitchFamily="34" charset="0"/>
              </a:rPr>
              <a:t>cadémique de </a:t>
            </a:r>
            <a:r>
              <a:rPr lang="fr-FR" sz="1600" b="1" spc="-1" dirty="0">
                <a:solidFill>
                  <a:srgbClr val="7030A0"/>
                </a:solidFill>
                <a:latin typeface="Calibri" panose="020F0502020204030204" pitchFamily="34" charset="0"/>
                <a:cs typeface="Calibri" panose="020F0502020204030204" pitchFamily="34" charset="0"/>
              </a:rPr>
              <a:t>S</a:t>
            </a:r>
            <a:r>
              <a:rPr lang="fr-FR" sz="1600" spc="-1" dirty="0">
                <a:solidFill>
                  <a:srgbClr val="7030A0"/>
                </a:solidFill>
                <a:latin typeface="Calibri" panose="020F0502020204030204" pitchFamily="34" charset="0"/>
                <a:cs typeface="Calibri" panose="020F0502020204030204" pitchFamily="34" charset="0"/>
              </a:rPr>
              <a:t>pectacle </a:t>
            </a:r>
            <a:r>
              <a:rPr lang="fr-FR" sz="1600" b="1" spc="-1" dirty="0">
                <a:solidFill>
                  <a:srgbClr val="7030A0"/>
                </a:solidFill>
                <a:latin typeface="Calibri" panose="020F0502020204030204" pitchFamily="34" charset="0"/>
                <a:cs typeface="Calibri" panose="020F0502020204030204" pitchFamily="34" charset="0"/>
              </a:rPr>
              <a:t>C</a:t>
            </a:r>
            <a:r>
              <a:rPr lang="fr-FR" sz="1600" spc="-1" dirty="0">
                <a:solidFill>
                  <a:srgbClr val="7030A0"/>
                </a:solidFill>
                <a:latin typeface="Calibri" panose="020F0502020204030204" pitchFamily="34" charset="0"/>
                <a:cs typeface="Calibri" panose="020F0502020204030204" pitchFamily="34" charset="0"/>
              </a:rPr>
              <a:t>horals </a:t>
            </a:r>
          </a:p>
          <a:p>
            <a:pPr marL="600075" lvl="1" indent="-257175">
              <a:buFont typeface="Arial" panose="020B0604020202020204" pitchFamily="34" charset="0"/>
              <a:buChar char="•"/>
              <a:tabLst>
                <a:tab pos="0" algn="l"/>
              </a:tabLst>
            </a:pPr>
            <a:r>
              <a:rPr lang="fr-FR" sz="1600" spc="-1" dirty="0">
                <a:solidFill>
                  <a:srgbClr val="942193"/>
                </a:solidFill>
                <a:latin typeface="Calibri" panose="020F0502020204030204" pitchFamily="34" charset="0"/>
                <a:cs typeface="Calibri" panose="020F0502020204030204" pitchFamily="34" charset="0"/>
                <a:hlinkClick r:id="rId3"/>
              </a:rPr>
              <a:t>Fabriques à musiques </a:t>
            </a:r>
            <a:r>
              <a:rPr lang="fr-FR" sz="1600" spc="-1" dirty="0">
                <a:solidFill>
                  <a:srgbClr val="942193"/>
                </a:solidFill>
                <a:latin typeface="Calibri" panose="020F0502020204030204" pitchFamily="34" charset="0"/>
                <a:cs typeface="Calibri" panose="020F0502020204030204" pitchFamily="34" charset="0"/>
              </a:rPr>
              <a:t> </a:t>
            </a:r>
            <a:r>
              <a:rPr lang="fr-FR" sz="1600" spc="-1" dirty="0">
                <a:solidFill>
                  <a:srgbClr val="7030A0"/>
                </a:solidFill>
                <a:latin typeface="Calibri" panose="020F0502020204030204" pitchFamily="34" charset="0"/>
                <a:cs typeface="Calibri" panose="020F0502020204030204" pitchFamily="34" charset="0"/>
              </a:rPr>
              <a:t>(Jazz, musique et image, électro…)</a:t>
            </a:r>
          </a:p>
          <a:p>
            <a:pPr>
              <a:tabLst>
                <a:tab pos="0" algn="l"/>
              </a:tabLst>
            </a:pPr>
            <a:r>
              <a:rPr lang="fr-FR" sz="1600" spc="-1" dirty="0">
                <a:solidFill>
                  <a:srgbClr val="942193"/>
                </a:solidFill>
                <a:latin typeface="Calibri" panose="020F0502020204030204" pitchFamily="34" charset="0"/>
                <a:ea typeface="Tw Cen MT"/>
                <a:cs typeface="Calibri" panose="020F0502020204030204" pitchFamily="34" charset="0"/>
              </a:rPr>
              <a:t>	</a:t>
            </a:r>
            <a:endParaRPr lang="fr-FR" sz="1600" spc="-1" dirty="0">
              <a:solidFill>
                <a:srgbClr val="7030A0"/>
              </a:solidFill>
              <a:latin typeface="Calibri" panose="020F0502020204030204" pitchFamily="34" charset="0"/>
              <a:ea typeface="Tw Cen MT"/>
              <a:cs typeface="Calibri" panose="020F0502020204030204" pitchFamily="34" charset="0"/>
            </a:endParaRPr>
          </a:p>
          <a:p>
            <a:pPr>
              <a:tabLst>
                <a:tab pos="0" algn="l"/>
              </a:tabLst>
            </a:pPr>
            <a:r>
              <a:rPr lang="fr-FR" sz="1600" spc="-1" dirty="0">
                <a:solidFill>
                  <a:srgbClr val="7030A0"/>
                </a:solidFill>
                <a:latin typeface="Calibri" panose="020F0502020204030204" pitchFamily="34" charset="0"/>
                <a:ea typeface="Tw Cen MT"/>
                <a:cs typeface="Calibri" panose="020F0502020204030204" pitchFamily="34" charset="0"/>
              </a:rPr>
              <a:t>-    </a:t>
            </a:r>
            <a:r>
              <a:rPr lang="fr-FR" sz="1600" b="1" spc="-1" dirty="0">
                <a:solidFill>
                  <a:srgbClr val="7030A0"/>
                </a:solidFill>
                <a:latin typeface="Calibri" panose="020F0502020204030204" pitchFamily="34" charset="0"/>
                <a:ea typeface="Tw Cen MT"/>
                <a:cs typeface="Calibri" panose="020F0502020204030204" pitchFamily="34" charset="0"/>
              </a:rPr>
              <a:t>Dispositifs territoriaux :</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Développement des </a:t>
            </a:r>
            <a:r>
              <a:rPr lang="fr-FR" sz="1600" spc="-1" dirty="0">
                <a:solidFill>
                  <a:srgbClr val="942193"/>
                </a:solidFill>
                <a:latin typeface="Calibri" panose="020F0502020204030204" pitchFamily="34" charset="0"/>
                <a:cs typeface="Calibri" panose="020F0502020204030204" pitchFamily="34" charset="0"/>
                <a:hlinkClick r:id="rId4"/>
              </a:rPr>
              <a:t>partenariats</a:t>
            </a:r>
            <a:r>
              <a:rPr lang="fr-FR" sz="1600" spc="-1" dirty="0">
                <a:solidFill>
                  <a:srgbClr val="942193"/>
                </a:solidFill>
                <a:latin typeface="Calibri" panose="020F0502020204030204" pitchFamily="34" charset="0"/>
                <a:cs typeface="Calibri" panose="020F0502020204030204" pitchFamily="34" charset="0"/>
              </a:rPr>
              <a:t> </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Renouvellement et co-construction des propositions</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Utilisation d’Adage et du pass-culture</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Mise en œuvre d’une communication plus efficiente</a:t>
            </a:r>
          </a:p>
          <a:p>
            <a:pPr marL="600075" lvl="1" indent="-257175">
              <a:buFont typeface="Arial" panose="020B0604020202020204" pitchFamily="34" charset="0"/>
              <a:buChar char="•"/>
              <a:tabLst>
                <a:tab pos="0" algn="l"/>
              </a:tabLst>
            </a:pPr>
            <a:r>
              <a:rPr lang="fr-FR" sz="1600" spc="-1" dirty="0">
                <a:solidFill>
                  <a:srgbClr val="7030A0"/>
                </a:solidFill>
                <a:latin typeface="Calibri" panose="020F0502020204030204" pitchFamily="34" charset="0"/>
                <a:cs typeface="Calibri" panose="020F0502020204030204" pitchFamily="34" charset="0"/>
              </a:rPr>
              <a:t>Suivi des projets et de leurs restitutions</a:t>
            </a:r>
          </a:p>
          <a:p>
            <a:pPr marL="600075" lvl="1" indent="-257175">
              <a:buFont typeface="Arial" panose="020B0604020202020204" pitchFamily="34" charset="0"/>
              <a:buChar char="•"/>
              <a:tabLst>
                <a:tab pos="0" algn="l"/>
              </a:tabLst>
            </a:pPr>
            <a:r>
              <a:rPr lang="fr-FR" sz="1600" spc="-1" dirty="0">
                <a:solidFill>
                  <a:srgbClr val="942193"/>
                </a:solidFill>
                <a:latin typeface="Calibri" panose="020F0502020204030204" pitchFamily="34" charset="0"/>
                <a:cs typeface="Calibri" panose="020F0502020204030204" pitchFamily="34" charset="0"/>
                <a:hlinkClick r:id="rId5"/>
              </a:rPr>
              <a:t>Concours de musiques actuelles et danses</a:t>
            </a:r>
            <a:endParaRPr lang="fr-FR" sz="1600" spc="-1" dirty="0">
              <a:solidFill>
                <a:srgbClr val="942193"/>
              </a:solidFill>
              <a:latin typeface="Calibri" panose="020F0502020204030204" pitchFamily="34" charset="0"/>
              <a:cs typeface="Calibri" panose="020F0502020204030204" pitchFamily="34" charset="0"/>
            </a:endParaRPr>
          </a:p>
          <a:p>
            <a:pPr lvl="1">
              <a:tabLst>
                <a:tab pos="0" algn="l"/>
              </a:tabLst>
            </a:pPr>
            <a:endParaRPr lang="fr-FR" sz="1600" spc="-1" dirty="0">
              <a:latin typeface="Calibri" panose="020F0502020204030204" pitchFamily="34" charset="0"/>
              <a:cs typeface="Calibri" panose="020F0502020204030204" pitchFamily="34" charset="0"/>
            </a:endParaRPr>
          </a:p>
        </p:txBody>
      </p:sp>
      <p:pic>
        <p:nvPicPr>
          <p:cNvPr id="6" name="Image 5">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96336" y="197086"/>
            <a:ext cx="1440349" cy="900218"/>
          </a:xfrm>
          <a:prstGeom prst="rect">
            <a:avLst/>
          </a:prstGeom>
        </p:spPr>
      </p:pic>
    </p:spTree>
    <p:extLst>
      <p:ext uri="{BB962C8B-B14F-4D97-AF65-F5344CB8AC3E}">
        <p14:creationId xmlns:p14="http://schemas.microsoft.com/office/powerpoint/2010/main" val="3735215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2641</TotalTime>
  <Words>2131</Words>
  <Application>Microsoft Office PowerPoint</Application>
  <PresentationFormat>Affichage à l'écran (4:3)</PresentationFormat>
  <Paragraphs>647</Paragraphs>
  <Slides>41</Slides>
  <Notes>2</Notes>
  <HiddenSlides>0</HiddenSlides>
  <MMClips>0</MMClips>
  <ScaleCrop>false</ScaleCrop>
  <HeadingPairs>
    <vt:vector size="4" baseType="variant">
      <vt:variant>
        <vt:lpstr>Thème</vt:lpstr>
      </vt:variant>
      <vt:variant>
        <vt:i4>2</vt:i4>
      </vt:variant>
      <vt:variant>
        <vt:lpstr>Titres des diapositives</vt:lpstr>
      </vt:variant>
      <vt:variant>
        <vt:i4>41</vt:i4>
      </vt:variant>
    </vt:vector>
  </HeadingPairs>
  <TitlesOfParts>
    <vt:vector size="43" baseType="lpstr">
      <vt:lpstr>Office Theme</vt:lpstr>
      <vt:lpstr>Brin</vt:lpstr>
      <vt:lpstr>Nous vous souhaitons la bienvenue à ce moment de formation. Merci de bien vouloir couper dans un premier temps vos micros et vos caméras.  Nous avons besoin de vous identifier clairement pour l’émargement, pour cela merci de vous inscrire au Chat par votre prénom suivi de votre nom.  Nous aborderons 6 points ponctués chacun par des temps d’échanges. Vous pouvez poser vos questions directement dans le Chat.</vt:lpstr>
      <vt:lpstr>Présentation PowerPoint</vt:lpstr>
      <vt:lpstr>Présentation PowerPoint</vt:lpstr>
      <vt:lpstr>Déléguée académique à l’éducation artistique et culturelle Laurence PATTI   Délégué académique adjoint Julien GIRAUD-DESTEFANIS  ce.daac@ac-nice.fr</vt:lpstr>
      <vt:lpstr>Coordonnateurs départementaux – CODEAC </vt:lpstr>
      <vt:lpstr>LES GROUPES RESEAU EAC VAR</vt:lpstr>
      <vt:lpstr>Les groupes réseau EAC AM</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Ne peuvent être financés au titre de l’EAC :</vt:lpstr>
      <vt:lpstr>Principes généraux :</vt:lpstr>
      <vt:lpstr>Subventions de l’Etat</vt:lpstr>
      <vt:lpstr>Subventions du MEN</vt:lpstr>
      <vt:lpstr>Subvention du MEN Appel à projet 100%EAC</vt:lpstr>
      <vt:lpstr>Subventions du MCC</vt:lpstr>
      <vt:lpstr>Compétence « éducation » des collectivités territoriales</vt:lpstr>
      <vt:lpstr>Compétence « Culture » des collectivités territoriales</vt:lpstr>
      <vt:lpstr>Subventions du CD06 (Ac’Educ)</vt:lpstr>
      <vt:lpstr>Ac’Educ 06</vt:lpstr>
      <vt:lpstr>Ac’Educ 06</vt:lpstr>
      <vt:lpstr>Ac’Educ 06</vt:lpstr>
      <vt:lpstr>Subvention du CD 83</vt:lpstr>
      <vt:lpstr>PACE 83</vt:lpstr>
      <vt:lpstr>PACE 83</vt:lpstr>
      <vt:lpstr>« INitiatives Educatives Scolaires » (INES) Subventions de la Région Provence-Alpes-Côte d’Azur</vt:lpstr>
      <vt:lpstr>Les Fondations</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bart</dc:creator>
  <cp:lastModifiedBy>bart</cp:lastModifiedBy>
  <cp:revision>104</cp:revision>
  <dcterms:modified xsi:type="dcterms:W3CDTF">2022-12-15T11:27:37Z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Affichage à l'écran (4:3)</vt:lpwstr>
  </property>
  <property fmtid="{D5CDD505-2E9C-101B-9397-08002B2CF9AE}" pid="4" name="Slides">
    <vt:i4>29</vt:i4>
  </property>
</Properties>
</file>