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48" r:id="rId5"/>
    <p:sldMasterId id="2147483668" r:id="rId6"/>
  </p:sldMasterIdLst>
  <p:notesMasterIdLst>
    <p:notesMasterId r:id="rId24"/>
  </p:notesMasterIdLst>
  <p:sldIdLst>
    <p:sldId id="256" r:id="rId7"/>
    <p:sldId id="257" r:id="rId8"/>
    <p:sldId id="290" r:id="rId9"/>
    <p:sldId id="298" r:id="rId10"/>
    <p:sldId id="281" r:id="rId11"/>
    <p:sldId id="299" r:id="rId12"/>
    <p:sldId id="300" r:id="rId13"/>
    <p:sldId id="293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7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A57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831A8-2FDF-454C-CBB3-6CDCCB980227}" v="6" dt="2022-09-26T07:57:5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1D1F-BF99-44D6-84EE-F1FB87CF0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6D7E4-3568-4185-ABD8-98D5DF35FF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18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76F4B-483A-46E7-B913-BDF4E58FE64C}"/>
              </a:ext>
            </a:extLst>
          </p:cNvPr>
          <p:cNvSpPr/>
          <p:nvPr userDrawn="1"/>
        </p:nvSpPr>
        <p:spPr>
          <a:xfrm>
            <a:off x="3139923" y="3220961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7A714-546F-4513-A415-8A1018251AB0}"/>
              </a:ext>
            </a:extLst>
          </p:cNvPr>
          <p:cNvSpPr/>
          <p:nvPr userDrawn="1"/>
        </p:nvSpPr>
        <p:spPr>
          <a:xfrm>
            <a:off x="-1" y="1257866"/>
            <a:ext cx="11635619" cy="1470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8EA01E-9273-4979-A259-33CD61C5D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1122363"/>
            <a:ext cx="11156648" cy="1741789"/>
          </a:xfrm>
          <a:prstGeom prst="rect">
            <a:avLst/>
          </a:prstGeom>
        </p:spPr>
        <p:txBody>
          <a:bodyPr anchor="ctr"/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C447-30D0-4866-B96C-C3AB1456E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3" y="3220962"/>
            <a:ext cx="8495695" cy="102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solidFill>
                  <a:schemeClr val="bg2"/>
                </a:solidFill>
                <a:latin typeface="Archive" panose="02000506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7C016-888D-42E3-B732-6FD1293E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</p:spTree>
    <p:extLst>
      <p:ext uri="{BB962C8B-B14F-4D97-AF65-F5344CB8AC3E}">
        <p14:creationId xmlns:p14="http://schemas.microsoft.com/office/powerpoint/2010/main" val="153768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76F4B-483A-46E7-B913-BDF4E58FE64C}"/>
              </a:ext>
            </a:extLst>
          </p:cNvPr>
          <p:cNvSpPr/>
          <p:nvPr userDrawn="1"/>
        </p:nvSpPr>
        <p:spPr>
          <a:xfrm>
            <a:off x="3139923" y="3220961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7A714-546F-4513-A415-8A1018251AB0}"/>
              </a:ext>
            </a:extLst>
          </p:cNvPr>
          <p:cNvSpPr/>
          <p:nvPr userDrawn="1"/>
        </p:nvSpPr>
        <p:spPr>
          <a:xfrm>
            <a:off x="0" y="1257866"/>
            <a:ext cx="11635619" cy="14707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8EA01E-9273-4979-A259-33CD61C5D3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971" y="1122363"/>
            <a:ext cx="11156648" cy="1741789"/>
          </a:xfrm>
          <a:prstGeom prst="rect">
            <a:avLst/>
          </a:prstGeom>
        </p:spPr>
        <p:txBody>
          <a:bodyPr anchor="ctr"/>
          <a:lstStyle>
            <a:lvl1pPr algn="r">
              <a:defRPr sz="6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section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C447-30D0-4866-B96C-C3AB1456E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3" y="3220962"/>
            <a:ext cx="8495695" cy="102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Archive" panose="02000506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du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7C016-888D-42E3-B732-6FD1293E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</p:spTree>
    <p:extLst>
      <p:ext uri="{BB962C8B-B14F-4D97-AF65-F5344CB8AC3E}">
        <p14:creationId xmlns:p14="http://schemas.microsoft.com/office/powerpoint/2010/main" val="7273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205F9-65CE-4AAA-9BB9-752E5DFC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1C29C-6DB0-44AD-B8E8-A209394A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B70B8-2E5D-46CA-980E-CACA0585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E792FD1-FC7F-407B-9E31-A68D613A22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060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CC9F7-0F87-4137-8811-6C204BDC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76A8A-A543-4BA8-A68B-28FA7D93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410" y="1822903"/>
            <a:ext cx="527957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844AB5-D722-4E5F-9A63-FA691318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380" y="1822903"/>
            <a:ext cx="5260219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9C1AEB-788E-4F1A-9F25-6302829E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8E5F6F09-431B-4508-ACA6-60FD4CB9B7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435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E61DA-47C5-43F1-9476-7E9E308A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5774CE-FE5D-4602-A588-FEBBDA88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9570ABFE-1AF2-4EAD-B690-15CD515216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68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67698-8517-4A95-B85E-1CF3C417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82EAAE-D9EC-4024-9D79-EC0B575C6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3688E-A816-4C8D-A186-7B15210C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51783B7-E9EC-4FFF-9B14-0F08B92EC0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84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AB952D-6E5A-4BC1-95A7-C70AF2C5F282}"/>
              </a:ext>
            </a:extLst>
          </p:cNvPr>
          <p:cNvSpPr/>
          <p:nvPr userDrawn="1"/>
        </p:nvSpPr>
        <p:spPr>
          <a:xfrm>
            <a:off x="3139924" y="2174587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C63E4-D3AB-4AA0-90D3-B98A99F6A194}"/>
              </a:ext>
            </a:extLst>
          </p:cNvPr>
          <p:cNvSpPr/>
          <p:nvPr userDrawn="1"/>
        </p:nvSpPr>
        <p:spPr>
          <a:xfrm>
            <a:off x="-23568" y="843700"/>
            <a:ext cx="11673327" cy="988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C4E6A6-2E0D-4AB0-A210-10F6FD2E93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11" y="843701"/>
            <a:ext cx="11156648" cy="988792"/>
          </a:xfrm>
          <a:prstGeom prst="rect">
            <a:avLst/>
          </a:prstGeom>
        </p:spPr>
        <p:txBody>
          <a:bodyPr rIns="365760" anchor="ctr"/>
          <a:lstStyle>
            <a:lvl1pPr algn="r">
              <a:defRPr sz="4400"/>
            </a:lvl1pPr>
          </a:lstStyle>
          <a:p>
            <a:r>
              <a:rPr lang="fr-FR" dirty="0"/>
              <a:t>Merci de votre écoute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A1F119C-4B79-4A84-94D1-341C9741B5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4" y="2174588"/>
            <a:ext cx="8495695" cy="1023181"/>
          </a:xfrm>
          <a:prstGeom prst="rect">
            <a:avLst/>
          </a:prstGeom>
        </p:spPr>
        <p:txBody>
          <a:bodyPr lIns="365760" anchor="ctr"/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email@ac-nice.fr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82197E-A868-E5EE-6BFF-D353B504A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1" y="6011330"/>
            <a:ext cx="168249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35000" t="-12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83DD32-5AFF-16FD-F962-590F30D7F5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" y="5771404"/>
            <a:ext cx="2915405" cy="92426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FF8B4-F776-4C14-8358-B72828D0F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1971" y="6306456"/>
            <a:ext cx="255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r-FR"/>
              <a:t>23 mars 2020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29C1D-00F1-408D-BA89-E17B32893994}"/>
              </a:ext>
            </a:extLst>
          </p:cNvPr>
          <p:cNvSpPr/>
          <p:nvPr userDrawn="1"/>
        </p:nvSpPr>
        <p:spPr>
          <a:xfrm>
            <a:off x="7353905" y="6306456"/>
            <a:ext cx="4838095" cy="551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3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49000" t="12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F647EA-F32C-4773-9B1A-8BD53173AD67}"/>
              </a:ext>
            </a:extLst>
          </p:cNvPr>
          <p:cNvSpPr/>
          <p:nvPr userDrawn="1"/>
        </p:nvSpPr>
        <p:spPr>
          <a:xfrm>
            <a:off x="1093410" y="551543"/>
            <a:ext cx="10692190" cy="9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0F33FC-9A3E-484F-B688-2484467D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94A65E-AF33-4D90-937C-CDF430B9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409" y="1825625"/>
            <a:ext cx="106921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FF8B4-F776-4C14-8358-B72828D0F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1971" y="6306456"/>
            <a:ext cx="255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r-FR"/>
              <a:t>23 mars 2020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9D6EFE-499E-4839-B8A2-CA5F9EB29D1F}"/>
              </a:ext>
            </a:extLst>
          </p:cNvPr>
          <p:cNvSpPr/>
          <p:nvPr userDrawn="1"/>
        </p:nvSpPr>
        <p:spPr>
          <a:xfrm>
            <a:off x="0" y="551541"/>
            <a:ext cx="1093410" cy="919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29C1D-00F1-408D-BA89-E17B32893994}"/>
              </a:ext>
            </a:extLst>
          </p:cNvPr>
          <p:cNvSpPr/>
          <p:nvPr userDrawn="1"/>
        </p:nvSpPr>
        <p:spPr>
          <a:xfrm>
            <a:off x="7353905" y="6306456"/>
            <a:ext cx="4838095" cy="551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800" dirty="0" err="1">
                <a:solidFill>
                  <a:schemeClr val="tx2"/>
                </a:solidFill>
                <a:latin typeface="+mj-lt"/>
              </a:rPr>
              <a:t>Catégorie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5FB391-9C7B-E558-D948-791CE55A4E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9" y="6265106"/>
            <a:ext cx="168249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8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35000" t="-12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roux@ac-nice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A643C-3FEB-4E80-85B3-4DFE9FF4B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9233" y="1122363"/>
            <a:ext cx="12804851" cy="1741789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48B98-2E74-467D-B441-895EA9FF0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 EDT vers BEE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89663-E777-E15A-797F-944FEC73256E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25C99A-FBFF-B0F8-EEB4-DF505AEC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FE4A4-6518-2796-A4AB-B7BCF8537CD1}"/>
              </a:ext>
            </a:extLst>
          </p:cNvPr>
          <p:cNvSpPr/>
          <p:nvPr/>
        </p:nvSpPr>
        <p:spPr>
          <a:xfrm>
            <a:off x="7387770" y="6306456"/>
            <a:ext cx="4804230" cy="551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96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5_1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68930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Récupérer les données 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6713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B0F49-D1E0-B730-3A61-B9B5D4CCC114}"/>
              </a:ext>
            </a:extLst>
          </p:cNvPr>
          <p:cNvSpPr/>
          <p:nvPr/>
        </p:nvSpPr>
        <p:spPr>
          <a:xfrm>
            <a:off x="5965723" y="153201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généré à l’étape 3 »        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33FAC-2DC4-C0EC-8681-48F04CD4E207}"/>
              </a:ext>
            </a:extLst>
          </p:cNvPr>
          <p:cNvSpPr/>
          <p:nvPr/>
        </p:nvSpPr>
        <p:spPr>
          <a:xfrm>
            <a:off x="504441" y="153310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92208F-BEE5-B77A-F96E-4AA7EEE68A1A}"/>
              </a:ext>
            </a:extLst>
          </p:cNvPr>
          <p:cNvSpPr/>
          <p:nvPr/>
        </p:nvSpPr>
        <p:spPr>
          <a:xfrm>
            <a:off x="11099489" y="1629855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92F1F8-0849-42D6-2888-3E206504DCFA}"/>
              </a:ext>
            </a:extLst>
          </p:cNvPr>
          <p:cNvSpPr txBox="1"/>
          <p:nvPr/>
        </p:nvSpPr>
        <p:spPr>
          <a:xfrm>
            <a:off x="57150" y="2279167"/>
            <a:ext cx="121158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Travailler sur une copie de base (pour supprimer des données sans conséquence) 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E1155E-EBFE-68A6-91D4-CAE57054A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441" y="2812069"/>
            <a:ext cx="7628906" cy="33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5_2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D7E466-0846-66C5-4A8B-44BA9BEAB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9" b="9580"/>
          <a:stretch/>
        </p:blipFill>
        <p:spPr bwMode="auto">
          <a:xfrm>
            <a:off x="406399" y="1690688"/>
            <a:ext cx="6475663" cy="45218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8D12BC-9A1B-6A8B-DAB1-FECB17DE8ED5}"/>
              </a:ext>
            </a:extLst>
          </p:cNvPr>
          <p:cNvSpPr txBox="1"/>
          <p:nvPr/>
        </p:nvSpPr>
        <p:spPr>
          <a:xfrm>
            <a:off x="7469756" y="3717161"/>
            <a:ext cx="4315844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coche bien « Groupes » dans la fenêtre « Données à importer » qui apparait.</a:t>
            </a:r>
          </a:p>
        </p:txBody>
      </p:sp>
    </p:spTree>
    <p:extLst>
      <p:ext uri="{BB962C8B-B14F-4D97-AF65-F5344CB8AC3E}">
        <p14:creationId xmlns:p14="http://schemas.microsoft.com/office/powerpoint/2010/main" val="186539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6_1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68930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Etablir les correspondances 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6713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B0F49-D1E0-B730-3A61-B9B5D4CCC114}"/>
              </a:ext>
            </a:extLst>
          </p:cNvPr>
          <p:cNvSpPr/>
          <p:nvPr/>
        </p:nvSpPr>
        <p:spPr>
          <a:xfrm>
            <a:off x="5965723" y="153201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vérifie dans l’onglet STS que les groupes sont bien en correspondance : partie gauche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F54CC4-C6C3-6A91-59A1-DBF838D6FC1E}"/>
              </a:ext>
            </a:extLst>
          </p:cNvPr>
          <p:cNvSpPr txBox="1"/>
          <p:nvPr/>
        </p:nvSpPr>
        <p:spPr>
          <a:xfrm>
            <a:off x="8580637" y="3742588"/>
            <a:ext cx="340457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On utilise toujours le fichier type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sts_emp_RNE_2022.xml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généré à l’étape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3F52CF-223D-91FC-7C13-4021F10F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440" y="2385041"/>
            <a:ext cx="7766107" cy="38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6_2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1AE2F547-4E36-395A-703C-5628665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3F5022-E8E3-A25A-2ED7-D8C37D4B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7186" y="1589455"/>
            <a:ext cx="5147864" cy="45881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6BABDE-2E26-30B8-90C5-90C6682E822E}"/>
              </a:ext>
            </a:extLst>
          </p:cNvPr>
          <p:cNvSpPr txBox="1"/>
          <p:nvPr/>
        </p:nvSpPr>
        <p:spPr>
          <a:xfrm>
            <a:off x="6637737" y="3399386"/>
            <a:ext cx="51478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Puis vérifier dans l’onglet STSWEB qu’il y a bien, pour chaque groupe EDT que vous voulez retrouver dans l’ENT, le groupe STS correspondant.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7175D3C-51A7-6789-DE7F-B6396DD95633}"/>
              </a:ext>
            </a:extLst>
          </p:cNvPr>
          <p:cNvGrpSpPr/>
          <p:nvPr/>
        </p:nvGrpSpPr>
        <p:grpSpPr>
          <a:xfrm>
            <a:off x="1329144" y="3282532"/>
            <a:ext cx="546707" cy="146468"/>
            <a:chOff x="1329144" y="3282532"/>
            <a:chExt cx="546707" cy="146468"/>
          </a:xfrm>
        </p:grpSpPr>
        <p:sp>
          <p:nvSpPr>
            <p:cNvPr id="8" name="Flèche : droite 7">
              <a:extLst>
                <a:ext uri="{FF2B5EF4-FFF2-40B4-BE49-F238E27FC236}">
                  <a16:creationId xmlns:a16="http://schemas.microsoft.com/office/drawing/2014/main" id="{3A4C0F12-4374-6EAD-8647-CE6DB6083C43}"/>
                </a:ext>
              </a:extLst>
            </p:cNvPr>
            <p:cNvSpPr/>
            <p:nvPr/>
          </p:nvSpPr>
          <p:spPr>
            <a:xfrm>
              <a:off x="1606333" y="3282533"/>
              <a:ext cx="269518" cy="1464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2A46AADB-33CF-A61B-1C54-1671C84D41FA}"/>
                </a:ext>
              </a:extLst>
            </p:cNvPr>
            <p:cNvSpPr/>
            <p:nvPr/>
          </p:nvSpPr>
          <p:spPr>
            <a:xfrm rot="10800000">
              <a:off x="1329144" y="3282532"/>
              <a:ext cx="277189" cy="1464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6471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7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68930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élèves groupes »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6713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92F1F8-0849-42D6-2888-3E206504DCFA}"/>
              </a:ext>
            </a:extLst>
          </p:cNvPr>
          <p:cNvSpPr txBox="1"/>
          <p:nvPr/>
        </p:nvSpPr>
        <p:spPr>
          <a:xfrm>
            <a:off x="57150" y="2279167"/>
            <a:ext cx="121158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Toujours dans EDT 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6B849-7F21-82A5-D384-1E7C673EC6E8}"/>
              </a:ext>
            </a:extLst>
          </p:cNvPr>
          <p:cNvSpPr/>
          <p:nvPr/>
        </p:nvSpPr>
        <p:spPr>
          <a:xfrm>
            <a:off x="5964807" y="1533191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génère un fichier d’export 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4940331-89C5-CF46-36D2-B4CDF923FA94}"/>
              </a:ext>
            </a:extLst>
          </p:cNvPr>
          <p:cNvSpPr/>
          <p:nvPr/>
        </p:nvSpPr>
        <p:spPr>
          <a:xfrm>
            <a:off x="10507333" y="1637368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58FA7A-0ED9-B941-48EC-37348A815EEF}"/>
              </a:ext>
            </a:extLst>
          </p:cNvPr>
          <p:cNvSpPr txBox="1"/>
          <p:nvPr/>
        </p:nvSpPr>
        <p:spPr>
          <a:xfrm>
            <a:off x="7481455" y="3742588"/>
            <a:ext cx="450375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génère un fichier ZIP du type RneELEGROUPEAnnéeJourMois002806.zip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D88CE-8B76-BA84-E2BB-759BD71A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8655" y="2740667"/>
            <a:ext cx="576072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8_1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68930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Importation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récupérer les Liens élèves groupes à partir d’un logiciel privé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6713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92F1F8-0849-42D6-2888-3E206504DCFA}"/>
              </a:ext>
            </a:extLst>
          </p:cNvPr>
          <p:cNvSpPr txBox="1"/>
          <p:nvPr/>
        </p:nvSpPr>
        <p:spPr>
          <a:xfrm>
            <a:off x="57150" y="2279167"/>
            <a:ext cx="121158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Dans Siècle BEE 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A34FE8-1526-67DF-4621-62514F28BF4C}"/>
              </a:ext>
            </a:extLst>
          </p:cNvPr>
          <p:cNvSpPr/>
          <p:nvPr/>
        </p:nvSpPr>
        <p:spPr>
          <a:xfrm>
            <a:off x="509668" y="153201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BEE</a:t>
            </a:r>
            <a:endParaRPr lang="fr-FR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64173-255B-FE61-D4F4-9C8B6424B4DE}"/>
              </a:ext>
            </a:extLst>
          </p:cNvPr>
          <p:cNvSpPr/>
          <p:nvPr/>
        </p:nvSpPr>
        <p:spPr>
          <a:xfrm>
            <a:off x="5965723" y="153201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injecte le fichier d’export généré à l’étape 7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448E551-4384-3B9D-8AAE-01C54B9529A9}"/>
              </a:ext>
            </a:extLst>
          </p:cNvPr>
          <p:cNvSpPr/>
          <p:nvPr/>
        </p:nvSpPr>
        <p:spPr>
          <a:xfrm>
            <a:off x="11317715" y="1636189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1580E9-007B-AC3E-08E5-32ED13F60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9"/>
          <a:stretch/>
        </p:blipFill>
        <p:spPr bwMode="auto">
          <a:xfrm>
            <a:off x="546854" y="2663788"/>
            <a:ext cx="5718810" cy="35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8_2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8D12BC-9A1B-6A8B-DAB1-FECB17DE8ED5}"/>
              </a:ext>
            </a:extLst>
          </p:cNvPr>
          <p:cNvSpPr txBox="1"/>
          <p:nvPr/>
        </p:nvSpPr>
        <p:spPr>
          <a:xfrm>
            <a:off x="9013370" y="3366251"/>
            <a:ext cx="2772229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Lorsque vous avez ‘Fichier déposé’, la procédure est terminée. Les groupes seront visibles dans les fiches élèves le lendemain matin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155007-6410-9DDE-FF03-41D4D1F8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311" y="1690688"/>
            <a:ext cx="8680162" cy="373633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29B97AE-708C-A5C2-4EA0-F71148A2ECB2}"/>
              </a:ext>
            </a:extLst>
          </p:cNvPr>
          <p:cNvSpPr/>
          <p:nvPr/>
        </p:nvSpPr>
        <p:spPr>
          <a:xfrm>
            <a:off x="5201392" y="4144488"/>
            <a:ext cx="3658081" cy="926276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7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B5A62673-D081-4924-932D-8F8316CA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Murielle ANICITO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A679532E-4892-433B-BEE3-0B991498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dirty="0"/>
              <a:t>Principale du collège François de </a:t>
            </a:r>
            <a:r>
              <a:rPr lang="fr-FR" dirty="0" err="1"/>
              <a:t>Leusse</a:t>
            </a:r>
            <a:r>
              <a:rPr lang="fr-FR" dirty="0"/>
              <a:t> - La </a:t>
            </a:r>
            <a:r>
              <a:rPr lang="fr-FR" dirty="0" err="1"/>
              <a:t>londe</a:t>
            </a:r>
            <a:r>
              <a:rPr lang="fr-FR" dirty="0"/>
              <a:t> les Maures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6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A7E806D-326A-4721-AC4A-3243EEA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F6F1E9A-ABAE-4E9E-9FCD-A4B7733C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10" y="1525820"/>
            <a:ext cx="10692190" cy="465012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procédure ne peut être effectuée que si, au préalable, EDT a été mis à jour à partir de STS et que la mise en correspondance des matières et des enseignants a été effectuée. Pour l’effectuer, se reporter au document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solidFill>
                  <a:srgbClr val="2E74B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MISE A JOUR D’EDT A PARTIR DE STSWEB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2E74B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Correspondances matières et professeurs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7F8BC-B719-FCB5-1C73-D3D8CB72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F69418CF-C5A9-5A15-C862-0B419621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14732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A7E806D-326A-4721-AC4A-3243EEA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7F8BC-B719-FCB5-1C73-D3D8CB72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817B6F-6D90-99E7-4EEF-DB1E2C562AA0}"/>
              </a:ext>
            </a:extLst>
          </p:cNvPr>
          <p:cNvSpPr txBox="1"/>
          <p:nvPr/>
        </p:nvSpPr>
        <p:spPr>
          <a:xfrm>
            <a:off x="2842752" y="1380980"/>
            <a:ext cx="609845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DE LA PROCEDURE 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B0D578-BC41-7E74-5013-14A7E82279BB}"/>
              </a:ext>
            </a:extLst>
          </p:cNvPr>
          <p:cNvSpPr/>
          <p:nvPr/>
        </p:nvSpPr>
        <p:spPr>
          <a:xfrm>
            <a:off x="69666" y="31030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6E6E28-C7B2-2E0F-2F73-57B7763A96C4}"/>
              </a:ext>
            </a:extLst>
          </p:cNvPr>
          <p:cNvSpPr/>
          <p:nvPr/>
        </p:nvSpPr>
        <p:spPr>
          <a:xfrm>
            <a:off x="69666" y="3923845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25B7E-6A6B-98EC-8A2C-E0D14F27A7D4}"/>
              </a:ext>
            </a:extLst>
          </p:cNvPr>
          <p:cNvSpPr/>
          <p:nvPr/>
        </p:nvSpPr>
        <p:spPr>
          <a:xfrm>
            <a:off x="504441" y="1981311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Dans 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BE46D7-5EB2-E84D-5550-ED50DC64B960}"/>
              </a:ext>
            </a:extLst>
          </p:cNvPr>
          <p:cNvSpPr/>
          <p:nvPr/>
        </p:nvSpPr>
        <p:spPr>
          <a:xfrm>
            <a:off x="1882284" y="1987493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Commande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9E14B9-D4B8-4A2E-38FD-16394E7F72F4}"/>
              </a:ext>
            </a:extLst>
          </p:cNvPr>
          <p:cNvSpPr/>
          <p:nvPr/>
        </p:nvSpPr>
        <p:spPr>
          <a:xfrm>
            <a:off x="5959076" y="1981311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Résultat / remarque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84A68-EB8E-C858-4B28-3D4C46DD7952}"/>
              </a:ext>
            </a:extLst>
          </p:cNvPr>
          <p:cNvSpPr/>
          <p:nvPr/>
        </p:nvSpPr>
        <p:spPr>
          <a:xfrm>
            <a:off x="504441" y="288561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Monoposte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3776D7-7478-9031-9F88-7AA4897CE1EB}"/>
              </a:ext>
            </a:extLst>
          </p:cNvPr>
          <p:cNvSpPr/>
          <p:nvPr/>
        </p:nvSpPr>
        <p:spPr>
          <a:xfrm>
            <a:off x="504441" y="3706388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STS</a:t>
            </a:r>
            <a:endParaRPr lang="fr-FR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D1DCFD-AC0C-3144-5B07-57561C95146A}"/>
              </a:ext>
            </a:extLst>
          </p:cNvPr>
          <p:cNvSpPr/>
          <p:nvPr/>
        </p:nvSpPr>
        <p:spPr>
          <a:xfrm>
            <a:off x="1882284" y="28856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Exporter avec l’assistant 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F8FBB-C223-B437-6D62-6A968B71CA56}"/>
              </a:ext>
            </a:extLst>
          </p:cNvPr>
          <p:cNvSpPr/>
          <p:nvPr/>
        </p:nvSpPr>
        <p:spPr>
          <a:xfrm>
            <a:off x="1882284" y="3706388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Imports Emploi du Temps»</a:t>
            </a: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F87A1-47F5-2E63-7958-568A15585D97}"/>
              </a:ext>
            </a:extLst>
          </p:cNvPr>
          <p:cNvSpPr/>
          <p:nvPr/>
        </p:nvSpPr>
        <p:spPr>
          <a:xfrm>
            <a:off x="5959076" y="2885612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génère un fichier d’export « EDT vers STS »        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F95A69-5514-343E-DBFE-CA6A3DA5434C}"/>
              </a:ext>
            </a:extLst>
          </p:cNvPr>
          <p:cNvSpPr/>
          <p:nvPr/>
        </p:nvSpPr>
        <p:spPr>
          <a:xfrm>
            <a:off x="5959076" y="3706388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d’export généré à l’étape 1         .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2681560-83AF-4422-0509-8E9598374376}"/>
              </a:ext>
            </a:extLst>
          </p:cNvPr>
          <p:cNvSpPr/>
          <p:nvPr/>
        </p:nvSpPr>
        <p:spPr>
          <a:xfrm>
            <a:off x="69666" y="47593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91B318-AB4C-631E-02FD-7D07894BCFBD}"/>
              </a:ext>
            </a:extLst>
          </p:cNvPr>
          <p:cNvSpPr/>
          <p:nvPr/>
        </p:nvSpPr>
        <p:spPr>
          <a:xfrm>
            <a:off x="1882284" y="45419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Emploi du temps »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9C873-D10A-D231-8A35-1591F84B145B}"/>
              </a:ext>
            </a:extLst>
          </p:cNvPr>
          <p:cNvSpPr/>
          <p:nvPr/>
        </p:nvSpPr>
        <p:spPr>
          <a:xfrm>
            <a:off x="5959076" y="4541911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génère un fichier d’export 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0A54B1-234A-566F-D00E-866399BA884B}"/>
              </a:ext>
            </a:extLst>
          </p:cNvPr>
          <p:cNvSpPr txBox="1"/>
          <p:nvPr/>
        </p:nvSpPr>
        <p:spPr>
          <a:xfrm>
            <a:off x="69793" y="307357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22E218F-0DED-97E1-9AE4-08CCC97F8482}"/>
              </a:ext>
            </a:extLst>
          </p:cNvPr>
          <p:cNvSpPr txBox="1"/>
          <p:nvPr/>
        </p:nvSpPr>
        <p:spPr>
          <a:xfrm>
            <a:off x="69182" y="389411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4D56AC-59B7-5DF5-0CC8-F43A0B25FED5}"/>
              </a:ext>
            </a:extLst>
          </p:cNvPr>
          <p:cNvSpPr txBox="1"/>
          <p:nvPr/>
        </p:nvSpPr>
        <p:spPr>
          <a:xfrm>
            <a:off x="81400" y="47294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0F3A772-54C7-F1D1-14A5-7C27E6467702}"/>
              </a:ext>
            </a:extLst>
          </p:cNvPr>
          <p:cNvSpPr/>
          <p:nvPr/>
        </p:nvSpPr>
        <p:spPr>
          <a:xfrm>
            <a:off x="11264379" y="2985084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F821776-B332-2313-8B7F-AC7E3B31E462}"/>
              </a:ext>
            </a:extLst>
          </p:cNvPr>
          <p:cNvSpPr/>
          <p:nvPr/>
        </p:nvSpPr>
        <p:spPr>
          <a:xfrm>
            <a:off x="11269085" y="3808785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085B0D-D543-4536-0984-7A6CA1E6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43D1086-1C24-5976-F8CB-A942983CB3A1}"/>
              </a:ext>
            </a:extLst>
          </p:cNvPr>
          <p:cNvSpPr/>
          <p:nvPr/>
        </p:nvSpPr>
        <p:spPr>
          <a:xfrm>
            <a:off x="10501602" y="4646088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B2F8DE5-804C-90A3-16DB-9AD3BC05060C}"/>
              </a:ext>
            </a:extLst>
          </p:cNvPr>
          <p:cNvSpPr/>
          <p:nvPr/>
        </p:nvSpPr>
        <p:spPr>
          <a:xfrm>
            <a:off x="72166" y="5601313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2F2A1-5BF4-30A2-786E-D06F43065AE4}"/>
              </a:ext>
            </a:extLst>
          </p:cNvPr>
          <p:cNvSpPr/>
          <p:nvPr/>
        </p:nvSpPr>
        <p:spPr>
          <a:xfrm>
            <a:off x="1884784" y="5383856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Structure »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3E74D-B5C4-C4E2-FD22-F7BDD0904DA6}"/>
              </a:ext>
            </a:extLst>
          </p:cNvPr>
          <p:cNvSpPr/>
          <p:nvPr/>
        </p:nvSpPr>
        <p:spPr>
          <a:xfrm>
            <a:off x="5961576" y="5383855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vers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Siecle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direct, pas de fichier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122F1A-3CE2-1ABA-42AD-5A0BB445A542}"/>
              </a:ext>
            </a:extLst>
          </p:cNvPr>
          <p:cNvSpPr txBox="1"/>
          <p:nvPr/>
        </p:nvSpPr>
        <p:spPr>
          <a:xfrm>
            <a:off x="83900" y="557135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C60F54-D3C5-1CAE-70A1-CC4E02F0D875}"/>
              </a:ext>
            </a:extLst>
          </p:cNvPr>
          <p:cNvSpPr/>
          <p:nvPr/>
        </p:nvSpPr>
        <p:spPr>
          <a:xfrm>
            <a:off x="8004748" y="6415550"/>
            <a:ext cx="4059433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SCHEMA DE LA PROCEDURE : 1</a:t>
            </a:r>
          </a:p>
        </p:txBody>
      </p:sp>
    </p:spTree>
    <p:extLst>
      <p:ext uri="{BB962C8B-B14F-4D97-AF65-F5344CB8AC3E}">
        <p14:creationId xmlns:p14="http://schemas.microsoft.com/office/powerpoint/2010/main" val="31883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A7E806D-326A-4721-AC4A-3243EEA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7F8BC-B719-FCB5-1C73-D3D8CB72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BB0D578-BC41-7E74-5013-14A7E82279BB}"/>
              </a:ext>
            </a:extLst>
          </p:cNvPr>
          <p:cNvSpPr/>
          <p:nvPr/>
        </p:nvSpPr>
        <p:spPr>
          <a:xfrm>
            <a:off x="69666" y="1783936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6E6E28-C7B2-2E0F-2F73-57B7763A96C4}"/>
              </a:ext>
            </a:extLst>
          </p:cNvPr>
          <p:cNvSpPr/>
          <p:nvPr/>
        </p:nvSpPr>
        <p:spPr>
          <a:xfrm>
            <a:off x="69666" y="2604712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84A68-EB8E-C858-4B28-3D4C46DD7952}"/>
              </a:ext>
            </a:extLst>
          </p:cNvPr>
          <p:cNvSpPr/>
          <p:nvPr/>
        </p:nvSpPr>
        <p:spPr>
          <a:xfrm>
            <a:off x="504441" y="1566479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3776D7-7478-9031-9F88-7AA4897CE1EB}"/>
              </a:ext>
            </a:extLst>
          </p:cNvPr>
          <p:cNvSpPr/>
          <p:nvPr/>
        </p:nvSpPr>
        <p:spPr>
          <a:xfrm>
            <a:off x="504441" y="4064493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BEE</a:t>
            </a:r>
            <a:endParaRPr lang="fr-FR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D1DCFD-AC0C-3144-5B07-57561C95146A}"/>
              </a:ext>
            </a:extLst>
          </p:cNvPr>
          <p:cNvSpPr/>
          <p:nvPr/>
        </p:nvSpPr>
        <p:spPr>
          <a:xfrm>
            <a:off x="1882284" y="1566479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Récupérer les données 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F8FBB-C223-B437-6D62-6A968B71CA56}"/>
              </a:ext>
            </a:extLst>
          </p:cNvPr>
          <p:cNvSpPr/>
          <p:nvPr/>
        </p:nvSpPr>
        <p:spPr>
          <a:xfrm>
            <a:off x="1882284" y="2387255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Etablir les correspondances 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F87A1-47F5-2E63-7958-568A15585D97}"/>
              </a:ext>
            </a:extLst>
          </p:cNvPr>
          <p:cNvSpPr/>
          <p:nvPr/>
        </p:nvSpPr>
        <p:spPr>
          <a:xfrm>
            <a:off x="5959076" y="1566479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généré à l’étape 3 »        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F95A69-5514-343E-DBFE-CA6A3DA5434C}"/>
              </a:ext>
            </a:extLst>
          </p:cNvPr>
          <p:cNvSpPr/>
          <p:nvPr/>
        </p:nvSpPr>
        <p:spPr>
          <a:xfrm>
            <a:off x="5959076" y="2387255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vérifie dans l’onglet STS que les groupes sont bien en correspondance : partie gauche</a:t>
            </a:r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2681560-83AF-4422-0509-8E9598374376}"/>
              </a:ext>
            </a:extLst>
          </p:cNvPr>
          <p:cNvSpPr/>
          <p:nvPr/>
        </p:nvSpPr>
        <p:spPr>
          <a:xfrm>
            <a:off x="69666" y="3440236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91B318-AB4C-631E-02FD-7D07894BCFBD}"/>
              </a:ext>
            </a:extLst>
          </p:cNvPr>
          <p:cNvSpPr/>
          <p:nvPr/>
        </p:nvSpPr>
        <p:spPr>
          <a:xfrm>
            <a:off x="1882284" y="3222779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élèves groupes »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0A54B1-234A-566F-D00E-866399BA884B}"/>
              </a:ext>
            </a:extLst>
          </p:cNvPr>
          <p:cNvSpPr txBox="1"/>
          <p:nvPr/>
        </p:nvSpPr>
        <p:spPr>
          <a:xfrm>
            <a:off x="69793" y="175444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22E218F-0DED-97E1-9AE4-08CCC97F8482}"/>
              </a:ext>
            </a:extLst>
          </p:cNvPr>
          <p:cNvSpPr txBox="1"/>
          <p:nvPr/>
        </p:nvSpPr>
        <p:spPr>
          <a:xfrm>
            <a:off x="69182" y="25749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4D56AC-59B7-5DF5-0CC8-F43A0B25FED5}"/>
              </a:ext>
            </a:extLst>
          </p:cNvPr>
          <p:cNvSpPr txBox="1"/>
          <p:nvPr/>
        </p:nvSpPr>
        <p:spPr>
          <a:xfrm>
            <a:off x="81400" y="341028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0F3A772-54C7-F1D1-14A5-7C27E6467702}"/>
              </a:ext>
            </a:extLst>
          </p:cNvPr>
          <p:cNvSpPr/>
          <p:nvPr/>
        </p:nvSpPr>
        <p:spPr>
          <a:xfrm>
            <a:off x="11099489" y="1665951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085B0D-D543-4536-0984-7A6CA1E6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B2F8DE5-804C-90A3-16DB-9AD3BC05060C}"/>
              </a:ext>
            </a:extLst>
          </p:cNvPr>
          <p:cNvSpPr/>
          <p:nvPr/>
        </p:nvSpPr>
        <p:spPr>
          <a:xfrm>
            <a:off x="72166" y="4282180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2F2A1-5BF4-30A2-786E-D06F43065AE4}"/>
              </a:ext>
            </a:extLst>
          </p:cNvPr>
          <p:cNvSpPr/>
          <p:nvPr/>
        </p:nvSpPr>
        <p:spPr>
          <a:xfrm>
            <a:off x="1884784" y="4064723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Importation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récupérer les Liens élèves groupes à partir d’un logiciel privé 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3E74D-B5C4-C4E2-FD22-F7BDD0904DA6}"/>
              </a:ext>
            </a:extLst>
          </p:cNvPr>
          <p:cNvSpPr/>
          <p:nvPr/>
        </p:nvSpPr>
        <p:spPr>
          <a:xfrm>
            <a:off x="5961576" y="406472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injecte le fichier d’export généré à l’étape 7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122F1A-3CE2-1ABA-42AD-5A0BB445A542}"/>
              </a:ext>
            </a:extLst>
          </p:cNvPr>
          <p:cNvSpPr txBox="1"/>
          <p:nvPr/>
        </p:nvSpPr>
        <p:spPr>
          <a:xfrm>
            <a:off x="83900" y="42522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B4B98CA-5312-0C79-CCBB-6C04AD5B6A9A}"/>
              </a:ext>
            </a:extLst>
          </p:cNvPr>
          <p:cNvSpPr/>
          <p:nvPr/>
        </p:nvSpPr>
        <p:spPr>
          <a:xfrm>
            <a:off x="11313568" y="4168899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C60F54-D3C5-1CAE-70A1-CC4E02F0D875}"/>
              </a:ext>
            </a:extLst>
          </p:cNvPr>
          <p:cNvSpPr/>
          <p:nvPr/>
        </p:nvSpPr>
        <p:spPr>
          <a:xfrm>
            <a:off x="8004748" y="6415550"/>
            <a:ext cx="4059433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SCHEMA DE LA PROCEDURE :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7E04D-5795-79CF-07DB-DF53CE154F9B}"/>
              </a:ext>
            </a:extLst>
          </p:cNvPr>
          <p:cNvSpPr/>
          <p:nvPr/>
        </p:nvSpPr>
        <p:spPr>
          <a:xfrm>
            <a:off x="5959076" y="3222783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génère un fichier d’export 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134AE74-5CCB-0231-1D03-6782EFD55B5B}"/>
              </a:ext>
            </a:extLst>
          </p:cNvPr>
          <p:cNvSpPr/>
          <p:nvPr/>
        </p:nvSpPr>
        <p:spPr>
          <a:xfrm>
            <a:off x="10501602" y="3326960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1206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10E519C-7DF3-6B5C-A99C-D15882D440D3}"/>
              </a:ext>
            </a:extLst>
          </p:cNvPr>
          <p:cNvSpPr/>
          <p:nvPr/>
        </p:nvSpPr>
        <p:spPr>
          <a:xfrm>
            <a:off x="69666" y="2203417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68789-A3B4-49ED-58E2-973F1AB47893}"/>
              </a:ext>
            </a:extLst>
          </p:cNvPr>
          <p:cNvSpPr/>
          <p:nvPr/>
        </p:nvSpPr>
        <p:spPr>
          <a:xfrm>
            <a:off x="504441" y="1985960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Monoposte</a:t>
            </a:r>
          </a:p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51196-AFF2-EC2C-E960-6FA5098C4145}"/>
              </a:ext>
            </a:extLst>
          </p:cNvPr>
          <p:cNvSpPr/>
          <p:nvPr/>
        </p:nvSpPr>
        <p:spPr>
          <a:xfrm>
            <a:off x="1882284" y="1985960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STSWEB Exporter avec l’assistant 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E7F19E-CDFD-4964-02D7-C90C37B41E23}"/>
              </a:ext>
            </a:extLst>
          </p:cNvPr>
          <p:cNvSpPr txBox="1"/>
          <p:nvPr/>
        </p:nvSpPr>
        <p:spPr>
          <a:xfrm>
            <a:off x="69793" y="217392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361AFBF-F890-5DF6-BCF9-EC870DAB5B10}"/>
              </a:ext>
            </a:extLst>
          </p:cNvPr>
          <p:cNvSpPr txBox="1"/>
          <p:nvPr/>
        </p:nvSpPr>
        <p:spPr>
          <a:xfrm>
            <a:off x="2842752" y="1380980"/>
            <a:ext cx="609845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A PAS 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1_1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1AE2F547-4E36-395A-703C-5628665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879E9-E6FF-1EBB-2E6F-76DD20FF59AD}"/>
              </a:ext>
            </a:extLst>
          </p:cNvPr>
          <p:cNvSpPr/>
          <p:nvPr/>
        </p:nvSpPr>
        <p:spPr>
          <a:xfrm>
            <a:off x="5949857" y="1985173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génère un fichier d’export « EDT vers STS »        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3E8061-29E9-BED0-C589-FF81D07AD88F}"/>
              </a:ext>
            </a:extLst>
          </p:cNvPr>
          <p:cNvSpPr/>
          <p:nvPr/>
        </p:nvSpPr>
        <p:spPr>
          <a:xfrm>
            <a:off x="11255160" y="2054665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D566DC-9E5B-C926-57B4-037C1CB0E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441" y="2878836"/>
            <a:ext cx="7247898" cy="31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7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1_2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34BD6A2-04E1-191E-AE4F-9185B46D472F}"/>
              </a:ext>
            </a:extLst>
          </p:cNvPr>
          <p:cNvSpPr txBox="1"/>
          <p:nvPr/>
        </p:nvSpPr>
        <p:spPr>
          <a:xfrm>
            <a:off x="8874178" y="2674000"/>
            <a:ext cx="3279722" cy="3635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Supprimer les matières qui ne peuvent être mises en correspondance avec STS Web (aide aux devoirs, CDI..). Idem pour les </a:t>
            </a:r>
            <a:r>
              <a:rPr lang="fr-FR" dirty="0">
                <a:latin typeface="Calibri"/>
                <a:ea typeface="Calibri" panose="020F0502020204030204" pitchFamily="34" charset="0"/>
                <a:cs typeface="Calibri"/>
              </a:rPr>
              <a:t>enseignants</a:t>
            </a:r>
            <a:r>
              <a:rPr lang="fr-FR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 Toutes les données n’ayant pas de correspondance STS Web peuvent être effacées à condition qu’il reste au moins un cours pour chaque groupe car ce sont eux seulement qu'il faut remonter.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1AE2F547-4E36-395A-703C-5628665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7EBE08-CEBE-4B5A-C9BF-0A463C6DB6FE}"/>
              </a:ext>
            </a:extLst>
          </p:cNvPr>
          <p:cNvSpPr txBox="1"/>
          <p:nvPr/>
        </p:nvSpPr>
        <p:spPr>
          <a:xfrm>
            <a:off x="57150" y="1545230"/>
            <a:ext cx="121158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Travailler sur une copie de base (pour supprimer des données sans conséquence) 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FA5FA-D2C5-D883-658D-3C525654DE27}"/>
              </a:ext>
            </a:extLst>
          </p:cNvPr>
          <p:cNvSpPr txBox="1"/>
          <p:nvPr/>
        </p:nvSpPr>
        <p:spPr>
          <a:xfrm>
            <a:off x="38100" y="2109615"/>
            <a:ext cx="121158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Interdire l’export aux cours non exportables (en rouge dans la colonne STS Web).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2A890C-5E2F-0320-1742-65ACDAF9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310" y="2650121"/>
            <a:ext cx="8456907" cy="35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10E519C-7DF3-6B5C-A99C-D15882D440D3}"/>
              </a:ext>
            </a:extLst>
          </p:cNvPr>
          <p:cNvSpPr/>
          <p:nvPr/>
        </p:nvSpPr>
        <p:spPr>
          <a:xfrm>
            <a:off x="69666" y="1798687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68789-A3B4-49ED-58E2-973F1AB47893}"/>
              </a:ext>
            </a:extLst>
          </p:cNvPr>
          <p:cNvSpPr/>
          <p:nvPr/>
        </p:nvSpPr>
        <p:spPr>
          <a:xfrm>
            <a:off x="504441" y="1581230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STS</a:t>
            </a:r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51196-AFF2-EC2C-E960-6FA5098C4145}"/>
              </a:ext>
            </a:extLst>
          </p:cNvPr>
          <p:cNvSpPr/>
          <p:nvPr/>
        </p:nvSpPr>
        <p:spPr>
          <a:xfrm>
            <a:off x="1882284" y="1581230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Imports Emploi du Temps»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E7F19E-CDFD-4964-02D7-C90C37B41E23}"/>
              </a:ext>
            </a:extLst>
          </p:cNvPr>
          <p:cNvSpPr txBox="1"/>
          <p:nvPr/>
        </p:nvSpPr>
        <p:spPr>
          <a:xfrm>
            <a:off x="69793" y="17691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2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1AE2F547-4E36-395A-703C-5628665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BDB043-3DC7-C570-9DF9-CBD4D17C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1135" y="2523748"/>
            <a:ext cx="8311605" cy="3147086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074DA939-4EC2-6EF4-09FB-9504AFA48D44}"/>
              </a:ext>
            </a:extLst>
          </p:cNvPr>
          <p:cNvSpPr/>
          <p:nvPr/>
        </p:nvSpPr>
        <p:spPr>
          <a:xfrm>
            <a:off x="5117956" y="3542129"/>
            <a:ext cx="1165122" cy="43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3DDBB3-5D5C-9BBA-32B4-B3731751F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9" t="6597" r="10205" b="22389"/>
          <a:stretch/>
        </p:blipFill>
        <p:spPr bwMode="auto">
          <a:xfrm>
            <a:off x="3687578" y="5036688"/>
            <a:ext cx="3582649" cy="13870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CB298A-4375-6A28-3120-ED85AA891ED5}"/>
              </a:ext>
            </a:extLst>
          </p:cNvPr>
          <p:cNvSpPr txBox="1"/>
          <p:nvPr/>
        </p:nvSpPr>
        <p:spPr>
          <a:xfrm>
            <a:off x="7693337" y="5036688"/>
            <a:ext cx="158198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obtenez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FA1C99D-0B3B-4BEC-D06C-62C4217B5587}"/>
              </a:ext>
            </a:extLst>
          </p:cNvPr>
          <p:cNvGrpSpPr/>
          <p:nvPr/>
        </p:nvGrpSpPr>
        <p:grpSpPr>
          <a:xfrm>
            <a:off x="7367661" y="3514503"/>
            <a:ext cx="2055595" cy="2281743"/>
            <a:chOff x="7367661" y="3514503"/>
            <a:chExt cx="2055595" cy="2281743"/>
          </a:xfrm>
        </p:grpSpPr>
        <p:sp>
          <p:nvSpPr>
            <p:cNvPr id="7" name="Flèche : demi-tour 6">
              <a:extLst>
                <a:ext uri="{FF2B5EF4-FFF2-40B4-BE49-F238E27FC236}">
                  <a16:creationId xmlns:a16="http://schemas.microsoft.com/office/drawing/2014/main" id="{36946A06-69A6-EC24-BF5D-DE11EB93AFFE}"/>
                </a:ext>
              </a:extLst>
            </p:cNvPr>
            <p:cNvSpPr/>
            <p:nvPr/>
          </p:nvSpPr>
          <p:spPr>
            <a:xfrm rot="5400000">
              <a:off x="7918160" y="4165167"/>
              <a:ext cx="2155759" cy="854432"/>
            </a:xfrm>
            <a:prstGeom prst="uturnArrow">
              <a:avLst>
                <a:gd name="adj1" fmla="val 28948"/>
                <a:gd name="adj2" fmla="val 14474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Flèche : droite 7">
              <a:extLst>
                <a:ext uri="{FF2B5EF4-FFF2-40B4-BE49-F238E27FC236}">
                  <a16:creationId xmlns:a16="http://schemas.microsoft.com/office/drawing/2014/main" id="{A286EA68-39FA-6531-8EA2-7828C0BE8FE7}"/>
                </a:ext>
              </a:extLst>
            </p:cNvPr>
            <p:cNvSpPr/>
            <p:nvPr/>
          </p:nvSpPr>
          <p:spPr>
            <a:xfrm rot="10800000">
              <a:off x="7367661" y="5299659"/>
              <a:ext cx="1490798" cy="4965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04673-FE6E-BC30-C42E-03FD53783B4B}"/>
                </a:ext>
              </a:extLst>
            </p:cNvPr>
            <p:cNvSpPr/>
            <p:nvPr/>
          </p:nvSpPr>
          <p:spPr>
            <a:xfrm>
              <a:off x="8835390" y="5428351"/>
              <a:ext cx="45719" cy="237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B92CD51-B052-3C78-D1B8-1258E5942A58}"/>
              </a:ext>
            </a:extLst>
          </p:cNvPr>
          <p:cNvSpPr/>
          <p:nvPr/>
        </p:nvSpPr>
        <p:spPr>
          <a:xfrm>
            <a:off x="5965723" y="1581229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d’export généré à l’étape 1         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112D17C-BDDE-6287-FA2C-C04442C3F646}"/>
              </a:ext>
            </a:extLst>
          </p:cNvPr>
          <p:cNvSpPr/>
          <p:nvPr/>
        </p:nvSpPr>
        <p:spPr>
          <a:xfrm>
            <a:off x="11275732" y="1683626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296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7494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Emploi du temps »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7195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B0F49-D1E0-B730-3A61-B9B5D4CCC114}"/>
              </a:ext>
            </a:extLst>
          </p:cNvPr>
          <p:cNvSpPr/>
          <p:nvPr/>
        </p:nvSpPr>
        <p:spPr>
          <a:xfrm>
            <a:off x="5965723" y="153201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On génère un fichier d’export           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64672E4-D0CB-0373-9BE4-89C3C5764896}"/>
              </a:ext>
            </a:extLst>
          </p:cNvPr>
          <p:cNvSpPr/>
          <p:nvPr/>
        </p:nvSpPr>
        <p:spPr>
          <a:xfrm>
            <a:off x="10508249" y="1636189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7ACCC4E-7769-CDF2-23E3-7813D17C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0179" y="2381338"/>
            <a:ext cx="8810199" cy="324944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A594F22-997F-02CD-39B3-4D14762AD857}"/>
              </a:ext>
            </a:extLst>
          </p:cNvPr>
          <p:cNvSpPr txBox="1"/>
          <p:nvPr/>
        </p:nvSpPr>
        <p:spPr>
          <a:xfrm>
            <a:off x="9327627" y="3701845"/>
            <a:ext cx="273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fichier généré est du type :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sts_emp_RNE_2022.xml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38EEFD6C-A52A-1FFF-691A-74A2E3005FBE}"/>
              </a:ext>
            </a:extLst>
          </p:cNvPr>
          <p:cNvSpPr/>
          <p:nvPr/>
        </p:nvSpPr>
        <p:spPr>
          <a:xfrm>
            <a:off x="5768846" y="3665749"/>
            <a:ext cx="1165122" cy="43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79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Export et alimentation des groupes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7494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Structure »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7195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DB0F49-D1E0-B730-3A61-B9B5D4CCC114}"/>
              </a:ext>
            </a:extLst>
          </p:cNvPr>
          <p:cNvSpPr/>
          <p:nvPr/>
        </p:nvSpPr>
        <p:spPr>
          <a:xfrm>
            <a:off x="5965723" y="1532012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vers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Siecle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direct, pas de fichier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A594F22-997F-02CD-39B3-4D14762AD857}"/>
              </a:ext>
            </a:extLst>
          </p:cNvPr>
          <p:cNvSpPr txBox="1"/>
          <p:nvPr/>
        </p:nvSpPr>
        <p:spPr>
          <a:xfrm>
            <a:off x="9327627" y="3701845"/>
            <a:ext cx="2736554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commande envoi la liste des groupes dans Siècle BEE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E3F5CE-F177-ADF5-514B-D9F377E7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4826" y="2362797"/>
            <a:ext cx="8697361" cy="3207823"/>
          </a:xfrm>
          <a:prstGeom prst="rect">
            <a:avLst/>
          </a:prstGeom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38EEFD6C-A52A-1FFF-691A-74A2E3005FBE}"/>
              </a:ext>
            </a:extLst>
          </p:cNvPr>
          <p:cNvSpPr/>
          <p:nvPr/>
        </p:nvSpPr>
        <p:spPr>
          <a:xfrm>
            <a:off x="5672594" y="3870286"/>
            <a:ext cx="1165122" cy="43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1406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9465499B-BCB6-4829-BC8C-080ED5278FFA}"/>
    </a:ext>
  </a:extLst>
</a:theme>
</file>

<file path=ppt/theme/theme2.xml><?xml version="1.0" encoding="utf-8"?>
<a:theme xmlns:a="http://schemas.openxmlformats.org/drawingml/2006/main" name="Contenu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EAE8CE68-9E0A-4A45-B65E-34AA02EEDC57}"/>
    </a:ext>
  </a:extLst>
</a:theme>
</file>

<file path=ppt/theme/theme3.xml><?xml version="1.0" encoding="utf-8"?>
<a:theme xmlns:a="http://schemas.openxmlformats.org/drawingml/2006/main" name="Vides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5AAA9BAE-BC14-4338-BC35-0A62EE304DC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47AD29C6C1441909C20C0DAAC249D" ma:contentTypeVersion="17" ma:contentTypeDescription="Crée un document." ma:contentTypeScope="" ma:versionID="9293221d3a98f83cc17b246fbdd93924">
  <xsd:schema xmlns:xsd="http://www.w3.org/2001/XMLSchema" xmlns:xs="http://www.w3.org/2001/XMLSchema" xmlns:p="http://schemas.microsoft.com/office/2006/metadata/properties" xmlns:ns2="a6130e28-1d7c-4a01-a47b-546f72f57a34" xmlns:ns3="c2afeb80-a744-4750-b035-82afad0b2806" targetNamespace="http://schemas.microsoft.com/office/2006/metadata/properties" ma:root="true" ma:fieldsID="332e99029f4aaa406e6f719a840cb31d" ns2:_="" ns3:_="">
    <xsd:import namespace="a6130e28-1d7c-4a01-a47b-546f72f57a34"/>
    <xsd:import namespace="c2afeb80-a744-4750-b035-82afad0b28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uor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30e28-1d7c-4a01-a47b-546f72f57a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3507452-2421-4fb6-8f83-32e24fb21ad1}" ma:internalName="TaxCatchAll" ma:showField="CatchAllData" ma:web="a6130e28-1d7c-4a01-a47b-546f72f57a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feb80-a744-4750-b035-82afad0b2806" elementFormDefault="qualified">
    <xsd:import namespace="http://schemas.microsoft.com/office/2006/documentManagement/types"/>
    <xsd:import namespace="http://schemas.microsoft.com/office/infopath/2007/PartnerControls"/>
    <xsd:element name="vuor" ma:index="10" nillable="true" ma:displayName="Personne ou groupe" ma:list="UserInfo" ma:internalName="vu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3d321b73-4cda-4481-8410-8860eca969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uor xmlns="c2afeb80-a744-4750-b035-82afad0b2806">
      <UserInfo>
        <DisplayName/>
        <AccountId xsi:nil="true"/>
        <AccountType/>
      </UserInfo>
    </vuor>
    <TaxCatchAll xmlns="a6130e28-1d7c-4a01-a47b-546f72f57a34" xsi:nil="true"/>
    <lcf76f155ced4ddcb4097134ff3c332f xmlns="c2afeb80-a744-4750-b035-82afad0b28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6F60E-73B1-4234-A225-47756BA56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30e28-1d7c-4a01-a47b-546f72f57a34"/>
    <ds:schemaRef ds:uri="c2afeb80-a744-4750-b035-82afad0b2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241691-EA09-41C6-9D23-00D9B9512394}">
  <ds:schemaRefs>
    <ds:schemaRef ds:uri="http://schemas.microsoft.com/office/2006/metadata/properties"/>
    <ds:schemaRef ds:uri="http://schemas.microsoft.com/office/infopath/2007/PartnerControls"/>
    <ds:schemaRef ds:uri="c2afeb80-a744-4750-b035-82afad0b2806"/>
    <ds:schemaRef ds:uri="a6130e28-1d7c-4a01-a47b-546f72f57a34"/>
  </ds:schemaRefs>
</ds:datastoreItem>
</file>

<file path=customXml/itemProps3.xml><?xml version="1.0" encoding="utf-8"?>
<ds:datastoreItem xmlns:ds="http://schemas.openxmlformats.org/officeDocument/2006/customXml" ds:itemID="{5D738E2F-CE87-413F-A85F-1876B7FE38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 DANE</Template>
  <TotalTime>3049</TotalTime>
  <Words>828</Words>
  <Application>Microsoft Office PowerPoint</Application>
  <PresentationFormat>Grand écran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Archive</vt:lpstr>
      <vt:lpstr>Arial</vt:lpstr>
      <vt:lpstr>Calibri</vt:lpstr>
      <vt:lpstr>Roboto</vt:lpstr>
      <vt:lpstr>Wingdings</vt:lpstr>
      <vt:lpstr>Titres</vt:lpstr>
      <vt:lpstr>Contenu</vt:lpstr>
      <vt:lpstr>Vides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Export et alimentation des groupes</vt:lpstr>
      <vt:lpstr>Murielle ANICITO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 M@gistère</dc:title>
  <dc:creator>David Ragot</dc:creator>
  <cp:lastModifiedBy>murielle.anicito@gmail.com</cp:lastModifiedBy>
  <cp:revision>68</cp:revision>
  <dcterms:created xsi:type="dcterms:W3CDTF">2021-03-28T16:38:09Z</dcterms:created>
  <dcterms:modified xsi:type="dcterms:W3CDTF">2023-06-29T13:49:14Z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0x010100AF047AD29C6C1441909C20C0DAAC249D</vt:lpwstr>
  </property>
  <property fmtid="{D5CDD505-2E9C-101B-9397-08002B2CF9AE}" pid="3" name="MediaServiceImageTags">
    <vt:lpwstr/>
  </property>
</Properties>
</file>