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  <p:sldMasterId id="2147483648" r:id="rId5"/>
    <p:sldMasterId id="2147483668" r:id="rId6"/>
  </p:sldMasterIdLst>
  <p:notesMasterIdLst>
    <p:notesMasterId r:id="rId19"/>
  </p:notesMasterIdLst>
  <p:sldIdLst>
    <p:sldId id="256" r:id="rId7"/>
    <p:sldId id="257" r:id="rId8"/>
    <p:sldId id="290" r:id="rId9"/>
    <p:sldId id="281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A57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1D1F-BF99-44D6-84EE-F1FB87CF08BF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6D7E4-3568-4185-ABD8-98D5DF35FF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18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876F4B-483A-46E7-B913-BDF4E58FE64C}"/>
              </a:ext>
            </a:extLst>
          </p:cNvPr>
          <p:cNvSpPr/>
          <p:nvPr userDrawn="1"/>
        </p:nvSpPr>
        <p:spPr>
          <a:xfrm>
            <a:off x="3139923" y="3220961"/>
            <a:ext cx="9052076" cy="10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7A714-546F-4513-A415-8A1018251AB0}"/>
              </a:ext>
            </a:extLst>
          </p:cNvPr>
          <p:cNvSpPr/>
          <p:nvPr userDrawn="1"/>
        </p:nvSpPr>
        <p:spPr>
          <a:xfrm>
            <a:off x="-1" y="1257866"/>
            <a:ext cx="11635619" cy="14707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8EA01E-9273-4979-A259-33CD61C5D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1122363"/>
            <a:ext cx="11156648" cy="1741789"/>
          </a:xfrm>
          <a:prstGeom prst="rect">
            <a:avLst/>
          </a:prstGeom>
        </p:spPr>
        <p:txBody>
          <a:bodyPr anchor="ctr"/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E5C447-30D0-4866-B96C-C3AB1456E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39923" y="3220962"/>
            <a:ext cx="8495695" cy="102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solidFill>
                  <a:schemeClr val="bg2"/>
                </a:solidFill>
                <a:latin typeface="Archive" panose="02000506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7C016-888D-42E3-B732-6FD1293E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</p:spTree>
    <p:extLst>
      <p:ext uri="{BB962C8B-B14F-4D97-AF65-F5344CB8AC3E}">
        <p14:creationId xmlns:p14="http://schemas.microsoft.com/office/powerpoint/2010/main" val="153768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876F4B-483A-46E7-B913-BDF4E58FE64C}"/>
              </a:ext>
            </a:extLst>
          </p:cNvPr>
          <p:cNvSpPr/>
          <p:nvPr userDrawn="1"/>
        </p:nvSpPr>
        <p:spPr>
          <a:xfrm>
            <a:off x="3139923" y="3220961"/>
            <a:ext cx="9052076" cy="10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7A714-546F-4513-A415-8A1018251AB0}"/>
              </a:ext>
            </a:extLst>
          </p:cNvPr>
          <p:cNvSpPr/>
          <p:nvPr userDrawn="1"/>
        </p:nvSpPr>
        <p:spPr>
          <a:xfrm>
            <a:off x="0" y="1257866"/>
            <a:ext cx="11635619" cy="14707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8EA01E-9273-4979-A259-33CD61C5D3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971" y="1122363"/>
            <a:ext cx="11156648" cy="1741789"/>
          </a:xfrm>
          <a:prstGeom prst="rect">
            <a:avLst/>
          </a:prstGeom>
        </p:spPr>
        <p:txBody>
          <a:bodyPr anchor="ctr"/>
          <a:lstStyle>
            <a:lvl1pPr algn="r">
              <a:defRPr sz="6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section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E5C447-30D0-4866-B96C-C3AB1456E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39923" y="3220962"/>
            <a:ext cx="8495695" cy="102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Archive" panose="02000506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du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7C016-888D-42E3-B732-6FD1293E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</p:spTree>
    <p:extLst>
      <p:ext uri="{BB962C8B-B14F-4D97-AF65-F5344CB8AC3E}">
        <p14:creationId xmlns:p14="http://schemas.microsoft.com/office/powerpoint/2010/main" val="72736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205F9-65CE-4AAA-9BB9-752E5DFC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1C29C-6DB0-44AD-B8E8-A209394A5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1B70B8-2E5D-46CA-980E-CACA0585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2E792FD1-FC7F-407B-9E31-A68D613A22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761" y="580027"/>
            <a:ext cx="979030" cy="84813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060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CC9F7-0F87-4137-8811-6C204BDC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76A8A-A543-4BA8-A68B-28FA7D930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410" y="1822903"/>
            <a:ext cx="527957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844AB5-D722-4E5F-9A63-FA691318B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380" y="1822903"/>
            <a:ext cx="5260219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9C1AEB-788E-4F1A-9F25-6302829E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  <p:sp>
        <p:nvSpPr>
          <p:cNvPr id="12" name="Espace réservé du contenu 9">
            <a:extLst>
              <a:ext uri="{FF2B5EF4-FFF2-40B4-BE49-F238E27FC236}">
                <a16:creationId xmlns:a16="http://schemas.microsoft.com/office/drawing/2014/main" id="{8E5F6F09-431B-4508-ACA6-60FD4CB9B7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761" y="580027"/>
            <a:ext cx="979030" cy="8481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435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E61DA-47C5-43F1-9476-7E9E308A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5774CE-FE5D-4602-A588-FEBBDA88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9570ABFE-1AF2-4EAD-B690-15CD515216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761" y="580027"/>
            <a:ext cx="979030" cy="8481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368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67698-8517-4A95-B85E-1CF3C417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82EAAE-D9EC-4024-9D79-EC0B575C6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3688E-A816-4C8D-A186-7B15210C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 mars 2020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051783B7-E9EC-4FFF-9B14-0F08B92EC0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761" y="580027"/>
            <a:ext cx="979030" cy="8481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847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AB952D-6E5A-4BC1-95A7-C70AF2C5F282}"/>
              </a:ext>
            </a:extLst>
          </p:cNvPr>
          <p:cNvSpPr/>
          <p:nvPr userDrawn="1"/>
        </p:nvSpPr>
        <p:spPr>
          <a:xfrm>
            <a:off x="3139924" y="2174587"/>
            <a:ext cx="9052076" cy="102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C63E4-D3AB-4AA0-90D3-B98A99F6A194}"/>
              </a:ext>
            </a:extLst>
          </p:cNvPr>
          <p:cNvSpPr/>
          <p:nvPr userDrawn="1"/>
        </p:nvSpPr>
        <p:spPr>
          <a:xfrm>
            <a:off x="-23568" y="843700"/>
            <a:ext cx="11673327" cy="988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C4E6A6-2E0D-4AB0-A210-10F6FD2E93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11" y="843701"/>
            <a:ext cx="11156648" cy="988792"/>
          </a:xfrm>
          <a:prstGeom prst="rect">
            <a:avLst/>
          </a:prstGeom>
        </p:spPr>
        <p:txBody>
          <a:bodyPr rIns="365760" anchor="ctr"/>
          <a:lstStyle>
            <a:lvl1pPr algn="r">
              <a:defRPr sz="4400"/>
            </a:lvl1pPr>
          </a:lstStyle>
          <a:p>
            <a:r>
              <a:rPr lang="fr-FR" dirty="0"/>
              <a:t>Merci de votre écoute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6A1F119C-4B79-4A84-94D1-341C9741B5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39924" y="2174588"/>
            <a:ext cx="8495695" cy="1023181"/>
          </a:xfrm>
          <a:prstGeom prst="rect">
            <a:avLst/>
          </a:prstGeom>
        </p:spPr>
        <p:txBody>
          <a:bodyPr lIns="365760" anchor="ctr"/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email@ac-nice.fr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B87D29-0CA8-E514-F9D5-418BF71E1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1" y="6011330"/>
            <a:ext cx="168249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l="35000" t="-12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FF8B4-F776-4C14-8358-B72828D0F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1971" y="6306456"/>
            <a:ext cx="2558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fr-FR"/>
              <a:t>23 mars 2020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29C1D-00F1-408D-BA89-E17B32893994}"/>
              </a:ext>
            </a:extLst>
          </p:cNvPr>
          <p:cNvSpPr/>
          <p:nvPr userDrawn="1"/>
        </p:nvSpPr>
        <p:spPr>
          <a:xfrm>
            <a:off x="7353905" y="6306456"/>
            <a:ext cx="4838095" cy="551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2800" dirty="0" err="1">
                <a:solidFill>
                  <a:schemeClr val="tx2"/>
                </a:solidFill>
                <a:latin typeface="+mj-lt"/>
              </a:rPr>
              <a:t>Catégorie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F320496-E194-520E-12C3-0E44C0E53A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" y="5771404"/>
            <a:ext cx="2915405" cy="92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47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l="49000" t="12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F647EA-F32C-4773-9B1A-8BD53173AD67}"/>
              </a:ext>
            </a:extLst>
          </p:cNvPr>
          <p:cNvSpPr/>
          <p:nvPr userDrawn="1"/>
        </p:nvSpPr>
        <p:spPr>
          <a:xfrm>
            <a:off x="1093410" y="551543"/>
            <a:ext cx="10692190" cy="919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0F33FC-9A3E-484F-B688-2484467D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94A65E-AF33-4D90-937C-CDF430B9D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409" y="1825625"/>
            <a:ext cx="106921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FF8B4-F776-4C14-8358-B72828D0F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61971" y="6306456"/>
            <a:ext cx="2558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fr-FR"/>
              <a:t>23 mars 2020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9D6EFE-499E-4839-B8A2-CA5F9EB29D1F}"/>
              </a:ext>
            </a:extLst>
          </p:cNvPr>
          <p:cNvSpPr/>
          <p:nvPr userDrawn="1"/>
        </p:nvSpPr>
        <p:spPr>
          <a:xfrm>
            <a:off x="0" y="551541"/>
            <a:ext cx="1093410" cy="919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29C1D-00F1-408D-BA89-E17B32893994}"/>
              </a:ext>
            </a:extLst>
          </p:cNvPr>
          <p:cNvSpPr/>
          <p:nvPr userDrawn="1"/>
        </p:nvSpPr>
        <p:spPr>
          <a:xfrm>
            <a:off x="7353905" y="6306456"/>
            <a:ext cx="4838095" cy="551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5760" rtlCol="0" anchor="ctr"/>
          <a:lstStyle/>
          <a:p>
            <a:pPr algn="r"/>
            <a:r>
              <a:rPr lang="en-US" sz="2800" dirty="0" err="1">
                <a:solidFill>
                  <a:schemeClr val="tx2"/>
                </a:solidFill>
                <a:latin typeface="+mj-lt"/>
              </a:rPr>
              <a:t>Catégorie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3E62B3-C511-1CF7-0DBA-F953360010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9" y="6265106"/>
            <a:ext cx="1682499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7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8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47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l="35000" t="-12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33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477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.roux@ac-nice.f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A643C-3FEB-4E80-85B3-4DFE9FF4B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2671" y="1122363"/>
            <a:ext cx="12358289" cy="1741789"/>
          </a:xfrm>
        </p:spPr>
        <p:txBody>
          <a:bodyPr/>
          <a:lstStyle/>
          <a:p>
            <a:r>
              <a:rPr lang="fr-FR" dirty="0"/>
              <a:t>MISE A JOUR D’EDT A PARTIR DE STSWEB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48B98-2E74-467D-B441-895EA9FF0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289663-E777-E15A-797F-944FEC73256E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25C99A-FBFF-B0F8-EEB4-DF505AEC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278896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3_3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1CDA70-DFB9-E1EF-7C23-AE0DE4C2962F}"/>
              </a:ext>
            </a:extLst>
          </p:cNvPr>
          <p:cNvSpPr txBox="1"/>
          <p:nvPr/>
        </p:nvSpPr>
        <p:spPr>
          <a:xfrm>
            <a:off x="-403122" y="1545230"/>
            <a:ext cx="12521688" cy="105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fr-FR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Pour rajouter une matières STSWEB dans la correspondance, double cliquer sur la case vide.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2A60AB-D478-E81B-FDBA-F5C82A6C951F}"/>
              </a:ext>
            </a:extLst>
          </p:cNvPr>
          <p:cNvSpPr txBox="1"/>
          <p:nvPr/>
        </p:nvSpPr>
        <p:spPr>
          <a:xfrm>
            <a:off x="8130208" y="2102686"/>
            <a:ext cx="3988357" cy="423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Lorsque toutes les lignés à droite sont remplies la procédure est terminée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ici on laisse la 4ème ligne, c’est le professeur documentaliste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l’onglet STSWEB ‘Professeurs’ que toutes les classes EDT (colonne de gauche) ont leur correspondance STSWEB (colonne de droite).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848B70-CA90-963F-A5D1-258FEAD00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66"/>
          <a:stretch/>
        </p:blipFill>
        <p:spPr>
          <a:xfrm>
            <a:off x="526976" y="2598822"/>
            <a:ext cx="6210935" cy="3607637"/>
          </a:xfrm>
          <a:prstGeom prst="rect">
            <a:avLst/>
          </a:prstGeom>
        </p:spPr>
      </p:pic>
      <p:sp>
        <p:nvSpPr>
          <p:cNvPr id="2" name="Flèche : gauche 1">
            <a:extLst>
              <a:ext uri="{FF2B5EF4-FFF2-40B4-BE49-F238E27FC236}">
                <a16:creationId xmlns:a16="http://schemas.microsoft.com/office/drawing/2014/main" id="{D32520CC-3AF2-C488-2AB5-43D497E763F8}"/>
              </a:ext>
            </a:extLst>
          </p:cNvPr>
          <p:cNvSpPr/>
          <p:nvPr/>
        </p:nvSpPr>
        <p:spPr>
          <a:xfrm>
            <a:off x="2407333" y="4072197"/>
            <a:ext cx="5722874" cy="4202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08D4CB38-9DF0-253D-1EE3-6CC276AD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136956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F0F9CA-FB03-3725-EACE-318D16FC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69" y="1824755"/>
            <a:ext cx="7236832" cy="3291756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3_4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2A60AB-D478-E81B-FDBA-F5C82A6C951F}"/>
              </a:ext>
            </a:extLst>
          </p:cNvPr>
          <p:cNvSpPr txBox="1"/>
          <p:nvPr/>
        </p:nvSpPr>
        <p:spPr>
          <a:xfrm>
            <a:off x="8130208" y="1814451"/>
            <a:ext cx="3988357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l’onglet STSWEB ‘Professeurs’ que toutes les classes EDT (colonne de gauche) ont leur correspondance STSWEB (colonne de droite).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2D1482-BAE8-A3AE-0DAA-D665D9225AA2}"/>
              </a:ext>
            </a:extLst>
          </p:cNvPr>
          <p:cNvSpPr txBox="1"/>
          <p:nvPr/>
        </p:nvSpPr>
        <p:spPr>
          <a:xfrm>
            <a:off x="278294" y="5067417"/>
            <a:ext cx="12294704" cy="119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Maintenant il est possible de faire la procédure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srgbClr val="2E74B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 Export et alimentation des groupes d’EDT vers BEE »</a:t>
            </a: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518036E7-19A8-8408-C2B0-86C47E9E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20143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B5A62673-D081-4924-932D-8F8316CA2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Murielle ANICITO : principale adjoint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A679532E-4892-433B-BEE3-0B991498F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hlinkClick r:id="rId2"/>
            </a:endParaRPr>
          </a:p>
          <a:p>
            <a:r>
              <a:rPr lang="fr-FR" dirty="0"/>
              <a:t>collège François de Leusse</a:t>
            </a:r>
          </a:p>
          <a:p>
            <a:r>
              <a:rPr lang="fr-FR" dirty="0"/>
              <a:t>La </a:t>
            </a:r>
            <a:r>
              <a:rPr lang="fr-FR" dirty="0" err="1"/>
              <a:t>londe</a:t>
            </a:r>
            <a:r>
              <a:rPr lang="fr-FR" dirty="0"/>
              <a:t> les Maures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67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A7E806D-326A-4721-AC4A-3243EEAF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F6F1E9A-ABAE-4E9E-9FCD-A4B7733C4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</a:t>
            </a:r>
            <a:r>
              <a:rPr lang="fr-FR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procédure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à effectuer normalement au moment de la préparation de la base EDT avant de créer l’emploi du temps mais doit être de toute façon, refaite à la rentrée, une fois les nouveaux professeurs nommés.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7F8BC-B719-FCB5-1C73-D3D8CB72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F69418CF-C5A9-5A15-C862-0B419621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14732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A7E806D-326A-4721-AC4A-3243EEAF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7F8BC-B719-FCB5-1C73-D3D8CB72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817B6F-6D90-99E7-4EEF-DB1E2C562AA0}"/>
              </a:ext>
            </a:extLst>
          </p:cNvPr>
          <p:cNvSpPr txBox="1"/>
          <p:nvPr/>
        </p:nvSpPr>
        <p:spPr>
          <a:xfrm>
            <a:off x="2842752" y="1380980"/>
            <a:ext cx="609845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 DE LA PROCEDURE :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B0D578-BC41-7E74-5013-14A7E82279BB}"/>
              </a:ext>
            </a:extLst>
          </p:cNvPr>
          <p:cNvSpPr/>
          <p:nvPr/>
        </p:nvSpPr>
        <p:spPr>
          <a:xfrm>
            <a:off x="69666" y="310306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26E6E28-C7B2-2E0F-2F73-57B7763A96C4}"/>
              </a:ext>
            </a:extLst>
          </p:cNvPr>
          <p:cNvSpPr/>
          <p:nvPr/>
        </p:nvSpPr>
        <p:spPr>
          <a:xfrm>
            <a:off x="69666" y="3923845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D25B7E-6A6B-98EC-8A2C-E0D14F27A7D4}"/>
              </a:ext>
            </a:extLst>
          </p:cNvPr>
          <p:cNvSpPr/>
          <p:nvPr/>
        </p:nvSpPr>
        <p:spPr>
          <a:xfrm>
            <a:off x="504441" y="1981311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Dans 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BE46D7-5EB2-E84D-5550-ED50DC64B960}"/>
              </a:ext>
            </a:extLst>
          </p:cNvPr>
          <p:cNvSpPr/>
          <p:nvPr/>
        </p:nvSpPr>
        <p:spPr>
          <a:xfrm>
            <a:off x="1882284" y="1987493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Commande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9E14B9-D4B8-4A2E-38FD-16394E7F72F4}"/>
              </a:ext>
            </a:extLst>
          </p:cNvPr>
          <p:cNvSpPr/>
          <p:nvPr/>
        </p:nvSpPr>
        <p:spPr>
          <a:xfrm>
            <a:off x="5959076" y="1981311"/>
            <a:ext cx="6098458" cy="744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Résultat / remarque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F84A68-EB8E-C858-4B28-3D4C46DD7952}"/>
              </a:ext>
            </a:extLst>
          </p:cNvPr>
          <p:cNvSpPr/>
          <p:nvPr/>
        </p:nvSpPr>
        <p:spPr>
          <a:xfrm>
            <a:off x="504441" y="2885612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3776D7-7478-9031-9F88-7AA4897CE1EB}"/>
              </a:ext>
            </a:extLst>
          </p:cNvPr>
          <p:cNvSpPr/>
          <p:nvPr/>
        </p:nvSpPr>
        <p:spPr>
          <a:xfrm>
            <a:off x="504441" y="3706388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EDT</a:t>
            </a:r>
          </a:p>
          <a:p>
            <a:pPr algn="ctr"/>
            <a:r>
              <a:rPr lang="fr-FR" sz="1200" dirty="0"/>
              <a:t>Base en cours ou réseau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D1DCFD-AC0C-3144-5B07-57561C95146A}"/>
              </a:ext>
            </a:extLst>
          </p:cNvPr>
          <p:cNvSpPr/>
          <p:nvPr/>
        </p:nvSpPr>
        <p:spPr>
          <a:xfrm>
            <a:off x="1882284" y="28856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Exports Emploi du Temps »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F8FBB-C223-B437-6D62-6A968B71CA56}"/>
              </a:ext>
            </a:extLst>
          </p:cNvPr>
          <p:cNvSpPr/>
          <p:nvPr/>
        </p:nvSpPr>
        <p:spPr>
          <a:xfrm>
            <a:off x="1882284" y="3706388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STSWEB Récupérer les données»</a:t>
            </a:r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DF87A1-47F5-2E63-7958-568A15585D97}"/>
              </a:ext>
            </a:extLst>
          </p:cNvPr>
          <p:cNvSpPr/>
          <p:nvPr/>
        </p:nvSpPr>
        <p:spPr>
          <a:xfrm>
            <a:off x="5959076" y="2885612"/>
            <a:ext cx="6098458" cy="744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génère un fichier d’export         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F95A69-5514-343E-DBFE-CA6A3DA5434C}"/>
              </a:ext>
            </a:extLst>
          </p:cNvPr>
          <p:cNvSpPr/>
          <p:nvPr/>
        </p:nvSpPr>
        <p:spPr>
          <a:xfrm>
            <a:off x="5959076" y="3706388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injecte le fichier généré         .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2681560-83AF-4422-0509-8E9598374376}"/>
              </a:ext>
            </a:extLst>
          </p:cNvPr>
          <p:cNvSpPr/>
          <p:nvPr/>
        </p:nvSpPr>
        <p:spPr>
          <a:xfrm>
            <a:off x="69666" y="475936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91B318-AB4C-631E-02FD-7D07894BCFBD}"/>
              </a:ext>
            </a:extLst>
          </p:cNvPr>
          <p:cNvSpPr/>
          <p:nvPr/>
        </p:nvSpPr>
        <p:spPr>
          <a:xfrm>
            <a:off x="1882284" y="45419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STSWEB Etablir les correspondances »</a:t>
            </a:r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9C873-D10A-D231-8A35-1591F84B145B}"/>
              </a:ext>
            </a:extLst>
          </p:cNvPr>
          <p:cNvSpPr/>
          <p:nvPr/>
        </p:nvSpPr>
        <p:spPr>
          <a:xfrm>
            <a:off x="5959076" y="4541911"/>
            <a:ext cx="6098458" cy="2301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vérifie dans l’onglet STS que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matières sont bien en correspondance : partie gauche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professeurs présents dans EDT ont  leur correspondance STS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professeurs présents dans EDT ont leur correspondance STWEB.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C0A54B1-234A-566F-D00E-866399BA884B}"/>
              </a:ext>
            </a:extLst>
          </p:cNvPr>
          <p:cNvSpPr txBox="1"/>
          <p:nvPr/>
        </p:nvSpPr>
        <p:spPr>
          <a:xfrm>
            <a:off x="69793" y="307357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22E218F-0DED-97E1-9AE4-08CCC97F8482}"/>
              </a:ext>
            </a:extLst>
          </p:cNvPr>
          <p:cNvSpPr txBox="1"/>
          <p:nvPr/>
        </p:nvSpPr>
        <p:spPr>
          <a:xfrm>
            <a:off x="69182" y="389411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D4D56AC-59B7-5DF5-0CC8-F43A0B25FED5}"/>
              </a:ext>
            </a:extLst>
          </p:cNvPr>
          <p:cNvSpPr txBox="1"/>
          <p:nvPr/>
        </p:nvSpPr>
        <p:spPr>
          <a:xfrm>
            <a:off x="81400" y="472941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0F3A772-54C7-F1D1-14A5-7C27E6467702}"/>
              </a:ext>
            </a:extLst>
          </p:cNvPr>
          <p:cNvSpPr/>
          <p:nvPr/>
        </p:nvSpPr>
        <p:spPr>
          <a:xfrm>
            <a:off x="10559845" y="2985084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F821776-B332-2313-8B7F-AC7E3B31E462}"/>
              </a:ext>
            </a:extLst>
          </p:cNvPr>
          <p:cNvSpPr/>
          <p:nvPr/>
        </p:nvSpPr>
        <p:spPr>
          <a:xfrm>
            <a:off x="10309716" y="3808785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F23D92-84CD-745E-C1A2-AFD82694C5BE}"/>
              </a:ext>
            </a:extLst>
          </p:cNvPr>
          <p:cNvSpPr/>
          <p:nvPr/>
        </p:nvSpPr>
        <p:spPr>
          <a:xfrm>
            <a:off x="504441" y="4541682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EDT</a:t>
            </a:r>
          </a:p>
          <a:p>
            <a:pPr algn="ctr"/>
            <a:r>
              <a:rPr lang="fr-FR" sz="1200" dirty="0"/>
              <a:t>Base en cours ou réseau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085B0D-D543-4536-0984-7A6CA1E6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318833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10E519C-7DF3-6B5C-A99C-D15882D440D3}"/>
              </a:ext>
            </a:extLst>
          </p:cNvPr>
          <p:cNvSpPr/>
          <p:nvPr/>
        </p:nvSpPr>
        <p:spPr>
          <a:xfrm>
            <a:off x="69666" y="2203417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068789-A3B4-49ED-58E2-973F1AB47893}"/>
              </a:ext>
            </a:extLst>
          </p:cNvPr>
          <p:cNvSpPr/>
          <p:nvPr/>
        </p:nvSpPr>
        <p:spPr>
          <a:xfrm>
            <a:off x="504441" y="1985960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851196-AFF2-EC2C-E960-6FA5098C4145}"/>
              </a:ext>
            </a:extLst>
          </p:cNvPr>
          <p:cNvSpPr/>
          <p:nvPr/>
        </p:nvSpPr>
        <p:spPr>
          <a:xfrm>
            <a:off x="1882284" y="1985960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Exports Emploi du Temps 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74692-050E-4EA6-5678-6491F1341E3B}"/>
              </a:ext>
            </a:extLst>
          </p:cNvPr>
          <p:cNvSpPr/>
          <p:nvPr/>
        </p:nvSpPr>
        <p:spPr>
          <a:xfrm>
            <a:off x="5959076" y="1985960"/>
            <a:ext cx="6098458" cy="7447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génère un fichier d’export         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5E7F19E-CDFD-4964-02D7-C90C37B41E23}"/>
              </a:ext>
            </a:extLst>
          </p:cNvPr>
          <p:cNvSpPr txBox="1"/>
          <p:nvPr/>
        </p:nvSpPr>
        <p:spPr>
          <a:xfrm>
            <a:off x="69793" y="217392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D6ADC35-82EE-82D2-D6CF-AB4C9EC883E2}"/>
              </a:ext>
            </a:extLst>
          </p:cNvPr>
          <p:cNvSpPr/>
          <p:nvPr/>
        </p:nvSpPr>
        <p:spPr>
          <a:xfrm>
            <a:off x="10559845" y="2085432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361AFBF-F890-5DF6-BCF9-EC870DAB5B10}"/>
              </a:ext>
            </a:extLst>
          </p:cNvPr>
          <p:cNvSpPr txBox="1"/>
          <p:nvPr/>
        </p:nvSpPr>
        <p:spPr>
          <a:xfrm>
            <a:off x="2842752" y="1380980"/>
            <a:ext cx="609845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u="sng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A PAS :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1AEA5FF-4040-7BC8-3E55-74D57B68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4441" y="2986211"/>
            <a:ext cx="8731048" cy="32202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34BD6A2-04E1-191E-AE4F-9185B46D472F}"/>
              </a:ext>
            </a:extLst>
          </p:cNvPr>
          <p:cNvSpPr txBox="1"/>
          <p:nvPr/>
        </p:nvSpPr>
        <p:spPr>
          <a:xfrm>
            <a:off x="9327627" y="3701845"/>
            <a:ext cx="273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fichier généré est du type :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b="1" dirty="0"/>
              <a:t>sts_emp_RNE_2022.xml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A17B1726-3F4A-6A76-91FD-2A9D1E04398D}"/>
              </a:ext>
            </a:extLst>
          </p:cNvPr>
          <p:cNvSpPr/>
          <p:nvPr/>
        </p:nvSpPr>
        <p:spPr>
          <a:xfrm>
            <a:off x="5672592" y="4241993"/>
            <a:ext cx="1165122" cy="430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1AE2F547-4E36-395A-703C-56286657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395897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2_1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BBCBB89-FDB0-8EBE-7019-5AA7C3B1D5D2}"/>
              </a:ext>
            </a:extLst>
          </p:cNvPr>
          <p:cNvSpPr/>
          <p:nvPr/>
        </p:nvSpPr>
        <p:spPr>
          <a:xfrm>
            <a:off x="69666" y="1746220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E4EF67-EBF2-06E1-0C1D-CF79EC572679}"/>
              </a:ext>
            </a:extLst>
          </p:cNvPr>
          <p:cNvSpPr/>
          <p:nvPr/>
        </p:nvSpPr>
        <p:spPr>
          <a:xfrm>
            <a:off x="504441" y="1528763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EDT</a:t>
            </a:r>
          </a:p>
          <a:p>
            <a:pPr algn="ctr"/>
            <a:r>
              <a:rPr lang="fr-FR" sz="1200" dirty="0"/>
              <a:t>Base en cours ou réseau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01276-6889-3037-FBE7-6C22A68B2216}"/>
              </a:ext>
            </a:extLst>
          </p:cNvPr>
          <p:cNvSpPr/>
          <p:nvPr/>
        </p:nvSpPr>
        <p:spPr>
          <a:xfrm>
            <a:off x="1882284" y="1528763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STSWEB Récupérer les données»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4D406-3560-E2F1-06E5-1A2FE134D06D}"/>
              </a:ext>
            </a:extLst>
          </p:cNvPr>
          <p:cNvSpPr/>
          <p:nvPr/>
        </p:nvSpPr>
        <p:spPr>
          <a:xfrm>
            <a:off x="5959076" y="1528763"/>
            <a:ext cx="6098458" cy="744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injecte le fichier généré         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CED953-B44C-0995-F4B6-AA606403791A}"/>
              </a:ext>
            </a:extLst>
          </p:cNvPr>
          <p:cNvSpPr txBox="1"/>
          <p:nvPr/>
        </p:nvSpPr>
        <p:spPr>
          <a:xfrm>
            <a:off x="69182" y="17164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A6918D-786E-B461-9CA3-213C946A4114}"/>
              </a:ext>
            </a:extLst>
          </p:cNvPr>
          <p:cNvSpPr/>
          <p:nvPr/>
        </p:nvSpPr>
        <p:spPr>
          <a:xfrm>
            <a:off x="10309716" y="1631160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95A7CE1-597A-BFDB-CE68-F2BC70A2F627}"/>
              </a:ext>
            </a:extLst>
          </p:cNvPr>
          <p:cNvSpPr/>
          <p:nvPr/>
        </p:nvSpPr>
        <p:spPr>
          <a:xfrm>
            <a:off x="69666" y="1740292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4919710-7E07-C489-6411-9F60765A7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8755" y="2808413"/>
            <a:ext cx="7158870" cy="317436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90976EB-A587-9051-0AD4-21BDA0F66CBA}"/>
              </a:ext>
            </a:extLst>
          </p:cNvPr>
          <p:cNvSpPr txBox="1"/>
          <p:nvPr/>
        </p:nvSpPr>
        <p:spPr>
          <a:xfrm>
            <a:off x="402742" y="2425826"/>
            <a:ext cx="175754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EDT Client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FFD3956-2D73-1FF0-5FB2-C95F762573D5}"/>
              </a:ext>
            </a:extLst>
          </p:cNvPr>
          <p:cNvSpPr txBox="1"/>
          <p:nvPr/>
        </p:nvSpPr>
        <p:spPr>
          <a:xfrm>
            <a:off x="7794142" y="5604418"/>
            <a:ext cx="235274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obtenez  …..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91BAC8C3-3B03-F54A-6939-47CE2FB6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177837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2_2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90976EB-A587-9051-0AD4-21BDA0F66CBA}"/>
              </a:ext>
            </a:extLst>
          </p:cNvPr>
          <p:cNvSpPr txBox="1"/>
          <p:nvPr/>
        </p:nvSpPr>
        <p:spPr>
          <a:xfrm>
            <a:off x="402742" y="2722708"/>
            <a:ext cx="175754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EDT Client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88F25E-5B56-A29F-F7C8-D0127E9EF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8" y="1616624"/>
            <a:ext cx="7475402" cy="4626938"/>
          </a:xfrm>
          <a:prstGeom prst="rect">
            <a:avLst/>
          </a:prstGeom>
        </p:spPr>
      </p:pic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4798544D-9A68-5CC7-0973-FE9A7947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419009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3_1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DFF5C2B-61FE-09D1-7143-21D8F3B3CB29}"/>
              </a:ext>
            </a:extLst>
          </p:cNvPr>
          <p:cNvSpPr/>
          <p:nvPr/>
        </p:nvSpPr>
        <p:spPr>
          <a:xfrm>
            <a:off x="69666" y="1749469"/>
            <a:ext cx="314960" cy="3098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12EC-9469-7EE5-458D-BF8B9395A4C3}"/>
              </a:ext>
            </a:extLst>
          </p:cNvPr>
          <p:cNvSpPr/>
          <p:nvPr/>
        </p:nvSpPr>
        <p:spPr>
          <a:xfrm>
            <a:off x="1882284" y="1532012"/>
            <a:ext cx="3972839" cy="74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STSWEB Etablir les correspondances »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1EC81-8EE9-4F94-4F15-CEFFCEA95224}"/>
              </a:ext>
            </a:extLst>
          </p:cNvPr>
          <p:cNvSpPr/>
          <p:nvPr/>
        </p:nvSpPr>
        <p:spPr>
          <a:xfrm>
            <a:off x="5959076" y="1532011"/>
            <a:ext cx="6098458" cy="2301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vérifie dans l’onglet STS que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matières sont bien en correspondance : partie gauche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professeurs présents dans EDT ont  leur correspondance STS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professeurs présents dans EDT ont leur correspondance STWEB.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3E18DC-8A4E-3487-DE78-450CA9EA9D88}"/>
              </a:ext>
            </a:extLst>
          </p:cNvPr>
          <p:cNvSpPr txBox="1"/>
          <p:nvPr/>
        </p:nvSpPr>
        <p:spPr>
          <a:xfrm>
            <a:off x="81400" y="171951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D95F6-0F77-F399-7BA0-F9E0471CB1F4}"/>
              </a:ext>
            </a:extLst>
          </p:cNvPr>
          <p:cNvSpPr/>
          <p:nvPr/>
        </p:nvSpPr>
        <p:spPr>
          <a:xfrm>
            <a:off x="504441" y="1531782"/>
            <a:ext cx="1283109" cy="7447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EDT</a:t>
            </a:r>
          </a:p>
          <a:p>
            <a:pPr algn="ctr"/>
            <a:r>
              <a:rPr lang="fr-FR" sz="1200" dirty="0"/>
              <a:t>Base en cours ou réseau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218D28D-1D4F-6CBD-4752-4F0C38B0E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47"/>
          <a:stretch/>
        </p:blipFill>
        <p:spPr bwMode="auto">
          <a:xfrm>
            <a:off x="504441" y="2415449"/>
            <a:ext cx="5266209" cy="3000828"/>
          </a:xfrm>
          <a:prstGeom prst="rect">
            <a:avLst/>
          </a:prstGeom>
        </p:spPr>
      </p:pic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7C904DA9-09DA-3157-724A-5AF44FB6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254379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3_2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1CDA70-DFB9-E1EF-7C23-AE0DE4C2962F}"/>
              </a:ext>
            </a:extLst>
          </p:cNvPr>
          <p:cNvSpPr txBox="1"/>
          <p:nvPr/>
        </p:nvSpPr>
        <p:spPr>
          <a:xfrm>
            <a:off x="57150" y="1545230"/>
            <a:ext cx="12115800" cy="56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On utilise toujours le fichier type </a:t>
            </a:r>
            <a:r>
              <a:rPr lang="fr-FR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sts_emp_RNE_2022.xml </a:t>
            </a:r>
            <a:r>
              <a:rPr lang="fr-FR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généré à l’étape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3C312D-9155-234B-6749-071D086B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7" y="2109614"/>
            <a:ext cx="7735267" cy="39863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C2A60AB-D478-E81B-FDBA-F5C82A6C951F}"/>
              </a:ext>
            </a:extLst>
          </p:cNvPr>
          <p:cNvSpPr txBox="1"/>
          <p:nvPr/>
        </p:nvSpPr>
        <p:spPr>
          <a:xfrm>
            <a:off x="8297968" y="2102686"/>
            <a:ext cx="3820597" cy="423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Ensuite on vérifie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l’onglet STSWEB ‘Matières’ que toutes les matières EDT (colonne de gauche) ont leur correspondance STSWEB (colonne de droite). On peut laisser sans correspondance toutes les matières ‘maison’, c’est à dire celles créées dans l’établissement et qui n’ont pas de séquences en terme de groupe ou de VS (ex : vie de classe, CDI….)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184A56F-E660-4133-83C5-3138351AE1E6}"/>
              </a:ext>
            </a:extLst>
          </p:cNvPr>
          <p:cNvGrpSpPr/>
          <p:nvPr/>
        </p:nvGrpSpPr>
        <p:grpSpPr>
          <a:xfrm>
            <a:off x="1766452" y="3161131"/>
            <a:ext cx="1011647" cy="257175"/>
            <a:chOff x="1766452" y="3161131"/>
            <a:chExt cx="1011647" cy="257175"/>
          </a:xfrm>
        </p:grpSpPr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2FF32B8D-E8DF-83AA-8DEE-C33D27A153B7}"/>
                </a:ext>
              </a:extLst>
            </p:cNvPr>
            <p:cNvSpPr/>
            <p:nvPr/>
          </p:nvSpPr>
          <p:spPr>
            <a:xfrm>
              <a:off x="2279373" y="3161131"/>
              <a:ext cx="498726" cy="2571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 : droite 17">
              <a:extLst>
                <a:ext uri="{FF2B5EF4-FFF2-40B4-BE49-F238E27FC236}">
                  <a16:creationId xmlns:a16="http://schemas.microsoft.com/office/drawing/2014/main" id="{66138569-C82B-23D3-DC78-86F03AC26F7D}"/>
                </a:ext>
              </a:extLst>
            </p:cNvPr>
            <p:cNvSpPr/>
            <p:nvPr/>
          </p:nvSpPr>
          <p:spPr>
            <a:xfrm rot="10800000">
              <a:off x="1766452" y="3161131"/>
              <a:ext cx="512921" cy="2571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e la date 4">
            <a:extLst>
              <a:ext uri="{FF2B5EF4-FFF2-40B4-BE49-F238E27FC236}">
                <a16:creationId xmlns:a16="http://schemas.microsoft.com/office/drawing/2014/main" id="{5E690BDF-2F36-4D88-1779-D3D5555A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42824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7">
            <a:extLst>
              <a:ext uri="{FF2B5EF4-FFF2-40B4-BE49-F238E27FC236}">
                <a16:creationId xmlns:a16="http://schemas.microsoft.com/office/drawing/2014/main" id="{6875AEBB-05AD-FACE-6627-4A691016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410" y="365125"/>
            <a:ext cx="10692190" cy="1325563"/>
          </a:xfrm>
        </p:spPr>
        <p:txBody>
          <a:bodyPr/>
          <a:lstStyle/>
          <a:p>
            <a:r>
              <a:rPr lang="fr-FR" dirty="0"/>
              <a:t>Correspondance matières et professeurs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45C7F6-FACE-876B-DA09-346A296D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" y="651541"/>
            <a:ext cx="735086" cy="7350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C618883-0AC0-EFB0-71AE-4F242EC05AB9}"/>
              </a:ext>
            </a:extLst>
          </p:cNvPr>
          <p:cNvSpPr/>
          <p:nvPr/>
        </p:nvSpPr>
        <p:spPr>
          <a:xfrm>
            <a:off x="10146890" y="6415550"/>
            <a:ext cx="1917291" cy="38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A PAS : 3_2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1CDA70-DFB9-E1EF-7C23-AE0DE4C2962F}"/>
              </a:ext>
            </a:extLst>
          </p:cNvPr>
          <p:cNvSpPr txBox="1"/>
          <p:nvPr/>
        </p:nvSpPr>
        <p:spPr>
          <a:xfrm>
            <a:off x="-403122" y="1545230"/>
            <a:ext cx="12521688" cy="105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fr-FR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Pour rajouter une matières STSWEB dans la correspondance, double cliquer sur la case vide.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3C312D-9155-234B-6749-071D086B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8" y="2572857"/>
            <a:ext cx="6836380" cy="35231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C2A60AB-D478-E81B-FDBA-F5C82A6C951F}"/>
              </a:ext>
            </a:extLst>
          </p:cNvPr>
          <p:cNvSpPr txBox="1"/>
          <p:nvPr/>
        </p:nvSpPr>
        <p:spPr>
          <a:xfrm>
            <a:off x="8297968" y="2102686"/>
            <a:ext cx="3820597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l’onglet STSWEB ‘Professeurs’ que toutes les matières EDT (colonne de gauche) ont leur correspondance STSWEB (colonne de droite).</a:t>
            </a:r>
          </a:p>
        </p:txBody>
      </p:sp>
      <p:sp>
        <p:nvSpPr>
          <p:cNvPr id="2" name="Flèche : gauche 1">
            <a:extLst>
              <a:ext uri="{FF2B5EF4-FFF2-40B4-BE49-F238E27FC236}">
                <a16:creationId xmlns:a16="http://schemas.microsoft.com/office/drawing/2014/main" id="{D32520CC-3AF2-C488-2AB5-43D497E763F8}"/>
              </a:ext>
            </a:extLst>
          </p:cNvPr>
          <p:cNvSpPr/>
          <p:nvPr/>
        </p:nvSpPr>
        <p:spPr>
          <a:xfrm>
            <a:off x="4673455" y="4179968"/>
            <a:ext cx="4657532" cy="334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7A4B1C3-81C6-A996-B4EE-C2409655CFC6}"/>
              </a:ext>
            </a:extLst>
          </p:cNvPr>
          <p:cNvSpPr/>
          <p:nvPr/>
        </p:nvSpPr>
        <p:spPr>
          <a:xfrm>
            <a:off x="2949677" y="4254404"/>
            <a:ext cx="1691149" cy="185426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856759F3-E708-959B-C5D7-075754F1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1971" y="6306456"/>
            <a:ext cx="2558144" cy="365125"/>
          </a:xfrm>
        </p:spPr>
        <p:txBody>
          <a:bodyPr/>
          <a:lstStyle/>
          <a:p>
            <a:r>
              <a:rPr lang="fr-FR" dirty="0"/>
              <a:t>Murielle. ANICITO</a:t>
            </a:r>
          </a:p>
        </p:txBody>
      </p:sp>
    </p:spTree>
    <p:extLst>
      <p:ext uri="{BB962C8B-B14F-4D97-AF65-F5344CB8AC3E}">
        <p14:creationId xmlns:p14="http://schemas.microsoft.com/office/powerpoint/2010/main" val="358607555"/>
      </p:ext>
    </p:extLst>
  </p:cSld>
  <p:clrMapOvr>
    <a:masterClrMapping/>
  </p:clrMapOvr>
</p:sld>
</file>

<file path=ppt/theme/theme1.xml><?xml version="1.0" encoding="utf-8"?>
<a:theme xmlns:a="http://schemas.openxmlformats.org/drawingml/2006/main" name="Titres">
  <a:themeElements>
    <a:clrScheme name="DANE">
      <a:dk1>
        <a:sysClr val="windowText" lastClr="000000"/>
      </a:dk1>
      <a:lt1>
        <a:sysClr val="window" lastClr="FFFFFF"/>
      </a:lt1>
      <a:dk2>
        <a:srgbClr val="5E5E5E"/>
      </a:dk2>
      <a:lt2>
        <a:srgbClr val="797979"/>
      </a:lt2>
      <a:accent1>
        <a:srgbClr val="3EA9E3"/>
      </a:accent1>
      <a:accent2>
        <a:srgbClr val="B2D0E5"/>
      </a:accent2>
      <a:accent3>
        <a:srgbClr val="3382A9"/>
      </a:accent3>
      <a:accent4>
        <a:srgbClr val="ABABAB"/>
      </a:accent4>
      <a:accent5>
        <a:srgbClr val="454545"/>
      </a:accent5>
      <a:accent6>
        <a:srgbClr val="6C6C6C"/>
      </a:accent6>
      <a:hlink>
        <a:srgbClr val="3EA9E3"/>
      </a:hlink>
      <a:folHlink>
        <a:srgbClr val="3EA9E3"/>
      </a:folHlink>
    </a:clrScheme>
    <a:fontScheme name="DANE">
      <a:majorFont>
        <a:latin typeface="Archiv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DANE.potx" id="{819FBA41-E952-4410-9321-754600579B6D}" vid="{9465499B-BCB6-4829-BC8C-080ED5278FFA}"/>
    </a:ext>
  </a:extLst>
</a:theme>
</file>

<file path=ppt/theme/theme2.xml><?xml version="1.0" encoding="utf-8"?>
<a:theme xmlns:a="http://schemas.openxmlformats.org/drawingml/2006/main" name="Contenu">
  <a:themeElements>
    <a:clrScheme name="DANE">
      <a:dk1>
        <a:sysClr val="windowText" lastClr="000000"/>
      </a:dk1>
      <a:lt1>
        <a:sysClr val="window" lastClr="FFFFFF"/>
      </a:lt1>
      <a:dk2>
        <a:srgbClr val="5E5E5E"/>
      </a:dk2>
      <a:lt2>
        <a:srgbClr val="797979"/>
      </a:lt2>
      <a:accent1>
        <a:srgbClr val="3EA9E3"/>
      </a:accent1>
      <a:accent2>
        <a:srgbClr val="B2D0E5"/>
      </a:accent2>
      <a:accent3>
        <a:srgbClr val="3382A9"/>
      </a:accent3>
      <a:accent4>
        <a:srgbClr val="ABABAB"/>
      </a:accent4>
      <a:accent5>
        <a:srgbClr val="454545"/>
      </a:accent5>
      <a:accent6>
        <a:srgbClr val="6C6C6C"/>
      </a:accent6>
      <a:hlink>
        <a:srgbClr val="3EA9E3"/>
      </a:hlink>
      <a:folHlink>
        <a:srgbClr val="3EA9E3"/>
      </a:folHlink>
    </a:clrScheme>
    <a:fontScheme name="DANE">
      <a:majorFont>
        <a:latin typeface="Archiv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DANE.potx" id="{819FBA41-E952-4410-9321-754600579B6D}" vid="{EAE8CE68-9E0A-4A45-B65E-34AA02EEDC57}"/>
    </a:ext>
  </a:extLst>
</a:theme>
</file>

<file path=ppt/theme/theme3.xml><?xml version="1.0" encoding="utf-8"?>
<a:theme xmlns:a="http://schemas.openxmlformats.org/drawingml/2006/main" name="Vides">
  <a:themeElements>
    <a:clrScheme name="DANE">
      <a:dk1>
        <a:sysClr val="windowText" lastClr="000000"/>
      </a:dk1>
      <a:lt1>
        <a:sysClr val="window" lastClr="FFFFFF"/>
      </a:lt1>
      <a:dk2>
        <a:srgbClr val="5E5E5E"/>
      </a:dk2>
      <a:lt2>
        <a:srgbClr val="797979"/>
      </a:lt2>
      <a:accent1>
        <a:srgbClr val="3EA9E3"/>
      </a:accent1>
      <a:accent2>
        <a:srgbClr val="B2D0E5"/>
      </a:accent2>
      <a:accent3>
        <a:srgbClr val="3382A9"/>
      </a:accent3>
      <a:accent4>
        <a:srgbClr val="ABABAB"/>
      </a:accent4>
      <a:accent5>
        <a:srgbClr val="454545"/>
      </a:accent5>
      <a:accent6>
        <a:srgbClr val="6C6C6C"/>
      </a:accent6>
      <a:hlink>
        <a:srgbClr val="3EA9E3"/>
      </a:hlink>
      <a:folHlink>
        <a:srgbClr val="3EA9E3"/>
      </a:folHlink>
    </a:clrScheme>
    <a:fontScheme name="DANE">
      <a:majorFont>
        <a:latin typeface="Archiv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DANE.potx" id="{819FBA41-E952-4410-9321-754600579B6D}" vid="{5AAA9BAE-BC14-4338-BC35-0A62EE304DC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F92BC4DF07459C8FB7096B0FFD9F" ma:contentTypeVersion="9" ma:contentTypeDescription="Create a new document." ma:contentTypeScope="" ma:versionID="e01746e0048862ce27b9eefdd91d5e9b">
  <xsd:schema xmlns:xsd="http://www.w3.org/2001/XMLSchema" xmlns:xs="http://www.w3.org/2001/XMLSchema" xmlns:p="http://schemas.microsoft.com/office/2006/metadata/properties" xmlns:ns3="7677c3dd-7492-4a7e-a316-afaa6e75abb9" targetNamespace="http://schemas.microsoft.com/office/2006/metadata/properties" ma:root="true" ma:fieldsID="115ca4e038ffea6b89327de06e6fd96e" ns3:_="">
    <xsd:import namespace="7677c3dd-7492-4a7e-a316-afaa6e75ab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7c3dd-7492-4a7e-a316-afaa6e75ab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1D9337-C3C2-4E44-B004-145CCBB22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7c3dd-7492-4a7e-a316-afaa6e75ab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738E2F-CE87-413F-A85F-1876B7FE38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241691-EA09-41C6-9D23-00D9B9512394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7677c3dd-7492-4a7e-a316-afaa6e75abb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Charte DANE</Template>
  <TotalTime>3212</TotalTime>
  <Words>623</Words>
  <Application>Microsoft Office PowerPoint</Application>
  <PresentationFormat>Grand écran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Archive</vt:lpstr>
      <vt:lpstr>Arial</vt:lpstr>
      <vt:lpstr>Calibri</vt:lpstr>
      <vt:lpstr>Roboto</vt:lpstr>
      <vt:lpstr>Wingdings</vt:lpstr>
      <vt:lpstr>Titres</vt:lpstr>
      <vt:lpstr>Contenu</vt:lpstr>
      <vt:lpstr>Vides</vt:lpstr>
      <vt:lpstr>MISE A JOUR D’EDT A PARTIR DE STSWEB</vt:lpstr>
      <vt:lpstr>Correspondance matières et professeurs</vt:lpstr>
      <vt:lpstr>Correspondance matières et professeurs</vt:lpstr>
      <vt:lpstr>Correspondance matières et professeurs</vt:lpstr>
      <vt:lpstr>Correspondance matières et professeurs</vt:lpstr>
      <vt:lpstr>Correspondance matières et professeurs</vt:lpstr>
      <vt:lpstr>Correspondance matières et professeurs</vt:lpstr>
      <vt:lpstr>Correspondance matières et professeurs</vt:lpstr>
      <vt:lpstr>Correspondance matières et professeurs</vt:lpstr>
      <vt:lpstr>Correspondance matières et professeurs</vt:lpstr>
      <vt:lpstr>Correspondance matières et professeurs</vt:lpstr>
      <vt:lpstr>Murielle ANICITO : principale adjoint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 M@gistère</dc:title>
  <dc:creator>David Ragot</dc:creator>
  <cp:lastModifiedBy>princ1</cp:lastModifiedBy>
  <cp:revision>65</cp:revision>
  <dcterms:created xsi:type="dcterms:W3CDTF">2021-03-28T16:38:09Z</dcterms:created>
  <dcterms:modified xsi:type="dcterms:W3CDTF">2023-06-29T07:40:37Z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0x010100727EF92BC4DF07459C8FB7096B0FFD9F</vt:lpwstr>
  </property>
</Properties>
</file>