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slideLayouts/_rels/slideLayout54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8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77.xml" ContentType="application/vnd.openxmlformats-officedocument.presentationml.slideLayout+xml"/>
  <Override PartName="/ppt/media/image1.png" ContentType="image/png"/>
  <Override PartName="/ppt/media/image51.png" ContentType="image/png"/>
  <Override PartName="/ppt/media/image36.png" ContentType="image/png"/>
  <Override PartName="/ppt/media/image2.png" ContentType="image/png"/>
  <Override PartName="/ppt/media/image52.png" ContentType="image/png"/>
  <Override PartName="/ppt/media/image37.png" ContentType="image/png"/>
  <Override PartName="/ppt/media/image3.png" ContentType="image/png"/>
  <Override PartName="/ppt/media/image53.png" ContentType="image/png"/>
  <Override PartName="/ppt/media/image38.png" ContentType="image/png"/>
  <Override PartName="/ppt/media/image4.png" ContentType="image/png"/>
  <Override PartName="/ppt/media/image54.png" ContentType="image/png"/>
  <Override PartName="/ppt/media/image6.png" ContentType="image/png"/>
  <Override PartName="/ppt/media/image56.png" ContentType="image/png"/>
  <Override PartName="/ppt/media/image21.png" ContentType="image/png"/>
  <Override PartName="/ppt/media/image11.png" ContentType="image/png"/>
  <Override PartName="/ppt/media/image57.png" ContentType="image/png"/>
  <Override PartName="/ppt/media/image7.png" ContentType="image/png"/>
  <Override PartName="/ppt/media/image8.png" ContentType="image/png"/>
  <Override PartName="/ppt/media/image23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6.png" ContentType="image/png"/>
  <Override PartName="/ppt/media/image19.png" ContentType="image/png"/>
  <Override PartName="/ppt/media/image20.png" ContentType="image/png"/>
  <Override PartName="/ppt/media/image5.png" ContentType="image/png"/>
  <Override PartName="/ppt/media/image55.png" ContentType="image/png"/>
  <Override PartName="/ppt/media/image25.png" ContentType="image/png"/>
  <Override PartName="/ppt/media/image26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41.png" ContentType="image/png"/>
  <Override PartName="/ppt/media/image28.png" ContentType="image/png"/>
  <Override PartName="/ppt/media/image43.png" ContentType="image/png"/>
  <Override PartName="/ppt/media/image60.png" ContentType="image/png"/>
  <Override PartName="/ppt/media/image45.png" ContentType="image/png"/>
  <Override PartName="/ppt/media/image46.png" ContentType="image/png"/>
  <Override PartName="/ppt/media/image29.png" ContentType="image/png"/>
  <Override PartName="/ppt/media/image62.png" ContentType="image/png"/>
  <Override PartName="/ppt/media/image47.png" ContentType="image/png"/>
  <Override PartName="/ppt/media/image10.png" ContentType="image/png"/>
  <Override PartName="/ppt/media/image63.png" ContentType="image/png"/>
  <Override PartName="/ppt/media/image48.png" ContentType="image/png"/>
  <Override PartName="/ppt/media/image30.png" ContentType="image/png"/>
  <Override PartName="/ppt/media/image49.png" ContentType="image/png"/>
  <Override PartName="/ppt/media/image44.png" ContentType="image/png"/>
  <Override PartName="/ppt/media/image35.png" ContentType="image/png"/>
  <Override PartName="/ppt/media/image50.png" ContentType="image/png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2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20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7.png" ContentType="image/png"/>
  <Override PartName="/ppt/media/image27.png" ContentType="image/png"/>
  <Override PartName="/ppt/media/image61.png" ContentType="image/png"/>
  <Override PartName="/ppt/media/image42.png" ContentType="image/png"/>
  <Override PartName="/ppt/media/image40.png" ContentType="image/png"/>
  <Override PartName="/ppt/media/image18.png" ContentType="image/png"/>
  <Override PartName="/ppt/media/image15.png" ContentType="image/png"/>
  <Override PartName="/ppt/media/image14.png" ContentType="image/png"/>
  <Override PartName="/ppt/media/image58.png" ContentType="image/png"/>
  <Override PartName="/ppt/media/image22.png" ContentType="image/png"/>
  <Override PartName="/ppt/media/image39.png" ContentType="image/pn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</p:sldIdLst>
  <p:sldSz cx="12192000" cy="6858000"/>
  <p:notesSz cx="6858000" cy="9144000"/>
</p:presentation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theme" Target="theme/theme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13" descr=""/>
          <p:cNvPicPr/>
          <p:nvPr/>
        </p:nvPicPr>
        <p:blipFill>
          <a:blip r:embed="rId2"/>
          <a:stretch/>
        </p:blipFill>
        <p:spPr>
          <a:xfrm>
            <a:off x="174240" y="6065280"/>
            <a:ext cx="1128600" cy="602280"/>
          </a:xfrm>
          <a:prstGeom prst="rect">
            <a:avLst/>
          </a:prstGeom>
          <a:ln w="126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Click to edit the title text format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 5" descr=""/>
          <p:cNvPicPr/>
          <p:nvPr/>
        </p:nvPicPr>
        <p:blipFill>
          <a:blip r:embed="rId2"/>
          <a:stretch/>
        </p:blipFill>
        <p:spPr>
          <a:xfrm>
            <a:off x="5597640" y="6228360"/>
            <a:ext cx="919080" cy="490680"/>
          </a:xfrm>
          <a:prstGeom prst="rect">
            <a:avLst/>
          </a:prstGeom>
          <a:ln w="12600">
            <a:noFill/>
          </a:ln>
        </p:spPr>
      </p:pic>
      <p:pic>
        <p:nvPicPr>
          <p:cNvPr id="374" name="Image 6" descr=""/>
          <p:cNvPicPr/>
          <p:nvPr/>
        </p:nvPicPr>
        <p:blipFill>
          <a:blip r:embed="rId3"/>
          <a:stretch/>
        </p:blipFill>
        <p:spPr>
          <a:xfrm>
            <a:off x="3651480" y="3657600"/>
            <a:ext cx="4870440" cy="2067120"/>
          </a:xfrm>
          <a:prstGeom prst="rect">
            <a:avLst/>
          </a:prstGeom>
          <a:ln w="12600">
            <a:noFill/>
          </a:ln>
        </p:spPr>
      </p:pic>
      <p:sp>
        <p:nvSpPr>
          <p:cNvPr id="375" name="CustomShape 1"/>
          <p:cNvSpPr/>
          <p:nvPr/>
        </p:nvSpPr>
        <p:spPr>
          <a:xfrm>
            <a:off x="3139920" y="2174760"/>
            <a:ext cx="9052200" cy="102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"/>
          <p:cNvSpPr/>
          <p:nvPr/>
        </p:nvSpPr>
        <p:spPr>
          <a:xfrm>
            <a:off x="-23400" y="843840"/>
            <a:ext cx="11673360" cy="98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d0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PlaceHolder 3"/>
          <p:cNvSpPr>
            <a:spLocks noGrp="1"/>
          </p:cNvSpPr>
          <p:nvPr>
            <p:ph type="title"/>
          </p:nvPr>
        </p:nvSpPr>
        <p:spPr>
          <a:xfrm>
            <a:off x="493200" y="843840"/>
            <a:ext cx="11156760" cy="988920"/>
          </a:xfrm>
          <a:prstGeom prst="rect">
            <a:avLst/>
          </a:prstGeom>
        </p:spPr>
        <p:txBody>
          <a:bodyPr rIns="365760" anchor="ctr">
            <a:noAutofit/>
          </a:bodyPr>
          <a:p>
            <a:pPr algn="r">
              <a:lnSpc>
                <a:spcPct val="90000"/>
              </a:lnSpc>
            </a:pPr>
            <a:r>
              <a:rPr b="0" lang="fr-FR" sz="4400" spc="-1" strike="noStrike">
                <a:solidFill>
                  <a:srgbClr val="3ea9e3"/>
                </a:solidFill>
                <a:latin typeface="Archive"/>
              </a:rPr>
              <a:t>Formule de remerciements</a:t>
            </a:r>
            <a:endParaRPr b="0" lang="fr-FR" sz="4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5" descr=""/>
          <p:cNvPicPr/>
          <p:nvPr/>
        </p:nvPicPr>
        <p:blipFill>
          <a:blip r:embed="rId2"/>
          <a:stretch/>
        </p:blipFill>
        <p:spPr>
          <a:xfrm>
            <a:off x="174240" y="6065280"/>
            <a:ext cx="1128600" cy="602280"/>
          </a:xfrm>
          <a:prstGeom prst="rect">
            <a:avLst/>
          </a:prstGeom>
          <a:ln w="12600"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3139920" y="3220920"/>
            <a:ext cx="9052200" cy="102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0" y="1257840"/>
            <a:ext cx="11635560" cy="147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d0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78800" y="1122480"/>
            <a:ext cx="11156760" cy="1741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fr-FR" sz="6000" spc="-1" strike="noStrike">
                <a:solidFill>
                  <a:srgbClr val="3ea9e3"/>
                </a:solidFill>
                <a:latin typeface="Archive"/>
              </a:rPr>
              <a:t>Modifiez le style du titre</a:t>
            </a:r>
            <a:endParaRPr b="0" lang="fr-FR" sz="60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44" name="Image 6" descr=""/>
          <p:cNvPicPr/>
          <p:nvPr/>
        </p:nvPicPr>
        <p:blipFill>
          <a:blip r:embed="rId3"/>
          <a:stretch/>
        </p:blipFill>
        <p:spPr>
          <a:xfrm>
            <a:off x="10748880" y="6120000"/>
            <a:ext cx="1187280" cy="504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 5" descr=""/>
          <p:cNvPicPr/>
          <p:nvPr/>
        </p:nvPicPr>
        <p:blipFill>
          <a:blip r:embed="rId2"/>
          <a:stretch/>
        </p:blipFill>
        <p:spPr>
          <a:xfrm>
            <a:off x="174240" y="6065280"/>
            <a:ext cx="1128600" cy="602280"/>
          </a:xfrm>
          <a:prstGeom prst="rect">
            <a:avLst/>
          </a:prstGeom>
          <a:ln w="1260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3139920" y="3220920"/>
            <a:ext cx="9052200" cy="1023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0" y="1257840"/>
            <a:ext cx="11635560" cy="147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478800" y="1122480"/>
            <a:ext cx="11156760" cy="1741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fr-FR" sz="6000" spc="-1" strike="noStrike">
                <a:solidFill>
                  <a:srgbClr val="797979"/>
                </a:solidFill>
                <a:latin typeface="Archive"/>
              </a:rPr>
              <a:t>Titre de section</a:t>
            </a:r>
            <a:endParaRPr b="0" lang="fr-FR" sz="60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93320" y="551520"/>
            <a:ext cx="1069236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1093320" y="365040"/>
            <a:ext cx="1069236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3ea9e3"/>
                </a:solidFill>
                <a:latin typeface="Archive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093320" y="1825560"/>
            <a:ext cx="1069236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endParaRPr b="0" lang="fr-FR" sz="2800" spc="-1" strike="noStrike">
              <a:latin typeface="Arial"/>
            </a:endParaRPr>
          </a:p>
          <a:p>
            <a:pPr lvl="1" marL="460440" indent="-2332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endParaRPr b="0" lang="fr-FR" sz="2400" spc="-1" strike="noStrike">
              <a:latin typeface="Arial"/>
            </a:endParaRPr>
          </a:p>
          <a:p>
            <a:pPr lvl="2" marL="68724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endParaRPr b="0" lang="fr-FR" sz="2000" spc="-1" strike="noStrike">
              <a:latin typeface="Arial"/>
            </a:endParaRPr>
          </a:p>
          <a:p>
            <a:pPr lvl="3" marL="91440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endParaRPr b="0" lang="fr-FR" sz="1800" spc="-1" strike="noStrike">
              <a:latin typeface="Arial"/>
            </a:endParaRPr>
          </a:p>
          <a:p>
            <a:pPr lvl="4" marL="114156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  <a:p>
            <a:pPr lvl="5" marL="1374840" indent="-2332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Sixième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0" y="551520"/>
            <a:ext cx="109332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d0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Image 13" descr=""/>
          <p:cNvPicPr/>
          <p:nvPr/>
        </p:nvPicPr>
        <p:blipFill>
          <a:blip r:embed="rId2"/>
          <a:stretch/>
        </p:blipFill>
        <p:spPr>
          <a:xfrm>
            <a:off x="174240" y="6176880"/>
            <a:ext cx="919080" cy="490680"/>
          </a:xfrm>
          <a:prstGeom prst="rect">
            <a:avLst/>
          </a:prstGeom>
          <a:ln w="12600">
            <a:noFill/>
          </a:ln>
        </p:spPr>
      </p:pic>
      <p:pic>
        <p:nvPicPr>
          <p:cNvPr id="127" name="Image 6" descr=""/>
          <p:cNvPicPr/>
          <p:nvPr/>
        </p:nvPicPr>
        <p:blipFill>
          <a:blip r:embed="rId3"/>
          <a:stretch/>
        </p:blipFill>
        <p:spPr>
          <a:xfrm>
            <a:off x="10748880" y="6120000"/>
            <a:ext cx="1187280" cy="504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093320" y="551520"/>
            <a:ext cx="1069236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0" y="551520"/>
            <a:ext cx="109332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d0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Image 6" descr=""/>
          <p:cNvPicPr/>
          <p:nvPr/>
        </p:nvPicPr>
        <p:blipFill>
          <a:blip r:embed="rId2"/>
          <a:stretch/>
        </p:blipFill>
        <p:spPr>
          <a:xfrm>
            <a:off x="174240" y="6176880"/>
            <a:ext cx="919080" cy="490680"/>
          </a:xfrm>
          <a:prstGeom prst="rect">
            <a:avLst/>
          </a:prstGeom>
          <a:ln w="12600">
            <a:noFill/>
          </a:ln>
        </p:spPr>
      </p:pic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1093320" y="365040"/>
            <a:ext cx="1069236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3ea9e3"/>
                </a:solidFill>
                <a:latin typeface="Archive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1093320" y="1825560"/>
            <a:ext cx="1069236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a9e3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title"/>
          </p:nvPr>
        </p:nvSpPr>
        <p:spPr>
          <a:xfrm>
            <a:off x="59760" y="579960"/>
            <a:ext cx="979200" cy="84816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a9e3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093320" y="551520"/>
            <a:ext cx="1069236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0" y="551520"/>
            <a:ext cx="109332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d0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Image 7" descr=""/>
          <p:cNvPicPr/>
          <p:nvPr/>
        </p:nvPicPr>
        <p:blipFill>
          <a:blip r:embed="rId2"/>
          <a:stretch/>
        </p:blipFill>
        <p:spPr>
          <a:xfrm>
            <a:off x="174240" y="6176880"/>
            <a:ext cx="919080" cy="490680"/>
          </a:xfrm>
          <a:prstGeom prst="rect">
            <a:avLst/>
          </a:prstGeom>
          <a:ln w="12600">
            <a:noFill/>
          </a:ln>
        </p:spPr>
      </p:pic>
      <p:sp>
        <p:nvSpPr>
          <p:cNvPr id="210" name="PlaceHolder 3"/>
          <p:cNvSpPr>
            <a:spLocks noGrp="1"/>
          </p:cNvSpPr>
          <p:nvPr>
            <p:ph type="title"/>
          </p:nvPr>
        </p:nvSpPr>
        <p:spPr>
          <a:xfrm>
            <a:off x="1093320" y="365040"/>
            <a:ext cx="1069236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3ea9e3"/>
                </a:solidFill>
                <a:latin typeface="Archive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1093320" y="1823040"/>
            <a:ext cx="527940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a9e3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title"/>
          </p:nvPr>
        </p:nvSpPr>
        <p:spPr>
          <a:xfrm>
            <a:off x="6525360" y="1823040"/>
            <a:ext cx="5260320" cy="435132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a9e3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title"/>
          </p:nvPr>
        </p:nvSpPr>
        <p:spPr>
          <a:xfrm>
            <a:off x="59760" y="579960"/>
            <a:ext cx="979200" cy="84816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a9e3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1093320" y="551520"/>
            <a:ext cx="1069236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0" y="551520"/>
            <a:ext cx="109332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d0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2" name="Image 5" descr=""/>
          <p:cNvPicPr/>
          <p:nvPr/>
        </p:nvPicPr>
        <p:blipFill>
          <a:blip r:embed="rId2"/>
          <a:stretch/>
        </p:blipFill>
        <p:spPr>
          <a:xfrm>
            <a:off x="174240" y="6176880"/>
            <a:ext cx="919080" cy="490680"/>
          </a:xfrm>
          <a:prstGeom prst="rect">
            <a:avLst/>
          </a:prstGeom>
          <a:ln w="12600">
            <a:noFill/>
          </a:ln>
        </p:spPr>
      </p:pic>
      <p:sp>
        <p:nvSpPr>
          <p:cNvPr id="253" name="PlaceHolder 3"/>
          <p:cNvSpPr>
            <a:spLocks noGrp="1"/>
          </p:cNvSpPr>
          <p:nvPr>
            <p:ph type="title"/>
          </p:nvPr>
        </p:nvSpPr>
        <p:spPr>
          <a:xfrm>
            <a:off x="1093320" y="365040"/>
            <a:ext cx="1069236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3ea9e3"/>
                </a:solidFill>
                <a:latin typeface="Archive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59760" y="579960"/>
            <a:ext cx="979200" cy="84816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a9e3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093320" y="551520"/>
            <a:ext cx="1069236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2"/>
          <p:cNvSpPr/>
          <p:nvPr/>
        </p:nvSpPr>
        <p:spPr>
          <a:xfrm>
            <a:off x="0" y="551520"/>
            <a:ext cx="1093320" cy="91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d0e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4" name="Image 6" descr=""/>
          <p:cNvPicPr/>
          <p:nvPr/>
        </p:nvPicPr>
        <p:blipFill>
          <a:blip r:embed="rId2"/>
          <a:stretch/>
        </p:blipFill>
        <p:spPr>
          <a:xfrm>
            <a:off x="174240" y="6176880"/>
            <a:ext cx="919080" cy="490680"/>
          </a:xfrm>
          <a:prstGeom prst="rect">
            <a:avLst/>
          </a:prstGeom>
          <a:ln w="12600">
            <a:noFill/>
          </a:ln>
        </p:spPr>
      </p:pic>
      <p:sp>
        <p:nvSpPr>
          <p:cNvPr id="295" name="PlaceHolder 3"/>
          <p:cNvSpPr>
            <a:spLocks noGrp="1"/>
          </p:cNvSpPr>
          <p:nvPr>
            <p:ph type="title"/>
          </p:nvPr>
        </p:nvSpPr>
        <p:spPr>
          <a:xfrm>
            <a:off x="1093320" y="365040"/>
            <a:ext cx="10692360" cy="132552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3ea9e3"/>
                </a:solidFill>
                <a:latin typeface="Archive"/>
              </a:rPr>
              <a:t>Modifiez le style du 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1093320" y="1825560"/>
            <a:ext cx="10692360" cy="4351320"/>
          </a:xfrm>
          <a:prstGeom prst="rect">
            <a:avLst/>
          </a:prstGeom>
        </p:spPr>
        <p:txBody>
          <a:bodyPr vert="eaVer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endParaRPr b="0" lang="fr-FR" sz="2800" spc="-1" strike="noStrike">
              <a:latin typeface="Arial"/>
            </a:endParaRPr>
          </a:p>
          <a:p>
            <a:pPr lvl="1" marL="460440" indent="-2332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endParaRPr b="0" lang="fr-FR" sz="2400" spc="-1" strike="noStrike">
              <a:latin typeface="Arial"/>
            </a:endParaRPr>
          </a:p>
          <a:p>
            <a:pPr lvl="2" marL="68724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endParaRPr b="0" lang="fr-FR" sz="2000" spc="-1" strike="noStrike">
              <a:latin typeface="Arial"/>
            </a:endParaRPr>
          </a:p>
          <a:p>
            <a:pPr lvl="3" marL="91440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endParaRPr b="0" lang="fr-FR" sz="1800" spc="-1" strike="noStrike">
              <a:latin typeface="Arial"/>
            </a:endParaRPr>
          </a:p>
          <a:p>
            <a:pPr lvl="4" marL="114156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title"/>
          </p:nvPr>
        </p:nvSpPr>
        <p:spPr>
          <a:xfrm>
            <a:off x="59760" y="579960"/>
            <a:ext cx="979200" cy="848160"/>
          </a:xfrm>
          <a:prstGeom prst="rect">
            <a:avLst/>
          </a:prstGeom>
        </p:spPr>
        <p:txBody>
          <a:bodyPr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a9e3"/>
              </a:buClr>
              <a:buFont typeface="Wingdings" charset="2"/>
              <a:buChar char=""/>
            </a:pPr>
            <a:r>
              <a:rPr b="0" lang="fr-FR" sz="2800" spc="-1" strike="noStrike">
                <a:solidFill>
                  <a:srgbClr val="000000"/>
                </a:solidFill>
                <a:latin typeface="Roboto"/>
              </a:rPr>
              <a:t>Cliquez pour modifier les styles du texte du masque</a:t>
            </a:r>
            <a:br/>
            <a:r>
              <a:rPr b="0" lang="fr-FR" sz="2400" spc="-1" strike="noStrike">
                <a:solidFill>
                  <a:srgbClr val="000000"/>
                </a:solidFill>
                <a:latin typeface="Roboto"/>
              </a:rPr>
              <a:t>Deuxième niveau</a:t>
            </a:r>
            <a:br/>
            <a:r>
              <a:rPr b="0" lang="fr-FR" sz="2000" spc="-1" strike="noStrike">
                <a:solidFill>
                  <a:srgbClr val="000000"/>
                </a:solidFill>
                <a:latin typeface="Roboto"/>
              </a:rPr>
              <a:t>Troisième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Quatrième niveau</a:t>
            </a:r>
            <a:br/>
            <a:r>
              <a:rPr b="0" lang="fr-FR" sz="1800" spc="-1" strike="noStrike">
                <a:solidFill>
                  <a:srgbClr val="000000"/>
                </a:solidFill>
                <a:latin typeface="Roboto"/>
              </a:rPr>
              <a:t>Cinquième niveau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Click to edit the title text format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Click to edit the outline text format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Outline Level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Third Outline Level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Fourth Outline Level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Fifth Outline Level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Sixth Outline Level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Seventh Outline Level</a:t>
            </a:r>
            <a:endParaRPr b="0" lang="fr-FR" sz="2000" spc="-1" strike="noStrike">
              <a:latin typeface="Arial"/>
            </a:endParaRPr>
          </a:p>
        </p:txBody>
      </p:sp>
      <p:pic>
        <p:nvPicPr>
          <p:cNvPr id="336" name="Image 6" descr=""/>
          <p:cNvPicPr/>
          <p:nvPr/>
        </p:nvPicPr>
        <p:blipFill>
          <a:blip r:embed="rId2"/>
          <a:stretch/>
        </p:blipFill>
        <p:spPr>
          <a:xfrm>
            <a:off x="10748880" y="6120000"/>
            <a:ext cx="1187280" cy="504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9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9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9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9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9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9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hyperlink" Target="#Diapo 22" TargetMode="External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9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9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9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9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9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9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9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9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9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#Diapo 15" TargetMode="External"/><Relationship Id="rId2" Type="http://schemas.openxmlformats.org/officeDocument/2006/relationships/hyperlink" Target="#Diapo 16" TargetMode="Externa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#Diapo 17" TargetMode="External"/><Relationship Id="rId2" Type="http://schemas.openxmlformats.org/officeDocument/2006/relationships/hyperlink" Target="#Diapo 18" TargetMode="External"/><Relationship Id="rId3" Type="http://schemas.openxmlformats.org/officeDocument/2006/relationships/hyperlink" Target="#Diapo 19" TargetMode="External"/><Relationship Id="rId4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#Diapo 25" TargetMode="Externa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3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 txBox="1"/>
          <p:nvPr/>
        </p:nvSpPr>
        <p:spPr>
          <a:xfrm>
            <a:off x="478800" y="1122480"/>
            <a:ext cx="11156760" cy="1741680"/>
          </a:xfrm>
          <a:prstGeom prst="rect">
            <a:avLst/>
          </a:prstGeom>
          <a:noFill/>
          <a:ln w="12600">
            <a:noFill/>
          </a:ln>
        </p:spPr>
        <p:txBody>
          <a:bodyPr anchor="ctr" anchorCtr="1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3ea9e3"/>
                </a:solidFill>
                <a:latin typeface="Archive"/>
              </a:rPr>
              <a:t>La certification PIX</a:t>
            </a:r>
            <a:endParaRPr b="0" lang="fr-FR" sz="6000" spc="-1" strike="noStrike">
              <a:latin typeface="Arial"/>
            </a:endParaRPr>
          </a:p>
        </p:txBody>
      </p:sp>
      <p:sp>
        <p:nvSpPr>
          <p:cNvPr id="451" name="TextShape 2"/>
          <p:cNvSpPr txBox="1"/>
          <p:nvPr/>
        </p:nvSpPr>
        <p:spPr>
          <a:xfrm>
            <a:off x="5769360" y="3188160"/>
            <a:ext cx="6330600" cy="1207800"/>
          </a:xfrm>
          <a:prstGeom prst="rect">
            <a:avLst/>
          </a:prstGeom>
          <a:noFill/>
          <a:ln w="1260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  <a:spcBef>
                <a:spcPts val="283"/>
              </a:spcBef>
            </a:pPr>
            <a:r>
              <a:rPr b="0" lang="fr-FR" sz="3600" spc="-1" strike="noStrike">
                <a:solidFill>
                  <a:srgbClr val="797979"/>
                </a:solidFill>
                <a:latin typeface="Archive"/>
              </a:rPr>
              <a:t>Réunion référents PIX </a:t>
            </a:r>
            <a:endParaRPr b="0" lang="fr-FR" sz="3600" spc="-1" strike="noStrike">
              <a:latin typeface="Arial"/>
            </a:endParaRPr>
          </a:p>
          <a:p>
            <a:pPr algn="r">
              <a:lnSpc>
                <a:spcPct val="90000"/>
              </a:lnSpc>
              <a:spcBef>
                <a:spcPts val="283"/>
              </a:spcBef>
            </a:pPr>
            <a:r>
              <a:rPr b="0" lang="fr-FR" sz="3600" spc="-1" strike="noStrike">
                <a:solidFill>
                  <a:srgbClr val="797979"/>
                </a:solidFill>
                <a:latin typeface="Archive"/>
              </a:rPr>
              <a:t> </a:t>
            </a:r>
            <a:r>
              <a:rPr b="0" lang="fr-FR" sz="3600" spc="-1" strike="noStrike">
                <a:solidFill>
                  <a:srgbClr val="797979"/>
                </a:solidFill>
                <a:latin typeface="Archive"/>
              </a:rPr>
              <a:t>25&amp;26 mars 2021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chive"/>
              </a:rPr>
              <a:t>En cas de problème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79" name="TextShape 2"/>
          <p:cNvSpPr txBox="1"/>
          <p:nvPr/>
        </p:nvSpPr>
        <p:spPr>
          <a:xfrm>
            <a:off x="770040" y="1606320"/>
            <a:ext cx="11181960" cy="4450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  <a:ea typeface="Microsoft YaHei"/>
              </a:rPr>
              <a:t>Abandon, fraude, problème technique sur une question :</a:t>
            </a:r>
            <a:endParaRPr b="0" lang="fr-FR" sz="2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r-FR" sz="1600" spc="-1" strike="noStrike">
                <a:latin typeface="Arial"/>
                <a:ea typeface="Microsoft YaHei"/>
              </a:rPr>
              <a:t>le surveillant renseigne les signalements dans le PV d’incident. </a:t>
            </a:r>
            <a:endParaRPr b="0" lang="fr-FR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r-FR" sz="1600" spc="-1" strike="noStrike">
                <a:latin typeface="Arial"/>
                <a:ea typeface="Microsoft YaHei"/>
              </a:rPr>
              <a:t>En cas de suspicion de fraude, il établit un PV de fraude. </a:t>
            </a:r>
            <a:endParaRPr b="0" lang="fr-FR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r-FR" sz="1600" spc="-1" strike="noStrike">
                <a:latin typeface="Arial"/>
                <a:ea typeface="Microsoft YaHei"/>
              </a:rPr>
              <a:t>Si une épreuve ne s’affiche pas correctement, tenter de recharger la page du navigateur.</a:t>
            </a:r>
            <a:endParaRPr b="0" lang="fr-FR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  <a:ea typeface="Microsoft YaHei"/>
              </a:rPr>
              <a:t>Déconnexion, fermeture de navigateur : </a:t>
            </a:r>
            <a:endParaRPr b="0" lang="fr-FR" sz="2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r-FR" sz="1600" spc="-1" strike="noStrike">
                <a:latin typeface="Arial"/>
                <a:ea typeface="Microsoft YaHei"/>
              </a:rPr>
              <a:t>l’élève peut reprendre son test en se reconnectant à son compte et saisissant les informations communiquées.</a:t>
            </a:r>
            <a:endParaRPr b="0" lang="fr-FR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  <a:ea typeface="Microsoft YaHei"/>
              </a:rPr>
              <a:t>Erreur dans les informations de l’élève :</a:t>
            </a:r>
            <a:endParaRPr b="0" lang="fr-FR" sz="2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r-FR" sz="1600" spc="-1" strike="noStrike">
                <a:latin typeface="Arial"/>
                <a:ea typeface="Microsoft YaHei"/>
              </a:rPr>
              <a:t>le surveillant précise les informations à modifier sur le PV d’incident.</a:t>
            </a:r>
            <a:endParaRPr b="0" lang="fr-FR" sz="16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  <a:ea typeface="Microsoft YaHei"/>
              </a:rPr>
              <a:t>Élève non certifiable : </a:t>
            </a:r>
            <a:endParaRPr b="0" lang="fr-FR" sz="2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fr-FR" sz="1600" spc="-1" strike="noStrike">
                <a:latin typeface="Arial"/>
                <a:ea typeface="Microsoft YaHei"/>
              </a:rPr>
              <a:t>Inviter l’élève à rejoindre la campagne «SOS élève non certifiable». 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chive"/>
              </a:rPr>
              <a:t>Finalisation des sessions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81" name="TextShape 2"/>
          <p:cNvSpPr txBox="1"/>
          <p:nvPr/>
        </p:nvSpPr>
        <p:spPr>
          <a:xfrm>
            <a:off x="1008000" y="1696680"/>
            <a:ext cx="10584000" cy="4351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La finalisation des sessions devra se faire dans les 48h après la dernière session de certification de l’établissement.</a:t>
            </a:r>
            <a:endParaRPr b="0" lang="fr-FR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Pas d’obligation de transmettre les listes d’émargement ou PV d’incident.</a:t>
            </a:r>
            <a:endParaRPr b="0" lang="fr-FR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Déroulement en 3 étapes</a:t>
            </a:r>
            <a:endParaRPr b="0" lang="fr-FR" sz="24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fr-FR" sz="1800" spc="-1" strike="noStrike">
                <a:latin typeface="Arial"/>
              </a:rPr>
              <a:t>OBLIGATOIRE : Cocher la case « écran de fin du test vu » pour chaque candidat et saisir </a:t>
            </a:r>
            <a:r>
              <a:rPr b="0" lang="fr-FR" sz="1800" spc="-1" strike="noStrike">
                <a:latin typeface="Arial"/>
              </a:rPr>
              <a:t>	</a:t>
            </a:r>
            <a:r>
              <a:rPr b="0" lang="fr-FR" sz="1800" spc="-1" strike="noStrike">
                <a:latin typeface="Arial"/>
              </a:rPr>
              <a:t>	</a:t>
            </a:r>
            <a:r>
              <a:rPr b="0" lang="fr-FR" sz="1800" spc="-1" strike="noStrike">
                <a:latin typeface="Arial"/>
              </a:rPr>
              <a:t>	</a:t>
            </a:r>
            <a:r>
              <a:rPr b="0" lang="fr-FR" sz="1800" spc="-1" strike="noStrike">
                <a:latin typeface="Arial"/>
              </a:rPr>
              <a:t>	</a:t>
            </a:r>
            <a:r>
              <a:rPr b="0" lang="fr-FR" sz="1800" spc="-1" strike="noStrike">
                <a:latin typeface="Arial"/>
              </a:rPr>
              <a:t>s’ils existent, les signalements d’incident.</a:t>
            </a:r>
            <a:endParaRPr b="0" lang="fr-FR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fr-FR" sz="1800" spc="-1" strike="noStrike">
                <a:latin typeface="Arial"/>
              </a:rPr>
              <a:t>FACULTATIF : Transmettre, si nécessaire, les documents utiles.</a:t>
            </a:r>
            <a:endParaRPr b="0" lang="fr-FR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fr-FR" sz="1800" spc="-1" strike="noStrike">
                <a:latin typeface="Arial"/>
              </a:rPr>
              <a:t>FACULTATIF : Commenter, si nécessaire, la session.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extShape 1"/>
          <p:cNvSpPr txBox="1"/>
          <p:nvPr/>
        </p:nvSpPr>
        <p:spPr>
          <a:xfrm>
            <a:off x="1093320" y="1825560"/>
            <a:ext cx="10692360" cy="4351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Examen des éventuels incidents par un jury PIX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Publication des résultats sur les comptes individuels des élèves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Mise à disposition d’un fichier CSV des résultats de l’ensemble des candidats sur PIX Orga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Possibilité d’éditer et imprimer le certificat avec code de vérification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483" name="TextShape 2"/>
          <p:cNvSpPr txBox="1"/>
          <p:nvPr/>
        </p:nvSpPr>
        <p:spPr>
          <a:xfrm>
            <a:off x="109368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chive"/>
              </a:rPr>
              <a:t>ET APRÈS …</a:t>
            </a:r>
            <a:endParaRPr b="0" lang="fr-F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109404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chive"/>
              </a:rPr>
              <a:t>DES QUESTIONS 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485" name="" descr=""/>
          <p:cNvPicPr/>
          <p:nvPr/>
        </p:nvPicPr>
        <p:blipFill>
          <a:blip r:embed="rId1"/>
          <a:stretch/>
        </p:blipFill>
        <p:spPr>
          <a:xfrm>
            <a:off x="4032000" y="2016000"/>
            <a:ext cx="3713760" cy="3409200"/>
          </a:xfrm>
          <a:prstGeom prst="rect">
            <a:avLst/>
          </a:prstGeom>
          <a:ln>
            <a:solidFill>
              <a:srgbClr val="3465a4">
                <a:alpha val="0"/>
              </a:srgbClr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1093320" y="1825560"/>
            <a:ext cx="9490680" cy="3718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800" spc="-1" strike="noStrike">
                <a:latin typeface="Arial"/>
              </a:rPr>
              <a:t>MerciX</a:t>
            </a:r>
            <a:endParaRPr b="0" lang="fr-F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" descr=""/>
          <p:cNvPicPr/>
          <p:nvPr/>
        </p:nvPicPr>
        <p:blipFill>
          <a:blip r:embed="rId1"/>
          <a:stretch/>
        </p:blipFill>
        <p:spPr>
          <a:xfrm>
            <a:off x="3609000" y="0"/>
            <a:ext cx="7191000" cy="6857640"/>
          </a:xfrm>
          <a:prstGeom prst="rect">
            <a:avLst/>
          </a:prstGeom>
          <a:ln>
            <a:noFill/>
          </a:ln>
        </p:spPr>
      </p:pic>
      <p:pic>
        <p:nvPicPr>
          <p:cNvPr id="488" name="" descr=""/>
          <p:cNvPicPr/>
          <p:nvPr/>
        </p:nvPicPr>
        <p:blipFill>
          <a:blip r:embed="rId2"/>
          <a:stretch/>
        </p:blipFill>
        <p:spPr>
          <a:xfrm>
            <a:off x="180720" y="6120000"/>
            <a:ext cx="971280" cy="514080"/>
          </a:xfrm>
          <a:prstGeom prst="rect">
            <a:avLst/>
          </a:prstGeom>
          <a:ln>
            <a:noFill/>
          </a:ln>
        </p:spPr>
      </p:pic>
      <p:sp>
        <p:nvSpPr>
          <p:cNvPr id="489" name="TextShape 1"/>
          <p:cNvSpPr txBox="1"/>
          <p:nvPr/>
        </p:nvSpPr>
        <p:spPr>
          <a:xfrm>
            <a:off x="216360" y="1013040"/>
            <a:ext cx="3095640" cy="85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chive"/>
              </a:rPr>
              <a:t>Nouveau tableau de bord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" descr=""/>
          <p:cNvPicPr/>
          <p:nvPr/>
        </p:nvPicPr>
        <p:blipFill>
          <a:blip r:embed="rId1"/>
          <a:stretch/>
        </p:blipFill>
        <p:spPr>
          <a:xfrm>
            <a:off x="807120" y="1603440"/>
            <a:ext cx="3656880" cy="3580560"/>
          </a:xfrm>
          <a:prstGeom prst="rect">
            <a:avLst/>
          </a:prstGeom>
          <a:ln>
            <a:noFill/>
          </a:ln>
        </p:spPr>
      </p:pic>
      <p:pic>
        <p:nvPicPr>
          <p:cNvPr id="491" name="" descr=""/>
          <p:cNvPicPr/>
          <p:nvPr/>
        </p:nvPicPr>
        <p:blipFill>
          <a:blip r:embed="rId2"/>
          <a:stretch/>
        </p:blipFill>
        <p:spPr>
          <a:xfrm>
            <a:off x="5544000" y="144000"/>
            <a:ext cx="4392000" cy="2337480"/>
          </a:xfrm>
          <a:prstGeom prst="rect">
            <a:avLst/>
          </a:prstGeom>
          <a:ln>
            <a:noFill/>
          </a:ln>
        </p:spPr>
      </p:pic>
      <p:pic>
        <p:nvPicPr>
          <p:cNvPr id="492" name="" descr=""/>
          <p:cNvPicPr/>
          <p:nvPr/>
        </p:nvPicPr>
        <p:blipFill>
          <a:blip r:embed="rId3"/>
          <a:stretch/>
        </p:blipFill>
        <p:spPr>
          <a:xfrm>
            <a:off x="4824000" y="2592000"/>
            <a:ext cx="5118840" cy="4104000"/>
          </a:xfrm>
          <a:prstGeom prst="rect">
            <a:avLst/>
          </a:prstGeom>
          <a:ln>
            <a:noFill/>
          </a:ln>
        </p:spPr>
      </p:pic>
      <p:pic>
        <p:nvPicPr>
          <p:cNvPr id="493" name="" descr=""/>
          <p:cNvPicPr/>
          <p:nvPr/>
        </p:nvPicPr>
        <p:blipFill>
          <a:blip r:embed="rId4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sp>
        <p:nvSpPr>
          <p:cNvPr id="494" name="TextShape 1"/>
          <p:cNvSpPr txBox="1"/>
          <p:nvPr/>
        </p:nvSpPr>
        <p:spPr>
          <a:xfrm>
            <a:off x="360360" y="365040"/>
            <a:ext cx="4175640" cy="85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chive"/>
              </a:rPr>
              <a:t>Modification de l’adresse mail</a:t>
            </a:r>
            <a:endParaRPr b="0" lang="fr-FR" sz="2400" spc="-1" strike="noStrike">
              <a:latin typeface="Arial"/>
            </a:endParaRPr>
          </a:p>
        </p:txBody>
      </p:sp>
      <p:grpSp>
        <p:nvGrpSpPr>
          <p:cNvPr id="495" name="Group 2"/>
          <p:cNvGrpSpPr/>
          <p:nvPr/>
        </p:nvGrpSpPr>
        <p:grpSpPr>
          <a:xfrm>
            <a:off x="3888000" y="1656000"/>
            <a:ext cx="504000" cy="504000"/>
            <a:chOff x="3888000" y="1656000"/>
            <a:chExt cx="504000" cy="504000"/>
          </a:xfrm>
        </p:grpSpPr>
        <p:sp>
          <p:nvSpPr>
            <p:cNvPr id="496" name="CustomShape 3"/>
            <p:cNvSpPr/>
            <p:nvPr/>
          </p:nvSpPr>
          <p:spPr>
            <a:xfrm>
              <a:off x="3888000" y="1656000"/>
              <a:ext cx="504000" cy="504000"/>
            </a:xfrm>
            <a:prstGeom prst="ellipse">
              <a:avLst/>
            </a:prstGeom>
            <a:noFill/>
            <a:ln w="29160">
              <a:solidFill>
                <a:srgbClr val="3465a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TextShape 4"/>
            <p:cNvSpPr txBox="1"/>
            <p:nvPr/>
          </p:nvSpPr>
          <p:spPr>
            <a:xfrm>
              <a:off x="3960000" y="1692000"/>
              <a:ext cx="3240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fr-FR" sz="2400" spc="-1" strike="noStrike">
                  <a:solidFill>
                    <a:srgbClr val="2b7ba7"/>
                  </a:solidFill>
                  <a:latin typeface="Arial"/>
                </a:rPr>
                <a:t>1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498" name="Group 5"/>
          <p:cNvGrpSpPr/>
          <p:nvPr/>
        </p:nvGrpSpPr>
        <p:grpSpPr>
          <a:xfrm>
            <a:off x="9144000" y="972000"/>
            <a:ext cx="504000" cy="504000"/>
            <a:chOff x="9144000" y="972000"/>
            <a:chExt cx="504000" cy="504000"/>
          </a:xfrm>
        </p:grpSpPr>
        <p:sp>
          <p:nvSpPr>
            <p:cNvPr id="499" name="CustomShape 6"/>
            <p:cNvSpPr/>
            <p:nvPr/>
          </p:nvSpPr>
          <p:spPr>
            <a:xfrm>
              <a:off x="9144000" y="972000"/>
              <a:ext cx="504000" cy="504000"/>
            </a:xfrm>
            <a:prstGeom prst="ellipse">
              <a:avLst/>
            </a:prstGeom>
            <a:noFill/>
            <a:ln w="29160">
              <a:solidFill>
                <a:srgbClr val="3465a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TextShape 7"/>
            <p:cNvSpPr txBox="1"/>
            <p:nvPr/>
          </p:nvSpPr>
          <p:spPr>
            <a:xfrm>
              <a:off x="9216000" y="1008000"/>
              <a:ext cx="3240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fr-FR" sz="2400" spc="-1" strike="noStrike">
                  <a:solidFill>
                    <a:srgbClr val="2b7ba7"/>
                  </a:solidFill>
                  <a:latin typeface="Arial"/>
                </a:rPr>
                <a:t>2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501" name="Group 8"/>
          <p:cNvGrpSpPr/>
          <p:nvPr/>
        </p:nvGrpSpPr>
        <p:grpSpPr>
          <a:xfrm>
            <a:off x="9216000" y="3240000"/>
            <a:ext cx="504000" cy="504000"/>
            <a:chOff x="9216000" y="3240000"/>
            <a:chExt cx="504000" cy="504000"/>
          </a:xfrm>
        </p:grpSpPr>
        <p:sp>
          <p:nvSpPr>
            <p:cNvPr id="502" name="CustomShape 9"/>
            <p:cNvSpPr/>
            <p:nvPr/>
          </p:nvSpPr>
          <p:spPr>
            <a:xfrm>
              <a:off x="9216000" y="3240000"/>
              <a:ext cx="504000" cy="504000"/>
            </a:xfrm>
            <a:prstGeom prst="ellipse">
              <a:avLst/>
            </a:prstGeom>
            <a:noFill/>
            <a:ln w="29160">
              <a:solidFill>
                <a:srgbClr val="3465a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" name="TextShape 10"/>
            <p:cNvSpPr txBox="1"/>
            <p:nvPr/>
          </p:nvSpPr>
          <p:spPr>
            <a:xfrm>
              <a:off x="9288000" y="3276000"/>
              <a:ext cx="3240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fr-FR" sz="2400" spc="-1" strike="noStrike">
                  <a:solidFill>
                    <a:srgbClr val="2b7ba7"/>
                  </a:solidFill>
                  <a:latin typeface="Arial"/>
                </a:rPr>
                <a:t>3</a:t>
              </a:r>
              <a:endParaRPr b="0" lang="fr-FR" sz="2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" descr=""/>
          <p:cNvPicPr/>
          <p:nvPr/>
        </p:nvPicPr>
        <p:blipFill>
          <a:blip r:embed="rId1"/>
          <a:stretch/>
        </p:blipFill>
        <p:spPr>
          <a:xfrm>
            <a:off x="360000" y="1224000"/>
            <a:ext cx="11520000" cy="4751640"/>
          </a:xfrm>
          <a:prstGeom prst="rect">
            <a:avLst/>
          </a:prstGeom>
          <a:ln>
            <a:noFill/>
          </a:ln>
        </p:spPr>
      </p:pic>
      <p:sp>
        <p:nvSpPr>
          <p:cNvPr id="505" name="TextShape 1"/>
          <p:cNvSpPr txBox="1"/>
          <p:nvPr/>
        </p:nvSpPr>
        <p:spPr>
          <a:xfrm>
            <a:off x="360000" y="221040"/>
            <a:ext cx="10692360" cy="85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chive"/>
              </a:rPr>
              <a:t>Filtres de recherche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06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360000" y="221040"/>
            <a:ext cx="10692360" cy="85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chive"/>
              </a:rPr>
              <a:t>Filtres de recherche par classe ou par palier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08" name="" descr=""/>
          <p:cNvPicPr/>
          <p:nvPr/>
        </p:nvPicPr>
        <p:blipFill>
          <a:blip r:embed="rId1"/>
          <a:stretch/>
        </p:blipFill>
        <p:spPr>
          <a:xfrm>
            <a:off x="648000" y="1008000"/>
            <a:ext cx="10656000" cy="5122440"/>
          </a:xfrm>
          <a:prstGeom prst="rect">
            <a:avLst/>
          </a:prstGeom>
          <a:ln>
            <a:noFill/>
          </a:ln>
        </p:spPr>
      </p:pic>
      <p:pic>
        <p:nvPicPr>
          <p:cNvPr id="509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" descr=""/>
          <p:cNvPicPr/>
          <p:nvPr/>
        </p:nvPicPr>
        <p:blipFill>
          <a:blip r:embed="rId1"/>
          <a:stretch/>
        </p:blipFill>
        <p:spPr>
          <a:xfrm>
            <a:off x="143280" y="1836000"/>
            <a:ext cx="11916720" cy="3202560"/>
          </a:xfrm>
          <a:prstGeom prst="rect">
            <a:avLst/>
          </a:prstGeom>
          <a:ln>
            <a:noFill/>
          </a:ln>
        </p:spPr>
      </p:pic>
      <p:pic>
        <p:nvPicPr>
          <p:cNvPr id="511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sp>
        <p:nvSpPr>
          <p:cNvPr id="512" name="TextShape 1"/>
          <p:cNvSpPr txBox="1"/>
          <p:nvPr/>
        </p:nvSpPr>
        <p:spPr>
          <a:xfrm>
            <a:off x="360360" y="221040"/>
            <a:ext cx="10692360" cy="858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chive"/>
              </a:rPr>
              <a:t>Menu certifications  </a:t>
            </a:r>
            <a:r>
              <a:rPr b="0" lang="fr-FR" sz="2400" spc="-1" strike="noStrike">
                <a:latin typeface="Webdings"/>
                <a:ea typeface="Webdings"/>
              </a:rPr>
              <a:t></a:t>
            </a:r>
            <a:r>
              <a:rPr b="0" lang="fr-FR" sz="2400" spc="-1" strike="noStrike">
                <a:latin typeface="Archive"/>
              </a:rPr>
              <a:t>  export des résultats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600" spc="-1" strike="noStrike">
                <a:latin typeface="Archive"/>
              </a:rPr>
              <a:t>DÉROULÉ DE LA RÉUNION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53" name="TextShape 2"/>
          <p:cNvSpPr txBox="1"/>
          <p:nvPr/>
        </p:nvSpPr>
        <p:spPr>
          <a:xfrm>
            <a:off x="1093320" y="1825560"/>
            <a:ext cx="10692360" cy="4294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 fontScale="7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ea typeface="Microsoft YaHei"/>
              </a:rPr>
              <a:t>Objectif certification :</a:t>
            </a:r>
            <a:r>
              <a:rPr b="0" lang="fr-FR" sz="3200" spc="-1" strike="noStrike">
                <a:latin typeface="Arial"/>
                <a:ea typeface="Microsoft YaHei"/>
              </a:rPr>
              <a:t>	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latin typeface="Arial"/>
                <a:ea typeface="Microsoft YaHei"/>
              </a:rPr>
              <a:t>Les nouveautés dans PIX 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latin typeface="Arial"/>
                <a:ea typeface="Microsoft YaHei"/>
              </a:rPr>
              <a:t>Les nouveautés dans PIX Orga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latin typeface="Arial"/>
                <a:ea typeface="Microsoft YaHei"/>
              </a:rPr>
              <a:t>La campagne de collecte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latin typeface="Arial"/>
                <a:ea typeface="Microsoft YaHei"/>
              </a:rPr>
              <a:t>La plateforme PIX certif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Questions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latin typeface="Arial"/>
                <a:ea typeface="Microsoft YaHei"/>
              </a:rPr>
              <a:t>Déroulement d’une session de certification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latin typeface="Arial"/>
                <a:ea typeface="Microsoft YaHei"/>
              </a:rPr>
              <a:t>Finalisation des sessions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ea typeface="Microsoft YaHei"/>
              </a:rPr>
              <a:t>Questions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extShape 1"/>
          <p:cNvSpPr txBox="1"/>
          <p:nvPr/>
        </p:nvSpPr>
        <p:spPr>
          <a:xfrm>
            <a:off x="360000" y="77040"/>
            <a:ext cx="10692360" cy="5709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chive"/>
              </a:rPr>
              <a:t>La campagne de collecte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14" name="" descr=""/>
          <p:cNvPicPr/>
          <p:nvPr/>
        </p:nvPicPr>
        <p:blipFill>
          <a:blip r:embed="rId1"/>
          <a:stretch/>
        </p:blipFill>
        <p:spPr>
          <a:xfrm>
            <a:off x="1494720" y="648000"/>
            <a:ext cx="4337280" cy="6120000"/>
          </a:xfrm>
          <a:prstGeom prst="rect">
            <a:avLst/>
          </a:prstGeom>
          <a:ln>
            <a:noFill/>
          </a:ln>
        </p:spPr>
      </p:pic>
      <p:pic>
        <p:nvPicPr>
          <p:cNvPr id="515" name="" descr=""/>
          <p:cNvPicPr/>
          <p:nvPr/>
        </p:nvPicPr>
        <p:blipFill>
          <a:blip r:embed="rId2"/>
          <a:stretch/>
        </p:blipFill>
        <p:spPr>
          <a:xfrm>
            <a:off x="6120000" y="648000"/>
            <a:ext cx="4341240" cy="6120000"/>
          </a:xfrm>
          <a:prstGeom prst="rect">
            <a:avLst/>
          </a:prstGeom>
          <a:ln>
            <a:noFill/>
          </a:ln>
        </p:spPr>
      </p:pic>
      <p:pic>
        <p:nvPicPr>
          <p:cNvPr id="516" name="" descr=""/>
          <p:cNvPicPr/>
          <p:nvPr/>
        </p:nvPicPr>
        <p:blipFill>
          <a:blip r:embed="rId3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537480" y="626760"/>
            <a:ext cx="3854520" cy="1963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CHECK-LIST</a:t>
            </a:r>
            <a:br/>
            <a:br/>
            <a:r>
              <a:rPr b="0" lang="fr-FR" sz="3200" spc="-1" strike="noStrike">
                <a:latin typeface="Archive"/>
              </a:rPr>
              <a:t>préparation de la salle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18" name="" descr=""/>
          <p:cNvPicPr/>
          <p:nvPr/>
        </p:nvPicPr>
        <p:blipFill>
          <a:blip r:embed="rId1"/>
          <a:stretch/>
        </p:blipFill>
        <p:spPr>
          <a:xfrm>
            <a:off x="5027040" y="360"/>
            <a:ext cx="5196960" cy="6857640"/>
          </a:xfrm>
          <a:prstGeom prst="rect">
            <a:avLst/>
          </a:prstGeom>
          <a:ln>
            <a:noFill/>
          </a:ln>
        </p:spPr>
      </p:pic>
      <p:pic>
        <p:nvPicPr>
          <p:cNvPr id="519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sp>
        <p:nvSpPr>
          <p:cNvPr id="520" name="TextShape 2"/>
          <p:cNvSpPr txBox="1"/>
          <p:nvPr/>
        </p:nvSpPr>
        <p:spPr>
          <a:xfrm>
            <a:off x="1152000" y="4104000"/>
            <a:ext cx="3528000" cy="91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fr-FR" sz="1800" spc="-1" strike="noStrike">
                <a:latin typeface="Archive"/>
              </a:rPr>
              <a:t>A FAIRE impérativement</a:t>
            </a:r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chive"/>
                <a:hlinkClick r:id="rId3"/>
              </a:rPr>
              <a:t>LE TEST TECHNIQUE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521" name="" descr=""/>
          <p:cNvPicPr/>
          <p:nvPr/>
        </p:nvPicPr>
        <p:blipFill>
          <a:blip r:embed="rId4"/>
          <a:stretch/>
        </p:blipFill>
        <p:spPr>
          <a:xfrm>
            <a:off x="288000" y="4128840"/>
            <a:ext cx="834840" cy="69516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522" name="Line 3"/>
          <p:cNvSpPr/>
          <p:nvPr/>
        </p:nvSpPr>
        <p:spPr>
          <a:xfrm>
            <a:off x="3096000" y="4968000"/>
            <a:ext cx="2232000" cy="1152000"/>
          </a:xfrm>
          <a:prstGeom prst="line">
            <a:avLst/>
          </a:prstGeom>
          <a:ln w="291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" descr=""/>
          <p:cNvPicPr/>
          <p:nvPr/>
        </p:nvPicPr>
        <p:blipFill>
          <a:blip r:embed="rId1"/>
          <a:srcRect l="13159" t="0" r="13579" b="8182"/>
          <a:stretch/>
        </p:blipFill>
        <p:spPr>
          <a:xfrm>
            <a:off x="240120" y="181440"/>
            <a:ext cx="6851880" cy="622656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24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sp>
        <p:nvSpPr>
          <p:cNvPr id="525" name="TextShape 1"/>
          <p:cNvSpPr txBox="1"/>
          <p:nvPr/>
        </p:nvSpPr>
        <p:spPr>
          <a:xfrm>
            <a:off x="6955200" y="2220480"/>
            <a:ext cx="5065200" cy="11365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pPr algn="ctr"/>
            <a:r>
              <a:rPr b="1" lang="fr-FR" sz="1800" spc="-1" strike="noStrike">
                <a:latin typeface="Arial"/>
              </a:rPr>
              <a:t>Problème de bande passante !</a:t>
            </a:r>
            <a:r>
              <a:rPr b="0" lang="fr-FR" sz="1800" spc="-1" strike="noStrike">
                <a:latin typeface="Arial"/>
              </a:rPr>
              <a:t> </a:t>
            </a:r>
            <a:br/>
            <a:br/>
            <a:r>
              <a:rPr b="0" lang="fr-FR" sz="1600" spc="-1" strike="noStrike">
                <a:latin typeface="Arial"/>
              </a:rPr>
              <a:t>Ne pas prévoir plus d’une session par créneau horaire</a:t>
            </a:r>
            <a:endParaRPr b="0" lang="fr-FR" sz="1600" spc="-1" strike="noStrike">
              <a:latin typeface="Arial"/>
            </a:endParaRPr>
          </a:p>
          <a:p>
            <a:endParaRPr b="0" lang="fr-FR" sz="1600" spc="-1" strike="noStrike">
              <a:latin typeface="Arial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6954120" y="3383280"/>
            <a:ext cx="5067720" cy="582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pPr algn="ctr"/>
            <a:r>
              <a:rPr b="1" lang="fr-FR" sz="1800" spc="-1" strike="noStrike">
                <a:latin typeface="Arial"/>
              </a:rPr>
              <a:t>Proxy à configurer</a:t>
            </a:r>
            <a:endParaRPr b="0" lang="fr-FR" sz="1800" spc="-1" strike="noStrike">
              <a:latin typeface="Arial"/>
            </a:endParaRPr>
          </a:p>
          <a:p>
            <a:r>
              <a:rPr b="0" lang="fr-FR" sz="1600" spc="-1" strike="noStrike">
                <a:latin typeface="Arial"/>
              </a:rPr>
              <a:t>Se rapprocher de la collectivité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27" name="TextShape 3"/>
          <p:cNvSpPr txBox="1"/>
          <p:nvPr/>
        </p:nvSpPr>
        <p:spPr>
          <a:xfrm>
            <a:off x="6954480" y="3949920"/>
            <a:ext cx="5067720" cy="582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pPr algn="ctr"/>
            <a:r>
              <a:rPr b="1" lang="fr-FR" sz="1800" spc="-1" strike="noStrike">
                <a:latin typeface="Arial"/>
              </a:rPr>
              <a:t>Filtrage trop restrictif</a:t>
            </a:r>
            <a:endParaRPr b="0" lang="fr-FR" sz="1800" spc="-1" strike="noStrike">
              <a:latin typeface="Arial"/>
            </a:endParaRPr>
          </a:p>
          <a:p>
            <a:r>
              <a:rPr b="0" lang="fr-FR" sz="1600" spc="-1" strike="noStrike">
                <a:latin typeface="Arial"/>
              </a:rPr>
              <a:t>Modifier ou faire demande VERDON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28" name="TextShape 4"/>
          <p:cNvSpPr txBox="1"/>
          <p:nvPr/>
        </p:nvSpPr>
        <p:spPr>
          <a:xfrm>
            <a:off x="6954480" y="4552200"/>
            <a:ext cx="5067720" cy="582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>
            <a:noAutofit/>
          </a:bodyPr>
          <a:p>
            <a:pPr algn="ctr"/>
            <a:r>
              <a:rPr b="1" lang="fr-FR" sz="1800" spc="-1" strike="noStrike">
                <a:latin typeface="Arial"/>
              </a:rPr>
              <a:t>Configuration du navigateur</a:t>
            </a:r>
            <a:endParaRPr b="0" lang="fr-FR" sz="1800" spc="-1" strike="noStrike">
              <a:latin typeface="Arial"/>
            </a:endParaRPr>
          </a:p>
          <a:p>
            <a:r>
              <a:rPr b="0" lang="fr-FR" sz="1600" spc="-1" strike="noStrike">
                <a:latin typeface="Arial"/>
              </a:rPr>
              <a:t>Se rapprocher de la collectivité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529" name="TextShape 5"/>
          <p:cNvSpPr txBox="1"/>
          <p:nvPr/>
        </p:nvSpPr>
        <p:spPr>
          <a:xfrm>
            <a:off x="7721280" y="1028880"/>
            <a:ext cx="3571560" cy="1089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2400" spc="-1" strike="noStrike">
                <a:latin typeface="Archive"/>
              </a:rPr>
              <a:t>EN CAS D’échec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" descr=""/>
          <p:cNvPicPr/>
          <p:nvPr/>
        </p:nvPicPr>
        <p:blipFill>
          <a:blip r:embed="rId1"/>
          <a:stretch/>
        </p:blipFill>
        <p:spPr>
          <a:xfrm>
            <a:off x="4068000" y="3744000"/>
            <a:ext cx="7848000" cy="279900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531" name="TextShape 1"/>
          <p:cNvSpPr txBox="1"/>
          <p:nvPr/>
        </p:nvSpPr>
        <p:spPr>
          <a:xfrm>
            <a:off x="72000" y="-11160"/>
            <a:ext cx="9432000" cy="8146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Création d’une session de certification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32" name="" descr=""/>
          <p:cNvPicPr/>
          <p:nvPr/>
        </p:nvPicPr>
        <p:blipFill>
          <a:blip r:embed="rId2"/>
          <a:stretch/>
        </p:blipFill>
        <p:spPr>
          <a:xfrm>
            <a:off x="4077000" y="798480"/>
            <a:ext cx="7839000" cy="2729520"/>
          </a:xfrm>
          <a:prstGeom prst="rect">
            <a:avLst/>
          </a:prstGeom>
          <a:ln>
            <a:noFill/>
          </a:ln>
        </p:spPr>
      </p:pic>
      <p:pic>
        <p:nvPicPr>
          <p:cNvPr id="533" name="" descr=""/>
          <p:cNvPicPr/>
          <p:nvPr/>
        </p:nvPicPr>
        <p:blipFill>
          <a:blip r:embed="rId3"/>
          <a:stretch/>
        </p:blipFill>
        <p:spPr>
          <a:xfrm>
            <a:off x="288000" y="792000"/>
            <a:ext cx="3600000" cy="5224320"/>
          </a:xfrm>
          <a:prstGeom prst="rect">
            <a:avLst/>
          </a:prstGeom>
          <a:ln>
            <a:noFill/>
          </a:ln>
        </p:spPr>
      </p:pic>
      <p:grpSp>
        <p:nvGrpSpPr>
          <p:cNvPr id="534" name="Group 2"/>
          <p:cNvGrpSpPr/>
          <p:nvPr/>
        </p:nvGrpSpPr>
        <p:grpSpPr>
          <a:xfrm>
            <a:off x="3168000" y="2520000"/>
            <a:ext cx="504000" cy="504000"/>
            <a:chOff x="3168000" y="2520000"/>
            <a:chExt cx="504000" cy="504000"/>
          </a:xfrm>
        </p:grpSpPr>
        <p:sp>
          <p:nvSpPr>
            <p:cNvPr id="535" name="CustomShape 3"/>
            <p:cNvSpPr/>
            <p:nvPr/>
          </p:nvSpPr>
          <p:spPr>
            <a:xfrm>
              <a:off x="3168000" y="2520000"/>
              <a:ext cx="504000" cy="504000"/>
            </a:xfrm>
            <a:prstGeom prst="ellipse">
              <a:avLst/>
            </a:prstGeom>
            <a:noFill/>
            <a:ln w="29160">
              <a:solidFill>
                <a:srgbClr val="3465a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" name="TextShape 4"/>
            <p:cNvSpPr txBox="1"/>
            <p:nvPr/>
          </p:nvSpPr>
          <p:spPr>
            <a:xfrm>
              <a:off x="3240000" y="2556000"/>
              <a:ext cx="3240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fr-FR" sz="2400" spc="-1" strike="noStrike">
                  <a:solidFill>
                    <a:srgbClr val="2b7ba7"/>
                  </a:solidFill>
                  <a:latin typeface="Arial"/>
                </a:rPr>
                <a:t>2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537" name="Group 5"/>
          <p:cNvGrpSpPr/>
          <p:nvPr/>
        </p:nvGrpSpPr>
        <p:grpSpPr>
          <a:xfrm>
            <a:off x="8568000" y="5868000"/>
            <a:ext cx="504000" cy="504000"/>
            <a:chOff x="8568000" y="5868000"/>
            <a:chExt cx="504000" cy="504000"/>
          </a:xfrm>
        </p:grpSpPr>
        <p:sp>
          <p:nvSpPr>
            <p:cNvPr id="538" name="CustomShape 6"/>
            <p:cNvSpPr/>
            <p:nvPr/>
          </p:nvSpPr>
          <p:spPr>
            <a:xfrm>
              <a:off x="8568000" y="5868000"/>
              <a:ext cx="504000" cy="504000"/>
            </a:xfrm>
            <a:prstGeom prst="ellipse">
              <a:avLst/>
            </a:prstGeom>
            <a:noFill/>
            <a:ln w="29160">
              <a:solidFill>
                <a:srgbClr val="3465a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" name="TextShape 7"/>
            <p:cNvSpPr txBox="1"/>
            <p:nvPr/>
          </p:nvSpPr>
          <p:spPr>
            <a:xfrm>
              <a:off x="8640000" y="5904000"/>
              <a:ext cx="3240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fr-FR" sz="2400" spc="-1" strike="noStrike">
                  <a:solidFill>
                    <a:srgbClr val="2b7ba7"/>
                  </a:solidFill>
                  <a:latin typeface="Arial"/>
                </a:rPr>
                <a:t>3</a:t>
              </a:r>
              <a:endParaRPr b="0" lang="fr-FR" sz="2400" spc="-1" strike="noStrike">
                <a:latin typeface="Arial"/>
              </a:endParaRPr>
            </a:p>
          </p:txBody>
        </p:sp>
      </p:grpSp>
      <p:grpSp>
        <p:nvGrpSpPr>
          <p:cNvPr id="540" name="Group 8"/>
          <p:cNvGrpSpPr/>
          <p:nvPr/>
        </p:nvGrpSpPr>
        <p:grpSpPr>
          <a:xfrm>
            <a:off x="7884000" y="900000"/>
            <a:ext cx="504000" cy="504000"/>
            <a:chOff x="7884000" y="900000"/>
            <a:chExt cx="504000" cy="504000"/>
          </a:xfrm>
        </p:grpSpPr>
        <p:sp>
          <p:nvSpPr>
            <p:cNvPr id="541" name="CustomShape 9"/>
            <p:cNvSpPr/>
            <p:nvPr/>
          </p:nvSpPr>
          <p:spPr>
            <a:xfrm>
              <a:off x="7884000" y="900000"/>
              <a:ext cx="504000" cy="504000"/>
            </a:xfrm>
            <a:prstGeom prst="ellipse">
              <a:avLst/>
            </a:prstGeom>
            <a:noFill/>
            <a:ln w="29160">
              <a:solidFill>
                <a:srgbClr val="3465a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TextShape 10"/>
            <p:cNvSpPr txBox="1"/>
            <p:nvPr/>
          </p:nvSpPr>
          <p:spPr>
            <a:xfrm>
              <a:off x="7956000" y="936000"/>
              <a:ext cx="324000" cy="4302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fr-FR" sz="2400" spc="-1" strike="noStrike">
                  <a:solidFill>
                    <a:srgbClr val="2b7ba7"/>
                  </a:solidFill>
                  <a:latin typeface="Arial"/>
                </a:rPr>
                <a:t>1</a:t>
              </a:r>
              <a:endParaRPr b="0" lang="fr-FR" sz="2400" spc="-1" strike="noStrike">
                <a:latin typeface="Arial"/>
              </a:endParaRPr>
            </a:p>
          </p:txBody>
        </p:sp>
      </p:grpSp>
      <p:pic>
        <p:nvPicPr>
          <p:cNvPr id="543" name="" descr=""/>
          <p:cNvPicPr/>
          <p:nvPr/>
        </p:nvPicPr>
        <p:blipFill>
          <a:blip r:embed="rId4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TextShape 1"/>
          <p:cNvSpPr txBox="1"/>
          <p:nvPr/>
        </p:nvSpPr>
        <p:spPr>
          <a:xfrm>
            <a:off x="537840" y="1056600"/>
            <a:ext cx="3854520" cy="18234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Informations surveillant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45" name="" descr=""/>
          <p:cNvPicPr/>
          <p:nvPr/>
        </p:nvPicPr>
        <p:blipFill>
          <a:blip r:embed="rId1"/>
          <a:stretch/>
        </p:blipFill>
        <p:spPr>
          <a:xfrm>
            <a:off x="4555800" y="120600"/>
            <a:ext cx="6028200" cy="6647400"/>
          </a:xfrm>
          <a:prstGeom prst="rect">
            <a:avLst/>
          </a:prstGeom>
          <a:ln>
            <a:noFill/>
          </a:ln>
        </p:spPr>
      </p:pic>
      <p:pic>
        <p:nvPicPr>
          <p:cNvPr id="546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sp>
        <p:nvSpPr>
          <p:cNvPr id="547" name="CustomShape 2"/>
          <p:cNvSpPr/>
          <p:nvPr/>
        </p:nvSpPr>
        <p:spPr>
          <a:xfrm>
            <a:off x="4968000" y="2088000"/>
            <a:ext cx="1548000" cy="284400"/>
          </a:xfrm>
          <a:prstGeom prst="rect">
            <a:avLst/>
          </a:prstGeom>
          <a:noFill/>
          <a:ln w="19080">
            <a:solidFill>
              <a:srgbClr val="3465a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3"/>
          <p:cNvSpPr/>
          <p:nvPr/>
        </p:nvSpPr>
        <p:spPr>
          <a:xfrm>
            <a:off x="4968000" y="3744000"/>
            <a:ext cx="3240000" cy="288000"/>
          </a:xfrm>
          <a:prstGeom prst="rect">
            <a:avLst/>
          </a:prstGeom>
          <a:noFill/>
          <a:ln w="19080">
            <a:solidFill>
              <a:srgbClr val="3465a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4"/>
          <p:cNvSpPr/>
          <p:nvPr/>
        </p:nvSpPr>
        <p:spPr>
          <a:xfrm>
            <a:off x="4968000" y="4428000"/>
            <a:ext cx="1980000" cy="284400"/>
          </a:xfrm>
          <a:prstGeom prst="rect">
            <a:avLst/>
          </a:prstGeom>
          <a:noFill/>
          <a:ln w="19080">
            <a:solidFill>
              <a:srgbClr val="3465a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5"/>
          <p:cNvSpPr/>
          <p:nvPr/>
        </p:nvSpPr>
        <p:spPr>
          <a:xfrm>
            <a:off x="4968000" y="5112000"/>
            <a:ext cx="2520000" cy="284400"/>
          </a:xfrm>
          <a:prstGeom prst="rect">
            <a:avLst/>
          </a:prstGeom>
          <a:noFill/>
          <a:ln w="19080">
            <a:solidFill>
              <a:srgbClr val="3465a4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" descr=""/>
          <p:cNvPicPr/>
          <p:nvPr/>
        </p:nvPicPr>
        <p:blipFill>
          <a:blip r:embed="rId1"/>
          <a:stretch/>
        </p:blipFill>
        <p:spPr>
          <a:xfrm>
            <a:off x="664200" y="1427760"/>
            <a:ext cx="10711800" cy="3972240"/>
          </a:xfrm>
          <a:prstGeom prst="rect">
            <a:avLst/>
          </a:prstGeom>
          <a:ln>
            <a:noFill/>
          </a:ln>
        </p:spPr>
      </p:pic>
      <p:sp>
        <p:nvSpPr>
          <p:cNvPr id="552" name="TextShape 1"/>
          <p:cNvSpPr txBox="1"/>
          <p:nvPr/>
        </p:nvSpPr>
        <p:spPr>
          <a:xfrm>
            <a:off x="322200" y="216000"/>
            <a:ext cx="6733800" cy="8874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La feuille d’émargement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53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144000" y="144000"/>
            <a:ext cx="4752000" cy="72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Le pv d’incident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55" name="" descr=""/>
          <p:cNvPicPr/>
          <p:nvPr/>
        </p:nvPicPr>
        <p:blipFill>
          <a:blip r:embed="rId1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pic>
        <p:nvPicPr>
          <p:cNvPr id="556" name="" descr=""/>
          <p:cNvPicPr/>
          <p:nvPr/>
        </p:nvPicPr>
        <p:blipFill>
          <a:blip r:embed="rId2"/>
          <a:stretch/>
        </p:blipFill>
        <p:spPr>
          <a:xfrm>
            <a:off x="5904000" y="1080000"/>
            <a:ext cx="6291000" cy="4680000"/>
          </a:xfrm>
          <a:prstGeom prst="rect">
            <a:avLst/>
          </a:prstGeom>
          <a:ln>
            <a:noFill/>
          </a:ln>
        </p:spPr>
      </p:pic>
      <p:pic>
        <p:nvPicPr>
          <p:cNvPr id="557" name="" descr=""/>
          <p:cNvPicPr/>
          <p:nvPr/>
        </p:nvPicPr>
        <p:blipFill>
          <a:blip r:embed="rId3"/>
          <a:stretch/>
        </p:blipFill>
        <p:spPr>
          <a:xfrm>
            <a:off x="33480" y="1084320"/>
            <a:ext cx="5942520" cy="467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144000" y="2232000"/>
            <a:ext cx="5544000" cy="720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Les consignes élèves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59" name="" descr=""/>
          <p:cNvPicPr/>
          <p:nvPr/>
        </p:nvPicPr>
        <p:blipFill>
          <a:blip r:embed="rId1"/>
          <a:stretch/>
        </p:blipFill>
        <p:spPr>
          <a:xfrm>
            <a:off x="5874840" y="144000"/>
            <a:ext cx="4637160" cy="6580800"/>
          </a:xfrm>
          <a:prstGeom prst="rect">
            <a:avLst/>
          </a:prstGeom>
          <a:ln>
            <a:noFill/>
          </a:ln>
        </p:spPr>
      </p:pic>
      <p:pic>
        <p:nvPicPr>
          <p:cNvPr id="560" name="" descr=""/>
          <p:cNvPicPr/>
          <p:nvPr/>
        </p:nvPicPr>
        <p:blipFill>
          <a:blip r:embed="rId2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144000" y="2184840"/>
            <a:ext cx="3168000" cy="11991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La notice</a:t>
            </a:r>
            <a:br/>
            <a:r>
              <a:rPr b="0" lang="fr-FR" sz="3200" spc="-1" strike="noStrike">
                <a:latin typeface="Archive"/>
              </a:rPr>
              <a:t>élèves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62" name="" descr=""/>
          <p:cNvPicPr/>
          <p:nvPr/>
        </p:nvPicPr>
        <p:blipFill>
          <a:blip r:embed="rId1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pic>
        <p:nvPicPr>
          <p:cNvPr id="563" name="" descr=""/>
          <p:cNvPicPr/>
          <p:nvPr/>
        </p:nvPicPr>
        <p:blipFill>
          <a:blip r:embed="rId2"/>
          <a:stretch/>
        </p:blipFill>
        <p:spPr>
          <a:xfrm>
            <a:off x="3456000" y="213480"/>
            <a:ext cx="8535960" cy="648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72000" y="2088000"/>
            <a:ext cx="2736000" cy="11991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200" spc="-1" strike="noStrike">
                <a:latin typeface="Archive"/>
              </a:rPr>
              <a:t>LE PV DE FRAUDE</a:t>
            </a:r>
            <a:endParaRPr b="0" lang="fr-FR" sz="3200" spc="-1" strike="noStrike">
              <a:latin typeface="Arial"/>
            </a:endParaRPr>
          </a:p>
        </p:txBody>
      </p:sp>
      <p:pic>
        <p:nvPicPr>
          <p:cNvPr id="565" name="" descr=""/>
          <p:cNvPicPr/>
          <p:nvPr/>
        </p:nvPicPr>
        <p:blipFill>
          <a:blip r:embed="rId1"/>
          <a:stretch/>
        </p:blipFill>
        <p:spPr>
          <a:xfrm>
            <a:off x="216000" y="6120000"/>
            <a:ext cx="971280" cy="514080"/>
          </a:xfrm>
          <a:prstGeom prst="rect">
            <a:avLst/>
          </a:prstGeom>
          <a:ln>
            <a:noFill/>
          </a:ln>
        </p:spPr>
      </p:pic>
      <p:pic>
        <p:nvPicPr>
          <p:cNvPr id="566" name="" descr=""/>
          <p:cNvPicPr/>
          <p:nvPr/>
        </p:nvPicPr>
        <p:blipFill>
          <a:blip r:embed="rId2"/>
          <a:stretch/>
        </p:blipFill>
        <p:spPr>
          <a:xfrm>
            <a:off x="2736000" y="288000"/>
            <a:ext cx="9219600" cy="57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600" spc="-1" strike="noStrike">
                <a:latin typeface="Archive"/>
              </a:rPr>
              <a:t>Les nouveautés dans pix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55" name="TextShape 2"/>
          <p:cNvSpPr txBox="1"/>
          <p:nvPr/>
        </p:nvSpPr>
        <p:spPr>
          <a:xfrm>
            <a:off x="971640" y="1800000"/>
            <a:ext cx="10692360" cy="388800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  <a:hlinkClick r:id="rId1"/>
              </a:rPr>
              <a:t>Page d’accueil</a:t>
            </a:r>
            <a:r>
              <a:rPr b="0" lang="fr-FR" sz="2800" spc="-1" strike="noStrike">
                <a:latin typeface="Arial"/>
              </a:rPr>
              <a:t> (parcours ou compétences en cours et suggestions)</a:t>
            </a:r>
            <a:br/>
            <a:br/>
            <a:br/>
            <a:br/>
            <a:r>
              <a:rPr b="0" lang="fr-FR" sz="2800" spc="-1" strike="noStrike">
                <a:latin typeface="Arial"/>
              </a:rPr>
              <a:t> </a:t>
            </a:r>
            <a:endParaRPr b="0" lang="fr-FR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  <a:hlinkClick r:id="rId2"/>
              </a:rPr>
              <a:t>Modification adresse mail</a:t>
            </a:r>
            <a:r>
              <a:rPr b="0" lang="fr-FR" sz="2800" spc="-1" strike="noStrike">
                <a:latin typeface="Arial"/>
              </a:rPr>
              <a:t> </a:t>
            </a:r>
            <a:endParaRPr b="0" lang="fr-FR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2800" spc="-1" strike="noStrike">
              <a:latin typeface="Arial"/>
            </a:endParaRPr>
          </a:p>
        </p:txBody>
      </p:sp>
      <p:pic>
        <p:nvPicPr>
          <p:cNvPr id="456" name="" descr=""/>
          <p:cNvPicPr/>
          <p:nvPr/>
        </p:nvPicPr>
        <p:blipFill>
          <a:blip r:embed="rId3"/>
          <a:stretch/>
        </p:blipFill>
        <p:spPr>
          <a:xfrm>
            <a:off x="3960000" y="2304000"/>
            <a:ext cx="1963080" cy="1872000"/>
          </a:xfrm>
          <a:prstGeom prst="rect">
            <a:avLst/>
          </a:prstGeom>
          <a:ln>
            <a:noFill/>
          </a:ln>
        </p:spPr>
      </p:pic>
      <p:pic>
        <p:nvPicPr>
          <p:cNvPr id="457" name="" descr=""/>
          <p:cNvPicPr/>
          <p:nvPr/>
        </p:nvPicPr>
        <p:blipFill>
          <a:blip r:embed="rId4"/>
          <a:stretch/>
        </p:blipFill>
        <p:spPr>
          <a:xfrm>
            <a:off x="3903480" y="4910400"/>
            <a:ext cx="2068200" cy="1658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600" spc="-1" strike="noStrike">
                <a:latin typeface="Archive"/>
              </a:rPr>
              <a:t>Les nouveautés dans pix orga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59" name="TextShape 2"/>
          <p:cNvSpPr txBox="1"/>
          <p:nvPr/>
        </p:nvSpPr>
        <p:spPr>
          <a:xfrm>
            <a:off x="1093320" y="1825560"/>
            <a:ext cx="10692360" cy="4351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hlinkClick r:id="rId1"/>
              </a:rPr>
              <a:t>Filtrer les campagnes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hlinkClick r:id="rId2"/>
              </a:rPr>
              <a:t>Filtrer par classe ou palier dans le suivi des campagnes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Ajout de la campagne « </a:t>
            </a:r>
            <a:r>
              <a:rPr b="0" lang="fr-FR" sz="2600" spc="-1" strike="noStrike">
                <a:latin typeface="Arial"/>
              </a:rPr>
              <a:t>SOS-Élèves de 3e non certifiables</a:t>
            </a:r>
            <a:r>
              <a:rPr b="0" lang="fr-FR" sz="3200" spc="-1" strike="noStrike">
                <a:latin typeface="Arial"/>
              </a:rPr>
              <a:t> »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hlinkClick r:id="rId3"/>
              </a:rPr>
              <a:t>Menu certifications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600" spc="-1" strike="noStrike">
                <a:latin typeface="Archive"/>
              </a:rPr>
              <a:t>La campagne de collecte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61" name="TextShape 2"/>
          <p:cNvSpPr txBox="1"/>
          <p:nvPr/>
        </p:nvSpPr>
        <p:spPr>
          <a:xfrm>
            <a:off x="1093320" y="1825560"/>
            <a:ext cx="10692360" cy="227844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Documentation présente sur le tribu RRUPN ainsi que sur la page PIX du site de la DANE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Fonctionnement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"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462" name="" descr=""/>
          <p:cNvPicPr/>
          <p:nvPr/>
        </p:nvPicPr>
        <p:blipFill>
          <a:blip r:embed="rId1"/>
          <a:stretch/>
        </p:blipFill>
        <p:spPr>
          <a:xfrm>
            <a:off x="3389400" y="3503520"/>
            <a:ext cx="2262600" cy="3192480"/>
          </a:xfrm>
          <a:prstGeom prst="rect">
            <a:avLst/>
          </a:prstGeom>
          <a:ln>
            <a:noFill/>
          </a:ln>
        </p:spPr>
      </p:pic>
      <p:pic>
        <p:nvPicPr>
          <p:cNvPr id="463" name="" descr=""/>
          <p:cNvPicPr/>
          <p:nvPr/>
        </p:nvPicPr>
        <p:blipFill>
          <a:blip r:embed="rId2"/>
          <a:stretch/>
        </p:blipFill>
        <p:spPr>
          <a:xfrm>
            <a:off x="6105960" y="3492000"/>
            <a:ext cx="2282040" cy="321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600" spc="-1" strike="noStrike">
                <a:latin typeface="Archive"/>
              </a:rPr>
              <a:t>La certification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65" name="TextShape 2"/>
          <p:cNvSpPr txBox="1"/>
          <p:nvPr/>
        </p:nvSpPr>
        <p:spPr>
          <a:xfrm>
            <a:off x="1102680" y="1555920"/>
            <a:ext cx="10692360" cy="442008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 fontScale="5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Date limite le 20 mai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Prérequis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br/>
            <a:br/>
            <a:br/>
            <a:br/>
            <a:br/>
            <a:br/>
            <a:br/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Informer les élèves et les parents sur l’épreuve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S’assurer des connexions élèves (id/mdp) 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466" name="" descr=""/>
          <p:cNvPicPr/>
          <p:nvPr/>
        </p:nvPicPr>
        <p:blipFill>
          <a:blip r:embed="rId1"/>
          <a:stretch/>
        </p:blipFill>
        <p:spPr>
          <a:xfrm>
            <a:off x="216000" y="2484000"/>
            <a:ext cx="3506760" cy="2380680"/>
          </a:xfrm>
          <a:prstGeom prst="rect">
            <a:avLst/>
          </a:prstGeom>
          <a:ln>
            <a:noFill/>
          </a:ln>
        </p:spPr>
      </p:pic>
      <p:pic>
        <p:nvPicPr>
          <p:cNvPr id="467" name="" descr=""/>
          <p:cNvPicPr/>
          <p:nvPr/>
        </p:nvPicPr>
        <p:blipFill>
          <a:blip r:embed="rId2"/>
          <a:stretch/>
        </p:blipFill>
        <p:spPr>
          <a:xfrm>
            <a:off x="3822120" y="2484000"/>
            <a:ext cx="3488760" cy="2390040"/>
          </a:xfrm>
          <a:prstGeom prst="rect">
            <a:avLst/>
          </a:prstGeom>
          <a:ln>
            <a:noFill/>
          </a:ln>
        </p:spPr>
      </p:pic>
      <p:pic>
        <p:nvPicPr>
          <p:cNvPr id="468" name="" descr=""/>
          <p:cNvPicPr/>
          <p:nvPr/>
        </p:nvPicPr>
        <p:blipFill>
          <a:blip r:embed="rId3"/>
          <a:stretch/>
        </p:blipFill>
        <p:spPr>
          <a:xfrm>
            <a:off x="7396920" y="2484000"/>
            <a:ext cx="4699080" cy="2390040"/>
          </a:xfrm>
          <a:prstGeom prst="rect">
            <a:avLst/>
          </a:prstGeom>
          <a:ln>
            <a:noFill/>
          </a:ln>
        </p:spPr>
      </p:pic>
      <p:pic>
        <p:nvPicPr>
          <p:cNvPr id="469" name="" descr=""/>
          <p:cNvPicPr/>
          <p:nvPr/>
        </p:nvPicPr>
        <p:blipFill>
          <a:blip r:embed="rId4"/>
          <a:stretch/>
        </p:blipFill>
        <p:spPr>
          <a:xfrm>
            <a:off x="10440000" y="3960000"/>
            <a:ext cx="1512000" cy="199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3600" spc="-1" strike="noStrike">
                <a:latin typeface="Archive"/>
              </a:rPr>
              <a:t>PIX certif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471" name="TextShape 2"/>
          <p:cNvSpPr txBox="1"/>
          <p:nvPr/>
        </p:nvSpPr>
        <p:spPr>
          <a:xfrm>
            <a:off x="1008000" y="1728000"/>
            <a:ext cx="10692360" cy="43513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rmAutofit fontScale="6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Administrateurs ORGA / CERTIF</a:t>
            </a:r>
            <a:br/>
            <a:r>
              <a:rPr b="0" lang="fr-FR" sz="3200" spc="-1" strike="noStrike">
                <a:latin typeface="Arial"/>
              </a:rPr>
              <a:t> 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Créer et paramétrer une session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Imprimer et transmettre les</a:t>
            </a:r>
            <a:br/>
            <a:r>
              <a:rPr b="0" lang="fr-FR" sz="3200" spc="-1" strike="noStrike">
                <a:latin typeface="Arial"/>
              </a:rPr>
              <a:t>documents aux surveillants</a:t>
            </a:r>
            <a:br/>
            <a:r>
              <a:rPr b="0" lang="fr-FR" sz="3200" spc="-1" strike="noStrike">
                <a:latin typeface="Arial"/>
              </a:rPr>
              <a:t>(</a:t>
            </a:r>
            <a:r>
              <a:rPr b="0" lang="fr-FR" sz="3200" spc="-1" strike="noStrike">
                <a:latin typeface="Arial"/>
                <a:hlinkClick r:id="rId1"/>
              </a:rPr>
              <a:t>Feuille d’émargement</a:t>
            </a:r>
            <a:r>
              <a:rPr b="0" lang="fr-FR" sz="3200" spc="-1" strike="noStrike">
                <a:latin typeface="Arial"/>
              </a:rPr>
              <a:t>, PV d’incident,</a:t>
            </a:r>
            <a:br/>
            <a:r>
              <a:rPr b="0" lang="fr-FR" sz="3200" spc="-1" strike="noStrike">
                <a:latin typeface="Arial"/>
              </a:rPr>
              <a:t>consignes élèves, notice élèves) ainsi </a:t>
            </a:r>
            <a:br/>
            <a:r>
              <a:rPr b="0" lang="fr-FR" sz="3200" spc="-1" strike="noStrike">
                <a:latin typeface="Arial"/>
              </a:rPr>
              <a:t>que le </a:t>
            </a:r>
            <a:r>
              <a:rPr b="1" lang="fr-FR" sz="3200" spc="-1" strike="noStrike">
                <a:latin typeface="Arial"/>
              </a:rPr>
              <a:t>numéro de session</a:t>
            </a:r>
            <a:r>
              <a:rPr b="0" lang="fr-FR" sz="3200" spc="-1" strike="noStrike">
                <a:latin typeface="Arial"/>
              </a:rPr>
              <a:t> et </a:t>
            </a:r>
            <a:br/>
            <a:r>
              <a:rPr b="0" lang="fr-FR" sz="3200" spc="-1" strike="noStrike">
                <a:latin typeface="Arial"/>
              </a:rPr>
              <a:t>le </a:t>
            </a:r>
            <a:r>
              <a:rPr b="1" lang="fr-FR" sz="3200" spc="-1" strike="noStrike">
                <a:latin typeface="Arial"/>
              </a:rPr>
              <a:t>code d’accès</a:t>
            </a:r>
            <a:r>
              <a:rPr b="0" lang="fr-FR" sz="3200" spc="-1" strike="noStrike">
                <a:latin typeface="Arial"/>
              </a:rPr>
              <a:t> de la session.</a:t>
            </a:r>
            <a:br/>
            <a:r>
              <a:rPr b="0" lang="fr-FR" sz="3200" spc="-1" strike="noStrike">
                <a:latin typeface="Arial"/>
              </a:rPr>
              <a:t> 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 </a:t>
            </a:r>
            <a:endParaRPr b="0" lang="fr-FR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472" name="" descr=""/>
          <p:cNvPicPr/>
          <p:nvPr/>
        </p:nvPicPr>
        <p:blipFill>
          <a:blip r:embed="rId2"/>
          <a:stretch/>
        </p:blipFill>
        <p:spPr>
          <a:xfrm rot="21580800">
            <a:off x="6698880" y="2241000"/>
            <a:ext cx="3255840" cy="1134000"/>
          </a:xfrm>
          <a:prstGeom prst="rect">
            <a:avLst/>
          </a:prstGeom>
          <a:ln>
            <a:noFill/>
          </a:ln>
        </p:spPr>
      </p:pic>
      <p:pic>
        <p:nvPicPr>
          <p:cNvPr id="473" name="" descr=""/>
          <p:cNvPicPr/>
          <p:nvPr/>
        </p:nvPicPr>
        <p:blipFill>
          <a:blip r:embed="rId3"/>
          <a:stretch/>
        </p:blipFill>
        <p:spPr>
          <a:xfrm>
            <a:off x="7272000" y="3672000"/>
            <a:ext cx="2077560" cy="23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Shape 1"/>
          <p:cNvSpPr txBox="1"/>
          <p:nvPr/>
        </p:nvSpPr>
        <p:spPr>
          <a:xfrm>
            <a:off x="109404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chive"/>
              </a:rPr>
              <a:t>QUESTIONS ...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475" name="" descr=""/>
          <p:cNvPicPr/>
          <p:nvPr/>
        </p:nvPicPr>
        <p:blipFill>
          <a:blip r:embed="rId1"/>
          <a:stretch/>
        </p:blipFill>
        <p:spPr>
          <a:xfrm>
            <a:off x="4032000" y="2016000"/>
            <a:ext cx="3713760" cy="3409200"/>
          </a:xfrm>
          <a:prstGeom prst="rect">
            <a:avLst/>
          </a:prstGeom>
          <a:ln>
            <a:solidFill>
              <a:srgbClr val="3465a4">
                <a:alpha val="0"/>
              </a:srgbClr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1093320" y="365040"/>
            <a:ext cx="10692360" cy="132552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chive"/>
              </a:rPr>
              <a:t>Déroulement d’une session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77" name="TextShape 2"/>
          <p:cNvSpPr txBox="1"/>
          <p:nvPr/>
        </p:nvSpPr>
        <p:spPr>
          <a:xfrm>
            <a:off x="1008000" y="1605960"/>
            <a:ext cx="10692360" cy="5126760"/>
          </a:xfrm>
          <a:prstGeom prst="rect">
            <a:avLst/>
          </a:prstGeom>
          <a:noFill/>
          <a:ln w="12600">
            <a:noFill/>
          </a:ln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  <a:ea typeface="Microsoft YaHei"/>
              </a:rPr>
              <a:t>Rôle du surveillant : </a:t>
            </a:r>
            <a:r>
              <a:rPr b="0" lang="fr-FR" sz="3200" spc="-1" strike="noStrike">
                <a:latin typeface="Arial"/>
                <a:ea typeface="Microsoft YaHei"/>
              </a:rPr>
              <a:t>	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fr-FR" sz="2800" spc="-1" strike="noStrike">
                <a:latin typeface="Arial"/>
              </a:rPr>
              <a:t>vérifier l’identité des élèves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fr-FR" sz="2800" spc="-1" strike="noStrike">
                <a:latin typeface="Arial"/>
              </a:rPr>
              <a:t>lire les consignes (document « déroulé de la certification » fourni)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fr-FR" sz="2800" spc="-1" strike="noStrike">
                <a:latin typeface="Arial"/>
              </a:rPr>
              <a:t>fournir le code d’accès 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fr-FR" sz="2800" spc="-1" strike="noStrike">
                <a:latin typeface="Arial"/>
              </a:rPr>
              <a:t>contrôler que tous les candidats aient bien cliqué sur « fin de session » 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fr-FR" sz="2800" spc="-1" strike="noStrike">
                <a:latin typeface="Arial"/>
              </a:rPr>
              <a:t>faire émarger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"/>
            </a:pPr>
            <a:r>
              <a:rPr b="0" lang="fr-FR" sz="2800" spc="-1" strike="noStrike">
                <a:latin typeface="Arial"/>
              </a:rPr>
              <a:t>compléter le PV de session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47AD29C6C1441909C20C0DAAC249D" ma:contentTypeVersion="13" ma:contentTypeDescription="Crée un document." ma:contentTypeScope="" ma:versionID="cf25068e7e67abf3643275101c24dd7b">
  <xsd:schema xmlns:xsd="http://www.w3.org/2001/XMLSchema" xmlns:xs="http://www.w3.org/2001/XMLSchema" xmlns:p="http://schemas.microsoft.com/office/2006/metadata/properties" xmlns:ns2="a6130e28-1d7c-4a01-a47b-546f72f57a34" xmlns:ns3="c2afeb80-a744-4750-b035-82afad0b2806" targetNamespace="http://schemas.microsoft.com/office/2006/metadata/properties" ma:root="true" ma:fieldsID="4317e8e3feb5c7d8a6c327bde1594524" ns2:_="" ns3:_="">
    <xsd:import namespace="a6130e28-1d7c-4a01-a47b-546f72f57a34"/>
    <xsd:import namespace="c2afeb80-a744-4750-b035-82afad0b28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uor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30e28-1d7c-4a01-a47b-546f72f57a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feb80-a744-4750-b035-82afad0b2806" elementFormDefault="qualified">
    <xsd:import namespace="http://schemas.microsoft.com/office/2006/documentManagement/types"/>
    <xsd:import namespace="http://schemas.microsoft.com/office/infopath/2007/PartnerControls"/>
    <xsd:element name="vuor" ma:index="10" nillable="true" ma:displayName="Personne ou groupe" ma:list="UserInfo" ma:internalName="vu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uor xmlns="c2afeb80-a744-4750-b035-82afad0b2806">
      <UserInfo>
        <DisplayName/>
        <AccountId xsi:nil="true"/>
        <AccountType/>
      </UserInfo>
    </vuor>
  </documentManagement>
</p:properties>
</file>

<file path=customXml/itemProps1.xml><?xml version="1.0" encoding="utf-8"?>
<ds:datastoreItem xmlns:ds="http://schemas.openxmlformats.org/officeDocument/2006/customXml" ds:itemID="{D8C3827E-6E6E-4A3A-932E-F0C356E8E8F1}"/>
</file>

<file path=customXml/itemProps2.xml><?xml version="1.0" encoding="utf-8"?>
<ds:datastoreItem xmlns:ds="http://schemas.openxmlformats.org/officeDocument/2006/customXml" ds:itemID="{6E2161C2-B263-4620-A52C-35D268D9E63E}"/>
</file>

<file path=customXml/itemProps3.xml><?xml version="1.0" encoding="utf-8"?>
<ds:datastoreItem xmlns:ds="http://schemas.openxmlformats.org/officeDocument/2006/customXml" ds:itemID="{32BB72BC-D032-4A0B-9F77-36C1679757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4280</TotalTime>
  <Application>LibreOffice/6.4.4.2$MacOSX_X86_64 LibreOffice_project/3d775be2011f3886db32dfd395a6a6d1ca2630ff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</dc:title>
  <dc:subject/>
  <dc:creator>Gerald Arnaud</dc:creator>
  <dc:description/>
  <cp:lastModifiedBy/>
  <cp:revision>36</cp:revision>
  <dcterms:created xsi:type="dcterms:W3CDTF">2020-11-24T08:20:02Z</dcterms:created>
  <dcterms:modified xsi:type="dcterms:W3CDTF">2021-03-26T16:02:05Z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0x010100AF047AD29C6C1441909C20C0DAAC249D</vt:lpwstr>
  </property>
</Properties>
</file>