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4"/>
  </p:notesMasterIdLst>
  <p:sldIdLst>
    <p:sldId id="256" r:id="rId2"/>
    <p:sldId id="257" r:id="rId3"/>
    <p:sldId id="258" r:id="rId4"/>
    <p:sldId id="286" r:id="rId5"/>
    <p:sldId id="287" r:id="rId6"/>
    <p:sldId id="260" r:id="rId7"/>
    <p:sldId id="277" r:id="rId8"/>
    <p:sldId id="261" r:id="rId9"/>
    <p:sldId id="262" r:id="rId10"/>
    <p:sldId id="259" r:id="rId11"/>
    <p:sldId id="263" r:id="rId12"/>
    <p:sldId id="264" r:id="rId13"/>
    <p:sldId id="265" r:id="rId14"/>
    <p:sldId id="266" r:id="rId15"/>
    <p:sldId id="268" r:id="rId16"/>
    <p:sldId id="269" r:id="rId17"/>
    <p:sldId id="275" r:id="rId18"/>
    <p:sldId id="276" r:id="rId19"/>
    <p:sldId id="278" r:id="rId20"/>
    <p:sldId id="279" r:id="rId21"/>
    <p:sldId id="280" r:id="rId22"/>
    <p:sldId id="281" r:id="rId23"/>
    <p:sldId id="282" r:id="rId24"/>
    <p:sldId id="273" r:id="rId25"/>
    <p:sldId id="274" r:id="rId26"/>
    <p:sldId id="284" r:id="rId27"/>
    <p:sldId id="267" r:id="rId28"/>
    <p:sldId id="272" r:id="rId29"/>
    <p:sldId id="270" r:id="rId30"/>
    <p:sldId id="271" r:id="rId31"/>
    <p:sldId id="285" r:id="rId32"/>
    <p:sldId id="283"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12" autoAdjust="0"/>
  </p:normalViewPr>
  <p:slideViewPr>
    <p:cSldViewPr>
      <p:cViewPr varScale="1">
        <p:scale>
          <a:sx n="43" d="100"/>
          <a:sy n="43" d="100"/>
        </p:scale>
        <p:origin x="-763"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8E7C14-B364-44B8-AB78-8F8A281A32A7}" type="datetimeFigureOut">
              <a:rPr lang="fr-FR" smtClean="0"/>
              <a:pPr/>
              <a:t>18/01/2016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D5546-06FB-46E2-A01B-61972709309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En milieu sportif: </a:t>
            </a:r>
            <a:r>
              <a:rPr lang="fr-FR" dirty="0" smtClean="0"/>
              <a:t>La course d’orientation est une course individuelle contre la montre, en terrain varié, généralement boisé, sur un parcours matérialisé par des postes que le concurrent doit découvrir dans un ordre imposé, par des cheminements de son choix, en se servant d’une carte et éventuellement d’une boussole.</a:t>
            </a:r>
          </a:p>
          <a:p>
            <a:r>
              <a:rPr lang="fr-FR" sz="1200" b="1" kern="1200" baseline="0" dirty="0" smtClean="0">
                <a:solidFill>
                  <a:schemeClr val="tx1"/>
                </a:solidFill>
                <a:latin typeface="+mn-lt"/>
                <a:ea typeface="+mn-ea"/>
                <a:cs typeface="+mn-cs"/>
              </a:rPr>
              <a:t>A l’école en EPS: </a:t>
            </a:r>
            <a:r>
              <a:rPr lang="fr-FR" sz="1200" b="0" kern="1200" baseline="0" dirty="0" smtClean="0">
                <a:solidFill>
                  <a:schemeClr val="tx1"/>
                </a:solidFill>
                <a:latin typeface="+mn-lt"/>
                <a:ea typeface="+mn-ea"/>
                <a:cs typeface="+mn-cs"/>
              </a:rPr>
              <a:t>on parle plutôt de d’activités d’orientation</a:t>
            </a:r>
          </a:p>
          <a:p>
            <a:r>
              <a:rPr lang="fr-FR" sz="1200" kern="1200" baseline="0" dirty="0" smtClean="0">
                <a:solidFill>
                  <a:schemeClr val="tx1"/>
                </a:solidFill>
                <a:latin typeface="+mn-lt"/>
                <a:ea typeface="+mn-ea"/>
                <a:cs typeface="+mn-cs"/>
              </a:rPr>
              <a:t>· course à plusieurs</a:t>
            </a:r>
          </a:p>
          <a:p>
            <a:r>
              <a:rPr lang="fr-FR" sz="1200" kern="1200" baseline="0" dirty="0" smtClean="0">
                <a:solidFill>
                  <a:schemeClr val="tx1"/>
                </a:solidFill>
                <a:latin typeface="+mn-lt"/>
                <a:ea typeface="+mn-ea"/>
                <a:cs typeface="+mn-cs"/>
              </a:rPr>
              <a:t>· terrain varié</a:t>
            </a:r>
          </a:p>
          <a:p>
            <a:r>
              <a:rPr lang="fr-FR" sz="1200" kern="1200" baseline="0" dirty="0" smtClean="0">
                <a:solidFill>
                  <a:schemeClr val="tx1"/>
                </a:solidFill>
                <a:latin typeface="+mn-lt"/>
                <a:ea typeface="+mn-ea"/>
                <a:cs typeface="+mn-cs"/>
              </a:rPr>
              <a:t>· balises à trouver par l’itinéraire de son choix</a:t>
            </a:r>
          </a:p>
          <a:p>
            <a:r>
              <a:rPr lang="fr-FR" sz="1200" kern="1200" baseline="0" dirty="0" smtClean="0">
                <a:solidFill>
                  <a:schemeClr val="tx1"/>
                </a:solidFill>
                <a:latin typeface="+mn-lt"/>
                <a:ea typeface="+mn-ea"/>
                <a:cs typeface="+mn-cs"/>
              </a:rPr>
              <a:t>· repérage sur une carte, vérification éventuelle avec une boussole</a:t>
            </a:r>
            <a:endParaRPr lang="fr-FR" dirty="0" smtClean="0"/>
          </a:p>
        </p:txBody>
      </p:sp>
      <p:sp>
        <p:nvSpPr>
          <p:cNvPr id="4" name="Espace réservé du numéro de diapositive 3"/>
          <p:cNvSpPr>
            <a:spLocks noGrp="1"/>
          </p:cNvSpPr>
          <p:nvPr>
            <p:ph type="sldNum" sz="quarter" idx="10"/>
          </p:nvPr>
        </p:nvSpPr>
        <p:spPr/>
        <p:txBody>
          <a:bodyPr/>
          <a:lstStyle/>
          <a:p>
            <a:fld id="{F75D5546-06FB-46E2-A01B-619727093094}"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75D5546-06FB-46E2-A01B-619727093094}" type="slidenum">
              <a:rPr lang="fr-FR" smtClean="0"/>
              <a:pPr/>
              <a:t>11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75D5546-06FB-46E2-A01B-619727093094}" type="slidenum">
              <a:rPr lang="fr-FR" smtClean="0"/>
              <a:pPr/>
              <a:t>27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70534AC-261B-4650-ABD9-798F7EC2A4AD}" type="datetimeFigureOut">
              <a:rPr lang="fr-FR" smtClean="0"/>
              <a:pPr/>
              <a:t>18/01/2016</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ACFE656-293E-495A-B865-B772D32447FF}"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70534AC-261B-4650-ABD9-798F7EC2A4AD}" type="datetimeFigureOut">
              <a:rPr lang="fr-FR" smtClean="0"/>
              <a:pPr/>
              <a:t>18/01/2016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ACFE656-293E-495A-B865-B772D32447F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270534AC-261B-4650-ABD9-798F7EC2A4AD}" type="datetimeFigureOut">
              <a:rPr lang="fr-FR" smtClean="0"/>
              <a:pPr/>
              <a:t>18/01/2016</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ACFE656-293E-495A-B865-B772D32447F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70534AC-261B-4650-ABD9-798F7EC2A4AD}" type="datetimeFigureOut">
              <a:rPr lang="fr-FR" smtClean="0"/>
              <a:pPr/>
              <a:t>18/01/2016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ACFE656-293E-495A-B865-B772D32447F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70534AC-261B-4650-ABD9-798F7EC2A4AD}" type="datetimeFigureOut">
              <a:rPr lang="fr-FR" smtClean="0"/>
              <a:pPr/>
              <a:t>18/01/2016</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8ACFE656-293E-495A-B865-B772D32447FF}"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70534AC-261B-4650-ABD9-798F7EC2A4AD}" type="datetimeFigureOut">
              <a:rPr lang="fr-FR" smtClean="0"/>
              <a:pPr/>
              <a:t>18/01/2016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ACFE656-293E-495A-B865-B772D32447F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270534AC-261B-4650-ABD9-798F7EC2A4AD}" type="datetimeFigureOut">
              <a:rPr lang="fr-FR" smtClean="0"/>
              <a:pPr/>
              <a:t>18/01/2016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8ACFE656-293E-495A-B865-B772D32447F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270534AC-261B-4650-ABD9-798F7EC2A4AD}" type="datetimeFigureOut">
              <a:rPr lang="fr-FR" smtClean="0"/>
              <a:pPr/>
              <a:t>18/01/2016</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8ACFE656-293E-495A-B865-B772D32447F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270534AC-261B-4650-ABD9-798F7EC2A4AD}" type="datetimeFigureOut">
              <a:rPr lang="fr-FR" smtClean="0"/>
              <a:pPr/>
              <a:t>18/01/2016</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8ACFE656-293E-495A-B865-B772D32447F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70534AC-261B-4650-ABD9-798F7EC2A4AD}" type="datetimeFigureOut">
              <a:rPr lang="fr-FR" smtClean="0"/>
              <a:pPr/>
              <a:t>18/01/2016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ACFE656-293E-495A-B865-B772D32447F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270534AC-261B-4650-ABD9-798F7EC2A4AD}" type="datetimeFigureOut">
              <a:rPr lang="fr-FR" smtClean="0"/>
              <a:pPr/>
              <a:t>18/01/2016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ACFE656-293E-495A-B865-B772D32447FF}"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70534AC-261B-4650-ABD9-798F7EC2A4AD}" type="datetimeFigureOut">
              <a:rPr lang="fr-FR" smtClean="0"/>
              <a:pPr/>
              <a:t>18/01/2016</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ACFE656-293E-495A-B865-B772D32447F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Administrateur\Documents\SYLVIE\EPS\EPS%20et%20La&#239;cit&#233;\La%20la&#239;cit&#233;%20&#224;%20l'&#233;cole%20le%20clip.mp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Administrateur\Documents\SYLVIE\EPS\EPS%20et%20La&#239;cit&#233;\La%20charte%20de%20la%20la&#239;cit&#233;%20-%20Le%20blog%20de%20l'&#233;cole%20de%20Quin&#233;ville.mp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772400" cy="1772815"/>
          </a:xfrm>
        </p:spPr>
        <p:txBody>
          <a:bodyPr>
            <a:normAutofit fontScale="90000"/>
          </a:bodyPr>
          <a:lstStyle/>
          <a:p>
            <a:r>
              <a:rPr lang="fr-FR" dirty="0"/>
              <a:t/>
            </a:r>
            <a:br>
              <a:rPr lang="fr-FR" dirty="0"/>
            </a:br>
            <a:r>
              <a:rPr lang="fr-FR" dirty="0"/>
              <a:t> </a:t>
            </a:r>
            <a:r>
              <a:rPr lang="fr-FR" b="1" dirty="0"/>
              <a:t>« Intégrer les valeurs républicaines et laïques en cycle 2 et 3 en et par l’EPS » </a:t>
            </a:r>
            <a:br>
              <a:rPr lang="fr-FR" b="1" dirty="0"/>
            </a:br>
            <a:r>
              <a:rPr lang="fr-FR" b="1" dirty="0"/>
              <a:t/>
            </a:r>
            <a:br>
              <a:rPr lang="fr-FR" b="1" dirty="0"/>
            </a:br>
            <a:endParaRPr lang="fr-FR" dirty="0"/>
          </a:p>
        </p:txBody>
      </p:sp>
      <p:sp>
        <p:nvSpPr>
          <p:cNvPr id="3" name="Sous-titre 2"/>
          <p:cNvSpPr>
            <a:spLocks noGrp="1"/>
          </p:cNvSpPr>
          <p:nvPr>
            <p:ph type="subTitle" idx="1"/>
          </p:nvPr>
        </p:nvSpPr>
        <p:spPr>
          <a:xfrm>
            <a:off x="467544" y="5805264"/>
            <a:ext cx="6192688" cy="720080"/>
          </a:xfrm>
        </p:spPr>
        <p:txBody>
          <a:bodyPr>
            <a:noAutofit/>
          </a:bodyPr>
          <a:lstStyle/>
          <a:p>
            <a:r>
              <a:rPr lang="fr-FR" sz="4000" dirty="0" smtClean="0">
                <a:solidFill>
                  <a:schemeClr val="tx1"/>
                </a:solidFill>
              </a:rPr>
              <a:t>LA COURSE D’ORIENTATION</a:t>
            </a:r>
            <a:endParaRPr lang="fr-FR" sz="4000" dirty="0">
              <a:solidFill>
                <a:schemeClr val="tx1"/>
              </a:solidFill>
            </a:endParaRPr>
          </a:p>
        </p:txBody>
      </p:sp>
      <p:pic>
        <p:nvPicPr>
          <p:cNvPr id="1027" name="Picture 3" descr="D:\mars 2013 avril 2014\IMG_1884.JPG"/>
          <p:cNvPicPr>
            <a:picLocks noChangeAspect="1" noChangeArrowheads="1"/>
          </p:cNvPicPr>
          <p:nvPr/>
        </p:nvPicPr>
        <p:blipFill>
          <a:blip r:embed="rId2" cstate="print"/>
          <a:srcRect r="14614" b="16756"/>
          <a:stretch>
            <a:fillRect/>
          </a:stretch>
        </p:blipFill>
        <p:spPr bwMode="auto">
          <a:xfrm>
            <a:off x="3203848" y="2132856"/>
            <a:ext cx="4824536" cy="35276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320040"/>
            <a:ext cx="5788496" cy="732696"/>
          </a:xfrm>
        </p:spPr>
        <p:txBody>
          <a:bodyPr/>
          <a:lstStyle/>
          <a:p>
            <a:r>
              <a:rPr lang="fr-FR" dirty="0" smtClean="0"/>
              <a:t>Socle commun</a:t>
            </a:r>
            <a:endParaRPr lang="fr-FR" dirty="0"/>
          </a:p>
        </p:txBody>
      </p:sp>
      <p:sp>
        <p:nvSpPr>
          <p:cNvPr id="3" name="Espace réservé du contenu 2"/>
          <p:cNvSpPr>
            <a:spLocks noGrp="1"/>
          </p:cNvSpPr>
          <p:nvPr>
            <p:ph idx="1"/>
          </p:nvPr>
        </p:nvSpPr>
        <p:spPr>
          <a:xfrm>
            <a:off x="457200" y="1196752"/>
            <a:ext cx="7239000" cy="5258984"/>
          </a:xfrm>
        </p:spPr>
        <p:txBody>
          <a:bodyPr>
            <a:normAutofit fontScale="62500" lnSpcReduction="20000"/>
          </a:bodyPr>
          <a:lstStyle/>
          <a:p>
            <a:pPr>
              <a:buNone/>
            </a:pPr>
            <a:r>
              <a:rPr lang="fr-FR" sz="1600" dirty="0" smtClean="0"/>
              <a:t>	</a:t>
            </a:r>
            <a:r>
              <a:rPr lang="fr-FR" dirty="0" smtClean="0"/>
              <a:t>  </a:t>
            </a:r>
            <a:r>
              <a:rPr lang="fr-FR" b="1" dirty="0" smtClean="0"/>
              <a:t>- </a:t>
            </a:r>
            <a:r>
              <a:rPr lang="fr-FR" b="1" dirty="0" smtClean="0">
                <a:solidFill>
                  <a:srgbClr val="00B0F0"/>
                </a:solidFill>
              </a:rPr>
              <a:t>Domaine</a:t>
            </a:r>
            <a:r>
              <a:rPr lang="fr-FR" b="1" dirty="0">
                <a:solidFill>
                  <a:srgbClr val="00B0F0"/>
                </a:solidFill>
              </a:rPr>
              <a:t> 1 : les langages pour penser et </a:t>
            </a:r>
            <a:r>
              <a:rPr lang="fr-FR" b="1" dirty="0" smtClean="0">
                <a:solidFill>
                  <a:srgbClr val="00B0F0"/>
                </a:solidFill>
              </a:rPr>
              <a:t>communiquer et </a:t>
            </a:r>
            <a:r>
              <a:rPr lang="fr-FR" b="1" dirty="0">
                <a:solidFill>
                  <a:srgbClr val="00B0F0"/>
                </a:solidFill>
              </a:rPr>
              <a:t>sa </a:t>
            </a:r>
            <a:r>
              <a:rPr lang="fr-FR" b="1" dirty="0" smtClean="0">
                <a:solidFill>
                  <a:srgbClr val="00B0F0"/>
                </a:solidFill>
              </a:rPr>
              <a:t>pensée: </a:t>
            </a:r>
          </a:p>
          <a:p>
            <a:pPr lvl="1">
              <a:buNone/>
            </a:pPr>
            <a:r>
              <a:rPr lang="fr-FR" sz="2600" dirty="0"/>
              <a:t>	</a:t>
            </a:r>
            <a:r>
              <a:rPr lang="fr-FR" sz="2600" dirty="0" smtClean="0"/>
              <a:t>Comprendre</a:t>
            </a:r>
            <a:r>
              <a:rPr lang="fr-FR" sz="2600" dirty="0"/>
              <a:t>, s'exprimer en utilisant les langages des arts et du </a:t>
            </a:r>
            <a:r>
              <a:rPr lang="fr-FR" sz="2600" dirty="0" smtClean="0"/>
              <a:t>corps:</a:t>
            </a:r>
            <a:r>
              <a:rPr lang="fr-FR" sz="2600" dirty="0"/>
              <a:t> </a:t>
            </a:r>
            <a:r>
              <a:rPr lang="fr-FR" sz="2600" dirty="0" smtClean="0"/>
              <a:t>Il </a:t>
            </a:r>
            <a:r>
              <a:rPr lang="fr-FR" sz="2600" dirty="0"/>
              <a:t>s'exprime par des activités, physiques, sportives ou artistiques, impliquant le corps. Il apprend ainsi le contrôle et la maîtrise de </a:t>
            </a:r>
            <a:r>
              <a:rPr lang="fr-FR" sz="2600" dirty="0" smtClean="0"/>
              <a:t>soi.</a:t>
            </a:r>
          </a:p>
          <a:p>
            <a:pPr lvl="1">
              <a:buNone/>
            </a:pPr>
            <a:r>
              <a:rPr lang="fr-FR" sz="2600" b="1" dirty="0" smtClean="0"/>
              <a:t>- </a:t>
            </a:r>
            <a:r>
              <a:rPr lang="fr-FR" sz="2600" b="1" dirty="0" smtClean="0">
                <a:solidFill>
                  <a:srgbClr val="00B0F0"/>
                </a:solidFill>
              </a:rPr>
              <a:t>Domaine 2 : les méthodes et outils pour apprendre </a:t>
            </a:r>
          </a:p>
          <a:p>
            <a:pPr>
              <a:buNone/>
            </a:pPr>
            <a:r>
              <a:rPr lang="fr-FR" dirty="0" smtClean="0"/>
              <a:t>	</a:t>
            </a:r>
            <a:r>
              <a:rPr lang="fr-FR" u="sng" dirty="0" smtClean="0"/>
              <a:t>Coopération et réalisation de projets </a:t>
            </a:r>
          </a:p>
          <a:p>
            <a:pPr>
              <a:buNone/>
            </a:pPr>
            <a:r>
              <a:rPr lang="fr-FR" dirty="0" smtClean="0"/>
              <a:t>	L'élève travaille en équipe, partage des tâches, s'engage dans un dialogue constructif, accepte la contradiction tout en défendant son point de vue, fait preuve de diplomatie, négocie et recherche un consensus. </a:t>
            </a:r>
          </a:p>
          <a:p>
            <a:pPr>
              <a:buNone/>
            </a:pPr>
            <a:r>
              <a:rPr lang="fr-FR" dirty="0" smtClean="0"/>
              <a:t>	Il apprend à gérer un projet, qu'il soit individuel ou collectif. Il en planifie les tâches, en fixe les étapes et évalue l'atteinte des objectifs. </a:t>
            </a:r>
          </a:p>
          <a:p>
            <a:pPr>
              <a:buNone/>
            </a:pPr>
            <a:r>
              <a:rPr lang="fr-FR" dirty="0" smtClean="0"/>
              <a:t>	L'élève sait que la classe, l'école, l'établissement sont des lieux de collaboration, d'entraide et de mutualisation des savoirs. Il aide celui qui ne sait pas comme il apprend des autres. </a:t>
            </a:r>
          </a:p>
          <a:p>
            <a:pPr lvl="1">
              <a:buNone/>
            </a:pPr>
            <a:r>
              <a:rPr lang="fr-FR" sz="2600" b="1" dirty="0" smtClean="0">
                <a:solidFill>
                  <a:srgbClr val="00B0F0"/>
                </a:solidFill>
              </a:rPr>
              <a:t>- Domaine</a:t>
            </a:r>
            <a:r>
              <a:rPr lang="fr-FR" sz="2600" b="1" dirty="0">
                <a:solidFill>
                  <a:srgbClr val="00B0F0"/>
                </a:solidFill>
              </a:rPr>
              <a:t> 3 : la formation de la personne et du citoyen</a:t>
            </a:r>
          </a:p>
          <a:p>
            <a:pPr lvl="1">
              <a:buNone/>
            </a:pPr>
            <a:r>
              <a:rPr lang="fr-FR" sz="2600" dirty="0" smtClean="0"/>
              <a:t>	</a:t>
            </a:r>
            <a:r>
              <a:rPr lang="fr-FR" sz="2600" u="sng" dirty="0" smtClean="0"/>
              <a:t>Expression de la sensibilité et des opinions, respect des autres</a:t>
            </a:r>
          </a:p>
          <a:p>
            <a:pPr lvl="1">
              <a:buNone/>
            </a:pPr>
            <a:r>
              <a:rPr lang="fr-FR" sz="2600" dirty="0" smtClean="0"/>
              <a:t>	</a:t>
            </a:r>
            <a:r>
              <a:rPr lang="fr-FR" sz="2600" u="sng" dirty="0" smtClean="0"/>
              <a:t>La règle et le droit</a:t>
            </a:r>
          </a:p>
          <a:p>
            <a:pPr lvl="1">
              <a:buNone/>
            </a:pPr>
            <a:r>
              <a:rPr lang="fr-FR" sz="2600" dirty="0" smtClean="0"/>
              <a:t>	</a:t>
            </a:r>
            <a:r>
              <a:rPr lang="fr-FR" sz="2600" u="sng" dirty="0" smtClean="0"/>
              <a:t>Réflexion et discernement</a:t>
            </a:r>
          </a:p>
          <a:p>
            <a:pPr lvl="1">
              <a:buNone/>
            </a:pPr>
            <a:r>
              <a:rPr lang="fr-FR" sz="2600" dirty="0" smtClean="0"/>
              <a:t>	</a:t>
            </a:r>
            <a:r>
              <a:rPr lang="fr-FR" sz="2600" u="sng" dirty="0" smtClean="0"/>
              <a:t>Responsabilité, sens de l'engagement et de l'initiative</a:t>
            </a:r>
          </a:p>
          <a:p>
            <a:pPr lvl="1">
              <a:buNone/>
            </a:pPr>
            <a:endParaRPr lang="fr-FR" sz="1600" dirty="0" smtClean="0"/>
          </a:p>
          <a:p>
            <a:pPr lvl="1"/>
            <a:endParaRPr lang="fr-FR" sz="1600" dirty="0"/>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CO: De la théorie ….</a:t>
            </a:r>
            <a:endParaRPr lang="fr-FR" dirty="0"/>
          </a:p>
        </p:txBody>
      </p:sp>
      <p:sp>
        <p:nvSpPr>
          <p:cNvPr id="3" name="Espace réservé du contenu 2"/>
          <p:cNvSpPr>
            <a:spLocks noGrp="1"/>
          </p:cNvSpPr>
          <p:nvPr>
            <p:ph idx="1"/>
          </p:nvPr>
        </p:nvSpPr>
        <p:spPr/>
        <p:txBody>
          <a:bodyPr>
            <a:normAutofit/>
          </a:bodyPr>
          <a:lstStyle/>
          <a:p>
            <a:pPr>
              <a:buNone/>
            </a:pPr>
            <a:r>
              <a:rPr lang="fr-FR" dirty="0" smtClean="0"/>
              <a:t>Vocabulaire:</a:t>
            </a:r>
          </a:p>
          <a:p>
            <a:r>
              <a:rPr lang="fr-FR" b="1" dirty="0" smtClean="0"/>
              <a:t>Jalon : </a:t>
            </a:r>
            <a:r>
              <a:rPr lang="fr-FR" dirty="0" smtClean="0"/>
              <a:t>marque sur le terrain indiquant l’itinéraire à parcourir</a:t>
            </a:r>
          </a:p>
          <a:p>
            <a:r>
              <a:rPr lang="fr-FR" b="1" dirty="0" smtClean="0"/>
              <a:t>Balise : </a:t>
            </a:r>
            <a:r>
              <a:rPr lang="fr-FR" dirty="0" smtClean="0"/>
              <a:t>élément matérialisant un poste</a:t>
            </a:r>
          </a:p>
          <a:p>
            <a:r>
              <a:rPr lang="fr-FR" b="1" dirty="0" smtClean="0"/>
              <a:t>Poste : </a:t>
            </a:r>
            <a:r>
              <a:rPr lang="fr-FR" dirty="0" smtClean="0"/>
              <a:t>point précis </a:t>
            </a:r>
          </a:p>
          <a:p>
            <a:pPr>
              <a:buNone/>
            </a:pPr>
            <a:r>
              <a:rPr lang="fr-FR" dirty="0" smtClean="0"/>
              <a:t>du terrain référé sur la </a:t>
            </a:r>
          </a:p>
          <a:p>
            <a:pPr>
              <a:buNone/>
            </a:pPr>
            <a:r>
              <a:rPr lang="fr-FR" dirty="0" smtClean="0"/>
              <a:t>carte par un cercle.</a:t>
            </a:r>
          </a:p>
          <a:p>
            <a:pPr>
              <a:buNone/>
            </a:pPr>
            <a:r>
              <a:rPr lang="fr-FR" dirty="0" smtClean="0"/>
              <a:t>Le centre du cercle est </a:t>
            </a:r>
          </a:p>
          <a:p>
            <a:pPr>
              <a:buNone/>
            </a:pPr>
            <a:r>
              <a:rPr lang="fr-FR" dirty="0" smtClean="0"/>
              <a:t>le symbole correspondant </a:t>
            </a:r>
          </a:p>
          <a:p>
            <a:pPr>
              <a:buNone/>
            </a:pPr>
            <a:r>
              <a:rPr lang="fr-FR" dirty="0" smtClean="0"/>
              <a:t>à ce point</a:t>
            </a:r>
          </a:p>
        </p:txBody>
      </p:sp>
      <p:pic>
        <p:nvPicPr>
          <p:cNvPr id="7170" name="Picture 2" descr="D:\mars 2013 avril 2014\IMG_1878.JPG"/>
          <p:cNvPicPr>
            <a:picLocks noChangeAspect="1" noChangeArrowheads="1"/>
          </p:cNvPicPr>
          <p:nvPr/>
        </p:nvPicPr>
        <p:blipFill>
          <a:blip r:embed="rId3" cstate="print"/>
          <a:srcRect/>
          <a:stretch>
            <a:fillRect/>
          </a:stretch>
        </p:blipFill>
        <p:spPr bwMode="auto">
          <a:xfrm>
            <a:off x="4572000" y="3429000"/>
            <a:ext cx="4067944" cy="305095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0"/>
            <a:ext cx="5194920" cy="764704"/>
          </a:xfrm>
        </p:spPr>
        <p:txBody>
          <a:bodyPr>
            <a:normAutofit fontScale="90000"/>
          </a:bodyPr>
          <a:lstStyle/>
          <a:p>
            <a:r>
              <a:rPr lang="fr-FR" dirty="0" smtClean="0"/>
              <a:t>1) CO: De la théorie ….</a:t>
            </a:r>
            <a:endParaRPr lang="fr-FR" dirty="0"/>
          </a:p>
        </p:txBody>
      </p:sp>
      <p:pic>
        <p:nvPicPr>
          <p:cNvPr id="1026" name="Picture 2"/>
          <p:cNvPicPr>
            <a:picLocks noGrp="1" noChangeAspect="1" noChangeArrowheads="1"/>
          </p:cNvPicPr>
          <p:nvPr>
            <p:ph idx="1"/>
          </p:nvPr>
        </p:nvPicPr>
        <p:blipFill>
          <a:blip r:embed="rId2" cstate="print"/>
          <a:srcRect t="8587"/>
          <a:stretch>
            <a:fillRect/>
          </a:stretch>
        </p:blipFill>
        <p:spPr bwMode="auto">
          <a:xfrm>
            <a:off x="539552" y="905106"/>
            <a:ext cx="7560840" cy="5718059"/>
          </a:xfrm>
          <a:prstGeom prst="rect">
            <a:avLst/>
          </a:prstGeom>
          <a:noFill/>
          <a:ln w="9525">
            <a:noFill/>
            <a:miter lim="800000"/>
            <a:headEnd/>
            <a:tailEnd/>
          </a:ln>
        </p:spPr>
      </p:pic>
      <p:cxnSp>
        <p:nvCxnSpPr>
          <p:cNvPr id="7" name="Connecteur droit 6"/>
          <p:cNvCxnSpPr/>
          <p:nvPr/>
        </p:nvCxnSpPr>
        <p:spPr>
          <a:xfrm>
            <a:off x="539552" y="1340768"/>
            <a:ext cx="76328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467544" y="2204864"/>
            <a:ext cx="76328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539552" y="2780928"/>
            <a:ext cx="76328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683568" y="4149080"/>
            <a:ext cx="76328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539552" y="4869160"/>
            <a:ext cx="76328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39552" y="5949280"/>
            <a:ext cx="76328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39552" y="3645024"/>
            <a:ext cx="76328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635896" y="980728"/>
            <a:ext cx="0" cy="561662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A la pratique</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b="1" i="1" dirty="0" smtClean="0"/>
              <a:t>Différents types de parcours</a:t>
            </a:r>
          </a:p>
          <a:p>
            <a:pPr>
              <a:buNone/>
            </a:pPr>
            <a:r>
              <a:rPr lang="fr-FR" u="sng" dirty="0" smtClean="0"/>
              <a:t>Pour entrée dans l’activité</a:t>
            </a:r>
            <a:r>
              <a:rPr lang="fr-FR" dirty="0" smtClean="0"/>
              <a:t>: </a:t>
            </a:r>
          </a:p>
          <a:p>
            <a:r>
              <a:rPr lang="fr-FR" b="1" dirty="0" smtClean="0">
                <a:solidFill>
                  <a:schemeClr val="accent2">
                    <a:lumMod val="75000"/>
                  </a:schemeClr>
                </a:solidFill>
              </a:rPr>
              <a:t>Les voitures téléguidées</a:t>
            </a:r>
            <a:r>
              <a:rPr lang="fr-FR" dirty="0" smtClean="0"/>
              <a:t>: jeu de toucher: Guider son partenaire avec ses mains</a:t>
            </a:r>
          </a:p>
          <a:p>
            <a:r>
              <a:rPr lang="fr-FR" b="1" dirty="0" smtClean="0">
                <a:solidFill>
                  <a:schemeClr val="accent2">
                    <a:lumMod val="75000"/>
                  </a:schemeClr>
                </a:solidFill>
              </a:rPr>
              <a:t>Juliette et Roméo</a:t>
            </a:r>
            <a:r>
              <a:rPr lang="fr-FR" dirty="0" smtClean="0"/>
              <a:t>: jeu d’écoute: Chaque Roméo doit retrouver sa Juliette au son de sa voix</a:t>
            </a:r>
          </a:p>
          <a:p>
            <a:r>
              <a:rPr lang="fr-FR" b="1" dirty="0" smtClean="0">
                <a:solidFill>
                  <a:schemeClr val="accent2">
                    <a:lumMod val="75000"/>
                  </a:schemeClr>
                </a:solidFill>
              </a:rPr>
              <a:t>Je pose…tu trouves</a:t>
            </a:r>
            <a:r>
              <a:rPr lang="fr-FR" dirty="0" smtClean="0"/>
              <a:t>: jeu d’observation et de mémoire: Retrouver l’objet caché par son camarade et le ramener(on indique l’objet caché par la direction / par la direction et la parole : uniquement par la parole)</a:t>
            </a:r>
          </a:p>
          <a:p>
            <a:endParaRPr lang="fr-FR" dirty="0" smtClean="0"/>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4834880" cy="660688"/>
          </a:xfrm>
        </p:spPr>
        <p:txBody>
          <a:bodyPr/>
          <a:lstStyle/>
          <a:p>
            <a:r>
              <a:rPr lang="fr-FR" dirty="0" smtClean="0"/>
              <a:t>2)… A la pratique</a:t>
            </a:r>
            <a:endParaRPr lang="fr-FR" dirty="0"/>
          </a:p>
        </p:txBody>
      </p:sp>
      <p:sp>
        <p:nvSpPr>
          <p:cNvPr id="3" name="Espace réservé du contenu 2"/>
          <p:cNvSpPr>
            <a:spLocks noGrp="1"/>
          </p:cNvSpPr>
          <p:nvPr>
            <p:ph idx="1"/>
          </p:nvPr>
        </p:nvSpPr>
        <p:spPr>
          <a:xfrm>
            <a:off x="457200" y="1196752"/>
            <a:ext cx="6347048" cy="5258984"/>
          </a:xfrm>
        </p:spPr>
        <p:txBody>
          <a:bodyPr>
            <a:normAutofit lnSpcReduction="10000"/>
          </a:bodyPr>
          <a:lstStyle/>
          <a:p>
            <a:r>
              <a:rPr lang="fr-FR" b="1" dirty="0" smtClean="0">
                <a:solidFill>
                  <a:schemeClr val="accent2">
                    <a:lumMod val="75000"/>
                  </a:schemeClr>
                </a:solidFill>
              </a:rPr>
              <a:t>Parcours photos</a:t>
            </a:r>
            <a:r>
              <a:rPr lang="fr-FR" dirty="0" smtClean="0"/>
              <a:t>: Reconnaître le lieu, figurant sur la photo ou l’endroit d’où a été prise la photo.</a:t>
            </a:r>
          </a:p>
          <a:p>
            <a:r>
              <a:rPr lang="fr-FR" b="1" dirty="0" smtClean="0">
                <a:solidFill>
                  <a:schemeClr val="accent2">
                    <a:lumMod val="75000"/>
                  </a:schemeClr>
                </a:solidFill>
              </a:rPr>
              <a:t>Parcours jalonné</a:t>
            </a:r>
            <a:r>
              <a:rPr lang="fr-FR" dirty="0" smtClean="0"/>
              <a:t>: Seul, suivre un parcours jalonné et cocher son coupon à chaque balise rencontrée</a:t>
            </a:r>
          </a:p>
          <a:p>
            <a:r>
              <a:rPr lang="fr-FR" b="1" dirty="0" smtClean="0">
                <a:solidFill>
                  <a:schemeClr val="accent2">
                    <a:lumMod val="75000"/>
                  </a:schemeClr>
                </a:solidFill>
              </a:rPr>
              <a:t>Parcours mémoire</a:t>
            </a:r>
            <a:r>
              <a:rPr lang="fr-FR" dirty="0" smtClean="0"/>
              <a:t>: Prendre des repères pertinents pour refaire seul un trajet effectué en groupe sous la conduite de l’enseignant.</a:t>
            </a:r>
          </a:p>
          <a:p>
            <a:r>
              <a:rPr lang="fr-FR" b="1" dirty="0" smtClean="0">
                <a:solidFill>
                  <a:schemeClr val="accent2">
                    <a:lumMod val="75000"/>
                  </a:schemeClr>
                </a:solidFill>
              </a:rPr>
              <a:t>Parcours étoile</a:t>
            </a:r>
            <a:r>
              <a:rPr lang="fr-FR" dirty="0" smtClean="0"/>
              <a:t>: revenir au départ après chaque balise pour avoir les coordonnées de la balise suivante</a:t>
            </a:r>
          </a:p>
        </p:txBody>
      </p:sp>
      <p:pic>
        <p:nvPicPr>
          <p:cNvPr id="3075" name="Picture 3"/>
          <p:cNvPicPr>
            <a:picLocks noChangeAspect="1" noChangeArrowheads="1"/>
          </p:cNvPicPr>
          <p:nvPr/>
        </p:nvPicPr>
        <p:blipFill>
          <a:blip r:embed="rId2" cstate="print"/>
          <a:srcRect r="9561" b="9885"/>
          <a:stretch>
            <a:fillRect/>
          </a:stretch>
        </p:blipFill>
        <p:spPr bwMode="auto">
          <a:xfrm>
            <a:off x="6084167" y="4293096"/>
            <a:ext cx="2471721" cy="2564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320040"/>
            <a:ext cx="4248472" cy="876712"/>
          </a:xfrm>
        </p:spPr>
        <p:txBody>
          <a:bodyPr/>
          <a:lstStyle/>
          <a:p>
            <a:r>
              <a:rPr lang="fr-FR" dirty="0" smtClean="0"/>
              <a:t>Mise en projet</a:t>
            </a:r>
            <a:endParaRPr lang="fr-FR" dirty="0"/>
          </a:p>
        </p:txBody>
      </p:sp>
      <p:sp>
        <p:nvSpPr>
          <p:cNvPr id="3" name="Espace réservé du contenu 2"/>
          <p:cNvSpPr>
            <a:spLocks noGrp="1"/>
          </p:cNvSpPr>
          <p:nvPr>
            <p:ph idx="1"/>
          </p:nvPr>
        </p:nvSpPr>
        <p:spPr>
          <a:xfrm>
            <a:off x="539552" y="1484784"/>
            <a:ext cx="7239000" cy="883480"/>
          </a:xfrm>
        </p:spPr>
        <p:txBody>
          <a:bodyPr>
            <a:normAutofit lnSpcReduction="10000"/>
          </a:bodyPr>
          <a:lstStyle/>
          <a:p>
            <a:r>
              <a:rPr lang="fr-FR" b="1" dirty="0" smtClean="0"/>
              <a:t>« Intégrer les valeurs républicaines et laïques en cycle 2 et 3 en et par l’EPS »</a:t>
            </a:r>
            <a:endParaRPr lang="fr-FR" dirty="0"/>
          </a:p>
        </p:txBody>
      </p:sp>
      <p:pic>
        <p:nvPicPr>
          <p:cNvPr id="8194" name="Picture 2" descr="C:\Users\Administrateur\Desktop\IMG_4036.JPG"/>
          <p:cNvPicPr>
            <a:picLocks noChangeAspect="1" noChangeArrowheads="1"/>
          </p:cNvPicPr>
          <p:nvPr/>
        </p:nvPicPr>
        <p:blipFill>
          <a:blip r:embed="rId2" cstate="print"/>
          <a:srcRect l="6615" r="11306"/>
          <a:stretch>
            <a:fillRect/>
          </a:stretch>
        </p:blipFill>
        <p:spPr bwMode="auto">
          <a:xfrm rot="5400000">
            <a:off x="2271056" y="2201552"/>
            <a:ext cx="3987824" cy="48585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Tous en piste!</a:t>
            </a:r>
            <a:endParaRPr lang="fr-FR" dirty="0"/>
          </a:p>
        </p:txBody>
      </p:sp>
      <p:sp>
        <p:nvSpPr>
          <p:cNvPr id="3" name="Espace réservé du contenu 2"/>
          <p:cNvSpPr>
            <a:spLocks noGrp="1"/>
          </p:cNvSpPr>
          <p:nvPr>
            <p:ph idx="1"/>
          </p:nvPr>
        </p:nvSpPr>
        <p:spPr/>
        <p:txBody>
          <a:bodyPr/>
          <a:lstStyle/>
          <a:p>
            <a:r>
              <a:rPr lang="fr-FR" dirty="0" smtClean="0"/>
              <a:t>Découverte du lieu</a:t>
            </a:r>
          </a:p>
          <a:p>
            <a:r>
              <a:rPr lang="fr-FR" dirty="0" smtClean="0"/>
              <a:t>Jeu: course d’orientation en étoile</a:t>
            </a:r>
          </a:p>
          <a:p>
            <a:pPr>
              <a:buNone/>
            </a:pPr>
            <a:endParaRPr lang="fr-FR" dirty="0"/>
          </a:p>
        </p:txBody>
      </p:sp>
      <p:pic>
        <p:nvPicPr>
          <p:cNvPr id="5125" name="Picture 5" descr="D:\mars 2013 avril 2014\IMG_1880.JPG"/>
          <p:cNvPicPr>
            <a:picLocks noChangeAspect="1" noChangeArrowheads="1"/>
          </p:cNvPicPr>
          <p:nvPr/>
        </p:nvPicPr>
        <p:blipFill>
          <a:blip r:embed="rId2" cstate="print"/>
          <a:srcRect b="19006"/>
          <a:stretch>
            <a:fillRect/>
          </a:stretch>
        </p:blipFill>
        <p:spPr bwMode="auto">
          <a:xfrm>
            <a:off x="806526" y="2560356"/>
            <a:ext cx="6645794" cy="403699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804704"/>
          </a:xfrm>
        </p:spPr>
        <p:txBody>
          <a:bodyPr>
            <a:normAutofit fontScale="90000"/>
          </a:bodyPr>
          <a:lstStyle/>
          <a:p>
            <a:r>
              <a:rPr lang="fr-FR" dirty="0" smtClean="0"/>
              <a:t>Dans les programmes de l’EMC</a:t>
            </a:r>
            <a:endParaRPr lang="fr-FR" dirty="0"/>
          </a:p>
        </p:txBody>
      </p:sp>
      <p:sp>
        <p:nvSpPr>
          <p:cNvPr id="3" name="Espace réservé du contenu 2"/>
          <p:cNvSpPr>
            <a:spLocks noGrp="1"/>
          </p:cNvSpPr>
          <p:nvPr>
            <p:ph idx="1"/>
          </p:nvPr>
        </p:nvSpPr>
        <p:spPr/>
        <p:txBody>
          <a:bodyPr/>
          <a:lstStyle/>
          <a:p>
            <a:r>
              <a:rPr lang="fr-FR" dirty="0" smtClean="0"/>
              <a:t>Valeurs</a:t>
            </a:r>
          </a:p>
          <a:p>
            <a:pPr>
              <a:buNone/>
            </a:pPr>
            <a:r>
              <a:rPr lang="fr-FR" dirty="0" smtClean="0"/>
              <a:t>La morale enseignée à l'école est une morale civique en lien étroit avec les principes et les valeurs de la citoyenneté républicaine et démocratique. </a:t>
            </a:r>
          </a:p>
          <a:p>
            <a:pPr>
              <a:buNone/>
            </a:pPr>
            <a:r>
              <a:rPr lang="fr-FR" dirty="0" smtClean="0"/>
              <a:t>Ces valeurs sont la liberté, l'égalité, la fraternité, la laïcité, la solidarité, l'esprit de justice, le respect et l'absence de toutes formes de discriminations.</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804704"/>
          </a:xfrm>
        </p:spPr>
        <p:txBody>
          <a:bodyPr>
            <a:normAutofit fontScale="90000"/>
          </a:bodyPr>
          <a:lstStyle/>
          <a:p>
            <a:r>
              <a:rPr lang="fr-FR" dirty="0" smtClean="0"/>
              <a:t>Dans les programmes de l’EMC</a:t>
            </a:r>
            <a:endParaRPr lang="fr-FR" dirty="0"/>
          </a:p>
        </p:txBody>
      </p:sp>
      <p:sp>
        <p:nvSpPr>
          <p:cNvPr id="3" name="Espace réservé du contenu 2"/>
          <p:cNvSpPr>
            <a:spLocks noGrp="1"/>
          </p:cNvSpPr>
          <p:nvPr>
            <p:ph idx="1"/>
          </p:nvPr>
        </p:nvSpPr>
        <p:spPr/>
        <p:txBody>
          <a:bodyPr/>
          <a:lstStyle/>
          <a:p>
            <a:r>
              <a:rPr lang="fr-FR" b="1" dirty="0" smtClean="0"/>
              <a:t>La sensibilité : soi et les autres</a:t>
            </a:r>
            <a:endParaRPr lang="fr-FR" dirty="0" smtClean="0"/>
          </a:p>
          <a:p>
            <a:r>
              <a:rPr lang="fr-FR" b="1" dirty="0" smtClean="0"/>
              <a:t>Objectifs de formation</a:t>
            </a:r>
            <a:endParaRPr lang="fr-FR" dirty="0" smtClean="0"/>
          </a:p>
          <a:p>
            <a:r>
              <a:rPr lang="fr-FR" b="1" dirty="0" smtClean="0"/>
              <a:t>1. Identifier et exprimer en les régulant ses émotions et ses sentiments.</a:t>
            </a:r>
            <a:endParaRPr lang="fr-FR" dirty="0" smtClean="0"/>
          </a:p>
          <a:p>
            <a:r>
              <a:rPr lang="fr-FR" b="1" dirty="0" smtClean="0"/>
              <a:t>2. S'estimer et être capable d'écoute et d'empathie.</a:t>
            </a:r>
            <a:endParaRPr lang="fr-FR" dirty="0" smtClean="0"/>
          </a:p>
          <a:p>
            <a:r>
              <a:rPr lang="fr-FR" b="1" dirty="0" smtClean="0"/>
              <a:t>3. Se sentir membre d'une collectivité.</a:t>
            </a:r>
            <a:endParaRPr lang="fr-FR" dirty="0" smtClean="0"/>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660688"/>
          </a:xfrm>
        </p:spPr>
        <p:txBody>
          <a:bodyPr>
            <a:normAutofit fontScale="90000"/>
          </a:bodyPr>
          <a:lstStyle/>
          <a:p>
            <a:r>
              <a:rPr lang="fr-FR" dirty="0" smtClean="0"/>
              <a:t>Dans les programmes de l’EMC</a:t>
            </a:r>
            <a:endParaRPr lang="fr-FR" dirty="0"/>
          </a:p>
        </p:txBody>
      </p:sp>
      <p:sp>
        <p:nvSpPr>
          <p:cNvPr id="3" name="Espace réservé du contenu 2"/>
          <p:cNvSpPr>
            <a:spLocks noGrp="1"/>
          </p:cNvSpPr>
          <p:nvPr>
            <p:ph idx="1"/>
          </p:nvPr>
        </p:nvSpPr>
        <p:spPr/>
        <p:txBody>
          <a:bodyPr/>
          <a:lstStyle/>
          <a:p>
            <a:r>
              <a:rPr lang="fr-FR" b="1" dirty="0" smtClean="0"/>
              <a:t>Le droit et la règle : des principes pour vivre avec les autres</a:t>
            </a:r>
            <a:endParaRPr lang="fr-FR" dirty="0" smtClean="0"/>
          </a:p>
          <a:p>
            <a:r>
              <a:rPr lang="fr-FR" b="1" dirty="0" smtClean="0"/>
              <a:t>Objectifs de formation</a:t>
            </a:r>
            <a:endParaRPr lang="fr-FR" dirty="0" smtClean="0"/>
          </a:p>
          <a:p>
            <a:r>
              <a:rPr lang="fr-FR" b="1" dirty="0" smtClean="0"/>
              <a:t>1. Comprendre les raisons de l'obéissance aux règles et à la loi dans une société démocratique. </a:t>
            </a:r>
            <a:endParaRPr lang="fr-FR" dirty="0" smtClean="0"/>
          </a:p>
          <a:p>
            <a:r>
              <a:rPr lang="fr-FR" b="1" dirty="0" smtClean="0"/>
              <a:t>2. Comprendre les principes et les valeurs de la République française et des sociétés démocratiques.</a:t>
            </a:r>
            <a:endParaRPr lang="fr-FR" dirty="0" smtClean="0"/>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804704"/>
          </a:xfrm>
        </p:spPr>
        <p:txBody>
          <a:bodyPr/>
          <a:lstStyle/>
          <a:p>
            <a:r>
              <a:rPr lang="fr-FR" dirty="0" smtClean="0"/>
              <a:t>LA COURSE D’ORIENTATION</a:t>
            </a:r>
            <a:endParaRPr lang="fr-FR" dirty="0"/>
          </a:p>
        </p:txBody>
      </p:sp>
      <p:sp>
        <p:nvSpPr>
          <p:cNvPr id="3" name="Espace réservé du contenu 2"/>
          <p:cNvSpPr>
            <a:spLocks noGrp="1"/>
          </p:cNvSpPr>
          <p:nvPr>
            <p:ph idx="1"/>
          </p:nvPr>
        </p:nvSpPr>
        <p:spPr>
          <a:xfrm>
            <a:off x="251520" y="1340768"/>
            <a:ext cx="7444680" cy="5114968"/>
          </a:xfrm>
        </p:spPr>
        <p:txBody>
          <a:bodyPr>
            <a:normAutofit lnSpcReduction="10000"/>
          </a:bodyPr>
          <a:lstStyle/>
          <a:p>
            <a:pPr marL="514350" indent="-514350">
              <a:buAutoNum type="arabicParenR"/>
            </a:pPr>
            <a:r>
              <a:rPr lang="fr-FR" dirty="0" smtClean="0"/>
              <a:t>De la théorie ….</a:t>
            </a:r>
          </a:p>
          <a:p>
            <a:pPr marL="514350" indent="-514350">
              <a:buAutoNum type="arabicParenR"/>
            </a:pPr>
            <a:r>
              <a:rPr lang="fr-FR" dirty="0" smtClean="0"/>
              <a:t>… à la pratique: </a:t>
            </a:r>
          </a:p>
          <a:p>
            <a:pPr marL="514350" indent="-514350">
              <a:buNone/>
            </a:pPr>
            <a:r>
              <a:rPr lang="fr-FR" dirty="0"/>
              <a:t> </a:t>
            </a:r>
            <a:r>
              <a:rPr lang="fr-FR" dirty="0" smtClean="0"/>
              <a:t>   	- Mise en projet</a:t>
            </a:r>
            <a:endParaRPr lang="fr-FR" dirty="0"/>
          </a:p>
          <a:p>
            <a:pPr marL="514350" indent="-514350">
              <a:buNone/>
            </a:pPr>
            <a:r>
              <a:rPr lang="fr-FR" dirty="0"/>
              <a:t>	</a:t>
            </a:r>
            <a:r>
              <a:rPr lang="fr-FR" dirty="0" smtClean="0"/>
              <a:t>- Découverte du lieu </a:t>
            </a:r>
          </a:p>
          <a:p>
            <a:pPr marL="514350" indent="-514350">
              <a:buNone/>
            </a:pPr>
            <a:r>
              <a:rPr lang="fr-FR" dirty="0" smtClean="0"/>
              <a:t>	- Tous en piste!</a:t>
            </a:r>
          </a:p>
          <a:p>
            <a:pPr marL="514350" indent="-514350">
              <a:buNone/>
            </a:pPr>
            <a:endParaRPr lang="fr-FR" dirty="0" smtClean="0"/>
          </a:p>
          <a:p>
            <a:pPr marL="514350" indent="-514350">
              <a:buNone/>
            </a:pPr>
            <a:endParaRPr lang="fr-FR" dirty="0" smtClean="0"/>
          </a:p>
          <a:p>
            <a:pPr marL="514350" indent="-514350">
              <a:buNone/>
            </a:pPr>
            <a:endParaRPr lang="fr-FR" dirty="0" smtClean="0"/>
          </a:p>
          <a:p>
            <a:pPr marL="514350" indent="-514350">
              <a:buNone/>
            </a:pPr>
            <a:r>
              <a:rPr lang="fr-FR" dirty="0" smtClean="0"/>
              <a:t>3) Restitution</a:t>
            </a:r>
          </a:p>
          <a:p>
            <a:pPr marL="514350" indent="-514350">
              <a:buNone/>
            </a:pPr>
            <a:r>
              <a:rPr lang="fr-FR" dirty="0" smtClean="0"/>
              <a:t>Quel lien avec l’EMC ?</a:t>
            </a:r>
          </a:p>
          <a:p>
            <a:pPr marL="514350" indent="-514350">
              <a:buNone/>
            </a:pPr>
            <a:r>
              <a:rPr lang="fr-FR" dirty="0" smtClean="0"/>
              <a:t>4 )Pistes pour aller plus loin</a:t>
            </a:r>
          </a:p>
          <a:p>
            <a:pPr marL="514350" indent="-514350">
              <a:buNone/>
            </a:pPr>
            <a:endParaRPr lang="fr-FR" dirty="0" smtClean="0"/>
          </a:p>
        </p:txBody>
      </p:sp>
      <p:pic>
        <p:nvPicPr>
          <p:cNvPr id="4" name="Picture 3" descr="D:\mars 2013 avril 2014\IMG_1889.JPG"/>
          <p:cNvPicPr>
            <a:picLocks noChangeAspect="1" noChangeArrowheads="1"/>
          </p:cNvPicPr>
          <p:nvPr/>
        </p:nvPicPr>
        <p:blipFill>
          <a:blip r:embed="rId2" cstate="print"/>
          <a:srcRect r="6169"/>
          <a:stretch>
            <a:fillRect/>
          </a:stretch>
        </p:blipFill>
        <p:spPr bwMode="auto">
          <a:xfrm>
            <a:off x="3899925" y="1340768"/>
            <a:ext cx="4920547" cy="393305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732696"/>
          </a:xfrm>
        </p:spPr>
        <p:txBody>
          <a:bodyPr>
            <a:normAutofit fontScale="90000"/>
          </a:bodyPr>
          <a:lstStyle/>
          <a:p>
            <a:r>
              <a:rPr lang="fr-FR" dirty="0" smtClean="0"/>
              <a:t>Dans les programmes de l’EMC</a:t>
            </a:r>
            <a:endParaRPr lang="fr-FR" dirty="0"/>
          </a:p>
        </p:txBody>
      </p:sp>
      <p:sp>
        <p:nvSpPr>
          <p:cNvPr id="3" name="Espace réservé du contenu 2"/>
          <p:cNvSpPr>
            <a:spLocks noGrp="1"/>
          </p:cNvSpPr>
          <p:nvPr>
            <p:ph idx="1"/>
          </p:nvPr>
        </p:nvSpPr>
        <p:spPr/>
        <p:txBody>
          <a:bodyPr>
            <a:normAutofit lnSpcReduction="10000"/>
          </a:bodyPr>
          <a:lstStyle/>
          <a:p>
            <a:pPr>
              <a:buNone/>
            </a:pPr>
            <a:endParaRPr lang="fr-FR" dirty="0" smtClean="0"/>
          </a:p>
          <a:p>
            <a:r>
              <a:rPr lang="fr-FR" b="1" dirty="0" smtClean="0"/>
              <a:t>Le jugement : penser par soi-même et avec les autres</a:t>
            </a:r>
            <a:endParaRPr lang="fr-FR" dirty="0" smtClean="0"/>
          </a:p>
          <a:p>
            <a:r>
              <a:rPr lang="fr-FR" b="1" dirty="0" smtClean="0"/>
              <a:t>Objectifs de formation</a:t>
            </a:r>
            <a:endParaRPr lang="fr-FR" dirty="0" smtClean="0"/>
          </a:p>
          <a:p>
            <a:r>
              <a:rPr lang="fr-FR" b="1" dirty="0" smtClean="0"/>
              <a:t>1. Développer les aptitudes à la réflexion critique : en recherchant les critères de validité des jugements moraux ; en confrontant ses jugements à ceux d'autrui dans une discussion ou un débat argumenté.</a:t>
            </a:r>
            <a:endParaRPr lang="fr-FR" dirty="0" smtClean="0"/>
          </a:p>
          <a:p>
            <a:r>
              <a:rPr lang="fr-FR" b="1" dirty="0" smtClean="0"/>
              <a:t>2. Différencier son intérêt particulier de l'intérêt général.</a:t>
            </a:r>
            <a:endParaRPr lang="fr-FR" dirty="0" smtClean="0"/>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660688"/>
          </a:xfrm>
        </p:spPr>
        <p:txBody>
          <a:bodyPr>
            <a:normAutofit fontScale="90000"/>
          </a:bodyPr>
          <a:lstStyle/>
          <a:p>
            <a:r>
              <a:rPr lang="fr-FR" dirty="0" smtClean="0"/>
              <a:t>Dans les programmes de l’EMC</a:t>
            </a:r>
            <a:endParaRPr lang="fr-FR" dirty="0"/>
          </a:p>
        </p:txBody>
      </p:sp>
      <p:sp>
        <p:nvSpPr>
          <p:cNvPr id="3" name="Espace réservé du contenu 2"/>
          <p:cNvSpPr>
            <a:spLocks noGrp="1"/>
          </p:cNvSpPr>
          <p:nvPr>
            <p:ph idx="1"/>
          </p:nvPr>
        </p:nvSpPr>
        <p:spPr/>
        <p:txBody>
          <a:bodyPr/>
          <a:lstStyle/>
          <a:p>
            <a:r>
              <a:rPr lang="fr-FR" b="1" dirty="0" smtClean="0"/>
              <a:t>L'engagement : agir individuellement et collectivement</a:t>
            </a:r>
            <a:endParaRPr lang="fr-FR" dirty="0" smtClean="0"/>
          </a:p>
          <a:p>
            <a:r>
              <a:rPr lang="fr-FR" b="1" dirty="0" smtClean="0"/>
              <a:t>Objectifs de formation</a:t>
            </a:r>
            <a:endParaRPr lang="fr-FR" dirty="0" smtClean="0"/>
          </a:p>
          <a:p>
            <a:r>
              <a:rPr lang="fr-FR" b="1" dirty="0" smtClean="0"/>
              <a:t>1. S'engager et assumer des responsabilités dans l'école et dans l'établissement.</a:t>
            </a:r>
            <a:endParaRPr lang="fr-FR" dirty="0" smtClean="0"/>
          </a:p>
          <a:p>
            <a:r>
              <a:rPr lang="fr-FR" b="1" dirty="0" smtClean="0"/>
              <a:t>2. Prendre en charge des aspects de la vie collective et de l'environnement et développer une conscience citoyenne, sociale et écologique</a:t>
            </a:r>
            <a:endParaRPr lang="fr-FR" dirty="0" smtClean="0"/>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60648"/>
            <a:ext cx="6508576" cy="720080"/>
          </a:xfrm>
        </p:spPr>
        <p:txBody>
          <a:bodyPr/>
          <a:lstStyle/>
          <a:p>
            <a:r>
              <a:rPr lang="fr-FR" dirty="0" smtClean="0"/>
              <a:t>3) Quel lien avec l’EMC</a:t>
            </a:r>
            <a:endParaRPr lang="fr-FR" dirty="0"/>
          </a:p>
        </p:txBody>
      </p:sp>
      <p:pic>
        <p:nvPicPr>
          <p:cNvPr id="4" name="La laïcité à l'école le clip.mp4">
            <a:hlinkClick r:id="" action="ppaction://media"/>
          </p:cNvPr>
          <p:cNvPicPr>
            <a:picLocks noGrp="1" noRot="1" noChangeAspect="1"/>
          </p:cNvPicPr>
          <p:nvPr>
            <p:ph idx="1"/>
            <a:videoFile r:link="rId1"/>
          </p:nvPr>
        </p:nvPicPr>
        <p:blipFill>
          <a:blip r:embed="rId3" cstate="print"/>
          <a:stretch>
            <a:fillRect/>
          </a:stretch>
        </p:blipFill>
        <p:spPr>
          <a:xfrm>
            <a:off x="947597" y="1124744"/>
            <a:ext cx="6432715" cy="4824536"/>
          </a:xfrm>
          <a:prstGeom prst="rect">
            <a:avLst/>
          </a:prstGeom>
        </p:spPr>
      </p:pic>
      <p:sp>
        <p:nvSpPr>
          <p:cNvPr id="6" name="ZoneTexte 5"/>
          <p:cNvSpPr txBox="1"/>
          <p:nvPr/>
        </p:nvSpPr>
        <p:spPr>
          <a:xfrm>
            <a:off x="1907704" y="6093296"/>
            <a:ext cx="4176464" cy="461665"/>
          </a:xfrm>
          <a:prstGeom prst="rect">
            <a:avLst/>
          </a:prstGeom>
          <a:noFill/>
        </p:spPr>
        <p:txBody>
          <a:bodyPr wrap="square" rtlCol="0">
            <a:spAutoFit/>
          </a:bodyPr>
          <a:lstStyle/>
          <a:p>
            <a:r>
              <a:rPr lang="fr-FR" sz="2400" dirty="0" smtClean="0"/>
              <a:t>La laïcité à l’école</a:t>
            </a:r>
            <a:endParaRPr lang="fr-FR"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a charte de la laïcité - Le blog de l'école de Quinéville.mp4">
            <a:hlinkClick r:id="" action="ppaction://media"/>
          </p:cNvPr>
          <p:cNvPicPr>
            <a:picLocks noGrp="1" noRot="1" noChangeAspect="1"/>
          </p:cNvPicPr>
          <p:nvPr>
            <p:ph idx="1"/>
            <a:videoFile r:link="rId1"/>
          </p:nvPr>
        </p:nvPicPr>
        <p:blipFill>
          <a:blip r:embed="rId3" cstate="print"/>
          <a:stretch>
            <a:fillRect/>
          </a:stretch>
        </p:blipFill>
        <p:spPr>
          <a:xfrm>
            <a:off x="488057" y="1340769"/>
            <a:ext cx="6676231" cy="4415734"/>
          </a:xfrm>
          <a:prstGeom prst="rect">
            <a:avLst/>
          </a:prstGeom>
        </p:spPr>
      </p:pic>
      <p:sp>
        <p:nvSpPr>
          <p:cNvPr id="5" name="Titre 1"/>
          <p:cNvSpPr>
            <a:spLocks noGrp="1"/>
          </p:cNvSpPr>
          <p:nvPr>
            <p:ph type="title"/>
          </p:nvPr>
        </p:nvSpPr>
        <p:spPr>
          <a:xfrm>
            <a:off x="457200" y="320040"/>
            <a:ext cx="7239000" cy="588680"/>
          </a:xfrm>
        </p:spPr>
        <p:txBody>
          <a:bodyPr/>
          <a:lstStyle/>
          <a:p>
            <a:r>
              <a:rPr lang="fr-FR" dirty="0" smtClean="0"/>
              <a:t>3) Quel lien avec l’EMC</a:t>
            </a:r>
            <a:endParaRPr lang="fr-FR" dirty="0"/>
          </a:p>
        </p:txBody>
      </p:sp>
      <p:sp>
        <p:nvSpPr>
          <p:cNvPr id="6" name="ZoneTexte 5"/>
          <p:cNvSpPr txBox="1"/>
          <p:nvPr/>
        </p:nvSpPr>
        <p:spPr>
          <a:xfrm>
            <a:off x="1907704" y="6093296"/>
            <a:ext cx="4176464" cy="461665"/>
          </a:xfrm>
          <a:prstGeom prst="rect">
            <a:avLst/>
          </a:prstGeom>
          <a:noFill/>
        </p:spPr>
        <p:txBody>
          <a:bodyPr wrap="square" rtlCol="0">
            <a:spAutoFit/>
          </a:bodyPr>
          <a:lstStyle/>
          <a:p>
            <a:r>
              <a:rPr lang="fr-FR" sz="2400" dirty="0" smtClean="0"/>
              <a:t>La charte de la laïcité</a:t>
            </a:r>
            <a:endParaRPr lang="fr-FR"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Quel lien avec l’EMC</a:t>
            </a:r>
            <a:endParaRPr lang="fr-FR" dirty="0"/>
          </a:p>
        </p:txBody>
      </p:sp>
      <p:sp>
        <p:nvSpPr>
          <p:cNvPr id="3" name="Espace réservé du contenu 2"/>
          <p:cNvSpPr>
            <a:spLocks noGrp="1"/>
          </p:cNvSpPr>
          <p:nvPr>
            <p:ph idx="1"/>
          </p:nvPr>
        </p:nvSpPr>
        <p:spPr>
          <a:xfrm>
            <a:off x="457200" y="1988840"/>
            <a:ext cx="7239000" cy="4466896"/>
          </a:xfrm>
        </p:spPr>
        <p:txBody>
          <a:bodyPr/>
          <a:lstStyle/>
          <a:p>
            <a:pPr>
              <a:buNone/>
            </a:pPr>
            <a:r>
              <a:rPr lang="fr-FR" dirty="0" smtClean="0"/>
              <a:t>Les expériences vécues en EPS par les élèves:</a:t>
            </a:r>
          </a:p>
          <a:p>
            <a:r>
              <a:rPr lang="fr-FR" dirty="0" smtClean="0"/>
              <a:t>Éprouver des émotions, les verbaliser et les </a:t>
            </a:r>
          </a:p>
          <a:p>
            <a:pPr>
              <a:buNone/>
            </a:pPr>
            <a:r>
              <a:rPr lang="fr-FR" dirty="0" smtClean="0"/>
              <a:t>communiquer aux autres</a:t>
            </a:r>
          </a:p>
          <a:p>
            <a:r>
              <a:rPr lang="fr-FR" dirty="0" smtClean="0"/>
              <a:t>S’entraider</a:t>
            </a:r>
          </a:p>
          <a:p>
            <a:r>
              <a:rPr lang="fr-FR" dirty="0" smtClean="0"/>
              <a:t>Réaliser des projets collectifs</a:t>
            </a:r>
          </a:p>
          <a:p>
            <a:r>
              <a:rPr lang="fr-FR" dirty="0" smtClean="0"/>
              <a:t>Se confronter à un système de règles</a:t>
            </a:r>
          </a:p>
          <a:p>
            <a:endParaRPr lang="fr-FR" dirty="0" smtClean="0"/>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Quel lien avec l’EMC</a:t>
            </a:r>
            <a:endParaRPr lang="fr-FR" dirty="0"/>
          </a:p>
        </p:txBody>
      </p:sp>
      <p:sp>
        <p:nvSpPr>
          <p:cNvPr id="3" name="Espace réservé du contenu 2"/>
          <p:cNvSpPr>
            <a:spLocks noGrp="1"/>
          </p:cNvSpPr>
          <p:nvPr>
            <p:ph idx="1"/>
          </p:nvPr>
        </p:nvSpPr>
        <p:spPr>
          <a:xfrm>
            <a:off x="457200" y="1988840"/>
            <a:ext cx="7239000" cy="4466896"/>
          </a:xfrm>
        </p:spPr>
        <p:txBody>
          <a:bodyPr/>
          <a:lstStyle/>
          <a:p>
            <a:pPr>
              <a:buNone/>
            </a:pPr>
            <a:r>
              <a:rPr lang="fr-FR" dirty="0" smtClean="0"/>
              <a:t>Les démarches pédagogiques:</a:t>
            </a:r>
          </a:p>
          <a:p>
            <a:r>
              <a:rPr lang="fr-FR" dirty="0" smtClean="0"/>
              <a:t>Proposer des formes de travail collectif promouvant des interactions coopératives</a:t>
            </a:r>
          </a:p>
          <a:p>
            <a:r>
              <a:rPr lang="fr-FR" dirty="0" smtClean="0"/>
              <a:t>Le climat instauré au sein de la classe</a:t>
            </a:r>
          </a:p>
          <a:p>
            <a:r>
              <a:rPr lang="fr-FR" dirty="0" smtClean="0"/>
              <a:t>La possibilité de négocier les règles</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320040"/>
            <a:ext cx="5904656" cy="948720"/>
          </a:xfrm>
        </p:spPr>
        <p:txBody>
          <a:bodyPr/>
          <a:lstStyle/>
          <a:p>
            <a:r>
              <a:rPr lang="fr-FR" dirty="0" smtClean="0"/>
              <a:t>3) Quel lien avec l’EMC</a:t>
            </a:r>
            <a:endParaRPr lang="fr-FR" dirty="0"/>
          </a:p>
        </p:txBody>
      </p:sp>
      <p:pic>
        <p:nvPicPr>
          <p:cNvPr id="4" name="Espace réservé du contenu 3" descr="IMG_4037.JPG"/>
          <p:cNvPicPr>
            <a:picLocks noGrp="1" noChangeAspect="1"/>
          </p:cNvPicPr>
          <p:nvPr>
            <p:ph idx="1"/>
          </p:nvPr>
        </p:nvPicPr>
        <p:blipFill>
          <a:blip r:embed="rId2" cstate="print"/>
          <a:srcRect t="4469" r="1859" b="4654"/>
          <a:stretch>
            <a:fillRect/>
          </a:stretch>
        </p:blipFill>
        <p:spPr>
          <a:xfrm>
            <a:off x="755576" y="1484784"/>
            <a:ext cx="6624736" cy="4392488"/>
          </a:xfrm>
        </p:spPr>
      </p:pic>
      <p:sp>
        <p:nvSpPr>
          <p:cNvPr id="6" name="ZoneTexte 5"/>
          <p:cNvSpPr txBox="1"/>
          <p:nvPr/>
        </p:nvSpPr>
        <p:spPr>
          <a:xfrm>
            <a:off x="1763688" y="6093296"/>
            <a:ext cx="5256584" cy="461665"/>
          </a:xfrm>
          <a:prstGeom prst="rect">
            <a:avLst/>
          </a:prstGeom>
          <a:noFill/>
        </p:spPr>
        <p:txBody>
          <a:bodyPr wrap="square" rtlCol="0">
            <a:spAutoFit/>
          </a:bodyPr>
          <a:lstStyle/>
          <a:p>
            <a:r>
              <a:rPr lang="fr-FR" sz="2400" dirty="0" smtClean="0"/>
              <a:t>Revue EPS n°364 Parcours citoyen</a:t>
            </a:r>
            <a:endParaRPr lang="fr-FR"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660688"/>
          </a:xfrm>
        </p:spPr>
        <p:txBody>
          <a:bodyPr>
            <a:normAutofit fontScale="90000"/>
          </a:bodyPr>
          <a:lstStyle/>
          <a:p>
            <a:r>
              <a:rPr lang="fr-FR" dirty="0" smtClean="0"/>
              <a:t>4) Pistes pour aller plus loin</a:t>
            </a:r>
            <a:endParaRPr lang="fr-FR" dirty="0"/>
          </a:p>
        </p:txBody>
      </p:sp>
      <p:sp>
        <p:nvSpPr>
          <p:cNvPr id="3" name="Espace réservé du contenu 2"/>
          <p:cNvSpPr>
            <a:spLocks noGrp="1"/>
          </p:cNvSpPr>
          <p:nvPr>
            <p:ph idx="1"/>
          </p:nvPr>
        </p:nvSpPr>
        <p:spPr>
          <a:xfrm>
            <a:off x="323528" y="1124744"/>
            <a:ext cx="7560840" cy="5328592"/>
          </a:xfrm>
        </p:spPr>
        <p:txBody>
          <a:bodyPr>
            <a:normAutofit fontScale="92500" lnSpcReduction="20000"/>
          </a:bodyPr>
          <a:lstStyle/>
          <a:p>
            <a:endParaRPr lang="fr-FR" b="1" dirty="0" smtClean="0">
              <a:solidFill>
                <a:schemeClr val="accent2">
                  <a:lumMod val="75000"/>
                </a:schemeClr>
              </a:solidFill>
            </a:endParaRPr>
          </a:p>
          <a:p>
            <a:r>
              <a:rPr lang="fr-FR" b="1" dirty="0" smtClean="0">
                <a:solidFill>
                  <a:schemeClr val="accent2">
                    <a:lumMod val="75000"/>
                  </a:schemeClr>
                </a:solidFill>
              </a:rPr>
              <a:t>Parcours papillon </a:t>
            </a:r>
            <a:r>
              <a:rPr lang="fr-FR" dirty="0" smtClean="0"/>
              <a:t>:petits parcours</a:t>
            </a:r>
          </a:p>
          <a:p>
            <a:pPr>
              <a:buNone/>
            </a:pPr>
            <a:r>
              <a:rPr lang="fr-FR" dirty="0" smtClean="0"/>
              <a:t> de 3 ou 4 balises (même organisation</a:t>
            </a:r>
          </a:p>
          <a:p>
            <a:pPr>
              <a:buNone/>
            </a:pPr>
            <a:r>
              <a:rPr lang="fr-FR" dirty="0" smtClean="0"/>
              <a:t>que la course en étoile :</a:t>
            </a:r>
            <a:endParaRPr lang="fr-FR" b="1" dirty="0" smtClean="0"/>
          </a:p>
          <a:p>
            <a:pPr>
              <a:buNone/>
            </a:pPr>
            <a:r>
              <a:rPr lang="fr-FR" dirty="0" smtClean="0"/>
              <a:t> - initiation à la course en circuit ;</a:t>
            </a:r>
          </a:p>
          <a:p>
            <a:pPr>
              <a:buFontTx/>
              <a:buChar char="-"/>
            </a:pPr>
            <a:r>
              <a:rPr lang="fr-FR" dirty="0" smtClean="0"/>
              <a:t>petits circuits de deux ou trois postes avec un départ et arrivée communs ; même organisation que la course en étoile.</a:t>
            </a:r>
          </a:p>
          <a:p>
            <a:pPr>
              <a:buNone/>
            </a:pPr>
            <a:r>
              <a:rPr lang="fr-FR" dirty="0" smtClean="0"/>
              <a:t>- </a:t>
            </a:r>
            <a:r>
              <a:rPr lang="fr-FR" b="1" dirty="0" smtClean="0">
                <a:solidFill>
                  <a:schemeClr val="accent2">
                    <a:lumMod val="75000"/>
                  </a:schemeClr>
                </a:solidFill>
              </a:rPr>
              <a:t>Parcours suisse: </a:t>
            </a:r>
            <a:r>
              <a:rPr lang="fr-FR" dirty="0" smtClean="0"/>
              <a:t>Choisir les balises</a:t>
            </a:r>
          </a:p>
          <a:p>
            <a:pPr>
              <a:buNone/>
            </a:pPr>
            <a:r>
              <a:rPr lang="fr-FR" dirty="0" smtClean="0"/>
              <a:t>notées sur la cartes parmi toutes </a:t>
            </a:r>
          </a:p>
          <a:p>
            <a:pPr>
              <a:buNone/>
            </a:pPr>
            <a:r>
              <a:rPr lang="fr-FR" dirty="0" smtClean="0"/>
              <a:t>celles notées sur le terrain</a:t>
            </a:r>
          </a:p>
          <a:p>
            <a:pPr>
              <a:buNone/>
            </a:pPr>
            <a:endParaRPr lang="fr-FR" dirty="0" smtClean="0"/>
          </a:p>
          <a:p>
            <a:r>
              <a:rPr lang="fr-FR" u="sng" dirty="0" smtClean="0">
                <a:solidFill>
                  <a:schemeClr val="accent2">
                    <a:lumMod val="75000"/>
                  </a:schemeClr>
                </a:solidFill>
              </a:rPr>
              <a:t>Parcours « chercher l’erreur »:</a:t>
            </a:r>
            <a:r>
              <a:rPr lang="fr-FR" dirty="0" smtClean="0"/>
              <a:t>Chercher les balises et repérer les vrais ou faux emplacements indiqués sur le plan</a:t>
            </a:r>
          </a:p>
          <a:p>
            <a:pPr>
              <a:buNone/>
            </a:pPr>
            <a:endParaRPr lang="fr-FR" dirty="0" smtClean="0"/>
          </a:p>
          <a:p>
            <a:pPr>
              <a:buNone/>
            </a:pPr>
            <a:endParaRPr lang="fr-FR" dirty="0" smtClean="0"/>
          </a:p>
          <a:p>
            <a:pPr>
              <a:buNone/>
            </a:pPr>
            <a:endParaRPr lang="fr-FR" dirty="0" smtClean="0"/>
          </a:p>
          <a:p>
            <a:pPr>
              <a:buNone/>
            </a:pPr>
            <a:endParaRPr lang="fr-FR" dirty="0" smtClean="0"/>
          </a:p>
          <a:p>
            <a:endParaRPr lang="fr-FR" dirty="0"/>
          </a:p>
        </p:txBody>
      </p:sp>
      <p:pic>
        <p:nvPicPr>
          <p:cNvPr id="4100" name="Picture 4"/>
          <p:cNvPicPr>
            <a:picLocks noChangeAspect="1" noChangeArrowheads="1"/>
          </p:cNvPicPr>
          <p:nvPr/>
        </p:nvPicPr>
        <p:blipFill>
          <a:blip r:embed="rId3" cstate="print"/>
          <a:srcRect/>
          <a:stretch>
            <a:fillRect/>
          </a:stretch>
        </p:blipFill>
        <p:spPr bwMode="auto">
          <a:xfrm>
            <a:off x="5436096" y="3645024"/>
            <a:ext cx="3110227" cy="1512168"/>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5724127" y="1196752"/>
            <a:ext cx="1768665"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804704"/>
          </a:xfrm>
        </p:spPr>
        <p:txBody>
          <a:bodyPr>
            <a:normAutofit fontScale="90000"/>
          </a:bodyPr>
          <a:lstStyle/>
          <a:p>
            <a:r>
              <a:rPr lang="fr-FR" dirty="0" smtClean="0"/>
              <a:t>4) Pistes pour aller plus loin</a:t>
            </a:r>
            <a:endParaRPr lang="fr-FR" dirty="0"/>
          </a:p>
        </p:txBody>
      </p:sp>
      <p:sp>
        <p:nvSpPr>
          <p:cNvPr id="3" name="Espace réservé du contenu 2"/>
          <p:cNvSpPr>
            <a:spLocks noGrp="1"/>
          </p:cNvSpPr>
          <p:nvPr>
            <p:ph idx="1"/>
          </p:nvPr>
        </p:nvSpPr>
        <p:spPr>
          <a:xfrm>
            <a:off x="457200" y="1609416"/>
            <a:ext cx="5626968" cy="3115728"/>
          </a:xfrm>
        </p:spPr>
        <p:txBody>
          <a:bodyPr/>
          <a:lstStyle/>
          <a:p>
            <a:r>
              <a:rPr lang="fr-FR" dirty="0" smtClean="0"/>
              <a:t>Parcours « Carte au trésor »:</a:t>
            </a:r>
          </a:p>
          <a:p>
            <a:pPr>
              <a:buNone/>
            </a:pPr>
            <a:r>
              <a:rPr lang="fr-FR" dirty="0" smtClean="0"/>
              <a:t> Retrouver des balises en </a:t>
            </a:r>
          </a:p>
          <a:p>
            <a:pPr>
              <a:buNone/>
            </a:pPr>
            <a:r>
              <a:rPr lang="fr-FR" dirty="0" smtClean="0"/>
              <a:t>n’utilisant que des morceaux</a:t>
            </a:r>
          </a:p>
          <a:p>
            <a:pPr>
              <a:buNone/>
            </a:pPr>
            <a:r>
              <a:rPr lang="fr-FR" dirty="0" smtClean="0"/>
              <a:t> de cartes d'un lieu connu. </a:t>
            </a:r>
          </a:p>
          <a:p>
            <a:endParaRPr lang="fr-FR" dirty="0"/>
          </a:p>
        </p:txBody>
      </p:sp>
      <p:pic>
        <p:nvPicPr>
          <p:cNvPr id="4" name="Image 3"/>
          <p:cNvPicPr/>
          <p:nvPr/>
        </p:nvPicPr>
        <p:blipFill>
          <a:blip r:embed="rId2" cstate="print"/>
          <a:srcRect l="38895" t="42318" r="37539" b="12479"/>
          <a:stretch>
            <a:fillRect/>
          </a:stretch>
        </p:blipFill>
        <p:spPr bwMode="auto">
          <a:xfrm>
            <a:off x="4788024" y="2204864"/>
            <a:ext cx="3240360" cy="43924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cstate="print"/>
          <a:srcRect l="18511" t="19052" r="18871" b="15218"/>
          <a:stretch>
            <a:fillRect/>
          </a:stretch>
        </p:blipFill>
        <p:spPr bwMode="auto">
          <a:xfrm>
            <a:off x="1259632" y="2393504"/>
            <a:ext cx="5328592" cy="4464496"/>
          </a:xfrm>
          <a:prstGeom prst="rect">
            <a:avLst/>
          </a:prstGeom>
          <a:noFill/>
        </p:spPr>
      </p:pic>
      <p:sp>
        <p:nvSpPr>
          <p:cNvPr id="2" name="Titre 1"/>
          <p:cNvSpPr>
            <a:spLocks noGrp="1"/>
          </p:cNvSpPr>
          <p:nvPr>
            <p:ph type="title"/>
          </p:nvPr>
        </p:nvSpPr>
        <p:spPr>
          <a:xfrm>
            <a:off x="457200" y="320040"/>
            <a:ext cx="7239000" cy="732696"/>
          </a:xfrm>
        </p:spPr>
        <p:txBody>
          <a:bodyPr>
            <a:normAutofit fontScale="90000"/>
          </a:bodyPr>
          <a:lstStyle/>
          <a:p>
            <a:r>
              <a:rPr lang="fr-FR" dirty="0" smtClean="0"/>
              <a:t>4) Pistes pour aller plus loin</a:t>
            </a:r>
            <a:endParaRPr lang="fr-FR" dirty="0"/>
          </a:p>
        </p:txBody>
      </p:sp>
      <p:sp>
        <p:nvSpPr>
          <p:cNvPr id="5" name="Espace réservé du contenu 4"/>
          <p:cNvSpPr>
            <a:spLocks noGrp="1"/>
          </p:cNvSpPr>
          <p:nvPr>
            <p:ph idx="1"/>
          </p:nvPr>
        </p:nvSpPr>
        <p:spPr>
          <a:xfrm>
            <a:off x="457200" y="1124744"/>
            <a:ext cx="7239000" cy="5330992"/>
          </a:xfrm>
        </p:spPr>
        <p:txBody>
          <a:bodyPr/>
          <a:lstStyle/>
          <a:p>
            <a:r>
              <a:rPr lang="fr-FR" b="1" dirty="0" smtClean="0"/>
              <a:t>Parcours jalonné sur fenêtre:</a:t>
            </a:r>
            <a:r>
              <a:rPr lang="fr-FR" dirty="0" smtClean="0"/>
              <a:t> Par 3, suivre un parcours jalonné et trouver les balises correspondant à des photos ou des dessins. </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1) CO: De la théorie ….</a:t>
            </a:r>
            <a:br>
              <a:rPr lang="fr-FR" dirty="0" smtClean="0"/>
            </a:br>
            <a:endParaRPr lang="fr-FR" dirty="0"/>
          </a:p>
        </p:txBody>
      </p:sp>
      <p:sp>
        <p:nvSpPr>
          <p:cNvPr id="3" name="Espace réservé du contenu 2"/>
          <p:cNvSpPr>
            <a:spLocks noGrp="1"/>
          </p:cNvSpPr>
          <p:nvPr>
            <p:ph idx="1"/>
          </p:nvPr>
        </p:nvSpPr>
        <p:spPr/>
        <p:txBody>
          <a:bodyPr>
            <a:normAutofit/>
          </a:bodyPr>
          <a:lstStyle/>
          <a:p>
            <a:pPr>
              <a:buNone/>
            </a:pPr>
            <a:r>
              <a:rPr lang="fr-FR" b="1" dirty="0" smtClean="0"/>
              <a:t>Définition</a:t>
            </a:r>
            <a:endParaRPr lang="fr-FR" b="1" dirty="0"/>
          </a:p>
          <a:p>
            <a:pPr>
              <a:buFont typeface="Arial" charset="0"/>
              <a:buChar char="•"/>
            </a:pPr>
            <a:r>
              <a:rPr lang="fr-FR" b="1" dirty="0" smtClean="0"/>
              <a:t>En </a:t>
            </a:r>
            <a:r>
              <a:rPr lang="fr-FR" b="1" dirty="0"/>
              <a:t>milieu « sportif » </a:t>
            </a:r>
          </a:p>
          <a:p>
            <a:pPr>
              <a:buFont typeface="Arial" charset="0"/>
              <a:buChar char="•"/>
            </a:pPr>
            <a:r>
              <a:rPr lang="fr-FR" b="1" dirty="0" smtClean="0"/>
              <a:t>A l’école</a:t>
            </a:r>
          </a:p>
          <a:p>
            <a:pPr>
              <a:buFont typeface="Arial" charset="0"/>
              <a:buChar char="•"/>
            </a:pPr>
            <a:r>
              <a:rPr lang="fr-FR" b="1" dirty="0" smtClean="0"/>
              <a:t>Dans les programmes:</a:t>
            </a:r>
          </a:p>
          <a:p>
            <a:pPr lvl="1">
              <a:buFont typeface="Arial" charset="0"/>
              <a:buChar char="•"/>
            </a:pPr>
            <a:r>
              <a:rPr lang="fr-FR" b="1" dirty="0" smtClean="0"/>
              <a:t>C2</a:t>
            </a:r>
          </a:p>
          <a:p>
            <a:pPr lvl="1">
              <a:buFont typeface="Arial" charset="0"/>
              <a:buChar char="•"/>
            </a:pPr>
            <a:r>
              <a:rPr lang="fr-FR" b="1" dirty="0" smtClean="0"/>
              <a:t>C3</a:t>
            </a:r>
          </a:p>
          <a:p>
            <a:pPr lvl="1">
              <a:buFont typeface="Arial" charset="0"/>
              <a:buChar char="•"/>
            </a:pPr>
            <a:r>
              <a:rPr lang="fr-FR" b="1" dirty="0" smtClean="0"/>
              <a:t>Socle commun</a:t>
            </a:r>
          </a:p>
          <a:p>
            <a:pPr lvl="1">
              <a:buFont typeface="Arial" charset="0"/>
              <a:buChar char="•"/>
            </a:pPr>
            <a:endParaRPr lang="fr-FR" b="1" dirty="0"/>
          </a:p>
          <a:p>
            <a:pPr lvl="1">
              <a:buFont typeface="Arial" charset="0"/>
              <a:buChar char="•"/>
            </a:pPr>
            <a:endParaRPr lang="fr-FR" b="1" dirty="0"/>
          </a:p>
        </p:txBody>
      </p:sp>
      <p:pic>
        <p:nvPicPr>
          <p:cNvPr id="6146" name="Picture 2" descr="D:\mars 2013 avril 2014\IMG_1885.JPG"/>
          <p:cNvPicPr>
            <a:picLocks noChangeAspect="1" noChangeArrowheads="1"/>
          </p:cNvPicPr>
          <p:nvPr/>
        </p:nvPicPr>
        <p:blipFill>
          <a:blip r:embed="rId3" cstate="print"/>
          <a:srcRect l="21457"/>
          <a:stretch>
            <a:fillRect/>
          </a:stretch>
        </p:blipFill>
        <p:spPr bwMode="auto">
          <a:xfrm>
            <a:off x="4195622" y="1772816"/>
            <a:ext cx="4797558" cy="458112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804704"/>
          </a:xfrm>
        </p:spPr>
        <p:txBody>
          <a:bodyPr>
            <a:normAutofit fontScale="90000"/>
          </a:bodyPr>
          <a:lstStyle/>
          <a:p>
            <a:r>
              <a:rPr lang="fr-FR" dirty="0" smtClean="0"/>
              <a:t>4) Pistes pour aller plus loin</a:t>
            </a:r>
            <a:endParaRPr lang="fr-FR" dirty="0"/>
          </a:p>
        </p:txBody>
      </p:sp>
      <p:sp>
        <p:nvSpPr>
          <p:cNvPr id="3" name="Espace réservé du contenu 2"/>
          <p:cNvSpPr>
            <a:spLocks noGrp="1"/>
          </p:cNvSpPr>
          <p:nvPr>
            <p:ph idx="1"/>
          </p:nvPr>
        </p:nvSpPr>
        <p:spPr>
          <a:xfrm>
            <a:off x="457200" y="1196752"/>
            <a:ext cx="7239000" cy="5258984"/>
          </a:xfrm>
        </p:spPr>
        <p:txBody>
          <a:bodyPr>
            <a:normAutofit lnSpcReduction="10000"/>
          </a:bodyPr>
          <a:lstStyle/>
          <a:p>
            <a:r>
              <a:rPr lang="fr-FR" b="1" dirty="0" smtClean="0">
                <a:solidFill>
                  <a:schemeClr val="accent2">
                    <a:lumMod val="75000"/>
                  </a:schemeClr>
                </a:solidFill>
              </a:rPr>
              <a:t>Le parcours aux rubans</a:t>
            </a:r>
            <a:r>
              <a:rPr lang="fr-FR" dirty="0" smtClean="0"/>
              <a:t>: </a:t>
            </a:r>
            <a:r>
              <a:rPr lang="fr-FR" b="1" dirty="0" smtClean="0"/>
              <a:t>:</a:t>
            </a:r>
            <a:r>
              <a:rPr lang="fr-FR" dirty="0" smtClean="0"/>
              <a:t> Par 3, suivre un parcours jalonné par des rubans et dessiner sur son plan le trajet de ce parcours. </a:t>
            </a:r>
          </a:p>
          <a:p>
            <a:r>
              <a:rPr lang="fr-FR" dirty="0" smtClean="0"/>
              <a:t>« </a:t>
            </a:r>
            <a:r>
              <a:rPr lang="fr-FR" b="1" dirty="0" smtClean="0">
                <a:solidFill>
                  <a:schemeClr val="accent2">
                    <a:lumMod val="75000"/>
                  </a:schemeClr>
                </a:solidFill>
              </a:rPr>
              <a:t>Sur les traces de </a:t>
            </a:r>
            <a:r>
              <a:rPr lang="fr-FR" b="1" dirty="0" err="1" smtClean="0">
                <a:solidFill>
                  <a:schemeClr val="accent2">
                    <a:lumMod val="75000"/>
                  </a:schemeClr>
                </a:solidFill>
              </a:rPr>
              <a:t>Tètanlère</a:t>
            </a:r>
            <a:r>
              <a:rPr lang="fr-FR" dirty="0" smtClean="0"/>
              <a:t> »</a:t>
            </a:r>
          </a:p>
          <a:p>
            <a:pPr>
              <a:buNone/>
            </a:pPr>
            <a:r>
              <a:rPr lang="fr-FR" dirty="0" smtClean="0"/>
              <a:t>   En pleine nuit, </a:t>
            </a:r>
            <a:r>
              <a:rPr lang="fr-FR" dirty="0" err="1" smtClean="0"/>
              <a:t>Têtanlère</a:t>
            </a:r>
            <a:r>
              <a:rPr lang="fr-FR" dirty="0" smtClean="0"/>
              <a:t> quitte son village à la poursuite d'une étoile filante qu'il veut offrir à son ami </a:t>
            </a:r>
            <a:r>
              <a:rPr lang="fr-FR" dirty="0" err="1" smtClean="0"/>
              <a:t>Pensatou</a:t>
            </a:r>
            <a:r>
              <a:rPr lang="fr-FR" dirty="0" smtClean="0"/>
              <a:t>. Guidées par Mirette la taupe, Ariane l'araignée,</a:t>
            </a:r>
          </a:p>
          <a:p>
            <a:pPr>
              <a:buNone/>
            </a:pPr>
            <a:r>
              <a:rPr lang="fr-FR" dirty="0" smtClean="0"/>
              <a:t>   Rainette la grenouille et </a:t>
            </a:r>
            <a:r>
              <a:rPr lang="fr-FR" dirty="0" err="1" smtClean="0"/>
              <a:t>Pik</a:t>
            </a:r>
            <a:r>
              <a:rPr lang="fr-FR" dirty="0" smtClean="0"/>
              <a:t> la pie,</a:t>
            </a:r>
          </a:p>
          <a:p>
            <a:pPr>
              <a:buNone/>
            </a:pPr>
            <a:r>
              <a:rPr lang="fr-FR" dirty="0" smtClean="0"/>
              <a:t>   les souris se lancent à la recherche</a:t>
            </a:r>
          </a:p>
          <a:p>
            <a:pPr>
              <a:buNone/>
            </a:pPr>
            <a:r>
              <a:rPr lang="fr-FR" dirty="0" smtClean="0"/>
              <a:t>  de leur compagnon et parcourent la</a:t>
            </a:r>
          </a:p>
          <a:p>
            <a:pPr>
              <a:buNone/>
            </a:pPr>
            <a:r>
              <a:rPr lang="fr-FR" dirty="0" smtClean="0"/>
              <a:t>  campagne environnante. </a:t>
            </a:r>
            <a:endParaRPr lang="fr-FR" dirty="0"/>
          </a:p>
        </p:txBody>
      </p:sp>
      <p:pic>
        <p:nvPicPr>
          <p:cNvPr id="11266" name="Picture 2" descr="Un album à s'orienter : sur les traces de Têtanlère (album+livret)"/>
          <p:cNvPicPr>
            <a:picLocks noChangeAspect="1" noChangeArrowheads="1"/>
          </p:cNvPicPr>
          <p:nvPr/>
        </p:nvPicPr>
        <p:blipFill>
          <a:blip r:embed="rId2" cstate="print"/>
          <a:srcRect/>
          <a:stretch>
            <a:fillRect/>
          </a:stretch>
        </p:blipFill>
        <p:spPr bwMode="auto">
          <a:xfrm>
            <a:off x="6228184" y="4005064"/>
            <a:ext cx="2606030" cy="264551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a:t>
            </a:r>
            <a:endParaRPr lang="fr-FR" dirty="0"/>
          </a:p>
        </p:txBody>
      </p:sp>
      <p:sp>
        <p:nvSpPr>
          <p:cNvPr id="3" name="Espace réservé du contenu 2"/>
          <p:cNvSpPr>
            <a:spLocks noGrp="1"/>
          </p:cNvSpPr>
          <p:nvPr>
            <p:ph idx="1"/>
          </p:nvPr>
        </p:nvSpPr>
        <p:spPr/>
        <p:txBody>
          <a:bodyPr/>
          <a:lstStyle/>
          <a:p>
            <a:r>
              <a:rPr lang="fr-FR" dirty="0" smtClean="0"/>
              <a:t>L’activité physique Orientation comme construction de l’espace - Eric Delage-Jacqueline Vedel- </a:t>
            </a:r>
            <a:r>
              <a:rPr lang="fr-FR" dirty="0" err="1" smtClean="0"/>
              <a:t>Coll</a:t>
            </a:r>
            <a:r>
              <a:rPr lang="fr-FR" dirty="0" smtClean="0"/>
              <a:t>: Accompagner à l’école CDDP du Gard-</a:t>
            </a:r>
          </a:p>
          <a:p>
            <a:pPr>
              <a:buNone/>
            </a:pPr>
            <a:endParaRPr lang="fr-FR" dirty="0" smtClean="0"/>
          </a:p>
          <a:p>
            <a:pPr>
              <a:buNone/>
            </a:pPr>
            <a:endParaRPr lang="fr-FR" dirty="0"/>
          </a:p>
        </p:txBody>
      </p:sp>
      <p:pic>
        <p:nvPicPr>
          <p:cNvPr id="4" name="Picture 2" descr="Un album à s'orienter : sur les traces de Têtanlère (album+livret)"/>
          <p:cNvPicPr>
            <a:picLocks noChangeAspect="1" noChangeArrowheads="1"/>
          </p:cNvPicPr>
          <p:nvPr/>
        </p:nvPicPr>
        <p:blipFill>
          <a:blip r:embed="rId2" cstate="print"/>
          <a:srcRect/>
          <a:stretch>
            <a:fillRect/>
          </a:stretch>
        </p:blipFill>
        <p:spPr bwMode="auto">
          <a:xfrm>
            <a:off x="4788024" y="3573016"/>
            <a:ext cx="2822054" cy="2864812"/>
          </a:xfrm>
          <a:prstGeom prst="rect">
            <a:avLst/>
          </a:prstGeom>
          <a:noFill/>
        </p:spPr>
      </p:pic>
      <p:pic>
        <p:nvPicPr>
          <p:cNvPr id="1026" name="Picture 2" descr="Afficher l'image d'origine"/>
          <p:cNvPicPr>
            <a:picLocks noChangeAspect="1" noChangeArrowheads="1"/>
          </p:cNvPicPr>
          <p:nvPr/>
        </p:nvPicPr>
        <p:blipFill>
          <a:blip r:embed="rId3" cstate="print"/>
          <a:srcRect/>
          <a:stretch>
            <a:fillRect/>
          </a:stretch>
        </p:blipFill>
        <p:spPr bwMode="auto">
          <a:xfrm>
            <a:off x="251520" y="3429000"/>
            <a:ext cx="3816424" cy="297135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7239000" cy="5835048"/>
          </a:xfrm>
        </p:spPr>
        <p:txBody>
          <a:bodyPr/>
          <a:lstStyle/>
          <a:p>
            <a:pPr>
              <a:buNone/>
            </a:pPr>
            <a:r>
              <a:rPr lang="fr-FR" dirty="0" smtClean="0"/>
              <a:t>« </a:t>
            </a:r>
            <a:r>
              <a:rPr lang="fr-FR" sz="3600" dirty="0" smtClean="0"/>
              <a:t>Ce que finalement je sais de plus sûr sur la morale et les obligations des hommes, c’est au sport que je le dois »</a:t>
            </a:r>
          </a:p>
          <a:p>
            <a:pPr>
              <a:buNone/>
            </a:pPr>
            <a:r>
              <a:rPr lang="fr-FR" sz="3600" dirty="0" smtClean="0"/>
              <a:t>						    </a:t>
            </a:r>
            <a:r>
              <a:rPr lang="fr-FR" sz="3600" dirty="0" err="1" smtClean="0"/>
              <a:t>A.Camus</a:t>
            </a:r>
            <a:endParaRPr lang="fr-FR" sz="3600" dirty="0"/>
          </a:p>
        </p:txBody>
      </p:sp>
      <p:pic>
        <p:nvPicPr>
          <p:cNvPr id="35843" name="Picture 3" descr="D:\mars 2013 avril 2014\IMG_1877.JPG"/>
          <p:cNvPicPr>
            <a:picLocks noChangeAspect="1" noChangeArrowheads="1"/>
          </p:cNvPicPr>
          <p:nvPr/>
        </p:nvPicPr>
        <p:blipFill>
          <a:blip r:embed="rId2" cstate="print"/>
          <a:srcRect/>
          <a:stretch>
            <a:fillRect/>
          </a:stretch>
        </p:blipFill>
        <p:spPr bwMode="auto">
          <a:xfrm>
            <a:off x="539552" y="3068960"/>
            <a:ext cx="4620005" cy="34650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876712"/>
          </a:xfrm>
        </p:spPr>
        <p:txBody>
          <a:bodyPr/>
          <a:lstStyle/>
          <a:p>
            <a:r>
              <a:rPr lang="fr-FR" dirty="0" smtClean="0"/>
              <a:t>DEFINITION</a:t>
            </a:r>
            <a:endParaRPr lang="fr-FR" dirty="0"/>
          </a:p>
        </p:txBody>
      </p:sp>
      <p:sp>
        <p:nvSpPr>
          <p:cNvPr id="3" name="Espace réservé du contenu 2"/>
          <p:cNvSpPr>
            <a:spLocks noGrp="1"/>
          </p:cNvSpPr>
          <p:nvPr>
            <p:ph idx="1"/>
          </p:nvPr>
        </p:nvSpPr>
        <p:spPr/>
        <p:txBody>
          <a:bodyPr/>
          <a:lstStyle/>
          <a:p>
            <a:r>
              <a:rPr lang="fr-FR" b="1" dirty="0" smtClean="0"/>
              <a:t>En milieu sportif: </a:t>
            </a:r>
            <a:r>
              <a:rPr lang="fr-FR" dirty="0" smtClean="0"/>
              <a:t>La course d’orientation est une course individuelle contre la montre, en terrain varié, généralement boisé, sur un parcours matérialisé par des postes que le concurrent doit découvrir dans un ordre imposé, par des cheminements de son choix, en se servant d’une carte et éventuellement d’une boussole.</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804704"/>
          </a:xfrm>
        </p:spPr>
        <p:txBody>
          <a:bodyPr/>
          <a:lstStyle/>
          <a:p>
            <a:r>
              <a:rPr lang="fr-FR" dirty="0" err="1" smtClean="0"/>
              <a:t>definition</a:t>
            </a:r>
            <a:endParaRPr lang="fr-FR" dirty="0"/>
          </a:p>
        </p:txBody>
      </p:sp>
      <p:sp>
        <p:nvSpPr>
          <p:cNvPr id="3" name="Espace réservé du contenu 2"/>
          <p:cNvSpPr>
            <a:spLocks noGrp="1"/>
          </p:cNvSpPr>
          <p:nvPr>
            <p:ph idx="1"/>
          </p:nvPr>
        </p:nvSpPr>
        <p:spPr/>
        <p:txBody>
          <a:bodyPr/>
          <a:lstStyle/>
          <a:p>
            <a:r>
              <a:rPr lang="fr-FR" sz="2800" b="1" dirty="0" smtClean="0"/>
              <a:t>A </a:t>
            </a:r>
            <a:r>
              <a:rPr lang="fr-FR" sz="2800" b="1" dirty="0" smtClean="0"/>
              <a:t>l’école en EPS: </a:t>
            </a:r>
            <a:r>
              <a:rPr lang="fr-FR" sz="2800" dirty="0" smtClean="0"/>
              <a:t>on parle plutôt </a:t>
            </a:r>
            <a:r>
              <a:rPr lang="fr-FR" sz="2800" dirty="0" smtClean="0"/>
              <a:t>d’activités d’orientation: </a:t>
            </a:r>
            <a:endParaRPr lang="fr-FR" sz="2800" dirty="0" smtClean="0"/>
          </a:p>
          <a:p>
            <a:r>
              <a:rPr lang="fr-FR" sz="2800" dirty="0" smtClean="0"/>
              <a:t>· course à plusieurs</a:t>
            </a:r>
          </a:p>
          <a:p>
            <a:r>
              <a:rPr lang="fr-FR" sz="2800" dirty="0" smtClean="0"/>
              <a:t>· terrain varié</a:t>
            </a:r>
          </a:p>
          <a:p>
            <a:r>
              <a:rPr lang="fr-FR" sz="2800" dirty="0" smtClean="0"/>
              <a:t>· balises à trouver par l’itinéraire de son choix</a:t>
            </a:r>
          </a:p>
          <a:p>
            <a:r>
              <a:rPr lang="fr-FR" sz="2800" dirty="0" smtClean="0"/>
              <a:t>· repérage sur une carte, vérification éventuelle avec une boussole</a:t>
            </a:r>
            <a:endParaRPr lang="fr-FR" dirty="0" smtClean="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274638"/>
            <a:ext cx="5184576" cy="562074"/>
          </a:xfrm>
        </p:spPr>
        <p:txBody>
          <a:bodyPr>
            <a:normAutofit fontScale="90000"/>
          </a:bodyPr>
          <a:lstStyle/>
          <a:p>
            <a:r>
              <a:rPr lang="fr-FR" dirty="0" smtClean="0"/>
              <a:t>Programmes 2015</a:t>
            </a:r>
            <a:endParaRPr lang="fr-FR" dirty="0"/>
          </a:p>
        </p:txBody>
      </p:sp>
      <p:sp>
        <p:nvSpPr>
          <p:cNvPr id="3" name="Espace réservé du contenu 2"/>
          <p:cNvSpPr>
            <a:spLocks noGrp="1"/>
          </p:cNvSpPr>
          <p:nvPr>
            <p:ph idx="1"/>
          </p:nvPr>
        </p:nvSpPr>
        <p:spPr>
          <a:xfrm>
            <a:off x="323528" y="836712"/>
            <a:ext cx="8064896" cy="5760640"/>
          </a:xfrm>
        </p:spPr>
        <p:txBody>
          <a:bodyPr>
            <a:noAutofit/>
          </a:bodyPr>
          <a:lstStyle/>
          <a:p>
            <a:pPr>
              <a:buNone/>
            </a:pPr>
            <a:r>
              <a:rPr lang="fr-FR" sz="2000" dirty="0"/>
              <a:t>Éducation physique et </a:t>
            </a:r>
            <a:r>
              <a:rPr lang="fr-FR" sz="2000" dirty="0" smtClean="0"/>
              <a:t>sportive</a:t>
            </a:r>
            <a:r>
              <a:rPr lang="fr-FR" sz="2000" dirty="0"/>
              <a:t> </a:t>
            </a:r>
            <a:r>
              <a:rPr lang="fr-FR" sz="2000" dirty="0" smtClean="0"/>
              <a:t>au C2</a:t>
            </a:r>
            <a:endParaRPr lang="fr-FR" sz="2000" dirty="0"/>
          </a:p>
          <a:p>
            <a:r>
              <a:rPr lang="fr-FR" sz="2000" b="1" dirty="0"/>
              <a:t>Adapter ses déplacements à des environnements </a:t>
            </a:r>
            <a:r>
              <a:rPr lang="fr-FR" sz="2000" b="1" dirty="0" smtClean="0"/>
              <a:t>variés: Compétences </a:t>
            </a:r>
            <a:r>
              <a:rPr lang="fr-FR" sz="2000" b="1" dirty="0"/>
              <a:t>travaillées pendant le cycle</a:t>
            </a:r>
            <a:endParaRPr lang="fr-FR" sz="2000" dirty="0"/>
          </a:p>
          <a:p>
            <a:r>
              <a:rPr lang="fr-FR" sz="2000" b="1" dirty="0"/>
              <a:t>Exemples de situations, d'activités et de ressources pour l'élève</a:t>
            </a:r>
            <a:endParaRPr lang="fr-FR" sz="2000" dirty="0"/>
          </a:p>
          <a:p>
            <a:pPr>
              <a:buFontTx/>
              <a:buChar char="-"/>
            </a:pPr>
            <a:r>
              <a:rPr lang="fr-FR" sz="2000" dirty="0" smtClean="0"/>
              <a:t>Transformer </a:t>
            </a:r>
            <a:r>
              <a:rPr lang="fr-FR" sz="2000" dirty="0"/>
              <a:t>sa motricité spontanée pour maitriser les actions motrices</a:t>
            </a:r>
            <a:r>
              <a:rPr lang="fr-FR" sz="2000" dirty="0" smtClean="0"/>
              <a:t>.</a:t>
            </a:r>
          </a:p>
          <a:p>
            <a:pPr>
              <a:buFontTx/>
              <a:buChar char="-"/>
            </a:pPr>
            <a:r>
              <a:rPr lang="fr-FR" sz="2000" dirty="0" smtClean="0"/>
              <a:t>S'engager </a:t>
            </a:r>
            <a:r>
              <a:rPr lang="fr-FR" sz="2000" dirty="0"/>
              <a:t>sans appréhension pour se déplacer dans différents </a:t>
            </a:r>
            <a:r>
              <a:rPr lang="fr-FR" sz="2000" dirty="0" smtClean="0"/>
              <a:t>environnements.</a:t>
            </a:r>
          </a:p>
          <a:p>
            <a:pPr>
              <a:buFontTx/>
              <a:buChar char="-"/>
            </a:pPr>
            <a:r>
              <a:rPr lang="fr-FR" sz="2000" dirty="0" smtClean="0"/>
              <a:t>Lire </a:t>
            </a:r>
            <a:r>
              <a:rPr lang="fr-FR" sz="2000" dirty="0"/>
              <a:t>le milieu et adapter ses déplacements à ses </a:t>
            </a:r>
            <a:r>
              <a:rPr lang="fr-FR" sz="2000" dirty="0" smtClean="0"/>
              <a:t>contraintes.</a:t>
            </a:r>
          </a:p>
          <a:p>
            <a:pPr>
              <a:buFontTx/>
              <a:buChar char="-"/>
            </a:pPr>
            <a:r>
              <a:rPr lang="fr-FR" sz="2000" dirty="0" smtClean="0"/>
              <a:t>Respecter </a:t>
            </a:r>
            <a:r>
              <a:rPr lang="fr-FR" sz="2000" dirty="0"/>
              <a:t>les règles essentielles de </a:t>
            </a:r>
            <a:r>
              <a:rPr lang="fr-FR" sz="2000" dirty="0" smtClean="0"/>
              <a:t>sécurité.</a:t>
            </a:r>
          </a:p>
          <a:p>
            <a:pPr>
              <a:buFontTx/>
              <a:buChar char="-"/>
            </a:pPr>
            <a:r>
              <a:rPr lang="fr-FR" sz="2000" dirty="0" smtClean="0"/>
              <a:t>Reconnaitre </a:t>
            </a:r>
            <a:r>
              <a:rPr lang="fr-FR" sz="2000" dirty="0"/>
              <a:t>une situation à risque.</a:t>
            </a:r>
          </a:p>
          <a:p>
            <a:pPr>
              <a:buNone/>
            </a:pPr>
            <a:r>
              <a:rPr lang="fr-FR" sz="2000" dirty="0"/>
              <a:t>Natation, activités de roule et de glisse, activités nautiques, équitation, parcours d'orientation, parcours d'escalade, etc</a:t>
            </a:r>
            <a:r>
              <a:rPr lang="fr-FR" sz="2000" dirty="0" smtClean="0"/>
              <a:t>.</a:t>
            </a:r>
            <a:endParaRPr lang="fr-FR" sz="20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800" b="1" dirty="0" smtClean="0"/>
              <a:t> Repères de progressivité</a:t>
            </a:r>
            <a:endParaRPr lang="fr-FR" sz="2800" dirty="0" smtClean="0"/>
          </a:p>
          <a:p>
            <a:pPr>
              <a:buNone/>
            </a:pPr>
            <a:r>
              <a:rPr lang="fr-FR" sz="2800" dirty="0" smtClean="0"/>
              <a:t>Tout au long du cycle, les activités d'orientation doivent se dérouler dans des espaces de plus en plus vastes et de moins en moins connus ; les déplacements doivent, au fur et à mesure de l'âge, demander l'utilisation de codes de plus en plus symboliques. </a:t>
            </a:r>
          </a:p>
          <a:p>
            <a:endParaRPr lang="fr-FR" dirty="0"/>
          </a:p>
        </p:txBody>
      </p:sp>
      <p:sp>
        <p:nvSpPr>
          <p:cNvPr id="4" name="Titre 1"/>
          <p:cNvSpPr>
            <a:spLocks noGrp="1"/>
          </p:cNvSpPr>
          <p:nvPr>
            <p:ph type="title"/>
          </p:nvPr>
        </p:nvSpPr>
        <p:spPr>
          <a:xfrm>
            <a:off x="2051720" y="320040"/>
            <a:ext cx="5644480" cy="732696"/>
          </a:xfrm>
        </p:spPr>
        <p:txBody>
          <a:bodyPr>
            <a:normAutofit/>
          </a:bodyPr>
          <a:lstStyle/>
          <a:p>
            <a:r>
              <a:rPr lang="fr-FR" dirty="0" smtClean="0"/>
              <a:t>Programmes 2015</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274638"/>
            <a:ext cx="5184576" cy="778098"/>
          </a:xfrm>
        </p:spPr>
        <p:txBody>
          <a:bodyPr/>
          <a:lstStyle/>
          <a:p>
            <a:r>
              <a:rPr lang="fr-FR" dirty="0" smtClean="0"/>
              <a:t>Programmes 2015</a:t>
            </a:r>
            <a:endParaRPr lang="fr-FR" dirty="0"/>
          </a:p>
        </p:txBody>
      </p:sp>
      <p:sp>
        <p:nvSpPr>
          <p:cNvPr id="3" name="Espace réservé du contenu 2"/>
          <p:cNvSpPr>
            <a:spLocks noGrp="1"/>
          </p:cNvSpPr>
          <p:nvPr>
            <p:ph idx="1"/>
          </p:nvPr>
        </p:nvSpPr>
        <p:spPr>
          <a:xfrm>
            <a:off x="467544" y="1124744"/>
            <a:ext cx="8229600" cy="5256584"/>
          </a:xfrm>
        </p:spPr>
        <p:txBody>
          <a:bodyPr>
            <a:normAutofit fontScale="77500" lnSpcReduction="20000"/>
          </a:bodyPr>
          <a:lstStyle/>
          <a:p>
            <a:pPr>
              <a:buNone/>
            </a:pPr>
            <a:r>
              <a:rPr lang="fr-FR" dirty="0" smtClean="0"/>
              <a:t>Éducation physique et sportive au C3</a:t>
            </a:r>
          </a:p>
          <a:p>
            <a:r>
              <a:rPr lang="fr-FR" b="1" dirty="0" smtClean="0"/>
              <a:t>Adapter ses déplacements à des environnements variés: Compétences </a:t>
            </a:r>
            <a:r>
              <a:rPr lang="fr-FR" b="1" dirty="0"/>
              <a:t>travaillées pendant le </a:t>
            </a:r>
            <a:r>
              <a:rPr lang="fr-FR" b="1" dirty="0" smtClean="0"/>
              <a:t>cycle</a:t>
            </a:r>
          </a:p>
          <a:p>
            <a:r>
              <a:rPr lang="fr-FR" b="1" dirty="0" smtClean="0"/>
              <a:t> Exemples </a:t>
            </a:r>
            <a:r>
              <a:rPr lang="fr-FR" b="1" dirty="0"/>
              <a:t>de situations, d'activités et de ressources pour </a:t>
            </a:r>
            <a:r>
              <a:rPr lang="fr-FR" b="1" dirty="0" smtClean="0"/>
              <a:t>l'élève</a:t>
            </a:r>
            <a:endParaRPr lang="fr-FR" dirty="0"/>
          </a:p>
          <a:p>
            <a:pPr>
              <a:buFontTx/>
              <a:buChar char="-"/>
            </a:pPr>
            <a:r>
              <a:rPr lang="fr-FR" dirty="0" smtClean="0"/>
              <a:t>Conduire </a:t>
            </a:r>
            <a:r>
              <a:rPr lang="fr-FR" dirty="0"/>
              <a:t>un déplacement sans appréhension et en toute sécurité</a:t>
            </a:r>
            <a:r>
              <a:rPr lang="fr-FR" dirty="0" smtClean="0"/>
              <a:t>.</a:t>
            </a:r>
          </a:p>
          <a:p>
            <a:pPr>
              <a:buFontTx/>
              <a:buChar char="-"/>
            </a:pPr>
            <a:r>
              <a:rPr lang="fr-FR" dirty="0" smtClean="0"/>
              <a:t> </a:t>
            </a:r>
            <a:r>
              <a:rPr lang="fr-FR" dirty="0"/>
              <a:t>Adapter son déplacement aux différents milieux</a:t>
            </a:r>
            <a:r>
              <a:rPr lang="fr-FR" dirty="0" smtClean="0"/>
              <a:t>.</a:t>
            </a:r>
          </a:p>
          <a:p>
            <a:pPr>
              <a:buFontTx/>
              <a:buChar char="-"/>
            </a:pPr>
            <a:r>
              <a:rPr lang="fr-FR" dirty="0" smtClean="0"/>
              <a:t> </a:t>
            </a:r>
            <a:r>
              <a:rPr lang="fr-FR" dirty="0"/>
              <a:t>Tenir compte du milieu et de ses évolutions (vent, eau, végétation etc.).</a:t>
            </a:r>
          </a:p>
          <a:p>
            <a:pPr>
              <a:buFontTx/>
              <a:buChar char="-"/>
            </a:pPr>
            <a:r>
              <a:rPr lang="fr-FR" dirty="0" smtClean="0"/>
              <a:t>Gérer </a:t>
            </a:r>
            <a:r>
              <a:rPr lang="fr-FR" dirty="0"/>
              <a:t>son effort pour pouvoir revenir au point de </a:t>
            </a:r>
            <a:r>
              <a:rPr lang="fr-FR" dirty="0" smtClean="0"/>
              <a:t>départ.</a:t>
            </a:r>
          </a:p>
          <a:p>
            <a:pPr>
              <a:buFontTx/>
              <a:buChar char="-"/>
            </a:pPr>
            <a:r>
              <a:rPr lang="fr-FR" dirty="0" smtClean="0"/>
              <a:t>Aider l'autre.</a:t>
            </a:r>
          </a:p>
          <a:p>
            <a:pPr>
              <a:buNone/>
            </a:pPr>
            <a:r>
              <a:rPr lang="fr-FR" dirty="0" smtClean="0"/>
              <a:t>Activité </a:t>
            </a:r>
            <a:r>
              <a:rPr lang="fr-FR" dirty="0"/>
              <a:t>de roule et de glisse, activités nautiques, équitation, parcours d'orientation, parcours d'escalade, savoir nager, </a:t>
            </a:r>
            <a:r>
              <a:rPr lang="fr-FR" dirty="0" smtClean="0"/>
              <a:t>etc.</a:t>
            </a:r>
          </a:p>
          <a:p>
            <a:r>
              <a:rPr lang="fr-FR" sz="3300" b="1" dirty="0"/>
              <a:t>Repères de progressivité</a:t>
            </a:r>
          </a:p>
          <a:p>
            <a:pPr>
              <a:buNone/>
            </a:pPr>
            <a:r>
              <a:rPr lang="fr-FR" dirty="0" smtClean="0"/>
              <a:t>        Les </a:t>
            </a:r>
            <a:r>
              <a:rPr lang="fr-FR" dirty="0"/>
              <a:t>activités d'orientation peuvent être programmées, quel que soit le lieu d'implantation de l'établissement. Les autres activités physiques de pleine nature seront abordées si les ressources locales ou l'organisation d'un séjour avec nuitées le permettent.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a:bodyPr>
          <a:lstStyle/>
          <a:p>
            <a:r>
              <a:rPr lang="fr-FR" dirty="0" smtClean="0"/>
              <a:t>Programmes 2015</a:t>
            </a:r>
            <a:endParaRPr lang="fr-FR" dirty="0"/>
          </a:p>
        </p:txBody>
      </p:sp>
      <p:sp>
        <p:nvSpPr>
          <p:cNvPr id="3" name="Espace réservé du contenu 2"/>
          <p:cNvSpPr>
            <a:spLocks noGrp="1"/>
          </p:cNvSpPr>
          <p:nvPr>
            <p:ph idx="1"/>
          </p:nvPr>
        </p:nvSpPr>
        <p:spPr>
          <a:xfrm>
            <a:off x="457200" y="980728"/>
            <a:ext cx="8229600" cy="5472608"/>
          </a:xfrm>
        </p:spPr>
        <p:txBody>
          <a:bodyPr>
            <a:normAutofit fontScale="62500" lnSpcReduction="20000"/>
          </a:bodyPr>
          <a:lstStyle/>
          <a:p>
            <a:r>
              <a:rPr lang="fr-FR" sz="2900" dirty="0" smtClean="0"/>
              <a:t>Le lien avec les valeurs républicaines et laïques:</a:t>
            </a:r>
          </a:p>
          <a:p>
            <a:r>
              <a:rPr lang="fr-FR" sz="2900" dirty="0" smtClean="0"/>
              <a:t>L’éducation physique </a:t>
            </a:r>
            <a:r>
              <a:rPr lang="fr-FR" sz="2900" dirty="0"/>
              <a:t>et sportive développe l'accès à un riche champ de pratiques, à forte implication culturelle et sociale, importantes dans le développement de la vie personnelle et collective de l'individu. Tout au long de la scolarité, l'éducation physique et sportive a pour finalité de </a:t>
            </a:r>
            <a:r>
              <a:rPr lang="fr-FR" sz="2900" b="1" dirty="0">
                <a:solidFill>
                  <a:srgbClr val="00B0F0"/>
                </a:solidFill>
              </a:rPr>
              <a:t>former un citoyen lucide, autonome, physiquement et socialement éduqué, dans le souci du vivre-ensemble</a:t>
            </a:r>
            <a:r>
              <a:rPr lang="fr-FR" sz="2900" dirty="0"/>
              <a:t>. Elle amène les enfants et les adolescents à rechercher le bien-être et à se soucier de leur santé. Elle assure l'inclusion, dans la classe, des élèves à besoins éducatifs particuliers ou en situation de handicap. L'éducation physique et sportive initie au plaisir de la pratique sportive.</a:t>
            </a:r>
          </a:p>
          <a:p>
            <a:r>
              <a:rPr lang="fr-FR" sz="2900" dirty="0"/>
              <a:t>L'éducation physique et sportive répond aux enjeux de formation du socle commun en </a:t>
            </a:r>
            <a:r>
              <a:rPr lang="fr-FR" sz="2900" b="1" dirty="0">
                <a:solidFill>
                  <a:srgbClr val="00B0F0"/>
                </a:solidFill>
              </a:rPr>
              <a:t>permettant à tous les élèves, filles et garçons ensemble et à égalité</a:t>
            </a:r>
            <a:r>
              <a:rPr lang="fr-FR" sz="2900" dirty="0"/>
              <a:t>, </a:t>
            </a:r>
            <a:r>
              <a:rPr lang="fr-FR" sz="2900" i="1" dirty="0"/>
              <a:t>a fortiori</a:t>
            </a:r>
            <a:r>
              <a:rPr lang="fr-FR" sz="2900" dirty="0"/>
              <a:t> les plus éloignés de la pratique physique et sportive, de construire cinq compétences travaillées en continuité durant les différents cycles :</a:t>
            </a:r>
          </a:p>
          <a:p>
            <a:pPr lvl="0">
              <a:buNone/>
            </a:pPr>
            <a:r>
              <a:rPr lang="fr-FR" sz="2900" dirty="0" smtClean="0"/>
              <a:t>	- Développer </a:t>
            </a:r>
            <a:r>
              <a:rPr lang="fr-FR" sz="2900" dirty="0"/>
              <a:t>sa motricité et apprendre à s'exprimer en utilisant son </a:t>
            </a:r>
            <a:r>
              <a:rPr lang="fr-FR" sz="2900" dirty="0" smtClean="0"/>
              <a:t>corps</a:t>
            </a:r>
          </a:p>
          <a:p>
            <a:pPr lvl="0">
              <a:buNone/>
            </a:pPr>
            <a:r>
              <a:rPr lang="fr-FR" sz="2900" dirty="0"/>
              <a:t>	</a:t>
            </a:r>
            <a:r>
              <a:rPr lang="fr-FR" sz="2900" dirty="0" smtClean="0"/>
              <a:t>- S'approprier</a:t>
            </a:r>
            <a:r>
              <a:rPr lang="fr-FR" sz="2900" dirty="0"/>
              <a:t>, par la pratique physique et sportive, des méthodes et des outils</a:t>
            </a:r>
          </a:p>
          <a:p>
            <a:pPr lvl="0">
              <a:buNone/>
            </a:pPr>
            <a:r>
              <a:rPr lang="fr-FR" sz="2900" dirty="0" smtClean="0"/>
              <a:t>	- </a:t>
            </a:r>
            <a:r>
              <a:rPr lang="fr-FR" sz="2900" b="1" dirty="0" smtClean="0">
                <a:solidFill>
                  <a:srgbClr val="00B0F0"/>
                </a:solidFill>
              </a:rPr>
              <a:t>Partager </a:t>
            </a:r>
            <a:r>
              <a:rPr lang="fr-FR" sz="2900" b="1" dirty="0">
                <a:solidFill>
                  <a:srgbClr val="00B0F0"/>
                </a:solidFill>
              </a:rPr>
              <a:t>des règles, assumer des rôles et des responsabilités</a:t>
            </a:r>
          </a:p>
          <a:p>
            <a:pPr lvl="0">
              <a:buNone/>
            </a:pPr>
            <a:r>
              <a:rPr lang="fr-FR" sz="2900" dirty="0" smtClean="0"/>
              <a:t>	-Apprendre </a:t>
            </a:r>
            <a:r>
              <a:rPr lang="fr-FR" sz="2900" dirty="0"/>
              <a:t>à entretenir sa santé par une activité physique régulière</a:t>
            </a:r>
          </a:p>
          <a:p>
            <a:pPr lvl="0">
              <a:buNone/>
            </a:pPr>
            <a:r>
              <a:rPr lang="fr-FR" sz="2900" dirty="0" smtClean="0"/>
              <a:t>	-S'approprier </a:t>
            </a:r>
            <a:r>
              <a:rPr lang="fr-FR" sz="2900" dirty="0"/>
              <a:t>une culture physique sportive et artistique</a:t>
            </a:r>
          </a:p>
          <a:p>
            <a:pPr>
              <a:buNone/>
            </a:pP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1860</TotalTime>
  <Words>1083</Words>
  <Application>Microsoft Office PowerPoint</Application>
  <PresentationFormat>Affichage à l'écran (4:3)</PresentationFormat>
  <Paragraphs>192</Paragraphs>
  <Slides>32</Slides>
  <Notes>3</Notes>
  <HiddenSlides>0</HiddenSlides>
  <MMClips>2</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Opulent</vt:lpstr>
      <vt:lpstr>  « Intégrer les valeurs républicaines et laïques en cycle 2 et 3 en et par l’EPS »   </vt:lpstr>
      <vt:lpstr>LA COURSE D’ORIENTATION</vt:lpstr>
      <vt:lpstr>1) CO: De la théorie …. </vt:lpstr>
      <vt:lpstr>DEFINITION</vt:lpstr>
      <vt:lpstr>definition</vt:lpstr>
      <vt:lpstr>Programmes 2015</vt:lpstr>
      <vt:lpstr>Programmes 2015</vt:lpstr>
      <vt:lpstr>Programmes 2015</vt:lpstr>
      <vt:lpstr>Programmes 2015</vt:lpstr>
      <vt:lpstr>Socle commun</vt:lpstr>
      <vt:lpstr>1) CO: De la théorie ….</vt:lpstr>
      <vt:lpstr>1) CO: De la théorie ….</vt:lpstr>
      <vt:lpstr>2)… A la pratique</vt:lpstr>
      <vt:lpstr>2)… A la pratique</vt:lpstr>
      <vt:lpstr>Mise en projet</vt:lpstr>
      <vt:lpstr>Tous en piste!</vt:lpstr>
      <vt:lpstr>Dans les programmes de l’EMC</vt:lpstr>
      <vt:lpstr>Dans les programmes de l’EMC</vt:lpstr>
      <vt:lpstr>Dans les programmes de l’EMC</vt:lpstr>
      <vt:lpstr>Dans les programmes de l’EMC</vt:lpstr>
      <vt:lpstr>Dans les programmes de l’EMC</vt:lpstr>
      <vt:lpstr>3) Quel lien avec l’EMC</vt:lpstr>
      <vt:lpstr>3) Quel lien avec l’EMC</vt:lpstr>
      <vt:lpstr>3) Quel lien avec l’EMC</vt:lpstr>
      <vt:lpstr>3) Quel lien avec l’EMC</vt:lpstr>
      <vt:lpstr>3) Quel lien avec l’EMC</vt:lpstr>
      <vt:lpstr>4) Pistes pour aller plus loin</vt:lpstr>
      <vt:lpstr>4) Pistes pour aller plus loin</vt:lpstr>
      <vt:lpstr>4) Pistes pour aller plus loin</vt:lpstr>
      <vt:lpstr>4) Pistes pour aller plus loin</vt:lpstr>
      <vt:lpstr>BIBLIOGRAPHIE</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Intégrer les valeurs républicaines et laïques en cycle 2 et 3 en et par l’EPS »   </dc:title>
  <dc:creator>Administrateur</dc:creator>
  <cp:lastModifiedBy>Administrateur</cp:lastModifiedBy>
  <cp:revision>108</cp:revision>
  <dcterms:created xsi:type="dcterms:W3CDTF">2016-01-16T17:01:45Z</dcterms:created>
  <dcterms:modified xsi:type="dcterms:W3CDTF">2016-01-18T11:51:09Z</dcterms:modified>
</cp:coreProperties>
</file>