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64" r:id="rId3"/>
    <p:sldId id="263" r:id="rId4"/>
    <p:sldId id="260" r:id="rId5"/>
    <p:sldId id="261" r:id="rId6"/>
    <p:sldId id="262" r:id="rId7"/>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280" autoAdjust="0"/>
  </p:normalViewPr>
  <p:slideViewPr>
    <p:cSldViewPr snapToGrid="0">
      <p:cViewPr varScale="1">
        <p:scale>
          <a:sx n="72" d="100"/>
          <a:sy n="72"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24387-8C42-44BE-BF23-D071D0437C7D}" type="doc">
      <dgm:prSet loTypeId="urn:microsoft.com/office/officeart/2005/8/layout/chevron1" loCatId="process" qsTypeId="urn:microsoft.com/office/officeart/2005/8/quickstyle/3d7" qsCatId="3D" csTypeId="urn:microsoft.com/office/officeart/2005/8/colors/colorful2" csCatId="colorful" phldr="1"/>
      <dgm:spPr/>
      <dgm:t>
        <a:bodyPr/>
        <a:lstStyle/>
        <a:p>
          <a:endParaRPr lang="fr-FR"/>
        </a:p>
      </dgm:t>
    </dgm:pt>
    <dgm:pt modelId="{45A61105-2892-4FE0-B596-1C7F73C8B7E8}">
      <dgm:prSet phldrT="[Texte]" custT="1"/>
      <dgm:spPr/>
      <dgm:t>
        <a:bodyPr/>
        <a:lstStyle/>
        <a:p>
          <a:r>
            <a:rPr lang="fr-FR" sz="1800" b="1" dirty="0">
              <a:solidFill>
                <a:schemeClr val="bg1"/>
              </a:solidFill>
              <a:effectLst>
                <a:innerShdw blurRad="63500" dist="50800">
                  <a:schemeClr val="bg1">
                    <a:alpha val="50000"/>
                  </a:schemeClr>
                </a:innerShdw>
              </a:effectLst>
              <a:latin typeface="Comic Sans MS" panose="030F0702030302020204" pitchFamily="66" charset="0"/>
            </a:rPr>
            <a:t>PRE REQUIS</a:t>
          </a:r>
        </a:p>
        <a:p>
          <a:r>
            <a:rPr lang="fr-FR" sz="2000" b="1" dirty="0">
              <a:solidFill>
                <a:schemeClr val="bg1"/>
              </a:solidFill>
              <a:latin typeface="Comic Sans MS" panose="030F0702030302020204" pitchFamily="66" charset="0"/>
            </a:rPr>
            <a:t>AU SRAV</a:t>
          </a:r>
        </a:p>
        <a:p>
          <a:r>
            <a:rPr lang="fr-FR" sz="1800" b="1" dirty="0">
              <a:latin typeface="Comic Sans MS" panose="030F0702030302020204" pitchFamily="66" charset="0"/>
            </a:rPr>
            <a:t>CYCLE 1 en GS</a:t>
          </a:r>
        </a:p>
      </dgm:t>
    </dgm:pt>
    <dgm:pt modelId="{A17A819B-D6E3-4296-9767-C53E1DC08E5D}" type="parTrans" cxnId="{F934571B-4D17-44E3-8B87-7CA33B9CC0C0}">
      <dgm:prSet/>
      <dgm:spPr/>
      <dgm:t>
        <a:bodyPr/>
        <a:lstStyle/>
        <a:p>
          <a:endParaRPr lang="fr-FR"/>
        </a:p>
      </dgm:t>
    </dgm:pt>
    <dgm:pt modelId="{BBAA76FE-0FD1-4027-8EE5-B005A6417280}" type="sibTrans" cxnId="{F934571B-4D17-44E3-8B87-7CA33B9CC0C0}">
      <dgm:prSet/>
      <dgm:spPr/>
      <dgm:t>
        <a:bodyPr/>
        <a:lstStyle/>
        <a:p>
          <a:endParaRPr lang="fr-FR"/>
        </a:p>
      </dgm:t>
    </dgm:pt>
    <dgm:pt modelId="{C4456E05-D389-4AB5-8103-C2529233D1B7}">
      <dgm:prSet phldrT="[Texte]" custT="1"/>
      <dgm:spPr/>
      <dgm:t>
        <a:bodyPr/>
        <a:lstStyle/>
        <a:p>
          <a:r>
            <a:rPr lang="fr-FR" sz="1400" b="1" dirty="0">
              <a:solidFill>
                <a:schemeClr val="bg1"/>
              </a:solidFill>
              <a:effectLst>
                <a:innerShdw dist="50800" dir="18900000">
                  <a:schemeClr val="bg1">
                    <a:alpha val="50000"/>
                  </a:schemeClr>
                </a:innerShdw>
              </a:effectLst>
              <a:latin typeface="Comic Sans MS" panose="030F0702030302020204" pitchFamily="66" charset="0"/>
            </a:rPr>
            <a:t>ENRICHIR</a:t>
          </a:r>
        </a:p>
        <a:p>
          <a:r>
            <a:rPr lang="fr-FR" sz="1400" b="1" dirty="0">
              <a:solidFill>
                <a:schemeClr val="bg1"/>
              </a:solidFill>
              <a:effectLst>
                <a:innerShdw dist="50800" dir="18900000">
                  <a:schemeClr val="bg1">
                    <a:alpha val="50000"/>
                  </a:schemeClr>
                </a:innerShdw>
              </a:effectLst>
              <a:latin typeface="Comic Sans MS" panose="030F0702030302020204" pitchFamily="66" charset="0"/>
            </a:rPr>
            <a:t> PRE REQUIS SRAV</a:t>
          </a:r>
        </a:p>
        <a:p>
          <a:r>
            <a:rPr lang="fr-FR" sz="1400" b="1" dirty="0">
              <a:latin typeface="Comic Sans MS" panose="030F0702030302020204" pitchFamily="66" charset="0"/>
            </a:rPr>
            <a:t> CYCLE 2</a:t>
          </a:r>
        </a:p>
        <a:p>
          <a:r>
            <a:rPr lang="fr-FR" sz="1400" b="1" dirty="0">
              <a:latin typeface="Comic Sans MS" panose="030F0702030302020204" pitchFamily="66" charset="0"/>
            </a:rPr>
            <a:t>CP / CE1 / CE2</a:t>
          </a:r>
        </a:p>
      </dgm:t>
    </dgm:pt>
    <dgm:pt modelId="{236FE53E-A1C7-4585-8091-0A30CFBDD8B6}" type="parTrans" cxnId="{637673D0-C146-4B7B-AF5D-CF37EE024554}">
      <dgm:prSet/>
      <dgm:spPr/>
      <dgm:t>
        <a:bodyPr/>
        <a:lstStyle/>
        <a:p>
          <a:endParaRPr lang="fr-FR"/>
        </a:p>
      </dgm:t>
    </dgm:pt>
    <dgm:pt modelId="{AB0B49F5-1ECD-48FC-935F-4A4892C592A4}" type="sibTrans" cxnId="{637673D0-C146-4B7B-AF5D-CF37EE024554}">
      <dgm:prSet/>
      <dgm:spPr/>
      <dgm:t>
        <a:bodyPr/>
        <a:lstStyle/>
        <a:p>
          <a:endParaRPr lang="fr-FR"/>
        </a:p>
      </dgm:t>
    </dgm:pt>
    <dgm:pt modelId="{65DEAF77-AB94-477E-9281-7C5BB3B6D4B2}">
      <dgm:prSet phldrT="[Texte]"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dirty="0">
              <a:solidFill>
                <a:schemeClr val="bg1"/>
              </a:solidFill>
              <a:latin typeface="Comic Sans MS" panose="030F0702030302020204" pitchFamily="66" charset="0"/>
            </a:rPr>
            <a:t>SRAV</a:t>
          </a:r>
        </a:p>
        <a:p>
          <a:pPr marL="0" marR="0" lvl="0" indent="0" algn="ctr" defTabSz="914400" eaLnBrk="1" fontAlgn="auto" latinLnBrk="0" hangingPunct="1">
            <a:lnSpc>
              <a:spcPct val="100000"/>
            </a:lnSpc>
            <a:spcBef>
              <a:spcPts val="0"/>
            </a:spcBef>
            <a:spcAft>
              <a:spcPts val="0"/>
            </a:spcAft>
            <a:buClrTx/>
            <a:buSzTx/>
            <a:buFontTx/>
            <a:buNone/>
            <a:tabLst/>
            <a:defRPr/>
          </a:pPr>
          <a:r>
            <a:rPr lang="fr-FR" sz="2400" b="1" dirty="0">
              <a:latin typeface="Comic Sans MS" panose="030F0702030302020204" pitchFamily="66" charset="0"/>
            </a:rPr>
            <a:t>CYCLE 3</a:t>
          </a:r>
        </a:p>
        <a:p>
          <a:pPr marL="0" marR="0" lvl="0" indent="0" algn="ctr" defTabSz="914400" eaLnBrk="1" fontAlgn="auto" latinLnBrk="0" hangingPunct="1">
            <a:lnSpc>
              <a:spcPct val="100000"/>
            </a:lnSpc>
            <a:spcBef>
              <a:spcPts val="0"/>
            </a:spcBef>
            <a:spcAft>
              <a:spcPts val="0"/>
            </a:spcAft>
            <a:buClrTx/>
            <a:buSzTx/>
            <a:buFontTx/>
            <a:buNone/>
            <a:tabLst/>
            <a:defRPr/>
          </a:pPr>
          <a:r>
            <a:rPr lang="fr-FR" sz="2400" b="1" dirty="0">
              <a:latin typeface="Comic Sans MS" panose="030F0702030302020204" pitchFamily="66" charset="0"/>
            </a:rPr>
            <a:t>CM1 et CM2  </a:t>
          </a:r>
        </a:p>
      </dgm:t>
    </dgm:pt>
    <dgm:pt modelId="{1DC23C97-1B7A-4548-95E2-B265FE1543F5}" type="parTrans" cxnId="{37BF2CA8-B558-4726-A1A8-99329774C480}">
      <dgm:prSet/>
      <dgm:spPr/>
      <dgm:t>
        <a:bodyPr/>
        <a:lstStyle/>
        <a:p>
          <a:endParaRPr lang="fr-FR"/>
        </a:p>
      </dgm:t>
    </dgm:pt>
    <dgm:pt modelId="{C142C9CE-8F4A-4B6E-AB9E-80CF7BFAC988}" type="sibTrans" cxnId="{37BF2CA8-B558-4726-A1A8-99329774C480}">
      <dgm:prSet/>
      <dgm:spPr/>
      <dgm:t>
        <a:bodyPr/>
        <a:lstStyle/>
        <a:p>
          <a:endParaRPr lang="fr-FR"/>
        </a:p>
      </dgm:t>
    </dgm:pt>
    <dgm:pt modelId="{729AEC96-4F58-4B7E-A71C-8C0B4F578F09}">
      <dgm:prSet phldrT="[Texte]"/>
      <dgm:spPr/>
      <dgm:t>
        <a:bodyPr/>
        <a:lstStyle/>
        <a:p>
          <a:r>
            <a:rPr lang="fr-FR" b="1" dirty="0">
              <a:solidFill>
                <a:srgbClr val="FF0000"/>
              </a:solidFill>
              <a:latin typeface="Comic Sans MS" panose="030F0702030302020204" pitchFamily="66" charset="0"/>
            </a:rPr>
            <a:t>ATTESTATION SRAV  </a:t>
          </a:r>
        </a:p>
        <a:p>
          <a:r>
            <a:rPr lang="fr-FR" b="1" dirty="0">
              <a:latin typeface="Comic Sans MS" panose="030F0702030302020204" pitchFamily="66" charset="0"/>
            </a:rPr>
            <a:t>FIN CYCLE 3 / CM2 voir 6ème</a:t>
          </a:r>
        </a:p>
      </dgm:t>
    </dgm:pt>
    <dgm:pt modelId="{C8B0DCC2-989E-4F90-BECC-F3A1D3D78B84}" type="parTrans" cxnId="{6AD2338E-FDDD-4CD4-881F-C06947375CEA}">
      <dgm:prSet/>
      <dgm:spPr/>
      <dgm:t>
        <a:bodyPr/>
        <a:lstStyle/>
        <a:p>
          <a:endParaRPr lang="fr-FR"/>
        </a:p>
      </dgm:t>
    </dgm:pt>
    <dgm:pt modelId="{D0E29B35-AC67-486A-A4DA-2712A969D03C}" type="sibTrans" cxnId="{6AD2338E-FDDD-4CD4-881F-C06947375CEA}">
      <dgm:prSet/>
      <dgm:spPr/>
      <dgm:t>
        <a:bodyPr/>
        <a:lstStyle/>
        <a:p>
          <a:endParaRPr lang="fr-FR"/>
        </a:p>
      </dgm:t>
    </dgm:pt>
    <dgm:pt modelId="{8497F19A-8851-4D19-8B77-A46CCBD25F64}" type="pres">
      <dgm:prSet presAssocID="{7B424387-8C42-44BE-BF23-D071D0437C7D}" presName="Name0" presStyleCnt="0">
        <dgm:presLayoutVars>
          <dgm:dir/>
          <dgm:animLvl val="lvl"/>
          <dgm:resizeHandles val="exact"/>
        </dgm:presLayoutVars>
      </dgm:prSet>
      <dgm:spPr/>
    </dgm:pt>
    <dgm:pt modelId="{409563C1-09F5-4539-9778-128B5FEF60A0}" type="pres">
      <dgm:prSet presAssocID="{45A61105-2892-4FE0-B596-1C7F73C8B7E8}" presName="parTxOnly" presStyleLbl="node1" presStyleIdx="0" presStyleCnt="4" custLinFactNeighborX="-33182">
        <dgm:presLayoutVars>
          <dgm:chMax val="0"/>
          <dgm:chPref val="0"/>
          <dgm:bulletEnabled val="1"/>
        </dgm:presLayoutVars>
      </dgm:prSet>
      <dgm:spPr/>
    </dgm:pt>
    <dgm:pt modelId="{60CA8218-D613-4BF4-8AB4-BEA57E45A281}" type="pres">
      <dgm:prSet presAssocID="{BBAA76FE-0FD1-4027-8EE5-B005A6417280}" presName="parTxOnlySpace" presStyleCnt="0"/>
      <dgm:spPr/>
    </dgm:pt>
    <dgm:pt modelId="{F70C36BC-2AAB-4FB1-A515-4AA37E6715FA}" type="pres">
      <dgm:prSet presAssocID="{C4456E05-D389-4AB5-8103-C2529233D1B7}" presName="parTxOnly" presStyleLbl="node1" presStyleIdx="1" presStyleCnt="4" custLinFactNeighborX="28341" custLinFactNeighborY="-1901">
        <dgm:presLayoutVars>
          <dgm:chMax val="0"/>
          <dgm:chPref val="0"/>
          <dgm:bulletEnabled val="1"/>
        </dgm:presLayoutVars>
      </dgm:prSet>
      <dgm:spPr/>
    </dgm:pt>
    <dgm:pt modelId="{F947A3E5-31B9-4721-B3AE-234E10BDB423}" type="pres">
      <dgm:prSet presAssocID="{AB0B49F5-1ECD-48FC-935F-4A4892C592A4}" presName="parTxOnlySpace" presStyleCnt="0"/>
      <dgm:spPr/>
    </dgm:pt>
    <dgm:pt modelId="{738DFC3F-7CDD-4B37-A309-B4B22A55A8DC}" type="pres">
      <dgm:prSet presAssocID="{65DEAF77-AB94-477E-9281-7C5BB3B6D4B2}" presName="parTxOnly" presStyleLbl="node1" presStyleIdx="2" presStyleCnt="4">
        <dgm:presLayoutVars>
          <dgm:chMax val="0"/>
          <dgm:chPref val="0"/>
          <dgm:bulletEnabled val="1"/>
        </dgm:presLayoutVars>
      </dgm:prSet>
      <dgm:spPr/>
    </dgm:pt>
    <dgm:pt modelId="{D75DED7A-6A24-4F9A-9B81-7A999DE9EDE4}" type="pres">
      <dgm:prSet presAssocID="{C142C9CE-8F4A-4B6E-AB9E-80CF7BFAC988}" presName="parTxOnlySpace" presStyleCnt="0"/>
      <dgm:spPr/>
    </dgm:pt>
    <dgm:pt modelId="{614D8332-53F2-46E0-841B-8EAA41D2D21E}" type="pres">
      <dgm:prSet presAssocID="{729AEC96-4F58-4B7E-A71C-8C0B4F578F09}" presName="parTxOnly" presStyleLbl="node1" presStyleIdx="3" presStyleCnt="4">
        <dgm:presLayoutVars>
          <dgm:chMax val="0"/>
          <dgm:chPref val="0"/>
          <dgm:bulletEnabled val="1"/>
        </dgm:presLayoutVars>
      </dgm:prSet>
      <dgm:spPr/>
    </dgm:pt>
  </dgm:ptLst>
  <dgm:cxnLst>
    <dgm:cxn modelId="{8958B415-9408-4C99-8223-37625A9BB3FB}" type="presOf" srcId="{7B424387-8C42-44BE-BF23-D071D0437C7D}" destId="{8497F19A-8851-4D19-8B77-A46CCBD25F64}" srcOrd="0" destOrd="0" presId="urn:microsoft.com/office/officeart/2005/8/layout/chevron1"/>
    <dgm:cxn modelId="{F934571B-4D17-44E3-8B87-7CA33B9CC0C0}" srcId="{7B424387-8C42-44BE-BF23-D071D0437C7D}" destId="{45A61105-2892-4FE0-B596-1C7F73C8B7E8}" srcOrd="0" destOrd="0" parTransId="{A17A819B-D6E3-4296-9767-C53E1DC08E5D}" sibTransId="{BBAA76FE-0FD1-4027-8EE5-B005A6417280}"/>
    <dgm:cxn modelId="{6AD2338E-FDDD-4CD4-881F-C06947375CEA}" srcId="{7B424387-8C42-44BE-BF23-D071D0437C7D}" destId="{729AEC96-4F58-4B7E-A71C-8C0B4F578F09}" srcOrd="3" destOrd="0" parTransId="{C8B0DCC2-989E-4F90-BECC-F3A1D3D78B84}" sibTransId="{D0E29B35-AC67-486A-A4DA-2712A969D03C}"/>
    <dgm:cxn modelId="{55AF88A7-6D7E-4659-B95A-0F58B6E91831}" type="presOf" srcId="{65DEAF77-AB94-477E-9281-7C5BB3B6D4B2}" destId="{738DFC3F-7CDD-4B37-A309-B4B22A55A8DC}" srcOrd="0" destOrd="0" presId="urn:microsoft.com/office/officeart/2005/8/layout/chevron1"/>
    <dgm:cxn modelId="{37BF2CA8-B558-4726-A1A8-99329774C480}" srcId="{7B424387-8C42-44BE-BF23-D071D0437C7D}" destId="{65DEAF77-AB94-477E-9281-7C5BB3B6D4B2}" srcOrd="2" destOrd="0" parTransId="{1DC23C97-1B7A-4548-95E2-B265FE1543F5}" sibTransId="{C142C9CE-8F4A-4B6E-AB9E-80CF7BFAC988}"/>
    <dgm:cxn modelId="{E63F64BF-E696-404D-B384-27B863EC2174}" type="presOf" srcId="{45A61105-2892-4FE0-B596-1C7F73C8B7E8}" destId="{409563C1-09F5-4539-9778-128B5FEF60A0}" srcOrd="0" destOrd="0" presId="urn:microsoft.com/office/officeart/2005/8/layout/chevron1"/>
    <dgm:cxn modelId="{637673D0-C146-4B7B-AF5D-CF37EE024554}" srcId="{7B424387-8C42-44BE-BF23-D071D0437C7D}" destId="{C4456E05-D389-4AB5-8103-C2529233D1B7}" srcOrd="1" destOrd="0" parTransId="{236FE53E-A1C7-4585-8091-0A30CFBDD8B6}" sibTransId="{AB0B49F5-1ECD-48FC-935F-4A4892C592A4}"/>
    <dgm:cxn modelId="{0E8032DE-1469-4429-94F3-C048DA183600}" type="presOf" srcId="{C4456E05-D389-4AB5-8103-C2529233D1B7}" destId="{F70C36BC-2AAB-4FB1-A515-4AA37E6715FA}" srcOrd="0" destOrd="0" presId="urn:microsoft.com/office/officeart/2005/8/layout/chevron1"/>
    <dgm:cxn modelId="{FD7B91E3-D5E3-4384-94AD-C876327208D0}" type="presOf" srcId="{729AEC96-4F58-4B7E-A71C-8C0B4F578F09}" destId="{614D8332-53F2-46E0-841B-8EAA41D2D21E}" srcOrd="0" destOrd="0" presId="urn:microsoft.com/office/officeart/2005/8/layout/chevron1"/>
    <dgm:cxn modelId="{29682B9E-99BD-48D3-B47A-15F279D41E41}" type="presParOf" srcId="{8497F19A-8851-4D19-8B77-A46CCBD25F64}" destId="{409563C1-09F5-4539-9778-128B5FEF60A0}" srcOrd="0" destOrd="0" presId="urn:microsoft.com/office/officeart/2005/8/layout/chevron1"/>
    <dgm:cxn modelId="{A623904F-0B7B-4E97-9B72-00546AE68E49}" type="presParOf" srcId="{8497F19A-8851-4D19-8B77-A46CCBD25F64}" destId="{60CA8218-D613-4BF4-8AB4-BEA57E45A281}" srcOrd="1" destOrd="0" presId="urn:microsoft.com/office/officeart/2005/8/layout/chevron1"/>
    <dgm:cxn modelId="{2840C862-1718-4703-83C9-0D7EABD07CCF}" type="presParOf" srcId="{8497F19A-8851-4D19-8B77-A46CCBD25F64}" destId="{F70C36BC-2AAB-4FB1-A515-4AA37E6715FA}" srcOrd="2" destOrd="0" presId="urn:microsoft.com/office/officeart/2005/8/layout/chevron1"/>
    <dgm:cxn modelId="{787E62EB-D4D4-4E0A-B5B8-B9F088FD96FA}" type="presParOf" srcId="{8497F19A-8851-4D19-8B77-A46CCBD25F64}" destId="{F947A3E5-31B9-4721-B3AE-234E10BDB423}" srcOrd="3" destOrd="0" presId="urn:microsoft.com/office/officeart/2005/8/layout/chevron1"/>
    <dgm:cxn modelId="{A0B17636-9A84-4FC2-BD42-4944AA80B071}" type="presParOf" srcId="{8497F19A-8851-4D19-8B77-A46CCBD25F64}" destId="{738DFC3F-7CDD-4B37-A309-B4B22A55A8DC}" srcOrd="4" destOrd="0" presId="urn:microsoft.com/office/officeart/2005/8/layout/chevron1"/>
    <dgm:cxn modelId="{6DDF041F-AC27-41C9-83AA-D40A63634A0B}" type="presParOf" srcId="{8497F19A-8851-4D19-8B77-A46CCBD25F64}" destId="{D75DED7A-6A24-4F9A-9B81-7A999DE9EDE4}" srcOrd="5" destOrd="0" presId="urn:microsoft.com/office/officeart/2005/8/layout/chevron1"/>
    <dgm:cxn modelId="{E7F4C4B4-0103-44ED-9A7A-68C7F6928D27}" type="presParOf" srcId="{8497F19A-8851-4D19-8B77-A46CCBD25F64}" destId="{614D8332-53F2-46E0-841B-8EAA41D2D21E}"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24387-8C42-44BE-BF23-D071D0437C7D}" type="doc">
      <dgm:prSet loTypeId="urn:microsoft.com/office/officeart/2005/8/layout/chevron1" loCatId="process" qsTypeId="urn:microsoft.com/office/officeart/2009/2/quickstyle/3d8" qsCatId="3D" csTypeId="urn:microsoft.com/office/officeart/2005/8/colors/colorful2" csCatId="colorful" phldr="1"/>
      <dgm:spPr>
        <a:scene3d>
          <a:camera prst="perspectiveLeft" zoom="82000"/>
          <a:lightRig rig="morning" dir="t">
            <a:rot lat="0" lon="0" rev="20400000"/>
          </a:lightRig>
        </a:scene3d>
      </dgm:spPr>
    </dgm:pt>
    <dgm:pt modelId="{45A61105-2892-4FE0-B596-1C7F73C8B7E8}">
      <dgm:prSet phldrT="[Texte]" custT="1"/>
      <dgm:spPr/>
      <dgm:t>
        <a:bodyPr/>
        <a:lstStyle/>
        <a:p>
          <a:r>
            <a:rPr lang="fr-FR" sz="2200" b="1" dirty="0">
              <a:latin typeface="Comic Sans MS" panose="030F0702030302020204" pitchFamily="66" charset="0"/>
            </a:rPr>
            <a:t>AISANCE AQUATIQUE </a:t>
          </a:r>
        </a:p>
        <a:p>
          <a:r>
            <a:rPr lang="fr-FR" sz="2200" b="1" dirty="0">
              <a:latin typeface="Comic Sans MS" panose="030F0702030302020204" pitchFamily="66" charset="0"/>
            </a:rPr>
            <a:t>4-6 ans</a:t>
          </a:r>
        </a:p>
        <a:p>
          <a:r>
            <a:rPr lang="fr-FR" sz="2200" b="1" dirty="0">
              <a:solidFill>
                <a:schemeClr val="tx1"/>
              </a:solidFill>
              <a:latin typeface="Comic Sans MS" panose="030F0702030302020204" pitchFamily="66" charset="0"/>
            </a:rPr>
            <a:t>CYCLE 1</a:t>
          </a:r>
        </a:p>
      </dgm:t>
    </dgm:pt>
    <dgm:pt modelId="{A17A819B-D6E3-4296-9767-C53E1DC08E5D}" type="parTrans" cxnId="{F934571B-4D17-44E3-8B87-7CA33B9CC0C0}">
      <dgm:prSet/>
      <dgm:spPr/>
      <dgm:t>
        <a:bodyPr/>
        <a:lstStyle/>
        <a:p>
          <a:endParaRPr lang="fr-FR"/>
        </a:p>
      </dgm:t>
    </dgm:pt>
    <dgm:pt modelId="{BBAA76FE-0FD1-4027-8EE5-B005A6417280}" type="sibTrans" cxnId="{F934571B-4D17-44E3-8B87-7CA33B9CC0C0}">
      <dgm:prSet/>
      <dgm:spPr/>
      <dgm:t>
        <a:bodyPr/>
        <a:lstStyle/>
        <a:p>
          <a:endParaRPr lang="fr-FR"/>
        </a:p>
      </dgm:t>
    </dgm:pt>
    <dgm:pt modelId="{C4456E05-D389-4AB5-8103-C2529233D1B7}">
      <dgm:prSet phldrT="[Texte]"/>
      <dgm:spPr/>
      <dgm:t>
        <a:bodyPr/>
        <a:lstStyle/>
        <a:p>
          <a:r>
            <a:rPr lang="fr-FR" b="1" dirty="0">
              <a:latin typeface="Comic Sans MS" panose="030F0702030302020204" pitchFamily="66" charset="0"/>
            </a:rPr>
            <a:t>SAVOIR NAGER </a:t>
          </a:r>
        </a:p>
        <a:p>
          <a:r>
            <a:rPr lang="fr-FR" b="1" dirty="0">
              <a:solidFill>
                <a:schemeClr val="tx1"/>
              </a:solidFill>
              <a:latin typeface="Comic Sans MS" panose="030F0702030302020204" pitchFamily="66" charset="0"/>
            </a:rPr>
            <a:t>FIN CYCLE 2</a:t>
          </a:r>
        </a:p>
      </dgm:t>
    </dgm:pt>
    <dgm:pt modelId="{236FE53E-A1C7-4585-8091-0A30CFBDD8B6}" type="parTrans" cxnId="{637673D0-C146-4B7B-AF5D-CF37EE024554}">
      <dgm:prSet/>
      <dgm:spPr/>
      <dgm:t>
        <a:bodyPr/>
        <a:lstStyle/>
        <a:p>
          <a:endParaRPr lang="fr-FR"/>
        </a:p>
      </dgm:t>
    </dgm:pt>
    <dgm:pt modelId="{AB0B49F5-1ECD-48FC-935F-4A4892C592A4}" type="sibTrans" cxnId="{637673D0-C146-4B7B-AF5D-CF37EE024554}">
      <dgm:prSet/>
      <dgm:spPr/>
      <dgm:t>
        <a:bodyPr/>
        <a:lstStyle/>
        <a:p>
          <a:endParaRPr lang="fr-FR"/>
        </a:p>
      </dgm:t>
    </dgm:pt>
    <dgm:pt modelId="{1A621930-13B2-46E4-8677-EB71D17AD1B5}">
      <dgm:prSet phldrT="[Texte]" custT="1"/>
      <dgm:spPr/>
      <dgm:t>
        <a:bodyPr/>
        <a:lstStyle/>
        <a:p>
          <a:endParaRPr lang="fr-FR" sz="2400" b="1" dirty="0">
            <a:latin typeface="Comic Sans MS" panose="030F0702030302020204" pitchFamily="66" charset="0"/>
          </a:endParaRPr>
        </a:p>
        <a:p>
          <a:r>
            <a:rPr lang="fr-FR" sz="2400" b="1" dirty="0">
              <a:latin typeface="Comic Sans MS" panose="030F0702030302020204" pitchFamily="66" charset="0"/>
            </a:rPr>
            <a:t>ATTESTATION SCOLAIRE DU SAVOIR NAGER</a:t>
          </a:r>
        </a:p>
        <a:p>
          <a:r>
            <a:rPr lang="fr-FR" sz="2400" b="1" dirty="0">
              <a:solidFill>
                <a:schemeClr val="tx1"/>
              </a:solidFill>
              <a:latin typeface="Comic Sans MS" panose="030F0702030302020204" pitchFamily="66" charset="0"/>
            </a:rPr>
            <a:t>FIN CYCLE 3</a:t>
          </a:r>
        </a:p>
        <a:p>
          <a:r>
            <a:rPr lang="fr-FR" sz="1800" b="1" dirty="0">
              <a:latin typeface="Comic Sans MS" panose="030F0702030302020204" pitchFamily="66" charset="0"/>
            </a:rPr>
            <a:t> </a:t>
          </a:r>
        </a:p>
      </dgm:t>
    </dgm:pt>
    <dgm:pt modelId="{FDE7B67D-F29C-4279-81DB-A246A00F2090}" type="parTrans" cxnId="{C15951BB-A0D8-4870-84CA-49D5EA4FB5DA}">
      <dgm:prSet/>
      <dgm:spPr/>
      <dgm:t>
        <a:bodyPr/>
        <a:lstStyle/>
        <a:p>
          <a:endParaRPr lang="fr-FR"/>
        </a:p>
      </dgm:t>
    </dgm:pt>
    <dgm:pt modelId="{84E8DDFE-5010-478E-964F-15E58EB611B0}" type="sibTrans" cxnId="{C15951BB-A0D8-4870-84CA-49D5EA4FB5DA}">
      <dgm:prSet/>
      <dgm:spPr/>
      <dgm:t>
        <a:bodyPr/>
        <a:lstStyle/>
        <a:p>
          <a:endParaRPr lang="fr-FR"/>
        </a:p>
      </dgm:t>
    </dgm:pt>
    <dgm:pt modelId="{8497F19A-8851-4D19-8B77-A46CCBD25F64}" type="pres">
      <dgm:prSet presAssocID="{7B424387-8C42-44BE-BF23-D071D0437C7D}" presName="Name0" presStyleCnt="0">
        <dgm:presLayoutVars>
          <dgm:dir/>
          <dgm:animLvl val="lvl"/>
          <dgm:resizeHandles val="exact"/>
        </dgm:presLayoutVars>
      </dgm:prSet>
      <dgm:spPr/>
    </dgm:pt>
    <dgm:pt modelId="{409563C1-09F5-4539-9778-128B5FEF60A0}" type="pres">
      <dgm:prSet presAssocID="{45A61105-2892-4FE0-B596-1C7F73C8B7E8}" presName="parTxOnly" presStyleLbl="node1" presStyleIdx="0" presStyleCnt="3">
        <dgm:presLayoutVars>
          <dgm:chMax val="0"/>
          <dgm:chPref val="0"/>
          <dgm:bulletEnabled val="1"/>
        </dgm:presLayoutVars>
      </dgm:prSet>
      <dgm:spPr/>
    </dgm:pt>
    <dgm:pt modelId="{60CA8218-D613-4BF4-8AB4-BEA57E45A281}" type="pres">
      <dgm:prSet presAssocID="{BBAA76FE-0FD1-4027-8EE5-B005A6417280}" presName="parTxOnlySpace" presStyleCnt="0"/>
      <dgm:spPr/>
    </dgm:pt>
    <dgm:pt modelId="{F70C36BC-2AAB-4FB1-A515-4AA37E6715FA}" type="pres">
      <dgm:prSet presAssocID="{C4456E05-D389-4AB5-8103-C2529233D1B7}" presName="parTxOnly" presStyleLbl="node1" presStyleIdx="1" presStyleCnt="3" custLinFactNeighborX="20758" custLinFactNeighborY="-1118">
        <dgm:presLayoutVars>
          <dgm:chMax val="0"/>
          <dgm:chPref val="0"/>
          <dgm:bulletEnabled val="1"/>
        </dgm:presLayoutVars>
      </dgm:prSet>
      <dgm:spPr/>
    </dgm:pt>
    <dgm:pt modelId="{F947A3E5-31B9-4721-B3AE-234E10BDB423}" type="pres">
      <dgm:prSet presAssocID="{AB0B49F5-1ECD-48FC-935F-4A4892C592A4}" presName="parTxOnlySpace" presStyleCnt="0"/>
      <dgm:spPr/>
    </dgm:pt>
    <dgm:pt modelId="{5C01D935-0E23-4803-86AF-AA87B86897D9}" type="pres">
      <dgm:prSet presAssocID="{1A621930-13B2-46E4-8677-EB71D17AD1B5}" presName="parTxOnly" presStyleLbl="node1" presStyleIdx="2" presStyleCnt="3" custLinFactNeighborX="4697" custLinFactNeighborY="806">
        <dgm:presLayoutVars>
          <dgm:chMax val="0"/>
          <dgm:chPref val="0"/>
          <dgm:bulletEnabled val="1"/>
        </dgm:presLayoutVars>
      </dgm:prSet>
      <dgm:spPr/>
    </dgm:pt>
  </dgm:ptLst>
  <dgm:cxnLst>
    <dgm:cxn modelId="{0FA66604-3FCF-4C90-881E-66BAD3AF1A6E}" type="presOf" srcId="{1A621930-13B2-46E4-8677-EB71D17AD1B5}" destId="{5C01D935-0E23-4803-86AF-AA87B86897D9}" srcOrd="0" destOrd="0" presId="urn:microsoft.com/office/officeart/2005/8/layout/chevron1"/>
    <dgm:cxn modelId="{8958B415-9408-4C99-8223-37625A9BB3FB}" type="presOf" srcId="{7B424387-8C42-44BE-BF23-D071D0437C7D}" destId="{8497F19A-8851-4D19-8B77-A46CCBD25F64}" srcOrd="0" destOrd="0" presId="urn:microsoft.com/office/officeart/2005/8/layout/chevron1"/>
    <dgm:cxn modelId="{F934571B-4D17-44E3-8B87-7CA33B9CC0C0}" srcId="{7B424387-8C42-44BE-BF23-D071D0437C7D}" destId="{45A61105-2892-4FE0-B596-1C7F73C8B7E8}" srcOrd="0" destOrd="0" parTransId="{A17A819B-D6E3-4296-9767-C53E1DC08E5D}" sibTransId="{BBAA76FE-0FD1-4027-8EE5-B005A6417280}"/>
    <dgm:cxn modelId="{C15951BB-A0D8-4870-84CA-49D5EA4FB5DA}" srcId="{7B424387-8C42-44BE-BF23-D071D0437C7D}" destId="{1A621930-13B2-46E4-8677-EB71D17AD1B5}" srcOrd="2" destOrd="0" parTransId="{FDE7B67D-F29C-4279-81DB-A246A00F2090}" sibTransId="{84E8DDFE-5010-478E-964F-15E58EB611B0}"/>
    <dgm:cxn modelId="{E63F64BF-E696-404D-B384-27B863EC2174}" type="presOf" srcId="{45A61105-2892-4FE0-B596-1C7F73C8B7E8}" destId="{409563C1-09F5-4539-9778-128B5FEF60A0}" srcOrd="0" destOrd="0" presId="urn:microsoft.com/office/officeart/2005/8/layout/chevron1"/>
    <dgm:cxn modelId="{637673D0-C146-4B7B-AF5D-CF37EE024554}" srcId="{7B424387-8C42-44BE-BF23-D071D0437C7D}" destId="{C4456E05-D389-4AB5-8103-C2529233D1B7}" srcOrd="1" destOrd="0" parTransId="{236FE53E-A1C7-4585-8091-0A30CFBDD8B6}" sibTransId="{AB0B49F5-1ECD-48FC-935F-4A4892C592A4}"/>
    <dgm:cxn modelId="{0E8032DE-1469-4429-94F3-C048DA183600}" type="presOf" srcId="{C4456E05-D389-4AB5-8103-C2529233D1B7}" destId="{F70C36BC-2AAB-4FB1-A515-4AA37E6715FA}" srcOrd="0" destOrd="0" presId="urn:microsoft.com/office/officeart/2005/8/layout/chevron1"/>
    <dgm:cxn modelId="{29682B9E-99BD-48D3-B47A-15F279D41E41}" type="presParOf" srcId="{8497F19A-8851-4D19-8B77-A46CCBD25F64}" destId="{409563C1-09F5-4539-9778-128B5FEF60A0}" srcOrd="0" destOrd="0" presId="urn:microsoft.com/office/officeart/2005/8/layout/chevron1"/>
    <dgm:cxn modelId="{A623904F-0B7B-4E97-9B72-00546AE68E49}" type="presParOf" srcId="{8497F19A-8851-4D19-8B77-A46CCBD25F64}" destId="{60CA8218-D613-4BF4-8AB4-BEA57E45A281}" srcOrd="1" destOrd="0" presId="urn:microsoft.com/office/officeart/2005/8/layout/chevron1"/>
    <dgm:cxn modelId="{2840C862-1718-4703-83C9-0D7EABD07CCF}" type="presParOf" srcId="{8497F19A-8851-4D19-8B77-A46CCBD25F64}" destId="{F70C36BC-2AAB-4FB1-A515-4AA37E6715FA}" srcOrd="2" destOrd="0" presId="urn:microsoft.com/office/officeart/2005/8/layout/chevron1"/>
    <dgm:cxn modelId="{787E62EB-D4D4-4E0A-B5B8-B9F088FD96FA}" type="presParOf" srcId="{8497F19A-8851-4D19-8B77-A46CCBD25F64}" destId="{F947A3E5-31B9-4721-B3AE-234E10BDB423}" srcOrd="3" destOrd="0" presId="urn:microsoft.com/office/officeart/2005/8/layout/chevron1"/>
    <dgm:cxn modelId="{EC5B4D8A-0DA2-4543-87CC-D0E85651893A}" type="presParOf" srcId="{8497F19A-8851-4D19-8B77-A46CCBD25F64}" destId="{5C01D935-0E23-4803-86AF-AA87B86897D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563C1-09F5-4539-9778-128B5FEF60A0}">
      <dsp:nvSpPr>
        <dsp:cNvPr id="0" name=""/>
        <dsp:cNvSpPr/>
      </dsp:nvSpPr>
      <dsp:spPr>
        <a:xfrm>
          <a:off x="0" y="4930417"/>
          <a:ext cx="3403367" cy="1361347"/>
        </a:xfrm>
        <a:prstGeom prst="chevron">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effectLst>
                <a:innerShdw blurRad="63500" dist="50800">
                  <a:schemeClr val="bg1">
                    <a:alpha val="50000"/>
                  </a:schemeClr>
                </a:innerShdw>
              </a:effectLst>
              <a:latin typeface="Comic Sans MS" panose="030F0702030302020204" pitchFamily="66" charset="0"/>
            </a:rPr>
            <a:t>PRE REQUIS</a:t>
          </a:r>
        </a:p>
        <a:p>
          <a:pPr marL="0" lvl="0" indent="0" algn="ctr" defTabSz="800100">
            <a:lnSpc>
              <a:spcPct val="90000"/>
            </a:lnSpc>
            <a:spcBef>
              <a:spcPct val="0"/>
            </a:spcBef>
            <a:spcAft>
              <a:spcPct val="35000"/>
            </a:spcAft>
            <a:buNone/>
          </a:pPr>
          <a:r>
            <a:rPr lang="fr-FR" sz="2000" b="1" kern="1200" dirty="0">
              <a:solidFill>
                <a:schemeClr val="bg1"/>
              </a:solidFill>
              <a:latin typeface="Comic Sans MS" panose="030F0702030302020204" pitchFamily="66" charset="0"/>
            </a:rPr>
            <a:t>AU SRAV</a:t>
          </a:r>
        </a:p>
        <a:p>
          <a:pPr marL="0" lvl="0" indent="0" algn="ctr" defTabSz="800100">
            <a:lnSpc>
              <a:spcPct val="90000"/>
            </a:lnSpc>
            <a:spcBef>
              <a:spcPct val="0"/>
            </a:spcBef>
            <a:spcAft>
              <a:spcPct val="35000"/>
            </a:spcAft>
            <a:buNone/>
          </a:pPr>
          <a:r>
            <a:rPr lang="fr-FR" sz="1800" b="1" kern="1200" dirty="0">
              <a:latin typeface="Comic Sans MS" panose="030F0702030302020204" pitchFamily="66" charset="0"/>
            </a:rPr>
            <a:t>CYCLE 1 en GS</a:t>
          </a:r>
        </a:p>
      </dsp:txBody>
      <dsp:txXfrm>
        <a:off x="680674" y="4930417"/>
        <a:ext cx="2042020" cy="1361347"/>
      </dsp:txXfrm>
    </dsp:sp>
    <dsp:sp modelId="{F70C36BC-2AAB-4FB1-A515-4AA37E6715FA}">
      <dsp:nvSpPr>
        <dsp:cNvPr id="0" name=""/>
        <dsp:cNvSpPr/>
      </dsp:nvSpPr>
      <dsp:spPr>
        <a:xfrm>
          <a:off x="3165332" y="4904538"/>
          <a:ext cx="3403367" cy="1361347"/>
        </a:xfrm>
        <a:prstGeom prst="chevron">
          <a:avLst/>
        </a:prstGeom>
        <a:solidFill>
          <a:schemeClr val="accent2">
            <a:hueOff val="-485121"/>
            <a:satOff val="-27976"/>
            <a:lumOff val="287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bg1"/>
              </a:solidFill>
              <a:effectLst>
                <a:innerShdw dist="50800" dir="18900000">
                  <a:schemeClr val="bg1">
                    <a:alpha val="50000"/>
                  </a:schemeClr>
                </a:innerShdw>
              </a:effectLst>
              <a:latin typeface="Comic Sans MS" panose="030F0702030302020204" pitchFamily="66" charset="0"/>
            </a:rPr>
            <a:t>ENRICHIR</a:t>
          </a:r>
        </a:p>
        <a:p>
          <a:pPr marL="0" lvl="0" indent="0" algn="ctr" defTabSz="622300">
            <a:lnSpc>
              <a:spcPct val="90000"/>
            </a:lnSpc>
            <a:spcBef>
              <a:spcPct val="0"/>
            </a:spcBef>
            <a:spcAft>
              <a:spcPct val="35000"/>
            </a:spcAft>
            <a:buNone/>
          </a:pPr>
          <a:r>
            <a:rPr lang="fr-FR" sz="1400" b="1" kern="1200" dirty="0">
              <a:solidFill>
                <a:schemeClr val="bg1"/>
              </a:solidFill>
              <a:effectLst>
                <a:innerShdw dist="50800" dir="18900000">
                  <a:schemeClr val="bg1">
                    <a:alpha val="50000"/>
                  </a:schemeClr>
                </a:innerShdw>
              </a:effectLst>
              <a:latin typeface="Comic Sans MS" panose="030F0702030302020204" pitchFamily="66" charset="0"/>
            </a:rPr>
            <a:t> PRE REQUIS SRAV</a:t>
          </a:r>
        </a:p>
        <a:p>
          <a:pPr marL="0" lvl="0" indent="0" algn="ctr" defTabSz="622300">
            <a:lnSpc>
              <a:spcPct val="90000"/>
            </a:lnSpc>
            <a:spcBef>
              <a:spcPct val="0"/>
            </a:spcBef>
            <a:spcAft>
              <a:spcPct val="35000"/>
            </a:spcAft>
            <a:buNone/>
          </a:pPr>
          <a:r>
            <a:rPr lang="fr-FR" sz="1400" b="1" kern="1200" dirty="0">
              <a:latin typeface="Comic Sans MS" panose="030F0702030302020204" pitchFamily="66" charset="0"/>
            </a:rPr>
            <a:t> CYCLE 2</a:t>
          </a:r>
        </a:p>
        <a:p>
          <a:pPr marL="0" lvl="0" indent="0" algn="ctr" defTabSz="622300">
            <a:lnSpc>
              <a:spcPct val="90000"/>
            </a:lnSpc>
            <a:spcBef>
              <a:spcPct val="0"/>
            </a:spcBef>
            <a:spcAft>
              <a:spcPct val="35000"/>
            </a:spcAft>
            <a:buNone/>
          </a:pPr>
          <a:r>
            <a:rPr lang="fr-FR" sz="1400" b="1" kern="1200" dirty="0">
              <a:latin typeface="Comic Sans MS" panose="030F0702030302020204" pitchFamily="66" charset="0"/>
            </a:rPr>
            <a:t>CP / CE1 / CE2</a:t>
          </a:r>
        </a:p>
      </dsp:txBody>
      <dsp:txXfrm>
        <a:off x="3846006" y="4904538"/>
        <a:ext cx="2042020" cy="1361347"/>
      </dsp:txXfrm>
    </dsp:sp>
    <dsp:sp modelId="{738DFC3F-7CDD-4B37-A309-B4B22A55A8DC}">
      <dsp:nvSpPr>
        <dsp:cNvPr id="0" name=""/>
        <dsp:cNvSpPr/>
      </dsp:nvSpPr>
      <dsp:spPr>
        <a:xfrm>
          <a:off x="6131908" y="4930417"/>
          <a:ext cx="3403367" cy="1361347"/>
        </a:xfrm>
        <a:prstGeom prst="chevron">
          <a:avLst/>
        </a:prstGeom>
        <a:solidFill>
          <a:schemeClr val="accent2">
            <a:hueOff val="-970242"/>
            <a:satOff val="-55952"/>
            <a:lumOff val="575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b="1" kern="1200" dirty="0">
              <a:solidFill>
                <a:schemeClr val="bg1"/>
              </a:solidFill>
              <a:latin typeface="Comic Sans MS" panose="030F0702030302020204" pitchFamily="66" charset="0"/>
            </a:rPr>
            <a:t>SRAV</a:t>
          </a:r>
        </a:p>
        <a:p>
          <a:pPr marL="0" marR="0" lvl="0" indent="0" algn="ctr" defTabSz="914400" eaLnBrk="1" fontAlgn="auto" latinLnBrk="0" hangingPunct="1">
            <a:lnSpc>
              <a:spcPct val="100000"/>
            </a:lnSpc>
            <a:spcBef>
              <a:spcPct val="0"/>
            </a:spcBef>
            <a:spcAft>
              <a:spcPts val="0"/>
            </a:spcAft>
            <a:buClrTx/>
            <a:buSzTx/>
            <a:buFontTx/>
            <a:buNone/>
            <a:tabLst/>
            <a:defRPr/>
          </a:pPr>
          <a:r>
            <a:rPr lang="fr-FR" sz="2400" b="1" kern="1200" dirty="0">
              <a:latin typeface="Comic Sans MS" panose="030F0702030302020204" pitchFamily="66" charset="0"/>
            </a:rPr>
            <a:t>CYCLE 3</a:t>
          </a:r>
        </a:p>
        <a:p>
          <a:pPr marL="0" marR="0" lvl="0" indent="0" algn="ctr" defTabSz="914400" eaLnBrk="1" fontAlgn="auto" latinLnBrk="0" hangingPunct="1">
            <a:lnSpc>
              <a:spcPct val="100000"/>
            </a:lnSpc>
            <a:spcBef>
              <a:spcPct val="0"/>
            </a:spcBef>
            <a:spcAft>
              <a:spcPts val="0"/>
            </a:spcAft>
            <a:buClrTx/>
            <a:buSzTx/>
            <a:buFontTx/>
            <a:buNone/>
            <a:tabLst/>
            <a:defRPr/>
          </a:pPr>
          <a:r>
            <a:rPr lang="fr-FR" sz="2400" b="1" kern="1200" dirty="0">
              <a:latin typeface="Comic Sans MS" panose="030F0702030302020204" pitchFamily="66" charset="0"/>
            </a:rPr>
            <a:t>CM1 et CM2  </a:t>
          </a:r>
        </a:p>
      </dsp:txBody>
      <dsp:txXfrm>
        <a:off x="6812582" y="4930417"/>
        <a:ext cx="2042020" cy="1361347"/>
      </dsp:txXfrm>
    </dsp:sp>
    <dsp:sp modelId="{614D8332-53F2-46E0-841B-8EAA41D2D21E}">
      <dsp:nvSpPr>
        <dsp:cNvPr id="0" name=""/>
        <dsp:cNvSpPr/>
      </dsp:nvSpPr>
      <dsp:spPr>
        <a:xfrm>
          <a:off x="9194939" y="4930417"/>
          <a:ext cx="3403367" cy="1361347"/>
        </a:xfrm>
        <a:prstGeom prst="chevron">
          <a:avLst/>
        </a:prstGeom>
        <a:solidFill>
          <a:schemeClr val="accent2">
            <a:hueOff val="-1455363"/>
            <a:satOff val="-83928"/>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FF0000"/>
              </a:solidFill>
              <a:latin typeface="Comic Sans MS" panose="030F0702030302020204" pitchFamily="66" charset="0"/>
            </a:rPr>
            <a:t>ATTESTATION SRAV  </a:t>
          </a:r>
        </a:p>
        <a:p>
          <a:pPr marL="0" lvl="0" indent="0" algn="ctr" defTabSz="800100">
            <a:lnSpc>
              <a:spcPct val="90000"/>
            </a:lnSpc>
            <a:spcBef>
              <a:spcPct val="0"/>
            </a:spcBef>
            <a:spcAft>
              <a:spcPct val="35000"/>
            </a:spcAft>
            <a:buNone/>
          </a:pPr>
          <a:r>
            <a:rPr lang="fr-FR" sz="1800" b="1" kern="1200" dirty="0">
              <a:latin typeface="Comic Sans MS" panose="030F0702030302020204" pitchFamily="66" charset="0"/>
            </a:rPr>
            <a:t>FIN CYCLE 3 / CM2 voir 6ème</a:t>
          </a:r>
        </a:p>
      </dsp:txBody>
      <dsp:txXfrm>
        <a:off x="9875613" y="4930417"/>
        <a:ext cx="2042020" cy="1361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563C1-09F5-4539-9778-128B5FEF60A0}">
      <dsp:nvSpPr>
        <dsp:cNvPr id="0" name=""/>
        <dsp:cNvSpPr/>
      </dsp:nvSpPr>
      <dsp:spPr>
        <a:xfrm>
          <a:off x="3865" y="3061307"/>
          <a:ext cx="4709853" cy="1883941"/>
        </a:xfrm>
        <a:prstGeom prst="chevron">
          <a:avLst/>
        </a:prstGeom>
        <a:solidFill>
          <a:schemeClr val="accent2">
            <a:hueOff val="0"/>
            <a:satOff val="0"/>
            <a:lumOff val="0"/>
            <a:alphaOff val="0"/>
          </a:schemeClr>
        </a:solidFill>
        <a:ln>
          <a:noFill/>
        </a:ln>
        <a:effectLst/>
        <a:scene3d>
          <a:camera prst="perspectiveLeft"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fr-FR" sz="2200" b="1" kern="1200" dirty="0">
              <a:latin typeface="Comic Sans MS" panose="030F0702030302020204" pitchFamily="66" charset="0"/>
            </a:rPr>
            <a:t>AISANCE AQUATIQUE </a:t>
          </a:r>
        </a:p>
        <a:p>
          <a:pPr marL="0" lvl="0" indent="0" algn="ctr" defTabSz="977900">
            <a:lnSpc>
              <a:spcPct val="90000"/>
            </a:lnSpc>
            <a:spcBef>
              <a:spcPct val="0"/>
            </a:spcBef>
            <a:spcAft>
              <a:spcPct val="35000"/>
            </a:spcAft>
            <a:buNone/>
          </a:pPr>
          <a:r>
            <a:rPr lang="fr-FR" sz="2200" b="1" kern="1200" dirty="0">
              <a:latin typeface="Comic Sans MS" panose="030F0702030302020204" pitchFamily="66" charset="0"/>
            </a:rPr>
            <a:t>4-6 ans</a:t>
          </a:r>
        </a:p>
        <a:p>
          <a:pPr marL="0" lvl="0" indent="0" algn="ctr" defTabSz="977900">
            <a:lnSpc>
              <a:spcPct val="90000"/>
            </a:lnSpc>
            <a:spcBef>
              <a:spcPct val="0"/>
            </a:spcBef>
            <a:spcAft>
              <a:spcPct val="35000"/>
            </a:spcAft>
            <a:buNone/>
          </a:pPr>
          <a:r>
            <a:rPr lang="fr-FR" sz="2200" b="1" kern="1200" dirty="0">
              <a:solidFill>
                <a:schemeClr val="tx1"/>
              </a:solidFill>
              <a:latin typeface="Comic Sans MS" panose="030F0702030302020204" pitchFamily="66" charset="0"/>
            </a:rPr>
            <a:t>CYCLE 1</a:t>
          </a:r>
        </a:p>
      </dsp:txBody>
      <dsp:txXfrm>
        <a:off x="945836" y="3061307"/>
        <a:ext cx="2825912" cy="1883941"/>
      </dsp:txXfrm>
    </dsp:sp>
    <dsp:sp modelId="{F70C36BC-2AAB-4FB1-A515-4AA37E6715FA}">
      <dsp:nvSpPr>
        <dsp:cNvPr id="0" name=""/>
        <dsp:cNvSpPr/>
      </dsp:nvSpPr>
      <dsp:spPr>
        <a:xfrm>
          <a:off x="4340501" y="3040244"/>
          <a:ext cx="4709853" cy="1883941"/>
        </a:xfrm>
        <a:prstGeom prst="chevron">
          <a:avLst/>
        </a:prstGeom>
        <a:solidFill>
          <a:schemeClr val="accent2">
            <a:hueOff val="-727682"/>
            <a:satOff val="-41964"/>
            <a:lumOff val="4314"/>
            <a:alphaOff val="0"/>
          </a:schemeClr>
        </a:solidFill>
        <a:ln>
          <a:noFill/>
        </a:ln>
        <a:effectLst/>
        <a:scene3d>
          <a:camera prst="perspectiveLeft"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fr-FR" sz="3200" b="1" kern="1200" dirty="0">
              <a:latin typeface="Comic Sans MS" panose="030F0702030302020204" pitchFamily="66" charset="0"/>
            </a:rPr>
            <a:t>SAVOIR NAGER </a:t>
          </a:r>
        </a:p>
        <a:p>
          <a:pPr marL="0" lvl="0" indent="0" algn="ctr" defTabSz="1422400">
            <a:lnSpc>
              <a:spcPct val="90000"/>
            </a:lnSpc>
            <a:spcBef>
              <a:spcPct val="0"/>
            </a:spcBef>
            <a:spcAft>
              <a:spcPct val="35000"/>
            </a:spcAft>
            <a:buNone/>
          </a:pPr>
          <a:r>
            <a:rPr lang="fr-FR" sz="3200" b="1" kern="1200" dirty="0">
              <a:solidFill>
                <a:schemeClr val="tx1"/>
              </a:solidFill>
              <a:latin typeface="Comic Sans MS" panose="030F0702030302020204" pitchFamily="66" charset="0"/>
            </a:rPr>
            <a:t>FIN CYCLE 2</a:t>
          </a:r>
        </a:p>
      </dsp:txBody>
      <dsp:txXfrm>
        <a:off x="5282472" y="3040244"/>
        <a:ext cx="2825912" cy="1883941"/>
      </dsp:txXfrm>
    </dsp:sp>
    <dsp:sp modelId="{5C01D935-0E23-4803-86AF-AA87B86897D9}">
      <dsp:nvSpPr>
        <dsp:cNvPr id="0" name=""/>
        <dsp:cNvSpPr/>
      </dsp:nvSpPr>
      <dsp:spPr>
        <a:xfrm>
          <a:off x="8485468" y="3076491"/>
          <a:ext cx="4709853" cy="1883941"/>
        </a:xfrm>
        <a:prstGeom prst="chevron">
          <a:avLst/>
        </a:prstGeom>
        <a:solidFill>
          <a:schemeClr val="accent2">
            <a:hueOff val="-1455363"/>
            <a:satOff val="-83928"/>
            <a:lumOff val="8628"/>
            <a:alphaOff val="0"/>
          </a:schemeClr>
        </a:solidFill>
        <a:ln>
          <a:noFill/>
        </a:ln>
        <a:effectLst/>
        <a:scene3d>
          <a:camera prst="perspectiveLeft"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endParaRPr lang="fr-FR" sz="2400" b="1" kern="1200" dirty="0">
            <a:latin typeface="Comic Sans MS" panose="030F0702030302020204" pitchFamily="66" charset="0"/>
          </a:endParaRPr>
        </a:p>
        <a:p>
          <a:pPr marL="0" lvl="0" indent="0" algn="ctr" defTabSz="1066800">
            <a:lnSpc>
              <a:spcPct val="90000"/>
            </a:lnSpc>
            <a:spcBef>
              <a:spcPct val="0"/>
            </a:spcBef>
            <a:spcAft>
              <a:spcPct val="35000"/>
            </a:spcAft>
            <a:buNone/>
          </a:pPr>
          <a:r>
            <a:rPr lang="fr-FR" sz="2400" b="1" kern="1200" dirty="0">
              <a:latin typeface="Comic Sans MS" panose="030F0702030302020204" pitchFamily="66" charset="0"/>
            </a:rPr>
            <a:t>ATTESTATION SCOLAIRE DU SAVOIR NAGER</a:t>
          </a:r>
        </a:p>
        <a:p>
          <a:pPr marL="0" lvl="0" indent="0" algn="ctr" defTabSz="1066800">
            <a:lnSpc>
              <a:spcPct val="90000"/>
            </a:lnSpc>
            <a:spcBef>
              <a:spcPct val="0"/>
            </a:spcBef>
            <a:spcAft>
              <a:spcPct val="35000"/>
            </a:spcAft>
            <a:buNone/>
          </a:pPr>
          <a:r>
            <a:rPr lang="fr-FR" sz="2400" b="1" kern="1200" dirty="0">
              <a:solidFill>
                <a:schemeClr val="tx1"/>
              </a:solidFill>
              <a:latin typeface="Comic Sans MS" panose="030F0702030302020204" pitchFamily="66" charset="0"/>
            </a:rPr>
            <a:t>FIN CYCLE 3</a:t>
          </a:r>
        </a:p>
        <a:p>
          <a:pPr marL="0" lvl="0" indent="0" algn="ctr" defTabSz="1066800">
            <a:lnSpc>
              <a:spcPct val="90000"/>
            </a:lnSpc>
            <a:spcBef>
              <a:spcPct val="0"/>
            </a:spcBef>
            <a:spcAft>
              <a:spcPct val="35000"/>
            </a:spcAft>
            <a:buNone/>
          </a:pPr>
          <a:r>
            <a:rPr lang="fr-FR" sz="1800" b="1" kern="1200" dirty="0">
              <a:latin typeface="Comic Sans MS" panose="030F0702030302020204" pitchFamily="66" charset="0"/>
            </a:rPr>
            <a:t> </a:t>
          </a:r>
        </a:p>
      </dsp:txBody>
      <dsp:txXfrm>
        <a:off x="9427439" y="3076491"/>
        <a:ext cx="2825912" cy="18839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185AB3A-0D08-4944-9F17-A63664225D28}" type="datetimeFigureOut">
              <a:rPr lang="fr-FR" smtClean="0"/>
              <a:pPr/>
              <a:t>12/03/2021</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7A32D97-9377-4EA7-9106-B4FD8C479D0A}" type="slidenum">
              <a:rPr lang="fr-FR" smtClean="0"/>
              <a:pPr/>
              <a:t>‹N°›</a:t>
            </a:fld>
            <a:endParaRPr lang="fr-FR"/>
          </a:p>
        </p:txBody>
      </p:sp>
    </p:spTree>
    <p:extLst>
      <p:ext uri="{BB962C8B-B14F-4D97-AF65-F5344CB8AC3E}">
        <p14:creationId xmlns:p14="http://schemas.microsoft.com/office/powerpoint/2010/main" val="158048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29B2FB-91F2-4FCB-AD9E-9D1BBB87F521}" type="slidenum">
              <a:rPr lang="fr-FR" smtClean="0"/>
              <a:pPr/>
              <a:t>1</a:t>
            </a:fld>
            <a:endParaRPr lang="fr-FR"/>
          </a:p>
        </p:txBody>
      </p:sp>
    </p:spTree>
    <p:extLst>
      <p:ext uri="{BB962C8B-B14F-4D97-AF65-F5344CB8AC3E}">
        <p14:creationId xmlns:p14="http://schemas.microsoft.com/office/powerpoint/2010/main" val="326521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7A32D97-9377-4EA7-9106-B4FD8C479D0A}" type="slidenum">
              <a:rPr lang="fr-FR" smtClean="0"/>
              <a:pPr/>
              <a:t>5</a:t>
            </a:fld>
            <a:endParaRPr lang="fr-FR"/>
          </a:p>
        </p:txBody>
      </p:sp>
    </p:spTree>
    <p:extLst>
      <p:ext uri="{BB962C8B-B14F-4D97-AF65-F5344CB8AC3E}">
        <p14:creationId xmlns:p14="http://schemas.microsoft.com/office/powerpoint/2010/main" val="17474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345805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3763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63278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87665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128102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20257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367078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394389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88554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219049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F8BF28D-F5C2-4B1A-A151-8D61D7F12E7C}" type="datetimeFigureOut">
              <a:rPr lang="fr-FR" smtClean="0"/>
              <a:pPr/>
              <a:t>12/03/2021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DCDE4F-CF18-4DE6-AC19-6D808E29269E}" type="slidenum">
              <a:rPr lang="fr-FR" smtClean="0"/>
              <a:pPr/>
              <a:t>‹N°›</a:t>
            </a:fld>
            <a:endParaRPr lang="fr-FR"/>
          </a:p>
        </p:txBody>
      </p:sp>
    </p:spTree>
    <p:extLst>
      <p:ext uri="{BB962C8B-B14F-4D97-AF65-F5344CB8AC3E}">
        <p14:creationId xmlns:p14="http://schemas.microsoft.com/office/powerpoint/2010/main" val="212111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BF28D-F5C2-4B1A-A151-8D61D7F12E7C}" type="datetimeFigureOut">
              <a:rPr lang="fr-FR" smtClean="0"/>
              <a:pPr/>
              <a:t>12/03/2021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CDE4F-CF18-4DE6-AC19-6D808E29269E}" type="slidenum">
              <a:rPr lang="fr-FR" smtClean="0"/>
              <a:pPr/>
              <a:t>‹N°›</a:t>
            </a:fld>
            <a:endParaRPr lang="fr-FR"/>
          </a:p>
        </p:txBody>
      </p:sp>
    </p:spTree>
    <p:extLst>
      <p:ext uri="{BB962C8B-B14F-4D97-AF65-F5344CB8AC3E}">
        <p14:creationId xmlns:p14="http://schemas.microsoft.com/office/powerpoint/2010/main" val="1630185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8" Type="http://schemas.openxmlformats.org/officeDocument/2006/relationships/hyperlink" Target="https://usep.org/index.php/2019/09/10/les-pionniers-du-savoir-rouler-a-velo/" TargetMode="External"/><Relationship Id="rId13" Type="http://schemas.openxmlformats.org/officeDocument/2006/relationships/image" Target="../media/image4.png"/><Relationship Id="rId18" Type="http://schemas.openxmlformats.org/officeDocument/2006/relationships/hyperlink" Target="https://ffvelo.fr/wp-content/uploads/2019/06/Savoir-Rouler-web.pdf" TargetMode="External"/><Relationship Id="rId26" Type="http://schemas.openxmlformats.org/officeDocument/2006/relationships/image" Target="../media/image11.png"/><Relationship Id="rId3" Type="http://schemas.microsoft.com/office/2007/relationships/hdphoto" Target="../media/hdphoto1.wdp"/><Relationship Id="rId21" Type="http://schemas.openxmlformats.org/officeDocument/2006/relationships/image" Target="../media/image8.png"/><Relationship Id="rId7" Type="http://schemas.openxmlformats.org/officeDocument/2006/relationships/hyperlink" Target="https://www.pedagogie.ac-nice.fr/dsden06/eps06/wp-content/uploads/sites/6/2017/02/Ann-1-APPN-Alpes-maritimes-7.pdf" TargetMode="External"/><Relationship Id="rId12" Type="http://schemas.openxmlformats.org/officeDocument/2006/relationships/hyperlink" Target="https://www.preventionroutiere.asso.fr/a-lecole/" TargetMode="External"/><Relationship Id="rId17" Type="http://schemas.openxmlformats.org/officeDocument/2006/relationships/image" Target="../media/image6.png"/><Relationship Id="rId25" Type="http://schemas.openxmlformats.org/officeDocument/2006/relationships/hyperlink" Target="https://www.fub.fr/velo-ecole/savoir-rouler-velo" TargetMode="External"/><Relationship Id="rId2" Type="http://schemas.openxmlformats.org/officeDocument/2006/relationships/image" Target="../media/image1.png"/><Relationship Id="rId16" Type="http://schemas.openxmlformats.org/officeDocument/2006/relationships/hyperlink" Target="https://www.ffc.fr/savoir-rouler-la-ffc-sengage-dans-le-developpement-de-la-pratique-du-velo-en-toute-securite/?cn-reloaded=1" TargetMode="External"/><Relationship Id="rId20" Type="http://schemas.openxmlformats.org/officeDocument/2006/relationships/hyperlink" Target="https://www.fftri.com/nos-engagements/pratique-jeune/savoir-rouler-a-velo/" TargetMode="External"/><Relationship Id="rId1" Type="http://schemas.openxmlformats.org/officeDocument/2006/relationships/slideLayout" Target="../slideLayouts/slideLayout7.xml"/><Relationship Id="rId6" Type="http://schemas.openxmlformats.org/officeDocument/2006/relationships/hyperlink" Target="https://www.sports.gouv.fr/savoir-rouler-a-velo/article/kit-pedagogique" TargetMode="External"/><Relationship Id="rId11" Type="http://schemas.openxmlformats.org/officeDocument/2006/relationships/image" Target="../media/image3.png"/><Relationship Id="rId24" Type="http://schemas.openxmlformats.org/officeDocument/2006/relationships/image" Target="../media/image10.png"/><Relationship Id="rId5" Type="http://schemas.openxmlformats.org/officeDocument/2006/relationships/hyperlink" Target="http://www.education-securite-routiere.fr/spip.php?page=article&amp;id_article=447" TargetMode="External"/><Relationship Id="rId15" Type="http://schemas.openxmlformats.org/officeDocument/2006/relationships/image" Target="../media/image5.png"/><Relationship Id="rId23" Type="http://schemas.openxmlformats.org/officeDocument/2006/relationships/image" Target="../media/image9.png"/><Relationship Id="rId10" Type="http://schemas.openxmlformats.org/officeDocument/2006/relationships/hyperlink" Target="https://www.maif.fr/enseignants/prevention-ecole/eduquer-aux-risques/securite-routiere/apprentissage-conduite-velo" TargetMode="External"/><Relationship Id="rId19" Type="http://schemas.openxmlformats.org/officeDocument/2006/relationships/image" Target="../media/image7.png"/><Relationship Id="rId4" Type="http://schemas.openxmlformats.org/officeDocument/2006/relationships/hyperlink" Target="https://www.pedagogie.ac-nice.fr/dsden06/eps06/" TargetMode="External"/><Relationship Id="rId9" Type="http://schemas.openxmlformats.org/officeDocument/2006/relationships/image" Target="../media/image2.png"/><Relationship Id="rId14" Type="http://schemas.openxmlformats.org/officeDocument/2006/relationships/hyperlink" Target="https://www.ufolep.org/?titre=-savoir-rouler-a-velo--des-le-plus-jeune-age&amp;mode=actualites&amp;rubrique=0&amp;id=147970" TargetMode="External"/><Relationship Id="rId22" Type="http://schemas.openxmlformats.org/officeDocument/2006/relationships/hyperlink" Target="https://www.unionsportcycle.com/2019-04-18/l-apprentissage-du-velo-au-programme-de-ecole-primaire" TargetMode="External"/><Relationship Id="rId27"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sports.gouv.fr/accueil-du-site/actualites/article/conference-nationale-de-consensus-sur-l-aisance-aquatique" TargetMode="External"/><Relationship Id="rId3" Type="http://schemas.openxmlformats.org/officeDocument/2006/relationships/image" Target="../media/image13.jpeg"/><Relationship Id="rId7" Type="http://schemas.openxmlformats.org/officeDocument/2006/relationships/hyperlink" Target="https://www.agencedusport.fr/IMG/pdf/2020-06-10_ns_dft-03_pt2020_pst_aa-jan_vdef.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ffnatation.fr/sites/default/files/ckeditor_files/fiche_pratique_stages_jan-aa_ffn_periscolaires_201120.pdf" TargetMode="External"/><Relationship Id="rId11" Type="http://schemas.openxmlformats.org/officeDocument/2006/relationships/hyperlink" Target="https://www.education.gouv.fr/bo/15/Hebdo30/MENE1514345A.htm" TargetMode="External"/><Relationship Id="rId5" Type="http://schemas.openxmlformats.org/officeDocument/2006/relationships/hyperlink" Target="https://sports.gouv.fr/IMG/pdf/classe_bleue_a4_v6.pdf" TargetMode="External"/><Relationship Id="rId10" Type="http://schemas.openxmlformats.org/officeDocument/2006/relationships/hyperlink" Target="https://www.education.gouv.fr/bo/17/Hebdo34/MENE1720002C.htm" TargetMode="External"/><Relationship Id="rId4" Type="http://schemas.openxmlformats.org/officeDocument/2006/relationships/hyperlink" Target="https://sports.gouv.fr/IMG/pdf/aisanceaquatiquedp2020.pdf" TargetMode="External"/><Relationship Id="rId9" Type="http://schemas.openxmlformats.org/officeDocument/2006/relationships/hyperlink" Target="https://www.pedagogie.ac-nice.fr/dsden06/eps0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77055" y="0"/>
            <a:ext cx="12469055" cy="6858000"/>
          </a:xfrm>
          <a:prstGeom prst="rect">
            <a:avLst/>
          </a:prstGeom>
        </p:spPr>
      </p:pic>
      <p:sp>
        <p:nvSpPr>
          <p:cNvPr id="4" name="ZoneTexte 3"/>
          <p:cNvSpPr txBox="1"/>
          <p:nvPr/>
        </p:nvSpPr>
        <p:spPr>
          <a:xfrm>
            <a:off x="3432517" y="1209822"/>
            <a:ext cx="4994031" cy="584775"/>
          </a:xfrm>
          <a:prstGeom prst="rect">
            <a:avLst/>
          </a:prstGeom>
          <a:noFill/>
        </p:spPr>
        <p:txBody>
          <a:bodyPr wrap="square" rtlCol="0">
            <a:spAutoFit/>
          </a:bodyPr>
          <a:lstStyle/>
          <a:p>
            <a:pPr algn="ctr"/>
            <a:endParaRPr lang="fr-FR" sz="3200" b="1" dirty="0">
              <a:latin typeface="Comic Sans MS" panose="030F0702030302020204" pitchFamily="66" charset="0"/>
            </a:endParaRPr>
          </a:p>
        </p:txBody>
      </p:sp>
      <p:sp>
        <p:nvSpPr>
          <p:cNvPr id="14" name="ZoneTexte 13"/>
          <p:cNvSpPr txBox="1"/>
          <p:nvPr/>
        </p:nvSpPr>
        <p:spPr>
          <a:xfrm>
            <a:off x="1849700" y="106992"/>
            <a:ext cx="8814816" cy="954107"/>
          </a:xfrm>
          <a:prstGeom prst="rect">
            <a:avLst/>
          </a:prstGeom>
          <a:solidFill>
            <a:schemeClr val="accent4">
              <a:lumMod val="20000"/>
              <a:lumOff val="80000"/>
            </a:schemeClr>
          </a:solidFill>
        </p:spPr>
        <p:txBody>
          <a:bodyPr wrap="square" rtlCol="0">
            <a:spAutoFit/>
          </a:bodyPr>
          <a:lstStyle/>
          <a:p>
            <a:pPr algn="ctr"/>
            <a:r>
              <a:rPr lang="fr-FR" sz="2800" b="1" dirty="0">
                <a:latin typeface="Comic Sans MS" panose="030F0702030302020204" pitchFamily="66" charset="0"/>
              </a:rPr>
              <a:t>CONTINUUM : le PARCOURS de FORMATION du SRAV A L’ECOLE</a:t>
            </a:r>
          </a:p>
        </p:txBody>
      </p:sp>
      <p:graphicFrame>
        <p:nvGraphicFramePr>
          <p:cNvPr id="5" name="Diagramme 4"/>
          <p:cNvGraphicFramePr/>
          <p:nvPr>
            <p:extLst>
              <p:ext uri="{D42A27DB-BD31-4B8C-83A1-F6EECF244321}">
                <p14:modId xmlns:p14="http://schemas.microsoft.com/office/powerpoint/2010/main" val="1162962076"/>
              </p:ext>
            </p:extLst>
          </p:nvPr>
        </p:nvGraphicFramePr>
        <p:xfrm>
          <a:off x="-583950" y="-1928552"/>
          <a:ext cx="12604154" cy="112221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5" name="Espace réservé du pied de page 2"/>
          <p:cNvSpPr txBox="1">
            <a:spLocks/>
          </p:cNvSpPr>
          <p:nvPr/>
        </p:nvSpPr>
        <p:spPr>
          <a:xfrm>
            <a:off x="3408237" y="6378371"/>
            <a:ext cx="5410060" cy="276236"/>
          </a:xfrm>
          <a:prstGeom prst="rect">
            <a:avLst/>
          </a:prstGeom>
          <a:solidFill>
            <a:schemeClr val="bg1"/>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noProof="0" dirty="0">
                <a:ln>
                  <a:noFill/>
                </a:ln>
                <a:solidFill>
                  <a:schemeClr val="tx1"/>
                </a:solidFill>
                <a:effectLst/>
                <a:uLnTx/>
                <a:uFillTx/>
                <a:latin typeface="+mn-lt"/>
                <a:ea typeface="+mn-ea"/>
                <a:cs typeface="+mn-cs"/>
              </a:rPr>
              <a:t>Nicolas KOPTEFF Katia BECAGLIA</a:t>
            </a:r>
            <a:r>
              <a:rPr kumimoji="0" lang="fr-FR" sz="1200" b="1" i="0" u="none" strike="noStrike" kern="1200" cap="none" spc="0" normalizeH="0" baseline="0" noProof="0" dirty="0">
                <a:ln>
                  <a:noFill/>
                </a:ln>
                <a:solidFill>
                  <a:schemeClr val="tx1"/>
                </a:solidFill>
                <a:effectLst/>
                <a:uLnTx/>
                <a:uFillTx/>
                <a:latin typeface="+mn-lt"/>
                <a:ea typeface="+mn-ea"/>
                <a:cs typeface="+mn-cs"/>
              </a:rPr>
              <a:t> 2020</a:t>
            </a:r>
          </a:p>
        </p:txBody>
      </p:sp>
      <p:sp>
        <p:nvSpPr>
          <p:cNvPr id="8" name="ZoneTexte 7"/>
          <p:cNvSpPr txBox="1"/>
          <p:nvPr/>
        </p:nvSpPr>
        <p:spPr>
          <a:xfrm>
            <a:off x="3432517" y="2317775"/>
            <a:ext cx="3358222" cy="646331"/>
          </a:xfrm>
          <a:prstGeom prst="rect">
            <a:avLst/>
          </a:prstGeom>
          <a:noFill/>
        </p:spPr>
        <p:txBody>
          <a:bodyPr wrap="square" rtlCol="0">
            <a:spAutoFit/>
          </a:bodyPr>
          <a:lstStyle/>
          <a:p>
            <a:pPr algn="ctr"/>
            <a:r>
              <a:rPr lang="fr-FR" b="1" dirty="0">
                <a:highlight>
                  <a:srgbClr val="D5DFF1"/>
                </a:highlight>
              </a:rPr>
              <a:t>CONTINUITE DE TRAVAIL ENTRE LES 3 CYCLES : PONT</a:t>
            </a:r>
          </a:p>
        </p:txBody>
      </p:sp>
      <p:sp>
        <p:nvSpPr>
          <p:cNvPr id="3" name="Flèche : courbe vers le bas 2"/>
          <p:cNvSpPr/>
          <p:nvPr/>
        </p:nvSpPr>
        <p:spPr>
          <a:xfrm>
            <a:off x="2926081" y="1699526"/>
            <a:ext cx="4501552" cy="1290125"/>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65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5" grpId="0">
        <p:bldAsOne/>
      </p:bldGraphic>
      <p:bldP spid="8"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6011" cy="6855745"/>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2696029295"/>
              </p:ext>
            </p:extLst>
          </p:nvPr>
        </p:nvGraphicFramePr>
        <p:xfrm>
          <a:off x="186679" y="837150"/>
          <a:ext cx="11814629" cy="4166183"/>
        </p:xfrm>
        <a:graphic>
          <a:graphicData uri="http://schemas.openxmlformats.org/drawingml/2006/table">
            <a:tbl>
              <a:tblPr firstRow="1" bandRow="1">
                <a:tableStyleId>{93296810-A885-4BE3-A3E7-6D5BEEA58F35}</a:tableStyleId>
              </a:tblPr>
              <a:tblGrid>
                <a:gridCol w="3088640">
                  <a:extLst>
                    <a:ext uri="{9D8B030D-6E8A-4147-A177-3AD203B41FA5}">
                      <a16:colId xmlns:a16="http://schemas.microsoft.com/office/drawing/2014/main" val="2232933054"/>
                    </a:ext>
                  </a:extLst>
                </a:gridCol>
                <a:gridCol w="4056293">
                  <a:extLst>
                    <a:ext uri="{9D8B030D-6E8A-4147-A177-3AD203B41FA5}">
                      <a16:colId xmlns:a16="http://schemas.microsoft.com/office/drawing/2014/main" val="2430469678"/>
                    </a:ext>
                  </a:extLst>
                </a:gridCol>
                <a:gridCol w="4669696">
                  <a:extLst>
                    <a:ext uri="{9D8B030D-6E8A-4147-A177-3AD203B41FA5}">
                      <a16:colId xmlns:a16="http://schemas.microsoft.com/office/drawing/2014/main" val="2438429834"/>
                    </a:ext>
                  </a:extLst>
                </a:gridCol>
              </a:tblGrid>
              <a:tr h="1143655">
                <a:tc>
                  <a:txBody>
                    <a:bodyPr/>
                    <a:lstStyle/>
                    <a:p>
                      <a:pPr lvl="0" algn="ctr"/>
                      <a:r>
                        <a:rPr lang="fr-FR" sz="2400" b="1" dirty="0">
                          <a:latin typeface="Comic Sans MS" panose="030F0702030302020204" pitchFamily="66" charset="0"/>
                        </a:rPr>
                        <a:t>PRE REQUIS</a:t>
                      </a:r>
                      <a:r>
                        <a:rPr lang="fr-FR" sz="2400" b="1" baseline="0" dirty="0">
                          <a:latin typeface="Comic Sans MS" panose="030F0702030302020204" pitchFamily="66" charset="0"/>
                        </a:rPr>
                        <a:t> </a:t>
                      </a:r>
                      <a:r>
                        <a:rPr lang="fr-FR" sz="2400" b="1" dirty="0">
                          <a:latin typeface="Comic Sans MS" panose="030F0702030302020204" pitchFamily="66" charset="0"/>
                        </a:rPr>
                        <a:t>SRAV</a:t>
                      </a:r>
                    </a:p>
                    <a:p>
                      <a:pPr lvl="0" algn="ctr"/>
                      <a:r>
                        <a:rPr lang="fr-FR" sz="2400" b="1" dirty="0">
                          <a:latin typeface="Comic Sans MS" panose="030F0702030302020204" pitchFamily="66" charset="0"/>
                        </a:rPr>
                        <a:t>4-6 ans</a:t>
                      </a:r>
                    </a:p>
                    <a:p>
                      <a:pPr lvl="0" algn="ctr"/>
                      <a:r>
                        <a:rPr lang="fr-FR" sz="2400" b="1" dirty="0">
                          <a:solidFill>
                            <a:schemeClr val="tx1"/>
                          </a:solidFill>
                          <a:latin typeface="Comic Sans MS" panose="030F0702030302020204" pitchFamily="66" charset="0"/>
                        </a:rPr>
                        <a:t>CYCLE 1 / GS</a:t>
                      </a:r>
                    </a:p>
                  </a:txBody>
                  <a:tcPr/>
                </a:tc>
                <a:tc>
                  <a:txBody>
                    <a:bodyPr/>
                    <a:lstStyle/>
                    <a:p>
                      <a:pPr lvl="0" algn="ctr"/>
                      <a:r>
                        <a:rPr lang="fr-FR" sz="2400" b="1" dirty="0">
                          <a:latin typeface="Comic Sans MS" panose="030F0702030302020204" pitchFamily="66" charset="0"/>
                        </a:rPr>
                        <a:t>SRAV</a:t>
                      </a:r>
                    </a:p>
                    <a:p>
                      <a:pPr lvl="0" algn="ctr"/>
                      <a:endParaRPr lang="fr-FR" sz="2400" b="1" dirty="0">
                        <a:solidFill>
                          <a:schemeClr val="tx1"/>
                        </a:solidFill>
                        <a:latin typeface="Comic Sans MS" panose="030F0702030302020204" pitchFamily="66" charset="0"/>
                      </a:endParaRPr>
                    </a:p>
                    <a:p>
                      <a:pPr lvl="0" algn="ctr"/>
                      <a:r>
                        <a:rPr lang="fr-FR" sz="2400" b="1" dirty="0">
                          <a:solidFill>
                            <a:schemeClr val="tx1"/>
                          </a:solidFill>
                          <a:latin typeface="Comic Sans MS" panose="030F0702030302020204" pitchFamily="66" charset="0"/>
                        </a:rPr>
                        <a:t>CYCLE 3 / CM1 et CM2</a:t>
                      </a:r>
                    </a:p>
                  </a:txBody>
                  <a:tcPr/>
                </a:tc>
                <a:tc>
                  <a:txBody>
                    <a:bodyPr/>
                    <a:lstStyle/>
                    <a:p>
                      <a:pPr lvl="0" algn="ctr"/>
                      <a:r>
                        <a:rPr lang="fr-FR" sz="2400" b="1" dirty="0">
                          <a:latin typeface="Comic Sans MS" panose="030F0702030302020204" pitchFamily="66" charset="0"/>
                        </a:rPr>
                        <a:t>ATTESTATION SRAV </a:t>
                      </a:r>
                    </a:p>
                    <a:p>
                      <a:pPr lvl="0"/>
                      <a:endParaRPr lang="fr-FR" sz="2400" b="1" dirty="0">
                        <a:solidFill>
                          <a:schemeClr val="tx1"/>
                        </a:solidFill>
                        <a:latin typeface="Comic Sans MS" panose="030F0702030302020204" pitchFamily="66" charset="0"/>
                      </a:endParaRPr>
                    </a:p>
                    <a:p>
                      <a:pPr lvl="0" algn="ctr"/>
                      <a:r>
                        <a:rPr lang="fr-FR" sz="2400" b="1" dirty="0">
                          <a:solidFill>
                            <a:schemeClr val="tx1"/>
                          </a:solidFill>
                          <a:latin typeface="Comic Sans MS" panose="030F0702030302020204" pitchFamily="66" charset="0"/>
                        </a:rPr>
                        <a:t>FIN CYCLE 3 / CM2 voir 6</a:t>
                      </a:r>
                      <a:r>
                        <a:rPr lang="fr-FR" sz="2400" b="1" baseline="30000" dirty="0">
                          <a:solidFill>
                            <a:schemeClr val="tx1"/>
                          </a:solidFill>
                          <a:latin typeface="Comic Sans MS" panose="030F0702030302020204" pitchFamily="66" charset="0"/>
                        </a:rPr>
                        <a:t>ème</a:t>
                      </a:r>
                      <a:r>
                        <a:rPr lang="fr-FR" sz="2400" b="1" dirty="0">
                          <a:solidFill>
                            <a:schemeClr val="tx1"/>
                          </a:solidFill>
                          <a:latin typeface="Comic Sans MS" panose="030F0702030302020204" pitchFamily="66" charset="0"/>
                        </a:rPr>
                        <a:t> </a:t>
                      </a:r>
                    </a:p>
                  </a:txBody>
                  <a:tcPr/>
                </a:tc>
                <a:extLst>
                  <a:ext uri="{0D108BD9-81ED-4DB2-BD59-A6C34878D82A}">
                    <a16:rowId xmlns:a16="http://schemas.microsoft.com/office/drawing/2014/main" val="3241501887"/>
                  </a:ext>
                </a:extLst>
              </a:tr>
              <a:tr h="2977463">
                <a:tc>
                  <a:txBody>
                    <a:bodyPr/>
                    <a:lstStyle/>
                    <a:p>
                      <a:r>
                        <a:rPr lang="fr-FR" dirty="0"/>
                        <a:t>Formation à travers les</a:t>
                      </a:r>
                      <a:r>
                        <a:rPr lang="fr-FR" baseline="0" dirty="0"/>
                        <a:t> premiers apprentissages d’HABILITES MOTRICES ISOLEES.</a:t>
                      </a:r>
                    </a:p>
                    <a:p>
                      <a:r>
                        <a:rPr lang="fr-FR" baseline="0" dirty="0"/>
                        <a:t>Puis réinvesties sur des parcours adaptées </a:t>
                      </a:r>
                    </a:p>
                    <a:p>
                      <a:endParaRPr lang="fr-FR" baseline="0" dirty="0"/>
                    </a:p>
                    <a:p>
                      <a:r>
                        <a:rPr lang="fr-FR" baseline="0" dirty="0"/>
                        <a:t>Ressources pédagogiques : en cours d’élaboration ; seront mises en ligne sur </a:t>
                      </a:r>
                      <a:r>
                        <a:rPr lang="fr-FR" b="1" baseline="0" dirty="0">
                          <a:hlinkClick r:id="rId4"/>
                        </a:rPr>
                        <a:t>EPS 1 06</a:t>
                      </a:r>
                      <a:endParaRPr lang="fr-FR" b="1" dirty="0"/>
                    </a:p>
                  </a:txBody>
                  <a:tcPr/>
                </a:tc>
                <a:tc>
                  <a:txBody>
                    <a:bodyPr/>
                    <a:lstStyle/>
                    <a:p>
                      <a:r>
                        <a:rPr lang="fr-FR" sz="1400" dirty="0"/>
                        <a:t>Formation</a:t>
                      </a:r>
                      <a:r>
                        <a:rPr lang="fr-FR" sz="1400" baseline="0" dirty="0"/>
                        <a:t> de 10 heures réparties en 3 étapes</a:t>
                      </a:r>
                    </a:p>
                    <a:p>
                      <a:r>
                        <a:rPr lang="fr-FR" sz="1400" baseline="0" dirty="0"/>
                        <a:t>1- SAVOIR PEDALER (2 à 5 heures)</a:t>
                      </a:r>
                    </a:p>
                    <a:p>
                      <a:r>
                        <a:rPr lang="fr-FR" sz="1400" baseline="0" dirty="0"/>
                        <a:t>2- SAVOIR CIRCULER (3 heures)</a:t>
                      </a:r>
                    </a:p>
                    <a:p>
                      <a:r>
                        <a:rPr lang="fr-FR" sz="1400" baseline="0" dirty="0"/>
                        <a:t>3- SAVOIR ROULER A VELO (2 à 5 heures)</a:t>
                      </a:r>
                    </a:p>
                    <a:p>
                      <a:endParaRPr lang="fr-FR" sz="1400" baseline="0" dirty="0"/>
                    </a:p>
                    <a:p>
                      <a:r>
                        <a:rPr lang="fr-FR" sz="1400" b="1" baseline="0" dirty="0">
                          <a:hlinkClick r:id="rId5"/>
                        </a:rPr>
                        <a:t>LIVRETS PEDAGOGIQUES DE L’ELEVE </a:t>
                      </a:r>
                      <a:endParaRPr lang="fr-FR" sz="1400" b="1" baseline="0" dirty="0"/>
                    </a:p>
                    <a:p>
                      <a:endParaRPr lang="fr-FR" sz="1400" baseline="0" dirty="0"/>
                    </a:p>
                    <a:p>
                      <a:r>
                        <a:rPr lang="fr-FR" sz="1400" dirty="0"/>
                        <a:t>Articulation</a:t>
                      </a:r>
                      <a:r>
                        <a:rPr lang="fr-FR" sz="1400" baseline="0" dirty="0"/>
                        <a:t> entre SRAV et l’APER : le SRAV contribue à valider une partie des compétences développées dans le cadre de l’APER </a:t>
                      </a:r>
                      <a:r>
                        <a:rPr lang="fr-FR" sz="1400" b="1" i="1" baseline="0" dirty="0"/>
                        <a:t>« ENFANT ROULEUR »</a:t>
                      </a:r>
                    </a:p>
                    <a:p>
                      <a:endParaRPr lang="fr-FR" sz="1400" b="1" i="1" baseline="0" dirty="0"/>
                    </a:p>
                    <a:p>
                      <a:endParaRPr lang="fr-FR" sz="1400" dirty="0"/>
                    </a:p>
                  </a:txBody>
                  <a:tcPr/>
                </a:tc>
                <a:tc>
                  <a:txBody>
                    <a:bodyPr/>
                    <a:lstStyle/>
                    <a:p>
                      <a:r>
                        <a:rPr lang="fr-FR" dirty="0">
                          <a:hlinkClick r:id="rId6"/>
                        </a:rPr>
                        <a:t>Attestation</a:t>
                      </a:r>
                      <a:r>
                        <a:rPr lang="fr-FR" dirty="0"/>
                        <a:t> délivrée à la suite</a:t>
                      </a:r>
                      <a:r>
                        <a:rPr lang="fr-FR" baseline="0" dirty="0"/>
                        <a:t> des 3 COMPETENCES ACQUISES</a:t>
                      </a:r>
                    </a:p>
                    <a:p>
                      <a:endParaRPr lang="fr-FR" baseline="0" dirty="0"/>
                    </a:p>
                    <a:p>
                      <a:endParaRPr lang="fr-FR" baseline="0" dirty="0"/>
                    </a:p>
                    <a:p>
                      <a:r>
                        <a:rPr lang="fr-FR" dirty="0"/>
                        <a:t>Points de vigilances</a:t>
                      </a:r>
                      <a:r>
                        <a:rPr lang="fr-FR" baseline="0" dirty="0"/>
                        <a:t> concernant les sorties en milieux naturels « VTT » (CF vadémécum académique APPN 2018: </a:t>
                      </a:r>
                      <a:r>
                        <a:rPr lang="fr-FR" baseline="0" dirty="0">
                          <a:hlinkClick r:id="rId7"/>
                        </a:rPr>
                        <a:t>fiche VTT</a:t>
                      </a:r>
                      <a:r>
                        <a:rPr lang="fr-FR" baseline="0" dirty="0"/>
                        <a:t>) ou déplacements à vélo sur des voies de circulations ouvertes aux publics (CF règlementation : </a:t>
                      </a:r>
                      <a:r>
                        <a:rPr lang="fr-FR" baseline="0" dirty="0">
                          <a:hlinkClick r:id="rId7"/>
                        </a:rPr>
                        <a:t>fiche cyclisme sur route</a:t>
                      </a:r>
                      <a:r>
                        <a:rPr lang="fr-FR" baseline="0" dirty="0"/>
                        <a:t>)</a:t>
                      </a:r>
                      <a:endParaRPr lang="fr-FR" dirty="0"/>
                    </a:p>
                  </a:txBody>
                  <a:tcPr/>
                </a:tc>
                <a:extLst>
                  <a:ext uri="{0D108BD9-81ED-4DB2-BD59-A6C34878D82A}">
                    <a16:rowId xmlns:a16="http://schemas.microsoft.com/office/drawing/2014/main" val="4250298637"/>
                  </a:ext>
                </a:extLst>
              </a:tr>
            </a:tbl>
          </a:graphicData>
        </a:graphic>
      </p:graphicFrame>
      <p:sp>
        <p:nvSpPr>
          <p:cNvPr id="5" name="ZoneTexte 4"/>
          <p:cNvSpPr txBox="1"/>
          <p:nvPr/>
        </p:nvSpPr>
        <p:spPr>
          <a:xfrm>
            <a:off x="2560316" y="75810"/>
            <a:ext cx="7427741" cy="400110"/>
          </a:xfrm>
          <a:prstGeom prst="rect">
            <a:avLst/>
          </a:prstGeom>
          <a:solidFill>
            <a:schemeClr val="accent4">
              <a:lumMod val="20000"/>
              <a:lumOff val="80000"/>
            </a:schemeClr>
          </a:solidFill>
        </p:spPr>
        <p:txBody>
          <a:bodyPr wrap="square" rtlCol="0">
            <a:spAutoFit/>
          </a:bodyPr>
          <a:lstStyle/>
          <a:p>
            <a:pPr algn="ctr"/>
            <a:r>
              <a:rPr lang="fr-FR" sz="2000" b="1" dirty="0">
                <a:latin typeface="Comic Sans MS" panose="030F0702030302020204" pitchFamily="66" charset="0"/>
              </a:rPr>
              <a:t>LE PARCOURS DE FORMATION DU SRAV A L’ECOLE</a:t>
            </a:r>
          </a:p>
        </p:txBody>
      </p:sp>
      <p:sp>
        <p:nvSpPr>
          <p:cNvPr id="6" name="ZoneTexte 5"/>
          <p:cNvSpPr txBox="1"/>
          <p:nvPr/>
        </p:nvSpPr>
        <p:spPr>
          <a:xfrm>
            <a:off x="3712593" y="5210198"/>
            <a:ext cx="4509925" cy="369332"/>
          </a:xfrm>
          <a:prstGeom prst="rect">
            <a:avLst/>
          </a:prstGeom>
          <a:solidFill>
            <a:schemeClr val="accent6"/>
          </a:solidFill>
        </p:spPr>
        <p:txBody>
          <a:bodyPr wrap="square" rtlCol="0">
            <a:spAutoFit/>
          </a:bodyPr>
          <a:lstStyle/>
          <a:p>
            <a:r>
              <a:rPr lang="fr-FR" b="1" dirty="0">
                <a:solidFill>
                  <a:schemeClr val="bg1"/>
                </a:solidFill>
              </a:rPr>
              <a:t>PARTENAIRES ENGAGES DANS CE DISPOSITIF : </a:t>
            </a:r>
          </a:p>
        </p:txBody>
      </p:sp>
      <p:pic>
        <p:nvPicPr>
          <p:cNvPr id="7" name="Image 6">
            <a:hlinkClick r:id="rId8"/>
          </p:cNvPr>
          <p:cNvPicPr/>
          <p:nvPr/>
        </p:nvPicPr>
        <p:blipFill>
          <a:blip r:embed="rId9"/>
          <a:srcRect/>
          <a:stretch>
            <a:fillRect/>
          </a:stretch>
        </p:blipFill>
        <p:spPr bwMode="auto">
          <a:xfrm>
            <a:off x="445770" y="5665470"/>
            <a:ext cx="647700" cy="647700"/>
          </a:xfrm>
          <a:prstGeom prst="rect">
            <a:avLst/>
          </a:prstGeom>
          <a:noFill/>
          <a:ln w="9525">
            <a:noFill/>
            <a:miter lim="800000"/>
            <a:headEnd/>
            <a:tailEnd/>
          </a:ln>
        </p:spPr>
      </p:pic>
      <p:pic>
        <p:nvPicPr>
          <p:cNvPr id="8" name="Image 7">
            <a:hlinkClick r:id="rId10"/>
          </p:cNvPr>
          <p:cNvPicPr/>
          <p:nvPr/>
        </p:nvPicPr>
        <p:blipFill>
          <a:blip r:embed="rId11"/>
          <a:srcRect/>
          <a:stretch>
            <a:fillRect/>
          </a:stretch>
        </p:blipFill>
        <p:spPr bwMode="auto">
          <a:xfrm>
            <a:off x="1290637" y="5655945"/>
            <a:ext cx="695325" cy="666750"/>
          </a:xfrm>
          <a:prstGeom prst="rect">
            <a:avLst/>
          </a:prstGeom>
          <a:noFill/>
          <a:ln w="9525">
            <a:noFill/>
            <a:miter lim="800000"/>
            <a:headEnd/>
            <a:tailEnd/>
          </a:ln>
        </p:spPr>
      </p:pic>
      <p:pic>
        <p:nvPicPr>
          <p:cNvPr id="9" name="Image 8">
            <a:hlinkClick r:id="rId12"/>
          </p:cNvPr>
          <p:cNvPicPr/>
          <p:nvPr/>
        </p:nvPicPr>
        <p:blipFill>
          <a:blip r:embed="rId13"/>
          <a:srcRect/>
          <a:stretch>
            <a:fillRect/>
          </a:stretch>
        </p:blipFill>
        <p:spPr bwMode="auto">
          <a:xfrm>
            <a:off x="2071687" y="5834062"/>
            <a:ext cx="733425" cy="447675"/>
          </a:xfrm>
          <a:prstGeom prst="rect">
            <a:avLst/>
          </a:prstGeom>
          <a:noFill/>
          <a:ln w="9525">
            <a:noFill/>
            <a:miter lim="800000"/>
            <a:headEnd/>
            <a:tailEnd/>
          </a:ln>
        </p:spPr>
      </p:pic>
      <p:pic>
        <p:nvPicPr>
          <p:cNvPr id="10" name="Image 9">
            <a:hlinkClick r:id="rId14"/>
          </p:cNvPr>
          <p:cNvPicPr/>
          <p:nvPr/>
        </p:nvPicPr>
        <p:blipFill>
          <a:blip r:embed="rId15"/>
          <a:srcRect/>
          <a:stretch>
            <a:fillRect/>
          </a:stretch>
        </p:blipFill>
        <p:spPr bwMode="auto">
          <a:xfrm>
            <a:off x="2959417" y="5764530"/>
            <a:ext cx="695325" cy="495300"/>
          </a:xfrm>
          <a:prstGeom prst="rect">
            <a:avLst/>
          </a:prstGeom>
          <a:noFill/>
          <a:ln w="9525">
            <a:noFill/>
            <a:miter lim="800000"/>
            <a:headEnd/>
            <a:tailEnd/>
          </a:ln>
        </p:spPr>
      </p:pic>
      <p:pic>
        <p:nvPicPr>
          <p:cNvPr id="11" name="Image 10">
            <a:hlinkClick r:id="rId16"/>
          </p:cNvPr>
          <p:cNvPicPr/>
          <p:nvPr/>
        </p:nvPicPr>
        <p:blipFill>
          <a:blip r:embed="rId17"/>
          <a:srcRect/>
          <a:stretch>
            <a:fillRect/>
          </a:stretch>
        </p:blipFill>
        <p:spPr bwMode="auto">
          <a:xfrm>
            <a:off x="3849052" y="5941695"/>
            <a:ext cx="561975" cy="323850"/>
          </a:xfrm>
          <a:prstGeom prst="rect">
            <a:avLst/>
          </a:prstGeom>
          <a:noFill/>
          <a:ln w="9525">
            <a:noFill/>
            <a:miter lim="800000"/>
            <a:headEnd/>
            <a:tailEnd/>
          </a:ln>
        </p:spPr>
      </p:pic>
      <p:pic>
        <p:nvPicPr>
          <p:cNvPr id="12" name="Image 11">
            <a:hlinkClick r:id="rId18"/>
          </p:cNvPr>
          <p:cNvPicPr/>
          <p:nvPr/>
        </p:nvPicPr>
        <p:blipFill>
          <a:blip r:embed="rId19"/>
          <a:srcRect/>
          <a:stretch>
            <a:fillRect/>
          </a:stretch>
        </p:blipFill>
        <p:spPr bwMode="auto">
          <a:xfrm>
            <a:off x="4611052" y="5656897"/>
            <a:ext cx="638175" cy="619125"/>
          </a:xfrm>
          <a:prstGeom prst="rect">
            <a:avLst/>
          </a:prstGeom>
          <a:noFill/>
          <a:ln w="9525">
            <a:noFill/>
            <a:miter lim="800000"/>
            <a:headEnd/>
            <a:tailEnd/>
          </a:ln>
        </p:spPr>
      </p:pic>
      <p:pic>
        <p:nvPicPr>
          <p:cNvPr id="13" name="Image 12">
            <a:hlinkClick r:id="rId20"/>
          </p:cNvPr>
          <p:cNvPicPr/>
          <p:nvPr/>
        </p:nvPicPr>
        <p:blipFill>
          <a:blip r:embed="rId21"/>
          <a:srcRect/>
          <a:stretch>
            <a:fillRect/>
          </a:stretch>
        </p:blipFill>
        <p:spPr bwMode="auto">
          <a:xfrm>
            <a:off x="5443537" y="5671185"/>
            <a:ext cx="619125" cy="590550"/>
          </a:xfrm>
          <a:prstGeom prst="rect">
            <a:avLst/>
          </a:prstGeom>
          <a:noFill/>
          <a:ln w="9525">
            <a:noFill/>
            <a:miter lim="800000"/>
            <a:headEnd/>
            <a:tailEnd/>
          </a:ln>
        </p:spPr>
      </p:pic>
      <p:pic>
        <p:nvPicPr>
          <p:cNvPr id="14" name="Image 13">
            <a:hlinkClick r:id="rId22"/>
          </p:cNvPr>
          <p:cNvPicPr/>
          <p:nvPr/>
        </p:nvPicPr>
        <p:blipFill>
          <a:blip r:embed="rId23"/>
          <a:srcRect/>
          <a:stretch>
            <a:fillRect/>
          </a:stretch>
        </p:blipFill>
        <p:spPr bwMode="auto">
          <a:xfrm>
            <a:off x="6187440" y="5680710"/>
            <a:ext cx="685800" cy="571500"/>
          </a:xfrm>
          <a:prstGeom prst="rect">
            <a:avLst/>
          </a:prstGeom>
          <a:noFill/>
          <a:ln w="9525">
            <a:noFill/>
            <a:miter lim="800000"/>
            <a:headEnd/>
            <a:tailEnd/>
          </a:ln>
        </p:spPr>
      </p:pic>
      <p:pic>
        <p:nvPicPr>
          <p:cNvPr id="15" name="Image 14"/>
          <p:cNvPicPr/>
          <p:nvPr/>
        </p:nvPicPr>
        <p:blipFill>
          <a:blip r:embed="rId24"/>
          <a:srcRect/>
          <a:stretch>
            <a:fillRect/>
          </a:stretch>
        </p:blipFill>
        <p:spPr bwMode="auto">
          <a:xfrm>
            <a:off x="7047547" y="5642610"/>
            <a:ext cx="657225" cy="647700"/>
          </a:xfrm>
          <a:prstGeom prst="rect">
            <a:avLst/>
          </a:prstGeom>
          <a:noFill/>
          <a:ln w="9525">
            <a:noFill/>
            <a:miter lim="800000"/>
            <a:headEnd/>
            <a:tailEnd/>
          </a:ln>
        </p:spPr>
      </p:pic>
      <p:pic>
        <p:nvPicPr>
          <p:cNvPr id="16" name="Image 15">
            <a:hlinkClick r:id="rId25"/>
          </p:cNvPr>
          <p:cNvPicPr/>
          <p:nvPr/>
        </p:nvPicPr>
        <p:blipFill>
          <a:blip r:embed="rId26"/>
          <a:srcRect/>
          <a:stretch>
            <a:fillRect/>
          </a:stretch>
        </p:blipFill>
        <p:spPr bwMode="auto">
          <a:xfrm>
            <a:off x="7856220" y="5694045"/>
            <a:ext cx="685800" cy="590550"/>
          </a:xfrm>
          <a:prstGeom prst="rect">
            <a:avLst/>
          </a:prstGeom>
          <a:noFill/>
          <a:ln w="9525">
            <a:noFill/>
            <a:miter lim="800000"/>
            <a:headEnd/>
            <a:tailEnd/>
          </a:ln>
        </p:spPr>
      </p:pic>
      <p:pic>
        <p:nvPicPr>
          <p:cNvPr id="18" name="Image 17"/>
          <p:cNvPicPr/>
          <p:nvPr/>
        </p:nvPicPr>
        <p:blipFill>
          <a:blip r:embed="rId27"/>
          <a:srcRect/>
          <a:stretch>
            <a:fillRect/>
          </a:stretch>
        </p:blipFill>
        <p:spPr bwMode="auto">
          <a:xfrm>
            <a:off x="8706802" y="5624512"/>
            <a:ext cx="638175" cy="657225"/>
          </a:xfrm>
          <a:prstGeom prst="rect">
            <a:avLst/>
          </a:prstGeom>
          <a:noFill/>
          <a:ln w="9525">
            <a:noFill/>
            <a:miter lim="800000"/>
            <a:headEnd/>
            <a:tailEnd/>
          </a:ln>
        </p:spPr>
      </p:pic>
      <p:sp>
        <p:nvSpPr>
          <p:cNvPr id="19" name="Espace réservé du pied de page 2"/>
          <p:cNvSpPr txBox="1">
            <a:spLocks/>
          </p:cNvSpPr>
          <p:nvPr/>
        </p:nvSpPr>
        <p:spPr>
          <a:xfrm>
            <a:off x="3562116" y="6487723"/>
            <a:ext cx="5410060" cy="276236"/>
          </a:xfrm>
          <a:prstGeom prst="rect">
            <a:avLst/>
          </a:prstGeom>
          <a:solidFill>
            <a:schemeClr val="bg1"/>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noProof="0" dirty="0">
                <a:ln>
                  <a:noFill/>
                </a:ln>
                <a:solidFill>
                  <a:schemeClr val="tx1"/>
                </a:solidFill>
                <a:effectLst/>
                <a:uLnTx/>
                <a:uFillTx/>
                <a:latin typeface="+mn-lt"/>
                <a:ea typeface="+mn-ea"/>
                <a:cs typeface="+mn-cs"/>
              </a:rPr>
              <a:t>Nicolas KOPTEFF Katia BECAGLIA</a:t>
            </a:r>
            <a:r>
              <a:rPr kumimoji="0" lang="fr-FR" sz="1200" b="1" i="0" u="none" strike="noStrike" kern="1200" cap="none" spc="0" normalizeH="0" baseline="0" noProof="0" dirty="0">
                <a:ln>
                  <a:noFill/>
                </a:ln>
                <a:solidFill>
                  <a:schemeClr val="tx1"/>
                </a:solidFill>
                <a:effectLst/>
                <a:uLnTx/>
                <a:uFillTx/>
                <a:latin typeface="+mn-lt"/>
                <a:ea typeface="+mn-ea"/>
                <a:cs typeface="+mn-cs"/>
              </a:rPr>
              <a:t> 2020 CPD EPS 06</a:t>
            </a:r>
          </a:p>
        </p:txBody>
      </p:sp>
    </p:spTree>
    <p:extLst>
      <p:ext uri="{BB962C8B-B14F-4D97-AF65-F5344CB8AC3E}">
        <p14:creationId xmlns:p14="http://schemas.microsoft.com/office/powerpoint/2010/main" val="184613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BE40882-B22B-43D0-A215-DF206B96998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011" y="0"/>
            <a:ext cx="12196011" cy="6855745"/>
          </a:xfrm>
          <a:prstGeom prst="rect">
            <a:avLst/>
          </a:prstGeom>
        </p:spPr>
      </p:pic>
      <p:sp>
        <p:nvSpPr>
          <p:cNvPr id="3" name="Titre 2">
            <a:extLst>
              <a:ext uri="{FF2B5EF4-FFF2-40B4-BE49-F238E27FC236}">
                <a16:creationId xmlns:a16="http://schemas.microsoft.com/office/drawing/2014/main" id="{D59F0D0A-DC07-4622-A144-8AEF25F3EA31}"/>
              </a:ext>
            </a:extLst>
          </p:cNvPr>
          <p:cNvSpPr txBox="1">
            <a:spLocks/>
          </p:cNvSpPr>
          <p:nvPr/>
        </p:nvSpPr>
        <p:spPr>
          <a:xfrm>
            <a:off x="1948070" y="344556"/>
            <a:ext cx="8451574" cy="516835"/>
          </a:xfrm>
          <a:prstGeom prst="rect">
            <a:avLst/>
          </a:prstGeom>
          <a:solidFill>
            <a:schemeClr val="accent4">
              <a:lumMod val="20000"/>
              <a:lumOff val="80000"/>
            </a:schemeClr>
          </a:solidFill>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latin typeface="Comic Sans MS" panose="030F0702030302020204" pitchFamily="66" charset="0"/>
              </a:rPr>
              <a:t>PERSPECTIVES / AMBITIONS  ET REFLEXIONS SUR LE 06</a:t>
            </a:r>
          </a:p>
        </p:txBody>
      </p:sp>
      <p:sp>
        <p:nvSpPr>
          <p:cNvPr id="4" name="ZoneTexte 3">
            <a:extLst>
              <a:ext uri="{FF2B5EF4-FFF2-40B4-BE49-F238E27FC236}">
                <a16:creationId xmlns:a16="http://schemas.microsoft.com/office/drawing/2014/main" id="{A4B6B608-B1F9-4EDB-B87D-327241D24936}"/>
              </a:ext>
            </a:extLst>
          </p:cNvPr>
          <p:cNvSpPr txBox="1"/>
          <p:nvPr/>
        </p:nvSpPr>
        <p:spPr>
          <a:xfrm>
            <a:off x="868017" y="1534855"/>
            <a:ext cx="10610372" cy="4770537"/>
          </a:xfrm>
          <a:prstGeom prst="rect">
            <a:avLst/>
          </a:prstGeom>
          <a:solidFill>
            <a:schemeClr val="bg2"/>
          </a:solidFill>
        </p:spPr>
        <p:txBody>
          <a:bodyPr wrap="square" rtlCol="0">
            <a:spAutoFit/>
          </a:bodyPr>
          <a:lstStyle/>
          <a:p>
            <a:endParaRPr lang="fr-FR" sz="1400" dirty="0"/>
          </a:p>
          <a:p>
            <a:pPr marL="285750" indent="-285750">
              <a:buFont typeface="Arial" panose="020B0604020202020204" pitchFamily="34" charset="0"/>
              <a:buChar char="•"/>
            </a:pPr>
            <a:r>
              <a:rPr lang="fr-FR" sz="1400" dirty="0"/>
              <a:t>Mise en place du SRAV en partenariat avec Service Jeunesse et Sport sur les 7 CIRCO de Nice pour l’année scolaire 2020-2021 : </a:t>
            </a:r>
          </a:p>
          <a:p>
            <a:endParaRPr lang="fr-FR" sz="1400" dirty="0"/>
          </a:p>
          <a:p>
            <a:r>
              <a:rPr lang="fr-FR" sz="1400" dirty="0"/>
              <a:t>		- 3 périodes sur l’année, 2 écoles par périodes , 8 classes (CM1 et CM2) par école sur 4 circonscriptions, avec des cycles de 10 séances (soit 10 heures de pratique) + une séance en option en milieu naturel sur une piste cyclable au lac du BROC</a:t>
            </a:r>
          </a:p>
          <a:p>
            <a:r>
              <a:rPr lang="fr-FR" sz="1400" dirty="0">
                <a:highlight>
                  <a:srgbClr val="FFFF00"/>
                </a:highlight>
              </a:rPr>
              <a:t>                                                </a:t>
            </a:r>
          </a:p>
          <a:p>
            <a:r>
              <a:rPr lang="fr-FR" sz="1400" dirty="0"/>
              <a:t>		- BLOC 1 et BLOC 2 validés</a:t>
            </a:r>
          </a:p>
          <a:p>
            <a:endParaRPr lang="fr-FR" sz="1400" dirty="0"/>
          </a:p>
          <a:p>
            <a:pPr marL="285750" indent="-285750">
              <a:buFont typeface="Arial" panose="020B0604020202020204" pitchFamily="34" charset="0"/>
              <a:buChar char="•"/>
            </a:pPr>
            <a:r>
              <a:rPr lang="fr-FR" sz="1400" dirty="0"/>
              <a:t>Mise en place dans les autres CIRCO du département : recherche de quantifier ce qui se fait dans les autres CIRCO</a:t>
            </a:r>
          </a:p>
          <a:p>
            <a:endParaRPr lang="fr-FR" sz="1400" dirty="0"/>
          </a:p>
          <a:p>
            <a:pPr marL="285750" indent="-285750">
              <a:buFont typeface="Arial" panose="020B0604020202020204" pitchFamily="34" charset="0"/>
              <a:buChar char="•"/>
            </a:pPr>
            <a:r>
              <a:rPr lang="fr-FR" sz="1400" dirty="0"/>
              <a:t>Piste de réflexion avec la Prévention MAIF et la Police Municipale de Nice pour valider le BLOC 2 et, </a:t>
            </a:r>
          </a:p>
          <a:p>
            <a:endParaRPr lang="fr-FR" sz="800" dirty="0"/>
          </a:p>
          <a:p>
            <a:pPr marL="285750" indent="-285750">
              <a:buFont typeface="Arial" panose="020B0604020202020204" pitchFamily="34" charset="0"/>
              <a:buChar char="•"/>
            </a:pPr>
            <a:r>
              <a:rPr lang="fr-FR" sz="1400" dirty="0"/>
              <a:t>Priorité donnée cette année sur les classes de CM2 ayant bénéficiées d’un cycle d’apprentissage du SRAV pour valider le BLOC 3 avec le concours du Service Animation et Jeunesse de la Ville </a:t>
            </a:r>
            <a:r>
              <a:rPr lang="fr-FR" sz="1400"/>
              <a:t>de Nice et </a:t>
            </a:r>
            <a:r>
              <a:rPr lang="fr-FR" sz="1400" dirty="0"/>
              <a:t>la Police Municipale afin de délivrer l’attestation du SRAV. Cela devrait représenter 300 élèves de CM2. </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Réflexion pédagogiques pour développer un continuum pédagogique du C1 fin C3 voir poursuite au collège avec le C4</a:t>
            </a:r>
            <a:endParaRPr lang="fr-FR" sz="1400" dirty="0">
              <a:highlight>
                <a:srgbClr val="FFFF00"/>
              </a:highlight>
            </a:endParaRP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Mise en place d’un Livret Pédagogique (comme pour le SAVOIR NAGER) = parcours de formation (C1 / C2 / C3 /réflexion C4</a:t>
            </a:r>
          </a:p>
          <a:p>
            <a:pPr marL="285750" indent="-285750">
              <a:buFont typeface="Arial" panose="020B0604020202020204" pitchFamily="34" charset="0"/>
              <a:buChar char="•"/>
            </a:pPr>
            <a:endParaRPr lang="fr-FR" sz="1400" dirty="0"/>
          </a:p>
          <a:p>
            <a:endParaRPr lang="fr-FR" sz="1400" dirty="0"/>
          </a:p>
          <a:p>
            <a:pPr algn="ctr"/>
            <a:r>
              <a:rPr lang="fr-FR" sz="1600" b="1" dirty="0"/>
              <a:t>OBJECTIF : DELIVRANCE DU SRAV POUR UNE MAJORITE D’ELEVES SORTANT DU 1</a:t>
            </a:r>
            <a:r>
              <a:rPr lang="fr-FR" sz="1600" b="1" baseline="30000" dirty="0"/>
              <a:t>er</a:t>
            </a:r>
            <a:r>
              <a:rPr lang="fr-FR" sz="1600" b="1" dirty="0"/>
              <a:t> DEGRE</a:t>
            </a:r>
          </a:p>
        </p:txBody>
      </p:sp>
      <p:sp>
        <p:nvSpPr>
          <p:cNvPr id="5" name="Flèche : courbe vers la droite 4">
            <a:extLst>
              <a:ext uri="{FF2B5EF4-FFF2-40B4-BE49-F238E27FC236}">
                <a16:creationId xmlns:a16="http://schemas.microsoft.com/office/drawing/2014/main" id="{C8F3A300-90D0-47CD-ADCF-0A9B25BAFF46}"/>
              </a:ext>
            </a:extLst>
          </p:cNvPr>
          <p:cNvSpPr/>
          <p:nvPr/>
        </p:nvSpPr>
        <p:spPr>
          <a:xfrm>
            <a:off x="868017" y="3853491"/>
            <a:ext cx="278296" cy="63610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6" name="Espace réservé du pied de page 2"/>
          <p:cNvSpPr txBox="1">
            <a:spLocks/>
          </p:cNvSpPr>
          <p:nvPr/>
        </p:nvSpPr>
        <p:spPr>
          <a:xfrm>
            <a:off x="3408237" y="6378371"/>
            <a:ext cx="5410060" cy="276236"/>
          </a:xfrm>
          <a:prstGeom prst="rect">
            <a:avLst/>
          </a:prstGeom>
          <a:solidFill>
            <a:schemeClr val="bg1"/>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noProof="0" dirty="0">
                <a:ln>
                  <a:noFill/>
                </a:ln>
                <a:solidFill>
                  <a:schemeClr val="tx1"/>
                </a:solidFill>
                <a:effectLst/>
                <a:uLnTx/>
                <a:uFillTx/>
                <a:latin typeface="+mn-lt"/>
                <a:ea typeface="+mn-ea"/>
                <a:cs typeface="+mn-cs"/>
              </a:rPr>
              <a:t>Nicolas KOPTEFF Katia BECAGLIA</a:t>
            </a:r>
            <a:r>
              <a:rPr kumimoji="0" lang="fr-FR" sz="1200" b="1" i="0" u="none" strike="noStrike" kern="1200" cap="none" spc="0" normalizeH="0" baseline="0" noProof="0" dirty="0">
                <a:ln>
                  <a:noFill/>
                </a:ln>
                <a:solidFill>
                  <a:schemeClr val="tx1"/>
                </a:solidFill>
                <a:effectLst/>
                <a:uLnTx/>
                <a:uFillTx/>
                <a:latin typeface="+mn-lt"/>
                <a:ea typeface="+mn-ea"/>
                <a:cs typeface="+mn-cs"/>
              </a:rPr>
              <a:t> 2020 CPD EPS 06</a:t>
            </a:r>
          </a:p>
        </p:txBody>
      </p:sp>
    </p:spTree>
    <p:extLst>
      <p:ext uri="{BB962C8B-B14F-4D97-AF65-F5344CB8AC3E}">
        <p14:creationId xmlns:p14="http://schemas.microsoft.com/office/powerpoint/2010/main" val="347541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752"/>
            <a:ext cx="12365502" cy="6858000"/>
          </a:xfrm>
          <a:prstGeom prst="rect">
            <a:avLst/>
          </a:prstGeom>
        </p:spPr>
      </p:pic>
      <p:graphicFrame>
        <p:nvGraphicFramePr>
          <p:cNvPr id="3" name="Diagramme 2"/>
          <p:cNvGraphicFramePr/>
          <p:nvPr>
            <p:extLst>
              <p:ext uri="{D42A27DB-BD31-4B8C-83A1-F6EECF244321}">
                <p14:modId xmlns:p14="http://schemas.microsoft.com/office/powerpoint/2010/main" val="1481202041"/>
              </p:ext>
            </p:extLst>
          </p:nvPr>
        </p:nvGraphicFramePr>
        <p:xfrm>
          <a:off x="-1002364" y="-315883"/>
          <a:ext cx="13195322" cy="8006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2832546" y="2030022"/>
            <a:ext cx="3129275" cy="646331"/>
          </a:xfrm>
          <a:prstGeom prst="rect">
            <a:avLst/>
          </a:prstGeom>
          <a:noFill/>
        </p:spPr>
        <p:txBody>
          <a:bodyPr wrap="square" rtlCol="0">
            <a:spAutoFit/>
          </a:bodyPr>
          <a:lstStyle/>
          <a:p>
            <a:pPr algn="ctr"/>
            <a:r>
              <a:rPr lang="fr-FR" b="1" dirty="0">
                <a:highlight>
                  <a:srgbClr val="D5DFF1"/>
                </a:highlight>
              </a:rPr>
              <a:t>CONTINUITE DE TRAVAIL ENTRE LES 2 CYCLES : PONT</a:t>
            </a:r>
          </a:p>
        </p:txBody>
      </p:sp>
      <p:sp>
        <p:nvSpPr>
          <p:cNvPr id="5" name="Flèche : courbe vers le bas 4"/>
          <p:cNvSpPr/>
          <p:nvPr/>
        </p:nvSpPr>
        <p:spPr>
          <a:xfrm>
            <a:off x="2522178" y="1610252"/>
            <a:ext cx="4019395" cy="1119053"/>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6" name="Flèche : courbe vers la droite 5"/>
          <p:cNvSpPr/>
          <p:nvPr/>
        </p:nvSpPr>
        <p:spPr>
          <a:xfrm>
            <a:off x="1901076" y="4457717"/>
            <a:ext cx="621102" cy="1479825"/>
          </a:xfrm>
          <a:prstGeom prst="curv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2029430" y="5808640"/>
            <a:ext cx="3552092" cy="461665"/>
          </a:xfrm>
          <a:prstGeom prst="rect">
            <a:avLst/>
          </a:prstGeom>
          <a:noFill/>
        </p:spPr>
        <p:txBody>
          <a:bodyPr wrap="square" rtlCol="0">
            <a:spAutoFit/>
          </a:bodyPr>
          <a:lstStyle/>
          <a:p>
            <a:pPr algn="ctr"/>
            <a:r>
              <a:rPr lang="fr-FR" sz="2400" b="1" dirty="0">
                <a:solidFill>
                  <a:srgbClr val="0070C0"/>
                </a:solidFill>
                <a:latin typeface="Comic Sans MS" panose="030F0702030302020204" pitchFamily="66" charset="0"/>
              </a:rPr>
              <a:t>CLASSES BLEUES </a:t>
            </a:r>
          </a:p>
        </p:txBody>
      </p:sp>
      <p:sp>
        <p:nvSpPr>
          <p:cNvPr id="8" name="ZoneTexte 7"/>
          <p:cNvSpPr txBox="1"/>
          <p:nvPr/>
        </p:nvSpPr>
        <p:spPr>
          <a:xfrm>
            <a:off x="9015105" y="4655171"/>
            <a:ext cx="759935" cy="461665"/>
          </a:xfrm>
          <a:prstGeom prst="rect">
            <a:avLst/>
          </a:prstGeom>
          <a:noFill/>
        </p:spPr>
        <p:txBody>
          <a:bodyPr wrap="square" rtlCol="0">
            <a:spAutoFit/>
          </a:bodyPr>
          <a:lstStyle/>
          <a:p>
            <a:pPr algn="ctr"/>
            <a:r>
              <a:rPr lang="fr-FR" sz="2400" b="1" dirty="0">
                <a:latin typeface="Comic Sans MS" panose="030F0702030302020204" pitchFamily="66" charset="0"/>
              </a:rPr>
              <a:t>OU</a:t>
            </a:r>
          </a:p>
        </p:txBody>
      </p:sp>
      <p:sp>
        <p:nvSpPr>
          <p:cNvPr id="9" name="ZoneTexte 8"/>
          <p:cNvSpPr txBox="1"/>
          <p:nvPr/>
        </p:nvSpPr>
        <p:spPr>
          <a:xfrm>
            <a:off x="7996131" y="5224902"/>
            <a:ext cx="2970429" cy="830997"/>
          </a:xfrm>
          <a:prstGeom prst="rect">
            <a:avLst/>
          </a:prstGeom>
          <a:noFill/>
        </p:spPr>
        <p:txBody>
          <a:bodyPr wrap="square" rtlCol="0">
            <a:spAutoFit/>
          </a:bodyPr>
          <a:lstStyle/>
          <a:p>
            <a:pPr algn="ctr"/>
            <a:r>
              <a:rPr lang="fr-FR" sz="2400" b="1" dirty="0">
                <a:solidFill>
                  <a:srgbClr val="FF0000"/>
                </a:solidFill>
                <a:latin typeface="Comic Sans MS" panose="030F0702030302020204" pitchFamily="66" charset="0"/>
              </a:rPr>
              <a:t>TEST AISANCE AQUATIQUE </a:t>
            </a:r>
          </a:p>
        </p:txBody>
      </p:sp>
      <p:sp>
        <p:nvSpPr>
          <p:cNvPr id="10" name="ZoneTexte 9"/>
          <p:cNvSpPr txBox="1"/>
          <p:nvPr/>
        </p:nvSpPr>
        <p:spPr>
          <a:xfrm>
            <a:off x="1484243" y="106992"/>
            <a:ext cx="9180273" cy="954107"/>
          </a:xfrm>
          <a:prstGeom prst="rect">
            <a:avLst/>
          </a:prstGeom>
          <a:solidFill>
            <a:schemeClr val="accent4">
              <a:lumMod val="20000"/>
              <a:lumOff val="80000"/>
            </a:schemeClr>
          </a:solidFill>
        </p:spPr>
        <p:txBody>
          <a:bodyPr wrap="square" rtlCol="0">
            <a:spAutoFit/>
          </a:bodyPr>
          <a:lstStyle/>
          <a:p>
            <a:pPr algn="ctr"/>
            <a:r>
              <a:rPr lang="fr-FR" sz="2800" b="1" dirty="0">
                <a:latin typeface="Comic Sans MS" panose="030F0702030302020204" pitchFamily="66" charset="0"/>
              </a:rPr>
              <a:t>CONTINUUM : le PARCOURS de FORMATION du SAVOIR NAGER A L’ECOLE </a:t>
            </a:r>
          </a:p>
        </p:txBody>
      </p:sp>
      <p:sp>
        <p:nvSpPr>
          <p:cNvPr id="11" name="Espace réservé du pied de page 2"/>
          <p:cNvSpPr txBox="1">
            <a:spLocks/>
          </p:cNvSpPr>
          <p:nvPr/>
        </p:nvSpPr>
        <p:spPr>
          <a:xfrm>
            <a:off x="3408237" y="6378371"/>
            <a:ext cx="5410060" cy="276236"/>
          </a:xfrm>
          <a:prstGeom prst="rect">
            <a:avLst/>
          </a:prstGeom>
          <a:solidFill>
            <a:schemeClr val="bg1"/>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noProof="0" dirty="0">
                <a:ln>
                  <a:noFill/>
                </a:ln>
                <a:solidFill>
                  <a:schemeClr val="tx1"/>
                </a:solidFill>
                <a:effectLst/>
                <a:uLnTx/>
                <a:uFillTx/>
                <a:latin typeface="+mn-lt"/>
                <a:ea typeface="+mn-ea"/>
                <a:cs typeface="+mn-cs"/>
              </a:rPr>
              <a:t>Nicolas KOPTEFF Katia BECAGLIA</a:t>
            </a:r>
            <a:r>
              <a:rPr kumimoji="0" lang="fr-FR" sz="1200" b="1" i="0" u="none" strike="noStrike" kern="1200" cap="none" spc="0" normalizeH="0" baseline="0" noProof="0" dirty="0">
                <a:ln>
                  <a:noFill/>
                </a:ln>
                <a:solidFill>
                  <a:schemeClr val="tx1"/>
                </a:solidFill>
                <a:effectLst/>
                <a:uLnTx/>
                <a:uFillTx/>
                <a:latin typeface="+mn-lt"/>
                <a:ea typeface="+mn-ea"/>
                <a:cs typeface="+mn-cs"/>
              </a:rPr>
              <a:t> 2020 CPD EPS 06</a:t>
            </a:r>
          </a:p>
        </p:txBody>
      </p:sp>
    </p:spTree>
    <p:extLst>
      <p:ext uri="{BB962C8B-B14F-4D97-AF65-F5344CB8AC3E}">
        <p14:creationId xmlns:p14="http://schemas.microsoft.com/office/powerpoint/2010/main" val="6902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animBg="1"/>
      <p:bldP spid="6" grpId="0" animBg="1"/>
      <p:bldP spid="7" grpId="0"/>
      <p:bldP spid="8" grpId="0"/>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65502" cy="6858000"/>
          </a:xfrm>
          <a:prstGeom prst="rect">
            <a:avLst/>
          </a:prstGeom>
        </p:spPr>
      </p:pic>
      <p:sp>
        <p:nvSpPr>
          <p:cNvPr id="10" name="ZoneTexte 9"/>
          <p:cNvSpPr txBox="1"/>
          <p:nvPr/>
        </p:nvSpPr>
        <p:spPr>
          <a:xfrm>
            <a:off x="727684" y="38559"/>
            <a:ext cx="10930596" cy="461665"/>
          </a:xfrm>
          <a:prstGeom prst="rect">
            <a:avLst/>
          </a:prstGeom>
          <a:solidFill>
            <a:schemeClr val="accent4">
              <a:lumMod val="20000"/>
              <a:lumOff val="80000"/>
            </a:schemeClr>
          </a:solidFill>
        </p:spPr>
        <p:txBody>
          <a:bodyPr wrap="square" rtlCol="0">
            <a:spAutoFit/>
          </a:bodyPr>
          <a:lstStyle/>
          <a:p>
            <a:pPr algn="ctr"/>
            <a:r>
              <a:rPr lang="fr-FR" sz="2400" b="1" dirty="0">
                <a:latin typeface="Comic Sans MS" panose="030F0702030302020204" pitchFamily="66" charset="0"/>
              </a:rPr>
              <a:t>PARCOURS de FORMATION du SAVOIR NAGER A L’ECOLE</a:t>
            </a:r>
          </a:p>
        </p:txBody>
      </p:sp>
      <p:graphicFrame>
        <p:nvGraphicFramePr>
          <p:cNvPr id="11" name="Tableau 10"/>
          <p:cNvGraphicFramePr>
            <a:graphicFrameLocks noGrp="1"/>
          </p:cNvGraphicFramePr>
          <p:nvPr>
            <p:extLst>
              <p:ext uri="{D42A27DB-BD31-4B8C-83A1-F6EECF244321}">
                <p14:modId xmlns:p14="http://schemas.microsoft.com/office/powerpoint/2010/main" val="1046680087"/>
              </p:ext>
            </p:extLst>
          </p:nvPr>
        </p:nvGraphicFramePr>
        <p:xfrm>
          <a:off x="96982" y="562677"/>
          <a:ext cx="12192000" cy="6082636"/>
        </p:xfrm>
        <a:graphic>
          <a:graphicData uri="http://schemas.openxmlformats.org/drawingml/2006/table">
            <a:tbl>
              <a:tblPr firstRow="1" bandRow="1">
                <a:tableStyleId>{93296810-A885-4BE3-A3E7-6D5BEEA58F35}</a:tableStyleId>
              </a:tblPr>
              <a:tblGrid>
                <a:gridCol w="4045527">
                  <a:extLst>
                    <a:ext uri="{9D8B030D-6E8A-4147-A177-3AD203B41FA5}">
                      <a16:colId xmlns:a16="http://schemas.microsoft.com/office/drawing/2014/main" val="2232933054"/>
                    </a:ext>
                  </a:extLst>
                </a:gridCol>
                <a:gridCol w="3906982">
                  <a:extLst>
                    <a:ext uri="{9D8B030D-6E8A-4147-A177-3AD203B41FA5}">
                      <a16:colId xmlns:a16="http://schemas.microsoft.com/office/drawing/2014/main" val="2430469678"/>
                    </a:ext>
                  </a:extLst>
                </a:gridCol>
                <a:gridCol w="4239491">
                  <a:extLst>
                    <a:ext uri="{9D8B030D-6E8A-4147-A177-3AD203B41FA5}">
                      <a16:colId xmlns:a16="http://schemas.microsoft.com/office/drawing/2014/main" val="2438429834"/>
                    </a:ext>
                  </a:extLst>
                </a:gridCol>
              </a:tblGrid>
              <a:tr h="1338030">
                <a:tc>
                  <a:txBody>
                    <a:bodyPr/>
                    <a:lstStyle/>
                    <a:p>
                      <a:pPr lvl="0" algn="ctr"/>
                      <a:r>
                        <a:rPr lang="fr-FR" sz="2000" b="1" dirty="0">
                          <a:latin typeface="Comic Sans MS" panose="030F0702030302020204" pitchFamily="66" charset="0"/>
                        </a:rPr>
                        <a:t>AISANCE AQUATIQUE </a:t>
                      </a:r>
                    </a:p>
                    <a:p>
                      <a:pPr lvl="0" algn="ctr"/>
                      <a:r>
                        <a:rPr lang="fr-FR" sz="2000" b="1" dirty="0">
                          <a:latin typeface="Comic Sans MS" panose="030F0702030302020204" pitchFamily="66" charset="0"/>
                        </a:rPr>
                        <a:t>4-6 ans</a:t>
                      </a:r>
                    </a:p>
                    <a:p>
                      <a:pPr lvl="0" algn="ctr"/>
                      <a:r>
                        <a:rPr lang="fr-FR" sz="1800" b="1" dirty="0">
                          <a:solidFill>
                            <a:schemeClr val="tx1"/>
                          </a:solidFill>
                          <a:latin typeface="Comic Sans MS" panose="030F0702030302020204" pitchFamily="66" charset="0"/>
                        </a:rPr>
                        <a:t>CYCLE 1</a:t>
                      </a:r>
                    </a:p>
                    <a:p>
                      <a:pPr lvl="0" algn="ctr"/>
                      <a:r>
                        <a:rPr lang="fr-FR" sz="1800" b="1" dirty="0">
                          <a:solidFill>
                            <a:schemeClr val="tx1"/>
                          </a:solidFill>
                          <a:latin typeface="Comic Sans MS" panose="030F0702030302020204" pitchFamily="66" charset="0"/>
                          <a:hlinkClick r:id="rId4"/>
                        </a:rPr>
                        <a:t>Prevention</a:t>
                      </a:r>
                      <a:r>
                        <a:rPr lang="fr-FR" sz="1800" b="1" baseline="0" dirty="0">
                          <a:solidFill>
                            <a:schemeClr val="tx1"/>
                          </a:solidFill>
                          <a:latin typeface="Comic Sans MS" panose="030F0702030302020204" pitchFamily="66" charset="0"/>
                          <a:hlinkClick r:id="rId4"/>
                        </a:rPr>
                        <a:t> des noyades</a:t>
                      </a:r>
                      <a:endParaRPr lang="fr-FR" sz="1800" b="1" dirty="0">
                        <a:solidFill>
                          <a:schemeClr val="tx1"/>
                        </a:solidFill>
                        <a:latin typeface="Comic Sans MS" panose="030F0702030302020204" pitchFamily="66" charset="0"/>
                      </a:endParaRPr>
                    </a:p>
                  </a:txBody>
                  <a:tcPr>
                    <a:solidFill>
                      <a:schemeClr val="accent1">
                        <a:lumMod val="60000"/>
                        <a:lumOff val="40000"/>
                      </a:schemeClr>
                    </a:solidFill>
                  </a:tcPr>
                </a:tc>
                <a:tc>
                  <a:txBody>
                    <a:bodyPr/>
                    <a:lstStyle/>
                    <a:p>
                      <a:pPr lvl="0" algn="ctr"/>
                      <a:r>
                        <a:rPr lang="fr-FR" sz="2000" b="1" dirty="0">
                          <a:latin typeface="Comic Sans MS" panose="030F0702030302020204" pitchFamily="66" charset="0"/>
                        </a:rPr>
                        <a:t>SAVOIR NAGER </a:t>
                      </a:r>
                    </a:p>
                    <a:p>
                      <a:pPr lvl="0" algn="ctr"/>
                      <a:endParaRPr lang="fr-FR" sz="1100" b="1" dirty="0">
                        <a:solidFill>
                          <a:schemeClr val="tx1"/>
                        </a:solidFill>
                        <a:latin typeface="Comic Sans MS" panose="030F0702030302020204" pitchFamily="66" charset="0"/>
                      </a:endParaRPr>
                    </a:p>
                    <a:p>
                      <a:pPr lvl="0" algn="ctr"/>
                      <a:r>
                        <a:rPr lang="fr-FR" sz="1800" b="1" dirty="0">
                          <a:solidFill>
                            <a:schemeClr val="tx1"/>
                          </a:solidFill>
                          <a:latin typeface="Comic Sans MS" panose="030F0702030302020204" pitchFamily="66" charset="0"/>
                        </a:rPr>
                        <a:t>FIN CYCLE 2</a:t>
                      </a:r>
                    </a:p>
                    <a:p>
                      <a:pPr lvl="0" algn="ctr"/>
                      <a:r>
                        <a:rPr lang="fr-FR" sz="1800" b="1" dirty="0">
                          <a:solidFill>
                            <a:schemeClr val="tx1"/>
                          </a:solidFill>
                          <a:latin typeface="Comic Sans MS" panose="030F0702030302020204" pitchFamily="66" charset="0"/>
                        </a:rPr>
                        <a:t>Se déplacer et</a:t>
                      </a:r>
                      <a:r>
                        <a:rPr lang="fr-FR" sz="1800" b="1" baseline="0" dirty="0">
                          <a:solidFill>
                            <a:schemeClr val="tx1"/>
                          </a:solidFill>
                          <a:latin typeface="Comic Sans MS" panose="030F0702030302020204" pitchFamily="66" charset="0"/>
                        </a:rPr>
                        <a:t> </a:t>
                      </a:r>
                      <a:r>
                        <a:rPr lang="fr-FR" sz="1800" b="1" dirty="0">
                          <a:solidFill>
                            <a:schemeClr val="tx1"/>
                          </a:solidFill>
                          <a:latin typeface="Comic Sans MS" panose="030F0702030302020204" pitchFamily="66" charset="0"/>
                        </a:rPr>
                        <a:t>s’immerger sans paniquer sur une distance définit</a:t>
                      </a:r>
                    </a:p>
                  </a:txBody>
                  <a:tcPr>
                    <a:solidFill>
                      <a:schemeClr val="accent1">
                        <a:lumMod val="60000"/>
                        <a:lumOff val="40000"/>
                      </a:schemeClr>
                    </a:solidFill>
                  </a:tcPr>
                </a:tc>
                <a:tc>
                  <a:txBody>
                    <a:bodyPr/>
                    <a:lstStyle/>
                    <a:p>
                      <a:pPr lvl="0" algn="ctr"/>
                      <a:r>
                        <a:rPr lang="fr-FR" sz="2000" b="1" dirty="0">
                          <a:latin typeface="Comic Sans MS" panose="030F0702030302020204" pitchFamily="66" charset="0"/>
                        </a:rPr>
                        <a:t>ATTESTATION SCOLAIRE DU SAVOIR NAGER</a:t>
                      </a:r>
                    </a:p>
                    <a:p>
                      <a:pPr lvl="0" algn="ctr"/>
                      <a:r>
                        <a:rPr lang="fr-FR" sz="1800" b="1" dirty="0">
                          <a:solidFill>
                            <a:schemeClr val="tx1"/>
                          </a:solidFill>
                          <a:latin typeface="Comic Sans MS" panose="030F0702030302020204" pitchFamily="66" charset="0"/>
                        </a:rPr>
                        <a:t>FIN CYCLE 3</a:t>
                      </a:r>
                    </a:p>
                    <a:p>
                      <a:pPr lvl="0" algn="ctr"/>
                      <a:r>
                        <a:rPr lang="fr-FR" sz="1800" b="1" dirty="0">
                          <a:solidFill>
                            <a:schemeClr val="tx1"/>
                          </a:solidFill>
                          <a:latin typeface="Comic Sans MS" panose="030F0702030302020204" pitchFamily="66" charset="0"/>
                        </a:rPr>
                        <a:t>Valider une maîtrise du milieu aquatique définit</a:t>
                      </a:r>
                    </a:p>
                  </a:txBody>
                  <a:tcPr>
                    <a:solidFill>
                      <a:schemeClr val="accent1">
                        <a:lumMod val="60000"/>
                        <a:lumOff val="40000"/>
                      </a:schemeClr>
                    </a:solidFill>
                  </a:tcPr>
                </a:tc>
                <a:extLst>
                  <a:ext uri="{0D108BD9-81ED-4DB2-BD59-A6C34878D82A}">
                    <a16:rowId xmlns:a16="http://schemas.microsoft.com/office/drawing/2014/main" val="3241501887"/>
                  </a:ext>
                </a:extLst>
              </a:tr>
              <a:tr h="4558636">
                <a:tc>
                  <a:txBody>
                    <a:bodyPr/>
                    <a:lstStyle/>
                    <a:p>
                      <a:r>
                        <a:rPr lang="fr-FR" sz="1400" baseline="0" dirty="0">
                          <a:latin typeface="Comic Sans MS" panose="030F0702030302020204" pitchFamily="66" charset="0"/>
                        </a:rPr>
                        <a:t>EXPERIENCE POSITIVE DU MILIEU AQUATIQUE / S’ADAPTER AUX SITUATIONS DIVERS</a:t>
                      </a:r>
                    </a:p>
                    <a:p>
                      <a:endParaRPr lang="fr-FR" sz="800"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dirty="0">
                          <a:latin typeface="Comic Sans MS" panose="030F0702030302020204" pitchFamily="66" charset="0"/>
                        </a:rPr>
                        <a:t>● Objectifs recherchés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dirty="0">
                          <a:latin typeface="Comic Sans MS" panose="030F0702030302020204" pitchFamily="66" charset="0"/>
                        </a:rPr>
                        <a:t>- s’adapter (confiance et sécurité)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dirty="0">
                          <a:latin typeface="Comic Sans MS" panose="030F0702030302020204" pitchFamily="66" charset="0"/>
                        </a:rPr>
                        <a:t>- construire de nouveaux équilibres (se déplacer, s’immerger, se laisse flotter, etc…)</a:t>
                      </a:r>
                      <a:endParaRPr lang="fr-FR" sz="1400" dirty="0">
                        <a:highlight>
                          <a:srgbClr val="FFFF00"/>
                        </a:highlight>
                        <a:latin typeface="Comic Sans MS" panose="030F0702030302020204" pitchFamily="66" charset="0"/>
                      </a:endParaRPr>
                    </a:p>
                    <a:p>
                      <a:endParaRPr lang="fr-FR" sz="800" baseline="0" dirty="0">
                        <a:latin typeface="Comic Sans MS" panose="030F0702030302020204" pitchFamily="66" charset="0"/>
                      </a:endParaRPr>
                    </a:p>
                    <a:p>
                      <a:r>
                        <a:rPr lang="fr-FR" sz="1400" baseline="0" dirty="0">
                          <a:latin typeface="Comic Sans MS" panose="030F0702030302020204" pitchFamily="66" charset="0"/>
                        </a:rPr>
                        <a:t>● 3 paliers définit </a:t>
                      </a:r>
                      <a:r>
                        <a:rPr lang="fr-FR" sz="1400" baseline="0" dirty="0">
                          <a:latin typeface="Comic Sans MS" panose="030F0702030302020204" pitchFamily="66" charset="0"/>
                          <a:hlinkClick r:id="rId5"/>
                        </a:rPr>
                        <a:t>(CF site gouvernement)</a:t>
                      </a:r>
                      <a:endParaRPr lang="fr-FR" sz="1400" baseline="0" dirty="0">
                        <a:latin typeface="Comic Sans MS" panose="030F0702030302020204" pitchFamily="66" charset="0"/>
                      </a:endParaRPr>
                    </a:p>
                    <a:p>
                      <a:endParaRPr lang="fr-FR" sz="800" baseline="0" dirty="0">
                        <a:latin typeface="Comic Sans MS" panose="030F0702030302020204" pitchFamily="66" charset="0"/>
                      </a:endParaRPr>
                    </a:p>
                    <a:p>
                      <a:r>
                        <a:rPr lang="fr-FR" sz="1400" baseline="0" dirty="0">
                          <a:latin typeface="Comic Sans MS" panose="030F0702030302020204" pitchFamily="66" charset="0"/>
                        </a:rPr>
                        <a:t>● Distinction classes  bleues (pendant le temps scolaire) / stages bleus (temps périscolaire ou extra-scolaire) :</a:t>
                      </a:r>
                    </a:p>
                    <a:p>
                      <a:r>
                        <a:rPr lang="fr-FR" sz="1400" baseline="0" dirty="0">
                          <a:latin typeface="Comic Sans MS" panose="030F0702030302020204" pitchFamily="66" charset="0"/>
                        </a:rPr>
                        <a:t>(CF modalités d’organisation et encadrement des STAGES dans la  </a:t>
                      </a:r>
                      <a:r>
                        <a:rPr lang="fr-FR" sz="1400" baseline="0" dirty="0">
                          <a:latin typeface="Comic Sans MS" panose="030F0702030302020204" pitchFamily="66" charset="0"/>
                          <a:hlinkClick r:id="rId6"/>
                        </a:rPr>
                        <a:t>fiche pratique FFN en périscolaire</a:t>
                      </a:r>
                      <a:r>
                        <a:rPr lang="fr-FR" sz="1400" baseline="0" dirty="0">
                          <a:latin typeface="Comic Sans MS" panose="030F0702030302020204" pitchFamily="66" charset="0"/>
                        </a:rPr>
                        <a:t>) + </a:t>
                      </a:r>
                      <a:r>
                        <a:rPr lang="fr-FR" sz="1400" baseline="0" dirty="0">
                          <a:latin typeface="Comic Sans MS" panose="030F0702030302020204" pitchFamily="66" charset="0"/>
                          <a:hlinkClick r:id="rId7"/>
                        </a:rPr>
                        <a:t>(note de service DFT 2020-03-annexe IV)</a:t>
                      </a:r>
                      <a:endParaRPr lang="fr-FR" sz="1400" baseline="0" dirty="0">
                        <a:latin typeface="Comic Sans MS" panose="030F0702030302020204" pitchFamily="66" charset="0"/>
                      </a:endParaRPr>
                    </a:p>
                    <a:p>
                      <a:endParaRPr lang="fr-FR" sz="800" baseline="0" dirty="0">
                        <a:latin typeface="Comic Sans MS" panose="030F0702030302020204" pitchFamily="66" charset="0"/>
                      </a:endParaRPr>
                    </a:p>
                    <a:p>
                      <a:pPr algn="l"/>
                      <a:r>
                        <a:rPr lang="fr-FR" sz="1400" baseline="0" dirty="0">
                          <a:latin typeface="Comic Sans MS" panose="030F0702030302020204" pitchFamily="66" charset="0"/>
                        </a:rPr>
                        <a:t>● </a:t>
                      </a:r>
                      <a:r>
                        <a:rPr lang="fr-FR" sz="1400" baseline="0" dirty="0">
                          <a:latin typeface="Comic Sans MS" panose="030F0702030302020204" pitchFamily="66" charset="0"/>
                          <a:hlinkClick r:id="rId8"/>
                        </a:rPr>
                        <a:t>Conférence Nationale de Consensus</a:t>
                      </a:r>
                      <a:endParaRPr lang="fr-FR" sz="1400" baseline="0" dirty="0">
                        <a:latin typeface="Comic Sans MS" panose="030F0702030302020204" pitchFamily="66" charset="0"/>
                      </a:endParaRPr>
                    </a:p>
                    <a:p>
                      <a:r>
                        <a:rPr lang="fr-FR" sz="1400" baseline="0" dirty="0">
                          <a:latin typeface="Comic Sans MS" panose="030F0702030302020204" pitchFamily="66" charset="0"/>
                        </a:rPr>
                        <a:t>● Ressources pédagogiques : en cours d’élaboration : sera mis en ligne sur  </a:t>
                      </a:r>
                      <a:r>
                        <a:rPr lang="fr-FR" sz="1400" baseline="0" dirty="0">
                          <a:latin typeface="Comic Sans MS" panose="030F0702030302020204" pitchFamily="66" charset="0"/>
                          <a:hlinkClick r:id="rId9"/>
                        </a:rPr>
                        <a:t>EPS 1  06</a:t>
                      </a:r>
                      <a:endParaRPr lang="fr-FR" sz="1400" dirty="0">
                        <a:latin typeface="Comic Sans MS" panose="030F0702030302020204" pitchFamily="66" charset="0"/>
                      </a:endParaRPr>
                    </a:p>
                  </a:txBody>
                  <a:tcPr/>
                </a:tc>
                <a:tc>
                  <a:txBody>
                    <a:bodyPr/>
                    <a:lstStyle/>
                    <a:p>
                      <a:r>
                        <a:rPr lang="fr-FR" sz="1400" baseline="0" dirty="0">
                          <a:latin typeface="Comic Sans MS" panose="030F0702030302020204" pitchFamily="66" charset="0"/>
                        </a:rPr>
                        <a:t>●  </a:t>
                      </a:r>
                      <a:r>
                        <a:rPr lang="fr-FR" sz="1400" dirty="0">
                          <a:latin typeface="Comic Sans MS" panose="030F0702030302020204" pitchFamily="66" charset="0"/>
                        </a:rPr>
                        <a:t>ATTENDUS</a:t>
                      </a:r>
                      <a:r>
                        <a:rPr lang="fr-FR" sz="1400" baseline="0" dirty="0">
                          <a:latin typeface="Comic Sans MS" panose="030F0702030302020204" pitchFamily="66" charset="0"/>
                        </a:rPr>
                        <a:t> DE FIN DE CYCLE : se déplacer dans l’eau sur une quinzaine de mètres sans appui et après un temps d’immersion : </a:t>
                      </a:r>
                      <a:r>
                        <a:rPr lang="fr-FR" sz="1400" baseline="0" dirty="0">
                          <a:latin typeface="Comic Sans MS" panose="030F0702030302020204" pitchFamily="66" charset="0"/>
                          <a:hlinkClick r:id="rId10"/>
                        </a:rPr>
                        <a:t>circulaire 2017</a:t>
                      </a:r>
                      <a:endParaRPr lang="fr-FR" sz="1400" baseline="0" dirty="0">
                        <a:latin typeface="Comic Sans MS" panose="030F0702030302020204" pitchFamily="66" charset="0"/>
                      </a:endParaRPr>
                    </a:p>
                    <a:p>
                      <a:endParaRPr lang="fr-FR" sz="1400" baseline="0" dirty="0">
                        <a:latin typeface="Comic Sans MS" panose="030F0702030302020204" pitchFamily="66" charset="0"/>
                      </a:endParaRPr>
                    </a:p>
                    <a:p>
                      <a:pPr algn="ctr"/>
                      <a:endParaRPr lang="fr-FR" sz="1400" baseline="0" dirty="0">
                        <a:latin typeface="Comic Sans MS" panose="030F0702030302020204" pitchFamily="66" charset="0"/>
                      </a:endParaRPr>
                    </a:p>
                    <a:p>
                      <a:pPr algn="l"/>
                      <a:r>
                        <a:rPr lang="fr-FR" sz="1400" baseline="0" dirty="0">
                          <a:latin typeface="Comic Sans MS" panose="030F0702030302020204" pitchFamily="66" charset="0"/>
                        </a:rPr>
                        <a:t>● </a:t>
                      </a:r>
                    </a:p>
                    <a:p>
                      <a:pPr algn="ctr"/>
                      <a:endParaRPr lang="fr-FR" sz="1400" baseline="0" dirty="0">
                        <a:latin typeface="Comic Sans MS" panose="030F0702030302020204" pitchFamily="66" charset="0"/>
                      </a:endParaRPr>
                    </a:p>
                    <a:p>
                      <a:pPr algn="ctr"/>
                      <a:endParaRPr lang="fr-FR" sz="1400" baseline="0" dirty="0">
                        <a:latin typeface="Comic Sans MS" panose="030F0702030302020204" pitchFamily="66" charset="0"/>
                      </a:endParaRPr>
                    </a:p>
                    <a:p>
                      <a:pPr algn="ctr"/>
                      <a:endParaRPr lang="fr-FR" sz="1400" baseline="0" dirty="0">
                        <a:latin typeface="Comic Sans MS" panose="030F0702030302020204" pitchFamily="66" charset="0"/>
                      </a:endParaRPr>
                    </a:p>
                    <a:p>
                      <a:pPr algn="ctr"/>
                      <a:endParaRPr lang="fr-FR" sz="1400" baseline="0" dirty="0">
                        <a:latin typeface="Comic Sans MS" panose="030F0702030302020204" pitchFamily="66" charset="0"/>
                      </a:endParaRPr>
                    </a:p>
                    <a:p>
                      <a:pPr algn="l"/>
                      <a:r>
                        <a:rPr lang="fr-FR" sz="1400" baseline="0" dirty="0">
                          <a:latin typeface="Comic Sans MS" panose="030F0702030302020204" pitchFamily="66" charset="0"/>
                        </a:rPr>
                        <a:t>● </a:t>
                      </a:r>
                    </a:p>
                    <a:p>
                      <a:pPr algn="ctr"/>
                      <a:endParaRPr lang="fr-FR" sz="1600" b="1" baseline="0" dirty="0">
                        <a:solidFill>
                          <a:srgbClr val="FF0000"/>
                        </a:solidFill>
                        <a:latin typeface="Comic Sans MS" panose="030F0702030302020204" pitchFamily="66" charset="0"/>
                      </a:endParaRPr>
                    </a:p>
                    <a:p>
                      <a:pPr algn="ctr"/>
                      <a:endParaRPr lang="fr-FR" sz="1600" b="1" baseline="0" dirty="0">
                        <a:solidFill>
                          <a:srgbClr val="FF0000"/>
                        </a:solidFill>
                        <a:latin typeface="Comic Sans MS" panose="030F0702030302020204" pitchFamily="66" charset="0"/>
                      </a:endParaRPr>
                    </a:p>
                    <a:p>
                      <a:pPr algn="ctr"/>
                      <a:endParaRPr lang="fr-FR" sz="1600" b="1" baseline="0" dirty="0">
                        <a:solidFill>
                          <a:srgbClr val="FF0000"/>
                        </a:solidFill>
                        <a:latin typeface="Comic Sans MS" panose="030F0702030302020204" pitchFamily="66" charset="0"/>
                      </a:endParaRPr>
                    </a:p>
                    <a:p>
                      <a:pPr algn="ctr"/>
                      <a:endParaRPr lang="fr-FR" sz="1600" b="1" baseline="0" dirty="0">
                        <a:solidFill>
                          <a:srgbClr val="FF0000"/>
                        </a:solidFill>
                        <a:latin typeface="Comic Sans MS" panose="030F0702030302020204" pitchFamily="66" charset="0"/>
                      </a:endParaRPr>
                    </a:p>
                    <a:p>
                      <a:pPr algn="ctr"/>
                      <a:r>
                        <a:rPr lang="fr-FR" sz="1600" b="1" baseline="0" dirty="0">
                          <a:solidFill>
                            <a:srgbClr val="FF0000"/>
                          </a:solidFill>
                          <a:latin typeface="Comic Sans MS" panose="030F0702030302020204" pitchFamily="66" charset="0"/>
                        </a:rPr>
                        <a:t>CONTINUUM PEDAGOGIQUE</a:t>
                      </a:r>
                    </a:p>
                  </a:txBody>
                  <a:tcPr/>
                </a:tc>
                <a:tc>
                  <a:txBody>
                    <a:bodyPr/>
                    <a:lstStyle/>
                    <a:p>
                      <a:r>
                        <a:rPr lang="fr-FR" sz="1400" baseline="0" dirty="0">
                          <a:latin typeface="Comic Sans MS" panose="030F0702030302020204" pitchFamily="66" charset="0"/>
                        </a:rPr>
                        <a:t>●  Le SAVOIR  NAGER permet la délivrance de l’ASSN </a:t>
                      </a:r>
                      <a:r>
                        <a:rPr lang="fr-FR" sz="1400" baseline="0" dirty="0">
                          <a:latin typeface="Comic Sans MS" panose="030F0702030302020204" pitchFamily="66" charset="0"/>
                          <a:hlinkClick r:id="rId11"/>
                        </a:rPr>
                        <a:t>(BO 23 juillet 2015), </a:t>
                      </a:r>
                      <a:r>
                        <a:rPr lang="fr-FR" sz="1400" baseline="0" dirty="0">
                          <a:latin typeface="Comic Sans MS" panose="030F0702030302020204" pitchFamily="66" charset="0"/>
                        </a:rPr>
                        <a:t>prévue par l’article D.312-47-2 du code de l’éducation : délivrée par le directeur ou le principal (collège) en fin de cycle 3 suite à la réussite du parcours</a:t>
                      </a:r>
                    </a:p>
                    <a:p>
                      <a:endParaRPr lang="fr-FR" sz="1400" baseline="0" dirty="0">
                        <a:latin typeface="Comic Sans MS" panose="030F0702030302020204" pitchFamily="66" charset="0"/>
                      </a:endParaRPr>
                    </a:p>
                    <a:p>
                      <a:r>
                        <a:rPr lang="fr-FR" sz="1400" baseline="0" dirty="0">
                          <a:latin typeface="Comic Sans MS" panose="030F0702030302020204" pitchFamily="66" charset="0"/>
                        </a:rPr>
                        <a:t>● Attestation incluse dans le LSU</a:t>
                      </a:r>
                    </a:p>
                    <a:p>
                      <a:endParaRPr lang="fr-FR" sz="1400" baseline="0" dirty="0">
                        <a:latin typeface="Comic Sans MS" panose="030F0702030302020204" pitchFamily="66" charset="0"/>
                      </a:endParaRPr>
                    </a:p>
                    <a:p>
                      <a:r>
                        <a:rPr lang="fr-FR" sz="1400" baseline="0" dirty="0">
                          <a:latin typeface="Comic Sans MS" panose="030F0702030302020204" pitchFamily="66" charset="0"/>
                        </a:rPr>
                        <a:t>● Elle garantit la réussite d’un certain nombre d’actions motrices réalisées en milieu aquatique surveillé en adaptant ses modes de déplacements et d’équilibre selon les obstacles rencontrés (CF le parcours dans le </a:t>
                      </a:r>
                      <a:r>
                        <a:rPr lang="fr-FR" sz="1400" baseline="0" dirty="0">
                          <a:latin typeface="Comic Sans MS" panose="030F0702030302020204" pitchFamily="66" charset="0"/>
                          <a:hlinkClick r:id="rId11"/>
                        </a:rPr>
                        <a:t>BO du 23 juillet 2015) </a:t>
                      </a:r>
                      <a:endParaRPr lang="fr-FR" sz="1400" baseline="0" dirty="0">
                        <a:latin typeface="Comic Sans MS" panose="030F0702030302020204" pitchFamily="66" charset="0"/>
                      </a:endParaRPr>
                    </a:p>
                    <a:p>
                      <a:r>
                        <a:rPr lang="fr-FR" sz="1400" baseline="0" dirty="0">
                          <a:latin typeface="Comic Sans MS" panose="030F0702030302020204" pitchFamily="66" charset="0"/>
                        </a:rPr>
                        <a:t>  </a:t>
                      </a:r>
                    </a:p>
                    <a:p>
                      <a:endParaRPr lang="fr-FR" sz="1400" baseline="0" dirty="0">
                        <a:latin typeface="Comic Sans MS" panose="030F0702030302020204" pitchFamily="66" charset="0"/>
                      </a:endParaRPr>
                    </a:p>
                    <a:p>
                      <a:endParaRPr lang="fr-FR" sz="800" baseline="0" dirty="0"/>
                    </a:p>
                    <a:p>
                      <a:r>
                        <a:rPr lang="fr-FR" baseline="0" dirty="0"/>
                        <a:t>                                          </a:t>
                      </a:r>
                    </a:p>
                    <a:p>
                      <a:endParaRPr lang="fr-FR" sz="1400" baseline="0" dirty="0">
                        <a:latin typeface="Comic Sans MS" panose="030F0702030302020204" pitchFamily="66" charset="0"/>
                      </a:endParaRPr>
                    </a:p>
                    <a:p>
                      <a:r>
                        <a:rPr lang="fr-FR" sz="1400" baseline="0" dirty="0">
                          <a:latin typeface="Comic Sans MS" panose="030F0702030302020204" pitchFamily="66" charset="0"/>
                        </a:rPr>
                        <a:t>                                            Continuité </a:t>
                      </a:r>
                    </a:p>
                    <a:p>
                      <a:pPr algn="l"/>
                      <a:r>
                        <a:rPr lang="fr-FR" sz="1400" baseline="0" dirty="0">
                          <a:latin typeface="Comic Sans MS" panose="030F0702030302020204" pitchFamily="66" charset="0"/>
                        </a:rPr>
                        <a:t>                              pédagogique et de formation</a:t>
                      </a:r>
                    </a:p>
                    <a:p>
                      <a:pPr algn="l"/>
                      <a:r>
                        <a:rPr lang="fr-FR" sz="1400" baseline="0" dirty="0">
                          <a:latin typeface="Comic Sans MS" panose="030F0702030302020204" pitchFamily="66" charset="0"/>
                        </a:rPr>
                        <a:t>                                       dans le secondaire</a:t>
                      </a:r>
                    </a:p>
                  </a:txBody>
                  <a:tcPr/>
                </a:tc>
                <a:extLst>
                  <a:ext uri="{0D108BD9-81ED-4DB2-BD59-A6C34878D82A}">
                    <a16:rowId xmlns:a16="http://schemas.microsoft.com/office/drawing/2014/main" val="4250298637"/>
                  </a:ext>
                </a:extLst>
              </a:tr>
            </a:tbl>
          </a:graphicData>
        </a:graphic>
      </p:graphicFrame>
      <p:sp>
        <p:nvSpPr>
          <p:cNvPr id="13" name="Espace réservé du pied de page 2"/>
          <p:cNvSpPr txBox="1">
            <a:spLocks/>
          </p:cNvSpPr>
          <p:nvPr/>
        </p:nvSpPr>
        <p:spPr>
          <a:xfrm>
            <a:off x="3487952" y="6549990"/>
            <a:ext cx="5410060" cy="276236"/>
          </a:xfrm>
          <a:prstGeom prst="rect">
            <a:avLst/>
          </a:prstGeom>
          <a:solidFill>
            <a:schemeClr val="bg1"/>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noProof="0" dirty="0">
                <a:ln>
                  <a:noFill/>
                </a:ln>
                <a:solidFill>
                  <a:schemeClr val="tx1"/>
                </a:solidFill>
                <a:effectLst/>
                <a:uLnTx/>
                <a:uFillTx/>
                <a:latin typeface="+mn-lt"/>
                <a:ea typeface="+mn-ea"/>
                <a:cs typeface="+mn-cs"/>
              </a:rPr>
              <a:t>Nicolas KOPTEFF Katia BECAGLIA</a:t>
            </a:r>
            <a:r>
              <a:rPr kumimoji="0" lang="fr-FR" sz="1200" b="1" i="0" u="none" strike="noStrike" kern="1200" cap="none" spc="0" normalizeH="0" baseline="0" noProof="0" dirty="0">
                <a:ln>
                  <a:noFill/>
                </a:ln>
                <a:solidFill>
                  <a:schemeClr val="tx1"/>
                </a:solidFill>
                <a:effectLst/>
                <a:uLnTx/>
                <a:uFillTx/>
                <a:latin typeface="+mn-lt"/>
                <a:ea typeface="+mn-ea"/>
                <a:cs typeface="+mn-cs"/>
              </a:rPr>
              <a:t> 2020 CPD EPS 06</a:t>
            </a:r>
          </a:p>
        </p:txBody>
      </p:sp>
      <p:sp>
        <p:nvSpPr>
          <p:cNvPr id="3" name="Flèche : droite 2"/>
          <p:cNvSpPr/>
          <p:nvPr/>
        </p:nvSpPr>
        <p:spPr>
          <a:xfrm>
            <a:off x="3428842" y="5945684"/>
            <a:ext cx="1392702" cy="22508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7" name="Flèche : droite 6"/>
          <p:cNvSpPr/>
          <p:nvPr/>
        </p:nvSpPr>
        <p:spPr>
          <a:xfrm>
            <a:off x="7291310" y="5997891"/>
            <a:ext cx="1392702" cy="22508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8" name="Flèche : droite 7"/>
          <p:cNvSpPr/>
          <p:nvPr/>
        </p:nvSpPr>
        <p:spPr>
          <a:xfrm>
            <a:off x="8871368" y="5970435"/>
            <a:ext cx="1392702" cy="22508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3FFE08D4-F194-451B-8477-FB5936E2672D}"/>
              </a:ext>
            </a:extLst>
          </p:cNvPr>
          <p:cNvSpPr/>
          <p:nvPr/>
        </p:nvSpPr>
        <p:spPr>
          <a:xfrm>
            <a:off x="5453754" y="5997602"/>
            <a:ext cx="1392702" cy="22508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6071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65502" cy="6858000"/>
          </a:xfrm>
          <a:prstGeom prst="rect">
            <a:avLst/>
          </a:prstGeom>
        </p:spPr>
      </p:pic>
      <p:sp>
        <p:nvSpPr>
          <p:cNvPr id="3" name="Titre 2"/>
          <p:cNvSpPr>
            <a:spLocks noGrp="1"/>
          </p:cNvSpPr>
          <p:nvPr>
            <p:ph type="title"/>
          </p:nvPr>
        </p:nvSpPr>
        <p:spPr>
          <a:xfrm>
            <a:off x="982929" y="219351"/>
            <a:ext cx="10399643" cy="549275"/>
          </a:xfrm>
          <a:solidFill>
            <a:schemeClr val="accent4">
              <a:lumMod val="20000"/>
              <a:lumOff val="80000"/>
            </a:schemeClr>
          </a:solidFill>
        </p:spPr>
        <p:txBody>
          <a:bodyPr>
            <a:normAutofit/>
          </a:bodyPr>
          <a:lstStyle/>
          <a:p>
            <a:pPr algn="ctr"/>
            <a:r>
              <a:rPr lang="fr-FR" sz="2400" dirty="0">
                <a:latin typeface="Comic Sans MS" panose="030F0702030302020204" pitchFamily="66" charset="0"/>
              </a:rPr>
              <a:t>PERSPECTIVES / AMBITIONS  ET REFLEXIONS SUR LE 06</a:t>
            </a:r>
          </a:p>
        </p:txBody>
      </p:sp>
      <p:sp>
        <p:nvSpPr>
          <p:cNvPr id="4" name="ZoneTexte 3"/>
          <p:cNvSpPr txBox="1"/>
          <p:nvPr/>
        </p:nvSpPr>
        <p:spPr>
          <a:xfrm>
            <a:off x="569843" y="1767006"/>
            <a:ext cx="11052313" cy="3970318"/>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fr-FR" sz="1400" dirty="0"/>
              <a:t>Mise en place d’un Livret pédagogique dans la dynamique du parcours de formation (C1 / C2 / C3 /réflexion passerelle avec le C4)</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Mise en place d’un livret d’accueil par piscine (dans un premier temps sur NICE) en  collaboration avec le Service des Sports et les MNS</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Rappels des priorités départementales et mises en œuvre de créneaux constants sur l’année pour Cycle 2 (CP-CE1) et derrière période pour CM2</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Demander à chaque CIRCO du département de faire remonter des indicateurs fiables (quantifiés) en  FIN de CYCLE 2 et proposer en FIN de CM2 des journées banalisées pour passer ASSN avec soutien du collège de secteur et AISANCE AQUATIQUE pour les élèves en échec sur SAVOIR NAGER (avec gilet ou sans gilet) </a:t>
            </a:r>
          </a:p>
          <a:p>
            <a:pPr algn="ctr"/>
            <a:r>
              <a:rPr lang="fr-FR" sz="1400" b="1" dirty="0"/>
              <a:t>OBJECTIF : AUCUN ELEVE NE SORT DU 1</a:t>
            </a:r>
            <a:r>
              <a:rPr lang="fr-FR" sz="1400" b="1" baseline="30000" dirty="0"/>
              <a:t>ER</a:t>
            </a:r>
            <a:r>
              <a:rPr lang="fr-FR" sz="1400" b="1" dirty="0"/>
              <a:t> DEGRE SANS UNE ATTESTATION</a:t>
            </a:r>
          </a:p>
          <a:p>
            <a:pPr algn="ctr"/>
            <a:endParaRPr lang="fr-FR" sz="1400" dirty="0"/>
          </a:p>
          <a:p>
            <a:pPr marL="285750" indent="-285750">
              <a:buFont typeface="Arial" panose="020B0604020202020204" pitchFamily="34" charset="0"/>
              <a:buChar char="•"/>
            </a:pPr>
            <a:r>
              <a:rPr lang="fr-FR" sz="1400" dirty="0"/>
              <a:t>Réinvestir la formation INITIALE / CONTINUE : 2020-2021 intervention sur les T1/T2/T3 sur 6H en SAVOIR NAGER =pérenniser et développer ce type de formation les années à venir </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Proposer 3H/formation à tous les enseignants en responsabilité d’un cycle de natation (éviter les évictions des enseignants , outiller les enseignants peu expérimentés dans l’enseignement de la natation ou pas à l’aise…)</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p:txBody>
      </p:sp>
      <p:sp>
        <p:nvSpPr>
          <p:cNvPr id="5" name="Espace réservé du pied de page 2"/>
          <p:cNvSpPr txBox="1">
            <a:spLocks/>
          </p:cNvSpPr>
          <p:nvPr/>
        </p:nvSpPr>
        <p:spPr>
          <a:xfrm>
            <a:off x="3408237" y="6378371"/>
            <a:ext cx="5410060" cy="276236"/>
          </a:xfrm>
          <a:prstGeom prst="rect">
            <a:avLst/>
          </a:prstGeom>
          <a:solidFill>
            <a:schemeClr val="bg1"/>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noProof="0" dirty="0">
                <a:ln>
                  <a:noFill/>
                </a:ln>
                <a:solidFill>
                  <a:schemeClr val="tx1"/>
                </a:solidFill>
                <a:effectLst/>
                <a:uLnTx/>
                <a:uFillTx/>
                <a:latin typeface="+mn-lt"/>
                <a:ea typeface="+mn-ea"/>
                <a:cs typeface="+mn-cs"/>
              </a:rPr>
              <a:t>Nicolas KOPTEFF Katia BECAGLIA</a:t>
            </a:r>
            <a:r>
              <a:rPr kumimoji="0" lang="fr-FR" sz="1200" b="1" i="0" u="none" strike="noStrike" kern="1200" cap="none" spc="0" normalizeH="0" baseline="0" noProof="0" dirty="0">
                <a:ln>
                  <a:noFill/>
                </a:ln>
                <a:solidFill>
                  <a:schemeClr val="tx1"/>
                </a:solidFill>
                <a:effectLst/>
                <a:uLnTx/>
                <a:uFillTx/>
                <a:latin typeface="+mn-lt"/>
                <a:ea typeface="+mn-ea"/>
                <a:cs typeface="+mn-cs"/>
              </a:rPr>
              <a:t> 2020 CPD EPS 06</a:t>
            </a:r>
          </a:p>
        </p:txBody>
      </p:sp>
    </p:spTree>
    <p:extLst>
      <p:ext uri="{BB962C8B-B14F-4D97-AF65-F5344CB8AC3E}">
        <p14:creationId xmlns:p14="http://schemas.microsoft.com/office/powerpoint/2010/main" val="12198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845</Words>
  <Application>Microsoft Office PowerPoint</Application>
  <PresentationFormat>Grand écran</PresentationFormat>
  <Paragraphs>148</Paragraphs>
  <Slides>6</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lpstr>PERSPECTIVES / AMBITIONS  ET REFLEXIONS SUR LE 06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Becaglia Katia</dc:creator>
  <cp:lastModifiedBy>Becaglia Katia</cp:lastModifiedBy>
  <cp:revision>67</cp:revision>
  <cp:lastPrinted>2021-02-04T15:03:54Z</cp:lastPrinted>
  <dcterms:created xsi:type="dcterms:W3CDTF">2021-02-04T14:56:16Z</dcterms:created>
  <dcterms:modified xsi:type="dcterms:W3CDTF">2021-03-12T08:48:59Z</dcterms:modified>
</cp:coreProperties>
</file>