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1" r:id="rId6"/>
    <p:sldId id="263" r:id="rId7"/>
    <p:sldId id="264" r:id="rId8"/>
    <p:sldId id="265" r:id="rId9"/>
    <p:sldId id="267"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9.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3A17420-D5DF-44C2-90B9-0F7630290A09}">
      <dgm:prSet phldrT="[Texte]" custT="1"/>
      <dgm:spPr/>
      <dgm:t>
        <a:bodyPr/>
        <a:lstStyle/>
        <a:p>
          <a:r>
            <a:rPr lang="fr-FR" sz="2000" dirty="0" smtClean="0"/>
            <a:t>3 Objectifs</a:t>
          </a:r>
          <a:endParaRPr lang="fr-FR" sz="2000" dirty="0"/>
        </a:p>
      </dgm:t>
    </dgm:pt>
    <dgm:pt modelId="{99AFD128-6792-4D6C-8150-CF8FF26429CE}" type="parTrans" cxnId="{10D951C0-8012-4003-8B35-C4B6A632E8B9}">
      <dgm:prSet/>
      <dgm:spPr/>
      <dgm:t>
        <a:bodyPr/>
        <a:lstStyle/>
        <a:p>
          <a:endParaRPr lang="fr-FR"/>
        </a:p>
      </dgm:t>
    </dgm:pt>
    <dgm:pt modelId="{F90786F2-5325-4F00-8B6E-F1F6451D0BAC}" type="sibTrans" cxnId="{10D951C0-8012-4003-8B35-C4B6A632E8B9}">
      <dgm:prSet/>
      <dgm:spPr/>
      <dgm:t>
        <a:bodyPr/>
        <a:lstStyle/>
        <a:p>
          <a:endParaRPr lang="fr-FR"/>
        </a:p>
      </dgm:t>
    </dgm:pt>
    <dgm:pt modelId="{987B81E7-6DAD-4237-B57F-AA73DFF28A99}">
      <dgm:prSet phldrT="[Texte]" custT="1"/>
      <dgm:spPr/>
      <dgm:t>
        <a:bodyPr/>
        <a:lstStyle/>
        <a:p>
          <a:r>
            <a:rPr lang="fr-FR" sz="1200" dirty="0" smtClean="0"/>
            <a:t>Vivre et faire vivre à l’ensemble des écoles du 06, les valeurs  olympiques et paralympiques et célébrer le retour des jeux 100 ans après 1924</a:t>
          </a:r>
          <a:endParaRPr lang="fr-FR" sz="1200" dirty="0"/>
        </a:p>
      </dgm:t>
    </dgm:pt>
    <dgm:pt modelId="{D20EDF54-446A-4D45-9567-F9C542F1F9E0}" type="parTrans" cxnId="{333E3783-13A4-4B1C-B2D5-A29317AAFB6E}">
      <dgm:prSet/>
      <dgm:spPr/>
      <dgm:t>
        <a:bodyPr/>
        <a:lstStyle/>
        <a:p>
          <a:endParaRPr lang="fr-FR"/>
        </a:p>
      </dgm:t>
    </dgm:pt>
    <dgm:pt modelId="{D7889461-4F92-4778-91E8-F4A772E83295}" type="sibTrans" cxnId="{333E3783-13A4-4B1C-B2D5-A29317AAFB6E}">
      <dgm:prSet/>
      <dgm:spPr/>
      <dgm:t>
        <a:bodyPr/>
        <a:lstStyle/>
        <a:p>
          <a:endParaRPr lang="fr-FR"/>
        </a:p>
      </dgm:t>
    </dgm:pt>
    <dgm:pt modelId="{2A30150C-4E89-4502-9467-674EFEB4D9A5}">
      <dgm:prSet phldrT="[Texte]" custT="1"/>
      <dgm:spPr/>
      <dgm:t>
        <a:bodyPr/>
        <a:lstStyle/>
        <a:p>
          <a:r>
            <a:rPr lang="fr-FR" sz="1200" dirty="0" smtClean="0"/>
            <a:t>Enrôler les écoles dans la dynamique « génération 2024 »</a:t>
          </a:r>
          <a:endParaRPr lang="fr-FR" sz="1200" dirty="0"/>
        </a:p>
      </dgm:t>
    </dgm:pt>
    <dgm:pt modelId="{E40ED01C-71EA-4F99-8BCA-B520B05E5745}" type="parTrans" cxnId="{9725C49A-5766-47D3-AE63-E2E53AFA72C5}">
      <dgm:prSet/>
      <dgm:spPr/>
      <dgm:t>
        <a:bodyPr/>
        <a:lstStyle/>
        <a:p>
          <a:endParaRPr lang="fr-FR"/>
        </a:p>
      </dgm:t>
    </dgm:pt>
    <dgm:pt modelId="{07C037F5-11B0-4EF2-B1B9-D9CC6ABA3723}" type="sibTrans" cxnId="{9725C49A-5766-47D3-AE63-E2E53AFA72C5}">
      <dgm:prSet/>
      <dgm:spPr/>
      <dgm:t>
        <a:bodyPr/>
        <a:lstStyle/>
        <a:p>
          <a:endParaRPr lang="fr-FR"/>
        </a:p>
      </dgm:t>
    </dgm:pt>
    <dgm:pt modelId="{1B4CF4A4-2D5C-4218-8C4D-3A1AE0E4E745}">
      <dgm:prSet phldrT="[Texte]"/>
      <dgm:spPr/>
      <dgm:t>
        <a:bodyPr/>
        <a:lstStyle/>
        <a:p>
          <a:r>
            <a:rPr lang="fr-FR" dirty="0" smtClean="0"/>
            <a:t>Calendrier prévisionnel</a:t>
          </a:r>
          <a:endParaRPr lang="fr-FR"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200" b="1" dirty="0" smtClean="0"/>
            <a:t>25 MAI </a:t>
          </a:r>
          <a:r>
            <a:rPr lang="fr-FR" sz="1200" dirty="0" smtClean="0"/>
            <a:t>: présentation du projet à Monsieur le DASEN</a:t>
          </a:r>
          <a:endParaRPr lang="fr-FR" sz="12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B056AE2-4632-4421-9C13-A2275C052EAC}">
      <dgm:prSet phldrT="[Texte]" custT="1"/>
      <dgm:spPr/>
      <dgm:t>
        <a:bodyPr/>
        <a:lstStyle/>
        <a:p>
          <a:r>
            <a:rPr lang="fr-FR" sz="1200" b="1" dirty="0" smtClean="0"/>
            <a:t>23 JUIN 2023 </a:t>
          </a:r>
          <a:r>
            <a:rPr lang="fr-FR" sz="1200" dirty="0" smtClean="0"/>
            <a:t>: lancement de l’opération « création de la flamme » au Musée National du Sport lors de la journée Olympique / tirage au sort de la thématique </a:t>
          </a:r>
          <a:r>
            <a:rPr lang="fr-FR" sz="1200" dirty="0" smtClean="0">
              <a:solidFill>
                <a:srgbClr val="0070C0"/>
              </a:solidFill>
            </a:rPr>
            <a:t>(</a:t>
          </a:r>
          <a:r>
            <a:rPr lang="fr-FR" sz="1200" b="0" i="0" dirty="0" smtClean="0">
              <a:solidFill>
                <a:srgbClr val="0070C0"/>
              </a:solidFill>
            </a:rPr>
            <a:t>fraternité, respect, paix, environnement/écologie, mixité, inclusion, sportivité, culturel, héritage, liberté, courage, cohésion, persévérance, engagement, solidarité, innovation, universalité, créativité)</a:t>
          </a:r>
          <a:endParaRPr lang="fr-FR" sz="1200" b="1" dirty="0">
            <a:solidFill>
              <a:srgbClr val="0070C0"/>
            </a:solidFill>
          </a:endParaRPr>
        </a:p>
      </dgm:t>
    </dgm:pt>
    <dgm:pt modelId="{0C4203C5-D250-431D-A66D-CF0B7AFC72CE}" type="parTrans" cxnId="{DD9449BD-F32F-462B-8B75-D615A15A3069}">
      <dgm:prSet/>
      <dgm:spPr/>
      <dgm:t>
        <a:bodyPr/>
        <a:lstStyle/>
        <a:p>
          <a:endParaRPr lang="fr-FR"/>
        </a:p>
      </dgm:t>
    </dgm:pt>
    <dgm:pt modelId="{22891E6C-257E-4729-A868-73FF44588F83}" type="sibTrans" cxnId="{DD9449BD-F32F-462B-8B75-D615A15A3069}">
      <dgm:prSet/>
      <dgm:spPr/>
      <dgm:t>
        <a:bodyPr/>
        <a:lstStyle/>
        <a:p>
          <a:endParaRPr lang="fr-FR"/>
        </a:p>
      </dgm:t>
    </dgm:pt>
    <dgm:pt modelId="{C270A827-2240-4EDD-A5EA-9CD28727818A}">
      <dgm:prSet phldrT="[Texte]" custT="1"/>
      <dgm:spPr/>
      <dgm:t>
        <a:bodyPr/>
        <a:lstStyle/>
        <a:p>
          <a:r>
            <a:rPr lang="fr-FR" sz="1200" dirty="0" smtClean="0"/>
            <a:t>Tendre vers le 100% d’écoles labellisées </a:t>
          </a:r>
          <a:endParaRPr lang="fr-FR" sz="1200" dirty="0"/>
        </a:p>
      </dgm:t>
    </dgm:pt>
    <dgm:pt modelId="{BABF9E35-1216-4723-9430-6F6A5478924D}" type="parTrans" cxnId="{B9F445B3-0446-4087-9116-A13C2ABD4BB5}">
      <dgm:prSet/>
      <dgm:spPr/>
      <dgm:t>
        <a:bodyPr/>
        <a:lstStyle/>
        <a:p>
          <a:endParaRPr lang="fr-FR"/>
        </a:p>
      </dgm:t>
    </dgm:pt>
    <dgm:pt modelId="{16528FF7-14D2-419B-A07C-D19E4E2E2BB8}" type="sibTrans" cxnId="{B9F445B3-0446-4087-9116-A13C2ABD4BB5}">
      <dgm:prSet/>
      <dgm:spPr/>
      <dgm:t>
        <a:bodyPr/>
        <a:lstStyle/>
        <a:p>
          <a:endParaRPr lang="fr-FR"/>
        </a:p>
      </dgm:t>
    </dgm:pt>
    <dgm:pt modelId="{305735A6-4422-41F2-94ED-3BC89220E8C4}">
      <dgm:prSet phldrT="[Texte]" custT="1"/>
      <dgm:spPr/>
      <dgm:t>
        <a:bodyPr/>
        <a:lstStyle/>
        <a:p>
          <a:r>
            <a:rPr lang="fr-FR" sz="1200" b="1" i="0" dirty="0" smtClean="0"/>
            <a:t>SEPTEMBRE 2023 </a:t>
          </a:r>
          <a:r>
            <a:rPr lang="fr-FR" sz="1200" b="0" i="0" dirty="0" smtClean="0"/>
            <a:t>: Mise en œuvre dans les 18 circonscriptions (17 + AESH) de notre département du volet artistique et culturel / volontariat des écoles</a:t>
          </a:r>
          <a:endParaRPr lang="fr-FR" sz="12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169BDDB7-195F-458B-B6DD-1309C6B018A9}">
      <dgm:prSet phldrT="[Texte]" custT="1"/>
      <dgm:spPr/>
      <dgm:t>
        <a:bodyPr/>
        <a:lstStyle/>
        <a:p>
          <a:r>
            <a:rPr lang="fr-FR" sz="1200" b="1" dirty="0" smtClean="0"/>
            <a:t>DECEMBRE : </a:t>
          </a:r>
          <a:r>
            <a:rPr lang="fr-FR" sz="1200" b="0" dirty="0" smtClean="0"/>
            <a:t>Sélection de la flamme par circonscription</a:t>
          </a:r>
          <a:endParaRPr lang="fr-FR" sz="1200" b="0" dirty="0"/>
        </a:p>
      </dgm:t>
    </dgm:pt>
    <dgm:pt modelId="{BC6D7EAF-4C38-474F-B872-4BAB178B7F63}" type="parTrans" cxnId="{5EBBA907-F057-4D30-843F-928727800C26}">
      <dgm:prSet/>
      <dgm:spPr/>
      <dgm:t>
        <a:bodyPr/>
        <a:lstStyle/>
        <a:p>
          <a:endParaRPr lang="fr-FR"/>
        </a:p>
      </dgm:t>
    </dgm:pt>
    <dgm:pt modelId="{0FB07C0A-35DE-477A-903A-C41DA9D2926A}" type="sibTrans" cxnId="{5EBBA907-F057-4D30-843F-928727800C26}">
      <dgm:prSet/>
      <dgm:spPr/>
      <dgm:t>
        <a:bodyPr/>
        <a:lstStyle/>
        <a:p>
          <a:endParaRPr lang="fr-FR"/>
        </a:p>
      </dgm:t>
    </dgm:pt>
    <dgm:pt modelId="{E24A3544-D211-48D4-A6F0-60A934E15CE1}">
      <dgm:prSet phldrT="[Texte]" custT="1"/>
      <dgm:spPr/>
      <dgm:t>
        <a:bodyPr/>
        <a:lstStyle/>
        <a:p>
          <a:r>
            <a:rPr lang="fr-FR" sz="1200" b="1" i="0" dirty="0" smtClean="0"/>
            <a:t>JANVIER à JUIN 2024 : </a:t>
          </a:r>
          <a:r>
            <a:rPr lang="fr-FR" sz="1200" b="0" i="0" dirty="0" smtClean="0"/>
            <a:t>Parcours de la flamme dans chaque circonscription</a:t>
          </a:r>
          <a:endParaRPr lang="fr-FR" sz="1200" b="0" dirty="0"/>
        </a:p>
      </dgm:t>
    </dgm:pt>
    <dgm:pt modelId="{6E7C1908-8409-46CB-AE56-6120E12E6595}" type="parTrans" cxnId="{8D522D9A-C404-4958-875F-74A84920E448}">
      <dgm:prSet/>
      <dgm:spPr/>
      <dgm:t>
        <a:bodyPr/>
        <a:lstStyle/>
        <a:p>
          <a:endParaRPr lang="fr-FR"/>
        </a:p>
      </dgm:t>
    </dgm:pt>
    <dgm:pt modelId="{A3250837-8F18-4943-8AFA-1BFDA2760885}" type="sibTrans" cxnId="{8D522D9A-C404-4958-875F-74A84920E448}">
      <dgm:prSet/>
      <dgm:spPr/>
      <dgm:t>
        <a:bodyPr/>
        <a:lstStyle/>
        <a:p>
          <a:endParaRPr lang="fr-FR"/>
        </a:p>
      </dgm:t>
    </dgm:pt>
    <dgm:pt modelId="{5B58155F-566D-47CC-B063-09FB2F59E71A}">
      <dgm:prSet phldrT="[Texte]" custT="1"/>
      <dgm:spPr/>
      <dgm:t>
        <a:bodyPr/>
        <a:lstStyle/>
        <a:p>
          <a:r>
            <a:rPr lang="fr-FR" sz="1200" dirty="0" smtClean="0"/>
            <a:t> </a:t>
          </a:r>
          <a:r>
            <a:rPr lang="fr-FR" sz="1200" b="1" i="0" dirty="0" smtClean="0"/>
            <a:t>MI-JUIN à AOUT 2024 </a:t>
          </a:r>
          <a:r>
            <a:rPr lang="fr-FR" sz="1200" b="0" i="0" dirty="0" smtClean="0"/>
            <a:t>: Valorisation des productions au MNS</a:t>
          </a:r>
          <a:endParaRPr lang="fr-FR" sz="12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3"/>
      <dgm:spPr/>
    </dgm:pt>
    <dgm:pt modelId="{CA153C1D-ABF2-4D53-8690-8239A7DFC7EC}" type="pres">
      <dgm:prSet presAssocID="{EBD462CD-7607-4CCF-AD02-02A0219F9D09}" presName="visible" presStyleLbl="node1" presStyleIdx="0" presStyleCnt="3" custScaleX="64903" custScaleY="68547" custLinFactNeighborX="-25287" custLinFactNeighborY="0"/>
      <dgm:spPr/>
    </dgm:pt>
    <dgm:pt modelId="{18CA9DAA-7A5D-489D-A619-2C03F1CE9E2A}" type="pres">
      <dgm:prSet presAssocID="{99AFD128-6792-4D6C-8150-CF8FF26429CE}" presName="Name25" presStyleLbl="parChTrans1D1" presStyleIdx="0" presStyleCnt="2"/>
      <dgm:spPr/>
      <dgm:t>
        <a:bodyPr/>
        <a:lstStyle/>
        <a:p>
          <a:endParaRPr lang="fr-FR"/>
        </a:p>
      </dgm:t>
    </dgm:pt>
    <dgm:pt modelId="{C1F97684-CE8E-434B-8674-D176826461B0}" type="pres">
      <dgm:prSet presAssocID="{33A17420-D5DF-44C2-90B9-0F7630290A09}" presName="node" presStyleCnt="0"/>
      <dgm:spPr/>
    </dgm:pt>
    <dgm:pt modelId="{7189F8CD-19D5-461C-BD1C-DB8B919F75F8}" type="pres">
      <dgm:prSet presAssocID="{33A17420-D5DF-44C2-90B9-0F7630290A09}" presName="parentNode" presStyleLbl="node1" presStyleIdx="1" presStyleCnt="3" custAng="20885056" custScaleX="100599" custScaleY="89112" custLinFactNeighborX="-53201" custLinFactNeighborY="-738">
        <dgm:presLayoutVars>
          <dgm:chMax val="1"/>
          <dgm:bulletEnabled val="1"/>
        </dgm:presLayoutVars>
      </dgm:prSet>
      <dgm:spPr/>
      <dgm:t>
        <a:bodyPr/>
        <a:lstStyle/>
        <a:p>
          <a:endParaRPr lang="fr-FR"/>
        </a:p>
      </dgm:t>
    </dgm:pt>
    <dgm:pt modelId="{4E5E25AB-0014-4E09-880F-25244ABA12B6}" type="pres">
      <dgm:prSet presAssocID="{33A17420-D5DF-44C2-90B9-0F7630290A09}" presName="childNode" presStyleLbl="revTx" presStyleIdx="0" presStyleCnt="2">
        <dgm:presLayoutVars>
          <dgm:bulletEnabled val="1"/>
        </dgm:presLayoutVars>
      </dgm:prSet>
      <dgm:spPr/>
      <dgm:t>
        <a:bodyPr/>
        <a:lstStyle/>
        <a:p>
          <a:endParaRPr lang="fr-FR"/>
        </a:p>
      </dgm:t>
    </dgm:pt>
    <dgm:pt modelId="{53A8739C-2C4B-4170-AC78-40FD9E8F3BE7}" type="pres">
      <dgm:prSet presAssocID="{D4569BC2-CB40-4601-B43C-C0F2D1B13DAC}" presName="Name25" presStyleLbl="parChTrans1D1" presStyleIdx="1" presStyleCnt="2"/>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2" presStyleCnt="3" custScaleX="93445" custScaleY="88436" custLinFactNeighborX="-848" custLinFactNeighborY="-51282">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1" presStyleCnt="2">
        <dgm:presLayoutVars>
          <dgm:bulletEnabled val="1"/>
        </dgm:presLayoutVars>
      </dgm:prSet>
      <dgm:spPr/>
      <dgm:t>
        <a:bodyPr/>
        <a:lstStyle/>
        <a:p>
          <a:endParaRPr lang="fr-FR"/>
        </a:p>
      </dgm:t>
    </dgm:pt>
  </dgm:ptLst>
  <dgm:cxnLst>
    <dgm:cxn modelId="{EE9FAA3D-2627-41BC-927E-37B9E5111EF1}" srcId="{1B4CF4A4-2D5C-4218-8C4D-3A1AE0E4E745}" destId="{5B58155F-566D-47CC-B063-09FB2F59E71A}" srcOrd="5" destOrd="0" parTransId="{5362FDF6-D127-42D4-B009-C8D9291C2A42}" sibTransId="{8CC5618E-883F-4150-9D25-690A34DED6D4}"/>
    <dgm:cxn modelId="{A3A84329-444C-43A5-9275-CCE9AB3A67F5}" type="presOf" srcId="{EBD462CD-7607-4CCF-AD02-02A0219F9D09}" destId="{9FC1A4F1-02F2-4651-AA6F-86153A22776F}" srcOrd="0" destOrd="0" presId="urn:microsoft.com/office/officeart/2005/8/layout/radial2"/>
    <dgm:cxn modelId="{5EBBA907-F057-4D30-843F-928727800C26}" srcId="{1B4CF4A4-2D5C-4218-8C4D-3A1AE0E4E745}" destId="{169BDDB7-195F-458B-B6DD-1309C6B018A9}" srcOrd="3" destOrd="0" parTransId="{BC6D7EAF-4C38-474F-B872-4BAB178B7F63}" sibTransId="{0FB07C0A-35DE-477A-903A-C41DA9D2926A}"/>
    <dgm:cxn modelId="{5693F528-8AA4-4362-820F-6F6D653C17A3}" type="presOf" srcId="{99AFD128-6792-4D6C-8150-CF8FF26429CE}" destId="{18CA9DAA-7A5D-489D-A619-2C03F1CE9E2A}" srcOrd="0" destOrd="0" presId="urn:microsoft.com/office/officeart/2005/8/layout/radial2"/>
    <dgm:cxn modelId="{A0699F71-7188-4F4D-AAE0-D63D8B6B5D09}" srcId="{1B4CF4A4-2D5C-4218-8C4D-3A1AE0E4E745}" destId="{305735A6-4422-41F2-94ED-3BC89220E8C4}" srcOrd="2" destOrd="0" parTransId="{93B5BC78-93B5-4949-88FE-80BE5A5BCBDF}" sibTransId="{EA153B50-5D5E-45FF-90BA-8B88DFE873E5}"/>
    <dgm:cxn modelId="{B9F445B3-0446-4087-9116-A13C2ABD4BB5}" srcId="{33A17420-D5DF-44C2-90B9-0F7630290A09}" destId="{C270A827-2240-4EDD-A5EA-9CD28727818A}" srcOrd="2" destOrd="0" parTransId="{BABF9E35-1216-4723-9430-6F6A5478924D}" sibTransId="{16528FF7-14D2-419B-A07C-D19E4E2E2BB8}"/>
    <dgm:cxn modelId="{CE8F729C-01BA-4BBC-A42A-265A3A73AF16}" type="presOf" srcId="{EB056AE2-4632-4421-9C13-A2275C052EAC}" destId="{F62B32DB-EF40-45CA-9C69-16210DEFDB63}" srcOrd="0" destOrd="1" presId="urn:microsoft.com/office/officeart/2005/8/layout/radial2"/>
    <dgm:cxn modelId="{0DEAC1FF-EFDC-4E6D-BB35-C296132704C0}" type="presOf" srcId="{C270A827-2240-4EDD-A5EA-9CD28727818A}" destId="{4E5E25AB-0014-4E09-880F-25244ABA12B6}" srcOrd="0" destOrd="2" presId="urn:microsoft.com/office/officeart/2005/8/layout/radial2"/>
    <dgm:cxn modelId="{F8F74040-FC2C-471D-9E2F-562BCBC2976E}" type="presOf" srcId="{305735A6-4422-41F2-94ED-3BC89220E8C4}" destId="{F62B32DB-EF40-45CA-9C69-16210DEFDB63}" srcOrd="0" destOrd="2"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A62D425F-D2E9-4F8A-A532-153115E2D65B}" type="presOf" srcId="{33A17420-D5DF-44C2-90B9-0F7630290A09}" destId="{7189F8CD-19D5-461C-BD1C-DB8B919F75F8}" srcOrd="0" destOrd="0" presId="urn:microsoft.com/office/officeart/2005/8/layout/radial2"/>
    <dgm:cxn modelId="{4EBBD514-9456-4310-80CE-55FBBDB5FCBF}" type="presOf" srcId="{169BDDB7-195F-458B-B6DD-1309C6B018A9}" destId="{F62B32DB-EF40-45CA-9C69-16210DEFDB63}" srcOrd="0" destOrd="3" presId="urn:microsoft.com/office/officeart/2005/8/layout/radial2"/>
    <dgm:cxn modelId="{ECE21FF9-43C7-43E1-88BF-A2197931F92F}" type="presOf" srcId="{2A30150C-4E89-4502-9467-674EFEB4D9A5}" destId="{4E5E25AB-0014-4E09-880F-25244ABA12B6}" srcOrd="0" destOrd="1" presId="urn:microsoft.com/office/officeart/2005/8/layout/radial2"/>
    <dgm:cxn modelId="{FAD22186-53EF-4DEA-8031-1AAC119FDEB6}" type="presOf" srcId="{D4569BC2-CB40-4601-B43C-C0F2D1B13DAC}" destId="{53A8739C-2C4B-4170-AC78-40FD9E8F3BE7}" srcOrd="0" destOrd="0" presId="urn:microsoft.com/office/officeart/2005/8/layout/radial2"/>
    <dgm:cxn modelId="{6103F06D-AA1D-47BB-A2E6-75AE0349C41F}" type="presOf" srcId="{E24A3544-D211-48D4-A6F0-60A934E15CE1}" destId="{F62B32DB-EF40-45CA-9C69-16210DEFDB63}" srcOrd="0" destOrd="4"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1" destOrd="0" parTransId="{D4569BC2-CB40-4601-B43C-C0F2D1B13DAC}" sibTransId="{9DE1A447-EFF0-4018-B370-61E78E5C7A1C}"/>
    <dgm:cxn modelId="{DD9449BD-F32F-462B-8B75-D615A15A3069}" srcId="{1B4CF4A4-2D5C-4218-8C4D-3A1AE0E4E745}" destId="{EB056AE2-4632-4421-9C13-A2275C052EAC}" srcOrd="1" destOrd="0" parTransId="{0C4203C5-D250-431D-A66D-CF0B7AFC72CE}" sibTransId="{22891E6C-257E-4729-A868-73FF44588F83}"/>
    <dgm:cxn modelId="{3D708374-C53A-4954-84DD-2B9BEBA14DC1}" type="presOf" srcId="{5B58155F-566D-47CC-B063-09FB2F59E71A}" destId="{F62B32DB-EF40-45CA-9C69-16210DEFDB63}" srcOrd="0" destOrd="5" presId="urn:microsoft.com/office/officeart/2005/8/layout/radial2"/>
    <dgm:cxn modelId="{12779527-647D-4012-BCA8-66031258B937}" type="presOf" srcId="{1B4CF4A4-2D5C-4218-8C4D-3A1AE0E4E745}" destId="{3ABDF2B8-EBD9-4AA1-8EB1-654112A25028}" srcOrd="0" destOrd="0" presId="urn:microsoft.com/office/officeart/2005/8/layout/radial2"/>
    <dgm:cxn modelId="{333E3783-13A4-4B1C-B2D5-A29317AAFB6E}" srcId="{33A17420-D5DF-44C2-90B9-0F7630290A09}" destId="{987B81E7-6DAD-4237-B57F-AA73DFF28A99}" srcOrd="0" destOrd="0" parTransId="{D20EDF54-446A-4D45-9567-F9C542F1F9E0}" sibTransId="{D7889461-4F92-4778-91E8-F4A772E83295}"/>
    <dgm:cxn modelId="{9725C49A-5766-47D3-AE63-E2E53AFA72C5}" srcId="{33A17420-D5DF-44C2-90B9-0F7630290A09}" destId="{2A30150C-4E89-4502-9467-674EFEB4D9A5}" srcOrd="1" destOrd="0" parTransId="{E40ED01C-71EA-4F99-8BCA-B520B05E5745}" sibTransId="{07C037F5-11B0-4EF2-B1B9-D9CC6ABA3723}"/>
    <dgm:cxn modelId="{8D522D9A-C404-4958-875F-74A84920E448}" srcId="{1B4CF4A4-2D5C-4218-8C4D-3A1AE0E4E745}" destId="{E24A3544-D211-48D4-A6F0-60A934E15CE1}" srcOrd="4" destOrd="0" parTransId="{6E7C1908-8409-46CB-AE56-6120E12E6595}" sibTransId="{A3250837-8F18-4943-8AFA-1BFDA2760885}"/>
    <dgm:cxn modelId="{10D951C0-8012-4003-8B35-C4B6A632E8B9}" srcId="{EBD462CD-7607-4CCF-AD02-02A0219F9D09}" destId="{33A17420-D5DF-44C2-90B9-0F7630290A09}" srcOrd="0" destOrd="0" parTransId="{99AFD128-6792-4D6C-8150-CF8FF26429CE}" sibTransId="{F90786F2-5325-4F00-8B6E-F1F6451D0BAC}"/>
    <dgm:cxn modelId="{564BE41A-517E-4460-969F-3063CEF58A45}" type="presOf" srcId="{987B81E7-6DAD-4237-B57F-AA73DFF28A99}" destId="{4E5E25AB-0014-4E09-880F-25244ABA12B6}"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0A21D230-8CB9-40A2-90A8-66818ECC780C}" type="presParOf" srcId="{AF36ADED-32E1-49A2-8751-FFA6B5744397}" destId="{18CA9DAA-7A5D-489D-A619-2C03F1CE9E2A}" srcOrd="1" destOrd="0" presId="urn:microsoft.com/office/officeart/2005/8/layout/radial2"/>
    <dgm:cxn modelId="{34249245-76F4-43A4-8DCA-6E844A1EFED3}" type="presParOf" srcId="{AF36ADED-32E1-49A2-8751-FFA6B5744397}" destId="{C1F97684-CE8E-434B-8674-D176826461B0}" srcOrd="2" destOrd="0" presId="urn:microsoft.com/office/officeart/2005/8/layout/radial2"/>
    <dgm:cxn modelId="{F4D77BC9-1207-4531-A49D-45FAC9D61FE0}" type="presParOf" srcId="{C1F97684-CE8E-434B-8674-D176826461B0}" destId="{7189F8CD-19D5-461C-BD1C-DB8B919F75F8}" srcOrd="0" destOrd="0" presId="urn:microsoft.com/office/officeart/2005/8/layout/radial2"/>
    <dgm:cxn modelId="{2279F262-2B18-404F-839C-5206CA5D4DE3}" type="presParOf" srcId="{C1F97684-CE8E-434B-8674-D176826461B0}" destId="{4E5E25AB-0014-4E09-880F-25244ABA12B6}" srcOrd="1" destOrd="0" presId="urn:microsoft.com/office/officeart/2005/8/layout/radial2"/>
    <dgm:cxn modelId="{D831C576-5A20-470C-81EE-F84B69EB117C}" type="presParOf" srcId="{AF36ADED-32E1-49A2-8751-FFA6B5744397}" destId="{53A8739C-2C4B-4170-AC78-40FD9E8F3BE7}" srcOrd="3" destOrd="0" presId="urn:microsoft.com/office/officeart/2005/8/layout/radial2"/>
    <dgm:cxn modelId="{1CD306E2-4EFF-4477-8FB4-D98991C1A8A0}" type="presParOf" srcId="{AF36ADED-32E1-49A2-8751-FFA6B5744397}" destId="{A007C944-53FB-47B2-9C34-4E7D0BECC8FB}" srcOrd="4"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a:t>
          </a:r>
        </a:p>
        <a:p>
          <a:r>
            <a:rPr lang="fr-FR" sz="2200" dirty="0" smtClean="0"/>
            <a:t>3 PHASES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1</a:t>
          </a:r>
          <a:r>
            <a:rPr lang="fr-FR" sz="1400" b="1" i="0" u="sng" baseline="30000" dirty="0" smtClean="0">
              <a:solidFill>
                <a:srgbClr val="0070C0"/>
              </a:solidFill>
            </a:rPr>
            <a:t>ère</a:t>
          </a:r>
          <a:r>
            <a:rPr lang="fr-FR" sz="1400" b="1" i="0" u="sng" dirty="0" smtClean="0">
              <a:solidFill>
                <a:srgbClr val="0070C0"/>
              </a:solidFill>
            </a:rPr>
            <a:t> PHASE : De SEPTEMBRE à NOVEMBRE 2023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23F81E1-CFDB-42C6-86A9-2C016347ED3F}">
      <dgm:prSet phldrT="[Texte]" custT="1"/>
      <dgm:spPr/>
      <dgm:t>
        <a:bodyPr/>
        <a:lstStyle/>
        <a:p>
          <a:r>
            <a:rPr lang="fr-FR" sz="1200" b="0" i="0" dirty="0" smtClean="0"/>
            <a:t>Courant </a:t>
          </a:r>
          <a:r>
            <a:rPr lang="fr-FR" sz="1200" b="1" i="0" dirty="0" smtClean="0"/>
            <a:t>DECEMBRE</a:t>
          </a:r>
          <a:r>
            <a:rPr lang="fr-FR" sz="1200" b="0" i="0" dirty="0" smtClean="0"/>
            <a:t> : </a:t>
          </a:r>
          <a:r>
            <a:rPr lang="fr-FR" sz="1200" b="0" i="0" dirty="0" smtClean="0"/>
            <a:t>IEN de chaque circonscription compose et réunit un jury pour choisir 1 flamme olympique parmi toutes celles proposées,</a:t>
          </a:r>
          <a:endParaRPr lang="fr-FR" sz="1200" dirty="0"/>
        </a:p>
      </dgm:t>
    </dgm:pt>
    <dgm:pt modelId="{C37E55F2-64EA-46F9-87BB-A3C4BA92ED2D}" type="parTrans" cxnId="{4D352186-11F1-41DF-9B85-1A12DF7C7B4C}">
      <dgm:prSet/>
      <dgm:spPr/>
      <dgm:t>
        <a:bodyPr/>
        <a:lstStyle/>
        <a:p>
          <a:endParaRPr lang="fr-FR"/>
        </a:p>
      </dgm:t>
    </dgm:pt>
    <dgm:pt modelId="{106CCA68-EDA0-43AE-8247-DBC31F8AA93F}" type="sibTrans" cxnId="{4D352186-11F1-41DF-9B85-1A12DF7C7B4C}">
      <dgm:prSet/>
      <dgm:spPr/>
      <dgm:t>
        <a:bodyPr/>
        <a:lstStyle/>
        <a:p>
          <a:endParaRPr lang="fr-FR"/>
        </a:p>
      </dgm:t>
    </dgm:pt>
    <dgm:pt modelId="{B4815E0D-7C04-4FAD-A24B-22A370234EC7}">
      <dgm:prSet phldrT="[Texte]" custT="1"/>
      <dgm:spPr/>
      <dgm:t>
        <a:bodyPr/>
        <a:lstStyle/>
        <a:p>
          <a:endParaRPr lang="fr-FR" sz="1200" dirty="0"/>
        </a:p>
      </dgm:t>
    </dgm:pt>
    <dgm:pt modelId="{36A29807-4616-4F2D-AC42-1BFF3BF59371}" type="parTrans" cxnId="{5ED1457D-66F9-4B38-9814-4E09666755C5}">
      <dgm:prSet/>
      <dgm:spPr/>
      <dgm:t>
        <a:bodyPr/>
        <a:lstStyle/>
        <a:p>
          <a:endParaRPr lang="fr-FR"/>
        </a:p>
      </dgm:t>
    </dgm:pt>
    <dgm:pt modelId="{13F1354C-F564-4378-B75B-1C693F974E67}" type="sibTrans" cxnId="{5ED1457D-66F9-4B38-9814-4E09666755C5}">
      <dgm:prSet/>
      <dgm:spPr/>
      <dgm:t>
        <a:bodyPr/>
        <a:lstStyle/>
        <a:p>
          <a:endParaRPr lang="fr-FR"/>
        </a:p>
      </dgm:t>
    </dgm:pt>
    <dgm:pt modelId="{FD34DC93-78D9-4815-BD28-BCCDC4B35775}">
      <dgm:prSet phldrT="[Texte]" custT="1"/>
      <dgm:spPr/>
      <dgm:t>
        <a:bodyPr/>
        <a:lstStyle/>
        <a:p>
          <a:endParaRPr lang="fr-FR" sz="1200" dirty="0"/>
        </a:p>
      </dgm:t>
    </dgm:pt>
    <dgm:pt modelId="{FF37C018-3636-4522-9422-5E44630FC4A9}" type="parTrans" cxnId="{451DC91A-7DD1-4591-A6D1-5442F55DDBFB}">
      <dgm:prSet/>
      <dgm:spPr/>
      <dgm:t>
        <a:bodyPr/>
        <a:lstStyle/>
        <a:p>
          <a:endParaRPr lang="fr-FR"/>
        </a:p>
      </dgm:t>
    </dgm:pt>
    <dgm:pt modelId="{C28A70A3-1B1D-43A3-AD75-CA17EB1A9C03}" type="sibTrans" cxnId="{451DC91A-7DD1-4591-A6D1-5442F55DDBFB}">
      <dgm:prSet/>
      <dgm:spPr/>
      <dgm:t>
        <a:bodyPr/>
        <a:lstStyle/>
        <a:p>
          <a:endParaRPr lang="fr-FR"/>
        </a:p>
      </dgm:t>
    </dgm:pt>
    <dgm:pt modelId="{2DF0FEF6-6D8D-4E4E-8CE8-F914259F478D}">
      <dgm:prSet phldrT="[Texte]" custT="1"/>
      <dgm:spPr/>
      <dgm:t>
        <a:bodyPr/>
        <a:lstStyle/>
        <a:p>
          <a:r>
            <a:rPr lang="fr-FR" sz="1200" b="0" i="0" dirty="0" smtClean="0"/>
            <a:t>Création par les écoles volontaires, de la flamme olympique en lien avec l'une des 18 thématiques (cahier des charges élaboré en partenariat avec le MNS et le CDOS / fiche technique/ outils),</a:t>
          </a:r>
          <a:endParaRPr lang="fr-FR" sz="1200" dirty="0"/>
        </a:p>
      </dgm:t>
    </dgm:pt>
    <dgm:pt modelId="{FD5030F0-014D-4DD6-968A-29A0E30E3D37}" type="parTrans" cxnId="{992D0E49-E947-4629-A5A1-D1C797A8FCD9}">
      <dgm:prSet/>
      <dgm:spPr/>
      <dgm:t>
        <a:bodyPr/>
        <a:lstStyle/>
        <a:p>
          <a:endParaRPr lang="fr-FR"/>
        </a:p>
      </dgm:t>
    </dgm:pt>
    <dgm:pt modelId="{67C15DB9-C195-4E81-9E01-F45FB47443DA}" type="sibTrans" cxnId="{992D0E49-E947-4629-A5A1-D1C797A8FCD9}">
      <dgm:prSet/>
      <dgm:spPr/>
      <dgm:t>
        <a:bodyPr/>
        <a:lstStyle/>
        <a:p>
          <a:endParaRPr lang="fr-FR"/>
        </a:p>
      </dgm:t>
    </dgm:pt>
    <dgm:pt modelId="{334CA8E0-F123-42E0-A691-FDEDDE635915}">
      <dgm:prSet phldrT="[Texte]" custT="1"/>
      <dgm:spPr/>
      <dgm:t>
        <a:bodyPr/>
        <a:lstStyle/>
        <a:p>
          <a:endParaRPr lang="fr-FR" sz="1400" dirty="0"/>
        </a:p>
      </dgm:t>
    </dgm:pt>
    <dgm:pt modelId="{5024250B-2998-4D20-95ED-5155D1A60A74}" type="parTrans" cxnId="{CDAE5FE8-08B0-4C1F-9930-753B2E8932B8}">
      <dgm:prSet/>
      <dgm:spPr/>
      <dgm:t>
        <a:bodyPr/>
        <a:lstStyle/>
        <a:p>
          <a:endParaRPr lang="fr-FR"/>
        </a:p>
      </dgm:t>
    </dgm:pt>
    <dgm:pt modelId="{5B8BC37C-AC10-4E22-8246-CA6658C651DA}" type="sibTrans" cxnId="{CDAE5FE8-08B0-4C1F-9930-753B2E8932B8}">
      <dgm:prSet/>
      <dgm:spPr/>
      <dgm:t>
        <a:bodyPr/>
        <a:lstStyle/>
        <a:p>
          <a:endParaRPr lang="fr-FR"/>
        </a:p>
      </dgm:t>
    </dgm:pt>
    <dgm:pt modelId="{D0CE3707-2C9B-4048-BD7C-9F9B2ECEC7E5}">
      <dgm:prSet phldrT="[Texte]" custT="1"/>
      <dgm:spPr/>
      <dgm:t>
        <a:bodyPr/>
        <a:lstStyle/>
        <a:p>
          <a:endParaRPr lang="fr-FR" sz="1200" dirty="0"/>
        </a:p>
      </dgm:t>
    </dgm:pt>
    <dgm:pt modelId="{5C32362A-BAF4-42AF-9080-710B582DB9D6}" type="parTrans" cxnId="{0A312D2A-F263-4060-A959-172E7935D29C}">
      <dgm:prSet/>
      <dgm:spPr/>
      <dgm:t>
        <a:bodyPr/>
        <a:lstStyle/>
        <a:p>
          <a:endParaRPr lang="fr-FR"/>
        </a:p>
      </dgm:t>
    </dgm:pt>
    <dgm:pt modelId="{67BE7DA6-A76D-42D4-AC81-A3E55D0F51EA}" type="sibTrans" cxnId="{0A312D2A-F263-4060-A959-172E7935D2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9693" custScaleY="95668" custLinFactNeighborX="-15704" custLinFactNeighborY="-1643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CDAE5FE8-08B0-4C1F-9930-753B2E8932B8}" srcId="{1B4CF4A4-2D5C-4218-8C4D-3A1AE0E4E745}" destId="{334CA8E0-F123-42E0-A691-FDEDDE635915}" srcOrd="1" destOrd="0" parTransId="{5024250B-2998-4D20-95ED-5155D1A60A74}" sibTransId="{5B8BC37C-AC10-4E22-8246-CA6658C651DA}"/>
    <dgm:cxn modelId="{451DC91A-7DD1-4591-A6D1-5442F55DDBFB}" srcId="{1B4CF4A4-2D5C-4218-8C4D-3A1AE0E4E745}" destId="{FD34DC93-78D9-4815-BD28-BCCDC4B35775}" srcOrd="6" destOrd="0" parTransId="{FF37C018-3636-4522-9422-5E44630FC4A9}" sibTransId="{C28A70A3-1B1D-43A3-AD75-CA17EB1A9C03}"/>
    <dgm:cxn modelId="{A3A84329-444C-43A5-9275-CCE9AB3A67F5}" type="presOf" srcId="{EBD462CD-7607-4CCF-AD02-02A0219F9D09}" destId="{9FC1A4F1-02F2-4651-AA6F-86153A22776F}" srcOrd="0" destOrd="0" presId="urn:microsoft.com/office/officeart/2005/8/layout/radial2"/>
    <dgm:cxn modelId="{1B03A268-2641-4B46-B180-EA140856EAD8}" type="presOf" srcId="{D0CE3707-2C9B-4048-BD7C-9F9B2ECEC7E5}" destId="{F62B32DB-EF40-45CA-9C69-16210DEFDB63}" srcOrd="0" destOrd="3" presId="urn:microsoft.com/office/officeart/2005/8/layout/radial2"/>
    <dgm:cxn modelId="{4D352186-11F1-41DF-9B85-1A12DF7C7B4C}" srcId="{1B4CF4A4-2D5C-4218-8C4D-3A1AE0E4E745}" destId="{E23F81E1-CFDB-42C6-86A9-2C016347ED3F}" srcOrd="4" destOrd="0" parTransId="{C37E55F2-64EA-46F9-87BB-A3C4BA92ED2D}" sibTransId="{106CCA68-EDA0-43AE-8247-DBC31F8AA93F}"/>
    <dgm:cxn modelId="{7BB302ED-3967-4A69-BE04-2AA0F0915BA4}" type="presOf" srcId="{FD34DC93-78D9-4815-BD28-BCCDC4B35775}" destId="{F62B32DB-EF40-45CA-9C69-16210DEFDB63}" srcOrd="0" destOrd="6"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305C4EF-FE21-4FEF-AC42-F28914FFF216}" type="presOf" srcId="{B4815E0D-7C04-4FAD-A24B-22A370234EC7}" destId="{F62B32DB-EF40-45CA-9C69-16210DEFDB63}" srcOrd="0" destOrd="5" presId="urn:microsoft.com/office/officeart/2005/8/layout/radial2"/>
    <dgm:cxn modelId="{91F4F100-5FA7-4127-9EF4-25ED879227AE}" type="presOf" srcId="{334CA8E0-F123-42E0-A691-FDEDDE635915}" destId="{F62B32DB-EF40-45CA-9C69-16210DEFDB63}" srcOrd="0" destOrd="1" presId="urn:microsoft.com/office/officeart/2005/8/layout/radial2"/>
    <dgm:cxn modelId="{7C5CE0C0-3507-444B-B49B-376927D00C13}" type="presOf" srcId="{E23F81E1-CFDB-42C6-86A9-2C016347ED3F}" destId="{F62B32DB-EF40-45CA-9C69-16210DEFDB63}" srcOrd="0" destOrd="4" presId="urn:microsoft.com/office/officeart/2005/8/layout/radial2"/>
    <dgm:cxn modelId="{AE633E70-C705-425C-8C05-F11F4F7C4426}" type="presOf" srcId="{2DF0FEF6-6D8D-4E4E-8CE8-F914259F478D}" destId="{F62B32DB-EF40-45CA-9C69-16210DEFDB63}" srcOrd="0" destOrd="2" presId="urn:microsoft.com/office/officeart/2005/8/layout/radial2"/>
    <dgm:cxn modelId="{0A312D2A-F263-4060-A959-172E7935D29C}" srcId="{1B4CF4A4-2D5C-4218-8C4D-3A1AE0E4E745}" destId="{D0CE3707-2C9B-4048-BD7C-9F9B2ECEC7E5}" srcOrd="3" destOrd="0" parTransId="{5C32362A-BAF4-42AF-9080-710B582DB9D6}" sibTransId="{67BE7DA6-A76D-42D4-AC81-A3E55D0F51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5ED1457D-66F9-4B38-9814-4E09666755C5}" srcId="{1B4CF4A4-2D5C-4218-8C4D-3A1AE0E4E745}" destId="{B4815E0D-7C04-4FAD-A24B-22A370234EC7}" srcOrd="5" destOrd="0" parTransId="{36A29807-4616-4F2D-AC42-1BFF3BF59371}" sibTransId="{13F1354C-F564-4378-B75B-1C693F974E67}"/>
    <dgm:cxn modelId="{12779527-647D-4012-BCA8-66031258B937}" type="presOf" srcId="{1B4CF4A4-2D5C-4218-8C4D-3A1AE0E4E745}" destId="{3ABDF2B8-EBD9-4AA1-8EB1-654112A25028}" srcOrd="0" destOrd="0" presId="urn:microsoft.com/office/officeart/2005/8/layout/radial2"/>
    <dgm:cxn modelId="{992D0E49-E947-4629-A5A1-D1C797A8FCD9}" srcId="{1B4CF4A4-2D5C-4218-8C4D-3A1AE0E4E745}" destId="{2DF0FEF6-6D8D-4E4E-8CE8-F914259F478D}" srcOrd="2" destOrd="0" parTransId="{FD5030F0-014D-4DD6-968A-29A0E30E3D37}" sibTransId="{67C15DB9-C195-4E81-9E01-F45FB47443D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305735A6-4422-41F2-94ED-3BC89220E8C4}">
      <dgm:prSet phldrT="[Texte]" custT="1"/>
      <dgm:spPr/>
      <dgm:t>
        <a:bodyPr/>
        <a:lstStyle/>
        <a:p>
          <a:r>
            <a:rPr lang="fr-FR" sz="1400" b="1" i="0" u="sng" dirty="0" smtClean="0">
              <a:solidFill>
                <a:srgbClr val="0070C0"/>
              </a:solidFill>
            </a:rPr>
            <a:t>2</a:t>
          </a:r>
          <a:r>
            <a:rPr lang="fr-FR" sz="1400" b="1" i="0" u="sng" baseline="30000" dirty="0" smtClean="0">
              <a:solidFill>
                <a:srgbClr val="0070C0"/>
              </a:solidFill>
            </a:rPr>
            <a:t>ème</a:t>
          </a:r>
          <a:r>
            <a:rPr lang="fr-FR" sz="1400" b="1" i="0" u="sng" dirty="0" smtClean="0">
              <a:solidFill>
                <a:srgbClr val="0070C0"/>
              </a:solidFill>
            </a:rPr>
            <a:t> PHASE : De JANVIER à MI-JUIN 2024 </a:t>
          </a:r>
          <a:r>
            <a:rPr lang="fr-FR" sz="1400" b="0" i="0" dirty="0" smtClean="0"/>
            <a:t>:</a:t>
          </a:r>
          <a:endParaRPr lang="fr-FR" sz="14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83BCDF25-F758-4438-8EC4-329E48527CEA}">
      <dgm:prSet phldrT="[Texte]" custT="1"/>
      <dgm:spPr/>
      <dgm:t>
        <a:bodyPr/>
        <a:lstStyle/>
        <a:p>
          <a:endParaRPr lang="fr-FR" sz="1400" dirty="0"/>
        </a:p>
      </dgm:t>
    </dgm:pt>
    <dgm:pt modelId="{78F1E609-6168-4222-9E21-212B3856E501}" type="parTrans" cxnId="{54CBA966-0479-4600-95F0-710890128671}">
      <dgm:prSet/>
      <dgm:spPr/>
      <dgm:t>
        <a:bodyPr/>
        <a:lstStyle/>
        <a:p>
          <a:endParaRPr lang="fr-FR"/>
        </a:p>
      </dgm:t>
    </dgm:pt>
    <dgm:pt modelId="{08D3A8BE-01F3-43CE-9E6E-EED911369087}" type="sibTrans" cxnId="{54CBA966-0479-4600-95F0-710890128671}">
      <dgm:prSet/>
      <dgm:spPr/>
      <dgm:t>
        <a:bodyPr/>
        <a:lstStyle/>
        <a:p>
          <a:endParaRPr lang="fr-FR"/>
        </a:p>
      </dgm:t>
    </dgm:pt>
    <dgm:pt modelId="{EDA3F35E-3ED7-42B4-889B-90DA139CE322}">
      <dgm:prSet phldrT="[Texte]" custT="1"/>
      <dgm:spPr/>
      <dgm:t>
        <a:bodyPr/>
        <a:lstStyle/>
        <a:p>
          <a:r>
            <a:rPr lang="fr-FR" sz="1200" b="0" i="0" dirty="0" smtClean="0">
              <a:solidFill>
                <a:schemeClr val="tx1"/>
              </a:solidFill>
            </a:rPr>
            <a:t>Transmission lors d'une journée évènementielle avec une cérémonie protocolaire dans l'école ou une installation sportive de proximité </a:t>
          </a:r>
          <a:r>
            <a:rPr lang="fr-FR" sz="1200" b="0" i="0" dirty="0" smtClean="0"/>
            <a:t>= (HYMNE / DRAPEAU / EXTRAITS DES SERMENTS (athlètes et officiels).</a:t>
          </a:r>
          <a:endParaRPr lang="fr-FR" sz="1200" dirty="0"/>
        </a:p>
      </dgm:t>
    </dgm:pt>
    <dgm:pt modelId="{D8423B20-CBE7-4E94-9BE1-56BB406FC522}" type="parTrans" cxnId="{59D11346-0271-4039-B9D6-7EFF766685D4}">
      <dgm:prSet/>
      <dgm:spPr/>
      <dgm:t>
        <a:bodyPr/>
        <a:lstStyle/>
        <a:p>
          <a:endParaRPr lang="fr-FR"/>
        </a:p>
      </dgm:t>
    </dgm:pt>
    <dgm:pt modelId="{D880A63E-F9CB-495E-94DF-322E6654CA08}" type="sibTrans" cxnId="{59D11346-0271-4039-B9D6-7EFF766685D4}">
      <dgm:prSet/>
      <dgm:spPr/>
      <dgm:t>
        <a:bodyPr/>
        <a:lstStyle/>
        <a:p>
          <a:endParaRPr lang="fr-FR"/>
        </a:p>
      </dgm:t>
    </dgm:pt>
    <dgm:pt modelId="{C1838A60-10CE-4D25-A825-1D28F762137D}">
      <dgm:prSet phldrT="[Texte]" custT="1"/>
      <dgm:spPr/>
      <dgm:t>
        <a:bodyPr/>
        <a:lstStyle/>
        <a:p>
          <a:r>
            <a:rPr lang="fr-FR" sz="1200" b="0" i="0" dirty="0" smtClean="0"/>
            <a:t>Passage par l'ensemble des écoles de la CIRCO (publiques et privées sous contrat)</a:t>
          </a:r>
          <a:endParaRPr lang="fr-FR" sz="1200" dirty="0"/>
        </a:p>
      </dgm:t>
    </dgm:pt>
    <dgm:pt modelId="{7E013A1B-464B-4700-8508-CA08EC6516EA}" type="parTrans" cxnId="{6E0E051B-0DEC-46EF-8BF8-6B735E800ED6}">
      <dgm:prSet/>
      <dgm:spPr/>
      <dgm:t>
        <a:bodyPr/>
        <a:lstStyle/>
        <a:p>
          <a:endParaRPr lang="fr-FR"/>
        </a:p>
      </dgm:t>
    </dgm:pt>
    <dgm:pt modelId="{944F017A-9B4A-4507-B89D-185FB9CAE9E9}" type="sibTrans" cxnId="{6E0E051B-0DEC-46EF-8BF8-6B735E800ED6}">
      <dgm:prSet/>
      <dgm:spPr/>
      <dgm:t>
        <a:bodyPr/>
        <a:lstStyle/>
        <a:p>
          <a:endParaRPr lang="fr-FR"/>
        </a:p>
      </dgm:t>
    </dgm:pt>
    <dgm:pt modelId="{87CC2C88-5C38-41C0-86ED-833BE1187E83}">
      <dgm:prSet phldrT="[Texte]" custT="1"/>
      <dgm:spPr/>
      <dgm:t>
        <a:bodyPr/>
        <a:lstStyle/>
        <a:p>
          <a:r>
            <a:rPr lang="fr-FR" sz="1200" b="0" i="0" dirty="0" smtClean="0"/>
            <a:t>Portée par des élèves et des membres de la communauté scolaire = relais d'une école à une autre </a:t>
          </a:r>
          <a:r>
            <a:rPr lang="fr-FR" sz="1200" b="0" i="1" dirty="0" smtClean="0">
              <a:solidFill>
                <a:srgbClr val="0070C0"/>
              </a:solidFill>
            </a:rPr>
            <a:t>(l’occasion de mettre en place un module d’apprentissage autour de la course longue ou marche active)</a:t>
          </a:r>
          <a:endParaRPr lang="fr-FR" sz="1200" i="1" dirty="0">
            <a:solidFill>
              <a:srgbClr val="0070C0"/>
            </a:solidFill>
          </a:endParaRPr>
        </a:p>
      </dgm:t>
    </dgm:pt>
    <dgm:pt modelId="{68D8784C-DA40-41F1-8A7E-F53C8A11A3AF}" type="parTrans" cxnId="{58819203-4215-4DEC-86CC-A0F41CEBB5D4}">
      <dgm:prSet/>
      <dgm:spPr/>
      <dgm:t>
        <a:bodyPr/>
        <a:lstStyle/>
        <a:p>
          <a:endParaRPr lang="fr-FR"/>
        </a:p>
      </dgm:t>
    </dgm:pt>
    <dgm:pt modelId="{2E42AF52-90D1-4A13-AED6-C5402FF69130}" type="sibTrans" cxnId="{58819203-4215-4DEC-86CC-A0F41CEBB5D4}">
      <dgm:prSet/>
      <dgm:spPr/>
      <dgm:t>
        <a:bodyPr/>
        <a:lstStyle/>
        <a:p>
          <a:endParaRPr lang="fr-FR"/>
        </a:p>
      </dgm:t>
    </dgm:pt>
    <dgm:pt modelId="{8A1D3E59-5DDB-4951-822F-F19FA5974050}">
      <dgm:prSet phldrT="[Texte]" custT="1"/>
      <dgm:spPr/>
      <dgm:t>
        <a:bodyPr/>
        <a:lstStyle/>
        <a:p>
          <a:r>
            <a:rPr lang="fr-FR" sz="1200" b="0" i="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dirty="0"/>
        </a:p>
      </dgm:t>
    </dgm:pt>
    <dgm:pt modelId="{BC92F318-7D37-4444-84E2-C1F9FAFDD64A}" type="parTrans" cxnId="{9409220C-7B21-4DFD-9ADD-EB64ADF8BBDB}">
      <dgm:prSet/>
      <dgm:spPr/>
      <dgm:t>
        <a:bodyPr/>
        <a:lstStyle/>
        <a:p>
          <a:endParaRPr lang="fr-FR"/>
        </a:p>
      </dgm:t>
    </dgm:pt>
    <dgm:pt modelId="{B4A81BFF-3AD7-4169-9F20-EFE2D12826C6}" type="sibTrans" cxnId="{9409220C-7B21-4DFD-9ADD-EB64ADF8BBDB}">
      <dgm:prSet/>
      <dgm:spPr/>
      <dgm:t>
        <a:bodyPr/>
        <a:lstStyle/>
        <a:p>
          <a:endParaRPr lang="fr-FR"/>
        </a:p>
      </dgm:t>
    </dgm:pt>
    <dgm:pt modelId="{0BC99E1A-D2A9-4D44-9B32-4E487CD30D3B}">
      <dgm:prSet phldrT="[Texte]" custT="1"/>
      <dgm:spPr/>
      <dgm:t>
        <a:bodyPr/>
        <a:lstStyle/>
        <a:p>
          <a:endParaRPr lang="fr-FR" sz="1200" dirty="0"/>
        </a:p>
      </dgm:t>
    </dgm:pt>
    <dgm:pt modelId="{187DD9D3-0022-4DCD-B980-2E9A057AF035}" type="parTrans" cxnId="{7D4BDDA4-AE01-4B7C-8DAA-C6F61B7E8B9B}">
      <dgm:prSet/>
      <dgm:spPr/>
      <dgm:t>
        <a:bodyPr/>
        <a:lstStyle/>
        <a:p>
          <a:endParaRPr lang="fr-FR"/>
        </a:p>
      </dgm:t>
    </dgm:pt>
    <dgm:pt modelId="{6A22EF24-477C-4A65-ABC4-4C101E500126}" type="sibTrans" cxnId="{7D4BDDA4-AE01-4B7C-8DAA-C6F61B7E8B9B}">
      <dgm:prSet/>
      <dgm:spPr/>
      <dgm:t>
        <a:bodyPr/>
        <a:lstStyle/>
        <a:p>
          <a:endParaRPr lang="fr-FR"/>
        </a:p>
      </dgm:t>
    </dgm:pt>
    <dgm:pt modelId="{70496B5C-22CA-41FD-92F4-00A62FECD5FB}">
      <dgm:prSet phldrT="[Texte]" custT="1"/>
      <dgm:spPr/>
      <dgm:t>
        <a:bodyPr/>
        <a:lstStyle/>
        <a:p>
          <a:endParaRPr lang="fr-FR" sz="1200" dirty="0"/>
        </a:p>
      </dgm:t>
    </dgm:pt>
    <dgm:pt modelId="{855D3B69-6B01-46C6-9CD1-D12F8FE8DA8E}" type="parTrans" cxnId="{3F9BAEAC-FA35-4D13-9D4B-899A6B2A1C92}">
      <dgm:prSet/>
      <dgm:spPr/>
      <dgm:t>
        <a:bodyPr/>
        <a:lstStyle/>
        <a:p>
          <a:endParaRPr lang="fr-FR"/>
        </a:p>
      </dgm:t>
    </dgm:pt>
    <dgm:pt modelId="{62FE7098-8CE8-4308-A659-5EBDB8CF4825}" type="sibTrans" cxnId="{3F9BAEAC-FA35-4D13-9D4B-899A6B2A1C92}">
      <dgm:prSet/>
      <dgm:spPr/>
      <dgm:t>
        <a:bodyPr/>
        <a:lstStyle/>
        <a:p>
          <a:endParaRPr lang="fr-FR"/>
        </a:p>
      </dgm:t>
    </dgm:pt>
    <dgm:pt modelId="{591A09CE-9D65-4090-B989-676EF73849A3}">
      <dgm:prSet phldrT="[Texte]" custT="1"/>
      <dgm:spPr/>
      <dgm:t>
        <a:bodyPr/>
        <a:lstStyle/>
        <a:p>
          <a:endParaRPr lang="fr-FR" sz="1200" dirty="0"/>
        </a:p>
      </dgm:t>
    </dgm:pt>
    <dgm:pt modelId="{61B9EF66-ABCB-4372-B716-6D5DC5C4F8E5}" type="parTrans" cxnId="{F57E73D7-AD2C-4066-BE50-E1E2A7A800CC}">
      <dgm:prSet/>
      <dgm:spPr/>
      <dgm:t>
        <a:bodyPr/>
        <a:lstStyle/>
        <a:p>
          <a:endParaRPr lang="fr-FR"/>
        </a:p>
      </dgm:t>
    </dgm:pt>
    <dgm:pt modelId="{42893E52-6029-4B95-94A2-74EBBC800576}" type="sibTrans" cxnId="{F57E73D7-AD2C-4066-BE50-E1E2A7A800CC}">
      <dgm:prSet/>
      <dgm:spPr/>
      <dgm:t>
        <a:bodyPr/>
        <a:lstStyle/>
        <a:p>
          <a:endParaRPr lang="fr-FR"/>
        </a:p>
      </dgm:t>
    </dgm:pt>
    <dgm:pt modelId="{D2834EE8-5CB5-4CE4-888D-1A1EAE8BBE2C}">
      <dgm:prSet phldrT="[Texte]" custT="1"/>
      <dgm:spPr/>
      <dgm:t>
        <a:bodyPr/>
        <a:lstStyle/>
        <a:p>
          <a:endParaRPr lang="fr-FR" sz="1200" dirty="0"/>
        </a:p>
      </dgm:t>
    </dgm:pt>
    <dgm:pt modelId="{6493CB90-E6A3-4716-8C7D-789356491164}" type="parTrans" cxnId="{BA98745F-E46F-4FA1-B8C2-BC64D54A45E2}">
      <dgm:prSet/>
      <dgm:spPr/>
      <dgm:t>
        <a:bodyPr/>
        <a:lstStyle/>
        <a:p>
          <a:endParaRPr lang="fr-FR"/>
        </a:p>
      </dgm:t>
    </dgm:pt>
    <dgm:pt modelId="{42056B7F-30DB-49A4-B151-F434A2EC95C4}" type="sibTrans" cxnId="{BA98745F-E46F-4FA1-B8C2-BC64D54A45E2}">
      <dgm:prSet/>
      <dgm:spPr/>
      <dgm:t>
        <a:bodyPr/>
        <a:lstStyle/>
        <a:p>
          <a:endParaRPr lang="fr-FR"/>
        </a:p>
      </dgm:t>
    </dgm:pt>
    <dgm:pt modelId="{3043AFA9-839B-4F08-9796-1F3FE60F92AB}">
      <dgm:prSet phldrT="[Texte]" custT="1"/>
      <dgm:spPr/>
      <dgm:t>
        <a:bodyPr/>
        <a:lstStyle/>
        <a:p>
          <a:r>
            <a:rPr lang="fr-FR" sz="1200" b="0" i="0" dirty="0" smtClean="0"/>
            <a:t>Parcours de la flamme olympique définit par l'équipe de circonscription</a:t>
          </a:r>
          <a:endParaRPr lang="fr-FR" sz="1200" dirty="0"/>
        </a:p>
      </dgm:t>
    </dgm:pt>
    <dgm:pt modelId="{80384EE0-51BE-4070-826A-48AE409A7FE0}" type="parTrans" cxnId="{1F3B8846-C7C3-425E-B80D-202B91CE2165}">
      <dgm:prSet/>
      <dgm:spPr/>
      <dgm:t>
        <a:bodyPr/>
        <a:lstStyle/>
        <a:p>
          <a:endParaRPr lang="fr-FR"/>
        </a:p>
      </dgm:t>
    </dgm:pt>
    <dgm:pt modelId="{18849667-7B59-40B7-84B7-453E46EA3764}" type="sibTrans" cxnId="{1F3B8846-C7C3-425E-B80D-202B91CE2165}">
      <dgm:prSet/>
      <dgm:spPr/>
      <dgm:t>
        <a:bodyPr/>
        <a:lstStyle/>
        <a:p>
          <a:endParaRPr lang="fr-FR"/>
        </a:p>
      </dgm:t>
    </dgm:pt>
    <dgm:pt modelId="{D851747B-BE83-4715-8DF7-41B1BB5B6449}">
      <dgm:prSet phldrT="[Texte]" custT="1"/>
      <dgm:spPr/>
      <dgm:t>
        <a:bodyPr/>
        <a:lstStyle/>
        <a:p>
          <a:endParaRPr lang="fr-FR" sz="1400" dirty="0"/>
        </a:p>
      </dgm:t>
    </dgm:pt>
    <dgm:pt modelId="{FBB2DB08-DC1A-4025-97ED-976C7AF60745}" type="parTrans" cxnId="{4995E7D5-0B47-4620-B533-3DE4AE7D6B9C}">
      <dgm:prSet/>
      <dgm:spPr/>
      <dgm:t>
        <a:bodyPr/>
        <a:lstStyle/>
        <a:p>
          <a:endParaRPr lang="fr-FR"/>
        </a:p>
      </dgm:t>
    </dgm:pt>
    <dgm:pt modelId="{293997A4-9F54-4B9F-BAED-E1AFE0ABFB46}" type="sibTrans" cxnId="{4995E7D5-0B47-4620-B533-3DE4AE7D6B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18640" custLinFactNeighborY="-23761">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A0699F71-7188-4F4D-AAE0-D63D8B6B5D09}" srcId="{1B4CF4A4-2D5C-4218-8C4D-3A1AE0E4E745}" destId="{305735A6-4422-41F2-94ED-3BC89220E8C4}" srcOrd="1" destOrd="0" parTransId="{93B5BC78-93B5-4949-88FE-80BE5A5BCBDF}" sibTransId="{EA153B50-5D5E-45FF-90BA-8B88DFE873E5}"/>
    <dgm:cxn modelId="{59D11346-0271-4039-B9D6-7EFF766685D4}" srcId="{1B4CF4A4-2D5C-4218-8C4D-3A1AE0E4E745}" destId="{EDA3F35E-3ED7-42B4-889B-90DA139CE322}" srcOrd="9" destOrd="0" parTransId="{D8423B20-CBE7-4E94-9BE1-56BB406FC522}" sibTransId="{D880A63E-F9CB-495E-94DF-322E6654CA08}"/>
    <dgm:cxn modelId="{9409220C-7B21-4DFD-9ADD-EB64ADF8BBDB}" srcId="{1B4CF4A4-2D5C-4218-8C4D-3A1AE0E4E745}" destId="{8A1D3E59-5DDB-4951-822F-F19FA5974050}" srcOrd="11" destOrd="0" parTransId="{BC92F318-7D37-4444-84E2-C1F9FAFDD64A}" sibTransId="{B4A81BFF-3AD7-4169-9F20-EFE2D12826C6}"/>
    <dgm:cxn modelId="{F8F8080D-55D8-4DCB-A91F-DB1159A077AC}" type="presOf" srcId="{83BCDF25-F758-4438-8EC4-329E48527CEA}" destId="{F62B32DB-EF40-45CA-9C69-16210DEFDB63}" srcOrd="0" destOrd="12" presId="urn:microsoft.com/office/officeart/2005/8/layout/radial2"/>
    <dgm:cxn modelId="{14B66733-9475-42D0-9E08-16FA1645CBE0}" type="presOf" srcId="{3C2C3D26-C2B6-4B6D-BF88-985A5767D8FB}" destId="{F62B32DB-EF40-45CA-9C69-16210DEFDB63}" srcOrd="0" destOrd="0" presId="urn:microsoft.com/office/officeart/2005/8/layout/radial2"/>
    <dgm:cxn modelId="{F57E73D7-AD2C-4066-BE50-E1E2A7A800CC}" srcId="{1B4CF4A4-2D5C-4218-8C4D-3A1AE0E4E745}" destId="{591A09CE-9D65-4090-B989-676EF73849A3}" srcOrd="8" destOrd="0" parTransId="{61B9EF66-ABCB-4372-B716-6D5DC5C4F8E5}" sibTransId="{42893E52-6029-4B95-94A2-74EBBC800576}"/>
    <dgm:cxn modelId="{1F3B8846-C7C3-425E-B80D-202B91CE2165}" srcId="{1B4CF4A4-2D5C-4218-8C4D-3A1AE0E4E745}" destId="{3043AFA9-839B-4F08-9796-1F3FE60F92AB}" srcOrd="3" destOrd="0" parTransId="{80384EE0-51BE-4070-826A-48AE409A7FE0}" sibTransId="{18849667-7B59-40B7-84B7-453E46EA3764}"/>
    <dgm:cxn modelId="{4F9E5AFB-5BF4-4768-A7BB-F9D520570D5C}" type="presOf" srcId="{C1838A60-10CE-4D25-A825-1D28F762137D}" destId="{F62B32DB-EF40-45CA-9C69-16210DEFDB63}" srcOrd="0" destOrd="5" presId="urn:microsoft.com/office/officeart/2005/8/layout/radial2"/>
    <dgm:cxn modelId="{716F916D-3232-4616-A5B4-0A39B768D95F}" type="presOf" srcId="{8A1D3E59-5DDB-4951-822F-F19FA5974050}" destId="{F62B32DB-EF40-45CA-9C69-16210DEFDB63}" srcOrd="0" destOrd="11" presId="urn:microsoft.com/office/officeart/2005/8/layout/radial2"/>
    <dgm:cxn modelId="{3EA72AE6-B170-4080-B8AE-A82DB842F797}" type="presOf" srcId="{D2834EE8-5CB5-4CE4-888D-1A1EAE8BBE2C}" destId="{F62B32DB-EF40-45CA-9C69-16210DEFDB63}" srcOrd="0" destOrd="10" presId="urn:microsoft.com/office/officeart/2005/8/layout/radial2"/>
    <dgm:cxn modelId="{BD49F0FD-57BD-4AF7-A50B-DAE1BDC5DE64}" type="presOf" srcId="{70496B5C-22CA-41FD-92F4-00A62FECD5FB}" destId="{F62B32DB-EF40-45CA-9C69-16210DEFDB63}" srcOrd="0" destOrd="6"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D4BDDA4-AE01-4B7C-8DAA-C6F61B7E8B9B}" srcId="{1B4CF4A4-2D5C-4218-8C4D-3A1AE0E4E745}" destId="{0BC99E1A-D2A9-4D44-9B32-4E487CD30D3B}" srcOrd="4" destOrd="0" parTransId="{187DD9D3-0022-4DCD-B980-2E9A057AF035}" sibTransId="{6A22EF24-477C-4A65-ABC4-4C101E500126}"/>
    <dgm:cxn modelId="{FF20DC28-53DF-4F1D-8121-BA3308457C2B}" type="presOf" srcId="{EDA3F35E-3ED7-42B4-889B-90DA139CE322}" destId="{F62B32DB-EF40-45CA-9C69-16210DEFDB63}" srcOrd="0" destOrd="9"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12779527-647D-4012-BCA8-66031258B937}" type="presOf" srcId="{1B4CF4A4-2D5C-4218-8C4D-3A1AE0E4E745}" destId="{3ABDF2B8-EBD9-4AA1-8EB1-654112A25028}" srcOrd="0" destOrd="0" presId="urn:microsoft.com/office/officeart/2005/8/layout/radial2"/>
    <dgm:cxn modelId="{3D708374-C53A-4954-84DD-2B9BEBA14DC1}" type="presOf" srcId="{5B58155F-566D-47CC-B063-09FB2F59E71A}" destId="{F62B32DB-EF40-45CA-9C69-16210DEFDB63}" srcOrd="0" destOrd="13" presId="urn:microsoft.com/office/officeart/2005/8/layout/radial2"/>
    <dgm:cxn modelId="{84C05A98-C2E5-47F0-92B3-B58594A7F1F0}" type="presOf" srcId="{591A09CE-9D65-4090-B989-676EF73849A3}" destId="{F62B32DB-EF40-45CA-9C69-16210DEFDB63}" srcOrd="0" destOrd="8" presId="urn:microsoft.com/office/officeart/2005/8/layout/radial2"/>
    <dgm:cxn modelId="{F8F74040-FC2C-471D-9E2F-562BCBC2976E}" type="presOf" srcId="{305735A6-4422-41F2-94ED-3BC89220E8C4}" destId="{F62B32DB-EF40-45CA-9C69-16210DEFDB63}" srcOrd="0" destOrd="1" presId="urn:microsoft.com/office/officeart/2005/8/layout/radial2"/>
    <dgm:cxn modelId="{A0CB0DFC-CA72-402C-840B-1F58775ACF24}" type="presOf" srcId="{3043AFA9-839B-4F08-9796-1F3FE60F92AB}" destId="{F62B32DB-EF40-45CA-9C69-16210DEFDB63}" srcOrd="0" destOrd="3" presId="urn:microsoft.com/office/officeart/2005/8/layout/radial2"/>
    <dgm:cxn modelId="{F13905B0-9918-48B3-91F5-620E0AD68E14}" type="presOf" srcId="{87CC2C88-5C38-41C0-86ED-833BE1187E83}" destId="{F62B32DB-EF40-45CA-9C69-16210DEFDB63}" srcOrd="0" destOrd="7" presId="urn:microsoft.com/office/officeart/2005/8/layout/radial2"/>
    <dgm:cxn modelId="{862DD491-CECF-4DAF-B062-6631A0329309}" type="presOf" srcId="{0BC99E1A-D2A9-4D44-9B32-4E487CD30D3B}" destId="{F62B32DB-EF40-45CA-9C69-16210DEFDB63}" srcOrd="0" destOrd="4" presId="urn:microsoft.com/office/officeart/2005/8/layout/radial2"/>
    <dgm:cxn modelId="{58819203-4215-4DEC-86CC-A0F41CEBB5D4}" srcId="{1B4CF4A4-2D5C-4218-8C4D-3A1AE0E4E745}" destId="{87CC2C88-5C38-41C0-86ED-833BE1187E83}" srcOrd="7" destOrd="0" parTransId="{68D8784C-DA40-41F1-8A7E-F53C8A11A3AF}" sibTransId="{2E42AF52-90D1-4A13-AED6-C5402FF69130}"/>
    <dgm:cxn modelId="{3F9BAEAC-FA35-4D13-9D4B-899A6B2A1C92}" srcId="{1B4CF4A4-2D5C-4218-8C4D-3A1AE0E4E745}" destId="{70496B5C-22CA-41FD-92F4-00A62FECD5FB}" srcOrd="6" destOrd="0" parTransId="{855D3B69-6B01-46C6-9CD1-D12F8FE8DA8E}" sibTransId="{62FE7098-8CE8-4308-A659-5EBDB8CF4825}"/>
    <dgm:cxn modelId="{2D480BEF-955D-4726-ADCF-F292F6809848}" type="presOf" srcId="{D851747B-BE83-4715-8DF7-41B1BB5B6449}" destId="{F62B32DB-EF40-45CA-9C69-16210DEFDB63}" srcOrd="0" destOrd="2" presId="urn:microsoft.com/office/officeart/2005/8/layout/radial2"/>
    <dgm:cxn modelId="{4995E7D5-0B47-4620-B533-3DE4AE7D6B9C}" srcId="{1B4CF4A4-2D5C-4218-8C4D-3A1AE0E4E745}" destId="{D851747B-BE83-4715-8DF7-41B1BB5B6449}" srcOrd="2" destOrd="0" parTransId="{FBB2DB08-DC1A-4025-97ED-976C7AF60745}" sibTransId="{293997A4-9F54-4B9F-BAED-E1AFE0ABFB46}"/>
    <dgm:cxn modelId="{6E0E051B-0DEC-46EF-8BF8-6B735E800ED6}" srcId="{1B4CF4A4-2D5C-4218-8C4D-3A1AE0E4E745}" destId="{C1838A60-10CE-4D25-A825-1D28F762137D}" srcOrd="5" destOrd="0" parTransId="{7E013A1B-464B-4700-8508-CA08EC6516EA}" sibTransId="{944F017A-9B4A-4507-B89D-185FB9CAE9E9}"/>
    <dgm:cxn modelId="{EE9FAA3D-2627-41BC-927E-37B9E5111EF1}" srcId="{1B4CF4A4-2D5C-4218-8C4D-3A1AE0E4E745}" destId="{5B58155F-566D-47CC-B063-09FB2F59E71A}" srcOrd="13" destOrd="0" parTransId="{5362FDF6-D127-42D4-B009-C8D9291C2A42}" sibTransId="{8CC5618E-883F-4150-9D25-690A34DED6D4}"/>
    <dgm:cxn modelId="{BA98745F-E46F-4FA1-B8C2-BC64D54A45E2}" srcId="{1B4CF4A4-2D5C-4218-8C4D-3A1AE0E4E745}" destId="{D2834EE8-5CB5-4CE4-888D-1A1EAE8BBE2C}" srcOrd="10" destOrd="0" parTransId="{6493CB90-E6A3-4716-8C7D-789356491164}" sibTransId="{42056B7F-30DB-49A4-B151-F434A2EC95C4}"/>
    <dgm:cxn modelId="{FAD22186-53EF-4DEA-8031-1AAC119FDEB6}" type="presOf" srcId="{D4569BC2-CB40-4601-B43C-C0F2D1B13DAC}" destId="{53A8739C-2C4B-4170-AC78-40FD9E8F3BE7}" srcOrd="0" destOrd="0" presId="urn:microsoft.com/office/officeart/2005/8/layout/radial2"/>
    <dgm:cxn modelId="{54CBA966-0479-4600-95F0-710890128671}" srcId="{1B4CF4A4-2D5C-4218-8C4D-3A1AE0E4E745}" destId="{83BCDF25-F758-4438-8EC4-329E48527CEA}" srcOrd="12" destOrd="0" parTransId="{78F1E609-6168-4222-9E21-212B3856E501}" sibTransId="{08D3A8BE-01F3-43CE-9E6E-EED911369087}"/>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3</a:t>
          </a:r>
          <a:r>
            <a:rPr lang="fr-FR" sz="1400" b="1" i="0" u="sng" baseline="30000" dirty="0" smtClean="0">
              <a:solidFill>
                <a:srgbClr val="0070C0"/>
              </a:solidFill>
            </a:rPr>
            <a:t>ème</a:t>
          </a:r>
          <a:r>
            <a:rPr lang="fr-FR" sz="1400" b="1" i="0" u="sng" dirty="0" smtClean="0">
              <a:solidFill>
                <a:srgbClr val="0070C0"/>
              </a:solidFill>
            </a:rPr>
            <a:t> PHASE : 23 JUIN à AOUT 2024 </a:t>
          </a:r>
          <a:r>
            <a:rPr lang="fr-FR" sz="1400" b="1" dirty="0" smtClean="0"/>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Exposition des 18 flammes au MNS et valorisation des productions (photos / vidéos)</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9816" custLinFactNeighborY="-13380">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EE9FAA3D-2627-41BC-927E-37B9E5111EF1}" srcId="{1B4CF4A4-2D5C-4218-8C4D-3A1AE0E4E745}" destId="{5B58155F-566D-47CC-B063-09FB2F59E71A}" srcOrd="3" destOrd="0" parTransId="{5362FDF6-D127-42D4-B009-C8D9291C2A42}" sibTransId="{8CC5618E-883F-4150-9D25-690A34DED6D4}"/>
    <dgm:cxn modelId="{A3A84329-444C-43A5-9275-CCE9AB3A67F5}" type="presOf" srcId="{EBD462CD-7607-4CCF-AD02-02A0219F9D09}" destId="{9FC1A4F1-02F2-4651-AA6F-86153A22776F}" srcOrd="0" destOrd="0" presId="urn:microsoft.com/office/officeart/2005/8/layout/radial2"/>
    <dgm:cxn modelId="{71C2C062-569F-40F9-92A3-EA2286C7ACDE}" srcId="{1B4CF4A4-2D5C-4218-8C4D-3A1AE0E4E745}" destId="{3074FCDA-4C8E-46CF-88BE-57C4625299F0}" srcOrd="2" destOrd="0" parTransId="{571414A6-301B-45F4-B087-20F8F7B035B7}" sibTransId="{E41DD367-1721-4321-9940-FF4E9B737743}"/>
    <dgm:cxn modelId="{15334018-6C70-4D74-B9F0-C12633384629}" srcId="{1B4CF4A4-2D5C-4218-8C4D-3A1AE0E4E745}" destId="{3C2C3D26-C2B6-4B6D-BF88-985A5767D8FB}" srcOrd="0" destOrd="0" parTransId="{CD0EEA09-FB74-456A-A060-B6116B4933F8}" sibTransId="{E7062BBB-CF55-4EAC-9D56-8DA7C58FF8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3D708374-C53A-4954-84DD-2B9BEBA14DC1}" type="presOf" srcId="{5B58155F-566D-47CC-B063-09FB2F59E71A}" destId="{F62B32DB-EF40-45CA-9C69-16210DEFDB63}" srcOrd="0" destOrd="3" presId="urn:microsoft.com/office/officeart/2005/8/layout/radial2"/>
    <dgm:cxn modelId="{C6FD937A-3A25-478E-AD69-98257955221B}" type="presOf" srcId="{C1F217DE-ACF6-4675-8DE8-E89244811C9F}" destId="{F62B32DB-EF40-45CA-9C69-16210DEFDB63}" srcOrd="0" destOrd="1" presId="urn:microsoft.com/office/officeart/2005/8/layout/radial2"/>
    <dgm:cxn modelId="{12779527-647D-4012-BCA8-66031258B937}" type="presOf" srcId="{1B4CF4A4-2D5C-4218-8C4D-3A1AE0E4E745}" destId="{3ABDF2B8-EBD9-4AA1-8EB1-654112A25028}" srcOrd="0" destOrd="0" presId="urn:microsoft.com/office/officeart/2005/8/layout/radial2"/>
    <dgm:cxn modelId="{F47543BC-A2EA-4553-93C9-F74D839097D8}" srcId="{1B4CF4A4-2D5C-4218-8C4D-3A1AE0E4E745}" destId="{C1F217DE-ACF6-4675-8DE8-E89244811C9F}" srcOrd="1" destOrd="0" parTransId="{1CC0B972-B416-40F2-9298-ECA95C3DB93F}" sibTransId="{EF1DEDB8-E4C1-49A7-866F-E6ED7D415A60}"/>
    <dgm:cxn modelId="{6CF05FB0-4C33-408F-8A89-ED9F318279D0}" type="presOf" srcId="{3074FCDA-4C8E-46CF-88BE-57C4625299F0}" destId="{F62B32DB-EF40-45CA-9C69-16210DEFDB63}" srcOrd="0" destOrd="2"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LE CARTEL :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custScaleX="88401" custScaleY="68042" custLinFactNeighborX="-32249" custLinFactNeighborY="-7285">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TIRAGE AU SORT PAR CIRCONSCRIPTION</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custScaleX="88401" custScaleY="68042" custLinFactNeighborX="-32249" custLinFactNeighborY="-7285">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15334018-6C70-4D74-B9F0-C12633384629}" srcId="{EBD462CD-7607-4CCF-AD02-02A0219F9D09}" destId="{3C2C3D26-C2B6-4B6D-BF88-985A5767D8FB}" srcOrd="0" destOrd="0" parTransId="{CD0EEA09-FB74-456A-A060-B6116B4933F8}" sibTransId="{E7062BBB-CF55-4EAC-9D56-8DA7C58FF8EA}"/>
    <dgm:cxn modelId="{A3A84329-444C-43A5-9275-CCE9AB3A67F5}" type="presOf" srcId="{EBD462CD-7607-4CCF-AD02-02A0219F9D09}" destId="{9FC1A4F1-02F2-4651-AA6F-86153A22776F}" srcOrd="0" destOrd="0" presId="urn:microsoft.com/office/officeart/2005/8/layout/radial2"/>
    <dgm:cxn modelId="{D47400C7-3FC9-4447-A7F8-0D06F9FB3204}" type="presOf" srcId="{3C2C3D26-C2B6-4B6D-BF88-985A5767D8FB}" destId="{788DD3EB-B2AE-476E-A801-1AA61D6531F9}" srcOrd="0" destOrd="0" presId="urn:microsoft.com/office/officeart/2005/8/layout/radial2"/>
    <dgm:cxn modelId="{0CABE9F2-F3E3-4586-AFB8-5FB79A3641F6}" type="presOf" srcId="{CD0EEA09-FB74-456A-A060-B6116B4933F8}" destId="{64D9AAF2-EE5C-4C12-A7F1-D0370D83CA68}"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LIENS UTILES</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SUR LE SITE </a:t>
          </a:r>
          <a:r>
            <a:rPr lang="fr-FR" sz="1400" b="1" i="0" u="sng" dirty="0" err="1" smtClean="0">
              <a:solidFill>
                <a:srgbClr val="0070C0"/>
              </a:solidFill>
            </a:rPr>
            <a:t>SITE</a:t>
          </a:r>
          <a:r>
            <a:rPr lang="fr-FR" sz="1400" b="1" i="0" u="sng" dirty="0" smtClean="0">
              <a:solidFill>
                <a:srgbClr val="0070C0"/>
              </a:solidFill>
            </a:rPr>
            <a:t> EPS 1 </a:t>
          </a:r>
          <a:r>
            <a:rPr lang="fr-FR" sz="1400" b="1" dirty="0" smtClean="0"/>
            <a:t>: </a:t>
          </a:r>
          <a:r>
            <a:rPr lang="fr-FR" sz="1400" b="0" i="0" dirty="0" smtClean="0">
              <a:hlinkClick xmlns:r="http://schemas.openxmlformats.org/officeDocument/2006/relationships" r:id="rId1"/>
            </a:rPr>
            <a:t>https://www.pedagogie.ac-nice.fr/dsden06/eps06/2023/07/04/</a:t>
          </a:r>
          <a:r>
            <a:rPr lang="fr-FR" sz="1400" b="1" i="0" dirty="0" smtClean="0">
              <a:hlinkClick xmlns:r="http://schemas.openxmlformats.org/officeDocument/2006/relationships" r:id="rId1"/>
            </a:rPr>
            <a:t>tous-ensemble-vers-paris-2024</a:t>
          </a:r>
          <a:r>
            <a:rPr lang="fr-FR" sz="1400" b="0" i="0" dirty="0" smtClean="0">
              <a:hlinkClick xmlns:r="http://schemas.openxmlformats.org/officeDocument/2006/relationships" r:id="rId1"/>
            </a:rPr>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LE DIAPORAMA DE PRESENTATION (+ </a:t>
          </a:r>
          <a:r>
            <a:rPr lang="fr-FR" sz="1200" dirty="0" smtClean="0"/>
            <a:t>le cahier des charges cadrant la réalisation de la Flamme)</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BCAA373B-F158-4D28-8A6F-74303BDED923}">
      <dgm:prSet phldrT="[Texte]" custT="1"/>
      <dgm:spPr/>
      <dgm:t>
        <a:bodyPr/>
        <a:lstStyle/>
        <a:p>
          <a:r>
            <a:rPr lang="fr-FR" sz="1200" dirty="0" smtClean="0"/>
            <a:t>2 DIGIPADS ( merci à Stéphanie PERLA NICE 2 et Nathalie SATRE NICE 1, pour ce partage)</a:t>
          </a:r>
          <a:endParaRPr lang="fr-FR" sz="1200" dirty="0"/>
        </a:p>
      </dgm:t>
    </dgm:pt>
    <dgm:pt modelId="{EA2CB8BD-2912-459F-A97F-09B6C12E642D}" type="parTrans" cxnId="{D0B3CEFE-FD62-40E4-95F7-E7621F842A91}">
      <dgm:prSet/>
      <dgm:spPr/>
      <dgm:t>
        <a:bodyPr/>
        <a:lstStyle/>
        <a:p>
          <a:endParaRPr lang="fr-FR"/>
        </a:p>
      </dgm:t>
    </dgm:pt>
    <dgm:pt modelId="{C5F9B7DD-02C1-4646-9C61-EA0791628069}" type="sibTrans" cxnId="{D0B3CEFE-FD62-40E4-95F7-E7621F842A91}">
      <dgm:prSet/>
      <dgm:spPr/>
      <dgm:t>
        <a:bodyPr/>
        <a:lstStyle/>
        <a:p>
          <a:endParaRPr lang="fr-FR"/>
        </a:p>
      </dgm:t>
    </dgm:pt>
    <dgm:pt modelId="{FDAD50FC-A03C-436A-813D-57F7B8A9E415}">
      <dgm:prSet phldrT="[Texte]" custT="1"/>
      <dgm:spPr/>
      <dgm:t>
        <a:bodyPr/>
        <a:lstStyle/>
        <a:p>
          <a:endParaRPr lang="fr-FR" sz="1200" dirty="0"/>
        </a:p>
      </dgm:t>
    </dgm:pt>
    <dgm:pt modelId="{B62DEBF6-39CC-442A-B415-40AEF5A63786}" type="parTrans" cxnId="{3DEA49C6-5E59-4734-8A73-5480F4B84B62}">
      <dgm:prSet/>
      <dgm:spPr/>
      <dgm:t>
        <a:bodyPr/>
        <a:lstStyle/>
        <a:p>
          <a:endParaRPr lang="fr-FR"/>
        </a:p>
      </dgm:t>
    </dgm:pt>
    <dgm:pt modelId="{0D9E7BF8-83C1-4E41-B785-A0CC13AA631A}" type="sibTrans" cxnId="{3DEA49C6-5E59-4734-8A73-5480F4B84B62}">
      <dgm:prSet/>
      <dgm:spPr/>
      <dgm:t>
        <a:bodyPr/>
        <a:lstStyle/>
        <a:p>
          <a:endParaRPr lang="fr-FR"/>
        </a:p>
      </dgm:t>
    </dgm:pt>
    <dgm:pt modelId="{D4187B11-77C4-43A1-9757-106CE14C52BC}">
      <dgm:prSet phldrT="[Texte]" custT="1"/>
      <dgm:spPr/>
      <dgm:t>
        <a:bodyPr/>
        <a:lstStyle/>
        <a:p>
          <a:r>
            <a:rPr lang="fr-FR" sz="1200" dirty="0" smtClean="0"/>
            <a:t>1 PADLET </a:t>
          </a:r>
          <a:r>
            <a:rPr lang="fr-FR" sz="1200" dirty="0" smtClean="0"/>
            <a:t>(merci </a:t>
          </a:r>
          <a:r>
            <a:rPr lang="fr-FR" sz="1200" dirty="0" smtClean="0"/>
            <a:t>à M Sébastien SCHUTZ, directeur de l’école du Château, NICE 1)</a:t>
          </a:r>
          <a:endParaRPr lang="fr-FR" sz="1200" dirty="0"/>
        </a:p>
      </dgm:t>
    </dgm:pt>
    <dgm:pt modelId="{8B02E585-DC5A-4413-8AFD-20EB53B05D2B}" type="parTrans" cxnId="{DF70FB38-598E-40F9-B7DE-8EDD6D7454B5}">
      <dgm:prSet/>
      <dgm:spPr/>
      <dgm:t>
        <a:bodyPr/>
        <a:lstStyle/>
        <a:p>
          <a:endParaRPr lang="fr-FR"/>
        </a:p>
      </dgm:t>
    </dgm:pt>
    <dgm:pt modelId="{F81339AD-C6FD-4144-B077-41569696C15C}" type="sibTrans" cxnId="{DF70FB38-598E-40F9-B7DE-8EDD6D7454B5}">
      <dgm:prSet/>
      <dgm:spPr/>
      <dgm:t>
        <a:bodyPr/>
        <a:lstStyle/>
        <a:p>
          <a:endParaRPr lang="fr-FR"/>
        </a:p>
      </dgm:t>
    </dgm:pt>
    <dgm:pt modelId="{4AD59265-BA10-44EE-B71A-AA22B9F39CF2}">
      <dgm:prSet phldrT="[Texte]" custT="1"/>
      <dgm:spPr/>
      <dgm:t>
        <a:bodyPr/>
        <a:lstStyle/>
        <a:p>
          <a:r>
            <a:rPr lang="fr-FR" sz="1200" dirty="0" smtClean="0"/>
            <a:t>RESSOURCES PEDAGOGIQUES DU CNOSF : https://cnosf.franceolympique.com/cnosf/actus/7269-dossiers-pdagogiques.html</a:t>
          </a:r>
          <a:endParaRPr lang="fr-FR" sz="1200" dirty="0"/>
        </a:p>
      </dgm:t>
    </dgm:pt>
    <dgm:pt modelId="{156DD3D3-32BA-4BC3-A9B9-D605C44C19BF}" type="parTrans" cxnId="{DD5CAF90-DE8F-4C36-9851-DE4338F2E249}">
      <dgm:prSet/>
      <dgm:spPr/>
      <dgm:t>
        <a:bodyPr/>
        <a:lstStyle/>
        <a:p>
          <a:endParaRPr lang="fr-FR"/>
        </a:p>
      </dgm:t>
    </dgm:pt>
    <dgm:pt modelId="{B0876FA9-8137-4624-AF13-CD5A91F7FDDD}" type="sibTrans" cxnId="{DD5CAF90-DE8F-4C36-9851-DE4338F2E249}">
      <dgm:prSet/>
      <dgm:spPr/>
      <dgm:t>
        <a:bodyPr/>
        <a:lstStyle/>
        <a:p>
          <a:endParaRPr lang="fr-FR"/>
        </a:p>
      </dgm:t>
    </dgm:pt>
    <dgm:pt modelId="{FC459CAE-84A1-4745-977A-53EBA00AE285}">
      <dgm:prSet phldrT="[Texte]" custT="1"/>
      <dgm:spPr/>
      <dgm:t>
        <a:bodyPr/>
        <a:lstStyle/>
        <a:p>
          <a:endParaRPr lang="fr-FR" sz="1200" dirty="0"/>
        </a:p>
      </dgm:t>
    </dgm:pt>
    <dgm:pt modelId="{D4139D83-361D-4A95-8C45-639245702CDF}" type="parTrans" cxnId="{7027C383-6261-49A5-A303-B523CFFB89E8}">
      <dgm:prSet/>
      <dgm:spPr/>
      <dgm:t>
        <a:bodyPr/>
        <a:lstStyle/>
        <a:p>
          <a:endParaRPr lang="fr-FR"/>
        </a:p>
      </dgm:t>
    </dgm:pt>
    <dgm:pt modelId="{86368070-62DC-47A8-81D9-D27AA4C57865}" type="sibTrans" cxnId="{7027C383-6261-49A5-A303-B523CFFB89E8}">
      <dgm:prSet/>
      <dgm:spPr/>
      <dgm:t>
        <a:bodyPr/>
        <a:lstStyle/>
        <a:p>
          <a:endParaRPr lang="fr-FR"/>
        </a:p>
      </dgm:t>
    </dgm:pt>
    <dgm:pt modelId="{8D1C9303-BDAE-40E2-96B7-F5AA39D9F03C}">
      <dgm:prSet phldrT="[Texte]" custT="1"/>
      <dgm:spPr/>
      <dgm:t>
        <a:bodyPr/>
        <a:lstStyle/>
        <a:p>
          <a:endParaRPr lang="fr-FR" sz="1200" dirty="0"/>
        </a:p>
      </dgm:t>
    </dgm:pt>
    <dgm:pt modelId="{4DFF3DCE-34F6-4FA2-8D34-4427FACDC528}" type="parTrans" cxnId="{29E6DD91-E0E3-406A-AF40-873829EE7308}">
      <dgm:prSet/>
      <dgm:spPr/>
      <dgm:t>
        <a:bodyPr/>
        <a:lstStyle/>
        <a:p>
          <a:endParaRPr lang="fr-FR"/>
        </a:p>
      </dgm:t>
    </dgm:pt>
    <dgm:pt modelId="{0A937343-AC38-47F5-A0F7-4619A91F9600}" type="sibTrans" cxnId="{29E6DD91-E0E3-406A-AF40-873829EE7308}">
      <dgm:prSet/>
      <dgm:spPr/>
      <dgm:t>
        <a:bodyPr/>
        <a:lstStyle/>
        <a:p>
          <a:endParaRPr lang="fr-FR"/>
        </a:p>
      </dgm:t>
    </dgm:pt>
    <dgm:pt modelId="{3C98D84C-1FD5-4DB6-B1A3-4C85527EDAD1}">
      <dgm:prSet phldrT="[Texte]" custT="1"/>
      <dgm:spPr/>
      <dgm:t>
        <a:bodyPr/>
        <a:lstStyle/>
        <a:p>
          <a:r>
            <a:rPr lang="fr-FR" sz="1200" dirty="0" smtClean="0"/>
            <a:t>1 carte mentale (merci à Sylvie MARQUIS de CAGNES S/ MER)</a:t>
          </a:r>
          <a:endParaRPr lang="fr-FR" sz="1200" dirty="0"/>
        </a:p>
      </dgm:t>
    </dgm:pt>
    <dgm:pt modelId="{2D18FA8D-6425-4F6F-AD71-5B23C69762BF}" type="parTrans" cxnId="{86C1043A-2882-469C-9A75-15D7E9A27829}">
      <dgm:prSet/>
      <dgm:spPr/>
      <dgm:t>
        <a:bodyPr/>
        <a:lstStyle/>
        <a:p>
          <a:endParaRPr lang="fr-FR"/>
        </a:p>
      </dgm:t>
    </dgm:pt>
    <dgm:pt modelId="{D1E3B12B-8BA2-4D60-97A0-02AB986B84C7}" type="sibTrans" cxnId="{86C1043A-2882-469C-9A75-15D7E9A27829}">
      <dgm:prSet/>
      <dgm:spPr/>
      <dgm:t>
        <a:bodyPr/>
        <a:lstStyle/>
        <a:p>
          <a:endParaRPr lang="fr-FR"/>
        </a:p>
      </dgm:t>
    </dgm:pt>
    <dgm:pt modelId="{AA71C713-3876-4A44-9603-726676F3BBCF}">
      <dgm:prSet phldrT="[Texte]" custT="1"/>
      <dgm:spPr/>
      <dgm:t>
        <a:bodyPr/>
        <a:lstStyle/>
        <a:p>
          <a:endParaRPr lang="fr-FR" sz="1200" dirty="0"/>
        </a:p>
      </dgm:t>
    </dgm:pt>
    <dgm:pt modelId="{08E50EB7-5AFA-4BC0-9CDC-EE57BECFA532}" type="parTrans" cxnId="{D5AE5AE0-CF84-41B0-A2B9-85380FF81424}">
      <dgm:prSet/>
      <dgm:spPr/>
      <dgm:t>
        <a:bodyPr/>
        <a:lstStyle/>
        <a:p>
          <a:endParaRPr lang="fr-FR"/>
        </a:p>
      </dgm:t>
    </dgm:pt>
    <dgm:pt modelId="{E3C726C5-9D7D-4559-BB98-1AF3343DB65B}" type="sibTrans" cxnId="{D5AE5AE0-CF84-41B0-A2B9-85380FF81424}">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11615" custScaleY="93151" custLinFactNeighborX="1054" custLinFactNeighborY="-882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8A1E71EE-59C0-49B3-99DF-5D6B1165AEE6}" type="presOf" srcId="{8D1C9303-BDAE-40E2-96B7-F5AA39D9F03C}" destId="{F62B32DB-EF40-45CA-9C69-16210DEFDB63}" srcOrd="0" destOrd="5" presId="urn:microsoft.com/office/officeart/2005/8/layout/radial2"/>
    <dgm:cxn modelId="{CA7C6A33-598B-469B-9F55-18EA76D3B5F6}" type="presOf" srcId="{D4187B11-77C4-43A1-9757-106CE14C52BC}" destId="{F62B32DB-EF40-45CA-9C69-16210DEFDB63}" srcOrd="0" destOrd="6" presId="urn:microsoft.com/office/officeart/2005/8/layout/radial2"/>
    <dgm:cxn modelId="{1044DD91-6FB7-452A-A9AC-7E2D5126DA33}" type="presOf" srcId="{3C98D84C-1FD5-4DB6-B1A3-4C85527EDAD1}" destId="{F62B32DB-EF40-45CA-9C69-16210DEFDB63}" srcOrd="0" destOrd="8" presId="urn:microsoft.com/office/officeart/2005/8/layout/radial2"/>
    <dgm:cxn modelId="{3D708374-C53A-4954-84DD-2B9BEBA14DC1}" type="presOf" srcId="{5B58155F-566D-47CC-B063-09FB2F59E71A}" destId="{F62B32DB-EF40-45CA-9C69-16210DEFDB63}" srcOrd="0" destOrd="11" presId="urn:microsoft.com/office/officeart/2005/8/layout/radial2"/>
    <dgm:cxn modelId="{3B83F21C-ED17-405C-8CF3-24637CBD7597}" type="presOf" srcId="{FDAD50FC-A03C-436A-813D-57F7B8A9E415}" destId="{F62B32DB-EF40-45CA-9C69-16210DEFDB63}" srcOrd="0" destOrd="3" presId="urn:microsoft.com/office/officeart/2005/8/layout/radial2"/>
    <dgm:cxn modelId="{D5AE5AE0-CF84-41B0-A2B9-85380FF81424}" srcId="{1B4CF4A4-2D5C-4218-8C4D-3A1AE0E4E745}" destId="{AA71C713-3876-4A44-9603-726676F3BBCF}" srcOrd="7" destOrd="0" parTransId="{08E50EB7-5AFA-4BC0-9CDC-EE57BECFA532}" sibTransId="{E3C726C5-9D7D-4559-BB98-1AF3343DB65B}"/>
    <dgm:cxn modelId="{A3A84329-444C-43A5-9275-CCE9AB3A67F5}" type="presOf" srcId="{EBD462CD-7607-4CCF-AD02-02A0219F9D09}" destId="{9FC1A4F1-02F2-4651-AA6F-86153A22776F}" srcOrd="0" destOrd="0" presId="urn:microsoft.com/office/officeart/2005/8/layout/radial2"/>
    <dgm:cxn modelId="{11C0EED1-BEE6-4B35-B026-61BBA790CC58}" type="presOf" srcId="{FC459CAE-84A1-4745-977A-53EBA00AE285}" destId="{F62B32DB-EF40-45CA-9C69-16210DEFDB63}" srcOrd="0" destOrd="9" presId="urn:microsoft.com/office/officeart/2005/8/layout/radial2"/>
    <dgm:cxn modelId="{FAD22186-53EF-4DEA-8031-1AAC119FDEB6}" type="presOf" srcId="{D4569BC2-CB40-4601-B43C-C0F2D1B13DAC}" destId="{53A8739C-2C4B-4170-AC78-40FD9E8F3BE7}" srcOrd="0" destOrd="0" presId="urn:microsoft.com/office/officeart/2005/8/layout/radial2"/>
    <dgm:cxn modelId="{2C8B6395-E28A-4923-B299-4BBDEE54D927}" type="presOf" srcId="{AA71C713-3876-4A44-9603-726676F3BBCF}" destId="{F62B32DB-EF40-45CA-9C69-16210DEFDB63}" srcOrd="0" destOrd="7"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86C1043A-2882-469C-9A75-15D7E9A27829}" srcId="{1B4CF4A4-2D5C-4218-8C4D-3A1AE0E4E745}" destId="{3C98D84C-1FD5-4DB6-B1A3-4C85527EDAD1}" srcOrd="8" destOrd="0" parTransId="{2D18FA8D-6425-4F6F-AD71-5B23C69762BF}" sibTransId="{D1E3B12B-8BA2-4D60-97A0-02AB986B84C7}"/>
    <dgm:cxn modelId="{41766FCC-57F6-4C68-AF02-525F749BF7CB}" type="presOf" srcId="{BCAA373B-F158-4D28-8A6F-74303BDED923}" destId="{F62B32DB-EF40-45CA-9C69-16210DEFDB63}" srcOrd="0" destOrd="4" presId="urn:microsoft.com/office/officeart/2005/8/layout/radial2"/>
    <dgm:cxn modelId="{DF70FB38-598E-40F9-B7DE-8EDD6D7454B5}" srcId="{1B4CF4A4-2D5C-4218-8C4D-3A1AE0E4E745}" destId="{D4187B11-77C4-43A1-9757-106CE14C52BC}" srcOrd="6" destOrd="0" parTransId="{8B02E585-DC5A-4413-8AFD-20EB53B05D2B}" sibTransId="{F81339AD-C6FD-4144-B077-41569696C15C}"/>
    <dgm:cxn modelId="{D0B3CEFE-FD62-40E4-95F7-E7621F842A91}" srcId="{1B4CF4A4-2D5C-4218-8C4D-3A1AE0E4E745}" destId="{BCAA373B-F158-4D28-8A6F-74303BDED923}" srcOrd="4" destOrd="0" parTransId="{EA2CB8BD-2912-459F-A97F-09B6C12E642D}" sibTransId="{C5F9B7DD-02C1-4646-9C61-EA0791628069}"/>
    <dgm:cxn modelId="{7027C383-6261-49A5-A303-B523CFFB89E8}" srcId="{1B4CF4A4-2D5C-4218-8C4D-3A1AE0E4E745}" destId="{FC459CAE-84A1-4745-977A-53EBA00AE285}" srcOrd="9" destOrd="0" parTransId="{D4139D83-361D-4A95-8C45-639245702CDF}" sibTransId="{86368070-62DC-47A8-81D9-D27AA4C57865}"/>
    <dgm:cxn modelId="{71C2C062-569F-40F9-92A3-EA2286C7ACDE}" srcId="{1B4CF4A4-2D5C-4218-8C4D-3A1AE0E4E745}" destId="{3074FCDA-4C8E-46CF-88BE-57C4625299F0}" srcOrd="2" destOrd="0" parTransId="{571414A6-301B-45F4-B087-20F8F7B035B7}" sibTransId="{E41DD367-1721-4321-9940-FF4E9B737743}"/>
    <dgm:cxn modelId="{6CF05FB0-4C33-408F-8A89-ED9F318279D0}" type="presOf" srcId="{3074FCDA-4C8E-46CF-88BE-57C4625299F0}" destId="{F62B32DB-EF40-45CA-9C69-16210DEFDB63}" srcOrd="0" destOrd="2" presId="urn:microsoft.com/office/officeart/2005/8/layout/radial2"/>
    <dgm:cxn modelId="{14B66733-9475-42D0-9E08-16FA1645CBE0}" type="presOf" srcId="{3C2C3D26-C2B6-4B6D-BF88-985A5767D8FB}" destId="{F62B32DB-EF40-45CA-9C69-16210DEFDB63}" srcOrd="0" destOrd="0" presId="urn:microsoft.com/office/officeart/2005/8/layout/radial2"/>
    <dgm:cxn modelId="{A5418DF8-D1BE-42D3-8CEA-364B06AB7CCB}" type="presOf" srcId="{4AD59265-BA10-44EE-B71A-AA22B9F39CF2}" destId="{F62B32DB-EF40-45CA-9C69-16210DEFDB63}" srcOrd="0" destOrd="10" presId="urn:microsoft.com/office/officeart/2005/8/layout/radial2"/>
    <dgm:cxn modelId="{C6FD937A-3A25-478E-AD69-98257955221B}" type="presOf" srcId="{C1F217DE-ACF6-4675-8DE8-E89244811C9F}" destId="{F62B32DB-EF40-45CA-9C69-16210DEFDB63}" srcOrd="0" destOrd="1" presId="urn:microsoft.com/office/officeart/2005/8/layout/radial2"/>
    <dgm:cxn modelId="{EE9FAA3D-2627-41BC-927E-37B9E5111EF1}" srcId="{1B4CF4A4-2D5C-4218-8C4D-3A1AE0E4E745}" destId="{5B58155F-566D-47CC-B063-09FB2F59E71A}" srcOrd="11" destOrd="0" parTransId="{5362FDF6-D127-42D4-B009-C8D9291C2A42}" sibTransId="{8CC5618E-883F-4150-9D25-690A34DED6D4}"/>
    <dgm:cxn modelId="{15334018-6C70-4D74-B9F0-C12633384629}" srcId="{1B4CF4A4-2D5C-4218-8C4D-3A1AE0E4E745}" destId="{3C2C3D26-C2B6-4B6D-BF88-985A5767D8FB}" srcOrd="0" destOrd="0" parTransId="{CD0EEA09-FB74-456A-A060-B6116B4933F8}" sibTransId="{E7062BBB-CF55-4EAC-9D56-8DA7C58FF8EA}"/>
    <dgm:cxn modelId="{12779527-647D-4012-BCA8-66031258B937}" type="presOf" srcId="{1B4CF4A4-2D5C-4218-8C4D-3A1AE0E4E745}" destId="{3ABDF2B8-EBD9-4AA1-8EB1-654112A25028}" srcOrd="0" destOrd="0" presId="urn:microsoft.com/office/officeart/2005/8/layout/radial2"/>
    <dgm:cxn modelId="{29E6DD91-E0E3-406A-AF40-873829EE7308}" srcId="{1B4CF4A4-2D5C-4218-8C4D-3A1AE0E4E745}" destId="{8D1C9303-BDAE-40E2-96B7-F5AA39D9F03C}" srcOrd="5" destOrd="0" parTransId="{4DFF3DCE-34F6-4FA2-8D34-4427FACDC528}" sibTransId="{0A937343-AC38-47F5-A0F7-4619A91F9600}"/>
    <dgm:cxn modelId="{DD5CAF90-DE8F-4C36-9851-DE4338F2E249}" srcId="{1B4CF4A4-2D5C-4218-8C4D-3A1AE0E4E745}" destId="{4AD59265-BA10-44EE-B71A-AA22B9F39CF2}" srcOrd="10" destOrd="0" parTransId="{156DD3D3-32BA-4BC3-A9B9-D605C44C19BF}" sibTransId="{B0876FA9-8137-4624-AF13-CD5A91F7FDDD}"/>
    <dgm:cxn modelId="{F47543BC-A2EA-4553-93C9-F74D839097D8}" srcId="{1B4CF4A4-2D5C-4218-8C4D-3A1AE0E4E745}" destId="{C1F217DE-ACF6-4675-8DE8-E89244811C9F}" srcOrd="1" destOrd="0" parTransId="{1CC0B972-B416-40F2-9298-ECA95C3DB93F}" sibTransId="{EF1DEDB8-E4C1-49A7-866F-E6ED7D415A60}"/>
    <dgm:cxn modelId="{3DEA49C6-5E59-4734-8A73-5480F4B84B62}" srcId="{1B4CF4A4-2D5C-4218-8C4D-3A1AE0E4E745}" destId="{FDAD50FC-A03C-436A-813D-57F7B8A9E415}" srcOrd="3" destOrd="0" parTransId="{B62DEBF6-39CC-442A-B415-40AEF5A63786}" sibTransId="{0D9E7BF8-83C1-4E41-B785-A0CC13AA631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708872">
          <a:off x="3589116" y="3663315"/>
          <a:ext cx="1000968" cy="64335"/>
        </a:xfrm>
        <a:custGeom>
          <a:avLst/>
          <a:gdLst/>
          <a:ahLst/>
          <a:cxnLst/>
          <a:rect l="0" t="0" r="0" b="0"/>
          <a:pathLst>
            <a:path>
              <a:moveTo>
                <a:pt x="0" y="32167"/>
              </a:moveTo>
              <a:lnTo>
                <a:pt x="1000968"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8CA9DAA-7A5D-489D-A619-2C03F1CE9E2A}">
      <dsp:nvSpPr>
        <dsp:cNvPr id="0" name=""/>
        <dsp:cNvSpPr/>
      </dsp:nvSpPr>
      <dsp:spPr>
        <a:xfrm rot="8258230">
          <a:off x="3496434" y="1964793"/>
          <a:ext cx="118793" cy="64335"/>
        </a:xfrm>
        <a:custGeom>
          <a:avLst/>
          <a:gdLst/>
          <a:ahLst/>
          <a:cxnLst/>
          <a:rect l="0" t="0" r="0" b="0"/>
          <a:pathLst>
            <a:path>
              <a:moveTo>
                <a:pt x="0" y="32167"/>
              </a:moveTo>
              <a:lnTo>
                <a:pt x="118793"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858716"/>
          <a:ext cx="2706140" cy="2858077"/>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189F8CD-19D5-461C-BD1C-DB8B919F75F8}">
      <dsp:nvSpPr>
        <dsp:cNvPr id="0" name=""/>
        <dsp:cNvSpPr/>
      </dsp:nvSpPr>
      <dsp:spPr>
        <a:xfrm rot="20885056">
          <a:off x="3130360" y="122770"/>
          <a:ext cx="2516693" cy="222932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3 Objectifs</a:t>
          </a:r>
          <a:endParaRPr lang="fr-FR" sz="2000" kern="1200" dirty="0"/>
        </a:p>
      </dsp:txBody>
      <dsp:txXfrm>
        <a:off x="3498921" y="449247"/>
        <a:ext cx="1779571" cy="1576368"/>
      </dsp:txXfrm>
    </dsp:sp>
    <dsp:sp modelId="{4E5E25AB-0014-4E09-880F-25244ABA12B6}">
      <dsp:nvSpPr>
        <dsp:cNvPr id="0" name=""/>
        <dsp:cNvSpPr/>
      </dsp:nvSpPr>
      <dsp:spPr>
        <a:xfrm rot="20885056">
          <a:off x="5878493" y="122770"/>
          <a:ext cx="3775040" cy="2229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Vivre et faire vivre à l’ensemble des écoles du 06, les valeurs  olympiques et paralympiques et célébrer le retour des jeux 100 ans après 1924</a:t>
          </a:r>
          <a:endParaRPr lang="fr-FR" sz="1200" kern="1200" dirty="0"/>
        </a:p>
        <a:p>
          <a:pPr marL="114300" lvl="1" indent="-114300" algn="l" defTabSz="533400">
            <a:lnSpc>
              <a:spcPct val="90000"/>
            </a:lnSpc>
            <a:spcBef>
              <a:spcPct val="0"/>
            </a:spcBef>
            <a:spcAft>
              <a:spcPct val="15000"/>
            </a:spcAft>
            <a:buChar char="••"/>
          </a:pPr>
          <a:r>
            <a:rPr lang="fr-FR" sz="1200" kern="1200" dirty="0" smtClean="0"/>
            <a:t>Enrôler les écoles dans la dynamique « génération 2024 »</a:t>
          </a:r>
          <a:endParaRPr lang="fr-FR" sz="1200" kern="1200" dirty="0"/>
        </a:p>
        <a:p>
          <a:pPr marL="114300" lvl="1" indent="-114300" algn="l" defTabSz="533400">
            <a:lnSpc>
              <a:spcPct val="90000"/>
            </a:lnSpc>
            <a:spcBef>
              <a:spcPct val="0"/>
            </a:spcBef>
            <a:spcAft>
              <a:spcPct val="15000"/>
            </a:spcAft>
            <a:buChar char="••"/>
          </a:pPr>
          <a:r>
            <a:rPr lang="fr-FR" sz="1200" kern="1200" dirty="0" smtClean="0"/>
            <a:t>Tendre vers le 100% d’écoles labellisées </a:t>
          </a:r>
          <a:endParaRPr lang="fr-FR" sz="1200" kern="1200" dirty="0"/>
        </a:p>
      </dsp:txBody>
      <dsp:txXfrm>
        <a:off x="5878493" y="122770"/>
        <a:ext cx="3775040" cy="2229322"/>
      </dsp:txXfrm>
    </dsp:sp>
    <dsp:sp modelId="{3ABDF2B8-EBD9-4AA1-8EB1-654112A25028}">
      <dsp:nvSpPr>
        <dsp:cNvPr id="0" name=""/>
        <dsp:cNvSpPr/>
      </dsp:nvSpPr>
      <dsp:spPr>
        <a:xfrm>
          <a:off x="4551937" y="2930484"/>
          <a:ext cx="2337721" cy="2212411"/>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Calendrier prévisionnel</a:t>
          </a:r>
          <a:endParaRPr lang="fr-FR" sz="2200" kern="1200" dirty="0"/>
        </a:p>
      </dsp:txBody>
      <dsp:txXfrm>
        <a:off x="4894288" y="3254484"/>
        <a:ext cx="1653019" cy="1564411"/>
      </dsp:txXfrm>
    </dsp:sp>
    <dsp:sp modelId="{F62B32DB-EF40-45CA-9C69-16210DEFDB63}">
      <dsp:nvSpPr>
        <dsp:cNvPr id="0" name=""/>
        <dsp:cNvSpPr/>
      </dsp:nvSpPr>
      <dsp:spPr>
        <a:xfrm>
          <a:off x="7344813" y="2930484"/>
          <a:ext cx="3506582" cy="2212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b="1" kern="1200" dirty="0" smtClean="0"/>
            <a:t>25 MAI </a:t>
          </a:r>
          <a:r>
            <a:rPr lang="fr-FR" sz="1200" kern="1200" dirty="0" smtClean="0"/>
            <a:t>: présentation du projet à Monsieur le DASEN</a:t>
          </a:r>
          <a:endParaRPr lang="fr-FR" sz="1200" kern="1200" dirty="0"/>
        </a:p>
        <a:p>
          <a:pPr marL="114300" lvl="1" indent="-114300" algn="l" defTabSz="533400">
            <a:lnSpc>
              <a:spcPct val="90000"/>
            </a:lnSpc>
            <a:spcBef>
              <a:spcPct val="0"/>
            </a:spcBef>
            <a:spcAft>
              <a:spcPct val="15000"/>
            </a:spcAft>
            <a:buChar char="••"/>
          </a:pPr>
          <a:r>
            <a:rPr lang="fr-FR" sz="1200" b="1" kern="1200" dirty="0" smtClean="0"/>
            <a:t>23 JUIN 2023 </a:t>
          </a:r>
          <a:r>
            <a:rPr lang="fr-FR" sz="1200" kern="1200" dirty="0" smtClean="0"/>
            <a:t>: lancement de l’opération « création de la flamme » au Musée National du Sport lors de la journée Olympique / tirage au sort de la thématique </a:t>
          </a:r>
          <a:r>
            <a:rPr lang="fr-FR" sz="1200" kern="1200" dirty="0" smtClean="0">
              <a:solidFill>
                <a:srgbClr val="0070C0"/>
              </a:solidFill>
            </a:rPr>
            <a:t>(</a:t>
          </a:r>
          <a:r>
            <a:rPr lang="fr-FR" sz="1200" b="0" i="0" kern="1200" dirty="0" smtClean="0">
              <a:solidFill>
                <a:srgbClr val="0070C0"/>
              </a:solidFill>
            </a:rPr>
            <a:t>fraternité, respect, paix, environnement/écologie, mixité, inclusion, sportivité, culturel, héritage, liberté, courage, cohésion, persévérance, engagement, solidarité, innovation, universalité, créativité)</a:t>
          </a:r>
          <a:endParaRPr lang="fr-FR" sz="1200" b="1" kern="1200" dirty="0">
            <a:solidFill>
              <a:srgbClr val="0070C0"/>
            </a:solidFill>
          </a:endParaRPr>
        </a:p>
        <a:p>
          <a:pPr marL="114300" lvl="1" indent="-114300" algn="l" defTabSz="533400">
            <a:lnSpc>
              <a:spcPct val="90000"/>
            </a:lnSpc>
            <a:spcBef>
              <a:spcPct val="0"/>
            </a:spcBef>
            <a:spcAft>
              <a:spcPct val="15000"/>
            </a:spcAft>
            <a:buChar char="••"/>
          </a:pPr>
          <a:r>
            <a:rPr lang="fr-FR" sz="1200" b="1" i="0" kern="1200" dirty="0" smtClean="0"/>
            <a:t>SEPTEMBRE 2023 </a:t>
          </a:r>
          <a:r>
            <a:rPr lang="fr-FR" sz="1200" b="0" i="0" kern="1200" dirty="0" smtClean="0"/>
            <a:t>: Mise en œuvre dans les 18 circonscriptions (17 + AESH) de notre département du volet artistique et culturel / volontariat des écoles</a:t>
          </a:r>
          <a:endParaRPr lang="fr-FR" sz="1200" kern="1200" dirty="0"/>
        </a:p>
        <a:p>
          <a:pPr marL="114300" lvl="1" indent="-114300" algn="l" defTabSz="533400">
            <a:lnSpc>
              <a:spcPct val="90000"/>
            </a:lnSpc>
            <a:spcBef>
              <a:spcPct val="0"/>
            </a:spcBef>
            <a:spcAft>
              <a:spcPct val="15000"/>
            </a:spcAft>
            <a:buChar char="••"/>
          </a:pPr>
          <a:r>
            <a:rPr lang="fr-FR" sz="1200" b="1" kern="1200" dirty="0" smtClean="0"/>
            <a:t>DECEMBRE : </a:t>
          </a:r>
          <a:r>
            <a:rPr lang="fr-FR" sz="1200" b="0" kern="1200" dirty="0" smtClean="0"/>
            <a:t>Sélection de la flamme par circonscription</a:t>
          </a:r>
          <a:endParaRPr lang="fr-FR" sz="1200" b="0" kern="1200" dirty="0"/>
        </a:p>
        <a:p>
          <a:pPr marL="114300" lvl="1" indent="-114300" algn="l" defTabSz="533400">
            <a:lnSpc>
              <a:spcPct val="90000"/>
            </a:lnSpc>
            <a:spcBef>
              <a:spcPct val="0"/>
            </a:spcBef>
            <a:spcAft>
              <a:spcPct val="15000"/>
            </a:spcAft>
            <a:buChar char="••"/>
          </a:pPr>
          <a:r>
            <a:rPr lang="fr-FR" sz="1200" b="1" i="0" kern="1200" dirty="0" smtClean="0"/>
            <a:t>JANVIER à JUIN 2024 : </a:t>
          </a:r>
          <a:r>
            <a:rPr lang="fr-FR" sz="1200" b="0" i="0" kern="1200" dirty="0" smtClean="0"/>
            <a:t>Parcours de la flamme dans chaque circonscription</a:t>
          </a:r>
          <a:endParaRPr lang="fr-FR" sz="1200" b="0" kern="1200" dirty="0"/>
        </a:p>
        <a:p>
          <a:pPr marL="114300" lvl="1" indent="-114300" algn="l" defTabSz="533400">
            <a:lnSpc>
              <a:spcPct val="90000"/>
            </a:lnSpc>
            <a:spcBef>
              <a:spcPct val="0"/>
            </a:spcBef>
            <a:spcAft>
              <a:spcPct val="15000"/>
            </a:spcAft>
            <a:buChar char="••"/>
          </a:pPr>
          <a:r>
            <a:rPr lang="fr-FR" sz="1200" kern="1200" dirty="0" smtClean="0"/>
            <a:t> </a:t>
          </a:r>
          <a:r>
            <a:rPr lang="fr-FR" sz="1200" b="1" i="0" kern="1200" dirty="0" smtClean="0"/>
            <a:t>MI-JUIN à AOUT 2024 </a:t>
          </a:r>
          <a:r>
            <a:rPr lang="fr-FR" sz="1200" b="0" i="0" kern="1200" dirty="0" smtClean="0"/>
            <a:t>: Valorisation des productions au MNS</a:t>
          </a:r>
          <a:endParaRPr lang="fr-FR" sz="1200" kern="1200" dirty="0"/>
        </a:p>
      </dsp:txBody>
      <dsp:txXfrm>
        <a:off x="7344813" y="2930484"/>
        <a:ext cx="3506582" cy="2212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156683">
          <a:off x="3422095" y="3316921"/>
          <a:ext cx="387138" cy="68642"/>
        </a:xfrm>
        <a:custGeom>
          <a:avLst/>
          <a:gdLst/>
          <a:ahLst/>
          <a:cxnLst/>
          <a:rect l="0" t="0" r="0" b="0"/>
          <a:pathLst>
            <a:path>
              <a:moveTo>
                <a:pt x="0" y="34321"/>
              </a:moveTo>
              <a:lnTo>
                <a:pt x="38713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2031350"/>
          <a:ext cx="2935295" cy="310009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791443" y="1837453"/>
          <a:ext cx="2976577" cy="259600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a:t>
          </a:r>
        </a:p>
        <a:p>
          <a:pPr lvl="0" algn="ctr" defTabSz="977900">
            <a:lnSpc>
              <a:spcPct val="90000"/>
            </a:lnSpc>
            <a:spcBef>
              <a:spcPct val="0"/>
            </a:spcBef>
            <a:spcAft>
              <a:spcPct val="35000"/>
            </a:spcAft>
          </a:pPr>
          <a:r>
            <a:rPr lang="fr-FR" sz="2200" kern="1200" dirty="0" smtClean="0"/>
            <a:t>3 PHASES </a:t>
          </a:r>
          <a:endParaRPr lang="fr-FR" sz="2200" kern="1200" dirty="0"/>
        </a:p>
      </dsp:txBody>
      <dsp:txXfrm>
        <a:off x="4227353" y="2217629"/>
        <a:ext cx="2104757" cy="1835650"/>
      </dsp:txXfrm>
    </dsp:sp>
    <dsp:sp modelId="{F62B32DB-EF40-45CA-9C69-16210DEFDB63}">
      <dsp:nvSpPr>
        <dsp:cNvPr id="0" name=""/>
        <dsp:cNvSpPr/>
      </dsp:nvSpPr>
      <dsp:spPr>
        <a:xfrm>
          <a:off x="6710595" y="1837453"/>
          <a:ext cx="4464866" cy="2596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1</a:t>
          </a:r>
          <a:r>
            <a:rPr lang="fr-FR" sz="1400" b="1" i="0" u="sng" kern="1200" baseline="30000" dirty="0" smtClean="0">
              <a:solidFill>
                <a:srgbClr val="0070C0"/>
              </a:solidFill>
            </a:rPr>
            <a:t>ère</a:t>
          </a:r>
          <a:r>
            <a:rPr lang="fr-FR" sz="1400" b="1" i="0" u="sng" kern="1200" dirty="0" smtClean="0">
              <a:solidFill>
                <a:srgbClr val="0070C0"/>
              </a:solidFill>
            </a:rPr>
            <a:t> PHASE : De SEPTEMBRE à NOVEMBRE 2023  :</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Création par les écoles volontaires, de la flamme olympique en lien avec l'une des 18 thématiques (cahier des charges élaboré en partenariat avec le MNS et le CDOS / fiche technique/ outils),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Courant </a:t>
          </a:r>
          <a:r>
            <a:rPr lang="fr-FR" sz="1200" b="1" i="0" kern="1200" dirty="0" smtClean="0"/>
            <a:t>DECEMBRE</a:t>
          </a:r>
          <a:r>
            <a:rPr lang="fr-FR" sz="1200" b="0" i="0" kern="1200" dirty="0" smtClean="0"/>
            <a:t> : </a:t>
          </a:r>
          <a:r>
            <a:rPr lang="fr-FR" sz="1200" b="0" i="0" kern="1200" dirty="0" smtClean="0"/>
            <a:t>IEN de chaque circonscription compose et réunit un jury pour choisir 1 flamme olympique parmi toutes celles proposées,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dsp:txBody>
      <dsp:txXfrm>
        <a:off x="6710595" y="1837453"/>
        <a:ext cx="4464866" cy="2596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0952463">
          <a:off x="3418971" y="2911016"/>
          <a:ext cx="442087" cy="68642"/>
        </a:xfrm>
        <a:custGeom>
          <a:avLst/>
          <a:gdLst/>
          <a:ahLst/>
          <a:cxnLst/>
          <a:rect l="0" t="0" r="0" b="0"/>
          <a:pathLst>
            <a:path>
              <a:moveTo>
                <a:pt x="0" y="34321"/>
              </a:moveTo>
              <a:lnTo>
                <a:pt x="44208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817835" y="1576684"/>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220613" y="1890847"/>
        <a:ext cx="1944786" cy="1516914"/>
      </dsp:txXfrm>
    </dsp:sp>
    <dsp:sp modelId="{F62B32DB-EF40-45CA-9C69-16210DEFDB63}">
      <dsp:nvSpPr>
        <dsp:cNvPr id="0" name=""/>
        <dsp:cNvSpPr/>
      </dsp:nvSpPr>
      <dsp:spPr>
        <a:xfrm>
          <a:off x="6733633" y="1576684"/>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r>
            <a:rPr lang="fr-FR" sz="1400" b="1" i="0" u="sng" kern="1200" dirty="0" smtClean="0">
              <a:solidFill>
                <a:srgbClr val="0070C0"/>
              </a:solidFill>
            </a:rPr>
            <a:t>2</a:t>
          </a:r>
          <a:r>
            <a:rPr lang="fr-FR" sz="1400" b="1" i="0" u="sng" kern="1200" baseline="30000" dirty="0" smtClean="0">
              <a:solidFill>
                <a:srgbClr val="0070C0"/>
              </a:solidFill>
            </a:rPr>
            <a:t>ème</a:t>
          </a:r>
          <a:r>
            <a:rPr lang="fr-FR" sz="1400" b="1" i="0" u="sng" kern="1200" dirty="0" smtClean="0">
              <a:solidFill>
                <a:srgbClr val="0070C0"/>
              </a:solidFill>
            </a:rPr>
            <a:t> PHASE : De JANVIER à MI-JUIN 2024 </a:t>
          </a:r>
          <a:r>
            <a:rPr lang="fr-FR" sz="1400" b="0" i="0"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Parcours de la flamme olympique définit par l'équipe de circonscription</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Passage par l'ensemble des écoles de la CIRCO (publiques et privées sous contrat)</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Portée par des élèves et des membres de la communauté scolaire = relais d'une école à une autre </a:t>
          </a:r>
          <a:r>
            <a:rPr lang="fr-FR" sz="1200" b="0" i="1" kern="1200" dirty="0" smtClean="0">
              <a:solidFill>
                <a:srgbClr val="0070C0"/>
              </a:solidFill>
            </a:rPr>
            <a:t>(l’occasion de mettre en place un module d’apprentissage autour de la course longue ou marche active)</a:t>
          </a:r>
          <a:endParaRPr lang="fr-FR" sz="1200" i="1" kern="1200" dirty="0">
            <a:solidFill>
              <a:srgbClr val="0070C0"/>
            </a:solidFill>
          </a:endParaRPr>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solidFill>
                <a:schemeClr val="tx1"/>
              </a:solidFill>
            </a:rPr>
            <a:t>Transmission lors d'une journée évènementielle avec une cérémonie protocolaire dans l'école ou une installation sportive de proximité </a:t>
          </a:r>
          <a:r>
            <a:rPr lang="fr-FR" sz="1200" b="0" i="0" kern="1200" dirty="0" smtClean="0"/>
            <a:t>= (HYMNE / DRAPEAU / EXTRAITS DES SERMENTS (athlètes et officiels).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endParaRPr lang="fr-FR" sz="1400" kern="1200" dirty="0"/>
        </a:p>
      </dsp:txBody>
      <dsp:txXfrm>
        <a:off x="6733633" y="1576684"/>
        <a:ext cx="4125513" cy="2145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256535">
          <a:off x="3421273" y="3060961"/>
          <a:ext cx="644915" cy="68642"/>
        </a:xfrm>
        <a:custGeom>
          <a:avLst/>
          <a:gdLst/>
          <a:ahLst/>
          <a:cxnLst/>
          <a:rect l="0" t="0" r="0" b="0"/>
          <a:pathLst>
            <a:path>
              <a:moveTo>
                <a:pt x="0" y="34321"/>
              </a:moveTo>
              <a:lnTo>
                <a:pt x="644915"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053363" y="1853771"/>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456141" y="2167934"/>
        <a:ext cx="1944786" cy="1516914"/>
      </dsp:txXfrm>
    </dsp:sp>
    <dsp:sp modelId="{F62B32DB-EF40-45CA-9C69-16210DEFDB63}">
      <dsp:nvSpPr>
        <dsp:cNvPr id="0" name=""/>
        <dsp:cNvSpPr/>
      </dsp:nvSpPr>
      <dsp:spPr>
        <a:xfrm>
          <a:off x="6969160" y="1853771"/>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3</a:t>
          </a:r>
          <a:r>
            <a:rPr lang="fr-FR" sz="1400" b="1" i="0" u="sng" kern="1200" baseline="30000" dirty="0" smtClean="0">
              <a:solidFill>
                <a:srgbClr val="0070C0"/>
              </a:solidFill>
            </a:rPr>
            <a:t>ème</a:t>
          </a:r>
          <a:r>
            <a:rPr lang="fr-FR" sz="1400" b="1" i="0" u="sng" kern="1200" dirty="0" smtClean="0">
              <a:solidFill>
                <a:srgbClr val="0070C0"/>
              </a:solidFill>
            </a:rPr>
            <a:t> PHASE : 23 JUIN à AOUT 2024 </a:t>
          </a:r>
          <a:r>
            <a:rPr lang="fr-FR" sz="1400" b="1"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Exposition des 18 flammes au MNS et valorisation des productions (photos / vidéos)</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69160" y="1853771"/>
        <a:ext cx="4125513" cy="21452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rot="21378427">
          <a:off x="3544704" y="3139674"/>
          <a:ext cx="280644" cy="68642"/>
        </a:xfrm>
        <a:custGeom>
          <a:avLst/>
          <a:gdLst/>
          <a:ahLst/>
          <a:cxnLst/>
          <a:rect l="0" t="0" r="0" b="0"/>
          <a:pathLst>
            <a:path>
              <a:moveTo>
                <a:pt x="0" y="34321"/>
              </a:moveTo>
              <a:lnTo>
                <a:pt x="280644"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3820931" y="2180998"/>
          <a:ext cx="2359575" cy="181615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LE CARTEL : </a:t>
          </a:r>
          <a:endParaRPr lang="fr-FR" sz="1400" kern="1200" dirty="0"/>
        </a:p>
      </dsp:txBody>
      <dsp:txXfrm>
        <a:off x="4166483" y="2446968"/>
        <a:ext cx="1668471" cy="12842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rot="21378427">
          <a:off x="3544704" y="3139674"/>
          <a:ext cx="280644" cy="68642"/>
        </a:xfrm>
        <a:custGeom>
          <a:avLst/>
          <a:gdLst/>
          <a:ahLst/>
          <a:cxnLst/>
          <a:rect l="0" t="0" r="0" b="0"/>
          <a:pathLst>
            <a:path>
              <a:moveTo>
                <a:pt x="0" y="34321"/>
              </a:moveTo>
              <a:lnTo>
                <a:pt x="280644"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3820931" y="2180998"/>
          <a:ext cx="2359575" cy="181615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TIRAGE AU SORT PAR CIRCONSCRIPTION</a:t>
          </a:r>
          <a:endParaRPr lang="fr-FR" sz="1400" kern="1200" dirty="0"/>
        </a:p>
      </dsp:txBody>
      <dsp:txXfrm>
        <a:off x="4166483" y="2446968"/>
        <a:ext cx="1668471" cy="12842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388541">
          <a:off x="3350623" y="3129241"/>
          <a:ext cx="783107" cy="68642"/>
        </a:xfrm>
        <a:custGeom>
          <a:avLst/>
          <a:gdLst/>
          <a:ahLst/>
          <a:cxnLst/>
          <a:rect l="0" t="0" r="0" b="0"/>
          <a:pathLst>
            <a:path>
              <a:moveTo>
                <a:pt x="0" y="34321"/>
              </a:moveTo>
              <a:lnTo>
                <a:pt x="78310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128950" y="1804819"/>
          <a:ext cx="2979197" cy="2486361"/>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LIENS UTILES</a:t>
          </a:r>
          <a:endParaRPr lang="fr-FR" sz="2200" kern="1200" dirty="0"/>
        </a:p>
      </dsp:txBody>
      <dsp:txXfrm>
        <a:off x="4565243" y="2168938"/>
        <a:ext cx="2106611" cy="1758123"/>
      </dsp:txXfrm>
    </dsp:sp>
    <dsp:sp modelId="{F62B32DB-EF40-45CA-9C69-16210DEFDB63}">
      <dsp:nvSpPr>
        <dsp:cNvPr id="0" name=""/>
        <dsp:cNvSpPr/>
      </dsp:nvSpPr>
      <dsp:spPr>
        <a:xfrm>
          <a:off x="6987534" y="1804819"/>
          <a:ext cx="4468795" cy="2486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SUR LE SITE </a:t>
          </a:r>
          <a:r>
            <a:rPr lang="fr-FR" sz="1400" b="1" i="0" u="sng" kern="1200" dirty="0" err="1" smtClean="0">
              <a:solidFill>
                <a:srgbClr val="0070C0"/>
              </a:solidFill>
            </a:rPr>
            <a:t>SITE</a:t>
          </a:r>
          <a:r>
            <a:rPr lang="fr-FR" sz="1400" b="1" i="0" u="sng" kern="1200" dirty="0" smtClean="0">
              <a:solidFill>
                <a:srgbClr val="0070C0"/>
              </a:solidFill>
            </a:rPr>
            <a:t> EPS 1 </a:t>
          </a:r>
          <a:r>
            <a:rPr lang="fr-FR" sz="1400" b="1" kern="1200" dirty="0" smtClean="0"/>
            <a:t>: </a:t>
          </a:r>
          <a:r>
            <a:rPr lang="fr-FR" sz="1400" b="0" i="0" kern="1200" dirty="0" smtClean="0">
              <a:hlinkClick xmlns:r="http://schemas.openxmlformats.org/officeDocument/2006/relationships" r:id="rId1"/>
            </a:rPr>
            <a:t>https://www.pedagogie.ac-nice.fr/dsden06/eps06/2023/07/04/</a:t>
          </a:r>
          <a:r>
            <a:rPr lang="fr-FR" sz="1400" b="1" i="0" kern="1200" dirty="0" smtClean="0">
              <a:hlinkClick xmlns:r="http://schemas.openxmlformats.org/officeDocument/2006/relationships" r:id="rId1"/>
            </a:rPr>
            <a:t>tous-ensemble-vers-paris-2024</a:t>
          </a:r>
          <a:r>
            <a:rPr lang="fr-FR" sz="1400" b="0" i="0" kern="1200" dirty="0" smtClean="0">
              <a:hlinkClick xmlns:r="http://schemas.openxmlformats.org/officeDocument/2006/relationships" r:id="rId1"/>
            </a:rPr>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LE DIAPORAMA DE PRESENTATION (+ </a:t>
          </a:r>
          <a:r>
            <a:rPr lang="fr-FR" sz="1200" kern="1200" dirty="0" smtClean="0"/>
            <a:t>le cahier des charges cadrant la réalisation de la Flamme)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2 DIGIPADS ( merci à Stéphanie PERLA NICE 2 et Nathalie SATRE NICE 1, pour ce partage)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1 PADLET </a:t>
          </a:r>
          <a:r>
            <a:rPr lang="fr-FR" sz="1200" kern="1200" dirty="0" smtClean="0"/>
            <a:t>(merci </a:t>
          </a:r>
          <a:r>
            <a:rPr lang="fr-FR" sz="1200" kern="1200" dirty="0" smtClean="0"/>
            <a:t>à M Sébastien SCHUTZ, directeur de l’école du Château, NICE 1)</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1 carte mentale (merci à Sylvie MARQUIS de CAGNES S/ MER)</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RESSOURCES PEDAGOGIQUES DU CNOSF : https://cnosf.franceolympique.com/cnosf/actus/7269-dossiers-pdagogiques.html</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87534" y="1804819"/>
        <a:ext cx="4468795" cy="248636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54223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20741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9104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68922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3938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4226234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505440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34336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9044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69516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911856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395F83F-CE41-46A5-9BC5-AB2D724D99C0}" type="datetimeFigureOut">
              <a:rPr lang="fr-FR" smtClean="0"/>
              <a:t>02/10/2023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744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395F83F-CE41-46A5-9BC5-AB2D724D99C0}" type="datetimeFigureOut">
              <a:rPr lang="fr-FR" smtClean="0"/>
              <a:t>02/10/2023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56836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5F83F-CE41-46A5-9BC5-AB2D724D99C0}" type="datetimeFigureOut">
              <a:rPr lang="fr-FR" smtClean="0"/>
              <a:t>02/10/2023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5130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44117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88857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395F83F-CE41-46A5-9BC5-AB2D724D99C0}" type="datetimeFigureOut">
              <a:rPr lang="fr-FR" smtClean="0"/>
              <a:t>02/10/2023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1B8949-72FF-408E-B5FC-A51242103488}" type="slidenum">
              <a:rPr lang="fr-FR" smtClean="0"/>
              <a:t>‹N°›</a:t>
            </a:fld>
            <a:endParaRPr lang="fr-FR"/>
          </a:p>
        </p:txBody>
      </p:sp>
    </p:spTree>
    <p:extLst>
      <p:ext uri="{BB962C8B-B14F-4D97-AF65-F5344CB8AC3E}">
        <p14:creationId xmlns:p14="http://schemas.microsoft.com/office/powerpoint/2010/main" val="39987919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9.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11" Type="http://schemas.openxmlformats.org/officeDocument/2006/relationships/image" Target="../media/image3.jpeg"/><Relationship Id="rId5" Type="http://schemas.openxmlformats.org/officeDocument/2006/relationships/diagramColors" Target="../diagrams/colors9.xml"/><Relationship Id="rId10" Type="http://schemas.openxmlformats.org/officeDocument/2006/relationships/image" Target="../media/image2.jpg"/><Relationship Id="rId4" Type="http://schemas.openxmlformats.org/officeDocument/2006/relationships/diagramQuickStyle" Target="../diagrams/quickStyle9.xml"/><Relationship Id="rId9" Type="http://schemas.openxmlformats.org/officeDocument/2006/relationships/image" Target="../media/image1.jp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3.jpeg"/><Relationship Id="rId5" Type="http://schemas.openxmlformats.org/officeDocument/2006/relationships/diagramQuickStyle" Target="../diagrams/quickStyle1.xml"/><Relationship Id="rId10" Type="http://schemas.openxmlformats.org/officeDocument/2006/relationships/image" Target="../media/image2.jpg"/><Relationship Id="rId4" Type="http://schemas.openxmlformats.org/officeDocument/2006/relationships/diagramLayout" Target="../diagrams/layout1.xm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3.jpeg"/><Relationship Id="rId5" Type="http://schemas.openxmlformats.org/officeDocument/2006/relationships/diagramColors" Target="../diagrams/colors2.xml"/><Relationship Id="rId10" Type="http://schemas.openxmlformats.org/officeDocument/2006/relationships/image" Target="../media/image2.jpg"/><Relationship Id="rId4" Type="http://schemas.openxmlformats.org/officeDocument/2006/relationships/diagramQuickStyle" Target="../diagrams/quickStyle2.xml"/><Relationship Id="rId9" Type="http://schemas.openxmlformats.org/officeDocument/2006/relationships/image" Target="../media/image1.jp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image" Target="../media/image3.jpeg"/><Relationship Id="rId5" Type="http://schemas.openxmlformats.org/officeDocument/2006/relationships/diagramQuickStyle" Target="../diagrams/quickStyle3.xml"/><Relationship Id="rId10" Type="http://schemas.openxmlformats.org/officeDocument/2006/relationships/image" Target="../media/image2.jpg"/><Relationship Id="rId4" Type="http://schemas.openxmlformats.org/officeDocument/2006/relationships/diagramLayout" Target="../diagrams/layout3.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11" Type="http://schemas.openxmlformats.org/officeDocument/2006/relationships/image" Target="../media/image3.jpeg"/><Relationship Id="rId5" Type="http://schemas.openxmlformats.org/officeDocument/2006/relationships/diagramColors" Target="../diagrams/colors4.xml"/><Relationship Id="rId10" Type="http://schemas.openxmlformats.org/officeDocument/2006/relationships/image" Target="../media/image2.jpg"/><Relationship Id="rId4" Type="http://schemas.openxmlformats.org/officeDocument/2006/relationships/diagramQuickStyle" Target="../diagrams/quickStyle4.xml"/><Relationship Id="rId9" Type="http://schemas.openxmlformats.org/officeDocument/2006/relationships/image" Target="../media/image1.jpg"/></Relationships>
</file>

<file path=ppt/slides/_rels/slide6.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7.png"/><Relationship Id="rId3" Type="http://schemas.openxmlformats.org/officeDocument/2006/relationships/diagramLayout" Target="../diagrams/layout5.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openxmlformats.org/officeDocument/2006/relationships/image" Target="../media/image4.png"/><Relationship Id="rId5" Type="http://schemas.openxmlformats.org/officeDocument/2006/relationships/diagramColors" Target="../diagrams/colors5.xml"/><Relationship Id="rId10" Type="http://schemas.openxmlformats.org/officeDocument/2006/relationships/image" Target="../media/image3.jpeg"/><Relationship Id="rId4" Type="http://schemas.openxmlformats.org/officeDocument/2006/relationships/diagramQuickStyle" Target="../diagrams/quickStyle5.xml"/><Relationship Id="rId9" Type="http://schemas.openxmlformats.org/officeDocument/2006/relationships/image" Target="../media/image2.jpg"/></Relationships>
</file>

<file path=ppt/slides/_rels/slide7.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5.png"/><Relationship Id="rId3" Type="http://schemas.openxmlformats.org/officeDocument/2006/relationships/diagramLayout" Target="../diagrams/layout6.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openxmlformats.org/officeDocument/2006/relationships/image" Target="../media/image3.jpeg"/><Relationship Id="rId5" Type="http://schemas.openxmlformats.org/officeDocument/2006/relationships/diagramColors" Target="../diagrams/colors6.xml"/><Relationship Id="rId10" Type="http://schemas.openxmlformats.org/officeDocument/2006/relationships/image" Target="../media/image7.png"/><Relationship Id="rId4" Type="http://schemas.openxmlformats.org/officeDocument/2006/relationships/diagramQuickStyle" Target="../diagrams/quickStyle6.xml"/><Relationship Id="rId9" Type="http://schemas.openxmlformats.org/officeDocument/2006/relationships/image" Target="../media/image2.jpg"/></Relationships>
</file>

<file path=ppt/slides/_rels/slide8.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8.jpg"/><Relationship Id="rId3" Type="http://schemas.openxmlformats.org/officeDocument/2006/relationships/diagramLayout" Target="../diagrams/layout7.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openxmlformats.org/officeDocument/2006/relationships/image" Target="../media/image4.png"/><Relationship Id="rId5" Type="http://schemas.openxmlformats.org/officeDocument/2006/relationships/diagramColors" Target="../diagrams/colors7.xml"/><Relationship Id="rId10" Type="http://schemas.openxmlformats.org/officeDocument/2006/relationships/image" Target="../media/image3.jpeg"/><Relationship Id="rId4" Type="http://schemas.openxmlformats.org/officeDocument/2006/relationships/diagramQuickStyle" Target="../diagrams/quickStyle7.xml"/><Relationship Id="rId9" Type="http://schemas.openxmlformats.org/officeDocument/2006/relationships/image" Target="../media/image2.jpg"/><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8.xml"/><Relationship Id="rId7" Type="http://schemas.microsoft.com/office/2007/relationships/diagramDrawing" Target="../diagrams/drawing8.xml"/><Relationship Id="rId12" Type="http://schemas.openxmlformats.org/officeDocument/2006/relationships/image" Target="../media/image4.png"/><Relationship Id="rId2" Type="http://schemas.openxmlformats.org/officeDocument/2006/relationships/slideLayout" Target="../slideLayouts/slideLayout7.xml"/><Relationship Id="rId16" Type="http://schemas.openxmlformats.org/officeDocument/2006/relationships/image" Target="../media/image9.emf"/><Relationship Id="rId1" Type="http://schemas.openxmlformats.org/officeDocument/2006/relationships/vmlDrawing" Target="../drawings/vmlDrawing1.vml"/><Relationship Id="rId6" Type="http://schemas.openxmlformats.org/officeDocument/2006/relationships/diagramColors" Target="../diagrams/colors8.xml"/><Relationship Id="rId11" Type="http://schemas.openxmlformats.org/officeDocument/2006/relationships/image" Target="../media/image3.jpeg"/><Relationship Id="rId5" Type="http://schemas.openxmlformats.org/officeDocument/2006/relationships/diagramQuickStyle" Target="../diagrams/quickStyle8.xml"/><Relationship Id="rId15" Type="http://schemas.openxmlformats.org/officeDocument/2006/relationships/oleObject" Target="../embeddings/oleObject1.bin"/><Relationship Id="rId10" Type="http://schemas.openxmlformats.org/officeDocument/2006/relationships/image" Target="../media/image2.jpg"/><Relationship Id="rId4" Type="http://schemas.openxmlformats.org/officeDocument/2006/relationships/diagramLayout" Target="../diagrams/layout8.xml"/><Relationship Id="rId9" Type="http://schemas.openxmlformats.org/officeDocument/2006/relationships/image" Target="../media/image1.jp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51904" y="2376054"/>
            <a:ext cx="8915399" cy="2262781"/>
          </a:xfrm>
        </p:spPr>
        <p:txBody>
          <a:bodyPr>
            <a:normAutofit fontScale="90000"/>
          </a:bodyPr>
          <a:lstStyle/>
          <a:p>
            <a:pPr algn="ctr"/>
            <a:r>
              <a:rPr lang="fr-FR" sz="8000" dirty="0" smtClean="0">
                <a:latin typeface="Algerian" panose="04020705040A02060702" pitchFamily="82" charset="0"/>
              </a:rPr>
              <a:t>ENSEMBLE VERS PARIS 2024</a:t>
            </a:r>
            <a:endParaRPr lang="fr-FR" sz="8000" dirty="0">
              <a:latin typeface="Algerian" panose="04020705040A02060702" pitchFamily="82" charset="0"/>
            </a:endParaRPr>
          </a:p>
        </p:txBody>
      </p:sp>
      <p:sp>
        <p:nvSpPr>
          <p:cNvPr id="5" name="Sous-titre 4"/>
          <p:cNvSpPr>
            <a:spLocks noGrp="1"/>
          </p:cNvSpPr>
          <p:nvPr>
            <p:ph type="subTitle" idx="1"/>
          </p:nvPr>
        </p:nvSpPr>
        <p:spPr>
          <a:xfrm>
            <a:off x="6510443" y="5623807"/>
            <a:ext cx="8915399" cy="1126283"/>
          </a:xfrm>
        </p:spPr>
        <p:txBody>
          <a:bodyPr>
            <a:normAutofit/>
          </a:bodyPr>
          <a:lstStyle/>
          <a:p>
            <a:r>
              <a:rPr lang="fr-FR" sz="1600" dirty="0" smtClean="0"/>
              <a:t>MISSION EPS 1</a:t>
            </a:r>
            <a:r>
              <a:rPr lang="fr-FR" sz="1600" baseline="30000" dirty="0" smtClean="0"/>
              <a:t>er</a:t>
            </a:r>
            <a:r>
              <a:rPr lang="fr-FR" sz="1600" dirty="0" smtClean="0"/>
              <a:t> DEGRE</a:t>
            </a:r>
          </a:p>
          <a:p>
            <a:r>
              <a:rPr lang="fr-FR" sz="1600" dirty="0" smtClean="0"/>
              <a:t>IEN Mme LEFEVRE MARTINE </a:t>
            </a:r>
            <a:endParaRPr lang="fr-FR" sz="1600" dirty="0"/>
          </a:p>
          <a:p>
            <a:r>
              <a:rPr lang="fr-FR" sz="1600" dirty="0" smtClean="0"/>
              <a:t>CPD EPS Mme BECAGLIA KATIA et M KOPTEFF NICOLAS </a:t>
            </a:r>
            <a:endParaRPr lang="fr-FR" sz="16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8588" y="166257"/>
            <a:ext cx="2424868" cy="896696"/>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694500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251901214"/>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88700" y="5216113"/>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25419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6407" y="96984"/>
            <a:ext cx="2247941" cy="831270"/>
          </a:xfrm>
          <a:prstGeom prst="rect">
            <a:avLst/>
          </a:prstGeom>
        </p:spPr>
      </p:pic>
      <p:graphicFrame>
        <p:nvGraphicFramePr>
          <p:cNvPr id="4" name="Diagramme 3"/>
          <p:cNvGraphicFramePr/>
          <p:nvPr>
            <p:extLst>
              <p:ext uri="{D42A27DB-BD31-4B8C-83A1-F6EECF244321}">
                <p14:modId xmlns:p14="http://schemas.microsoft.com/office/powerpoint/2010/main" val="3376665052"/>
              </p:ext>
            </p:extLst>
          </p:nvPr>
        </p:nvGraphicFramePr>
        <p:xfrm>
          <a:off x="526473" y="637307"/>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8215" y="1856506"/>
            <a:ext cx="3564084" cy="40732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609352" y="5635869"/>
            <a:ext cx="1719502" cy="1170378"/>
          </a:xfrm>
          <a:prstGeom prst="rect">
            <a:avLst/>
          </a:prstGeom>
        </p:spPr>
      </p:pic>
      <p:pic>
        <p:nvPicPr>
          <p:cNvPr id="10" name="Imag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1" name="Imag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2" name="Imag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3" name="Imag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104455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933738690"/>
              </p:ext>
            </p:extLst>
          </p:nvPr>
        </p:nvGraphicFramePr>
        <p:xfrm>
          <a:off x="332510" y="138547"/>
          <a:ext cx="11859490" cy="716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1705" y="1653591"/>
            <a:ext cx="3294525" cy="376517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933406" y="2867633"/>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132891" y="4253232"/>
            <a:ext cx="2279914" cy="1551822"/>
          </a:xfrm>
          <a:prstGeom prst="rect">
            <a:avLst/>
          </a:prstGeom>
        </p:spPr>
      </p:pic>
      <p:pic>
        <p:nvPicPr>
          <p:cNvPr id="3" name="Imag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8"/>
            <a:ext cx="2424868" cy="896696"/>
          </a:xfrm>
          <a:prstGeom prst="rect">
            <a:avLst/>
          </a:prstGeom>
        </p:spPr>
      </p:pic>
      <p:pic>
        <p:nvPicPr>
          <p:cNvPr id="8" name="Imag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9" name="Imag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0" name="Image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1" name="Imag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7391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1201" y="138547"/>
            <a:ext cx="2210478" cy="817417"/>
          </a:xfrm>
          <a:prstGeom prst="rect">
            <a:avLst/>
          </a:prstGeom>
        </p:spPr>
      </p:pic>
      <p:graphicFrame>
        <p:nvGraphicFramePr>
          <p:cNvPr id="4" name="Diagramme 3"/>
          <p:cNvGraphicFramePr/>
          <p:nvPr>
            <p:extLst>
              <p:ext uri="{D42A27DB-BD31-4B8C-83A1-F6EECF244321}">
                <p14:modId xmlns:p14="http://schemas.microsoft.com/office/powerpoint/2010/main" val="2869680163"/>
              </p:ext>
            </p:extLst>
          </p:nvPr>
        </p:nvGraphicFramePr>
        <p:xfrm>
          <a:off x="146152" y="955964"/>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094" y="1997567"/>
            <a:ext cx="3440681" cy="39322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678380" y="3213998"/>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55862" y="5405062"/>
            <a:ext cx="2134635" cy="1452938"/>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3" name="Image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99276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492286457"/>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31108" y="4599596"/>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517746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619220183"/>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626204275"/>
              </p:ext>
            </p:extLst>
          </p:nvPr>
        </p:nvGraphicFramePr>
        <p:xfrm>
          <a:off x="3839483" y="1607125"/>
          <a:ext cx="7490070" cy="3766203"/>
        </p:xfrm>
        <a:graphic>
          <a:graphicData uri="http://schemas.openxmlformats.org/drawingml/2006/table">
            <a:tbl>
              <a:tblPr firstRow="1" bandRow="1">
                <a:tableStyleId>{5C22544A-7EE6-4342-B048-85BDC9FD1C3A}</a:tableStyleId>
              </a:tblPr>
              <a:tblGrid>
                <a:gridCol w="3745035">
                  <a:extLst>
                    <a:ext uri="{9D8B030D-6E8A-4147-A177-3AD203B41FA5}">
                      <a16:colId xmlns:a16="http://schemas.microsoft.com/office/drawing/2014/main" val="843683308"/>
                    </a:ext>
                  </a:extLst>
                </a:gridCol>
                <a:gridCol w="3745035">
                  <a:extLst>
                    <a:ext uri="{9D8B030D-6E8A-4147-A177-3AD203B41FA5}">
                      <a16:colId xmlns:a16="http://schemas.microsoft.com/office/drawing/2014/main" val="1999999648"/>
                    </a:ext>
                  </a:extLst>
                </a:gridCol>
              </a:tblGrid>
              <a:tr h="497612">
                <a:tc gridSpan="2">
                  <a:txBody>
                    <a:bodyPr/>
                    <a:lstStyle/>
                    <a:p>
                      <a:pPr marL="457200" algn="ctr">
                        <a:lnSpc>
                          <a:spcPct val="115000"/>
                        </a:lnSpc>
                        <a:spcAft>
                          <a:spcPts val="0"/>
                        </a:spcAft>
                      </a:pPr>
                      <a:r>
                        <a:rPr lang="fr-FR" sz="12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DESIGN </a:t>
                      </a:r>
                      <a:r>
                        <a:rPr lang="fr-FR"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TA TORCHE</a:t>
                      </a:r>
                      <a:r>
                        <a:rPr lang="fr-FR" sz="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hMerge="1">
                  <a:txBody>
                    <a:bodyPr/>
                    <a:lstStyle/>
                    <a:p>
                      <a:endParaRPr lang="fr-FR"/>
                    </a:p>
                  </a:txBody>
                  <a:tcPr/>
                </a:tc>
                <a:extLst>
                  <a:ext uri="{0D108BD9-81ED-4DB2-BD59-A6C34878D82A}">
                    <a16:rowId xmlns:a16="http://schemas.microsoft.com/office/drawing/2014/main" val="3640934673"/>
                  </a:ext>
                </a:extLst>
              </a:tr>
              <a:tr h="919827">
                <a:tc gridSpan="2">
                  <a:txBody>
                    <a:bodyPr/>
                    <a:lstStyle/>
                    <a:p>
                      <a:pPr marL="228600" lvl="0" indent="-228600" algn="l">
                        <a:lnSpc>
                          <a:spcPct val="115000"/>
                        </a:lnSpc>
                        <a:spcAft>
                          <a:spcPts val="0"/>
                        </a:spcAft>
                        <a:buFont typeface="+mj-lt"/>
                        <a:buAutoNum type="arabicPeriod"/>
                      </a:pPr>
                      <a:r>
                        <a:rPr lang="fr-FR" sz="900" dirty="0" smtClean="0">
                          <a:effectLst/>
                          <a:latin typeface="Calibri" panose="020F0502020204030204" pitchFamily="34" charset="0"/>
                          <a:ea typeface="Calibri" panose="020F0502020204030204" pitchFamily="34" charset="0"/>
                          <a:cs typeface="Calibri" panose="020F0502020204030204" pitchFamily="34" charset="0"/>
                        </a:rPr>
                        <a:t>CONTENUS</a:t>
                      </a:r>
                    </a:p>
                    <a:p>
                      <a:pPr marL="0" lvl="0" indent="0" algn="l">
                        <a:lnSpc>
                          <a:spcPct val="115000"/>
                        </a:lnSpc>
                        <a:spcAft>
                          <a:spcPts val="0"/>
                        </a:spcAft>
                        <a:buFont typeface="+mj-lt"/>
                        <a:buNone/>
                      </a:pPr>
                      <a:r>
                        <a:rPr lang="fr-FR" sz="900" kern="1200" dirty="0" smtClean="0">
                          <a:solidFill>
                            <a:schemeClr val="dk1"/>
                          </a:solidFill>
                          <a:effectLst/>
                          <a:latin typeface="+mn-lt"/>
                          <a:ea typeface="+mn-ea"/>
                          <a:cs typeface="+mn-cs"/>
                        </a:rPr>
                        <a:t>Chaque édition des Jeux donne lieu à la création d’un nouveau modèle de torche qui doit répondre à un certain nombre de standards techniques et esthétiques. L’aspect technique de la torche doit permettre à la torche de maintenir la flamme allumée dans n’importe quelles conditions. L’aspect esthétique de la torche traduit la volonté de se démarquer des JO précédents, mais aussi exprime, à travers cet objet, les particularités du pays où les Jeux sont célébrés, ou encore de mettre en valeur des aspects plus symboliques des Jeux</a:t>
                      </a:r>
                      <a:endParaRPr lang="fr-FR" sz="900" dirty="0" smtClean="0">
                        <a:effectLst/>
                        <a:latin typeface="Calibri" panose="020F0502020204030204" pitchFamily="34" charset="0"/>
                        <a:ea typeface="Calibri" panose="020F0502020204030204" pitchFamily="34" charset="0"/>
                        <a:cs typeface="Calibri" panose="020F0502020204030204" pitchFamily="34" charset="0"/>
                      </a:endParaRPr>
                    </a:p>
                  </a:txBody>
                  <a:tcPr marL="89535" marR="89535" marT="0" marB="0"/>
                </a:tc>
                <a:tc hMerge="1">
                  <a:txBody>
                    <a:bodyPr/>
                    <a:lstStyle/>
                    <a:p>
                      <a:endParaRPr lang="fr-FR"/>
                    </a:p>
                  </a:txBody>
                  <a:tcPr/>
                </a:tc>
                <a:extLst>
                  <a:ext uri="{0D108BD9-81ED-4DB2-BD59-A6C34878D82A}">
                    <a16:rowId xmlns:a16="http://schemas.microsoft.com/office/drawing/2014/main" val="913010098"/>
                  </a:ext>
                </a:extLst>
              </a:tr>
              <a:tr h="2322187">
                <a:tc>
                  <a:txBody>
                    <a:bodyPr/>
                    <a:lstStyle/>
                    <a:p>
                      <a:pPr marL="0" lvl="0" indent="0" algn="l">
                        <a:lnSpc>
                          <a:spcPct val="115000"/>
                        </a:lnSpc>
                        <a:spcAft>
                          <a:spcPts val="100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2. OBJECTIFS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fr-FR"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Comprendre les valeurs portées par l’Olympisme, et plus particulièrement par la flamme olympique et son relais : encourager la pratique sportive et rappeler que le sport et la paix sont un « double gagnant ».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Proposer aux élèves de faire preuve d’engagement dans le cadre de la création d’une torche olympique et de prendre part au relais de flamme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Sensibiliser les élèves à la démarche et à la pratique artistique et plastique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tc>
                  <a:txBody>
                    <a:bodyPr/>
                    <a:lstStyle/>
                    <a:p>
                      <a:pPr marL="0" lvl="0" indent="0" algn="l">
                        <a:lnSpc>
                          <a:spcPct val="115000"/>
                        </a:lnSpc>
                        <a:spcAft>
                          <a:spcPts val="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3. MATERIEL</a:t>
                      </a:r>
                      <a:r>
                        <a:rPr lang="fr-FR" sz="900" dirty="0">
                          <a:effectLst/>
                          <a:latin typeface="Calibri" panose="020F0502020204030204" pitchFamily="34" charset="0"/>
                          <a:ea typeface="Calibri" panose="020F0502020204030204" pitchFamily="34" charset="0"/>
                          <a:cs typeface="Calibri" panose="020F0502020204030204" pitchFamily="34" charset="0"/>
                        </a:rPr>
                        <a:t> (liste non exhaustive)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Ciseaux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Colle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Pinceaux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Images pour décorer les torches (logo, photo,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Feutre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Peinture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de soie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cartonné A3</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Gommettes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aluminium</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Bois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1689942"/>
                  </a:ext>
                </a:extLst>
              </a:tr>
            </a:tbl>
          </a:graphicData>
        </a:graphic>
      </p:graphicFrame>
      <p:pic>
        <p:nvPicPr>
          <p:cNvPr id="5" name="Image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699562" y="4754418"/>
            <a:ext cx="2336201" cy="1590134"/>
          </a:xfrm>
          <a:prstGeom prst="rect">
            <a:avLst/>
          </a:prstGeom>
        </p:spPr>
      </p:pic>
    </p:spTree>
    <p:extLst>
      <p:ext uri="{BB962C8B-B14F-4D97-AF65-F5344CB8AC3E}">
        <p14:creationId xmlns:p14="http://schemas.microsoft.com/office/powerpoint/2010/main" val="3071535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892527379"/>
              </p:ext>
            </p:extLst>
          </p:nvPr>
        </p:nvGraphicFramePr>
        <p:xfrm>
          <a:off x="3768233" y="1101052"/>
          <a:ext cx="7490070" cy="4551386"/>
        </p:xfrm>
        <a:graphic>
          <a:graphicData uri="http://schemas.openxmlformats.org/drawingml/2006/table">
            <a:tbl>
              <a:tblPr firstRow="1" bandRow="1">
                <a:tableStyleId>{5C22544A-7EE6-4342-B048-85BDC9FD1C3A}</a:tableStyleId>
              </a:tblPr>
              <a:tblGrid>
                <a:gridCol w="7490070">
                  <a:extLst>
                    <a:ext uri="{9D8B030D-6E8A-4147-A177-3AD203B41FA5}">
                      <a16:colId xmlns:a16="http://schemas.microsoft.com/office/drawing/2014/main" val="843683308"/>
                    </a:ext>
                  </a:extLst>
                </a:gridCol>
              </a:tblGrid>
              <a:tr h="323302">
                <a:tc>
                  <a:txBody>
                    <a:bodyPr/>
                    <a:lstStyle/>
                    <a:p>
                      <a:pPr marL="111760" algn="ctr">
                        <a:lnSpc>
                          <a:spcPct val="115000"/>
                        </a:lnSpc>
                        <a:spcAft>
                          <a:spcPts val="0"/>
                        </a:spcAft>
                      </a:pPr>
                      <a:r>
                        <a:rPr lang="fr-FR" sz="120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DEROULE</a:t>
                      </a:r>
                      <a:r>
                        <a:rPr lang="fr-FR" sz="1200" baseline="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 DE L’ATELIER</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40934673"/>
                  </a:ext>
                </a:extLst>
              </a:tr>
              <a:tr h="3242014">
                <a:tc>
                  <a:txBody>
                    <a:bodyPr/>
                    <a:lstStyle/>
                    <a:p>
                      <a:pPr marL="342900" lvl="0" indent="-342900" algn="l">
                        <a:lnSpc>
                          <a:spcPct val="115000"/>
                        </a:lnSpc>
                        <a:spcAft>
                          <a:spcPts val="0"/>
                        </a:spcAft>
                        <a:buFont typeface="+mj-lt"/>
                        <a:buAutoNum type="romanUcParenR"/>
                      </a:pPr>
                      <a:r>
                        <a:rPr lang="fr-FR" sz="900" b="1" u="sng"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a:t>
                      </a: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Définir la thématique de la torche : </a:t>
                      </a:r>
                      <a:endParaRPr lang="fr-FR" sz="9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Une fois la thématique sélectionner. Trouver un lien entre sa thématique et le choix des symboles que les élèves vont utiliser pour fabriquer ou décorer la torche. Faire un brainstorming, un « </a:t>
                      </a:r>
                      <a:r>
                        <a:rPr lang="fr-FR" sz="900" dirty="0" err="1">
                          <a:effectLst/>
                          <a:latin typeface="Calibri" panose="020F0502020204030204" pitchFamily="34" charset="0"/>
                          <a:ea typeface="Calibri" panose="020F0502020204030204" pitchFamily="34" charset="0"/>
                          <a:cs typeface="Calibri" panose="020F0502020204030204" pitchFamily="34" charset="0"/>
                        </a:rPr>
                        <a:t>moodboard</a:t>
                      </a:r>
                      <a:r>
                        <a:rPr lang="fr-FR" sz="900" dirty="0">
                          <a:effectLst/>
                          <a:latin typeface="Calibri" panose="020F0502020204030204" pitchFamily="34" charset="0"/>
                          <a:ea typeface="Calibri" panose="020F0502020204030204" pitchFamily="34" charset="0"/>
                          <a:cs typeface="Calibri" panose="020F0502020204030204" pitchFamily="34" charset="0"/>
                        </a:rPr>
                        <a:t> » ou cahier des tendances (définition de la thématique, choix des mots, choix de la représentation, des images, de la forme, des couleurs…) pour préciser l’univers de la torche olympique.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Conception</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manche, donner la forme en fonction du thème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ATTENTION : </a:t>
                      </a:r>
                      <a:r>
                        <a:rPr lang="fr-FR" sz="900" dirty="0">
                          <a:effectLst/>
                          <a:latin typeface="Calibri" panose="020F0502020204030204" pitchFamily="34" charset="0"/>
                          <a:ea typeface="Calibri" panose="020F0502020204030204" pitchFamily="34" charset="0"/>
                          <a:cs typeface="Calibri" panose="020F0502020204030204" pitchFamily="34" charset="0"/>
                        </a:rPr>
                        <a:t>ne pas oublier de positionner sur la torche</a:t>
                      </a:r>
                      <a:r>
                        <a:rPr lang="fr-FR" sz="900" b="1" dirty="0">
                          <a:effectLst/>
                          <a:latin typeface="Calibri" panose="020F0502020204030204" pitchFamily="34" charset="0"/>
                          <a:ea typeface="Calibri" panose="020F0502020204030204" pitchFamily="34" charset="0"/>
                          <a:cs typeface="Calibri" panose="020F0502020204030204" pitchFamily="34" charset="0"/>
                        </a:rPr>
                        <a:t> le LOGO des JO, l’année et la ville.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la torche doit être en volume, elle ne doit pas être conique ou en 2D, et il faut trouver un lien entre les matériaux utiliser pour fabriquer la torche et son thème.</a:t>
                      </a:r>
                      <a:r>
                        <a:rPr lang="fr-FR" sz="900" dirty="0">
                          <a:effectLst/>
                          <a:latin typeface="Calibri" panose="020F0502020204030204" pitchFamily="34" charset="0"/>
                          <a:ea typeface="Calibri" panose="020F0502020204030204" pitchFamily="34" charset="0"/>
                          <a:cs typeface="Calibri" panose="020F0502020204030204" pitchFamily="34" charset="0"/>
                        </a:rPr>
                        <a:t> Puis décorer le manche.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feu, joindre les flammes entre elles, les faire tenir dans la vasque du haut de la torche qui peut accueillir le feu. Les flammes peuvent être réalisées avec du papier transparent en couleur, du papier de soie, du tissu, du papier couleur…</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Il faut que la flamme soit allumée !</a:t>
                      </a: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Cartel</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La fiche technique en annexe fera office de support pour la réalisation du cartel. S’inspirer de cette fiche pour produire son cartel qui sera affiché pour l’exposition au musée national du Sport à la fin. Garder les éléments, critères les plus importants pour construire son cartel. Il est possible de s’inspirer aussi des informations jointes en annexe avec les deux torches pour comprendre qu’elles informations sont indispensables. La dimension du cartel ne doit pas dépasser un format A5 et son support sera du carton plume.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mj-lt"/>
                        <a:buAutoNum type="romanUcParenR"/>
                      </a:pP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du socle 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Pour exposer la torche, prévoir de réaliser le socle de la torche. La torche peut être suspendu, accroché au mur, sur un socle. Trouver un support qui soit adapté pour mettre en valeur la torche.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913010098"/>
                  </a:ext>
                </a:extLst>
              </a:tr>
            </a:tbl>
          </a:graphicData>
        </a:graphic>
      </p:graphicFrame>
      <p:pic>
        <p:nvPicPr>
          <p:cNvPr id="5" name="Imag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4665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869735520"/>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pic>
        <p:nvPicPr>
          <p:cNvPr id="3" name="Imag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55763" y="1158298"/>
            <a:ext cx="5138379" cy="5138379"/>
          </a:xfrm>
          <a:prstGeom prst="rect">
            <a:avLst/>
          </a:prstGeom>
        </p:spPr>
      </p:pic>
      <p:pic>
        <p:nvPicPr>
          <p:cNvPr id="5" name="Imag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spTree>
    <p:extLst>
      <p:ext uri="{BB962C8B-B14F-4D97-AF65-F5344CB8AC3E}">
        <p14:creationId xmlns:p14="http://schemas.microsoft.com/office/powerpoint/2010/main" val="1485195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695862226"/>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pic>
        <p:nvPicPr>
          <p:cNvPr id="5" name="Imag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graphicFrame>
        <p:nvGraphicFramePr>
          <p:cNvPr id="2" name="Objet 1"/>
          <p:cNvGraphicFramePr>
            <a:graphicFrameLocks noChangeAspect="1"/>
          </p:cNvGraphicFramePr>
          <p:nvPr>
            <p:extLst>
              <p:ext uri="{D42A27DB-BD31-4B8C-83A1-F6EECF244321}">
                <p14:modId xmlns:p14="http://schemas.microsoft.com/office/powerpoint/2010/main" val="1164755287"/>
              </p:ext>
            </p:extLst>
          </p:nvPr>
        </p:nvGraphicFramePr>
        <p:xfrm>
          <a:off x="6961662" y="1607125"/>
          <a:ext cx="4862795" cy="3831780"/>
        </p:xfrm>
        <a:graphic>
          <a:graphicData uri="http://schemas.openxmlformats.org/presentationml/2006/ole">
            <mc:AlternateContent xmlns:mc="http://schemas.openxmlformats.org/markup-compatibility/2006">
              <mc:Choice xmlns:v="urn:schemas-microsoft-com:vml" Requires="v">
                <p:oleObj spid="_x0000_s1026" name="Document" r:id="rId15" imgW="5757666" imgH="4536523" progId="Word.Document.12">
                  <p:embed/>
                </p:oleObj>
              </mc:Choice>
              <mc:Fallback>
                <p:oleObj name="Document" r:id="rId15" imgW="5757666" imgH="4536523" progId="Word.Document.12">
                  <p:embed/>
                  <p:pic>
                    <p:nvPicPr>
                      <p:cNvPr id="0" name=""/>
                      <p:cNvPicPr/>
                      <p:nvPr/>
                    </p:nvPicPr>
                    <p:blipFill>
                      <a:blip r:embed="rId16"/>
                      <a:stretch>
                        <a:fillRect/>
                      </a:stretch>
                    </p:blipFill>
                    <p:spPr>
                      <a:xfrm>
                        <a:off x="6961662" y="1607125"/>
                        <a:ext cx="4862795" cy="3831780"/>
                      </a:xfrm>
                      <a:prstGeom prst="rect">
                        <a:avLst/>
                      </a:prstGeom>
                    </p:spPr>
                  </p:pic>
                </p:oleObj>
              </mc:Fallback>
            </mc:AlternateContent>
          </a:graphicData>
        </a:graphic>
      </p:graphicFrame>
    </p:spTree>
    <p:extLst>
      <p:ext uri="{BB962C8B-B14F-4D97-AF65-F5344CB8AC3E}">
        <p14:creationId xmlns:p14="http://schemas.microsoft.com/office/powerpoint/2010/main" val="4072715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1706</TotalTime>
  <Words>1180</Words>
  <Application>Microsoft Office PowerPoint</Application>
  <PresentationFormat>Grand écran</PresentationFormat>
  <Paragraphs>91</Paragraphs>
  <Slides>10</Slides>
  <Notes>0</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20" baseType="lpstr">
      <vt:lpstr>Algerian</vt:lpstr>
      <vt:lpstr>Arial</vt:lpstr>
      <vt:lpstr>Bahnschrift</vt:lpstr>
      <vt:lpstr>Calibri</vt:lpstr>
      <vt:lpstr>Century Gothic</vt:lpstr>
      <vt:lpstr>Times New Roman</vt:lpstr>
      <vt:lpstr>Wingdings</vt:lpstr>
      <vt:lpstr>Wingdings 3</vt:lpstr>
      <vt:lpstr>Brin</vt:lpstr>
      <vt:lpstr>Document Microsoft Word</vt:lpstr>
      <vt:lpstr>ENSEMBLE VERS PARIS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Rectorat de l'academie de 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ENSEMBLE VERS PARIS 2024</dc:title>
  <dc:creator>Becaglia Katia</dc:creator>
  <cp:lastModifiedBy>Becaglia Katia</cp:lastModifiedBy>
  <cp:revision>32</cp:revision>
  <dcterms:created xsi:type="dcterms:W3CDTF">2023-05-22T14:29:44Z</dcterms:created>
  <dcterms:modified xsi:type="dcterms:W3CDTF">2023-10-02T13:45:23Z</dcterms:modified>
</cp:coreProperties>
</file>