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259" r:id="rId2"/>
    <p:sldId id="260" r:id="rId3"/>
    <p:sldId id="262" r:id="rId4"/>
    <p:sldId id="257" r:id="rId5"/>
    <p:sldId id="264" r:id="rId6"/>
    <p:sldId id="266" r:id="rId7"/>
    <p:sldId id="267" r:id="rId8"/>
    <p:sldId id="268" r:id="rId9"/>
    <p:sldId id="261" r:id="rId10"/>
    <p:sldId id="269" r:id="rId11"/>
    <p:sldId id="271" r:id="rId12"/>
    <p:sldId id="273" r:id="rId13"/>
    <p:sldId id="274" r:id="rId14"/>
    <p:sldId id="270" r:id="rId15"/>
    <p:sldId id="272" r:id="rId16"/>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269" autoAdjust="0"/>
  </p:normalViewPr>
  <p:slideViewPr>
    <p:cSldViewPr snapToGrid="0">
      <p:cViewPr varScale="1">
        <p:scale>
          <a:sx n="45" d="100"/>
          <a:sy n="45" d="100"/>
        </p:scale>
        <p:origin x="1722"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268379-674C-45CA-96D8-13A3E8083DFF}" type="datetimeFigureOut">
              <a:rPr lang="fr-FR" smtClean="0"/>
              <a:t>08/06/2020</a:t>
            </a:fld>
            <a:endParaRPr lang="fr-FR"/>
          </a:p>
        </p:txBody>
      </p:sp>
      <p:sp>
        <p:nvSpPr>
          <p:cNvPr id="4" name="Espace réservé de l'image des diapositives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060933-1B52-4636-AAF5-627DECCEF101}" type="slidenum">
              <a:rPr lang="fr-FR" smtClean="0"/>
              <a:t>‹N°›</a:t>
            </a:fld>
            <a:endParaRPr lang="fr-FR"/>
          </a:p>
        </p:txBody>
      </p:sp>
    </p:spTree>
    <p:extLst>
      <p:ext uri="{BB962C8B-B14F-4D97-AF65-F5344CB8AC3E}">
        <p14:creationId xmlns:p14="http://schemas.microsoft.com/office/powerpoint/2010/main" val="2818025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Source des schémas / explications : Les scientifiques en herbe, Pistes pédagogiques pour l’enseignant – cycle 2, Natacha</a:t>
            </a:r>
            <a:r>
              <a:rPr lang="fr-FR" b="1" baseline="0" dirty="0"/>
              <a:t> Carré, Conseillère pédagogique, 2016-2017</a:t>
            </a:r>
            <a:endParaRPr lang="fr-FR" b="1" dirty="0"/>
          </a:p>
          <a:p>
            <a:r>
              <a:rPr lang="fr-FR" dirty="0"/>
              <a:t>https://www.universalis.fr/encyclopedie/papier/1-definition-du-materiau-papier/</a:t>
            </a:r>
          </a:p>
          <a:p>
            <a:r>
              <a:rPr lang="fr-FR" dirty="0"/>
              <a:t>https://fr.wikipedia.org/wiki/Anisotropie</a:t>
            </a:r>
          </a:p>
          <a:p>
            <a:r>
              <a:rPr lang="fr-FR" dirty="0"/>
              <a:t>http://www.amaco.org/webapp/website/website.html?id=102&amp;read=true&amp;pageId=493</a:t>
            </a:r>
          </a:p>
        </p:txBody>
      </p:sp>
      <p:sp>
        <p:nvSpPr>
          <p:cNvPr id="4" name="Espace réservé du numéro de diapositive 3"/>
          <p:cNvSpPr>
            <a:spLocks noGrp="1"/>
          </p:cNvSpPr>
          <p:nvPr>
            <p:ph type="sldNum" sz="quarter" idx="10"/>
          </p:nvPr>
        </p:nvSpPr>
        <p:spPr/>
        <p:txBody>
          <a:bodyPr/>
          <a:lstStyle/>
          <a:p>
            <a:fld id="{08060933-1B52-4636-AAF5-627DECCEF101}" type="slidenum">
              <a:rPr lang="fr-FR" smtClean="0"/>
              <a:t>3</a:t>
            </a:fld>
            <a:endParaRPr lang="fr-FR"/>
          </a:p>
        </p:txBody>
      </p:sp>
    </p:spTree>
    <p:extLst>
      <p:ext uri="{BB962C8B-B14F-4D97-AF65-F5344CB8AC3E}">
        <p14:creationId xmlns:p14="http://schemas.microsoft.com/office/powerpoint/2010/main" val="109031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Ces</a:t>
            </a:r>
            <a:r>
              <a:rPr lang="fr-FR" baseline="0" dirty="0"/>
              <a:t> tests sont réalisés par les fabricants selon l’usage du matériau considéré. Il est possible de tester différents papiers pour comparer : papier épais, fin, plastifié, carton etc.</a:t>
            </a:r>
          </a:p>
          <a:p>
            <a:endParaRPr lang="fr-FR" baseline="0" dirty="0"/>
          </a:p>
          <a:p>
            <a:r>
              <a:rPr lang="fr-FR" baseline="0" dirty="0"/>
              <a:t>Conclusion : la feuille de papier testée résiste à la tension mais pas à la compression.</a:t>
            </a:r>
            <a:endParaRPr lang="fr-FR" dirty="0"/>
          </a:p>
        </p:txBody>
      </p:sp>
      <p:sp>
        <p:nvSpPr>
          <p:cNvPr id="4" name="Espace réservé du numéro de diapositive 3"/>
          <p:cNvSpPr>
            <a:spLocks noGrp="1"/>
          </p:cNvSpPr>
          <p:nvPr>
            <p:ph type="sldNum" sz="quarter" idx="10"/>
          </p:nvPr>
        </p:nvSpPr>
        <p:spPr/>
        <p:txBody>
          <a:bodyPr/>
          <a:lstStyle/>
          <a:p>
            <a:fld id="{08060933-1B52-4636-AAF5-627DECCEF101}" type="slidenum">
              <a:rPr lang="fr-FR" smtClean="0"/>
              <a:t>6</a:t>
            </a:fld>
            <a:endParaRPr lang="fr-FR"/>
          </a:p>
        </p:txBody>
      </p:sp>
    </p:spTree>
    <p:extLst>
      <p:ext uri="{BB962C8B-B14F-4D97-AF65-F5344CB8AC3E}">
        <p14:creationId xmlns:p14="http://schemas.microsoft.com/office/powerpoint/2010/main" val="1160300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Lorsqu’on prend une feuille de papier dans les mains, elle n’est pas « rigide ». Elle</a:t>
            </a:r>
            <a:r>
              <a:rPr lang="fr-FR" baseline="0" dirty="0"/>
              <a:t> se plie vers le bas. Elle ne tient pas « droit ».</a:t>
            </a:r>
          </a:p>
          <a:p>
            <a:endParaRPr lang="fr-FR" baseline="0" dirty="0"/>
          </a:p>
          <a:p>
            <a:r>
              <a:rPr lang="fr-FR" baseline="0" dirty="0"/>
              <a:t>Si on plie cette feuille, on constate qu’elle devient rigide, elle conserve sa forme. Elle va pouvoir supporter une charge.</a:t>
            </a:r>
            <a:endParaRPr lang="fr-FR" dirty="0"/>
          </a:p>
        </p:txBody>
      </p:sp>
      <p:sp>
        <p:nvSpPr>
          <p:cNvPr id="4" name="Espace réservé du numéro de diapositive 3"/>
          <p:cNvSpPr>
            <a:spLocks noGrp="1"/>
          </p:cNvSpPr>
          <p:nvPr>
            <p:ph type="sldNum" sz="quarter" idx="10"/>
          </p:nvPr>
        </p:nvSpPr>
        <p:spPr/>
        <p:txBody>
          <a:bodyPr/>
          <a:lstStyle/>
          <a:p>
            <a:fld id="{08060933-1B52-4636-AAF5-627DECCEF101}" type="slidenum">
              <a:rPr lang="fr-FR" smtClean="0"/>
              <a:t>7</a:t>
            </a:fld>
            <a:endParaRPr lang="fr-FR"/>
          </a:p>
        </p:txBody>
      </p:sp>
    </p:spTree>
    <p:extLst>
      <p:ext uri="{BB962C8B-B14F-4D97-AF65-F5344CB8AC3E}">
        <p14:creationId xmlns:p14="http://schemas.microsoft.com/office/powerpoint/2010/main" val="1408494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b="1" dirty="0"/>
              <a:t>Source des schémas / explications : Les scientifiques en herbe, Pistes pédagogiques pour l’enseignant – cycle 2, Natacha</a:t>
            </a:r>
            <a:r>
              <a:rPr lang="fr-FR" b="1" baseline="0" dirty="0"/>
              <a:t> Carré, Conseillère pédagogique, 2016-2017</a:t>
            </a:r>
            <a:endParaRPr lang="fr-FR" b="1" dirty="0"/>
          </a:p>
        </p:txBody>
      </p:sp>
      <p:sp>
        <p:nvSpPr>
          <p:cNvPr id="4" name="Espace réservé du numéro de diapositive 3"/>
          <p:cNvSpPr>
            <a:spLocks noGrp="1"/>
          </p:cNvSpPr>
          <p:nvPr>
            <p:ph type="sldNum" sz="quarter" idx="10"/>
          </p:nvPr>
        </p:nvSpPr>
        <p:spPr/>
        <p:txBody>
          <a:bodyPr/>
          <a:lstStyle/>
          <a:p>
            <a:fld id="{08060933-1B52-4636-AAF5-627DECCEF101}" type="slidenum">
              <a:rPr lang="fr-FR" smtClean="0"/>
              <a:t>9</a:t>
            </a:fld>
            <a:endParaRPr lang="fr-FR"/>
          </a:p>
        </p:txBody>
      </p:sp>
    </p:spTree>
    <p:extLst>
      <p:ext uri="{BB962C8B-B14F-4D97-AF65-F5344CB8AC3E}">
        <p14:creationId xmlns:p14="http://schemas.microsoft.com/office/powerpoint/2010/main" val="570782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Explications pour le pliage en cylindre : lorsqu’on pose le livre sur le cylindre, le poids du livre se répartit tout autour du cylindre. La feuille de papier a plus « de force » pour supporter le poids du livre.</a:t>
            </a:r>
          </a:p>
        </p:txBody>
      </p:sp>
      <p:sp>
        <p:nvSpPr>
          <p:cNvPr id="4" name="Espace réservé du numéro de diapositive 3"/>
          <p:cNvSpPr>
            <a:spLocks noGrp="1"/>
          </p:cNvSpPr>
          <p:nvPr>
            <p:ph type="sldNum" sz="quarter" idx="10"/>
          </p:nvPr>
        </p:nvSpPr>
        <p:spPr/>
        <p:txBody>
          <a:bodyPr/>
          <a:lstStyle/>
          <a:p>
            <a:fld id="{08060933-1B52-4636-AAF5-627DECCEF101}" type="slidenum">
              <a:rPr lang="fr-FR" smtClean="0"/>
              <a:t>10</a:t>
            </a:fld>
            <a:endParaRPr lang="fr-FR"/>
          </a:p>
        </p:txBody>
      </p:sp>
    </p:spTree>
    <p:extLst>
      <p:ext uri="{BB962C8B-B14F-4D97-AF65-F5344CB8AC3E}">
        <p14:creationId xmlns:p14="http://schemas.microsoft.com/office/powerpoint/2010/main" val="2129894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Photos personnelles Méreau Mélanie</a:t>
            </a:r>
          </a:p>
        </p:txBody>
      </p:sp>
      <p:sp>
        <p:nvSpPr>
          <p:cNvPr id="4" name="Espace réservé du numéro de diapositive 3"/>
          <p:cNvSpPr>
            <a:spLocks noGrp="1"/>
          </p:cNvSpPr>
          <p:nvPr>
            <p:ph type="sldNum" sz="quarter" idx="10"/>
          </p:nvPr>
        </p:nvSpPr>
        <p:spPr/>
        <p:txBody>
          <a:bodyPr/>
          <a:lstStyle/>
          <a:p>
            <a:fld id="{08060933-1B52-4636-AAF5-627DECCEF101}" type="slidenum">
              <a:rPr lang="fr-FR" smtClean="0"/>
              <a:t>11</a:t>
            </a:fld>
            <a:endParaRPr lang="fr-FR"/>
          </a:p>
        </p:txBody>
      </p:sp>
    </p:spTree>
    <p:extLst>
      <p:ext uri="{BB962C8B-B14F-4D97-AF65-F5344CB8AC3E}">
        <p14:creationId xmlns:p14="http://schemas.microsoft.com/office/powerpoint/2010/main" val="3455764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Photo + texte Centre Pilote La goutte d’Or</a:t>
            </a:r>
          </a:p>
        </p:txBody>
      </p:sp>
      <p:sp>
        <p:nvSpPr>
          <p:cNvPr id="4" name="Espace réservé du numéro de diapositive 3"/>
          <p:cNvSpPr>
            <a:spLocks noGrp="1"/>
          </p:cNvSpPr>
          <p:nvPr>
            <p:ph type="sldNum" sz="quarter" idx="10"/>
          </p:nvPr>
        </p:nvSpPr>
        <p:spPr/>
        <p:txBody>
          <a:bodyPr/>
          <a:lstStyle/>
          <a:p>
            <a:fld id="{08060933-1B52-4636-AAF5-627DECCEF101}" type="slidenum">
              <a:rPr lang="fr-FR" smtClean="0"/>
              <a:t>13</a:t>
            </a:fld>
            <a:endParaRPr lang="fr-FR"/>
          </a:p>
        </p:txBody>
      </p:sp>
    </p:spTree>
    <p:extLst>
      <p:ext uri="{BB962C8B-B14F-4D97-AF65-F5344CB8AC3E}">
        <p14:creationId xmlns:p14="http://schemas.microsoft.com/office/powerpoint/2010/main" val="3787184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Carton ondulé</a:t>
            </a:r>
          </a:p>
          <a:p>
            <a:r>
              <a:rPr lang="fr-FR" dirty="0" err="1"/>
              <a:t>Archzine</a:t>
            </a:r>
            <a:endParaRPr lang="fr-FR" b="0" u="none" baseline="0" dirty="0"/>
          </a:p>
        </p:txBody>
      </p:sp>
      <p:sp>
        <p:nvSpPr>
          <p:cNvPr id="4" name="Espace réservé du numéro de diapositive 3"/>
          <p:cNvSpPr>
            <a:spLocks noGrp="1"/>
          </p:cNvSpPr>
          <p:nvPr>
            <p:ph type="sldNum" sz="quarter" idx="10"/>
          </p:nvPr>
        </p:nvSpPr>
        <p:spPr/>
        <p:txBody>
          <a:bodyPr/>
          <a:lstStyle/>
          <a:p>
            <a:fld id="{08060933-1B52-4636-AAF5-627DECCEF101}" type="slidenum">
              <a:rPr lang="fr-FR" smtClean="0"/>
              <a:t>14</a:t>
            </a:fld>
            <a:endParaRPr lang="fr-FR"/>
          </a:p>
        </p:txBody>
      </p:sp>
    </p:spTree>
    <p:extLst>
      <p:ext uri="{BB962C8B-B14F-4D97-AF65-F5344CB8AC3E}">
        <p14:creationId xmlns:p14="http://schemas.microsoft.com/office/powerpoint/2010/main" val="1348396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1A949C48-620F-4409-A781-44AC4886A14C}" type="datetimeFigureOut">
              <a:rPr lang="fr-FR" smtClean="0"/>
              <a:t>08/06/2020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84FA0FA-D783-4683-A2A4-91EEDC7415A0}" type="slidenum">
              <a:rPr lang="fr-FR" smtClean="0"/>
              <a:t>‹N°›</a:t>
            </a:fld>
            <a:endParaRPr lang="fr-FR"/>
          </a:p>
        </p:txBody>
      </p:sp>
    </p:spTree>
    <p:extLst>
      <p:ext uri="{BB962C8B-B14F-4D97-AF65-F5344CB8AC3E}">
        <p14:creationId xmlns:p14="http://schemas.microsoft.com/office/powerpoint/2010/main" val="3190348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A949C48-620F-4409-A781-44AC4886A14C}" type="datetimeFigureOut">
              <a:rPr lang="fr-FR" smtClean="0"/>
              <a:t>08/06/2020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84FA0FA-D783-4683-A2A4-91EEDC7415A0}" type="slidenum">
              <a:rPr lang="fr-FR" smtClean="0"/>
              <a:t>‹N°›</a:t>
            </a:fld>
            <a:endParaRPr lang="fr-FR"/>
          </a:p>
        </p:txBody>
      </p:sp>
    </p:spTree>
    <p:extLst>
      <p:ext uri="{BB962C8B-B14F-4D97-AF65-F5344CB8AC3E}">
        <p14:creationId xmlns:p14="http://schemas.microsoft.com/office/powerpoint/2010/main" val="2809594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A949C48-620F-4409-A781-44AC4886A14C}" type="datetimeFigureOut">
              <a:rPr lang="fr-FR" smtClean="0"/>
              <a:t>08/06/2020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84FA0FA-D783-4683-A2A4-91EEDC7415A0}" type="slidenum">
              <a:rPr lang="fr-FR" smtClean="0"/>
              <a:t>‹N°›</a:t>
            </a:fld>
            <a:endParaRPr lang="fr-FR"/>
          </a:p>
        </p:txBody>
      </p:sp>
    </p:spTree>
    <p:extLst>
      <p:ext uri="{BB962C8B-B14F-4D97-AF65-F5344CB8AC3E}">
        <p14:creationId xmlns:p14="http://schemas.microsoft.com/office/powerpoint/2010/main" val="3947292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A949C48-620F-4409-A781-44AC4886A14C}" type="datetimeFigureOut">
              <a:rPr lang="fr-FR" smtClean="0"/>
              <a:t>08/06/2020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84FA0FA-D783-4683-A2A4-91EEDC7415A0}" type="slidenum">
              <a:rPr lang="fr-FR" smtClean="0"/>
              <a:t>‹N°›</a:t>
            </a:fld>
            <a:endParaRPr lang="fr-FR"/>
          </a:p>
        </p:txBody>
      </p:sp>
    </p:spTree>
    <p:extLst>
      <p:ext uri="{BB962C8B-B14F-4D97-AF65-F5344CB8AC3E}">
        <p14:creationId xmlns:p14="http://schemas.microsoft.com/office/powerpoint/2010/main" val="3835055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1A949C48-620F-4409-A781-44AC4886A14C}" type="datetimeFigureOut">
              <a:rPr lang="fr-FR" smtClean="0"/>
              <a:t>08/06/2020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84FA0FA-D783-4683-A2A4-91EEDC7415A0}" type="slidenum">
              <a:rPr lang="fr-FR" smtClean="0"/>
              <a:t>‹N°›</a:t>
            </a:fld>
            <a:endParaRPr lang="fr-FR"/>
          </a:p>
        </p:txBody>
      </p:sp>
    </p:spTree>
    <p:extLst>
      <p:ext uri="{BB962C8B-B14F-4D97-AF65-F5344CB8AC3E}">
        <p14:creationId xmlns:p14="http://schemas.microsoft.com/office/powerpoint/2010/main" val="2626492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1A949C48-620F-4409-A781-44AC4886A14C}" type="datetimeFigureOut">
              <a:rPr lang="fr-FR" smtClean="0"/>
              <a:t>08/06/2020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84FA0FA-D783-4683-A2A4-91EEDC7415A0}" type="slidenum">
              <a:rPr lang="fr-FR" smtClean="0"/>
              <a:t>‹N°›</a:t>
            </a:fld>
            <a:endParaRPr lang="fr-FR"/>
          </a:p>
        </p:txBody>
      </p:sp>
    </p:spTree>
    <p:extLst>
      <p:ext uri="{BB962C8B-B14F-4D97-AF65-F5344CB8AC3E}">
        <p14:creationId xmlns:p14="http://schemas.microsoft.com/office/powerpoint/2010/main" val="4209048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fr-FR"/>
              <a:t>Modifiez le style du titre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4" name="Content Placeholder 3"/>
          <p:cNvSpPr>
            <a:spLocks noGrp="1"/>
          </p:cNvSpPr>
          <p:nvPr>
            <p:ph sz="half" idx="2"/>
          </p:nvPr>
        </p:nvSpPr>
        <p:spPr>
          <a:xfrm>
            <a:off x="472381" y="3340100"/>
            <a:ext cx="2901255" cy="4912784"/>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6" name="Content Placeholder 5"/>
          <p:cNvSpPr>
            <a:spLocks noGrp="1"/>
          </p:cNvSpPr>
          <p:nvPr>
            <p:ph sz="quarter" idx="4"/>
          </p:nvPr>
        </p:nvSpPr>
        <p:spPr>
          <a:xfrm>
            <a:off x="3471863" y="3340100"/>
            <a:ext cx="2915543" cy="4912784"/>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1A949C48-620F-4409-A781-44AC4886A14C}" type="datetimeFigureOut">
              <a:rPr lang="fr-FR" smtClean="0"/>
              <a:t>08/06/2020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584FA0FA-D783-4683-A2A4-91EEDC7415A0}" type="slidenum">
              <a:rPr lang="fr-FR" smtClean="0"/>
              <a:t>‹N°›</a:t>
            </a:fld>
            <a:endParaRPr lang="fr-FR"/>
          </a:p>
        </p:txBody>
      </p:sp>
    </p:spTree>
    <p:extLst>
      <p:ext uri="{BB962C8B-B14F-4D97-AF65-F5344CB8AC3E}">
        <p14:creationId xmlns:p14="http://schemas.microsoft.com/office/powerpoint/2010/main" val="152024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1A949C48-620F-4409-A781-44AC4886A14C}" type="datetimeFigureOut">
              <a:rPr lang="fr-FR" smtClean="0"/>
              <a:t>08/06/2020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584FA0FA-D783-4683-A2A4-91EEDC7415A0}" type="slidenum">
              <a:rPr lang="fr-FR" smtClean="0"/>
              <a:t>‹N°›</a:t>
            </a:fld>
            <a:endParaRPr lang="fr-FR"/>
          </a:p>
        </p:txBody>
      </p:sp>
    </p:spTree>
    <p:extLst>
      <p:ext uri="{BB962C8B-B14F-4D97-AF65-F5344CB8AC3E}">
        <p14:creationId xmlns:p14="http://schemas.microsoft.com/office/powerpoint/2010/main" val="3636726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949C48-620F-4409-A781-44AC4886A14C}" type="datetimeFigureOut">
              <a:rPr lang="fr-FR" smtClean="0"/>
              <a:t>08/06/2020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584FA0FA-D783-4683-A2A4-91EEDC7415A0}" type="slidenum">
              <a:rPr lang="fr-FR" smtClean="0"/>
              <a:t>‹N°›</a:t>
            </a:fld>
            <a:endParaRPr lang="fr-FR"/>
          </a:p>
        </p:txBody>
      </p:sp>
    </p:spTree>
    <p:extLst>
      <p:ext uri="{BB962C8B-B14F-4D97-AF65-F5344CB8AC3E}">
        <p14:creationId xmlns:p14="http://schemas.microsoft.com/office/powerpoint/2010/main" val="1459559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Date Placeholder 4"/>
          <p:cNvSpPr>
            <a:spLocks noGrp="1"/>
          </p:cNvSpPr>
          <p:nvPr>
            <p:ph type="dt" sz="half" idx="10"/>
          </p:nvPr>
        </p:nvSpPr>
        <p:spPr/>
        <p:txBody>
          <a:bodyPr/>
          <a:lstStyle/>
          <a:p>
            <a:fld id="{1A949C48-620F-4409-A781-44AC4886A14C}" type="datetimeFigureOut">
              <a:rPr lang="fr-FR" smtClean="0"/>
              <a:t>08/06/2020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84FA0FA-D783-4683-A2A4-91EEDC7415A0}" type="slidenum">
              <a:rPr lang="fr-FR" smtClean="0"/>
              <a:t>‹N°›</a:t>
            </a:fld>
            <a:endParaRPr lang="fr-FR"/>
          </a:p>
        </p:txBody>
      </p:sp>
    </p:spTree>
    <p:extLst>
      <p:ext uri="{BB962C8B-B14F-4D97-AF65-F5344CB8AC3E}">
        <p14:creationId xmlns:p14="http://schemas.microsoft.com/office/powerpoint/2010/main" val="2097966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Date Placeholder 4"/>
          <p:cNvSpPr>
            <a:spLocks noGrp="1"/>
          </p:cNvSpPr>
          <p:nvPr>
            <p:ph type="dt" sz="half" idx="10"/>
          </p:nvPr>
        </p:nvSpPr>
        <p:spPr/>
        <p:txBody>
          <a:bodyPr/>
          <a:lstStyle/>
          <a:p>
            <a:fld id="{1A949C48-620F-4409-A781-44AC4886A14C}" type="datetimeFigureOut">
              <a:rPr lang="fr-FR" smtClean="0"/>
              <a:t>08/06/2020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84FA0FA-D783-4683-A2A4-91EEDC7415A0}" type="slidenum">
              <a:rPr lang="fr-FR" smtClean="0"/>
              <a:t>‹N°›</a:t>
            </a:fld>
            <a:endParaRPr lang="fr-FR"/>
          </a:p>
        </p:txBody>
      </p:sp>
    </p:spTree>
    <p:extLst>
      <p:ext uri="{BB962C8B-B14F-4D97-AF65-F5344CB8AC3E}">
        <p14:creationId xmlns:p14="http://schemas.microsoft.com/office/powerpoint/2010/main" val="3836259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1A949C48-620F-4409-A781-44AC4886A14C}" type="datetimeFigureOut">
              <a:rPr lang="fr-FR" smtClean="0"/>
              <a:t>08/06/2020</a:t>
            </a:fld>
            <a:endParaRPr lang="fr-FR"/>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584FA0FA-D783-4683-A2A4-91EEDC7415A0}" type="slidenum">
              <a:rPr lang="fr-FR" smtClean="0"/>
              <a:t>‹N°›</a:t>
            </a:fld>
            <a:endParaRPr lang="fr-FR"/>
          </a:p>
        </p:txBody>
      </p:sp>
    </p:spTree>
    <p:extLst>
      <p:ext uri="{BB962C8B-B14F-4D97-AF65-F5344CB8AC3E}">
        <p14:creationId xmlns:p14="http://schemas.microsoft.com/office/powerpoint/2010/main" val="20264484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13.pn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4.wdp"/><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png"/><Relationship Id="rId5" Type="http://schemas.microsoft.com/office/2007/relationships/hdphoto" Target="../media/hdphoto3.wdp"/><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401" y="486836"/>
            <a:ext cx="6553200" cy="1767417"/>
          </a:xfrm>
        </p:spPr>
        <p:txBody>
          <a:bodyPr>
            <a:normAutofit/>
          </a:bodyPr>
          <a:lstStyle/>
          <a:p>
            <a:pPr algn="ctr"/>
            <a:r>
              <a:rPr lang="fr-FR" sz="4000" b="1" dirty="0"/>
              <a:t>SUPER COSTAUD, LE PAPIER ?</a:t>
            </a:r>
          </a:p>
        </p:txBody>
      </p:sp>
      <p:pic>
        <p:nvPicPr>
          <p:cNvPr id="6" name="Image 5"/>
          <p:cNvPicPr>
            <a:picLocks noChangeAspect="1"/>
          </p:cNvPicPr>
          <p:nvPr/>
        </p:nvPicPr>
        <p:blipFill rotWithShape="1">
          <a:blip r:embed="rId2">
            <a:extLst>
              <a:ext uri="{28A0092B-C50C-407E-A947-70E740481C1C}">
                <a14:useLocalDpi xmlns:a14="http://schemas.microsoft.com/office/drawing/2010/main" val="0"/>
              </a:ext>
            </a:extLst>
          </a:blip>
          <a:srcRect t="1" b="786"/>
          <a:stretch/>
        </p:blipFill>
        <p:spPr>
          <a:xfrm>
            <a:off x="1514476" y="2886075"/>
            <a:ext cx="3829050" cy="5000625"/>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0960" y="8344508"/>
            <a:ext cx="1534641" cy="348028"/>
          </a:xfrm>
          <a:prstGeom prst="rect">
            <a:avLst/>
          </a:prstGeom>
        </p:spPr>
      </p:pic>
      <p:sp>
        <p:nvSpPr>
          <p:cNvPr id="3" name="ZoneTexte 2"/>
          <p:cNvSpPr txBox="1"/>
          <p:nvPr/>
        </p:nvSpPr>
        <p:spPr>
          <a:xfrm>
            <a:off x="1977656" y="8781012"/>
            <a:ext cx="4880345" cy="369332"/>
          </a:xfrm>
          <a:prstGeom prst="rect">
            <a:avLst/>
          </a:prstGeom>
          <a:noFill/>
        </p:spPr>
        <p:txBody>
          <a:bodyPr wrap="square" rtlCol="0">
            <a:spAutoFit/>
          </a:bodyPr>
          <a:lstStyle/>
          <a:p>
            <a:pPr algn="r"/>
            <a:r>
              <a:rPr lang="fr-FR" b="1" dirty="0">
                <a:solidFill>
                  <a:schemeClr val="bg1">
                    <a:lumMod val="50000"/>
                  </a:schemeClr>
                </a:solidFill>
                <a:latin typeface="Palatino Linotype" panose="02040502050505030304" pitchFamily="18" charset="0"/>
                <a:cs typeface="Times New Roman" panose="02020603050405020304" pitchFamily="18" charset="0"/>
              </a:rPr>
              <a:t>Mélanie Méreau / Centre Pilote ESFI Nice</a:t>
            </a:r>
          </a:p>
        </p:txBody>
      </p:sp>
    </p:spTree>
    <p:extLst>
      <p:ext uri="{BB962C8B-B14F-4D97-AF65-F5344CB8AC3E}">
        <p14:creationId xmlns:p14="http://schemas.microsoft.com/office/powerpoint/2010/main" val="987177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idx="4294967295"/>
          </p:nvPr>
        </p:nvSpPr>
        <p:spPr>
          <a:xfrm>
            <a:off x="0" y="1"/>
            <a:ext cx="6858000" cy="833662"/>
          </a:xfrm>
          <a:solidFill>
            <a:schemeClr val="accent4">
              <a:lumMod val="20000"/>
              <a:lumOff val="80000"/>
            </a:schemeClr>
          </a:solidFill>
          <a:ln>
            <a:noFill/>
          </a:ln>
        </p:spPr>
        <p:txBody>
          <a:bodyPr>
            <a:noAutofit/>
          </a:bodyPr>
          <a:lstStyle/>
          <a:p>
            <a:pPr marL="73271">
              <a:lnSpc>
                <a:spcPct val="150000"/>
              </a:lnSpc>
            </a:pPr>
            <a:r>
              <a:rPr lang="fr-FR" sz="2215" b="1" u="sng" dirty="0">
                <a:latin typeface="Arial" panose="020B0604020202020204" pitchFamily="34" charset="0"/>
                <a:cs typeface="Arial" panose="020B0604020202020204" pitchFamily="34" charset="0"/>
                <a:sym typeface="Helvetica"/>
              </a:rPr>
              <a:t>Super costaud, le papier ?</a:t>
            </a:r>
            <a:br>
              <a:rPr lang="fr-FR" sz="2215" b="1" u="sng" dirty="0">
                <a:latin typeface="Arial" panose="020B0604020202020204" pitchFamily="34" charset="0"/>
                <a:cs typeface="Arial" panose="020B0604020202020204" pitchFamily="34" charset="0"/>
                <a:sym typeface="Helvetica"/>
              </a:rPr>
            </a:br>
            <a:r>
              <a:rPr lang="fr-FR" sz="1800" b="1" u="sng" dirty="0">
                <a:latin typeface="Arial" panose="020B0604020202020204" pitchFamily="34" charset="0"/>
                <a:cs typeface="Arial" panose="020B0604020202020204" pitchFamily="34" charset="0"/>
                <a:sym typeface="Helvetica"/>
              </a:rPr>
              <a:t>Défi 4</a:t>
            </a:r>
            <a:r>
              <a:rPr lang="fr-FR" sz="1800" b="1" dirty="0">
                <a:latin typeface="Arial" panose="020B0604020202020204" pitchFamily="34" charset="0"/>
                <a:cs typeface="Arial" panose="020B0604020202020204" pitchFamily="34" charset="0"/>
                <a:sym typeface="Helvetica"/>
              </a:rPr>
              <a:t> : </a:t>
            </a:r>
            <a:r>
              <a:rPr lang="fr-FR" sz="1800" b="1" dirty="0">
                <a:latin typeface="Arial" panose="020B0604020202020204" pitchFamily="34" charset="0"/>
                <a:cs typeface="Arial" panose="020B0604020202020204" pitchFamily="34" charset="0"/>
              </a:rPr>
              <a:t>Trouvons la meilleure solution au défi 1.</a:t>
            </a:r>
            <a:endParaRPr lang="fr-FR" sz="1800" dirty="0">
              <a:latin typeface="Arial" panose="020B0604020202020204" pitchFamily="34" charset="0"/>
              <a:cs typeface="Arial" panose="020B0604020202020204" pitchFamily="34" charset="0"/>
            </a:endParaRPr>
          </a:p>
        </p:txBody>
      </p:sp>
      <p:sp>
        <p:nvSpPr>
          <p:cNvPr id="14" name="ZoneTexte 13"/>
          <p:cNvSpPr txBox="1"/>
          <p:nvPr/>
        </p:nvSpPr>
        <p:spPr>
          <a:xfrm>
            <a:off x="228600" y="947407"/>
            <a:ext cx="6267450" cy="1029897"/>
          </a:xfrm>
          <a:prstGeom prst="rect">
            <a:avLst/>
          </a:prstGeom>
          <a:noFill/>
        </p:spPr>
        <p:txBody>
          <a:bodyPr wrap="square" rtlCol="0">
            <a:spAutoFit/>
          </a:bodyPr>
          <a:lstStyle/>
          <a:p>
            <a:pPr algn="just"/>
            <a:r>
              <a:rPr lang="fr-FR" sz="2031" dirty="0">
                <a:latin typeface="Gabriola" panose="04040605051002020D02" pitchFamily="82" charset="0"/>
              </a:rPr>
              <a:t>Tu vas pouvoir tester les différentes solutions que tu as trouvées pour tenir le livre sur une feuille de papier.</a:t>
            </a:r>
          </a:p>
          <a:p>
            <a:pPr algn="just"/>
            <a:r>
              <a:rPr lang="fr-FR" sz="2031" dirty="0">
                <a:latin typeface="Gabriola" panose="04040605051002020D02" pitchFamily="82" charset="0"/>
              </a:rPr>
              <a:t>Avec la classe, trouvez la meilleure solution !</a:t>
            </a:r>
            <a:endParaRPr lang="fr-FR" sz="2031" dirty="0"/>
          </a:p>
        </p:txBody>
      </p:sp>
      <p:pic>
        <p:nvPicPr>
          <p:cNvPr id="13" name="Imag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0245" y="75358"/>
            <a:ext cx="1534641" cy="348028"/>
          </a:xfrm>
          <a:prstGeom prst="rect">
            <a:avLst/>
          </a:prstGeom>
        </p:spPr>
      </p:pic>
      <p:sp>
        <p:nvSpPr>
          <p:cNvPr id="5" name="ZoneTexte 4"/>
          <p:cNvSpPr txBox="1"/>
          <p:nvPr/>
        </p:nvSpPr>
        <p:spPr>
          <a:xfrm>
            <a:off x="638175" y="2291872"/>
            <a:ext cx="5581650" cy="461665"/>
          </a:xfrm>
          <a:prstGeom prst="rect">
            <a:avLst/>
          </a:prstGeom>
          <a:noFill/>
        </p:spPr>
        <p:txBody>
          <a:bodyPr wrap="square" rtlCol="0">
            <a:spAutoFit/>
          </a:bodyPr>
          <a:lstStyle/>
          <a:p>
            <a:pPr algn="ctr"/>
            <a:r>
              <a:rPr lang="fr-FR" sz="2400" b="1" dirty="0"/>
              <a:t>Alors, super costaud, notre papier ?</a:t>
            </a:r>
          </a:p>
        </p:txBody>
      </p:sp>
      <p:sp>
        <p:nvSpPr>
          <p:cNvPr id="8" name="ZoneTexte 7"/>
          <p:cNvSpPr txBox="1"/>
          <p:nvPr/>
        </p:nvSpPr>
        <p:spPr>
          <a:xfrm>
            <a:off x="258364" y="3329188"/>
            <a:ext cx="6436522" cy="5816977"/>
          </a:xfrm>
          <a:prstGeom prst="rect">
            <a:avLst/>
          </a:prstGeom>
          <a:noFill/>
        </p:spPr>
        <p:txBody>
          <a:bodyPr wrap="square" rtlCol="0">
            <a:spAutoFit/>
          </a:bodyPr>
          <a:lstStyle/>
          <a:p>
            <a:pPr algn="just"/>
            <a:r>
              <a:rPr lang="fr-FR" sz="2400" b="1" dirty="0"/>
              <a:t>Quelles sont les conditions pour pouvoir faire tenir le livre sur la feuille de papier ?</a:t>
            </a:r>
          </a:p>
          <a:p>
            <a:pPr algn="just">
              <a:lnSpc>
                <a:spcPct val="150000"/>
              </a:lnSpc>
            </a:pPr>
            <a:r>
              <a:rPr lang="fr-FR" sz="2400" b="1" dirty="0"/>
              <a:t>............................................................................</a:t>
            </a:r>
          </a:p>
          <a:p>
            <a:pPr algn="just">
              <a:lnSpc>
                <a:spcPct val="150000"/>
              </a:lnSpc>
            </a:pPr>
            <a:r>
              <a:rPr lang="fr-FR" sz="2400" b="1" dirty="0"/>
              <a:t>............................................................................</a:t>
            </a:r>
          </a:p>
          <a:p>
            <a:pPr algn="just">
              <a:lnSpc>
                <a:spcPct val="150000"/>
              </a:lnSpc>
            </a:pPr>
            <a:r>
              <a:rPr lang="fr-FR" sz="2400" b="1" dirty="0"/>
              <a:t>............................................................................</a:t>
            </a:r>
          </a:p>
          <a:p>
            <a:pPr algn="just">
              <a:lnSpc>
                <a:spcPct val="150000"/>
              </a:lnSpc>
            </a:pPr>
            <a:r>
              <a:rPr lang="fr-FR" sz="2400" b="1" dirty="0"/>
              <a:t>............................................................................</a:t>
            </a:r>
          </a:p>
          <a:p>
            <a:pPr algn="just">
              <a:lnSpc>
                <a:spcPct val="150000"/>
              </a:lnSpc>
            </a:pPr>
            <a:endParaRPr lang="fr-FR" sz="2400" b="1" dirty="0"/>
          </a:p>
          <a:p>
            <a:pPr algn="just">
              <a:lnSpc>
                <a:spcPct val="150000"/>
              </a:lnSpc>
            </a:pPr>
            <a:r>
              <a:rPr lang="fr-FR" sz="2400" b="1" dirty="0"/>
              <a:t>Quelle est la meilleure solution ? Pourquoi ?</a:t>
            </a:r>
          </a:p>
          <a:p>
            <a:pPr algn="just">
              <a:lnSpc>
                <a:spcPct val="150000"/>
              </a:lnSpc>
            </a:pPr>
            <a:r>
              <a:rPr lang="fr-FR" sz="2400" b="1" dirty="0"/>
              <a:t>............................................................................</a:t>
            </a:r>
          </a:p>
          <a:p>
            <a:pPr algn="just">
              <a:lnSpc>
                <a:spcPct val="150000"/>
              </a:lnSpc>
            </a:pPr>
            <a:r>
              <a:rPr lang="fr-FR" sz="2400" b="1" dirty="0"/>
              <a:t>............................................................................</a:t>
            </a:r>
          </a:p>
          <a:p>
            <a:pPr algn="just">
              <a:lnSpc>
                <a:spcPct val="150000"/>
              </a:lnSpc>
            </a:pPr>
            <a:r>
              <a:rPr lang="fr-FR" sz="2400" b="1" dirty="0"/>
              <a:t>............................................................................</a:t>
            </a:r>
          </a:p>
        </p:txBody>
      </p:sp>
    </p:spTree>
    <p:extLst>
      <p:ext uri="{BB962C8B-B14F-4D97-AF65-F5344CB8AC3E}">
        <p14:creationId xmlns:p14="http://schemas.microsoft.com/office/powerpoint/2010/main" val="4257969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1488" y="167861"/>
            <a:ext cx="5915025" cy="928626"/>
          </a:xfrm>
        </p:spPr>
        <p:txBody>
          <a:bodyPr/>
          <a:lstStyle/>
          <a:p>
            <a:pPr algn="ctr"/>
            <a:r>
              <a:rPr lang="fr-FR" b="1" dirty="0"/>
              <a:t>Quelques solutions en images...</a:t>
            </a:r>
          </a:p>
        </p:txBody>
      </p:sp>
      <p:grpSp>
        <p:nvGrpSpPr>
          <p:cNvPr id="16" name="Groupe 15"/>
          <p:cNvGrpSpPr/>
          <p:nvPr/>
        </p:nvGrpSpPr>
        <p:grpSpPr>
          <a:xfrm>
            <a:off x="109862" y="3119409"/>
            <a:ext cx="3269942" cy="3395571"/>
            <a:chOff x="135987" y="3469100"/>
            <a:chExt cx="3269942" cy="3395571"/>
          </a:xfrm>
        </p:grpSpPr>
        <p:pic>
          <p:nvPicPr>
            <p:cNvPr id="6" name="Image 5"/>
            <p:cNvPicPr>
              <a:picLocks noChangeAspect="1"/>
            </p:cNvPicPr>
            <p:nvPr/>
          </p:nvPicPr>
          <p:blipFill rotWithShape="1">
            <a:blip r:embed="rId3">
              <a:extLst>
                <a:ext uri="{28A0092B-C50C-407E-A947-70E740481C1C}">
                  <a14:useLocalDpi xmlns:a14="http://schemas.microsoft.com/office/drawing/2010/main" val="0"/>
                </a:ext>
              </a:extLst>
            </a:blip>
            <a:srcRect r="11389"/>
            <a:stretch/>
          </p:blipFill>
          <p:spPr>
            <a:xfrm rot="5400000">
              <a:off x="322191" y="3282896"/>
              <a:ext cx="2897533" cy="3269942"/>
            </a:xfrm>
            <a:prstGeom prst="rect">
              <a:avLst/>
            </a:prstGeom>
          </p:spPr>
        </p:pic>
        <p:sp>
          <p:nvSpPr>
            <p:cNvPr id="13" name="ZoneTexte 12"/>
            <p:cNvSpPr txBox="1"/>
            <p:nvPr/>
          </p:nvSpPr>
          <p:spPr>
            <a:xfrm>
              <a:off x="501149" y="6495339"/>
              <a:ext cx="2505628" cy="369332"/>
            </a:xfrm>
            <a:prstGeom prst="rect">
              <a:avLst/>
            </a:prstGeom>
            <a:noFill/>
          </p:spPr>
          <p:txBody>
            <a:bodyPr wrap="square" rtlCol="0">
              <a:spAutoFit/>
            </a:bodyPr>
            <a:lstStyle/>
            <a:p>
              <a:r>
                <a:rPr lang="fr-FR" dirty="0"/>
                <a:t>Pliage en « accordéon »</a:t>
              </a:r>
            </a:p>
          </p:txBody>
        </p:sp>
      </p:grpSp>
      <p:grpSp>
        <p:nvGrpSpPr>
          <p:cNvPr id="17" name="Groupe 16"/>
          <p:cNvGrpSpPr/>
          <p:nvPr/>
        </p:nvGrpSpPr>
        <p:grpSpPr>
          <a:xfrm>
            <a:off x="3460508" y="1245342"/>
            <a:ext cx="3269942" cy="3266864"/>
            <a:chOff x="3500920" y="2020336"/>
            <a:chExt cx="3269942" cy="3266864"/>
          </a:xfrm>
        </p:grpSpPr>
        <p:pic>
          <p:nvPicPr>
            <p:cNvPr id="8" name="Image 7"/>
            <p:cNvPicPr>
              <a:picLocks noChangeAspect="1"/>
            </p:cNvPicPr>
            <p:nvPr/>
          </p:nvPicPr>
          <p:blipFill rotWithShape="1">
            <a:blip r:embed="rId4">
              <a:extLst>
                <a:ext uri="{28A0092B-C50C-407E-A947-70E740481C1C}">
                  <a14:useLocalDpi xmlns:a14="http://schemas.microsoft.com/office/drawing/2010/main" val="0"/>
                </a:ext>
              </a:extLst>
            </a:blip>
            <a:srcRect r="11389"/>
            <a:stretch/>
          </p:blipFill>
          <p:spPr>
            <a:xfrm rot="5400000">
              <a:off x="3687125" y="1834131"/>
              <a:ext cx="2897532" cy="3269942"/>
            </a:xfrm>
            <a:prstGeom prst="rect">
              <a:avLst/>
            </a:prstGeom>
          </p:spPr>
        </p:pic>
        <p:sp>
          <p:nvSpPr>
            <p:cNvPr id="14" name="ZoneTexte 13"/>
            <p:cNvSpPr txBox="1"/>
            <p:nvPr/>
          </p:nvSpPr>
          <p:spPr>
            <a:xfrm>
              <a:off x="3690902" y="4917868"/>
              <a:ext cx="2889977" cy="369332"/>
            </a:xfrm>
            <a:prstGeom prst="rect">
              <a:avLst/>
            </a:prstGeom>
            <a:noFill/>
          </p:spPr>
          <p:txBody>
            <a:bodyPr wrap="square" rtlCol="0">
              <a:spAutoFit/>
            </a:bodyPr>
            <a:lstStyle/>
            <a:p>
              <a:pPr algn="ctr"/>
              <a:r>
                <a:rPr lang="fr-FR" dirty="0"/>
                <a:t>Pliage en « cylindre étroit »</a:t>
              </a:r>
            </a:p>
          </p:txBody>
        </p:sp>
      </p:grpSp>
      <p:grpSp>
        <p:nvGrpSpPr>
          <p:cNvPr id="18" name="Groupe 17"/>
          <p:cNvGrpSpPr/>
          <p:nvPr/>
        </p:nvGrpSpPr>
        <p:grpSpPr>
          <a:xfrm>
            <a:off x="3460507" y="4960400"/>
            <a:ext cx="3269942" cy="3422387"/>
            <a:chOff x="3500920" y="5522742"/>
            <a:chExt cx="3269942" cy="3422387"/>
          </a:xfrm>
        </p:grpSpPr>
        <p:pic>
          <p:nvPicPr>
            <p:cNvPr id="12" name="Imag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0920" y="5522742"/>
              <a:ext cx="3269942" cy="3002179"/>
            </a:xfrm>
            <a:prstGeom prst="rect">
              <a:avLst/>
            </a:prstGeom>
          </p:spPr>
        </p:pic>
        <p:sp>
          <p:nvSpPr>
            <p:cNvPr id="15" name="ZoneTexte 14"/>
            <p:cNvSpPr txBox="1"/>
            <p:nvPr/>
          </p:nvSpPr>
          <p:spPr>
            <a:xfrm>
              <a:off x="3690901" y="8575797"/>
              <a:ext cx="2889978" cy="369332"/>
            </a:xfrm>
            <a:prstGeom prst="rect">
              <a:avLst/>
            </a:prstGeom>
            <a:noFill/>
          </p:spPr>
          <p:txBody>
            <a:bodyPr wrap="square" rtlCol="0">
              <a:spAutoFit/>
            </a:bodyPr>
            <a:lstStyle/>
            <a:p>
              <a:pPr algn="ctr"/>
              <a:r>
                <a:rPr lang="fr-FR" dirty="0"/>
                <a:t>Pliage en « cylindre large »</a:t>
              </a:r>
            </a:p>
          </p:txBody>
        </p:sp>
      </p:grpSp>
      <p:pic>
        <p:nvPicPr>
          <p:cNvPr id="20" name="Imag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70960" y="8718404"/>
            <a:ext cx="1534641" cy="348028"/>
          </a:xfrm>
          <a:prstGeom prst="rect">
            <a:avLst/>
          </a:prstGeom>
        </p:spPr>
      </p:pic>
    </p:spTree>
    <p:extLst>
      <p:ext uri="{BB962C8B-B14F-4D97-AF65-F5344CB8AC3E}">
        <p14:creationId xmlns:p14="http://schemas.microsoft.com/office/powerpoint/2010/main" val="177090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1487" y="220223"/>
            <a:ext cx="5915025" cy="891588"/>
          </a:xfrm>
        </p:spPr>
        <p:txBody>
          <a:bodyPr/>
          <a:lstStyle/>
          <a:p>
            <a:pPr algn="ctr"/>
            <a:r>
              <a:rPr lang="fr-FR" b="1" dirty="0"/>
              <a:t>Explications 1</a:t>
            </a:r>
          </a:p>
        </p:txBody>
      </p:sp>
      <p:sp>
        <p:nvSpPr>
          <p:cNvPr id="5" name="ZoneTexte 4"/>
          <p:cNvSpPr txBox="1"/>
          <p:nvPr/>
        </p:nvSpPr>
        <p:spPr>
          <a:xfrm>
            <a:off x="2718278" y="1359603"/>
            <a:ext cx="3668233" cy="2246769"/>
          </a:xfrm>
          <a:prstGeom prst="rect">
            <a:avLst/>
          </a:prstGeom>
          <a:noFill/>
        </p:spPr>
        <p:txBody>
          <a:bodyPr wrap="square" rtlCol="0">
            <a:spAutoFit/>
          </a:bodyPr>
          <a:lstStyle/>
          <a:p>
            <a:pPr algn="just"/>
            <a:r>
              <a:rPr lang="fr-FR" sz="2000" dirty="0"/>
              <a:t>Si tu poses un gros livre sur la tranche d’une feuille de papier, la feuille se plie. Etant fine, elle n’a pas assez de force pour supporter le poids du livre.</a:t>
            </a:r>
          </a:p>
          <a:p>
            <a:pPr algn="just"/>
            <a:r>
              <a:rPr lang="fr-FR" sz="2000" dirty="0"/>
              <a:t>La feuille s’écrase sous le poids du livre.</a:t>
            </a:r>
          </a:p>
        </p:txBody>
      </p:sp>
      <p:sp>
        <p:nvSpPr>
          <p:cNvPr id="7" name="ZoneTexte 6"/>
          <p:cNvSpPr txBox="1"/>
          <p:nvPr/>
        </p:nvSpPr>
        <p:spPr>
          <a:xfrm>
            <a:off x="2718278" y="4109342"/>
            <a:ext cx="3668233" cy="3477875"/>
          </a:xfrm>
          <a:prstGeom prst="rect">
            <a:avLst/>
          </a:prstGeom>
          <a:noFill/>
        </p:spPr>
        <p:txBody>
          <a:bodyPr wrap="square" rtlCol="0">
            <a:spAutoFit/>
          </a:bodyPr>
          <a:lstStyle/>
          <a:p>
            <a:pPr algn="just"/>
            <a:r>
              <a:rPr lang="fr-FR" sz="2000" dirty="0"/>
              <a:t>Si tu formes un rouleau avec ta feuille, elle prend la forme d’un cylindre. C’est la forme la plus efficace pour supporter le livre.</a:t>
            </a:r>
          </a:p>
          <a:p>
            <a:pPr algn="just"/>
            <a:r>
              <a:rPr lang="fr-FR" sz="2000" dirty="0"/>
              <a:t>Lorsque tu poses le livre sur le cylindre, le poids du livre se répartit uniformément tout autour du cylindre.</a:t>
            </a:r>
          </a:p>
          <a:p>
            <a:pPr algn="just"/>
            <a:r>
              <a:rPr lang="fr-FR" sz="2000" dirty="0"/>
              <a:t>La feuille de papier a ainsi assez de force pour supporter le poids du livre.</a:t>
            </a:r>
          </a:p>
        </p:txBody>
      </p:sp>
      <p:pic>
        <p:nvPicPr>
          <p:cNvPr id="9" name="Image 8"/>
          <p:cNvPicPr>
            <a:picLocks noChangeAspect="1"/>
          </p:cNvPicPr>
          <p:nvPr/>
        </p:nvPicPr>
        <p:blipFill rotWithShape="1">
          <a:blip r:embed="rId2">
            <a:extLst>
              <a:ext uri="{28A0092B-C50C-407E-A947-70E740481C1C}">
                <a14:useLocalDpi xmlns:a14="http://schemas.microsoft.com/office/drawing/2010/main" val="0"/>
              </a:ext>
            </a:extLst>
          </a:blip>
          <a:srcRect r="11241" b="23256"/>
          <a:stretch/>
        </p:blipFill>
        <p:spPr>
          <a:xfrm rot="5400000">
            <a:off x="76702" y="4554432"/>
            <a:ext cx="2636875" cy="2279918"/>
          </a:xfrm>
          <a:prstGeom prst="rect">
            <a:avLst/>
          </a:prstGeom>
        </p:spPr>
      </p:pic>
      <p:pic>
        <p:nvPicPr>
          <p:cNvPr id="11" name="Image 10"/>
          <p:cNvPicPr>
            <a:picLocks noChangeAspect="1"/>
          </p:cNvPicPr>
          <p:nvPr/>
        </p:nvPicPr>
        <p:blipFill rotWithShape="1">
          <a:blip r:embed="rId3">
            <a:extLst>
              <a:ext uri="{28A0092B-C50C-407E-A947-70E740481C1C}">
                <a14:useLocalDpi xmlns:a14="http://schemas.microsoft.com/office/drawing/2010/main" val="0"/>
              </a:ext>
            </a:extLst>
          </a:blip>
          <a:srcRect t="16204"/>
          <a:stretch/>
        </p:blipFill>
        <p:spPr>
          <a:xfrm>
            <a:off x="255178" y="1527743"/>
            <a:ext cx="2279919" cy="1910487"/>
          </a:xfrm>
          <a:prstGeom prst="rect">
            <a:avLst/>
          </a:prstGeom>
        </p:spPr>
      </p:pic>
      <p:sp>
        <p:nvSpPr>
          <p:cNvPr id="12" name="ZoneTexte 11"/>
          <p:cNvSpPr txBox="1"/>
          <p:nvPr/>
        </p:nvSpPr>
        <p:spPr>
          <a:xfrm>
            <a:off x="-2" y="7867471"/>
            <a:ext cx="6858002" cy="830997"/>
          </a:xfrm>
          <a:prstGeom prst="rect">
            <a:avLst/>
          </a:prstGeom>
          <a:noFill/>
        </p:spPr>
        <p:txBody>
          <a:bodyPr wrap="square" rtlCol="0">
            <a:spAutoFit/>
          </a:bodyPr>
          <a:lstStyle/>
          <a:p>
            <a:pPr algn="ctr"/>
            <a:r>
              <a:rPr lang="fr-FR" sz="2400" b="1" dirty="0">
                <a:solidFill>
                  <a:srgbClr val="FF0000"/>
                </a:solidFill>
              </a:rPr>
              <a:t>Il y a répartition uniforme de la charge </a:t>
            </a:r>
          </a:p>
          <a:p>
            <a:pPr algn="ctr"/>
            <a:r>
              <a:rPr lang="fr-FR" sz="2400" b="1" dirty="0">
                <a:solidFill>
                  <a:srgbClr val="FF0000"/>
                </a:solidFill>
              </a:rPr>
              <a:t>sur le cylindre.</a:t>
            </a:r>
          </a:p>
        </p:txBody>
      </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0960" y="8718404"/>
            <a:ext cx="1534641" cy="348028"/>
          </a:xfrm>
          <a:prstGeom prst="rect">
            <a:avLst/>
          </a:prstGeom>
        </p:spPr>
      </p:pic>
    </p:spTree>
    <p:extLst>
      <p:ext uri="{BB962C8B-B14F-4D97-AF65-F5344CB8AC3E}">
        <p14:creationId xmlns:p14="http://schemas.microsoft.com/office/powerpoint/2010/main" val="2581100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1487" y="220223"/>
            <a:ext cx="5915025" cy="891588"/>
          </a:xfrm>
        </p:spPr>
        <p:txBody>
          <a:bodyPr/>
          <a:lstStyle/>
          <a:p>
            <a:pPr algn="ctr"/>
            <a:r>
              <a:rPr lang="fr-FR" b="1" dirty="0"/>
              <a:t>Explications 2</a:t>
            </a:r>
          </a:p>
        </p:txBody>
      </p:sp>
      <p:sp>
        <p:nvSpPr>
          <p:cNvPr id="5" name="ZoneTexte 4"/>
          <p:cNvSpPr txBox="1"/>
          <p:nvPr/>
        </p:nvSpPr>
        <p:spPr>
          <a:xfrm>
            <a:off x="2718279" y="2380328"/>
            <a:ext cx="3916437" cy="2554545"/>
          </a:xfrm>
          <a:prstGeom prst="rect">
            <a:avLst/>
          </a:prstGeom>
          <a:noFill/>
        </p:spPr>
        <p:txBody>
          <a:bodyPr wrap="square" rtlCol="0">
            <a:spAutoFit/>
          </a:bodyPr>
          <a:lstStyle/>
          <a:p>
            <a:pPr algn="just"/>
            <a:r>
              <a:rPr lang="fr-FR" sz="2000" dirty="0"/>
              <a:t>Le livre ne doit pas être posé n’importe comment sur le cylindre... </a:t>
            </a:r>
          </a:p>
          <a:p>
            <a:pPr algn="just"/>
            <a:r>
              <a:rPr lang="fr-FR" sz="2000" dirty="0"/>
              <a:t>Si tu poses n’importe quel endroit du livre sur le cylindre, le poids ne se répartit pas </a:t>
            </a:r>
            <a:r>
              <a:rPr lang="fr-FR" sz="2000" u="sng" dirty="0"/>
              <a:t>uniformément.</a:t>
            </a:r>
            <a:endParaRPr lang="fr-FR" sz="2000" dirty="0"/>
          </a:p>
          <a:p>
            <a:pPr algn="just"/>
            <a:r>
              <a:rPr lang="fr-FR" sz="2000" dirty="0"/>
              <a:t>Conséquence : le livre et la feuille tombent.</a:t>
            </a:r>
          </a:p>
        </p:txBody>
      </p:sp>
      <p:sp>
        <p:nvSpPr>
          <p:cNvPr id="12" name="ZoneTexte 11"/>
          <p:cNvSpPr txBox="1"/>
          <p:nvPr/>
        </p:nvSpPr>
        <p:spPr>
          <a:xfrm>
            <a:off x="0" y="5911001"/>
            <a:ext cx="6858002" cy="1200329"/>
          </a:xfrm>
          <a:prstGeom prst="rect">
            <a:avLst/>
          </a:prstGeom>
          <a:noFill/>
        </p:spPr>
        <p:txBody>
          <a:bodyPr wrap="square" rtlCol="0">
            <a:spAutoFit/>
          </a:bodyPr>
          <a:lstStyle/>
          <a:p>
            <a:pPr algn="ctr"/>
            <a:r>
              <a:rPr lang="fr-FR" sz="2400" b="1" dirty="0">
                <a:solidFill>
                  <a:srgbClr val="FF0000"/>
                </a:solidFill>
              </a:rPr>
              <a:t>Pour qu’un objet tienne en équilibre sur un autre, </a:t>
            </a:r>
          </a:p>
          <a:p>
            <a:pPr algn="ctr"/>
            <a:r>
              <a:rPr lang="fr-FR" sz="2400" b="1" dirty="0">
                <a:solidFill>
                  <a:srgbClr val="FF0000"/>
                </a:solidFill>
              </a:rPr>
              <a:t>sa masse doit être répartie uniformément </a:t>
            </a:r>
          </a:p>
          <a:p>
            <a:pPr algn="ctr"/>
            <a:r>
              <a:rPr lang="fr-FR" sz="2400" b="1" dirty="0">
                <a:solidFill>
                  <a:srgbClr val="FF0000"/>
                </a:solidFill>
              </a:rPr>
              <a:t>sur l’autre objet.</a:t>
            </a:r>
          </a:p>
        </p:txBody>
      </p:sp>
      <p:pic>
        <p:nvPicPr>
          <p:cNvPr id="3" name="Image 2"/>
          <p:cNvPicPr>
            <a:picLocks noChangeAspect="1"/>
          </p:cNvPicPr>
          <p:nvPr/>
        </p:nvPicPr>
        <p:blipFill>
          <a:blip r:embed="rId3"/>
          <a:stretch>
            <a:fillRect/>
          </a:stretch>
        </p:blipFill>
        <p:spPr>
          <a:xfrm>
            <a:off x="255178" y="2706968"/>
            <a:ext cx="2279919" cy="2209041"/>
          </a:xfrm>
          <a:prstGeom prst="rect">
            <a:avLst/>
          </a:prstGeom>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0960" y="8718404"/>
            <a:ext cx="1534641" cy="348028"/>
          </a:xfrm>
          <a:prstGeom prst="rect">
            <a:avLst/>
          </a:prstGeom>
        </p:spPr>
      </p:pic>
    </p:spTree>
    <p:extLst>
      <p:ext uri="{BB962C8B-B14F-4D97-AF65-F5344CB8AC3E}">
        <p14:creationId xmlns:p14="http://schemas.microsoft.com/office/powerpoint/2010/main" val="345715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1488" y="486836"/>
            <a:ext cx="5915025" cy="2787992"/>
          </a:xfrm>
        </p:spPr>
        <p:txBody>
          <a:bodyPr>
            <a:normAutofit fontScale="90000"/>
          </a:bodyPr>
          <a:lstStyle/>
          <a:p>
            <a:r>
              <a:rPr lang="fr-FR" sz="3600" b="1" dirty="0"/>
              <a:t>Prolongements...</a:t>
            </a:r>
            <a:br>
              <a:rPr lang="fr-FR" sz="3600" b="1" dirty="0"/>
            </a:br>
            <a:br>
              <a:rPr lang="fr-FR" sz="3600" b="1" dirty="0"/>
            </a:br>
            <a:r>
              <a:rPr lang="fr-FR" sz="3600" b="1" dirty="0"/>
              <a:t>Cette photographie est-elle réelle ou truquée ?</a:t>
            </a:r>
            <a:br>
              <a:rPr lang="fr-FR" sz="3600" b="1" dirty="0"/>
            </a:br>
            <a:br>
              <a:rPr lang="fr-FR" sz="3600" b="1" dirty="0"/>
            </a:br>
            <a:r>
              <a:rPr lang="fr-FR" sz="3600" b="1" dirty="0"/>
              <a:t>Explique pourquoi.</a:t>
            </a:r>
            <a:endParaRPr lang="fr-FR"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3774936"/>
            <a:ext cx="6466286" cy="4461737"/>
          </a:xfrm>
          <a:prstGeom prst="rect">
            <a:avLst/>
          </a:prstGeom>
        </p:spPr>
      </p:pic>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0960" y="8718404"/>
            <a:ext cx="1534641" cy="348028"/>
          </a:xfrm>
          <a:prstGeom prst="rect">
            <a:avLst/>
          </a:prstGeom>
        </p:spPr>
      </p:pic>
    </p:spTree>
    <p:extLst>
      <p:ext uri="{BB962C8B-B14F-4D97-AF65-F5344CB8AC3E}">
        <p14:creationId xmlns:p14="http://schemas.microsoft.com/office/powerpoint/2010/main" val="2328785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5744" y="274185"/>
            <a:ext cx="6386512" cy="980457"/>
          </a:xfrm>
        </p:spPr>
        <p:txBody>
          <a:bodyPr>
            <a:normAutofit/>
          </a:bodyPr>
          <a:lstStyle/>
          <a:p>
            <a:r>
              <a:rPr lang="fr-FR" b="1" dirty="0"/>
              <a:t>Commentaires des différentes diapos</a:t>
            </a:r>
          </a:p>
        </p:txBody>
      </p:sp>
      <p:sp>
        <p:nvSpPr>
          <p:cNvPr id="3" name="Espace réservé du contenu 2"/>
          <p:cNvSpPr>
            <a:spLocks noGrp="1"/>
          </p:cNvSpPr>
          <p:nvPr>
            <p:ph idx="1"/>
          </p:nvPr>
        </p:nvSpPr>
        <p:spPr>
          <a:xfrm>
            <a:off x="471488" y="1254642"/>
            <a:ext cx="5915025" cy="7591645"/>
          </a:xfrm>
        </p:spPr>
        <p:txBody>
          <a:bodyPr>
            <a:normAutofit fontScale="92500" lnSpcReduction="20000"/>
          </a:bodyPr>
          <a:lstStyle/>
          <a:p>
            <a:pPr algn="just"/>
            <a:r>
              <a:rPr lang="fr-FR" dirty="0"/>
              <a:t>Diapo Connaissances scientifiques en jeu :</a:t>
            </a:r>
          </a:p>
          <a:p>
            <a:pPr lvl="1" algn="just"/>
            <a:r>
              <a:rPr lang="fr-FR" dirty="0"/>
              <a:t>Source des schémas / explications : Les scientifiques en herbe, Pistes pédagogiques pour l’enseignant – cycle 2, Natacha Carré, Conseillère pédagogique, 2016-2017</a:t>
            </a:r>
          </a:p>
          <a:p>
            <a:pPr lvl="1" algn="just"/>
            <a:r>
              <a:rPr lang="fr-FR" dirty="0"/>
              <a:t>https://www.universalis.fr/encyclopedie/papier/1-definition-du-materiau-papier/</a:t>
            </a:r>
          </a:p>
          <a:p>
            <a:pPr lvl="1" algn="just"/>
            <a:r>
              <a:rPr lang="fr-FR" dirty="0"/>
              <a:t>https://fr.wikipedia.org/wiki/Anisotropie</a:t>
            </a:r>
          </a:p>
          <a:p>
            <a:pPr lvl="1" algn="just"/>
            <a:r>
              <a:rPr lang="fr-FR" dirty="0"/>
              <a:t>http://www.amaco.org/webapp/website/website.html?id=102&amp;read=true&amp;pageId=493</a:t>
            </a:r>
          </a:p>
          <a:p>
            <a:pPr algn="just"/>
            <a:r>
              <a:rPr lang="fr-FR" dirty="0"/>
              <a:t>Diapo Défi 2 :</a:t>
            </a:r>
          </a:p>
          <a:p>
            <a:pPr lvl="1" algn="just"/>
            <a:r>
              <a:rPr lang="fr-FR" dirty="0"/>
              <a:t>Ces tests sont réalisés par les fabricants selon l’usage du matériau considéré. Il est possible de tester différents papiers pour comparer : papier épais, fin, plastifié, carton etc.</a:t>
            </a:r>
          </a:p>
          <a:p>
            <a:pPr lvl="1" algn="just"/>
            <a:r>
              <a:rPr lang="fr-FR" dirty="0"/>
              <a:t>Conclusion : la feuille de papier testée résiste à la tension mais pas à la compression.</a:t>
            </a:r>
          </a:p>
          <a:p>
            <a:pPr algn="just"/>
            <a:r>
              <a:rPr lang="fr-FR" dirty="0"/>
              <a:t>Diapo Défi 3 :</a:t>
            </a:r>
          </a:p>
          <a:p>
            <a:pPr lvl="1" algn="just"/>
            <a:r>
              <a:rPr lang="fr-FR" dirty="0"/>
              <a:t>Lorsqu’on prend une feuille de papier dans les mains, elle n’est pas « rigide ». Elle se plie vers le bas. Elle ne tient pas « droit ».</a:t>
            </a:r>
          </a:p>
          <a:p>
            <a:pPr lvl="1" algn="just"/>
            <a:r>
              <a:rPr lang="fr-FR" dirty="0"/>
              <a:t>Si on plie cette feuille, on constate qu’elle devient rigide, elle conserve sa forme. Elle va pouvoir supporter une charge.</a:t>
            </a:r>
          </a:p>
          <a:p>
            <a:pPr algn="just"/>
            <a:r>
              <a:rPr lang="fr-FR" dirty="0"/>
              <a:t>Diapo Défi 4 :</a:t>
            </a:r>
          </a:p>
          <a:p>
            <a:pPr lvl="1" algn="just"/>
            <a:r>
              <a:rPr lang="fr-FR" dirty="0"/>
              <a:t>Explications pour le pliage en cylindre : lorsqu’on pose le livre sur le cylindre, le poids du livre se répartit tout autour du cylindre. La feuille de papier a plus « de force » pour supporter le poids du livre.</a:t>
            </a:r>
          </a:p>
          <a:p>
            <a:pPr algn="just"/>
            <a:r>
              <a:rPr lang="fr-FR" dirty="0"/>
              <a:t>Diapo Quelques solutions : </a:t>
            </a:r>
            <a:r>
              <a:rPr lang="fr-FR" i="1" dirty="0"/>
              <a:t>photos personnelles </a:t>
            </a:r>
            <a:r>
              <a:rPr lang="fr-FR" i="1" dirty="0" err="1"/>
              <a:t>M.Méreau</a:t>
            </a:r>
            <a:endParaRPr lang="fr-FR" i="1" dirty="0"/>
          </a:p>
          <a:p>
            <a:pPr algn="just"/>
            <a:r>
              <a:rPr lang="fr-FR" dirty="0"/>
              <a:t>Diapo Explications 2 : </a:t>
            </a:r>
            <a:r>
              <a:rPr lang="fr-FR" u="sng" dirty="0"/>
              <a:t>photo et texte CP La goutte d’Or</a:t>
            </a:r>
          </a:p>
          <a:p>
            <a:pPr algn="just"/>
            <a:r>
              <a:rPr lang="fr-FR" dirty="0"/>
              <a:t>Dernière diapo : source </a:t>
            </a:r>
            <a:r>
              <a:rPr lang="fr-FR" dirty="0" err="1"/>
              <a:t>Archzine</a:t>
            </a:r>
            <a:endParaRPr lang="fr-FR" dirty="0"/>
          </a:p>
          <a:p>
            <a:pPr marL="342900" lvl="1" indent="0" algn="just">
              <a:buNone/>
            </a:pPr>
            <a:endParaRPr lang="fr-FR"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0960" y="8344508"/>
            <a:ext cx="1534641" cy="348028"/>
          </a:xfrm>
          <a:prstGeom prst="rect">
            <a:avLst/>
          </a:prstGeom>
        </p:spPr>
      </p:pic>
      <p:sp>
        <p:nvSpPr>
          <p:cNvPr id="6" name="ZoneTexte 5"/>
          <p:cNvSpPr txBox="1"/>
          <p:nvPr/>
        </p:nvSpPr>
        <p:spPr>
          <a:xfrm>
            <a:off x="1977656" y="8781012"/>
            <a:ext cx="4880345" cy="369332"/>
          </a:xfrm>
          <a:prstGeom prst="rect">
            <a:avLst/>
          </a:prstGeom>
          <a:noFill/>
        </p:spPr>
        <p:txBody>
          <a:bodyPr wrap="square" rtlCol="0">
            <a:spAutoFit/>
          </a:bodyPr>
          <a:lstStyle/>
          <a:p>
            <a:pPr algn="r"/>
            <a:r>
              <a:rPr lang="fr-FR" b="1" dirty="0">
                <a:solidFill>
                  <a:schemeClr val="bg1">
                    <a:lumMod val="50000"/>
                  </a:schemeClr>
                </a:solidFill>
                <a:latin typeface="Palatino Linotype" panose="02040502050505030304" pitchFamily="18" charset="0"/>
                <a:cs typeface="Times New Roman" panose="02020603050405020304" pitchFamily="18" charset="0"/>
              </a:rPr>
              <a:t>Mélanie Méreau / Centre Pilote ESFI Nice</a:t>
            </a:r>
          </a:p>
        </p:txBody>
      </p:sp>
    </p:spTree>
    <p:extLst>
      <p:ext uri="{BB962C8B-B14F-4D97-AF65-F5344CB8AC3E}">
        <p14:creationId xmlns:p14="http://schemas.microsoft.com/office/powerpoint/2010/main" val="1802147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u="sng" dirty="0"/>
              <a:t>Note pour l’enseignant :</a:t>
            </a:r>
            <a:br>
              <a:rPr lang="fr-FR" b="1" u="sng" dirty="0"/>
            </a:br>
            <a:r>
              <a:rPr lang="fr-FR" b="1" u="sng" dirty="0"/>
              <a:t>les défis scientifiques</a:t>
            </a:r>
          </a:p>
        </p:txBody>
      </p:sp>
      <p:sp>
        <p:nvSpPr>
          <p:cNvPr id="3" name="Espace réservé du contenu 2"/>
          <p:cNvSpPr>
            <a:spLocks noGrp="1"/>
          </p:cNvSpPr>
          <p:nvPr>
            <p:ph idx="1"/>
          </p:nvPr>
        </p:nvSpPr>
        <p:spPr/>
        <p:txBody>
          <a:bodyPr>
            <a:normAutofit/>
          </a:bodyPr>
          <a:lstStyle/>
          <a:p>
            <a:pPr algn="just"/>
            <a:r>
              <a:rPr lang="fr-FR" sz="2800" dirty="0"/>
              <a:t>L’idée est de proposer des défis ou énigmes scientifiques dont la résolution met en jeu des concepts scientifiques.</a:t>
            </a:r>
          </a:p>
          <a:p>
            <a:pPr algn="just"/>
            <a:r>
              <a:rPr lang="fr-FR" sz="2800" dirty="0"/>
              <a:t>Les élèves émettent et éprouvent des hypothèses, afin de résoudre l’énigme, grâce à une démarche de tâtonnement.</a:t>
            </a:r>
          </a:p>
          <a:p>
            <a:pPr algn="just"/>
            <a:r>
              <a:rPr lang="fr-FR" sz="2800" dirty="0"/>
              <a:t>Les élèves sont invités à décrire et dessiner leurs réalisations, impliquant de légender le matériel. Un soin est apporté au dessin, qui fait partie de l’apprentissage dans les sciences.</a:t>
            </a: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0960" y="8718404"/>
            <a:ext cx="1534641" cy="348028"/>
          </a:xfrm>
          <a:prstGeom prst="rect">
            <a:avLst/>
          </a:prstGeom>
        </p:spPr>
      </p:pic>
    </p:spTree>
    <p:extLst>
      <p:ext uri="{BB962C8B-B14F-4D97-AF65-F5344CB8AC3E}">
        <p14:creationId xmlns:p14="http://schemas.microsoft.com/office/powerpoint/2010/main" val="606489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 y="18644"/>
            <a:ext cx="6858002" cy="705256"/>
          </a:xfrm>
        </p:spPr>
        <p:txBody>
          <a:bodyPr>
            <a:noAutofit/>
          </a:bodyPr>
          <a:lstStyle/>
          <a:p>
            <a:pPr algn="ctr"/>
            <a:r>
              <a:rPr lang="fr-FR" sz="2800" b="1" u="sng" dirty="0"/>
              <a:t>Connaissances scientifiques en jeu : le papier</a:t>
            </a:r>
          </a:p>
        </p:txBody>
      </p:sp>
      <p:sp>
        <p:nvSpPr>
          <p:cNvPr id="3" name="Espace réservé du contenu 2"/>
          <p:cNvSpPr>
            <a:spLocks noGrp="1"/>
          </p:cNvSpPr>
          <p:nvPr>
            <p:ph idx="1"/>
          </p:nvPr>
        </p:nvSpPr>
        <p:spPr>
          <a:xfrm>
            <a:off x="223838" y="922458"/>
            <a:ext cx="6386512" cy="6654801"/>
          </a:xfrm>
        </p:spPr>
        <p:txBody>
          <a:bodyPr/>
          <a:lstStyle/>
          <a:p>
            <a:pPr algn="just"/>
            <a:r>
              <a:rPr lang="fr-FR" b="1" dirty="0"/>
              <a:t>Matière</a:t>
            </a:r>
            <a:r>
              <a:rPr lang="fr-FR" dirty="0"/>
              <a:t> fabriquée à partir de feuilles d'arbres : le papier est constitué essentiellement de fibres de bois cellulosiques enchevêtrées et réparties en feuilles minces, grâce à un liant. </a:t>
            </a:r>
          </a:p>
          <a:p>
            <a:pPr algn="just"/>
            <a:r>
              <a:rPr lang="fr-FR" dirty="0"/>
              <a:t>Considéré comme un </a:t>
            </a:r>
            <a:r>
              <a:rPr lang="fr-FR" b="1" dirty="0"/>
              <a:t>matériau</a:t>
            </a:r>
            <a:r>
              <a:rPr lang="fr-FR" dirty="0"/>
              <a:t> de base dans les domaines de l'écriture, du dessin, de l'impression, de l'emballage et de la peinture.</a:t>
            </a:r>
          </a:p>
          <a:p>
            <a:pPr algn="just"/>
            <a:r>
              <a:rPr lang="fr-FR" dirty="0"/>
              <a:t>Propriétés </a:t>
            </a:r>
            <a:r>
              <a:rPr lang="fr-FR" b="1" dirty="0"/>
              <a:t>anisotropes</a:t>
            </a:r>
            <a:r>
              <a:rPr lang="fr-FR" dirty="0"/>
              <a:t> : c’est-à-dire qui varient selon la direction considérée.</a:t>
            </a:r>
          </a:p>
          <a:p>
            <a:pPr algn="just"/>
            <a:r>
              <a:rPr lang="fr-FR" dirty="0"/>
              <a:t>Résiste à la tension mais pas à la compression :</a:t>
            </a:r>
          </a:p>
          <a:p>
            <a:pPr algn="just"/>
            <a:endParaRPr lang="fr-FR" dirty="0"/>
          </a:p>
          <a:p>
            <a:pPr algn="just"/>
            <a:endParaRPr lang="fr-FR" dirty="0"/>
          </a:p>
          <a:p>
            <a:pPr algn="just"/>
            <a:endParaRPr lang="fr-FR" dirty="0"/>
          </a:p>
          <a:p>
            <a:pPr algn="just"/>
            <a:endParaRPr lang="fr-FR" dirty="0"/>
          </a:p>
          <a:p>
            <a:pPr algn="just"/>
            <a:endParaRPr lang="fr-FR" dirty="0"/>
          </a:p>
          <a:p>
            <a:pPr algn="just"/>
            <a:r>
              <a:rPr lang="fr-FR" dirty="0"/>
              <a:t>Changement de propriétés </a:t>
            </a:r>
            <a:r>
              <a:rPr lang="fr-FR" dirty="0">
                <a:sym typeface="Wingdings" panose="05000000000000000000" pitchFamily="2" charset="2"/>
              </a:rPr>
              <a:t></a:t>
            </a:r>
          </a:p>
          <a:p>
            <a:pPr algn="just"/>
            <a:endParaRPr lang="fr-FR" dirty="0"/>
          </a:p>
          <a:p>
            <a:pPr algn="just"/>
            <a:endParaRPr lang="fr-FR" dirty="0"/>
          </a:p>
          <a:p>
            <a:pPr algn="just"/>
            <a:endParaRPr lang="fr-FR" dirty="0"/>
          </a:p>
          <a:p>
            <a:pPr algn="just"/>
            <a:endParaRPr lang="fr-FR" dirty="0"/>
          </a:p>
        </p:txBody>
      </p:sp>
      <p:pic>
        <p:nvPicPr>
          <p:cNvPr id="4" name="Image 3"/>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16639" t="15165"/>
          <a:stretch/>
        </p:blipFill>
        <p:spPr>
          <a:xfrm>
            <a:off x="553941" y="4249858"/>
            <a:ext cx="5726305" cy="1695450"/>
          </a:xfrm>
          <a:prstGeom prst="rect">
            <a:avLst/>
          </a:prstGeom>
          <a:ln>
            <a:solidFill>
              <a:schemeClr val="accent1"/>
            </a:solidFill>
          </a:ln>
        </p:spPr>
      </p:pic>
      <p:grpSp>
        <p:nvGrpSpPr>
          <p:cNvPr id="8" name="Groupe 7"/>
          <p:cNvGrpSpPr/>
          <p:nvPr/>
        </p:nvGrpSpPr>
        <p:grpSpPr>
          <a:xfrm>
            <a:off x="147638" y="6572032"/>
            <a:ext cx="6608711" cy="2029108"/>
            <a:chOff x="166688" y="6667282"/>
            <a:chExt cx="6608711" cy="2029108"/>
          </a:xfrm>
        </p:grpSpPr>
        <p:pic>
          <p:nvPicPr>
            <p:cNvPr id="5" name="Image 4"/>
            <p:cNvPicPr>
              <a:picLocks noChangeAspect="1"/>
            </p:cNvPicPr>
            <p:nvPr/>
          </p:nvPicPr>
          <p:blipFill rotWithShape="1">
            <a:blip r:embed="rId5">
              <a:extLst>
                <a:ext uri="{BEBA8EAE-BF5A-486C-A8C5-ECC9F3942E4B}">
                  <a14:imgProps xmlns:a14="http://schemas.microsoft.com/office/drawing/2010/main">
                    <a14:imgLayer r:embed="rId6">
                      <a14:imgEffect>
                        <a14:sharpenSoften amount="50000"/>
                      </a14:imgEffect>
                    </a14:imgLayer>
                  </a14:imgProps>
                </a:ext>
              </a:extLst>
            </a:blip>
            <a:srcRect r="77471"/>
            <a:stretch/>
          </p:blipFill>
          <p:spPr>
            <a:xfrm>
              <a:off x="166688" y="6667282"/>
              <a:ext cx="1485183" cy="2029108"/>
            </a:xfrm>
            <a:prstGeom prst="rect">
              <a:avLst/>
            </a:prstGeom>
          </p:spPr>
        </p:pic>
        <p:sp>
          <p:nvSpPr>
            <p:cNvPr id="6" name="ZoneTexte 5"/>
            <p:cNvSpPr txBox="1"/>
            <p:nvPr/>
          </p:nvSpPr>
          <p:spPr>
            <a:xfrm>
              <a:off x="1752598" y="6667282"/>
              <a:ext cx="5022801" cy="1261884"/>
            </a:xfrm>
            <a:prstGeom prst="rect">
              <a:avLst/>
            </a:prstGeom>
            <a:solidFill>
              <a:schemeClr val="bg1"/>
            </a:solidFill>
          </p:spPr>
          <p:txBody>
            <a:bodyPr wrap="square" rtlCol="0">
              <a:spAutoFit/>
            </a:bodyPr>
            <a:lstStyle/>
            <a:p>
              <a:pPr algn="just"/>
              <a:r>
                <a:rPr lang="fr-FR" sz="1900" dirty="0"/>
                <a:t>Lorsque nous tenons une feuille de papier dans nos mains, elle se plie vers le bas. Elle n’est pas rigide. En revanche, si nous plions cette feuille, ses propriétés vont changer.</a:t>
              </a:r>
            </a:p>
          </p:txBody>
        </p:sp>
        <p:sp>
          <p:nvSpPr>
            <p:cNvPr id="7" name="ZoneTexte 6"/>
            <p:cNvSpPr txBox="1"/>
            <p:nvPr/>
          </p:nvSpPr>
          <p:spPr>
            <a:xfrm>
              <a:off x="1752598" y="8019282"/>
              <a:ext cx="5022801" cy="677108"/>
            </a:xfrm>
            <a:prstGeom prst="rect">
              <a:avLst/>
            </a:prstGeom>
            <a:solidFill>
              <a:schemeClr val="bg1"/>
            </a:solidFill>
          </p:spPr>
          <p:txBody>
            <a:bodyPr wrap="square" rtlCol="0">
              <a:spAutoFit/>
            </a:bodyPr>
            <a:lstStyle/>
            <a:p>
              <a:pPr algn="just"/>
              <a:r>
                <a:rPr lang="fr-FR" sz="1900" dirty="0"/>
                <a:t>Constat : la feuille pliée, devient rigide. Elle peut supporter des charges ! C’est l’objet de ce défi.</a:t>
              </a:r>
            </a:p>
          </p:txBody>
        </p:sp>
      </p:grpSp>
      <p:pic>
        <p:nvPicPr>
          <p:cNvPr id="9" name="Imag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70960" y="8718404"/>
            <a:ext cx="1534641" cy="348028"/>
          </a:xfrm>
          <a:prstGeom prst="rect">
            <a:avLst/>
          </a:prstGeom>
        </p:spPr>
      </p:pic>
    </p:spTree>
    <p:extLst>
      <p:ext uri="{BB962C8B-B14F-4D97-AF65-F5344CB8AC3E}">
        <p14:creationId xmlns:p14="http://schemas.microsoft.com/office/powerpoint/2010/main" val="2164905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idx="4294967295"/>
          </p:nvPr>
        </p:nvSpPr>
        <p:spPr>
          <a:xfrm>
            <a:off x="0" y="1"/>
            <a:ext cx="6858000" cy="833662"/>
          </a:xfrm>
          <a:solidFill>
            <a:schemeClr val="accent4">
              <a:lumMod val="20000"/>
              <a:lumOff val="80000"/>
            </a:schemeClr>
          </a:solidFill>
          <a:ln>
            <a:noFill/>
          </a:ln>
        </p:spPr>
        <p:txBody>
          <a:bodyPr>
            <a:noAutofit/>
          </a:bodyPr>
          <a:lstStyle/>
          <a:p>
            <a:pPr marL="73271">
              <a:lnSpc>
                <a:spcPct val="150000"/>
              </a:lnSpc>
            </a:pPr>
            <a:r>
              <a:rPr lang="fr-FR" sz="2215" b="1" u="sng" dirty="0">
                <a:latin typeface="Arial" panose="020B0604020202020204" pitchFamily="34" charset="0"/>
                <a:cs typeface="Arial" panose="020B0604020202020204" pitchFamily="34" charset="0"/>
                <a:sym typeface="Helvetica"/>
              </a:rPr>
              <a:t>Super costaud, le papier ?</a:t>
            </a:r>
            <a:br>
              <a:rPr lang="fr-FR" sz="2215" b="1" u="sng" dirty="0">
                <a:latin typeface="Arial" panose="020B0604020202020204" pitchFamily="34" charset="0"/>
                <a:cs typeface="Arial" panose="020B0604020202020204" pitchFamily="34" charset="0"/>
                <a:sym typeface="Helvetica"/>
              </a:rPr>
            </a:br>
            <a:r>
              <a:rPr lang="fr-FR" sz="1800" b="1" u="sng" dirty="0">
                <a:latin typeface="Arial" panose="020B0604020202020204" pitchFamily="34" charset="0"/>
                <a:cs typeface="Arial" panose="020B0604020202020204" pitchFamily="34" charset="0"/>
                <a:sym typeface="Helvetica"/>
              </a:rPr>
              <a:t>Défi 1</a:t>
            </a:r>
            <a:r>
              <a:rPr lang="fr-FR" sz="1800" b="1" dirty="0">
                <a:latin typeface="Arial" panose="020B0604020202020204" pitchFamily="34" charset="0"/>
                <a:cs typeface="Arial" panose="020B0604020202020204" pitchFamily="34" charset="0"/>
                <a:sym typeface="Helvetica"/>
              </a:rPr>
              <a:t> : </a:t>
            </a:r>
            <a:r>
              <a:rPr lang="fr-FR" sz="1800" b="1" dirty="0">
                <a:latin typeface="Arial" panose="020B0604020202020204" pitchFamily="34" charset="0"/>
                <a:cs typeface="Arial" panose="020B0604020202020204" pitchFamily="34" charset="0"/>
              </a:rPr>
              <a:t>Faire tenir un gros livre sur une feuille de papier</a:t>
            </a:r>
            <a:endParaRPr lang="fr-FR" sz="1800" dirty="0">
              <a:latin typeface="Arial" panose="020B0604020202020204" pitchFamily="34" charset="0"/>
              <a:cs typeface="Arial" panose="020B0604020202020204" pitchFamily="34" charset="0"/>
            </a:endParaRPr>
          </a:p>
        </p:txBody>
      </p:sp>
      <p:sp>
        <p:nvSpPr>
          <p:cNvPr id="2" name="ZoneTexte 1"/>
          <p:cNvSpPr txBox="1"/>
          <p:nvPr/>
        </p:nvSpPr>
        <p:spPr>
          <a:xfrm>
            <a:off x="431285" y="2055913"/>
            <a:ext cx="3526518" cy="1228541"/>
          </a:xfrm>
          <a:prstGeom prst="rect">
            <a:avLst/>
          </a:prstGeom>
          <a:noFill/>
          <a:ln>
            <a:noFill/>
          </a:ln>
        </p:spPr>
        <p:txBody>
          <a:bodyPr wrap="square" rtlCol="0">
            <a:spAutoFit/>
          </a:bodyPr>
          <a:lstStyle/>
          <a:p>
            <a:r>
              <a:rPr lang="fr-FR" sz="1846" b="1" u="sng" dirty="0"/>
              <a:t>Ton matériel</a:t>
            </a:r>
            <a:r>
              <a:rPr lang="fr-FR" sz="1846" dirty="0"/>
              <a:t> :</a:t>
            </a:r>
          </a:p>
          <a:p>
            <a:pPr marL="182604" indent="-182604">
              <a:buFontTx/>
              <a:buChar char="-"/>
            </a:pPr>
            <a:r>
              <a:rPr lang="fr-FR" sz="1846" dirty="0"/>
              <a:t>1 gros livre (ou épais)</a:t>
            </a:r>
          </a:p>
          <a:p>
            <a:pPr marL="182604" indent="-182604">
              <a:buFontTx/>
              <a:buChar char="-"/>
            </a:pPr>
            <a:r>
              <a:rPr lang="fr-FR" sz="1846" dirty="0"/>
              <a:t>1 feuille de papier</a:t>
            </a:r>
          </a:p>
          <a:p>
            <a:pPr marL="182604" indent="-182604">
              <a:buFontTx/>
              <a:buChar char="-"/>
            </a:pPr>
            <a:r>
              <a:rPr lang="fr-FR" sz="1846" dirty="0"/>
              <a:t>Cahier, crayon gris</a:t>
            </a:r>
          </a:p>
        </p:txBody>
      </p:sp>
      <p:sp>
        <p:nvSpPr>
          <p:cNvPr id="11" name="ZoneTexte 10"/>
          <p:cNvSpPr txBox="1"/>
          <p:nvPr/>
        </p:nvSpPr>
        <p:spPr>
          <a:xfrm>
            <a:off x="431285" y="3358487"/>
            <a:ext cx="6069162" cy="1228541"/>
          </a:xfrm>
          <a:prstGeom prst="rect">
            <a:avLst/>
          </a:prstGeom>
          <a:noFill/>
          <a:ln>
            <a:noFill/>
          </a:ln>
        </p:spPr>
        <p:txBody>
          <a:bodyPr wrap="square" rtlCol="0">
            <a:spAutoFit/>
          </a:bodyPr>
          <a:lstStyle/>
          <a:p>
            <a:r>
              <a:rPr lang="fr-FR" sz="1846" b="1" u="sng" dirty="0"/>
              <a:t>Protocole expérimental </a:t>
            </a:r>
            <a:r>
              <a:rPr lang="fr-FR" sz="1846" u="sng" dirty="0"/>
              <a:t>:</a:t>
            </a:r>
            <a:endParaRPr lang="fr-FR" sz="1846" dirty="0"/>
          </a:p>
          <a:p>
            <a:pPr algn="just"/>
            <a:r>
              <a:rPr lang="fr-FR" sz="1846" dirty="0"/>
              <a:t>Prends le livre et essaie de le faire tenir sur la feuille de papier. </a:t>
            </a:r>
            <a:r>
              <a:rPr lang="fr-FR" sz="1846" b="1" dirty="0"/>
              <a:t>Le livre doit tenir tout seul, sans intervention extérieure. </a:t>
            </a:r>
            <a:r>
              <a:rPr lang="fr-FR" sz="1846" dirty="0"/>
              <a:t>Essaie de plusieurs façons ! Tu vas y arriver </a:t>
            </a:r>
            <a:r>
              <a:rPr lang="fr-FR" sz="1846" dirty="0">
                <a:sym typeface="Wingdings" panose="05000000000000000000" pitchFamily="2" charset="2"/>
              </a:rPr>
              <a:t></a:t>
            </a:r>
            <a:endParaRPr lang="fr-FR" sz="1846" dirty="0"/>
          </a:p>
        </p:txBody>
      </p:sp>
      <p:sp>
        <p:nvSpPr>
          <p:cNvPr id="14" name="ZoneTexte 13"/>
          <p:cNvSpPr txBox="1"/>
          <p:nvPr/>
        </p:nvSpPr>
        <p:spPr>
          <a:xfrm>
            <a:off x="0" y="948119"/>
            <a:ext cx="6858000" cy="1029897"/>
          </a:xfrm>
          <a:prstGeom prst="rect">
            <a:avLst/>
          </a:prstGeom>
          <a:noFill/>
        </p:spPr>
        <p:txBody>
          <a:bodyPr wrap="square" rtlCol="0">
            <a:spAutoFit/>
          </a:bodyPr>
          <a:lstStyle/>
          <a:p>
            <a:pPr algn="just"/>
            <a:r>
              <a:rPr lang="fr-FR" sz="2031" dirty="0">
                <a:latin typeface="Gabriola" panose="04040605051002020D02" pitchFamily="82" charset="0"/>
              </a:rPr>
              <a:t>Voici l’expérience que tu vas devoir faire à l’école ou à la maison.</a:t>
            </a:r>
          </a:p>
          <a:p>
            <a:pPr algn="just"/>
            <a:r>
              <a:rPr lang="fr-FR" sz="2031" dirty="0">
                <a:latin typeface="Gabriola" panose="04040605051002020D02" pitchFamily="82" charset="0"/>
              </a:rPr>
              <a:t>Fais-toi aider par un adulte si possible.</a:t>
            </a:r>
          </a:p>
          <a:p>
            <a:pPr algn="just"/>
            <a:r>
              <a:rPr lang="fr-FR" sz="2031" dirty="0">
                <a:latin typeface="Gabriola" panose="04040605051002020D02" pitchFamily="82" charset="0"/>
              </a:rPr>
              <a:t>Sur ton cahier, essaie de dessiner ce que tu as fait et note tes observations.</a:t>
            </a:r>
            <a:endParaRPr lang="fr-FR" sz="2031" dirty="0"/>
          </a:p>
        </p:txBody>
      </p:sp>
      <p:pic>
        <p:nvPicPr>
          <p:cNvPr id="13" name="Imag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0245" y="75358"/>
            <a:ext cx="1534641" cy="348028"/>
          </a:xfrm>
          <a:prstGeom prst="rect">
            <a:avLst/>
          </a:prstGeom>
        </p:spPr>
      </p:pic>
      <p:sp>
        <p:nvSpPr>
          <p:cNvPr id="18" name="ZoneTexte 17"/>
          <p:cNvSpPr txBox="1"/>
          <p:nvPr/>
        </p:nvSpPr>
        <p:spPr>
          <a:xfrm>
            <a:off x="128788" y="4737324"/>
            <a:ext cx="6566098" cy="4353115"/>
          </a:xfrm>
          <a:prstGeom prst="rect">
            <a:avLst/>
          </a:prstGeom>
          <a:noFill/>
          <a:ln>
            <a:solidFill>
              <a:schemeClr val="tx1"/>
            </a:solidFill>
          </a:ln>
        </p:spPr>
        <p:txBody>
          <a:bodyPr wrap="square" rtlCol="0">
            <a:spAutoFit/>
          </a:bodyPr>
          <a:lstStyle/>
          <a:p>
            <a:r>
              <a:rPr lang="fr-FR" sz="1846" b="1" u="sng" dirty="0"/>
              <a:t>Dessine ou envoie une photo de ton expérience :</a:t>
            </a:r>
          </a:p>
          <a:p>
            <a:endParaRPr lang="fr-FR" sz="1846" b="1" u="sng" dirty="0"/>
          </a:p>
          <a:p>
            <a:endParaRPr lang="fr-FR" sz="1846" b="1" u="sng" dirty="0"/>
          </a:p>
          <a:p>
            <a:endParaRPr lang="fr-FR" sz="1846" b="1" u="sng" dirty="0"/>
          </a:p>
          <a:p>
            <a:endParaRPr lang="fr-FR" sz="1846" b="1" u="sng" dirty="0"/>
          </a:p>
          <a:p>
            <a:endParaRPr lang="fr-FR" sz="1846" b="1" u="sng" dirty="0"/>
          </a:p>
          <a:p>
            <a:endParaRPr lang="fr-FR" sz="1846" b="1" u="sng" dirty="0"/>
          </a:p>
          <a:p>
            <a:endParaRPr lang="fr-FR" sz="1846" b="1" u="sng" dirty="0"/>
          </a:p>
          <a:p>
            <a:r>
              <a:rPr lang="fr-FR" sz="1846" b="1" u="sng" dirty="0"/>
              <a:t>Qu’as-tu observé ? Est-ce que cela a marché ? Pourquoi ?</a:t>
            </a:r>
          </a:p>
          <a:p>
            <a:pPr algn="ctr"/>
            <a:r>
              <a:rPr lang="fr-FR" sz="1846" dirty="0">
                <a:solidFill>
                  <a:srgbClr val="000000"/>
                </a:solidFill>
                <a:sym typeface="Helvetica"/>
              </a:rPr>
              <a:t>………………………………………………………………………………………………………. ………………………………………………………………………………………………………. ………………………………………………………………………………………………………. ………………………………………………………………………………………………………. ………………………………………………………………………………………………………. ……………………………………………………………………………………………………….</a:t>
            </a:r>
            <a:endParaRPr lang="fr-FR" sz="1846" dirty="0"/>
          </a:p>
        </p:txBody>
      </p:sp>
      <p:pic>
        <p:nvPicPr>
          <p:cNvPr id="12" name="Image 11"/>
          <p:cNvPicPr>
            <a:picLocks noChangeAspect="1"/>
          </p:cNvPicPr>
          <p:nvPr/>
        </p:nvPicPr>
        <p:blipFill rotWithShape="1">
          <a:blip r:embed="rId3">
            <a:extLst>
              <a:ext uri="{28A0092B-C50C-407E-A947-70E740481C1C}">
                <a14:useLocalDpi xmlns:a14="http://schemas.microsoft.com/office/drawing/2010/main" val="0"/>
              </a:ext>
            </a:extLst>
          </a:blip>
          <a:srcRect t="19722" b="12090"/>
          <a:stretch/>
        </p:blipFill>
        <p:spPr>
          <a:xfrm>
            <a:off x="3957803" y="1978016"/>
            <a:ext cx="2382484" cy="1624538"/>
          </a:xfrm>
          <a:prstGeom prst="rect">
            <a:avLst/>
          </a:prstGeom>
        </p:spPr>
      </p:pic>
    </p:spTree>
    <p:extLst>
      <p:ext uri="{BB962C8B-B14F-4D97-AF65-F5344CB8AC3E}">
        <p14:creationId xmlns:p14="http://schemas.microsoft.com/office/powerpoint/2010/main" val="1705620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txBox="1">
            <a:spLocks/>
          </p:cNvSpPr>
          <p:nvPr/>
        </p:nvSpPr>
        <p:spPr>
          <a:xfrm>
            <a:off x="0" y="1"/>
            <a:ext cx="6858000" cy="833662"/>
          </a:xfrm>
          <a:prstGeom prst="rect">
            <a:avLst/>
          </a:prstGeom>
          <a:solidFill>
            <a:schemeClr val="accent4">
              <a:lumMod val="20000"/>
              <a:lumOff val="80000"/>
            </a:schemeClr>
          </a:solidFill>
          <a:ln>
            <a:noFill/>
          </a:ln>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73271">
              <a:lnSpc>
                <a:spcPct val="150000"/>
              </a:lnSpc>
            </a:pPr>
            <a:r>
              <a:rPr lang="fr-FR" sz="2215" b="1" u="sng">
                <a:latin typeface="Arial" panose="020B0604020202020204" pitchFamily="34" charset="0"/>
                <a:cs typeface="Arial" panose="020B0604020202020204" pitchFamily="34" charset="0"/>
                <a:sym typeface="Helvetica"/>
              </a:rPr>
              <a:t>Super costaud, le papier ?</a:t>
            </a:r>
            <a:br>
              <a:rPr lang="fr-FR" sz="2215" b="1" u="sng">
                <a:latin typeface="Arial" panose="020B0604020202020204" pitchFamily="34" charset="0"/>
                <a:cs typeface="Arial" panose="020B0604020202020204" pitchFamily="34" charset="0"/>
                <a:sym typeface="Helvetica"/>
              </a:rPr>
            </a:br>
            <a:r>
              <a:rPr lang="fr-FR" sz="1800" b="1" u="sng">
                <a:latin typeface="Arial" panose="020B0604020202020204" pitchFamily="34" charset="0"/>
                <a:cs typeface="Arial" panose="020B0604020202020204" pitchFamily="34" charset="0"/>
                <a:sym typeface="Helvetica"/>
              </a:rPr>
              <a:t>Défi 1</a:t>
            </a:r>
            <a:r>
              <a:rPr lang="fr-FR" sz="1800" b="1">
                <a:latin typeface="Arial" panose="020B0604020202020204" pitchFamily="34" charset="0"/>
                <a:cs typeface="Arial" panose="020B0604020202020204" pitchFamily="34" charset="0"/>
                <a:sym typeface="Helvetica"/>
              </a:rPr>
              <a:t> : </a:t>
            </a:r>
            <a:r>
              <a:rPr lang="fr-FR" sz="1800" b="1">
                <a:latin typeface="Arial" panose="020B0604020202020204" pitchFamily="34" charset="0"/>
                <a:cs typeface="Arial" panose="020B0604020202020204" pitchFamily="34" charset="0"/>
              </a:rPr>
              <a:t>Faire tenir un gros livre sur une feuille de papier</a:t>
            </a:r>
            <a:endParaRPr lang="fr-FR" sz="1800" dirty="0">
              <a:latin typeface="Arial" panose="020B0604020202020204" pitchFamily="34" charset="0"/>
              <a:cs typeface="Arial" panose="020B0604020202020204" pitchFamily="34" charset="0"/>
            </a:endParaRPr>
          </a:p>
        </p:txBody>
      </p:sp>
      <p:sp>
        <p:nvSpPr>
          <p:cNvPr id="8" name="ZoneTexte 7"/>
          <p:cNvSpPr txBox="1"/>
          <p:nvPr/>
        </p:nvSpPr>
        <p:spPr>
          <a:xfrm>
            <a:off x="145951" y="927324"/>
            <a:ext cx="6566098" cy="4069063"/>
          </a:xfrm>
          <a:prstGeom prst="rect">
            <a:avLst/>
          </a:prstGeom>
          <a:noFill/>
          <a:ln>
            <a:solidFill>
              <a:schemeClr val="tx1"/>
            </a:solidFill>
          </a:ln>
        </p:spPr>
        <p:txBody>
          <a:bodyPr wrap="square" rtlCol="0">
            <a:spAutoFit/>
          </a:bodyPr>
          <a:lstStyle/>
          <a:p>
            <a:r>
              <a:rPr lang="fr-FR" sz="1846" b="1" u="sng" dirty="0"/>
              <a:t>Dessine ou envoie une photo de ton expérience :</a:t>
            </a:r>
          </a:p>
          <a:p>
            <a:endParaRPr lang="fr-FR" sz="1846" b="1" u="sng" dirty="0"/>
          </a:p>
          <a:p>
            <a:endParaRPr lang="fr-FR" sz="1846" b="1" u="sng" dirty="0"/>
          </a:p>
          <a:p>
            <a:endParaRPr lang="fr-FR" sz="1846" b="1" u="sng" dirty="0"/>
          </a:p>
          <a:p>
            <a:endParaRPr lang="fr-FR" sz="1846" b="1" u="sng" dirty="0"/>
          </a:p>
          <a:p>
            <a:endParaRPr lang="fr-FR" sz="1846" b="1" u="sng" dirty="0"/>
          </a:p>
          <a:p>
            <a:endParaRPr lang="fr-FR" sz="1846" b="1" u="sng" dirty="0"/>
          </a:p>
          <a:p>
            <a:endParaRPr lang="fr-FR" sz="1846" b="1" u="sng" dirty="0"/>
          </a:p>
          <a:p>
            <a:r>
              <a:rPr lang="fr-FR" sz="1846" b="1" u="sng" dirty="0"/>
              <a:t>Qu’as-tu observé ? Est-ce que cela a marché ? Pourquoi ?</a:t>
            </a:r>
          </a:p>
          <a:p>
            <a:pPr algn="ctr"/>
            <a:r>
              <a:rPr lang="fr-FR" sz="1846" dirty="0">
                <a:solidFill>
                  <a:srgbClr val="000000"/>
                </a:solidFill>
                <a:sym typeface="Helvetica"/>
              </a:rPr>
              <a:t>………………………………………………………………………………………………………. ………………………………………………………………………………………………………. ………………………………………………………………………………………………………. ………………………………………………………………………………………………………. ……………………………………………………………………………………………………….</a:t>
            </a:r>
            <a:endParaRPr lang="fr-FR" sz="1846" dirty="0"/>
          </a:p>
        </p:txBody>
      </p:sp>
      <p:sp>
        <p:nvSpPr>
          <p:cNvPr id="9" name="ZoneTexte 8"/>
          <p:cNvSpPr txBox="1"/>
          <p:nvPr/>
        </p:nvSpPr>
        <p:spPr>
          <a:xfrm>
            <a:off x="145951" y="5051948"/>
            <a:ext cx="6566098" cy="4069063"/>
          </a:xfrm>
          <a:prstGeom prst="rect">
            <a:avLst/>
          </a:prstGeom>
          <a:noFill/>
          <a:ln>
            <a:solidFill>
              <a:schemeClr val="tx1"/>
            </a:solidFill>
          </a:ln>
        </p:spPr>
        <p:txBody>
          <a:bodyPr wrap="square" rtlCol="0">
            <a:spAutoFit/>
          </a:bodyPr>
          <a:lstStyle/>
          <a:p>
            <a:r>
              <a:rPr lang="fr-FR" sz="1846" b="1" u="sng" dirty="0"/>
              <a:t>Dessine ou envoie une photo de ton expérience :</a:t>
            </a:r>
          </a:p>
          <a:p>
            <a:endParaRPr lang="fr-FR" sz="1846" b="1" u="sng" dirty="0"/>
          </a:p>
          <a:p>
            <a:endParaRPr lang="fr-FR" sz="1846" b="1" u="sng" dirty="0"/>
          </a:p>
          <a:p>
            <a:endParaRPr lang="fr-FR" sz="1846" b="1" u="sng" dirty="0"/>
          </a:p>
          <a:p>
            <a:endParaRPr lang="fr-FR" sz="1846" b="1" u="sng" dirty="0"/>
          </a:p>
          <a:p>
            <a:endParaRPr lang="fr-FR" sz="1846" b="1" u="sng" dirty="0"/>
          </a:p>
          <a:p>
            <a:endParaRPr lang="fr-FR" sz="1846" b="1" u="sng" dirty="0"/>
          </a:p>
          <a:p>
            <a:endParaRPr lang="fr-FR" sz="1846" b="1" u="sng" dirty="0"/>
          </a:p>
          <a:p>
            <a:r>
              <a:rPr lang="fr-FR" sz="1846" b="1" u="sng" dirty="0"/>
              <a:t>Qu’as-tu observé ? Est-ce que cela a marché ? Pourquoi ?</a:t>
            </a:r>
          </a:p>
          <a:p>
            <a:pPr algn="ctr"/>
            <a:r>
              <a:rPr lang="fr-FR" sz="1846" dirty="0">
                <a:solidFill>
                  <a:srgbClr val="000000"/>
                </a:solidFill>
                <a:sym typeface="Helvetica"/>
              </a:rPr>
              <a:t>………………………………………………………………………………………………………. ………………………………………………………………………………………………………. ………………………………………………………………………………………………………. ………………………………………………………………………………………………………. ……………………………………………………………………………………………………….</a:t>
            </a:r>
            <a:endParaRPr lang="fr-FR" sz="1846"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0245" y="75358"/>
            <a:ext cx="1534641" cy="348028"/>
          </a:xfrm>
          <a:prstGeom prst="rect">
            <a:avLst/>
          </a:prstGeom>
        </p:spPr>
      </p:pic>
    </p:spTree>
    <p:extLst>
      <p:ext uri="{BB962C8B-B14F-4D97-AF65-F5344CB8AC3E}">
        <p14:creationId xmlns:p14="http://schemas.microsoft.com/office/powerpoint/2010/main" val="2183461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idx="4294967295"/>
          </p:nvPr>
        </p:nvSpPr>
        <p:spPr>
          <a:xfrm>
            <a:off x="0" y="1"/>
            <a:ext cx="6858000" cy="833662"/>
          </a:xfrm>
          <a:solidFill>
            <a:schemeClr val="accent4">
              <a:lumMod val="20000"/>
              <a:lumOff val="80000"/>
            </a:schemeClr>
          </a:solidFill>
          <a:ln>
            <a:noFill/>
          </a:ln>
        </p:spPr>
        <p:txBody>
          <a:bodyPr>
            <a:noAutofit/>
          </a:bodyPr>
          <a:lstStyle/>
          <a:p>
            <a:pPr marL="73271">
              <a:lnSpc>
                <a:spcPct val="150000"/>
              </a:lnSpc>
            </a:pPr>
            <a:r>
              <a:rPr lang="fr-FR" sz="2215" b="1" u="sng" dirty="0">
                <a:latin typeface="Arial" panose="020B0604020202020204" pitchFamily="34" charset="0"/>
                <a:cs typeface="Arial" panose="020B0604020202020204" pitchFamily="34" charset="0"/>
                <a:sym typeface="Helvetica"/>
              </a:rPr>
              <a:t>Super costaud, le papier ?</a:t>
            </a:r>
            <a:br>
              <a:rPr lang="fr-FR" sz="2215" b="1" u="sng" dirty="0">
                <a:latin typeface="Arial" panose="020B0604020202020204" pitchFamily="34" charset="0"/>
                <a:cs typeface="Arial" panose="020B0604020202020204" pitchFamily="34" charset="0"/>
                <a:sym typeface="Helvetica"/>
              </a:rPr>
            </a:br>
            <a:r>
              <a:rPr lang="fr-FR" sz="1800" b="1" u="sng" dirty="0">
                <a:latin typeface="Arial" panose="020B0604020202020204" pitchFamily="34" charset="0"/>
                <a:cs typeface="Arial" panose="020B0604020202020204" pitchFamily="34" charset="0"/>
                <a:sym typeface="Helvetica"/>
              </a:rPr>
              <a:t>Défi 2</a:t>
            </a:r>
            <a:r>
              <a:rPr lang="fr-FR" sz="1800" b="1" dirty="0">
                <a:latin typeface="Arial" panose="020B0604020202020204" pitchFamily="34" charset="0"/>
                <a:cs typeface="Arial" panose="020B0604020202020204" pitchFamily="34" charset="0"/>
                <a:sym typeface="Helvetica"/>
              </a:rPr>
              <a:t> : </a:t>
            </a:r>
            <a:r>
              <a:rPr lang="fr-FR" sz="1800" b="1" dirty="0">
                <a:latin typeface="Arial" panose="020B0604020202020204" pitchFamily="34" charset="0"/>
                <a:cs typeface="Arial" panose="020B0604020202020204" pitchFamily="34" charset="0"/>
              </a:rPr>
              <a:t>Tester une feuille de papier !</a:t>
            </a:r>
            <a:endParaRPr lang="fr-FR" sz="1800" dirty="0">
              <a:latin typeface="Arial" panose="020B0604020202020204" pitchFamily="34" charset="0"/>
              <a:cs typeface="Arial" panose="020B0604020202020204" pitchFamily="34" charset="0"/>
            </a:endParaRPr>
          </a:p>
        </p:txBody>
      </p:sp>
      <p:sp>
        <p:nvSpPr>
          <p:cNvPr id="2" name="ZoneTexte 1"/>
          <p:cNvSpPr txBox="1"/>
          <p:nvPr/>
        </p:nvSpPr>
        <p:spPr>
          <a:xfrm>
            <a:off x="431284" y="2162707"/>
            <a:ext cx="4121665" cy="944489"/>
          </a:xfrm>
          <a:prstGeom prst="rect">
            <a:avLst/>
          </a:prstGeom>
          <a:noFill/>
          <a:ln>
            <a:noFill/>
          </a:ln>
        </p:spPr>
        <p:txBody>
          <a:bodyPr wrap="square" rtlCol="0">
            <a:spAutoFit/>
          </a:bodyPr>
          <a:lstStyle/>
          <a:p>
            <a:r>
              <a:rPr lang="fr-FR" sz="1846" b="1" u="sng" dirty="0"/>
              <a:t>Ton matériel</a:t>
            </a:r>
            <a:r>
              <a:rPr lang="fr-FR" sz="1846" dirty="0"/>
              <a:t> :</a:t>
            </a:r>
          </a:p>
          <a:p>
            <a:pPr marL="182604" indent="-182604">
              <a:buFontTx/>
              <a:buChar char="-"/>
            </a:pPr>
            <a:r>
              <a:rPr lang="fr-FR" sz="1846" dirty="0"/>
              <a:t>2/3 feuilles de brouillon non froissées</a:t>
            </a:r>
          </a:p>
          <a:p>
            <a:pPr marL="182604" indent="-182604">
              <a:buFontTx/>
              <a:buChar char="-"/>
            </a:pPr>
            <a:r>
              <a:rPr lang="fr-FR" sz="1846" dirty="0"/>
              <a:t>Cahier, crayon gris</a:t>
            </a:r>
          </a:p>
        </p:txBody>
      </p:sp>
      <p:sp>
        <p:nvSpPr>
          <p:cNvPr id="11" name="ZoneTexte 10"/>
          <p:cNvSpPr txBox="1"/>
          <p:nvPr/>
        </p:nvSpPr>
        <p:spPr>
          <a:xfrm>
            <a:off x="431284" y="3107196"/>
            <a:ext cx="6263602" cy="944489"/>
          </a:xfrm>
          <a:prstGeom prst="rect">
            <a:avLst/>
          </a:prstGeom>
          <a:noFill/>
          <a:ln>
            <a:noFill/>
          </a:ln>
        </p:spPr>
        <p:txBody>
          <a:bodyPr wrap="square" rtlCol="0">
            <a:spAutoFit/>
          </a:bodyPr>
          <a:lstStyle/>
          <a:p>
            <a:r>
              <a:rPr lang="fr-FR" sz="1846" b="1" u="sng" dirty="0"/>
              <a:t>Protocole expérimental </a:t>
            </a:r>
            <a:r>
              <a:rPr lang="fr-FR" sz="1846" u="sng" dirty="0"/>
              <a:t>:</a:t>
            </a:r>
            <a:endParaRPr lang="fr-FR" sz="1846" dirty="0"/>
          </a:p>
          <a:p>
            <a:pPr algn="just"/>
            <a:r>
              <a:rPr lang="fr-FR" sz="1846" dirty="0"/>
              <a:t>Réalise ces 2 expériences simples et note tes observations. Ensuite, discute avec la classe.</a:t>
            </a:r>
          </a:p>
        </p:txBody>
      </p:sp>
      <p:sp>
        <p:nvSpPr>
          <p:cNvPr id="14" name="ZoneTexte 13"/>
          <p:cNvSpPr txBox="1"/>
          <p:nvPr/>
        </p:nvSpPr>
        <p:spPr>
          <a:xfrm>
            <a:off x="0" y="871919"/>
            <a:ext cx="6858000" cy="1342419"/>
          </a:xfrm>
          <a:prstGeom prst="rect">
            <a:avLst/>
          </a:prstGeom>
          <a:noFill/>
        </p:spPr>
        <p:txBody>
          <a:bodyPr wrap="square" rtlCol="0">
            <a:spAutoFit/>
          </a:bodyPr>
          <a:lstStyle/>
          <a:p>
            <a:pPr algn="just"/>
            <a:r>
              <a:rPr lang="fr-FR" sz="2031" dirty="0">
                <a:latin typeface="Gabriola" panose="04040605051002020D02" pitchFamily="82" charset="0"/>
              </a:rPr>
              <a:t>Une feuille de papier est un matériau étonnant... Aujourd’hui, tu vas faire passer quelques </a:t>
            </a:r>
            <a:r>
              <a:rPr lang="fr-FR" sz="2031" b="1" dirty="0">
                <a:solidFill>
                  <a:srgbClr val="FF0000"/>
                </a:solidFill>
                <a:latin typeface="Gabriola" panose="04040605051002020D02" pitchFamily="82" charset="0"/>
              </a:rPr>
              <a:t>tests</a:t>
            </a:r>
            <a:r>
              <a:rPr lang="fr-FR" sz="2031" dirty="0">
                <a:latin typeface="Gabriola" panose="04040605051002020D02" pitchFamily="82" charset="0"/>
              </a:rPr>
              <a:t> à ce matériau, à l’école ou à la maison.</a:t>
            </a:r>
          </a:p>
          <a:p>
            <a:pPr algn="just"/>
            <a:r>
              <a:rPr lang="fr-FR" sz="2031" dirty="0">
                <a:latin typeface="Gabriola" panose="04040605051002020D02" pitchFamily="82" charset="0"/>
              </a:rPr>
              <a:t>Fais-toi aider par un adulte si possible.</a:t>
            </a:r>
          </a:p>
          <a:p>
            <a:pPr algn="just"/>
            <a:r>
              <a:rPr lang="fr-FR" sz="2031" dirty="0">
                <a:latin typeface="Gabriola" panose="04040605051002020D02" pitchFamily="82" charset="0"/>
              </a:rPr>
              <a:t>Sur ton cahier, essaie de dessiner ce que tu as fait et note tes observations.</a:t>
            </a:r>
            <a:endParaRPr lang="fr-FR" sz="2031" dirty="0"/>
          </a:p>
        </p:txBody>
      </p:sp>
      <p:pic>
        <p:nvPicPr>
          <p:cNvPr id="13" name="Imag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0245" y="75358"/>
            <a:ext cx="1534641" cy="348028"/>
          </a:xfrm>
          <a:prstGeom prst="rect">
            <a:avLst/>
          </a:prstGeom>
        </p:spPr>
      </p:pic>
      <p:graphicFrame>
        <p:nvGraphicFramePr>
          <p:cNvPr id="4" name="Tableau 3"/>
          <p:cNvGraphicFramePr>
            <a:graphicFrameLocks noGrp="1"/>
          </p:cNvGraphicFramePr>
          <p:nvPr>
            <p:extLst>
              <p:ext uri="{D42A27DB-BD31-4B8C-83A1-F6EECF244321}">
                <p14:modId xmlns:p14="http://schemas.microsoft.com/office/powerpoint/2010/main" val="3413765101"/>
              </p:ext>
            </p:extLst>
          </p:nvPr>
        </p:nvGraphicFramePr>
        <p:xfrm>
          <a:off x="154322" y="4051685"/>
          <a:ext cx="6540563" cy="5019670"/>
        </p:xfrm>
        <a:graphic>
          <a:graphicData uri="http://schemas.openxmlformats.org/drawingml/2006/table">
            <a:tbl>
              <a:tblPr firstRow="1" bandRow="1">
                <a:tableStyleId>{5940675A-B579-460E-94D1-54222C63F5DA}</a:tableStyleId>
              </a:tblPr>
              <a:tblGrid>
                <a:gridCol w="3267811">
                  <a:extLst>
                    <a:ext uri="{9D8B030D-6E8A-4147-A177-3AD203B41FA5}">
                      <a16:colId xmlns:a16="http://schemas.microsoft.com/office/drawing/2014/main" val="4130051896"/>
                    </a:ext>
                  </a:extLst>
                </a:gridCol>
                <a:gridCol w="3272752">
                  <a:extLst>
                    <a:ext uri="{9D8B030D-6E8A-4147-A177-3AD203B41FA5}">
                      <a16:colId xmlns:a16="http://schemas.microsoft.com/office/drawing/2014/main" val="712987563"/>
                    </a:ext>
                  </a:extLst>
                </a:gridCol>
              </a:tblGrid>
              <a:tr h="187045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FR" sz="1800" b="1" u="sng" dirty="0"/>
                        <a:t>Le test de tension</a:t>
                      </a:r>
                      <a:r>
                        <a:rPr lang="fr-FR" sz="1800" b="0" u="none" baseline="0" dirty="0"/>
                        <a:t> :</a:t>
                      </a:r>
                    </a:p>
                    <a:p>
                      <a:pPr marL="0" marR="0" lvl="0" indent="0" algn="l" defTabSz="685800" rtl="0" eaLnBrk="1" fontAlgn="auto" latinLnBrk="0" hangingPunct="1">
                        <a:lnSpc>
                          <a:spcPct val="100000"/>
                        </a:lnSpc>
                        <a:spcBef>
                          <a:spcPts val="0"/>
                        </a:spcBef>
                        <a:spcAft>
                          <a:spcPts val="0"/>
                        </a:spcAft>
                        <a:buClrTx/>
                        <a:buSzTx/>
                        <a:buFontTx/>
                        <a:buNone/>
                        <a:tabLst/>
                        <a:defRPr/>
                      </a:pPr>
                      <a:r>
                        <a:rPr lang="fr-FR" sz="1800" b="0" u="none" dirty="0"/>
                        <a:t>Essayer de déchirer la feuille en tirant sur les côtés. </a:t>
                      </a:r>
                      <a:endParaRPr lang="fr-FR" sz="1800" dirty="0"/>
                    </a:p>
                    <a:p>
                      <a:endParaRPr lang="fr-FR" sz="1800" dirty="0"/>
                    </a:p>
                  </a:txBody>
                  <a:tcPr/>
                </a:tc>
                <a:tc>
                  <a:txBody>
                    <a:bodyPr/>
                    <a:lstStyle/>
                    <a:p>
                      <a:r>
                        <a:rPr lang="fr-FR" sz="1800" b="1" u="sng" dirty="0"/>
                        <a:t>Qu’as-tu observé ? </a:t>
                      </a:r>
                    </a:p>
                    <a:p>
                      <a:pPr>
                        <a:lnSpc>
                          <a:spcPct val="150000"/>
                        </a:lnSpc>
                      </a:pPr>
                      <a:r>
                        <a:rPr lang="fr-FR" sz="1800" dirty="0">
                          <a:solidFill>
                            <a:srgbClr val="000000"/>
                          </a:solidFill>
                          <a:sym typeface="Helvetica"/>
                        </a:rPr>
                        <a:t>……………………………………………….... ……………………………………………….... ………………………………………………....</a:t>
                      </a:r>
                      <a:endParaRPr lang="fr-FR" sz="1800" dirty="0"/>
                    </a:p>
                  </a:txBody>
                  <a:tcPr/>
                </a:tc>
                <a:extLst>
                  <a:ext uri="{0D108BD9-81ED-4DB2-BD59-A6C34878D82A}">
                    <a16:rowId xmlns:a16="http://schemas.microsoft.com/office/drawing/2014/main" val="1723436514"/>
                  </a:ext>
                </a:extLst>
              </a:tr>
              <a:tr h="1823335">
                <a:tc>
                  <a:txBody>
                    <a:bodyPr/>
                    <a:lstStyle/>
                    <a:p>
                      <a:r>
                        <a:rPr lang="fr-FR" sz="1800" b="1" u="sng" dirty="0"/>
                        <a:t>Le test de compression</a:t>
                      </a:r>
                      <a:r>
                        <a:rPr lang="fr-FR" sz="1800" dirty="0"/>
                        <a:t> :</a:t>
                      </a:r>
                    </a:p>
                    <a:p>
                      <a:r>
                        <a:rPr lang="fr-FR" sz="1800" dirty="0"/>
                        <a:t>Essaie d’écraser </a:t>
                      </a:r>
                    </a:p>
                    <a:p>
                      <a:r>
                        <a:rPr lang="fr-FR" sz="1800" dirty="0"/>
                        <a:t>la feuille.</a:t>
                      </a:r>
                    </a:p>
                  </a:txBody>
                  <a:tcPr/>
                </a:tc>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lang="fr-FR" sz="1800" b="1" u="sng" dirty="0"/>
                        <a:t>Qu’as-tu observé ? </a:t>
                      </a:r>
                    </a:p>
                    <a:p>
                      <a:pPr marL="0" marR="0" lvl="0" indent="0" algn="l" defTabSz="685800" rtl="0" eaLnBrk="1" fontAlgn="auto" latinLnBrk="0" hangingPunct="1">
                        <a:lnSpc>
                          <a:spcPct val="15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0000"/>
                          </a:solidFill>
                          <a:effectLst/>
                          <a:uLnTx/>
                          <a:uFillTx/>
                          <a:latin typeface="+mn-lt"/>
                          <a:ea typeface="+mn-ea"/>
                          <a:cs typeface="+mn-cs"/>
                          <a:sym typeface="Helvetica"/>
                        </a:rPr>
                        <a:t>……………………………………………….... ………………………………………………....………………………………………………....</a:t>
                      </a:r>
                      <a:endParaRPr kumimoji="0" lang="fr-FR" sz="180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489049731"/>
                  </a:ext>
                </a:extLst>
              </a:tr>
              <a:tr h="742950">
                <a:tc gridSpan="2">
                  <a:txBody>
                    <a:bodyPr/>
                    <a:lstStyle/>
                    <a:p>
                      <a:pPr>
                        <a:lnSpc>
                          <a:spcPct val="150000"/>
                        </a:lnSpc>
                      </a:pPr>
                      <a:r>
                        <a:rPr lang="fr-FR" sz="1800" b="1" u="sng" dirty="0"/>
                        <a:t>Conclusions</a:t>
                      </a:r>
                      <a:r>
                        <a:rPr lang="fr-FR" sz="1800" b="1" u="sng" baseline="0" dirty="0"/>
                        <a:t> sur le matériau feuille </a:t>
                      </a:r>
                      <a:r>
                        <a:rPr lang="fr-FR" sz="1800" baseline="0" dirty="0"/>
                        <a:t>: </a:t>
                      </a:r>
                      <a:r>
                        <a:rPr kumimoji="0" lang="fr-FR" sz="1800" b="0" i="0" u="none" strike="noStrike" kern="1200" cap="none" spc="0" normalizeH="0" baseline="0" noProof="0" dirty="0">
                          <a:ln>
                            <a:noFill/>
                          </a:ln>
                          <a:solidFill>
                            <a:srgbClr val="000000"/>
                          </a:solidFill>
                          <a:effectLst/>
                          <a:uLnTx/>
                          <a:uFillTx/>
                          <a:latin typeface="+mn-lt"/>
                          <a:ea typeface="+mn-ea"/>
                          <a:cs typeface="+mn-cs"/>
                          <a:sym typeface="Helvetica"/>
                        </a:rPr>
                        <a:t>……………………………………………….. ………………………………………………......………………………………………………......</a:t>
                      </a:r>
                    </a:p>
                    <a:p>
                      <a:pPr marL="0" marR="0" lvl="0" indent="0" algn="l" defTabSz="685800" rtl="0" eaLnBrk="1" fontAlgn="auto" latinLnBrk="0" hangingPunct="1">
                        <a:lnSpc>
                          <a:spcPct val="15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0000"/>
                          </a:solidFill>
                          <a:effectLst/>
                          <a:uLnTx/>
                          <a:uFillTx/>
                          <a:latin typeface="+mn-lt"/>
                          <a:ea typeface="+mn-ea"/>
                          <a:cs typeface="+mn-cs"/>
                          <a:sym typeface="Helvetica"/>
                        </a:rPr>
                        <a:t>………………………………………………......………………………………………………......</a:t>
                      </a:r>
                      <a:endParaRPr lang="fr-FR" sz="1800" dirty="0"/>
                    </a:p>
                  </a:txBody>
                  <a:tcPr/>
                </a:tc>
                <a:tc hMerge="1">
                  <a:txBody>
                    <a:bodyPr/>
                    <a:lstStyle/>
                    <a:p>
                      <a:endParaRPr lang="fr-FR" sz="1800" dirty="0"/>
                    </a:p>
                  </a:txBody>
                  <a:tcPr/>
                </a:tc>
                <a:extLst>
                  <a:ext uri="{0D108BD9-81ED-4DB2-BD59-A6C34878D82A}">
                    <a16:rowId xmlns:a16="http://schemas.microsoft.com/office/drawing/2014/main" val="2388823467"/>
                  </a:ext>
                </a:extLst>
              </a:tr>
            </a:tbl>
          </a:graphicData>
        </a:graphic>
      </p:graphicFrame>
      <p:pic>
        <p:nvPicPr>
          <p:cNvPr id="12" name="Image 11"/>
          <p:cNvPicPr>
            <a:picLocks noChangeAspect="1"/>
          </p:cNvPicPr>
          <p:nvPr/>
        </p:nvPicPr>
        <p:blipFill rotWithShape="1">
          <a:blip r:embed="rId4"/>
          <a:srcRect b="23516"/>
          <a:stretch/>
        </p:blipFill>
        <p:spPr>
          <a:xfrm>
            <a:off x="620120" y="4892027"/>
            <a:ext cx="2637430" cy="1012931"/>
          </a:xfrm>
          <a:prstGeom prst="rect">
            <a:avLst/>
          </a:prstGeom>
        </p:spPr>
      </p:pic>
      <p:pic>
        <p:nvPicPr>
          <p:cNvPr id="5" name="Image 4"/>
          <p:cNvPicPr>
            <a:picLocks noChangeAspect="1"/>
          </p:cNvPicPr>
          <p:nvPr/>
        </p:nvPicPr>
        <p:blipFill rotWithShape="1">
          <a:blip r:embed="rId5"/>
          <a:srcRect r="12177" b="15737"/>
          <a:stretch/>
        </p:blipFill>
        <p:spPr>
          <a:xfrm>
            <a:off x="1993381" y="6205297"/>
            <a:ext cx="1279785" cy="1440000"/>
          </a:xfrm>
          <a:prstGeom prst="rect">
            <a:avLst/>
          </a:prstGeom>
        </p:spPr>
      </p:pic>
    </p:spTree>
    <p:extLst>
      <p:ext uri="{BB962C8B-B14F-4D97-AF65-F5344CB8AC3E}">
        <p14:creationId xmlns:p14="http://schemas.microsoft.com/office/powerpoint/2010/main" val="2140786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idx="4294967295"/>
          </p:nvPr>
        </p:nvSpPr>
        <p:spPr>
          <a:xfrm>
            <a:off x="0" y="1"/>
            <a:ext cx="6858000" cy="833662"/>
          </a:xfrm>
          <a:solidFill>
            <a:schemeClr val="accent4">
              <a:lumMod val="20000"/>
              <a:lumOff val="80000"/>
            </a:schemeClr>
          </a:solidFill>
          <a:ln>
            <a:noFill/>
          </a:ln>
        </p:spPr>
        <p:txBody>
          <a:bodyPr>
            <a:noAutofit/>
          </a:bodyPr>
          <a:lstStyle/>
          <a:p>
            <a:pPr marL="73271">
              <a:lnSpc>
                <a:spcPct val="150000"/>
              </a:lnSpc>
            </a:pPr>
            <a:r>
              <a:rPr lang="fr-FR" sz="2215" b="1" u="sng" dirty="0">
                <a:latin typeface="Arial" panose="020B0604020202020204" pitchFamily="34" charset="0"/>
                <a:cs typeface="Arial" panose="020B0604020202020204" pitchFamily="34" charset="0"/>
                <a:sym typeface="Helvetica"/>
              </a:rPr>
              <a:t>Super costaud, le papier ?</a:t>
            </a:r>
            <a:br>
              <a:rPr lang="fr-FR" sz="2215" b="1" u="sng" dirty="0">
                <a:latin typeface="Arial" panose="020B0604020202020204" pitchFamily="34" charset="0"/>
                <a:cs typeface="Arial" panose="020B0604020202020204" pitchFamily="34" charset="0"/>
                <a:sym typeface="Helvetica"/>
              </a:rPr>
            </a:br>
            <a:r>
              <a:rPr lang="fr-FR" sz="1800" b="1" u="sng" dirty="0">
                <a:latin typeface="Arial" panose="020B0604020202020204" pitchFamily="34" charset="0"/>
                <a:cs typeface="Arial" panose="020B0604020202020204" pitchFamily="34" charset="0"/>
                <a:sym typeface="Helvetica"/>
              </a:rPr>
              <a:t>Défi 3</a:t>
            </a:r>
            <a:r>
              <a:rPr lang="fr-FR" sz="1800" b="1" dirty="0">
                <a:latin typeface="Arial" panose="020B0604020202020204" pitchFamily="34" charset="0"/>
                <a:cs typeface="Arial" panose="020B0604020202020204" pitchFamily="34" charset="0"/>
                <a:sym typeface="Helvetica"/>
              </a:rPr>
              <a:t> : </a:t>
            </a:r>
            <a:r>
              <a:rPr lang="fr-FR" sz="1800" b="1" dirty="0">
                <a:latin typeface="Arial" panose="020B0604020202020204" pitchFamily="34" charset="0"/>
                <a:cs typeface="Arial" panose="020B0604020202020204" pitchFamily="34" charset="0"/>
              </a:rPr>
              <a:t>Transformons les propriétés de la feuille de papier !</a:t>
            </a:r>
            <a:endParaRPr lang="fr-FR" sz="1800" dirty="0">
              <a:latin typeface="Arial" panose="020B0604020202020204" pitchFamily="34" charset="0"/>
              <a:cs typeface="Arial" panose="020B0604020202020204" pitchFamily="34" charset="0"/>
            </a:endParaRPr>
          </a:p>
        </p:txBody>
      </p:sp>
      <p:sp>
        <p:nvSpPr>
          <p:cNvPr id="2" name="ZoneTexte 1"/>
          <p:cNvSpPr txBox="1"/>
          <p:nvPr/>
        </p:nvSpPr>
        <p:spPr>
          <a:xfrm>
            <a:off x="431284" y="2162707"/>
            <a:ext cx="4121665" cy="944489"/>
          </a:xfrm>
          <a:prstGeom prst="rect">
            <a:avLst/>
          </a:prstGeom>
          <a:noFill/>
          <a:ln>
            <a:noFill/>
          </a:ln>
        </p:spPr>
        <p:txBody>
          <a:bodyPr wrap="square" rtlCol="0">
            <a:spAutoFit/>
          </a:bodyPr>
          <a:lstStyle/>
          <a:p>
            <a:r>
              <a:rPr lang="fr-FR" sz="1846" b="1" u="sng" dirty="0"/>
              <a:t>Ton matériel</a:t>
            </a:r>
            <a:r>
              <a:rPr lang="fr-FR" sz="1846" dirty="0"/>
              <a:t> :</a:t>
            </a:r>
          </a:p>
          <a:p>
            <a:pPr marL="182604" indent="-182604">
              <a:buFontTx/>
              <a:buChar char="-"/>
            </a:pPr>
            <a:r>
              <a:rPr lang="fr-FR" sz="1846" dirty="0"/>
              <a:t>2/3 feuilles de brouillon non froissées</a:t>
            </a:r>
          </a:p>
          <a:p>
            <a:pPr marL="182604" indent="-182604">
              <a:buFontTx/>
              <a:buChar char="-"/>
            </a:pPr>
            <a:r>
              <a:rPr lang="fr-FR" sz="1846" dirty="0"/>
              <a:t>Cahier, crayon gris</a:t>
            </a:r>
          </a:p>
        </p:txBody>
      </p:sp>
      <p:sp>
        <p:nvSpPr>
          <p:cNvPr id="11" name="ZoneTexte 10"/>
          <p:cNvSpPr txBox="1"/>
          <p:nvPr/>
        </p:nvSpPr>
        <p:spPr>
          <a:xfrm>
            <a:off x="431284" y="3107196"/>
            <a:ext cx="6263602" cy="944489"/>
          </a:xfrm>
          <a:prstGeom prst="rect">
            <a:avLst/>
          </a:prstGeom>
          <a:noFill/>
          <a:ln>
            <a:noFill/>
          </a:ln>
        </p:spPr>
        <p:txBody>
          <a:bodyPr wrap="square" rtlCol="0">
            <a:spAutoFit/>
          </a:bodyPr>
          <a:lstStyle/>
          <a:p>
            <a:r>
              <a:rPr lang="fr-FR" sz="1846" b="1" u="sng" dirty="0"/>
              <a:t>Protocole expérimental </a:t>
            </a:r>
            <a:r>
              <a:rPr lang="fr-FR" sz="1846" u="sng" dirty="0"/>
              <a:t>:</a:t>
            </a:r>
            <a:endParaRPr lang="fr-FR" sz="1846" dirty="0"/>
          </a:p>
          <a:p>
            <a:pPr algn="just"/>
            <a:r>
              <a:rPr lang="fr-FR" sz="1846" dirty="0"/>
              <a:t>Réalise ces 2 expériences simples et note tes observations. Ensuite, discute avec la classe.</a:t>
            </a:r>
          </a:p>
        </p:txBody>
      </p:sp>
      <p:sp>
        <p:nvSpPr>
          <p:cNvPr id="14" name="ZoneTexte 13"/>
          <p:cNvSpPr txBox="1"/>
          <p:nvPr/>
        </p:nvSpPr>
        <p:spPr>
          <a:xfrm>
            <a:off x="0" y="871919"/>
            <a:ext cx="6858000" cy="1342419"/>
          </a:xfrm>
          <a:prstGeom prst="rect">
            <a:avLst/>
          </a:prstGeom>
          <a:noFill/>
        </p:spPr>
        <p:txBody>
          <a:bodyPr wrap="square" rtlCol="0">
            <a:spAutoFit/>
          </a:bodyPr>
          <a:lstStyle/>
          <a:p>
            <a:pPr algn="just"/>
            <a:r>
              <a:rPr lang="fr-FR" sz="2031" dirty="0">
                <a:latin typeface="Gabriola" panose="04040605051002020D02" pitchFamily="82" charset="0"/>
              </a:rPr>
              <a:t>Une feuille de papier est un matériau étonnant... Aujourd’hui, tu vas faire passer quelques tests à ce matériau, à l’école ou à la maison.</a:t>
            </a:r>
          </a:p>
          <a:p>
            <a:pPr algn="just"/>
            <a:r>
              <a:rPr lang="fr-FR" sz="2031" dirty="0">
                <a:latin typeface="Gabriola" panose="04040605051002020D02" pitchFamily="82" charset="0"/>
              </a:rPr>
              <a:t>Fais-toi aider par un adulte si possible.</a:t>
            </a:r>
          </a:p>
          <a:p>
            <a:pPr algn="just"/>
            <a:r>
              <a:rPr lang="fr-FR" sz="2031" dirty="0">
                <a:latin typeface="Gabriola" panose="04040605051002020D02" pitchFamily="82" charset="0"/>
              </a:rPr>
              <a:t>Sur ton cahier, essaie de dessiner ce que tu as fait et note tes observations.</a:t>
            </a:r>
            <a:endParaRPr lang="fr-FR" sz="2031" dirty="0"/>
          </a:p>
        </p:txBody>
      </p:sp>
      <p:pic>
        <p:nvPicPr>
          <p:cNvPr id="13" name="Imag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0245" y="75358"/>
            <a:ext cx="1534641" cy="348028"/>
          </a:xfrm>
          <a:prstGeom prst="rect">
            <a:avLst/>
          </a:prstGeom>
        </p:spPr>
      </p:pic>
      <p:graphicFrame>
        <p:nvGraphicFramePr>
          <p:cNvPr id="4" name="Tableau 3"/>
          <p:cNvGraphicFramePr>
            <a:graphicFrameLocks noGrp="1"/>
          </p:cNvGraphicFramePr>
          <p:nvPr>
            <p:extLst>
              <p:ext uri="{D42A27DB-BD31-4B8C-83A1-F6EECF244321}">
                <p14:modId xmlns:p14="http://schemas.microsoft.com/office/powerpoint/2010/main" val="297382658"/>
              </p:ext>
            </p:extLst>
          </p:nvPr>
        </p:nvGraphicFramePr>
        <p:xfrm>
          <a:off x="154322" y="4051685"/>
          <a:ext cx="6540563" cy="5063990"/>
        </p:xfrm>
        <a:graphic>
          <a:graphicData uri="http://schemas.openxmlformats.org/drawingml/2006/table">
            <a:tbl>
              <a:tblPr firstRow="1" bandRow="1">
                <a:tableStyleId>{5940675A-B579-460E-94D1-54222C63F5DA}</a:tableStyleId>
              </a:tblPr>
              <a:tblGrid>
                <a:gridCol w="3267811">
                  <a:extLst>
                    <a:ext uri="{9D8B030D-6E8A-4147-A177-3AD203B41FA5}">
                      <a16:colId xmlns:a16="http://schemas.microsoft.com/office/drawing/2014/main" val="4130051896"/>
                    </a:ext>
                  </a:extLst>
                </a:gridCol>
                <a:gridCol w="3272752">
                  <a:extLst>
                    <a:ext uri="{9D8B030D-6E8A-4147-A177-3AD203B41FA5}">
                      <a16:colId xmlns:a16="http://schemas.microsoft.com/office/drawing/2014/main" val="712987563"/>
                    </a:ext>
                  </a:extLst>
                </a:gridCol>
              </a:tblGrid>
              <a:tr h="177761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FR" sz="1800" b="1" u="sng" baseline="0" dirty="0"/>
                        <a:t>Saisis une feuille de papier avec tes mains et remue-la.</a:t>
                      </a:r>
                      <a:endParaRPr lang="fr-FR" sz="1800" dirty="0"/>
                    </a:p>
                  </a:txBody>
                  <a:tcPr/>
                </a:tc>
                <a:tc>
                  <a:txBody>
                    <a:bodyPr/>
                    <a:lstStyle/>
                    <a:p>
                      <a:r>
                        <a:rPr lang="fr-FR" sz="1800" b="1" u="sng" dirty="0"/>
                        <a:t>Qu’as-tu observé ? </a:t>
                      </a:r>
                    </a:p>
                    <a:p>
                      <a:pPr>
                        <a:lnSpc>
                          <a:spcPct val="150000"/>
                        </a:lnSpc>
                      </a:pPr>
                      <a:r>
                        <a:rPr lang="fr-FR" sz="1800" dirty="0">
                          <a:solidFill>
                            <a:srgbClr val="000000"/>
                          </a:solidFill>
                          <a:sym typeface="Helvetica"/>
                        </a:rPr>
                        <a:t>……………………………………………….... ……………………………………………….... ………………………………………………....</a:t>
                      </a:r>
                      <a:endParaRPr lang="fr-FR" sz="1800" dirty="0"/>
                    </a:p>
                  </a:txBody>
                  <a:tcPr/>
                </a:tc>
                <a:extLst>
                  <a:ext uri="{0D108BD9-81ED-4DB2-BD59-A6C34878D82A}">
                    <a16:rowId xmlns:a16="http://schemas.microsoft.com/office/drawing/2014/main" val="1723436514"/>
                  </a:ext>
                </a:extLst>
              </a:tr>
              <a:tr h="1823335">
                <a:tc>
                  <a:txBody>
                    <a:bodyPr/>
                    <a:lstStyle/>
                    <a:p>
                      <a:r>
                        <a:rPr lang="fr-FR" sz="1800" b="1" u="sng" dirty="0"/>
                        <a:t>Plie cette</a:t>
                      </a:r>
                      <a:r>
                        <a:rPr lang="fr-FR" sz="1800" b="1" u="sng" baseline="0" dirty="0"/>
                        <a:t> feuille en accordéon.</a:t>
                      </a:r>
                      <a:endParaRPr lang="fr-FR" sz="1800" dirty="0"/>
                    </a:p>
                  </a:txBody>
                  <a:tcPr/>
                </a:tc>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lang="fr-FR" sz="1800" b="1" u="sng" dirty="0"/>
                        <a:t>Qu’as-tu observé ? </a:t>
                      </a:r>
                    </a:p>
                    <a:p>
                      <a:pPr marL="0" marR="0" lvl="0" indent="0" algn="l" defTabSz="685800" rtl="0" eaLnBrk="1" fontAlgn="auto" latinLnBrk="0" hangingPunct="1">
                        <a:lnSpc>
                          <a:spcPct val="15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0000"/>
                          </a:solidFill>
                          <a:effectLst/>
                          <a:uLnTx/>
                          <a:uFillTx/>
                          <a:latin typeface="+mn-lt"/>
                          <a:ea typeface="+mn-ea"/>
                          <a:cs typeface="+mn-cs"/>
                          <a:sym typeface="Helvetica"/>
                        </a:rPr>
                        <a:t>……………………………………………….... ………………………………………………....………………………………………………....</a:t>
                      </a:r>
                      <a:endParaRPr kumimoji="0" lang="fr-FR" sz="180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489049731"/>
                  </a:ext>
                </a:extLst>
              </a:tr>
              <a:tr h="742950">
                <a:tc gridSpan="2">
                  <a:txBody>
                    <a:bodyPr/>
                    <a:lstStyle/>
                    <a:p>
                      <a:pPr algn="just">
                        <a:lnSpc>
                          <a:spcPct val="100000"/>
                        </a:lnSpc>
                      </a:pPr>
                      <a:r>
                        <a:rPr lang="fr-FR" sz="1800" b="1" u="sng" dirty="0"/>
                        <a:t>En changeant « la forme » de cette feuille,</a:t>
                      </a:r>
                      <a:r>
                        <a:rPr lang="fr-FR" sz="1800" b="1" u="sng" baseline="0" dirty="0"/>
                        <a:t> observes-tu des différences sur sa « rigidité »</a:t>
                      </a:r>
                      <a:r>
                        <a:rPr lang="fr-FR" sz="1800" b="1" u="none" baseline="0" dirty="0"/>
                        <a:t>?</a:t>
                      </a:r>
                    </a:p>
                    <a:p>
                      <a:pPr algn="just">
                        <a:lnSpc>
                          <a:spcPct val="150000"/>
                        </a:lnSpc>
                      </a:pPr>
                      <a:r>
                        <a:rPr kumimoji="0" lang="fr-FR" sz="1800" b="0" i="0" u="none" strike="noStrike" kern="1200" cap="none" spc="0" normalizeH="0" baseline="0" noProof="0" dirty="0">
                          <a:ln>
                            <a:noFill/>
                          </a:ln>
                          <a:solidFill>
                            <a:srgbClr val="000000"/>
                          </a:solidFill>
                          <a:effectLst/>
                          <a:uLnTx/>
                          <a:uFillTx/>
                          <a:latin typeface="+mn-lt"/>
                          <a:ea typeface="+mn-ea"/>
                          <a:cs typeface="+mn-cs"/>
                          <a:sym typeface="Helvetica"/>
                        </a:rPr>
                        <a:t>………………………………………………......………………………………………………......</a:t>
                      </a:r>
                    </a:p>
                    <a:p>
                      <a:pPr marL="0" marR="0" lvl="0" indent="0" algn="l" defTabSz="685800" rtl="0" eaLnBrk="1" fontAlgn="auto" latinLnBrk="0" hangingPunct="1">
                        <a:lnSpc>
                          <a:spcPct val="15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000000"/>
                          </a:solidFill>
                          <a:effectLst/>
                          <a:uLnTx/>
                          <a:uFillTx/>
                          <a:latin typeface="+mn-lt"/>
                          <a:ea typeface="+mn-ea"/>
                          <a:cs typeface="+mn-cs"/>
                          <a:sym typeface="Helvetica"/>
                        </a:rPr>
                        <a:t>………………………………………………......………………………………………………......</a:t>
                      </a:r>
                      <a:endParaRPr lang="fr-FR" sz="1800" dirty="0"/>
                    </a:p>
                  </a:txBody>
                  <a:tcPr/>
                </a:tc>
                <a:tc hMerge="1">
                  <a:txBody>
                    <a:bodyPr/>
                    <a:lstStyle/>
                    <a:p>
                      <a:endParaRPr lang="fr-FR" sz="1800" dirty="0"/>
                    </a:p>
                  </a:txBody>
                  <a:tcPr/>
                </a:tc>
                <a:extLst>
                  <a:ext uri="{0D108BD9-81ED-4DB2-BD59-A6C34878D82A}">
                    <a16:rowId xmlns:a16="http://schemas.microsoft.com/office/drawing/2014/main" val="2388823467"/>
                  </a:ext>
                </a:extLst>
              </a:tr>
            </a:tbl>
          </a:graphicData>
        </a:graphic>
      </p:graphicFrame>
      <p:pic>
        <p:nvPicPr>
          <p:cNvPr id="3" name="Image 2"/>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artisticPhotocopy/>
                    </a14:imgEffect>
                    <a14:imgEffect>
                      <a14:sharpenSoften amount="50000"/>
                    </a14:imgEffect>
                    <a14:imgEffect>
                      <a14:saturation sat="400000"/>
                    </a14:imgEffect>
                    <a14:imgEffect>
                      <a14:brightnessContrast contrast="-40000"/>
                    </a14:imgEffect>
                  </a14:imgLayer>
                </a14:imgProps>
              </a:ext>
            </a:extLst>
          </a:blip>
          <a:stretch>
            <a:fillRect/>
          </a:stretch>
        </p:blipFill>
        <p:spPr>
          <a:xfrm>
            <a:off x="1071380" y="4616894"/>
            <a:ext cx="1464799" cy="1214988"/>
          </a:xfrm>
          <a:prstGeom prst="rect">
            <a:avLst/>
          </a:prstGeom>
        </p:spPr>
      </p:pic>
      <p:pic>
        <p:nvPicPr>
          <p:cNvPr id="7" name="Image 6"/>
          <p:cNvPicPr>
            <a:picLocks noChangeAspect="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artisticPhotocopy/>
                    </a14:imgEffect>
                  </a14:imgLayer>
                </a14:imgProps>
              </a:ext>
            </a:extLst>
          </a:blip>
          <a:stretch>
            <a:fillRect/>
          </a:stretch>
        </p:blipFill>
        <p:spPr>
          <a:xfrm>
            <a:off x="1083272" y="6218380"/>
            <a:ext cx="1408844" cy="1355681"/>
          </a:xfrm>
          <a:prstGeom prst="rect">
            <a:avLst/>
          </a:prstGeom>
        </p:spPr>
      </p:pic>
    </p:spTree>
    <p:extLst>
      <p:ext uri="{BB962C8B-B14F-4D97-AF65-F5344CB8AC3E}">
        <p14:creationId xmlns:p14="http://schemas.microsoft.com/office/powerpoint/2010/main" val="902851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txBox="1">
            <a:spLocks/>
          </p:cNvSpPr>
          <p:nvPr/>
        </p:nvSpPr>
        <p:spPr>
          <a:xfrm>
            <a:off x="0" y="1"/>
            <a:ext cx="6858000" cy="833662"/>
          </a:xfrm>
          <a:prstGeom prst="rect">
            <a:avLst/>
          </a:prstGeom>
          <a:solidFill>
            <a:schemeClr val="accent4">
              <a:lumMod val="20000"/>
              <a:lumOff val="80000"/>
            </a:schemeClr>
          </a:solidFill>
          <a:ln>
            <a:noFill/>
          </a:ln>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73271">
              <a:lnSpc>
                <a:spcPct val="150000"/>
              </a:lnSpc>
            </a:pPr>
            <a:r>
              <a:rPr lang="fr-FR" sz="2215" b="1" u="sng" dirty="0">
                <a:latin typeface="Arial" panose="020B0604020202020204" pitchFamily="34" charset="0"/>
                <a:cs typeface="Arial" panose="020B0604020202020204" pitchFamily="34" charset="0"/>
                <a:sym typeface="Helvetica"/>
              </a:rPr>
              <a:t>Super costaud, le papier ?</a:t>
            </a:r>
            <a:br>
              <a:rPr lang="fr-FR" sz="2215" b="1" u="sng" dirty="0">
                <a:latin typeface="Arial" panose="020B0604020202020204" pitchFamily="34" charset="0"/>
                <a:cs typeface="Arial" panose="020B0604020202020204" pitchFamily="34" charset="0"/>
                <a:sym typeface="Helvetica"/>
              </a:rPr>
            </a:br>
            <a:r>
              <a:rPr lang="fr-FR" sz="1800" b="1" u="sng" dirty="0">
                <a:latin typeface="Arial" panose="020B0604020202020204" pitchFamily="34" charset="0"/>
                <a:cs typeface="Arial" panose="020B0604020202020204" pitchFamily="34" charset="0"/>
                <a:sym typeface="Helvetica"/>
              </a:rPr>
              <a:t>Défi 3</a:t>
            </a:r>
            <a:r>
              <a:rPr lang="fr-FR" sz="1800" b="1" dirty="0">
                <a:latin typeface="Arial" panose="020B0604020202020204" pitchFamily="34" charset="0"/>
                <a:cs typeface="Arial" panose="020B0604020202020204" pitchFamily="34" charset="0"/>
                <a:sym typeface="Helvetica"/>
              </a:rPr>
              <a:t> : </a:t>
            </a:r>
            <a:r>
              <a:rPr lang="fr-FR" sz="1800" b="1" dirty="0">
                <a:latin typeface="Arial" panose="020B0604020202020204" pitchFamily="34" charset="0"/>
                <a:cs typeface="Arial" panose="020B0604020202020204" pitchFamily="34" charset="0"/>
              </a:rPr>
              <a:t>Transformons les propriétés de la feuille de papier !</a:t>
            </a:r>
            <a:endParaRPr lang="fr-FR" sz="1800" dirty="0">
              <a:latin typeface="Arial" panose="020B0604020202020204" pitchFamily="34" charset="0"/>
              <a:cs typeface="Arial" panose="020B0604020202020204" pitchFamily="34" charset="0"/>
            </a:endParaRPr>
          </a:p>
        </p:txBody>
      </p:sp>
      <p:sp>
        <p:nvSpPr>
          <p:cNvPr id="8" name="ZoneTexte 7"/>
          <p:cNvSpPr txBox="1"/>
          <p:nvPr/>
        </p:nvSpPr>
        <p:spPr>
          <a:xfrm>
            <a:off x="145951" y="927324"/>
            <a:ext cx="6566098" cy="7761740"/>
          </a:xfrm>
          <a:prstGeom prst="rect">
            <a:avLst/>
          </a:prstGeom>
          <a:noFill/>
          <a:ln>
            <a:solidFill>
              <a:schemeClr val="tx1"/>
            </a:solidFill>
          </a:ln>
        </p:spPr>
        <p:txBody>
          <a:bodyPr wrap="square" rtlCol="0">
            <a:spAutoFit/>
          </a:bodyPr>
          <a:lstStyle/>
          <a:p>
            <a:pPr algn="just"/>
            <a:r>
              <a:rPr lang="fr-FR" sz="1846" b="1" u="sng" dirty="0"/>
              <a:t>Trouve</a:t>
            </a:r>
            <a:r>
              <a:rPr lang="fr-FR" sz="1846" b="1" dirty="0"/>
              <a:t> le maximum de manières possibles de plier une feuille de papier. </a:t>
            </a:r>
          </a:p>
          <a:p>
            <a:pPr algn="just"/>
            <a:r>
              <a:rPr lang="fr-FR" sz="1846" b="1" u="sng" dirty="0"/>
              <a:t>Dessine-les</a:t>
            </a:r>
            <a:r>
              <a:rPr lang="fr-FR" sz="1846" b="1" dirty="0"/>
              <a:t> pour t’en souvenir (tu en auras besoin pour le dernier défi </a:t>
            </a:r>
            <a:r>
              <a:rPr lang="fr-FR" sz="1846" b="1" dirty="0">
                <a:sym typeface="Wingdings" panose="05000000000000000000" pitchFamily="2" charset="2"/>
              </a:rPr>
              <a:t> )</a:t>
            </a:r>
            <a:r>
              <a:rPr lang="fr-FR" sz="1846" b="1" dirty="0"/>
              <a:t>.</a:t>
            </a:r>
          </a:p>
          <a:p>
            <a:pPr algn="just"/>
            <a:endParaRPr lang="fr-FR" sz="1846" b="1" u="sng" dirty="0"/>
          </a:p>
          <a:p>
            <a:endParaRPr lang="fr-FR" sz="1846" b="1" u="sng" dirty="0"/>
          </a:p>
          <a:p>
            <a:endParaRPr lang="fr-FR" sz="1846" b="1" u="sng" dirty="0"/>
          </a:p>
          <a:p>
            <a:endParaRPr lang="fr-FR" sz="1846" b="1" u="sng" dirty="0"/>
          </a:p>
          <a:p>
            <a:endParaRPr lang="fr-FR" sz="1846" b="1" u="sng" dirty="0"/>
          </a:p>
          <a:p>
            <a:endParaRPr lang="fr-FR" sz="1846" b="1" u="sng" dirty="0"/>
          </a:p>
          <a:p>
            <a:endParaRPr lang="fr-FR" sz="1846" b="1" u="sng" dirty="0"/>
          </a:p>
          <a:p>
            <a:endParaRPr lang="fr-FR" sz="1846" b="1" u="sng" dirty="0"/>
          </a:p>
          <a:p>
            <a:endParaRPr lang="fr-FR" sz="1846" b="1" u="sng" dirty="0"/>
          </a:p>
          <a:p>
            <a:endParaRPr lang="fr-FR" sz="1846" b="1" u="sng" dirty="0"/>
          </a:p>
          <a:p>
            <a:endParaRPr lang="fr-FR" sz="1846" b="1" u="sng" dirty="0"/>
          </a:p>
          <a:p>
            <a:endParaRPr lang="fr-FR" sz="1846" b="1" u="sng" dirty="0"/>
          </a:p>
          <a:p>
            <a:endParaRPr lang="fr-FR" sz="1846" b="1" u="sng" dirty="0"/>
          </a:p>
          <a:p>
            <a:endParaRPr lang="fr-FR" sz="1846" b="1" u="sng" dirty="0"/>
          </a:p>
          <a:p>
            <a:endParaRPr lang="fr-FR" sz="1846" b="1" u="sng" dirty="0"/>
          </a:p>
          <a:p>
            <a:endParaRPr lang="fr-FR" sz="1846" b="1" u="sng" dirty="0"/>
          </a:p>
          <a:p>
            <a:endParaRPr lang="fr-FR" sz="1846" b="1" u="sng" dirty="0"/>
          </a:p>
          <a:p>
            <a:endParaRPr lang="fr-FR" sz="1846" b="1" u="sng" dirty="0"/>
          </a:p>
          <a:p>
            <a:endParaRPr lang="fr-FR" sz="1846" b="1" u="sng" dirty="0"/>
          </a:p>
          <a:p>
            <a:endParaRPr lang="fr-FR" sz="1846" b="1" u="sng" dirty="0"/>
          </a:p>
          <a:p>
            <a:endParaRPr lang="fr-FR" sz="1846" b="1" u="sng" dirty="0"/>
          </a:p>
          <a:p>
            <a:endParaRPr lang="fr-FR" sz="1846" b="1" u="sng" dirty="0"/>
          </a:p>
          <a:p>
            <a:endParaRPr lang="fr-FR" sz="1846" b="1" u="sng"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0245" y="75358"/>
            <a:ext cx="1534641" cy="348028"/>
          </a:xfrm>
          <a:prstGeom prst="rect">
            <a:avLst/>
          </a:prstGeom>
        </p:spPr>
      </p:pic>
    </p:spTree>
    <p:extLst>
      <p:ext uri="{BB962C8B-B14F-4D97-AF65-F5344CB8AC3E}">
        <p14:creationId xmlns:p14="http://schemas.microsoft.com/office/powerpoint/2010/main" val="918249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692677" y="341582"/>
            <a:ext cx="5460023" cy="952500"/>
          </a:xfrm>
        </p:spPr>
        <p:txBody>
          <a:bodyPr>
            <a:normAutofit fontScale="90000"/>
          </a:bodyPr>
          <a:lstStyle/>
          <a:p>
            <a:pPr algn="ctr">
              <a:lnSpc>
                <a:spcPct val="100000"/>
              </a:lnSpc>
            </a:pPr>
            <a:r>
              <a:rPr lang="fr-FR" b="1" dirty="0"/>
              <a:t>Compléments d’informations </a:t>
            </a:r>
            <a:br>
              <a:rPr lang="fr-FR" b="1" dirty="0"/>
            </a:br>
            <a:r>
              <a:rPr lang="fr-FR" b="1" dirty="0"/>
              <a:t>sur le  défi 3 : </a:t>
            </a:r>
          </a:p>
        </p:txBody>
      </p:sp>
      <p:sp>
        <p:nvSpPr>
          <p:cNvPr id="9" name="ZoneTexte 8"/>
          <p:cNvSpPr txBox="1"/>
          <p:nvPr/>
        </p:nvSpPr>
        <p:spPr>
          <a:xfrm>
            <a:off x="390753" y="5276127"/>
            <a:ext cx="6063873" cy="2080698"/>
          </a:xfrm>
          <a:prstGeom prst="rect">
            <a:avLst/>
          </a:prstGeom>
          <a:noFill/>
          <a:ln>
            <a:noFill/>
          </a:ln>
        </p:spPr>
        <p:txBody>
          <a:bodyPr wrap="square" rtlCol="0">
            <a:spAutoFit/>
          </a:bodyPr>
          <a:lstStyle/>
          <a:p>
            <a:pPr algn="just"/>
            <a:r>
              <a:rPr lang="fr-FR" sz="1846" b="1" dirty="0"/>
              <a:t>Voici ci-dessus différentes manières de plier une feuille. La classe en trouvera peut-être d’autres.</a:t>
            </a:r>
          </a:p>
          <a:p>
            <a:pPr algn="just"/>
            <a:r>
              <a:rPr lang="fr-FR" sz="1846" b="1" dirty="0"/>
              <a:t>Il sera utile d’observer et comparer les solutions trouvées par les élèves.</a:t>
            </a:r>
          </a:p>
          <a:p>
            <a:pPr algn="just"/>
            <a:r>
              <a:rPr lang="fr-FR" sz="1846" b="1" dirty="0"/>
              <a:t>La verbalisation est également importante pour décrire les pliages, en lien avec les mathématiques : en forme de carré, de rectangle, de cylindre etc.</a:t>
            </a:r>
          </a:p>
        </p:txBody>
      </p:sp>
      <p:pic>
        <p:nvPicPr>
          <p:cNvPr id="3" name="Image 2"/>
          <p:cNvPicPr>
            <a:picLocks noChangeAspect="1"/>
          </p:cNvPicPr>
          <p:nvPr/>
        </p:nvPicPr>
        <p:blipFill>
          <a:blip r:embed="rId3"/>
          <a:stretch>
            <a:fillRect/>
          </a:stretch>
        </p:blipFill>
        <p:spPr>
          <a:xfrm>
            <a:off x="373865" y="2431511"/>
            <a:ext cx="6335576" cy="1722832"/>
          </a:xfrm>
          <a:prstGeom prst="rect">
            <a:avLst/>
          </a:prstGeom>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0960" y="8718404"/>
            <a:ext cx="1534641" cy="348028"/>
          </a:xfrm>
          <a:prstGeom prst="rect">
            <a:avLst/>
          </a:prstGeom>
        </p:spPr>
      </p:pic>
    </p:spTree>
    <p:extLst>
      <p:ext uri="{BB962C8B-B14F-4D97-AF65-F5344CB8AC3E}">
        <p14:creationId xmlns:p14="http://schemas.microsoft.com/office/powerpoint/2010/main" val="1007761734"/>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4089</TotalTime>
  <Words>1440</Words>
  <Application>Microsoft Office PowerPoint</Application>
  <PresentationFormat>Affichage à l'écran (4:3)</PresentationFormat>
  <Paragraphs>204</Paragraphs>
  <Slides>15</Slides>
  <Notes>8</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15</vt:i4>
      </vt:variant>
    </vt:vector>
  </HeadingPairs>
  <TitlesOfParts>
    <vt:vector size="24" baseType="lpstr">
      <vt:lpstr>Arial</vt:lpstr>
      <vt:lpstr>Calibri</vt:lpstr>
      <vt:lpstr>Calibri Light</vt:lpstr>
      <vt:lpstr>Gabriola</vt:lpstr>
      <vt:lpstr>Helvetica</vt:lpstr>
      <vt:lpstr>Palatino Linotype</vt:lpstr>
      <vt:lpstr>Times New Roman</vt:lpstr>
      <vt:lpstr>Wingdings</vt:lpstr>
      <vt:lpstr>Thème Office</vt:lpstr>
      <vt:lpstr>SUPER COSTAUD, LE PAPIER ?</vt:lpstr>
      <vt:lpstr>Note pour l’enseignant : les défis scientifiques</vt:lpstr>
      <vt:lpstr>Connaissances scientifiques en jeu : le papier</vt:lpstr>
      <vt:lpstr>Super costaud, le papier ? Défi 1 : Faire tenir un gros livre sur une feuille de papier</vt:lpstr>
      <vt:lpstr>Présentation PowerPoint</vt:lpstr>
      <vt:lpstr>Super costaud, le papier ? Défi 2 : Tester une feuille de papier !</vt:lpstr>
      <vt:lpstr>Super costaud, le papier ? Défi 3 : Transformons les propriétés de la feuille de papier !</vt:lpstr>
      <vt:lpstr>Présentation PowerPoint</vt:lpstr>
      <vt:lpstr>Compléments d’informations  sur le  défi 3 : </vt:lpstr>
      <vt:lpstr>Super costaud, le papier ? Défi 4 : Trouvons la meilleure solution au défi 1.</vt:lpstr>
      <vt:lpstr>Quelques solutions en images...</vt:lpstr>
      <vt:lpstr>Explications 1</vt:lpstr>
      <vt:lpstr>Explications 2</vt:lpstr>
      <vt:lpstr>Prolongements...  Cette photographie est-elle réelle ou truquée ?  Explique pourquoi.</vt:lpstr>
      <vt:lpstr>Commentaires des différentes diapos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 COSTAUD, LE PAPIER ?</dc:title>
  <dc:creator>Mereau Melanie</dc:creator>
  <cp:lastModifiedBy>Mereau Melanie</cp:lastModifiedBy>
  <cp:revision>39</cp:revision>
  <dcterms:created xsi:type="dcterms:W3CDTF">2020-06-05T13:17:16Z</dcterms:created>
  <dcterms:modified xsi:type="dcterms:W3CDTF">2020-06-08T09:30:54Z</dcterms:modified>
</cp:coreProperties>
</file>