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7"/>
  </p:notesMasterIdLst>
  <p:sldIdLst>
    <p:sldId id="259" r:id="rId2"/>
    <p:sldId id="260" r:id="rId3"/>
    <p:sldId id="262" r:id="rId4"/>
    <p:sldId id="261" r:id="rId5"/>
    <p:sldId id="272" r:id="rId6"/>
  </p:sldIdLst>
  <p:sldSz cx="6858000" cy="9144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Aucun style, grille du tablea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7269" autoAdjust="0"/>
  </p:normalViewPr>
  <p:slideViewPr>
    <p:cSldViewPr snapToGrid="0">
      <p:cViewPr varScale="1">
        <p:scale>
          <a:sx n="45" d="100"/>
          <a:sy n="45" d="100"/>
        </p:scale>
        <p:origin x="2346" y="3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12"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3268379-674C-45CA-96D8-13A3E8083DFF}" type="datetimeFigureOut">
              <a:rPr lang="fr-FR" smtClean="0"/>
              <a:t>09/06/2020</a:t>
            </a:fld>
            <a:endParaRPr lang="fr-FR"/>
          </a:p>
        </p:txBody>
      </p:sp>
      <p:sp>
        <p:nvSpPr>
          <p:cNvPr id="4" name="Espace réservé de l'image des diapositives 3"/>
          <p:cNvSpPr>
            <a:spLocks noGrp="1" noRot="1" noChangeAspect="1"/>
          </p:cNvSpPr>
          <p:nvPr>
            <p:ph type="sldImg" idx="2"/>
          </p:nvPr>
        </p:nvSpPr>
        <p:spPr>
          <a:xfrm>
            <a:off x="2271713" y="1143000"/>
            <a:ext cx="2314575"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8060933-1B52-4636-AAF5-627DECCEF101}" type="slidenum">
              <a:rPr lang="fr-FR" smtClean="0"/>
              <a:t>‹N°›</a:t>
            </a:fld>
            <a:endParaRPr lang="fr-FR"/>
          </a:p>
        </p:txBody>
      </p:sp>
    </p:spTree>
    <p:extLst>
      <p:ext uri="{BB962C8B-B14F-4D97-AF65-F5344CB8AC3E}">
        <p14:creationId xmlns:p14="http://schemas.microsoft.com/office/powerpoint/2010/main" val="28180257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b="1" dirty="0"/>
              <a:t>Source des schémas / explications : Les scientifiques en herbe, Pistes pédagogiques pour l’enseignant – cycle 2, Natacha</a:t>
            </a:r>
            <a:r>
              <a:rPr lang="fr-FR" b="1" baseline="0" dirty="0"/>
              <a:t> Carré, Conseillère pédagogique, 2016-2017</a:t>
            </a:r>
            <a:endParaRPr lang="fr-FR" b="1" dirty="0"/>
          </a:p>
          <a:p>
            <a:r>
              <a:rPr lang="fr-FR" dirty="0"/>
              <a:t>https://www.universalis.fr/encyclopedie/papier/1-definition-du-materiau-papier/</a:t>
            </a:r>
          </a:p>
          <a:p>
            <a:r>
              <a:rPr lang="fr-FR" dirty="0"/>
              <a:t>https://fr.wikipedia.org/wiki/Anisotropie</a:t>
            </a:r>
          </a:p>
          <a:p>
            <a:r>
              <a:rPr lang="fr-FR" dirty="0"/>
              <a:t>http://www.amaco.org/webapp/website/website.html?id=102&amp;read=true&amp;pageId=493</a:t>
            </a:r>
          </a:p>
        </p:txBody>
      </p:sp>
      <p:sp>
        <p:nvSpPr>
          <p:cNvPr id="4" name="Espace réservé du numéro de diapositive 3"/>
          <p:cNvSpPr>
            <a:spLocks noGrp="1"/>
          </p:cNvSpPr>
          <p:nvPr>
            <p:ph type="sldNum" sz="quarter" idx="10"/>
          </p:nvPr>
        </p:nvSpPr>
        <p:spPr/>
        <p:txBody>
          <a:bodyPr/>
          <a:lstStyle/>
          <a:p>
            <a:fld id="{08060933-1B52-4636-AAF5-627DECCEF101}" type="slidenum">
              <a:rPr lang="fr-FR" smtClean="0"/>
              <a:t>3</a:t>
            </a:fld>
            <a:endParaRPr lang="fr-FR"/>
          </a:p>
        </p:txBody>
      </p:sp>
    </p:spTree>
    <p:extLst>
      <p:ext uri="{BB962C8B-B14F-4D97-AF65-F5344CB8AC3E}">
        <p14:creationId xmlns:p14="http://schemas.microsoft.com/office/powerpoint/2010/main" val="1090312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fr-FR" b="1" dirty="0"/>
              <a:t>Source des schémas / explications : Les scientifiques en herbe, Pistes pédagogiques pour l’enseignant – cycle 2, Natacha</a:t>
            </a:r>
            <a:r>
              <a:rPr lang="fr-FR" b="1" baseline="0" dirty="0"/>
              <a:t> Carré, Conseillère pédagogique, 2016-2017</a:t>
            </a:r>
            <a:endParaRPr lang="fr-FR" b="1" dirty="0"/>
          </a:p>
        </p:txBody>
      </p:sp>
      <p:sp>
        <p:nvSpPr>
          <p:cNvPr id="4" name="Espace réservé du numéro de diapositive 3"/>
          <p:cNvSpPr>
            <a:spLocks noGrp="1"/>
          </p:cNvSpPr>
          <p:nvPr>
            <p:ph type="sldNum" sz="quarter" idx="10"/>
          </p:nvPr>
        </p:nvSpPr>
        <p:spPr/>
        <p:txBody>
          <a:bodyPr/>
          <a:lstStyle/>
          <a:p>
            <a:fld id="{08060933-1B52-4636-AAF5-627DECCEF101}" type="slidenum">
              <a:rPr lang="fr-FR" smtClean="0"/>
              <a:t>4</a:t>
            </a:fld>
            <a:endParaRPr lang="fr-FR"/>
          </a:p>
        </p:txBody>
      </p:sp>
    </p:spTree>
    <p:extLst>
      <p:ext uri="{BB962C8B-B14F-4D97-AF65-F5344CB8AC3E}">
        <p14:creationId xmlns:p14="http://schemas.microsoft.com/office/powerpoint/2010/main" val="5707828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fr-FR"/>
              <a:t>Modifiez le style du titre</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fr-FR"/>
              <a:t>Modifier le style des sous-titres du masque</a:t>
            </a:r>
            <a:endParaRPr lang="en-US" dirty="0"/>
          </a:p>
        </p:txBody>
      </p:sp>
      <p:sp>
        <p:nvSpPr>
          <p:cNvPr id="4" name="Date Placeholder 3"/>
          <p:cNvSpPr>
            <a:spLocks noGrp="1"/>
          </p:cNvSpPr>
          <p:nvPr>
            <p:ph type="dt" sz="half" idx="10"/>
          </p:nvPr>
        </p:nvSpPr>
        <p:spPr/>
        <p:txBody>
          <a:bodyPr/>
          <a:lstStyle/>
          <a:p>
            <a:fld id="{1A949C48-620F-4409-A781-44AC4886A14C}" type="datetimeFigureOut">
              <a:rPr lang="fr-FR" smtClean="0"/>
              <a:t>09/06/2020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84FA0FA-D783-4683-A2A4-91EEDC7415A0}" type="slidenum">
              <a:rPr lang="fr-FR" smtClean="0"/>
              <a:t>‹N°›</a:t>
            </a:fld>
            <a:endParaRPr lang="fr-FR"/>
          </a:p>
        </p:txBody>
      </p:sp>
    </p:spTree>
    <p:extLst>
      <p:ext uri="{BB962C8B-B14F-4D97-AF65-F5344CB8AC3E}">
        <p14:creationId xmlns:p14="http://schemas.microsoft.com/office/powerpoint/2010/main" val="31903489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1A949C48-620F-4409-A781-44AC4886A14C}" type="datetimeFigureOut">
              <a:rPr lang="fr-FR" smtClean="0"/>
              <a:t>09/06/2020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84FA0FA-D783-4683-A2A4-91EEDC7415A0}" type="slidenum">
              <a:rPr lang="fr-FR" smtClean="0"/>
              <a:t>‹N°›</a:t>
            </a:fld>
            <a:endParaRPr lang="fr-FR"/>
          </a:p>
        </p:txBody>
      </p:sp>
    </p:spTree>
    <p:extLst>
      <p:ext uri="{BB962C8B-B14F-4D97-AF65-F5344CB8AC3E}">
        <p14:creationId xmlns:p14="http://schemas.microsoft.com/office/powerpoint/2010/main" val="28095941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1A949C48-620F-4409-A781-44AC4886A14C}" type="datetimeFigureOut">
              <a:rPr lang="fr-FR" smtClean="0"/>
              <a:t>09/06/2020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84FA0FA-D783-4683-A2A4-91EEDC7415A0}" type="slidenum">
              <a:rPr lang="fr-FR" smtClean="0"/>
              <a:t>‹N°›</a:t>
            </a:fld>
            <a:endParaRPr lang="fr-FR"/>
          </a:p>
        </p:txBody>
      </p:sp>
    </p:spTree>
    <p:extLst>
      <p:ext uri="{BB962C8B-B14F-4D97-AF65-F5344CB8AC3E}">
        <p14:creationId xmlns:p14="http://schemas.microsoft.com/office/powerpoint/2010/main" val="39472925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1A949C48-620F-4409-A781-44AC4886A14C}" type="datetimeFigureOut">
              <a:rPr lang="fr-FR" smtClean="0"/>
              <a:t>09/06/2020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84FA0FA-D783-4683-A2A4-91EEDC7415A0}" type="slidenum">
              <a:rPr lang="fr-FR" smtClean="0"/>
              <a:t>‹N°›</a:t>
            </a:fld>
            <a:endParaRPr lang="fr-FR"/>
          </a:p>
        </p:txBody>
      </p:sp>
    </p:spTree>
    <p:extLst>
      <p:ext uri="{BB962C8B-B14F-4D97-AF65-F5344CB8AC3E}">
        <p14:creationId xmlns:p14="http://schemas.microsoft.com/office/powerpoint/2010/main" val="38350551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fr-FR"/>
              <a:t>Modifiez le style du titre</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fr-FR"/>
              <a:t>Modifier les styles du texte du masque</a:t>
            </a:r>
          </a:p>
        </p:txBody>
      </p:sp>
      <p:sp>
        <p:nvSpPr>
          <p:cNvPr id="4" name="Date Placeholder 3"/>
          <p:cNvSpPr>
            <a:spLocks noGrp="1"/>
          </p:cNvSpPr>
          <p:nvPr>
            <p:ph type="dt" sz="half" idx="10"/>
          </p:nvPr>
        </p:nvSpPr>
        <p:spPr/>
        <p:txBody>
          <a:bodyPr/>
          <a:lstStyle/>
          <a:p>
            <a:fld id="{1A949C48-620F-4409-A781-44AC4886A14C}" type="datetimeFigureOut">
              <a:rPr lang="fr-FR" smtClean="0"/>
              <a:t>09/06/2020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84FA0FA-D783-4683-A2A4-91EEDC7415A0}" type="slidenum">
              <a:rPr lang="fr-FR" smtClean="0"/>
              <a:t>‹N°›</a:t>
            </a:fld>
            <a:endParaRPr lang="fr-FR"/>
          </a:p>
        </p:txBody>
      </p:sp>
    </p:spTree>
    <p:extLst>
      <p:ext uri="{BB962C8B-B14F-4D97-AF65-F5344CB8AC3E}">
        <p14:creationId xmlns:p14="http://schemas.microsoft.com/office/powerpoint/2010/main" val="26264927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1A949C48-620F-4409-A781-44AC4886A14C}" type="datetimeFigureOut">
              <a:rPr lang="fr-FR" smtClean="0"/>
              <a:t>09/06/2020</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584FA0FA-D783-4683-A2A4-91EEDC7415A0}" type="slidenum">
              <a:rPr lang="fr-FR" smtClean="0"/>
              <a:t>‹N°›</a:t>
            </a:fld>
            <a:endParaRPr lang="fr-FR"/>
          </a:p>
        </p:txBody>
      </p:sp>
    </p:spTree>
    <p:extLst>
      <p:ext uri="{BB962C8B-B14F-4D97-AF65-F5344CB8AC3E}">
        <p14:creationId xmlns:p14="http://schemas.microsoft.com/office/powerpoint/2010/main" val="42090480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fr-FR"/>
              <a:t>Modifiez le style du titre</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Modifier les styles du texte du masque</a:t>
            </a:r>
          </a:p>
        </p:txBody>
      </p:sp>
      <p:sp>
        <p:nvSpPr>
          <p:cNvPr id="4" name="Content Placeholder 3"/>
          <p:cNvSpPr>
            <a:spLocks noGrp="1"/>
          </p:cNvSpPr>
          <p:nvPr>
            <p:ph sz="half" idx="2"/>
          </p:nvPr>
        </p:nvSpPr>
        <p:spPr>
          <a:xfrm>
            <a:off x="472381" y="3340100"/>
            <a:ext cx="2901255" cy="4912784"/>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Modifier les styles du texte du masque</a:t>
            </a:r>
          </a:p>
        </p:txBody>
      </p:sp>
      <p:sp>
        <p:nvSpPr>
          <p:cNvPr id="6" name="Content Placeholder 5"/>
          <p:cNvSpPr>
            <a:spLocks noGrp="1"/>
          </p:cNvSpPr>
          <p:nvPr>
            <p:ph sz="quarter" idx="4"/>
          </p:nvPr>
        </p:nvSpPr>
        <p:spPr>
          <a:xfrm>
            <a:off x="3471863" y="3340100"/>
            <a:ext cx="2915543" cy="4912784"/>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1A949C48-620F-4409-A781-44AC4886A14C}" type="datetimeFigureOut">
              <a:rPr lang="fr-FR" smtClean="0"/>
              <a:t>09/06/2020</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584FA0FA-D783-4683-A2A4-91EEDC7415A0}" type="slidenum">
              <a:rPr lang="fr-FR" smtClean="0"/>
              <a:t>‹N°›</a:t>
            </a:fld>
            <a:endParaRPr lang="fr-FR"/>
          </a:p>
        </p:txBody>
      </p:sp>
    </p:spTree>
    <p:extLst>
      <p:ext uri="{BB962C8B-B14F-4D97-AF65-F5344CB8AC3E}">
        <p14:creationId xmlns:p14="http://schemas.microsoft.com/office/powerpoint/2010/main" val="1520249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1A949C48-620F-4409-A781-44AC4886A14C}" type="datetimeFigureOut">
              <a:rPr lang="fr-FR" smtClean="0"/>
              <a:t>09/06/2020</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584FA0FA-D783-4683-A2A4-91EEDC7415A0}" type="slidenum">
              <a:rPr lang="fr-FR" smtClean="0"/>
              <a:t>‹N°›</a:t>
            </a:fld>
            <a:endParaRPr lang="fr-FR"/>
          </a:p>
        </p:txBody>
      </p:sp>
    </p:spTree>
    <p:extLst>
      <p:ext uri="{BB962C8B-B14F-4D97-AF65-F5344CB8AC3E}">
        <p14:creationId xmlns:p14="http://schemas.microsoft.com/office/powerpoint/2010/main" val="36367268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A949C48-620F-4409-A781-44AC4886A14C}" type="datetimeFigureOut">
              <a:rPr lang="fr-FR" smtClean="0"/>
              <a:t>09/06/2020</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584FA0FA-D783-4683-A2A4-91EEDC7415A0}" type="slidenum">
              <a:rPr lang="fr-FR" smtClean="0"/>
              <a:t>‹N°›</a:t>
            </a:fld>
            <a:endParaRPr lang="fr-FR"/>
          </a:p>
        </p:txBody>
      </p:sp>
    </p:spTree>
    <p:extLst>
      <p:ext uri="{BB962C8B-B14F-4D97-AF65-F5344CB8AC3E}">
        <p14:creationId xmlns:p14="http://schemas.microsoft.com/office/powerpoint/2010/main" val="14595591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fr-FR"/>
              <a:t>Modifiez le style du titre</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Modifier les styles du texte du masque</a:t>
            </a:r>
          </a:p>
        </p:txBody>
      </p:sp>
      <p:sp>
        <p:nvSpPr>
          <p:cNvPr id="5" name="Date Placeholder 4"/>
          <p:cNvSpPr>
            <a:spLocks noGrp="1"/>
          </p:cNvSpPr>
          <p:nvPr>
            <p:ph type="dt" sz="half" idx="10"/>
          </p:nvPr>
        </p:nvSpPr>
        <p:spPr/>
        <p:txBody>
          <a:bodyPr/>
          <a:lstStyle/>
          <a:p>
            <a:fld id="{1A949C48-620F-4409-A781-44AC4886A14C}" type="datetimeFigureOut">
              <a:rPr lang="fr-FR" smtClean="0"/>
              <a:t>09/06/2020</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584FA0FA-D783-4683-A2A4-91EEDC7415A0}" type="slidenum">
              <a:rPr lang="fr-FR" smtClean="0"/>
              <a:t>‹N°›</a:t>
            </a:fld>
            <a:endParaRPr lang="fr-FR"/>
          </a:p>
        </p:txBody>
      </p:sp>
    </p:spTree>
    <p:extLst>
      <p:ext uri="{BB962C8B-B14F-4D97-AF65-F5344CB8AC3E}">
        <p14:creationId xmlns:p14="http://schemas.microsoft.com/office/powerpoint/2010/main" val="20979669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fr-FR"/>
              <a:t>Modifiez le style du titre</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fr-FR"/>
              <a:t>Cliquez sur l'icône pour ajouter une image</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Modifier les styles du texte du masque</a:t>
            </a:r>
          </a:p>
        </p:txBody>
      </p:sp>
      <p:sp>
        <p:nvSpPr>
          <p:cNvPr id="5" name="Date Placeholder 4"/>
          <p:cNvSpPr>
            <a:spLocks noGrp="1"/>
          </p:cNvSpPr>
          <p:nvPr>
            <p:ph type="dt" sz="half" idx="10"/>
          </p:nvPr>
        </p:nvSpPr>
        <p:spPr/>
        <p:txBody>
          <a:bodyPr/>
          <a:lstStyle/>
          <a:p>
            <a:fld id="{1A949C48-620F-4409-A781-44AC4886A14C}" type="datetimeFigureOut">
              <a:rPr lang="fr-FR" smtClean="0"/>
              <a:t>09/06/2020</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584FA0FA-D783-4683-A2A4-91EEDC7415A0}" type="slidenum">
              <a:rPr lang="fr-FR" smtClean="0"/>
              <a:t>‹N°›</a:t>
            </a:fld>
            <a:endParaRPr lang="fr-FR"/>
          </a:p>
        </p:txBody>
      </p:sp>
    </p:spTree>
    <p:extLst>
      <p:ext uri="{BB962C8B-B14F-4D97-AF65-F5344CB8AC3E}">
        <p14:creationId xmlns:p14="http://schemas.microsoft.com/office/powerpoint/2010/main" val="38362595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1A949C48-620F-4409-A781-44AC4886A14C}" type="datetimeFigureOut">
              <a:rPr lang="fr-FR" smtClean="0"/>
              <a:t>09/06/2020</a:t>
            </a:fld>
            <a:endParaRPr lang="fr-FR"/>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584FA0FA-D783-4683-A2A4-91EEDC7415A0}" type="slidenum">
              <a:rPr lang="fr-FR" smtClean="0"/>
              <a:t>‹N°›</a:t>
            </a:fld>
            <a:endParaRPr lang="fr-FR"/>
          </a:p>
        </p:txBody>
      </p:sp>
    </p:spTree>
    <p:extLst>
      <p:ext uri="{BB962C8B-B14F-4D97-AF65-F5344CB8AC3E}">
        <p14:creationId xmlns:p14="http://schemas.microsoft.com/office/powerpoint/2010/main" val="202644843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microsoft.com/office/2007/relationships/hdphoto" Target="../media/hdphoto2.wdp"/><Relationship Id="rId5" Type="http://schemas.openxmlformats.org/officeDocument/2006/relationships/image" Target="../media/image4.png"/><Relationship Id="rId4" Type="http://schemas.microsoft.com/office/2007/relationships/hdphoto" Target="../media/hdphoto1.wdp"/></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52401" y="486836"/>
            <a:ext cx="6553200" cy="1767417"/>
          </a:xfrm>
        </p:spPr>
        <p:txBody>
          <a:bodyPr>
            <a:normAutofit/>
          </a:bodyPr>
          <a:lstStyle/>
          <a:p>
            <a:pPr algn="ctr"/>
            <a:r>
              <a:rPr lang="fr-FR" sz="4000" b="1" dirty="0"/>
              <a:t>SUPER COSTAUD, LE PAPIER ?</a:t>
            </a:r>
          </a:p>
        </p:txBody>
      </p:sp>
      <p:pic>
        <p:nvPicPr>
          <p:cNvPr id="6" name="Image 5"/>
          <p:cNvPicPr>
            <a:picLocks noChangeAspect="1"/>
          </p:cNvPicPr>
          <p:nvPr/>
        </p:nvPicPr>
        <p:blipFill rotWithShape="1">
          <a:blip r:embed="rId2">
            <a:extLst>
              <a:ext uri="{28A0092B-C50C-407E-A947-70E740481C1C}">
                <a14:useLocalDpi xmlns:a14="http://schemas.microsoft.com/office/drawing/2010/main" val="0"/>
              </a:ext>
            </a:extLst>
          </a:blip>
          <a:srcRect t="1" b="786"/>
          <a:stretch/>
        </p:blipFill>
        <p:spPr>
          <a:xfrm>
            <a:off x="1514476" y="2886075"/>
            <a:ext cx="3829050" cy="5000625"/>
          </a:xfrm>
          <a:prstGeom prst="rect">
            <a:avLst/>
          </a:prstGeom>
        </p:spPr>
      </p:pic>
      <p:pic>
        <p:nvPicPr>
          <p:cNvPr id="7" name="Imag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170960" y="8344508"/>
            <a:ext cx="1534641" cy="348028"/>
          </a:xfrm>
          <a:prstGeom prst="rect">
            <a:avLst/>
          </a:prstGeom>
        </p:spPr>
      </p:pic>
      <p:sp>
        <p:nvSpPr>
          <p:cNvPr id="3" name="ZoneTexte 2"/>
          <p:cNvSpPr txBox="1"/>
          <p:nvPr/>
        </p:nvSpPr>
        <p:spPr>
          <a:xfrm>
            <a:off x="1977656" y="8781012"/>
            <a:ext cx="4880345" cy="369332"/>
          </a:xfrm>
          <a:prstGeom prst="rect">
            <a:avLst/>
          </a:prstGeom>
          <a:noFill/>
        </p:spPr>
        <p:txBody>
          <a:bodyPr wrap="square" rtlCol="0">
            <a:spAutoFit/>
          </a:bodyPr>
          <a:lstStyle/>
          <a:p>
            <a:pPr algn="r"/>
            <a:r>
              <a:rPr lang="fr-FR" b="1" dirty="0">
                <a:solidFill>
                  <a:schemeClr val="bg1">
                    <a:lumMod val="50000"/>
                  </a:schemeClr>
                </a:solidFill>
                <a:latin typeface="Palatino Linotype" panose="02040502050505030304" pitchFamily="18" charset="0"/>
                <a:cs typeface="Times New Roman" panose="02020603050405020304" pitchFamily="18" charset="0"/>
              </a:rPr>
              <a:t>Mélanie Méreau / Centre Pilote ESFI Nice</a:t>
            </a:r>
          </a:p>
        </p:txBody>
      </p:sp>
    </p:spTree>
    <p:extLst>
      <p:ext uri="{BB962C8B-B14F-4D97-AF65-F5344CB8AC3E}">
        <p14:creationId xmlns:p14="http://schemas.microsoft.com/office/powerpoint/2010/main" val="9871773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u="sng" dirty="0"/>
              <a:t>Note pour l’enseignant :</a:t>
            </a:r>
            <a:br>
              <a:rPr lang="fr-FR" b="1" u="sng" dirty="0"/>
            </a:br>
            <a:r>
              <a:rPr lang="fr-FR" b="1" u="sng" dirty="0"/>
              <a:t>les défis scientifiques</a:t>
            </a:r>
          </a:p>
        </p:txBody>
      </p:sp>
      <p:sp>
        <p:nvSpPr>
          <p:cNvPr id="3" name="Espace réservé du contenu 2"/>
          <p:cNvSpPr>
            <a:spLocks noGrp="1"/>
          </p:cNvSpPr>
          <p:nvPr>
            <p:ph idx="1"/>
          </p:nvPr>
        </p:nvSpPr>
        <p:spPr/>
        <p:txBody>
          <a:bodyPr>
            <a:normAutofit/>
          </a:bodyPr>
          <a:lstStyle/>
          <a:p>
            <a:pPr algn="just"/>
            <a:r>
              <a:rPr lang="fr-FR" sz="2800" dirty="0"/>
              <a:t>L’idée est de proposer des défis ou énigmes scientifiques dont la résolution met en jeu des concepts scientifiques.</a:t>
            </a:r>
          </a:p>
          <a:p>
            <a:pPr algn="just"/>
            <a:r>
              <a:rPr lang="fr-FR" sz="2800" dirty="0"/>
              <a:t>Les élèves émettent et éprouvent des hypothèses, afin de résoudre l’énigme, grâce à une démarche de tâtonnement.</a:t>
            </a:r>
          </a:p>
          <a:p>
            <a:pPr algn="just"/>
            <a:r>
              <a:rPr lang="fr-FR" sz="2800" dirty="0"/>
              <a:t>Les élèves sont invités à décrire et dessiner leurs réalisations, impliquant de légender le matériel. Un soin est apporté au dessin, qui fait partie de l’apprentissage dans les sciences.</a:t>
            </a:r>
          </a:p>
        </p:txBody>
      </p:sp>
      <p:pic>
        <p:nvPicPr>
          <p:cNvPr id="5" name="Imag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70960" y="8718404"/>
            <a:ext cx="1534641" cy="348028"/>
          </a:xfrm>
          <a:prstGeom prst="rect">
            <a:avLst/>
          </a:prstGeom>
        </p:spPr>
      </p:pic>
    </p:spTree>
    <p:extLst>
      <p:ext uri="{BB962C8B-B14F-4D97-AF65-F5344CB8AC3E}">
        <p14:creationId xmlns:p14="http://schemas.microsoft.com/office/powerpoint/2010/main" val="6064895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a:xfrm>
            <a:off x="-1" y="18644"/>
            <a:ext cx="6858002" cy="705256"/>
          </a:xfrm>
        </p:spPr>
        <p:txBody>
          <a:bodyPr>
            <a:noAutofit/>
          </a:bodyPr>
          <a:lstStyle/>
          <a:p>
            <a:pPr algn="ctr"/>
            <a:r>
              <a:rPr lang="fr-FR" sz="2800" b="1" u="sng" dirty="0"/>
              <a:t>Connaissances scientifiques en jeu : le papier</a:t>
            </a:r>
          </a:p>
        </p:txBody>
      </p:sp>
      <p:sp>
        <p:nvSpPr>
          <p:cNvPr id="3" name="Espace réservé du contenu 2"/>
          <p:cNvSpPr>
            <a:spLocks noGrp="1"/>
          </p:cNvSpPr>
          <p:nvPr>
            <p:ph idx="1"/>
          </p:nvPr>
        </p:nvSpPr>
        <p:spPr>
          <a:xfrm>
            <a:off x="223838" y="922458"/>
            <a:ext cx="6386512" cy="6654801"/>
          </a:xfrm>
        </p:spPr>
        <p:txBody>
          <a:bodyPr/>
          <a:lstStyle/>
          <a:p>
            <a:pPr algn="just"/>
            <a:r>
              <a:rPr lang="fr-FR" b="1" dirty="0"/>
              <a:t>Matière</a:t>
            </a:r>
            <a:r>
              <a:rPr lang="fr-FR" dirty="0"/>
              <a:t> fabriquée à partir de feuilles d'arbres : le papier est constitué essentiellement de fibres de bois cellulosiques enchevêtrées et réparties en feuilles minces, grâce à un liant. </a:t>
            </a:r>
          </a:p>
          <a:p>
            <a:pPr algn="just"/>
            <a:r>
              <a:rPr lang="fr-FR" dirty="0"/>
              <a:t>Considéré comme un </a:t>
            </a:r>
            <a:r>
              <a:rPr lang="fr-FR" b="1" dirty="0"/>
              <a:t>matériau</a:t>
            </a:r>
            <a:r>
              <a:rPr lang="fr-FR" dirty="0"/>
              <a:t> de base dans les domaines de l'écriture, du dessin, de l'impression, de l'emballage et de la peinture.</a:t>
            </a:r>
          </a:p>
          <a:p>
            <a:pPr algn="just"/>
            <a:r>
              <a:rPr lang="fr-FR" dirty="0"/>
              <a:t>Propriétés </a:t>
            </a:r>
            <a:r>
              <a:rPr lang="fr-FR" b="1" dirty="0"/>
              <a:t>anisotropes</a:t>
            </a:r>
            <a:r>
              <a:rPr lang="fr-FR" dirty="0"/>
              <a:t> : c’est-à-dire qui varient selon la direction considérée.</a:t>
            </a:r>
          </a:p>
          <a:p>
            <a:pPr algn="just"/>
            <a:r>
              <a:rPr lang="fr-FR" dirty="0"/>
              <a:t>Résiste à la tension mais pas à la compression :</a:t>
            </a:r>
          </a:p>
          <a:p>
            <a:pPr algn="just"/>
            <a:endParaRPr lang="fr-FR" dirty="0"/>
          </a:p>
          <a:p>
            <a:pPr algn="just"/>
            <a:endParaRPr lang="fr-FR" dirty="0"/>
          </a:p>
          <a:p>
            <a:pPr algn="just"/>
            <a:endParaRPr lang="fr-FR" dirty="0"/>
          </a:p>
          <a:p>
            <a:pPr algn="just"/>
            <a:endParaRPr lang="fr-FR" dirty="0"/>
          </a:p>
          <a:p>
            <a:pPr algn="just"/>
            <a:endParaRPr lang="fr-FR" dirty="0"/>
          </a:p>
          <a:p>
            <a:pPr algn="just"/>
            <a:r>
              <a:rPr lang="fr-FR" dirty="0"/>
              <a:t>Changement de propriétés </a:t>
            </a:r>
            <a:r>
              <a:rPr lang="fr-FR" dirty="0">
                <a:sym typeface="Wingdings" panose="05000000000000000000" pitchFamily="2" charset="2"/>
              </a:rPr>
              <a:t></a:t>
            </a:r>
          </a:p>
          <a:p>
            <a:pPr algn="just"/>
            <a:endParaRPr lang="fr-FR" dirty="0"/>
          </a:p>
          <a:p>
            <a:pPr algn="just"/>
            <a:endParaRPr lang="fr-FR" dirty="0"/>
          </a:p>
          <a:p>
            <a:pPr algn="just"/>
            <a:endParaRPr lang="fr-FR" dirty="0"/>
          </a:p>
          <a:p>
            <a:pPr algn="just"/>
            <a:endParaRPr lang="fr-FR" dirty="0"/>
          </a:p>
        </p:txBody>
      </p:sp>
      <p:pic>
        <p:nvPicPr>
          <p:cNvPr id="4" name="Image 3"/>
          <p:cNvPicPr>
            <a:picLocks noChangeAspect="1"/>
          </p:cNvPicPr>
          <p:nvPr/>
        </p:nvPicPr>
        <p:blipFill rotWithShape="1">
          <a:blip r:embed="rId3">
            <a:extLst>
              <a:ext uri="{BEBA8EAE-BF5A-486C-A8C5-ECC9F3942E4B}">
                <a14:imgProps xmlns:a14="http://schemas.microsoft.com/office/drawing/2010/main">
                  <a14:imgLayer r:embed="rId4">
                    <a14:imgEffect>
                      <a14:sharpenSoften amount="50000"/>
                    </a14:imgEffect>
                  </a14:imgLayer>
                </a14:imgProps>
              </a:ext>
            </a:extLst>
          </a:blip>
          <a:srcRect l="16639" t="15165"/>
          <a:stretch/>
        </p:blipFill>
        <p:spPr>
          <a:xfrm>
            <a:off x="553941" y="4249858"/>
            <a:ext cx="5726305" cy="1695450"/>
          </a:xfrm>
          <a:prstGeom prst="rect">
            <a:avLst/>
          </a:prstGeom>
          <a:ln>
            <a:solidFill>
              <a:schemeClr val="accent1"/>
            </a:solidFill>
          </a:ln>
        </p:spPr>
      </p:pic>
      <p:grpSp>
        <p:nvGrpSpPr>
          <p:cNvPr id="8" name="Groupe 7"/>
          <p:cNvGrpSpPr/>
          <p:nvPr/>
        </p:nvGrpSpPr>
        <p:grpSpPr>
          <a:xfrm>
            <a:off x="147638" y="6572032"/>
            <a:ext cx="6608711" cy="2029108"/>
            <a:chOff x="166688" y="6667282"/>
            <a:chExt cx="6608711" cy="2029108"/>
          </a:xfrm>
        </p:grpSpPr>
        <p:pic>
          <p:nvPicPr>
            <p:cNvPr id="5" name="Image 4"/>
            <p:cNvPicPr>
              <a:picLocks noChangeAspect="1"/>
            </p:cNvPicPr>
            <p:nvPr/>
          </p:nvPicPr>
          <p:blipFill rotWithShape="1">
            <a:blip r:embed="rId5">
              <a:extLst>
                <a:ext uri="{BEBA8EAE-BF5A-486C-A8C5-ECC9F3942E4B}">
                  <a14:imgProps xmlns:a14="http://schemas.microsoft.com/office/drawing/2010/main">
                    <a14:imgLayer r:embed="rId6">
                      <a14:imgEffect>
                        <a14:sharpenSoften amount="50000"/>
                      </a14:imgEffect>
                    </a14:imgLayer>
                  </a14:imgProps>
                </a:ext>
              </a:extLst>
            </a:blip>
            <a:srcRect r="77471"/>
            <a:stretch/>
          </p:blipFill>
          <p:spPr>
            <a:xfrm>
              <a:off x="166688" y="6667282"/>
              <a:ext cx="1485183" cy="2029108"/>
            </a:xfrm>
            <a:prstGeom prst="rect">
              <a:avLst/>
            </a:prstGeom>
          </p:spPr>
        </p:pic>
        <p:sp>
          <p:nvSpPr>
            <p:cNvPr id="6" name="ZoneTexte 5"/>
            <p:cNvSpPr txBox="1"/>
            <p:nvPr/>
          </p:nvSpPr>
          <p:spPr>
            <a:xfrm>
              <a:off x="1752598" y="6667282"/>
              <a:ext cx="5022801" cy="1261884"/>
            </a:xfrm>
            <a:prstGeom prst="rect">
              <a:avLst/>
            </a:prstGeom>
            <a:solidFill>
              <a:schemeClr val="bg1"/>
            </a:solidFill>
          </p:spPr>
          <p:txBody>
            <a:bodyPr wrap="square" rtlCol="0">
              <a:spAutoFit/>
            </a:bodyPr>
            <a:lstStyle/>
            <a:p>
              <a:pPr algn="just"/>
              <a:r>
                <a:rPr lang="fr-FR" sz="1900" dirty="0"/>
                <a:t>Lorsque nous tenons une feuille de papier dans nos mains, elle se plie vers le bas. Elle n’est pas rigide. En revanche, si nous plions cette feuille, ses propriétés vont changer.</a:t>
              </a:r>
            </a:p>
          </p:txBody>
        </p:sp>
        <p:sp>
          <p:nvSpPr>
            <p:cNvPr id="7" name="ZoneTexte 6"/>
            <p:cNvSpPr txBox="1"/>
            <p:nvPr/>
          </p:nvSpPr>
          <p:spPr>
            <a:xfrm>
              <a:off x="1752598" y="8019282"/>
              <a:ext cx="5022801" cy="677108"/>
            </a:xfrm>
            <a:prstGeom prst="rect">
              <a:avLst/>
            </a:prstGeom>
            <a:solidFill>
              <a:schemeClr val="bg1"/>
            </a:solidFill>
          </p:spPr>
          <p:txBody>
            <a:bodyPr wrap="square" rtlCol="0">
              <a:spAutoFit/>
            </a:bodyPr>
            <a:lstStyle/>
            <a:p>
              <a:pPr algn="just"/>
              <a:r>
                <a:rPr lang="fr-FR" sz="1900" dirty="0"/>
                <a:t>Constat : la feuille pliée, devient rigide. Elle peut supporter des charges ! C’est l’objet de ce défi.</a:t>
              </a:r>
            </a:p>
          </p:txBody>
        </p:sp>
      </p:grpSp>
      <p:pic>
        <p:nvPicPr>
          <p:cNvPr id="9" name="Image 8"/>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5170960" y="8718404"/>
            <a:ext cx="1534641" cy="348028"/>
          </a:xfrm>
          <a:prstGeom prst="rect">
            <a:avLst/>
          </a:prstGeom>
        </p:spPr>
      </p:pic>
    </p:spTree>
    <p:extLst>
      <p:ext uri="{BB962C8B-B14F-4D97-AF65-F5344CB8AC3E}">
        <p14:creationId xmlns:p14="http://schemas.microsoft.com/office/powerpoint/2010/main" val="21649054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idx="4294967295"/>
          </p:nvPr>
        </p:nvSpPr>
        <p:spPr>
          <a:xfrm>
            <a:off x="692677" y="341582"/>
            <a:ext cx="5460023" cy="952500"/>
          </a:xfrm>
        </p:spPr>
        <p:txBody>
          <a:bodyPr>
            <a:normAutofit fontScale="90000"/>
          </a:bodyPr>
          <a:lstStyle/>
          <a:p>
            <a:pPr algn="ctr">
              <a:lnSpc>
                <a:spcPct val="100000"/>
              </a:lnSpc>
            </a:pPr>
            <a:r>
              <a:rPr lang="fr-FR" b="1" dirty="0"/>
              <a:t>Compléments d’informations </a:t>
            </a:r>
            <a:br>
              <a:rPr lang="fr-FR" b="1" dirty="0"/>
            </a:br>
            <a:r>
              <a:rPr lang="fr-FR" b="1" dirty="0"/>
              <a:t>sur le  défi 3 : </a:t>
            </a:r>
          </a:p>
        </p:txBody>
      </p:sp>
      <p:sp>
        <p:nvSpPr>
          <p:cNvPr id="9" name="ZoneTexte 8"/>
          <p:cNvSpPr txBox="1"/>
          <p:nvPr/>
        </p:nvSpPr>
        <p:spPr>
          <a:xfrm>
            <a:off x="390753" y="5276127"/>
            <a:ext cx="6063873" cy="2080698"/>
          </a:xfrm>
          <a:prstGeom prst="rect">
            <a:avLst/>
          </a:prstGeom>
          <a:noFill/>
          <a:ln>
            <a:noFill/>
          </a:ln>
        </p:spPr>
        <p:txBody>
          <a:bodyPr wrap="square" rtlCol="0">
            <a:spAutoFit/>
          </a:bodyPr>
          <a:lstStyle/>
          <a:p>
            <a:pPr algn="just"/>
            <a:r>
              <a:rPr lang="fr-FR" sz="1846" b="1" dirty="0"/>
              <a:t>Voici ci-dessus différentes manières de plier une feuille. La classe en trouvera peut-être d’autres.</a:t>
            </a:r>
          </a:p>
          <a:p>
            <a:pPr algn="just"/>
            <a:r>
              <a:rPr lang="fr-FR" sz="1846" b="1" dirty="0"/>
              <a:t>Il sera utile d’observer et comparer les solutions trouvées par les élèves.</a:t>
            </a:r>
          </a:p>
          <a:p>
            <a:pPr algn="just"/>
            <a:r>
              <a:rPr lang="fr-FR" sz="1846" b="1" dirty="0"/>
              <a:t>La verbalisation est également importante pour décrire les pliages, en lien avec les mathématiques : en forme de carré, de rectangle, de cylindre etc.</a:t>
            </a:r>
          </a:p>
        </p:txBody>
      </p:sp>
      <p:pic>
        <p:nvPicPr>
          <p:cNvPr id="3" name="Image 2"/>
          <p:cNvPicPr>
            <a:picLocks noChangeAspect="1"/>
          </p:cNvPicPr>
          <p:nvPr/>
        </p:nvPicPr>
        <p:blipFill>
          <a:blip r:embed="rId3"/>
          <a:stretch>
            <a:fillRect/>
          </a:stretch>
        </p:blipFill>
        <p:spPr>
          <a:xfrm>
            <a:off x="373865" y="2431511"/>
            <a:ext cx="6335576" cy="1722832"/>
          </a:xfrm>
          <a:prstGeom prst="rect">
            <a:avLst/>
          </a:prstGeom>
        </p:spPr>
      </p:pic>
      <p:pic>
        <p:nvPicPr>
          <p:cNvPr id="6" name="Imag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170960" y="8718404"/>
            <a:ext cx="1534641" cy="348028"/>
          </a:xfrm>
          <a:prstGeom prst="rect">
            <a:avLst/>
          </a:prstGeom>
        </p:spPr>
      </p:pic>
    </p:spTree>
    <p:extLst>
      <p:ext uri="{BB962C8B-B14F-4D97-AF65-F5344CB8AC3E}">
        <p14:creationId xmlns:p14="http://schemas.microsoft.com/office/powerpoint/2010/main" val="10077617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35744" y="274185"/>
            <a:ext cx="6386512" cy="980457"/>
          </a:xfrm>
        </p:spPr>
        <p:txBody>
          <a:bodyPr>
            <a:normAutofit/>
          </a:bodyPr>
          <a:lstStyle/>
          <a:p>
            <a:r>
              <a:rPr lang="fr-FR" b="1" dirty="0"/>
              <a:t>Commentaires des différentes diapos</a:t>
            </a:r>
          </a:p>
        </p:txBody>
      </p:sp>
      <p:sp>
        <p:nvSpPr>
          <p:cNvPr id="3" name="Espace réservé du contenu 2"/>
          <p:cNvSpPr>
            <a:spLocks noGrp="1"/>
          </p:cNvSpPr>
          <p:nvPr>
            <p:ph idx="1"/>
          </p:nvPr>
        </p:nvSpPr>
        <p:spPr>
          <a:xfrm>
            <a:off x="471488" y="1254642"/>
            <a:ext cx="5915025" cy="7591645"/>
          </a:xfrm>
        </p:spPr>
        <p:txBody>
          <a:bodyPr>
            <a:normAutofit fontScale="92500" lnSpcReduction="20000"/>
          </a:bodyPr>
          <a:lstStyle/>
          <a:p>
            <a:pPr algn="just"/>
            <a:r>
              <a:rPr lang="fr-FR" dirty="0"/>
              <a:t>Diapo Connaissances scientifiques en jeu :</a:t>
            </a:r>
          </a:p>
          <a:p>
            <a:pPr lvl="1" algn="just"/>
            <a:r>
              <a:rPr lang="fr-FR" dirty="0"/>
              <a:t>Source des schémas / explications : Les scientifiques en herbe, Pistes pédagogiques pour l’enseignant – cycle 2, Natacha Carré, Conseillère pédagogique, 2016-2017</a:t>
            </a:r>
          </a:p>
          <a:p>
            <a:pPr lvl="1" algn="just"/>
            <a:r>
              <a:rPr lang="fr-FR" dirty="0"/>
              <a:t>https://www.universalis.fr/encyclopedie/papier/1-definition-du-materiau-papier/</a:t>
            </a:r>
          </a:p>
          <a:p>
            <a:pPr lvl="1" algn="just"/>
            <a:r>
              <a:rPr lang="fr-FR" dirty="0"/>
              <a:t>https://fr.wikipedia.org/wiki/Anisotropie</a:t>
            </a:r>
          </a:p>
          <a:p>
            <a:pPr lvl="1" algn="just"/>
            <a:r>
              <a:rPr lang="fr-FR" dirty="0"/>
              <a:t>http://www.amaco.org/webapp/website/website.html?id=102&amp;read=true&amp;pageId=493</a:t>
            </a:r>
          </a:p>
          <a:p>
            <a:pPr algn="just"/>
            <a:r>
              <a:rPr lang="fr-FR" dirty="0"/>
              <a:t>Diapo Défi 2 :</a:t>
            </a:r>
          </a:p>
          <a:p>
            <a:pPr lvl="1" algn="just"/>
            <a:r>
              <a:rPr lang="fr-FR" dirty="0"/>
              <a:t>Ces tests sont réalisés par les fabricants selon l’usage du matériau considéré. Il est possible de tester différents papiers pour comparer : papier épais, fin, plastifié, carton etc.</a:t>
            </a:r>
          </a:p>
          <a:p>
            <a:pPr lvl="1" algn="just"/>
            <a:r>
              <a:rPr lang="fr-FR" dirty="0"/>
              <a:t>Conclusion : la feuille de papier testée résiste à la tension mais pas à la compression.</a:t>
            </a:r>
          </a:p>
          <a:p>
            <a:pPr algn="just"/>
            <a:r>
              <a:rPr lang="fr-FR" dirty="0"/>
              <a:t>Diapo Défi 3 :</a:t>
            </a:r>
          </a:p>
          <a:p>
            <a:pPr lvl="1" algn="just"/>
            <a:r>
              <a:rPr lang="fr-FR" dirty="0"/>
              <a:t>Lorsqu’on prend une feuille de papier dans les mains, elle n’est pas « rigide ». Elle se plie vers le bas. Elle ne tient pas « droit ».</a:t>
            </a:r>
          </a:p>
          <a:p>
            <a:pPr lvl="1" algn="just"/>
            <a:r>
              <a:rPr lang="fr-FR" dirty="0"/>
              <a:t>Si on plie cette feuille, on constate qu’elle devient rigide, elle conserve sa forme. Elle va pouvoir supporter une charge.</a:t>
            </a:r>
          </a:p>
          <a:p>
            <a:pPr algn="just"/>
            <a:r>
              <a:rPr lang="fr-FR" dirty="0"/>
              <a:t>Diapo Défi 4 :</a:t>
            </a:r>
          </a:p>
          <a:p>
            <a:pPr lvl="1" algn="just"/>
            <a:r>
              <a:rPr lang="fr-FR" dirty="0"/>
              <a:t>Explications pour le pliage en cylindre : lorsqu’on pose le livre sur le cylindre, le poids du livre se répartit tout autour du cylindre. La feuille de papier a plus « de force » pour supporter le poids du livre.</a:t>
            </a:r>
          </a:p>
          <a:p>
            <a:pPr algn="just"/>
            <a:r>
              <a:rPr lang="fr-FR" dirty="0"/>
              <a:t>Diapo Quelques solutions : </a:t>
            </a:r>
            <a:r>
              <a:rPr lang="fr-FR" i="1" dirty="0"/>
              <a:t>photos personnelles </a:t>
            </a:r>
            <a:r>
              <a:rPr lang="fr-FR" i="1" dirty="0" err="1"/>
              <a:t>M.Méreau</a:t>
            </a:r>
            <a:endParaRPr lang="fr-FR" i="1" dirty="0"/>
          </a:p>
          <a:p>
            <a:pPr algn="just"/>
            <a:r>
              <a:rPr lang="fr-FR" dirty="0"/>
              <a:t>Diapo Explications 2 : </a:t>
            </a:r>
            <a:r>
              <a:rPr lang="fr-FR" u="sng" dirty="0"/>
              <a:t>photo et texte CP La goutte d’Or</a:t>
            </a:r>
          </a:p>
          <a:p>
            <a:pPr algn="just"/>
            <a:r>
              <a:rPr lang="fr-FR" dirty="0"/>
              <a:t>Dernière diapo : source </a:t>
            </a:r>
            <a:r>
              <a:rPr lang="fr-FR" dirty="0" err="1"/>
              <a:t>Archzine</a:t>
            </a:r>
            <a:endParaRPr lang="fr-FR" dirty="0"/>
          </a:p>
          <a:p>
            <a:pPr marL="342900" lvl="1" indent="0" algn="just">
              <a:buNone/>
            </a:pPr>
            <a:endParaRPr lang="fr-FR" dirty="0"/>
          </a:p>
        </p:txBody>
      </p:sp>
      <p:pic>
        <p:nvPicPr>
          <p:cNvPr id="5" name="Imag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70960" y="8344508"/>
            <a:ext cx="1534641" cy="348028"/>
          </a:xfrm>
          <a:prstGeom prst="rect">
            <a:avLst/>
          </a:prstGeom>
        </p:spPr>
      </p:pic>
      <p:sp>
        <p:nvSpPr>
          <p:cNvPr id="6" name="ZoneTexte 5"/>
          <p:cNvSpPr txBox="1"/>
          <p:nvPr/>
        </p:nvSpPr>
        <p:spPr>
          <a:xfrm>
            <a:off x="1977656" y="8781012"/>
            <a:ext cx="4880345" cy="369332"/>
          </a:xfrm>
          <a:prstGeom prst="rect">
            <a:avLst/>
          </a:prstGeom>
          <a:noFill/>
        </p:spPr>
        <p:txBody>
          <a:bodyPr wrap="square" rtlCol="0">
            <a:spAutoFit/>
          </a:bodyPr>
          <a:lstStyle/>
          <a:p>
            <a:pPr algn="r"/>
            <a:r>
              <a:rPr lang="fr-FR" b="1" dirty="0">
                <a:solidFill>
                  <a:schemeClr val="bg1">
                    <a:lumMod val="50000"/>
                  </a:schemeClr>
                </a:solidFill>
                <a:latin typeface="Palatino Linotype" panose="02040502050505030304" pitchFamily="18" charset="0"/>
                <a:cs typeface="Times New Roman" panose="02020603050405020304" pitchFamily="18" charset="0"/>
              </a:rPr>
              <a:t>Mélanie Méreau / Centre Pilote ESFI Nice</a:t>
            </a:r>
          </a:p>
        </p:txBody>
      </p:sp>
    </p:spTree>
    <p:extLst>
      <p:ext uri="{BB962C8B-B14F-4D97-AF65-F5344CB8AC3E}">
        <p14:creationId xmlns:p14="http://schemas.microsoft.com/office/powerpoint/2010/main" val="1802147792"/>
      </p:ext>
    </p:extLst>
  </p:cSld>
  <p:clrMapOvr>
    <a:masterClrMapping/>
  </p:clrMapOvr>
</p:sld>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hèm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4090</TotalTime>
  <Words>566</Words>
  <Application>Microsoft Office PowerPoint</Application>
  <PresentationFormat>Affichage à l'écran (4:3)</PresentationFormat>
  <Paragraphs>50</Paragraphs>
  <Slides>5</Slides>
  <Notes>2</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5</vt:i4>
      </vt:variant>
    </vt:vector>
  </HeadingPairs>
  <TitlesOfParts>
    <vt:vector size="12" baseType="lpstr">
      <vt:lpstr>Arial</vt:lpstr>
      <vt:lpstr>Calibri</vt:lpstr>
      <vt:lpstr>Calibri Light</vt:lpstr>
      <vt:lpstr>Palatino Linotype</vt:lpstr>
      <vt:lpstr>Times New Roman</vt:lpstr>
      <vt:lpstr>Wingdings</vt:lpstr>
      <vt:lpstr>Thème Office</vt:lpstr>
      <vt:lpstr>SUPER COSTAUD, LE PAPIER ?</vt:lpstr>
      <vt:lpstr>Note pour l’enseignant : les défis scientifiques</vt:lpstr>
      <vt:lpstr>Connaissances scientifiques en jeu : le papier</vt:lpstr>
      <vt:lpstr>Compléments d’informations  sur le  défi 3 : </vt:lpstr>
      <vt:lpstr>Commentaires des différentes diapos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SUPER COSTAUD, LE PAPIER ?</dc:title>
  <dc:creator>Mereau Melanie</dc:creator>
  <cp:lastModifiedBy>Mereau Melanie</cp:lastModifiedBy>
  <cp:revision>41</cp:revision>
  <dcterms:created xsi:type="dcterms:W3CDTF">2020-06-05T13:17:16Z</dcterms:created>
  <dcterms:modified xsi:type="dcterms:W3CDTF">2020-06-09T07:40:41Z</dcterms:modified>
</cp:coreProperties>
</file>