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9" r:id="rId2"/>
    <p:sldId id="257" r:id="rId3"/>
    <p:sldId id="264" r:id="rId4"/>
    <p:sldId id="266" r:id="rId5"/>
    <p:sldId id="267" r:id="rId6"/>
    <p:sldId id="268" r:id="rId7"/>
    <p:sldId id="269" r:id="rId8"/>
    <p:sldId id="271" r:id="rId9"/>
    <p:sldId id="273" r:id="rId10"/>
    <p:sldId id="274" r:id="rId11"/>
    <p:sldId id="270" r:id="rId1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69" autoAdjust="0"/>
  </p:normalViewPr>
  <p:slideViewPr>
    <p:cSldViewPr snapToGrid="0">
      <p:cViewPr varScale="1">
        <p:scale>
          <a:sx n="45" d="100"/>
          <a:sy n="45" d="100"/>
        </p:scale>
        <p:origin x="23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8379-674C-45CA-96D8-13A3E8083DFF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60933-1B52-4636-AAF5-627DECCEF1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025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Ces</a:t>
            </a:r>
            <a:r>
              <a:rPr lang="fr-FR" baseline="0" dirty="0"/>
              <a:t> tests sont réalisés par les fabricants selon l’usage du matériau considéré. Il est possible de tester différents papiers pour comparer : papier épais, fin, plastifié, carton etc.</a:t>
            </a:r>
          </a:p>
          <a:p>
            <a:endParaRPr lang="fr-FR" baseline="0" dirty="0"/>
          </a:p>
          <a:p>
            <a:r>
              <a:rPr lang="fr-FR" baseline="0" dirty="0"/>
              <a:t>Conclusion : la feuille de papier testée résiste à la tension mais pas à la compression.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60933-1B52-4636-AAF5-627DECCEF10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300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Lorsqu’on prend une feuille de papier dans les mains, elle n’est pas « rigide ». Elle</a:t>
            </a:r>
            <a:r>
              <a:rPr lang="fr-FR" baseline="0" dirty="0"/>
              <a:t> se plie vers le bas. Elle ne tient pas « droit ».</a:t>
            </a:r>
          </a:p>
          <a:p>
            <a:endParaRPr lang="fr-FR" baseline="0" dirty="0"/>
          </a:p>
          <a:p>
            <a:r>
              <a:rPr lang="fr-FR" baseline="0" dirty="0"/>
              <a:t>Si on plie cette feuille, on constate qu’elle devient rigide, elle conserve sa forme. Elle va pouvoir supporter une charge.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60933-1B52-4636-AAF5-627DECCEF10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494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Explications pour le pliage en cylindre : lorsqu’on pose le livre sur le cylindre, le poids du livre se répartit tout autour du cylindre. La feuille de papier a plus « de force » pour supporter le poids du livre.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60933-1B52-4636-AAF5-627DECCEF10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894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Photos personnelles Méreau Mélanie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60933-1B52-4636-AAF5-627DECCEF10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764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Photo + texte Centre Pilote La goutte d’Or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60933-1B52-4636-AAF5-627DECCEF10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184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Carton ondulé</a:t>
            </a:r>
          </a:p>
          <a:p>
            <a:r>
              <a:rPr lang="fr-FR" dirty="0" err="1"/>
              <a:t>Archzine</a:t>
            </a:r>
            <a:endParaRPr lang="fr-FR" b="0" u="none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60933-1B52-4636-AAF5-627DECCEF10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396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9C48-620F-4409-A781-44AC4886A14C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A0FA-D783-4683-A2A4-91EEDC7415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34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9C48-620F-4409-A781-44AC4886A14C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A0FA-D783-4683-A2A4-91EEDC7415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594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9C48-620F-4409-A781-44AC4886A14C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A0FA-D783-4683-A2A4-91EEDC7415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29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9C48-620F-4409-A781-44AC4886A14C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A0FA-D783-4683-A2A4-91EEDC7415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05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9C48-620F-4409-A781-44AC4886A14C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A0FA-D783-4683-A2A4-91EEDC7415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49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9C48-620F-4409-A781-44AC4886A14C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A0FA-D783-4683-A2A4-91EEDC7415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04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9C48-620F-4409-A781-44AC4886A14C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A0FA-D783-4683-A2A4-91EEDC7415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2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9C48-620F-4409-A781-44AC4886A14C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A0FA-D783-4683-A2A4-91EEDC7415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72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9C48-620F-4409-A781-44AC4886A14C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A0FA-D783-4683-A2A4-91EEDC7415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55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9C48-620F-4409-A781-44AC4886A14C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A0FA-D783-4683-A2A4-91EEDC7415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96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9C48-620F-4409-A781-44AC4886A14C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A0FA-D783-4683-A2A4-91EEDC7415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625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49C48-620F-4409-A781-44AC4886A14C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FA0FA-D783-4683-A2A4-91EEDC7415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44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1" y="486836"/>
            <a:ext cx="6553200" cy="1767417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SUPER COSTAUD, LE PAPIER ?</a:t>
            </a:r>
            <a:br>
              <a:rPr lang="fr-FR" sz="4000" b="1" dirty="0"/>
            </a:br>
            <a:r>
              <a:rPr lang="fr-FR" sz="4000" b="1" dirty="0"/>
              <a:t>Fichier élève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86"/>
          <a:stretch/>
        </p:blipFill>
        <p:spPr>
          <a:xfrm>
            <a:off x="1514476" y="2886075"/>
            <a:ext cx="3829050" cy="50006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285" y="8727278"/>
            <a:ext cx="1534641" cy="34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77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487" y="220223"/>
            <a:ext cx="5915025" cy="891588"/>
          </a:xfrm>
        </p:spPr>
        <p:txBody>
          <a:bodyPr/>
          <a:lstStyle/>
          <a:p>
            <a:pPr algn="ctr"/>
            <a:r>
              <a:rPr lang="fr-FR" b="1" dirty="0"/>
              <a:t>Explications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718279" y="2380328"/>
            <a:ext cx="39164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Le livre ne doit pas être posé n’importe comment sur le cylindre... </a:t>
            </a:r>
          </a:p>
          <a:p>
            <a:pPr algn="just"/>
            <a:r>
              <a:rPr lang="fr-FR" sz="2000" dirty="0"/>
              <a:t>Si tu poses n’importe quel endroit du livre sur le cylindre, le poids ne se répartit pas </a:t>
            </a:r>
            <a:r>
              <a:rPr lang="fr-FR" sz="2000" u="sng" dirty="0"/>
              <a:t>uniformément.</a:t>
            </a:r>
            <a:endParaRPr lang="fr-FR" sz="2000" dirty="0"/>
          </a:p>
          <a:p>
            <a:pPr algn="just"/>
            <a:r>
              <a:rPr lang="fr-FR" sz="2000" dirty="0"/>
              <a:t>Conséquence : le livre et la feuille tombent.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5911001"/>
            <a:ext cx="6858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Pour qu’un objet tienne en équilibre sur un autre, </a:t>
            </a:r>
          </a:p>
          <a:p>
            <a:pPr algn="ctr"/>
            <a:r>
              <a:rPr lang="fr-FR" sz="2400" b="1" dirty="0">
                <a:solidFill>
                  <a:srgbClr val="FF0000"/>
                </a:solidFill>
              </a:rPr>
              <a:t>sa masse doit être répartie uniformément </a:t>
            </a:r>
          </a:p>
          <a:p>
            <a:pPr algn="ctr"/>
            <a:r>
              <a:rPr lang="fr-FR" sz="2400" b="1" dirty="0">
                <a:solidFill>
                  <a:srgbClr val="FF0000"/>
                </a:solidFill>
              </a:rPr>
              <a:t>sur l’autre objet.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78" y="2706968"/>
            <a:ext cx="2279919" cy="220904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960" y="8718404"/>
            <a:ext cx="1534641" cy="34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5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2787992"/>
          </a:xfrm>
        </p:spPr>
        <p:txBody>
          <a:bodyPr>
            <a:normAutofit fontScale="90000"/>
          </a:bodyPr>
          <a:lstStyle/>
          <a:p>
            <a:r>
              <a:rPr lang="fr-FR" sz="3600" b="1" dirty="0"/>
              <a:t>Prolongements...</a:t>
            </a:r>
            <a:br>
              <a:rPr lang="fr-FR" sz="3600" b="1" dirty="0"/>
            </a:br>
            <a:br>
              <a:rPr lang="fr-FR" sz="3600" b="1" dirty="0"/>
            </a:br>
            <a:r>
              <a:rPr lang="fr-FR" sz="3600" b="1" dirty="0"/>
              <a:t>Cette photographie est-elle réelle ou truquée ?</a:t>
            </a:r>
            <a:br>
              <a:rPr lang="fr-FR" sz="3600" b="1" dirty="0"/>
            </a:br>
            <a:br>
              <a:rPr lang="fr-FR" sz="3600" b="1" dirty="0"/>
            </a:br>
            <a:r>
              <a:rPr lang="fr-FR" sz="3600" b="1" dirty="0"/>
              <a:t>Explique pourquoi.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74936"/>
            <a:ext cx="6466286" cy="446173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960" y="8718404"/>
            <a:ext cx="1534641" cy="34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85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6858000" cy="833662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73271">
              <a:lnSpc>
                <a:spcPct val="150000"/>
              </a:lnSpc>
            </a:pPr>
            <a:r>
              <a:rPr lang="fr-FR" sz="2215" b="1" u="sng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Super costaud, le papier ?</a:t>
            </a:r>
            <a:br>
              <a:rPr lang="fr-FR" sz="2215" b="1" u="sng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</a:br>
            <a:r>
              <a:rPr lang="fr-FR" sz="1800" b="1" u="sng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Défi 1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: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Faire tenir un gros livre sur une feuille de papier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31285" y="2055913"/>
            <a:ext cx="3526518" cy="12285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846" b="1" u="sng" dirty="0"/>
              <a:t>Ton matériel</a:t>
            </a:r>
            <a:r>
              <a:rPr lang="fr-FR" sz="1846" dirty="0"/>
              <a:t> :</a:t>
            </a:r>
          </a:p>
          <a:p>
            <a:pPr marL="182604" indent="-182604">
              <a:buFontTx/>
              <a:buChar char="-"/>
            </a:pPr>
            <a:r>
              <a:rPr lang="fr-FR" sz="1846" dirty="0"/>
              <a:t>1 gros livre (ou épais)</a:t>
            </a:r>
          </a:p>
          <a:p>
            <a:pPr marL="182604" indent="-182604">
              <a:buFontTx/>
              <a:buChar char="-"/>
            </a:pPr>
            <a:r>
              <a:rPr lang="fr-FR" sz="1846" dirty="0"/>
              <a:t>1 feuille de papier</a:t>
            </a:r>
          </a:p>
          <a:p>
            <a:pPr marL="182604" indent="-182604">
              <a:buFontTx/>
              <a:buChar char="-"/>
            </a:pPr>
            <a:r>
              <a:rPr lang="fr-FR" sz="1846" dirty="0"/>
              <a:t>Cahier, crayon gris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31285" y="3358487"/>
            <a:ext cx="6069162" cy="12285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846" b="1" u="sng" dirty="0"/>
              <a:t>Protocole expérimental </a:t>
            </a:r>
            <a:r>
              <a:rPr lang="fr-FR" sz="1846" u="sng" dirty="0"/>
              <a:t>:</a:t>
            </a:r>
            <a:endParaRPr lang="fr-FR" sz="1846" dirty="0"/>
          </a:p>
          <a:p>
            <a:pPr algn="just"/>
            <a:r>
              <a:rPr lang="fr-FR" sz="1846" dirty="0"/>
              <a:t>Prends le livre et essaie de le faire tenir sur la feuille de papier. </a:t>
            </a:r>
            <a:r>
              <a:rPr lang="fr-FR" sz="1846" b="1" dirty="0"/>
              <a:t>Le livre doit tenir tout seul, sans intervention extérieure. </a:t>
            </a:r>
            <a:r>
              <a:rPr lang="fr-FR" sz="1846" dirty="0"/>
              <a:t>Essaie de plusieurs façons ! Tu vas y arriver </a:t>
            </a:r>
            <a:r>
              <a:rPr lang="fr-FR" sz="1846" dirty="0">
                <a:sym typeface="Wingdings" panose="05000000000000000000" pitchFamily="2" charset="2"/>
              </a:rPr>
              <a:t></a:t>
            </a:r>
            <a:endParaRPr lang="fr-FR" sz="1846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948119"/>
            <a:ext cx="6858000" cy="1029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31" dirty="0">
                <a:latin typeface="Gabriola" panose="04040605051002020D02" pitchFamily="82" charset="0"/>
              </a:rPr>
              <a:t>Voici l’expérience que tu vas devoir faire à l’école ou à la maison.</a:t>
            </a:r>
          </a:p>
          <a:p>
            <a:pPr algn="just"/>
            <a:r>
              <a:rPr lang="fr-FR" sz="2031" dirty="0">
                <a:latin typeface="Gabriola" panose="04040605051002020D02" pitchFamily="82" charset="0"/>
              </a:rPr>
              <a:t>Fais-toi aider par un adulte si possible.</a:t>
            </a:r>
          </a:p>
          <a:p>
            <a:pPr algn="just"/>
            <a:r>
              <a:rPr lang="fr-FR" sz="2031" dirty="0">
                <a:latin typeface="Gabriola" panose="04040605051002020D02" pitchFamily="82" charset="0"/>
              </a:rPr>
              <a:t>Sur ton cahier, essaie de dessiner ce que tu as fait et note tes observations.</a:t>
            </a:r>
            <a:endParaRPr lang="fr-FR" sz="2031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45" y="75358"/>
            <a:ext cx="1534641" cy="348028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28788" y="4737324"/>
            <a:ext cx="6566098" cy="43531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846" b="1" u="sng" dirty="0"/>
              <a:t>Dessine ou envoie une photo de ton expérience :</a:t>
            </a:r>
          </a:p>
          <a:p>
            <a:endParaRPr lang="fr-FR" sz="1846" b="1" u="sng" dirty="0"/>
          </a:p>
          <a:p>
            <a:endParaRPr lang="fr-FR" sz="1846" b="1" u="sng" dirty="0"/>
          </a:p>
          <a:p>
            <a:endParaRPr lang="fr-FR" sz="1846" b="1" u="sng" dirty="0"/>
          </a:p>
          <a:p>
            <a:endParaRPr lang="fr-FR" sz="1846" b="1" u="sng" dirty="0"/>
          </a:p>
          <a:p>
            <a:endParaRPr lang="fr-FR" sz="1846" b="1" u="sng" dirty="0"/>
          </a:p>
          <a:p>
            <a:endParaRPr lang="fr-FR" sz="1846" b="1" u="sng" dirty="0"/>
          </a:p>
          <a:p>
            <a:endParaRPr lang="fr-FR" sz="1846" b="1" u="sng" dirty="0"/>
          </a:p>
          <a:p>
            <a:r>
              <a:rPr lang="fr-FR" sz="1846" b="1" u="sng" dirty="0"/>
              <a:t>Qu’as-tu observé ? Est-ce que cela a marché ? Pourquoi ?</a:t>
            </a:r>
          </a:p>
          <a:p>
            <a:pPr algn="ctr"/>
            <a:r>
              <a:rPr lang="fr-FR" sz="1846" dirty="0">
                <a:solidFill>
                  <a:srgbClr val="000000"/>
                </a:solidFill>
                <a:sym typeface="Helvetica"/>
              </a:rPr>
              <a:t>………………………………………………………………………………………………………. ………………………………………………………………………………………………………. ………………………………………………………………………………………………………. ………………………………………………………………………………………………………. ………………………………………………………………………………………………………. ……………………………………………………………………………………………………….</a:t>
            </a:r>
            <a:endParaRPr lang="fr-FR" sz="1846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2" b="12090"/>
          <a:stretch/>
        </p:blipFill>
        <p:spPr>
          <a:xfrm>
            <a:off x="3957803" y="1978016"/>
            <a:ext cx="2382484" cy="162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20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 txBox="1">
            <a:spLocks/>
          </p:cNvSpPr>
          <p:nvPr/>
        </p:nvSpPr>
        <p:spPr>
          <a:xfrm>
            <a:off x="0" y="1"/>
            <a:ext cx="6858000" cy="833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3271">
              <a:lnSpc>
                <a:spcPct val="150000"/>
              </a:lnSpc>
            </a:pPr>
            <a:r>
              <a:rPr lang="fr-FR" sz="2215" b="1" u="sng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Super costaud, le papier ?</a:t>
            </a:r>
            <a:br>
              <a:rPr lang="fr-FR" sz="2215" b="1" u="sng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</a:br>
            <a:r>
              <a:rPr lang="fr-FR" sz="1800" b="1" u="sng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Défi 1</a:t>
            </a:r>
            <a:r>
              <a:rPr lang="fr-FR" sz="1800" b="1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: </a:t>
            </a:r>
            <a:r>
              <a:rPr lang="fr-FR" sz="1800" b="1">
                <a:latin typeface="Arial" panose="020B0604020202020204" pitchFamily="34" charset="0"/>
                <a:cs typeface="Arial" panose="020B0604020202020204" pitchFamily="34" charset="0"/>
              </a:rPr>
              <a:t>Faire tenir un gros livre sur une feuille de papier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5951" y="927324"/>
            <a:ext cx="6566098" cy="4069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846" b="1" u="sng" dirty="0"/>
              <a:t>Dessine ou envoie une photo de ton expérience :</a:t>
            </a:r>
          </a:p>
          <a:p>
            <a:endParaRPr lang="fr-FR" sz="1846" b="1" u="sng" dirty="0"/>
          </a:p>
          <a:p>
            <a:endParaRPr lang="fr-FR" sz="1846" b="1" u="sng" dirty="0"/>
          </a:p>
          <a:p>
            <a:endParaRPr lang="fr-FR" sz="1846" b="1" u="sng" dirty="0"/>
          </a:p>
          <a:p>
            <a:endParaRPr lang="fr-FR" sz="1846" b="1" u="sng" dirty="0"/>
          </a:p>
          <a:p>
            <a:endParaRPr lang="fr-FR" sz="1846" b="1" u="sng" dirty="0"/>
          </a:p>
          <a:p>
            <a:endParaRPr lang="fr-FR" sz="1846" b="1" u="sng" dirty="0"/>
          </a:p>
          <a:p>
            <a:endParaRPr lang="fr-FR" sz="1846" b="1" u="sng" dirty="0"/>
          </a:p>
          <a:p>
            <a:r>
              <a:rPr lang="fr-FR" sz="1846" b="1" u="sng" dirty="0"/>
              <a:t>Qu’as-tu observé ? Est-ce que cela a marché ? Pourquoi ?</a:t>
            </a:r>
          </a:p>
          <a:p>
            <a:pPr algn="ctr"/>
            <a:r>
              <a:rPr lang="fr-FR" sz="1846" dirty="0">
                <a:solidFill>
                  <a:srgbClr val="000000"/>
                </a:solidFill>
                <a:sym typeface="Helvetica"/>
              </a:rPr>
              <a:t>………………………………………………………………………………………………………. ………………………………………………………………………………………………………. ………………………………………………………………………………………………………. ………………………………………………………………………………………………………. ……………………………………………………………………………………………………….</a:t>
            </a:r>
            <a:endParaRPr lang="fr-FR" sz="1846" dirty="0"/>
          </a:p>
        </p:txBody>
      </p:sp>
      <p:sp>
        <p:nvSpPr>
          <p:cNvPr id="9" name="ZoneTexte 8"/>
          <p:cNvSpPr txBox="1"/>
          <p:nvPr/>
        </p:nvSpPr>
        <p:spPr>
          <a:xfrm>
            <a:off x="145951" y="5051948"/>
            <a:ext cx="6566098" cy="4069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846" b="1" u="sng" dirty="0"/>
              <a:t>Dessine ou envoie une photo de ton expérience :</a:t>
            </a:r>
          </a:p>
          <a:p>
            <a:endParaRPr lang="fr-FR" sz="1846" b="1" u="sng" dirty="0"/>
          </a:p>
          <a:p>
            <a:endParaRPr lang="fr-FR" sz="1846" b="1" u="sng" dirty="0"/>
          </a:p>
          <a:p>
            <a:endParaRPr lang="fr-FR" sz="1846" b="1" u="sng" dirty="0"/>
          </a:p>
          <a:p>
            <a:endParaRPr lang="fr-FR" sz="1846" b="1" u="sng" dirty="0"/>
          </a:p>
          <a:p>
            <a:endParaRPr lang="fr-FR" sz="1846" b="1" u="sng" dirty="0"/>
          </a:p>
          <a:p>
            <a:endParaRPr lang="fr-FR" sz="1846" b="1" u="sng" dirty="0"/>
          </a:p>
          <a:p>
            <a:endParaRPr lang="fr-FR" sz="1846" b="1" u="sng" dirty="0"/>
          </a:p>
          <a:p>
            <a:r>
              <a:rPr lang="fr-FR" sz="1846" b="1" u="sng" dirty="0"/>
              <a:t>Qu’as-tu observé ? Est-ce que cela a marché ? Pourquoi ?</a:t>
            </a:r>
          </a:p>
          <a:p>
            <a:pPr algn="ctr"/>
            <a:r>
              <a:rPr lang="fr-FR" sz="1846" dirty="0">
                <a:solidFill>
                  <a:srgbClr val="000000"/>
                </a:solidFill>
                <a:sym typeface="Helvetica"/>
              </a:rPr>
              <a:t>………………………………………………………………………………………………………. ………………………………………………………………………………………………………. ………………………………………………………………………………………………………. ………………………………………………………………………………………………………. ……………………………………………………………………………………………………….</a:t>
            </a:r>
            <a:endParaRPr lang="fr-FR" sz="1846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45" y="75358"/>
            <a:ext cx="1534641" cy="34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61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6858000" cy="833662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73271">
              <a:lnSpc>
                <a:spcPct val="150000"/>
              </a:lnSpc>
            </a:pPr>
            <a:r>
              <a:rPr lang="fr-FR" sz="2215" b="1" u="sng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Super costaud, le papier ?</a:t>
            </a:r>
            <a:br>
              <a:rPr lang="fr-FR" sz="2215" b="1" u="sng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</a:br>
            <a:r>
              <a:rPr lang="fr-FR" sz="1800" b="1" u="sng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Défi 2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: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Tester une feuille de papier !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31284" y="2162707"/>
            <a:ext cx="4121665" cy="9444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846" b="1" u="sng" dirty="0"/>
              <a:t>Ton matériel</a:t>
            </a:r>
            <a:r>
              <a:rPr lang="fr-FR" sz="1846" dirty="0"/>
              <a:t> :</a:t>
            </a:r>
          </a:p>
          <a:p>
            <a:pPr marL="182604" indent="-182604">
              <a:buFontTx/>
              <a:buChar char="-"/>
            </a:pPr>
            <a:r>
              <a:rPr lang="fr-FR" sz="1846" dirty="0"/>
              <a:t>2/3 feuilles de brouillon non froissées</a:t>
            </a:r>
          </a:p>
          <a:p>
            <a:pPr marL="182604" indent="-182604">
              <a:buFontTx/>
              <a:buChar char="-"/>
            </a:pPr>
            <a:r>
              <a:rPr lang="fr-FR" sz="1846" dirty="0"/>
              <a:t>Cahier, crayon gris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31284" y="3107196"/>
            <a:ext cx="6263602" cy="9444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846" b="1" u="sng" dirty="0"/>
              <a:t>Protocole expérimental </a:t>
            </a:r>
            <a:r>
              <a:rPr lang="fr-FR" sz="1846" u="sng" dirty="0"/>
              <a:t>:</a:t>
            </a:r>
            <a:endParaRPr lang="fr-FR" sz="1846" dirty="0"/>
          </a:p>
          <a:p>
            <a:pPr algn="just"/>
            <a:r>
              <a:rPr lang="fr-FR" sz="1846" dirty="0"/>
              <a:t>Réalise ces 2 expériences simples et note tes observations. Ensuite, discute avec la classe.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0" y="871919"/>
            <a:ext cx="6858000" cy="1342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31" dirty="0">
                <a:latin typeface="Gabriola" panose="04040605051002020D02" pitchFamily="82" charset="0"/>
              </a:rPr>
              <a:t>Une feuille de papier est un matériau étonnant... Aujourd’hui, tu vas faire passer quelques </a:t>
            </a:r>
            <a:r>
              <a:rPr lang="fr-FR" sz="2031" b="1" dirty="0">
                <a:solidFill>
                  <a:srgbClr val="FF0000"/>
                </a:solidFill>
                <a:latin typeface="Gabriola" panose="04040605051002020D02" pitchFamily="82" charset="0"/>
              </a:rPr>
              <a:t>tests</a:t>
            </a:r>
            <a:r>
              <a:rPr lang="fr-FR" sz="2031" dirty="0">
                <a:latin typeface="Gabriola" panose="04040605051002020D02" pitchFamily="82" charset="0"/>
              </a:rPr>
              <a:t> à ce matériau, à l’école ou à la maison.</a:t>
            </a:r>
          </a:p>
          <a:p>
            <a:pPr algn="just"/>
            <a:r>
              <a:rPr lang="fr-FR" sz="2031" dirty="0">
                <a:latin typeface="Gabriola" panose="04040605051002020D02" pitchFamily="82" charset="0"/>
              </a:rPr>
              <a:t>Fais-toi aider par un adulte si possible.</a:t>
            </a:r>
          </a:p>
          <a:p>
            <a:pPr algn="just"/>
            <a:r>
              <a:rPr lang="fr-FR" sz="2031" dirty="0">
                <a:latin typeface="Gabriola" panose="04040605051002020D02" pitchFamily="82" charset="0"/>
              </a:rPr>
              <a:t>Sur ton cahier, essaie de dessiner ce que tu as fait et note tes observations.</a:t>
            </a:r>
            <a:endParaRPr lang="fr-FR" sz="2031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45" y="75358"/>
            <a:ext cx="1534641" cy="348028"/>
          </a:xfrm>
          <a:prstGeom prst="rect">
            <a:avLst/>
          </a:prstGeom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765101"/>
              </p:ext>
            </p:extLst>
          </p:nvPr>
        </p:nvGraphicFramePr>
        <p:xfrm>
          <a:off x="154322" y="4051685"/>
          <a:ext cx="6540563" cy="5019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67811">
                  <a:extLst>
                    <a:ext uri="{9D8B030D-6E8A-4147-A177-3AD203B41FA5}">
                      <a16:colId xmlns:a16="http://schemas.microsoft.com/office/drawing/2014/main" val="4130051896"/>
                    </a:ext>
                  </a:extLst>
                </a:gridCol>
                <a:gridCol w="3272752">
                  <a:extLst>
                    <a:ext uri="{9D8B030D-6E8A-4147-A177-3AD203B41FA5}">
                      <a16:colId xmlns:a16="http://schemas.microsoft.com/office/drawing/2014/main" val="712987563"/>
                    </a:ext>
                  </a:extLst>
                </a:gridCol>
              </a:tblGrid>
              <a:tr h="187045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u="sng" dirty="0"/>
                        <a:t>Le test de tension</a:t>
                      </a:r>
                      <a:r>
                        <a:rPr lang="fr-FR" sz="1800" b="0" u="none" baseline="0" dirty="0"/>
                        <a:t>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u="none" dirty="0"/>
                        <a:t>Essayer de déchirer la feuille en tirant sur les côtés. </a:t>
                      </a:r>
                      <a:endParaRPr lang="fr-FR" sz="1800" dirty="0"/>
                    </a:p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u="sng" dirty="0"/>
                        <a:t>Qu’as-tu observé ?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sym typeface="Helvetica"/>
                        </a:rPr>
                        <a:t>……………………………………………….... ……………………………………………….... ………………………………………………....</a:t>
                      </a:r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436514"/>
                  </a:ext>
                </a:extLst>
              </a:tr>
              <a:tr h="1823335">
                <a:tc>
                  <a:txBody>
                    <a:bodyPr/>
                    <a:lstStyle/>
                    <a:p>
                      <a:r>
                        <a:rPr lang="fr-FR" sz="1800" b="1" u="sng" dirty="0"/>
                        <a:t>Le test de compression</a:t>
                      </a:r>
                      <a:r>
                        <a:rPr lang="fr-FR" sz="1800" dirty="0"/>
                        <a:t> :</a:t>
                      </a:r>
                    </a:p>
                    <a:p>
                      <a:r>
                        <a:rPr lang="fr-FR" sz="1800" dirty="0"/>
                        <a:t>Essaie d’écraser </a:t>
                      </a:r>
                    </a:p>
                    <a:p>
                      <a:r>
                        <a:rPr lang="fr-FR" sz="1800" dirty="0"/>
                        <a:t>la feuille.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u="sng" dirty="0"/>
                        <a:t>Qu’as-tu observé ?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……………………………………………….... ………………………………………………....………………………………………………....</a:t>
                      </a: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049731"/>
                  </a:ext>
                </a:extLst>
              </a:tr>
              <a:tr h="74295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800" b="1" u="sng" dirty="0"/>
                        <a:t>Conclusions</a:t>
                      </a:r>
                      <a:r>
                        <a:rPr lang="fr-FR" sz="1800" b="1" u="sng" baseline="0" dirty="0"/>
                        <a:t> sur le matériau feuille </a:t>
                      </a:r>
                      <a:r>
                        <a:rPr lang="fr-FR" sz="1800" baseline="0" dirty="0"/>
                        <a:t>: </a:t>
                      </a: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……………………………………………….. ………………………………………………......………………………………………………......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………………………………………………......………………………………………………......</a:t>
                      </a:r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823467"/>
                  </a:ext>
                </a:extLst>
              </a:tr>
            </a:tbl>
          </a:graphicData>
        </a:graphic>
      </p:graphicFrame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/>
          <a:srcRect b="23516"/>
          <a:stretch/>
        </p:blipFill>
        <p:spPr>
          <a:xfrm>
            <a:off x="620120" y="4892027"/>
            <a:ext cx="2637430" cy="101293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/>
          <a:srcRect r="12177" b="15737"/>
          <a:stretch/>
        </p:blipFill>
        <p:spPr>
          <a:xfrm>
            <a:off x="1993381" y="6205297"/>
            <a:ext cx="127978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86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6858000" cy="833662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73271">
              <a:lnSpc>
                <a:spcPct val="150000"/>
              </a:lnSpc>
            </a:pPr>
            <a:r>
              <a:rPr lang="fr-FR" sz="2215" b="1" u="sng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Super costaud, le papier ?</a:t>
            </a:r>
            <a:br>
              <a:rPr lang="fr-FR" sz="2215" b="1" u="sng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</a:br>
            <a:r>
              <a:rPr lang="fr-FR" sz="1800" b="1" u="sng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Défi 3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: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Transformons les propriétés de la feuille de papier !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31284" y="2162707"/>
            <a:ext cx="4121665" cy="9444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846" b="1" u="sng" dirty="0"/>
              <a:t>Ton matériel</a:t>
            </a:r>
            <a:r>
              <a:rPr lang="fr-FR" sz="1846" dirty="0"/>
              <a:t> :</a:t>
            </a:r>
          </a:p>
          <a:p>
            <a:pPr marL="182604" indent="-182604">
              <a:buFontTx/>
              <a:buChar char="-"/>
            </a:pPr>
            <a:r>
              <a:rPr lang="fr-FR" sz="1846" dirty="0"/>
              <a:t>2/3 feuilles de brouillon non froissées</a:t>
            </a:r>
          </a:p>
          <a:p>
            <a:pPr marL="182604" indent="-182604">
              <a:buFontTx/>
              <a:buChar char="-"/>
            </a:pPr>
            <a:r>
              <a:rPr lang="fr-FR" sz="1846" dirty="0"/>
              <a:t>Cahier, crayon gris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31284" y="3107196"/>
            <a:ext cx="6263602" cy="9444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846" b="1" u="sng" dirty="0"/>
              <a:t>Protocole expérimental </a:t>
            </a:r>
            <a:r>
              <a:rPr lang="fr-FR" sz="1846" u="sng" dirty="0"/>
              <a:t>:</a:t>
            </a:r>
            <a:endParaRPr lang="fr-FR" sz="1846" dirty="0"/>
          </a:p>
          <a:p>
            <a:pPr algn="just"/>
            <a:r>
              <a:rPr lang="fr-FR" sz="1846" dirty="0"/>
              <a:t>Réalise ces 2 expériences simples et note tes observations. Ensuite, discute avec la classe.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0" y="871919"/>
            <a:ext cx="6858000" cy="1342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31" dirty="0">
                <a:latin typeface="Gabriola" panose="04040605051002020D02" pitchFamily="82" charset="0"/>
              </a:rPr>
              <a:t>Une feuille de papier est un matériau étonnant... Aujourd’hui, tu vas faire passer quelques tests à ce matériau, à l’école ou à la maison.</a:t>
            </a:r>
          </a:p>
          <a:p>
            <a:pPr algn="just"/>
            <a:r>
              <a:rPr lang="fr-FR" sz="2031" dirty="0">
                <a:latin typeface="Gabriola" panose="04040605051002020D02" pitchFamily="82" charset="0"/>
              </a:rPr>
              <a:t>Fais-toi aider par un adulte si possible.</a:t>
            </a:r>
          </a:p>
          <a:p>
            <a:pPr algn="just"/>
            <a:r>
              <a:rPr lang="fr-FR" sz="2031" dirty="0">
                <a:latin typeface="Gabriola" panose="04040605051002020D02" pitchFamily="82" charset="0"/>
              </a:rPr>
              <a:t>Sur ton cahier, essaie de dessiner ce que tu as fait et note tes observations.</a:t>
            </a:r>
            <a:endParaRPr lang="fr-FR" sz="2031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45" y="75358"/>
            <a:ext cx="1534641" cy="348028"/>
          </a:xfrm>
          <a:prstGeom prst="rect">
            <a:avLst/>
          </a:prstGeom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82658"/>
              </p:ext>
            </p:extLst>
          </p:nvPr>
        </p:nvGraphicFramePr>
        <p:xfrm>
          <a:off x="154322" y="4051685"/>
          <a:ext cx="6540563" cy="5063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67811">
                  <a:extLst>
                    <a:ext uri="{9D8B030D-6E8A-4147-A177-3AD203B41FA5}">
                      <a16:colId xmlns:a16="http://schemas.microsoft.com/office/drawing/2014/main" val="4130051896"/>
                    </a:ext>
                  </a:extLst>
                </a:gridCol>
                <a:gridCol w="3272752">
                  <a:extLst>
                    <a:ext uri="{9D8B030D-6E8A-4147-A177-3AD203B41FA5}">
                      <a16:colId xmlns:a16="http://schemas.microsoft.com/office/drawing/2014/main" val="712987563"/>
                    </a:ext>
                  </a:extLst>
                </a:gridCol>
              </a:tblGrid>
              <a:tr h="177761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u="sng" baseline="0" dirty="0"/>
                        <a:t>Saisis une feuille de papier avec tes mains et remue-la.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u="sng" dirty="0"/>
                        <a:t>Qu’as-tu observé ?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sym typeface="Helvetica"/>
                        </a:rPr>
                        <a:t>……………………………………………….... ……………………………………………….... ………………………………………………....</a:t>
                      </a:r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436514"/>
                  </a:ext>
                </a:extLst>
              </a:tr>
              <a:tr h="1823335">
                <a:tc>
                  <a:txBody>
                    <a:bodyPr/>
                    <a:lstStyle/>
                    <a:p>
                      <a:r>
                        <a:rPr lang="fr-FR" sz="1800" b="1" u="sng" dirty="0"/>
                        <a:t>Plie cette</a:t>
                      </a:r>
                      <a:r>
                        <a:rPr lang="fr-FR" sz="1800" b="1" u="sng" baseline="0" dirty="0"/>
                        <a:t> feuille en accordéon.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u="sng" dirty="0"/>
                        <a:t>Qu’as-tu observé ?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……………………………………………….... ………………………………………………....………………………………………………....</a:t>
                      </a: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049731"/>
                  </a:ext>
                </a:extLst>
              </a:tr>
              <a:tr h="74295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1800" b="1" u="sng" dirty="0"/>
                        <a:t>En changeant « la forme » de cette feuille,</a:t>
                      </a:r>
                      <a:r>
                        <a:rPr lang="fr-FR" sz="1800" b="1" u="sng" baseline="0" dirty="0"/>
                        <a:t> observes-tu des différences sur sa « rigidité »</a:t>
                      </a:r>
                      <a:r>
                        <a:rPr lang="fr-FR" sz="1800" b="1" u="none" baseline="0" dirty="0"/>
                        <a:t>?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………………………………………………......………………………………………………......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………………………………………………......………………………………………………......</a:t>
                      </a:r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823467"/>
                  </a:ext>
                </a:extLst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380" y="4616894"/>
            <a:ext cx="1464799" cy="121498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3272" y="6218380"/>
            <a:ext cx="1408844" cy="135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51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 txBox="1">
            <a:spLocks/>
          </p:cNvSpPr>
          <p:nvPr/>
        </p:nvSpPr>
        <p:spPr>
          <a:xfrm>
            <a:off x="0" y="1"/>
            <a:ext cx="6858000" cy="833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3271">
              <a:lnSpc>
                <a:spcPct val="150000"/>
              </a:lnSpc>
            </a:pPr>
            <a:r>
              <a:rPr lang="fr-FR" sz="2215" b="1" u="sng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Super costaud, le papier ?</a:t>
            </a:r>
            <a:br>
              <a:rPr lang="fr-FR" sz="2215" b="1" u="sng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</a:br>
            <a:r>
              <a:rPr lang="fr-FR" sz="1800" b="1" u="sng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Défi 3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: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Transformons les propriétés de la feuille de papier !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5951" y="927324"/>
            <a:ext cx="6566098" cy="77617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846" b="1" u="sng" dirty="0"/>
              <a:t>Trouve</a:t>
            </a:r>
            <a:r>
              <a:rPr lang="fr-FR" sz="1846" b="1" dirty="0"/>
              <a:t> le maximum de manières possibles de plier une feuille de papier. </a:t>
            </a:r>
          </a:p>
          <a:p>
            <a:pPr algn="just"/>
            <a:r>
              <a:rPr lang="fr-FR" sz="1846" b="1" u="sng" dirty="0"/>
              <a:t>Dessine-les</a:t>
            </a:r>
            <a:r>
              <a:rPr lang="fr-FR" sz="1846" b="1" dirty="0"/>
              <a:t> pour t’en souvenir (tu en auras besoin pour le dernier défi </a:t>
            </a:r>
            <a:r>
              <a:rPr lang="fr-FR" sz="1846" b="1" dirty="0">
                <a:sym typeface="Wingdings" panose="05000000000000000000" pitchFamily="2" charset="2"/>
              </a:rPr>
              <a:t> )</a:t>
            </a:r>
            <a:r>
              <a:rPr lang="fr-FR" sz="1846" b="1" dirty="0"/>
              <a:t>.</a:t>
            </a:r>
          </a:p>
          <a:p>
            <a:pPr algn="just"/>
            <a:endParaRPr lang="fr-FR" sz="1846" b="1" u="sng" dirty="0"/>
          </a:p>
          <a:p>
            <a:endParaRPr lang="fr-FR" sz="1846" b="1" u="sng" dirty="0"/>
          </a:p>
          <a:p>
            <a:endParaRPr lang="fr-FR" sz="1846" b="1" u="sng" dirty="0"/>
          </a:p>
          <a:p>
            <a:endParaRPr lang="fr-FR" sz="1846" b="1" u="sng" dirty="0"/>
          </a:p>
          <a:p>
            <a:endParaRPr lang="fr-FR" sz="1846" b="1" u="sng" dirty="0"/>
          </a:p>
          <a:p>
            <a:endParaRPr lang="fr-FR" sz="1846" b="1" u="sng" dirty="0"/>
          </a:p>
          <a:p>
            <a:endParaRPr lang="fr-FR" sz="1846" b="1" u="sng" dirty="0"/>
          </a:p>
          <a:p>
            <a:endParaRPr lang="fr-FR" sz="1846" b="1" u="sng" dirty="0"/>
          </a:p>
          <a:p>
            <a:endParaRPr lang="fr-FR" sz="1846" b="1" u="sng" dirty="0"/>
          </a:p>
          <a:p>
            <a:endParaRPr lang="fr-FR" sz="1846" b="1" u="sng" dirty="0"/>
          </a:p>
          <a:p>
            <a:endParaRPr lang="fr-FR" sz="1846" b="1" u="sng" dirty="0"/>
          </a:p>
          <a:p>
            <a:endParaRPr lang="fr-FR" sz="1846" b="1" u="sng" dirty="0"/>
          </a:p>
          <a:p>
            <a:endParaRPr lang="fr-FR" sz="1846" b="1" u="sng" dirty="0"/>
          </a:p>
          <a:p>
            <a:endParaRPr lang="fr-FR" sz="1846" b="1" u="sng" dirty="0"/>
          </a:p>
          <a:p>
            <a:endParaRPr lang="fr-FR" sz="1846" b="1" u="sng" dirty="0"/>
          </a:p>
          <a:p>
            <a:endParaRPr lang="fr-FR" sz="1846" b="1" u="sng" dirty="0"/>
          </a:p>
          <a:p>
            <a:endParaRPr lang="fr-FR" sz="1846" b="1" u="sng" dirty="0"/>
          </a:p>
          <a:p>
            <a:endParaRPr lang="fr-FR" sz="1846" b="1" u="sng" dirty="0"/>
          </a:p>
          <a:p>
            <a:endParaRPr lang="fr-FR" sz="1846" b="1" u="sng" dirty="0"/>
          </a:p>
          <a:p>
            <a:endParaRPr lang="fr-FR" sz="1846" b="1" u="sng" dirty="0"/>
          </a:p>
          <a:p>
            <a:endParaRPr lang="fr-FR" sz="1846" b="1" u="sng" dirty="0"/>
          </a:p>
          <a:p>
            <a:endParaRPr lang="fr-FR" sz="1846" b="1" u="sng" dirty="0"/>
          </a:p>
          <a:p>
            <a:endParaRPr lang="fr-FR" sz="1846" b="1" u="sng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45" y="75358"/>
            <a:ext cx="1534641" cy="34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49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6858000" cy="833662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73271">
              <a:lnSpc>
                <a:spcPct val="150000"/>
              </a:lnSpc>
            </a:pPr>
            <a:r>
              <a:rPr lang="fr-FR" sz="2215" b="1" u="sng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Super costaud, le papier ?</a:t>
            </a:r>
            <a:br>
              <a:rPr lang="fr-FR" sz="2215" b="1" u="sng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</a:br>
            <a:r>
              <a:rPr lang="fr-FR" sz="1800" b="1" u="sng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Défi 4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: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Trouvons la meilleure solution au défi 1.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28600" y="947407"/>
            <a:ext cx="6267450" cy="1029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31" dirty="0">
                <a:latin typeface="Gabriola" panose="04040605051002020D02" pitchFamily="82" charset="0"/>
              </a:rPr>
              <a:t>Tu vas pouvoir tester les différentes solutions que tu as trouvées pour tenir le livre sur une feuille de papier.</a:t>
            </a:r>
          </a:p>
          <a:p>
            <a:pPr algn="just"/>
            <a:r>
              <a:rPr lang="fr-FR" sz="2031" dirty="0">
                <a:latin typeface="Gabriola" panose="04040605051002020D02" pitchFamily="82" charset="0"/>
              </a:rPr>
              <a:t>Avec la classe, trouvez la meilleure solution !</a:t>
            </a:r>
            <a:endParaRPr lang="fr-FR" sz="2031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45" y="75358"/>
            <a:ext cx="1534641" cy="34802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38175" y="2291872"/>
            <a:ext cx="5581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Alors, super costaud, notre papier 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8364" y="3329188"/>
            <a:ext cx="643652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/>
              <a:t>Quelles sont les conditions pour pouvoir faire tenir le livre sur la feuille de papier ?</a:t>
            </a:r>
          </a:p>
          <a:p>
            <a:pPr algn="just">
              <a:lnSpc>
                <a:spcPct val="150000"/>
              </a:lnSpc>
            </a:pPr>
            <a:r>
              <a:rPr lang="fr-FR" sz="2400" b="1" dirty="0"/>
              <a:t>............................................................................</a:t>
            </a:r>
          </a:p>
          <a:p>
            <a:pPr algn="just">
              <a:lnSpc>
                <a:spcPct val="150000"/>
              </a:lnSpc>
            </a:pPr>
            <a:r>
              <a:rPr lang="fr-FR" sz="2400" b="1" dirty="0"/>
              <a:t>............................................................................</a:t>
            </a:r>
          </a:p>
          <a:p>
            <a:pPr algn="just">
              <a:lnSpc>
                <a:spcPct val="150000"/>
              </a:lnSpc>
            </a:pPr>
            <a:r>
              <a:rPr lang="fr-FR" sz="2400" b="1" dirty="0"/>
              <a:t>............................................................................</a:t>
            </a:r>
          </a:p>
          <a:p>
            <a:pPr algn="just">
              <a:lnSpc>
                <a:spcPct val="150000"/>
              </a:lnSpc>
            </a:pPr>
            <a:r>
              <a:rPr lang="fr-FR" sz="2400" b="1" dirty="0"/>
              <a:t>............................................................................</a:t>
            </a:r>
          </a:p>
          <a:p>
            <a:pPr algn="just">
              <a:lnSpc>
                <a:spcPct val="150000"/>
              </a:lnSpc>
            </a:pPr>
            <a:endParaRPr lang="fr-FR" sz="2400" b="1" dirty="0"/>
          </a:p>
          <a:p>
            <a:pPr algn="just">
              <a:lnSpc>
                <a:spcPct val="150000"/>
              </a:lnSpc>
            </a:pPr>
            <a:r>
              <a:rPr lang="fr-FR" sz="2400" b="1" dirty="0"/>
              <a:t>Quelle est la meilleure solution ? Pourquoi ?</a:t>
            </a:r>
          </a:p>
          <a:p>
            <a:pPr algn="just">
              <a:lnSpc>
                <a:spcPct val="150000"/>
              </a:lnSpc>
            </a:pPr>
            <a:r>
              <a:rPr lang="fr-FR" sz="2400" b="1" dirty="0"/>
              <a:t>............................................................................</a:t>
            </a:r>
          </a:p>
          <a:p>
            <a:pPr algn="just">
              <a:lnSpc>
                <a:spcPct val="150000"/>
              </a:lnSpc>
            </a:pPr>
            <a:r>
              <a:rPr lang="fr-FR" sz="2400" b="1" dirty="0"/>
              <a:t>............................................................................</a:t>
            </a:r>
          </a:p>
          <a:p>
            <a:pPr algn="just">
              <a:lnSpc>
                <a:spcPct val="150000"/>
              </a:lnSpc>
            </a:pPr>
            <a:r>
              <a:rPr lang="fr-FR" sz="2400" b="1" dirty="0"/>
              <a:t>............................................................................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4257969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488" y="167861"/>
            <a:ext cx="5915025" cy="928626"/>
          </a:xfrm>
        </p:spPr>
        <p:txBody>
          <a:bodyPr/>
          <a:lstStyle/>
          <a:p>
            <a:pPr algn="ctr"/>
            <a:r>
              <a:rPr lang="fr-FR" b="1" dirty="0"/>
              <a:t>Quelques solutions en images...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109862" y="3119409"/>
            <a:ext cx="3269942" cy="3395571"/>
            <a:chOff x="135987" y="3469100"/>
            <a:chExt cx="3269942" cy="3395571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389"/>
            <a:stretch/>
          </p:blipFill>
          <p:spPr>
            <a:xfrm rot="5400000">
              <a:off x="322191" y="3282896"/>
              <a:ext cx="2897533" cy="3269942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501149" y="6495339"/>
              <a:ext cx="2505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Pliage en « accordéon »</a:t>
              </a: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3460508" y="1245342"/>
            <a:ext cx="3269942" cy="3266864"/>
            <a:chOff x="3500920" y="2020336"/>
            <a:chExt cx="3269942" cy="326686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389"/>
            <a:stretch/>
          </p:blipFill>
          <p:spPr>
            <a:xfrm rot="5400000">
              <a:off x="3687125" y="1834131"/>
              <a:ext cx="2897532" cy="3269942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3690902" y="4917868"/>
              <a:ext cx="28899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Pliage en « cylindre étroit »</a:t>
              </a: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3460507" y="4960400"/>
            <a:ext cx="3269942" cy="3422387"/>
            <a:chOff x="3500920" y="5522742"/>
            <a:chExt cx="3269942" cy="3422387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0920" y="5522742"/>
              <a:ext cx="3269942" cy="3002179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3690901" y="8575797"/>
              <a:ext cx="28899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Pliage en « cylindre large »</a:t>
              </a:r>
            </a:p>
          </p:txBody>
        </p:sp>
      </p:grpSp>
      <p:pic>
        <p:nvPicPr>
          <p:cNvPr id="20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960" y="8718404"/>
            <a:ext cx="1534641" cy="34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0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487" y="220223"/>
            <a:ext cx="5915025" cy="891588"/>
          </a:xfrm>
        </p:spPr>
        <p:txBody>
          <a:bodyPr/>
          <a:lstStyle/>
          <a:p>
            <a:pPr algn="ctr"/>
            <a:r>
              <a:rPr lang="fr-FR" b="1" dirty="0"/>
              <a:t>Explications 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718278" y="1359603"/>
            <a:ext cx="36682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Si tu poses un gros livre sur la tranche d’une feuille de papier, la feuille se plie. Etant fine, elle n’a pas assez de force pour supporter le poids du livre.</a:t>
            </a:r>
          </a:p>
          <a:p>
            <a:pPr algn="just"/>
            <a:r>
              <a:rPr lang="fr-FR" sz="2000" dirty="0"/>
              <a:t>La feuille s’écrase sous le poids du livre.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718278" y="4109342"/>
            <a:ext cx="366823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Si tu formes un rouleau avec ta feuille, elle prend la forme d’un cylindre. C’est la forme la plus efficace pour supporter le livre.</a:t>
            </a:r>
          </a:p>
          <a:p>
            <a:pPr algn="just"/>
            <a:r>
              <a:rPr lang="fr-FR" sz="2000" dirty="0"/>
              <a:t>Lorsque tu poses le livre sur le cylindre, le poids du livre se répartit uniformément tout autour du cylindre.</a:t>
            </a:r>
          </a:p>
          <a:p>
            <a:pPr algn="just"/>
            <a:r>
              <a:rPr lang="fr-FR" sz="2000" dirty="0"/>
              <a:t>La feuille de papier a ainsi assez de force pour supporter le poids du livre.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41" b="23256"/>
          <a:stretch/>
        </p:blipFill>
        <p:spPr>
          <a:xfrm rot="5400000">
            <a:off x="76702" y="4554432"/>
            <a:ext cx="2636875" cy="227991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4"/>
          <a:stretch/>
        </p:blipFill>
        <p:spPr>
          <a:xfrm>
            <a:off x="255178" y="1527743"/>
            <a:ext cx="2279919" cy="191048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-2" y="7867471"/>
            <a:ext cx="6858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Il y a répartition uniforme de la charge </a:t>
            </a:r>
          </a:p>
          <a:p>
            <a:pPr algn="ctr"/>
            <a:r>
              <a:rPr lang="fr-FR" sz="2400" b="1" dirty="0">
                <a:solidFill>
                  <a:srgbClr val="FF0000"/>
                </a:solidFill>
              </a:rPr>
              <a:t>sur le cylindre.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960" y="8718404"/>
            <a:ext cx="1534641" cy="34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001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4098</TotalTime>
  <Words>880</Words>
  <Application>Microsoft Office PowerPoint</Application>
  <PresentationFormat>Affichage à l'écran (4:3)</PresentationFormat>
  <Paragraphs>155</Paragraphs>
  <Slides>11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Gabriola</vt:lpstr>
      <vt:lpstr>Helvetica</vt:lpstr>
      <vt:lpstr>Wingdings</vt:lpstr>
      <vt:lpstr>Thème Office</vt:lpstr>
      <vt:lpstr>SUPER COSTAUD, LE PAPIER ? Fichier élève</vt:lpstr>
      <vt:lpstr>Super costaud, le papier ? Défi 1 : Faire tenir un gros livre sur une feuille de papier</vt:lpstr>
      <vt:lpstr>Présentation PowerPoint</vt:lpstr>
      <vt:lpstr>Super costaud, le papier ? Défi 2 : Tester une feuille de papier !</vt:lpstr>
      <vt:lpstr>Super costaud, le papier ? Défi 3 : Transformons les propriétés de la feuille de papier !</vt:lpstr>
      <vt:lpstr>Présentation PowerPoint</vt:lpstr>
      <vt:lpstr>Super costaud, le papier ? Défi 4 : Trouvons la meilleure solution au défi 1.</vt:lpstr>
      <vt:lpstr>Quelques solutions en images...</vt:lpstr>
      <vt:lpstr>Explications 1</vt:lpstr>
      <vt:lpstr>Explications 2</vt:lpstr>
      <vt:lpstr>Prolongements...  Cette photographie est-elle réelle ou truquée ?  Explique pourquoi.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COSTAUD, LE PAPIER ?</dc:title>
  <dc:creator>Mereau Melanie</dc:creator>
  <cp:lastModifiedBy>Mereau Melanie</cp:lastModifiedBy>
  <cp:revision>41</cp:revision>
  <dcterms:created xsi:type="dcterms:W3CDTF">2020-06-05T13:17:16Z</dcterms:created>
  <dcterms:modified xsi:type="dcterms:W3CDTF">2020-06-09T07:38:38Z</dcterms:modified>
</cp:coreProperties>
</file>