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92" r:id="rId2"/>
    <p:sldId id="345" r:id="rId3"/>
    <p:sldId id="267" r:id="rId4"/>
    <p:sldId id="278" r:id="rId5"/>
    <p:sldId id="279" r:id="rId6"/>
    <p:sldId id="346" r:id="rId7"/>
    <p:sldId id="281" r:id="rId8"/>
    <p:sldId id="282" r:id="rId9"/>
    <p:sldId id="288" r:id="rId10"/>
    <p:sldId id="289" r:id="rId11"/>
    <p:sldId id="340" r:id="rId12"/>
    <p:sldId id="322" r:id="rId13"/>
    <p:sldId id="268" r:id="rId14"/>
    <p:sldId id="320" r:id="rId15"/>
    <p:sldId id="328" r:id="rId16"/>
    <p:sldId id="321" r:id="rId17"/>
    <p:sldId id="324" r:id="rId18"/>
    <p:sldId id="325" r:id="rId19"/>
    <p:sldId id="326" r:id="rId20"/>
    <p:sldId id="327" r:id="rId21"/>
    <p:sldId id="303" r:id="rId22"/>
    <p:sldId id="330" r:id="rId23"/>
    <p:sldId id="331" r:id="rId24"/>
    <p:sldId id="308" r:id="rId25"/>
    <p:sldId id="332" r:id="rId26"/>
    <p:sldId id="333" r:id="rId27"/>
    <p:sldId id="334" r:id="rId28"/>
    <p:sldId id="291" r:id="rId29"/>
    <p:sldId id="342" r:id="rId30"/>
    <p:sldId id="271" r:id="rId31"/>
    <p:sldId id="284" r:id="rId32"/>
    <p:sldId id="295" r:id="rId33"/>
    <p:sldId id="314" r:id="rId34"/>
    <p:sldId id="296" r:id="rId35"/>
    <p:sldId id="297" r:id="rId3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guet Stephanie" initials="GS" lastIdx="1" clrIdx="0">
    <p:extLst>
      <p:ext uri="{19B8F6BF-5375-455C-9EA6-DF929625EA0E}">
        <p15:presenceInfo xmlns:p15="http://schemas.microsoft.com/office/powerpoint/2012/main" userId="S-1-5-21-1958244796-54932174-1773829141-30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CBEE"/>
    <a:srgbClr val="54BFEA"/>
    <a:srgbClr val="FFCC00"/>
    <a:srgbClr val="2E75B6"/>
    <a:srgbClr val="189ACE"/>
    <a:srgbClr val="E6E6E6"/>
    <a:srgbClr val="E8F6FC"/>
    <a:srgbClr val="106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280" autoAdjust="0"/>
  </p:normalViewPr>
  <p:slideViewPr>
    <p:cSldViewPr snapToGrid="0">
      <p:cViewPr varScale="1">
        <p:scale>
          <a:sx n="68" d="100"/>
          <a:sy n="68" d="100"/>
        </p:scale>
        <p:origin x="10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A3BCC-C7F1-4CA6-A5E4-5929F1B15A3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E27FFA5A-3653-4008-AA73-A8EB20C35F7C}">
      <dgm:prSet/>
      <dgm:spPr/>
      <dgm:t>
        <a:bodyPr/>
        <a:lstStyle/>
        <a:p>
          <a:pPr rtl="0"/>
          <a:r>
            <a:rPr lang="fr-FR" dirty="0"/>
            <a:t>Inclusion et diversité</a:t>
          </a:r>
        </a:p>
      </dgm:t>
    </dgm:pt>
    <dgm:pt modelId="{F568939E-0D3F-4EA6-9D75-EAA915828194}" type="parTrans" cxnId="{BFB8DCAC-EEF5-4AB0-A410-E8FCE93BCE72}">
      <dgm:prSet/>
      <dgm:spPr/>
      <dgm:t>
        <a:bodyPr/>
        <a:lstStyle/>
        <a:p>
          <a:endParaRPr lang="fr-FR"/>
        </a:p>
      </dgm:t>
    </dgm:pt>
    <dgm:pt modelId="{2756A5A6-DBF9-4372-801A-E043294B2FCE}" type="sibTrans" cxnId="{BFB8DCAC-EEF5-4AB0-A410-E8FCE93BCE72}">
      <dgm:prSet/>
      <dgm:spPr/>
      <dgm:t>
        <a:bodyPr/>
        <a:lstStyle/>
        <a:p>
          <a:endParaRPr lang="fr-FR"/>
        </a:p>
      </dgm:t>
    </dgm:pt>
    <dgm:pt modelId="{9208E98F-2C39-4E08-B18A-D4BBA2F3960B}">
      <dgm:prSet/>
      <dgm:spPr/>
      <dgm:t>
        <a:bodyPr/>
        <a:lstStyle/>
        <a:p>
          <a:r>
            <a:rPr lang="fr-FR" b="0" dirty="0"/>
            <a:t>Transformation numérique</a:t>
          </a:r>
          <a:endParaRPr lang="fr-FR" dirty="0"/>
        </a:p>
      </dgm:t>
    </dgm:pt>
    <dgm:pt modelId="{2F899362-D1AF-4B98-B41C-01F347906819}" type="parTrans" cxnId="{57586114-58AC-4AB1-A8B9-E6BD96170636}">
      <dgm:prSet/>
      <dgm:spPr/>
      <dgm:t>
        <a:bodyPr/>
        <a:lstStyle/>
        <a:p>
          <a:endParaRPr lang="fr-FR"/>
        </a:p>
      </dgm:t>
    </dgm:pt>
    <dgm:pt modelId="{522F7043-2E40-4BA2-AF75-8EC65AA5B6A4}" type="sibTrans" cxnId="{57586114-58AC-4AB1-A8B9-E6BD96170636}">
      <dgm:prSet/>
      <dgm:spPr/>
      <dgm:t>
        <a:bodyPr/>
        <a:lstStyle/>
        <a:p>
          <a:endParaRPr lang="fr-FR"/>
        </a:p>
      </dgm:t>
    </dgm:pt>
    <dgm:pt modelId="{D2425BBC-222B-4335-AC79-2C5C7E8DCD9A}">
      <dgm:prSet/>
      <dgm:spPr/>
      <dgm:t>
        <a:bodyPr/>
        <a:lstStyle/>
        <a:p>
          <a:r>
            <a:rPr lang="fr-FR" b="0" dirty="0"/>
            <a:t>Transition écologique </a:t>
          </a:r>
        </a:p>
      </dgm:t>
    </dgm:pt>
    <dgm:pt modelId="{127FC60E-ED23-4A2B-981D-96D5456A9573}" type="parTrans" cxnId="{E6601277-BDBF-4E60-889A-4C99E6C661DD}">
      <dgm:prSet/>
      <dgm:spPr/>
      <dgm:t>
        <a:bodyPr/>
        <a:lstStyle/>
        <a:p>
          <a:endParaRPr lang="fr-FR"/>
        </a:p>
      </dgm:t>
    </dgm:pt>
    <dgm:pt modelId="{5AD41B7B-C2AF-4962-BC28-9754C1534D2F}" type="sibTrans" cxnId="{E6601277-BDBF-4E60-889A-4C99E6C661DD}">
      <dgm:prSet/>
      <dgm:spPr/>
      <dgm:t>
        <a:bodyPr/>
        <a:lstStyle/>
        <a:p>
          <a:endParaRPr lang="fr-FR"/>
        </a:p>
      </dgm:t>
    </dgm:pt>
    <dgm:pt modelId="{4A10E53D-754A-42E7-B1ED-A7C7931376CE}">
      <dgm:prSet/>
      <dgm:spPr/>
      <dgm:t>
        <a:bodyPr/>
        <a:lstStyle/>
        <a:p>
          <a:r>
            <a:rPr lang="fr-FR" b="0" dirty="0"/>
            <a:t>Espace européen de l’éducation</a:t>
          </a:r>
        </a:p>
      </dgm:t>
    </dgm:pt>
    <dgm:pt modelId="{1B5D5F51-BE6D-497C-B364-7791CD7AA7B0}" type="parTrans" cxnId="{D0E7AFB6-8DBB-4BAB-8134-D3C0DE75C1DA}">
      <dgm:prSet/>
      <dgm:spPr/>
      <dgm:t>
        <a:bodyPr/>
        <a:lstStyle/>
        <a:p>
          <a:endParaRPr lang="fr-FR"/>
        </a:p>
      </dgm:t>
    </dgm:pt>
    <dgm:pt modelId="{59EAD233-413A-4494-91EF-C65A46227586}" type="sibTrans" cxnId="{D0E7AFB6-8DBB-4BAB-8134-D3C0DE75C1DA}">
      <dgm:prSet/>
      <dgm:spPr/>
      <dgm:t>
        <a:bodyPr/>
        <a:lstStyle/>
        <a:p>
          <a:endParaRPr lang="fr-FR"/>
        </a:p>
      </dgm:t>
    </dgm:pt>
    <dgm:pt modelId="{9791AE48-0D83-436F-A316-9C5F01FC841B}" type="pres">
      <dgm:prSet presAssocID="{13DA3BCC-C7F1-4CA6-A5E4-5929F1B15A3D}" presName="linearFlow" presStyleCnt="0">
        <dgm:presLayoutVars>
          <dgm:dir/>
          <dgm:resizeHandles val="exact"/>
        </dgm:presLayoutVars>
      </dgm:prSet>
      <dgm:spPr/>
    </dgm:pt>
    <dgm:pt modelId="{9AE464D3-B8DC-48F5-B05C-6AEC47D5CF50}" type="pres">
      <dgm:prSet presAssocID="{E27FFA5A-3653-4008-AA73-A8EB20C35F7C}" presName="composite" presStyleCnt="0"/>
      <dgm:spPr/>
    </dgm:pt>
    <dgm:pt modelId="{02E270B5-DDEC-4088-ABF2-99CEA8AC1C35}" type="pres">
      <dgm:prSet presAssocID="{E27FFA5A-3653-4008-AA73-A8EB20C35F7C}"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pt>
    <dgm:pt modelId="{7499EDAC-B98D-483E-8530-B77115A4E0CB}" type="pres">
      <dgm:prSet presAssocID="{E27FFA5A-3653-4008-AA73-A8EB20C35F7C}" presName="txShp" presStyleLbl="node1" presStyleIdx="0" presStyleCnt="4">
        <dgm:presLayoutVars>
          <dgm:bulletEnabled val="1"/>
        </dgm:presLayoutVars>
      </dgm:prSet>
      <dgm:spPr/>
    </dgm:pt>
    <dgm:pt modelId="{993D03A9-CA13-4009-8EF5-2D973A004B52}" type="pres">
      <dgm:prSet presAssocID="{2756A5A6-DBF9-4372-801A-E043294B2FCE}" presName="spacing" presStyleCnt="0"/>
      <dgm:spPr/>
    </dgm:pt>
    <dgm:pt modelId="{D4B99EF0-BFD3-49F9-BC70-F2683E9718D9}" type="pres">
      <dgm:prSet presAssocID="{9208E98F-2C39-4E08-B18A-D4BBA2F3960B}" presName="composite" presStyleCnt="0"/>
      <dgm:spPr/>
    </dgm:pt>
    <dgm:pt modelId="{66D1A643-2951-4193-925D-2E832BA2888C}" type="pres">
      <dgm:prSet presAssocID="{9208E98F-2C39-4E08-B18A-D4BBA2F3960B}" presName="imgShp" presStyleLbl="fgImgPlace1" presStyleIdx="1" presStyleCnt="4"/>
      <dgm:spPr>
        <a:blipFill rotWithShape="1">
          <a:blip xmlns:r="http://schemas.openxmlformats.org/officeDocument/2006/relationships" r:embed="rId2"/>
          <a:stretch>
            <a:fillRect/>
          </a:stretch>
        </a:blipFill>
      </dgm:spPr>
    </dgm:pt>
    <dgm:pt modelId="{FE38A6B1-E354-409D-B8DD-2ED21789C0FC}" type="pres">
      <dgm:prSet presAssocID="{9208E98F-2C39-4E08-B18A-D4BBA2F3960B}" presName="txShp" presStyleLbl="node1" presStyleIdx="1" presStyleCnt="4">
        <dgm:presLayoutVars>
          <dgm:bulletEnabled val="1"/>
        </dgm:presLayoutVars>
      </dgm:prSet>
      <dgm:spPr/>
    </dgm:pt>
    <dgm:pt modelId="{37171AA0-BC57-4255-A16B-31EDB669B8D6}" type="pres">
      <dgm:prSet presAssocID="{522F7043-2E40-4BA2-AF75-8EC65AA5B6A4}" presName="spacing" presStyleCnt="0"/>
      <dgm:spPr/>
    </dgm:pt>
    <dgm:pt modelId="{A70D4157-B058-4E5C-A068-52D6A73C1840}" type="pres">
      <dgm:prSet presAssocID="{D2425BBC-222B-4335-AC79-2C5C7E8DCD9A}" presName="composite" presStyleCnt="0"/>
      <dgm:spPr/>
    </dgm:pt>
    <dgm:pt modelId="{6F9ADFFD-3080-43E7-80F8-39782E28C0C8}" type="pres">
      <dgm:prSet presAssocID="{D2425BBC-222B-4335-AC79-2C5C7E8DCD9A}" presName="imgShp" presStyleLbl="fgImgPlace1" presStyleIdx="2" presStyleCnt="4"/>
      <dgm:spPr>
        <a:blipFill rotWithShape="1">
          <a:blip xmlns:r="http://schemas.openxmlformats.org/officeDocument/2006/relationships" r:embed="rId3"/>
          <a:stretch>
            <a:fillRect/>
          </a:stretch>
        </a:blipFill>
      </dgm:spPr>
    </dgm:pt>
    <dgm:pt modelId="{EBC3EBA9-0190-40A8-9B53-BFB7713E2A82}" type="pres">
      <dgm:prSet presAssocID="{D2425BBC-222B-4335-AC79-2C5C7E8DCD9A}" presName="txShp" presStyleLbl="node1" presStyleIdx="2" presStyleCnt="4">
        <dgm:presLayoutVars>
          <dgm:bulletEnabled val="1"/>
        </dgm:presLayoutVars>
      </dgm:prSet>
      <dgm:spPr/>
    </dgm:pt>
    <dgm:pt modelId="{67397B50-375B-4A6F-960C-243F87E71D44}" type="pres">
      <dgm:prSet presAssocID="{5AD41B7B-C2AF-4962-BC28-9754C1534D2F}" presName="spacing" presStyleCnt="0"/>
      <dgm:spPr/>
    </dgm:pt>
    <dgm:pt modelId="{58F7DAEA-0679-4289-AE1E-14A0FAF43A5B}" type="pres">
      <dgm:prSet presAssocID="{4A10E53D-754A-42E7-B1ED-A7C7931376CE}" presName="composite" presStyleCnt="0"/>
      <dgm:spPr/>
    </dgm:pt>
    <dgm:pt modelId="{50041A58-102E-4D5E-AD40-7C6A2044A656}" type="pres">
      <dgm:prSet presAssocID="{4A10E53D-754A-42E7-B1ED-A7C7931376CE}"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680BA3D9-7AE0-4228-9268-E457EB2D16AB}" type="pres">
      <dgm:prSet presAssocID="{4A10E53D-754A-42E7-B1ED-A7C7931376CE}" presName="txShp" presStyleLbl="node1" presStyleIdx="3" presStyleCnt="4">
        <dgm:presLayoutVars>
          <dgm:bulletEnabled val="1"/>
        </dgm:presLayoutVars>
      </dgm:prSet>
      <dgm:spPr/>
    </dgm:pt>
  </dgm:ptLst>
  <dgm:cxnLst>
    <dgm:cxn modelId="{57586114-58AC-4AB1-A8B9-E6BD96170636}" srcId="{13DA3BCC-C7F1-4CA6-A5E4-5929F1B15A3D}" destId="{9208E98F-2C39-4E08-B18A-D4BBA2F3960B}" srcOrd="1" destOrd="0" parTransId="{2F899362-D1AF-4B98-B41C-01F347906819}" sibTransId="{522F7043-2E40-4BA2-AF75-8EC65AA5B6A4}"/>
    <dgm:cxn modelId="{12224426-72FF-493B-8705-4AF2BB85CC55}" type="presOf" srcId="{9208E98F-2C39-4E08-B18A-D4BBA2F3960B}" destId="{FE38A6B1-E354-409D-B8DD-2ED21789C0FC}" srcOrd="0" destOrd="0" presId="urn:microsoft.com/office/officeart/2005/8/layout/vList3"/>
    <dgm:cxn modelId="{79E46545-F48A-4157-A4FD-FCB937BB1A68}" type="presOf" srcId="{13DA3BCC-C7F1-4CA6-A5E4-5929F1B15A3D}" destId="{9791AE48-0D83-436F-A316-9C5F01FC841B}" srcOrd="0" destOrd="0" presId="urn:microsoft.com/office/officeart/2005/8/layout/vList3"/>
    <dgm:cxn modelId="{E6601277-BDBF-4E60-889A-4C99E6C661DD}" srcId="{13DA3BCC-C7F1-4CA6-A5E4-5929F1B15A3D}" destId="{D2425BBC-222B-4335-AC79-2C5C7E8DCD9A}" srcOrd="2" destOrd="0" parTransId="{127FC60E-ED23-4A2B-981D-96D5456A9573}" sibTransId="{5AD41B7B-C2AF-4962-BC28-9754C1534D2F}"/>
    <dgm:cxn modelId="{620F928E-7ECA-4196-8FD9-800093008D29}" type="presOf" srcId="{4A10E53D-754A-42E7-B1ED-A7C7931376CE}" destId="{680BA3D9-7AE0-4228-9268-E457EB2D16AB}" srcOrd="0" destOrd="0" presId="urn:microsoft.com/office/officeart/2005/8/layout/vList3"/>
    <dgm:cxn modelId="{4BD3CDAA-BFAF-49B7-A6B9-0BCF4D7A12A6}" type="presOf" srcId="{E27FFA5A-3653-4008-AA73-A8EB20C35F7C}" destId="{7499EDAC-B98D-483E-8530-B77115A4E0CB}" srcOrd="0" destOrd="0" presId="urn:microsoft.com/office/officeart/2005/8/layout/vList3"/>
    <dgm:cxn modelId="{BFB8DCAC-EEF5-4AB0-A410-E8FCE93BCE72}" srcId="{13DA3BCC-C7F1-4CA6-A5E4-5929F1B15A3D}" destId="{E27FFA5A-3653-4008-AA73-A8EB20C35F7C}" srcOrd="0" destOrd="0" parTransId="{F568939E-0D3F-4EA6-9D75-EAA915828194}" sibTransId="{2756A5A6-DBF9-4372-801A-E043294B2FCE}"/>
    <dgm:cxn modelId="{D0E7AFB6-8DBB-4BAB-8134-D3C0DE75C1DA}" srcId="{13DA3BCC-C7F1-4CA6-A5E4-5929F1B15A3D}" destId="{4A10E53D-754A-42E7-B1ED-A7C7931376CE}" srcOrd="3" destOrd="0" parTransId="{1B5D5F51-BE6D-497C-B364-7791CD7AA7B0}" sibTransId="{59EAD233-413A-4494-91EF-C65A46227586}"/>
    <dgm:cxn modelId="{679E6CF7-3855-4350-8456-BBADAA4D0511}" type="presOf" srcId="{D2425BBC-222B-4335-AC79-2C5C7E8DCD9A}" destId="{EBC3EBA9-0190-40A8-9B53-BFB7713E2A82}" srcOrd="0" destOrd="0" presId="urn:microsoft.com/office/officeart/2005/8/layout/vList3"/>
    <dgm:cxn modelId="{5F2E488A-FD71-4BBE-88A5-033A28276099}" type="presParOf" srcId="{9791AE48-0D83-436F-A316-9C5F01FC841B}" destId="{9AE464D3-B8DC-48F5-B05C-6AEC47D5CF50}" srcOrd="0" destOrd="0" presId="urn:microsoft.com/office/officeart/2005/8/layout/vList3"/>
    <dgm:cxn modelId="{1F70C6E9-A1F4-4493-9A9E-6663FDF86F25}" type="presParOf" srcId="{9AE464D3-B8DC-48F5-B05C-6AEC47D5CF50}" destId="{02E270B5-DDEC-4088-ABF2-99CEA8AC1C35}" srcOrd="0" destOrd="0" presId="urn:microsoft.com/office/officeart/2005/8/layout/vList3"/>
    <dgm:cxn modelId="{49072936-00E4-497F-91BE-61AEAA5C6EC6}" type="presParOf" srcId="{9AE464D3-B8DC-48F5-B05C-6AEC47D5CF50}" destId="{7499EDAC-B98D-483E-8530-B77115A4E0CB}" srcOrd="1" destOrd="0" presId="urn:microsoft.com/office/officeart/2005/8/layout/vList3"/>
    <dgm:cxn modelId="{E5A98148-3C87-4818-992D-BB1878B082B7}" type="presParOf" srcId="{9791AE48-0D83-436F-A316-9C5F01FC841B}" destId="{993D03A9-CA13-4009-8EF5-2D973A004B52}" srcOrd="1" destOrd="0" presId="urn:microsoft.com/office/officeart/2005/8/layout/vList3"/>
    <dgm:cxn modelId="{76223BD3-1628-4092-BD42-22A028F43E10}" type="presParOf" srcId="{9791AE48-0D83-436F-A316-9C5F01FC841B}" destId="{D4B99EF0-BFD3-49F9-BC70-F2683E9718D9}" srcOrd="2" destOrd="0" presId="urn:microsoft.com/office/officeart/2005/8/layout/vList3"/>
    <dgm:cxn modelId="{C001FF09-A474-4450-AEAE-34594E2A06B4}" type="presParOf" srcId="{D4B99EF0-BFD3-49F9-BC70-F2683E9718D9}" destId="{66D1A643-2951-4193-925D-2E832BA2888C}" srcOrd="0" destOrd="0" presId="urn:microsoft.com/office/officeart/2005/8/layout/vList3"/>
    <dgm:cxn modelId="{8F36CBA0-76A2-42CF-BED9-6754613C2B32}" type="presParOf" srcId="{D4B99EF0-BFD3-49F9-BC70-F2683E9718D9}" destId="{FE38A6B1-E354-409D-B8DD-2ED21789C0FC}" srcOrd="1" destOrd="0" presId="urn:microsoft.com/office/officeart/2005/8/layout/vList3"/>
    <dgm:cxn modelId="{8C4E43FF-F053-4840-BB70-863A0F5DDD4B}" type="presParOf" srcId="{9791AE48-0D83-436F-A316-9C5F01FC841B}" destId="{37171AA0-BC57-4255-A16B-31EDB669B8D6}" srcOrd="3" destOrd="0" presId="urn:microsoft.com/office/officeart/2005/8/layout/vList3"/>
    <dgm:cxn modelId="{88EE9F80-C208-403E-9429-7112651489CD}" type="presParOf" srcId="{9791AE48-0D83-436F-A316-9C5F01FC841B}" destId="{A70D4157-B058-4E5C-A068-52D6A73C1840}" srcOrd="4" destOrd="0" presId="urn:microsoft.com/office/officeart/2005/8/layout/vList3"/>
    <dgm:cxn modelId="{D4E1EF97-086B-4881-8065-5140B623C82F}" type="presParOf" srcId="{A70D4157-B058-4E5C-A068-52D6A73C1840}" destId="{6F9ADFFD-3080-43E7-80F8-39782E28C0C8}" srcOrd="0" destOrd="0" presId="urn:microsoft.com/office/officeart/2005/8/layout/vList3"/>
    <dgm:cxn modelId="{5678EBA2-C974-40B7-9973-BBBDC6D16042}" type="presParOf" srcId="{A70D4157-B058-4E5C-A068-52D6A73C1840}" destId="{EBC3EBA9-0190-40A8-9B53-BFB7713E2A82}" srcOrd="1" destOrd="0" presId="urn:microsoft.com/office/officeart/2005/8/layout/vList3"/>
    <dgm:cxn modelId="{9771B98B-8D7E-46EE-A938-7586D02FB8D2}" type="presParOf" srcId="{9791AE48-0D83-436F-A316-9C5F01FC841B}" destId="{67397B50-375B-4A6F-960C-243F87E71D44}" srcOrd="5" destOrd="0" presId="urn:microsoft.com/office/officeart/2005/8/layout/vList3"/>
    <dgm:cxn modelId="{041FDC13-13D5-4709-B726-C366EC2525EB}" type="presParOf" srcId="{9791AE48-0D83-436F-A316-9C5F01FC841B}" destId="{58F7DAEA-0679-4289-AE1E-14A0FAF43A5B}" srcOrd="6" destOrd="0" presId="urn:microsoft.com/office/officeart/2005/8/layout/vList3"/>
    <dgm:cxn modelId="{D311FACC-7773-429B-97F0-1AE98B20D66A}" type="presParOf" srcId="{58F7DAEA-0679-4289-AE1E-14A0FAF43A5B}" destId="{50041A58-102E-4D5E-AD40-7C6A2044A656}" srcOrd="0" destOrd="0" presId="urn:microsoft.com/office/officeart/2005/8/layout/vList3"/>
    <dgm:cxn modelId="{1A550694-E479-4700-9620-DD177B55B618}" type="presParOf" srcId="{58F7DAEA-0679-4289-AE1E-14A0FAF43A5B}" destId="{680BA3D9-7AE0-4228-9268-E457EB2D16A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DFC78-0A9A-4800-AA40-DE40E4F332B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692292F-DC75-4C10-B6A8-DD8440976231}">
      <dgm:prSet phldrT="[Texte]"/>
      <dgm:spPr/>
      <dgm:t>
        <a:bodyPr/>
        <a:lstStyle/>
        <a:p>
          <a:r>
            <a:rPr lang="fr-FR" dirty="0"/>
            <a:t>Faire accréditer son établissement</a:t>
          </a:r>
        </a:p>
      </dgm:t>
    </dgm:pt>
    <dgm:pt modelId="{C3A35E95-5C17-4CFA-AD24-6402E870EEF1}" type="parTrans" cxnId="{E8041B9B-27F4-43CB-9CCA-4E718EA96F00}">
      <dgm:prSet/>
      <dgm:spPr/>
      <dgm:t>
        <a:bodyPr/>
        <a:lstStyle/>
        <a:p>
          <a:endParaRPr lang="fr-FR"/>
        </a:p>
      </dgm:t>
    </dgm:pt>
    <dgm:pt modelId="{DEAB920A-CBE8-4C05-A659-22DD35ECFA26}" type="sibTrans" cxnId="{E8041B9B-27F4-43CB-9CCA-4E718EA96F00}">
      <dgm:prSet/>
      <dgm:spPr/>
      <dgm:t>
        <a:bodyPr/>
        <a:lstStyle/>
        <a:p>
          <a:endParaRPr lang="fr-FR"/>
        </a:p>
      </dgm:t>
    </dgm:pt>
    <dgm:pt modelId="{522A604A-6714-4899-8354-7A03A6DF3D08}">
      <dgm:prSet phldrT="[Texte]"/>
      <dgm:spPr/>
      <dgm:t>
        <a:bodyPr/>
        <a:lstStyle/>
        <a:p>
          <a:r>
            <a:rPr lang="fr-FR" dirty="0"/>
            <a:t>Rejoindre un consortium accrédité</a:t>
          </a:r>
        </a:p>
      </dgm:t>
    </dgm:pt>
    <dgm:pt modelId="{CA7A8DF6-5C0F-402D-99EF-20CC35D88B42}" type="parTrans" cxnId="{AB81051B-1894-4DD3-B45B-EDA8779D1FB9}">
      <dgm:prSet/>
      <dgm:spPr/>
      <dgm:t>
        <a:bodyPr/>
        <a:lstStyle/>
        <a:p>
          <a:endParaRPr lang="fr-FR"/>
        </a:p>
      </dgm:t>
    </dgm:pt>
    <dgm:pt modelId="{393CD8CD-286E-43EF-B7C8-C2FD52BE073A}" type="sibTrans" cxnId="{AB81051B-1894-4DD3-B45B-EDA8779D1FB9}">
      <dgm:prSet/>
      <dgm:spPr/>
      <dgm:t>
        <a:bodyPr/>
        <a:lstStyle/>
        <a:p>
          <a:endParaRPr lang="fr-FR"/>
        </a:p>
      </dgm:t>
    </dgm:pt>
    <dgm:pt modelId="{FEE965E1-07E5-4544-9C4D-BF3E4976A8F6}">
      <dgm:prSet phldrT="[Texte]"/>
      <dgm:spPr/>
      <dgm:t>
        <a:bodyPr/>
        <a:lstStyle/>
        <a:p>
          <a:r>
            <a:rPr lang="fr-FR" dirty="0"/>
            <a:t>Déposer un « short </a:t>
          </a:r>
          <a:r>
            <a:rPr lang="fr-FR" dirty="0" err="1"/>
            <a:t>mobility</a:t>
          </a:r>
          <a:r>
            <a:rPr lang="fr-FR" dirty="0"/>
            <a:t> </a:t>
          </a:r>
          <a:r>
            <a:rPr lang="fr-FR" dirty="0" err="1"/>
            <a:t>project</a:t>
          </a:r>
          <a:r>
            <a:rPr lang="fr-FR" dirty="0"/>
            <a:t> »</a:t>
          </a:r>
        </a:p>
      </dgm:t>
    </dgm:pt>
    <dgm:pt modelId="{F8E55667-74B4-4B41-8ECC-BA08F3AF9333}" type="parTrans" cxnId="{3653D537-D421-46B3-BE15-F6C7C725BBA9}">
      <dgm:prSet/>
      <dgm:spPr/>
      <dgm:t>
        <a:bodyPr/>
        <a:lstStyle/>
        <a:p>
          <a:endParaRPr lang="fr-FR"/>
        </a:p>
      </dgm:t>
    </dgm:pt>
    <dgm:pt modelId="{BB7C8185-EBC4-49ED-B8E5-587728485214}" type="sibTrans" cxnId="{3653D537-D421-46B3-BE15-F6C7C725BBA9}">
      <dgm:prSet/>
      <dgm:spPr/>
      <dgm:t>
        <a:bodyPr/>
        <a:lstStyle/>
        <a:p>
          <a:endParaRPr lang="fr-FR"/>
        </a:p>
      </dgm:t>
    </dgm:pt>
    <dgm:pt modelId="{02B02C24-6D51-438F-8B3F-BA1C23842587}" type="pres">
      <dgm:prSet presAssocID="{4E2DFC78-0A9A-4800-AA40-DE40E4F332B2}" presName="Name0" presStyleCnt="0">
        <dgm:presLayoutVars>
          <dgm:chMax val="7"/>
          <dgm:chPref val="7"/>
          <dgm:dir/>
        </dgm:presLayoutVars>
      </dgm:prSet>
      <dgm:spPr/>
    </dgm:pt>
    <dgm:pt modelId="{2F19944F-3321-4EDC-B65F-2E6FBDFF028B}" type="pres">
      <dgm:prSet presAssocID="{4E2DFC78-0A9A-4800-AA40-DE40E4F332B2}" presName="Name1" presStyleCnt="0"/>
      <dgm:spPr/>
    </dgm:pt>
    <dgm:pt modelId="{0DAB8A61-5127-4436-A5D2-DD0EFE563F46}" type="pres">
      <dgm:prSet presAssocID="{4E2DFC78-0A9A-4800-AA40-DE40E4F332B2}" presName="cycle" presStyleCnt="0"/>
      <dgm:spPr/>
    </dgm:pt>
    <dgm:pt modelId="{F2B7D571-F5E3-4959-B345-212CC60BF5DE}" type="pres">
      <dgm:prSet presAssocID="{4E2DFC78-0A9A-4800-AA40-DE40E4F332B2}" presName="srcNode" presStyleLbl="node1" presStyleIdx="0" presStyleCnt="3"/>
      <dgm:spPr/>
    </dgm:pt>
    <dgm:pt modelId="{E3157040-FA89-4D2A-A80B-BB1A86B0674B}" type="pres">
      <dgm:prSet presAssocID="{4E2DFC78-0A9A-4800-AA40-DE40E4F332B2}" presName="conn" presStyleLbl="parChTrans1D2" presStyleIdx="0" presStyleCnt="1"/>
      <dgm:spPr/>
    </dgm:pt>
    <dgm:pt modelId="{4B88B5E5-C46D-416B-ACD1-34D58DA5DCCD}" type="pres">
      <dgm:prSet presAssocID="{4E2DFC78-0A9A-4800-AA40-DE40E4F332B2}" presName="extraNode" presStyleLbl="node1" presStyleIdx="0" presStyleCnt="3"/>
      <dgm:spPr/>
    </dgm:pt>
    <dgm:pt modelId="{59150402-FB70-49B4-9644-9591E9EE8A59}" type="pres">
      <dgm:prSet presAssocID="{4E2DFC78-0A9A-4800-AA40-DE40E4F332B2}" presName="dstNode" presStyleLbl="node1" presStyleIdx="0" presStyleCnt="3"/>
      <dgm:spPr/>
    </dgm:pt>
    <dgm:pt modelId="{DC3B5DD1-CB70-4327-86C3-C37C65C1D28A}" type="pres">
      <dgm:prSet presAssocID="{5692292F-DC75-4C10-B6A8-DD8440976231}" presName="text_1" presStyleLbl="node1" presStyleIdx="0" presStyleCnt="3" custScaleY="57326">
        <dgm:presLayoutVars>
          <dgm:bulletEnabled val="1"/>
        </dgm:presLayoutVars>
      </dgm:prSet>
      <dgm:spPr/>
    </dgm:pt>
    <dgm:pt modelId="{CAAE07D4-97C9-4FB6-A11F-03A970071E18}" type="pres">
      <dgm:prSet presAssocID="{5692292F-DC75-4C10-B6A8-DD8440976231}" presName="accent_1" presStyleCnt="0"/>
      <dgm:spPr/>
    </dgm:pt>
    <dgm:pt modelId="{A4720648-04FF-42E3-A558-B7A8DBE9F457}" type="pres">
      <dgm:prSet presAssocID="{5692292F-DC75-4C10-B6A8-DD8440976231}" presName="accentRepeatNode" presStyleLbl="solidFgAcc1" presStyleIdx="0" presStyleCnt="3"/>
      <dgm:spPr/>
    </dgm:pt>
    <dgm:pt modelId="{6AA8D65D-B5E2-435E-A6E1-41530882CDAD}" type="pres">
      <dgm:prSet presAssocID="{522A604A-6714-4899-8354-7A03A6DF3D08}" presName="text_2" presStyleLbl="node1" presStyleIdx="1" presStyleCnt="3" custScaleY="57326">
        <dgm:presLayoutVars>
          <dgm:bulletEnabled val="1"/>
        </dgm:presLayoutVars>
      </dgm:prSet>
      <dgm:spPr/>
    </dgm:pt>
    <dgm:pt modelId="{B3AC8791-0613-4337-935D-CBFDD8586847}" type="pres">
      <dgm:prSet presAssocID="{522A604A-6714-4899-8354-7A03A6DF3D08}" presName="accent_2" presStyleCnt="0"/>
      <dgm:spPr/>
    </dgm:pt>
    <dgm:pt modelId="{5320DC37-E82A-45B8-8143-37EFE7DD630F}" type="pres">
      <dgm:prSet presAssocID="{522A604A-6714-4899-8354-7A03A6DF3D08}" presName="accentRepeatNode" presStyleLbl="solidFgAcc1" presStyleIdx="1" presStyleCnt="3"/>
      <dgm:spPr/>
    </dgm:pt>
    <dgm:pt modelId="{0EF68BEF-65A2-4B10-8764-EB8E31A626F7}" type="pres">
      <dgm:prSet presAssocID="{FEE965E1-07E5-4544-9C4D-BF3E4976A8F6}" presName="text_3" presStyleLbl="node1" presStyleIdx="2" presStyleCnt="3" custScaleY="57326">
        <dgm:presLayoutVars>
          <dgm:bulletEnabled val="1"/>
        </dgm:presLayoutVars>
      </dgm:prSet>
      <dgm:spPr/>
    </dgm:pt>
    <dgm:pt modelId="{1BD15583-16DE-48D4-B2A4-541E69A21E99}" type="pres">
      <dgm:prSet presAssocID="{FEE965E1-07E5-4544-9C4D-BF3E4976A8F6}" presName="accent_3" presStyleCnt="0"/>
      <dgm:spPr/>
    </dgm:pt>
    <dgm:pt modelId="{AD488B94-2690-4DC0-B2A1-2A73B218DC81}" type="pres">
      <dgm:prSet presAssocID="{FEE965E1-07E5-4544-9C4D-BF3E4976A8F6}" presName="accentRepeatNode" presStyleLbl="solidFgAcc1" presStyleIdx="2" presStyleCnt="3"/>
      <dgm:spPr/>
    </dgm:pt>
  </dgm:ptLst>
  <dgm:cxnLst>
    <dgm:cxn modelId="{90211E0B-282E-499A-AB1B-94927E25F63C}" type="presOf" srcId="{FEE965E1-07E5-4544-9C4D-BF3E4976A8F6}" destId="{0EF68BEF-65A2-4B10-8764-EB8E31A626F7}" srcOrd="0" destOrd="0" presId="urn:microsoft.com/office/officeart/2008/layout/VerticalCurvedList"/>
    <dgm:cxn modelId="{AB81051B-1894-4DD3-B45B-EDA8779D1FB9}" srcId="{4E2DFC78-0A9A-4800-AA40-DE40E4F332B2}" destId="{522A604A-6714-4899-8354-7A03A6DF3D08}" srcOrd="1" destOrd="0" parTransId="{CA7A8DF6-5C0F-402D-99EF-20CC35D88B42}" sibTransId="{393CD8CD-286E-43EF-B7C8-C2FD52BE073A}"/>
    <dgm:cxn modelId="{3653D537-D421-46B3-BE15-F6C7C725BBA9}" srcId="{4E2DFC78-0A9A-4800-AA40-DE40E4F332B2}" destId="{FEE965E1-07E5-4544-9C4D-BF3E4976A8F6}" srcOrd="2" destOrd="0" parTransId="{F8E55667-74B4-4B41-8ECC-BA08F3AF9333}" sibTransId="{BB7C8185-EBC4-49ED-B8E5-587728485214}"/>
    <dgm:cxn modelId="{1BE5C260-79A3-4803-9A46-D49931A84A62}" type="presOf" srcId="{522A604A-6714-4899-8354-7A03A6DF3D08}" destId="{6AA8D65D-B5E2-435E-A6E1-41530882CDAD}" srcOrd="0" destOrd="0" presId="urn:microsoft.com/office/officeart/2008/layout/VerticalCurvedList"/>
    <dgm:cxn modelId="{A059A959-B77D-4B8D-AEDA-A83D3DCB1870}" type="presOf" srcId="{5692292F-DC75-4C10-B6A8-DD8440976231}" destId="{DC3B5DD1-CB70-4327-86C3-C37C65C1D28A}" srcOrd="0" destOrd="0" presId="urn:microsoft.com/office/officeart/2008/layout/VerticalCurvedList"/>
    <dgm:cxn modelId="{E8041B9B-27F4-43CB-9CCA-4E718EA96F00}" srcId="{4E2DFC78-0A9A-4800-AA40-DE40E4F332B2}" destId="{5692292F-DC75-4C10-B6A8-DD8440976231}" srcOrd="0" destOrd="0" parTransId="{C3A35E95-5C17-4CFA-AD24-6402E870EEF1}" sibTransId="{DEAB920A-CBE8-4C05-A659-22DD35ECFA26}"/>
    <dgm:cxn modelId="{46A062E6-7707-4883-B454-D718CBEDBD11}" type="presOf" srcId="{DEAB920A-CBE8-4C05-A659-22DD35ECFA26}" destId="{E3157040-FA89-4D2A-A80B-BB1A86B0674B}" srcOrd="0" destOrd="0" presId="urn:microsoft.com/office/officeart/2008/layout/VerticalCurvedList"/>
    <dgm:cxn modelId="{63FA34EE-E759-43D3-8F13-330D9486A0AC}" type="presOf" srcId="{4E2DFC78-0A9A-4800-AA40-DE40E4F332B2}" destId="{02B02C24-6D51-438F-8B3F-BA1C23842587}" srcOrd="0" destOrd="0" presId="urn:microsoft.com/office/officeart/2008/layout/VerticalCurvedList"/>
    <dgm:cxn modelId="{8098503D-34F9-4D64-866F-88BD9E062872}" type="presParOf" srcId="{02B02C24-6D51-438F-8B3F-BA1C23842587}" destId="{2F19944F-3321-4EDC-B65F-2E6FBDFF028B}" srcOrd="0" destOrd="0" presId="urn:microsoft.com/office/officeart/2008/layout/VerticalCurvedList"/>
    <dgm:cxn modelId="{F82376B4-F69A-4B8A-A7B1-2DB0E4EC8A4F}" type="presParOf" srcId="{2F19944F-3321-4EDC-B65F-2E6FBDFF028B}" destId="{0DAB8A61-5127-4436-A5D2-DD0EFE563F46}" srcOrd="0" destOrd="0" presId="urn:microsoft.com/office/officeart/2008/layout/VerticalCurvedList"/>
    <dgm:cxn modelId="{FEBEC191-3B9E-46BB-81F6-71897F5B0CFC}" type="presParOf" srcId="{0DAB8A61-5127-4436-A5D2-DD0EFE563F46}" destId="{F2B7D571-F5E3-4959-B345-212CC60BF5DE}" srcOrd="0" destOrd="0" presId="urn:microsoft.com/office/officeart/2008/layout/VerticalCurvedList"/>
    <dgm:cxn modelId="{5EDCB651-77EC-45F1-B957-43B9A1D2A657}" type="presParOf" srcId="{0DAB8A61-5127-4436-A5D2-DD0EFE563F46}" destId="{E3157040-FA89-4D2A-A80B-BB1A86B0674B}" srcOrd="1" destOrd="0" presId="urn:microsoft.com/office/officeart/2008/layout/VerticalCurvedList"/>
    <dgm:cxn modelId="{B854D861-5A08-4455-962A-1FB88B5B6BDF}" type="presParOf" srcId="{0DAB8A61-5127-4436-A5D2-DD0EFE563F46}" destId="{4B88B5E5-C46D-416B-ACD1-34D58DA5DCCD}" srcOrd="2" destOrd="0" presId="urn:microsoft.com/office/officeart/2008/layout/VerticalCurvedList"/>
    <dgm:cxn modelId="{892C0A6E-64DE-4A0E-A4C9-18C021E1C85F}" type="presParOf" srcId="{0DAB8A61-5127-4436-A5D2-DD0EFE563F46}" destId="{59150402-FB70-49B4-9644-9591E9EE8A59}" srcOrd="3" destOrd="0" presId="urn:microsoft.com/office/officeart/2008/layout/VerticalCurvedList"/>
    <dgm:cxn modelId="{DF3EB00A-19FB-46EF-B49C-CB965976E371}" type="presParOf" srcId="{2F19944F-3321-4EDC-B65F-2E6FBDFF028B}" destId="{DC3B5DD1-CB70-4327-86C3-C37C65C1D28A}" srcOrd="1" destOrd="0" presId="urn:microsoft.com/office/officeart/2008/layout/VerticalCurvedList"/>
    <dgm:cxn modelId="{8E0A861F-962D-4BCE-B47B-9889CF421181}" type="presParOf" srcId="{2F19944F-3321-4EDC-B65F-2E6FBDFF028B}" destId="{CAAE07D4-97C9-4FB6-A11F-03A970071E18}" srcOrd="2" destOrd="0" presId="urn:microsoft.com/office/officeart/2008/layout/VerticalCurvedList"/>
    <dgm:cxn modelId="{FDE38F47-5578-4FA7-8D0E-ADB1F56A927C}" type="presParOf" srcId="{CAAE07D4-97C9-4FB6-A11F-03A970071E18}" destId="{A4720648-04FF-42E3-A558-B7A8DBE9F457}" srcOrd="0" destOrd="0" presId="urn:microsoft.com/office/officeart/2008/layout/VerticalCurvedList"/>
    <dgm:cxn modelId="{151DEF9E-6B4E-494C-BBC0-9975C109724B}" type="presParOf" srcId="{2F19944F-3321-4EDC-B65F-2E6FBDFF028B}" destId="{6AA8D65D-B5E2-435E-A6E1-41530882CDAD}" srcOrd="3" destOrd="0" presId="urn:microsoft.com/office/officeart/2008/layout/VerticalCurvedList"/>
    <dgm:cxn modelId="{C47DCC04-BCB0-45CA-93B1-B7EDF61A3C56}" type="presParOf" srcId="{2F19944F-3321-4EDC-B65F-2E6FBDFF028B}" destId="{B3AC8791-0613-4337-935D-CBFDD8586847}" srcOrd="4" destOrd="0" presId="urn:microsoft.com/office/officeart/2008/layout/VerticalCurvedList"/>
    <dgm:cxn modelId="{6BB35F4B-5F2A-455E-8873-ABC067AB01B7}" type="presParOf" srcId="{B3AC8791-0613-4337-935D-CBFDD8586847}" destId="{5320DC37-E82A-45B8-8143-37EFE7DD630F}" srcOrd="0" destOrd="0" presId="urn:microsoft.com/office/officeart/2008/layout/VerticalCurvedList"/>
    <dgm:cxn modelId="{2F98FEC4-9B95-4986-9ADE-87E62AF733ED}" type="presParOf" srcId="{2F19944F-3321-4EDC-B65F-2E6FBDFF028B}" destId="{0EF68BEF-65A2-4B10-8764-EB8E31A626F7}" srcOrd="5" destOrd="0" presId="urn:microsoft.com/office/officeart/2008/layout/VerticalCurvedList"/>
    <dgm:cxn modelId="{70BBC69F-E002-4A05-87A5-568ACE9F19D0}" type="presParOf" srcId="{2F19944F-3321-4EDC-B65F-2E6FBDFF028B}" destId="{1BD15583-16DE-48D4-B2A4-541E69A21E99}" srcOrd="6" destOrd="0" presId="urn:microsoft.com/office/officeart/2008/layout/VerticalCurvedList"/>
    <dgm:cxn modelId="{4AB12F4D-CF9D-4D0C-A859-524ADD96D535}" type="presParOf" srcId="{1BD15583-16DE-48D4-B2A4-541E69A21E99}" destId="{AD488B94-2690-4DC0-B2A1-2A73B218DC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EDAC-B98D-483E-8530-B77115A4E0CB}">
      <dsp:nvSpPr>
        <dsp:cNvPr id="0" name=""/>
        <dsp:cNvSpPr/>
      </dsp:nvSpPr>
      <dsp:spPr>
        <a:xfrm rot="10800000">
          <a:off x="1917311" y="3957"/>
          <a:ext cx="6706560" cy="91225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81" tIns="133350" rIns="248920" bIns="133350" numCol="1" spcCol="1270" anchor="ctr" anchorCtr="0">
          <a:noAutofit/>
        </a:bodyPr>
        <a:lstStyle/>
        <a:p>
          <a:pPr marL="0" lvl="0" indent="0" algn="ctr" defTabSz="1555750" rtl="0">
            <a:lnSpc>
              <a:spcPct val="90000"/>
            </a:lnSpc>
            <a:spcBef>
              <a:spcPct val="0"/>
            </a:spcBef>
            <a:spcAft>
              <a:spcPct val="35000"/>
            </a:spcAft>
            <a:buNone/>
          </a:pPr>
          <a:r>
            <a:rPr lang="fr-FR" sz="3500" kern="1200" dirty="0"/>
            <a:t>Inclusion et diversité</a:t>
          </a:r>
        </a:p>
      </dsp:txBody>
      <dsp:txXfrm rot="10800000">
        <a:off x="2145376" y="3957"/>
        <a:ext cx="6478495" cy="912259"/>
      </dsp:txXfrm>
    </dsp:sp>
    <dsp:sp modelId="{02E270B5-DDEC-4088-ABF2-99CEA8AC1C35}">
      <dsp:nvSpPr>
        <dsp:cNvPr id="0" name=""/>
        <dsp:cNvSpPr/>
      </dsp:nvSpPr>
      <dsp:spPr>
        <a:xfrm>
          <a:off x="1461181" y="3957"/>
          <a:ext cx="912259" cy="91225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38A6B1-E354-409D-B8DD-2ED21789C0FC}">
      <dsp:nvSpPr>
        <dsp:cNvPr id="0" name=""/>
        <dsp:cNvSpPr/>
      </dsp:nvSpPr>
      <dsp:spPr>
        <a:xfrm rot="10800000">
          <a:off x="1917311" y="1188532"/>
          <a:ext cx="6706560" cy="91225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81" tIns="133350" rIns="248920" bIns="133350" numCol="1" spcCol="1270" anchor="ctr" anchorCtr="0">
          <a:noAutofit/>
        </a:bodyPr>
        <a:lstStyle/>
        <a:p>
          <a:pPr marL="0" lvl="0" indent="0" algn="ctr" defTabSz="1555750">
            <a:lnSpc>
              <a:spcPct val="90000"/>
            </a:lnSpc>
            <a:spcBef>
              <a:spcPct val="0"/>
            </a:spcBef>
            <a:spcAft>
              <a:spcPct val="35000"/>
            </a:spcAft>
            <a:buNone/>
          </a:pPr>
          <a:r>
            <a:rPr lang="fr-FR" sz="3500" b="0" kern="1200" dirty="0"/>
            <a:t>Transformation numérique</a:t>
          </a:r>
          <a:endParaRPr lang="fr-FR" sz="3500" kern="1200" dirty="0"/>
        </a:p>
      </dsp:txBody>
      <dsp:txXfrm rot="10800000">
        <a:off x="2145376" y="1188532"/>
        <a:ext cx="6478495" cy="912259"/>
      </dsp:txXfrm>
    </dsp:sp>
    <dsp:sp modelId="{66D1A643-2951-4193-925D-2E832BA2888C}">
      <dsp:nvSpPr>
        <dsp:cNvPr id="0" name=""/>
        <dsp:cNvSpPr/>
      </dsp:nvSpPr>
      <dsp:spPr>
        <a:xfrm>
          <a:off x="1461181" y="1188532"/>
          <a:ext cx="912259" cy="912259"/>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C3EBA9-0190-40A8-9B53-BFB7713E2A82}">
      <dsp:nvSpPr>
        <dsp:cNvPr id="0" name=""/>
        <dsp:cNvSpPr/>
      </dsp:nvSpPr>
      <dsp:spPr>
        <a:xfrm rot="10800000">
          <a:off x="1917311" y="2373107"/>
          <a:ext cx="6706560" cy="91225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81" tIns="133350" rIns="248920" bIns="133350" numCol="1" spcCol="1270" anchor="ctr" anchorCtr="0">
          <a:noAutofit/>
        </a:bodyPr>
        <a:lstStyle/>
        <a:p>
          <a:pPr marL="0" lvl="0" indent="0" algn="ctr" defTabSz="1555750">
            <a:lnSpc>
              <a:spcPct val="90000"/>
            </a:lnSpc>
            <a:spcBef>
              <a:spcPct val="0"/>
            </a:spcBef>
            <a:spcAft>
              <a:spcPct val="35000"/>
            </a:spcAft>
            <a:buNone/>
          </a:pPr>
          <a:r>
            <a:rPr lang="fr-FR" sz="3500" b="0" kern="1200" dirty="0"/>
            <a:t>Transition écologique </a:t>
          </a:r>
        </a:p>
      </dsp:txBody>
      <dsp:txXfrm rot="10800000">
        <a:off x="2145376" y="2373107"/>
        <a:ext cx="6478495" cy="912259"/>
      </dsp:txXfrm>
    </dsp:sp>
    <dsp:sp modelId="{6F9ADFFD-3080-43E7-80F8-39782E28C0C8}">
      <dsp:nvSpPr>
        <dsp:cNvPr id="0" name=""/>
        <dsp:cNvSpPr/>
      </dsp:nvSpPr>
      <dsp:spPr>
        <a:xfrm>
          <a:off x="1461181" y="2373107"/>
          <a:ext cx="912259" cy="912259"/>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BA3D9-7AE0-4228-9268-E457EB2D16AB}">
      <dsp:nvSpPr>
        <dsp:cNvPr id="0" name=""/>
        <dsp:cNvSpPr/>
      </dsp:nvSpPr>
      <dsp:spPr>
        <a:xfrm rot="10800000">
          <a:off x="1917311" y="3557682"/>
          <a:ext cx="6706560" cy="91225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81" tIns="133350" rIns="248920" bIns="133350" numCol="1" spcCol="1270" anchor="ctr" anchorCtr="0">
          <a:noAutofit/>
        </a:bodyPr>
        <a:lstStyle/>
        <a:p>
          <a:pPr marL="0" lvl="0" indent="0" algn="ctr" defTabSz="1555750">
            <a:lnSpc>
              <a:spcPct val="90000"/>
            </a:lnSpc>
            <a:spcBef>
              <a:spcPct val="0"/>
            </a:spcBef>
            <a:spcAft>
              <a:spcPct val="35000"/>
            </a:spcAft>
            <a:buNone/>
          </a:pPr>
          <a:r>
            <a:rPr lang="fr-FR" sz="3500" b="0" kern="1200" dirty="0"/>
            <a:t>Espace européen de l’éducation</a:t>
          </a:r>
        </a:p>
      </dsp:txBody>
      <dsp:txXfrm rot="10800000">
        <a:off x="2145376" y="3557682"/>
        <a:ext cx="6478495" cy="912259"/>
      </dsp:txXfrm>
    </dsp:sp>
    <dsp:sp modelId="{50041A58-102E-4D5E-AD40-7C6A2044A656}">
      <dsp:nvSpPr>
        <dsp:cNvPr id="0" name=""/>
        <dsp:cNvSpPr/>
      </dsp:nvSpPr>
      <dsp:spPr>
        <a:xfrm>
          <a:off x="1461181" y="3557682"/>
          <a:ext cx="912259" cy="91225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7040-FA89-4D2A-A80B-BB1A86B0674B}">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3B5DD1-CB70-4327-86C3-C37C65C1D28A}">
      <dsp:nvSpPr>
        <dsp:cNvPr id="0" name=""/>
        <dsp:cNvSpPr/>
      </dsp:nvSpPr>
      <dsp:spPr>
        <a:xfrm>
          <a:off x="752110" y="773102"/>
          <a:ext cx="7301111" cy="6212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fr-FR" sz="3200" kern="1200" dirty="0"/>
            <a:t>Faire accréditer son établissement</a:t>
          </a:r>
        </a:p>
      </dsp:txBody>
      <dsp:txXfrm>
        <a:off x="752110" y="773102"/>
        <a:ext cx="7301111" cy="621261"/>
      </dsp:txXfrm>
    </dsp:sp>
    <dsp:sp modelId="{A4720648-04FF-42E3-A558-B7A8DBE9F457}">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A8D65D-B5E2-435E-A6E1-41530882CDAD}">
      <dsp:nvSpPr>
        <dsp:cNvPr id="0" name=""/>
        <dsp:cNvSpPr/>
      </dsp:nvSpPr>
      <dsp:spPr>
        <a:xfrm>
          <a:off x="1146048" y="2398702"/>
          <a:ext cx="6907174" cy="6212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fr-FR" sz="3200" kern="1200" dirty="0"/>
            <a:t>Rejoindre un consortium accrédité</a:t>
          </a:r>
        </a:p>
      </dsp:txBody>
      <dsp:txXfrm>
        <a:off x="1146048" y="2398702"/>
        <a:ext cx="6907174" cy="621261"/>
      </dsp:txXfrm>
    </dsp:sp>
    <dsp:sp modelId="{5320DC37-E82A-45B8-8143-37EFE7DD630F}">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68BEF-65A2-4B10-8764-EB8E31A626F7}">
      <dsp:nvSpPr>
        <dsp:cNvPr id="0" name=""/>
        <dsp:cNvSpPr/>
      </dsp:nvSpPr>
      <dsp:spPr>
        <a:xfrm>
          <a:off x="752110" y="4024303"/>
          <a:ext cx="7301111" cy="6212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fr-FR" sz="3200" kern="1200" dirty="0"/>
            <a:t>Déposer un « short </a:t>
          </a:r>
          <a:r>
            <a:rPr lang="fr-FR" sz="3200" kern="1200" dirty="0" err="1"/>
            <a:t>mobility</a:t>
          </a:r>
          <a:r>
            <a:rPr lang="fr-FR" sz="3200" kern="1200" dirty="0"/>
            <a:t> </a:t>
          </a:r>
          <a:r>
            <a:rPr lang="fr-FR" sz="3200" kern="1200" dirty="0" err="1"/>
            <a:t>project</a:t>
          </a:r>
          <a:r>
            <a:rPr lang="fr-FR" sz="3200" kern="1200" dirty="0"/>
            <a:t> »</a:t>
          </a:r>
        </a:p>
      </dsp:txBody>
      <dsp:txXfrm>
        <a:off x="752110" y="4024303"/>
        <a:ext cx="7301111" cy="621261"/>
      </dsp:txXfrm>
    </dsp:sp>
    <dsp:sp modelId="{AD488B94-2690-4DC0-B2A1-2A73B218DC81}">
      <dsp:nvSpPr>
        <dsp:cNvPr id="0" name=""/>
        <dsp:cNvSpPr/>
      </dsp:nvSpPr>
      <dsp:spPr>
        <a:xfrm>
          <a:off x="74777" y="3657600"/>
          <a:ext cx="1354666" cy="135466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9E83E4-2340-4971-AE2D-8EF301312E32}" type="datetimeFigureOut">
              <a:rPr lang="fr-FR" smtClean="0"/>
              <a:t>24/04/2022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DA734E-274D-4FF6-99BF-0D8C28690A23}" type="slidenum">
              <a:rPr lang="fr-FR" smtClean="0"/>
              <a:t>‹N°›</a:t>
            </a:fld>
            <a:endParaRPr lang="fr-FR"/>
          </a:p>
        </p:txBody>
      </p:sp>
    </p:spTree>
    <p:extLst>
      <p:ext uri="{BB962C8B-B14F-4D97-AF65-F5344CB8AC3E}">
        <p14:creationId xmlns:p14="http://schemas.microsoft.com/office/powerpoint/2010/main" val="35489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ucation.gouv.fr/bo/21/Hebdo16/MENC2111645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erasmusplusols.eu/f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twinning.net/fr/pub/index.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a:t>
            </a:fld>
            <a:endParaRPr lang="fr-FR"/>
          </a:p>
        </p:txBody>
      </p:sp>
    </p:spTree>
    <p:extLst>
      <p:ext uri="{BB962C8B-B14F-4D97-AF65-F5344CB8AC3E}">
        <p14:creationId xmlns:p14="http://schemas.microsoft.com/office/powerpoint/2010/main" val="140429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NF</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Transition</a:t>
            </a:r>
            <a:r>
              <a:rPr lang="fr-FR" baseline="0" dirty="0"/>
              <a:t> vers</a:t>
            </a:r>
            <a:r>
              <a:rPr lang="fr-FR" dirty="0"/>
              <a:t> </a:t>
            </a:r>
            <a:r>
              <a:rPr lang="fr-FR" dirty="0" err="1"/>
              <a:t>eTwinning</a:t>
            </a:r>
            <a:r>
              <a:rPr lang="fr-FR" dirty="0"/>
              <a:t> pour donner la parole à François </a:t>
            </a:r>
            <a:r>
              <a:rPr lang="fr-FR" dirty="0" err="1"/>
              <a:t>Richerme</a:t>
            </a:r>
            <a:r>
              <a:rPr lang="fr-FR" dirty="0"/>
              <a:t> (FR)</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11</a:t>
            </a:fld>
            <a:endParaRPr lang="fr-FR"/>
          </a:p>
        </p:txBody>
      </p:sp>
    </p:spTree>
    <p:extLst>
      <p:ext uri="{BB962C8B-B14F-4D97-AF65-F5344CB8AC3E}">
        <p14:creationId xmlns:p14="http://schemas.microsoft.com/office/powerpoint/2010/main" val="319813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NF</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12</a:t>
            </a:fld>
            <a:endParaRPr lang="fr-FR"/>
          </a:p>
        </p:txBody>
      </p:sp>
    </p:spTree>
    <p:extLst>
      <p:ext uri="{BB962C8B-B14F-4D97-AF65-F5344CB8AC3E}">
        <p14:creationId xmlns:p14="http://schemas.microsoft.com/office/powerpoint/2010/main" val="29053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SG</a:t>
            </a: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13</a:t>
            </a:fld>
            <a:endParaRPr lang="fr-FR"/>
          </a:p>
        </p:txBody>
      </p:sp>
    </p:spTree>
    <p:extLst>
      <p:ext uri="{BB962C8B-B14F-4D97-AF65-F5344CB8AC3E}">
        <p14:creationId xmlns:p14="http://schemas.microsoft.com/office/powerpoint/2010/main" val="279171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14</a:t>
            </a:fld>
            <a:endParaRPr lang="fr-FR"/>
          </a:p>
        </p:txBody>
      </p:sp>
    </p:spTree>
    <p:extLst>
      <p:ext uri="{BB962C8B-B14F-4D97-AF65-F5344CB8AC3E}">
        <p14:creationId xmlns:p14="http://schemas.microsoft.com/office/powerpoint/2010/main" val="623228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15</a:t>
            </a:fld>
            <a:endParaRPr lang="fr-FR"/>
          </a:p>
        </p:txBody>
      </p:sp>
    </p:spTree>
    <p:extLst>
      <p:ext uri="{BB962C8B-B14F-4D97-AF65-F5344CB8AC3E}">
        <p14:creationId xmlns:p14="http://schemas.microsoft.com/office/powerpoint/2010/main" val="197505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LV</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être accrédité, le candidat doit obtenir au moins 70 sur 100 et la moyenne à tous les critères.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LES CRITERES DE NOTATION. L’accréditation sera évaluée sur 100 points.</a:t>
            </a: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16</a:t>
            </a:fld>
            <a:endParaRPr lang="fr-FR"/>
          </a:p>
        </p:txBody>
      </p:sp>
    </p:spTree>
    <p:extLst>
      <p:ext uri="{BB962C8B-B14F-4D97-AF65-F5344CB8AC3E}">
        <p14:creationId xmlns:p14="http://schemas.microsoft.com/office/powerpoint/2010/main" val="4234512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10 points seront accordés à la pertinence: choix du secteur, expérience de l’organisme, pertinence des partenaires dans le cas d’une candidature pour coordonner un consortium.</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17</a:t>
            </a:fld>
            <a:endParaRPr lang="fr-FR"/>
          </a:p>
        </p:txBody>
      </p:sp>
    </p:spTree>
    <p:extLst>
      <p:ext uri="{BB962C8B-B14F-4D97-AF65-F5344CB8AC3E}">
        <p14:creationId xmlns:p14="http://schemas.microsoft.com/office/powerpoint/2010/main" val="278690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40 points pour la section objectifs: les objectifs énoncés sont-ils clairs, pertinents, mesurables? Si</a:t>
            </a:r>
            <a:r>
              <a:rPr lang="fr-FR" baseline="0" dirty="0"/>
              <a:t> oui comment? &gt;&gt; Annexe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18</a:t>
            </a:fld>
            <a:endParaRPr lang="fr-FR"/>
          </a:p>
        </p:txBody>
      </p:sp>
    </p:spTree>
    <p:extLst>
      <p:ext uri="{BB962C8B-B14F-4D97-AF65-F5344CB8AC3E}">
        <p14:creationId xmlns:p14="http://schemas.microsoft.com/office/powerpoint/2010/main" val="25282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20 points pour la partie activités qui correspond à l’estimation du nombre d’apprenants et de personnels concernés par une mobilité : est-ce que le nombre de participants et leur profil correspondent bien aux objectifs fixés? </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19</a:t>
            </a:fld>
            <a:endParaRPr lang="fr-FR"/>
          </a:p>
        </p:txBody>
      </p:sp>
    </p:spTree>
    <p:extLst>
      <p:ext uri="{BB962C8B-B14F-4D97-AF65-F5344CB8AC3E}">
        <p14:creationId xmlns:p14="http://schemas.microsoft.com/office/powerpoint/2010/main" val="1819936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30 points pour la partie « Gestion » : dans cette partie le candidat doit expliquer, pour chaque standard qualité, par qui et comment seront mises œuvre les activités et la coordination du projet. </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20</a:t>
            </a:fld>
            <a:endParaRPr lang="fr-FR"/>
          </a:p>
        </p:txBody>
      </p:sp>
    </p:spTree>
    <p:extLst>
      <p:ext uri="{BB962C8B-B14F-4D97-AF65-F5344CB8AC3E}">
        <p14:creationId xmlns:p14="http://schemas.microsoft.com/office/powerpoint/2010/main" val="60674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3</a:t>
            </a:fld>
            <a:endParaRPr lang="fr-FR"/>
          </a:p>
        </p:txBody>
      </p:sp>
    </p:spTree>
    <p:extLst>
      <p:ext uri="{BB962C8B-B14F-4D97-AF65-F5344CB8AC3E}">
        <p14:creationId xmlns:p14="http://schemas.microsoft.com/office/powerpoint/2010/main" val="1949133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SG contexte </a:t>
            </a:r>
          </a:p>
          <a:p>
            <a:r>
              <a:rPr lang="fr-FR" dirty="0"/>
              <a:t>NF </a:t>
            </a:r>
            <a:r>
              <a:rPr lang="fr-FR" baseline="0" dirty="0"/>
              <a:t>/!\ penser en réseau</a:t>
            </a:r>
          </a:p>
          <a:p>
            <a:r>
              <a:rPr lang="fr-FR" baseline="0" dirty="0"/>
              <a:t>Parcours élève </a:t>
            </a:r>
          </a:p>
          <a:p>
            <a:r>
              <a:rPr lang="fr-FR" baseline="0" dirty="0"/>
              <a:t>Vigilance agence comptable et équipe</a:t>
            </a:r>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21</a:t>
            </a:fld>
            <a:endParaRPr lang="fr-FR"/>
          </a:p>
        </p:txBody>
      </p:sp>
    </p:spTree>
    <p:extLst>
      <p:ext uri="{BB962C8B-B14F-4D97-AF65-F5344CB8AC3E}">
        <p14:creationId xmlns:p14="http://schemas.microsoft.com/office/powerpoint/2010/main" val="958207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22</a:t>
            </a:fld>
            <a:endParaRPr lang="fr-FR"/>
          </a:p>
        </p:txBody>
      </p:sp>
    </p:spTree>
    <p:extLst>
      <p:ext uri="{BB962C8B-B14F-4D97-AF65-F5344CB8AC3E}">
        <p14:creationId xmlns:p14="http://schemas.microsoft.com/office/powerpoint/2010/main" val="1304013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Version conçue pour l’enseignement </a:t>
            </a:r>
            <a:r>
              <a:rPr lang="fr-FR" dirty="0" err="1"/>
              <a:t>scolaireCette</a:t>
            </a:r>
            <a:r>
              <a:rPr lang="fr-FR" dirty="0"/>
              <a:t> partie objectifs</a:t>
            </a:r>
            <a:r>
              <a:rPr lang="fr-FR" baseline="0" dirty="0"/>
              <a:t> du plan Erasmus est une partie essentielle de la candidature car elle est notée à elle seule sur 40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baseline="0" dirty="0"/>
              <a:t>Petite précision technique : bien créer une ligne par objectif en ajoutant autant d’objectifs que nécessaires (bouton ajouter un objectif). Il existe la possibilité d’en définir entre 1 et 10.</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Mieux vaut </a:t>
            </a:r>
            <a:r>
              <a:rPr lang="fr-FR" sz="1200" dirty="0"/>
              <a:t>peu d’objectifs mais des objectifs clairs précis, mesurables, concrets en lien avec les besoins énoncés. Ce qui importe c’est la cohérence.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Enfin, </a:t>
            </a:r>
            <a:r>
              <a:rPr lang="fr-FR" sz="1200" b="0" i="0" kern="1200" dirty="0">
                <a:solidFill>
                  <a:schemeClr val="tx1"/>
                </a:solidFill>
                <a:effectLst/>
                <a:latin typeface="+mn-lt"/>
                <a:ea typeface="+mn-ea"/>
                <a:cs typeface="+mn-cs"/>
              </a:rPr>
              <a:t>votre progression dans l'atteinte des objectifs du Plan Erasmus fera partie de l'évaluation des activités que vous mettrez en œuvre. Par conséquent, vous devez choisir des objectifs qui sont mesurables et vous devez expliquer comment vous allez évaluer votre progression.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r>
              <a:rPr lang="fr-FR" dirty="0"/>
              <a:t>Les indicateurs de mesure de l’impact doivent respecter les critères SMART, c’est à-dire qu’ils doivent être Spécifiques, Mesurables, Acceptables, Réalistes et Temporellement définis.</a:t>
            </a:r>
            <a:r>
              <a:rPr lang="fr-FR" baseline="0" dirty="0"/>
              <a:t> </a:t>
            </a:r>
            <a:r>
              <a:rPr lang="fr-FR" sz="1200" b="0" kern="1200" baseline="0" dirty="0">
                <a:solidFill>
                  <a:schemeClr val="tx1"/>
                </a:solidFill>
                <a:effectLst/>
                <a:latin typeface="+mn-lt"/>
                <a:ea typeface="+mn-ea"/>
                <a:cs typeface="+mn-cs"/>
              </a:rPr>
              <a:t>Les impacts doivent être anticipés, des indicateurs doivent être mis en place dès le démarrage</a:t>
            </a:r>
            <a:r>
              <a:rPr lang="fr-FR"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et pro</a:t>
            </a: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23</a:t>
            </a:fld>
            <a:endParaRPr lang="fr-FR"/>
          </a:p>
        </p:txBody>
      </p:sp>
    </p:spTree>
    <p:extLst>
      <p:ext uri="{BB962C8B-B14F-4D97-AF65-F5344CB8AC3E}">
        <p14:creationId xmlns:p14="http://schemas.microsoft.com/office/powerpoint/2010/main" val="365015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EXEMPLES </a:t>
            </a:r>
          </a:p>
          <a:p>
            <a:r>
              <a:rPr lang="fr-FR" baseline="0" dirty="0"/>
              <a:t>Un objectif doit être rédigé clairement avec un verbe d’action. Un objectif n’est pas une activité ou un moyen. Par exemple : envoyer des élèves en mobilité en Europe n’est pas un objectif, c’est une activité, un moyen pour atteindre un objectif. </a:t>
            </a:r>
          </a:p>
          <a:p>
            <a:r>
              <a:rPr lang="fr-FR" baseline="0" dirty="0"/>
              <a:t>Développer les compétences linguistiques des élèves est un objectif. Et un des moyens/activités pour atteindre cet objectif c’est de proposer une mobilité Erasmus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L’objectif</a:t>
            </a:r>
            <a:r>
              <a:rPr lang="fr-FR" baseline="0" dirty="0"/>
              <a:t> doit être lié aux besoins présentés à la rubrique « information générale » et doit pouvoir être mesurable. </a:t>
            </a:r>
          </a:p>
          <a:p>
            <a:r>
              <a:rPr lang="fr-FR" dirty="0"/>
              <a:t>Le candidat peut proposer différents types d’objectifs : des objectifs généraux, des objectifs pour un public donné ou des objectifs thématiques. </a:t>
            </a:r>
            <a:endParaRPr lang="fr-FR" baseline="0" dirty="0"/>
          </a:p>
          <a:p>
            <a:r>
              <a:rPr lang="fr-FR" baseline="0" dirty="0"/>
              <a:t>Voici quelques illustrations ici, il ne s’agit pas d‘objectif type attendu nécessairement dans les candidatures. </a:t>
            </a:r>
            <a:endParaRPr lang="fr-FR" dirty="0"/>
          </a:p>
        </p:txBody>
      </p:sp>
      <p:sp>
        <p:nvSpPr>
          <p:cNvPr id="4" name="Espace réservé du numéro de diapositive 3"/>
          <p:cNvSpPr>
            <a:spLocks noGrp="1"/>
          </p:cNvSpPr>
          <p:nvPr>
            <p:ph type="sldNum" sz="quarter" idx="10"/>
          </p:nvPr>
        </p:nvSpPr>
        <p:spPr/>
        <p:txBody>
          <a:bodyPr/>
          <a:lstStyle/>
          <a:p>
            <a:fld id="{072B2457-8981-4DA3-87F8-6E1DB08B336B}" type="slidenum">
              <a:rPr lang="fr-FR" smtClean="0"/>
              <a:t>24</a:t>
            </a:fld>
            <a:endParaRPr lang="fr-FR"/>
          </a:p>
        </p:txBody>
      </p:sp>
    </p:spTree>
    <p:extLst>
      <p:ext uri="{BB962C8B-B14F-4D97-AF65-F5344CB8AC3E}">
        <p14:creationId xmlns:p14="http://schemas.microsoft.com/office/powerpoint/2010/main" val="295508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ne sont que des estimations. Les chiffres réels seront à renseigner lors de la demande de financement. Toutefois, être au plus près bien sûr du réel envisagé.</a:t>
            </a:r>
          </a:p>
          <a:p>
            <a:r>
              <a:rPr lang="fr-FR" dirty="0"/>
              <a:t>Minimum</a:t>
            </a:r>
            <a:r>
              <a:rPr lang="fr-FR" baseline="0" dirty="0"/>
              <a:t> 2 ans pour planifier les activités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25</a:t>
            </a:fld>
            <a:endParaRPr lang="fr-FR"/>
          </a:p>
        </p:txBody>
      </p:sp>
    </p:spTree>
    <p:extLst>
      <p:ext uri="{BB962C8B-B14F-4D97-AF65-F5344CB8AC3E}">
        <p14:creationId xmlns:p14="http://schemas.microsoft.com/office/powerpoint/2010/main" val="4217151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LV</a:t>
            </a:r>
          </a:p>
          <a:p>
            <a:r>
              <a:rPr lang="fr-FR" dirty="0"/>
              <a:t>Principes fondamentau</a:t>
            </a:r>
            <a:r>
              <a:rPr lang="fr-FR" baseline="0" dirty="0"/>
              <a:t>x : inclusion et diversité / DD et </a:t>
            </a:r>
            <a:r>
              <a:rPr lang="fr-FR" baseline="0" dirty="0" err="1"/>
              <a:t>éco-responsabilité</a:t>
            </a:r>
            <a:r>
              <a:rPr lang="fr-FR" baseline="0" dirty="0"/>
              <a:t> / Education au numérique (coopération virtuelle, mobilité virtuelle ou hybride) / Participation active au sein du réseau des organismes bénéficiaires de fonds Erasmus (Espace européen de l’éducation)</a:t>
            </a:r>
          </a:p>
          <a:p>
            <a:endParaRPr lang="fr-FR" dirty="0"/>
          </a:p>
          <a:p>
            <a:r>
              <a:rPr lang="fr-FR" dirty="0"/>
              <a:t>Bonne gestion</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26</a:t>
            </a:fld>
            <a:endParaRPr lang="fr-FR"/>
          </a:p>
        </p:txBody>
      </p:sp>
    </p:spTree>
    <p:extLst>
      <p:ext uri="{BB962C8B-B14F-4D97-AF65-F5344CB8AC3E}">
        <p14:creationId xmlns:p14="http://schemas.microsoft.com/office/powerpoint/2010/main" val="1249446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LV</a:t>
            </a:r>
          </a:p>
          <a:p>
            <a:r>
              <a:rPr lang="fr-FR" baseline="0" dirty="0"/>
              <a:t>L’évaluateur doit percevoir une véritable équipe pour piloter le projet, avec des compétences mises à disposition pour la bonne marche du projet.</a:t>
            </a:r>
          </a:p>
          <a:p>
            <a:r>
              <a:rPr lang="fr-FR" baseline="0" dirty="0"/>
              <a:t>L’anticipation des tâches et la répartition de ces dernières  doit être pensée avec une autorité hiérarchique pour superviser.</a:t>
            </a:r>
          </a:p>
          <a:p>
            <a:r>
              <a:rPr lang="fr-FR" baseline="0" dirty="0"/>
              <a:t>La coordination de l’équipe doit être régulière avec une fréquence adaptée.</a:t>
            </a:r>
          </a:p>
          <a:p>
            <a:r>
              <a:rPr lang="fr-FR" baseline="0" dirty="0"/>
              <a:t>Les standards qualité listés doivent être évidemment respectés  par des exemples concrets.</a:t>
            </a:r>
          </a:p>
          <a:p>
            <a:r>
              <a:rPr lang="fr-FR" baseline="0" dirty="0"/>
              <a:t>Il sera bien sûr attendu que la diffusion et l’impact du projet soient pensés par des exemples précis.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27</a:t>
            </a:fld>
            <a:endParaRPr lang="fr-FR"/>
          </a:p>
        </p:txBody>
      </p:sp>
    </p:spTree>
    <p:extLst>
      <p:ext uri="{BB962C8B-B14F-4D97-AF65-F5344CB8AC3E}">
        <p14:creationId xmlns:p14="http://schemas.microsoft.com/office/powerpoint/2010/main" val="2869770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SG</a:t>
            </a: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28</a:t>
            </a:fld>
            <a:endParaRPr lang="fr-FR"/>
          </a:p>
        </p:txBody>
      </p:sp>
    </p:spTree>
    <p:extLst>
      <p:ext uri="{BB962C8B-B14F-4D97-AF65-F5344CB8AC3E}">
        <p14:creationId xmlns:p14="http://schemas.microsoft.com/office/powerpoint/2010/main" val="3735399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SG</a:t>
            </a: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29</a:t>
            </a:fld>
            <a:endParaRPr lang="fr-FR"/>
          </a:p>
        </p:txBody>
      </p:sp>
    </p:spTree>
    <p:extLst>
      <p:ext uri="{BB962C8B-B14F-4D97-AF65-F5344CB8AC3E}">
        <p14:creationId xmlns:p14="http://schemas.microsoft.com/office/powerpoint/2010/main" val="1965398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Importance de la note  ?</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30</a:t>
            </a:fld>
            <a:endParaRPr lang="fr-FR"/>
          </a:p>
        </p:txBody>
      </p:sp>
    </p:spTree>
    <p:extLst>
      <p:ext uri="{BB962C8B-B14F-4D97-AF65-F5344CB8AC3E}">
        <p14:creationId xmlns:p14="http://schemas.microsoft.com/office/powerpoint/2010/main" val="188203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SG</a:t>
            </a:r>
          </a:p>
          <a:p>
            <a:pPr fontAlgn="base">
              <a:defRPr/>
            </a:pPr>
            <a:r>
              <a:rPr lang="fr-FR" sz="1200" dirty="0">
                <a:solidFill>
                  <a:schemeClr val="tx1"/>
                </a:solidFill>
              </a:rPr>
              <a:t>En bleu les secteurs éducatifs qui vous concernent : </a:t>
            </a:r>
            <a:r>
              <a:rPr lang="fr-FR" sz="1200" dirty="0"/>
              <a:t>l’Enseignement et la Formation Professionnels (EFP) pour les Lycées Professionnels et les CFA, le secteur de </a:t>
            </a:r>
            <a:r>
              <a:rPr lang="fr-FR" sz="1200" dirty="0">
                <a:solidFill>
                  <a:schemeClr val="tx1"/>
                </a:solidFill>
              </a:rPr>
              <a:t>l’enseignement scolaire.</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dirty="0">
              <a:solidFill>
                <a:schemeClr val="tx1"/>
              </a:solidFill>
            </a:endParaRPr>
          </a:p>
          <a:p>
            <a:pPr defTabSz="947684">
              <a:defRPr/>
            </a:pPr>
            <a:r>
              <a:rPr lang="fr-FR" altLang="fr-FR" sz="1200" dirty="0">
                <a:solidFill>
                  <a:schemeClr val="tx1"/>
                </a:solidFill>
              </a:rPr>
              <a:t>2 nouveautés qui sont des grands changements : </a:t>
            </a:r>
          </a:p>
          <a:p>
            <a:pPr marL="171450" indent="-171450" defTabSz="947684">
              <a:buFontTx/>
              <a:buChar char="-"/>
              <a:defRPr/>
            </a:pPr>
            <a:r>
              <a:rPr lang="fr-FR" altLang="fr-FR" sz="1200" dirty="0">
                <a:solidFill>
                  <a:schemeClr val="tx1"/>
                </a:solidFill>
              </a:rPr>
              <a:t>La disparition des échanges </a:t>
            </a:r>
            <a:r>
              <a:rPr lang="fr-FR" altLang="fr-FR" sz="1200" dirty="0"/>
              <a:t>s</a:t>
            </a:r>
            <a:r>
              <a:rPr lang="fr-FR" altLang="fr-FR" sz="1200" dirty="0">
                <a:solidFill>
                  <a:schemeClr val="tx1"/>
                </a:solidFill>
              </a:rPr>
              <a:t>colaires E+ (KA229). La mobilité des élèves de l’enseignement général et technologique rejoint celles des personnels dans l’action clé 1 du secteur scolaire.</a:t>
            </a:r>
          </a:p>
          <a:p>
            <a:pPr marL="171450" indent="-171450" defTabSz="947684">
              <a:buFontTx/>
              <a:buChar char="-"/>
              <a:defRPr/>
            </a:pPr>
            <a:r>
              <a:rPr lang="fr-FR" altLang="fr-FR" sz="1200" dirty="0"/>
              <a:t>L’accréditation qui est le sésame pour obtenir, de façon simplifiée, des financements Erasmus + pour les secteurs scolaire, l’Enseignement et la Formation Professionnels  et éducation des adultes.</a:t>
            </a:r>
          </a:p>
          <a:p>
            <a:pPr marL="0" indent="0" defTabSz="947684">
              <a:buFontTx/>
              <a:buNone/>
              <a:defRPr/>
            </a:pPr>
            <a:endParaRPr lang="fr-FR" altLang="fr-FR" sz="1200" dirty="0"/>
          </a:p>
          <a:p>
            <a:pPr defTabSz="947684">
              <a:defRPr/>
            </a:pPr>
            <a:r>
              <a:rPr lang="fr-FR" altLang="fr-FR" sz="1200" dirty="0">
                <a:solidFill>
                  <a:schemeClr val="tx1"/>
                </a:solidFill>
              </a:rPr>
              <a:t>L’accréditation est un équivalent à la charte ECHE de l’enseignement supérieur.</a:t>
            </a:r>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4</a:t>
            </a:fld>
            <a:endParaRPr lang="fr-FR"/>
          </a:p>
        </p:txBody>
      </p:sp>
    </p:spTree>
    <p:extLst>
      <p:ext uri="{BB962C8B-B14F-4D97-AF65-F5344CB8AC3E}">
        <p14:creationId xmlns:p14="http://schemas.microsoft.com/office/powerpoint/2010/main" val="529923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SG</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Possibilité de bénéficier de </a:t>
            </a:r>
            <a:r>
              <a:rPr lang="fr-FR" b="1" dirty="0"/>
              <a:t>deux sources de financement (max) </a:t>
            </a:r>
            <a:r>
              <a:rPr lang="fr-FR" dirty="0"/>
              <a:t>par appel à propositions pour la mobilité </a:t>
            </a:r>
            <a:r>
              <a:rPr lang="fr-FR" b="1" dirty="0"/>
              <a:t>sur un même secteur éducatif </a:t>
            </a:r>
            <a:r>
              <a:rPr lang="fr-FR" b="0" dirty="0"/>
              <a:t>(ici le secteur</a:t>
            </a:r>
            <a:r>
              <a:rPr lang="fr-FR" b="0" baseline="0" dirty="0"/>
              <a:t> scolaire)</a:t>
            </a: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Explication</a:t>
            </a:r>
            <a:r>
              <a:rPr lang="fr-FR" sz="1200" b="0" i="0" kern="1200" baseline="0" dirty="0">
                <a:solidFill>
                  <a:schemeClr val="tx1"/>
                </a:solidFill>
                <a:effectLst/>
                <a:latin typeface="+mn-lt"/>
                <a:ea typeface="+mn-ea"/>
                <a:cs typeface="+mn-cs"/>
              </a:rPr>
              <a:t> des projets de mobilité de courte durée à la diapo suivante.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31</a:t>
            </a:fld>
            <a:endParaRPr lang="fr-FR"/>
          </a:p>
        </p:txBody>
      </p:sp>
    </p:spTree>
    <p:extLst>
      <p:ext uri="{BB962C8B-B14F-4D97-AF65-F5344CB8AC3E}">
        <p14:creationId xmlns:p14="http://schemas.microsoft.com/office/powerpoint/2010/main" val="162620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mj-lt"/>
              <a:buNone/>
            </a:pPr>
            <a:r>
              <a:rPr lang="fr-FR" baseline="0" dirty="0"/>
              <a:t>SG</a:t>
            </a:r>
          </a:p>
          <a:p>
            <a:pPr marL="0" indent="0">
              <a:buFont typeface="+mj-lt"/>
              <a:buNone/>
            </a:pPr>
            <a:r>
              <a:rPr lang="fr-FR" baseline="0" dirty="0"/>
              <a:t>Comment faire partir les personnels ou les apprenants de votre structure?</a:t>
            </a:r>
          </a:p>
          <a:p>
            <a:pPr marL="0" indent="0">
              <a:buFont typeface="+mj-lt"/>
              <a:buNone/>
            </a:pPr>
            <a:r>
              <a:rPr lang="fr-FR" baseline="0" dirty="0"/>
              <a:t>L’action clé 1 regroupe toutes les possibilités de financement pour des mobilités sortantes des apprenants et des personnels qui sont intéressantes pour vous. </a:t>
            </a:r>
          </a:p>
          <a:p>
            <a:pPr marL="0" indent="0">
              <a:buFont typeface="+mj-lt"/>
              <a:buNone/>
            </a:pPr>
            <a:r>
              <a:rPr lang="fr-FR" baseline="0" dirty="0"/>
              <a:t>Si les délais sont trop courts pour vous ou c’est la première fois que vous vous lancez dans des projets Erasmus, vous pouvez opter pour les projets de mobilité de courte durée. Nous reviendrons sur ce point par la suite. </a:t>
            </a:r>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Possibilité de bénéficier de </a:t>
            </a:r>
            <a:r>
              <a:rPr lang="fr-FR" b="1" dirty="0"/>
              <a:t>deux sources de financement (max) </a:t>
            </a:r>
            <a:r>
              <a:rPr lang="fr-FR" dirty="0"/>
              <a:t>par appel à propositions pour la mobilité </a:t>
            </a:r>
            <a:r>
              <a:rPr lang="fr-FR" b="1" dirty="0"/>
              <a:t>sur un même secteur éducatif </a:t>
            </a:r>
            <a:r>
              <a:rPr lang="fr-FR" b="0" dirty="0"/>
              <a:t>(ici le secteur</a:t>
            </a:r>
            <a:r>
              <a:rPr lang="fr-FR" b="0" baseline="0" dirty="0"/>
              <a:t> scolaire)</a:t>
            </a: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Explication</a:t>
            </a:r>
            <a:r>
              <a:rPr lang="fr-FR" sz="1200" b="0" i="0" kern="1200" baseline="0" dirty="0">
                <a:solidFill>
                  <a:schemeClr val="tx1"/>
                </a:solidFill>
                <a:effectLst/>
                <a:latin typeface="+mn-lt"/>
                <a:ea typeface="+mn-ea"/>
                <a:cs typeface="+mn-cs"/>
              </a:rPr>
              <a:t> des projets de mobilité de courte durée à la diapo suivante.</a:t>
            </a:r>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32</a:t>
            </a:fld>
            <a:endParaRPr lang="fr-FR"/>
          </a:p>
        </p:txBody>
      </p:sp>
    </p:spTree>
    <p:extLst>
      <p:ext uri="{BB962C8B-B14F-4D97-AF65-F5344CB8AC3E}">
        <p14:creationId xmlns:p14="http://schemas.microsoft.com/office/powerpoint/2010/main" val="699365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LV</a:t>
            </a:r>
          </a:p>
          <a:p>
            <a:r>
              <a:rPr lang="fr-FR" b="1" dirty="0"/>
              <a:t>Projets</a:t>
            </a:r>
            <a:r>
              <a:rPr lang="fr-FR" b="1" baseline="0" dirty="0"/>
              <a:t> de mobilité de courte durée :</a:t>
            </a:r>
            <a:r>
              <a:rPr lang="fr-FR" sz="1200" b="0" i="0" kern="1200" dirty="0">
                <a:solidFill>
                  <a:schemeClr val="tx1"/>
                </a:solidFill>
                <a:effectLst/>
                <a:latin typeface="+mn-lt"/>
                <a:ea typeface="+mn-ea"/>
                <a:cs typeface="+mn-cs"/>
              </a:rPr>
              <a:t> un moyen simple et direct de permettre à des organismes de bénéficier d’une subvention Erasmus+ pour faire partir ses apprenants et son personnel, vers un des pays du programme. L’objectif principal est de permettre d'organiser facilement des activités de mobilité et d'acquérir ainsi de l'expérience dans le programme Erasmus+.</a:t>
            </a:r>
          </a:p>
          <a:p>
            <a:r>
              <a:rPr lang="fr-FR" sz="1200" b="0" i="0" kern="1200" dirty="0">
                <a:solidFill>
                  <a:schemeClr val="tx1"/>
                </a:solidFill>
                <a:effectLst/>
                <a:latin typeface="+mn-lt"/>
                <a:ea typeface="+mn-ea"/>
                <a:cs typeface="+mn-cs"/>
              </a:rPr>
              <a:t>Les projets de mobilité à court terme permettent aux organismes de solliciter un financement à hauteur de </a:t>
            </a:r>
            <a:r>
              <a:rPr lang="fr-FR" sz="1200" b="1" i="0" kern="1200" dirty="0">
                <a:solidFill>
                  <a:schemeClr val="tx1"/>
                </a:solidFill>
                <a:effectLst/>
                <a:latin typeface="+mn-lt"/>
                <a:ea typeface="+mn-ea"/>
                <a:cs typeface="+mn-cs"/>
              </a:rPr>
              <a:t>30 participants maximum</a:t>
            </a:r>
            <a:r>
              <a:rPr lang="fr-FR" sz="1200" b="0" i="0" kern="1200" dirty="0">
                <a:solidFill>
                  <a:schemeClr val="tx1"/>
                </a:solidFill>
                <a:effectLst/>
                <a:latin typeface="+mn-lt"/>
                <a:ea typeface="+mn-ea"/>
                <a:cs typeface="+mn-cs"/>
              </a:rPr>
              <a:t> (hors visites préparatoires et accompagnateurs). Ils sont accessibles uniquement aux organismes à titre individuel et ne concernent donc pas :</a:t>
            </a:r>
          </a:p>
          <a:p>
            <a:pPr marL="171450" indent="-171450">
              <a:buFontTx/>
              <a:buChar char="-"/>
            </a:pPr>
            <a:r>
              <a:rPr lang="fr-FR" sz="1200" b="0" i="0" kern="1200" dirty="0">
                <a:solidFill>
                  <a:schemeClr val="tx1"/>
                </a:solidFill>
                <a:effectLst/>
                <a:latin typeface="+mn-lt"/>
                <a:ea typeface="+mn-ea"/>
                <a:cs typeface="+mn-cs"/>
              </a:rPr>
              <a:t>Les coordinateurs de consortium ;</a:t>
            </a:r>
          </a:p>
          <a:p>
            <a:pPr marL="171450" indent="-171450">
              <a:buFontTx/>
              <a:buChar char="-"/>
            </a:pPr>
            <a:r>
              <a:rPr lang="fr-FR" sz="1200" b="0" i="0" kern="1200" dirty="0">
                <a:solidFill>
                  <a:schemeClr val="tx1"/>
                </a:solidFill>
                <a:effectLst/>
                <a:latin typeface="+mn-lt"/>
                <a:ea typeface="+mn-ea"/>
                <a:cs typeface="+mn-cs"/>
              </a:rPr>
              <a:t>Les organismes détenteurs de l’ accréditation sur le même secteur.</a:t>
            </a:r>
          </a:p>
          <a:p>
            <a:r>
              <a:rPr lang="fr-FR" sz="1200" b="0" i="0" kern="1200" dirty="0">
                <a:solidFill>
                  <a:schemeClr val="tx1"/>
                </a:solidFill>
                <a:effectLst/>
                <a:latin typeface="+mn-lt"/>
                <a:ea typeface="+mn-ea"/>
                <a:cs typeface="+mn-cs"/>
              </a:rPr>
              <a:t>Attention : un organisme ne peut prétendre qu’à 3 subventions au cours de 5 appels à propositions consécutifs sur le programme 2021-2027. Si vous souhaitez participer plus régulièrement à des projets de mobilité, il vous faut déposer une demande d’ accréditation dans le secteur concerné.</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33</a:t>
            </a:fld>
            <a:endParaRPr lang="fr-FR"/>
          </a:p>
        </p:txBody>
      </p:sp>
    </p:spTree>
    <p:extLst>
      <p:ext uri="{BB962C8B-B14F-4D97-AF65-F5344CB8AC3E}">
        <p14:creationId xmlns:p14="http://schemas.microsoft.com/office/powerpoint/2010/main" val="3425074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SG</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1/</a:t>
            </a:r>
            <a:r>
              <a:rPr lang="fr-FR" b="1" baseline="0" dirty="0"/>
              <a:t> </a:t>
            </a:r>
            <a:r>
              <a:rPr lang="fr-FR" b="1" dirty="0"/>
              <a:t>impulse une stratégie</a:t>
            </a:r>
            <a:r>
              <a:rPr lang="fr-FR" dirty="0"/>
              <a:t> </a:t>
            </a:r>
            <a:r>
              <a:rPr lang="fr-FR" b="1" dirty="0"/>
              <a:t>d’internationalisation adaptable à long terme </a:t>
            </a:r>
            <a:r>
              <a:rPr lang="fr-FR" dirty="0"/>
              <a:t>de la structure, du consortium. Vous définissez vos objectifs et la vitesse à laquelle vous souhaitez avancer;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Warning : vigilance aux sollicitations des structures privées car danger et volonté de monter compétences (EEE).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4A0D6D4A-DE1B-42A7-8FA1-F9C3015D8B4F}" type="slidenum">
              <a:rPr lang="fr-FR" smtClean="0"/>
              <a:t>34</a:t>
            </a:fld>
            <a:endParaRPr lang="fr-FR"/>
          </a:p>
        </p:txBody>
      </p:sp>
    </p:spTree>
    <p:extLst>
      <p:ext uri="{BB962C8B-B14F-4D97-AF65-F5344CB8AC3E}">
        <p14:creationId xmlns:p14="http://schemas.microsoft.com/office/powerpoint/2010/main" val="998515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0D6D4A-DE1B-42A7-8FA1-F9C3015D8B4F}" type="slidenum">
              <a:rPr lang="fr-FR" smtClean="0"/>
              <a:t>35</a:t>
            </a:fld>
            <a:endParaRPr lang="fr-FR"/>
          </a:p>
        </p:txBody>
      </p:sp>
    </p:spTree>
    <p:extLst>
      <p:ext uri="{BB962C8B-B14F-4D97-AF65-F5344CB8AC3E}">
        <p14:creationId xmlns:p14="http://schemas.microsoft.com/office/powerpoint/2010/main" val="113244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dirty="0"/>
              <a:t>SG</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dirty="0"/>
              <a:t>Ces priorités se retrouvent au Bulletin officiel (BO) n°16 du 22 avril 2021 à l’encart sur les actions européennes. </a:t>
            </a:r>
            <a:r>
              <a:rPr lang="fr-FR" sz="1200" b="1" dirty="0"/>
              <a:t>Cliquez </a:t>
            </a:r>
            <a:r>
              <a:rPr lang="fr-FR" sz="1200" b="1" dirty="0">
                <a:hlinkClick r:id="rId3"/>
              </a:rPr>
              <a:t>ici</a:t>
            </a:r>
            <a:r>
              <a:rPr lang="fr-FR" sz="1200" b="1" dirty="0"/>
              <a:t> pour lire le BO.</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b="1" dirty="0"/>
              <a:t>Le discours de la Sorbonne du 26 septembre 2017 du président de la République</a:t>
            </a:r>
            <a:r>
              <a:rPr lang="fr-FR" sz="1200" dirty="0"/>
              <a:t> (« Initiative pour une Europe souveraine, unie et démocratique ») met l'accent sur le </a:t>
            </a:r>
            <a:r>
              <a:rPr lang="fr-FR" sz="1200" b="1" dirty="0"/>
              <a:t>renforcement de la mobilité</a:t>
            </a:r>
            <a:r>
              <a:rPr lang="fr-FR" sz="1200" dirty="0"/>
              <a:t>, </a:t>
            </a:r>
            <a:r>
              <a:rPr lang="fr-FR" sz="1200" b="1" dirty="0"/>
              <a:t>l'apprentissage des langues étrangères, la mise en réseau des universités européennes </a:t>
            </a:r>
            <a:r>
              <a:rPr lang="fr-FR" sz="1200" dirty="0"/>
              <a:t>et le </a:t>
            </a:r>
            <a:r>
              <a:rPr lang="fr-FR" sz="1200" b="1" dirty="0"/>
              <a:t>rapprochement des systèmes d'enseignement secondaire européens</a:t>
            </a:r>
            <a:r>
              <a:rPr lang="fr-FR" sz="1200" dirty="0"/>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b="1" dirty="0"/>
              <a:t>Inclusion et diversité</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dirty="0"/>
              <a:t>Conditions d’accès au programme simplifiés, mobilités plus flexible et budget renforcé. l’UE veut toucher davantage de citoyens jeunes, particulièrement affectés par la crise sociale liée à la pandémie, et en particulier les jeunes qui présentent le moins d’opportunités, ou en situation</a:t>
            </a:r>
            <a:r>
              <a:rPr lang="fr-FR" baseline="0" dirty="0"/>
              <a:t> de handicap</a:t>
            </a:r>
            <a:r>
              <a:rPr lang="fr-FR" dirty="0"/>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dirty="0"/>
          </a:p>
          <a:p>
            <a:r>
              <a:rPr lang="fr-FR" sz="1200" b="1" i="0" kern="1200" dirty="0">
                <a:solidFill>
                  <a:schemeClr val="tx1"/>
                </a:solidFill>
                <a:effectLst/>
                <a:latin typeface="+mn-lt"/>
                <a:ea typeface="+mn-ea"/>
                <a:cs typeface="+mn-cs"/>
              </a:rPr>
              <a:t>Les transitions écologique et numérique</a:t>
            </a:r>
          </a:p>
          <a:p>
            <a:r>
              <a:rPr lang="fr-FR" sz="1200" b="0" i="0" kern="1200" dirty="0">
                <a:solidFill>
                  <a:schemeClr val="tx1"/>
                </a:solidFill>
                <a:effectLst/>
                <a:latin typeface="+mn-lt"/>
                <a:ea typeface="+mn-ea"/>
                <a:cs typeface="+mn-cs"/>
              </a:rPr>
              <a:t>Le programme porte une attention toute particulière à l’éducation au développement durable et à l’éducation numérique </a:t>
            </a:r>
            <a:r>
              <a:rPr lang="fr-FR" sz="1200" b="0" i="0" kern="1200" dirty="0">
                <a:solidFill>
                  <a:schemeClr val="tx1"/>
                </a:solidFill>
                <a:effectLst/>
                <a:latin typeface="+mn-lt"/>
                <a:ea typeface="+mn-ea"/>
                <a:cs typeface="+mn-cs"/>
                <a:sym typeface="Wingdings" panose="05000000000000000000" pitchFamily="2" charset="2"/>
              </a:rPr>
              <a:t> </a:t>
            </a:r>
            <a:r>
              <a:rPr lang="fr-FR" sz="1200" b="0" i="0" kern="1200" dirty="0">
                <a:solidFill>
                  <a:schemeClr val="tx1"/>
                </a:solidFill>
                <a:effectLst/>
                <a:latin typeface="+mn-lt"/>
                <a:ea typeface="+mn-ea"/>
                <a:cs typeface="+mn-cs"/>
              </a:rPr>
              <a:t>soutien des mobilités à moindre impact carbone, recours à des activités virtuelles (mobilités hybrides), renforcement des outils numériques du programme (</a:t>
            </a:r>
            <a:r>
              <a:rPr lang="fr-FR" sz="1200" b="0" i="0" kern="1200" dirty="0" err="1">
                <a:solidFill>
                  <a:schemeClr val="tx1"/>
                </a:solidFill>
                <a:effectLst/>
                <a:latin typeface="+mn-lt"/>
                <a:ea typeface="+mn-ea"/>
                <a:cs typeface="+mn-cs"/>
              </a:rPr>
              <a:t>eTwinning</a:t>
            </a:r>
            <a:r>
              <a:rPr lang="fr-FR" sz="1200" b="0" i="0" kern="1200" dirty="0">
                <a:solidFill>
                  <a:schemeClr val="tx1"/>
                </a:solidFill>
                <a:effectLst/>
                <a:latin typeface="+mn-lt"/>
                <a:ea typeface="+mn-ea"/>
                <a:cs typeface="+mn-cs"/>
              </a:rPr>
              <a:t>, EPALE).</a:t>
            </a:r>
          </a:p>
          <a:p>
            <a:r>
              <a:rPr lang="fr-FR" sz="1200" b="0" i="0" kern="1200" dirty="0">
                <a:solidFill>
                  <a:schemeClr val="tx1"/>
                </a:solidFill>
                <a:effectLst/>
                <a:latin typeface="+mn-lt"/>
                <a:ea typeface="+mn-ea"/>
                <a:cs typeface="+mn-cs"/>
              </a:rPr>
              <a:t>Ces deux enjeux appellent des stratégies de long terme qui nécessitent un engagement durable des porteurs de projets. Les accréditations Erasmus+ offrent</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un accès au programme pour toute la durée de la période, c’est-à-dire jusqu’à 2027. </a:t>
            </a:r>
            <a:endParaRPr lang="fr-FR"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b="1" dirty="0"/>
              <a:t>Espace européen de l’éducation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b="0" dirty="0"/>
              <a:t>Renforcer la dimension européenne de l’enseignement et de l’apprentissage et contribuer à la création d’un espace européen de l’éducation en renforçant la capacité des établissements scolaires à s’engager dans des échanges et des relations de coopération transfrontières et à mener à bien des projets de mobilité de grande qualité.</a:t>
            </a:r>
          </a:p>
          <a:p>
            <a:pPr mar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5</a:t>
            </a:fld>
            <a:endParaRPr lang="fr-FR"/>
          </a:p>
        </p:txBody>
      </p:sp>
    </p:spTree>
    <p:extLst>
      <p:ext uri="{BB962C8B-B14F-4D97-AF65-F5344CB8AC3E}">
        <p14:creationId xmlns:p14="http://schemas.microsoft.com/office/powerpoint/2010/main" val="412475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SG</a:t>
            </a:r>
          </a:p>
          <a:p>
            <a:r>
              <a:rPr lang="fr-FR" dirty="0"/>
              <a:t>Pas seulement les profs de langue mais tous les acteurs de l’établissement (ex: infirmières,</a:t>
            </a:r>
            <a:r>
              <a:rPr lang="fr-FR" baseline="0" dirty="0"/>
              <a:t> assistants d’éducation, CPE etc.)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travail d’écriture</a:t>
            </a:r>
            <a:r>
              <a:rPr lang="fr-FR" baseline="0" dirty="0"/>
              <a:t> de l’accréditation et de réflexion sur l’internationalisation de l’établissement</a:t>
            </a:r>
            <a:r>
              <a:rPr lang="fr-FR" dirty="0"/>
              <a:t> doit impérativement</a:t>
            </a:r>
            <a:r>
              <a:rPr lang="fr-FR" baseline="0" dirty="0"/>
              <a:t> être fait en équipe et ne peut être porté que par un seul professeur.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Une attention bien particulière doit être fournie à </a:t>
            </a:r>
            <a:r>
              <a:rPr lang="fr-FR" b="1" dirty="0"/>
              <a:t>l’inclusion des gestionnaires</a:t>
            </a:r>
            <a:r>
              <a:rPr lang="fr-FR" baseline="0" dirty="0"/>
              <a:t> dans l’accréditation. En effet un établissement accrédité Erasmus+ coordonnateur de consortium</a:t>
            </a:r>
            <a:r>
              <a:rPr lang="fr-FR" dirty="0"/>
              <a:t> gère les contrats Erasmus+ et attribue les financements aux partenaires.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COPIL (avec chef d’</a:t>
            </a:r>
            <a:r>
              <a:rPr lang="fr-FR" dirty="0" err="1"/>
              <a:t>étab</a:t>
            </a:r>
            <a:r>
              <a:rPr lang="fr-FR" dirty="0"/>
              <a:t>, décisions </a:t>
            </a:r>
            <a:r>
              <a:rPr lang="fr-FR" dirty="0" err="1"/>
              <a:t>strategiques</a:t>
            </a:r>
            <a:r>
              <a:rPr lang="fr-FR" dirty="0"/>
              <a:t>…/ Comité technique = </a:t>
            </a:r>
            <a:r>
              <a:rPr lang="fr-FR" dirty="0" err="1"/>
              <a:t>operationnel</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6</a:t>
            </a:fld>
            <a:endParaRPr lang="fr-FR"/>
          </a:p>
        </p:txBody>
      </p:sp>
    </p:spTree>
    <p:extLst>
      <p:ext uri="{BB962C8B-B14F-4D97-AF65-F5344CB8AC3E}">
        <p14:creationId xmlns:p14="http://schemas.microsoft.com/office/powerpoint/2010/main" val="386626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LV</a:t>
            </a:r>
          </a:p>
          <a:p>
            <a:r>
              <a:rPr lang="fr-FR" dirty="0"/>
              <a:t>*Pourquoi se faire accréditer? </a:t>
            </a:r>
          </a:p>
          <a:p>
            <a:r>
              <a:rPr lang="fr-FR" dirty="0"/>
              <a:t>Car c’est une stratégie de long terme bénéfique pour l’ouverture à l’international de votre</a:t>
            </a:r>
            <a:r>
              <a:rPr lang="fr-FR" baseline="0" dirty="0"/>
              <a:t> établissement.</a:t>
            </a:r>
          </a:p>
          <a:p>
            <a:r>
              <a:rPr lang="fr-FR" baseline="0" dirty="0"/>
              <a:t>1/ Un seul dossier à rédiger pour la durée totale du projet 2021-2027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a:t>
            </a:r>
            <a:r>
              <a:rPr lang="fr-FR" baseline="0" dirty="0"/>
              <a:t> </a:t>
            </a:r>
            <a:r>
              <a:rPr lang="fr-FR" dirty="0"/>
              <a:t>L‘accréditation est une </a:t>
            </a:r>
            <a:r>
              <a:rPr lang="fr-FR" b="1" dirty="0"/>
              <a:t>stratégie pluriannuelle</a:t>
            </a:r>
            <a:r>
              <a:rPr lang="fr-FR" dirty="0"/>
              <a:t>. Elle n’est pas en soi une demande de financement mais permettra ensuite de la générer facilement chaque 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a:t>
            </a:r>
            <a:r>
              <a:rPr lang="fr-FR" baseline="0" dirty="0"/>
              <a:t> Nous ne connaissons pas encore les modalités du rapport intermédiaire.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7</a:t>
            </a:fld>
            <a:endParaRPr lang="fr-FR"/>
          </a:p>
        </p:txBody>
      </p:sp>
    </p:spTree>
    <p:extLst>
      <p:ext uri="{BB962C8B-B14F-4D97-AF65-F5344CB8AC3E}">
        <p14:creationId xmlns:p14="http://schemas.microsoft.com/office/powerpoint/2010/main" val="111693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b="0" dirty="0"/>
              <a:t>LV</a:t>
            </a:r>
          </a:p>
          <a:p>
            <a:pPr algn="l"/>
            <a:r>
              <a:rPr lang="fr-FR" sz="1200" b="0" dirty="0"/>
              <a:t>1. Peut être obtenue en : </a:t>
            </a:r>
          </a:p>
          <a:p>
            <a:pPr marL="171450" indent="-171450" algn="l">
              <a:buFontTx/>
              <a:buChar char="-"/>
            </a:pPr>
            <a:r>
              <a:rPr lang="fr-FR" sz="1200" b="0" dirty="0"/>
              <a:t>Mono bénéficiaire</a:t>
            </a:r>
          </a:p>
          <a:p>
            <a:pPr marL="171450" indent="-171450" algn="l">
              <a:buFontTx/>
              <a:buChar char="-"/>
            </a:pPr>
            <a:r>
              <a:rPr lang="fr-FR" sz="1200" b="0" dirty="0"/>
              <a:t>Coordonnateur de consortium (minimum un coordonnateur et un organisme</a:t>
            </a:r>
            <a:r>
              <a:rPr lang="fr-FR" sz="1200" b="0" baseline="0" dirty="0"/>
              <a:t> </a:t>
            </a:r>
            <a:r>
              <a:rPr lang="fr-FR" sz="1200" b="0" dirty="0"/>
              <a:t>partenaire du même pays)</a:t>
            </a:r>
          </a:p>
          <a:p>
            <a:endParaRPr lang="fr-FR" dirty="0"/>
          </a:p>
          <a:p>
            <a:r>
              <a:rPr lang="fr-FR" dirty="0"/>
              <a:t>2. Une accréditation par secteur :</a:t>
            </a:r>
          </a:p>
          <a:p>
            <a:pPr marL="171450" indent="-171450">
              <a:buFontTx/>
              <a:buChar char="-"/>
            </a:pPr>
            <a:r>
              <a:rPr lang="fr-FR" dirty="0"/>
              <a:t>Secteur scolaire</a:t>
            </a:r>
          </a:p>
          <a:p>
            <a:pPr marL="171450" indent="-171450">
              <a:buFontTx/>
              <a:buChar char="-"/>
            </a:pPr>
            <a:r>
              <a:rPr lang="fr-FR" dirty="0"/>
              <a:t>Secteur professionnel</a:t>
            </a:r>
          </a:p>
          <a:p>
            <a:pPr marL="0" indent="0">
              <a:buFontTx/>
              <a:buNone/>
            </a:pPr>
            <a:r>
              <a:rPr lang="fr-FR" dirty="0"/>
              <a:t>Par</a:t>
            </a:r>
            <a:r>
              <a:rPr lang="fr-FR" baseline="0" dirty="0"/>
              <a:t> exemple, un lycée polyvalent qui veut faire partir des apprenants et/ou du personnel à la fois de sa section générale et de sa section professionnelle devra déposer </a:t>
            </a:r>
            <a:r>
              <a:rPr lang="fr-FR" b="1" baseline="0" dirty="0"/>
              <a:t>deux demandes d’accréditation, une par secteur</a:t>
            </a:r>
            <a:r>
              <a:rPr lang="fr-FR" baseline="0" dirty="0"/>
              <a:t>. </a:t>
            </a:r>
            <a:r>
              <a:rPr lang="fr-FR" i="1" baseline="0" dirty="0"/>
              <a:t>Exemple à la diapo suivante</a:t>
            </a:r>
          </a:p>
          <a:p>
            <a:pPr marL="0" indent="0">
              <a:buFontTx/>
              <a:buNone/>
            </a:pPr>
            <a:endParaRPr lang="fr-FR" baseline="0" dirty="0"/>
          </a:p>
          <a:p>
            <a:pPr marL="0" indent="0">
              <a:buFontTx/>
              <a:buNone/>
            </a:pPr>
            <a:r>
              <a:rPr lang="fr-FR" dirty="0"/>
              <a:t>3. L’organisme accrédité peut en faire bénéficier :</a:t>
            </a:r>
          </a:p>
          <a:p>
            <a:pPr marL="171450" indent="-171450">
              <a:buFontTx/>
              <a:buChar char="-"/>
            </a:pPr>
            <a:r>
              <a:rPr lang="fr-FR" dirty="0"/>
              <a:t>ses apprenants</a:t>
            </a:r>
          </a:p>
          <a:p>
            <a:pPr marL="171450" indent="-171450">
              <a:buFontTx/>
              <a:buChar char="-"/>
            </a:pPr>
            <a:r>
              <a:rPr lang="fr-FR" dirty="0"/>
              <a:t>son personnel (pas que les professeurs : les</a:t>
            </a:r>
            <a:r>
              <a:rPr lang="fr-FR" baseline="0" dirty="0"/>
              <a:t> personnels administratifs, de direction, mais aussi si le coordonnateur est un rectorat / GIP académique, le personnel du rectorat)</a:t>
            </a:r>
            <a:endParaRPr lang="fr-FR" dirty="0"/>
          </a:p>
          <a:p>
            <a:pPr marL="0" indent="0">
              <a:buFontTx/>
              <a:buNone/>
            </a:pPr>
            <a:endParaRPr lang="fr-FR" dirty="0"/>
          </a:p>
          <a:p>
            <a:pPr marL="0" indent="0">
              <a:buFontTx/>
              <a:buNone/>
            </a:pPr>
            <a:r>
              <a:rPr lang="fr-FR" dirty="0"/>
              <a:t>4. Obligatoire pour le coordonnateur d’un consortium</a:t>
            </a:r>
          </a:p>
          <a:p>
            <a:pPr marL="0" indent="0">
              <a:buFontTx/>
              <a:buNone/>
            </a:pPr>
            <a:r>
              <a:rPr lang="fr-FR" dirty="0"/>
              <a:t>Mais pas pour les membres</a:t>
            </a:r>
            <a:r>
              <a:rPr lang="fr-FR" baseline="0" dirty="0"/>
              <a:t> du consortium. Toutefois un établissement peut être accrédité et participer à un consortium (2 sources de financements maximum, cf. diapo 9)</a:t>
            </a:r>
          </a:p>
          <a:p>
            <a:pPr marL="0" indent="0">
              <a:buFontTx/>
              <a:buNone/>
            </a:pPr>
            <a:r>
              <a:rPr lang="fr-FR" dirty="0"/>
              <a:t>Les partenaires ne doivent pas obligatoirement être identifiés lors de la candidature d’accréditation.</a:t>
            </a:r>
          </a:p>
          <a:p>
            <a:pPr marL="0" indent="0">
              <a:buFontTx/>
              <a:buNone/>
            </a:pPr>
            <a:r>
              <a:rPr lang="fr-FR" dirty="0"/>
              <a:t>Tous les membres doivent être du même secteur que le coordonnateur (</a:t>
            </a:r>
            <a:r>
              <a:rPr lang="fr-FR" dirty="0" err="1"/>
              <a:t>sco</a:t>
            </a:r>
            <a:r>
              <a:rPr lang="fr-FR" dirty="0"/>
              <a:t> ou pro)</a:t>
            </a:r>
          </a:p>
          <a:p>
            <a:pPr marL="0" indent="0">
              <a:buFontTx/>
              <a:buNone/>
            </a:pPr>
            <a:r>
              <a:rPr lang="fr-FR" dirty="0"/>
              <a:t>Au fil des ans, le coordinateur peut inviter de nouveaux partenaires </a:t>
            </a:r>
            <a:r>
              <a:rPr lang="fr-FR" b="1" dirty="0"/>
              <a:t>français</a:t>
            </a:r>
            <a:r>
              <a:rPr lang="fr-FR" dirty="0"/>
              <a:t> à devenir membres du consortium</a:t>
            </a:r>
          </a:p>
          <a:p>
            <a:pPr marL="0" indent="0">
              <a:buFontTx/>
              <a:buNone/>
            </a:pPr>
            <a:endParaRPr lang="fr-FR" dirty="0"/>
          </a:p>
          <a:p>
            <a:pPr marL="0" indent="0">
              <a:buFontTx/>
              <a:buNone/>
            </a:pPr>
            <a:r>
              <a:rPr lang="fr-FR" dirty="0"/>
              <a:t>5. Valable jusqu’à la fin de la programmation </a:t>
            </a:r>
            <a:r>
              <a:rPr lang="fr-FR" dirty="0">
                <a:sym typeface="Wingdings" panose="05000000000000000000" pitchFamily="2" charset="2"/>
              </a:rPr>
              <a:t> 2027</a:t>
            </a:r>
            <a:endParaRPr lang="fr-FR" dirty="0"/>
          </a:p>
          <a:p>
            <a:pPr marL="0" indent="0">
              <a:buFontTx/>
              <a:buNone/>
            </a:pPr>
            <a:endParaRPr lang="fr-FR" dirty="0"/>
          </a:p>
          <a:p>
            <a:r>
              <a:rPr lang="fr-FR" dirty="0"/>
              <a:t>6. C’est une sorte de présentation de la stratégie d’ouverture de l’organisme à l’Europe.</a:t>
            </a:r>
            <a:r>
              <a:rPr lang="fr-FR" baseline="0" dirty="0"/>
              <a:t> Il faut e</a:t>
            </a:r>
            <a:r>
              <a:rPr lang="fr-FR" dirty="0"/>
              <a:t>xpliquer comment on mettra en place des mobilités de qualité en termes de :</a:t>
            </a:r>
          </a:p>
          <a:p>
            <a:pPr marL="171450" indent="-171450">
              <a:buFontTx/>
              <a:buChar char="-"/>
            </a:pPr>
            <a:r>
              <a:rPr lang="fr-FR" dirty="0"/>
              <a:t>Gestion</a:t>
            </a:r>
          </a:p>
          <a:p>
            <a:pPr marL="171450" indent="-171450">
              <a:buFontTx/>
              <a:buChar char="-"/>
            </a:pPr>
            <a:r>
              <a:rPr lang="fr-FR" dirty="0"/>
              <a:t>Préparation</a:t>
            </a:r>
          </a:p>
          <a:p>
            <a:pPr marL="171450" indent="-171450">
              <a:buFontTx/>
              <a:buChar char="-"/>
            </a:pPr>
            <a:r>
              <a:rPr lang="fr-FR" dirty="0"/>
              <a:t>Suivi</a:t>
            </a:r>
          </a:p>
          <a:p>
            <a:pPr marL="171450" indent="-171450">
              <a:buFontTx/>
              <a:buChar char="-"/>
            </a:pPr>
            <a:r>
              <a:rPr lang="fr-FR" dirty="0"/>
              <a:t>Évaluation</a:t>
            </a:r>
          </a:p>
          <a:p>
            <a:pPr marL="0" indent="0">
              <a:buFontTx/>
              <a:buNone/>
            </a:pPr>
            <a:r>
              <a:rPr lang="fr-FR" dirty="0"/>
              <a:t>Il s’agit de construire et/ou de reprendre une stratégie d’internationalisation qui soit cohérente avec votre établissement, et/ou ceux du consortium. Quels sont vos besoins, les valeurs que vous voulez promouvoir, vos défis, vos moyens…? Nous y reviendrons en deuxième partie.</a:t>
            </a:r>
          </a:p>
          <a:p>
            <a:pPr marL="0" indent="0">
              <a:buFontTx/>
              <a:buNone/>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8</a:t>
            </a:fld>
            <a:endParaRPr lang="fr-FR"/>
          </a:p>
        </p:txBody>
      </p:sp>
    </p:spTree>
    <p:extLst>
      <p:ext uri="{BB962C8B-B14F-4D97-AF65-F5344CB8AC3E}">
        <p14:creationId xmlns:p14="http://schemas.microsoft.com/office/powerpoint/2010/main" val="58936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a:solidFill>
                  <a:schemeClr val="tx1"/>
                </a:solidFill>
                <a:latin typeface="+mn-lt"/>
                <a:ea typeface="+mn-ea"/>
                <a:cs typeface="+mn-cs"/>
              </a:rPr>
              <a:t>LV</a:t>
            </a:r>
          </a:p>
          <a:p>
            <a:r>
              <a:rPr lang="fr-FR" sz="1200" b="1" i="0" u="none" strike="noStrike" kern="1200" baseline="0" dirty="0">
                <a:solidFill>
                  <a:schemeClr val="tx1"/>
                </a:solidFill>
                <a:latin typeface="+mn-lt"/>
                <a:ea typeface="+mn-ea"/>
                <a:cs typeface="+mn-cs"/>
              </a:rPr>
              <a:t>Les personnels </a:t>
            </a:r>
            <a:r>
              <a:rPr lang="fr-FR" sz="1200" b="0" i="0" u="none" strike="noStrike" kern="1200" baseline="0" dirty="0">
                <a:solidFill>
                  <a:schemeClr val="tx1"/>
                </a:solidFill>
                <a:latin typeface="+mn-lt"/>
                <a:ea typeface="+mn-ea"/>
                <a:cs typeface="+mn-cs"/>
              </a:rPr>
              <a:t>peuvent partir observer des pratiques, suivre une formation ou encore enseigner ou se former. Les durées varient de 2 à 30, 60 ou 365 jours selon l’activité. Il est également possible dans le cadre de ce nouveau programme d’effectuer des visites préparatoires pour lesquelles il n’y a </a:t>
            </a:r>
            <a:r>
              <a:rPr lang="fr-FR" sz="1200" b="1" i="0" u="none" strike="noStrike" kern="1200" baseline="0" dirty="0">
                <a:solidFill>
                  <a:schemeClr val="tx1"/>
                </a:solidFill>
                <a:latin typeface="+mn-lt"/>
                <a:ea typeface="+mn-ea"/>
                <a:cs typeface="+mn-cs"/>
              </a:rPr>
              <a:t>pas de durée minimum ni maximum</a:t>
            </a:r>
            <a:r>
              <a:rPr lang="fr-FR" sz="1200" b="0" i="0" u="none" strike="noStrike" kern="1200" baseline="0" dirty="0">
                <a:solidFill>
                  <a:schemeClr val="tx1"/>
                </a:solidFill>
                <a:latin typeface="+mn-lt"/>
                <a:ea typeface="+mn-ea"/>
                <a:cs typeface="+mn-cs"/>
              </a:rPr>
              <a:t>. Vous pouvez également demander des financements pour accueillir au sein de votre organisme un enseignant ou un éducateur en formation ou encore un expert qui viendrait dispenser une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Les organismes et personnels éligibles = définis au BOEN</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Les apprenants :</a:t>
            </a:r>
          </a:p>
          <a:p>
            <a:r>
              <a:rPr lang="fr-FR" sz="1200" b="1" i="0" u="none" strike="noStrike" kern="1200" baseline="0" dirty="0">
                <a:solidFill>
                  <a:schemeClr val="tx1"/>
                </a:solidFill>
                <a:latin typeface="+mn-lt"/>
                <a:ea typeface="+mn-ea"/>
                <a:cs typeface="+mn-cs"/>
              </a:rPr>
              <a:t>Mobilité de groupe des élèves: </a:t>
            </a:r>
            <a:r>
              <a:rPr lang="fr-FR" sz="1200" b="0" i="0" u="none" strike="noStrike" kern="1200" baseline="0" dirty="0">
                <a:solidFill>
                  <a:schemeClr val="tx1"/>
                </a:solidFill>
                <a:latin typeface="+mn-lt"/>
                <a:ea typeface="+mn-ea"/>
                <a:cs typeface="+mn-cs"/>
              </a:rPr>
              <a:t>un groupe d’élèves de l’établissement scolaire d’envoi peut participer à un séjour d’apprentissage collectif avec d’autres élèves dans un autre pays. Des enseignants ou d’autres membres du personnel de l’éducation qualifiés issus de l’établissement d’envoi doivent accompagner les élèves pendant toute la durée de l’activité et orienter le processus d’apprentissage. Si nécessaire, d’autres adultes peuvent également agir en tant qu’accompagnateurs pour aider les enseignants accompagnateurs</a:t>
            </a:r>
          </a:p>
          <a:p>
            <a:r>
              <a:rPr lang="fr-FR" sz="1200" b="1" i="0" u="none" strike="noStrike" kern="1200" baseline="0" dirty="0">
                <a:solidFill>
                  <a:schemeClr val="tx1"/>
                </a:solidFill>
                <a:latin typeface="+mn-lt"/>
                <a:ea typeface="+mn-ea"/>
                <a:cs typeface="+mn-cs"/>
              </a:rPr>
              <a:t>Mobilité de courte durée à des fins d’apprentissage pour les élèves: </a:t>
            </a:r>
            <a:r>
              <a:rPr lang="fr-FR" sz="1200" b="0" i="0" u="none" strike="noStrike" kern="1200" baseline="0" dirty="0">
                <a:solidFill>
                  <a:schemeClr val="tx1"/>
                </a:solidFill>
                <a:latin typeface="+mn-lt"/>
                <a:ea typeface="+mn-ea"/>
                <a:cs typeface="+mn-cs"/>
              </a:rPr>
              <a:t>les élèves peuvent effectuer un séjour à l’étranger pour suivre des cours dans un établissement scolaire partenaire ou faire un stage dans un autre organisme approprié à l’étranger. Un programme d’apprentissage individuel doit être défini pour chaque participant. Pour les participants ayant moins d’opportunités, la durée minimale d’une telle activité de mobilité peut être de deux jours si la situation le justifie.</a:t>
            </a:r>
          </a:p>
          <a:p>
            <a:r>
              <a:rPr lang="fr-FR" sz="1200" b="1" i="0" u="none" strike="noStrike" kern="1200" baseline="0" dirty="0">
                <a:solidFill>
                  <a:schemeClr val="tx1"/>
                </a:solidFill>
                <a:latin typeface="+mn-lt"/>
                <a:ea typeface="+mn-ea"/>
                <a:cs typeface="+mn-cs"/>
              </a:rPr>
              <a:t>Mobilité de longue durée à des fins d’apprentissage pour les élèves</a:t>
            </a:r>
            <a:r>
              <a:rPr lang="fr-FR" sz="1200" b="0" i="0" u="none" strike="noStrike" kern="1200" baseline="0" dirty="0">
                <a:solidFill>
                  <a:schemeClr val="tx1"/>
                </a:solidFill>
                <a:latin typeface="+mn-lt"/>
                <a:ea typeface="+mn-ea"/>
                <a:cs typeface="+mn-cs"/>
              </a:rPr>
              <a:t>: les élèves peuvent effectuer un séjour à l’étranger pour suivre des cours dans un établissement scolaire partenaire ou faire un stage dans un autre organisme approprié à l’étranger. Un programme d’apprentissage individuel doit être défini pour chaque participant. Une formation préalable au départ obligatoire doit être dispensée à tous les participants et un soutien financier accru sera mis à disposition pour un soutien organisationnel et linguistique.</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Personnels</a:t>
            </a:r>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Observation en situation de travail: les participants peuvent passer un certain temps dans une organisation d’accueil située dans un autre pays dans le but d’apprendre de nouvelles pratiques et de recueillir de nouvelles idées grâce à l’observation et à l’interaction avec des pairs, des experts ou d’autres praticiens dans le cadre de leur travail quotidien au sein de l’organisation d’accueil.</a:t>
            </a:r>
          </a:p>
          <a:p>
            <a:r>
              <a:rPr lang="fr-FR" sz="1200" b="1" i="0" u="none" strike="noStrike" kern="1200" baseline="0" dirty="0">
                <a:solidFill>
                  <a:schemeClr val="tx1"/>
                </a:solidFill>
                <a:latin typeface="+mn-lt"/>
                <a:ea typeface="+mn-ea"/>
                <a:cs typeface="+mn-cs"/>
              </a:rPr>
              <a:t>Missions d’enseignement ou de formation</a:t>
            </a:r>
            <a:r>
              <a:rPr lang="fr-FR" sz="1200" b="0" i="0" u="none" strike="noStrike" kern="1200" baseline="0" dirty="0">
                <a:solidFill>
                  <a:schemeClr val="tx1"/>
                </a:solidFill>
                <a:latin typeface="+mn-lt"/>
                <a:ea typeface="+mn-ea"/>
                <a:cs typeface="+mn-cs"/>
              </a:rPr>
              <a:t>: les participants peuvent passer un certain temps à enseigner ou à former des apprenants dans une organisation d’accueil située dans un autre pays, afin d’apprendre en accomplissant leurs tâches et en échangeant avec des pairs.</a:t>
            </a:r>
          </a:p>
          <a:p>
            <a:r>
              <a:rPr lang="fr-FR" sz="1200" b="1" i="0" u="none" strike="noStrike" kern="1200" baseline="0" dirty="0">
                <a:solidFill>
                  <a:schemeClr val="tx1"/>
                </a:solidFill>
                <a:latin typeface="+mn-lt"/>
                <a:ea typeface="+mn-ea"/>
                <a:cs typeface="+mn-cs"/>
              </a:rPr>
              <a:t>Cours et formation</a:t>
            </a:r>
            <a:r>
              <a:rPr lang="fr-FR" sz="1200" b="0" i="0" u="none" strike="noStrike" kern="1200" baseline="0" dirty="0">
                <a:solidFill>
                  <a:schemeClr val="tx1"/>
                </a:solidFill>
                <a:latin typeface="+mn-lt"/>
                <a:ea typeface="+mn-ea"/>
                <a:cs typeface="+mn-cs"/>
              </a:rPr>
              <a:t>: ATTENTION : maximum 10 jours de frais d’inscription par participant. Les participants peuvent bénéficier d’un cours structuré ou d’un type de formation similaire dispensé par des professionnels qualifiés et fondé sur un programme d’apprentissage et des acquis d’apprentissage prédéfinis. La formation doit associer des participants d’au moins deux pays différents et permettre aux participants d’interagir avec d’autres apprenants et avec les formateurs. Les activités entièrement passives telles que l’écoute de conférences, de discours ou de conférences de masse ne sont pas soutenues.</a:t>
            </a:r>
          </a:p>
          <a:p>
            <a:r>
              <a:rPr lang="fr-FR" sz="1200" b="0" i="0" u="none" strike="noStrike" kern="1200" baseline="0" dirty="0">
                <a:solidFill>
                  <a:schemeClr val="tx1"/>
                </a:solidFill>
                <a:latin typeface="+mn-lt"/>
                <a:ea typeface="+mn-ea"/>
                <a:cs typeface="+mn-cs"/>
              </a:rPr>
              <a:t>Les candidats doivent savoir que tous les prestataires de cours sont totalement indépendants du programme Erasmus+ et agissent en tant que prestataires de services sur un marché libre.</a:t>
            </a:r>
          </a:p>
          <a:p>
            <a:r>
              <a:rPr lang="fr-FR" sz="1200" b="0" i="0" u="none" strike="noStrike" kern="1200" baseline="0" dirty="0">
                <a:solidFill>
                  <a:schemeClr val="tx1"/>
                </a:solidFill>
                <a:latin typeface="+mn-lt"/>
                <a:ea typeface="+mn-ea"/>
                <a:cs typeface="+mn-cs"/>
              </a:rPr>
              <a:t>Le choix des cours et des formations relève donc de la responsabilité de l’organisation candidate. Les standards de qualité suivants sont disponibles pour guider les candidats dans leur choix:</a:t>
            </a:r>
          </a:p>
          <a:p>
            <a:r>
              <a:rPr lang="fr-FR" sz="1200" b="0" i="0" u="none" strike="noStrike" kern="1200" baseline="0" dirty="0">
                <a:solidFill>
                  <a:schemeClr val="tx1"/>
                </a:solidFill>
                <a:latin typeface="+mn-lt"/>
                <a:ea typeface="+mn-ea"/>
                <a:cs typeface="+mn-cs"/>
              </a:rPr>
              <a:t>https://ec.europa.eu/programmes/erasmus-plus/resources/quality-standards-courses-underkey-action-1-learning-mobility-individuals_fr</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Experts invités</a:t>
            </a:r>
            <a:r>
              <a:rPr lang="fr-FR" sz="1200" b="0" i="0" u="none" strike="noStrike" kern="1200" baseline="0" dirty="0">
                <a:solidFill>
                  <a:schemeClr val="tx1"/>
                </a:solidFill>
                <a:latin typeface="+mn-lt"/>
                <a:ea typeface="+mn-ea"/>
                <a:cs typeface="+mn-cs"/>
              </a:rPr>
              <a:t>: les organisations peuvent inviter des formateurs, des enseignants, des experts en politique ou d’autres professionnels qualifiés en provenance de l’étranger qui pourront contribuer à améliorer l’enseignement, la formation et l’apprentissage au sein de l’organisation</a:t>
            </a:r>
          </a:p>
          <a:p>
            <a:r>
              <a:rPr lang="fr-FR" sz="1200" b="0" i="0" u="none" strike="noStrike" kern="1200" baseline="0" dirty="0">
                <a:solidFill>
                  <a:schemeClr val="tx1"/>
                </a:solidFill>
                <a:latin typeface="+mn-lt"/>
                <a:ea typeface="+mn-ea"/>
                <a:cs typeface="+mn-cs"/>
              </a:rPr>
              <a:t>d’accueil. À titre d’exemple, des experts invités peuvent dispenser des formations au personnel de l’organisation d’accueil, présenter de nouvelles méthodes d’enseignement ou faciliter le transfert de bonnes pratiques en matière d’organisation et de gestion.</a:t>
            </a:r>
          </a:p>
          <a:p>
            <a:r>
              <a:rPr lang="fr-FR" sz="1200" b="1" i="0" u="none" strike="noStrike" kern="1200" baseline="0" dirty="0">
                <a:solidFill>
                  <a:schemeClr val="tx1"/>
                </a:solidFill>
                <a:latin typeface="+mn-lt"/>
                <a:ea typeface="+mn-ea"/>
                <a:cs typeface="+mn-cs"/>
              </a:rPr>
              <a:t>Accueil d’enseignants et d’éducateurs en cours de formation</a:t>
            </a:r>
            <a:r>
              <a:rPr lang="fr-FR" sz="1200" b="0" i="0" u="none" strike="noStrike" kern="1200" baseline="0" dirty="0">
                <a:solidFill>
                  <a:schemeClr val="tx1"/>
                </a:solidFill>
                <a:latin typeface="+mn-lt"/>
                <a:ea typeface="+mn-ea"/>
                <a:cs typeface="+mn-cs"/>
              </a:rPr>
              <a:t>: les organisations candidates peuvent accueillir des enseignants en cours de formation qui souhaitent effectuer une période de stage à l’étranger. L’organisation d’accueil recevra alors une aide pour organiser l’activité,</a:t>
            </a:r>
          </a:p>
          <a:p>
            <a:r>
              <a:rPr lang="fr-FR" sz="1200" b="0" i="0" u="none" strike="noStrike" kern="1200" baseline="0" dirty="0">
                <a:solidFill>
                  <a:schemeClr val="tx1"/>
                </a:solidFill>
                <a:latin typeface="+mn-lt"/>
                <a:ea typeface="+mn-ea"/>
                <a:cs typeface="+mn-cs"/>
              </a:rPr>
              <a:t>tandis que la contribution aux frais de séjour et de voyage destinée au participant devra être assurée par l’organisation d’envoi (qui peut également introduire une demande de financement Erasmus+ à cette fin).</a:t>
            </a:r>
          </a:p>
          <a:p>
            <a:r>
              <a:rPr lang="fr-FR" sz="1200" b="1" i="0" u="none" strike="noStrike" kern="1200" baseline="0" dirty="0">
                <a:solidFill>
                  <a:schemeClr val="tx1"/>
                </a:solidFill>
                <a:latin typeface="+mn-lt"/>
                <a:ea typeface="+mn-ea"/>
                <a:cs typeface="+mn-cs"/>
              </a:rPr>
              <a:t>Visites préparatoires</a:t>
            </a:r>
            <a:r>
              <a:rPr lang="fr-FR" sz="1200" b="0" i="0" u="none" strike="noStrike" kern="1200" baseline="0" dirty="0">
                <a:solidFill>
                  <a:schemeClr val="tx1"/>
                </a:solidFill>
                <a:latin typeface="+mn-lt"/>
                <a:ea typeface="+mn-ea"/>
                <a:cs typeface="+mn-cs"/>
              </a:rPr>
              <a:t>: les organisations peuvent prévoir une visite préparatoire chez leur partenaire d’accueil avant que l’activité de mobilité n’ait lieu. Les visites préparatoires ne constituent pas une activité à part entière, mais un dispositif de soutien à la mobilité du </a:t>
            </a:r>
            <a:r>
              <a:rPr lang="fr-FR" dirty="0"/>
              <a:t>personnel ou des apprenants. Chaque visite préparatoire doit être dûment motivée et servir à améliorer le caractère inclusif, la portée et la qualité des activités de mobilité. Il est par exemple possible d’organiser des visites préparatoires afin de mieux préparer la mobilité des participants ayant moins d’opportunités, d’amorcer la collaboration avec une nouvelle organisation partenaire, ou encore de préparer des activités de mobilité de plus longue durée. Des visites préparatoires peuvent être organisées pour préparer tout type de mobilité des apprenants ou des membres du personnel, à l’exception des cours et formations. Pas</a:t>
            </a:r>
            <a:r>
              <a:rPr lang="fr-FR" baseline="0" dirty="0"/>
              <a:t> de durée limite.</a:t>
            </a:r>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9</a:t>
            </a:fld>
            <a:endParaRPr lang="fr-FR"/>
          </a:p>
        </p:txBody>
      </p:sp>
    </p:spTree>
    <p:extLst>
      <p:ext uri="{BB962C8B-B14F-4D97-AF65-F5344CB8AC3E}">
        <p14:creationId xmlns:p14="http://schemas.microsoft.com/office/powerpoint/2010/main" val="414472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NF</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mobilités</a:t>
            </a:r>
            <a:r>
              <a:rPr lang="fr-FR" baseline="0" dirty="0"/>
              <a:t> hybrides ne donnent pas lieu à un financement, toutefois elles sont grandement encouragées. (</a:t>
            </a:r>
            <a:r>
              <a:rPr lang="fr-FR" baseline="0" dirty="0" err="1"/>
              <a:t>cf</a:t>
            </a:r>
            <a:r>
              <a:rPr lang="fr-FR" baseline="0" dirty="0"/>
              <a:t> priorités du programme)</a:t>
            </a:r>
            <a:endParaRPr lang="fr-FR" dirty="0"/>
          </a:p>
          <a:p>
            <a:endParaRPr lang="fr-FR" dirty="0"/>
          </a:p>
          <a:p>
            <a:pPr algn="just">
              <a:buSzPct val="60000"/>
              <a:buFont typeface="Webdings" panose="05030102010509060703" pitchFamily="18" charset="2"/>
              <a:buChar char="ü"/>
            </a:pPr>
            <a:r>
              <a:rPr lang="fr-FR" sz="1200" dirty="0"/>
              <a:t> Associer des activités virtuelles en lien avec la mobilité, avec une mobilité physique à l’étranger.</a:t>
            </a:r>
          </a:p>
          <a:p>
            <a:pPr algn="just">
              <a:buSzPct val="60000"/>
              <a:buFont typeface="Webdings" panose="05030102010509060703" pitchFamily="18" charset="2"/>
              <a:buChar char="ü"/>
            </a:pPr>
            <a:endParaRPr lang="fr-FR" sz="1200" dirty="0"/>
          </a:p>
          <a:p>
            <a:pPr algn="just">
              <a:buSzPct val="60000"/>
              <a:buFont typeface="Webdings" panose="05030102010509060703" pitchFamily="18" charset="2"/>
              <a:buChar char="ü"/>
            </a:pPr>
            <a:r>
              <a:rPr lang="fr-FR" sz="1200" dirty="0"/>
              <a:t> Préserver la mobilité physique pour l’acquisition des compétences; ces nouvelles mobilités hybrides permettent de lancer des activités virtuelles (</a:t>
            </a:r>
            <a:r>
              <a:rPr lang="fr-FR" sz="1200" dirty="0">
                <a:hlinkClick r:id="rId3"/>
              </a:rPr>
              <a:t>plateforme OLS</a:t>
            </a:r>
            <a:r>
              <a:rPr lang="fr-FR" sz="1200" dirty="0"/>
              <a:t>, </a:t>
            </a:r>
            <a:r>
              <a:rPr lang="fr-FR" sz="1200" dirty="0">
                <a:hlinkClick r:id="rId4"/>
              </a:rPr>
              <a:t>projets </a:t>
            </a:r>
            <a:r>
              <a:rPr lang="fr-FR" sz="1200" dirty="0" err="1">
                <a:hlinkClick r:id="rId4"/>
              </a:rPr>
              <a:t>eTwinning</a:t>
            </a:r>
            <a:r>
              <a:rPr lang="fr-FR" sz="1200" dirty="0">
                <a:hlinkClick r:id="rId4"/>
              </a:rPr>
              <a:t> </a:t>
            </a:r>
            <a:r>
              <a:rPr lang="fr-FR" sz="1200" dirty="0"/>
              <a:t>etc.) en complément des mobilités physiques. </a:t>
            </a:r>
          </a:p>
          <a:p>
            <a:endParaRPr lang="fr-FR" dirty="0"/>
          </a:p>
        </p:txBody>
      </p:sp>
      <p:sp>
        <p:nvSpPr>
          <p:cNvPr id="4" name="Espace réservé du numéro de diapositive 3"/>
          <p:cNvSpPr>
            <a:spLocks noGrp="1"/>
          </p:cNvSpPr>
          <p:nvPr>
            <p:ph type="sldNum" sz="quarter" idx="10"/>
          </p:nvPr>
        </p:nvSpPr>
        <p:spPr/>
        <p:txBody>
          <a:bodyPr/>
          <a:lstStyle/>
          <a:p>
            <a:fld id="{BEDA734E-274D-4FF6-99BF-0D8C28690A23}" type="slidenum">
              <a:rPr lang="fr-FR" smtClean="0"/>
              <a:t>10</a:t>
            </a:fld>
            <a:endParaRPr lang="fr-FR"/>
          </a:p>
        </p:txBody>
      </p:sp>
    </p:spTree>
    <p:extLst>
      <p:ext uri="{BB962C8B-B14F-4D97-AF65-F5344CB8AC3E}">
        <p14:creationId xmlns:p14="http://schemas.microsoft.com/office/powerpoint/2010/main" val="3479461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none"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Modifiez le style des sous-titres du masque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6" y="102167"/>
            <a:ext cx="1270968" cy="803607"/>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6193" y="102166"/>
            <a:ext cx="2553988" cy="638497"/>
          </a:xfrm>
          <a:prstGeom prst="rect">
            <a:avLst/>
          </a:prstGeom>
        </p:spPr>
      </p:pic>
      <p:sp>
        <p:nvSpPr>
          <p:cNvPr id="14" name="Titre 1"/>
          <p:cNvSpPr txBox="1">
            <a:spLocks/>
          </p:cNvSpPr>
          <p:nvPr userDrawn="1"/>
        </p:nvSpPr>
        <p:spPr>
          <a:xfrm>
            <a:off x="0" y="6290706"/>
            <a:ext cx="12192000" cy="59294"/>
          </a:xfrm>
          <a:prstGeom prst="rect">
            <a:avLst/>
          </a:prstGeom>
          <a:solidFill>
            <a:srgbClr val="2E75B6"/>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solidFill>
                <a:schemeClr val="bg1"/>
              </a:solidFill>
            </a:endParaRPr>
          </a:p>
        </p:txBody>
      </p:sp>
      <p:cxnSp>
        <p:nvCxnSpPr>
          <p:cNvPr id="15" name="Connecteur droit 14"/>
          <p:cNvCxnSpPr/>
          <p:nvPr userDrawn="1"/>
        </p:nvCxnSpPr>
        <p:spPr>
          <a:xfrm>
            <a:off x="0" y="6350000"/>
            <a:ext cx="12192000" cy="0"/>
          </a:xfrm>
          <a:prstGeom prst="line">
            <a:avLst/>
          </a:prstGeom>
          <a:ln w="762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73043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3" y="6459835"/>
            <a:ext cx="577395" cy="365075"/>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4240" y="6498781"/>
            <a:ext cx="1044952" cy="261238"/>
          </a:xfrm>
          <a:prstGeom prst="rect">
            <a:avLst/>
          </a:prstGeom>
        </p:spPr>
      </p:pic>
    </p:spTree>
    <p:extLst>
      <p:ext uri="{BB962C8B-B14F-4D97-AF65-F5344CB8AC3E}">
        <p14:creationId xmlns:p14="http://schemas.microsoft.com/office/powerpoint/2010/main" val="363863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2pPr>
              <a:defRPr/>
            </a:lvl2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Placeholder 1"/>
          <p:cNvSpPr>
            <a:spLocks noGrp="1"/>
          </p:cNvSpPr>
          <p:nvPr>
            <p:ph type="title"/>
          </p:nvPr>
        </p:nvSpPr>
        <p:spPr>
          <a:xfrm>
            <a:off x="1026543" y="0"/>
            <a:ext cx="10826150" cy="828136"/>
          </a:xfrm>
          <a:prstGeom prst="rect">
            <a:avLst/>
          </a:prstGeom>
        </p:spPr>
        <p:txBody>
          <a:bodyPr vert="horz" lIns="91440" tIns="45720" rIns="91440" bIns="45720" rtlCol="0" anchor="b">
            <a:normAutofit/>
          </a:bodyPr>
          <a:lstStyle/>
          <a:p>
            <a:r>
              <a:rPr lang="fr-FR" dirty="0"/>
              <a:t>Modifiez le style du titre</a:t>
            </a:r>
            <a:endParaRPr lang="en-US" dirty="0"/>
          </a:p>
        </p:txBody>
      </p:sp>
    </p:spTree>
    <p:extLst>
      <p:ext uri="{BB962C8B-B14F-4D97-AF65-F5344CB8AC3E}">
        <p14:creationId xmlns:p14="http://schemas.microsoft.com/office/powerpoint/2010/main" val="282864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27" y="1743815"/>
            <a:ext cx="10058400" cy="1422399"/>
          </a:xfrm>
        </p:spPr>
        <p:txBody>
          <a:bodyPr anchor="ctr" anchorCtr="0">
            <a:normAutofit/>
          </a:bodyPr>
          <a:lstStyle>
            <a:lvl1pPr algn="ctr">
              <a:lnSpc>
                <a:spcPct val="85000"/>
              </a:lnSpc>
              <a:defRPr sz="6000" b="0">
                <a:solidFill>
                  <a:schemeClr val="tx1">
                    <a:lumMod val="85000"/>
                    <a:lumOff val="15000"/>
                  </a:schemeClr>
                </a:solidFill>
              </a:defRPr>
            </a:lvl1pPr>
          </a:lstStyle>
          <a:p>
            <a:r>
              <a:rPr lang="fr-FR" dirty="0"/>
              <a:t>Modifiez le style du titre</a:t>
            </a:r>
            <a:endParaRPr lang="en-US" dirty="0"/>
          </a:p>
        </p:txBody>
      </p:sp>
      <p:sp>
        <p:nvSpPr>
          <p:cNvPr id="3" name="Text Placeholder 2"/>
          <p:cNvSpPr>
            <a:spLocks noGrp="1"/>
          </p:cNvSpPr>
          <p:nvPr>
            <p:ph type="body" idx="1"/>
          </p:nvPr>
        </p:nvSpPr>
        <p:spPr>
          <a:xfrm>
            <a:off x="1097280" y="3821503"/>
            <a:ext cx="10058400" cy="1774626"/>
          </a:xfrm>
        </p:spPr>
        <p:txBody>
          <a:bodyPr lIns="91440" rIns="91440" anchor="t" anchorCtr="0">
            <a:normAutofit/>
          </a:bodyPr>
          <a:lstStyle>
            <a:lvl1pPr marL="0" indent="0" algn="l">
              <a:buNone/>
              <a:defRPr lang="fr-FR" sz="2400" kern="1200" cap="none" spc="200" baseline="0" dirty="0">
                <a:solidFill>
                  <a:schemeClr val="tx2"/>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cxnSp>
        <p:nvCxnSpPr>
          <p:cNvPr id="9" name="Straight Connector 8"/>
          <p:cNvCxnSpPr/>
          <p:nvPr/>
        </p:nvCxnSpPr>
        <p:spPr>
          <a:xfrm>
            <a:off x="1156667" y="3420693"/>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3" y="6459835"/>
            <a:ext cx="577395" cy="365075"/>
          </a:xfrm>
          <a:prstGeom prst="rect">
            <a:avLst/>
          </a:prstGeom>
        </p:spPr>
      </p:pic>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4240" y="6498781"/>
            <a:ext cx="1044952" cy="261238"/>
          </a:xfrm>
          <a:prstGeom prst="rect">
            <a:avLst/>
          </a:prstGeom>
        </p:spPr>
      </p:pic>
      <p:sp>
        <p:nvSpPr>
          <p:cNvPr id="18" name="Titre 1"/>
          <p:cNvSpPr txBox="1">
            <a:spLocks/>
          </p:cNvSpPr>
          <p:nvPr userDrawn="1"/>
        </p:nvSpPr>
        <p:spPr>
          <a:xfrm>
            <a:off x="0" y="6290706"/>
            <a:ext cx="12192000" cy="59294"/>
          </a:xfrm>
          <a:prstGeom prst="rect">
            <a:avLst/>
          </a:prstGeom>
          <a:solidFill>
            <a:srgbClr val="2E75B6"/>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solidFill>
                <a:schemeClr val="bg1"/>
              </a:solidFill>
            </a:endParaRPr>
          </a:p>
        </p:txBody>
      </p:sp>
      <p:cxnSp>
        <p:nvCxnSpPr>
          <p:cNvPr id="19" name="Connecteur droit 18"/>
          <p:cNvCxnSpPr/>
          <p:nvPr userDrawn="1"/>
        </p:nvCxnSpPr>
        <p:spPr>
          <a:xfrm>
            <a:off x="0" y="6350000"/>
            <a:ext cx="12192000" cy="0"/>
          </a:xfrm>
          <a:prstGeom prst="line">
            <a:avLst/>
          </a:prstGeom>
          <a:ln w="762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62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097280" y="1845734"/>
            <a:ext cx="4937760" cy="4023359"/>
          </a:xfrm>
        </p:spPr>
        <p:txBody>
          <a:bodyPr/>
          <a:lstStyle>
            <a:lvl2pPr>
              <a:defRPr/>
            </a:lvl2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lvl2pPr>
              <a:defRPr/>
            </a:lvl2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Placeholder 1"/>
          <p:cNvSpPr>
            <a:spLocks noGrp="1"/>
          </p:cNvSpPr>
          <p:nvPr>
            <p:ph type="title"/>
          </p:nvPr>
        </p:nvSpPr>
        <p:spPr>
          <a:xfrm>
            <a:off x="1026543" y="0"/>
            <a:ext cx="10826150" cy="828136"/>
          </a:xfrm>
          <a:prstGeom prst="rect">
            <a:avLst/>
          </a:prstGeom>
        </p:spPr>
        <p:txBody>
          <a:bodyPr vert="horz" lIns="91440" tIns="45720" rIns="91440" bIns="45720" rtlCol="0" anchor="b">
            <a:normAutofit/>
          </a:bodyPr>
          <a:lstStyle/>
          <a:p>
            <a:r>
              <a:rPr lang="fr-FR" dirty="0"/>
              <a:t>Modifiez le style du titre</a:t>
            </a:r>
            <a:endParaRPr lang="en-US" dirty="0"/>
          </a:p>
        </p:txBody>
      </p:sp>
    </p:spTree>
    <p:extLst>
      <p:ext uri="{BB962C8B-B14F-4D97-AF65-F5344CB8AC3E}">
        <p14:creationId xmlns:p14="http://schemas.microsoft.com/office/powerpoint/2010/main" val="10842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255363"/>
            <a:ext cx="4937760" cy="736282"/>
          </a:xfrm>
          <a:solidFill>
            <a:srgbClr val="189ACE"/>
          </a:solidFill>
        </p:spPr>
        <p:txBody>
          <a:bodyPr lIns="91440" rIns="91440" anchor="ctr">
            <a:noAutofit/>
          </a:bodyPr>
          <a:lstStyle>
            <a:lvl1pPr marL="0" indent="0" algn="ctr">
              <a:buNone/>
              <a:defRPr lang="fr-FR" sz="2400" b="0" kern="1200" cap="none" baseline="0" dirty="0">
                <a:solidFill>
                  <a:schemeClr val="bg1"/>
                </a:solidFill>
                <a:effectLst>
                  <a:outerShdw blurRad="38100" dist="38100" dir="2700000" algn="tl">
                    <a:srgbClr val="000000">
                      <a:alpha val="43137"/>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Content Placeholder 3"/>
          <p:cNvSpPr>
            <a:spLocks noGrp="1"/>
          </p:cNvSpPr>
          <p:nvPr>
            <p:ph sz="half" idx="2" hasCustomPrompt="1"/>
          </p:nvPr>
        </p:nvSpPr>
        <p:spPr>
          <a:xfrm>
            <a:off x="1097280" y="2156604"/>
            <a:ext cx="4937760" cy="3712491"/>
          </a:xfrm>
          <a:ln>
            <a:solidFill>
              <a:schemeClr val="accent1"/>
            </a:solidFill>
          </a:ln>
        </p:spPr>
        <p:txBody>
          <a:bodyPr/>
          <a:lstStyle>
            <a:lvl2pPr>
              <a:defRPr/>
            </a:lvl2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217920" y="1262933"/>
            <a:ext cx="4937760" cy="736282"/>
          </a:xfrm>
          <a:solidFill>
            <a:srgbClr val="189ACE"/>
          </a:solidFill>
        </p:spPr>
        <p:txBody>
          <a:bodyPr lIns="91440" rIns="91440" anchor="ctr">
            <a:noAutofit/>
          </a:bodyPr>
          <a:lstStyle>
            <a:lvl1pPr marL="0" indent="0">
              <a:buNone/>
              <a:defRPr lang="fr-FR" sz="2400" b="0" kern="1200" cap="none" baseline="0" dirty="0">
                <a:solidFill>
                  <a:schemeClr val="bg1"/>
                </a:solidFill>
                <a:effectLst>
                  <a:outerShdw blurRad="38100" dist="38100" dir="2700000" algn="tl">
                    <a:srgbClr val="000000">
                      <a:alpha val="43137"/>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pPr>
            <a:r>
              <a:rPr lang="fr-FR" dirty="0"/>
              <a:t>Modifiez les styles du texte du masque</a:t>
            </a:r>
          </a:p>
        </p:txBody>
      </p:sp>
      <p:sp>
        <p:nvSpPr>
          <p:cNvPr id="6" name="Content Placeholder 5"/>
          <p:cNvSpPr>
            <a:spLocks noGrp="1"/>
          </p:cNvSpPr>
          <p:nvPr>
            <p:ph sz="quarter" idx="4" hasCustomPrompt="1"/>
          </p:nvPr>
        </p:nvSpPr>
        <p:spPr>
          <a:xfrm>
            <a:off x="6217920" y="2156603"/>
            <a:ext cx="4937760" cy="3712491"/>
          </a:xfrm>
          <a:ln>
            <a:solidFill>
              <a:schemeClr val="accent1"/>
            </a:solidFill>
          </a:ln>
        </p:spPr>
        <p:txBody>
          <a:bodyPr/>
          <a:lstStyle>
            <a:lvl2pPr>
              <a:defRPr/>
            </a:lvl2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Title Placeholder 1"/>
          <p:cNvSpPr>
            <a:spLocks noGrp="1"/>
          </p:cNvSpPr>
          <p:nvPr>
            <p:ph type="title"/>
          </p:nvPr>
        </p:nvSpPr>
        <p:spPr>
          <a:xfrm>
            <a:off x="1026543" y="0"/>
            <a:ext cx="10826150" cy="828136"/>
          </a:xfrm>
          <a:prstGeom prst="rect">
            <a:avLst/>
          </a:prstGeom>
        </p:spPr>
        <p:txBody>
          <a:bodyPr vert="horz" lIns="91440" tIns="45720" rIns="91440" bIns="45720" rtlCol="0" anchor="b">
            <a:normAutofit/>
          </a:bodyPr>
          <a:lstStyle/>
          <a:p>
            <a:r>
              <a:rPr lang="fr-FR" dirty="0"/>
              <a:t>Modifiez le style du titre</a:t>
            </a:r>
            <a:endParaRPr lang="en-US" dirty="0"/>
          </a:p>
        </p:txBody>
      </p:sp>
    </p:spTree>
    <p:extLst>
      <p:ext uri="{BB962C8B-B14F-4D97-AF65-F5344CB8AC3E}">
        <p14:creationId xmlns:p14="http://schemas.microsoft.com/office/powerpoint/2010/main" val="175461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3243" y="1337095"/>
            <a:ext cx="3146916" cy="736282"/>
          </a:xfrm>
          <a:solidFill>
            <a:srgbClr val="189ACE"/>
          </a:solidFill>
        </p:spPr>
        <p:txBody>
          <a:bodyPr lIns="91440" rIns="91440" anchor="ctr">
            <a:noAutofit/>
          </a:bodyPr>
          <a:lstStyle>
            <a:lvl1pPr marL="0" indent="0" algn="ctr">
              <a:buNone/>
              <a:defRPr lang="fr-FR" sz="2400" b="0" kern="1200" cap="none" baseline="0" dirty="0">
                <a:solidFill>
                  <a:schemeClr val="bg1"/>
                </a:solidFill>
                <a:effectLst>
                  <a:outerShdw blurRad="38100" dist="38100" dir="2700000" algn="tl">
                    <a:srgbClr val="000000">
                      <a:alpha val="43137"/>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pPr>
            <a:r>
              <a:rPr lang="fr-FR" dirty="0"/>
              <a:t>Modifiez les styles du texte du masque</a:t>
            </a:r>
          </a:p>
        </p:txBody>
      </p:sp>
      <p:sp>
        <p:nvSpPr>
          <p:cNvPr id="4" name="Content Placeholder 3"/>
          <p:cNvSpPr>
            <a:spLocks noGrp="1"/>
          </p:cNvSpPr>
          <p:nvPr>
            <p:ph sz="half" idx="2" hasCustomPrompt="1"/>
          </p:nvPr>
        </p:nvSpPr>
        <p:spPr>
          <a:xfrm>
            <a:off x="903243" y="2238335"/>
            <a:ext cx="3146916" cy="3712491"/>
          </a:xfrm>
        </p:spPr>
        <p:txBody>
          <a:bodyPr/>
          <a:lstStyle>
            <a:lvl1pPr>
              <a:defRPr sz="1800"/>
            </a:lvl1pPr>
            <a:lvl2pPr>
              <a:defRPr sz="1600"/>
            </a:lvl2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Title Placeholder 1"/>
          <p:cNvSpPr>
            <a:spLocks noGrp="1"/>
          </p:cNvSpPr>
          <p:nvPr>
            <p:ph type="title"/>
          </p:nvPr>
        </p:nvSpPr>
        <p:spPr>
          <a:xfrm>
            <a:off x="1026543" y="0"/>
            <a:ext cx="10826150" cy="828136"/>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10" name="Text Placeholder 2"/>
          <p:cNvSpPr>
            <a:spLocks noGrp="1"/>
          </p:cNvSpPr>
          <p:nvPr>
            <p:ph type="body" idx="13"/>
          </p:nvPr>
        </p:nvSpPr>
        <p:spPr>
          <a:xfrm>
            <a:off x="4521277" y="1337095"/>
            <a:ext cx="3146916" cy="736282"/>
          </a:xfrm>
          <a:solidFill>
            <a:srgbClr val="189ACE"/>
          </a:solidFill>
        </p:spPr>
        <p:txBody>
          <a:bodyPr lIns="91440" rIns="91440" anchor="ctr">
            <a:noAutofit/>
          </a:bodyPr>
          <a:lstStyle>
            <a:lvl1pPr marL="0" indent="0" algn="ctr">
              <a:buNone/>
              <a:defRPr lang="fr-FR" sz="2400" b="0" kern="1200" cap="none" baseline="0" dirty="0">
                <a:solidFill>
                  <a:schemeClr val="bg1"/>
                </a:solidFill>
                <a:effectLst>
                  <a:outerShdw blurRad="38100" dist="38100" dir="2700000" algn="tl">
                    <a:srgbClr val="000000">
                      <a:alpha val="43137"/>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12" name="Content Placeholder 3"/>
          <p:cNvSpPr>
            <a:spLocks noGrp="1"/>
          </p:cNvSpPr>
          <p:nvPr>
            <p:ph sz="half" idx="14" hasCustomPrompt="1"/>
          </p:nvPr>
        </p:nvSpPr>
        <p:spPr>
          <a:xfrm>
            <a:off x="4521277" y="2238335"/>
            <a:ext cx="3146916" cy="3712491"/>
          </a:xfrm>
        </p:spPr>
        <p:txBody>
          <a:bodyPr/>
          <a:lstStyle>
            <a:lvl1pPr>
              <a:defRPr sz="1800"/>
            </a:lvl1pPr>
            <a:lvl2pPr>
              <a:defRPr sz="1600"/>
            </a:lvl2p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Text Placeholder 2"/>
          <p:cNvSpPr>
            <a:spLocks noGrp="1"/>
          </p:cNvSpPr>
          <p:nvPr>
            <p:ph type="body" idx="15" hasCustomPrompt="1"/>
          </p:nvPr>
        </p:nvSpPr>
        <p:spPr>
          <a:xfrm>
            <a:off x="8139311" y="1337095"/>
            <a:ext cx="3146916" cy="736282"/>
          </a:xfrm>
          <a:solidFill>
            <a:srgbClr val="189ACE"/>
          </a:solidFill>
        </p:spPr>
        <p:txBody>
          <a:bodyPr lIns="91440" rIns="91440" anchor="ctr">
            <a:noAutofit/>
          </a:bodyPr>
          <a:lstStyle>
            <a:lvl1pPr marL="0" indent="0" algn="ctr">
              <a:buNone/>
              <a:defRPr sz="2400" b="0" cap="none" baseline="0">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14" name="Content Placeholder 3"/>
          <p:cNvSpPr>
            <a:spLocks noGrp="1"/>
          </p:cNvSpPr>
          <p:nvPr>
            <p:ph sz="half" idx="16" hasCustomPrompt="1"/>
          </p:nvPr>
        </p:nvSpPr>
        <p:spPr>
          <a:xfrm>
            <a:off x="8139310" y="2238335"/>
            <a:ext cx="3146916" cy="3712491"/>
          </a:xfrm>
        </p:spPr>
        <p:txBody>
          <a:bodyPr/>
          <a:lstStyle>
            <a:lvl1pPr>
              <a:defRPr sz="1800"/>
            </a:lvl1pPr>
            <a:lvl2pPr>
              <a:defRPr sz="1600"/>
            </a:lvl2pPr>
          </a:lstStyle>
          <a:p>
            <a:pPr lvl="0"/>
            <a:r>
              <a:rPr lang="fr-FR" dirty="0"/>
              <a:t>Modifiez les styles du texte du masque</a:t>
            </a:r>
          </a:p>
          <a:p>
            <a:pPr lvl="1"/>
            <a:r>
              <a:rPr lang="fr-FR"/>
              <a:t> Deuxième </a:t>
            </a:r>
            <a:r>
              <a:rPr lang="fr-FR" dirty="0"/>
              <a:t>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39538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6309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3" y="6459835"/>
            <a:ext cx="577395" cy="365075"/>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4240" y="6498781"/>
            <a:ext cx="1044952" cy="261238"/>
          </a:xfrm>
          <a:prstGeom prst="rect">
            <a:avLst/>
          </a:prstGeom>
        </p:spPr>
      </p:pic>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3" y="6459835"/>
            <a:ext cx="577395" cy="365075"/>
          </a:xfrm>
          <a:prstGeom prst="rect">
            <a:avLst/>
          </a:prstGeom>
        </p:spPr>
      </p:pic>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4240" y="6498781"/>
            <a:ext cx="1044952" cy="261238"/>
          </a:xfrm>
          <a:prstGeom prst="rect">
            <a:avLst/>
          </a:prstGeom>
        </p:spPr>
      </p:pic>
      <p:sp>
        <p:nvSpPr>
          <p:cNvPr id="17" name="Titre 1"/>
          <p:cNvSpPr txBox="1">
            <a:spLocks/>
          </p:cNvSpPr>
          <p:nvPr userDrawn="1"/>
        </p:nvSpPr>
        <p:spPr>
          <a:xfrm>
            <a:off x="0" y="6290706"/>
            <a:ext cx="12192000" cy="59294"/>
          </a:xfrm>
          <a:prstGeom prst="rect">
            <a:avLst/>
          </a:prstGeom>
          <a:solidFill>
            <a:srgbClr val="2E75B6"/>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solidFill>
                <a:schemeClr val="bg1"/>
              </a:solidFill>
            </a:endParaRPr>
          </a:p>
        </p:txBody>
      </p:sp>
      <p:cxnSp>
        <p:nvCxnSpPr>
          <p:cNvPr id="18" name="Connecteur droit 17"/>
          <p:cNvCxnSpPr/>
          <p:nvPr userDrawn="1"/>
        </p:nvCxnSpPr>
        <p:spPr>
          <a:xfrm>
            <a:off x="0" y="6350000"/>
            <a:ext cx="12192000" cy="0"/>
          </a:xfrm>
          <a:prstGeom prst="line">
            <a:avLst/>
          </a:prstGeom>
          <a:ln w="762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40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3" y="6459835"/>
            <a:ext cx="577395" cy="365075"/>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4240" y="6498781"/>
            <a:ext cx="1044952" cy="261238"/>
          </a:xfrm>
          <a:prstGeom prst="rect">
            <a:avLst/>
          </a:prstGeom>
        </p:spPr>
      </p:pic>
    </p:spTree>
    <p:extLst>
      <p:ext uri="{BB962C8B-B14F-4D97-AF65-F5344CB8AC3E}">
        <p14:creationId xmlns:p14="http://schemas.microsoft.com/office/powerpoint/2010/main" val="56626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6543" y="0"/>
            <a:ext cx="10826150" cy="828136"/>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1097280" y="1630392"/>
            <a:ext cx="10058400" cy="4238702"/>
          </a:xfrm>
          <a:prstGeom prst="rect">
            <a:avLst/>
          </a:prstGeom>
        </p:spPr>
        <p:txBody>
          <a:bodyPr vert="horz" lIns="0" tIns="45720" rIns="0" bIns="45720" rtlCol="0">
            <a:normAutofit/>
          </a:bodyPr>
          <a:lstStyle/>
          <a:p>
            <a:pPr lvl="0"/>
            <a:r>
              <a:rPr lang="fr-FR" dirty="0"/>
              <a:t>Modifiez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a:p>
            <a:pPr lvl="4"/>
            <a:endParaRPr lang="fr-FR" dirty="0"/>
          </a:p>
          <a:p>
            <a:pPr lvl="4"/>
            <a:endParaRPr lang="fr-FR" dirty="0"/>
          </a:p>
          <a:p>
            <a:pPr lvl="4"/>
            <a:endParaRPr lang="fr-FR" dirty="0"/>
          </a:p>
          <a:p>
            <a:pPr lvl="4"/>
            <a:endParaRPr lang="en-US" dirty="0"/>
          </a:p>
        </p:txBody>
      </p:sp>
      <p:cxnSp>
        <p:nvCxnSpPr>
          <p:cNvPr id="10" name="Straight Connector 9"/>
          <p:cNvCxnSpPr/>
          <p:nvPr/>
        </p:nvCxnSpPr>
        <p:spPr>
          <a:xfrm>
            <a:off x="1097280" y="847997"/>
            <a:ext cx="9966960" cy="0"/>
          </a:xfrm>
          <a:prstGeom prst="line">
            <a:avLst/>
          </a:prstGeom>
          <a:ln>
            <a:solidFill>
              <a:srgbClr val="2E75B6"/>
            </a:solidFill>
          </a:ln>
        </p:spPr>
        <p:style>
          <a:lnRef idx="1">
            <a:schemeClr val="accent2"/>
          </a:lnRef>
          <a:fillRef idx="0">
            <a:schemeClr val="accent2"/>
          </a:fillRef>
          <a:effectRef idx="0">
            <a:schemeClr val="accent2"/>
          </a:effectRef>
          <a:fontRef idx="minor">
            <a:schemeClr val="tx1"/>
          </a:fontRef>
        </p:style>
      </p:cxnSp>
      <p:pic>
        <p:nvPicPr>
          <p:cNvPr id="11" name="Imag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213" y="6459835"/>
            <a:ext cx="577395" cy="365075"/>
          </a:xfrm>
          <a:prstGeom prst="rect">
            <a:avLst/>
          </a:prstGeom>
        </p:spPr>
      </p:pic>
      <p:pic>
        <p:nvPicPr>
          <p:cNvPr id="12" name="Imag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64240" y="6498781"/>
            <a:ext cx="1044952" cy="261238"/>
          </a:xfrm>
          <a:prstGeom prst="rect">
            <a:avLst/>
          </a:prstGeom>
        </p:spPr>
      </p:pic>
      <p:sp>
        <p:nvSpPr>
          <p:cNvPr id="15" name="Titre 1"/>
          <p:cNvSpPr txBox="1">
            <a:spLocks/>
          </p:cNvSpPr>
          <p:nvPr userDrawn="1"/>
        </p:nvSpPr>
        <p:spPr>
          <a:xfrm>
            <a:off x="0" y="6290706"/>
            <a:ext cx="12192000" cy="59294"/>
          </a:xfrm>
          <a:prstGeom prst="rect">
            <a:avLst/>
          </a:prstGeom>
          <a:solidFill>
            <a:srgbClr val="2E75B6"/>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solidFill>
                <a:schemeClr val="bg1"/>
              </a:solidFill>
            </a:endParaRPr>
          </a:p>
        </p:txBody>
      </p:sp>
      <p:cxnSp>
        <p:nvCxnSpPr>
          <p:cNvPr id="20" name="Connecteur droit 19"/>
          <p:cNvCxnSpPr/>
          <p:nvPr userDrawn="1"/>
        </p:nvCxnSpPr>
        <p:spPr>
          <a:xfrm>
            <a:off x="0" y="6350000"/>
            <a:ext cx="12192000" cy="0"/>
          </a:xfrm>
          <a:prstGeom prst="line">
            <a:avLst/>
          </a:prstGeom>
          <a:ln w="762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196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4"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65000"/>
        <a:buFont typeface="Webdings" panose="05030102010509060703" pitchFamily="18" charset="2"/>
        <a:buChar char="ü"/>
        <a:defRPr sz="1800" kern="1200" baseline="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c.europa.eu/programmes/erasmus-plus/projects/" TargetMode="External"/><Relationship Id="rId3" Type="http://schemas.openxmlformats.org/officeDocument/2006/relationships/hyperlink" Target="https://www.etwinning.net/fr/pub/index.htm" TargetMode="External"/><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hyperlink" Target="http://ec.europa.eu/programmes/erasmus-plus/projects" TargetMode="External"/><Relationship Id="rId5" Type="http://schemas.openxmlformats.org/officeDocument/2006/relationships/image" Target="../media/image17.jpeg"/><Relationship Id="rId10" Type="http://schemas.openxmlformats.org/officeDocument/2006/relationships/hyperlink" Target="https://www.schooleducationgateway.eu/fr/pub/opportunities.htm" TargetMode="External"/><Relationship Id="rId4" Type="http://schemas.openxmlformats.org/officeDocument/2006/relationships/hyperlink" Target="https://www.facebook.com/Erasmus-Plus-Partner-Finding-110101895709424/"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OID/TrouverCr&#233;er%20son%20code%20OID%20-%20Primaire.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agence.erasmusplus.fr/publications/diffusion-et-impact-dans-les-projets-scolaires-erasm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promotion.scolaire@agence-erasmus.f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corinne.fichet-clairfontaine@region-academique-paca.fr" TargetMode="External"/><Relationship Id="rId5" Type="http://schemas.openxmlformats.org/officeDocument/2006/relationships/hyperlink" Target="mailto:lucie.vincendon@region-academique-paca.fr" TargetMode="External"/><Relationship Id="rId4" Type="http://schemas.openxmlformats.org/officeDocument/2006/relationships/hyperlink" Target="mailto:promotion.formpro@agence-erasmus.f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 y="-1"/>
            <a:ext cx="12194341" cy="6858000"/>
            <a:chOff x="-1" y="-1"/>
            <a:chExt cx="12194341" cy="6858000"/>
          </a:xfrm>
        </p:grpSpPr>
        <p:pic>
          <p:nvPicPr>
            <p:cNvPr id="4" name="Image 3"/>
            <p:cNvPicPr>
              <a:picLocks noChangeAspect="1"/>
            </p:cNvPicPr>
            <p:nvPr/>
          </p:nvPicPr>
          <p:blipFill rotWithShape="1">
            <a:blip r:embed="rId3"/>
            <a:srcRect l="5055" t="26696" r="9807" b="52054"/>
            <a:stretch/>
          </p:blipFill>
          <p:spPr>
            <a:xfrm>
              <a:off x="-1" y="-1"/>
              <a:ext cx="12194341" cy="1724297"/>
            </a:xfrm>
            <a:prstGeom prst="rect">
              <a:avLst/>
            </a:prstGeom>
          </p:spPr>
        </p:pic>
        <p:pic>
          <p:nvPicPr>
            <p:cNvPr id="6" name="Image 5"/>
            <p:cNvPicPr>
              <a:picLocks noChangeAspect="1"/>
            </p:cNvPicPr>
            <p:nvPr/>
          </p:nvPicPr>
          <p:blipFill rotWithShape="1">
            <a:blip r:embed="rId4"/>
            <a:srcRect l="5126" t="26875" r="9908" b="9287"/>
            <a:stretch/>
          </p:blipFill>
          <p:spPr>
            <a:xfrm>
              <a:off x="2340" y="1724296"/>
              <a:ext cx="12192000" cy="5133703"/>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2105" y="200967"/>
              <a:ext cx="1834487" cy="1157717"/>
            </a:xfrm>
            <a:prstGeom prst="rect">
              <a:avLst/>
            </a:prstGeom>
          </p:spPr>
        </p:pic>
      </p:grpSp>
    </p:spTree>
    <p:extLst>
      <p:ext uri="{BB962C8B-B14F-4D97-AF65-F5344CB8AC3E}">
        <p14:creationId xmlns:p14="http://schemas.microsoft.com/office/powerpoint/2010/main" val="73059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14459" t="10330" r="14257" b="44505"/>
          <a:stretch/>
        </p:blipFill>
        <p:spPr>
          <a:xfrm>
            <a:off x="1976036" y="1378057"/>
            <a:ext cx="8202954" cy="2923517"/>
          </a:xfrm>
          <a:prstGeom prst="rect">
            <a:avLst/>
          </a:prstGeom>
        </p:spPr>
      </p:pic>
      <p:sp>
        <p:nvSpPr>
          <p:cNvPr id="3" name="Titre 2"/>
          <p:cNvSpPr>
            <a:spLocks noGrp="1"/>
          </p:cNvSpPr>
          <p:nvPr>
            <p:ph type="title"/>
          </p:nvPr>
        </p:nvSpPr>
        <p:spPr/>
        <p:txBody>
          <a:bodyPr/>
          <a:lstStyle/>
          <a:p>
            <a:r>
              <a:rPr lang="fr-FR" dirty="0"/>
              <a:t>Nouveauté : Les mobilités hybrides</a:t>
            </a:r>
          </a:p>
        </p:txBody>
      </p:sp>
      <p:sp>
        <p:nvSpPr>
          <p:cNvPr id="6" name="Espace réservé du contenu 2"/>
          <p:cNvSpPr txBox="1">
            <a:spLocks/>
          </p:cNvSpPr>
          <p:nvPr/>
        </p:nvSpPr>
        <p:spPr>
          <a:xfrm>
            <a:off x="488321" y="1158171"/>
            <a:ext cx="10058400" cy="54992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fr-FR" dirty="0"/>
              <a:t> </a:t>
            </a:r>
            <a:r>
              <a:rPr lang="fr-FR" b="1" dirty="0"/>
              <a:t>Des possibilités d’hybridation</a:t>
            </a:r>
            <a:endParaRPr lang="fr-FR" dirty="0"/>
          </a:p>
        </p:txBody>
      </p:sp>
      <p:sp>
        <p:nvSpPr>
          <p:cNvPr id="7" name="Rectangle 6"/>
          <p:cNvSpPr/>
          <p:nvPr/>
        </p:nvSpPr>
        <p:spPr>
          <a:xfrm>
            <a:off x="488321" y="4273647"/>
            <a:ext cx="2975430" cy="400110"/>
          </a:xfrm>
          <a:prstGeom prst="rect">
            <a:avLst/>
          </a:prstGeom>
        </p:spPr>
        <p:txBody>
          <a:bodyPr wrap="none">
            <a:spAutoFit/>
          </a:bodyPr>
          <a:lstStyle/>
          <a:p>
            <a:pPr>
              <a:buClr>
                <a:schemeClr val="accent1"/>
              </a:buClr>
              <a:buFont typeface="Wingdings" panose="05000000000000000000" pitchFamily="2" charset="2"/>
              <a:buChar char="v"/>
            </a:pPr>
            <a:r>
              <a:rPr lang="fr-FR" dirty="0"/>
              <a:t> </a:t>
            </a:r>
            <a:r>
              <a:rPr lang="fr-FR" sz="2000" b="1" dirty="0"/>
              <a:t>Des échelles différentes</a:t>
            </a:r>
          </a:p>
        </p:txBody>
      </p:sp>
      <p:sp>
        <p:nvSpPr>
          <p:cNvPr id="8" name="Rectangle à coins arrondis 3"/>
          <p:cNvSpPr/>
          <p:nvPr/>
        </p:nvSpPr>
        <p:spPr>
          <a:xfrm>
            <a:off x="2224861" y="5181533"/>
            <a:ext cx="1883171" cy="897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a:p>
            <a:pPr algn="ctr"/>
            <a:r>
              <a:rPr lang="fr-FR" sz="1400" b="1" u="sng" dirty="0"/>
              <a:t>MODESTE</a:t>
            </a:r>
          </a:p>
          <a:p>
            <a:pPr marL="285750" indent="-285750" algn="ctr">
              <a:buFont typeface="Wingdings" panose="05000000000000000000" pitchFamily="2" charset="2"/>
              <a:buChar char="Ø"/>
            </a:pPr>
            <a:r>
              <a:rPr lang="fr-FR" sz="1400" dirty="0"/>
              <a:t>Dans la classe</a:t>
            </a:r>
          </a:p>
          <a:p>
            <a:pPr marL="285750" indent="-285750" algn="ctr">
              <a:buFont typeface="Wingdings" panose="05000000000000000000" pitchFamily="2" charset="2"/>
              <a:buChar char="Ø"/>
            </a:pPr>
            <a:r>
              <a:rPr lang="fr-FR" sz="1400" dirty="0"/>
              <a:t>Sur une séquence</a:t>
            </a:r>
          </a:p>
          <a:p>
            <a:pPr marL="285750" indent="-285750" algn="ctr">
              <a:buFontTx/>
              <a:buChar char="-"/>
            </a:pPr>
            <a:endParaRPr lang="fr-FR" dirty="0"/>
          </a:p>
        </p:txBody>
      </p:sp>
      <p:sp>
        <p:nvSpPr>
          <p:cNvPr id="9" name="Rectangle à coins arrondis 4"/>
          <p:cNvSpPr/>
          <p:nvPr/>
        </p:nvSpPr>
        <p:spPr>
          <a:xfrm>
            <a:off x="4387293" y="5181532"/>
            <a:ext cx="2813222" cy="897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a:p>
            <a:pPr algn="ctr"/>
            <a:r>
              <a:rPr lang="fr-FR" sz="1400" b="1" u="sng" dirty="0"/>
              <a:t>IMPORTANT</a:t>
            </a:r>
          </a:p>
          <a:p>
            <a:pPr marL="285750" indent="-285750" algn="ctr">
              <a:buFont typeface="Wingdings" panose="05000000000000000000" pitchFamily="2" charset="2"/>
              <a:buChar char="Ø"/>
            </a:pPr>
            <a:r>
              <a:rPr lang="fr-FR" sz="1400" dirty="0"/>
              <a:t>Dans l’établissement</a:t>
            </a:r>
          </a:p>
          <a:p>
            <a:pPr marL="285750" indent="-285750" algn="ctr">
              <a:buFont typeface="Wingdings" panose="05000000000000000000" pitchFamily="2" charset="2"/>
              <a:buChar char="Ø"/>
            </a:pPr>
            <a:r>
              <a:rPr lang="fr-FR" sz="1400" dirty="0"/>
              <a:t>Sur un semestre ou une année</a:t>
            </a:r>
          </a:p>
          <a:p>
            <a:pPr marL="285750" indent="-285750" algn="ctr">
              <a:buFontTx/>
              <a:buChar char="-"/>
            </a:pPr>
            <a:endParaRPr lang="fr-FR" dirty="0"/>
          </a:p>
        </p:txBody>
      </p:sp>
      <p:sp>
        <p:nvSpPr>
          <p:cNvPr id="10" name="Rectangle à coins arrondis 5"/>
          <p:cNvSpPr/>
          <p:nvPr/>
        </p:nvSpPr>
        <p:spPr>
          <a:xfrm>
            <a:off x="7479776" y="5181531"/>
            <a:ext cx="1883171" cy="897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a:p>
            <a:pPr algn="ctr"/>
            <a:r>
              <a:rPr lang="fr-FR" sz="1400" b="1" u="sng" dirty="0"/>
              <a:t>AMBITIEUX</a:t>
            </a:r>
          </a:p>
          <a:p>
            <a:pPr marL="285750" indent="-285750" algn="ctr">
              <a:buFont typeface="Wingdings" panose="05000000000000000000" pitchFamily="2" charset="2"/>
              <a:buChar char="Ø"/>
            </a:pPr>
            <a:r>
              <a:rPr lang="fr-FR" sz="1400" dirty="0"/>
              <a:t>Multipartenaires</a:t>
            </a:r>
          </a:p>
          <a:p>
            <a:pPr marL="285750" indent="-285750" algn="ctr">
              <a:buFont typeface="Wingdings" panose="05000000000000000000" pitchFamily="2" charset="2"/>
              <a:buChar char="Ø"/>
            </a:pPr>
            <a:r>
              <a:rPr lang="fr-FR" sz="1400" dirty="0"/>
              <a:t>Pérenne</a:t>
            </a:r>
          </a:p>
          <a:p>
            <a:pPr marL="285750" indent="-285750" algn="ctr">
              <a:buFontTx/>
              <a:buChar char="-"/>
            </a:pPr>
            <a:endParaRPr lang="fr-FR" dirty="0"/>
          </a:p>
        </p:txBody>
      </p:sp>
    </p:spTree>
    <p:extLst>
      <p:ext uri="{BB962C8B-B14F-4D97-AF65-F5344CB8AC3E}">
        <p14:creationId xmlns:p14="http://schemas.microsoft.com/office/powerpoint/2010/main" val="129318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158" y="0"/>
            <a:ext cx="10886535" cy="845389"/>
          </a:xfrm>
        </p:spPr>
        <p:txBody>
          <a:bodyPr/>
          <a:lstStyle/>
          <a:p>
            <a:r>
              <a:rPr lang="fr-FR" dirty="0"/>
              <a:t>Comment trouver un partenaire ?</a:t>
            </a:r>
          </a:p>
        </p:txBody>
      </p:sp>
      <p:sp>
        <p:nvSpPr>
          <p:cNvPr id="11" name="ZoneTexte 10"/>
          <p:cNvSpPr txBox="1"/>
          <p:nvPr/>
        </p:nvSpPr>
        <p:spPr>
          <a:xfrm>
            <a:off x="2748851" y="1342759"/>
            <a:ext cx="1598141" cy="461665"/>
          </a:xfrm>
          <a:prstGeom prst="rect">
            <a:avLst/>
          </a:prstGeom>
          <a:noFill/>
          <a:ln>
            <a:solidFill>
              <a:schemeClr val="tx1"/>
            </a:solidFill>
          </a:ln>
        </p:spPr>
        <p:txBody>
          <a:bodyPr wrap="square" rtlCol="0">
            <a:spAutoFit/>
          </a:bodyPr>
          <a:lstStyle/>
          <a:p>
            <a:r>
              <a:rPr lang="fr-FR" sz="2400" b="1" dirty="0"/>
              <a:t>ERASMUS+</a:t>
            </a:r>
          </a:p>
        </p:txBody>
      </p:sp>
      <p:sp>
        <p:nvSpPr>
          <p:cNvPr id="12" name="ZoneTexte 11"/>
          <p:cNvSpPr txBox="1"/>
          <p:nvPr/>
        </p:nvSpPr>
        <p:spPr>
          <a:xfrm>
            <a:off x="10148660" y="1319164"/>
            <a:ext cx="827903" cy="461665"/>
          </a:xfrm>
          <a:prstGeom prst="rect">
            <a:avLst/>
          </a:prstGeom>
          <a:noFill/>
          <a:ln>
            <a:solidFill>
              <a:schemeClr val="tx1"/>
            </a:solidFill>
          </a:ln>
        </p:spPr>
        <p:txBody>
          <a:bodyPr wrap="square" rtlCol="0">
            <a:spAutoFit/>
          </a:bodyPr>
          <a:lstStyle/>
          <a:p>
            <a:r>
              <a:rPr lang="fr-FR" sz="2400" b="1" dirty="0"/>
              <a:t>OFAJ</a:t>
            </a:r>
          </a:p>
        </p:txBody>
      </p:sp>
      <p:sp>
        <p:nvSpPr>
          <p:cNvPr id="13" name="Rectangle à coins arrondis 12"/>
          <p:cNvSpPr/>
          <p:nvPr/>
        </p:nvSpPr>
        <p:spPr>
          <a:xfrm>
            <a:off x="9850038" y="3301967"/>
            <a:ext cx="1425145" cy="626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OFAJ</a:t>
            </a:r>
          </a:p>
        </p:txBody>
      </p:sp>
      <p:sp>
        <p:nvSpPr>
          <p:cNvPr id="14" name="Rectangle 13"/>
          <p:cNvSpPr/>
          <p:nvPr/>
        </p:nvSpPr>
        <p:spPr>
          <a:xfrm>
            <a:off x="9491694" y="4530128"/>
            <a:ext cx="2141838" cy="6013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Plateforme DOMINO</a:t>
            </a:r>
          </a:p>
        </p:txBody>
      </p:sp>
      <p:sp>
        <p:nvSpPr>
          <p:cNvPr id="15" name="Rectangle 14"/>
          <p:cNvSpPr/>
          <p:nvPr/>
        </p:nvSpPr>
        <p:spPr>
          <a:xfrm>
            <a:off x="9491694" y="2098521"/>
            <a:ext cx="2141838" cy="6013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Bourses aux partenaires</a:t>
            </a:r>
          </a:p>
        </p:txBody>
      </p:sp>
      <p:cxnSp>
        <p:nvCxnSpPr>
          <p:cNvPr id="16" name="Connecteur droit 15"/>
          <p:cNvCxnSpPr>
            <a:stCxn id="14" idx="0"/>
            <a:endCxn id="13" idx="2"/>
          </p:cNvCxnSpPr>
          <p:nvPr/>
        </p:nvCxnSpPr>
        <p:spPr>
          <a:xfrm flipH="1" flipV="1">
            <a:off x="10562611" y="3928043"/>
            <a:ext cx="2" cy="602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3" idx="0"/>
            <a:endCxn id="15" idx="2"/>
          </p:cNvCxnSpPr>
          <p:nvPr/>
        </p:nvCxnSpPr>
        <p:spPr>
          <a:xfrm flipV="1">
            <a:off x="10562611" y="2699883"/>
            <a:ext cx="2" cy="60208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03341" y="1874154"/>
            <a:ext cx="7685442" cy="2031325"/>
          </a:xfrm>
          <a:prstGeom prst="rect">
            <a:avLst/>
          </a:prstGeom>
        </p:spPr>
        <p:txBody>
          <a:bodyPr wrap="square">
            <a:spAutoFit/>
          </a:bodyPr>
          <a:lstStyle/>
          <a:p>
            <a:r>
              <a:rPr lang="fr-FR" b="1" dirty="0" err="1"/>
              <a:t>eTwinning</a:t>
            </a:r>
            <a:r>
              <a:rPr lang="fr-FR" dirty="0"/>
              <a:t> </a:t>
            </a:r>
            <a:r>
              <a:rPr lang="fr-FR" i="1" dirty="0"/>
              <a:t>(plateforme collaborative européenne gratuite et sécurisée)</a:t>
            </a:r>
            <a:endParaRPr lang="fr-FR" dirty="0"/>
          </a:p>
          <a:p>
            <a:r>
              <a:rPr lang="fr-FR" u="sng" dirty="0">
                <a:hlinkClick r:id="rId3"/>
              </a:rPr>
              <a:t>https://www.etwinning.net/fr/pub/index.htm</a:t>
            </a:r>
            <a:endParaRPr lang="fr-FR" u="sng" dirty="0"/>
          </a:p>
          <a:p>
            <a:endParaRPr lang="fr-FR" dirty="0"/>
          </a:p>
          <a:p>
            <a:r>
              <a:rPr lang="fr-FR" b="1" dirty="0"/>
              <a:t>Erasmus Plus Partner </a:t>
            </a:r>
            <a:r>
              <a:rPr lang="fr-FR" b="1" dirty="0" err="1"/>
              <a:t>Finding</a:t>
            </a:r>
            <a:endParaRPr lang="fr-FR" dirty="0"/>
          </a:p>
          <a:p>
            <a:r>
              <a:rPr lang="fr-FR" u="sng" dirty="0">
                <a:hlinkClick r:id="rId4"/>
              </a:rPr>
              <a:t>https://www.facebook.com/Erasmus-Plus-Partner-Finding-110101895709424/</a:t>
            </a:r>
            <a:endParaRPr lang="fr-FR" u="sng" dirty="0"/>
          </a:p>
          <a:p>
            <a:endParaRPr lang="fr-FR" u="sng" dirty="0"/>
          </a:p>
          <a:p>
            <a:endParaRPr lang="fr-FR" u="sng" dirty="0"/>
          </a:p>
        </p:txBody>
      </p:sp>
      <p:pic>
        <p:nvPicPr>
          <p:cNvPr id="22" name="Image 21" descr="Résultat de recherche d'images pour &quot;eTwinning&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472" y="1879328"/>
            <a:ext cx="719455" cy="719455"/>
          </a:xfrm>
          <a:prstGeom prst="rect">
            <a:avLst/>
          </a:prstGeom>
          <a:noFill/>
          <a:ln>
            <a:noFill/>
          </a:ln>
        </p:spPr>
      </p:pic>
      <p:pic>
        <p:nvPicPr>
          <p:cNvPr id="23" name="Image 22" descr="Résultat de recherche d'images pour &quot;recherche de partenaires sur school education gateway&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404" y="4179657"/>
            <a:ext cx="701675" cy="467995"/>
          </a:xfrm>
          <a:prstGeom prst="rect">
            <a:avLst/>
          </a:prstGeom>
          <a:noFill/>
          <a:ln>
            <a:noFill/>
          </a:ln>
        </p:spPr>
      </p:pic>
      <p:pic>
        <p:nvPicPr>
          <p:cNvPr id="24" name="Image 23" descr="Aucune description de photo disponibl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462" y="2858741"/>
            <a:ext cx="597535" cy="539750"/>
          </a:xfrm>
          <a:prstGeom prst="rect">
            <a:avLst/>
          </a:prstGeom>
          <a:noFill/>
          <a:ln>
            <a:noFill/>
          </a:ln>
        </p:spPr>
      </p:pic>
      <p:pic>
        <p:nvPicPr>
          <p:cNvPr id="25" name="Picture 4">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389" y="4979365"/>
            <a:ext cx="719690" cy="579608"/>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61082" y="3607214"/>
            <a:ext cx="7683552" cy="2072498"/>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a:solidFill>
                  <a:schemeClr val="tx1"/>
                </a:solidFill>
              </a:rPr>
              <a:t>ALLER PLUS LOIN :</a:t>
            </a:r>
          </a:p>
          <a:p>
            <a:endParaRPr lang="fr-FR" dirty="0">
              <a:solidFill>
                <a:schemeClr val="tx1"/>
              </a:solidFill>
            </a:endParaRPr>
          </a:p>
          <a:p>
            <a:r>
              <a:rPr lang="en-US" b="1" dirty="0">
                <a:solidFill>
                  <a:schemeClr val="tx1"/>
                </a:solidFill>
              </a:rPr>
              <a:t> 	School Education Gateway</a:t>
            </a:r>
            <a:endParaRPr lang="fr-FR" dirty="0">
              <a:solidFill>
                <a:schemeClr val="tx1"/>
              </a:solidFill>
            </a:endParaRPr>
          </a:p>
          <a:p>
            <a:r>
              <a:rPr lang="en-US" dirty="0"/>
              <a:t>	</a:t>
            </a:r>
            <a:r>
              <a:rPr lang="en-US" u="sng" dirty="0">
                <a:hlinkClick r:id="rId10"/>
              </a:rPr>
              <a:t>https://www.schooleducationgateway.eu/fr/pub/opportunities.htm</a:t>
            </a:r>
            <a:endParaRPr lang="fr-FR" dirty="0"/>
          </a:p>
          <a:p>
            <a:endParaRPr lang="fr-FR" dirty="0">
              <a:solidFill>
                <a:schemeClr val="tx1"/>
              </a:solidFill>
            </a:endParaRPr>
          </a:p>
          <a:p>
            <a:r>
              <a:rPr lang="fr-FR" b="1" dirty="0">
                <a:solidFill>
                  <a:schemeClr val="tx1"/>
                </a:solidFill>
              </a:rPr>
              <a:t>	Erasmus+ </a:t>
            </a:r>
            <a:r>
              <a:rPr lang="fr-FR" b="1" dirty="0" err="1">
                <a:solidFill>
                  <a:schemeClr val="tx1"/>
                </a:solidFill>
              </a:rPr>
              <a:t>project</a:t>
            </a:r>
            <a:r>
              <a:rPr lang="fr-FR" b="1" dirty="0">
                <a:solidFill>
                  <a:schemeClr val="tx1"/>
                </a:solidFill>
              </a:rPr>
              <a:t> </a:t>
            </a:r>
            <a:r>
              <a:rPr lang="fr-FR" b="1" dirty="0" err="1">
                <a:solidFill>
                  <a:schemeClr val="tx1"/>
                </a:solidFill>
              </a:rPr>
              <a:t>results</a:t>
            </a:r>
            <a:endParaRPr lang="fr-FR" b="1" dirty="0">
              <a:solidFill>
                <a:schemeClr val="tx1"/>
              </a:solidFill>
            </a:endParaRPr>
          </a:p>
          <a:p>
            <a:r>
              <a:rPr lang="fr-FR" dirty="0"/>
              <a:t> 	</a:t>
            </a:r>
            <a:r>
              <a:rPr lang="fr-FR" u="sng" dirty="0">
                <a:hlinkClick r:id="rId11"/>
              </a:rPr>
              <a:t>http://ec.europa.eu/programmes/erasmus-plus/projects</a:t>
            </a:r>
            <a:endParaRPr lang="fr-FR" sz="4400" dirty="0"/>
          </a:p>
        </p:txBody>
      </p:sp>
    </p:spTree>
    <p:extLst>
      <p:ext uri="{BB962C8B-B14F-4D97-AF65-F5344CB8AC3E}">
        <p14:creationId xmlns:p14="http://schemas.microsoft.com/office/powerpoint/2010/main" val="16226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158" y="0"/>
            <a:ext cx="10886535" cy="845389"/>
          </a:xfrm>
        </p:spPr>
        <p:txBody>
          <a:bodyPr/>
          <a:lstStyle/>
          <a:p>
            <a:r>
              <a:rPr lang="fr-FR" dirty="0"/>
              <a:t>Quelques pistes pour trouver un partenaire</a:t>
            </a:r>
          </a:p>
        </p:txBody>
      </p:sp>
      <p:sp>
        <p:nvSpPr>
          <p:cNvPr id="38" name="Rectangle 37"/>
          <p:cNvSpPr/>
          <p:nvPr/>
        </p:nvSpPr>
        <p:spPr>
          <a:xfrm>
            <a:off x="3514858" y="5851943"/>
            <a:ext cx="1411437" cy="7841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angle 40"/>
          <p:cNvSpPr/>
          <p:nvPr/>
        </p:nvSpPr>
        <p:spPr>
          <a:xfrm>
            <a:off x="6761164" y="6961229"/>
            <a:ext cx="1458485" cy="7841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Forme libre 27"/>
          <p:cNvSpPr/>
          <p:nvPr/>
        </p:nvSpPr>
        <p:spPr>
          <a:xfrm>
            <a:off x="5346754" y="1484057"/>
            <a:ext cx="1721939"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1471" tIns="237947" rIns="211472" bIns="237946" numCol="1" spcCol="1270" anchor="ctr" anchorCtr="0">
            <a:noAutofit/>
          </a:bodyPr>
          <a:lstStyle/>
          <a:p>
            <a:pPr lvl="0" algn="ctr" defTabSz="400050">
              <a:lnSpc>
                <a:spcPct val="90000"/>
              </a:lnSpc>
              <a:spcBef>
                <a:spcPct val="0"/>
              </a:spcBef>
              <a:spcAft>
                <a:spcPct val="35000"/>
              </a:spcAft>
            </a:pPr>
            <a:r>
              <a:rPr lang="fr-FR" kern="1200" dirty="0"/>
              <a:t>Collectivités territoriales</a:t>
            </a:r>
          </a:p>
        </p:txBody>
      </p:sp>
      <p:sp>
        <p:nvSpPr>
          <p:cNvPr id="29" name="Rectangle 28"/>
          <p:cNvSpPr/>
          <p:nvPr/>
        </p:nvSpPr>
        <p:spPr>
          <a:xfrm>
            <a:off x="7120946" y="1883217"/>
            <a:ext cx="2208831" cy="1197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Forme libre 29"/>
          <p:cNvSpPr/>
          <p:nvPr/>
        </p:nvSpPr>
        <p:spPr>
          <a:xfrm>
            <a:off x="3487060" y="1484057"/>
            <a:ext cx="1721939"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181" tIns="203657" rIns="177182" bIns="203656" numCol="1" spcCol="1270" anchor="ctr" anchorCtr="0">
            <a:noAutofit/>
          </a:bodyPr>
          <a:lstStyle/>
          <a:p>
            <a:pPr lvl="0" algn="ctr" defTabSz="533400">
              <a:lnSpc>
                <a:spcPct val="90000"/>
              </a:lnSpc>
              <a:spcBef>
                <a:spcPct val="0"/>
              </a:spcBef>
              <a:spcAft>
                <a:spcPct val="35000"/>
              </a:spcAft>
            </a:pPr>
            <a:r>
              <a:rPr lang="fr-FR" kern="1200" dirty="0"/>
              <a:t>Associations locales</a:t>
            </a:r>
          </a:p>
        </p:txBody>
      </p:sp>
      <p:sp>
        <p:nvSpPr>
          <p:cNvPr id="31" name="Forme libre 30"/>
          <p:cNvSpPr/>
          <p:nvPr/>
        </p:nvSpPr>
        <p:spPr>
          <a:xfrm>
            <a:off x="4413344" y="3178094"/>
            <a:ext cx="1721939"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1471" tIns="237947" rIns="211472" bIns="237946" numCol="1" spcCol="1270" anchor="ctr" anchorCtr="0">
            <a:noAutofit/>
          </a:bodyPr>
          <a:lstStyle/>
          <a:p>
            <a:pPr lvl="0" algn="ctr" defTabSz="400050">
              <a:lnSpc>
                <a:spcPct val="90000"/>
              </a:lnSpc>
              <a:spcBef>
                <a:spcPct val="0"/>
              </a:spcBef>
              <a:spcAft>
                <a:spcPct val="35000"/>
              </a:spcAft>
            </a:pPr>
            <a:r>
              <a:rPr lang="fr-FR" kern="1200" dirty="0"/>
              <a:t>Comités de jumelage</a:t>
            </a:r>
          </a:p>
        </p:txBody>
      </p:sp>
      <p:sp>
        <p:nvSpPr>
          <p:cNvPr id="32" name="Rectangle 31"/>
          <p:cNvSpPr/>
          <p:nvPr/>
        </p:nvSpPr>
        <p:spPr>
          <a:xfrm>
            <a:off x="2204515" y="3577255"/>
            <a:ext cx="2137578" cy="1197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Forme libre 32"/>
          <p:cNvSpPr/>
          <p:nvPr/>
        </p:nvSpPr>
        <p:spPr>
          <a:xfrm>
            <a:off x="6273038" y="3178094"/>
            <a:ext cx="1721939"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81" tIns="203657" rIns="177182" bIns="203656" numCol="1" spcCol="1270" anchor="ctr" anchorCtr="0">
            <a:noAutofit/>
          </a:bodyPr>
          <a:lstStyle/>
          <a:p>
            <a:pPr lvl="0" algn="ctr" defTabSz="577850">
              <a:lnSpc>
                <a:spcPct val="90000"/>
              </a:lnSpc>
              <a:spcBef>
                <a:spcPct val="0"/>
              </a:spcBef>
              <a:spcAft>
                <a:spcPct val="35000"/>
              </a:spcAft>
            </a:pPr>
            <a:r>
              <a:rPr lang="fr-FR" kern="1200" dirty="0"/>
              <a:t>Réseaux de professeurs de français à l’étranger</a:t>
            </a:r>
          </a:p>
        </p:txBody>
      </p:sp>
      <p:sp>
        <p:nvSpPr>
          <p:cNvPr id="34" name="Forme libre 33"/>
          <p:cNvSpPr/>
          <p:nvPr/>
        </p:nvSpPr>
        <p:spPr>
          <a:xfrm>
            <a:off x="8143977" y="3200218"/>
            <a:ext cx="1721939"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1471" tIns="237947" rIns="211472" bIns="237946" numCol="1" spcCol="1270" anchor="ctr" anchorCtr="0">
            <a:noAutofit/>
          </a:bodyPr>
          <a:lstStyle/>
          <a:p>
            <a:pPr lvl="0" algn="ctr" defTabSz="400050">
              <a:lnSpc>
                <a:spcPct val="90000"/>
              </a:lnSpc>
              <a:spcBef>
                <a:spcPct val="0"/>
              </a:spcBef>
              <a:spcAft>
                <a:spcPct val="35000"/>
              </a:spcAft>
            </a:pPr>
            <a:r>
              <a:rPr lang="fr-FR" kern="1200" dirty="0" err="1"/>
              <a:t>CoReMob</a:t>
            </a:r>
            <a:endParaRPr lang="fr-FR" kern="1200" dirty="0"/>
          </a:p>
        </p:txBody>
      </p:sp>
      <p:sp>
        <p:nvSpPr>
          <p:cNvPr id="36" name="Forme libre 35"/>
          <p:cNvSpPr/>
          <p:nvPr/>
        </p:nvSpPr>
        <p:spPr>
          <a:xfrm>
            <a:off x="1594461" y="1486212"/>
            <a:ext cx="1721939"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181" tIns="203657" rIns="177182" bIns="203656" numCol="1" spcCol="1270" anchor="ctr" anchorCtr="0">
            <a:noAutofit/>
          </a:bodyPr>
          <a:lstStyle/>
          <a:p>
            <a:pPr lvl="0" algn="ctr" defTabSz="444500">
              <a:lnSpc>
                <a:spcPct val="90000"/>
              </a:lnSpc>
              <a:spcBef>
                <a:spcPct val="0"/>
              </a:spcBef>
              <a:spcAft>
                <a:spcPct val="35000"/>
              </a:spcAft>
            </a:pPr>
            <a:r>
              <a:rPr lang="fr-FR" kern="1200" dirty="0"/>
              <a:t>Développeurs Erasmus+</a:t>
            </a:r>
          </a:p>
        </p:txBody>
      </p:sp>
      <p:sp>
        <p:nvSpPr>
          <p:cNvPr id="37" name="Forme libre 36"/>
          <p:cNvSpPr/>
          <p:nvPr/>
        </p:nvSpPr>
        <p:spPr>
          <a:xfrm>
            <a:off x="2484148" y="3156898"/>
            <a:ext cx="1779751"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1471" tIns="237947" rIns="211472" bIns="237946" numCol="1" spcCol="1270" anchor="ctr" anchorCtr="0">
            <a:noAutofit/>
          </a:bodyPr>
          <a:lstStyle/>
          <a:p>
            <a:pPr lvl="0" algn="ctr" defTabSz="400050">
              <a:lnSpc>
                <a:spcPct val="90000"/>
              </a:lnSpc>
              <a:spcBef>
                <a:spcPct val="0"/>
              </a:spcBef>
              <a:spcAft>
                <a:spcPct val="35000"/>
              </a:spcAft>
            </a:pPr>
            <a:r>
              <a:rPr lang="fr-FR" kern="1200" dirty="0"/>
              <a:t>Réseau local avec un établissement de proximité</a:t>
            </a:r>
          </a:p>
        </p:txBody>
      </p:sp>
      <p:sp>
        <p:nvSpPr>
          <p:cNvPr id="40" name="Forme libre 39"/>
          <p:cNvSpPr/>
          <p:nvPr/>
        </p:nvSpPr>
        <p:spPr>
          <a:xfrm>
            <a:off x="9114598" y="1541607"/>
            <a:ext cx="1721939"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1471" tIns="237947" rIns="211472" bIns="237946" numCol="1" spcCol="1270" anchor="ctr" anchorCtr="0">
            <a:noAutofit/>
          </a:bodyPr>
          <a:lstStyle/>
          <a:p>
            <a:pPr lvl="0" algn="ctr" defTabSz="400050">
              <a:lnSpc>
                <a:spcPct val="90000"/>
              </a:lnSpc>
              <a:spcBef>
                <a:spcPct val="0"/>
              </a:spcBef>
              <a:spcAft>
                <a:spcPct val="35000"/>
              </a:spcAft>
            </a:pPr>
            <a:r>
              <a:rPr lang="fr-FR" kern="1200" dirty="0"/>
              <a:t>Partenariats académiques (DRAREIC)</a:t>
            </a:r>
          </a:p>
        </p:txBody>
      </p:sp>
      <p:sp>
        <p:nvSpPr>
          <p:cNvPr id="42" name="Forme libre 41"/>
          <p:cNvSpPr/>
          <p:nvPr/>
        </p:nvSpPr>
        <p:spPr>
          <a:xfrm>
            <a:off x="7197046" y="1502897"/>
            <a:ext cx="1794994" cy="1995803"/>
          </a:xfrm>
          <a:custGeom>
            <a:avLst/>
            <a:gdLst>
              <a:gd name="connsiteX0" fmla="*/ 0 w 1306886"/>
              <a:gd name="connsiteY0" fmla="*/ 568496 h 1136991"/>
              <a:gd name="connsiteX1" fmla="*/ 284248 w 1306886"/>
              <a:gd name="connsiteY1" fmla="*/ 0 h 1136991"/>
              <a:gd name="connsiteX2" fmla="*/ 1022638 w 1306886"/>
              <a:gd name="connsiteY2" fmla="*/ 0 h 1136991"/>
              <a:gd name="connsiteX3" fmla="*/ 1306886 w 1306886"/>
              <a:gd name="connsiteY3" fmla="*/ 568496 h 1136991"/>
              <a:gd name="connsiteX4" fmla="*/ 1022638 w 1306886"/>
              <a:gd name="connsiteY4" fmla="*/ 1136991 h 1136991"/>
              <a:gd name="connsiteX5" fmla="*/ 284248 w 1306886"/>
              <a:gd name="connsiteY5" fmla="*/ 1136991 h 1136991"/>
              <a:gd name="connsiteX6" fmla="*/ 0 w 1306886"/>
              <a:gd name="connsiteY6" fmla="*/ 568496 h 11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86" h="1136991">
                <a:moveTo>
                  <a:pt x="653442" y="0"/>
                </a:moveTo>
                <a:lnTo>
                  <a:pt x="1306885" y="247296"/>
                </a:lnTo>
                <a:lnTo>
                  <a:pt x="1306885" y="889695"/>
                </a:lnTo>
                <a:lnTo>
                  <a:pt x="653442" y="1136991"/>
                </a:lnTo>
                <a:lnTo>
                  <a:pt x="1" y="889695"/>
                </a:lnTo>
                <a:lnTo>
                  <a:pt x="1" y="247296"/>
                </a:lnTo>
                <a:lnTo>
                  <a:pt x="653442"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181" tIns="203657" rIns="177182" bIns="203656" numCol="1" spcCol="1270" anchor="ctr" anchorCtr="0">
            <a:noAutofit/>
          </a:bodyPr>
          <a:lstStyle/>
          <a:p>
            <a:pPr lvl="0" algn="ctr" defTabSz="400050">
              <a:lnSpc>
                <a:spcPct val="90000"/>
              </a:lnSpc>
              <a:spcBef>
                <a:spcPct val="0"/>
              </a:spcBef>
              <a:spcAft>
                <a:spcPct val="35000"/>
              </a:spcAft>
            </a:pPr>
            <a:r>
              <a:rPr lang="fr-FR" kern="1200" dirty="0"/>
              <a:t>AEFE</a:t>
            </a:r>
          </a:p>
          <a:p>
            <a:pPr lvl="0" algn="ctr" defTabSz="400050">
              <a:lnSpc>
                <a:spcPct val="90000"/>
              </a:lnSpc>
              <a:spcBef>
                <a:spcPct val="0"/>
              </a:spcBef>
              <a:spcAft>
                <a:spcPct val="35000"/>
              </a:spcAft>
            </a:pPr>
            <a:r>
              <a:rPr lang="fr-FR" b="0" kern="1200" dirty="0"/>
              <a:t>Agence pour l’enseignement du français à l’étranger</a:t>
            </a:r>
          </a:p>
        </p:txBody>
      </p:sp>
      <p:sp>
        <p:nvSpPr>
          <p:cNvPr id="3" name="Ellipse 2"/>
          <p:cNvSpPr/>
          <p:nvPr/>
        </p:nvSpPr>
        <p:spPr>
          <a:xfrm>
            <a:off x="1413229" y="3692622"/>
            <a:ext cx="921474" cy="819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ALVE</a:t>
            </a:r>
          </a:p>
        </p:txBody>
      </p:sp>
      <p:sp>
        <p:nvSpPr>
          <p:cNvPr id="21" name="Ellipse 20"/>
          <p:cNvSpPr/>
          <p:nvPr/>
        </p:nvSpPr>
        <p:spPr>
          <a:xfrm>
            <a:off x="1660812" y="4884940"/>
            <a:ext cx="823336" cy="798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CES</a:t>
            </a:r>
          </a:p>
        </p:txBody>
      </p:sp>
      <p:cxnSp>
        <p:nvCxnSpPr>
          <p:cNvPr id="7" name="Connecteur droit 6"/>
          <p:cNvCxnSpPr>
            <a:stCxn id="37" idx="0"/>
            <a:endCxn id="3" idx="6"/>
          </p:cNvCxnSpPr>
          <p:nvPr/>
        </p:nvCxnSpPr>
        <p:spPr>
          <a:xfrm flipH="1" flipV="1">
            <a:off x="2334703" y="4102278"/>
            <a:ext cx="149445" cy="52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2430594" y="4816386"/>
            <a:ext cx="263381" cy="2625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50"/>
                                        <p:tgtEl>
                                          <p:spTgt spid="3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50"/>
                                        <p:tgtEl>
                                          <p:spTgt spid="3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50"/>
                                        <p:tgtEl>
                                          <p:spTgt spid="28"/>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250"/>
                                        <p:tgtEl>
                                          <p:spTgt spid="4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250"/>
                                        <p:tgtEl>
                                          <p:spTgt spid="40"/>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50"/>
                                        <p:tgtEl>
                                          <p:spTgt spid="3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50"/>
                                        <p:tgtEl>
                                          <p:spTgt spid="31"/>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5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3" grpId="0" animBg="1"/>
      <p:bldP spid="34" grpId="0" animBg="1"/>
      <p:bldP spid="36" grpId="0" animBg="1"/>
      <p:bldP spid="37" grpId="0" animBg="1"/>
      <p:bldP spid="40" grpId="0" animBg="1"/>
      <p:bldP spid="42" grpId="0" animBg="1"/>
      <p:bldP spid="3"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1872" y="758952"/>
            <a:ext cx="5367125" cy="5319713"/>
          </a:xfrm>
          <a:prstGeom prst="rect">
            <a:avLst/>
          </a:prstGeom>
          <a:blipFill dpi="0" rotWithShape="1">
            <a:blip r:embed="rId3">
              <a:alphaModFix amt="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p:cNvSpPr>
            <a:spLocks noGrp="1"/>
          </p:cNvSpPr>
          <p:nvPr>
            <p:ph type="title"/>
          </p:nvPr>
        </p:nvSpPr>
        <p:spPr>
          <a:xfrm>
            <a:off x="1066800" y="2011245"/>
            <a:ext cx="10058400" cy="1422399"/>
          </a:xfrm>
        </p:spPr>
        <p:txBody>
          <a:bodyPr>
            <a:normAutofit/>
          </a:bodyPr>
          <a:lstStyle/>
          <a:p>
            <a:r>
              <a:rPr lang="fr-FR" dirty="0"/>
              <a:t>La candidature en ligne</a:t>
            </a:r>
          </a:p>
        </p:txBody>
      </p:sp>
      <p:sp>
        <p:nvSpPr>
          <p:cNvPr id="5" name="Espace réservé du texte 4"/>
          <p:cNvSpPr>
            <a:spLocks noGrp="1"/>
          </p:cNvSpPr>
          <p:nvPr>
            <p:ph type="body" idx="1"/>
          </p:nvPr>
        </p:nvSpPr>
        <p:spPr>
          <a:xfrm>
            <a:off x="1049548" y="3666225"/>
            <a:ext cx="10058400" cy="2298639"/>
          </a:xfrm>
        </p:spPr>
        <p:txBody>
          <a:bodyPr>
            <a:normAutofit fontScale="92500" lnSpcReduction="20000"/>
          </a:bodyPr>
          <a:lstStyle/>
          <a:p>
            <a:pPr lvl="1">
              <a:lnSpc>
                <a:spcPct val="120000"/>
              </a:lnSpc>
            </a:pPr>
            <a:r>
              <a:rPr lang="fr-FR" sz="2600" dirty="0"/>
              <a:t>Critères et remarques générales sur le formulaire</a:t>
            </a:r>
          </a:p>
          <a:p>
            <a:pPr lvl="1">
              <a:lnSpc>
                <a:spcPct val="120000"/>
              </a:lnSpc>
            </a:pPr>
            <a:r>
              <a:rPr lang="fr-FR" sz="2600" dirty="0"/>
              <a:t>Informations générales</a:t>
            </a:r>
          </a:p>
          <a:p>
            <a:pPr lvl="1">
              <a:lnSpc>
                <a:spcPct val="120000"/>
              </a:lnSpc>
            </a:pPr>
            <a:r>
              <a:rPr lang="fr-FR" sz="2600" dirty="0"/>
              <a:t>Plan Erasmus</a:t>
            </a:r>
          </a:p>
          <a:p>
            <a:pPr lvl="1">
              <a:lnSpc>
                <a:spcPct val="120000"/>
              </a:lnSpc>
            </a:pPr>
            <a:r>
              <a:rPr lang="fr-FR" sz="2600" dirty="0"/>
              <a:t>Gestion et standards de qualités</a:t>
            </a:r>
          </a:p>
          <a:p>
            <a:pPr lvl="1">
              <a:lnSpc>
                <a:spcPct val="120000"/>
              </a:lnSpc>
            </a:pPr>
            <a:r>
              <a:rPr lang="fr-FR" sz="2600" dirty="0"/>
              <a:t>Le calendrier</a:t>
            </a:r>
          </a:p>
          <a:p>
            <a:pPr>
              <a:lnSpc>
                <a:spcPct val="150000"/>
              </a:lnSpc>
            </a:pPr>
            <a:endParaRPr lang="fr-FR" dirty="0"/>
          </a:p>
        </p:txBody>
      </p:sp>
    </p:spTree>
    <p:extLst>
      <p:ext uri="{BB962C8B-B14F-4D97-AF65-F5344CB8AC3E}">
        <p14:creationId xmlns:p14="http://schemas.microsoft.com/office/powerpoint/2010/main" val="404890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a:t>Cas 1</a:t>
            </a:r>
          </a:p>
        </p:txBody>
      </p:sp>
      <p:sp>
        <p:nvSpPr>
          <p:cNvPr id="6" name="Espace réservé du contenu 5"/>
          <p:cNvSpPr>
            <a:spLocks noGrp="1"/>
          </p:cNvSpPr>
          <p:nvPr>
            <p:ph sz="half" idx="2"/>
          </p:nvPr>
        </p:nvSpPr>
        <p:spPr>
          <a:xfrm>
            <a:off x="1097280" y="2156605"/>
            <a:ext cx="4937760" cy="2001328"/>
          </a:xfrm>
        </p:spPr>
        <p:txBody>
          <a:bodyPr/>
          <a:lstStyle/>
          <a:p>
            <a:pPr algn="ctr"/>
            <a:r>
              <a:rPr lang="fr-FR" dirty="0"/>
              <a:t>Vous avez participé à l’ancien programme Erasmus, vous avez un code PIC</a:t>
            </a:r>
          </a:p>
          <a:p>
            <a:endParaRPr lang="fr-FR" dirty="0"/>
          </a:p>
          <a:p>
            <a:pPr algn="ctr"/>
            <a:r>
              <a:rPr lang="fr-FR" dirty="0"/>
              <a:t>Vous devez le convertir en code OID</a:t>
            </a:r>
          </a:p>
        </p:txBody>
      </p:sp>
      <p:sp>
        <p:nvSpPr>
          <p:cNvPr id="7" name="Espace réservé du texte 6"/>
          <p:cNvSpPr>
            <a:spLocks noGrp="1"/>
          </p:cNvSpPr>
          <p:nvPr>
            <p:ph type="body" sz="quarter" idx="3"/>
          </p:nvPr>
        </p:nvSpPr>
        <p:spPr/>
        <p:txBody>
          <a:bodyPr/>
          <a:lstStyle/>
          <a:p>
            <a:pPr algn="ctr"/>
            <a:r>
              <a:rPr lang="fr-FR" dirty="0"/>
              <a:t>Cas 2</a:t>
            </a:r>
          </a:p>
        </p:txBody>
      </p:sp>
      <p:sp>
        <p:nvSpPr>
          <p:cNvPr id="8" name="Espace réservé du contenu 7"/>
          <p:cNvSpPr>
            <a:spLocks noGrp="1"/>
          </p:cNvSpPr>
          <p:nvPr>
            <p:ph sz="quarter" idx="4"/>
          </p:nvPr>
        </p:nvSpPr>
        <p:spPr>
          <a:xfrm>
            <a:off x="6217920" y="2156604"/>
            <a:ext cx="4937760" cy="2001330"/>
          </a:xfrm>
        </p:spPr>
        <p:txBody>
          <a:bodyPr anchor="ctr"/>
          <a:lstStyle/>
          <a:p>
            <a:pPr algn="ctr"/>
            <a:r>
              <a:rPr lang="fr-FR" dirty="0"/>
              <a:t>C’est votre premier projet Erasmus+</a:t>
            </a:r>
          </a:p>
          <a:p>
            <a:pPr algn="ctr"/>
            <a:endParaRPr lang="fr-FR" dirty="0"/>
          </a:p>
          <a:p>
            <a:pPr algn="ctr"/>
            <a:r>
              <a:rPr lang="fr-FR" dirty="0"/>
              <a:t>Vous devez enregistrer votre établissement et  </a:t>
            </a:r>
            <a:r>
              <a:rPr lang="fr-FR" dirty="0">
                <a:hlinkClick r:id="rId3" action="ppaction://hlinkfile"/>
              </a:rPr>
              <a:t>créer un code OID</a:t>
            </a:r>
            <a:endParaRPr lang="fr-FR" dirty="0"/>
          </a:p>
        </p:txBody>
      </p:sp>
      <p:sp>
        <p:nvSpPr>
          <p:cNvPr id="4" name="Titre 3"/>
          <p:cNvSpPr>
            <a:spLocks noGrp="1"/>
          </p:cNvSpPr>
          <p:nvPr>
            <p:ph type="title"/>
          </p:nvPr>
        </p:nvSpPr>
        <p:spPr/>
        <p:txBody>
          <a:bodyPr/>
          <a:lstStyle/>
          <a:p>
            <a:r>
              <a:rPr lang="fr-FR" dirty="0" err="1"/>
              <a:t>Pré-requis</a:t>
            </a:r>
            <a:endParaRPr lang="fr-FR" dirty="0"/>
          </a:p>
        </p:txBody>
      </p:sp>
    </p:spTree>
    <p:extLst>
      <p:ext uri="{BB962C8B-B14F-4D97-AF65-F5344CB8AC3E}">
        <p14:creationId xmlns:p14="http://schemas.microsoft.com/office/powerpoint/2010/main" val="270228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b="1" dirty="0">
                <a:solidFill>
                  <a:srgbClr val="1F4E79"/>
                </a:solidFill>
              </a:rPr>
              <a:t>Remarques générales</a:t>
            </a:r>
            <a:endParaRPr lang="fr-FR" dirty="0"/>
          </a:p>
        </p:txBody>
      </p:sp>
      <p:sp>
        <p:nvSpPr>
          <p:cNvPr id="9" name="ZoneTexte 8"/>
          <p:cNvSpPr txBox="1"/>
          <p:nvPr/>
        </p:nvSpPr>
        <p:spPr>
          <a:xfrm>
            <a:off x="317980" y="2006524"/>
            <a:ext cx="11457977" cy="769441"/>
          </a:xfrm>
          <a:prstGeom prst="rect">
            <a:avLst/>
          </a:prstGeom>
          <a:noFill/>
        </p:spPr>
        <p:txBody>
          <a:bodyPr wrap="square" rtlCol="0">
            <a:spAutoFit/>
          </a:bodyPr>
          <a:lstStyle/>
          <a:p>
            <a:pPr marL="342900" indent="-342900" algn="just">
              <a:buFont typeface="Wingdings" panose="05000000000000000000" pitchFamily="2" charset="2"/>
              <a:buChar char="ü"/>
            </a:pPr>
            <a:r>
              <a:rPr lang="fr-FR" sz="2200" dirty="0"/>
              <a:t>Lire toutes les questions – </a:t>
            </a:r>
            <a:r>
              <a:rPr lang="fr-FR" sz="2200" b="1" dirty="0"/>
              <a:t>par toutes les personnes qui participent à la rédaction du formulaire</a:t>
            </a:r>
          </a:p>
          <a:p>
            <a:pPr marL="342900" indent="-342900" algn="just">
              <a:buFont typeface="Wingdings" panose="05000000000000000000" pitchFamily="2" charset="2"/>
              <a:buChar char="ü"/>
            </a:pPr>
            <a:r>
              <a:rPr lang="fr-FR" sz="2200" dirty="0"/>
              <a:t>Attention au vocabulaire utilisé (par exemple </a:t>
            </a:r>
            <a:r>
              <a:rPr lang="fr-FR" sz="2200" i="1" dirty="0"/>
              <a:t>apprenants</a:t>
            </a:r>
            <a:r>
              <a:rPr lang="fr-FR" sz="2200" dirty="0"/>
              <a:t> / </a:t>
            </a:r>
            <a:r>
              <a:rPr lang="fr-FR" sz="2200" i="1" dirty="0"/>
              <a:t>personnels</a:t>
            </a:r>
            <a:r>
              <a:rPr lang="fr-FR" sz="2200" dirty="0"/>
              <a:t>)</a:t>
            </a:r>
          </a:p>
        </p:txBody>
      </p:sp>
      <p:sp>
        <p:nvSpPr>
          <p:cNvPr id="10" name="Rectangle à coins arrondis 10"/>
          <p:cNvSpPr/>
          <p:nvPr/>
        </p:nvSpPr>
        <p:spPr>
          <a:xfrm>
            <a:off x="317980" y="1228923"/>
            <a:ext cx="5338541" cy="71228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nchorCtr="0"/>
          <a:lstStyle/>
          <a:p>
            <a:pPr algn="just"/>
            <a:r>
              <a:rPr lang="fr-FR" sz="3200" dirty="0"/>
              <a:t>Avant de remplir le formulaire </a:t>
            </a:r>
          </a:p>
        </p:txBody>
      </p:sp>
      <p:sp>
        <p:nvSpPr>
          <p:cNvPr id="11" name="Rectangle à coins arrondis 12"/>
          <p:cNvSpPr/>
          <p:nvPr/>
        </p:nvSpPr>
        <p:spPr>
          <a:xfrm>
            <a:off x="317980" y="3443013"/>
            <a:ext cx="5338541" cy="71228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nchorCtr="0"/>
          <a:lstStyle/>
          <a:p>
            <a:pPr algn="just"/>
            <a:r>
              <a:rPr lang="fr-FR" sz="3200" dirty="0"/>
              <a:t>Pour construire les réponses  </a:t>
            </a:r>
          </a:p>
        </p:txBody>
      </p:sp>
      <p:sp>
        <p:nvSpPr>
          <p:cNvPr id="12" name="ZoneTexte 11"/>
          <p:cNvSpPr txBox="1"/>
          <p:nvPr/>
        </p:nvSpPr>
        <p:spPr>
          <a:xfrm>
            <a:off x="317980" y="4376763"/>
            <a:ext cx="10849245" cy="1446550"/>
          </a:xfrm>
          <a:prstGeom prst="rect">
            <a:avLst/>
          </a:prstGeom>
          <a:noFill/>
        </p:spPr>
        <p:txBody>
          <a:bodyPr wrap="square" rtlCol="0">
            <a:spAutoFit/>
          </a:bodyPr>
          <a:lstStyle/>
          <a:p>
            <a:pPr marL="342900" indent="-342900" algn="just">
              <a:buFont typeface="Wingdings" panose="05000000000000000000" pitchFamily="2" charset="2"/>
              <a:buChar char="ü"/>
            </a:pPr>
            <a:r>
              <a:rPr lang="fr-FR" sz="2200" dirty="0"/>
              <a:t>Aller à l’essentiel, rester clair et concis</a:t>
            </a:r>
          </a:p>
          <a:p>
            <a:pPr marL="342900" indent="-342900" algn="just">
              <a:buFont typeface="Wingdings" panose="05000000000000000000" pitchFamily="2" charset="2"/>
              <a:buChar char="ü"/>
            </a:pPr>
            <a:r>
              <a:rPr lang="fr-FR" sz="2200" dirty="0"/>
              <a:t>Adapter les réponses à la structure </a:t>
            </a:r>
          </a:p>
          <a:p>
            <a:pPr marL="342900" indent="-342900" algn="just">
              <a:buFont typeface="Wingdings" panose="05000000000000000000" pitchFamily="2" charset="2"/>
              <a:buChar char="ü"/>
            </a:pPr>
            <a:r>
              <a:rPr lang="fr-FR" sz="2200" dirty="0"/>
              <a:t>Expliquer la stratégie de l’établissement </a:t>
            </a:r>
          </a:p>
          <a:p>
            <a:pPr marL="342900" indent="-342900" algn="just">
              <a:buFont typeface="Wingdings" panose="05000000000000000000" pitchFamily="2" charset="2"/>
              <a:buChar char="ü"/>
            </a:pPr>
            <a:r>
              <a:rPr lang="fr-FR" sz="2200" dirty="0"/>
              <a:t>Viser la </a:t>
            </a:r>
            <a:r>
              <a:rPr lang="fr-FR" sz="2200" b="1" dirty="0"/>
              <a:t>cohérence</a:t>
            </a:r>
            <a:r>
              <a:rPr lang="fr-FR" sz="2200" dirty="0"/>
              <a:t> de votre plan Erasmus </a:t>
            </a:r>
          </a:p>
        </p:txBody>
      </p:sp>
    </p:spTree>
    <p:extLst>
      <p:ext uri="{BB962C8B-B14F-4D97-AF65-F5344CB8AC3E}">
        <p14:creationId xmlns:p14="http://schemas.microsoft.com/office/powerpoint/2010/main" val="972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92500" lnSpcReduction="20000"/>
          </a:bodyPr>
          <a:lstStyle/>
          <a:p>
            <a:pPr algn="just">
              <a:buSzPct val="65000"/>
              <a:buFont typeface="Webdings" panose="05030102010509060703" pitchFamily="18" charset="2"/>
              <a:buChar char="ü"/>
            </a:pPr>
            <a:r>
              <a:rPr lang="fr-FR" sz="3200" dirty="0"/>
              <a:t> Note de sélection de 70/100</a:t>
            </a:r>
          </a:p>
          <a:p>
            <a:pPr algn="just">
              <a:buSzPct val="65000"/>
              <a:buFont typeface="Webdings" panose="05030102010509060703" pitchFamily="18" charset="2"/>
              <a:buChar char="ü"/>
            </a:pPr>
            <a:r>
              <a:rPr lang="fr-FR" sz="3200" dirty="0"/>
              <a:t> Obtenir la moyenne à tous les critères</a:t>
            </a:r>
          </a:p>
          <a:p>
            <a:pPr algn="just">
              <a:buSzPct val="65000"/>
              <a:buFont typeface="Webdings" panose="05030102010509060703" pitchFamily="18" charset="2"/>
              <a:buChar char="ü"/>
            </a:pPr>
            <a:endParaRPr lang="fr-FR" sz="3200" dirty="0"/>
          </a:p>
          <a:p>
            <a:pPr marL="0" indent="0" algn="just">
              <a:buSzPct val="65000"/>
              <a:buNone/>
            </a:pPr>
            <a:r>
              <a:rPr lang="fr-FR" sz="3200" dirty="0"/>
              <a:t> </a:t>
            </a:r>
            <a:r>
              <a:rPr lang="fr-FR" sz="3200" dirty="0">
                <a:solidFill>
                  <a:schemeClr val="accent2"/>
                </a:solidFill>
                <a:sym typeface="Symbol" panose="05050102010706020507" pitchFamily="18" charset="2"/>
              </a:rPr>
              <a:t></a:t>
            </a:r>
            <a:r>
              <a:rPr lang="fr-FR" sz="3200" dirty="0">
                <a:sym typeface="Symbol" panose="05050102010706020507" pitchFamily="18" charset="2"/>
              </a:rPr>
              <a:t> </a:t>
            </a:r>
            <a:r>
              <a:rPr lang="fr-FR" sz="3200" dirty="0"/>
              <a:t>10 points pour la </a:t>
            </a:r>
            <a:r>
              <a:rPr lang="fr-FR" sz="3200" b="1" dirty="0">
                <a:solidFill>
                  <a:schemeClr val="accent2"/>
                </a:solidFill>
              </a:rPr>
              <a:t>pertinence</a:t>
            </a:r>
            <a:r>
              <a:rPr lang="fr-FR" sz="3200" dirty="0"/>
              <a:t> </a:t>
            </a:r>
          </a:p>
          <a:p>
            <a:pPr marL="0" indent="0" algn="just">
              <a:buSzPct val="65000"/>
              <a:buNone/>
            </a:pPr>
            <a:endParaRPr lang="fr-FR" sz="3200" dirty="0"/>
          </a:p>
          <a:p>
            <a:pPr marL="0" indent="0" algn="just">
              <a:buSzPct val="65000"/>
              <a:buNone/>
            </a:pPr>
            <a:r>
              <a:rPr lang="fr-FR" sz="3200" dirty="0"/>
              <a:t> </a:t>
            </a:r>
            <a:r>
              <a:rPr lang="fr-FR" sz="3200" dirty="0">
                <a:solidFill>
                  <a:schemeClr val="accent2"/>
                </a:solidFill>
                <a:sym typeface="Symbol" panose="05050102010706020507" pitchFamily="18" charset="2"/>
              </a:rPr>
              <a:t></a:t>
            </a:r>
            <a:r>
              <a:rPr lang="fr-FR" sz="3200" dirty="0">
                <a:sym typeface="Symbol" panose="05050102010706020507" pitchFamily="18" charset="2"/>
              </a:rPr>
              <a:t> </a:t>
            </a:r>
            <a:r>
              <a:rPr lang="fr-FR" sz="3200" dirty="0"/>
              <a:t>90 points pour le </a:t>
            </a:r>
            <a:r>
              <a:rPr lang="fr-FR" sz="3200" b="1" dirty="0">
                <a:solidFill>
                  <a:schemeClr val="accent2"/>
                </a:solidFill>
              </a:rPr>
              <a:t>plan Erasmus</a:t>
            </a:r>
            <a:r>
              <a:rPr lang="fr-FR" sz="3200" dirty="0"/>
              <a:t>, répartis en 3 parties :</a:t>
            </a:r>
          </a:p>
          <a:p>
            <a:pPr marL="1520825" lvl="1" indent="-457200" algn="just">
              <a:buFont typeface="Courier New" panose="02070309020205020404" pitchFamily="49" charset="0"/>
              <a:buChar char="o"/>
            </a:pPr>
            <a:r>
              <a:rPr lang="fr-FR" sz="3200" dirty="0"/>
              <a:t>les objectifs</a:t>
            </a:r>
          </a:p>
          <a:p>
            <a:pPr marL="1520825" lvl="1" indent="-457200" algn="just">
              <a:buFont typeface="Courier New" panose="02070309020205020404" pitchFamily="49" charset="0"/>
              <a:buChar char="o"/>
            </a:pPr>
            <a:r>
              <a:rPr lang="fr-FR" sz="3200" dirty="0"/>
              <a:t>les activités </a:t>
            </a:r>
          </a:p>
          <a:p>
            <a:pPr marL="1520825" lvl="1" indent="-457200" algn="just">
              <a:buFont typeface="Courier New" panose="02070309020205020404" pitchFamily="49" charset="0"/>
              <a:buChar char="o"/>
            </a:pPr>
            <a:r>
              <a:rPr lang="fr-FR" sz="3200" dirty="0"/>
              <a:t>la gestion</a:t>
            </a:r>
          </a:p>
          <a:p>
            <a:pPr marL="0" indent="0">
              <a:buNone/>
            </a:pPr>
            <a:endParaRPr lang="fr-FR" dirty="0"/>
          </a:p>
        </p:txBody>
      </p:sp>
      <p:sp>
        <p:nvSpPr>
          <p:cNvPr id="7" name="Titre 6"/>
          <p:cNvSpPr>
            <a:spLocks noGrp="1"/>
          </p:cNvSpPr>
          <p:nvPr>
            <p:ph type="title"/>
          </p:nvPr>
        </p:nvSpPr>
        <p:spPr/>
        <p:txBody>
          <a:bodyPr>
            <a:normAutofit/>
          </a:bodyPr>
          <a:lstStyle/>
          <a:p>
            <a:r>
              <a:rPr lang="fr-FR" b="1" dirty="0">
                <a:solidFill>
                  <a:srgbClr val="1F4E79"/>
                </a:solidFill>
              </a:rPr>
              <a:t>Critères d’évaluation</a:t>
            </a:r>
            <a:endParaRPr lang="fr-FR" dirty="0"/>
          </a:p>
        </p:txBody>
      </p:sp>
    </p:spTree>
    <p:extLst>
      <p:ext uri="{BB962C8B-B14F-4D97-AF65-F5344CB8AC3E}">
        <p14:creationId xmlns:p14="http://schemas.microsoft.com/office/powerpoint/2010/main" val="16722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1254642"/>
            <a:ext cx="10058400" cy="4359349"/>
          </a:xfrm>
        </p:spPr>
        <p:txBody>
          <a:bodyPr anchor="ctr"/>
          <a:lstStyle/>
          <a:p>
            <a:pPr>
              <a:lnSpc>
                <a:spcPct val="250000"/>
              </a:lnSpc>
              <a:buSzPct val="60000"/>
              <a:buFont typeface="Webdings" panose="05030102010509060703" pitchFamily="18" charset="2"/>
              <a:buChar char="ü"/>
            </a:pPr>
            <a:r>
              <a:rPr lang="fr-FR" sz="3200" dirty="0"/>
              <a:t> Description de </a:t>
            </a:r>
            <a:r>
              <a:rPr lang="fr-FR" sz="3200" b="1" dirty="0"/>
              <a:t>l’organisme</a:t>
            </a:r>
            <a:r>
              <a:rPr lang="fr-FR" sz="3200" dirty="0"/>
              <a:t> et activités relevant du secteur</a:t>
            </a:r>
          </a:p>
          <a:p>
            <a:pPr>
              <a:lnSpc>
                <a:spcPct val="250000"/>
              </a:lnSpc>
              <a:buSzPct val="60000"/>
              <a:buFont typeface="Webdings" panose="05030102010509060703" pitchFamily="18" charset="2"/>
              <a:buChar char="ü"/>
            </a:pPr>
            <a:r>
              <a:rPr lang="fr-FR" sz="3200" dirty="0"/>
              <a:t> Pour un consortium : le profil des </a:t>
            </a:r>
            <a:r>
              <a:rPr lang="fr-FR" sz="3200" b="1" dirty="0"/>
              <a:t>membres</a:t>
            </a:r>
          </a:p>
          <a:p>
            <a:pPr>
              <a:lnSpc>
                <a:spcPct val="250000"/>
              </a:lnSpc>
              <a:buSzPct val="60000"/>
              <a:buFont typeface="Webdings" panose="05030102010509060703" pitchFamily="18" charset="2"/>
              <a:buChar char="ü"/>
            </a:pPr>
            <a:r>
              <a:rPr lang="fr-FR" sz="3200" dirty="0"/>
              <a:t> Expérience et besoins du candidat</a:t>
            </a:r>
          </a:p>
        </p:txBody>
      </p:sp>
      <p:sp>
        <p:nvSpPr>
          <p:cNvPr id="3" name="Titre 2"/>
          <p:cNvSpPr>
            <a:spLocks noGrp="1"/>
          </p:cNvSpPr>
          <p:nvPr>
            <p:ph type="title"/>
          </p:nvPr>
        </p:nvSpPr>
        <p:spPr/>
        <p:txBody>
          <a:bodyPr/>
          <a:lstStyle/>
          <a:p>
            <a:r>
              <a:rPr lang="fr-FR" b="1" dirty="0">
                <a:solidFill>
                  <a:srgbClr val="1F4E79"/>
                </a:solidFill>
              </a:rPr>
              <a:t>La pertinence</a:t>
            </a:r>
            <a:endParaRPr lang="fr-FR" dirty="0"/>
          </a:p>
        </p:txBody>
      </p:sp>
      <p:sp>
        <p:nvSpPr>
          <p:cNvPr id="4" name="Rectangle 3"/>
          <p:cNvSpPr/>
          <p:nvPr/>
        </p:nvSpPr>
        <p:spPr>
          <a:xfrm>
            <a:off x="246269" y="214873"/>
            <a:ext cx="461665" cy="2059090"/>
          </a:xfrm>
          <a:prstGeom prst="rect">
            <a:avLst/>
          </a:prstGeom>
        </p:spPr>
        <p:txBody>
          <a:bodyPr vert="vert270" wrap="none">
            <a:spAutoFit/>
          </a:bodyPr>
          <a:lstStyle/>
          <a:p>
            <a:r>
              <a:rPr lang="fr-FR" b="1" dirty="0">
                <a:solidFill>
                  <a:srgbClr val="1F4E79"/>
                </a:solidFill>
              </a:rPr>
              <a:t>Critères d’évaluation</a:t>
            </a:r>
            <a:endParaRPr lang="fr-FR" dirty="0"/>
          </a:p>
        </p:txBody>
      </p:sp>
    </p:spTree>
    <p:extLst>
      <p:ext uri="{BB962C8B-B14F-4D97-AF65-F5344CB8AC3E}">
        <p14:creationId xmlns:p14="http://schemas.microsoft.com/office/powerpoint/2010/main" val="31803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1630392"/>
            <a:ext cx="10058400" cy="3983599"/>
          </a:xfrm>
        </p:spPr>
        <p:txBody>
          <a:bodyPr anchor="ctr">
            <a:normAutofit fontScale="92500"/>
          </a:bodyPr>
          <a:lstStyle/>
          <a:p>
            <a:pPr>
              <a:lnSpc>
                <a:spcPct val="110000"/>
              </a:lnSpc>
              <a:buSzPct val="60000"/>
              <a:buFont typeface="Webdings" panose="05030102010509060703" pitchFamily="18" charset="2"/>
              <a:buChar char="ü"/>
            </a:pPr>
            <a:r>
              <a:rPr lang="fr-FR" sz="3200" dirty="0"/>
              <a:t> Répondre aux </a:t>
            </a:r>
            <a:r>
              <a:rPr lang="fr-FR" sz="3200" b="1" dirty="0"/>
              <a:t>besoins</a:t>
            </a:r>
            <a:r>
              <a:rPr lang="fr-FR" sz="3200" dirty="0"/>
              <a:t> de l’organisme (ou du consortium), des apprenants et/ou des personnels</a:t>
            </a:r>
          </a:p>
          <a:p>
            <a:pPr>
              <a:lnSpc>
                <a:spcPct val="170000"/>
              </a:lnSpc>
              <a:buSzPct val="60000"/>
              <a:buFont typeface="Webdings" panose="05030102010509060703" pitchFamily="18" charset="2"/>
              <a:buChar char="ü"/>
            </a:pPr>
            <a:r>
              <a:rPr lang="fr-FR" sz="3200" dirty="0"/>
              <a:t> concrets et réalistes</a:t>
            </a:r>
          </a:p>
          <a:p>
            <a:pPr>
              <a:lnSpc>
                <a:spcPct val="170000"/>
              </a:lnSpc>
              <a:buSzPct val="60000"/>
              <a:buFont typeface="Webdings" panose="05030102010509060703" pitchFamily="18" charset="2"/>
              <a:buChar char="ü"/>
            </a:pPr>
            <a:r>
              <a:rPr lang="fr-FR" sz="3200" dirty="0"/>
              <a:t> mesures appropriées pour évaluer l’atteinte des objectifs</a:t>
            </a:r>
          </a:p>
          <a:p>
            <a:pPr>
              <a:lnSpc>
                <a:spcPct val="170000"/>
              </a:lnSpc>
              <a:buSzPct val="60000"/>
              <a:buFont typeface="Webdings" panose="05030102010509060703" pitchFamily="18" charset="2"/>
              <a:buChar char="ü"/>
            </a:pPr>
            <a:r>
              <a:rPr lang="fr-FR" sz="3200" dirty="0"/>
              <a:t> Analyse des documents stratégiques annexés le cas échéant</a:t>
            </a:r>
          </a:p>
        </p:txBody>
      </p:sp>
      <p:sp>
        <p:nvSpPr>
          <p:cNvPr id="3" name="Titre 2"/>
          <p:cNvSpPr>
            <a:spLocks noGrp="1"/>
          </p:cNvSpPr>
          <p:nvPr>
            <p:ph type="title"/>
          </p:nvPr>
        </p:nvSpPr>
        <p:spPr/>
        <p:txBody>
          <a:bodyPr/>
          <a:lstStyle/>
          <a:p>
            <a:r>
              <a:rPr lang="fr-FR" b="1" dirty="0">
                <a:solidFill>
                  <a:srgbClr val="1F4E79"/>
                </a:solidFill>
              </a:rPr>
              <a:t>Le plan ERASMUS+ : les objectifs</a:t>
            </a:r>
            <a:endParaRPr lang="fr-FR" dirty="0"/>
          </a:p>
        </p:txBody>
      </p:sp>
      <p:sp>
        <p:nvSpPr>
          <p:cNvPr id="4" name="Rectangle 3"/>
          <p:cNvSpPr/>
          <p:nvPr/>
        </p:nvSpPr>
        <p:spPr>
          <a:xfrm>
            <a:off x="246269" y="214873"/>
            <a:ext cx="461665" cy="2059090"/>
          </a:xfrm>
          <a:prstGeom prst="rect">
            <a:avLst/>
          </a:prstGeom>
        </p:spPr>
        <p:txBody>
          <a:bodyPr vert="vert270" wrap="none">
            <a:spAutoFit/>
          </a:bodyPr>
          <a:lstStyle/>
          <a:p>
            <a:r>
              <a:rPr lang="fr-FR" b="1" dirty="0">
                <a:solidFill>
                  <a:srgbClr val="1F4E79"/>
                </a:solidFill>
              </a:rPr>
              <a:t>Critères d’évaluation</a:t>
            </a:r>
            <a:endParaRPr lang="fr-FR" dirty="0"/>
          </a:p>
        </p:txBody>
      </p:sp>
    </p:spTree>
    <p:extLst>
      <p:ext uri="{BB962C8B-B14F-4D97-AF65-F5344CB8AC3E}">
        <p14:creationId xmlns:p14="http://schemas.microsoft.com/office/powerpoint/2010/main" val="290707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1630392"/>
            <a:ext cx="10058400" cy="3983599"/>
          </a:xfrm>
        </p:spPr>
        <p:txBody>
          <a:bodyPr anchor="ctr">
            <a:normAutofit/>
          </a:bodyPr>
          <a:lstStyle/>
          <a:p>
            <a:pPr marL="0" indent="0">
              <a:lnSpc>
                <a:spcPct val="110000"/>
              </a:lnSpc>
              <a:buSzPct val="60000"/>
              <a:buNone/>
            </a:pPr>
            <a:r>
              <a:rPr lang="fr-FR" sz="3200" b="1" dirty="0"/>
              <a:t>Estimation du nombre d’apprenants et/ou personnels concerné par une mobilité</a:t>
            </a:r>
          </a:p>
          <a:p>
            <a:pPr>
              <a:lnSpc>
                <a:spcPct val="110000"/>
              </a:lnSpc>
              <a:buSzPct val="60000"/>
              <a:buFont typeface="Webdings" panose="05030102010509060703" pitchFamily="18" charset="2"/>
              <a:buChar char="ü"/>
            </a:pPr>
            <a:r>
              <a:rPr lang="fr-FR" sz="3200" b="1" dirty="0"/>
              <a:t> </a:t>
            </a:r>
            <a:r>
              <a:rPr lang="fr-FR" sz="3200" dirty="0"/>
              <a:t>Ce nombre doit être cohérent à la taille, à l'expérience et aux objectifs de l’organisme candidat</a:t>
            </a:r>
          </a:p>
          <a:p>
            <a:pPr>
              <a:lnSpc>
                <a:spcPct val="110000"/>
              </a:lnSpc>
              <a:buSzPct val="60000"/>
              <a:buFont typeface="Webdings" panose="05030102010509060703" pitchFamily="18" charset="2"/>
              <a:buChar char="ü"/>
            </a:pPr>
            <a:r>
              <a:rPr lang="fr-FR" sz="3200" dirty="0"/>
              <a:t> Si prévu, estimation du nombre de participants ayant moins d’opportunités</a:t>
            </a:r>
          </a:p>
        </p:txBody>
      </p:sp>
      <p:sp>
        <p:nvSpPr>
          <p:cNvPr id="3" name="Titre 2"/>
          <p:cNvSpPr>
            <a:spLocks noGrp="1"/>
          </p:cNvSpPr>
          <p:nvPr>
            <p:ph type="title"/>
          </p:nvPr>
        </p:nvSpPr>
        <p:spPr/>
        <p:txBody>
          <a:bodyPr/>
          <a:lstStyle/>
          <a:p>
            <a:r>
              <a:rPr lang="fr-FR" b="1" dirty="0">
                <a:solidFill>
                  <a:srgbClr val="1F4E79"/>
                </a:solidFill>
              </a:rPr>
              <a:t>Le plan ERASMUS+ : les activités</a:t>
            </a:r>
            <a:endParaRPr lang="fr-FR" dirty="0"/>
          </a:p>
        </p:txBody>
      </p:sp>
      <p:sp>
        <p:nvSpPr>
          <p:cNvPr id="4" name="Rectangle 3"/>
          <p:cNvSpPr/>
          <p:nvPr/>
        </p:nvSpPr>
        <p:spPr>
          <a:xfrm>
            <a:off x="246269" y="214873"/>
            <a:ext cx="461665" cy="2059090"/>
          </a:xfrm>
          <a:prstGeom prst="rect">
            <a:avLst/>
          </a:prstGeom>
        </p:spPr>
        <p:txBody>
          <a:bodyPr vert="vert270" wrap="none">
            <a:spAutoFit/>
          </a:bodyPr>
          <a:lstStyle/>
          <a:p>
            <a:r>
              <a:rPr lang="fr-FR" b="1" dirty="0">
                <a:solidFill>
                  <a:srgbClr val="1F4E79"/>
                </a:solidFill>
              </a:rPr>
              <a:t>Critères d’évaluation</a:t>
            </a:r>
            <a:endParaRPr lang="fr-FR" dirty="0"/>
          </a:p>
        </p:txBody>
      </p:sp>
    </p:spTree>
    <p:extLst>
      <p:ext uri="{BB962C8B-B14F-4D97-AF65-F5344CB8AC3E}">
        <p14:creationId xmlns:p14="http://schemas.microsoft.com/office/powerpoint/2010/main" val="251617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half" idx="4294967295"/>
          </p:nvPr>
        </p:nvPicPr>
        <p:blipFill>
          <a:blip r:embed="rId2"/>
          <a:stretch>
            <a:fillRect/>
          </a:stretch>
        </p:blipFill>
        <p:spPr>
          <a:xfrm>
            <a:off x="4222368" y="56892"/>
            <a:ext cx="7969632" cy="4183351"/>
          </a:xfrm>
          <a:prstGeom prst="rect">
            <a:avLst/>
          </a:prstGeom>
        </p:spPr>
      </p:pic>
      <p:pic>
        <p:nvPicPr>
          <p:cNvPr id="5" name="Image 4"/>
          <p:cNvPicPr>
            <a:picLocks noChangeAspect="1"/>
          </p:cNvPicPr>
          <p:nvPr/>
        </p:nvPicPr>
        <p:blipFill>
          <a:blip r:embed="rId3"/>
          <a:stretch>
            <a:fillRect/>
          </a:stretch>
        </p:blipFill>
        <p:spPr>
          <a:xfrm>
            <a:off x="189998" y="2290618"/>
            <a:ext cx="6007602" cy="3899250"/>
          </a:xfrm>
          <a:prstGeom prst="rect">
            <a:avLst/>
          </a:prstGeom>
        </p:spPr>
      </p:pic>
    </p:spTree>
    <p:extLst>
      <p:ext uri="{BB962C8B-B14F-4D97-AF65-F5344CB8AC3E}">
        <p14:creationId xmlns:p14="http://schemas.microsoft.com/office/powerpoint/2010/main" val="79065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1630392"/>
            <a:ext cx="10058400" cy="3983599"/>
          </a:xfrm>
        </p:spPr>
        <p:txBody>
          <a:bodyPr anchor="ctr">
            <a:normAutofit fontScale="77500" lnSpcReduction="20000"/>
          </a:bodyPr>
          <a:lstStyle/>
          <a:p>
            <a:pPr>
              <a:lnSpc>
                <a:spcPct val="110000"/>
              </a:lnSpc>
              <a:buSzPct val="60000"/>
              <a:buFont typeface="Webdings" panose="05030102010509060703" pitchFamily="18" charset="2"/>
              <a:buChar char="ü"/>
            </a:pPr>
            <a:r>
              <a:rPr lang="fr-FR" sz="3200" b="1" dirty="0"/>
              <a:t> Adhésion aux standards qualité Erasmus +</a:t>
            </a:r>
            <a:r>
              <a:rPr lang="fr-FR" sz="3200" dirty="0"/>
              <a:t> : -</a:t>
            </a:r>
          </a:p>
          <a:p>
            <a:pPr marL="0" indent="0">
              <a:lnSpc>
                <a:spcPct val="110000"/>
              </a:lnSpc>
              <a:buSzPct val="60000"/>
              <a:buNone/>
            </a:pPr>
            <a:r>
              <a:rPr lang="fr-FR" sz="3200" dirty="0"/>
              <a:t>Contribution aux objectifs du programme (inclusion, éducation au numérique, participation à une réseau européen de l’éducation… )</a:t>
            </a:r>
          </a:p>
          <a:p>
            <a:pPr>
              <a:lnSpc>
                <a:spcPct val="110000"/>
              </a:lnSpc>
              <a:buSzPct val="60000"/>
              <a:buFont typeface="Webdings" panose="05030102010509060703" pitchFamily="18" charset="2"/>
              <a:buChar char="ü"/>
            </a:pPr>
            <a:endParaRPr lang="fr-FR" sz="3200" dirty="0"/>
          </a:p>
          <a:p>
            <a:pPr>
              <a:lnSpc>
                <a:spcPct val="110000"/>
              </a:lnSpc>
              <a:buSzPct val="60000"/>
              <a:buFont typeface="Webdings" panose="05030102010509060703" pitchFamily="18" charset="2"/>
              <a:buChar char="ü"/>
            </a:pPr>
            <a:r>
              <a:rPr lang="fr-FR" sz="3200" dirty="0"/>
              <a:t> </a:t>
            </a:r>
            <a:r>
              <a:rPr lang="fr-FR" sz="3200" b="1" dirty="0"/>
              <a:t> Bonne gestion </a:t>
            </a:r>
            <a:r>
              <a:rPr lang="fr-FR" sz="3200" dirty="0"/>
              <a:t>des activités de mobilité : coordination, répartition des tâches, ressources appropriées…</a:t>
            </a:r>
          </a:p>
          <a:p>
            <a:r>
              <a:rPr lang="fr-FR" sz="3200" dirty="0"/>
              <a:t>- Des mobilités de </a:t>
            </a:r>
            <a:r>
              <a:rPr lang="fr-FR" sz="3200" b="1" dirty="0"/>
              <a:t>qualité</a:t>
            </a:r>
            <a:r>
              <a:rPr lang="fr-FR" sz="3200" dirty="0"/>
              <a:t> : préparation, suivi, évaluation des acquis d’apprentissage</a:t>
            </a:r>
          </a:p>
          <a:p>
            <a:r>
              <a:rPr lang="fr-FR" sz="3200" dirty="0"/>
              <a:t>- Diffusion et partage des résultats</a:t>
            </a:r>
          </a:p>
        </p:txBody>
      </p:sp>
      <p:sp>
        <p:nvSpPr>
          <p:cNvPr id="3" name="Titre 2"/>
          <p:cNvSpPr>
            <a:spLocks noGrp="1"/>
          </p:cNvSpPr>
          <p:nvPr>
            <p:ph type="title"/>
          </p:nvPr>
        </p:nvSpPr>
        <p:spPr/>
        <p:txBody>
          <a:bodyPr/>
          <a:lstStyle/>
          <a:p>
            <a:r>
              <a:rPr lang="fr-FR" b="1" dirty="0">
                <a:solidFill>
                  <a:srgbClr val="1F4E79"/>
                </a:solidFill>
              </a:rPr>
              <a:t>Le plan ERASMUS+ : Gestion</a:t>
            </a:r>
            <a:endParaRPr lang="fr-FR" dirty="0"/>
          </a:p>
        </p:txBody>
      </p:sp>
      <p:sp>
        <p:nvSpPr>
          <p:cNvPr id="4" name="Rectangle 3"/>
          <p:cNvSpPr/>
          <p:nvPr/>
        </p:nvSpPr>
        <p:spPr>
          <a:xfrm>
            <a:off x="246269" y="214873"/>
            <a:ext cx="461665" cy="2059090"/>
          </a:xfrm>
          <a:prstGeom prst="rect">
            <a:avLst/>
          </a:prstGeom>
        </p:spPr>
        <p:txBody>
          <a:bodyPr vert="vert270" wrap="none">
            <a:spAutoFit/>
          </a:bodyPr>
          <a:lstStyle/>
          <a:p>
            <a:r>
              <a:rPr lang="fr-FR" b="1" dirty="0">
                <a:solidFill>
                  <a:srgbClr val="1F4E79"/>
                </a:solidFill>
              </a:rPr>
              <a:t>Critères d’évaluation</a:t>
            </a:r>
            <a:endParaRPr lang="fr-FR" dirty="0"/>
          </a:p>
        </p:txBody>
      </p:sp>
    </p:spTree>
    <p:extLst>
      <p:ext uri="{BB962C8B-B14F-4D97-AF65-F5344CB8AC3E}">
        <p14:creationId xmlns:p14="http://schemas.microsoft.com/office/powerpoint/2010/main" val="58224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ulle ronde 7"/>
          <p:cNvSpPr/>
          <p:nvPr/>
        </p:nvSpPr>
        <p:spPr>
          <a:xfrm>
            <a:off x="2233749" y="1110563"/>
            <a:ext cx="522514" cy="4306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13" name="Bulle ronde 12"/>
          <p:cNvSpPr/>
          <p:nvPr/>
        </p:nvSpPr>
        <p:spPr>
          <a:xfrm>
            <a:off x="2495006" y="1593669"/>
            <a:ext cx="522514" cy="4306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sp>
        <p:nvSpPr>
          <p:cNvPr id="9" name="Rectangle à coins arrondis 8"/>
          <p:cNvSpPr/>
          <p:nvPr/>
        </p:nvSpPr>
        <p:spPr>
          <a:xfrm>
            <a:off x="3304903" y="1273408"/>
            <a:ext cx="8635901" cy="23522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fr-FR" sz="2000" dirty="0">
                <a:solidFill>
                  <a:schemeClr val="tx1"/>
                </a:solidFill>
              </a:rPr>
              <a:t>Le candidat y indique</a:t>
            </a:r>
          </a:p>
          <a:p>
            <a:pPr marL="800100" lvl="1" indent="-342900">
              <a:buFont typeface="Arial" panose="020B0604020202020204" pitchFamily="34" charset="0"/>
              <a:buChar char="•"/>
            </a:pPr>
            <a:r>
              <a:rPr lang="fr-FR" sz="2000" dirty="0">
                <a:solidFill>
                  <a:schemeClr val="tx1"/>
                </a:solidFill>
              </a:rPr>
              <a:t>Le secteur : enseignement scolaire – </a:t>
            </a:r>
            <a:r>
              <a:rPr lang="fr-FR" sz="2000" i="1" dirty="0">
                <a:solidFill>
                  <a:schemeClr val="tx1"/>
                </a:solidFill>
              </a:rPr>
              <a:t>éducation des adultes n’est pas pertinent pour votre demande!</a:t>
            </a:r>
          </a:p>
          <a:p>
            <a:pPr marL="800100" lvl="1" indent="-342900">
              <a:buFont typeface="Arial" panose="020B0604020202020204" pitchFamily="34" charset="0"/>
              <a:buChar char="•"/>
            </a:pPr>
            <a:r>
              <a:rPr lang="fr-FR" sz="2000" dirty="0">
                <a:solidFill>
                  <a:schemeClr val="tx1"/>
                </a:solidFill>
              </a:rPr>
              <a:t>L’agence nationale concernée</a:t>
            </a:r>
          </a:p>
          <a:p>
            <a:pPr marL="800100" lvl="1" indent="-342900">
              <a:buFont typeface="Arial" panose="020B0604020202020204" pitchFamily="34" charset="0"/>
              <a:buChar char="•"/>
            </a:pPr>
            <a:r>
              <a:rPr lang="fr-FR" sz="2000" dirty="0">
                <a:solidFill>
                  <a:schemeClr val="tx1"/>
                </a:solidFill>
              </a:rPr>
              <a:t>La langue de saisie</a:t>
            </a:r>
          </a:p>
          <a:p>
            <a:pPr marL="800100" lvl="1" indent="-342900">
              <a:buFont typeface="Arial" panose="020B0604020202020204" pitchFamily="34" charset="0"/>
              <a:buChar char="•"/>
            </a:pPr>
            <a:r>
              <a:rPr lang="fr-FR" sz="2000" dirty="0">
                <a:solidFill>
                  <a:schemeClr val="tx1"/>
                </a:solidFill>
              </a:rPr>
              <a:t>Le choix d’une candidature en mono ou multi bénéficiaire</a:t>
            </a:r>
          </a:p>
          <a:p>
            <a:pPr marL="800100" lvl="1" indent="-342900">
              <a:buFont typeface="Arial" panose="020B0604020202020204" pitchFamily="34" charset="0"/>
              <a:buChar char="•"/>
            </a:pPr>
            <a:r>
              <a:rPr lang="fr-FR" sz="2000" dirty="0">
                <a:solidFill>
                  <a:schemeClr val="tx1"/>
                </a:solidFill>
              </a:rPr>
              <a:t>La description de l’organisme candidat </a:t>
            </a:r>
          </a:p>
        </p:txBody>
      </p:sp>
      <p:sp>
        <p:nvSpPr>
          <p:cNvPr id="15" name="Rectangle à coins arrondis 14"/>
          <p:cNvSpPr/>
          <p:nvPr/>
        </p:nvSpPr>
        <p:spPr>
          <a:xfrm>
            <a:off x="3293341" y="3730606"/>
            <a:ext cx="8635901" cy="2370909"/>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rPr>
              <a:t>2.    Le candidat renseigne son organisme à partir du code OID</a:t>
            </a:r>
          </a:p>
          <a:p>
            <a:pPr marL="800100" lvl="1" indent="-342900">
              <a:buFont typeface="Arial" panose="020B0604020202020204" pitchFamily="34" charset="0"/>
              <a:buChar char="•"/>
            </a:pPr>
            <a:r>
              <a:rPr lang="fr-FR" sz="2000" dirty="0">
                <a:solidFill>
                  <a:schemeClr val="tx1"/>
                </a:solidFill>
              </a:rPr>
              <a:t>Description de son contexte</a:t>
            </a:r>
          </a:p>
          <a:p>
            <a:pPr marL="800100" lvl="1" indent="-342900">
              <a:buFont typeface="Arial" panose="020B0604020202020204" pitchFamily="34" charset="0"/>
              <a:buChar char="•"/>
            </a:pPr>
            <a:r>
              <a:rPr lang="fr-FR" sz="2000" dirty="0">
                <a:solidFill>
                  <a:schemeClr val="tx1"/>
                </a:solidFill>
              </a:rPr>
              <a:t>Description de son expérience</a:t>
            </a:r>
          </a:p>
          <a:p>
            <a:pPr marL="800100" lvl="1" indent="-342900">
              <a:buFont typeface="Arial" panose="020B0604020202020204" pitchFamily="34" charset="0"/>
              <a:buChar char="•"/>
            </a:pPr>
            <a:r>
              <a:rPr lang="fr-FR" sz="2000" dirty="0">
                <a:solidFill>
                  <a:schemeClr val="tx1"/>
                </a:solidFill>
              </a:rPr>
              <a:t>Pour les consortia, quelques infos à donner sur les établissements partenaires (rôle et pertinence)</a:t>
            </a:r>
          </a:p>
        </p:txBody>
      </p:sp>
      <p:pic>
        <p:nvPicPr>
          <p:cNvPr id="2" name="Image 1"/>
          <p:cNvPicPr>
            <a:picLocks noChangeAspect="1"/>
          </p:cNvPicPr>
          <p:nvPr/>
        </p:nvPicPr>
        <p:blipFill rotWithShape="1">
          <a:blip r:embed="rId3"/>
          <a:srcRect t="17136" r="83008" b="24873"/>
          <a:stretch/>
        </p:blipFill>
        <p:spPr>
          <a:xfrm>
            <a:off x="419279" y="1091300"/>
            <a:ext cx="2611303" cy="5010215"/>
          </a:xfrm>
          <a:prstGeom prst="rect">
            <a:avLst/>
          </a:prstGeom>
        </p:spPr>
      </p:pic>
      <p:sp>
        <p:nvSpPr>
          <p:cNvPr id="3" name="Décagone 2"/>
          <p:cNvSpPr/>
          <p:nvPr/>
        </p:nvSpPr>
        <p:spPr>
          <a:xfrm>
            <a:off x="2669181" y="1091300"/>
            <a:ext cx="359226" cy="310023"/>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8" name="Décagone 17"/>
          <p:cNvSpPr/>
          <p:nvPr/>
        </p:nvSpPr>
        <p:spPr>
          <a:xfrm>
            <a:off x="2658294" y="1448970"/>
            <a:ext cx="359226" cy="310023"/>
          </a:xfrm>
          <a:prstGeom prst="dec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t>2</a:t>
            </a:r>
          </a:p>
        </p:txBody>
      </p:sp>
      <p:sp>
        <p:nvSpPr>
          <p:cNvPr id="4" name="Titre 3"/>
          <p:cNvSpPr>
            <a:spLocks noGrp="1"/>
          </p:cNvSpPr>
          <p:nvPr>
            <p:ph type="title"/>
          </p:nvPr>
        </p:nvSpPr>
        <p:spPr/>
        <p:txBody>
          <a:bodyPr>
            <a:normAutofit/>
          </a:bodyPr>
          <a:lstStyle/>
          <a:p>
            <a:r>
              <a:rPr lang="fr-FR" b="1" dirty="0">
                <a:solidFill>
                  <a:srgbClr val="1F4E79"/>
                </a:solidFill>
              </a:rPr>
              <a:t>Contexte</a:t>
            </a:r>
          </a:p>
        </p:txBody>
      </p:sp>
    </p:spTree>
    <p:extLst>
      <p:ext uri="{BB962C8B-B14F-4D97-AF65-F5344CB8AC3E}">
        <p14:creationId xmlns:p14="http://schemas.microsoft.com/office/powerpoint/2010/main" val="39808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3"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1F4E79"/>
                </a:solidFill>
              </a:rPr>
              <a:t>Plan Erasmus+</a:t>
            </a:r>
            <a:endParaRPr lang="fr-FR" dirty="0"/>
          </a:p>
        </p:txBody>
      </p:sp>
      <p:pic>
        <p:nvPicPr>
          <p:cNvPr id="4" name="Image 3"/>
          <p:cNvPicPr>
            <a:picLocks noChangeAspect="1"/>
          </p:cNvPicPr>
          <p:nvPr/>
        </p:nvPicPr>
        <p:blipFill rotWithShape="1">
          <a:blip r:embed="rId3"/>
          <a:srcRect t="17136" r="83008" b="26242"/>
          <a:stretch/>
        </p:blipFill>
        <p:spPr>
          <a:xfrm>
            <a:off x="0" y="1205052"/>
            <a:ext cx="2588842" cy="4993729"/>
          </a:xfrm>
          <a:prstGeom prst="rect">
            <a:avLst/>
          </a:prstGeom>
        </p:spPr>
      </p:pic>
      <p:sp>
        <p:nvSpPr>
          <p:cNvPr id="5" name="Accolades 4"/>
          <p:cNvSpPr/>
          <p:nvPr/>
        </p:nvSpPr>
        <p:spPr>
          <a:xfrm>
            <a:off x="190913" y="2290990"/>
            <a:ext cx="2480880" cy="1647213"/>
          </a:xfrm>
          <a:prstGeom prst="brace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p:cNvSpPr/>
          <p:nvPr/>
        </p:nvSpPr>
        <p:spPr>
          <a:xfrm>
            <a:off x="0" y="1205053"/>
            <a:ext cx="2588842" cy="33705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r>
              <a:rPr lang="fr-FR" sz="1600" dirty="0"/>
              <a:t>Contexte</a:t>
            </a:r>
            <a:endParaRPr lang="fr-FR" dirty="0"/>
          </a:p>
        </p:txBody>
      </p:sp>
      <p:sp>
        <p:nvSpPr>
          <p:cNvPr id="7" name="Rectangle 6"/>
          <p:cNvSpPr/>
          <p:nvPr/>
        </p:nvSpPr>
        <p:spPr>
          <a:xfrm>
            <a:off x="3114674" y="1679139"/>
            <a:ext cx="8048625" cy="3416320"/>
          </a:xfrm>
          <a:prstGeom prst="rect">
            <a:avLst/>
          </a:prstGeom>
        </p:spPr>
        <p:txBody>
          <a:bodyPr wrap="square">
            <a:spAutoFit/>
          </a:bodyPr>
          <a:lstStyle/>
          <a:p>
            <a:r>
              <a:rPr lang="fr-FR" sz="2400" dirty="0"/>
              <a:t>Décliné en 4 grandes parties, le plan Erasmus doit répondre à la question suivante:</a:t>
            </a:r>
          </a:p>
          <a:p>
            <a:endParaRPr lang="fr-FR" sz="2400" dirty="0"/>
          </a:p>
          <a:p>
            <a:pPr algn="just"/>
            <a:r>
              <a:rPr lang="fr-FR" sz="2400" dirty="0"/>
              <a:t>« </a:t>
            </a:r>
            <a:r>
              <a:rPr lang="fr-FR" sz="2400" i="1" dirty="0"/>
              <a:t>Comment le candidat va utiliser le financement du programme au profit de l’organisme et de l’ensemble des personnels et des apprenants, qu’ils participent ou non à des activités de mobilité</a:t>
            </a:r>
            <a:r>
              <a:rPr lang="fr-FR" sz="2400" dirty="0"/>
              <a:t> » </a:t>
            </a:r>
          </a:p>
          <a:p>
            <a:endParaRPr lang="fr-FR" sz="2400" dirty="0"/>
          </a:p>
          <a:p>
            <a:r>
              <a:rPr lang="fr-FR" sz="2400" dirty="0"/>
              <a:t>Le plan doit être </a:t>
            </a:r>
            <a:r>
              <a:rPr lang="fr-FR" sz="2400" b="1" dirty="0">
                <a:solidFill>
                  <a:schemeClr val="accent2"/>
                </a:solidFill>
              </a:rPr>
              <a:t>cohérent</a:t>
            </a:r>
            <a:r>
              <a:rPr lang="fr-FR" sz="2400" dirty="0"/>
              <a:t> et </a:t>
            </a:r>
            <a:r>
              <a:rPr lang="fr-FR" sz="2400" b="1" dirty="0">
                <a:solidFill>
                  <a:schemeClr val="accent2"/>
                </a:solidFill>
              </a:rPr>
              <a:t>adapté à sa stratégie globale</a:t>
            </a:r>
            <a:r>
              <a:rPr lang="fr-FR" sz="2400" dirty="0"/>
              <a:t>.</a:t>
            </a:r>
          </a:p>
        </p:txBody>
      </p:sp>
    </p:spTree>
    <p:extLst>
      <p:ext uri="{BB962C8B-B14F-4D97-AF65-F5344CB8AC3E}">
        <p14:creationId xmlns:p14="http://schemas.microsoft.com/office/powerpoint/2010/main" val="24092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097280" y="1285875"/>
            <a:ext cx="10058400" cy="4583219"/>
          </a:xfrm>
        </p:spPr>
        <p:txBody>
          <a:bodyPr anchor="ctr">
            <a:normAutofit/>
          </a:bodyPr>
          <a:lstStyle/>
          <a:p>
            <a:pPr>
              <a:buSzPct val="60000"/>
              <a:buFont typeface="Webdings" panose="05030102010509060703" pitchFamily="18" charset="2"/>
              <a:buChar char="ü"/>
            </a:pPr>
            <a:r>
              <a:rPr lang="fr-FR" dirty="0"/>
              <a:t> Une ligne par objectif (de 1 à 10 objectifs)</a:t>
            </a:r>
          </a:p>
          <a:p>
            <a:pPr>
              <a:buSzPct val="60000"/>
              <a:buFont typeface="Webdings" panose="05030102010509060703" pitchFamily="18" charset="2"/>
              <a:buChar char="ü"/>
            </a:pPr>
            <a:endParaRPr lang="fr-FR" dirty="0"/>
          </a:p>
          <a:p>
            <a:pPr>
              <a:buSzPct val="60000"/>
              <a:buFont typeface="Webdings" panose="05030102010509060703" pitchFamily="18" charset="2"/>
              <a:buChar char="ü"/>
            </a:pPr>
            <a:r>
              <a:rPr lang="fr-FR" dirty="0"/>
              <a:t> Peu d’objectifs mais précis, mesurables et </a:t>
            </a:r>
            <a:r>
              <a:rPr lang="fr-FR" b="1" dirty="0">
                <a:solidFill>
                  <a:schemeClr val="accent2"/>
                </a:solidFill>
              </a:rPr>
              <a:t>en lien avec les besoins énoncés</a:t>
            </a:r>
          </a:p>
          <a:p>
            <a:pPr>
              <a:buSzPct val="60000"/>
              <a:buFont typeface="Webdings" panose="05030102010509060703" pitchFamily="18" charset="2"/>
              <a:buChar char="ü"/>
            </a:pPr>
            <a:endParaRPr lang="fr-FR" b="1" u="sng" dirty="0"/>
          </a:p>
          <a:p>
            <a:pPr>
              <a:buSzPct val="60000"/>
              <a:buFont typeface="Webdings" panose="05030102010509060703" pitchFamily="18" charset="2"/>
              <a:buChar char="ü"/>
            </a:pPr>
            <a:r>
              <a:rPr lang="fr-FR" dirty="0"/>
              <a:t> Evaluer la progression dans l’atteinte des objectifs</a:t>
            </a:r>
          </a:p>
          <a:p>
            <a:pPr>
              <a:buSzPct val="60000"/>
              <a:buFont typeface="Webdings" panose="05030102010509060703" pitchFamily="18" charset="2"/>
              <a:buChar char="ü"/>
            </a:pPr>
            <a:endParaRPr lang="fr-FR" dirty="0"/>
          </a:p>
          <a:p>
            <a:pPr>
              <a:buSzPct val="60000"/>
              <a:buFont typeface="Webdings" panose="05030102010509060703" pitchFamily="18" charset="2"/>
              <a:buChar char="ü"/>
            </a:pPr>
            <a:r>
              <a:rPr lang="fr-FR" dirty="0"/>
              <a:t> Bien définir les indicateurs quantitatifs et qualitatifs. </a:t>
            </a:r>
          </a:p>
          <a:p>
            <a:pPr>
              <a:buSzPct val="60000"/>
              <a:buFont typeface="Webdings" panose="05030102010509060703" pitchFamily="18" charset="2"/>
              <a:buChar char="ü"/>
            </a:pPr>
            <a:endParaRPr lang="fr-FR" dirty="0"/>
          </a:p>
          <a:p>
            <a:pPr>
              <a:buSzPct val="60000"/>
              <a:buFont typeface="Webdings" panose="05030102010509060703" pitchFamily="18" charset="2"/>
              <a:buChar char="ü"/>
            </a:pPr>
            <a:r>
              <a:rPr lang="fr-FR" dirty="0"/>
              <a:t> Pour s’inspirer: </a:t>
            </a:r>
            <a:r>
              <a:rPr lang="fr-FR" dirty="0">
                <a:hlinkClick r:id="rId3"/>
              </a:rPr>
              <a:t>Diffusion / impact dans les projets EFP Erasmus+</a:t>
            </a:r>
            <a:endParaRPr lang="fr-FR" dirty="0"/>
          </a:p>
        </p:txBody>
      </p:sp>
      <p:sp>
        <p:nvSpPr>
          <p:cNvPr id="3" name="Titre 2"/>
          <p:cNvSpPr>
            <a:spLocks noGrp="1"/>
          </p:cNvSpPr>
          <p:nvPr>
            <p:ph type="title"/>
          </p:nvPr>
        </p:nvSpPr>
        <p:spPr/>
        <p:txBody>
          <a:bodyPr>
            <a:normAutofit/>
          </a:bodyPr>
          <a:lstStyle/>
          <a:p>
            <a:r>
              <a:rPr lang="fr-FR" b="1" dirty="0">
                <a:solidFill>
                  <a:srgbClr val="1F4E79"/>
                </a:solidFill>
              </a:rPr>
              <a:t>Objectifs </a:t>
            </a:r>
            <a:r>
              <a:rPr lang="fr-FR" sz="2000" b="1" dirty="0">
                <a:solidFill>
                  <a:srgbClr val="1F4E79"/>
                </a:solidFill>
              </a:rPr>
              <a:t>(40/100)</a:t>
            </a:r>
          </a:p>
        </p:txBody>
      </p:sp>
      <p:sp>
        <p:nvSpPr>
          <p:cNvPr id="5" name="Rectangle 4"/>
          <p:cNvSpPr/>
          <p:nvPr/>
        </p:nvSpPr>
        <p:spPr>
          <a:xfrm>
            <a:off x="246269" y="286651"/>
            <a:ext cx="461665" cy="1682512"/>
          </a:xfrm>
          <a:prstGeom prst="rect">
            <a:avLst/>
          </a:prstGeom>
        </p:spPr>
        <p:txBody>
          <a:bodyPr vert="vert270" wrap="none">
            <a:spAutoFit/>
          </a:bodyPr>
          <a:lstStyle/>
          <a:p>
            <a:r>
              <a:rPr lang="fr-FR" b="1" dirty="0">
                <a:solidFill>
                  <a:srgbClr val="1F4E79"/>
                </a:solidFill>
              </a:rPr>
              <a:t>Plan ERASMUS +</a:t>
            </a:r>
            <a:endParaRPr lang="fr-FR" dirty="0"/>
          </a:p>
        </p:txBody>
      </p:sp>
    </p:spTree>
    <p:extLst>
      <p:ext uri="{BB962C8B-B14F-4D97-AF65-F5344CB8AC3E}">
        <p14:creationId xmlns:p14="http://schemas.microsoft.com/office/powerpoint/2010/main" val="2621641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0" y="0"/>
          <a:ext cx="12191999" cy="6858000"/>
        </p:xfrm>
        <a:graphic>
          <a:graphicData uri="http://schemas.openxmlformats.org/drawingml/2006/table">
            <a:tbl>
              <a:tblPr firstRow="1" bandRow="1">
                <a:tableStyleId>{5C22544A-7EE6-4342-B048-85BDC9FD1C3A}</a:tableStyleId>
              </a:tblPr>
              <a:tblGrid>
                <a:gridCol w="1330897">
                  <a:extLst>
                    <a:ext uri="{9D8B030D-6E8A-4147-A177-3AD203B41FA5}">
                      <a16:colId xmlns:a16="http://schemas.microsoft.com/office/drawing/2014/main" val="2647212794"/>
                    </a:ext>
                  </a:extLst>
                </a:gridCol>
                <a:gridCol w="1929869">
                  <a:extLst>
                    <a:ext uri="{9D8B030D-6E8A-4147-A177-3AD203B41FA5}">
                      <a16:colId xmlns:a16="http://schemas.microsoft.com/office/drawing/2014/main" val="4137162209"/>
                    </a:ext>
                  </a:extLst>
                </a:gridCol>
                <a:gridCol w="4126421">
                  <a:extLst>
                    <a:ext uri="{9D8B030D-6E8A-4147-A177-3AD203B41FA5}">
                      <a16:colId xmlns:a16="http://schemas.microsoft.com/office/drawing/2014/main" val="4275165107"/>
                    </a:ext>
                  </a:extLst>
                </a:gridCol>
                <a:gridCol w="4804812">
                  <a:extLst>
                    <a:ext uri="{9D8B030D-6E8A-4147-A177-3AD203B41FA5}">
                      <a16:colId xmlns:a16="http://schemas.microsoft.com/office/drawing/2014/main" val="4158092242"/>
                    </a:ext>
                  </a:extLst>
                </a:gridCol>
              </a:tblGrid>
              <a:tr h="784942">
                <a:tc>
                  <a:txBody>
                    <a:bodyPr/>
                    <a:lstStyle/>
                    <a:p>
                      <a:endParaRPr lang="fr-FR" sz="2000" i="1" dirty="0"/>
                    </a:p>
                  </a:txBody>
                  <a:tcPr anchor="ctr"/>
                </a:tc>
                <a:tc>
                  <a:txBody>
                    <a:bodyPr/>
                    <a:lstStyle/>
                    <a:p>
                      <a:pPr algn="ctr"/>
                      <a:r>
                        <a:rPr lang="fr-FR" sz="2000" dirty="0"/>
                        <a:t>Objectif </a:t>
                      </a:r>
                    </a:p>
                    <a:p>
                      <a:pPr algn="ctr"/>
                      <a:r>
                        <a:rPr lang="fr-FR" sz="2000" b="0" dirty="0"/>
                        <a:t>Libellé clair</a:t>
                      </a:r>
                    </a:p>
                  </a:txBody>
                  <a:tcPr anchor="ctr"/>
                </a:tc>
                <a:tc>
                  <a:txBody>
                    <a:bodyPr/>
                    <a:lstStyle/>
                    <a:p>
                      <a:pPr algn="ctr"/>
                      <a:r>
                        <a:rPr lang="fr-FR" sz="2000" b="0" dirty="0"/>
                        <a:t>Lié aux </a:t>
                      </a:r>
                      <a:r>
                        <a:rPr lang="fr-FR" sz="2000" dirty="0"/>
                        <a:t>besoins </a:t>
                      </a:r>
                    </a:p>
                    <a:p>
                      <a:pPr algn="ctr"/>
                      <a:r>
                        <a:rPr lang="fr-FR" sz="2000" dirty="0"/>
                        <a:t>(cohérence)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Et mesurable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dirty="0"/>
                        <a:t>(indicateurs quanti simples et/ou qualitatifs)</a:t>
                      </a:r>
                    </a:p>
                  </a:txBody>
                  <a:tcPr anchor="ctr"/>
                </a:tc>
                <a:extLst>
                  <a:ext uri="{0D108BD9-81ED-4DB2-BD59-A6C34878D82A}">
                    <a16:rowId xmlns:a16="http://schemas.microsoft.com/office/drawing/2014/main" val="3902886834"/>
                  </a:ext>
                </a:extLst>
              </a:tr>
              <a:tr h="1794155">
                <a:tc>
                  <a:txBody>
                    <a:bodyPr/>
                    <a:lstStyle/>
                    <a:p>
                      <a:r>
                        <a:rPr lang="fr-FR" sz="2000" i="1" dirty="0"/>
                        <a:t>Exemple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t>Améliorer l’enseignement</a:t>
                      </a:r>
                      <a:r>
                        <a:rPr lang="fr-FR" sz="2000" b="1" baseline="0" dirty="0"/>
                        <a:t> par l’utilisation du numérique</a:t>
                      </a:r>
                      <a:endParaRPr lang="fr-FR" sz="2000" b="1"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2000" dirty="0"/>
                        <a:t>C</a:t>
                      </a:r>
                      <a:r>
                        <a:rPr lang="fr-FR" sz="2000" baseline="0" dirty="0"/>
                        <a:t>ontenus pédagogiques à améliorer avec utilisation des TICE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2000" baseline="0" dirty="0"/>
                        <a:t>Accessibilité des supports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2000" baseline="0" dirty="0"/>
                        <a:t>Développement du travail à distance</a:t>
                      </a:r>
                    </a:p>
                  </a:txBody>
                  <a:tcPr anchor="ctr"/>
                </a:tc>
                <a:tc>
                  <a:txBody>
                    <a:bodyPr/>
                    <a:lstStyle/>
                    <a:p>
                      <a:pPr marL="285750" indent="-285750">
                        <a:buFontTx/>
                        <a:buChar char="-"/>
                      </a:pPr>
                      <a:r>
                        <a:rPr lang="fr-FR" sz="2000" dirty="0"/>
                        <a:t>Comparaison recours au numérique</a:t>
                      </a:r>
                      <a:r>
                        <a:rPr lang="fr-FR" sz="2000" baseline="0" dirty="0"/>
                        <a:t> </a:t>
                      </a:r>
                      <a:r>
                        <a:rPr lang="fr-FR" sz="2000" dirty="0"/>
                        <a:t>avant/après (nb d’outils) </a:t>
                      </a:r>
                    </a:p>
                    <a:p>
                      <a:pPr marL="285750" indent="-285750">
                        <a:buFontTx/>
                        <a:buChar char="-"/>
                      </a:pPr>
                      <a:r>
                        <a:rPr lang="fr-FR" sz="2000" dirty="0"/>
                        <a:t>Fréquence d’utilisation des outils</a:t>
                      </a:r>
                    </a:p>
                    <a:p>
                      <a:pPr marL="285750" indent="-285750">
                        <a:buFontTx/>
                        <a:buChar char="-"/>
                      </a:pPr>
                      <a:r>
                        <a:rPr lang="fr-FR" sz="2000" dirty="0"/>
                        <a:t>Evolution de la</a:t>
                      </a:r>
                      <a:r>
                        <a:rPr lang="fr-FR" sz="2000" baseline="0" dirty="0"/>
                        <a:t> maitrise des outils</a:t>
                      </a:r>
                      <a:endParaRPr lang="fr-FR" sz="2000" dirty="0"/>
                    </a:p>
                  </a:txBody>
                  <a:tcPr anchor="ctr"/>
                </a:tc>
                <a:extLst>
                  <a:ext uri="{0D108BD9-81ED-4DB2-BD59-A6C34878D82A}">
                    <a16:rowId xmlns:a16="http://schemas.microsoft.com/office/drawing/2014/main" val="180309118"/>
                  </a:ext>
                </a:extLst>
              </a:tr>
              <a:tr h="1682115">
                <a:tc>
                  <a:txBody>
                    <a:bodyPr/>
                    <a:lstStyle/>
                    <a:p>
                      <a:r>
                        <a:rPr lang="fr-FR" sz="2000" i="1" dirty="0"/>
                        <a:t>Exemple 2</a:t>
                      </a:r>
                    </a:p>
                  </a:txBody>
                  <a:tcPr anchor="ctr"/>
                </a:tc>
                <a:tc>
                  <a:txBody>
                    <a:bodyPr/>
                    <a:lstStyle/>
                    <a:p>
                      <a:pPr algn="ctr"/>
                      <a:r>
                        <a:rPr lang="fr-FR" sz="2000" b="1" dirty="0"/>
                        <a:t>Développer</a:t>
                      </a:r>
                      <a:r>
                        <a:rPr lang="fr-FR" sz="2000" b="1" baseline="0" dirty="0"/>
                        <a:t> le sentiment de citoyenneté européenne</a:t>
                      </a:r>
                      <a:endParaRPr lang="fr-FR" sz="2000" b="1" dirty="0"/>
                    </a:p>
                  </a:txBody>
                  <a:tcPr anchor="ctr"/>
                </a:tc>
                <a:tc>
                  <a:txBody>
                    <a:bodyPr/>
                    <a:lstStyle/>
                    <a:p>
                      <a:pPr marL="285750" indent="-285750">
                        <a:buFontTx/>
                        <a:buChar char="-"/>
                      </a:pPr>
                      <a:r>
                        <a:rPr lang="fr-FR" sz="2000" baseline="0" dirty="0"/>
                        <a:t>Public peu tourné vers l’Europe</a:t>
                      </a:r>
                    </a:p>
                    <a:p>
                      <a:pPr marL="285750" indent="-285750">
                        <a:buFontTx/>
                        <a:buChar char="-"/>
                      </a:pPr>
                      <a:r>
                        <a:rPr lang="fr-FR" sz="2000" baseline="0" dirty="0"/>
                        <a:t>Manque d’ambition</a:t>
                      </a:r>
                    </a:p>
                    <a:p>
                      <a:pPr marL="285750" indent="-285750">
                        <a:buFontTx/>
                        <a:buChar char="-"/>
                      </a:pPr>
                      <a:r>
                        <a:rPr lang="fr-FR" sz="2000" baseline="0" dirty="0"/>
                        <a:t>Peur de l’autre </a:t>
                      </a:r>
                    </a:p>
                  </a:txBody>
                  <a:tcPr anchor="ctr"/>
                </a:tc>
                <a:tc>
                  <a:txBody>
                    <a:bodyPr/>
                    <a:lstStyle/>
                    <a:p>
                      <a:pPr marL="285750" indent="-285750">
                        <a:buFontTx/>
                        <a:buChar char="-"/>
                      </a:pPr>
                      <a:r>
                        <a:rPr lang="fr-FR" sz="2000" dirty="0"/>
                        <a:t>Nb de mobilités d’élèves </a:t>
                      </a:r>
                    </a:p>
                    <a:p>
                      <a:pPr marL="285750" indent="-285750">
                        <a:buFontTx/>
                        <a:buChar char="-"/>
                      </a:pPr>
                      <a:r>
                        <a:rPr lang="fr-FR" sz="2000" dirty="0"/>
                        <a:t>Évolution de l’intérêt</a:t>
                      </a:r>
                      <a:r>
                        <a:rPr lang="fr-FR" sz="2000" baseline="0" dirty="0"/>
                        <a:t> des élèves à la mobilité</a:t>
                      </a:r>
                    </a:p>
                    <a:p>
                      <a:pPr marL="285750" indent="-285750">
                        <a:buFontTx/>
                        <a:buChar char="-"/>
                      </a:pPr>
                      <a:r>
                        <a:rPr lang="fr-FR" sz="2000" baseline="0" dirty="0"/>
                        <a:t>Volonté de poursuites études à l’étranger</a:t>
                      </a:r>
                      <a:endParaRPr lang="fr-FR" sz="2000" dirty="0"/>
                    </a:p>
                  </a:txBody>
                  <a:tcPr anchor="ctr"/>
                </a:tc>
                <a:extLst>
                  <a:ext uri="{0D108BD9-81ED-4DB2-BD59-A6C34878D82A}">
                    <a16:rowId xmlns:a16="http://schemas.microsoft.com/office/drawing/2014/main" val="2775438535"/>
                  </a:ext>
                </a:extLst>
              </a:tr>
              <a:tr h="2596788">
                <a:tc>
                  <a:txBody>
                    <a:bodyPr/>
                    <a:lstStyle/>
                    <a:p>
                      <a:r>
                        <a:rPr lang="fr-FR" sz="2000" i="1" dirty="0"/>
                        <a:t>Exemple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t>Développer les compétences linguistiques </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2000" dirty="0"/>
                        <a:t>Manque d’attractivité pour les langues étrangères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2000" dirty="0"/>
                        <a:t>Peu d’intérêt</a:t>
                      </a:r>
                      <a:r>
                        <a:rPr lang="fr-FR" sz="2000" baseline="0" dirty="0"/>
                        <a:t> à maîtriser une langue étrangère</a:t>
                      </a:r>
                      <a:endParaRPr lang="fr-FR" sz="2000" dirty="0"/>
                    </a:p>
                  </a:txBody>
                  <a:tcPr anchor="ctr"/>
                </a:tc>
                <a:tc>
                  <a:txBody>
                    <a:bodyPr/>
                    <a:lstStyle/>
                    <a:p>
                      <a:r>
                        <a:rPr lang="fr-FR" sz="2000" dirty="0"/>
                        <a:t>-</a:t>
                      </a:r>
                      <a:r>
                        <a:rPr lang="fr-FR" sz="2000" baseline="0" dirty="0"/>
                        <a:t> </a:t>
                      </a:r>
                      <a:r>
                        <a:rPr lang="fr-FR" sz="2000" dirty="0"/>
                        <a:t>Taux de participation à OLS</a:t>
                      </a:r>
                    </a:p>
                    <a:p>
                      <a:r>
                        <a:rPr lang="fr-FR" sz="2000" dirty="0"/>
                        <a:t>-  Comparaison évaluation OLS avant et après la mobilité</a:t>
                      </a:r>
                    </a:p>
                    <a:p>
                      <a:pPr marL="0" indent="0">
                        <a:buFontTx/>
                        <a:buNone/>
                      </a:pPr>
                      <a:r>
                        <a:rPr lang="fr-FR" sz="2000" dirty="0"/>
                        <a:t>- Evaluation des progrès</a:t>
                      </a:r>
                      <a:r>
                        <a:rPr lang="fr-FR" sz="2000" baseline="0" dirty="0"/>
                        <a:t> grâce au CECRL</a:t>
                      </a:r>
                    </a:p>
                    <a:p>
                      <a:pPr marL="0" indent="0">
                        <a:buFontTx/>
                        <a:buNone/>
                      </a:pPr>
                      <a:r>
                        <a:rPr lang="fr-FR" sz="2000" baseline="0" dirty="0"/>
                        <a:t>- Nb d’obtention de certification DNL</a:t>
                      </a:r>
                      <a:endParaRPr lang="fr-FR" sz="2000" dirty="0"/>
                    </a:p>
                  </a:txBody>
                  <a:tcPr anchor="ctr"/>
                </a:tc>
                <a:extLst>
                  <a:ext uri="{0D108BD9-81ED-4DB2-BD59-A6C34878D82A}">
                    <a16:rowId xmlns:a16="http://schemas.microsoft.com/office/drawing/2014/main" val="2359228944"/>
                  </a:ext>
                </a:extLst>
              </a:tr>
            </a:tbl>
          </a:graphicData>
        </a:graphic>
      </p:graphicFrame>
    </p:spTree>
    <p:extLst>
      <p:ext uri="{BB962C8B-B14F-4D97-AF65-F5344CB8AC3E}">
        <p14:creationId xmlns:p14="http://schemas.microsoft.com/office/powerpoint/2010/main" val="427088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b="1" dirty="0">
                <a:solidFill>
                  <a:srgbClr val="1F4E79"/>
                </a:solidFill>
              </a:rPr>
              <a:t>Activités </a:t>
            </a:r>
            <a:r>
              <a:rPr lang="fr-FR" sz="2000" b="1" dirty="0">
                <a:solidFill>
                  <a:srgbClr val="1F4E79"/>
                </a:solidFill>
              </a:rPr>
              <a:t>(20/100)</a:t>
            </a:r>
          </a:p>
        </p:txBody>
      </p:sp>
      <p:pic>
        <p:nvPicPr>
          <p:cNvPr id="4" name="Image 3"/>
          <p:cNvPicPr>
            <a:picLocks noChangeAspect="1"/>
          </p:cNvPicPr>
          <p:nvPr/>
        </p:nvPicPr>
        <p:blipFill rotWithShape="1">
          <a:blip r:embed="rId3"/>
          <a:srcRect l="20303" b="31330"/>
          <a:stretch/>
        </p:blipFill>
        <p:spPr>
          <a:xfrm>
            <a:off x="2425559" y="1205678"/>
            <a:ext cx="9716566" cy="2605488"/>
          </a:xfrm>
          <a:prstGeom prst="rect">
            <a:avLst/>
          </a:prstGeom>
        </p:spPr>
      </p:pic>
      <p:pic>
        <p:nvPicPr>
          <p:cNvPr id="5" name="Image 4"/>
          <p:cNvPicPr>
            <a:picLocks noChangeAspect="1"/>
          </p:cNvPicPr>
          <p:nvPr/>
        </p:nvPicPr>
        <p:blipFill>
          <a:blip r:embed="rId4"/>
          <a:stretch>
            <a:fillRect/>
          </a:stretch>
        </p:blipFill>
        <p:spPr>
          <a:xfrm>
            <a:off x="2349359" y="4723930"/>
            <a:ext cx="8774083" cy="416013"/>
          </a:xfrm>
          <a:prstGeom prst="rect">
            <a:avLst/>
          </a:prstGeom>
        </p:spPr>
      </p:pic>
      <p:pic>
        <p:nvPicPr>
          <p:cNvPr id="6" name="Image 5"/>
          <p:cNvPicPr>
            <a:picLocks noChangeAspect="1"/>
          </p:cNvPicPr>
          <p:nvPr/>
        </p:nvPicPr>
        <p:blipFill>
          <a:blip r:embed="rId5"/>
          <a:stretch>
            <a:fillRect/>
          </a:stretch>
        </p:blipFill>
        <p:spPr>
          <a:xfrm>
            <a:off x="2475434" y="4023709"/>
            <a:ext cx="8724208" cy="541699"/>
          </a:xfrm>
          <a:prstGeom prst="rect">
            <a:avLst/>
          </a:prstGeom>
        </p:spPr>
      </p:pic>
      <p:pic>
        <p:nvPicPr>
          <p:cNvPr id="7" name="Image 6"/>
          <p:cNvPicPr>
            <a:picLocks noChangeAspect="1"/>
          </p:cNvPicPr>
          <p:nvPr/>
        </p:nvPicPr>
        <p:blipFill>
          <a:blip r:embed="rId6"/>
          <a:stretch>
            <a:fillRect/>
          </a:stretch>
        </p:blipFill>
        <p:spPr>
          <a:xfrm>
            <a:off x="2475434" y="5391563"/>
            <a:ext cx="8753475" cy="695325"/>
          </a:xfrm>
          <a:prstGeom prst="rect">
            <a:avLst/>
          </a:prstGeom>
        </p:spPr>
      </p:pic>
      <p:pic>
        <p:nvPicPr>
          <p:cNvPr id="9" name="Image 8"/>
          <p:cNvPicPr>
            <a:picLocks noChangeAspect="1"/>
          </p:cNvPicPr>
          <p:nvPr/>
        </p:nvPicPr>
        <p:blipFill rotWithShape="1">
          <a:blip r:embed="rId3"/>
          <a:srcRect r="82578" b="31330"/>
          <a:stretch/>
        </p:blipFill>
        <p:spPr>
          <a:xfrm>
            <a:off x="104775" y="2508422"/>
            <a:ext cx="2124075" cy="2605488"/>
          </a:xfrm>
          <a:prstGeom prst="rect">
            <a:avLst/>
          </a:prstGeom>
        </p:spPr>
      </p:pic>
      <p:sp>
        <p:nvSpPr>
          <p:cNvPr id="10" name="Rectangle 9"/>
          <p:cNvSpPr/>
          <p:nvPr/>
        </p:nvSpPr>
        <p:spPr>
          <a:xfrm>
            <a:off x="246269" y="286651"/>
            <a:ext cx="461665" cy="1682512"/>
          </a:xfrm>
          <a:prstGeom prst="rect">
            <a:avLst/>
          </a:prstGeom>
        </p:spPr>
        <p:txBody>
          <a:bodyPr vert="vert270" wrap="none">
            <a:spAutoFit/>
          </a:bodyPr>
          <a:lstStyle/>
          <a:p>
            <a:r>
              <a:rPr lang="fr-FR" b="1" dirty="0">
                <a:solidFill>
                  <a:srgbClr val="1F4E79"/>
                </a:solidFill>
              </a:rPr>
              <a:t>Plan ERASMUS +</a:t>
            </a:r>
            <a:endParaRPr lang="fr-FR" dirty="0"/>
          </a:p>
        </p:txBody>
      </p:sp>
    </p:spTree>
    <p:extLst>
      <p:ext uri="{BB962C8B-B14F-4D97-AF65-F5344CB8AC3E}">
        <p14:creationId xmlns:p14="http://schemas.microsoft.com/office/powerpoint/2010/main" val="270778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b="1" dirty="0">
                <a:solidFill>
                  <a:srgbClr val="1F4E79"/>
                </a:solidFill>
              </a:rPr>
              <a:t>Les standards de qualité et gestion </a:t>
            </a:r>
            <a:r>
              <a:rPr lang="fr-FR" sz="2000" b="1" dirty="0">
                <a:solidFill>
                  <a:srgbClr val="1F4E79"/>
                </a:solidFill>
              </a:rPr>
              <a:t>(30/100)</a:t>
            </a:r>
          </a:p>
        </p:txBody>
      </p:sp>
      <p:sp>
        <p:nvSpPr>
          <p:cNvPr id="4" name="Rectangle 3"/>
          <p:cNvSpPr/>
          <p:nvPr/>
        </p:nvSpPr>
        <p:spPr>
          <a:xfrm>
            <a:off x="246269" y="286651"/>
            <a:ext cx="461665" cy="1682512"/>
          </a:xfrm>
          <a:prstGeom prst="rect">
            <a:avLst/>
          </a:prstGeom>
        </p:spPr>
        <p:txBody>
          <a:bodyPr vert="vert270" wrap="none">
            <a:spAutoFit/>
          </a:bodyPr>
          <a:lstStyle/>
          <a:p>
            <a:r>
              <a:rPr lang="fr-FR" b="1" dirty="0">
                <a:solidFill>
                  <a:srgbClr val="1F4E79"/>
                </a:solidFill>
              </a:rPr>
              <a:t>Plan ERASMUS +</a:t>
            </a:r>
            <a:endParaRPr lang="fr-FR" dirty="0"/>
          </a:p>
        </p:txBody>
      </p:sp>
      <p:sp>
        <p:nvSpPr>
          <p:cNvPr id="5" name="ZoneTexte 4"/>
          <p:cNvSpPr txBox="1"/>
          <p:nvPr/>
        </p:nvSpPr>
        <p:spPr>
          <a:xfrm>
            <a:off x="1048165" y="2580844"/>
            <a:ext cx="10106615" cy="523220"/>
          </a:xfrm>
          <a:prstGeom prst="rect">
            <a:avLst/>
          </a:prstGeom>
          <a:solidFill>
            <a:schemeClr val="accent1"/>
          </a:solidFill>
        </p:spPr>
        <p:txBody>
          <a:bodyPr wrap="square" rtlCol="0">
            <a:spAutoFit/>
          </a:bodyPr>
          <a:lstStyle/>
          <a:p>
            <a:r>
              <a:rPr lang="fr-FR" sz="2800" dirty="0">
                <a:solidFill>
                  <a:schemeClr val="bg1"/>
                </a:solidFill>
              </a:rPr>
              <a:t>Partie II : Bonne gestion des activités de mobilité</a:t>
            </a:r>
          </a:p>
        </p:txBody>
      </p:sp>
      <p:sp>
        <p:nvSpPr>
          <p:cNvPr id="6" name="ZoneTexte 5"/>
          <p:cNvSpPr txBox="1"/>
          <p:nvPr/>
        </p:nvSpPr>
        <p:spPr>
          <a:xfrm>
            <a:off x="1048165" y="3312517"/>
            <a:ext cx="10106615" cy="954107"/>
          </a:xfrm>
          <a:prstGeom prst="rect">
            <a:avLst/>
          </a:prstGeom>
          <a:solidFill>
            <a:schemeClr val="accent1"/>
          </a:solidFill>
        </p:spPr>
        <p:txBody>
          <a:bodyPr wrap="square" rtlCol="0">
            <a:spAutoFit/>
          </a:bodyPr>
          <a:lstStyle/>
          <a:p>
            <a:r>
              <a:rPr lang="fr-FR" sz="2800" dirty="0">
                <a:solidFill>
                  <a:schemeClr val="bg1"/>
                </a:solidFill>
              </a:rPr>
              <a:t>Partie III : Assurer un accompagnement et un soutien de qualité aux participants</a:t>
            </a:r>
          </a:p>
        </p:txBody>
      </p:sp>
      <p:sp>
        <p:nvSpPr>
          <p:cNvPr id="7" name="ZoneTexte 6"/>
          <p:cNvSpPr txBox="1"/>
          <p:nvPr/>
        </p:nvSpPr>
        <p:spPr>
          <a:xfrm>
            <a:off x="1048165" y="4475077"/>
            <a:ext cx="10106615" cy="523220"/>
          </a:xfrm>
          <a:prstGeom prst="rect">
            <a:avLst/>
          </a:prstGeom>
          <a:solidFill>
            <a:schemeClr val="accent1"/>
          </a:solidFill>
        </p:spPr>
        <p:txBody>
          <a:bodyPr wrap="square" rtlCol="0">
            <a:spAutoFit/>
          </a:bodyPr>
          <a:lstStyle/>
          <a:p>
            <a:r>
              <a:rPr lang="fr-FR" sz="2800" dirty="0">
                <a:solidFill>
                  <a:schemeClr val="bg1"/>
                </a:solidFill>
              </a:rPr>
              <a:t>Partie IV: Partage des résultats et de la connaissance du programme</a:t>
            </a:r>
          </a:p>
        </p:txBody>
      </p:sp>
      <p:sp>
        <p:nvSpPr>
          <p:cNvPr id="8" name="ZoneTexte 7"/>
          <p:cNvSpPr txBox="1"/>
          <p:nvPr/>
        </p:nvSpPr>
        <p:spPr>
          <a:xfrm>
            <a:off x="1048165" y="1849170"/>
            <a:ext cx="10106615" cy="523220"/>
          </a:xfrm>
          <a:prstGeom prst="rect">
            <a:avLst/>
          </a:prstGeom>
          <a:solidFill>
            <a:schemeClr val="accent1"/>
          </a:solidFill>
        </p:spPr>
        <p:txBody>
          <a:bodyPr wrap="square" rtlCol="0">
            <a:spAutoFit/>
          </a:bodyPr>
          <a:lstStyle/>
          <a:p>
            <a:r>
              <a:rPr lang="fr-FR" sz="2800" dirty="0">
                <a:solidFill>
                  <a:schemeClr val="bg1"/>
                </a:solidFill>
              </a:rPr>
              <a:t>Partie I : Principes fondamentaux</a:t>
            </a:r>
          </a:p>
        </p:txBody>
      </p:sp>
    </p:spTree>
    <p:extLst>
      <p:ext uri="{BB962C8B-B14F-4D97-AF65-F5344CB8AC3E}">
        <p14:creationId xmlns:p14="http://schemas.microsoft.com/office/powerpoint/2010/main" val="9423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u="sng" dirty="0">
                <a:solidFill>
                  <a:srgbClr val="002060"/>
                </a:solidFill>
              </a:rPr>
              <a:t>L’évaluateur doit comprendre qu’il y a :</a:t>
            </a:r>
          </a:p>
          <a:p>
            <a:pPr marL="285750" indent="-285750">
              <a:buFontTx/>
              <a:buChar char="-"/>
            </a:pPr>
            <a:r>
              <a:rPr lang="fr-FR" b="1" dirty="0"/>
              <a:t>Un comité de pilotage pérenne</a:t>
            </a:r>
          </a:p>
          <a:p>
            <a:pPr marL="285750" indent="-285750">
              <a:buFontTx/>
              <a:buChar char="-"/>
            </a:pPr>
            <a:r>
              <a:rPr lang="fr-FR" b="1" dirty="0"/>
              <a:t>Des compétences de chacun des membres mises à disposition du projet  </a:t>
            </a:r>
          </a:p>
          <a:p>
            <a:pPr marL="285750" indent="-285750">
              <a:buFontTx/>
              <a:buChar char="-"/>
            </a:pPr>
            <a:r>
              <a:rPr lang="fr-FR" b="1" dirty="0"/>
              <a:t>Une répartition claires des tâches </a:t>
            </a:r>
          </a:p>
          <a:p>
            <a:pPr marL="285750" indent="-285750">
              <a:buFontTx/>
              <a:buChar char="-"/>
            </a:pPr>
            <a:r>
              <a:rPr lang="fr-FR" b="1" dirty="0"/>
              <a:t>Un autorité pour superviser </a:t>
            </a:r>
          </a:p>
          <a:p>
            <a:pPr marL="285750" indent="-285750">
              <a:buFontTx/>
              <a:buChar char="-"/>
            </a:pPr>
            <a:r>
              <a:rPr lang="fr-FR" b="1" dirty="0"/>
              <a:t>Une coordination régulière prévue et concrète à une fréquence adaptée</a:t>
            </a:r>
          </a:p>
          <a:p>
            <a:pPr marL="285750" indent="-285750">
              <a:buFontTx/>
              <a:buChar char="-"/>
            </a:pPr>
            <a:r>
              <a:rPr lang="fr-FR" b="1" dirty="0"/>
              <a:t>Un respect des standards qualité tout au long du projet avec des exemples</a:t>
            </a:r>
          </a:p>
          <a:p>
            <a:pPr marL="285750" indent="-285750">
              <a:buFontTx/>
              <a:buChar char="-"/>
            </a:pPr>
            <a:r>
              <a:rPr lang="fr-FR" b="1" dirty="0"/>
              <a:t>Un réel souci de diffusion des résultats et des impacts des projets </a:t>
            </a:r>
          </a:p>
        </p:txBody>
      </p:sp>
      <p:sp>
        <p:nvSpPr>
          <p:cNvPr id="3" name="Titre 2"/>
          <p:cNvSpPr>
            <a:spLocks noGrp="1"/>
          </p:cNvSpPr>
          <p:nvPr>
            <p:ph type="title"/>
          </p:nvPr>
        </p:nvSpPr>
        <p:spPr/>
        <p:txBody>
          <a:bodyPr>
            <a:normAutofit/>
          </a:bodyPr>
          <a:lstStyle/>
          <a:p>
            <a:r>
              <a:rPr lang="fr-FR" b="1" dirty="0">
                <a:solidFill>
                  <a:srgbClr val="1F4E79"/>
                </a:solidFill>
              </a:rPr>
              <a:t>Les standards de qualité et gestion </a:t>
            </a:r>
            <a:r>
              <a:rPr lang="fr-FR" sz="2000" b="1" dirty="0">
                <a:solidFill>
                  <a:srgbClr val="1F4E79"/>
                </a:solidFill>
              </a:rPr>
              <a:t>(30/100)</a:t>
            </a:r>
          </a:p>
        </p:txBody>
      </p:sp>
      <p:sp>
        <p:nvSpPr>
          <p:cNvPr id="4" name="Rectangle 3"/>
          <p:cNvSpPr/>
          <p:nvPr/>
        </p:nvSpPr>
        <p:spPr>
          <a:xfrm>
            <a:off x="246269" y="286651"/>
            <a:ext cx="461665" cy="1682512"/>
          </a:xfrm>
          <a:prstGeom prst="rect">
            <a:avLst/>
          </a:prstGeom>
        </p:spPr>
        <p:txBody>
          <a:bodyPr vert="vert270" wrap="none">
            <a:spAutoFit/>
          </a:bodyPr>
          <a:lstStyle/>
          <a:p>
            <a:r>
              <a:rPr lang="fr-FR" b="1" dirty="0">
                <a:solidFill>
                  <a:srgbClr val="1F4E79"/>
                </a:solidFill>
              </a:rPr>
              <a:t>Plan ERASMUS +</a:t>
            </a:r>
            <a:endParaRPr lang="fr-FR" dirty="0"/>
          </a:p>
        </p:txBody>
      </p:sp>
    </p:spTree>
    <p:extLst>
      <p:ext uri="{BB962C8B-B14F-4D97-AF65-F5344CB8AC3E}">
        <p14:creationId xmlns:p14="http://schemas.microsoft.com/office/powerpoint/2010/main" val="74515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Calendrier</a:t>
            </a:r>
          </a:p>
        </p:txBody>
      </p:sp>
      <p:cxnSp>
        <p:nvCxnSpPr>
          <p:cNvPr id="4" name="Connecteur droit 3"/>
          <p:cNvCxnSpPr>
            <a:endCxn id="15" idx="0"/>
          </p:cNvCxnSpPr>
          <p:nvPr/>
        </p:nvCxnSpPr>
        <p:spPr>
          <a:xfrm>
            <a:off x="656415" y="2039761"/>
            <a:ext cx="6802" cy="3573076"/>
          </a:xfrm>
          <a:prstGeom prst="line">
            <a:avLst/>
          </a:prstGeom>
          <a:ln>
            <a:solidFill>
              <a:srgbClr val="185F8C"/>
            </a:solidFill>
            <a:prstDash val="dash"/>
          </a:ln>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9165716" y="4770809"/>
            <a:ext cx="1067588" cy="1067588"/>
          </a:xfrm>
          <a:prstGeom prst="ellipse">
            <a:avLst/>
          </a:prstGeom>
          <a:solidFill>
            <a:srgbClr val="29B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2024</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70" y="1377938"/>
            <a:ext cx="600922" cy="600922"/>
          </a:xfrm>
          <a:prstGeom prst="rect">
            <a:avLst/>
          </a:prstGeom>
        </p:spPr>
      </p:pic>
      <p:sp>
        <p:nvSpPr>
          <p:cNvPr id="7" name="Rectangle 6"/>
          <p:cNvSpPr/>
          <p:nvPr/>
        </p:nvSpPr>
        <p:spPr>
          <a:xfrm>
            <a:off x="7574744" y="2290081"/>
            <a:ext cx="4617256" cy="1715489"/>
          </a:xfrm>
          <a:prstGeom prst="rect">
            <a:avLst/>
          </a:prstGeom>
          <a:solidFill>
            <a:srgbClr val="F9C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646781" y="2259924"/>
            <a:ext cx="3764815" cy="461665"/>
          </a:xfrm>
          <a:prstGeom prst="rect">
            <a:avLst/>
          </a:prstGeom>
          <a:noFill/>
        </p:spPr>
        <p:txBody>
          <a:bodyPr wrap="square" rtlCol="0">
            <a:spAutoFit/>
          </a:bodyPr>
          <a:lstStyle/>
          <a:p>
            <a:r>
              <a:rPr lang="fr-FR" sz="2400" b="1" dirty="0">
                <a:solidFill>
                  <a:schemeClr val="bg1"/>
                </a:solidFill>
                <a:effectLst>
                  <a:outerShdw blurRad="38100" dist="38100" dir="2700000" algn="tl">
                    <a:srgbClr val="000000">
                      <a:alpha val="43137"/>
                    </a:srgbClr>
                  </a:outerShdw>
                </a:effectLst>
              </a:rPr>
              <a:t>Convention </a:t>
            </a:r>
            <a:r>
              <a:rPr lang="fr-FR" sz="2000" b="1" dirty="0">
                <a:solidFill>
                  <a:schemeClr val="bg1"/>
                </a:solidFill>
                <a:effectLst>
                  <a:outerShdw blurRad="38100" dist="38100" dir="2700000" algn="tl">
                    <a:srgbClr val="000000">
                      <a:alpha val="43137"/>
                    </a:srgbClr>
                  </a:outerShdw>
                </a:effectLst>
              </a:rPr>
              <a:t>pour 15 à 24 mois</a:t>
            </a:r>
            <a:endParaRPr lang="fr-FR" sz="2400" b="1" dirty="0">
              <a:solidFill>
                <a:schemeClr val="bg1"/>
              </a:solidFill>
              <a:effectLst>
                <a:outerShdw blurRad="38100" dist="38100" dir="2700000" algn="tl">
                  <a:srgbClr val="000000">
                    <a:alpha val="43137"/>
                  </a:srgbClr>
                </a:outerShdw>
              </a:effectLst>
            </a:endParaRPr>
          </a:p>
        </p:txBody>
      </p:sp>
      <p:sp>
        <p:nvSpPr>
          <p:cNvPr id="9" name="ZoneTexte 8"/>
          <p:cNvSpPr txBox="1"/>
          <p:nvPr/>
        </p:nvSpPr>
        <p:spPr>
          <a:xfrm>
            <a:off x="7574743" y="3343811"/>
            <a:ext cx="1632230" cy="646331"/>
          </a:xfrm>
          <a:prstGeom prst="rect">
            <a:avLst/>
          </a:prstGeom>
          <a:noFill/>
        </p:spPr>
        <p:txBody>
          <a:bodyPr wrap="square" rtlCol="0">
            <a:spAutoFit/>
          </a:bodyPr>
          <a:lstStyle/>
          <a:p>
            <a:r>
              <a:rPr lang="fr-FR" i="1" dirty="0"/>
              <a:t>Début des mobilités</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8632" y="2796000"/>
            <a:ext cx="517635" cy="517635"/>
          </a:xfrm>
          <a:prstGeom prst="rect">
            <a:avLst/>
          </a:prstGeom>
        </p:spPr>
      </p:pic>
      <p:sp>
        <p:nvSpPr>
          <p:cNvPr id="11" name="Ellipse 10"/>
          <p:cNvSpPr/>
          <p:nvPr/>
        </p:nvSpPr>
        <p:spPr>
          <a:xfrm>
            <a:off x="-199854" y="4770809"/>
            <a:ext cx="1067588" cy="1067588"/>
          </a:xfrm>
          <a:prstGeom prst="ellipse">
            <a:avLst/>
          </a:prstGeom>
          <a:solidFill>
            <a:srgbClr val="29B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2022</a:t>
            </a:r>
          </a:p>
        </p:txBody>
      </p:sp>
      <p:sp>
        <p:nvSpPr>
          <p:cNvPr id="12" name="Ellipse 11"/>
          <p:cNvSpPr/>
          <p:nvPr/>
        </p:nvSpPr>
        <p:spPr>
          <a:xfrm>
            <a:off x="4100031" y="4770809"/>
            <a:ext cx="1067588" cy="1067588"/>
          </a:xfrm>
          <a:prstGeom prst="ellipse">
            <a:avLst/>
          </a:prstGeom>
          <a:solidFill>
            <a:srgbClr val="29B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2023</a:t>
            </a:r>
          </a:p>
        </p:txBody>
      </p:sp>
      <p:sp>
        <p:nvSpPr>
          <p:cNvPr id="13" name="ZoneTexte 12"/>
          <p:cNvSpPr txBox="1"/>
          <p:nvPr/>
        </p:nvSpPr>
        <p:spPr>
          <a:xfrm>
            <a:off x="48089" y="5811470"/>
            <a:ext cx="1178151" cy="369332"/>
          </a:xfrm>
          <a:prstGeom prst="rect">
            <a:avLst/>
          </a:prstGeom>
          <a:noFill/>
        </p:spPr>
        <p:txBody>
          <a:bodyPr wrap="square" rtlCol="0">
            <a:spAutoFit/>
          </a:bodyPr>
          <a:lstStyle/>
          <a:p>
            <a:r>
              <a:rPr lang="fr-FR" dirty="0">
                <a:latin typeface="Corbel" panose="020B0503020204020204" pitchFamily="34" charset="0"/>
              </a:rPr>
              <a:t>Mars/Avril</a:t>
            </a:r>
          </a:p>
        </p:txBody>
      </p:sp>
      <p:cxnSp>
        <p:nvCxnSpPr>
          <p:cNvPr id="14" name="Connecteur droit 13"/>
          <p:cNvCxnSpPr/>
          <p:nvPr/>
        </p:nvCxnSpPr>
        <p:spPr>
          <a:xfrm flipV="1">
            <a:off x="339213" y="5715091"/>
            <a:ext cx="11724968" cy="8029"/>
          </a:xfrm>
          <a:prstGeom prst="line">
            <a:avLst/>
          </a:prstGeom>
          <a:ln w="57150">
            <a:solidFill>
              <a:srgbClr val="1964A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560962" y="5612837"/>
            <a:ext cx="204509" cy="204509"/>
          </a:xfrm>
          <a:prstGeom prst="ellipse">
            <a:avLst/>
          </a:prstGeom>
          <a:solidFill>
            <a:srgbClr val="19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3" name="Groupe 42"/>
          <p:cNvGrpSpPr/>
          <p:nvPr/>
        </p:nvGrpSpPr>
        <p:grpSpPr>
          <a:xfrm>
            <a:off x="6905333" y="4019088"/>
            <a:ext cx="1338821" cy="2175618"/>
            <a:chOff x="7629956" y="4103753"/>
            <a:chExt cx="1338821" cy="2175618"/>
          </a:xfrm>
        </p:grpSpPr>
        <p:sp>
          <p:nvSpPr>
            <p:cNvPr id="17" name="Ellipse 16"/>
            <p:cNvSpPr/>
            <p:nvPr/>
          </p:nvSpPr>
          <p:spPr>
            <a:xfrm>
              <a:off x="8199107" y="5697502"/>
              <a:ext cx="204509" cy="204509"/>
            </a:xfrm>
            <a:prstGeom prst="ellipse">
              <a:avLst/>
            </a:prstGeom>
            <a:solidFill>
              <a:srgbClr val="19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7629956" y="5910039"/>
              <a:ext cx="1338821" cy="369332"/>
            </a:xfrm>
            <a:prstGeom prst="rect">
              <a:avLst/>
            </a:prstGeom>
            <a:noFill/>
          </p:spPr>
          <p:txBody>
            <a:bodyPr wrap="square" rtlCol="0">
              <a:spAutoFit/>
            </a:bodyPr>
            <a:lstStyle/>
            <a:p>
              <a:pPr algn="ctr"/>
              <a:r>
                <a:rPr lang="fr-FR" dirty="0">
                  <a:latin typeface="Corbel" panose="020B0503020204020204" pitchFamily="34" charset="0"/>
                </a:rPr>
                <a:t>1</a:t>
              </a:r>
              <a:r>
                <a:rPr lang="fr-FR" baseline="30000" dirty="0">
                  <a:latin typeface="Corbel" panose="020B0503020204020204" pitchFamily="34" charset="0"/>
                </a:rPr>
                <a:t>er</a:t>
              </a:r>
              <a:r>
                <a:rPr lang="fr-FR" dirty="0">
                  <a:latin typeface="Corbel" panose="020B0503020204020204" pitchFamily="34" charset="0"/>
                </a:rPr>
                <a:t> Juin</a:t>
              </a:r>
            </a:p>
          </p:txBody>
        </p:sp>
        <p:cxnSp>
          <p:nvCxnSpPr>
            <p:cNvPr id="19" name="Connecteur droit 18"/>
            <p:cNvCxnSpPr/>
            <p:nvPr/>
          </p:nvCxnSpPr>
          <p:spPr>
            <a:xfrm>
              <a:off x="8299366" y="4103753"/>
              <a:ext cx="6258" cy="1589765"/>
            </a:xfrm>
            <a:prstGeom prst="line">
              <a:avLst/>
            </a:prstGeom>
            <a:ln>
              <a:solidFill>
                <a:srgbClr val="185F8C"/>
              </a:solidFill>
              <a:prstDash val="dash"/>
            </a:ln>
          </p:spPr>
          <p:style>
            <a:lnRef idx="1">
              <a:schemeClr val="accent1"/>
            </a:lnRef>
            <a:fillRef idx="0">
              <a:schemeClr val="accent1"/>
            </a:fillRef>
            <a:effectRef idx="0">
              <a:schemeClr val="accent1"/>
            </a:effectRef>
            <a:fontRef idx="minor">
              <a:schemeClr val="tx1"/>
            </a:fontRef>
          </p:style>
        </p:cxnSp>
      </p:grpSp>
      <p:grpSp>
        <p:nvGrpSpPr>
          <p:cNvPr id="42" name="Groupe 41"/>
          <p:cNvGrpSpPr/>
          <p:nvPr/>
        </p:nvGrpSpPr>
        <p:grpSpPr>
          <a:xfrm>
            <a:off x="4642030" y="986689"/>
            <a:ext cx="1095169" cy="5205432"/>
            <a:chOff x="3015443" y="1073939"/>
            <a:chExt cx="1095169" cy="5205432"/>
          </a:xfrm>
        </p:grpSpPr>
        <p:sp>
          <p:nvSpPr>
            <p:cNvPr id="21" name="Ellipse 20"/>
            <p:cNvSpPr/>
            <p:nvPr/>
          </p:nvSpPr>
          <p:spPr>
            <a:xfrm>
              <a:off x="3499194" y="5705530"/>
              <a:ext cx="204509" cy="204509"/>
            </a:xfrm>
            <a:prstGeom prst="ellipse">
              <a:avLst/>
            </a:prstGeom>
            <a:solidFill>
              <a:srgbClr val="19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p:cNvSpPr txBox="1"/>
            <p:nvPr/>
          </p:nvSpPr>
          <p:spPr>
            <a:xfrm>
              <a:off x="3015443" y="5910039"/>
              <a:ext cx="1095169" cy="369332"/>
            </a:xfrm>
            <a:prstGeom prst="rect">
              <a:avLst/>
            </a:prstGeom>
            <a:noFill/>
          </p:spPr>
          <p:txBody>
            <a:bodyPr wrap="square" rtlCol="0">
              <a:spAutoFit/>
            </a:bodyPr>
            <a:lstStyle/>
            <a:p>
              <a:pPr algn="ctr"/>
              <a:r>
                <a:rPr lang="fr-FR" dirty="0">
                  <a:latin typeface="Corbel" panose="020B0503020204020204" pitchFamily="34" charset="0"/>
                </a:rPr>
                <a:t>Janvier</a:t>
              </a:r>
            </a:p>
          </p:txBody>
        </p:sp>
        <p:cxnSp>
          <p:nvCxnSpPr>
            <p:cNvPr id="23" name="Connecteur droit 22"/>
            <p:cNvCxnSpPr>
              <a:endCxn id="21" idx="0"/>
            </p:cNvCxnSpPr>
            <p:nvPr/>
          </p:nvCxnSpPr>
          <p:spPr>
            <a:xfrm flipH="1">
              <a:off x="3601449" y="2375377"/>
              <a:ext cx="12625" cy="3330153"/>
            </a:xfrm>
            <a:prstGeom prst="line">
              <a:avLst/>
            </a:prstGeom>
            <a:ln>
              <a:solidFill>
                <a:srgbClr val="185F8C"/>
              </a:solidFill>
              <a:prstDash val="dash"/>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9559" y="1073939"/>
              <a:ext cx="940693" cy="940693"/>
            </a:xfrm>
            <a:prstGeom prst="rect">
              <a:avLst/>
            </a:prstGeom>
          </p:spPr>
        </p:pic>
      </p:grpSp>
      <p:grpSp>
        <p:nvGrpSpPr>
          <p:cNvPr id="41" name="Groupe 40"/>
          <p:cNvGrpSpPr/>
          <p:nvPr/>
        </p:nvGrpSpPr>
        <p:grpSpPr>
          <a:xfrm>
            <a:off x="2043430" y="2369992"/>
            <a:ext cx="1820979" cy="3814125"/>
            <a:chOff x="724819" y="2401494"/>
            <a:chExt cx="1820979" cy="3814125"/>
          </a:xfrm>
        </p:grpSpPr>
        <p:sp>
          <p:nvSpPr>
            <p:cNvPr id="26" name="Ellipse 25"/>
            <p:cNvSpPr/>
            <p:nvPr/>
          </p:nvSpPr>
          <p:spPr>
            <a:xfrm>
              <a:off x="1526457" y="5679917"/>
              <a:ext cx="204509" cy="204509"/>
            </a:xfrm>
            <a:prstGeom prst="ellipse">
              <a:avLst/>
            </a:prstGeom>
            <a:solidFill>
              <a:srgbClr val="19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p:cNvSpPr txBox="1"/>
            <p:nvPr/>
          </p:nvSpPr>
          <p:spPr>
            <a:xfrm>
              <a:off x="945796" y="5846287"/>
              <a:ext cx="1338821" cy="369332"/>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latin typeface="Corbel" panose="020B0503020204020204" pitchFamily="34" charset="0"/>
                </a:rPr>
                <a:t>19 Octobre</a:t>
              </a:r>
            </a:p>
          </p:txBody>
        </p:sp>
        <p:cxnSp>
          <p:nvCxnSpPr>
            <p:cNvPr id="28" name="Connecteur droit 27"/>
            <p:cNvCxnSpPr/>
            <p:nvPr/>
          </p:nvCxnSpPr>
          <p:spPr>
            <a:xfrm>
              <a:off x="1600165" y="3312650"/>
              <a:ext cx="2745" cy="2367267"/>
            </a:xfrm>
            <a:prstGeom prst="line">
              <a:avLst/>
            </a:prstGeom>
            <a:ln>
              <a:solidFill>
                <a:srgbClr val="185F8C"/>
              </a:solidFill>
              <a:prstDash val="dash"/>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724819" y="2401494"/>
              <a:ext cx="1820979" cy="830997"/>
            </a:xfrm>
            <a:prstGeom prst="rect">
              <a:avLst/>
            </a:prstGeom>
            <a:noFill/>
          </p:spPr>
          <p:txBody>
            <a:bodyPr wrap="square" rtlCol="0">
              <a:spAutoFit/>
            </a:bodyPr>
            <a:lstStyle/>
            <a:p>
              <a:pPr algn="ctr"/>
              <a:r>
                <a:rPr lang="fr-FR" sz="2400" b="1" dirty="0">
                  <a:effectLst>
                    <a:outerShdw blurRad="38100" dist="38100" dir="2700000" algn="tl">
                      <a:srgbClr val="000000">
                        <a:alpha val="43137"/>
                      </a:srgbClr>
                    </a:outerShdw>
                  </a:effectLst>
                </a:rPr>
                <a:t>Dépôt du dossier</a:t>
              </a:r>
            </a:p>
          </p:txBody>
        </p:sp>
      </p:grpSp>
      <p:cxnSp>
        <p:nvCxnSpPr>
          <p:cNvPr id="35" name="Connecteur droit 34"/>
          <p:cNvCxnSpPr/>
          <p:nvPr/>
        </p:nvCxnSpPr>
        <p:spPr>
          <a:xfrm>
            <a:off x="5915451" y="3617263"/>
            <a:ext cx="5919" cy="2005719"/>
          </a:xfrm>
          <a:prstGeom prst="line">
            <a:avLst/>
          </a:prstGeom>
          <a:ln>
            <a:solidFill>
              <a:srgbClr val="185F8C"/>
            </a:solidFill>
            <a:prstDash val="dash"/>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5832999" y="5626967"/>
            <a:ext cx="204509" cy="204509"/>
          </a:xfrm>
          <a:prstGeom prst="ellipse">
            <a:avLst/>
          </a:prstGeom>
          <a:solidFill>
            <a:srgbClr val="19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p:cNvSpPr txBox="1"/>
          <p:nvPr/>
        </p:nvSpPr>
        <p:spPr>
          <a:xfrm>
            <a:off x="5265834" y="5818238"/>
            <a:ext cx="1338821" cy="369332"/>
          </a:xfrm>
          <a:prstGeom prst="rect">
            <a:avLst/>
          </a:prstGeom>
          <a:noFill/>
        </p:spPr>
        <p:txBody>
          <a:bodyPr wrap="square" rtlCol="0">
            <a:spAutoFit/>
          </a:bodyPr>
          <a:lstStyle/>
          <a:p>
            <a:pPr algn="ctr"/>
            <a:r>
              <a:rPr lang="fr-FR" dirty="0">
                <a:latin typeface="Corbel" panose="020B0503020204020204" pitchFamily="34" charset="0"/>
              </a:rPr>
              <a:t>Février</a:t>
            </a:r>
          </a:p>
        </p:txBody>
      </p:sp>
      <p:pic>
        <p:nvPicPr>
          <p:cNvPr id="38" name="Imag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1229" y="2363989"/>
            <a:ext cx="881226" cy="881226"/>
          </a:xfrm>
          <a:prstGeom prst="rect">
            <a:avLst/>
          </a:prstGeom>
        </p:spPr>
      </p:pic>
      <p:sp>
        <p:nvSpPr>
          <p:cNvPr id="45" name="ZoneTexte 44"/>
          <p:cNvSpPr txBox="1"/>
          <p:nvPr/>
        </p:nvSpPr>
        <p:spPr>
          <a:xfrm>
            <a:off x="5256673" y="3312308"/>
            <a:ext cx="1338821" cy="276999"/>
          </a:xfrm>
          <a:prstGeom prst="rect">
            <a:avLst/>
          </a:prstGeom>
          <a:noFill/>
        </p:spPr>
        <p:txBody>
          <a:bodyPr wrap="square" rtlCol="0">
            <a:spAutoFit/>
          </a:bodyPr>
          <a:lstStyle/>
          <a:p>
            <a:pPr algn="ctr"/>
            <a:r>
              <a:rPr lang="fr-FR" sz="1200" i="1" dirty="0">
                <a:latin typeface="Corbel" panose="020B0503020204020204" pitchFamily="34" charset="0"/>
              </a:rPr>
              <a:t>Appel de fonds</a:t>
            </a:r>
          </a:p>
        </p:txBody>
      </p:sp>
      <p:sp>
        <p:nvSpPr>
          <p:cNvPr id="46" name="ZoneTexte 45"/>
          <p:cNvSpPr txBox="1"/>
          <p:nvPr/>
        </p:nvSpPr>
        <p:spPr>
          <a:xfrm>
            <a:off x="4576630" y="1923004"/>
            <a:ext cx="1338821" cy="276999"/>
          </a:xfrm>
          <a:prstGeom prst="rect">
            <a:avLst/>
          </a:prstGeom>
          <a:noFill/>
        </p:spPr>
        <p:txBody>
          <a:bodyPr wrap="square" rtlCol="0">
            <a:spAutoFit/>
          </a:bodyPr>
          <a:lstStyle/>
          <a:p>
            <a:pPr algn="ctr"/>
            <a:r>
              <a:rPr lang="fr-FR" sz="1200" i="1" dirty="0">
                <a:latin typeface="Corbel" panose="020B0503020204020204" pitchFamily="34" charset="0"/>
              </a:rPr>
              <a:t>Résultats</a:t>
            </a:r>
          </a:p>
        </p:txBody>
      </p:sp>
    </p:spTree>
    <p:extLst>
      <p:ext uri="{BB962C8B-B14F-4D97-AF65-F5344CB8AC3E}">
        <p14:creationId xmlns:p14="http://schemas.microsoft.com/office/powerpoint/2010/main" val="920428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1872" y="758952"/>
            <a:ext cx="5367125" cy="5319713"/>
          </a:xfrm>
          <a:prstGeom prst="rect">
            <a:avLst/>
          </a:prstGeom>
          <a:blipFill dpi="0" rotWithShape="1">
            <a:blip r:embed="rId3">
              <a:alphaModFix amt="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p:cNvSpPr>
            <a:spLocks noGrp="1"/>
          </p:cNvSpPr>
          <p:nvPr>
            <p:ph type="title"/>
          </p:nvPr>
        </p:nvSpPr>
        <p:spPr>
          <a:xfrm>
            <a:off x="1066800" y="2011245"/>
            <a:ext cx="10058400" cy="1422399"/>
          </a:xfrm>
        </p:spPr>
        <p:txBody>
          <a:bodyPr>
            <a:normAutofit/>
          </a:bodyPr>
          <a:lstStyle/>
          <a:p>
            <a:r>
              <a:rPr lang="fr-FR" dirty="0"/>
              <a:t>Le financement des projets</a:t>
            </a:r>
          </a:p>
        </p:txBody>
      </p:sp>
    </p:spTree>
    <p:extLst>
      <p:ext uri="{BB962C8B-B14F-4D97-AF65-F5344CB8AC3E}">
        <p14:creationId xmlns:p14="http://schemas.microsoft.com/office/powerpoint/2010/main" val="373812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1872" y="758952"/>
            <a:ext cx="5367125" cy="5319713"/>
          </a:xfrm>
          <a:prstGeom prst="rect">
            <a:avLst/>
          </a:prstGeom>
          <a:blipFill dpi="0" rotWithShape="1">
            <a:blip r:embed="rId3">
              <a:alphaModFix amt="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p:cNvSpPr>
            <a:spLocks noGrp="1"/>
          </p:cNvSpPr>
          <p:nvPr>
            <p:ph type="title"/>
          </p:nvPr>
        </p:nvSpPr>
        <p:spPr>
          <a:xfrm>
            <a:off x="1066800" y="1268083"/>
            <a:ext cx="10058400" cy="2165562"/>
          </a:xfrm>
        </p:spPr>
        <p:txBody>
          <a:bodyPr>
            <a:normAutofit/>
          </a:bodyPr>
          <a:lstStyle/>
          <a:p>
            <a:r>
              <a:rPr lang="fr-FR" dirty="0"/>
              <a:t>L’accréditation dans la programmation 2021-2027</a:t>
            </a:r>
          </a:p>
        </p:txBody>
      </p:sp>
      <p:sp>
        <p:nvSpPr>
          <p:cNvPr id="5" name="Espace réservé du texte 4"/>
          <p:cNvSpPr>
            <a:spLocks noGrp="1"/>
          </p:cNvSpPr>
          <p:nvPr>
            <p:ph type="body" idx="1"/>
          </p:nvPr>
        </p:nvSpPr>
        <p:spPr>
          <a:xfrm>
            <a:off x="1066800" y="3674853"/>
            <a:ext cx="10058400" cy="2449902"/>
          </a:xfrm>
        </p:spPr>
        <p:txBody>
          <a:bodyPr>
            <a:normAutofit/>
          </a:bodyPr>
          <a:lstStyle/>
          <a:p>
            <a:pPr lvl="1">
              <a:lnSpc>
                <a:spcPct val="110000"/>
              </a:lnSpc>
            </a:pPr>
            <a:r>
              <a:rPr lang="fr-FR" sz="2400" dirty="0"/>
              <a:t>Structure et priorités du programme</a:t>
            </a:r>
          </a:p>
          <a:p>
            <a:pPr lvl="1">
              <a:lnSpc>
                <a:spcPct val="110000"/>
              </a:lnSpc>
            </a:pPr>
            <a:r>
              <a:rPr lang="fr-FR" sz="2400" dirty="0"/>
              <a:t>L’accréditation</a:t>
            </a:r>
          </a:p>
          <a:p>
            <a:pPr lvl="1">
              <a:lnSpc>
                <a:spcPct val="110000"/>
              </a:lnSpc>
            </a:pPr>
            <a:r>
              <a:rPr lang="fr-FR" sz="2400" dirty="0"/>
              <a:t>Activités possibles</a:t>
            </a:r>
          </a:p>
          <a:p>
            <a:pPr lvl="1">
              <a:lnSpc>
                <a:spcPct val="110000"/>
              </a:lnSpc>
            </a:pPr>
            <a:r>
              <a:rPr lang="fr-FR" sz="2400" dirty="0"/>
              <a:t>Les partenariats</a:t>
            </a:r>
          </a:p>
        </p:txBody>
      </p:sp>
    </p:spTree>
    <p:extLst>
      <p:ext uri="{BB962C8B-B14F-4D97-AF65-F5344CB8AC3E}">
        <p14:creationId xmlns:p14="http://schemas.microsoft.com/office/powerpoint/2010/main" val="178788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630392"/>
            <a:ext cx="10058400" cy="3324380"/>
          </a:xfrm>
        </p:spPr>
        <p:txBody>
          <a:bodyPr anchor="ctr">
            <a:normAutofit/>
          </a:bodyPr>
          <a:lstStyle/>
          <a:p>
            <a:pPr>
              <a:spcAft>
                <a:spcPts val="600"/>
              </a:spcAft>
              <a:buSzPct val="60000"/>
              <a:buFont typeface="Webdings" panose="05030102010509060703" pitchFamily="18" charset="2"/>
              <a:buChar char="ü"/>
            </a:pPr>
            <a:r>
              <a:rPr lang="fr-FR" sz="2400" dirty="0"/>
              <a:t> </a:t>
            </a:r>
            <a:r>
              <a:rPr lang="fr-FR" sz="2800" dirty="0"/>
              <a:t>Financement garanti en fonction du budget total disponible.</a:t>
            </a:r>
          </a:p>
          <a:p>
            <a:pPr>
              <a:spcAft>
                <a:spcPts val="600"/>
              </a:spcAft>
              <a:buSzPct val="60000"/>
              <a:buFont typeface="Webdings" panose="05030102010509060703" pitchFamily="18" charset="2"/>
              <a:buChar char="ü"/>
            </a:pPr>
            <a:r>
              <a:rPr lang="fr-FR" sz="2800" dirty="0"/>
              <a:t> Demande annuelle</a:t>
            </a:r>
          </a:p>
          <a:p>
            <a:pPr>
              <a:spcAft>
                <a:spcPts val="600"/>
              </a:spcAft>
              <a:buSzPct val="60000"/>
              <a:buFont typeface="Webdings" panose="05030102010509060703" pitchFamily="18" charset="2"/>
              <a:buChar char="ü"/>
            </a:pPr>
            <a:r>
              <a:rPr lang="fr-FR" sz="2800" dirty="0"/>
              <a:t> La subvention Erasmus+ est une contribution, elle n'a pas vocation à couvrir la totalité des frais des projets. </a:t>
            </a:r>
          </a:p>
          <a:p>
            <a:pPr algn="just">
              <a:spcAft>
                <a:spcPts val="600"/>
              </a:spcAft>
              <a:buSzPct val="60000"/>
              <a:buFont typeface="Webdings" panose="05030102010509060703" pitchFamily="18" charset="2"/>
              <a:buChar char="ü"/>
            </a:pPr>
            <a:r>
              <a:rPr lang="fr-FR" sz="2800" dirty="0"/>
              <a:t> Plus d’évaluation qualitative, seulement quantitative.</a:t>
            </a:r>
          </a:p>
        </p:txBody>
      </p:sp>
      <p:sp>
        <p:nvSpPr>
          <p:cNvPr id="2" name="Titre 1"/>
          <p:cNvSpPr>
            <a:spLocks noGrp="1"/>
          </p:cNvSpPr>
          <p:nvPr>
            <p:ph type="title"/>
          </p:nvPr>
        </p:nvSpPr>
        <p:spPr/>
        <p:txBody>
          <a:bodyPr>
            <a:normAutofit/>
          </a:bodyPr>
          <a:lstStyle/>
          <a:p>
            <a:r>
              <a:rPr lang="fr-FR" b="1" dirty="0">
                <a:solidFill>
                  <a:srgbClr val="1F4E79"/>
                </a:solidFill>
              </a:rPr>
              <a:t>Une fois l’accréditation obtenue</a:t>
            </a:r>
          </a:p>
        </p:txBody>
      </p:sp>
    </p:spTree>
    <p:extLst>
      <p:ext uri="{BB962C8B-B14F-4D97-AF65-F5344CB8AC3E}">
        <p14:creationId xmlns:p14="http://schemas.microsoft.com/office/powerpoint/2010/main" val="1831055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Possibilités de financement</a:t>
            </a:r>
          </a:p>
        </p:txBody>
      </p:sp>
      <p:grpSp>
        <p:nvGrpSpPr>
          <p:cNvPr id="20" name="Groupe 19"/>
          <p:cNvGrpSpPr/>
          <p:nvPr/>
        </p:nvGrpSpPr>
        <p:grpSpPr>
          <a:xfrm>
            <a:off x="564216" y="828136"/>
            <a:ext cx="10993861" cy="4583067"/>
            <a:chOff x="467454" y="1513539"/>
            <a:chExt cx="10993861" cy="4583067"/>
          </a:xfrm>
        </p:grpSpPr>
        <p:sp>
          <p:nvSpPr>
            <p:cNvPr id="8" name="Rectangle 7"/>
            <p:cNvSpPr/>
            <p:nvPr/>
          </p:nvSpPr>
          <p:spPr>
            <a:xfrm>
              <a:off x="1523999" y="1513539"/>
              <a:ext cx="9937316" cy="1646605"/>
            </a:xfrm>
            <a:prstGeom prst="rect">
              <a:avLst/>
            </a:prstGeom>
          </p:spPr>
          <p:txBody>
            <a:bodyPr wrap="square">
              <a:spAutoFit/>
            </a:bodyPr>
            <a:lstStyle/>
            <a:p>
              <a:endParaRPr lang="fr-FR" sz="1100" b="1" dirty="0"/>
            </a:p>
            <a:p>
              <a:endParaRPr lang="fr-FR" b="1" dirty="0"/>
            </a:p>
            <a:p>
              <a:endParaRPr lang="fr-FR" b="1" dirty="0"/>
            </a:p>
            <a:p>
              <a:endParaRPr lang="fr-FR" b="1" dirty="0"/>
            </a:p>
            <a:p>
              <a:endParaRPr lang="fr-FR" b="1" dirty="0"/>
            </a:p>
            <a:p>
              <a:endParaRPr lang="fr-FR" b="1" dirty="0"/>
            </a:p>
          </p:txBody>
        </p:sp>
        <p:sp>
          <p:nvSpPr>
            <p:cNvPr id="9" name="ZoneTexte 8"/>
            <p:cNvSpPr txBox="1"/>
            <p:nvPr/>
          </p:nvSpPr>
          <p:spPr>
            <a:xfrm>
              <a:off x="6530235" y="2728142"/>
              <a:ext cx="3940883" cy="707886"/>
            </a:xfrm>
            <a:prstGeom prst="rect">
              <a:avLst/>
            </a:prstGeom>
            <a:noFill/>
            <a:ln>
              <a:solidFill>
                <a:srgbClr val="00B0F0"/>
              </a:solidFill>
              <a:prstDash val="lgDash"/>
            </a:ln>
          </p:spPr>
          <p:txBody>
            <a:bodyPr wrap="square" rtlCol="0">
              <a:spAutoFit/>
            </a:bodyPr>
            <a:lstStyle/>
            <a:p>
              <a:pPr algn="ctr"/>
              <a:r>
                <a:rPr lang="fr-FR" sz="2000" dirty="0"/>
                <a:t>Financement n°2 en étant membre d’un consortium accrédité</a:t>
              </a:r>
            </a:p>
          </p:txBody>
        </p:sp>
        <p:sp>
          <p:nvSpPr>
            <p:cNvPr id="10" name="ZoneTexte 9"/>
            <p:cNvSpPr txBox="1"/>
            <p:nvPr/>
          </p:nvSpPr>
          <p:spPr>
            <a:xfrm>
              <a:off x="1523999" y="2867990"/>
              <a:ext cx="3823014" cy="400110"/>
            </a:xfrm>
            <a:prstGeom prst="rect">
              <a:avLst/>
            </a:prstGeom>
            <a:noFill/>
            <a:ln>
              <a:solidFill>
                <a:srgbClr val="00B0F0"/>
              </a:solidFill>
              <a:prstDash val="lgDash"/>
            </a:ln>
          </p:spPr>
          <p:txBody>
            <a:bodyPr wrap="square" rtlCol="0">
              <a:spAutoFit/>
            </a:bodyPr>
            <a:lstStyle/>
            <a:p>
              <a:pPr algn="ctr"/>
              <a:r>
                <a:rPr lang="fr-FR" sz="2000" dirty="0"/>
                <a:t>Financement n°1 via l’accréditation </a:t>
              </a:r>
            </a:p>
          </p:txBody>
        </p:sp>
        <p:sp>
          <p:nvSpPr>
            <p:cNvPr id="11" name="ZoneTexte 10"/>
            <p:cNvSpPr txBox="1"/>
            <p:nvPr/>
          </p:nvSpPr>
          <p:spPr>
            <a:xfrm>
              <a:off x="6530235" y="4347476"/>
              <a:ext cx="3940883" cy="707886"/>
            </a:xfrm>
            <a:prstGeom prst="rect">
              <a:avLst/>
            </a:prstGeom>
            <a:noFill/>
            <a:ln>
              <a:solidFill>
                <a:srgbClr val="00B0F0"/>
              </a:solidFill>
              <a:prstDash val="lgDash"/>
            </a:ln>
          </p:spPr>
          <p:txBody>
            <a:bodyPr wrap="square" rtlCol="0">
              <a:spAutoFit/>
            </a:bodyPr>
            <a:lstStyle/>
            <a:p>
              <a:pPr algn="ctr"/>
              <a:r>
                <a:rPr lang="fr-FR" sz="2000" dirty="0"/>
                <a:t>Financement n°2 en étant membre d’un consortium accrédité B</a:t>
              </a:r>
            </a:p>
          </p:txBody>
        </p:sp>
        <p:sp>
          <p:nvSpPr>
            <p:cNvPr id="12" name="ZoneTexte 11"/>
            <p:cNvSpPr txBox="1"/>
            <p:nvPr/>
          </p:nvSpPr>
          <p:spPr>
            <a:xfrm>
              <a:off x="6530233" y="5369389"/>
              <a:ext cx="3940884" cy="707886"/>
            </a:xfrm>
            <a:prstGeom prst="rect">
              <a:avLst/>
            </a:prstGeom>
            <a:noFill/>
            <a:ln>
              <a:solidFill>
                <a:srgbClr val="00B0F0"/>
              </a:solidFill>
              <a:prstDash val="lgDash"/>
            </a:ln>
          </p:spPr>
          <p:txBody>
            <a:bodyPr wrap="square" rtlCol="0">
              <a:spAutoFit/>
            </a:bodyPr>
            <a:lstStyle/>
            <a:p>
              <a:pPr algn="ctr"/>
              <a:r>
                <a:rPr lang="fr-FR" sz="2000" dirty="0"/>
                <a:t>Financement n°2 en étant membre d’un consortium accrédité </a:t>
              </a:r>
            </a:p>
          </p:txBody>
        </p:sp>
        <p:sp>
          <p:nvSpPr>
            <p:cNvPr id="13" name="ZoneTexte 12"/>
            <p:cNvSpPr txBox="1"/>
            <p:nvPr/>
          </p:nvSpPr>
          <p:spPr>
            <a:xfrm>
              <a:off x="1524000" y="5370880"/>
              <a:ext cx="3823013" cy="707886"/>
            </a:xfrm>
            <a:prstGeom prst="rect">
              <a:avLst/>
            </a:prstGeom>
            <a:noFill/>
            <a:ln>
              <a:solidFill>
                <a:srgbClr val="00B0F0"/>
              </a:solidFill>
              <a:prstDash val="lgDash"/>
            </a:ln>
          </p:spPr>
          <p:txBody>
            <a:bodyPr wrap="square" rtlCol="0">
              <a:spAutoFit/>
            </a:bodyPr>
            <a:lstStyle/>
            <a:p>
              <a:pPr algn="ctr"/>
              <a:r>
                <a:rPr lang="fr-FR" sz="2000" dirty="0"/>
                <a:t>Financement n°1 via un projet de mobilité de courte durée</a:t>
              </a:r>
            </a:p>
          </p:txBody>
        </p:sp>
        <p:sp>
          <p:nvSpPr>
            <p:cNvPr id="14" name="ZoneTexte 13"/>
            <p:cNvSpPr txBox="1"/>
            <p:nvPr/>
          </p:nvSpPr>
          <p:spPr>
            <a:xfrm>
              <a:off x="1523999" y="4374001"/>
              <a:ext cx="3823014" cy="707886"/>
            </a:xfrm>
            <a:prstGeom prst="rect">
              <a:avLst/>
            </a:prstGeom>
            <a:noFill/>
            <a:ln>
              <a:solidFill>
                <a:srgbClr val="00B0F0"/>
              </a:solidFill>
              <a:prstDash val="lgDash"/>
            </a:ln>
          </p:spPr>
          <p:txBody>
            <a:bodyPr wrap="square" rtlCol="0">
              <a:spAutoFit/>
            </a:bodyPr>
            <a:lstStyle/>
            <a:p>
              <a:pPr algn="ctr"/>
              <a:r>
                <a:rPr lang="fr-FR" sz="2000" dirty="0"/>
                <a:t>Financement n°1 en étant membre d’un consortium accrédité A</a:t>
              </a:r>
            </a:p>
          </p:txBody>
        </p:sp>
        <p:sp>
          <p:nvSpPr>
            <p:cNvPr id="15" name="Plus 65"/>
            <p:cNvSpPr/>
            <p:nvPr/>
          </p:nvSpPr>
          <p:spPr>
            <a:xfrm>
              <a:off x="5712885" y="2789698"/>
              <a:ext cx="573277" cy="646331"/>
            </a:xfrm>
            <a:prstGeom prst="math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16" name="Plus 66"/>
            <p:cNvSpPr/>
            <p:nvPr/>
          </p:nvSpPr>
          <p:spPr>
            <a:xfrm>
              <a:off x="5716470" y="5450275"/>
              <a:ext cx="573277" cy="646331"/>
            </a:xfrm>
            <a:prstGeom prst="math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17" name="Plus 67"/>
            <p:cNvSpPr/>
            <p:nvPr/>
          </p:nvSpPr>
          <p:spPr>
            <a:xfrm>
              <a:off x="5712885" y="4362124"/>
              <a:ext cx="573277" cy="646331"/>
            </a:xfrm>
            <a:prstGeom prst="math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18" name="Rectangle à coins arrondis 68"/>
            <p:cNvSpPr/>
            <p:nvPr/>
          </p:nvSpPr>
          <p:spPr>
            <a:xfrm>
              <a:off x="467454" y="1997394"/>
              <a:ext cx="2968052" cy="62626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Je suis accrédité</a:t>
              </a:r>
            </a:p>
          </p:txBody>
        </p:sp>
        <p:sp>
          <p:nvSpPr>
            <p:cNvPr id="19" name="Rectangle à coins arrondis 69"/>
            <p:cNvSpPr/>
            <p:nvPr/>
          </p:nvSpPr>
          <p:spPr>
            <a:xfrm>
              <a:off x="467454" y="3596322"/>
              <a:ext cx="3163352" cy="64977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Je ne suis pas accrédité</a:t>
              </a:r>
            </a:p>
          </p:txBody>
        </p:sp>
      </p:grpSp>
    </p:spTree>
    <p:extLst>
      <p:ext uri="{BB962C8B-B14F-4D97-AF65-F5344CB8AC3E}">
        <p14:creationId xmlns:p14="http://schemas.microsoft.com/office/powerpoint/2010/main" val="2381334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Possibilités de financement</a:t>
            </a:r>
          </a:p>
        </p:txBody>
      </p:sp>
      <p:graphicFrame>
        <p:nvGraphicFramePr>
          <p:cNvPr id="2" name="Diagramme 1"/>
          <p:cNvGraphicFramePr/>
          <p:nvPr>
            <p:extLst>
              <p:ext uri="{D42A27DB-BD31-4B8C-83A1-F6EECF244321}">
                <p14:modId xmlns:p14="http://schemas.microsoft.com/office/powerpoint/2010/main" val="3795020158"/>
              </p:ext>
            </p:extLst>
          </p:nvPr>
        </p:nvGraphicFramePr>
        <p:xfrm>
          <a:off x="298450" y="8281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888090" y="4115485"/>
            <a:ext cx="3132459" cy="646331"/>
          </a:xfrm>
          <a:prstGeom prst="rect">
            <a:avLst/>
          </a:prstGeom>
          <a:ln>
            <a:solidFill>
              <a:schemeClr val="accent1"/>
            </a:solidFill>
          </a:ln>
        </p:spPr>
        <p:txBody>
          <a:bodyPr wrap="square">
            <a:spAutoFit/>
          </a:bodyPr>
          <a:lstStyle/>
          <a:p>
            <a:pPr algn="ctr"/>
            <a:r>
              <a:rPr lang="fr-FR" dirty="0"/>
              <a:t>/!\ nombre limité de mobilités, courte durée….</a:t>
            </a:r>
          </a:p>
        </p:txBody>
      </p:sp>
      <p:sp>
        <p:nvSpPr>
          <p:cNvPr id="4" name="Rectangle 3"/>
          <p:cNvSpPr/>
          <p:nvPr/>
        </p:nvSpPr>
        <p:spPr>
          <a:xfrm>
            <a:off x="8888090" y="4914216"/>
            <a:ext cx="3132459" cy="646331"/>
          </a:xfrm>
          <a:prstGeom prst="rect">
            <a:avLst/>
          </a:prstGeom>
          <a:ln>
            <a:solidFill>
              <a:schemeClr val="accent1"/>
            </a:solidFill>
          </a:ln>
        </p:spPr>
        <p:txBody>
          <a:bodyPr wrap="square">
            <a:spAutoFit/>
          </a:bodyPr>
          <a:lstStyle/>
          <a:p>
            <a:pPr algn="ctr"/>
            <a:r>
              <a:rPr lang="fr-FR" dirty="0"/>
              <a:t>1 candidature =</a:t>
            </a:r>
            <a:br>
              <a:rPr lang="fr-FR" dirty="0"/>
            </a:br>
            <a:r>
              <a:rPr lang="fr-FR" dirty="0"/>
              <a:t>1 demande de financement</a:t>
            </a:r>
          </a:p>
        </p:txBody>
      </p:sp>
      <p:sp>
        <p:nvSpPr>
          <p:cNvPr id="5" name="Rectangle 4"/>
          <p:cNvSpPr/>
          <p:nvPr/>
        </p:nvSpPr>
        <p:spPr>
          <a:xfrm>
            <a:off x="8909668" y="5719009"/>
            <a:ext cx="3110881" cy="369332"/>
          </a:xfrm>
          <a:prstGeom prst="rect">
            <a:avLst/>
          </a:prstGeom>
          <a:ln>
            <a:solidFill>
              <a:schemeClr val="accent1"/>
            </a:solidFill>
          </a:ln>
        </p:spPr>
        <p:txBody>
          <a:bodyPr wrap="square">
            <a:spAutoFit/>
          </a:bodyPr>
          <a:lstStyle/>
          <a:p>
            <a:pPr algn="ctr"/>
            <a:r>
              <a:rPr lang="fr-FR" dirty="0"/>
              <a:t>Priorité au nouveaux porteurs</a:t>
            </a:r>
          </a:p>
        </p:txBody>
      </p:sp>
      <p:cxnSp>
        <p:nvCxnSpPr>
          <p:cNvPr id="30" name="Connecteur droit avec flèche 29"/>
          <p:cNvCxnSpPr/>
          <p:nvPr/>
        </p:nvCxnSpPr>
        <p:spPr>
          <a:xfrm flipV="1">
            <a:off x="8426449" y="4572000"/>
            <a:ext cx="461642" cy="665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8426449" y="5237382"/>
            <a:ext cx="4616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8437239" y="5237381"/>
            <a:ext cx="461641" cy="666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298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normAutofit lnSpcReduction="10000"/>
          </a:bodyPr>
          <a:lstStyle/>
          <a:p>
            <a:pPr>
              <a:buSzPct val="60000"/>
              <a:buFont typeface="Webdings" panose="05030102010509060703" pitchFamily="18" charset="2"/>
              <a:buChar char="ü"/>
            </a:pPr>
            <a:r>
              <a:rPr lang="fr-FR" sz="2400" dirty="0"/>
              <a:t> Pour les organismes n’ayant jamais fait de projets Erasmus ou qui ne sont pas prêts à faire la demande d’accréditation.</a:t>
            </a:r>
          </a:p>
          <a:p>
            <a:pPr>
              <a:buSzPct val="60000"/>
              <a:buFont typeface="Webdings" panose="05030102010509060703" pitchFamily="18" charset="2"/>
              <a:buChar char="ü"/>
            </a:pPr>
            <a:endParaRPr lang="fr-FR" sz="2400" dirty="0"/>
          </a:p>
          <a:p>
            <a:pPr>
              <a:buSzPct val="60000"/>
              <a:buFont typeface="Webdings" panose="05030102010509060703" pitchFamily="18" charset="2"/>
              <a:buChar char="ü"/>
            </a:pPr>
            <a:r>
              <a:rPr lang="fr-FR" sz="2400" dirty="0"/>
              <a:t> 30 participants maximum (hors visites préparatoires et accompagnateurs). </a:t>
            </a:r>
          </a:p>
          <a:p>
            <a:pPr>
              <a:buSzPct val="60000"/>
              <a:buFont typeface="Webdings" panose="05030102010509060703" pitchFamily="18" charset="2"/>
              <a:buChar char="ü"/>
            </a:pPr>
            <a:endParaRPr lang="fr-FR" sz="2400" dirty="0"/>
          </a:p>
          <a:p>
            <a:pPr>
              <a:buSzPct val="60000"/>
              <a:buFont typeface="Webdings" panose="05030102010509060703" pitchFamily="18" charset="2"/>
              <a:buChar char="ü"/>
            </a:pPr>
            <a:r>
              <a:rPr lang="fr-FR" sz="2400" dirty="0"/>
              <a:t> Ne concerne pas les coordinateurs de consortium, ni les organismes détenteurs de l’accréditation sur le même secteur.</a:t>
            </a:r>
          </a:p>
          <a:p>
            <a:pPr>
              <a:buSzPct val="60000"/>
              <a:buFont typeface="Webdings" panose="05030102010509060703" pitchFamily="18" charset="2"/>
              <a:buChar char="ü"/>
            </a:pPr>
            <a:endParaRPr lang="fr-FR" sz="2400" dirty="0"/>
          </a:p>
          <a:p>
            <a:pPr>
              <a:buSzPct val="60000"/>
              <a:buFont typeface="Webdings" panose="05030102010509060703" pitchFamily="18" charset="2"/>
              <a:buChar char="ü"/>
            </a:pPr>
            <a:r>
              <a:rPr lang="fr-FR" sz="2400" dirty="0"/>
              <a:t> 3 subventions maximum au cours de 5 appels à propositions consécutifs sur le programme 2021-2027. </a:t>
            </a:r>
          </a:p>
          <a:p>
            <a:endParaRPr lang="fr-FR" dirty="0"/>
          </a:p>
        </p:txBody>
      </p:sp>
      <p:sp>
        <p:nvSpPr>
          <p:cNvPr id="6" name="Titre 5"/>
          <p:cNvSpPr>
            <a:spLocks noGrp="1"/>
          </p:cNvSpPr>
          <p:nvPr>
            <p:ph type="title"/>
          </p:nvPr>
        </p:nvSpPr>
        <p:spPr/>
        <p:txBody>
          <a:bodyPr/>
          <a:lstStyle/>
          <a:p>
            <a:r>
              <a:rPr lang="fr-FR" dirty="0"/>
              <a:t>Les projets de mobilité de courte durée</a:t>
            </a:r>
          </a:p>
        </p:txBody>
      </p:sp>
    </p:spTree>
    <p:extLst>
      <p:ext uri="{BB962C8B-B14F-4D97-AF65-F5344CB8AC3E}">
        <p14:creationId xmlns:p14="http://schemas.microsoft.com/office/powerpoint/2010/main" val="947319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254185" y="1039424"/>
            <a:ext cx="11827240" cy="52309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fr-FR" sz="1400" dirty="0"/>
          </a:p>
          <a:p>
            <a:pPr marL="342900" indent="-342900" algn="l">
              <a:buFont typeface="Arial" panose="020B0604020202020204" pitchFamily="34" charset="0"/>
              <a:buChar char="•"/>
            </a:pPr>
            <a:r>
              <a:rPr lang="fr-FR" b="1" dirty="0"/>
              <a:t>Stratégie pluriannuelle d’internationalisation</a:t>
            </a:r>
          </a:p>
          <a:p>
            <a:pPr marL="342900" indent="-342900" algn="l">
              <a:buFont typeface="Arial" panose="020B0604020202020204" pitchFamily="34" charset="0"/>
              <a:buChar char="•"/>
            </a:pPr>
            <a:endParaRPr lang="fr-FR" b="1" dirty="0"/>
          </a:p>
          <a:p>
            <a:pPr marL="342900" indent="-342900" algn="l">
              <a:buFont typeface="Arial" panose="020B0604020202020204" pitchFamily="34" charset="0"/>
              <a:buChar char="•"/>
            </a:pPr>
            <a:r>
              <a:rPr lang="fr-FR" b="1" dirty="0"/>
              <a:t>facilite</a:t>
            </a:r>
            <a:r>
              <a:rPr lang="fr-FR" dirty="0"/>
              <a:t> </a:t>
            </a:r>
            <a:r>
              <a:rPr lang="fr-FR" b="1" dirty="0"/>
              <a:t>la participation </a:t>
            </a:r>
            <a:r>
              <a:rPr lang="fr-FR" dirty="0"/>
              <a:t>de l’organisme/du consortium </a:t>
            </a:r>
            <a:r>
              <a:rPr lang="fr-FR" b="1" dirty="0"/>
              <a:t>au programme;</a:t>
            </a:r>
          </a:p>
          <a:p>
            <a:pPr marL="342900" indent="-342900" algn="l">
              <a:buFont typeface="Arial" panose="020B0604020202020204" pitchFamily="34" charset="0"/>
              <a:buChar char="•"/>
            </a:pPr>
            <a:endParaRPr lang="fr-FR" sz="1400" b="1" dirty="0"/>
          </a:p>
          <a:p>
            <a:pPr marL="342900" indent="-342900" algn="l">
              <a:buFont typeface="Arial" panose="020B0604020202020204" pitchFamily="34" charset="0"/>
              <a:buChar char="•"/>
            </a:pPr>
            <a:r>
              <a:rPr lang="fr-FR" b="1" dirty="0"/>
              <a:t>permet de se concentrer davantage sur la qualité </a:t>
            </a:r>
            <a:r>
              <a:rPr lang="fr-FR" dirty="0"/>
              <a:t>de vos projets et la réalisation de vos objectifs à long terme;</a:t>
            </a:r>
          </a:p>
          <a:p>
            <a:pPr algn="l"/>
            <a:endParaRPr lang="fr-FR" sz="1400" dirty="0"/>
          </a:p>
          <a:p>
            <a:pPr marL="342900" indent="-342900" algn="l">
              <a:buFont typeface="Arial" panose="020B0604020202020204" pitchFamily="34" charset="0"/>
              <a:buChar char="•"/>
            </a:pPr>
            <a:r>
              <a:rPr lang="fr-FR" dirty="0"/>
              <a:t>donne de la </a:t>
            </a:r>
            <a:r>
              <a:rPr lang="fr-FR" b="1" dirty="0"/>
              <a:t>visibilité</a:t>
            </a:r>
            <a:r>
              <a:rPr lang="fr-FR" dirty="0"/>
              <a:t> ;</a:t>
            </a:r>
          </a:p>
          <a:p>
            <a:pPr algn="l"/>
            <a:endParaRPr lang="fr-FR" sz="1400" dirty="0"/>
          </a:p>
          <a:p>
            <a:pPr marL="342900" indent="-342900" algn="l">
              <a:buFont typeface="Arial" panose="020B0604020202020204" pitchFamily="34" charset="0"/>
              <a:buChar char="•"/>
            </a:pPr>
            <a:r>
              <a:rPr lang="fr-FR" b="1" dirty="0"/>
              <a:t>réduit la charge administrative;</a:t>
            </a:r>
          </a:p>
          <a:p>
            <a:pPr algn="l"/>
            <a:endParaRPr lang="fr-FR" sz="1400" dirty="0"/>
          </a:p>
          <a:p>
            <a:pPr marL="342900" indent="-342900" algn="l">
              <a:buFont typeface="Arial" panose="020B0604020202020204" pitchFamily="34" charset="0"/>
              <a:buChar char="•"/>
            </a:pPr>
            <a:r>
              <a:rPr lang="fr-FR" dirty="0"/>
              <a:t>donne de la </a:t>
            </a:r>
            <a:r>
              <a:rPr lang="fr-FR" b="1" dirty="0"/>
              <a:t>souplesse</a:t>
            </a:r>
            <a:r>
              <a:rPr lang="fr-FR" dirty="0"/>
              <a:t> (consortium, objectifs évolutifs en cours de programmation)</a:t>
            </a:r>
          </a:p>
          <a:p>
            <a:pPr algn="l"/>
            <a:endParaRPr lang="fr-FR" sz="1400" dirty="0"/>
          </a:p>
        </p:txBody>
      </p:sp>
      <p:sp>
        <p:nvSpPr>
          <p:cNvPr id="4" name="Titre 3"/>
          <p:cNvSpPr>
            <a:spLocks noGrp="1"/>
          </p:cNvSpPr>
          <p:nvPr>
            <p:ph type="title"/>
          </p:nvPr>
        </p:nvSpPr>
        <p:spPr>
          <a:xfrm>
            <a:off x="1065177" y="0"/>
            <a:ext cx="10826150" cy="828136"/>
          </a:xfrm>
        </p:spPr>
        <p:txBody>
          <a:bodyPr>
            <a:normAutofit/>
          </a:bodyPr>
          <a:lstStyle/>
          <a:p>
            <a:r>
              <a:rPr lang="fr-FR" dirty="0"/>
              <a:t>Pour résumer, l’accréditation….</a:t>
            </a:r>
          </a:p>
        </p:txBody>
      </p:sp>
    </p:spTree>
    <p:extLst>
      <p:ext uri="{BB962C8B-B14F-4D97-AF65-F5344CB8AC3E}">
        <p14:creationId xmlns:p14="http://schemas.microsoft.com/office/powerpoint/2010/main" val="18416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5928" y="1316229"/>
            <a:ext cx="11056620" cy="2123658"/>
          </a:xfrm>
          <a:prstGeom prst="rect">
            <a:avLst/>
          </a:prstGeom>
          <a:ln>
            <a:solidFill>
              <a:srgbClr val="234070"/>
            </a:solidFill>
          </a:ln>
        </p:spPr>
        <p:txBody>
          <a:bodyPr wrap="square">
            <a:spAutoFit/>
          </a:bodyPr>
          <a:lstStyle/>
          <a:p>
            <a:pPr algn="ctr"/>
            <a:r>
              <a:rPr lang="fr-FR" sz="2400" b="1" dirty="0"/>
              <a:t>Contact à l’agence Erasmus+ France</a:t>
            </a:r>
          </a:p>
          <a:p>
            <a:pPr algn="ctr"/>
            <a:endParaRPr lang="fr-FR" dirty="0"/>
          </a:p>
          <a:p>
            <a:pPr algn="ctr"/>
            <a:r>
              <a:rPr lang="fr-FR" dirty="0"/>
              <a:t>ENSEIGNEMENT SCOLAIRE</a:t>
            </a:r>
          </a:p>
          <a:p>
            <a:pPr algn="ctr"/>
            <a:r>
              <a:rPr lang="fr-FR" dirty="0">
                <a:hlinkClick r:id="rId3"/>
              </a:rPr>
              <a:t>promotion.scolaire@agence-erasmus.fr</a:t>
            </a:r>
            <a:r>
              <a:rPr lang="fr-FR" dirty="0"/>
              <a:t> </a:t>
            </a:r>
          </a:p>
          <a:p>
            <a:pPr algn="ctr"/>
            <a:r>
              <a:rPr lang="fr-FR" dirty="0"/>
              <a:t>ENSEIGNEMENT ET FORMATION PRFESSIONNELLE</a:t>
            </a:r>
          </a:p>
          <a:p>
            <a:pPr algn="ctr"/>
            <a:r>
              <a:rPr lang="fr-FR" dirty="0">
                <a:hlinkClick r:id="rId4"/>
              </a:rPr>
              <a:t>promotion.formpro@agence-erasmus.fr</a:t>
            </a:r>
            <a:r>
              <a:rPr lang="fr-FR" dirty="0"/>
              <a:t>  </a:t>
            </a:r>
          </a:p>
          <a:p>
            <a:pPr algn="ctr"/>
            <a:endParaRPr lang="fr-FR" dirty="0"/>
          </a:p>
        </p:txBody>
      </p:sp>
      <p:sp>
        <p:nvSpPr>
          <p:cNvPr id="8" name="Rectangle 7"/>
          <p:cNvSpPr/>
          <p:nvPr/>
        </p:nvSpPr>
        <p:spPr>
          <a:xfrm>
            <a:off x="625928" y="3740249"/>
            <a:ext cx="11056620" cy="2339102"/>
          </a:xfrm>
          <a:prstGeom prst="rect">
            <a:avLst/>
          </a:prstGeom>
          <a:ln>
            <a:solidFill>
              <a:srgbClr val="234070"/>
            </a:solidFill>
          </a:ln>
        </p:spPr>
        <p:txBody>
          <a:bodyPr wrap="square">
            <a:spAutoFit/>
          </a:bodyPr>
          <a:lstStyle/>
          <a:p>
            <a:pPr algn="ctr"/>
            <a:r>
              <a:rPr lang="fr-FR" sz="2400" b="1" dirty="0"/>
              <a:t>Contact à la DRAREIC de la région académique PACA</a:t>
            </a:r>
          </a:p>
          <a:p>
            <a:pPr algn="ctr"/>
            <a:endParaRPr lang="fr-FR" sz="1400" dirty="0"/>
          </a:p>
          <a:p>
            <a:pPr algn="ctr"/>
            <a:r>
              <a:rPr lang="fr-FR" cap="all" dirty="0"/>
              <a:t>Secteur Scolaire</a:t>
            </a:r>
            <a:endParaRPr lang="fr-FR" dirty="0"/>
          </a:p>
          <a:p>
            <a:pPr algn="ctr"/>
            <a:r>
              <a:rPr lang="fr-FR" dirty="0"/>
              <a:t>Lucie </a:t>
            </a:r>
            <a:r>
              <a:rPr lang="fr-FR" dirty="0" err="1"/>
              <a:t>Vincendon</a:t>
            </a:r>
            <a:r>
              <a:rPr lang="fr-FR" dirty="0"/>
              <a:t> : </a:t>
            </a:r>
            <a:r>
              <a:rPr lang="fr-FR" dirty="0">
                <a:hlinkClick r:id="rId5"/>
              </a:rPr>
              <a:t>lucie.vincendon@region-academique-paca.fr</a:t>
            </a:r>
            <a:endParaRPr lang="fr-FR" dirty="0"/>
          </a:p>
          <a:p>
            <a:pPr algn="ctr"/>
            <a:endParaRPr lang="fr-FR" dirty="0"/>
          </a:p>
          <a:p>
            <a:pPr algn="ctr"/>
            <a:r>
              <a:rPr lang="fr-FR" cap="all" dirty="0"/>
              <a:t>Secteur professionnel</a:t>
            </a:r>
            <a:endParaRPr lang="fr-FR" dirty="0"/>
          </a:p>
          <a:p>
            <a:pPr algn="ctr"/>
            <a:r>
              <a:rPr lang="fr-FR" dirty="0"/>
              <a:t>Stéphanie Goguet : </a:t>
            </a:r>
            <a:r>
              <a:rPr lang="fr-FR" dirty="0">
                <a:hlinkClick r:id="rId6"/>
              </a:rPr>
              <a:t>stephanie.goguet@region-academique-paca.fr</a:t>
            </a:r>
            <a:r>
              <a:rPr lang="fr-FR" dirty="0"/>
              <a:t> </a:t>
            </a:r>
          </a:p>
          <a:p>
            <a:pPr algn="ctr"/>
            <a:endParaRPr lang="fr-FR" dirty="0"/>
          </a:p>
        </p:txBody>
      </p:sp>
      <p:sp>
        <p:nvSpPr>
          <p:cNvPr id="4" name="Titre 3"/>
          <p:cNvSpPr>
            <a:spLocks noGrp="1"/>
          </p:cNvSpPr>
          <p:nvPr>
            <p:ph type="title"/>
          </p:nvPr>
        </p:nvSpPr>
        <p:spPr/>
        <p:txBody>
          <a:bodyPr/>
          <a:lstStyle/>
          <a:p>
            <a:r>
              <a:rPr lang="fr-FR" dirty="0"/>
              <a:t>Contact</a:t>
            </a:r>
          </a:p>
        </p:txBody>
      </p:sp>
    </p:spTree>
    <p:extLst>
      <p:ext uri="{BB962C8B-B14F-4D97-AF65-F5344CB8AC3E}">
        <p14:creationId xmlns:p14="http://schemas.microsoft.com/office/powerpoint/2010/main" val="142248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L’architecture du programme</a:t>
            </a:r>
          </a:p>
        </p:txBody>
      </p:sp>
      <p:grpSp>
        <p:nvGrpSpPr>
          <p:cNvPr id="5" name="Groupe 4">
            <a:extLst/>
          </p:cNvPr>
          <p:cNvGrpSpPr/>
          <p:nvPr/>
        </p:nvGrpSpPr>
        <p:grpSpPr>
          <a:xfrm>
            <a:off x="1247228" y="1768466"/>
            <a:ext cx="9659044" cy="1298467"/>
            <a:chOff x="1247228" y="1768466"/>
            <a:chExt cx="9659044" cy="1298467"/>
          </a:xfrm>
        </p:grpSpPr>
        <p:sp>
          <p:nvSpPr>
            <p:cNvPr id="6" name="Forme libre 10"/>
            <p:cNvSpPr/>
            <p:nvPr/>
          </p:nvSpPr>
          <p:spPr>
            <a:xfrm>
              <a:off x="7557890" y="1786051"/>
              <a:ext cx="1804929" cy="1266008"/>
            </a:xfrm>
            <a:custGeom>
              <a:avLst/>
              <a:gdLst>
                <a:gd name="connsiteX0" fmla="*/ 0 w 1679140"/>
                <a:gd name="connsiteY0" fmla="*/ 167917 h 1007484"/>
                <a:gd name="connsiteX1" fmla="*/ 167917 w 1679140"/>
                <a:gd name="connsiteY1" fmla="*/ 0 h 1007484"/>
                <a:gd name="connsiteX2" fmla="*/ 1511223 w 1679140"/>
                <a:gd name="connsiteY2" fmla="*/ 0 h 1007484"/>
                <a:gd name="connsiteX3" fmla="*/ 1679140 w 1679140"/>
                <a:gd name="connsiteY3" fmla="*/ 167917 h 1007484"/>
                <a:gd name="connsiteX4" fmla="*/ 1679140 w 1679140"/>
                <a:gd name="connsiteY4" fmla="*/ 839567 h 1007484"/>
                <a:gd name="connsiteX5" fmla="*/ 1511223 w 1679140"/>
                <a:gd name="connsiteY5" fmla="*/ 1007484 h 1007484"/>
                <a:gd name="connsiteX6" fmla="*/ 167917 w 1679140"/>
                <a:gd name="connsiteY6" fmla="*/ 1007484 h 1007484"/>
                <a:gd name="connsiteX7" fmla="*/ 0 w 1679140"/>
                <a:gd name="connsiteY7" fmla="*/ 839567 h 1007484"/>
                <a:gd name="connsiteX8" fmla="*/ 0 w 1679140"/>
                <a:gd name="connsiteY8" fmla="*/ 167917 h 10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140" h="1007484">
                  <a:moveTo>
                    <a:pt x="0" y="167917"/>
                  </a:moveTo>
                  <a:cubicBezTo>
                    <a:pt x="0" y="75179"/>
                    <a:pt x="75179" y="0"/>
                    <a:pt x="167917" y="0"/>
                  </a:cubicBezTo>
                  <a:lnTo>
                    <a:pt x="1511223" y="0"/>
                  </a:lnTo>
                  <a:cubicBezTo>
                    <a:pt x="1603961" y="0"/>
                    <a:pt x="1679140" y="75179"/>
                    <a:pt x="1679140" y="167917"/>
                  </a:cubicBezTo>
                  <a:lnTo>
                    <a:pt x="1679140" y="839567"/>
                  </a:lnTo>
                  <a:cubicBezTo>
                    <a:pt x="1679140" y="932305"/>
                    <a:pt x="1603961" y="1007484"/>
                    <a:pt x="1511223" y="1007484"/>
                  </a:cubicBezTo>
                  <a:lnTo>
                    <a:pt x="167917" y="1007484"/>
                  </a:lnTo>
                  <a:cubicBezTo>
                    <a:pt x="75179" y="1007484"/>
                    <a:pt x="0" y="932305"/>
                    <a:pt x="0" y="839567"/>
                  </a:cubicBezTo>
                  <a:lnTo>
                    <a:pt x="0" y="167917"/>
                  </a:lnTo>
                  <a:close/>
                </a:path>
              </a:pathLst>
            </a:custGeom>
            <a:solidFill>
              <a:srgbClr val="143C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606" tIns="82606" rIns="82606" bIns="82606" numCol="1" spcCol="1270" anchor="ctr" anchorCtr="0">
              <a:noAutofit/>
            </a:bodyPr>
            <a:lstStyle/>
            <a:p>
              <a:pPr algn="ctr" defTabSz="533400">
                <a:lnSpc>
                  <a:spcPct val="90000"/>
                </a:lnSpc>
                <a:spcBef>
                  <a:spcPct val="0"/>
                </a:spcBef>
                <a:spcAft>
                  <a:spcPct val="35000"/>
                </a:spcAft>
              </a:pPr>
              <a:r>
                <a:rPr lang="fr-FR" b="1"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Enseignement et formation professionnels</a:t>
              </a:r>
            </a:p>
          </p:txBody>
        </p:sp>
        <p:sp>
          <p:nvSpPr>
            <p:cNvPr id="7" name="Forme libre 11"/>
            <p:cNvSpPr/>
            <p:nvPr/>
          </p:nvSpPr>
          <p:spPr>
            <a:xfrm>
              <a:off x="3231896" y="1772313"/>
              <a:ext cx="1804929" cy="1266008"/>
            </a:xfrm>
            <a:custGeom>
              <a:avLst/>
              <a:gdLst>
                <a:gd name="connsiteX0" fmla="*/ 0 w 1679140"/>
                <a:gd name="connsiteY0" fmla="*/ 167917 h 1007484"/>
                <a:gd name="connsiteX1" fmla="*/ 167917 w 1679140"/>
                <a:gd name="connsiteY1" fmla="*/ 0 h 1007484"/>
                <a:gd name="connsiteX2" fmla="*/ 1511223 w 1679140"/>
                <a:gd name="connsiteY2" fmla="*/ 0 h 1007484"/>
                <a:gd name="connsiteX3" fmla="*/ 1679140 w 1679140"/>
                <a:gd name="connsiteY3" fmla="*/ 167917 h 1007484"/>
                <a:gd name="connsiteX4" fmla="*/ 1679140 w 1679140"/>
                <a:gd name="connsiteY4" fmla="*/ 839567 h 1007484"/>
                <a:gd name="connsiteX5" fmla="*/ 1511223 w 1679140"/>
                <a:gd name="connsiteY5" fmla="*/ 1007484 h 1007484"/>
                <a:gd name="connsiteX6" fmla="*/ 167917 w 1679140"/>
                <a:gd name="connsiteY6" fmla="*/ 1007484 h 1007484"/>
                <a:gd name="connsiteX7" fmla="*/ 0 w 1679140"/>
                <a:gd name="connsiteY7" fmla="*/ 839567 h 1007484"/>
                <a:gd name="connsiteX8" fmla="*/ 0 w 1679140"/>
                <a:gd name="connsiteY8" fmla="*/ 167917 h 10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140" h="1007484">
                  <a:moveTo>
                    <a:pt x="0" y="167917"/>
                  </a:moveTo>
                  <a:cubicBezTo>
                    <a:pt x="0" y="75179"/>
                    <a:pt x="75179" y="0"/>
                    <a:pt x="167917" y="0"/>
                  </a:cubicBezTo>
                  <a:lnTo>
                    <a:pt x="1511223" y="0"/>
                  </a:lnTo>
                  <a:cubicBezTo>
                    <a:pt x="1603961" y="0"/>
                    <a:pt x="1679140" y="75179"/>
                    <a:pt x="1679140" y="167917"/>
                  </a:cubicBezTo>
                  <a:lnTo>
                    <a:pt x="1679140" y="839567"/>
                  </a:lnTo>
                  <a:cubicBezTo>
                    <a:pt x="1679140" y="932305"/>
                    <a:pt x="1603961" y="1007484"/>
                    <a:pt x="1511223" y="1007484"/>
                  </a:cubicBezTo>
                  <a:lnTo>
                    <a:pt x="167917" y="1007484"/>
                  </a:lnTo>
                  <a:cubicBezTo>
                    <a:pt x="75179" y="1007484"/>
                    <a:pt x="0" y="932305"/>
                    <a:pt x="0" y="839567"/>
                  </a:cubicBezTo>
                  <a:lnTo>
                    <a:pt x="0" y="167917"/>
                  </a:lnTo>
                  <a:close/>
                </a:path>
              </a:pathLst>
            </a:cu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77" tIns="70477" rIns="70477" bIns="70477" numCol="1" spcCol="1270" anchor="ctr" anchorCtr="0">
              <a:noAutofit/>
            </a:bodyPr>
            <a:lstStyle/>
            <a:p>
              <a:pPr algn="ctr" defTabSz="600075">
                <a:lnSpc>
                  <a:spcPct val="90000"/>
                </a:lnSpc>
                <a:spcBef>
                  <a:spcPct val="0"/>
                </a:spcBef>
                <a:spcAft>
                  <a:spcPct val="35000"/>
                </a:spcAft>
              </a:pPr>
              <a:r>
                <a:rPr lang="fr-FR" sz="1400" dirty="0">
                  <a:solidFill>
                    <a:prstClr val="white"/>
                  </a:solidFill>
                  <a:latin typeface="Arial" panose="020B0604020202020204" pitchFamily="34" charset="0"/>
                  <a:cs typeface="Arial" panose="020B0604020202020204" pitchFamily="34" charset="0"/>
                </a:rPr>
                <a:t>Enseignement supérieur</a:t>
              </a:r>
            </a:p>
          </p:txBody>
        </p:sp>
        <p:sp>
          <p:nvSpPr>
            <p:cNvPr id="8" name="Forme libre 12"/>
            <p:cNvSpPr/>
            <p:nvPr/>
          </p:nvSpPr>
          <p:spPr>
            <a:xfrm>
              <a:off x="5305656" y="1791886"/>
              <a:ext cx="1978888" cy="1266008"/>
            </a:xfrm>
            <a:custGeom>
              <a:avLst/>
              <a:gdLst>
                <a:gd name="connsiteX0" fmla="*/ 0 w 1840975"/>
                <a:gd name="connsiteY0" fmla="*/ 167917 h 1007484"/>
                <a:gd name="connsiteX1" fmla="*/ 167917 w 1840975"/>
                <a:gd name="connsiteY1" fmla="*/ 0 h 1007484"/>
                <a:gd name="connsiteX2" fmla="*/ 1673058 w 1840975"/>
                <a:gd name="connsiteY2" fmla="*/ 0 h 1007484"/>
                <a:gd name="connsiteX3" fmla="*/ 1840975 w 1840975"/>
                <a:gd name="connsiteY3" fmla="*/ 167917 h 1007484"/>
                <a:gd name="connsiteX4" fmla="*/ 1840975 w 1840975"/>
                <a:gd name="connsiteY4" fmla="*/ 839567 h 1007484"/>
                <a:gd name="connsiteX5" fmla="*/ 1673058 w 1840975"/>
                <a:gd name="connsiteY5" fmla="*/ 1007484 h 1007484"/>
                <a:gd name="connsiteX6" fmla="*/ 167917 w 1840975"/>
                <a:gd name="connsiteY6" fmla="*/ 1007484 h 1007484"/>
                <a:gd name="connsiteX7" fmla="*/ 0 w 1840975"/>
                <a:gd name="connsiteY7" fmla="*/ 839567 h 1007484"/>
                <a:gd name="connsiteX8" fmla="*/ 0 w 1840975"/>
                <a:gd name="connsiteY8" fmla="*/ 167917 h 10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975" h="1007484">
                  <a:moveTo>
                    <a:pt x="0" y="167917"/>
                  </a:moveTo>
                  <a:cubicBezTo>
                    <a:pt x="0" y="75179"/>
                    <a:pt x="75179" y="0"/>
                    <a:pt x="167917" y="0"/>
                  </a:cubicBezTo>
                  <a:lnTo>
                    <a:pt x="1673058" y="0"/>
                  </a:lnTo>
                  <a:cubicBezTo>
                    <a:pt x="1765796" y="0"/>
                    <a:pt x="1840975" y="75179"/>
                    <a:pt x="1840975" y="167917"/>
                  </a:cubicBezTo>
                  <a:lnTo>
                    <a:pt x="1840975" y="839567"/>
                  </a:lnTo>
                  <a:cubicBezTo>
                    <a:pt x="1840975" y="932305"/>
                    <a:pt x="1765796" y="1007484"/>
                    <a:pt x="1673058" y="1007484"/>
                  </a:cubicBezTo>
                  <a:lnTo>
                    <a:pt x="167917" y="1007484"/>
                  </a:lnTo>
                  <a:cubicBezTo>
                    <a:pt x="75179" y="1007484"/>
                    <a:pt x="0" y="932305"/>
                    <a:pt x="0" y="839567"/>
                  </a:cubicBezTo>
                  <a:lnTo>
                    <a:pt x="0" y="167917"/>
                  </a:lnTo>
                  <a:close/>
                </a:path>
              </a:pathLst>
            </a:custGeom>
            <a:solidFill>
              <a:srgbClr val="143C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606" tIns="82606" rIns="82606" bIns="82606" numCol="1" spcCol="1270" anchor="ctr" anchorCtr="0">
              <a:noAutofit/>
            </a:bodyPr>
            <a:lstStyle/>
            <a:p>
              <a:pPr algn="ctr" defTabSz="533400">
                <a:lnSpc>
                  <a:spcPct val="90000"/>
                </a:lnSpc>
                <a:spcBef>
                  <a:spcPct val="0"/>
                </a:spcBef>
                <a:spcAft>
                  <a:spcPct val="35000"/>
                </a:spcAft>
              </a:pPr>
              <a:r>
                <a:rPr lang="fr-FR" b="1"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Enseignement scolaire</a:t>
              </a:r>
            </a:p>
          </p:txBody>
        </p:sp>
        <p:sp>
          <p:nvSpPr>
            <p:cNvPr id="9" name="Forme libre 13"/>
            <p:cNvSpPr/>
            <p:nvPr/>
          </p:nvSpPr>
          <p:spPr>
            <a:xfrm>
              <a:off x="1247228" y="1791886"/>
              <a:ext cx="1715837" cy="1226862"/>
            </a:xfrm>
            <a:custGeom>
              <a:avLst/>
              <a:gdLst>
                <a:gd name="connsiteX0" fmla="*/ 0 w 1596257"/>
                <a:gd name="connsiteY0" fmla="*/ 162725 h 976332"/>
                <a:gd name="connsiteX1" fmla="*/ 162725 w 1596257"/>
                <a:gd name="connsiteY1" fmla="*/ 0 h 976332"/>
                <a:gd name="connsiteX2" fmla="*/ 1433532 w 1596257"/>
                <a:gd name="connsiteY2" fmla="*/ 0 h 976332"/>
                <a:gd name="connsiteX3" fmla="*/ 1596257 w 1596257"/>
                <a:gd name="connsiteY3" fmla="*/ 162725 h 976332"/>
                <a:gd name="connsiteX4" fmla="*/ 1596257 w 1596257"/>
                <a:gd name="connsiteY4" fmla="*/ 813607 h 976332"/>
                <a:gd name="connsiteX5" fmla="*/ 1433532 w 1596257"/>
                <a:gd name="connsiteY5" fmla="*/ 976332 h 976332"/>
                <a:gd name="connsiteX6" fmla="*/ 162725 w 1596257"/>
                <a:gd name="connsiteY6" fmla="*/ 976332 h 976332"/>
                <a:gd name="connsiteX7" fmla="*/ 0 w 1596257"/>
                <a:gd name="connsiteY7" fmla="*/ 813607 h 976332"/>
                <a:gd name="connsiteX8" fmla="*/ 0 w 1596257"/>
                <a:gd name="connsiteY8" fmla="*/ 162725 h 97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257" h="976332">
                  <a:moveTo>
                    <a:pt x="0" y="162725"/>
                  </a:moveTo>
                  <a:cubicBezTo>
                    <a:pt x="0" y="72854"/>
                    <a:pt x="72854" y="0"/>
                    <a:pt x="162725" y="0"/>
                  </a:cubicBezTo>
                  <a:lnTo>
                    <a:pt x="1433532" y="0"/>
                  </a:lnTo>
                  <a:cubicBezTo>
                    <a:pt x="1523403" y="0"/>
                    <a:pt x="1596257" y="72854"/>
                    <a:pt x="1596257" y="162725"/>
                  </a:cubicBezTo>
                  <a:lnTo>
                    <a:pt x="1596257" y="813607"/>
                  </a:lnTo>
                  <a:cubicBezTo>
                    <a:pt x="1596257" y="903478"/>
                    <a:pt x="1523403" y="976332"/>
                    <a:pt x="1433532" y="976332"/>
                  </a:cubicBezTo>
                  <a:lnTo>
                    <a:pt x="162725" y="976332"/>
                  </a:lnTo>
                  <a:cubicBezTo>
                    <a:pt x="72854" y="976332"/>
                    <a:pt x="0" y="903478"/>
                    <a:pt x="0" y="813607"/>
                  </a:cubicBezTo>
                  <a:lnTo>
                    <a:pt x="0" y="162725"/>
                  </a:lnTo>
                  <a:close/>
                </a:path>
              </a:pathLst>
            </a:cu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77" tIns="70477" rIns="70477" bIns="70477" numCol="1" spcCol="1270" anchor="ctr" anchorCtr="0">
              <a:noAutofit/>
            </a:bodyPr>
            <a:lstStyle/>
            <a:p>
              <a:pPr algn="ctr" defTabSz="600075">
                <a:lnSpc>
                  <a:spcPct val="90000"/>
                </a:lnSpc>
                <a:spcBef>
                  <a:spcPct val="0"/>
                </a:spcBef>
                <a:spcAft>
                  <a:spcPct val="35000"/>
                </a:spcAft>
              </a:pPr>
              <a:r>
                <a:rPr lang="fr-FR" sz="1400" dirty="0">
                  <a:solidFill>
                    <a:prstClr val="white"/>
                  </a:solidFill>
                  <a:latin typeface="Arial" panose="020B0604020202020204" pitchFamily="34" charset="0"/>
                  <a:cs typeface="Arial" panose="020B0604020202020204" pitchFamily="34" charset="0"/>
                </a:rPr>
                <a:t>Education des adultes</a:t>
              </a:r>
            </a:p>
          </p:txBody>
        </p:sp>
        <p:sp>
          <p:nvSpPr>
            <p:cNvPr id="10" name="Forme libre 14"/>
            <p:cNvSpPr/>
            <p:nvPr/>
          </p:nvSpPr>
          <p:spPr>
            <a:xfrm>
              <a:off x="9535925" y="2501416"/>
              <a:ext cx="1367108" cy="565517"/>
            </a:xfrm>
            <a:custGeom>
              <a:avLst/>
              <a:gdLst>
                <a:gd name="connsiteX0" fmla="*/ 0 w 1271831"/>
                <a:gd name="connsiteY0" fmla="*/ 89750 h 538490"/>
                <a:gd name="connsiteX1" fmla="*/ 89750 w 1271831"/>
                <a:gd name="connsiteY1" fmla="*/ 0 h 538490"/>
                <a:gd name="connsiteX2" fmla="*/ 1182081 w 1271831"/>
                <a:gd name="connsiteY2" fmla="*/ 0 h 538490"/>
                <a:gd name="connsiteX3" fmla="*/ 1271831 w 1271831"/>
                <a:gd name="connsiteY3" fmla="*/ 89750 h 538490"/>
                <a:gd name="connsiteX4" fmla="*/ 1271831 w 1271831"/>
                <a:gd name="connsiteY4" fmla="*/ 448740 h 538490"/>
                <a:gd name="connsiteX5" fmla="*/ 1182081 w 1271831"/>
                <a:gd name="connsiteY5" fmla="*/ 538490 h 538490"/>
                <a:gd name="connsiteX6" fmla="*/ 89750 w 1271831"/>
                <a:gd name="connsiteY6" fmla="*/ 538490 h 538490"/>
                <a:gd name="connsiteX7" fmla="*/ 0 w 1271831"/>
                <a:gd name="connsiteY7" fmla="*/ 448740 h 538490"/>
                <a:gd name="connsiteX8" fmla="*/ 0 w 1271831"/>
                <a:gd name="connsiteY8" fmla="*/ 89750 h 53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831" h="538490">
                  <a:moveTo>
                    <a:pt x="0" y="89750"/>
                  </a:moveTo>
                  <a:cubicBezTo>
                    <a:pt x="0" y="40182"/>
                    <a:pt x="40182" y="0"/>
                    <a:pt x="89750" y="0"/>
                  </a:cubicBezTo>
                  <a:lnTo>
                    <a:pt x="1182081" y="0"/>
                  </a:lnTo>
                  <a:cubicBezTo>
                    <a:pt x="1231649" y="0"/>
                    <a:pt x="1271831" y="40182"/>
                    <a:pt x="1271831" y="89750"/>
                  </a:cubicBezTo>
                  <a:lnTo>
                    <a:pt x="1271831" y="448740"/>
                  </a:lnTo>
                  <a:cubicBezTo>
                    <a:pt x="1271831" y="498308"/>
                    <a:pt x="1231649" y="538490"/>
                    <a:pt x="1182081" y="538490"/>
                  </a:cubicBezTo>
                  <a:lnTo>
                    <a:pt x="89750" y="538490"/>
                  </a:lnTo>
                  <a:cubicBezTo>
                    <a:pt x="40182" y="538490"/>
                    <a:pt x="0" y="498308"/>
                    <a:pt x="0" y="448740"/>
                  </a:cubicBezTo>
                  <a:lnTo>
                    <a:pt x="0" y="89750"/>
                  </a:lnTo>
                  <a:close/>
                </a:path>
              </a:pathLst>
            </a:cu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50" tIns="71150" rIns="71150" bIns="71150" numCol="1" spcCol="1270" anchor="ctr" anchorCtr="0">
              <a:noAutofit/>
            </a:bodyPr>
            <a:lstStyle/>
            <a:p>
              <a:pPr algn="ctr" defTabSz="600075">
                <a:lnSpc>
                  <a:spcPct val="90000"/>
                </a:lnSpc>
                <a:spcBef>
                  <a:spcPct val="0"/>
                </a:spcBef>
                <a:spcAft>
                  <a:spcPct val="35000"/>
                </a:spcAft>
              </a:pPr>
              <a:r>
                <a:rPr lang="fr-FR" sz="1400" dirty="0">
                  <a:solidFill>
                    <a:prstClr val="white"/>
                  </a:solidFill>
                  <a:latin typeface="Arial" panose="020B0604020202020204" pitchFamily="34" charset="0"/>
                  <a:cs typeface="Arial" panose="020B0604020202020204" pitchFamily="34" charset="0"/>
                </a:rPr>
                <a:t>Sport</a:t>
              </a:r>
            </a:p>
          </p:txBody>
        </p:sp>
        <p:sp>
          <p:nvSpPr>
            <p:cNvPr id="11" name="Forme libre 15"/>
            <p:cNvSpPr/>
            <p:nvPr/>
          </p:nvSpPr>
          <p:spPr>
            <a:xfrm>
              <a:off x="9532685" y="1768466"/>
              <a:ext cx="1373587" cy="565517"/>
            </a:xfrm>
            <a:custGeom>
              <a:avLst/>
              <a:gdLst>
                <a:gd name="connsiteX0" fmla="*/ 0 w 1277859"/>
                <a:gd name="connsiteY0" fmla="*/ 86684 h 520093"/>
                <a:gd name="connsiteX1" fmla="*/ 86684 w 1277859"/>
                <a:gd name="connsiteY1" fmla="*/ 0 h 520093"/>
                <a:gd name="connsiteX2" fmla="*/ 1191175 w 1277859"/>
                <a:gd name="connsiteY2" fmla="*/ 0 h 520093"/>
                <a:gd name="connsiteX3" fmla="*/ 1277859 w 1277859"/>
                <a:gd name="connsiteY3" fmla="*/ 86684 h 520093"/>
                <a:gd name="connsiteX4" fmla="*/ 1277859 w 1277859"/>
                <a:gd name="connsiteY4" fmla="*/ 433409 h 520093"/>
                <a:gd name="connsiteX5" fmla="*/ 1191175 w 1277859"/>
                <a:gd name="connsiteY5" fmla="*/ 520093 h 520093"/>
                <a:gd name="connsiteX6" fmla="*/ 86684 w 1277859"/>
                <a:gd name="connsiteY6" fmla="*/ 520093 h 520093"/>
                <a:gd name="connsiteX7" fmla="*/ 0 w 1277859"/>
                <a:gd name="connsiteY7" fmla="*/ 433409 h 520093"/>
                <a:gd name="connsiteX8" fmla="*/ 0 w 1277859"/>
                <a:gd name="connsiteY8" fmla="*/ 86684 h 52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859" h="520093">
                  <a:moveTo>
                    <a:pt x="0" y="86684"/>
                  </a:moveTo>
                  <a:cubicBezTo>
                    <a:pt x="0" y="38810"/>
                    <a:pt x="38810" y="0"/>
                    <a:pt x="86684" y="0"/>
                  </a:cubicBezTo>
                  <a:lnTo>
                    <a:pt x="1191175" y="0"/>
                  </a:lnTo>
                  <a:cubicBezTo>
                    <a:pt x="1239049" y="0"/>
                    <a:pt x="1277859" y="38810"/>
                    <a:pt x="1277859" y="86684"/>
                  </a:cubicBezTo>
                  <a:lnTo>
                    <a:pt x="1277859" y="433409"/>
                  </a:lnTo>
                  <a:cubicBezTo>
                    <a:pt x="1277859" y="481283"/>
                    <a:pt x="1239049" y="520093"/>
                    <a:pt x="1191175" y="520093"/>
                  </a:cubicBezTo>
                  <a:lnTo>
                    <a:pt x="86684" y="520093"/>
                  </a:lnTo>
                  <a:cubicBezTo>
                    <a:pt x="38810" y="520093"/>
                    <a:pt x="0" y="481283"/>
                    <a:pt x="0" y="433409"/>
                  </a:cubicBezTo>
                  <a:lnTo>
                    <a:pt x="0" y="86684"/>
                  </a:lnTo>
                  <a:close/>
                </a:path>
              </a:pathLst>
            </a:cu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77" tIns="70477" rIns="70477" bIns="70477" numCol="1" spcCol="1270" anchor="ctr" anchorCtr="0">
              <a:noAutofit/>
            </a:bodyPr>
            <a:lstStyle/>
            <a:p>
              <a:pPr algn="ctr" defTabSz="600075">
                <a:lnSpc>
                  <a:spcPct val="90000"/>
                </a:lnSpc>
                <a:spcBef>
                  <a:spcPct val="0"/>
                </a:spcBef>
                <a:spcAft>
                  <a:spcPct val="35000"/>
                </a:spcAft>
              </a:pPr>
              <a:r>
                <a:rPr lang="fr-FR" sz="1400" dirty="0">
                  <a:solidFill>
                    <a:prstClr val="white"/>
                  </a:solidFill>
                  <a:latin typeface="Arial" panose="020B0604020202020204" pitchFamily="34" charset="0"/>
                  <a:cs typeface="Arial" panose="020B0604020202020204" pitchFamily="34" charset="0"/>
                </a:rPr>
                <a:t>Jeunesse</a:t>
              </a:r>
            </a:p>
          </p:txBody>
        </p:sp>
      </p:grpSp>
      <p:grpSp>
        <p:nvGrpSpPr>
          <p:cNvPr id="13" name="Groupe 12"/>
          <p:cNvGrpSpPr/>
          <p:nvPr/>
        </p:nvGrpSpPr>
        <p:grpSpPr>
          <a:xfrm>
            <a:off x="1190350" y="3968058"/>
            <a:ext cx="2983871" cy="1712637"/>
            <a:chOff x="523375" y="0"/>
            <a:chExt cx="2983871" cy="1712637"/>
          </a:xfrm>
        </p:grpSpPr>
        <p:sp>
          <p:nvSpPr>
            <p:cNvPr id="20" name="Rectangle à coins arrondis 20"/>
            <p:cNvSpPr/>
            <p:nvPr/>
          </p:nvSpPr>
          <p:spPr>
            <a:xfrm>
              <a:off x="523375" y="0"/>
              <a:ext cx="2983871" cy="1712637"/>
            </a:xfrm>
            <a:prstGeom prst="roundRect">
              <a:avLst/>
            </a:prstGeom>
            <a:solidFill>
              <a:srgbClr val="143C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ZoneTexte 20"/>
            <p:cNvSpPr txBox="1"/>
            <p:nvPr/>
          </p:nvSpPr>
          <p:spPr>
            <a:xfrm>
              <a:off x="606979" y="83604"/>
              <a:ext cx="2816663" cy="1545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2000" b="1" u="sng" kern="1600" baseline="0" dirty="0">
                  <a:solidFill>
                    <a:srgbClr val="FFCC00"/>
                  </a:solidFill>
                  <a:latin typeface="Arial" panose="020B0604020202020204" pitchFamily="34" charset="0"/>
                  <a:cs typeface="Arial" panose="020B0604020202020204" pitchFamily="34" charset="0"/>
                </a:rPr>
                <a:t>Action-clé 1</a:t>
              </a:r>
            </a:p>
            <a:p>
              <a:pPr lvl="0" algn="ctr" defTabSz="800100">
                <a:lnSpc>
                  <a:spcPct val="90000"/>
                </a:lnSpc>
                <a:spcBef>
                  <a:spcPct val="0"/>
                </a:spcBef>
                <a:spcAft>
                  <a:spcPct val="35000"/>
                </a:spcAft>
              </a:pPr>
              <a:endParaRPr lang="fr-FR" sz="1050" b="1" u="sng" kern="1600" baseline="0" dirty="0">
                <a:solidFill>
                  <a:srgbClr val="FFCC00"/>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fr-FR" sz="2000" b="1" kern="1200" dirty="0">
                  <a:solidFill>
                    <a:srgbClr val="FFCC00"/>
                  </a:solidFill>
                  <a:latin typeface="Arial" panose="020B0604020202020204" pitchFamily="34" charset="0"/>
                  <a:cs typeface="Arial" panose="020B0604020202020204" pitchFamily="34" charset="0"/>
                </a:rPr>
                <a:t>Mobilité des individus</a:t>
              </a:r>
            </a:p>
          </p:txBody>
        </p:sp>
      </p:grpSp>
      <p:sp>
        <p:nvSpPr>
          <p:cNvPr id="18" name="Rectangle à coins arrondis 18"/>
          <p:cNvSpPr/>
          <p:nvPr/>
        </p:nvSpPr>
        <p:spPr>
          <a:xfrm>
            <a:off x="4603535" y="3976989"/>
            <a:ext cx="2984400" cy="1713600"/>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77" tIns="70477" rIns="70477" bIns="70477" numCol="1" spcCol="1270" anchor="ctr" anchorCtr="0">
            <a:noAutofit/>
          </a:bodyPr>
          <a:lstStyle/>
          <a:p>
            <a:pPr algn="ctr"/>
            <a:r>
              <a:rPr lang="fr-FR" u="sng" kern="1600" dirty="0">
                <a:latin typeface="Arial" panose="020B0604020202020204" pitchFamily="34" charset="0"/>
                <a:cs typeface="Arial" panose="020B0604020202020204" pitchFamily="34" charset="0"/>
              </a:rPr>
              <a:t>Action-clé 2</a:t>
            </a:r>
          </a:p>
          <a:p>
            <a:endParaRPr lang="fr-FR" kern="1600" dirty="0">
              <a:latin typeface="Arial" panose="020B0604020202020204" pitchFamily="34" charset="0"/>
              <a:cs typeface="Arial" panose="020B0604020202020204" pitchFamily="34" charset="0"/>
            </a:endParaRPr>
          </a:p>
          <a:p>
            <a:pPr algn="ctr"/>
            <a:r>
              <a:rPr lang="fr-FR" kern="1600" dirty="0">
                <a:latin typeface="Arial" panose="020B0604020202020204" pitchFamily="34" charset="0"/>
                <a:cs typeface="Arial" panose="020B0604020202020204" pitchFamily="34" charset="0"/>
              </a:rPr>
              <a:t>Partenariats</a:t>
            </a:r>
          </a:p>
        </p:txBody>
      </p:sp>
      <p:grpSp>
        <p:nvGrpSpPr>
          <p:cNvPr id="15" name="Groupe 14"/>
          <p:cNvGrpSpPr/>
          <p:nvPr/>
        </p:nvGrpSpPr>
        <p:grpSpPr>
          <a:xfrm>
            <a:off x="8017249" y="3958200"/>
            <a:ext cx="2984399" cy="1728473"/>
            <a:chOff x="7499578" y="-13540"/>
            <a:chExt cx="3068058" cy="1812859"/>
          </a:xfrm>
        </p:grpSpPr>
        <p:sp>
          <p:nvSpPr>
            <p:cNvPr id="16" name="Rectangle à coins arrondis 23"/>
            <p:cNvSpPr/>
            <p:nvPr/>
          </p:nvSpPr>
          <p:spPr>
            <a:xfrm>
              <a:off x="7499578" y="2060"/>
              <a:ext cx="3068058" cy="1797259"/>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ZoneTexte 16"/>
            <p:cNvSpPr txBox="1"/>
            <p:nvPr/>
          </p:nvSpPr>
          <p:spPr>
            <a:xfrm>
              <a:off x="7541406" y="-13540"/>
              <a:ext cx="2984400" cy="171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0" u="sng" kern="1200" dirty="0">
                  <a:latin typeface="Arial" panose="020B0604020202020204" pitchFamily="34" charset="0"/>
                  <a:cs typeface="Arial" panose="020B0604020202020204" pitchFamily="34" charset="0"/>
                </a:rPr>
                <a:t>Action-clé 3</a:t>
              </a:r>
              <a:endParaRPr lang="fr-FR" sz="400" b="0" u="sng" kern="1200" dirty="0">
                <a:latin typeface="Arial" panose="020B0604020202020204" pitchFamily="34" charset="0"/>
                <a:cs typeface="Arial" panose="020B0604020202020204" pitchFamily="34" charset="0"/>
              </a:endParaRPr>
            </a:p>
            <a:p>
              <a:pPr lvl="0" algn="ctr" defTabSz="755650">
                <a:lnSpc>
                  <a:spcPct val="90000"/>
                </a:lnSpc>
                <a:spcBef>
                  <a:spcPct val="0"/>
                </a:spcBef>
                <a:spcAft>
                  <a:spcPct val="35000"/>
                </a:spcAft>
              </a:pPr>
              <a:r>
                <a:rPr lang="fr-FR" sz="1700" b="0" kern="1200" dirty="0">
                  <a:latin typeface="Arial" panose="020B0604020202020204" pitchFamily="34" charset="0"/>
                  <a:cs typeface="Arial" panose="020B0604020202020204" pitchFamily="34" charset="0"/>
                </a:rPr>
                <a:t>Soutien à la réforme des politiques publiques</a:t>
              </a:r>
            </a:p>
          </p:txBody>
        </p:sp>
      </p:grpSp>
      <p:sp>
        <p:nvSpPr>
          <p:cNvPr id="23" name="Espace réservé du contenu 2">
            <a:extLst/>
          </p:cNvPr>
          <p:cNvSpPr txBox="1">
            <a:spLocks/>
          </p:cNvSpPr>
          <p:nvPr/>
        </p:nvSpPr>
        <p:spPr>
          <a:xfrm>
            <a:off x="0" y="1100138"/>
            <a:ext cx="12192000" cy="40798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65000"/>
              <a:buFont typeface="Webdings" panose="05030102010509060703" pitchFamily="18" charset="2"/>
              <a:buChar char="ü"/>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fr-FR" sz="3200" b="1" dirty="0">
                <a:solidFill>
                  <a:schemeClr val="accent2">
                    <a:lumMod val="75000"/>
                  </a:schemeClr>
                </a:solidFill>
              </a:rPr>
              <a:t>6 secteurs éducatifs</a:t>
            </a:r>
          </a:p>
        </p:txBody>
      </p:sp>
      <p:sp>
        <p:nvSpPr>
          <p:cNvPr id="24" name="Espace réservé du contenu 2">
            <a:extLst/>
          </p:cNvPr>
          <p:cNvSpPr txBox="1">
            <a:spLocks/>
          </p:cNvSpPr>
          <p:nvPr/>
        </p:nvSpPr>
        <p:spPr>
          <a:xfrm>
            <a:off x="0" y="3338627"/>
            <a:ext cx="12192000" cy="4094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200" dirty="0">
                <a:solidFill>
                  <a:schemeClr val="accent2">
                    <a:lumMod val="75000"/>
                  </a:schemeClr>
                </a:solidFill>
                <a:ea typeface="MS PGothic" panose="020B0600070205080204" pitchFamily="34" charset="-128"/>
                <a:cs typeface="Arial" panose="020B0604020202020204" pitchFamily="34" charset="0"/>
              </a:rPr>
              <a:t>3 actions-clés</a:t>
            </a:r>
          </a:p>
        </p:txBody>
      </p:sp>
    </p:spTree>
    <p:extLst>
      <p:ext uri="{BB962C8B-B14F-4D97-AF65-F5344CB8AC3E}">
        <p14:creationId xmlns:p14="http://schemas.microsoft.com/office/powerpoint/2010/main" val="3598811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priorités de la nouvelle programmation</a:t>
            </a:r>
          </a:p>
        </p:txBody>
      </p:sp>
      <p:graphicFrame>
        <p:nvGraphicFramePr>
          <p:cNvPr id="3" name="Diagramme 2"/>
          <p:cNvGraphicFramePr/>
          <p:nvPr>
            <p:extLst>
              <p:ext uri="{D42A27DB-BD31-4B8C-83A1-F6EECF244321}">
                <p14:modId xmlns:p14="http://schemas.microsoft.com/office/powerpoint/2010/main" val="644615971"/>
              </p:ext>
            </p:extLst>
          </p:nvPr>
        </p:nvGraphicFramePr>
        <p:xfrm>
          <a:off x="1053473" y="1192050"/>
          <a:ext cx="10085054" cy="4473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4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02E270B5-DDEC-4088-ABF2-99CEA8AC1C3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7499EDAC-B98D-483E-8530-B77115A4E0C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66D1A643-2951-4193-925D-2E832BA2888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FE38A6B1-E354-409D-B8DD-2ED21789C0F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F9ADFFD-3080-43E7-80F8-39782E28C0C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EBC3EBA9-0190-40A8-9B53-BFB7713E2A8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50041A58-102E-4D5E-AD40-7C6A2044A65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680BA3D9-7AE0-4228-9268-E457EB2D16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Une stratégie d’équipe</a:t>
            </a:r>
          </a:p>
        </p:txBody>
      </p:sp>
      <p:pic>
        <p:nvPicPr>
          <p:cNvPr id="2" name="Image 1"/>
          <p:cNvPicPr>
            <a:picLocks noChangeAspect="1"/>
          </p:cNvPicPr>
          <p:nvPr/>
        </p:nvPicPr>
        <p:blipFill>
          <a:blip r:embed="rId3"/>
          <a:stretch>
            <a:fillRect/>
          </a:stretch>
        </p:blipFill>
        <p:spPr>
          <a:xfrm>
            <a:off x="3601329" y="1119040"/>
            <a:ext cx="5176911" cy="4901977"/>
          </a:xfrm>
          <a:prstGeom prst="rect">
            <a:avLst/>
          </a:prstGeom>
        </p:spPr>
      </p:pic>
    </p:spTree>
    <p:extLst>
      <p:ext uri="{BB962C8B-B14F-4D97-AF65-F5344CB8AC3E}">
        <p14:creationId xmlns:p14="http://schemas.microsoft.com/office/powerpoint/2010/main" val="101142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a:bodyPr>
          <a:lstStyle/>
          <a:p>
            <a:pPr>
              <a:buSzPct val="65000"/>
              <a:buFont typeface="Webdings" panose="05030102010509060703" pitchFamily="18" charset="2"/>
              <a:buChar char="ü"/>
            </a:pPr>
            <a:r>
              <a:rPr lang="fr-FR" sz="2800" dirty="0"/>
              <a:t> « ticket d’entrée » valable pour </a:t>
            </a:r>
            <a:r>
              <a:rPr lang="fr-FR" sz="2800" b="1" dirty="0"/>
              <a:t>recevoir des financements garantis pour toute la programmation 2021-2027</a:t>
            </a:r>
            <a:r>
              <a:rPr lang="fr-FR" sz="2800" dirty="0"/>
              <a:t>.</a:t>
            </a:r>
          </a:p>
          <a:p>
            <a:pPr>
              <a:buSzPct val="65000"/>
              <a:buFont typeface="Webdings" panose="05030102010509060703" pitchFamily="18" charset="2"/>
              <a:buChar char="ü"/>
            </a:pPr>
            <a:endParaRPr lang="fr-FR" sz="2800" dirty="0"/>
          </a:p>
          <a:p>
            <a:pPr>
              <a:buSzPct val="65000"/>
              <a:buFont typeface="Webdings" panose="05030102010509060703" pitchFamily="18" charset="2"/>
              <a:buChar char="ü"/>
            </a:pPr>
            <a:r>
              <a:rPr lang="fr-FR" sz="2800" dirty="0"/>
              <a:t> L‘accréditation est une </a:t>
            </a:r>
            <a:r>
              <a:rPr lang="fr-FR" sz="2800" b="1" dirty="0"/>
              <a:t>stratégie pluriannuelle</a:t>
            </a:r>
            <a:r>
              <a:rPr lang="fr-FR" sz="2800" dirty="0"/>
              <a:t>. </a:t>
            </a:r>
          </a:p>
          <a:p>
            <a:pPr>
              <a:buSzPct val="65000"/>
              <a:buFont typeface="Webdings" panose="05030102010509060703" pitchFamily="18" charset="2"/>
              <a:buChar char="ü"/>
            </a:pPr>
            <a:endParaRPr lang="fr-FR" sz="2800" dirty="0"/>
          </a:p>
          <a:p>
            <a:pPr>
              <a:buSzPct val="65000"/>
              <a:buFont typeface="Webdings" panose="05030102010509060703" pitchFamily="18" charset="2"/>
              <a:buChar char="ü"/>
            </a:pPr>
            <a:r>
              <a:rPr lang="fr-FR" sz="2800" dirty="0"/>
              <a:t> L’accréditation sera soumise à un rapport à mi-parcours et un rapport final.</a:t>
            </a:r>
            <a:endParaRPr lang="fr-FR" sz="2800" b="1" dirty="0"/>
          </a:p>
        </p:txBody>
      </p:sp>
      <p:sp>
        <p:nvSpPr>
          <p:cNvPr id="3" name="Titre 2"/>
          <p:cNvSpPr>
            <a:spLocks noGrp="1"/>
          </p:cNvSpPr>
          <p:nvPr>
            <p:ph type="title"/>
          </p:nvPr>
        </p:nvSpPr>
        <p:spPr/>
        <p:txBody>
          <a:bodyPr>
            <a:normAutofit/>
          </a:bodyPr>
          <a:lstStyle/>
          <a:p>
            <a:r>
              <a:rPr lang="fr-FR" dirty="0"/>
              <a:t>L’accréditation, un accès garanti aux financements</a:t>
            </a:r>
          </a:p>
        </p:txBody>
      </p:sp>
    </p:spTree>
    <p:extLst>
      <p:ext uri="{BB962C8B-B14F-4D97-AF65-F5344CB8AC3E}">
        <p14:creationId xmlns:p14="http://schemas.microsoft.com/office/powerpoint/2010/main" val="336413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Caractéristiques de l’accréditation</a:t>
            </a:r>
          </a:p>
        </p:txBody>
      </p:sp>
      <p:grpSp>
        <p:nvGrpSpPr>
          <p:cNvPr id="13" name="Groupe 12"/>
          <p:cNvGrpSpPr/>
          <p:nvPr/>
        </p:nvGrpSpPr>
        <p:grpSpPr>
          <a:xfrm>
            <a:off x="319117" y="1548179"/>
            <a:ext cx="11553765" cy="3761641"/>
            <a:chOff x="419684" y="2313912"/>
            <a:chExt cx="11553765" cy="3761641"/>
          </a:xfrm>
        </p:grpSpPr>
        <p:sp>
          <p:nvSpPr>
            <p:cNvPr id="6" name="Rectangle à coins arrondis 18"/>
            <p:cNvSpPr/>
            <p:nvPr/>
          </p:nvSpPr>
          <p:spPr>
            <a:xfrm>
              <a:off x="450167" y="2346448"/>
              <a:ext cx="3589276" cy="1575663"/>
            </a:xfrm>
            <a:prstGeom prst="roundRect">
              <a:avLst/>
            </a:prstGeom>
            <a:solidFill>
              <a:srgbClr val="72CBEE"/>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sz="2200" b="1" dirty="0"/>
                <a:t>1. Peut être obtenue en : </a:t>
              </a:r>
            </a:p>
            <a:p>
              <a:pPr marL="342900" indent="-342900">
                <a:buFontTx/>
                <a:buChar char="-"/>
              </a:pPr>
              <a:r>
                <a:rPr lang="fr-FR" sz="2200" b="1" dirty="0"/>
                <a:t>mono bénéficiaire</a:t>
              </a:r>
            </a:p>
            <a:p>
              <a:pPr marL="342900" indent="-342900">
                <a:buFontTx/>
                <a:buChar char="-"/>
              </a:pPr>
              <a:r>
                <a:rPr lang="fr-FR" sz="2200" b="1" dirty="0"/>
                <a:t>Coordonnateur</a:t>
              </a:r>
              <a:br>
                <a:rPr lang="fr-FR" sz="2200" b="1" dirty="0"/>
              </a:br>
              <a:r>
                <a:rPr lang="fr-FR" sz="2200" b="1" dirty="0"/>
                <a:t>de consortium </a:t>
              </a:r>
            </a:p>
          </p:txBody>
        </p:sp>
        <p:sp>
          <p:nvSpPr>
            <p:cNvPr id="7" name="Rectangle à coins arrondis 24"/>
            <p:cNvSpPr/>
            <p:nvPr/>
          </p:nvSpPr>
          <p:spPr>
            <a:xfrm>
              <a:off x="4405201" y="2346448"/>
              <a:ext cx="3589276" cy="157566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200" b="1" dirty="0"/>
                <a:t>2. Une accréditation par secteur :</a:t>
              </a:r>
            </a:p>
            <a:p>
              <a:pPr marL="342900" indent="-342900">
                <a:buFontTx/>
                <a:buChar char="-"/>
              </a:pPr>
              <a:r>
                <a:rPr lang="fr-FR" sz="2200" b="1" dirty="0"/>
                <a:t>secteur scolaire</a:t>
              </a:r>
            </a:p>
            <a:p>
              <a:pPr marL="342900" indent="-342900">
                <a:buFontTx/>
                <a:buChar char="-"/>
              </a:pPr>
              <a:r>
                <a:rPr lang="fr-FR" sz="2200" b="1" dirty="0"/>
                <a:t>secteur professionnel</a:t>
              </a:r>
            </a:p>
          </p:txBody>
        </p:sp>
        <p:sp>
          <p:nvSpPr>
            <p:cNvPr id="8" name="Rectangle à coins arrondis 25"/>
            <p:cNvSpPr/>
            <p:nvPr/>
          </p:nvSpPr>
          <p:spPr>
            <a:xfrm>
              <a:off x="8358018" y="2313912"/>
              <a:ext cx="3589276" cy="157566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200" b="1" dirty="0"/>
                <a:t>3. L’organisme accrédité peut en faire bénéficier :</a:t>
              </a:r>
            </a:p>
            <a:p>
              <a:pPr marL="342900" indent="-342900">
                <a:buFontTx/>
                <a:buChar char="-"/>
              </a:pPr>
              <a:r>
                <a:rPr lang="fr-FR" sz="2200" b="1" dirty="0"/>
                <a:t>ses apprenants</a:t>
              </a:r>
            </a:p>
            <a:p>
              <a:pPr marL="342900" indent="-342900">
                <a:buFontTx/>
                <a:buChar char="-"/>
              </a:pPr>
              <a:r>
                <a:rPr lang="fr-FR" sz="2200" b="1" dirty="0"/>
                <a:t>son personnel </a:t>
              </a:r>
            </a:p>
          </p:txBody>
        </p:sp>
        <p:sp>
          <p:nvSpPr>
            <p:cNvPr id="9" name="Rectangle à coins arrondis 26"/>
            <p:cNvSpPr/>
            <p:nvPr/>
          </p:nvSpPr>
          <p:spPr>
            <a:xfrm>
              <a:off x="419684" y="4480712"/>
              <a:ext cx="3589276" cy="157566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200" b="1" dirty="0"/>
                <a:t>4. Obligatoire pour le coordonnateur</a:t>
              </a:r>
              <a:br>
                <a:rPr lang="fr-FR" sz="2200" b="1" dirty="0"/>
              </a:br>
              <a:r>
                <a:rPr lang="fr-FR" sz="2200" b="1" dirty="0"/>
                <a:t>d’un consortium</a:t>
              </a:r>
            </a:p>
          </p:txBody>
        </p:sp>
        <p:sp>
          <p:nvSpPr>
            <p:cNvPr id="10" name="Rectangle à coins arrondis 27"/>
            <p:cNvSpPr/>
            <p:nvPr/>
          </p:nvSpPr>
          <p:spPr>
            <a:xfrm>
              <a:off x="4405201" y="4499890"/>
              <a:ext cx="3589276" cy="157566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200" b="1" dirty="0"/>
                <a:t>5. Valable jusqu’à la fin</a:t>
              </a:r>
              <a:br>
                <a:rPr lang="fr-FR" sz="2200" b="1" dirty="0"/>
              </a:br>
              <a:r>
                <a:rPr lang="fr-FR" sz="2200" b="1" dirty="0"/>
                <a:t>de la programmation</a:t>
              </a:r>
            </a:p>
          </p:txBody>
        </p:sp>
        <p:sp>
          <p:nvSpPr>
            <p:cNvPr id="11" name="Rectangle à coins arrondis 28"/>
            <p:cNvSpPr/>
            <p:nvPr/>
          </p:nvSpPr>
          <p:spPr>
            <a:xfrm>
              <a:off x="8384173" y="4499890"/>
              <a:ext cx="3589276" cy="157566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2200" b="1" dirty="0"/>
                <a:t>6. Intégration à la stratégie</a:t>
              </a:r>
              <a:br>
                <a:rPr lang="fr-FR" sz="2200" b="1" dirty="0"/>
              </a:br>
              <a:r>
                <a:rPr lang="fr-FR" sz="2200" b="1" dirty="0"/>
                <a:t>de l’organisme</a:t>
              </a:r>
            </a:p>
          </p:txBody>
        </p:sp>
      </p:grpSp>
    </p:spTree>
    <p:extLst>
      <p:ext uri="{BB962C8B-B14F-4D97-AF65-F5344CB8AC3E}">
        <p14:creationId xmlns:p14="http://schemas.microsoft.com/office/powerpoint/2010/main" val="171367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3"/>
          <p:cNvSpPr>
            <a:spLocks noGrp="1"/>
          </p:cNvSpPr>
          <p:nvPr>
            <p:ph type="body" idx="1"/>
          </p:nvPr>
        </p:nvSpPr>
        <p:spPr>
          <a:xfrm>
            <a:off x="903243" y="1816342"/>
            <a:ext cx="3146916" cy="736282"/>
          </a:xfrm>
          <a:solidFill>
            <a:srgbClr val="72CBEE"/>
          </a:solidFill>
        </p:spPr>
        <p:txBody>
          <a:bodyPr>
            <a:normAutofit/>
          </a:bodyPr>
          <a:lstStyle/>
          <a:p>
            <a:r>
              <a:rPr lang="fr-FR" sz="2400" dirty="0"/>
              <a:t>Mobilités Elèves</a:t>
            </a:r>
          </a:p>
        </p:txBody>
      </p:sp>
      <p:sp>
        <p:nvSpPr>
          <p:cNvPr id="9" name="Espace réservé du contenu 8"/>
          <p:cNvSpPr>
            <a:spLocks noGrp="1"/>
          </p:cNvSpPr>
          <p:nvPr>
            <p:ph sz="half" idx="2"/>
          </p:nvPr>
        </p:nvSpPr>
        <p:spPr>
          <a:xfrm>
            <a:off x="903243" y="2609280"/>
            <a:ext cx="3146916" cy="2670090"/>
          </a:xfrm>
          <a:ln>
            <a:solidFill>
              <a:srgbClr val="54BFEA"/>
            </a:solidFill>
          </a:ln>
        </p:spPr>
        <p:style>
          <a:lnRef idx="2">
            <a:schemeClr val="accent1"/>
          </a:lnRef>
          <a:fillRef idx="1">
            <a:schemeClr val="lt1"/>
          </a:fillRef>
          <a:effectRef idx="0">
            <a:schemeClr val="accent1"/>
          </a:effectRef>
          <a:fontRef idx="minor">
            <a:schemeClr val="dk1"/>
          </a:fontRef>
        </p:style>
        <p:txBody>
          <a:bodyPr anchor="ctr">
            <a:normAutofit/>
          </a:bodyPr>
          <a:lstStyle/>
          <a:p>
            <a:pPr marL="85725" indent="0" algn="ctr" fontAlgn="t">
              <a:buNone/>
              <a:tabLst>
                <a:tab pos="3140075" algn="l"/>
              </a:tabLst>
            </a:pPr>
            <a:r>
              <a:rPr lang="fr-FR" sz="2000" b="1" dirty="0"/>
              <a:t>Mobilité courte d’étude ou de stage </a:t>
            </a:r>
            <a:r>
              <a:rPr lang="fr-FR" dirty="0"/>
              <a:t>(10 à 29 jours)</a:t>
            </a:r>
          </a:p>
          <a:p>
            <a:pPr marL="85725" indent="0" algn="ctr" fontAlgn="t">
              <a:buNone/>
              <a:tabLst>
                <a:tab pos="3140075" algn="l"/>
              </a:tabLst>
            </a:pPr>
            <a:r>
              <a:rPr lang="fr-FR" sz="2000" b="1" dirty="0"/>
              <a:t>Mobilité longue d’étude ou de stage </a:t>
            </a:r>
            <a:r>
              <a:rPr lang="fr-FR" dirty="0"/>
              <a:t>(30 à 365 jours)</a:t>
            </a:r>
          </a:p>
          <a:p>
            <a:pPr marL="85725" indent="0" algn="ctr" fontAlgn="t">
              <a:buNone/>
              <a:tabLst>
                <a:tab pos="3140075" algn="l"/>
              </a:tabLst>
            </a:pPr>
            <a:r>
              <a:rPr lang="fr-FR" sz="2000" b="1" dirty="0"/>
              <a:t>Mobilités de groupe d’élèves </a:t>
            </a:r>
            <a:r>
              <a:rPr lang="fr-FR" dirty="0"/>
              <a:t>(2 à 30 jours)</a:t>
            </a:r>
          </a:p>
        </p:txBody>
      </p:sp>
      <p:sp>
        <p:nvSpPr>
          <p:cNvPr id="3" name="Titre 2"/>
          <p:cNvSpPr>
            <a:spLocks noGrp="1"/>
          </p:cNvSpPr>
          <p:nvPr>
            <p:ph type="title"/>
          </p:nvPr>
        </p:nvSpPr>
        <p:spPr>
          <a:xfrm>
            <a:off x="903243" y="17929"/>
            <a:ext cx="10826150" cy="828136"/>
          </a:xfrm>
        </p:spPr>
        <p:txBody>
          <a:bodyPr/>
          <a:lstStyle/>
          <a:p>
            <a:r>
              <a:rPr lang="fr-FR" dirty="0"/>
              <a:t>Activités de mobilité - Secteur scolaire</a:t>
            </a:r>
          </a:p>
        </p:txBody>
      </p:sp>
      <p:sp>
        <p:nvSpPr>
          <p:cNvPr id="12" name="Espace réservé du texte 4"/>
          <p:cNvSpPr>
            <a:spLocks noGrp="1"/>
          </p:cNvSpPr>
          <p:nvPr>
            <p:ph type="body" idx="13"/>
          </p:nvPr>
        </p:nvSpPr>
        <p:spPr>
          <a:xfrm>
            <a:off x="4521277" y="1816342"/>
            <a:ext cx="3146916" cy="736282"/>
          </a:xfrm>
        </p:spPr>
        <p:txBody>
          <a:bodyPr/>
          <a:lstStyle/>
          <a:p>
            <a:r>
              <a:rPr lang="fr-FR" sz="2400" dirty="0"/>
              <a:t>Mobilités</a:t>
            </a:r>
            <a:r>
              <a:rPr lang="fr-FR" dirty="0"/>
              <a:t> </a:t>
            </a:r>
            <a:r>
              <a:rPr lang="fr-FR" sz="2400" dirty="0"/>
              <a:t>personnels</a:t>
            </a:r>
            <a:endParaRPr lang="fr-FR" dirty="0"/>
          </a:p>
        </p:txBody>
      </p:sp>
      <p:sp>
        <p:nvSpPr>
          <p:cNvPr id="6" name="Espace réservé du contenu 5"/>
          <p:cNvSpPr>
            <a:spLocks noGrp="1"/>
          </p:cNvSpPr>
          <p:nvPr>
            <p:ph sz="half" idx="14"/>
          </p:nvPr>
        </p:nvSpPr>
        <p:spPr>
          <a:xfrm>
            <a:off x="4521277" y="2609279"/>
            <a:ext cx="3146916" cy="2670091"/>
          </a:xfrm>
          <a:ln>
            <a:solidFill>
              <a:schemeClr val="accent2"/>
            </a:solidFill>
          </a:ln>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defTabSz="457200">
              <a:buNone/>
              <a:defRPr/>
            </a:pPr>
            <a:r>
              <a:rPr lang="fr-FR" sz="2000" b="1" dirty="0">
                <a:solidFill>
                  <a:prstClr val="black"/>
                </a:solidFill>
                <a:cs typeface="Arial" panose="020B0604020202020204" pitchFamily="34" charset="0"/>
              </a:rPr>
              <a:t>Suivre une formation en Europe </a:t>
            </a:r>
            <a:r>
              <a:rPr lang="fr-FR" dirty="0">
                <a:sym typeface="Wingdings" panose="05000000000000000000" pitchFamily="2" charset="2"/>
              </a:rPr>
              <a:t>(2 à 30 jours)</a:t>
            </a:r>
            <a:endParaRPr lang="fr-FR" dirty="0"/>
          </a:p>
          <a:p>
            <a:pPr marL="0" indent="0" algn="ctr" defTabSz="457200">
              <a:buNone/>
              <a:defRPr/>
            </a:pPr>
            <a:r>
              <a:rPr lang="fr-FR" sz="2000" b="1" dirty="0">
                <a:solidFill>
                  <a:prstClr val="black"/>
                </a:solidFill>
                <a:cs typeface="Arial" panose="020B0604020202020204" pitchFamily="34" charset="0"/>
              </a:rPr>
              <a:t>Observation en situation de travail </a:t>
            </a:r>
            <a:r>
              <a:rPr lang="fr-FR" dirty="0">
                <a:sym typeface="Wingdings" panose="05000000000000000000" pitchFamily="2" charset="2"/>
              </a:rPr>
              <a:t>(2 à 60 jours)</a:t>
            </a:r>
          </a:p>
          <a:p>
            <a:pPr algn="ctr" defTabSz="457200">
              <a:defRPr/>
            </a:pPr>
            <a:r>
              <a:rPr lang="fr-FR" sz="2000" b="1" dirty="0">
                <a:solidFill>
                  <a:prstClr val="black"/>
                </a:solidFill>
                <a:cs typeface="Arial" panose="020B0604020202020204" pitchFamily="34" charset="0"/>
              </a:rPr>
              <a:t>Enseigner/Former</a:t>
            </a:r>
            <a:br>
              <a:rPr lang="fr-FR" sz="2000" b="1" dirty="0">
                <a:solidFill>
                  <a:prstClr val="black"/>
                </a:solidFill>
                <a:cs typeface="Arial" panose="020B0604020202020204" pitchFamily="34" charset="0"/>
              </a:rPr>
            </a:br>
            <a:r>
              <a:rPr lang="fr-FR" dirty="0">
                <a:sym typeface="Wingdings" panose="05000000000000000000" pitchFamily="2" charset="2"/>
              </a:rPr>
              <a:t>(2 à 365 jours)</a:t>
            </a:r>
            <a:endParaRPr lang="fr-FR" dirty="0"/>
          </a:p>
        </p:txBody>
      </p:sp>
      <p:sp>
        <p:nvSpPr>
          <p:cNvPr id="13" name="Espace réservé du texte 6"/>
          <p:cNvSpPr>
            <a:spLocks noGrp="1"/>
          </p:cNvSpPr>
          <p:nvPr>
            <p:ph type="body" idx="15"/>
          </p:nvPr>
        </p:nvSpPr>
        <p:spPr>
          <a:xfrm>
            <a:off x="8139311" y="1816342"/>
            <a:ext cx="3146916" cy="736282"/>
          </a:xfrm>
          <a:solidFill>
            <a:schemeClr val="accent4"/>
          </a:solidFill>
        </p:spPr>
        <p:txBody>
          <a:bodyPr>
            <a:noAutofit/>
          </a:bodyPr>
          <a:lstStyle/>
          <a:p>
            <a:r>
              <a:rPr lang="fr-FR" sz="2400" dirty="0"/>
              <a:t>Autres activités finançables</a:t>
            </a:r>
          </a:p>
        </p:txBody>
      </p:sp>
      <p:sp>
        <p:nvSpPr>
          <p:cNvPr id="8" name="Espace réservé du contenu 7"/>
          <p:cNvSpPr>
            <a:spLocks noGrp="1"/>
          </p:cNvSpPr>
          <p:nvPr>
            <p:ph sz="half" idx="16"/>
          </p:nvPr>
        </p:nvSpPr>
        <p:spPr>
          <a:xfrm>
            <a:off x="8139310" y="2609279"/>
            <a:ext cx="3146916" cy="2670091"/>
          </a:xfrm>
          <a:ln>
            <a:solidFill>
              <a:schemeClr val="accent4"/>
            </a:solidFill>
          </a:ln>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defTabSz="457200">
              <a:buNone/>
              <a:defRPr/>
            </a:pPr>
            <a:r>
              <a:rPr lang="fr-FR" sz="2000" b="1" dirty="0">
                <a:solidFill>
                  <a:prstClr val="black"/>
                </a:solidFill>
              </a:rPr>
              <a:t>Experts invités </a:t>
            </a:r>
            <a:r>
              <a:rPr lang="fr-FR" dirty="0"/>
              <a:t>(2 à 60 jours)</a:t>
            </a:r>
          </a:p>
          <a:p>
            <a:pPr algn="ctr" defTabSz="457200">
              <a:defRPr/>
            </a:pPr>
            <a:r>
              <a:rPr lang="fr-FR" sz="2000" b="1" dirty="0">
                <a:solidFill>
                  <a:prstClr val="black"/>
                </a:solidFill>
              </a:rPr>
              <a:t>Accueil d’enseignants et d’éducateurs en cours de formation </a:t>
            </a:r>
            <a:r>
              <a:rPr lang="fr-FR" dirty="0"/>
              <a:t>(10 à 365 jours)</a:t>
            </a:r>
            <a:br>
              <a:rPr lang="fr-FR" sz="2000" dirty="0">
                <a:solidFill>
                  <a:prstClr val="black"/>
                </a:solidFill>
              </a:rPr>
            </a:br>
            <a:endParaRPr lang="fr-FR" sz="2000" dirty="0">
              <a:solidFill>
                <a:prstClr val="black"/>
              </a:solidFill>
            </a:endParaRPr>
          </a:p>
          <a:p>
            <a:pPr marL="0" indent="0" algn="ctr" defTabSz="457200">
              <a:buNone/>
              <a:defRPr/>
            </a:pPr>
            <a:r>
              <a:rPr lang="fr-FR" sz="2000" b="1" dirty="0">
                <a:solidFill>
                  <a:prstClr val="black"/>
                </a:solidFill>
                <a:sym typeface="Wingdings" panose="05000000000000000000" pitchFamily="2" charset="2"/>
              </a:rPr>
              <a:t>Visite préparatoire</a:t>
            </a:r>
            <a:endParaRPr lang="fr-FR" sz="2000" b="1" dirty="0">
              <a:solidFill>
                <a:prstClr val="black"/>
              </a:solidFill>
            </a:endParaRPr>
          </a:p>
        </p:txBody>
      </p:sp>
    </p:spTree>
    <p:extLst>
      <p:ext uri="{BB962C8B-B14F-4D97-AF65-F5344CB8AC3E}">
        <p14:creationId xmlns:p14="http://schemas.microsoft.com/office/powerpoint/2010/main" val="264016685"/>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2856</TotalTime>
  <Words>4076</Words>
  <Application>Microsoft Office PowerPoint</Application>
  <PresentationFormat>Grand écran</PresentationFormat>
  <Paragraphs>516</Paragraphs>
  <Slides>35</Slides>
  <Notes>34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35</vt:i4>
      </vt:variant>
    </vt:vector>
  </HeadingPairs>
  <TitlesOfParts>
    <vt:vector size="45" baseType="lpstr">
      <vt:lpstr>MS PGothic</vt:lpstr>
      <vt:lpstr>Arial</vt:lpstr>
      <vt:lpstr>Calibri</vt:lpstr>
      <vt:lpstr>Calibri Light</vt:lpstr>
      <vt:lpstr>Corbel</vt:lpstr>
      <vt:lpstr>Courier New</vt:lpstr>
      <vt:lpstr>Symbol</vt:lpstr>
      <vt:lpstr>Webdings</vt:lpstr>
      <vt:lpstr>Wingdings</vt:lpstr>
      <vt:lpstr>Rétrospective</vt:lpstr>
      <vt:lpstr>Présentation PowerPoint</vt:lpstr>
      <vt:lpstr>Présentation PowerPoint</vt:lpstr>
      <vt:lpstr>L’accréditation dans la programmation 2021-2027</vt:lpstr>
      <vt:lpstr>L’architecture du programme</vt:lpstr>
      <vt:lpstr>Les priorités de la nouvelle programmation</vt:lpstr>
      <vt:lpstr>Une stratégie d’équipe</vt:lpstr>
      <vt:lpstr>L’accréditation, un accès garanti aux financements</vt:lpstr>
      <vt:lpstr>Caractéristiques de l’accréditation</vt:lpstr>
      <vt:lpstr>Activités de mobilité - Secteur scolaire</vt:lpstr>
      <vt:lpstr>Nouveauté : Les mobilités hybrides</vt:lpstr>
      <vt:lpstr>Comment trouver un partenaire ?</vt:lpstr>
      <vt:lpstr>Quelques pistes pour trouver un partenaire</vt:lpstr>
      <vt:lpstr>La candidature en ligne</vt:lpstr>
      <vt:lpstr>Pré-requis</vt:lpstr>
      <vt:lpstr>Remarques générales</vt:lpstr>
      <vt:lpstr>Critères d’évaluation</vt:lpstr>
      <vt:lpstr>La pertinence</vt:lpstr>
      <vt:lpstr>Le plan ERASMUS+ : les objectifs</vt:lpstr>
      <vt:lpstr>Le plan ERASMUS+ : les activités</vt:lpstr>
      <vt:lpstr>Le plan ERASMUS+ : Gestion</vt:lpstr>
      <vt:lpstr>Contexte</vt:lpstr>
      <vt:lpstr>Plan Erasmus+</vt:lpstr>
      <vt:lpstr>Objectifs (40/100)</vt:lpstr>
      <vt:lpstr>Présentation PowerPoint</vt:lpstr>
      <vt:lpstr>Activités (20/100)</vt:lpstr>
      <vt:lpstr>Les standards de qualité et gestion (30/100)</vt:lpstr>
      <vt:lpstr>Les standards de qualité et gestion (30/100)</vt:lpstr>
      <vt:lpstr>Calendrier</vt:lpstr>
      <vt:lpstr>Le financement des projets</vt:lpstr>
      <vt:lpstr>Une fois l’accréditation obtenue</vt:lpstr>
      <vt:lpstr>Possibilités de financement</vt:lpstr>
      <vt:lpstr>Possibilités de financement</vt:lpstr>
      <vt:lpstr>Les projets de mobilité de courte durée</vt:lpstr>
      <vt:lpstr>Pour résumer, l’accréditation….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Elodie Chérel</dc:creator>
  <cp:lastModifiedBy>Bayard-Villeneuve Anne</cp:lastModifiedBy>
  <cp:revision>122</cp:revision>
  <cp:lastPrinted>2022-03-18T08:09:27Z</cp:lastPrinted>
  <dcterms:created xsi:type="dcterms:W3CDTF">2022-01-25T09:48:25Z</dcterms:created>
  <dcterms:modified xsi:type="dcterms:W3CDTF">2022-04-24T16:11:04Z</dcterms:modified>
</cp:coreProperties>
</file>