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6" r:id="rId3"/>
    <p:sldId id="257" r:id="rId4"/>
    <p:sldId id="278" r:id="rId5"/>
    <p:sldId id="279"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72" d="100"/>
          <a:sy n="72" d="100"/>
        </p:scale>
        <p:origin x="6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3/24/2022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123150" y="795445"/>
            <a:ext cx="9945700" cy="5267110"/>
          </a:xfrm>
          <a:prstGeom prst="rect">
            <a:avLst/>
          </a:prstGeom>
        </p:spPr>
      </p:pic>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604933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989853" y="843031"/>
            <a:ext cx="4015345" cy="843047"/>
          </a:xfrm>
          <a:prstGeom prst="rect">
            <a:avLst/>
          </a:prstGeom>
        </p:spPr>
      </p:pic>
      <p:pic>
        <p:nvPicPr>
          <p:cNvPr id="6" name="Image 5"/>
          <p:cNvPicPr>
            <a:picLocks noChangeAspect="1"/>
          </p:cNvPicPr>
          <p:nvPr/>
        </p:nvPicPr>
        <p:blipFill>
          <a:blip r:embed="rId3"/>
          <a:stretch>
            <a:fillRect/>
          </a:stretch>
        </p:blipFill>
        <p:spPr>
          <a:xfrm>
            <a:off x="8635088" y="719281"/>
            <a:ext cx="2687192" cy="966797"/>
          </a:xfrm>
          <a:prstGeom prst="rect">
            <a:avLst/>
          </a:prstGeom>
        </p:spPr>
      </p:pic>
      <p:sp>
        <p:nvSpPr>
          <p:cNvPr id="2" name="Titre 1"/>
          <p:cNvSpPr>
            <a:spLocks noGrp="1"/>
          </p:cNvSpPr>
          <p:nvPr>
            <p:ph type="title"/>
          </p:nvPr>
        </p:nvSpPr>
        <p:spPr/>
        <p:txBody>
          <a:bodyPr/>
          <a:lstStyle/>
          <a:p>
            <a:endParaRPr lang="fr-FR" dirty="0"/>
          </a:p>
        </p:txBody>
      </p:sp>
      <p:pic>
        <p:nvPicPr>
          <p:cNvPr id="7" name="Espace réservé du contenu 3"/>
          <p:cNvPicPr>
            <a:picLocks noGrp="1" noChangeAspect="1"/>
          </p:cNvPicPr>
          <p:nvPr>
            <p:ph idx="1"/>
          </p:nvPr>
        </p:nvPicPr>
        <p:blipFill>
          <a:blip r:embed="rId4"/>
          <a:stretch>
            <a:fillRect/>
          </a:stretch>
        </p:blipFill>
        <p:spPr>
          <a:xfrm>
            <a:off x="2690191" y="2133599"/>
            <a:ext cx="8246137" cy="4333461"/>
          </a:xfrm>
          <a:prstGeom prst="rect">
            <a:avLst/>
          </a:prstGeom>
        </p:spPr>
      </p:pic>
    </p:spTree>
    <p:extLst>
      <p:ext uri="{BB962C8B-B14F-4D97-AF65-F5344CB8AC3E}">
        <p14:creationId xmlns:p14="http://schemas.microsoft.com/office/powerpoint/2010/main" val="3180086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989853" y="843031"/>
            <a:ext cx="4015345" cy="843047"/>
          </a:xfrm>
          <a:prstGeom prst="rect">
            <a:avLst/>
          </a:prstGeom>
        </p:spPr>
      </p:pic>
      <p:pic>
        <p:nvPicPr>
          <p:cNvPr id="6" name="Image 5"/>
          <p:cNvPicPr>
            <a:picLocks noChangeAspect="1"/>
          </p:cNvPicPr>
          <p:nvPr/>
        </p:nvPicPr>
        <p:blipFill>
          <a:blip r:embed="rId3"/>
          <a:stretch>
            <a:fillRect/>
          </a:stretch>
        </p:blipFill>
        <p:spPr>
          <a:xfrm>
            <a:off x="8635088" y="719281"/>
            <a:ext cx="2687192" cy="966797"/>
          </a:xfrm>
          <a:prstGeom prst="rect">
            <a:avLst/>
          </a:prstGeom>
        </p:spPr>
      </p:pic>
      <p:sp>
        <p:nvSpPr>
          <p:cNvPr id="2" name="Titre 1"/>
          <p:cNvSpPr>
            <a:spLocks noGrp="1"/>
          </p:cNvSpPr>
          <p:nvPr>
            <p:ph type="title"/>
          </p:nvPr>
        </p:nvSpPr>
        <p:spPr/>
        <p:txBody>
          <a:bodyPr/>
          <a:lstStyle/>
          <a:p>
            <a:endParaRPr lang="fr-FR" dirty="0"/>
          </a:p>
        </p:txBody>
      </p:sp>
      <p:sp>
        <p:nvSpPr>
          <p:cNvPr id="7" name="Espace réservé du contenu 2"/>
          <p:cNvSpPr>
            <a:spLocks noGrp="1"/>
          </p:cNvSpPr>
          <p:nvPr>
            <p:ph idx="1"/>
          </p:nvPr>
        </p:nvSpPr>
        <p:spPr/>
        <p:txBody>
          <a:bodyPr>
            <a:noAutofit/>
          </a:bodyPr>
          <a:lstStyle/>
          <a:p>
            <a:pPr marL="0" indent="0">
              <a:buNone/>
            </a:pPr>
            <a:r>
              <a:rPr lang="fr-FR" sz="2000" dirty="0"/>
              <a:t>Il faut ensuite présenter les organismes participants: </a:t>
            </a:r>
          </a:p>
          <a:p>
            <a:pPr>
              <a:buFont typeface="Arial" panose="020B0604020202020204" pitchFamily="34" charset="0"/>
              <a:buChar char="•"/>
            </a:pPr>
            <a:r>
              <a:rPr lang="fr-FR" sz="2000" dirty="0"/>
              <a:t>Le coordinateur du projet (la structure qui dépose et reçoit la subvention), et chaque partenaire.</a:t>
            </a:r>
          </a:p>
          <a:p>
            <a:pPr>
              <a:buFont typeface="Arial" panose="020B0604020202020204" pitchFamily="34" charset="0"/>
              <a:buChar char="•"/>
            </a:pPr>
            <a:r>
              <a:rPr lang="fr-FR" sz="2000" dirty="0"/>
              <a:t> C’est également dans cette partie que doivent apparaitre les modalités de coopération et de gestion du projet. Comment prévoyez-vous de travailler avec vos partenaires? Comment sont réparties les différentes tâches du projet? Quels outils vont servir à la communication et au suivi du projet? </a:t>
            </a:r>
          </a:p>
          <a:p>
            <a:pPr marL="0" indent="0">
              <a:buNone/>
            </a:pPr>
            <a:r>
              <a:rPr lang="fr-FR" sz="2000" dirty="0"/>
              <a:t>Pour appuyer la partie narrative, vous pouvez joindre en annexe tout document permettant à l’</a:t>
            </a:r>
            <a:r>
              <a:rPr lang="fr-FR" sz="2000" dirty="0" err="1"/>
              <a:t>évaluteur.trice</a:t>
            </a:r>
            <a:r>
              <a:rPr lang="fr-FR" sz="2000" dirty="0"/>
              <a:t> de bien saisir ces aspects (rétroplanning par exemple, nous y reviendrons).Cette section répond à deux blocs d’évaluation (la pertinence 30 points et la qualité de la coopération 20 points).</a:t>
            </a:r>
          </a:p>
        </p:txBody>
      </p:sp>
    </p:spTree>
    <p:extLst>
      <p:ext uri="{BB962C8B-B14F-4D97-AF65-F5344CB8AC3E}">
        <p14:creationId xmlns:p14="http://schemas.microsoft.com/office/powerpoint/2010/main" val="4080701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989853" y="843031"/>
            <a:ext cx="4015345" cy="843047"/>
          </a:xfrm>
          <a:prstGeom prst="rect">
            <a:avLst/>
          </a:prstGeom>
        </p:spPr>
      </p:pic>
      <p:pic>
        <p:nvPicPr>
          <p:cNvPr id="6" name="Image 5"/>
          <p:cNvPicPr>
            <a:picLocks noChangeAspect="1"/>
          </p:cNvPicPr>
          <p:nvPr/>
        </p:nvPicPr>
        <p:blipFill>
          <a:blip r:embed="rId3"/>
          <a:stretch>
            <a:fillRect/>
          </a:stretch>
        </p:blipFill>
        <p:spPr>
          <a:xfrm>
            <a:off x="8635088" y="719281"/>
            <a:ext cx="2687192" cy="966797"/>
          </a:xfrm>
          <a:prstGeom prst="rect">
            <a:avLst/>
          </a:prstGeom>
        </p:spPr>
      </p:pic>
      <p:sp>
        <p:nvSpPr>
          <p:cNvPr id="2" name="Titre 1"/>
          <p:cNvSpPr>
            <a:spLocks noGrp="1"/>
          </p:cNvSpPr>
          <p:nvPr>
            <p:ph type="title"/>
          </p:nvPr>
        </p:nvSpPr>
        <p:spPr>
          <a:xfrm>
            <a:off x="2677362" y="453471"/>
            <a:ext cx="8911687" cy="1232607"/>
          </a:xfrm>
        </p:spPr>
        <p:txBody>
          <a:bodyPr>
            <a:normAutofit/>
          </a:bodyPr>
          <a:lstStyle/>
          <a:p>
            <a:endParaRPr lang="fr-FR" sz="800" dirty="0"/>
          </a:p>
        </p:txBody>
      </p:sp>
      <p:sp>
        <p:nvSpPr>
          <p:cNvPr id="3" name="Espace réservé du contenu 2"/>
          <p:cNvSpPr>
            <a:spLocks noGrp="1"/>
          </p:cNvSpPr>
          <p:nvPr>
            <p:ph idx="1"/>
          </p:nvPr>
        </p:nvSpPr>
        <p:spPr>
          <a:xfrm>
            <a:off x="2589211" y="2075638"/>
            <a:ext cx="8915400" cy="3295211"/>
          </a:xfrm>
        </p:spPr>
        <p:txBody>
          <a:bodyPr/>
          <a:lstStyle/>
          <a:p>
            <a:pPr marL="0" indent="0">
              <a:buNone/>
            </a:pPr>
            <a:endParaRPr lang="fr-FR" dirty="0"/>
          </a:p>
        </p:txBody>
      </p:sp>
      <p:sp>
        <p:nvSpPr>
          <p:cNvPr id="4" name="Rectangle 3"/>
          <p:cNvSpPr/>
          <p:nvPr/>
        </p:nvSpPr>
        <p:spPr>
          <a:xfrm>
            <a:off x="2651281" y="1951888"/>
            <a:ext cx="8911687" cy="4247317"/>
          </a:xfrm>
          <a:prstGeom prst="rect">
            <a:avLst/>
          </a:prstGeom>
        </p:spPr>
        <p:txBody>
          <a:bodyPr wrap="square">
            <a:spAutoFit/>
          </a:bodyPr>
          <a:lstStyle/>
          <a:p>
            <a:r>
              <a:rPr lang="fr-FR" dirty="0"/>
              <a:t>Ensuite, la section activité:</a:t>
            </a:r>
          </a:p>
          <a:p>
            <a:r>
              <a:rPr lang="fr-FR" dirty="0"/>
              <a:t>La description des activités doit montrer clairement les résultats qu'elles sont censées produire et le lien avec les objectifs du projet.</a:t>
            </a:r>
          </a:p>
          <a:p>
            <a:r>
              <a:rPr lang="fr-FR" dirty="0"/>
              <a:t>Les résultats escomptés correspondent à la réalisation des objectifs du projet. La réalisation de ces objectifs doit être démontrée par une explication étayée par des éléments factuels et prouvables.</a:t>
            </a:r>
          </a:p>
          <a:p>
            <a:r>
              <a:rPr lang="fr-FR" dirty="0"/>
              <a:t>Bien qu'aucun budget détaillé ne soit requis (par exemple, il n'est pas nécessaire d'indiquer le nombre exact de participants à une activité ou les coûts réels estimés pour les repas par participant), les candidats doivent fournir suffisamment d'informations pour que les évaluateurs puissent apprécier l'adéquation de chaque activité avec les objectifs de l'action et avec le montant demandé, ainsi que la cohérence d'une activité avec les autres. A titre d'exemple, si l'activité en question est l'organisation d'une réunion, la description doit indiquer l'ordre de grandeur (par exemple entre15 et 20 participants, venant de 5 pays différents).</a:t>
            </a:r>
          </a:p>
          <a:p>
            <a:r>
              <a:rPr lang="fr-FR" dirty="0"/>
              <a:t>La somme des budgets de toutes les activités doit correspondre au forfait demandé.</a:t>
            </a:r>
          </a:p>
        </p:txBody>
      </p:sp>
    </p:spTree>
    <p:extLst>
      <p:ext uri="{BB962C8B-B14F-4D97-AF65-F5344CB8AC3E}">
        <p14:creationId xmlns:p14="http://schemas.microsoft.com/office/powerpoint/2010/main" val="2015443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989853" y="843031"/>
            <a:ext cx="4015345" cy="843047"/>
          </a:xfrm>
          <a:prstGeom prst="rect">
            <a:avLst/>
          </a:prstGeom>
        </p:spPr>
      </p:pic>
      <p:pic>
        <p:nvPicPr>
          <p:cNvPr id="6" name="Image 5"/>
          <p:cNvPicPr>
            <a:picLocks noChangeAspect="1"/>
          </p:cNvPicPr>
          <p:nvPr/>
        </p:nvPicPr>
        <p:blipFill>
          <a:blip r:embed="rId3"/>
          <a:stretch>
            <a:fillRect/>
          </a:stretch>
        </p:blipFill>
        <p:spPr>
          <a:xfrm>
            <a:off x="8635088" y="719281"/>
            <a:ext cx="2687192" cy="966797"/>
          </a:xfrm>
          <a:prstGeom prst="rect">
            <a:avLst/>
          </a:prstGeom>
        </p:spPr>
      </p:pic>
      <p:sp>
        <p:nvSpPr>
          <p:cNvPr id="2" name="Titre 1"/>
          <p:cNvSpPr>
            <a:spLocks noGrp="1"/>
          </p:cNvSpPr>
          <p:nvPr>
            <p:ph type="title"/>
          </p:nvPr>
        </p:nvSpPr>
        <p:spPr/>
        <p:txBody>
          <a:bodyPr/>
          <a:lstStyle/>
          <a:p>
            <a:endParaRPr lang="fr-FR" dirty="0"/>
          </a:p>
        </p:txBody>
      </p:sp>
      <p:pic>
        <p:nvPicPr>
          <p:cNvPr id="7" name="Espace réservé du contenu 3"/>
          <p:cNvPicPr>
            <a:picLocks noGrp="1" noChangeAspect="1"/>
          </p:cNvPicPr>
          <p:nvPr>
            <p:ph idx="1"/>
          </p:nvPr>
        </p:nvPicPr>
        <p:blipFill>
          <a:blip r:embed="rId4"/>
          <a:stretch>
            <a:fillRect/>
          </a:stretch>
        </p:blipFill>
        <p:spPr>
          <a:xfrm>
            <a:off x="2700997" y="2000171"/>
            <a:ext cx="8803615" cy="4666080"/>
          </a:xfrm>
          <a:prstGeom prst="rect">
            <a:avLst/>
          </a:prstGeom>
        </p:spPr>
      </p:pic>
    </p:spTree>
    <p:extLst>
      <p:ext uri="{BB962C8B-B14F-4D97-AF65-F5344CB8AC3E}">
        <p14:creationId xmlns:p14="http://schemas.microsoft.com/office/powerpoint/2010/main" val="2192745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989853" y="843031"/>
            <a:ext cx="4015345" cy="843047"/>
          </a:xfrm>
          <a:prstGeom prst="rect">
            <a:avLst/>
          </a:prstGeom>
        </p:spPr>
      </p:pic>
      <p:pic>
        <p:nvPicPr>
          <p:cNvPr id="6" name="Image 5"/>
          <p:cNvPicPr>
            <a:picLocks noChangeAspect="1"/>
          </p:cNvPicPr>
          <p:nvPr/>
        </p:nvPicPr>
        <p:blipFill>
          <a:blip r:embed="rId3"/>
          <a:stretch>
            <a:fillRect/>
          </a:stretch>
        </p:blipFill>
        <p:spPr>
          <a:xfrm>
            <a:off x="8635088" y="719281"/>
            <a:ext cx="2687192" cy="966797"/>
          </a:xfrm>
          <a:prstGeom prst="rect">
            <a:avLst/>
          </a:prstGeom>
        </p:spPr>
      </p:pic>
      <p:sp>
        <p:nvSpPr>
          <p:cNvPr id="2" name="Titre 1"/>
          <p:cNvSpPr>
            <a:spLocks noGrp="1"/>
          </p:cNvSpPr>
          <p:nvPr>
            <p:ph type="title"/>
          </p:nvPr>
        </p:nvSpPr>
        <p:spPr/>
        <p:txBody>
          <a:bodyPr/>
          <a:lstStyle/>
          <a:p>
            <a:endParaRPr lang="fr-FR" dirty="0"/>
          </a:p>
        </p:txBody>
      </p:sp>
      <p:pic>
        <p:nvPicPr>
          <p:cNvPr id="7" name="Espace réservé du contenu 3"/>
          <p:cNvPicPr>
            <a:picLocks noGrp="1" noChangeAspect="1"/>
          </p:cNvPicPr>
          <p:nvPr>
            <p:ph idx="1"/>
          </p:nvPr>
        </p:nvPicPr>
        <p:blipFill>
          <a:blip r:embed="rId4"/>
          <a:stretch>
            <a:fillRect/>
          </a:stretch>
        </p:blipFill>
        <p:spPr>
          <a:xfrm>
            <a:off x="2700997" y="2133599"/>
            <a:ext cx="8621283" cy="4407877"/>
          </a:xfrm>
          <a:prstGeom prst="rect">
            <a:avLst/>
          </a:prstGeom>
        </p:spPr>
      </p:pic>
    </p:spTree>
    <p:extLst>
      <p:ext uri="{BB962C8B-B14F-4D97-AF65-F5344CB8AC3E}">
        <p14:creationId xmlns:p14="http://schemas.microsoft.com/office/powerpoint/2010/main" val="2643460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989853" y="843031"/>
            <a:ext cx="4015345" cy="843047"/>
          </a:xfrm>
          <a:prstGeom prst="rect">
            <a:avLst/>
          </a:prstGeom>
        </p:spPr>
      </p:pic>
      <p:pic>
        <p:nvPicPr>
          <p:cNvPr id="6" name="Image 5"/>
          <p:cNvPicPr>
            <a:picLocks noChangeAspect="1"/>
          </p:cNvPicPr>
          <p:nvPr/>
        </p:nvPicPr>
        <p:blipFill>
          <a:blip r:embed="rId3"/>
          <a:stretch>
            <a:fillRect/>
          </a:stretch>
        </p:blipFill>
        <p:spPr>
          <a:xfrm>
            <a:off x="8635088" y="719281"/>
            <a:ext cx="2687192" cy="966797"/>
          </a:xfrm>
          <a:prstGeom prst="rect">
            <a:avLst/>
          </a:prstGeom>
        </p:spPr>
      </p:pic>
      <p:sp>
        <p:nvSpPr>
          <p:cNvPr id="2" name="Titre 1"/>
          <p:cNvSpPr>
            <a:spLocks noGrp="1"/>
          </p:cNvSpPr>
          <p:nvPr>
            <p:ph type="title"/>
          </p:nvPr>
        </p:nvSpPr>
        <p:spPr>
          <a:xfrm>
            <a:off x="2592925" y="624110"/>
            <a:ext cx="8911687" cy="1061968"/>
          </a:xfrm>
        </p:spPr>
        <p:txBody>
          <a:bodyPr/>
          <a:lstStyle/>
          <a:p>
            <a:endParaRPr lang="fr-FR" dirty="0"/>
          </a:p>
        </p:txBody>
      </p:sp>
      <p:sp>
        <p:nvSpPr>
          <p:cNvPr id="7" name="Espace réservé du contenu 2"/>
          <p:cNvSpPr>
            <a:spLocks noGrp="1"/>
          </p:cNvSpPr>
          <p:nvPr>
            <p:ph idx="1"/>
          </p:nvPr>
        </p:nvSpPr>
        <p:spPr>
          <a:xfrm>
            <a:off x="2589212" y="1904999"/>
            <a:ext cx="8915400" cy="4747591"/>
          </a:xfrm>
        </p:spPr>
        <p:txBody>
          <a:bodyPr>
            <a:normAutofit fontScale="77500" lnSpcReduction="20000"/>
          </a:bodyPr>
          <a:lstStyle/>
          <a:p>
            <a:pPr>
              <a:buFont typeface="Arial" panose="020B0604020202020204" pitchFamily="34" charset="0"/>
              <a:buChar char="•"/>
            </a:pPr>
            <a:r>
              <a:rPr lang="fr-FR" sz="2400" dirty="0"/>
              <a:t>Dans cette section, vous allez décrire les outils et méthodes qui permettront de mesurer l’atteinte des objectifs. Il est donc nécessaire d’avoir défini des indicateurs qualitatifs et quantitatifs qui vont vous permettre de mesurer cette atteinte.</a:t>
            </a:r>
          </a:p>
          <a:p>
            <a:pPr marL="0" indent="0">
              <a:buNone/>
            </a:pPr>
            <a:r>
              <a:rPr lang="fr-FR" sz="2400" dirty="0"/>
              <a:t>Vous retrouverez dans le </a:t>
            </a:r>
            <a:r>
              <a:rPr lang="fr-FR" sz="2400" i="1" dirty="0"/>
              <a:t>handbook </a:t>
            </a:r>
            <a:r>
              <a:rPr lang="fr-FR" sz="2400" dirty="0"/>
              <a:t>qui est sur le site en annexe2 une liste non exhaustive d’indicateurs. On vous invite à les consulter.</a:t>
            </a:r>
          </a:p>
          <a:p>
            <a:pPr>
              <a:buFont typeface="Arial" panose="020B0604020202020204" pitchFamily="34" charset="0"/>
              <a:buChar char="•"/>
            </a:pPr>
            <a:r>
              <a:rPr lang="fr-FR" sz="2400" dirty="0"/>
              <a:t>Vous allez également montrer comment vous avez prévu d’intégrer les résultats du projet dans le travail régulier des partenaires et comment le projet a le potentiel d'avoir un impact positif sur ses participants et les organisations participantes, ainsi que sur la communauté au sens large.</a:t>
            </a:r>
          </a:p>
          <a:p>
            <a:pPr marL="0" indent="0">
              <a:buNone/>
            </a:pPr>
            <a:r>
              <a:rPr lang="fr-FR" sz="2400" dirty="0"/>
              <a:t>Vous expliquerez comment votre candidature comprend des mesures concrètes et efficaces pour faire connaître les résultats du projet au sein des organisations participantes, et comment vous allez partager les résultats avec d'autres organisations et publics</a:t>
            </a:r>
          </a:p>
          <a:p>
            <a:pPr marL="0" indent="0">
              <a:buNone/>
            </a:pPr>
            <a:r>
              <a:rPr lang="fr-FR" sz="2400" dirty="0"/>
              <a:t>VOIR HANDBOOK: https://monprojet.erasmusplus.fr/docs/documents/Handbook%20on%20KA2%20lump%20sums_137.pdf</a:t>
            </a:r>
          </a:p>
          <a:p>
            <a:pPr marL="0" indent="0">
              <a:buNone/>
            </a:pPr>
            <a:r>
              <a:rPr lang="fr-FR" sz="2000" dirty="0"/>
              <a:t> </a:t>
            </a:r>
          </a:p>
        </p:txBody>
      </p:sp>
    </p:spTree>
    <p:extLst>
      <p:ext uri="{BB962C8B-B14F-4D97-AF65-F5344CB8AC3E}">
        <p14:creationId xmlns:p14="http://schemas.microsoft.com/office/powerpoint/2010/main" val="1778624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989853" y="843031"/>
            <a:ext cx="4015345" cy="843047"/>
          </a:xfrm>
          <a:prstGeom prst="rect">
            <a:avLst/>
          </a:prstGeom>
        </p:spPr>
      </p:pic>
      <p:pic>
        <p:nvPicPr>
          <p:cNvPr id="6" name="Image 5"/>
          <p:cNvPicPr>
            <a:picLocks noChangeAspect="1"/>
          </p:cNvPicPr>
          <p:nvPr/>
        </p:nvPicPr>
        <p:blipFill>
          <a:blip r:embed="rId3"/>
          <a:stretch>
            <a:fillRect/>
          </a:stretch>
        </p:blipFill>
        <p:spPr>
          <a:xfrm>
            <a:off x="8635088" y="719281"/>
            <a:ext cx="2687192" cy="966797"/>
          </a:xfrm>
          <a:prstGeom prst="rect">
            <a:avLst/>
          </a:prstGeom>
        </p:spPr>
      </p:pic>
      <p:sp>
        <p:nvSpPr>
          <p:cNvPr id="2" name="Titre 1"/>
          <p:cNvSpPr>
            <a:spLocks noGrp="1"/>
          </p:cNvSpPr>
          <p:nvPr>
            <p:ph type="title"/>
          </p:nvPr>
        </p:nvSpPr>
        <p:spPr/>
        <p:txBody>
          <a:bodyPr/>
          <a:lstStyle/>
          <a:p>
            <a:endParaRPr lang="fr-FR" dirty="0"/>
          </a:p>
        </p:txBody>
      </p:sp>
      <p:pic>
        <p:nvPicPr>
          <p:cNvPr id="7" name="Espace réservé du contenu 3"/>
          <p:cNvPicPr>
            <a:picLocks noGrp="1" noChangeAspect="1"/>
          </p:cNvPicPr>
          <p:nvPr>
            <p:ph idx="1"/>
          </p:nvPr>
        </p:nvPicPr>
        <p:blipFill>
          <a:blip r:embed="rId4"/>
          <a:stretch>
            <a:fillRect/>
          </a:stretch>
        </p:blipFill>
        <p:spPr>
          <a:xfrm>
            <a:off x="2589213" y="2337206"/>
            <a:ext cx="8915400" cy="3922917"/>
          </a:xfrm>
          <a:prstGeom prst="rect">
            <a:avLst/>
          </a:prstGeom>
        </p:spPr>
      </p:pic>
    </p:spTree>
    <p:extLst>
      <p:ext uri="{BB962C8B-B14F-4D97-AF65-F5344CB8AC3E}">
        <p14:creationId xmlns:p14="http://schemas.microsoft.com/office/powerpoint/2010/main" val="605549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989853" y="843031"/>
            <a:ext cx="4015345" cy="843047"/>
          </a:xfrm>
          <a:prstGeom prst="rect">
            <a:avLst/>
          </a:prstGeom>
        </p:spPr>
      </p:pic>
      <p:pic>
        <p:nvPicPr>
          <p:cNvPr id="6" name="Image 5"/>
          <p:cNvPicPr>
            <a:picLocks noChangeAspect="1"/>
          </p:cNvPicPr>
          <p:nvPr/>
        </p:nvPicPr>
        <p:blipFill>
          <a:blip r:embed="rId3"/>
          <a:stretch>
            <a:fillRect/>
          </a:stretch>
        </p:blipFill>
        <p:spPr>
          <a:xfrm>
            <a:off x="8635088" y="719281"/>
            <a:ext cx="2687192" cy="966797"/>
          </a:xfrm>
          <a:prstGeom prst="rect">
            <a:avLst/>
          </a:prstGeom>
        </p:spPr>
      </p:pic>
      <p:sp>
        <p:nvSpPr>
          <p:cNvPr id="2" name="Titre 1"/>
          <p:cNvSpPr>
            <a:spLocks noGrp="1"/>
          </p:cNvSpPr>
          <p:nvPr>
            <p:ph type="title"/>
          </p:nvPr>
        </p:nvSpPr>
        <p:spPr/>
        <p:txBody>
          <a:bodyPr/>
          <a:lstStyle/>
          <a:p>
            <a:endParaRPr lang="fr-FR" dirty="0"/>
          </a:p>
        </p:txBody>
      </p:sp>
      <p:sp>
        <p:nvSpPr>
          <p:cNvPr id="7" name="Espace réservé du contenu 2"/>
          <p:cNvSpPr>
            <a:spLocks noGrp="1"/>
          </p:cNvSpPr>
          <p:nvPr>
            <p:ph idx="1"/>
          </p:nvPr>
        </p:nvSpPr>
        <p:spPr/>
        <p:txBody>
          <a:bodyPr>
            <a:normAutofit/>
          </a:bodyPr>
          <a:lstStyle/>
          <a:p>
            <a:pPr>
              <a:buFont typeface="Arial" panose="020B0604020202020204" pitchFamily="34" charset="0"/>
              <a:buChar char="•"/>
            </a:pPr>
            <a:r>
              <a:rPr lang="fr-FR" sz="2400" dirty="0"/>
              <a:t>Les objectifs, les activités et les résultats escomptés doivent être clairement liés les uns aux autres et présentés de manière cohérente.</a:t>
            </a:r>
          </a:p>
          <a:p>
            <a:pPr>
              <a:buFont typeface="Arial" panose="020B0604020202020204" pitchFamily="34" charset="0"/>
              <a:buChar char="•"/>
            </a:pPr>
            <a:r>
              <a:rPr lang="fr-FR" sz="2400" dirty="0"/>
              <a:t>Afin de faciliter l’évaluation, nous vous conseillons vivement de prévoir un calendrier dans votre candidature, afin de visualiser toutes les activités prévues et leur temporalité.</a:t>
            </a:r>
          </a:p>
          <a:p>
            <a:pPr>
              <a:buFont typeface="Arial" panose="020B0604020202020204" pitchFamily="34" charset="0"/>
              <a:buChar char="•"/>
            </a:pPr>
            <a:r>
              <a:rPr lang="fr-FR" sz="2400" dirty="0"/>
              <a:t>Cette idée de tableau peut évidemment être complétée par une partie descriptive pour faciliter la compréhension.</a:t>
            </a:r>
          </a:p>
        </p:txBody>
      </p:sp>
    </p:spTree>
    <p:extLst>
      <p:ext uri="{BB962C8B-B14F-4D97-AF65-F5344CB8AC3E}">
        <p14:creationId xmlns:p14="http://schemas.microsoft.com/office/powerpoint/2010/main" val="2814039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989853" y="843031"/>
            <a:ext cx="4015345" cy="843047"/>
          </a:xfrm>
          <a:prstGeom prst="rect">
            <a:avLst/>
          </a:prstGeom>
        </p:spPr>
      </p:pic>
      <p:pic>
        <p:nvPicPr>
          <p:cNvPr id="6" name="Image 5"/>
          <p:cNvPicPr>
            <a:picLocks noChangeAspect="1"/>
          </p:cNvPicPr>
          <p:nvPr/>
        </p:nvPicPr>
        <p:blipFill>
          <a:blip r:embed="rId3"/>
          <a:stretch>
            <a:fillRect/>
          </a:stretch>
        </p:blipFill>
        <p:spPr>
          <a:xfrm>
            <a:off x="8635088" y="719281"/>
            <a:ext cx="2687192" cy="966797"/>
          </a:xfrm>
          <a:prstGeom prst="rect">
            <a:avLst/>
          </a:prstGeom>
        </p:spPr>
      </p:pic>
      <p:sp>
        <p:nvSpPr>
          <p:cNvPr id="2" name="Titre 1"/>
          <p:cNvSpPr>
            <a:spLocks noGrp="1"/>
          </p:cNvSpPr>
          <p:nvPr>
            <p:ph type="title"/>
          </p:nvPr>
        </p:nvSpPr>
        <p:spPr/>
        <p:txBody>
          <a:bodyPr/>
          <a:lstStyle/>
          <a:p>
            <a:endParaRPr lang="fr-FR" dirty="0"/>
          </a:p>
        </p:txBody>
      </p:sp>
      <p:pic>
        <p:nvPicPr>
          <p:cNvPr id="7" name="Espace réservé du contenu 3"/>
          <p:cNvPicPr>
            <a:picLocks noGrp="1" noChangeAspect="1"/>
          </p:cNvPicPr>
          <p:nvPr>
            <p:ph idx="1"/>
          </p:nvPr>
        </p:nvPicPr>
        <p:blipFill>
          <a:blip r:embed="rId4"/>
          <a:stretch>
            <a:fillRect/>
          </a:stretch>
        </p:blipFill>
        <p:spPr>
          <a:xfrm>
            <a:off x="2546801" y="2123921"/>
            <a:ext cx="8775479" cy="4224997"/>
          </a:xfrm>
          <a:prstGeom prst="rect">
            <a:avLst/>
          </a:prstGeom>
        </p:spPr>
      </p:pic>
    </p:spTree>
    <p:extLst>
      <p:ext uri="{BB962C8B-B14F-4D97-AF65-F5344CB8AC3E}">
        <p14:creationId xmlns:p14="http://schemas.microsoft.com/office/powerpoint/2010/main" val="4189200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989853" y="843031"/>
            <a:ext cx="4015345" cy="843047"/>
          </a:xfrm>
          <a:prstGeom prst="rect">
            <a:avLst/>
          </a:prstGeom>
        </p:spPr>
      </p:pic>
      <p:pic>
        <p:nvPicPr>
          <p:cNvPr id="6" name="Image 5"/>
          <p:cNvPicPr>
            <a:picLocks noChangeAspect="1"/>
          </p:cNvPicPr>
          <p:nvPr/>
        </p:nvPicPr>
        <p:blipFill>
          <a:blip r:embed="rId3"/>
          <a:stretch>
            <a:fillRect/>
          </a:stretch>
        </p:blipFill>
        <p:spPr>
          <a:xfrm>
            <a:off x="8635088" y="719281"/>
            <a:ext cx="2687192" cy="966797"/>
          </a:xfrm>
          <a:prstGeom prst="rect">
            <a:avLst/>
          </a:prstGeom>
        </p:spPr>
      </p:pic>
      <p:sp>
        <p:nvSpPr>
          <p:cNvPr id="2" name="Titre 1"/>
          <p:cNvSpPr>
            <a:spLocks noGrp="1"/>
          </p:cNvSpPr>
          <p:nvPr>
            <p:ph type="title"/>
          </p:nvPr>
        </p:nvSpPr>
        <p:spPr/>
        <p:txBody>
          <a:bodyPr/>
          <a:lstStyle/>
          <a:p>
            <a:endParaRPr lang="fr-FR" dirty="0"/>
          </a:p>
        </p:txBody>
      </p:sp>
      <p:pic>
        <p:nvPicPr>
          <p:cNvPr id="7" name="Espace réservé du contenu 3"/>
          <p:cNvPicPr>
            <a:picLocks noGrp="1" noChangeAspect="1"/>
          </p:cNvPicPr>
          <p:nvPr>
            <p:ph idx="1"/>
          </p:nvPr>
        </p:nvPicPr>
        <p:blipFill>
          <a:blip r:embed="rId4"/>
          <a:stretch>
            <a:fillRect/>
          </a:stretch>
        </p:blipFill>
        <p:spPr>
          <a:xfrm>
            <a:off x="2926080" y="2133599"/>
            <a:ext cx="8243668" cy="4534487"/>
          </a:xfrm>
          <a:prstGeom prst="rect">
            <a:avLst/>
          </a:prstGeom>
        </p:spPr>
      </p:pic>
    </p:spTree>
    <p:extLst>
      <p:ext uri="{BB962C8B-B14F-4D97-AF65-F5344CB8AC3E}">
        <p14:creationId xmlns:p14="http://schemas.microsoft.com/office/powerpoint/2010/main" val="462551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989853" y="843031"/>
            <a:ext cx="4015345" cy="843047"/>
          </a:xfrm>
          <a:prstGeom prst="rect">
            <a:avLst/>
          </a:prstGeom>
        </p:spPr>
      </p:pic>
      <p:pic>
        <p:nvPicPr>
          <p:cNvPr id="6" name="Image 5"/>
          <p:cNvPicPr>
            <a:picLocks noChangeAspect="1"/>
          </p:cNvPicPr>
          <p:nvPr/>
        </p:nvPicPr>
        <p:blipFill>
          <a:blip r:embed="rId3"/>
          <a:stretch>
            <a:fillRect/>
          </a:stretch>
        </p:blipFill>
        <p:spPr>
          <a:xfrm>
            <a:off x="8635088" y="719281"/>
            <a:ext cx="2687192" cy="966797"/>
          </a:xfrm>
          <a:prstGeom prst="rect">
            <a:avLst/>
          </a:prstGeom>
        </p:spPr>
      </p:pic>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2589212" y="2274277"/>
            <a:ext cx="8915400" cy="3777622"/>
          </a:xfrm>
        </p:spPr>
        <p:txBody>
          <a:bodyPr>
            <a:normAutofit lnSpcReduction="10000"/>
          </a:bodyPr>
          <a:lstStyle/>
          <a:p>
            <a:endParaRPr lang="fr-FR" dirty="0"/>
          </a:p>
          <a:p>
            <a:pPr>
              <a:buFont typeface="Arial" panose="020B0604020202020204" pitchFamily="34" charset="0"/>
              <a:buChar char="•"/>
            </a:pPr>
            <a:r>
              <a:rPr lang="fr-FR" sz="2400" dirty="0"/>
              <a:t>Cette présentation du cycle Prêts pour Erasmus+2022 est dédiée aux partenariats simplifiés sur le secteur de l’enseignement scolaire.</a:t>
            </a:r>
          </a:p>
          <a:p>
            <a:pPr>
              <a:buFont typeface="Arial" panose="020B0604020202020204" pitchFamily="34" charset="0"/>
              <a:buChar char="•"/>
            </a:pPr>
            <a:r>
              <a:rPr lang="fr-FR" sz="2400" dirty="0"/>
              <a:t>Elle fait suite à la mise à disposition d’une présentation commentée qui décrit l’action et qui est disponible sur le site de l’agence Erasmus et sur le site Mon Projet Erasmus+.</a:t>
            </a:r>
          </a:p>
          <a:p>
            <a:pPr>
              <a:buFont typeface="Arial" panose="020B0604020202020204" pitchFamily="34" charset="0"/>
              <a:buChar char="•"/>
            </a:pPr>
            <a:r>
              <a:rPr lang="fr-FR" sz="2400" dirty="0"/>
              <a:t>Cette session a pour objectif de préciser les nouveautés 2022 et d’apporter des conseils aux candidats qui vont déposer leur candidature au 23mars2022.</a:t>
            </a:r>
          </a:p>
        </p:txBody>
      </p:sp>
    </p:spTree>
    <p:extLst>
      <p:ext uri="{BB962C8B-B14F-4D97-AF65-F5344CB8AC3E}">
        <p14:creationId xmlns:p14="http://schemas.microsoft.com/office/powerpoint/2010/main" val="1203032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989853" y="843031"/>
            <a:ext cx="4015345" cy="843047"/>
          </a:xfrm>
          <a:prstGeom prst="rect">
            <a:avLst/>
          </a:prstGeom>
        </p:spPr>
      </p:pic>
      <p:pic>
        <p:nvPicPr>
          <p:cNvPr id="6" name="Image 5"/>
          <p:cNvPicPr>
            <a:picLocks noChangeAspect="1"/>
          </p:cNvPicPr>
          <p:nvPr/>
        </p:nvPicPr>
        <p:blipFill>
          <a:blip r:embed="rId3"/>
          <a:stretch>
            <a:fillRect/>
          </a:stretch>
        </p:blipFill>
        <p:spPr>
          <a:xfrm>
            <a:off x="8635088" y="719281"/>
            <a:ext cx="2687192" cy="966797"/>
          </a:xfrm>
          <a:prstGeom prst="rect">
            <a:avLst/>
          </a:prstGeom>
        </p:spPr>
      </p:pic>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2589212" y="2274277"/>
            <a:ext cx="8915400" cy="3777622"/>
          </a:xfrm>
        </p:spPr>
        <p:txBody>
          <a:bodyPr/>
          <a:lstStyle/>
          <a:p>
            <a:pPr marL="0" indent="0">
              <a:buNone/>
            </a:pPr>
            <a:endParaRPr lang="fr-FR" dirty="0"/>
          </a:p>
        </p:txBody>
      </p:sp>
      <p:pic>
        <p:nvPicPr>
          <p:cNvPr id="7" name="Espace réservé du contenu 3"/>
          <p:cNvPicPr>
            <a:picLocks noChangeAspect="1"/>
          </p:cNvPicPr>
          <p:nvPr/>
        </p:nvPicPr>
        <p:blipFill>
          <a:blip r:embed="rId4"/>
          <a:stretch>
            <a:fillRect/>
          </a:stretch>
        </p:blipFill>
        <p:spPr>
          <a:xfrm>
            <a:off x="2589212" y="2273649"/>
            <a:ext cx="8529433" cy="3778250"/>
          </a:xfrm>
          <a:prstGeom prst="rect">
            <a:avLst/>
          </a:prstGeom>
        </p:spPr>
      </p:pic>
    </p:spTree>
    <p:extLst>
      <p:ext uri="{BB962C8B-B14F-4D97-AF65-F5344CB8AC3E}">
        <p14:creationId xmlns:p14="http://schemas.microsoft.com/office/powerpoint/2010/main" val="882503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989853" y="843031"/>
            <a:ext cx="4015345" cy="843047"/>
          </a:xfrm>
          <a:prstGeom prst="rect">
            <a:avLst/>
          </a:prstGeom>
        </p:spPr>
      </p:pic>
      <p:pic>
        <p:nvPicPr>
          <p:cNvPr id="6" name="Image 5"/>
          <p:cNvPicPr>
            <a:picLocks noChangeAspect="1"/>
          </p:cNvPicPr>
          <p:nvPr/>
        </p:nvPicPr>
        <p:blipFill>
          <a:blip r:embed="rId3"/>
          <a:stretch>
            <a:fillRect/>
          </a:stretch>
        </p:blipFill>
        <p:spPr>
          <a:xfrm>
            <a:off x="8635088" y="719281"/>
            <a:ext cx="2687192" cy="966797"/>
          </a:xfrm>
          <a:prstGeom prst="rect">
            <a:avLst/>
          </a:prstGeom>
        </p:spPr>
      </p:pic>
      <p:sp>
        <p:nvSpPr>
          <p:cNvPr id="2" name="Titre 1"/>
          <p:cNvSpPr>
            <a:spLocks noGrp="1"/>
          </p:cNvSpPr>
          <p:nvPr>
            <p:ph type="title"/>
          </p:nvPr>
        </p:nvSpPr>
        <p:spPr/>
        <p:txBody>
          <a:bodyPr/>
          <a:lstStyle/>
          <a:p>
            <a:endParaRPr lang="fr-FR" dirty="0"/>
          </a:p>
        </p:txBody>
      </p:sp>
      <p:pic>
        <p:nvPicPr>
          <p:cNvPr id="7" name="Espace réservé du contenu 3"/>
          <p:cNvPicPr>
            <a:picLocks noGrp="1" noChangeAspect="1"/>
          </p:cNvPicPr>
          <p:nvPr>
            <p:ph idx="1"/>
          </p:nvPr>
        </p:nvPicPr>
        <p:blipFill>
          <a:blip r:embed="rId4"/>
          <a:stretch>
            <a:fillRect/>
          </a:stretch>
        </p:blipFill>
        <p:spPr>
          <a:xfrm>
            <a:off x="2981739" y="2045891"/>
            <a:ext cx="8150087" cy="4394666"/>
          </a:xfrm>
          <a:prstGeom prst="rect">
            <a:avLst/>
          </a:prstGeom>
        </p:spPr>
      </p:pic>
    </p:spTree>
    <p:extLst>
      <p:ext uri="{BB962C8B-B14F-4D97-AF65-F5344CB8AC3E}">
        <p14:creationId xmlns:p14="http://schemas.microsoft.com/office/powerpoint/2010/main" val="3592785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989853" y="843031"/>
            <a:ext cx="4015345" cy="843047"/>
          </a:xfrm>
          <a:prstGeom prst="rect">
            <a:avLst/>
          </a:prstGeom>
        </p:spPr>
      </p:pic>
      <p:pic>
        <p:nvPicPr>
          <p:cNvPr id="6" name="Image 5"/>
          <p:cNvPicPr>
            <a:picLocks noChangeAspect="1"/>
          </p:cNvPicPr>
          <p:nvPr/>
        </p:nvPicPr>
        <p:blipFill>
          <a:blip r:embed="rId3"/>
          <a:stretch>
            <a:fillRect/>
          </a:stretch>
        </p:blipFill>
        <p:spPr>
          <a:xfrm>
            <a:off x="8635088" y="719281"/>
            <a:ext cx="2687192" cy="966797"/>
          </a:xfrm>
          <a:prstGeom prst="rect">
            <a:avLst/>
          </a:prstGeom>
        </p:spPr>
      </p:pic>
      <p:sp>
        <p:nvSpPr>
          <p:cNvPr id="2" name="Titre 1"/>
          <p:cNvSpPr>
            <a:spLocks noGrp="1"/>
          </p:cNvSpPr>
          <p:nvPr>
            <p:ph type="title"/>
          </p:nvPr>
        </p:nvSpPr>
        <p:spPr/>
        <p:txBody>
          <a:bodyPr/>
          <a:lstStyle/>
          <a:p>
            <a:endParaRPr lang="fr-FR" dirty="0"/>
          </a:p>
        </p:txBody>
      </p:sp>
      <p:pic>
        <p:nvPicPr>
          <p:cNvPr id="8" name="Espace réservé du contenu 3"/>
          <p:cNvPicPr>
            <a:picLocks noGrp="1" noChangeAspect="1"/>
          </p:cNvPicPr>
          <p:nvPr>
            <p:ph idx="1"/>
          </p:nvPr>
        </p:nvPicPr>
        <p:blipFill>
          <a:blip r:embed="rId4"/>
          <a:stretch>
            <a:fillRect/>
          </a:stretch>
        </p:blipFill>
        <p:spPr>
          <a:xfrm>
            <a:off x="2670615" y="2123921"/>
            <a:ext cx="8756305" cy="4293704"/>
          </a:xfrm>
          <a:prstGeom prst="rect">
            <a:avLst/>
          </a:prstGeom>
        </p:spPr>
      </p:pic>
    </p:spTree>
    <p:extLst>
      <p:ext uri="{BB962C8B-B14F-4D97-AF65-F5344CB8AC3E}">
        <p14:creationId xmlns:p14="http://schemas.microsoft.com/office/powerpoint/2010/main" val="123762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989853" y="843031"/>
            <a:ext cx="4015345" cy="843047"/>
          </a:xfrm>
          <a:prstGeom prst="rect">
            <a:avLst/>
          </a:prstGeom>
        </p:spPr>
      </p:pic>
      <p:pic>
        <p:nvPicPr>
          <p:cNvPr id="6" name="Image 5"/>
          <p:cNvPicPr>
            <a:picLocks noChangeAspect="1"/>
          </p:cNvPicPr>
          <p:nvPr/>
        </p:nvPicPr>
        <p:blipFill>
          <a:blip r:embed="rId3"/>
          <a:stretch>
            <a:fillRect/>
          </a:stretch>
        </p:blipFill>
        <p:spPr>
          <a:xfrm>
            <a:off x="8635088" y="719281"/>
            <a:ext cx="2687192" cy="966797"/>
          </a:xfrm>
          <a:prstGeom prst="rect">
            <a:avLst/>
          </a:prstGeom>
        </p:spPr>
      </p:pic>
      <p:sp>
        <p:nvSpPr>
          <p:cNvPr id="2" name="Titre 1"/>
          <p:cNvSpPr>
            <a:spLocks noGrp="1"/>
          </p:cNvSpPr>
          <p:nvPr>
            <p:ph type="title"/>
          </p:nvPr>
        </p:nvSpPr>
        <p:spPr/>
        <p:txBody>
          <a:bodyPr/>
          <a:lstStyle/>
          <a:p>
            <a:endParaRPr lang="fr-FR" dirty="0"/>
          </a:p>
        </p:txBody>
      </p:sp>
      <p:pic>
        <p:nvPicPr>
          <p:cNvPr id="7" name="Espace réservé du contenu 3"/>
          <p:cNvPicPr>
            <a:picLocks noGrp="1" noChangeAspect="1"/>
          </p:cNvPicPr>
          <p:nvPr>
            <p:ph idx="1"/>
          </p:nvPr>
        </p:nvPicPr>
        <p:blipFill>
          <a:blip r:embed="rId4"/>
          <a:stretch>
            <a:fillRect/>
          </a:stretch>
        </p:blipFill>
        <p:spPr>
          <a:xfrm>
            <a:off x="2630034" y="2151006"/>
            <a:ext cx="8833758" cy="3743438"/>
          </a:xfrm>
          <a:prstGeom prst="rect">
            <a:avLst/>
          </a:prstGeom>
        </p:spPr>
      </p:pic>
    </p:spTree>
    <p:extLst>
      <p:ext uri="{BB962C8B-B14F-4D97-AF65-F5344CB8AC3E}">
        <p14:creationId xmlns:p14="http://schemas.microsoft.com/office/powerpoint/2010/main" val="526122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989853" y="843031"/>
            <a:ext cx="4015345" cy="843047"/>
          </a:xfrm>
          <a:prstGeom prst="rect">
            <a:avLst/>
          </a:prstGeom>
        </p:spPr>
      </p:pic>
      <p:pic>
        <p:nvPicPr>
          <p:cNvPr id="6" name="Image 5"/>
          <p:cNvPicPr>
            <a:picLocks noChangeAspect="1"/>
          </p:cNvPicPr>
          <p:nvPr/>
        </p:nvPicPr>
        <p:blipFill>
          <a:blip r:embed="rId3"/>
          <a:stretch>
            <a:fillRect/>
          </a:stretch>
        </p:blipFill>
        <p:spPr>
          <a:xfrm>
            <a:off x="8635088" y="719281"/>
            <a:ext cx="2687192" cy="966797"/>
          </a:xfrm>
          <a:prstGeom prst="rect">
            <a:avLst/>
          </a:prstGeom>
        </p:spPr>
      </p:pic>
      <p:sp>
        <p:nvSpPr>
          <p:cNvPr id="2" name="Titre 1"/>
          <p:cNvSpPr>
            <a:spLocks noGrp="1"/>
          </p:cNvSpPr>
          <p:nvPr>
            <p:ph type="title"/>
          </p:nvPr>
        </p:nvSpPr>
        <p:spPr/>
        <p:txBody>
          <a:bodyPr/>
          <a:lstStyle/>
          <a:p>
            <a:endParaRPr lang="fr-FR" dirty="0"/>
          </a:p>
        </p:txBody>
      </p:sp>
      <p:pic>
        <p:nvPicPr>
          <p:cNvPr id="8" name="Espace réservé du contenu 3"/>
          <p:cNvPicPr>
            <a:picLocks noGrp="1" noChangeAspect="1"/>
          </p:cNvPicPr>
          <p:nvPr>
            <p:ph idx="1"/>
          </p:nvPr>
        </p:nvPicPr>
        <p:blipFill>
          <a:blip r:embed="rId4"/>
          <a:stretch>
            <a:fillRect/>
          </a:stretch>
        </p:blipFill>
        <p:spPr>
          <a:xfrm>
            <a:off x="2592925" y="2066962"/>
            <a:ext cx="8181092" cy="4506116"/>
          </a:xfrm>
          <a:prstGeom prst="rect">
            <a:avLst/>
          </a:prstGeom>
        </p:spPr>
      </p:pic>
    </p:spTree>
    <p:extLst>
      <p:ext uri="{BB962C8B-B14F-4D97-AF65-F5344CB8AC3E}">
        <p14:creationId xmlns:p14="http://schemas.microsoft.com/office/powerpoint/2010/main" val="4187017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989853" y="843031"/>
            <a:ext cx="4015345" cy="843047"/>
          </a:xfrm>
          <a:prstGeom prst="rect">
            <a:avLst/>
          </a:prstGeom>
        </p:spPr>
      </p:pic>
      <p:pic>
        <p:nvPicPr>
          <p:cNvPr id="6" name="Image 5"/>
          <p:cNvPicPr>
            <a:picLocks noChangeAspect="1"/>
          </p:cNvPicPr>
          <p:nvPr/>
        </p:nvPicPr>
        <p:blipFill>
          <a:blip r:embed="rId3"/>
          <a:stretch>
            <a:fillRect/>
          </a:stretch>
        </p:blipFill>
        <p:spPr>
          <a:xfrm>
            <a:off x="8635088" y="719281"/>
            <a:ext cx="2687192" cy="966797"/>
          </a:xfrm>
          <a:prstGeom prst="rect">
            <a:avLst/>
          </a:prstGeom>
        </p:spPr>
      </p:pic>
      <p:sp>
        <p:nvSpPr>
          <p:cNvPr id="2" name="Titre 1"/>
          <p:cNvSpPr>
            <a:spLocks noGrp="1"/>
          </p:cNvSpPr>
          <p:nvPr>
            <p:ph type="title"/>
          </p:nvPr>
        </p:nvSpPr>
        <p:spPr/>
        <p:txBody>
          <a:bodyPr/>
          <a:lstStyle/>
          <a:p>
            <a:endParaRPr lang="fr-FR" dirty="0"/>
          </a:p>
        </p:txBody>
      </p:sp>
      <p:pic>
        <p:nvPicPr>
          <p:cNvPr id="7" name="Espace réservé du contenu 3"/>
          <p:cNvPicPr>
            <a:picLocks noGrp="1" noChangeAspect="1"/>
          </p:cNvPicPr>
          <p:nvPr>
            <p:ph idx="1"/>
          </p:nvPr>
        </p:nvPicPr>
        <p:blipFill>
          <a:blip r:embed="rId4"/>
          <a:stretch>
            <a:fillRect/>
          </a:stretch>
        </p:blipFill>
        <p:spPr>
          <a:xfrm>
            <a:off x="2703443" y="2133599"/>
            <a:ext cx="7949589" cy="4214191"/>
          </a:xfrm>
          <a:prstGeom prst="rect">
            <a:avLst/>
          </a:prstGeom>
        </p:spPr>
      </p:pic>
    </p:spTree>
    <p:extLst>
      <p:ext uri="{BB962C8B-B14F-4D97-AF65-F5344CB8AC3E}">
        <p14:creationId xmlns:p14="http://schemas.microsoft.com/office/powerpoint/2010/main" val="2254793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963348" y="426347"/>
            <a:ext cx="4015345" cy="843047"/>
          </a:xfrm>
          <a:prstGeom prst="rect">
            <a:avLst/>
          </a:prstGeom>
        </p:spPr>
      </p:pic>
      <p:pic>
        <p:nvPicPr>
          <p:cNvPr id="6" name="Image 5"/>
          <p:cNvPicPr>
            <a:picLocks noChangeAspect="1"/>
          </p:cNvPicPr>
          <p:nvPr/>
        </p:nvPicPr>
        <p:blipFill>
          <a:blip r:embed="rId3"/>
          <a:stretch>
            <a:fillRect/>
          </a:stretch>
        </p:blipFill>
        <p:spPr>
          <a:xfrm>
            <a:off x="8542323" y="337654"/>
            <a:ext cx="2687192" cy="966797"/>
          </a:xfrm>
          <a:prstGeom prst="rect">
            <a:avLst/>
          </a:prstGeom>
        </p:spPr>
      </p:pic>
      <p:sp>
        <p:nvSpPr>
          <p:cNvPr id="2" name="Titre 1"/>
          <p:cNvSpPr>
            <a:spLocks noGrp="1"/>
          </p:cNvSpPr>
          <p:nvPr>
            <p:ph type="title"/>
          </p:nvPr>
        </p:nvSpPr>
        <p:spPr>
          <a:xfrm>
            <a:off x="2589212" y="173392"/>
            <a:ext cx="8911687" cy="1061968"/>
          </a:xfrm>
        </p:spPr>
        <p:txBody>
          <a:bodyPr/>
          <a:lstStyle/>
          <a:p>
            <a:endParaRPr lang="fr-FR" dirty="0"/>
          </a:p>
        </p:txBody>
      </p:sp>
      <p:sp>
        <p:nvSpPr>
          <p:cNvPr id="7" name="Espace réservé du contenu 2"/>
          <p:cNvSpPr>
            <a:spLocks noGrp="1"/>
          </p:cNvSpPr>
          <p:nvPr>
            <p:ph idx="1"/>
          </p:nvPr>
        </p:nvSpPr>
        <p:spPr>
          <a:xfrm>
            <a:off x="2585499" y="1316052"/>
            <a:ext cx="8915400" cy="5389548"/>
          </a:xfrm>
        </p:spPr>
        <p:txBody>
          <a:bodyPr>
            <a:noAutofit/>
          </a:bodyPr>
          <a:lstStyle/>
          <a:p>
            <a:pPr marL="0" indent="0">
              <a:buNone/>
            </a:pPr>
            <a:r>
              <a:rPr lang="fr-FR" dirty="0"/>
              <a:t>Voici les différentes sections du formulaire.</a:t>
            </a:r>
          </a:p>
          <a:p>
            <a:pPr>
              <a:buFont typeface="Arial" panose="020B0604020202020204" pitchFamily="34" charset="0"/>
              <a:buChar char="•"/>
            </a:pPr>
            <a:r>
              <a:rPr lang="fr-FR" dirty="0"/>
              <a:t>La première partie «Contexte» ne pose pas de difficulté, il s’agit des informations de base de votre projet. Vous devez choisir la date de début, la durée et le forfait de votre projet.</a:t>
            </a:r>
          </a:p>
          <a:p>
            <a:pPr>
              <a:buFont typeface="Arial" panose="020B0604020202020204" pitchFamily="34" charset="0"/>
              <a:buChar char="•"/>
            </a:pPr>
            <a:r>
              <a:rPr lang="fr-FR" dirty="0"/>
              <a:t>Ensuite les priorités et thèmes de votre projet. Pour rappel vous devez choisir au moins une priorité (soit une priorité horizontale, parmi les 4 priorités phares du programme, commune à tous les secteurs éducatifs) soit une priorité propre au secteur scolaire. Attention, cette section relève de l’évaluation de la pertinence de votre projet: la priorité choisie devra réellement être traitée de manière centrale dans votre projet. Vous pouvez ensuite choisir jusqu’à 3 thèmes «sujets» dans le formulaire.</a:t>
            </a:r>
          </a:p>
          <a:p>
            <a:pPr>
              <a:buFont typeface="Arial" panose="020B0604020202020204" pitchFamily="34" charset="0"/>
              <a:buChar char="•"/>
            </a:pPr>
            <a:r>
              <a:rPr lang="fr-FR" dirty="0"/>
              <a:t>Vient ensuite la partie description du projet: on doit ici retrouver une cohérence entre les besoins identifiés (quel changement les partenaires souhaitent voir dans leurs pratiques, quel besoin ou manque le projet va combler), les objectifs définis et les résultats souhaités.</a:t>
            </a:r>
          </a:p>
          <a:p>
            <a:pPr marL="0" indent="0">
              <a:buNone/>
            </a:pPr>
            <a:r>
              <a:rPr lang="fr-FR" dirty="0"/>
              <a:t>Un point important qui fait parfois défaut dans les candidatures même si cela peut paraitre évident: c’est de bien montrer la plus-value européenne (pourquoi ce projet se fait entre partenaires européens et pas au niveau national?). La description du projet fait partie du bloc d’évaluation sur la qualité de la conception, évaluée sur 30 points.</a:t>
            </a:r>
          </a:p>
        </p:txBody>
      </p:sp>
    </p:spTree>
    <p:extLst>
      <p:ext uri="{BB962C8B-B14F-4D97-AF65-F5344CB8AC3E}">
        <p14:creationId xmlns:p14="http://schemas.microsoft.com/office/powerpoint/2010/main" val="1060089195"/>
      </p:ext>
    </p:extLst>
  </p:cSld>
  <p:clrMapOvr>
    <a:masterClrMapping/>
  </p:clrMapOvr>
</p:sld>
</file>

<file path=ppt/theme/theme1.xml><?xml version="1.0" encoding="utf-8"?>
<a:theme xmlns:a="http://schemas.openxmlformats.org/drawingml/2006/main" name="Brin">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121</TotalTime>
  <Words>867</Words>
  <Application>Microsoft Office PowerPoint</Application>
  <PresentationFormat>Grand écran</PresentationFormat>
  <Paragraphs>27</Paragraphs>
  <Slides>19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19</vt:i4>
      </vt:variant>
    </vt:vector>
  </HeadingPairs>
  <TitlesOfParts>
    <vt:vector size="23" baseType="lpstr">
      <vt:lpstr>Arial</vt:lpstr>
      <vt:lpstr>Century Gothic</vt:lpstr>
      <vt:lpstr>Wingdings 3</vt:lpstr>
      <vt:lpstr>Brin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Bayard-Villeneuve Anne</dc:creator>
  <cp:lastModifiedBy>Bayard-Villeneuve Anne</cp:lastModifiedBy>
  <cp:revision>19</cp:revision>
  <dcterms:created xsi:type="dcterms:W3CDTF">2022-03-24T10:39:23Z</dcterms:created>
  <dcterms:modified xsi:type="dcterms:W3CDTF">2022-03-24T14:19:13Z</dcterms:modified>
</cp:coreProperties>
</file>