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7" r:id="rId1"/>
  </p:sldMasterIdLst>
  <p:notesMasterIdLst>
    <p:notesMasterId r:id="rId38"/>
  </p:notesMasterIdLst>
  <p:sldIdLst>
    <p:sldId id="256" r:id="rId2"/>
    <p:sldId id="264" r:id="rId3"/>
    <p:sldId id="375" r:id="rId4"/>
    <p:sldId id="257" r:id="rId5"/>
    <p:sldId id="377" r:id="rId6"/>
    <p:sldId id="378" r:id="rId7"/>
    <p:sldId id="552" r:id="rId8"/>
    <p:sldId id="540" r:id="rId9"/>
    <p:sldId id="568" r:id="rId10"/>
    <p:sldId id="541" r:id="rId11"/>
    <p:sldId id="543" r:id="rId12"/>
    <p:sldId id="542" r:id="rId13"/>
    <p:sldId id="544" r:id="rId14"/>
    <p:sldId id="545" r:id="rId15"/>
    <p:sldId id="546" r:id="rId16"/>
    <p:sldId id="547" r:id="rId17"/>
    <p:sldId id="551" r:id="rId18"/>
    <p:sldId id="549" r:id="rId19"/>
    <p:sldId id="553" r:id="rId20"/>
    <p:sldId id="559" r:id="rId21"/>
    <p:sldId id="550" r:id="rId22"/>
    <p:sldId id="556" r:id="rId23"/>
    <p:sldId id="554" r:id="rId24"/>
    <p:sldId id="555" r:id="rId25"/>
    <p:sldId id="561" r:id="rId26"/>
    <p:sldId id="433" r:id="rId27"/>
    <p:sldId id="563" r:id="rId28"/>
    <p:sldId id="565" r:id="rId29"/>
    <p:sldId id="564" r:id="rId30"/>
    <p:sldId id="434" r:id="rId31"/>
    <p:sldId id="557" r:id="rId32"/>
    <p:sldId id="265" r:id="rId33"/>
    <p:sldId id="263" r:id="rId34"/>
    <p:sldId id="424" r:id="rId35"/>
    <p:sldId id="566" r:id="rId36"/>
    <p:sldId id="5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Leblanc" initials="NL" lastIdx="1" clrIdx="0">
    <p:extLst>
      <p:ext uri="{19B8F6BF-5375-455C-9EA6-DF929625EA0E}">
        <p15:presenceInfo xmlns:p15="http://schemas.microsoft.com/office/powerpoint/2012/main" userId="f6877b74330efd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9"/>
    <p:restoredTop sz="92724"/>
  </p:normalViewPr>
  <p:slideViewPr>
    <p:cSldViewPr snapToGrid="0" snapToObjects="1">
      <p:cViewPr varScale="1">
        <p:scale>
          <a:sx n="84" d="100"/>
          <a:sy n="84" d="100"/>
        </p:scale>
        <p:origin x="11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7T18:01:45.286"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11496-270E-43E0-8B02-B693AED657AF}" type="doc">
      <dgm:prSet loTypeId="urn:microsoft.com/office/officeart/2005/8/layout/hProcess7" loCatId="list" qsTypeId="urn:microsoft.com/office/officeart/2005/8/quickstyle/simple3" qsCatId="simple" csTypeId="urn:microsoft.com/office/officeart/2005/8/colors/accent2_1" csCatId="accent2" phldr="1"/>
      <dgm:spPr/>
      <dgm:t>
        <a:bodyPr/>
        <a:lstStyle/>
        <a:p>
          <a:endParaRPr lang="fr-FR"/>
        </a:p>
      </dgm:t>
    </dgm:pt>
    <dgm:pt modelId="{7B1A98E5-B0F4-4F69-8D4A-1AAF029A24F7}">
      <dgm:prSet phldrT="[Texte]"/>
      <dgm:spPr/>
      <dgm:t>
        <a:bodyPr/>
        <a:lstStyle/>
        <a:p>
          <a:pPr algn="just"/>
          <a:r>
            <a:rPr lang="fr-FR" dirty="0"/>
            <a:t>Planification </a:t>
          </a:r>
        </a:p>
      </dgm:t>
    </dgm:pt>
    <dgm:pt modelId="{8A98708E-1769-4A3F-A493-13E361A641F6}" type="parTrans" cxnId="{E08F40FC-00EF-41B4-91DA-10573DE1C06C}">
      <dgm:prSet/>
      <dgm:spPr/>
      <dgm:t>
        <a:bodyPr/>
        <a:lstStyle/>
        <a:p>
          <a:pPr algn="just"/>
          <a:endParaRPr lang="fr-FR"/>
        </a:p>
      </dgm:t>
    </dgm:pt>
    <dgm:pt modelId="{ABA4FECF-7EE1-4282-BF1E-4DF2EE31CFAB}" type="sibTrans" cxnId="{E08F40FC-00EF-41B4-91DA-10573DE1C06C}">
      <dgm:prSet/>
      <dgm:spPr/>
      <dgm:t>
        <a:bodyPr/>
        <a:lstStyle/>
        <a:p>
          <a:pPr algn="just"/>
          <a:endParaRPr lang="fr-FR"/>
        </a:p>
      </dgm:t>
    </dgm:pt>
    <dgm:pt modelId="{F641BABC-5F8C-4247-B92A-819DBE2B5DD2}">
      <dgm:prSet phldrT="[Texte]"/>
      <dgm:spPr/>
      <dgm:t>
        <a:bodyPr/>
        <a:lstStyle/>
        <a:p>
          <a:pPr algn="ctr"/>
          <a:r>
            <a:rPr lang="fr-FR" b="1" dirty="0"/>
            <a:t>Dire</a:t>
          </a:r>
          <a:r>
            <a:rPr lang="fr-FR" dirty="0"/>
            <a:t> ce qu’on va écrire.</a:t>
          </a:r>
        </a:p>
        <a:p>
          <a:pPr algn="ctr"/>
          <a:r>
            <a:rPr lang="fr-FR" b="1" dirty="0"/>
            <a:t>Compter</a:t>
          </a:r>
          <a:r>
            <a:rPr lang="fr-FR" dirty="0"/>
            <a:t> les mots de la phrase.</a:t>
          </a:r>
        </a:p>
        <a:p>
          <a:pPr algn="ctr"/>
          <a:r>
            <a:rPr lang="fr-FR" dirty="0"/>
            <a:t>Préparer les </a:t>
          </a:r>
          <a:r>
            <a:rPr lang="fr-FR" b="1" dirty="0"/>
            <a:t>étiquettes</a:t>
          </a:r>
        </a:p>
        <a:p>
          <a:pPr algn="ctr"/>
          <a:r>
            <a:rPr lang="fr-FR" dirty="0"/>
            <a:t>Redire la phrase </a:t>
          </a:r>
          <a:r>
            <a:rPr lang="fr-FR" b="1" dirty="0"/>
            <a:t>en pointant chaque étiquette </a:t>
          </a:r>
        </a:p>
      </dgm:t>
    </dgm:pt>
    <dgm:pt modelId="{002501BF-703E-48CD-A511-382E77DE3B69}" type="parTrans" cxnId="{FF3AFEF9-87FE-4FAE-B49D-312238A97AB5}">
      <dgm:prSet/>
      <dgm:spPr/>
      <dgm:t>
        <a:bodyPr/>
        <a:lstStyle/>
        <a:p>
          <a:pPr algn="just"/>
          <a:endParaRPr lang="fr-FR"/>
        </a:p>
      </dgm:t>
    </dgm:pt>
    <dgm:pt modelId="{AA6EA68E-5A38-44A9-8AEE-90C99CD0D3F5}" type="sibTrans" cxnId="{FF3AFEF9-87FE-4FAE-B49D-312238A97AB5}">
      <dgm:prSet/>
      <dgm:spPr/>
      <dgm:t>
        <a:bodyPr/>
        <a:lstStyle/>
        <a:p>
          <a:pPr algn="just"/>
          <a:endParaRPr lang="fr-FR"/>
        </a:p>
      </dgm:t>
    </dgm:pt>
    <dgm:pt modelId="{32617CFE-E262-41D8-AD67-3585C1027F85}">
      <dgm:prSet phldrT="[Texte]"/>
      <dgm:spPr/>
      <dgm:t>
        <a:bodyPr/>
        <a:lstStyle/>
        <a:p>
          <a:pPr algn="just"/>
          <a:r>
            <a:rPr lang="fr-FR" dirty="0"/>
            <a:t>Rédaction </a:t>
          </a:r>
        </a:p>
      </dgm:t>
    </dgm:pt>
    <dgm:pt modelId="{1632AAD2-A567-409A-91A6-9E8F48AB8A4E}" type="parTrans" cxnId="{9AD80DB9-E040-4C8E-9D56-E8AE1252F37C}">
      <dgm:prSet/>
      <dgm:spPr/>
      <dgm:t>
        <a:bodyPr/>
        <a:lstStyle/>
        <a:p>
          <a:pPr algn="just"/>
          <a:endParaRPr lang="fr-FR"/>
        </a:p>
      </dgm:t>
    </dgm:pt>
    <dgm:pt modelId="{66BEE350-8109-4878-8133-B62D69BC397A}" type="sibTrans" cxnId="{9AD80DB9-E040-4C8E-9D56-E8AE1252F37C}">
      <dgm:prSet/>
      <dgm:spPr/>
      <dgm:t>
        <a:bodyPr/>
        <a:lstStyle/>
        <a:p>
          <a:pPr algn="just"/>
          <a:endParaRPr lang="fr-FR"/>
        </a:p>
      </dgm:t>
    </dgm:pt>
    <dgm:pt modelId="{C60AF313-9CF8-4E29-B432-59F0BA560452}">
      <dgm:prSet phldrT="[Texte]"/>
      <dgm:spPr/>
      <dgm:t>
        <a:bodyPr/>
        <a:lstStyle/>
        <a:p>
          <a:pPr algn="ctr"/>
          <a:r>
            <a:rPr lang="fr-FR" dirty="0"/>
            <a:t>Ecrire les mots à partir </a:t>
          </a:r>
        </a:p>
        <a:p>
          <a:pPr algn="ctr"/>
          <a:r>
            <a:rPr lang="fr-FR" dirty="0"/>
            <a:t>- des </a:t>
          </a:r>
          <a:r>
            <a:rPr lang="fr-FR" b="1" dirty="0"/>
            <a:t>modèles</a:t>
          </a:r>
          <a:r>
            <a:rPr lang="fr-FR" dirty="0"/>
            <a:t> de la maîtresse</a:t>
          </a:r>
        </a:p>
        <a:p>
          <a:pPr algn="ctr"/>
          <a:r>
            <a:rPr lang="fr-FR" dirty="0"/>
            <a:t>- d’outils </a:t>
          </a:r>
          <a:r>
            <a:rPr lang="fr-FR" b="1" dirty="0"/>
            <a:t>référents</a:t>
          </a:r>
        </a:p>
        <a:p>
          <a:pPr algn="ctr"/>
          <a:r>
            <a:rPr lang="fr-FR" dirty="0"/>
            <a:t>- de ses </a:t>
          </a:r>
          <a:r>
            <a:rPr lang="fr-FR" b="1" dirty="0"/>
            <a:t>connaissances du code PG </a:t>
          </a:r>
          <a:r>
            <a:rPr lang="fr-FR" dirty="0"/>
            <a:t>(encodage)</a:t>
          </a:r>
        </a:p>
      </dgm:t>
    </dgm:pt>
    <dgm:pt modelId="{1BFBDBA8-462D-4DB7-A3D2-FE3B3D7967F9}" type="parTrans" cxnId="{EB5D1634-95C0-456A-95B3-2EA2356EB3E6}">
      <dgm:prSet/>
      <dgm:spPr/>
      <dgm:t>
        <a:bodyPr/>
        <a:lstStyle/>
        <a:p>
          <a:pPr algn="just"/>
          <a:endParaRPr lang="fr-FR"/>
        </a:p>
      </dgm:t>
    </dgm:pt>
    <dgm:pt modelId="{A0A442E8-74B9-46B9-9E34-DCF872A3B4D2}" type="sibTrans" cxnId="{EB5D1634-95C0-456A-95B3-2EA2356EB3E6}">
      <dgm:prSet/>
      <dgm:spPr/>
      <dgm:t>
        <a:bodyPr/>
        <a:lstStyle/>
        <a:p>
          <a:pPr algn="just"/>
          <a:endParaRPr lang="fr-FR"/>
        </a:p>
      </dgm:t>
    </dgm:pt>
    <dgm:pt modelId="{E70A2138-8E80-4142-9340-FF3E40244D9A}" type="pres">
      <dgm:prSet presAssocID="{16011496-270E-43E0-8B02-B693AED657AF}" presName="Name0" presStyleCnt="0">
        <dgm:presLayoutVars>
          <dgm:dir/>
          <dgm:animLvl val="lvl"/>
          <dgm:resizeHandles val="exact"/>
        </dgm:presLayoutVars>
      </dgm:prSet>
      <dgm:spPr/>
    </dgm:pt>
    <dgm:pt modelId="{9B7D69AF-753D-49BD-A637-F381F7DFF4F2}" type="pres">
      <dgm:prSet presAssocID="{7B1A98E5-B0F4-4F69-8D4A-1AAF029A24F7}" presName="compositeNode" presStyleCnt="0">
        <dgm:presLayoutVars>
          <dgm:bulletEnabled val="1"/>
        </dgm:presLayoutVars>
      </dgm:prSet>
      <dgm:spPr/>
    </dgm:pt>
    <dgm:pt modelId="{C67EC5A2-E359-4FBD-8C3E-2C14BD08D3BF}" type="pres">
      <dgm:prSet presAssocID="{7B1A98E5-B0F4-4F69-8D4A-1AAF029A24F7}" presName="bgRect" presStyleLbl="node1" presStyleIdx="0" presStyleCnt="2" custScaleX="59564" custScaleY="92186"/>
      <dgm:spPr/>
    </dgm:pt>
    <dgm:pt modelId="{95E9E3C3-2BAE-4157-A7DF-2ECD145430FE}" type="pres">
      <dgm:prSet presAssocID="{7B1A98E5-B0F4-4F69-8D4A-1AAF029A24F7}" presName="parentNode" presStyleLbl="node1" presStyleIdx="0" presStyleCnt="2">
        <dgm:presLayoutVars>
          <dgm:chMax val="0"/>
          <dgm:bulletEnabled val="1"/>
        </dgm:presLayoutVars>
      </dgm:prSet>
      <dgm:spPr/>
    </dgm:pt>
    <dgm:pt modelId="{E663287A-A811-4C85-A714-1A0F37456D0D}" type="pres">
      <dgm:prSet presAssocID="{7B1A98E5-B0F4-4F69-8D4A-1AAF029A24F7}" presName="childNode" presStyleLbl="node1" presStyleIdx="0" presStyleCnt="2">
        <dgm:presLayoutVars>
          <dgm:bulletEnabled val="1"/>
        </dgm:presLayoutVars>
      </dgm:prSet>
      <dgm:spPr/>
    </dgm:pt>
    <dgm:pt modelId="{A4E0F680-0263-4FC7-9539-ACB02EA0EECD}" type="pres">
      <dgm:prSet presAssocID="{ABA4FECF-7EE1-4282-BF1E-4DF2EE31CFAB}" presName="hSp" presStyleCnt="0"/>
      <dgm:spPr/>
    </dgm:pt>
    <dgm:pt modelId="{22524D51-3A52-43ED-AFDB-DEFAA72A41D6}" type="pres">
      <dgm:prSet presAssocID="{ABA4FECF-7EE1-4282-BF1E-4DF2EE31CFAB}" presName="vProcSp" presStyleCnt="0"/>
      <dgm:spPr/>
    </dgm:pt>
    <dgm:pt modelId="{DD9F795D-BB2F-49B5-9B36-C3B4B5F202AE}" type="pres">
      <dgm:prSet presAssocID="{ABA4FECF-7EE1-4282-BF1E-4DF2EE31CFAB}" presName="vSp1" presStyleCnt="0"/>
      <dgm:spPr/>
    </dgm:pt>
    <dgm:pt modelId="{A4039F83-5882-4037-A273-D10F47F8E323}" type="pres">
      <dgm:prSet presAssocID="{ABA4FECF-7EE1-4282-BF1E-4DF2EE31CFAB}" presName="simulatedConn" presStyleLbl="solidFgAcc1" presStyleIdx="0" presStyleCnt="1" custLinFactNeighborX="-6476" custLinFactNeighborY="-82237"/>
      <dgm:spPr/>
    </dgm:pt>
    <dgm:pt modelId="{5CDCAE68-953C-4043-A3F3-1041606446FF}" type="pres">
      <dgm:prSet presAssocID="{ABA4FECF-7EE1-4282-BF1E-4DF2EE31CFAB}" presName="vSp2" presStyleCnt="0"/>
      <dgm:spPr/>
    </dgm:pt>
    <dgm:pt modelId="{89B657C5-3C64-4422-99B6-FF92303DA95A}" type="pres">
      <dgm:prSet presAssocID="{ABA4FECF-7EE1-4282-BF1E-4DF2EE31CFAB}" presName="sibTrans" presStyleCnt="0"/>
      <dgm:spPr/>
    </dgm:pt>
    <dgm:pt modelId="{3292BA3A-33E7-4A18-BE59-B15DF6505378}" type="pres">
      <dgm:prSet presAssocID="{32617CFE-E262-41D8-AD67-3585C1027F85}" presName="compositeNode" presStyleCnt="0">
        <dgm:presLayoutVars>
          <dgm:bulletEnabled val="1"/>
        </dgm:presLayoutVars>
      </dgm:prSet>
      <dgm:spPr/>
    </dgm:pt>
    <dgm:pt modelId="{31092812-AC0F-4FFF-92C3-C549D7081B61}" type="pres">
      <dgm:prSet presAssocID="{32617CFE-E262-41D8-AD67-3585C1027F85}" presName="bgRect" presStyleLbl="node1" presStyleIdx="1" presStyleCnt="2" custScaleX="55121" custScaleY="91474"/>
      <dgm:spPr/>
    </dgm:pt>
    <dgm:pt modelId="{2A6F3D7C-633A-41E7-AC83-8BDA48DC0FBB}" type="pres">
      <dgm:prSet presAssocID="{32617CFE-E262-41D8-AD67-3585C1027F85}" presName="parentNode" presStyleLbl="node1" presStyleIdx="1" presStyleCnt="2">
        <dgm:presLayoutVars>
          <dgm:chMax val="0"/>
          <dgm:bulletEnabled val="1"/>
        </dgm:presLayoutVars>
      </dgm:prSet>
      <dgm:spPr/>
    </dgm:pt>
    <dgm:pt modelId="{1307C924-6E20-4684-AACE-EB79B95E072C}" type="pres">
      <dgm:prSet presAssocID="{32617CFE-E262-41D8-AD67-3585C1027F85}" presName="childNode" presStyleLbl="node1" presStyleIdx="1" presStyleCnt="2">
        <dgm:presLayoutVars>
          <dgm:bulletEnabled val="1"/>
        </dgm:presLayoutVars>
      </dgm:prSet>
      <dgm:spPr/>
    </dgm:pt>
  </dgm:ptLst>
  <dgm:cxnLst>
    <dgm:cxn modelId="{4277AC19-432C-4754-8A38-715467F7C77D}" type="presOf" srcId="{32617CFE-E262-41D8-AD67-3585C1027F85}" destId="{31092812-AC0F-4FFF-92C3-C549D7081B61}" srcOrd="0" destOrd="0" presId="urn:microsoft.com/office/officeart/2005/8/layout/hProcess7"/>
    <dgm:cxn modelId="{EB5D1634-95C0-456A-95B3-2EA2356EB3E6}" srcId="{32617CFE-E262-41D8-AD67-3585C1027F85}" destId="{C60AF313-9CF8-4E29-B432-59F0BA560452}" srcOrd="0" destOrd="0" parTransId="{1BFBDBA8-462D-4DB7-A3D2-FE3B3D7967F9}" sibTransId="{A0A442E8-74B9-46B9-9E34-DCF872A3B4D2}"/>
    <dgm:cxn modelId="{35FBAA73-FB3B-4CD4-88DA-F67BBEA721BF}" type="presOf" srcId="{C60AF313-9CF8-4E29-B432-59F0BA560452}" destId="{1307C924-6E20-4684-AACE-EB79B95E072C}" srcOrd="0" destOrd="0" presId="urn:microsoft.com/office/officeart/2005/8/layout/hProcess7"/>
    <dgm:cxn modelId="{A80D6376-24AB-478C-A10F-29957094E4AF}" type="presOf" srcId="{7B1A98E5-B0F4-4F69-8D4A-1AAF029A24F7}" destId="{C67EC5A2-E359-4FBD-8C3E-2C14BD08D3BF}" srcOrd="0" destOrd="0" presId="urn:microsoft.com/office/officeart/2005/8/layout/hProcess7"/>
    <dgm:cxn modelId="{87255F78-D9B6-4988-808C-DB28EB2C3BE0}" type="presOf" srcId="{7B1A98E5-B0F4-4F69-8D4A-1AAF029A24F7}" destId="{95E9E3C3-2BAE-4157-A7DF-2ECD145430FE}" srcOrd="1" destOrd="0" presId="urn:microsoft.com/office/officeart/2005/8/layout/hProcess7"/>
    <dgm:cxn modelId="{3FD3E888-4522-427E-A7F4-0B98276446E4}" type="presOf" srcId="{16011496-270E-43E0-8B02-B693AED657AF}" destId="{E70A2138-8E80-4142-9340-FF3E40244D9A}" srcOrd="0" destOrd="0" presId="urn:microsoft.com/office/officeart/2005/8/layout/hProcess7"/>
    <dgm:cxn modelId="{9AD80DB9-E040-4C8E-9D56-E8AE1252F37C}" srcId="{16011496-270E-43E0-8B02-B693AED657AF}" destId="{32617CFE-E262-41D8-AD67-3585C1027F85}" srcOrd="1" destOrd="0" parTransId="{1632AAD2-A567-409A-91A6-9E8F48AB8A4E}" sibTransId="{66BEE350-8109-4878-8133-B62D69BC397A}"/>
    <dgm:cxn modelId="{47A138DA-6E91-44FF-88EB-E53B1F1CA40A}" type="presOf" srcId="{32617CFE-E262-41D8-AD67-3585C1027F85}" destId="{2A6F3D7C-633A-41E7-AC83-8BDA48DC0FBB}" srcOrd="1" destOrd="0" presId="urn:microsoft.com/office/officeart/2005/8/layout/hProcess7"/>
    <dgm:cxn modelId="{9DCB8EE0-2E6F-47F4-B5BD-9E2F15AF8BBB}" type="presOf" srcId="{F641BABC-5F8C-4247-B92A-819DBE2B5DD2}" destId="{E663287A-A811-4C85-A714-1A0F37456D0D}" srcOrd="0" destOrd="0" presId="urn:microsoft.com/office/officeart/2005/8/layout/hProcess7"/>
    <dgm:cxn modelId="{FF3AFEF9-87FE-4FAE-B49D-312238A97AB5}" srcId="{7B1A98E5-B0F4-4F69-8D4A-1AAF029A24F7}" destId="{F641BABC-5F8C-4247-B92A-819DBE2B5DD2}" srcOrd="0" destOrd="0" parTransId="{002501BF-703E-48CD-A511-382E77DE3B69}" sibTransId="{AA6EA68E-5A38-44A9-8AEE-90C99CD0D3F5}"/>
    <dgm:cxn modelId="{E08F40FC-00EF-41B4-91DA-10573DE1C06C}" srcId="{16011496-270E-43E0-8B02-B693AED657AF}" destId="{7B1A98E5-B0F4-4F69-8D4A-1AAF029A24F7}" srcOrd="0" destOrd="0" parTransId="{8A98708E-1769-4A3F-A493-13E361A641F6}" sibTransId="{ABA4FECF-7EE1-4282-BF1E-4DF2EE31CFAB}"/>
    <dgm:cxn modelId="{1F95AC63-0B62-442C-A47A-9EA101ED0C73}" type="presParOf" srcId="{E70A2138-8E80-4142-9340-FF3E40244D9A}" destId="{9B7D69AF-753D-49BD-A637-F381F7DFF4F2}" srcOrd="0" destOrd="0" presId="urn:microsoft.com/office/officeart/2005/8/layout/hProcess7"/>
    <dgm:cxn modelId="{353E2AD7-B15F-4DC9-A957-5810CF6B4F96}" type="presParOf" srcId="{9B7D69AF-753D-49BD-A637-F381F7DFF4F2}" destId="{C67EC5A2-E359-4FBD-8C3E-2C14BD08D3BF}" srcOrd="0" destOrd="0" presId="urn:microsoft.com/office/officeart/2005/8/layout/hProcess7"/>
    <dgm:cxn modelId="{DF956555-931C-4A4E-93F8-EDF41F839C23}" type="presParOf" srcId="{9B7D69AF-753D-49BD-A637-F381F7DFF4F2}" destId="{95E9E3C3-2BAE-4157-A7DF-2ECD145430FE}" srcOrd="1" destOrd="0" presId="urn:microsoft.com/office/officeart/2005/8/layout/hProcess7"/>
    <dgm:cxn modelId="{11BD94BA-46C6-4F7A-A62A-EB1F759D8E40}" type="presParOf" srcId="{9B7D69AF-753D-49BD-A637-F381F7DFF4F2}" destId="{E663287A-A811-4C85-A714-1A0F37456D0D}" srcOrd="2" destOrd="0" presId="urn:microsoft.com/office/officeart/2005/8/layout/hProcess7"/>
    <dgm:cxn modelId="{CBDB54BC-1DB3-4595-A930-D4686C0123DA}" type="presParOf" srcId="{E70A2138-8E80-4142-9340-FF3E40244D9A}" destId="{A4E0F680-0263-4FC7-9539-ACB02EA0EECD}" srcOrd="1" destOrd="0" presId="urn:microsoft.com/office/officeart/2005/8/layout/hProcess7"/>
    <dgm:cxn modelId="{EECAB4D3-4A8D-45AC-A2B7-640660453F11}" type="presParOf" srcId="{E70A2138-8E80-4142-9340-FF3E40244D9A}" destId="{22524D51-3A52-43ED-AFDB-DEFAA72A41D6}" srcOrd="2" destOrd="0" presId="urn:microsoft.com/office/officeart/2005/8/layout/hProcess7"/>
    <dgm:cxn modelId="{B4AE0E31-B494-42E4-A5A1-2EECDBDC1554}" type="presParOf" srcId="{22524D51-3A52-43ED-AFDB-DEFAA72A41D6}" destId="{DD9F795D-BB2F-49B5-9B36-C3B4B5F202AE}" srcOrd="0" destOrd="0" presId="urn:microsoft.com/office/officeart/2005/8/layout/hProcess7"/>
    <dgm:cxn modelId="{2F81BEB2-6C3E-4CAB-8FDD-3420497755B9}" type="presParOf" srcId="{22524D51-3A52-43ED-AFDB-DEFAA72A41D6}" destId="{A4039F83-5882-4037-A273-D10F47F8E323}" srcOrd="1" destOrd="0" presId="urn:microsoft.com/office/officeart/2005/8/layout/hProcess7"/>
    <dgm:cxn modelId="{CCC6585B-6C5D-4D08-A06E-B028BA90A78D}" type="presParOf" srcId="{22524D51-3A52-43ED-AFDB-DEFAA72A41D6}" destId="{5CDCAE68-953C-4043-A3F3-1041606446FF}" srcOrd="2" destOrd="0" presId="urn:microsoft.com/office/officeart/2005/8/layout/hProcess7"/>
    <dgm:cxn modelId="{705F6A6A-15FB-4ADF-B71F-86178BA84344}" type="presParOf" srcId="{E70A2138-8E80-4142-9340-FF3E40244D9A}" destId="{89B657C5-3C64-4422-99B6-FF92303DA95A}" srcOrd="3" destOrd="0" presId="urn:microsoft.com/office/officeart/2005/8/layout/hProcess7"/>
    <dgm:cxn modelId="{DFEAF7A3-AE58-444B-A718-A7E391CBB5E7}" type="presParOf" srcId="{E70A2138-8E80-4142-9340-FF3E40244D9A}" destId="{3292BA3A-33E7-4A18-BE59-B15DF6505378}" srcOrd="4" destOrd="0" presId="urn:microsoft.com/office/officeart/2005/8/layout/hProcess7"/>
    <dgm:cxn modelId="{DEA8A8B9-8745-4C30-951B-91FFD1544F5F}" type="presParOf" srcId="{3292BA3A-33E7-4A18-BE59-B15DF6505378}" destId="{31092812-AC0F-4FFF-92C3-C549D7081B61}" srcOrd="0" destOrd="0" presId="urn:microsoft.com/office/officeart/2005/8/layout/hProcess7"/>
    <dgm:cxn modelId="{A65DB5D0-267F-44F8-954C-00530507A3F7}" type="presParOf" srcId="{3292BA3A-33E7-4A18-BE59-B15DF6505378}" destId="{2A6F3D7C-633A-41E7-AC83-8BDA48DC0FBB}" srcOrd="1" destOrd="0" presId="urn:microsoft.com/office/officeart/2005/8/layout/hProcess7"/>
    <dgm:cxn modelId="{75BA9C57-0F41-4AA5-9A92-AEF2F01E8262}" type="presParOf" srcId="{3292BA3A-33E7-4A18-BE59-B15DF6505378}" destId="{1307C924-6E20-4684-AACE-EB79B95E072C}"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F2CDD-9926-4D1A-B16C-CEF97DA28092}"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n-US"/>
        </a:p>
      </dgm:t>
    </dgm:pt>
    <dgm:pt modelId="{284ABB78-933A-4FA4-8CD7-D90DA416AE74}">
      <dgm:prSet custT="1"/>
      <dgm:spPr/>
      <dgm:t>
        <a:bodyPr/>
        <a:lstStyle/>
        <a:p>
          <a:r>
            <a:rPr lang="fr-FR" sz="2400" dirty="0"/>
            <a:t>L’</a:t>
          </a:r>
          <a:r>
            <a:rPr lang="fr-FR" sz="2400" b="1" dirty="0"/>
            <a:t>observation</a:t>
          </a:r>
          <a:r>
            <a:rPr lang="fr-FR" sz="2400" dirty="0"/>
            <a:t> et le </a:t>
          </a:r>
          <a:r>
            <a:rPr lang="fr-FR" sz="2400" b="1" dirty="0"/>
            <a:t>relevé</a:t>
          </a:r>
          <a:r>
            <a:rPr lang="fr-FR" sz="2400" dirty="0"/>
            <a:t> de formes verbales.</a:t>
          </a:r>
          <a:endParaRPr lang="en-US" sz="2400" dirty="0"/>
        </a:p>
      </dgm:t>
    </dgm:pt>
    <dgm:pt modelId="{A4D460F9-BADB-4004-86AD-DDDB67716EA4}" type="parTrans" cxnId="{A3C8BFAF-9451-4293-A922-F11200F311B3}">
      <dgm:prSet/>
      <dgm:spPr/>
      <dgm:t>
        <a:bodyPr/>
        <a:lstStyle/>
        <a:p>
          <a:endParaRPr lang="en-US"/>
        </a:p>
      </dgm:t>
    </dgm:pt>
    <dgm:pt modelId="{74946D96-0E12-42C1-A934-FD6F9BA58A51}" type="sibTrans" cxnId="{A3C8BFAF-9451-4293-A922-F11200F311B3}">
      <dgm:prSet/>
      <dgm:spPr/>
      <dgm:t>
        <a:bodyPr/>
        <a:lstStyle/>
        <a:p>
          <a:endParaRPr lang="en-US"/>
        </a:p>
      </dgm:t>
    </dgm:pt>
    <dgm:pt modelId="{79997FD6-2097-462A-A772-CE742C78B2F1}">
      <dgm:prSet custT="1"/>
      <dgm:spPr/>
      <dgm:t>
        <a:bodyPr/>
        <a:lstStyle/>
        <a:p>
          <a:r>
            <a:rPr lang="fr-FR" sz="2400" b="1" dirty="0"/>
            <a:t>L’analyse des relevés</a:t>
          </a:r>
          <a:r>
            <a:rPr lang="fr-FR" sz="2400" dirty="0"/>
            <a:t>,  leur comparaison pour en dégager les </a:t>
          </a:r>
          <a:r>
            <a:rPr lang="fr-FR" sz="2400" b="1" dirty="0"/>
            <a:t>analogies</a:t>
          </a:r>
          <a:r>
            <a:rPr lang="fr-FR" sz="2400" dirty="0"/>
            <a:t>, les points communs par un travail de </a:t>
          </a:r>
          <a:r>
            <a:rPr lang="fr-FR" sz="2400" b="1" dirty="0"/>
            <a:t>tri/classement </a:t>
          </a:r>
          <a:r>
            <a:rPr lang="fr-FR" sz="2400" dirty="0"/>
            <a:t>avec l’idée d’appréhender l’orthographe du verbe comme </a:t>
          </a:r>
          <a:r>
            <a:rPr lang="fr-FR" sz="2400" b="1" dirty="0"/>
            <a:t>un système régulier.</a:t>
          </a:r>
          <a:endParaRPr lang="en-US" sz="2400" b="1" dirty="0"/>
        </a:p>
      </dgm:t>
    </dgm:pt>
    <dgm:pt modelId="{BE9B483C-10CB-4CC1-B3A9-C56B249136F2}" type="parTrans" cxnId="{9885577D-168C-4305-BA62-FF066C31189A}">
      <dgm:prSet/>
      <dgm:spPr/>
      <dgm:t>
        <a:bodyPr/>
        <a:lstStyle/>
        <a:p>
          <a:endParaRPr lang="en-US"/>
        </a:p>
      </dgm:t>
    </dgm:pt>
    <dgm:pt modelId="{E8AD67A3-88C8-4C11-AEC4-2A2DAD3DD9F3}" type="sibTrans" cxnId="{9885577D-168C-4305-BA62-FF066C31189A}">
      <dgm:prSet/>
      <dgm:spPr/>
      <dgm:t>
        <a:bodyPr/>
        <a:lstStyle/>
        <a:p>
          <a:endParaRPr lang="en-US"/>
        </a:p>
      </dgm:t>
    </dgm:pt>
    <dgm:pt modelId="{2D65B4F6-12D0-4D02-A39F-234D045DE301}">
      <dgm:prSet custT="1"/>
      <dgm:spPr/>
      <dgm:t>
        <a:bodyPr/>
        <a:lstStyle/>
        <a:p>
          <a:r>
            <a:rPr lang="fr-FR" sz="2400" dirty="0">
              <a:sym typeface="Wingdings" panose="05000000000000000000" pitchFamily="2" charset="2"/>
            </a:rPr>
            <a:t></a:t>
          </a:r>
          <a:r>
            <a:rPr lang="fr-FR" sz="2400" dirty="0"/>
            <a:t> L’élaboration, avec les élèves, </a:t>
          </a:r>
          <a:r>
            <a:rPr lang="fr-FR" sz="2400" b="1" dirty="0"/>
            <a:t>au fur et à mesure </a:t>
          </a:r>
          <a:r>
            <a:rPr lang="fr-FR" sz="2400" dirty="0"/>
            <a:t>des séances et des mises en commun, d’u</a:t>
          </a:r>
          <a:r>
            <a:rPr lang="fr-FR" sz="2400" u="sng" dirty="0"/>
            <a:t>n tableau de marques </a:t>
          </a:r>
          <a:r>
            <a:rPr lang="fr-FR" sz="2400" dirty="0"/>
            <a:t>en commençant par celles de </a:t>
          </a:r>
          <a:r>
            <a:rPr lang="fr-FR" sz="2400" b="1" dirty="0"/>
            <a:t>personne</a:t>
          </a:r>
          <a:r>
            <a:rPr lang="fr-FR" sz="2400" dirty="0"/>
            <a:t> puis de </a:t>
          </a:r>
          <a:r>
            <a:rPr lang="fr-FR" sz="2400" b="1" dirty="0"/>
            <a:t>temps</a:t>
          </a:r>
          <a:r>
            <a:rPr lang="fr-FR" sz="2400" dirty="0"/>
            <a:t>.</a:t>
          </a:r>
          <a:endParaRPr lang="en-US" sz="2400" dirty="0"/>
        </a:p>
      </dgm:t>
    </dgm:pt>
    <dgm:pt modelId="{7380E405-5A69-4EA2-9A83-7B0450180992}" type="parTrans" cxnId="{612B849A-C973-437C-BBDC-9BEFED0C2A7D}">
      <dgm:prSet/>
      <dgm:spPr/>
      <dgm:t>
        <a:bodyPr/>
        <a:lstStyle/>
        <a:p>
          <a:endParaRPr lang="en-US"/>
        </a:p>
      </dgm:t>
    </dgm:pt>
    <dgm:pt modelId="{8B4AE018-E555-466F-9313-1BF9A9A16466}" type="sibTrans" cxnId="{612B849A-C973-437C-BBDC-9BEFED0C2A7D}">
      <dgm:prSet/>
      <dgm:spPr/>
      <dgm:t>
        <a:bodyPr/>
        <a:lstStyle/>
        <a:p>
          <a:endParaRPr lang="en-US"/>
        </a:p>
      </dgm:t>
    </dgm:pt>
    <dgm:pt modelId="{D60B5807-6E49-455C-B795-C29486AD715A}" type="pres">
      <dgm:prSet presAssocID="{2A7F2CDD-9926-4D1A-B16C-CEF97DA28092}" presName="outerComposite" presStyleCnt="0">
        <dgm:presLayoutVars>
          <dgm:chMax val="5"/>
          <dgm:dir/>
          <dgm:resizeHandles val="exact"/>
        </dgm:presLayoutVars>
      </dgm:prSet>
      <dgm:spPr/>
    </dgm:pt>
    <dgm:pt modelId="{E8BE30DF-8486-40D0-8515-AB8C07CFCF9B}" type="pres">
      <dgm:prSet presAssocID="{2A7F2CDD-9926-4D1A-B16C-CEF97DA28092}" presName="dummyMaxCanvas" presStyleCnt="0">
        <dgm:presLayoutVars/>
      </dgm:prSet>
      <dgm:spPr/>
    </dgm:pt>
    <dgm:pt modelId="{2813370C-758E-491F-9EC3-5B441EFB4B20}" type="pres">
      <dgm:prSet presAssocID="{2A7F2CDD-9926-4D1A-B16C-CEF97DA28092}" presName="ThreeNodes_1" presStyleLbl="node1" presStyleIdx="0" presStyleCnt="3" custScaleY="58664" custLinFactNeighborX="4" custLinFactNeighborY="-7645">
        <dgm:presLayoutVars>
          <dgm:bulletEnabled val="1"/>
        </dgm:presLayoutVars>
      </dgm:prSet>
      <dgm:spPr/>
    </dgm:pt>
    <dgm:pt modelId="{9803184C-AF17-473A-8C53-E1CB99E9BA8E}" type="pres">
      <dgm:prSet presAssocID="{2A7F2CDD-9926-4D1A-B16C-CEF97DA28092}" presName="ThreeNodes_2" presStyleLbl="node1" presStyleIdx="1" presStyleCnt="3" custScaleY="136312" custLinFactNeighborX="4" custLinFactNeighborY="-15985">
        <dgm:presLayoutVars>
          <dgm:bulletEnabled val="1"/>
        </dgm:presLayoutVars>
      </dgm:prSet>
      <dgm:spPr/>
    </dgm:pt>
    <dgm:pt modelId="{11BEFF8F-DABE-4462-9BEF-715BF91E774B}" type="pres">
      <dgm:prSet presAssocID="{2A7F2CDD-9926-4D1A-B16C-CEF97DA28092}" presName="ThreeNodes_3" presStyleLbl="node1" presStyleIdx="2" presStyleCnt="3" custScaleY="115555">
        <dgm:presLayoutVars>
          <dgm:bulletEnabled val="1"/>
        </dgm:presLayoutVars>
      </dgm:prSet>
      <dgm:spPr/>
    </dgm:pt>
    <dgm:pt modelId="{117768BF-F74D-4B8E-B033-78A736DE2A60}" type="pres">
      <dgm:prSet presAssocID="{2A7F2CDD-9926-4D1A-B16C-CEF97DA28092}" presName="ThreeConn_1-2" presStyleLbl="fgAccFollowNode1" presStyleIdx="0" presStyleCnt="2" custLinFactNeighborX="-8553" custLinFactNeighborY="-34740">
        <dgm:presLayoutVars>
          <dgm:bulletEnabled val="1"/>
        </dgm:presLayoutVars>
      </dgm:prSet>
      <dgm:spPr/>
    </dgm:pt>
    <dgm:pt modelId="{7274620A-20E6-4E5A-A937-86D9FA1F9B28}" type="pres">
      <dgm:prSet presAssocID="{2A7F2CDD-9926-4D1A-B16C-CEF97DA28092}" presName="ThreeConn_2-3" presStyleLbl="fgAccFollowNode1" presStyleIdx="1" presStyleCnt="2">
        <dgm:presLayoutVars>
          <dgm:bulletEnabled val="1"/>
        </dgm:presLayoutVars>
      </dgm:prSet>
      <dgm:spPr/>
    </dgm:pt>
    <dgm:pt modelId="{52840AB1-69AB-4E78-A2CA-99F74EEF358E}" type="pres">
      <dgm:prSet presAssocID="{2A7F2CDD-9926-4D1A-B16C-CEF97DA28092}" presName="ThreeNodes_1_text" presStyleLbl="node1" presStyleIdx="2" presStyleCnt="3">
        <dgm:presLayoutVars>
          <dgm:bulletEnabled val="1"/>
        </dgm:presLayoutVars>
      </dgm:prSet>
      <dgm:spPr/>
    </dgm:pt>
    <dgm:pt modelId="{5A499D59-D9CE-4364-8D74-9F82E81FE364}" type="pres">
      <dgm:prSet presAssocID="{2A7F2CDD-9926-4D1A-B16C-CEF97DA28092}" presName="ThreeNodes_2_text" presStyleLbl="node1" presStyleIdx="2" presStyleCnt="3">
        <dgm:presLayoutVars>
          <dgm:bulletEnabled val="1"/>
        </dgm:presLayoutVars>
      </dgm:prSet>
      <dgm:spPr/>
    </dgm:pt>
    <dgm:pt modelId="{3E51D548-50C1-45B5-96C1-F0FED1388D53}" type="pres">
      <dgm:prSet presAssocID="{2A7F2CDD-9926-4D1A-B16C-CEF97DA28092}" presName="ThreeNodes_3_text" presStyleLbl="node1" presStyleIdx="2" presStyleCnt="3">
        <dgm:presLayoutVars>
          <dgm:bulletEnabled val="1"/>
        </dgm:presLayoutVars>
      </dgm:prSet>
      <dgm:spPr/>
    </dgm:pt>
  </dgm:ptLst>
  <dgm:cxnLst>
    <dgm:cxn modelId="{9DA6EA1A-759E-4A8A-867B-0237D8E34B2A}" type="presOf" srcId="{2D65B4F6-12D0-4D02-A39F-234D045DE301}" destId="{11BEFF8F-DABE-4462-9BEF-715BF91E774B}" srcOrd="0" destOrd="0" presId="urn:microsoft.com/office/officeart/2005/8/layout/vProcess5"/>
    <dgm:cxn modelId="{A06D3525-3153-479C-904B-F5E64C6BF445}" type="presOf" srcId="{79997FD6-2097-462A-A772-CE742C78B2F1}" destId="{9803184C-AF17-473A-8C53-E1CB99E9BA8E}" srcOrd="0" destOrd="0" presId="urn:microsoft.com/office/officeart/2005/8/layout/vProcess5"/>
    <dgm:cxn modelId="{BD6E802F-746A-49DC-96F4-DB69C1AED36A}" type="presOf" srcId="{74946D96-0E12-42C1-A934-FD6F9BA58A51}" destId="{117768BF-F74D-4B8E-B033-78A736DE2A60}" srcOrd="0" destOrd="0" presId="urn:microsoft.com/office/officeart/2005/8/layout/vProcess5"/>
    <dgm:cxn modelId="{20C2533B-A8B1-4EB3-9661-EB4081F0E35E}" type="presOf" srcId="{E8AD67A3-88C8-4C11-AEC4-2A2DAD3DD9F3}" destId="{7274620A-20E6-4E5A-A937-86D9FA1F9B28}" srcOrd="0" destOrd="0" presId="urn:microsoft.com/office/officeart/2005/8/layout/vProcess5"/>
    <dgm:cxn modelId="{560EB944-F115-484F-9022-2012EB41B3EE}" type="presOf" srcId="{284ABB78-933A-4FA4-8CD7-D90DA416AE74}" destId="{52840AB1-69AB-4E78-A2CA-99F74EEF358E}" srcOrd="1" destOrd="0" presId="urn:microsoft.com/office/officeart/2005/8/layout/vProcess5"/>
    <dgm:cxn modelId="{C6878067-8E81-4D00-94BC-CCA705B6D8CA}" type="presOf" srcId="{79997FD6-2097-462A-A772-CE742C78B2F1}" destId="{5A499D59-D9CE-4364-8D74-9F82E81FE364}" srcOrd="1" destOrd="0" presId="urn:microsoft.com/office/officeart/2005/8/layout/vProcess5"/>
    <dgm:cxn modelId="{9885577D-168C-4305-BA62-FF066C31189A}" srcId="{2A7F2CDD-9926-4D1A-B16C-CEF97DA28092}" destId="{79997FD6-2097-462A-A772-CE742C78B2F1}" srcOrd="1" destOrd="0" parTransId="{BE9B483C-10CB-4CC1-B3A9-C56B249136F2}" sibTransId="{E8AD67A3-88C8-4C11-AEC4-2A2DAD3DD9F3}"/>
    <dgm:cxn modelId="{DCEDAF80-3A78-4B10-9E53-61F7EDAE619A}" type="presOf" srcId="{2D65B4F6-12D0-4D02-A39F-234D045DE301}" destId="{3E51D548-50C1-45B5-96C1-F0FED1388D53}" srcOrd="1" destOrd="0" presId="urn:microsoft.com/office/officeart/2005/8/layout/vProcess5"/>
    <dgm:cxn modelId="{612B849A-C973-437C-BBDC-9BEFED0C2A7D}" srcId="{2A7F2CDD-9926-4D1A-B16C-CEF97DA28092}" destId="{2D65B4F6-12D0-4D02-A39F-234D045DE301}" srcOrd="2" destOrd="0" parTransId="{7380E405-5A69-4EA2-9A83-7B0450180992}" sibTransId="{8B4AE018-E555-466F-9313-1BF9A9A16466}"/>
    <dgm:cxn modelId="{62083A9C-413C-4A4E-900C-F03F5C98DA1C}" type="presOf" srcId="{2A7F2CDD-9926-4D1A-B16C-CEF97DA28092}" destId="{D60B5807-6E49-455C-B795-C29486AD715A}" srcOrd="0" destOrd="0" presId="urn:microsoft.com/office/officeart/2005/8/layout/vProcess5"/>
    <dgm:cxn modelId="{A3C8BFAF-9451-4293-A922-F11200F311B3}" srcId="{2A7F2CDD-9926-4D1A-B16C-CEF97DA28092}" destId="{284ABB78-933A-4FA4-8CD7-D90DA416AE74}" srcOrd="0" destOrd="0" parTransId="{A4D460F9-BADB-4004-86AD-DDDB67716EA4}" sibTransId="{74946D96-0E12-42C1-A934-FD6F9BA58A51}"/>
    <dgm:cxn modelId="{A67936F9-151F-4CE9-8BEB-2079AA8314CE}" type="presOf" srcId="{284ABB78-933A-4FA4-8CD7-D90DA416AE74}" destId="{2813370C-758E-491F-9EC3-5B441EFB4B20}" srcOrd="0" destOrd="0" presId="urn:microsoft.com/office/officeart/2005/8/layout/vProcess5"/>
    <dgm:cxn modelId="{2DC88FE9-ED0D-47EF-937B-E1F47F16A9FE}" type="presParOf" srcId="{D60B5807-6E49-455C-B795-C29486AD715A}" destId="{E8BE30DF-8486-40D0-8515-AB8C07CFCF9B}" srcOrd="0" destOrd="0" presId="urn:microsoft.com/office/officeart/2005/8/layout/vProcess5"/>
    <dgm:cxn modelId="{5202FA9F-61A8-4778-A197-FFC4291B72F9}" type="presParOf" srcId="{D60B5807-6E49-455C-B795-C29486AD715A}" destId="{2813370C-758E-491F-9EC3-5B441EFB4B20}" srcOrd="1" destOrd="0" presId="urn:microsoft.com/office/officeart/2005/8/layout/vProcess5"/>
    <dgm:cxn modelId="{38237835-5CCC-4BF0-A03D-7F117864D621}" type="presParOf" srcId="{D60B5807-6E49-455C-B795-C29486AD715A}" destId="{9803184C-AF17-473A-8C53-E1CB99E9BA8E}" srcOrd="2" destOrd="0" presId="urn:microsoft.com/office/officeart/2005/8/layout/vProcess5"/>
    <dgm:cxn modelId="{6243BDF6-EE58-4A05-B557-234DAAC768C3}" type="presParOf" srcId="{D60B5807-6E49-455C-B795-C29486AD715A}" destId="{11BEFF8F-DABE-4462-9BEF-715BF91E774B}" srcOrd="3" destOrd="0" presId="urn:microsoft.com/office/officeart/2005/8/layout/vProcess5"/>
    <dgm:cxn modelId="{6CBF4434-3134-4E8A-8D09-BA8047C7FD4F}" type="presParOf" srcId="{D60B5807-6E49-455C-B795-C29486AD715A}" destId="{117768BF-F74D-4B8E-B033-78A736DE2A60}" srcOrd="4" destOrd="0" presId="urn:microsoft.com/office/officeart/2005/8/layout/vProcess5"/>
    <dgm:cxn modelId="{197FC141-DC73-4723-9AD3-296B0BE3DC78}" type="presParOf" srcId="{D60B5807-6E49-455C-B795-C29486AD715A}" destId="{7274620A-20E6-4E5A-A937-86D9FA1F9B28}" srcOrd="5" destOrd="0" presId="urn:microsoft.com/office/officeart/2005/8/layout/vProcess5"/>
    <dgm:cxn modelId="{A5FDE408-DFCF-4613-9E96-D5867736F4A5}" type="presParOf" srcId="{D60B5807-6E49-455C-B795-C29486AD715A}" destId="{52840AB1-69AB-4E78-A2CA-99F74EEF358E}" srcOrd="6" destOrd="0" presId="urn:microsoft.com/office/officeart/2005/8/layout/vProcess5"/>
    <dgm:cxn modelId="{C8EF3F0B-D717-48E8-B671-796424438BAF}" type="presParOf" srcId="{D60B5807-6E49-455C-B795-C29486AD715A}" destId="{5A499D59-D9CE-4364-8D74-9F82E81FE364}" srcOrd="7" destOrd="0" presId="urn:microsoft.com/office/officeart/2005/8/layout/vProcess5"/>
    <dgm:cxn modelId="{0388FA21-866A-40EE-B9AF-D277EE0A5A48}" type="presParOf" srcId="{D60B5807-6E49-455C-B795-C29486AD715A}" destId="{3E51D548-50C1-45B5-96C1-F0FED1388D5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EC5A2-E359-4FBD-8C3E-2C14BD08D3BF}">
      <dsp:nvSpPr>
        <dsp:cNvPr id="0" name=""/>
        <dsp:cNvSpPr/>
      </dsp:nvSpPr>
      <dsp:spPr>
        <a:xfrm>
          <a:off x="2353" y="185987"/>
          <a:ext cx="2516041" cy="4672831"/>
        </a:xfrm>
        <a:prstGeom prst="roundRect">
          <a:avLst>
            <a:gd name="adj" fmla="val 5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115570" bIns="0" numCol="1" spcCol="1270" anchor="t" anchorCtr="0">
          <a:noAutofit/>
        </a:bodyPr>
        <a:lstStyle/>
        <a:p>
          <a:pPr marL="0" lvl="0" indent="0" algn="just" defTabSz="1155700">
            <a:lnSpc>
              <a:spcPct val="90000"/>
            </a:lnSpc>
            <a:spcBef>
              <a:spcPct val="0"/>
            </a:spcBef>
            <a:spcAft>
              <a:spcPct val="35000"/>
            </a:spcAft>
            <a:buNone/>
          </a:pPr>
          <a:r>
            <a:rPr lang="fr-FR" sz="2600" kern="1200" dirty="0"/>
            <a:t>Planification </a:t>
          </a:r>
        </a:p>
      </dsp:txBody>
      <dsp:txXfrm rot="16200000">
        <a:off x="-1661902" y="1850244"/>
        <a:ext cx="3831721" cy="503208"/>
      </dsp:txXfrm>
    </dsp:sp>
    <dsp:sp modelId="{E663287A-A811-4C85-A714-1A0F37456D0D}">
      <dsp:nvSpPr>
        <dsp:cNvPr id="0" name=""/>
        <dsp:cNvSpPr/>
      </dsp:nvSpPr>
      <dsp:spPr>
        <a:xfrm>
          <a:off x="629396" y="185987"/>
          <a:ext cx="1874450" cy="4672831"/>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0" bIns="0" numCol="1" spcCol="1270" anchor="t" anchorCtr="0">
          <a:noAutofit/>
        </a:bodyPr>
        <a:lstStyle/>
        <a:p>
          <a:pPr marL="0" lvl="0" indent="0" algn="ctr" defTabSz="977900">
            <a:lnSpc>
              <a:spcPct val="90000"/>
            </a:lnSpc>
            <a:spcBef>
              <a:spcPct val="0"/>
            </a:spcBef>
            <a:spcAft>
              <a:spcPct val="35000"/>
            </a:spcAft>
            <a:buNone/>
          </a:pPr>
          <a:r>
            <a:rPr lang="fr-FR" sz="2200" b="1" kern="1200" dirty="0"/>
            <a:t>Dire</a:t>
          </a:r>
          <a:r>
            <a:rPr lang="fr-FR" sz="2200" kern="1200" dirty="0"/>
            <a:t> ce qu’on va écrire.</a:t>
          </a:r>
        </a:p>
        <a:p>
          <a:pPr marL="0" lvl="0" indent="0" algn="ctr" defTabSz="977900">
            <a:lnSpc>
              <a:spcPct val="90000"/>
            </a:lnSpc>
            <a:spcBef>
              <a:spcPct val="0"/>
            </a:spcBef>
            <a:spcAft>
              <a:spcPct val="35000"/>
            </a:spcAft>
            <a:buNone/>
          </a:pPr>
          <a:r>
            <a:rPr lang="fr-FR" sz="2200" b="1" kern="1200" dirty="0"/>
            <a:t>Compter</a:t>
          </a:r>
          <a:r>
            <a:rPr lang="fr-FR" sz="2200" kern="1200" dirty="0"/>
            <a:t> les mots de la phrase.</a:t>
          </a:r>
        </a:p>
        <a:p>
          <a:pPr marL="0" lvl="0" indent="0" algn="ctr" defTabSz="977900">
            <a:lnSpc>
              <a:spcPct val="90000"/>
            </a:lnSpc>
            <a:spcBef>
              <a:spcPct val="0"/>
            </a:spcBef>
            <a:spcAft>
              <a:spcPct val="35000"/>
            </a:spcAft>
            <a:buNone/>
          </a:pPr>
          <a:r>
            <a:rPr lang="fr-FR" sz="2200" kern="1200" dirty="0"/>
            <a:t>Préparer les </a:t>
          </a:r>
          <a:r>
            <a:rPr lang="fr-FR" sz="2200" b="1" kern="1200" dirty="0"/>
            <a:t>étiquettes</a:t>
          </a:r>
        </a:p>
        <a:p>
          <a:pPr marL="0" lvl="0" indent="0" algn="ctr" defTabSz="977900">
            <a:lnSpc>
              <a:spcPct val="90000"/>
            </a:lnSpc>
            <a:spcBef>
              <a:spcPct val="0"/>
            </a:spcBef>
            <a:spcAft>
              <a:spcPct val="35000"/>
            </a:spcAft>
            <a:buNone/>
          </a:pPr>
          <a:r>
            <a:rPr lang="fr-FR" sz="2200" kern="1200" dirty="0"/>
            <a:t>Redire la phrase </a:t>
          </a:r>
          <a:r>
            <a:rPr lang="fr-FR" sz="2200" b="1" kern="1200" dirty="0"/>
            <a:t>en pointant chaque étiquette </a:t>
          </a:r>
        </a:p>
      </dsp:txBody>
      <dsp:txXfrm>
        <a:off x="629396" y="185987"/>
        <a:ext cx="1874450" cy="4672831"/>
      </dsp:txXfrm>
    </dsp:sp>
    <dsp:sp modelId="{31092812-AC0F-4FFF-92C3-C549D7081B61}">
      <dsp:nvSpPr>
        <dsp:cNvPr id="0" name=""/>
        <dsp:cNvSpPr/>
      </dsp:nvSpPr>
      <dsp:spPr>
        <a:xfrm>
          <a:off x="2666238" y="185987"/>
          <a:ext cx="2328364" cy="4636740"/>
        </a:xfrm>
        <a:prstGeom prst="roundRect">
          <a:avLst>
            <a:gd name="adj" fmla="val 5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9154" rIns="115570" bIns="0" numCol="1" spcCol="1270" anchor="t" anchorCtr="0">
          <a:noAutofit/>
        </a:bodyPr>
        <a:lstStyle/>
        <a:p>
          <a:pPr marL="0" lvl="0" indent="0" algn="just" defTabSz="1155700">
            <a:lnSpc>
              <a:spcPct val="90000"/>
            </a:lnSpc>
            <a:spcBef>
              <a:spcPct val="0"/>
            </a:spcBef>
            <a:spcAft>
              <a:spcPct val="35000"/>
            </a:spcAft>
            <a:buNone/>
          </a:pPr>
          <a:r>
            <a:rPr lang="fr-FR" sz="2600" kern="1200" dirty="0"/>
            <a:t>Rédaction </a:t>
          </a:r>
        </a:p>
      </dsp:txBody>
      <dsp:txXfrm rot="16200000">
        <a:off x="998011" y="1854214"/>
        <a:ext cx="3802127" cy="465672"/>
      </dsp:txXfrm>
    </dsp:sp>
    <dsp:sp modelId="{A4039F83-5882-4037-A273-D10F47F8E323}">
      <dsp:nvSpPr>
        <dsp:cNvPr id="0" name=""/>
        <dsp:cNvSpPr/>
      </dsp:nvSpPr>
      <dsp:spPr>
        <a:xfrm rot="5400000">
          <a:off x="2273783" y="3929559"/>
          <a:ext cx="745083" cy="633614"/>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307C924-6E20-4684-AACE-EB79B95E072C}">
      <dsp:nvSpPr>
        <dsp:cNvPr id="0" name=""/>
        <dsp:cNvSpPr/>
      </dsp:nvSpPr>
      <dsp:spPr>
        <a:xfrm>
          <a:off x="3269351" y="185987"/>
          <a:ext cx="1734631" cy="4636740"/>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0" bIns="0" numCol="1" spcCol="1270" anchor="t" anchorCtr="0">
          <a:noAutofit/>
        </a:bodyPr>
        <a:lstStyle/>
        <a:p>
          <a:pPr marL="0" lvl="0" indent="0" algn="ctr" defTabSz="977900">
            <a:lnSpc>
              <a:spcPct val="90000"/>
            </a:lnSpc>
            <a:spcBef>
              <a:spcPct val="0"/>
            </a:spcBef>
            <a:spcAft>
              <a:spcPct val="35000"/>
            </a:spcAft>
            <a:buNone/>
          </a:pPr>
          <a:r>
            <a:rPr lang="fr-FR" sz="2200" kern="1200" dirty="0"/>
            <a:t>Ecrire les mots à partir </a:t>
          </a:r>
        </a:p>
        <a:p>
          <a:pPr marL="0" lvl="0" indent="0" algn="ctr" defTabSz="977900">
            <a:lnSpc>
              <a:spcPct val="90000"/>
            </a:lnSpc>
            <a:spcBef>
              <a:spcPct val="0"/>
            </a:spcBef>
            <a:spcAft>
              <a:spcPct val="35000"/>
            </a:spcAft>
            <a:buNone/>
          </a:pPr>
          <a:r>
            <a:rPr lang="fr-FR" sz="2200" kern="1200" dirty="0"/>
            <a:t>- des </a:t>
          </a:r>
          <a:r>
            <a:rPr lang="fr-FR" sz="2200" b="1" kern="1200" dirty="0"/>
            <a:t>modèles</a:t>
          </a:r>
          <a:r>
            <a:rPr lang="fr-FR" sz="2200" kern="1200" dirty="0"/>
            <a:t> de la maîtresse</a:t>
          </a:r>
        </a:p>
        <a:p>
          <a:pPr marL="0" lvl="0" indent="0" algn="ctr" defTabSz="977900">
            <a:lnSpc>
              <a:spcPct val="90000"/>
            </a:lnSpc>
            <a:spcBef>
              <a:spcPct val="0"/>
            </a:spcBef>
            <a:spcAft>
              <a:spcPct val="35000"/>
            </a:spcAft>
            <a:buNone/>
          </a:pPr>
          <a:r>
            <a:rPr lang="fr-FR" sz="2200" kern="1200" dirty="0"/>
            <a:t>- d’outils </a:t>
          </a:r>
          <a:r>
            <a:rPr lang="fr-FR" sz="2200" b="1" kern="1200" dirty="0"/>
            <a:t>référents</a:t>
          </a:r>
        </a:p>
        <a:p>
          <a:pPr marL="0" lvl="0" indent="0" algn="ctr" defTabSz="977900">
            <a:lnSpc>
              <a:spcPct val="90000"/>
            </a:lnSpc>
            <a:spcBef>
              <a:spcPct val="0"/>
            </a:spcBef>
            <a:spcAft>
              <a:spcPct val="35000"/>
            </a:spcAft>
            <a:buNone/>
          </a:pPr>
          <a:r>
            <a:rPr lang="fr-FR" sz="2200" kern="1200" dirty="0"/>
            <a:t>- de ses </a:t>
          </a:r>
          <a:r>
            <a:rPr lang="fr-FR" sz="2200" b="1" kern="1200" dirty="0"/>
            <a:t>connaissances du code PG </a:t>
          </a:r>
          <a:r>
            <a:rPr lang="fr-FR" sz="2200" kern="1200" dirty="0"/>
            <a:t>(encodage)</a:t>
          </a:r>
        </a:p>
      </dsp:txBody>
      <dsp:txXfrm>
        <a:off x="3269351" y="185987"/>
        <a:ext cx="1734631" cy="4636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3370C-758E-491F-9EC3-5B441EFB4B20}">
      <dsp:nvSpPr>
        <dsp:cNvPr id="0" name=""/>
        <dsp:cNvSpPr/>
      </dsp:nvSpPr>
      <dsp:spPr>
        <a:xfrm>
          <a:off x="400" y="120195"/>
          <a:ext cx="10016218" cy="771947"/>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t>L’</a:t>
          </a:r>
          <a:r>
            <a:rPr lang="fr-FR" sz="2400" b="1" kern="1200" dirty="0"/>
            <a:t>observation</a:t>
          </a:r>
          <a:r>
            <a:rPr lang="fr-FR" sz="2400" kern="1200" dirty="0"/>
            <a:t> et le </a:t>
          </a:r>
          <a:r>
            <a:rPr lang="fr-FR" sz="2400" b="1" kern="1200" dirty="0"/>
            <a:t>relevé</a:t>
          </a:r>
          <a:r>
            <a:rPr lang="fr-FR" sz="2400" kern="1200" dirty="0"/>
            <a:t> de formes verbales.</a:t>
          </a:r>
          <a:endParaRPr lang="en-US" sz="2400" kern="1200" dirty="0"/>
        </a:p>
      </dsp:txBody>
      <dsp:txXfrm>
        <a:off x="23010" y="142805"/>
        <a:ext cx="8628143" cy="726727"/>
      </dsp:txXfrm>
    </dsp:sp>
    <dsp:sp modelId="{9803184C-AF17-473A-8C53-E1CB99E9BA8E}">
      <dsp:nvSpPr>
        <dsp:cNvPr id="0" name=""/>
        <dsp:cNvSpPr/>
      </dsp:nvSpPr>
      <dsp:spPr>
        <a:xfrm>
          <a:off x="884184" y="1034766"/>
          <a:ext cx="10016218" cy="1793700"/>
        </a:xfrm>
        <a:prstGeom prst="roundRect">
          <a:avLst>
            <a:gd name="adj" fmla="val 10000"/>
          </a:avLst>
        </a:prstGeom>
        <a:solidFill>
          <a:schemeClr val="accent2">
            <a:hueOff val="953895"/>
            <a:satOff val="-21764"/>
            <a:lumOff val="803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L’analyse des relevés</a:t>
          </a:r>
          <a:r>
            <a:rPr lang="fr-FR" sz="2400" kern="1200" dirty="0"/>
            <a:t>,  leur comparaison pour en dégager les </a:t>
          </a:r>
          <a:r>
            <a:rPr lang="fr-FR" sz="2400" b="1" kern="1200" dirty="0"/>
            <a:t>analogies</a:t>
          </a:r>
          <a:r>
            <a:rPr lang="fr-FR" sz="2400" kern="1200" dirty="0"/>
            <a:t>, les points communs par un travail de </a:t>
          </a:r>
          <a:r>
            <a:rPr lang="fr-FR" sz="2400" b="1" kern="1200" dirty="0"/>
            <a:t>tri/classement </a:t>
          </a:r>
          <a:r>
            <a:rPr lang="fr-FR" sz="2400" kern="1200" dirty="0"/>
            <a:t>avec l’idée d’appréhender l’orthographe du verbe comme </a:t>
          </a:r>
          <a:r>
            <a:rPr lang="fr-FR" sz="2400" b="1" kern="1200" dirty="0"/>
            <a:t>un système régulier.</a:t>
          </a:r>
          <a:endParaRPr lang="en-US" sz="2400" b="1" kern="1200" dirty="0"/>
        </a:p>
      </dsp:txBody>
      <dsp:txXfrm>
        <a:off x="936720" y="1087302"/>
        <a:ext cx="8172040" cy="1688628"/>
      </dsp:txXfrm>
    </dsp:sp>
    <dsp:sp modelId="{11BEFF8F-DABE-4462-9BEF-715BF91E774B}">
      <dsp:nvSpPr>
        <dsp:cNvPr id="0" name=""/>
        <dsp:cNvSpPr/>
      </dsp:nvSpPr>
      <dsp:spPr>
        <a:xfrm>
          <a:off x="1767567" y="2916870"/>
          <a:ext cx="10016218" cy="1520563"/>
        </a:xfrm>
        <a:prstGeom prst="roundRect">
          <a:avLst>
            <a:gd name="adj" fmla="val 10000"/>
          </a:avLst>
        </a:prstGeom>
        <a:solidFill>
          <a:schemeClr val="accent2">
            <a:hueOff val="1907789"/>
            <a:satOff val="-43528"/>
            <a:lumOff val="1607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kern="1200" dirty="0">
              <a:sym typeface="Wingdings" panose="05000000000000000000" pitchFamily="2" charset="2"/>
            </a:rPr>
            <a:t></a:t>
          </a:r>
          <a:r>
            <a:rPr lang="fr-FR" sz="2400" kern="1200" dirty="0"/>
            <a:t> L’élaboration, avec les élèves, </a:t>
          </a:r>
          <a:r>
            <a:rPr lang="fr-FR" sz="2400" b="1" kern="1200" dirty="0"/>
            <a:t>au fur et à mesure </a:t>
          </a:r>
          <a:r>
            <a:rPr lang="fr-FR" sz="2400" kern="1200" dirty="0"/>
            <a:t>des séances et des mises en commun, d’u</a:t>
          </a:r>
          <a:r>
            <a:rPr lang="fr-FR" sz="2400" u="sng" kern="1200" dirty="0"/>
            <a:t>n tableau de marques </a:t>
          </a:r>
          <a:r>
            <a:rPr lang="fr-FR" sz="2400" kern="1200" dirty="0"/>
            <a:t>en commençant par celles de </a:t>
          </a:r>
          <a:r>
            <a:rPr lang="fr-FR" sz="2400" b="1" kern="1200" dirty="0"/>
            <a:t>personne</a:t>
          </a:r>
          <a:r>
            <a:rPr lang="fr-FR" sz="2400" kern="1200" dirty="0"/>
            <a:t> puis de </a:t>
          </a:r>
          <a:r>
            <a:rPr lang="fr-FR" sz="2400" b="1" kern="1200" dirty="0"/>
            <a:t>temps</a:t>
          </a:r>
          <a:r>
            <a:rPr lang="fr-FR" sz="2400" kern="1200" dirty="0"/>
            <a:t>.</a:t>
          </a:r>
          <a:endParaRPr lang="en-US" sz="2400" kern="1200" dirty="0"/>
        </a:p>
      </dsp:txBody>
      <dsp:txXfrm>
        <a:off x="1812103" y="2961406"/>
        <a:ext cx="8188040" cy="1431491"/>
      </dsp:txXfrm>
    </dsp:sp>
    <dsp:sp modelId="{117768BF-F74D-4B8E-B033-78A736DE2A60}">
      <dsp:nvSpPr>
        <dsp:cNvPr id="0" name=""/>
        <dsp:cNvSpPr/>
      </dsp:nvSpPr>
      <dsp:spPr>
        <a:xfrm>
          <a:off x="9087741" y="649564"/>
          <a:ext cx="855321" cy="85532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80188" y="649564"/>
        <a:ext cx="470427" cy="643629"/>
      </dsp:txXfrm>
    </dsp:sp>
    <dsp:sp modelId="{7274620A-20E6-4E5A-A937-86D9FA1F9B28}">
      <dsp:nvSpPr>
        <dsp:cNvPr id="0" name=""/>
        <dsp:cNvSpPr/>
      </dsp:nvSpPr>
      <dsp:spPr>
        <a:xfrm>
          <a:off x="10044680" y="2473123"/>
          <a:ext cx="855321" cy="855321"/>
        </a:xfrm>
        <a:prstGeom prst="downArrow">
          <a:avLst>
            <a:gd name="adj1" fmla="val 55000"/>
            <a:gd name="adj2" fmla="val 45000"/>
          </a:avLst>
        </a:prstGeom>
        <a:solidFill>
          <a:schemeClr val="accent2">
            <a:tint val="40000"/>
            <a:alpha val="90000"/>
            <a:hueOff val="1974564"/>
            <a:satOff val="-5173"/>
            <a:lumOff val="1852"/>
            <a:alphaOff val="0"/>
          </a:schemeClr>
        </a:solidFill>
        <a:ln w="9525" cap="flat" cmpd="sng" algn="ctr">
          <a:solidFill>
            <a:schemeClr val="accent2">
              <a:tint val="40000"/>
              <a:alpha val="90000"/>
              <a:hueOff val="1974564"/>
              <a:satOff val="-5173"/>
              <a:lumOff val="18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237127" y="2473123"/>
        <a:ext cx="470427" cy="6436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3D901-7533-F14A-906A-A3A6FF9FA487}" type="datetimeFigureOut">
              <a:rPr lang="fr-FR" smtClean="0"/>
              <a:t>14/10/2020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7E2B6-7482-CB49-9DED-2466CF7A707D}" type="slidenum">
              <a:rPr lang="fr-FR" smtClean="0"/>
              <a:t>‹N°›</a:t>
            </a:fld>
            <a:endParaRPr lang="fr-FR"/>
          </a:p>
        </p:txBody>
      </p:sp>
    </p:spTree>
    <p:extLst>
      <p:ext uri="{BB962C8B-B14F-4D97-AF65-F5344CB8AC3E}">
        <p14:creationId xmlns:p14="http://schemas.microsoft.com/office/powerpoint/2010/main" val="290060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C17E2B6-7482-CB49-9DED-2466CF7A707D}" type="slidenum">
              <a:rPr lang="fr-FR" smtClean="0"/>
              <a:t>21</a:t>
            </a:fld>
            <a:endParaRPr lang="fr-FR"/>
          </a:p>
        </p:txBody>
      </p:sp>
    </p:spTree>
    <p:extLst>
      <p:ext uri="{BB962C8B-B14F-4D97-AF65-F5344CB8AC3E}">
        <p14:creationId xmlns:p14="http://schemas.microsoft.com/office/powerpoint/2010/main" val="63051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BCA524F-C410-5742-B8E6-50FDB62E4016}" type="datetime1">
              <a:rPr lang="fr-FR" smtClean="0"/>
              <a:t>14/10/2020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182563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168BDEA-3003-5A41-B66A-6B8A2163B64B}" type="datetime1">
              <a:rPr lang="fr-FR" smtClean="0"/>
              <a:t>14/10/2020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63638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295411C-4A38-FC49-890F-9605D897AC6C}" type="datetime1">
              <a:rPr lang="fr-FR" smtClean="0"/>
              <a:t>14/10/2020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300286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94B1B6C-69FE-D040-97AB-7E111ED30693}" type="datetime1">
              <a:rPr lang="fr-FR" smtClean="0"/>
              <a:t>14/10/2020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425751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1767061-D1EA-D247-9D92-8B21CB531FCA}" type="datetime1">
              <a:rPr lang="fr-FR" smtClean="0"/>
              <a:t>14/10/2020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130947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63DDA17D-CDAA-724F-AB21-F4437CCB7F78}" type="datetime1">
              <a:rPr lang="fr-FR" smtClean="0"/>
              <a:t>14/10/2020</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301694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29E9A3C5-1A26-5D48-93D6-861E2248A409}" type="datetime1">
              <a:rPr lang="fr-FR" smtClean="0"/>
              <a:t>14/10/2020</a:t>
            </a:fld>
            <a:endParaRPr lang="fr-FR"/>
          </a:p>
        </p:txBody>
      </p:sp>
      <p:sp>
        <p:nvSpPr>
          <p:cNvPr id="11" name="Footer Placeholder 10"/>
          <p:cNvSpPr>
            <a:spLocks noGrp="1"/>
          </p:cNvSpPr>
          <p:nvPr>
            <p:ph type="ftr" sz="quarter" idx="11"/>
          </p:nvPr>
        </p:nvSpPr>
        <p:spPr/>
        <p:txBody>
          <a:bodyPr/>
          <a:lstStyle/>
          <a:p>
            <a:endParaRPr lang="fr-FR"/>
          </a:p>
        </p:txBody>
      </p:sp>
      <p:sp>
        <p:nvSpPr>
          <p:cNvPr id="12" name="Slide Number Placeholder 11"/>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122483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40C2147F-1AB4-1347-A0B9-47A2005E9DCB}" type="datetime1">
              <a:rPr lang="fr-FR" smtClean="0"/>
              <a:t>14/10/2020</a:t>
            </a:fld>
            <a:endParaRPr lang="fr-FR"/>
          </a:p>
        </p:txBody>
      </p:sp>
      <p:sp>
        <p:nvSpPr>
          <p:cNvPr id="7" name="Footer Placeholder 6"/>
          <p:cNvSpPr>
            <a:spLocks noGrp="1"/>
          </p:cNvSpPr>
          <p:nvPr>
            <p:ph type="ftr" sz="quarter" idx="11"/>
          </p:nvPr>
        </p:nvSpPr>
        <p:spPr/>
        <p:txBody>
          <a:bodyPr/>
          <a:lstStyle/>
          <a:p>
            <a:endParaRPr lang="fr-FR"/>
          </a:p>
        </p:txBody>
      </p:sp>
      <p:sp>
        <p:nvSpPr>
          <p:cNvPr id="8" name="Slide Number Placeholder 7"/>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152155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BAE0EA-0155-AB4F-9DCE-6874EDA83F0E}" type="datetime1">
              <a:rPr lang="fr-FR" smtClean="0"/>
              <a:t>14/10/2020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425771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FA10FDCA-5E67-3B46-985A-4B864E8F3D28}" type="datetime1">
              <a:rPr lang="fr-FR" smtClean="0"/>
              <a:t>14/10/2020</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180878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AF0BAAE5-6D5C-9648-9143-D16FCAE59A57}" type="datetime1">
              <a:rPr lang="fr-FR" smtClean="0"/>
              <a:t>14/10/2020</a:t>
            </a:fld>
            <a:endParaRPr lang="fr-F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99145296-13F8-544B-AF70-A2D859660D24}" type="slidenum">
              <a:rPr lang="fr-FR" smtClean="0"/>
              <a:t>‹N°›</a:t>
            </a:fld>
            <a:endParaRPr lang="fr-FR"/>
          </a:p>
        </p:txBody>
      </p:sp>
    </p:spTree>
    <p:extLst>
      <p:ext uri="{BB962C8B-B14F-4D97-AF65-F5344CB8AC3E}">
        <p14:creationId xmlns:p14="http://schemas.microsoft.com/office/powerpoint/2010/main" val="206176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A833BC3-3455-BA42-A4C7-8DFB966F7869}" type="datetime1">
              <a:rPr lang="fr-FR" smtClean="0"/>
              <a:t>14/10/2020</a:t>
            </a:fld>
            <a:endParaRPr lang="fr-F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9145296-13F8-544B-AF70-A2D859660D24}" type="slidenum">
              <a:rPr lang="fr-FR" smtClean="0"/>
              <a:t>‹N°›</a:t>
            </a:fld>
            <a:endParaRPr lang="fr-FR"/>
          </a:p>
        </p:txBody>
      </p:sp>
    </p:spTree>
    <p:extLst>
      <p:ext uri="{BB962C8B-B14F-4D97-AF65-F5344CB8AC3E}">
        <p14:creationId xmlns:p14="http://schemas.microsoft.com/office/powerpoint/2010/main" val="4010372009"/>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B1D7B-80D5-5642-8AA0-8C21FC7FC75C}"/>
              </a:ext>
            </a:extLst>
          </p:cNvPr>
          <p:cNvSpPr>
            <a:spLocks noGrp="1"/>
          </p:cNvSpPr>
          <p:nvPr>
            <p:ph type="ctrTitle"/>
          </p:nvPr>
        </p:nvSpPr>
        <p:spPr/>
        <p:txBody>
          <a:bodyPr/>
          <a:lstStyle/>
          <a:p>
            <a:r>
              <a:rPr lang="fr-FR" dirty="0">
                <a:solidFill>
                  <a:schemeClr val="tx1"/>
                </a:solidFill>
              </a:rPr>
              <a:t>ECRIRE dans une classe de CE1 à effectif réduit</a:t>
            </a:r>
          </a:p>
        </p:txBody>
      </p:sp>
      <p:sp>
        <p:nvSpPr>
          <p:cNvPr id="3" name="Sous-titre 2">
            <a:extLst>
              <a:ext uri="{FF2B5EF4-FFF2-40B4-BE49-F238E27FC236}">
                <a16:creationId xmlns:a16="http://schemas.microsoft.com/office/drawing/2014/main" id="{0078E1FA-30C6-F84B-9C96-955A4349442F}"/>
              </a:ext>
            </a:extLst>
          </p:cNvPr>
          <p:cNvSpPr>
            <a:spLocks noGrp="1"/>
          </p:cNvSpPr>
          <p:nvPr>
            <p:ph type="subTitle" idx="1"/>
          </p:nvPr>
        </p:nvSpPr>
        <p:spPr>
          <a:xfrm>
            <a:off x="1069847" y="4826833"/>
            <a:ext cx="7444565" cy="684451"/>
          </a:xfrm>
        </p:spPr>
        <p:txBody>
          <a:bodyPr>
            <a:normAutofit/>
          </a:bodyPr>
          <a:lstStyle/>
          <a:p>
            <a:pPr algn="l"/>
            <a:r>
              <a:rPr lang="fr-FR" sz="1600" dirty="0">
                <a:solidFill>
                  <a:schemeClr val="tx1"/>
                </a:solidFill>
              </a:rPr>
              <a:t>Nathalie Leblanc CPD Maitrise de La Langue DSDEN 06</a:t>
            </a:r>
          </a:p>
          <a:p>
            <a:pPr algn="l"/>
            <a:r>
              <a:rPr lang="fr-FR" sz="1600" dirty="0">
                <a:solidFill>
                  <a:schemeClr val="tx1"/>
                </a:solidFill>
              </a:rPr>
              <a:t>Octobre 2020</a:t>
            </a:r>
          </a:p>
        </p:txBody>
      </p:sp>
      <p:sp>
        <p:nvSpPr>
          <p:cNvPr id="4" name="Espace réservé du numéro de diapositive 3">
            <a:extLst>
              <a:ext uri="{FF2B5EF4-FFF2-40B4-BE49-F238E27FC236}">
                <a16:creationId xmlns:a16="http://schemas.microsoft.com/office/drawing/2014/main" id="{8C718442-E2B3-644D-B515-4790000E1455}"/>
              </a:ext>
            </a:extLst>
          </p:cNvPr>
          <p:cNvSpPr>
            <a:spLocks noGrp="1"/>
          </p:cNvSpPr>
          <p:nvPr>
            <p:ph type="sldNum" sz="quarter" idx="12"/>
          </p:nvPr>
        </p:nvSpPr>
        <p:spPr/>
        <p:txBody>
          <a:bodyPr/>
          <a:lstStyle/>
          <a:p>
            <a:fld id="{99145296-13F8-544B-AF70-A2D859660D24}" type="slidenum">
              <a:rPr lang="fr-FR" smtClean="0"/>
              <a:t>1</a:t>
            </a:fld>
            <a:endParaRPr lang="fr-FR"/>
          </a:p>
        </p:txBody>
      </p:sp>
    </p:spTree>
    <p:extLst>
      <p:ext uri="{BB962C8B-B14F-4D97-AF65-F5344CB8AC3E}">
        <p14:creationId xmlns:p14="http://schemas.microsoft.com/office/powerpoint/2010/main" val="226138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C7188C-BBA5-3B44-A200-683DA585786C}"/>
              </a:ext>
            </a:extLst>
          </p:cNvPr>
          <p:cNvSpPr>
            <a:spLocks noGrp="1"/>
          </p:cNvSpPr>
          <p:nvPr>
            <p:ph type="title"/>
          </p:nvPr>
        </p:nvSpPr>
        <p:spPr/>
        <p:txBody>
          <a:bodyPr>
            <a:normAutofit/>
          </a:bodyPr>
          <a:lstStyle/>
          <a:p>
            <a:r>
              <a:rPr lang="fr-FR" sz="3200" dirty="0">
                <a:solidFill>
                  <a:schemeClr val="tx1"/>
                </a:solidFill>
              </a:rPr>
              <a:t>Une maitrise du geste graphique</a:t>
            </a:r>
          </a:p>
        </p:txBody>
      </p:sp>
      <p:sp>
        <p:nvSpPr>
          <p:cNvPr id="5" name="Espace réservé du numéro de diapositive 4">
            <a:extLst>
              <a:ext uri="{FF2B5EF4-FFF2-40B4-BE49-F238E27FC236}">
                <a16:creationId xmlns:a16="http://schemas.microsoft.com/office/drawing/2014/main" id="{00C84E28-9605-2D43-A5A8-21A351EFE672}"/>
              </a:ext>
            </a:extLst>
          </p:cNvPr>
          <p:cNvSpPr>
            <a:spLocks noGrp="1"/>
          </p:cNvSpPr>
          <p:nvPr>
            <p:ph type="sldNum" sz="quarter" idx="12"/>
          </p:nvPr>
        </p:nvSpPr>
        <p:spPr/>
        <p:txBody>
          <a:bodyPr/>
          <a:lstStyle/>
          <a:p>
            <a:fld id="{99145296-13F8-544B-AF70-A2D859660D24}" type="slidenum">
              <a:rPr lang="fr-FR" smtClean="0"/>
              <a:t>10</a:t>
            </a:fld>
            <a:endParaRPr lang="fr-FR"/>
          </a:p>
        </p:txBody>
      </p:sp>
      <p:pic>
        <p:nvPicPr>
          <p:cNvPr id="3" name="Image 2">
            <a:extLst>
              <a:ext uri="{FF2B5EF4-FFF2-40B4-BE49-F238E27FC236}">
                <a16:creationId xmlns:a16="http://schemas.microsoft.com/office/drawing/2014/main" id="{E62CB8F0-C0C7-0648-B3BE-AEDA9C8ED2C6}"/>
              </a:ext>
            </a:extLst>
          </p:cNvPr>
          <p:cNvPicPr>
            <a:picLocks noChangeAspect="1"/>
          </p:cNvPicPr>
          <p:nvPr/>
        </p:nvPicPr>
        <p:blipFill>
          <a:blip r:embed="rId2"/>
          <a:stretch>
            <a:fillRect/>
          </a:stretch>
        </p:blipFill>
        <p:spPr>
          <a:xfrm>
            <a:off x="3475423" y="136525"/>
            <a:ext cx="7924175" cy="5948873"/>
          </a:xfrm>
          <a:prstGeom prst="rect">
            <a:avLst/>
          </a:prstGeom>
        </p:spPr>
      </p:pic>
      <p:sp>
        <p:nvSpPr>
          <p:cNvPr id="8" name="ZoneTexte 7">
            <a:extLst>
              <a:ext uri="{FF2B5EF4-FFF2-40B4-BE49-F238E27FC236}">
                <a16:creationId xmlns:a16="http://schemas.microsoft.com/office/drawing/2014/main" id="{87FA4ECF-2040-CC4F-AD13-CBFFBAC04551}"/>
              </a:ext>
            </a:extLst>
          </p:cNvPr>
          <p:cNvSpPr txBox="1"/>
          <p:nvPr/>
        </p:nvSpPr>
        <p:spPr>
          <a:xfrm>
            <a:off x="3475423" y="6261913"/>
            <a:ext cx="6011056" cy="276999"/>
          </a:xfrm>
          <a:prstGeom prst="rect">
            <a:avLst/>
          </a:prstGeom>
          <a:noFill/>
        </p:spPr>
        <p:txBody>
          <a:bodyPr wrap="square" rtlCol="0">
            <a:spAutoFit/>
          </a:bodyPr>
          <a:lstStyle/>
          <a:p>
            <a:pPr algn="ctr"/>
            <a:r>
              <a:rPr lang="fr-FR" sz="1200" i="1" dirty="0"/>
              <a:t>Chloé </a:t>
            </a:r>
            <a:r>
              <a:rPr lang="fr-FR" sz="1200" i="1" dirty="0" err="1"/>
              <a:t>Bettini</a:t>
            </a:r>
            <a:r>
              <a:rPr lang="fr-FR" sz="1200" i="1" dirty="0"/>
              <a:t> école Ariane Prévert Nice</a:t>
            </a:r>
          </a:p>
        </p:txBody>
      </p:sp>
    </p:spTree>
    <p:extLst>
      <p:ext uri="{BB962C8B-B14F-4D97-AF65-F5344CB8AC3E}">
        <p14:creationId xmlns:p14="http://schemas.microsoft.com/office/powerpoint/2010/main" val="3178062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84C1F39-D2BC-8743-845A-C17CD922876B}"/>
              </a:ext>
            </a:extLst>
          </p:cNvPr>
          <p:cNvSpPr>
            <a:spLocks noGrp="1"/>
          </p:cNvSpPr>
          <p:nvPr>
            <p:ph type="sldNum" sz="quarter" idx="12"/>
          </p:nvPr>
        </p:nvSpPr>
        <p:spPr/>
        <p:txBody>
          <a:bodyPr/>
          <a:lstStyle/>
          <a:p>
            <a:fld id="{99145296-13F8-544B-AF70-A2D859660D24}" type="slidenum">
              <a:rPr lang="fr-FR" smtClean="0"/>
              <a:t>11</a:t>
            </a:fld>
            <a:endParaRPr lang="fr-FR"/>
          </a:p>
        </p:txBody>
      </p:sp>
      <p:sp>
        <p:nvSpPr>
          <p:cNvPr id="4" name="Titre 1">
            <a:extLst>
              <a:ext uri="{FF2B5EF4-FFF2-40B4-BE49-F238E27FC236}">
                <a16:creationId xmlns:a16="http://schemas.microsoft.com/office/drawing/2014/main" id="{A2E59CD3-B5E4-4443-B77E-37BBA64503A5}"/>
              </a:ext>
            </a:extLst>
          </p:cNvPr>
          <p:cNvSpPr txBox="1">
            <a:spLocks/>
          </p:cNvSpPr>
          <p:nvPr/>
        </p:nvSpPr>
        <p:spPr>
          <a:xfrm>
            <a:off x="619592" y="153665"/>
            <a:ext cx="7701448" cy="66199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FR" dirty="0">
                <a:solidFill>
                  <a:schemeClr val="tx1"/>
                </a:solidFill>
              </a:rPr>
              <a:t>Inscrire des séances d’écriture dans son emploi du temps</a:t>
            </a:r>
          </a:p>
        </p:txBody>
      </p:sp>
      <p:pic>
        <p:nvPicPr>
          <p:cNvPr id="6" name="Image 5">
            <a:extLst>
              <a:ext uri="{FF2B5EF4-FFF2-40B4-BE49-F238E27FC236}">
                <a16:creationId xmlns:a16="http://schemas.microsoft.com/office/drawing/2014/main" id="{60B32730-9D9A-EF42-AB5B-302EFC524C10}"/>
              </a:ext>
            </a:extLst>
          </p:cNvPr>
          <p:cNvPicPr>
            <a:picLocks noChangeAspect="1"/>
          </p:cNvPicPr>
          <p:nvPr/>
        </p:nvPicPr>
        <p:blipFill>
          <a:blip r:embed="rId2"/>
          <a:stretch>
            <a:fillRect/>
          </a:stretch>
        </p:blipFill>
        <p:spPr>
          <a:xfrm>
            <a:off x="487680" y="815655"/>
            <a:ext cx="8533122" cy="6029938"/>
          </a:xfrm>
          <a:prstGeom prst="rect">
            <a:avLst/>
          </a:prstGeom>
        </p:spPr>
      </p:pic>
    </p:spTree>
    <p:extLst>
      <p:ext uri="{BB962C8B-B14F-4D97-AF65-F5344CB8AC3E}">
        <p14:creationId xmlns:p14="http://schemas.microsoft.com/office/powerpoint/2010/main" val="375341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DB2C40D-8474-6040-9EE9-394B82BAAC6B}"/>
              </a:ext>
            </a:extLst>
          </p:cNvPr>
          <p:cNvSpPr>
            <a:spLocks noGrp="1"/>
          </p:cNvSpPr>
          <p:nvPr>
            <p:ph type="sldNum" sz="quarter" idx="12"/>
          </p:nvPr>
        </p:nvSpPr>
        <p:spPr/>
        <p:txBody>
          <a:bodyPr/>
          <a:lstStyle/>
          <a:p>
            <a:fld id="{99145296-13F8-544B-AF70-A2D859660D24}" type="slidenum">
              <a:rPr lang="fr-FR" smtClean="0"/>
              <a:t>12</a:t>
            </a:fld>
            <a:endParaRPr lang="fr-FR"/>
          </a:p>
        </p:txBody>
      </p:sp>
      <p:pic>
        <p:nvPicPr>
          <p:cNvPr id="5" name="Image 4">
            <a:extLst>
              <a:ext uri="{FF2B5EF4-FFF2-40B4-BE49-F238E27FC236}">
                <a16:creationId xmlns:a16="http://schemas.microsoft.com/office/drawing/2014/main" id="{B32F5766-30E5-FE41-B192-F612A031A6CD}"/>
              </a:ext>
            </a:extLst>
          </p:cNvPr>
          <p:cNvPicPr>
            <a:picLocks noChangeAspect="1"/>
          </p:cNvPicPr>
          <p:nvPr/>
        </p:nvPicPr>
        <p:blipFill>
          <a:blip r:embed="rId2"/>
          <a:stretch>
            <a:fillRect/>
          </a:stretch>
        </p:blipFill>
        <p:spPr>
          <a:xfrm>
            <a:off x="734518" y="1131973"/>
            <a:ext cx="9638675" cy="5150744"/>
          </a:xfrm>
          <a:prstGeom prst="rect">
            <a:avLst/>
          </a:prstGeom>
        </p:spPr>
      </p:pic>
      <p:sp>
        <p:nvSpPr>
          <p:cNvPr id="6" name="Titre 1">
            <a:extLst>
              <a:ext uri="{FF2B5EF4-FFF2-40B4-BE49-F238E27FC236}">
                <a16:creationId xmlns:a16="http://schemas.microsoft.com/office/drawing/2014/main" id="{CA632B1B-DDD0-3F47-9B17-A175B7A87BAB}"/>
              </a:ext>
            </a:extLst>
          </p:cNvPr>
          <p:cNvSpPr txBox="1">
            <a:spLocks/>
          </p:cNvSpPr>
          <p:nvPr/>
        </p:nvSpPr>
        <p:spPr>
          <a:xfrm>
            <a:off x="374755" y="319089"/>
            <a:ext cx="7900565" cy="651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Apprendre à écrire vite avec fluidité</a:t>
            </a:r>
          </a:p>
        </p:txBody>
      </p:sp>
      <p:sp>
        <p:nvSpPr>
          <p:cNvPr id="7" name="ZoneTexte 6">
            <a:extLst>
              <a:ext uri="{FF2B5EF4-FFF2-40B4-BE49-F238E27FC236}">
                <a16:creationId xmlns:a16="http://schemas.microsoft.com/office/drawing/2014/main" id="{CE22B25D-BE52-454A-9EA3-E78A380CA5E8}"/>
              </a:ext>
            </a:extLst>
          </p:cNvPr>
          <p:cNvSpPr txBox="1"/>
          <p:nvPr/>
        </p:nvSpPr>
        <p:spPr>
          <a:xfrm>
            <a:off x="374755" y="6444476"/>
            <a:ext cx="6011056" cy="276999"/>
          </a:xfrm>
          <a:prstGeom prst="rect">
            <a:avLst/>
          </a:prstGeom>
          <a:noFill/>
        </p:spPr>
        <p:txBody>
          <a:bodyPr wrap="square" rtlCol="0">
            <a:spAutoFit/>
          </a:bodyPr>
          <a:lstStyle/>
          <a:p>
            <a:pPr algn="ctr"/>
            <a:r>
              <a:rPr lang="fr-FR" sz="1200" i="1" dirty="0"/>
              <a:t>Chloé </a:t>
            </a:r>
            <a:r>
              <a:rPr lang="fr-FR" sz="1200" i="1" dirty="0" err="1"/>
              <a:t>Bettini</a:t>
            </a:r>
            <a:r>
              <a:rPr lang="fr-FR" sz="1200" i="1" dirty="0"/>
              <a:t> école Ariane Prévert Nice</a:t>
            </a:r>
          </a:p>
        </p:txBody>
      </p:sp>
    </p:spTree>
    <p:extLst>
      <p:ext uri="{BB962C8B-B14F-4D97-AF65-F5344CB8AC3E}">
        <p14:creationId xmlns:p14="http://schemas.microsoft.com/office/powerpoint/2010/main" val="143663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C7188C-BBA5-3B44-A200-683DA585786C}"/>
              </a:ext>
            </a:extLst>
          </p:cNvPr>
          <p:cNvSpPr>
            <a:spLocks noGrp="1"/>
          </p:cNvSpPr>
          <p:nvPr>
            <p:ph type="title"/>
          </p:nvPr>
        </p:nvSpPr>
        <p:spPr/>
        <p:txBody>
          <a:bodyPr>
            <a:normAutofit/>
          </a:bodyPr>
          <a:lstStyle/>
          <a:p>
            <a:r>
              <a:rPr lang="fr-FR" sz="3200" dirty="0">
                <a:solidFill>
                  <a:schemeClr val="tx1"/>
                </a:solidFill>
              </a:rPr>
              <a:t>Une maitrise de l’encodage</a:t>
            </a:r>
          </a:p>
        </p:txBody>
      </p:sp>
      <p:sp>
        <p:nvSpPr>
          <p:cNvPr id="5" name="Espace réservé du numéro de diapositive 4">
            <a:extLst>
              <a:ext uri="{FF2B5EF4-FFF2-40B4-BE49-F238E27FC236}">
                <a16:creationId xmlns:a16="http://schemas.microsoft.com/office/drawing/2014/main" id="{00C84E28-9605-2D43-A5A8-21A351EFE672}"/>
              </a:ext>
            </a:extLst>
          </p:cNvPr>
          <p:cNvSpPr>
            <a:spLocks noGrp="1"/>
          </p:cNvSpPr>
          <p:nvPr>
            <p:ph type="sldNum" sz="quarter" idx="12"/>
          </p:nvPr>
        </p:nvSpPr>
        <p:spPr/>
        <p:txBody>
          <a:bodyPr/>
          <a:lstStyle/>
          <a:p>
            <a:fld id="{99145296-13F8-544B-AF70-A2D859660D24}" type="slidenum">
              <a:rPr lang="fr-FR" smtClean="0"/>
              <a:t>13</a:t>
            </a:fld>
            <a:endParaRPr lang="fr-FR"/>
          </a:p>
        </p:txBody>
      </p:sp>
      <p:pic>
        <p:nvPicPr>
          <p:cNvPr id="9" name="Image 8">
            <a:extLst>
              <a:ext uri="{FF2B5EF4-FFF2-40B4-BE49-F238E27FC236}">
                <a16:creationId xmlns:a16="http://schemas.microsoft.com/office/drawing/2014/main" id="{A8CC2D63-0794-4243-92B3-2E675C3C5BE5}"/>
              </a:ext>
            </a:extLst>
          </p:cNvPr>
          <p:cNvPicPr>
            <a:picLocks noChangeAspect="1"/>
          </p:cNvPicPr>
          <p:nvPr/>
        </p:nvPicPr>
        <p:blipFill>
          <a:blip r:embed="rId2"/>
          <a:stretch>
            <a:fillRect/>
          </a:stretch>
        </p:blipFill>
        <p:spPr>
          <a:xfrm>
            <a:off x="3402658" y="-4572"/>
            <a:ext cx="8789342" cy="6858000"/>
          </a:xfrm>
          <a:prstGeom prst="rect">
            <a:avLst/>
          </a:prstGeom>
        </p:spPr>
      </p:pic>
    </p:spTree>
    <p:extLst>
      <p:ext uri="{BB962C8B-B14F-4D97-AF65-F5344CB8AC3E}">
        <p14:creationId xmlns:p14="http://schemas.microsoft.com/office/powerpoint/2010/main" val="34465582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4015B3B-7368-3D47-BD61-853DB87A7230}"/>
              </a:ext>
            </a:extLst>
          </p:cNvPr>
          <p:cNvSpPr>
            <a:spLocks noGrp="1"/>
          </p:cNvSpPr>
          <p:nvPr>
            <p:ph type="sldNum" sz="quarter" idx="12"/>
          </p:nvPr>
        </p:nvSpPr>
        <p:spPr/>
        <p:txBody>
          <a:bodyPr/>
          <a:lstStyle/>
          <a:p>
            <a:fld id="{99145296-13F8-544B-AF70-A2D859660D24}" type="slidenum">
              <a:rPr lang="fr-FR" smtClean="0"/>
              <a:t>14</a:t>
            </a:fld>
            <a:endParaRPr lang="fr-FR"/>
          </a:p>
        </p:txBody>
      </p:sp>
      <p:sp>
        <p:nvSpPr>
          <p:cNvPr id="4" name="Rectangle 3">
            <a:extLst>
              <a:ext uri="{FF2B5EF4-FFF2-40B4-BE49-F238E27FC236}">
                <a16:creationId xmlns:a16="http://schemas.microsoft.com/office/drawing/2014/main" id="{EE781118-739D-2C4A-88C3-D98351566290}"/>
              </a:ext>
            </a:extLst>
          </p:cNvPr>
          <p:cNvSpPr/>
          <p:nvPr/>
        </p:nvSpPr>
        <p:spPr>
          <a:xfrm>
            <a:off x="391885" y="1348800"/>
            <a:ext cx="11408229" cy="5016758"/>
          </a:xfrm>
          <a:prstGeom prst="rect">
            <a:avLst/>
          </a:prstGeom>
        </p:spPr>
        <p:txBody>
          <a:bodyPr wrap="square">
            <a:spAutoFit/>
          </a:bodyPr>
          <a:lstStyle/>
          <a:p>
            <a:r>
              <a:rPr lang="fr-FR" sz="3200" dirty="0">
                <a:latin typeface="Bell MT" panose="02020503060305020303" pitchFamily="18" charset="77"/>
              </a:rPr>
              <a:t>Les classes où les élèves progressent le plus :</a:t>
            </a:r>
          </a:p>
          <a:p>
            <a:r>
              <a:rPr lang="fr-FR" sz="3200" dirty="0">
                <a:latin typeface="Bell MT" panose="02020503060305020303" pitchFamily="18" charset="77"/>
              </a:rPr>
              <a:t>1/ produisent des phrases et des textes </a:t>
            </a:r>
            <a:r>
              <a:rPr lang="fr-FR" sz="3200" b="1" dirty="0">
                <a:latin typeface="Bell MT" panose="02020503060305020303" pitchFamily="18" charset="77"/>
              </a:rPr>
              <a:t>dès le début de l’année.</a:t>
            </a:r>
          </a:p>
          <a:p>
            <a:r>
              <a:rPr lang="fr-FR" sz="3200" dirty="0">
                <a:latin typeface="Bell MT" panose="02020503060305020303" pitchFamily="18" charset="77"/>
              </a:rPr>
              <a:t>2/ </a:t>
            </a:r>
            <a:r>
              <a:rPr lang="fr-FR" sz="3200" b="1" dirty="0">
                <a:latin typeface="Bell MT" panose="02020503060305020303" pitchFamily="18" charset="77"/>
              </a:rPr>
              <a:t>étudient la langue </a:t>
            </a:r>
            <a:r>
              <a:rPr lang="fr-FR" sz="3200" dirty="0">
                <a:latin typeface="Bell MT" panose="02020503060305020303" pitchFamily="18" charset="77"/>
              </a:rPr>
              <a:t>notamment dans le cadre de séances de production d’écrit en encodant  soi-même.</a:t>
            </a:r>
          </a:p>
          <a:p>
            <a:r>
              <a:rPr lang="fr-FR" sz="3200" dirty="0">
                <a:latin typeface="Bell MT" panose="02020503060305020303" pitchFamily="18" charset="77"/>
              </a:rPr>
              <a:t>3/ produisent en </a:t>
            </a:r>
            <a:r>
              <a:rPr lang="fr-FR" sz="3200" b="1" dirty="0">
                <a:latin typeface="Bell MT" panose="02020503060305020303" pitchFamily="18" charset="77"/>
              </a:rPr>
              <a:t>préparant et révisant l’écrit </a:t>
            </a:r>
            <a:r>
              <a:rPr lang="fr-FR" sz="3200" dirty="0">
                <a:latin typeface="Bell MT" panose="02020503060305020303" pitchFamily="18" charset="77"/>
              </a:rPr>
              <a:t>et en explicitant (comment on s’y prend et pourquoi on écrit ou on fait telle ou telle action).</a:t>
            </a:r>
          </a:p>
          <a:p>
            <a:endParaRPr lang="fr-FR" sz="3200" dirty="0">
              <a:latin typeface="Bell MT" panose="02020503060305020303" pitchFamily="18" charset="77"/>
            </a:endParaRPr>
          </a:p>
          <a:p>
            <a:pPr marL="1371600" lvl="2" indent="-457200">
              <a:buFont typeface="Wingdings" pitchFamily="2" charset="2"/>
              <a:buChar char="Ø"/>
            </a:pPr>
            <a:r>
              <a:rPr lang="fr-FR" sz="3200" b="1" dirty="0">
                <a:latin typeface="Bell MT" panose="02020503060305020303" pitchFamily="18" charset="77"/>
              </a:rPr>
              <a:t>Travailler l’encodage tout au long de l’année améliore les performances en encodage en en décodage</a:t>
            </a:r>
            <a:r>
              <a:rPr lang="fr-FR" sz="3200" dirty="0">
                <a:latin typeface="Bell MT" panose="02020503060305020303" pitchFamily="18" charset="77"/>
              </a:rPr>
              <a:t>.</a:t>
            </a:r>
          </a:p>
        </p:txBody>
      </p:sp>
      <p:sp>
        <p:nvSpPr>
          <p:cNvPr id="5" name="Titre 1">
            <a:extLst>
              <a:ext uri="{FF2B5EF4-FFF2-40B4-BE49-F238E27FC236}">
                <a16:creationId xmlns:a16="http://schemas.microsoft.com/office/drawing/2014/main" id="{7E9498B1-4017-C04A-8A56-140EB14CBE65}"/>
              </a:ext>
            </a:extLst>
          </p:cNvPr>
          <p:cNvSpPr txBox="1">
            <a:spLocks/>
          </p:cNvSpPr>
          <p:nvPr/>
        </p:nvSpPr>
        <p:spPr>
          <a:xfrm>
            <a:off x="208112" y="206690"/>
            <a:ext cx="6329848" cy="1071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Les pratiques enseignantes</a:t>
            </a:r>
          </a:p>
        </p:txBody>
      </p:sp>
    </p:spTree>
    <p:extLst>
      <p:ext uri="{BB962C8B-B14F-4D97-AF65-F5344CB8AC3E}">
        <p14:creationId xmlns:p14="http://schemas.microsoft.com/office/powerpoint/2010/main" val="19817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43476A-49B6-724B-A9E9-2815501AB980}"/>
              </a:ext>
            </a:extLst>
          </p:cNvPr>
          <p:cNvSpPr>
            <a:spLocks noGrp="1"/>
          </p:cNvSpPr>
          <p:nvPr>
            <p:ph type="sldNum" sz="quarter" idx="12"/>
          </p:nvPr>
        </p:nvSpPr>
        <p:spPr/>
        <p:txBody>
          <a:bodyPr/>
          <a:lstStyle/>
          <a:p>
            <a:fld id="{99145296-13F8-544B-AF70-A2D859660D24}" type="slidenum">
              <a:rPr lang="fr-FR" smtClean="0"/>
              <a:t>15</a:t>
            </a:fld>
            <a:endParaRPr lang="fr-FR"/>
          </a:p>
        </p:txBody>
      </p:sp>
      <p:sp>
        <p:nvSpPr>
          <p:cNvPr id="11" name="Titre 1">
            <a:extLst>
              <a:ext uri="{FF2B5EF4-FFF2-40B4-BE49-F238E27FC236}">
                <a16:creationId xmlns:a16="http://schemas.microsoft.com/office/drawing/2014/main" id="{8722942A-5D6C-EF43-B633-4E91904C914F}"/>
              </a:ext>
            </a:extLst>
          </p:cNvPr>
          <p:cNvSpPr txBox="1">
            <a:spLocks/>
          </p:cNvSpPr>
          <p:nvPr/>
        </p:nvSpPr>
        <p:spPr>
          <a:xfrm>
            <a:off x="349089" y="259969"/>
            <a:ext cx="10799557" cy="70753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FR" dirty="0">
                <a:solidFill>
                  <a:schemeClr val="tx1"/>
                </a:solidFill>
              </a:rPr>
              <a:t>Quelles situations sont possibles quand on veut travailler l’encodage de phrases ?</a:t>
            </a:r>
          </a:p>
          <a:p>
            <a:r>
              <a:rPr lang="fr-FR" dirty="0">
                <a:solidFill>
                  <a:schemeClr val="tx1"/>
                </a:solidFill>
              </a:rPr>
              <a:t>Comment caractériser ces situations ?</a:t>
            </a:r>
          </a:p>
        </p:txBody>
      </p:sp>
      <p:pic>
        <p:nvPicPr>
          <p:cNvPr id="13" name="Image 12">
            <a:extLst>
              <a:ext uri="{FF2B5EF4-FFF2-40B4-BE49-F238E27FC236}">
                <a16:creationId xmlns:a16="http://schemas.microsoft.com/office/drawing/2014/main" id="{4B53C77A-A4C9-CF4E-9615-1D15A09BDADC}"/>
              </a:ext>
            </a:extLst>
          </p:cNvPr>
          <p:cNvPicPr>
            <a:picLocks noChangeAspect="1"/>
          </p:cNvPicPr>
          <p:nvPr/>
        </p:nvPicPr>
        <p:blipFill>
          <a:blip r:embed="rId2"/>
          <a:stretch>
            <a:fillRect/>
          </a:stretch>
        </p:blipFill>
        <p:spPr>
          <a:xfrm>
            <a:off x="74662" y="966792"/>
            <a:ext cx="11478430" cy="5389557"/>
          </a:xfrm>
          <a:prstGeom prst="rect">
            <a:avLst/>
          </a:prstGeom>
        </p:spPr>
      </p:pic>
      <p:sp>
        <p:nvSpPr>
          <p:cNvPr id="14" name="ZoneTexte 6">
            <a:extLst>
              <a:ext uri="{FF2B5EF4-FFF2-40B4-BE49-F238E27FC236}">
                <a16:creationId xmlns:a16="http://schemas.microsoft.com/office/drawing/2014/main" id="{AE6C7CED-50F5-4D3D-BEFC-15FFCFA618DC}"/>
              </a:ext>
            </a:extLst>
          </p:cNvPr>
          <p:cNvSpPr txBox="1"/>
          <p:nvPr/>
        </p:nvSpPr>
        <p:spPr>
          <a:xfrm>
            <a:off x="592749" y="6538912"/>
            <a:ext cx="6153150" cy="246380"/>
          </a:xfrm>
          <a:prstGeom prst="rect">
            <a:avLst/>
          </a:prstGeom>
          <a:noFill/>
        </p:spPr>
        <p:txBody>
          <a:bodyPr wrap="square" rtlCol="0">
            <a:spAutoFit/>
          </a:bodyPr>
          <a:lstStyle/>
          <a:p>
            <a:r>
              <a:rPr lang="fr-FR"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Groupe Bordeaux – Bernadette Kervyn et groupe de Lormont – Production de ressources Ifé Centre Alain Savary</a:t>
            </a:r>
            <a:endParaRPr lang="fr-FR"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631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7A3A000-E6C4-C540-AB8A-F6AFED01C8B4}"/>
              </a:ext>
            </a:extLst>
          </p:cNvPr>
          <p:cNvSpPr>
            <a:spLocks noGrp="1"/>
          </p:cNvSpPr>
          <p:nvPr>
            <p:ph type="sldNum" sz="quarter" idx="12"/>
          </p:nvPr>
        </p:nvSpPr>
        <p:spPr/>
        <p:txBody>
          <a:bodyPr/>
          <a:lstStyle/>
          <a:p>
            <a:fld id="{99145296-13F8-544B-AF70-A2D859660D24}" type="slidenum">
              <a:rPr lang="fr-FR" smtClean="0"/>
              <a:t>16</a:t>
            </a:fld>
            <a:endParaRPr lang="fr-FR"/>
          </a:p>
        </p:txBody>
      </p:sp>
      <p:sp>
        <p:nvSpPr>
          <p:cNvPr id="3" name="Rectangle 2">
            <a:extLst>
              <a:ext uri="{FF2B5EF4-FFF2-40B4-BE49-F238E27FC236}">
                <a16:creationId xmlns:a16="http://schemas.microsoft.com/office/drawing/2014/main" id="{F1F8AB0F-16A7-6642-9E43-842F82583BAE}"/>
              </a:ext>
            </a:extLst>
          </p:cNvPr>
          <p:cNvSpPr/>
          <p:nvPr/>
        </p:nvSpPr>
        <p:spPr>
          <a:xfrm>
            <a:off x="571434" y="1460599"/>
            <a:ext cx="11049131" cy="5078313"/>
          </a:xfrm>
          <a:prstGeom prst="rect">
            <a:avLst/>
          </a:prstGeom>
        </p:spPr>
        <p:txBody>
          <a:bodyPr wrap="square">
            <a:spAutoFit/>
          </a:bodyPr>
          <a:lstStyle/>
          <a:p>
            <a:pPr algn="just"/>
            <a:r>
              <a:rPr lang="fr-FR" sz="3600" dirty="0">
                <a:solidFill>
                  <a:srgbClr val="000000"/>
                </a:solidFill>
                <a:latin typeface="Bell MT" panose="02020503060305020303" pitchFamily="18" charset="77"/>
              </a:rPr>
              <a:t>La situation « phrase choisie par l’enseignant » a l’avantage de répondre à des préoccupations des enseignants : </a:t>
            </a:r>
          </a:p>
          <a:p>
            <a:pPr algn="just"/>
            <a:endParaRPr lang="fr-FR" sz="3600" dirty="0">
              <a:solidFill>
                <a:srgbClr val="000000"/>
              </a:solidFill>
              <a:latin typeface="Bell MT" panose="02020503060305020303" pitchFamily="18" charset="77"/>
            </a:endParaRPr>
          </a:p>
          <a:p>
            <a:pPr>
              <a:buFont typeface="Arial" panose="020B0604020202020204" pitchFamily="34" charset="0"/>
              <a:buChar char="•"/>
            </a:pPr>
            <a:r>
              <a:rPr lang="fr-FR" sz="3600" dirty="0">
                <a:solidFill>
                  <a:srgbClr val="000000"/>
                </a:solidFill>
                <a:latin typeface="Bell MT" panose="02020503060305020303" pitchFamily="18" charset="77"/>
              </a:rPr>
              <a:t> Comment faire écrire 15 élèves débutants en écriture ?</a:t>
            </a:r>
          </a:p>
          <a:p>
            <a:pPr>
              <a:buFont typeface="Arial" panose="020B0604020202020204" pitchFamily="34" charset="0"/>
              <a:buChar char="•"/>
            </a:pPr>
            <a:r>
              <a:rPr lang="fr-FR" sz="3600" dirty="0">
                <a:solidFill>
                  <a:srgbClr val="000000"/>
                </a:solidFill>
                <a:latin typeface="Bell MT" panose="02020503060305020303" pitchFamily="18" charset="77"/>
              </a:rPr>
              <a:t> Comment différencier ?</a:t>
            </a:r>
          </a:p>
          <a:p>
            <a:pPr>
              <a:buFont typeface="Arial" panose="020B0604020202020204" pitchFamily="34" charset="0"/>
              <a:buChar char="•"/>
            </a:pPr>
            <a:r>
              <a:rPr lang="fr-FR" sz="3600" dirty="0">
                <a:solidFill>
                  <a:srgbClr val="000000"/>
                </a:solidFill>
                <a:latin typeface="Bell MT" panose="02020503060305020303" pitchFamily="18" charset="77"/>
              </a:rPr>
              <a:t> Comment accompagner ?</a:t>
            </a:r>
          </a:p>
          <a:p>
            <a:pPr>
              <a:buFont typeface="Arial" panose="020B0604020202020204" pitchFamily="34" charset="0"/>
              <a:buChar char="•"/>
            </a:pPr>
            <a:r>
              <a:rPr lang="fr-FR" sz="3600" dirty="0">
                <a:solidFill>
                  <a:srgbClr val="000000"/>
                </a:solidFill>
                <a:latin typeface="Bell MT" panose="02020503060305020303" pitchFamily="18" charset="77"/>
              </a:rPr>
              <a:t> Comment faire du lien avec le travail mené en décodage et en lecture ?</a:t>
            </a:r>
            <a:endParaRPr lang="fr-FR" sz="3600" b="0" i="0" u="none" strike="noStrike" dirty="0">
              <a:solidFill>
                <a:srgbClr val="000000"/>
              </a:solidFill>
              <a:effectLst/>
              <a:latin typeface="Bell MT" panose="02020503060305020303" pitchFamily="18" charset="77"/>
            </a:endParaRPr>
          </a:p>
        </p:txBody>
      </p:sp>
      <p:sp>
        <p:nvSpPr>
          <p:cNvPr id="4" name="Titre 1">
            <a:extLst>
              <a:ext uri="{FF2B5EF4-FFF2-40B4-BE49-F238E27FC236}">
                <a16:creationId xmlns:a16="http://schemas.microsoft.com/office/drawing/2014/main" id="{133D5040-1CA7-3746-9EAE-F1D2CD0C4402}"/>
              </a:ext>
            </a:extLst>
          </p:cNvPr>
          <p:cNvSpPr txBox="1">
            <a:spLocks/>
          </p:cNvSpPr>
          <p:nvPr/>
        </p:nvSpPr>
        <p:spPr>
          <a:xfrm>
            <a:off x="349089" y="501649"/>
            <a:ext cx="6554632" cy="854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La phrase choisie par l’enseignant</a:t>
            </a:r>
          </a:p>
        </p:txBody>
      </p:sp>
    </p:spTree>
    <p:extLst>
      <p:ext uri="{BB962C8B-B14F-4D97-AF65-F5344CB8AC3E}">
        <p14:creationId xmlns:p14="http://schemas.microsoft.com/office/powerpoint/2010/main" val="303591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9440C70-7E03-344F-8D8E-444A9DE5B2C7}"/>
              </a:ext>
            </a:extLst>
          </p:cNvPr>
          <p:cNvSpPr>
            <a:spLocks noGrp="1"/>
          </p:cNvSpPr>
          <p:nvPr>
            <p:ph type="sldNum" sz="quarter" idx="12"/>
          </p:nvPr>
        </p:nvSpPr>
        <p:spPr/>
        <p:txBody>
          <a:bodyPr/>
          <a:lstStyle/>
          <a:p>
            <a:fld id="{99145296-13F8-544B-AF70-A2D859660D24}" type="slidenum">
              <a:rPr lang="fr-FR" smtClean="0"/>
              <a:t>17</a:t>
            </a:fld>
            <a:endParaRPr lang="fr-FR"/>
          </a:p>
        </p:txBody>
      </p:sp>
      <p:pic>
        <p:nvPicPr>
          <p:cNvPr id="4" name="Image 3">
            <a:extLst>
              <a:ext uri="{FF2B5EF4-FFF2-40B4-BE49-F238E27FC236}">
                <a16:creationId xmlns:a16="http://schemas.microsoft.com/office/drawing/2014/main" id="{14BB4360-E61B-6E4C-970D-8D6883FDC5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888" y="403448"/>
            <a:ext cx="2281712" cy="1342184"/>
          </a:xfrm>
          <a:prstGeom prst="rect">
            <a:avLst/>
          </a:prstGeom>
          <a:ln>
            <a:solidFill>
              <a:schemeClr val="tx1"/>
            </a:solidFill>
          </a:ln>
        </p:spPr>
      </p:pic>
      <p:pic>
        <p:nvPicPr>
          <p:cNvPr id="6" name="Image 5">
            <a:extLst>
              <a:ext uri="{FF2B5EF4-FFF2-40B4-BE49-F238E27FC236}">
                <a16:creationId xmlns:a16="http://schemas.microsoft.com/office/drawing/2014/main" id="{70E036F2-2842-1C4A-AB24-6934A8914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888" y="1905001"/>
            <a:ext cx="2281712" cy="1361193"/>
          </a:xfrm>
          <a:prstGeom prst="rect">
            <a:avLst/>
          </a:prstGeom>
          <a:ln>
            <a:solidFill>
              <a:schemeClr val="tx1"/>
            </a:solidFill>
          </a:ln>
        </p:spPr>
      </p:pic>
      <p:pic>
        <p:nvPicPr>
          <p:cNvPr id="8" name="Image 7">
            <a:extLst>
              <a:ext uri="{FF2B5EF4-FFF2-40B4-BE49-F238E27FC236}">
                <a16:creationId xmlns:a16="http://schemas.microsoft.com/office/drawing/2014/main" id="{990A6D47-FDA8-9749-BC17-70F06E0BFD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888" y="3425563"/>
            <a:ext cx="2281712" cy="1509069"/>
          </a:xfrm>
          <a:prstGeom prst="rect">
            <a:avLst/>
          </a:prstGeom>
          <a:ln>
            <a:solidFill>
              <a:schemeClr val="tx1"/>
            </a:solidFill>
          </a:ln>
        </p:spPr>
      </p:pic>
      <p:pic>
        <p:nvPicPr>
          <p:cNvPr id="10" name="Image 9">
            <a:extLst>
              <a:ext uri="{FF2B5EF4-FFF2-40B4-BE49-F238E27FC236}">
                <a16:creationId xmlns:a16="http://schemas.microsoft.com/office/drawing/2014/main" id="{62EC388C-5DAD-D845-AC47-48179E07F6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888" y="5094001"/>
            <a:ext cx="2281712" cy="1485025"/>
          </a:xfrm>
          <a:prstGeom prst="rect">
            <a:avLst/>
          </a:prstGeom>
          <a:ln>
            <a:solidFill>
              <a:schemeClr val="tx1"/>
            </a:solidFill>
          </a:ln>
        </p:spPr>
      </p:pic>
      <p:sp>
        <p:nvSpPr>
          <p:cNvPr id="3" name="Rectangle : coins arrondis 2">
            <a:extLst>
              <a:ext uri="{FF2B5EF4-FFF2-40B4-BE49-F238E27FC236}">
                <a16:creationId xmlns:a16="http://schemas.microsoft.com/office/drawing/2014/main" id="{E67D74C3-8933-1F44-A317-FFC98C0FAACF}"/>
              </a:ext>
            </a:extLst>
          </p:cNvPr>
          <p:cNvSpPr/>
          <p:nvPr/>
        </p:nvSpPr>
        <p:spPr>
          <a:xfrm>
            <a:off x="3048000" y="655440"/>
            <a:ext cx="8686800" cy="777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Faire répéter à  haute voix la phrase qui sera ensuite écrite.</a:t>
            </a:r>
          </a:p>
        </p:txBody>
      </p:sp>
      <p:sp>
        <p:nvSpPr>
          <p:cNvPr id="9" name="Rectangle : coins arrondis 8">
            <a:extLst>
              <a:ext uri="{FF2B5EF4-FFF2-40B4-BE49-F238E27FC236}">
                <a16:creationId xmlns:a16="http://schemas.microsoft.com/office/drawing/2014/main" id="{9B7FCD7D-731A-CF4A-A8B9-D5324E44FE49}"/>
              </a:ext>
            </a:extLst>
          </p:cNvPr>
          <p:cNvSpPr/>
          <p:nvPr/>
        </p:nvSpPr>
        <p:spPr>
          <a:xfrm>
            <a:off x="3048000" y="2042280"/>
            <a:ext cx="8686800" cy="777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Segmenter la phrase en mots et matérialiser au tableau chaque mot par un trait.</a:t>
            </a:r>
          </a:p>
        </p:txBody>
      </p:sp>
      <p:sp>
        <p:nvSpPr>
          <p:cNvPr id="11" name="Rectangle : coins arrondis 10">
            <a:extLst>
              <a:ext uri="{FF2B5EF4-FFF2-40B4-BE49-F238E27FC236}">
                <a16:creationId xmlns:a16="http://schemas.microsoft.com/office/drawing/2014/main" id="{9FE50F16-F2AB-8149-AB88-FF16E693DD91}"/>
              </a:ext>
            </a:extLst>
          </p:cNvPr>
          <p:cNvSpPr/>
          <p:nvPr/>
        </p:nvSpPr>
        <p:spPr>
          <a:xfrm>
            <a:off x="3048000" y="3650041"/>
            <a:ext cx="8686800" cy="777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S’interroger sur l’encodage de chaque mot : </a:t>
            </a:r>
          </a:p>
          <a:p>
            <a:pPr algn="ctr"/>
            <a:r>
              <a:rPr lang="fr-FR" sz="2400" dirty="0"/>
              <a:t>mot ciseau, mot photo, autres ?</a:t>
            </a:r>
          </a:p>
        </p:txBody>
      </p:sp>
      <p:sp>
        <p:nvSpPr>
          <p:cNvPr id="12" name="Rectangle : coins arrondis 11">
            <a:extLst>
              <a:ext uri="{FF2B5EF4-FFF2-40B4-BE49-F238E27FC236}">
                <a16:creationId xmlns:a16="http://schemas.microsoft.com/office/drawing/2014/main" id="{3CF7149D-660E-5A46-8571-14EBF7592E19}"/>
              </a:ext>
            </a:extLst>
          </p:cNvPr>
          <p:cNvSpPr/>
          <p:nvPr/>
        </p:nvSpPr>
        <p:spPr>
          <a:xfrm>
            <a:off x="3048000" y="5447953"/>
            <a:ext cx="8686800" cy="777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Se remémorer le tracé de la majuscule puis écrire individuellement la phrase.</a:t>
            </a:r>
          </a:p>
        </p:txBody>
      </p:sp>
    </p:spTree>
    <p:extLst>
      <p:ext uri="{BB962C8B-B14F-4D97-AF65-F5344CB8AC3E}">
        <p14:creationId xmlns:p14="http://schemas.microsoft.com/office/powerpoint/2010/main" val="41207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43"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
                                        <p:tgtEl>
                                          <p:spTgt spid="9"/>
                                        </p:tgtEl>
                                      </p:cBhvr>
                                    </p:animEffect>
                                    <p:anim calcmode="lin" valueType="num">
                                      <p:cBhvr>
                                        <p:cTn id="25" dur="400" fill="hold"/>
                                        <p:tgtEl>
                                          <p:spTgt spid="9"/>
                                        </p:tgtEl>
                                        <p:attrNameLst>
                                          <p:attrName>ppt_x</p:attrName>
                                        </p:attrNameLst>
                                      </p:cBhvr>
                                      <p:tavLst>
                                        <p:tav tm="0">
                                          <p:val>
                                            <p:strVal val="#ppt_x"/>
                                          </p:val>
                                        </p:tav>
                                        <p:tav tm="100000">
                                          <p:val>
                                            <p:strVal val="#ppt_x"/>
                                          </p:val>
                                        </p:tav>
                                      </p:tavLst>
                                    </p:anim>
                                    <p:anim calcmode="lin" valueType="num">
                                      <p:cBhvr>
                                        <p:cTn id="26" dur="400" fill="hold"/>
                                        <p:tgtEl>
                                          <p:spTgt spid="9"/>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style.rotation</p:attrName>
                                        </p:attrNameLst>
                                      </p:cBhvr>
                                      <p:tavLst>
                                        <p:tav tm="0">
                                          <p:val>
                                            <p:fltVal val="360"/>
                                          </p:val>
                                        </p:tav>
                                        <p:tav tm="100000">
                                          <p:val>
                                            <p:fltVal val="0"/>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C7188C-BBA5-3B44-A200-683DA585786C}"/>
              </a:ext>
            </a:extLst>
          </p:cNvPr>
          <p:cNvSpPr>
            <a:spLocks noGrp="1"/>
          </p:cNvSpPr>
          <p:nvPr>
            <p:ph type="title"/>
          </p:nvPr>
        </p:nvSpPr>
        <p:spPr>
          <a:xfrm>
            <a:off x="207198" y="1128408"/>
            <a:ext cx="3084641" cy="4601183"/>
          </a:xfrm>
        </p:spPr>
        <p:txBody>
          <a:bodyPr>
            <a:normAutofit/>
          </a:bodyPr>
          <a:lstStyle/>
          <a:p>
            <a:r>
              <a:rPr lang="fr-FR" sz="3200" dirty="0">
                <a:solidFill>
                  <a:schemeClr val="tx1"/>
                </a:solidFill>
              </a:rPr>
              <a:t>L’usage de la majuscule et du point</a:t>
            </a:r>
          </a:p>
        </p:txBody>
      </p:sp>
      <p:sp>
        <p:nvSpPr>
          <p:cNvPr id="5" name="Espace réservé du numéro de diapositive 4">
            <a:extLst>
              <a:ext uri="{FF2B5EF4-FFF2-40B4-BE49-F238E27FC236}">
                <a16:creationId xmlns:a16="http://schemas.microsoft.com/office/drawing/2014/main" id="{00C84E28-9605-2D43-A5A8-21A351EFE672}"/>
              </a:ext>
            </a:extLst>
          </p:cNvPr>
          <p:cNvSpPr>
            <a:spLocks noGrp="1"/>
          </p:cNvSpPr>
          <p:nvPr>
            <p:ph type="sldNum" sz="quarter" idx="12"/>
          </p:nvPr>
        </p:nvSpPr>
        <p:spPr/>
        <p:txBody>
          <a:bodyPr/>
          <a:lstStyle/>
          <a:p>
            <a:fld id="{99145296-13F8-544B-AF70-A2D859660D24}" type="slidenum">
              <a:rPr lang="fr-FR" smtClean="0"/>
              <a:t>18</a:t>
            </a:fld>
            <a:endParaRPr lang="fr-FR"/>
          </a:p>
        </p:txBody>
      </p:sp>
      <p:sp>
        <p:nvSpPr>
          <p:cNvPr id="2" name="Rectangle 1">
            <a:extLst>
              <a:ext uri="{FF2B5EF4-FFF2-40B4-BE49-F238E27FC236}">
                <a16:creationId xmlns:a16="http://schemas.microsoft.com/office/drawing/2014/main" id="{7843E995-35D8-794D-84F9-E068E51C976E}"/>
              </a:ext>
            </a:extLst>
          </p:cNvPr>
          <p:cNvSpPr/>
          <p:nvPr/>
        </p:nvSpPr>
        <p:spPr>
          <a:xfrm>
            <a:off x="3627120" y="712833"/>
            <a:ext cx="8077200" cy="5016758"/>
          </a:xfrm>
          <a:prstGeom prst="rect">
            <a:avLst/>
          </a:prstGeom>
        </p:spPr>
        <p:txBody>
          <a:bodyPr wrap="square">
            <a:spAutoFit/>
          </a:bodyPr>
          <a:lstStyle/>
          <a:p>
            <a:r>
              <a:rPr lang="fr-FR" sz="3200" dirty="0">
                <a:solidFill>
                  <a:srgbClr val="323232"/>
                </a:solidFill>
                <a:latin typeface="Alegreya"/>
              </a:rPr>
              <a:t>« On peut s’étonner de la lenteur de l’évolution de la ponctuation chez les jeunes élèves alors que, souvent dès le CP ou le CE1, les jeunes enfants sont capables de dire qu’« une phrase commence par une majuscule et finit par un point » ; dès la Grande Section même, des enfants sont capables de faire des remarques sur la présence ou le sens d’un point d’interrogation ou d’une majuscule. » </a:t>
            </a:r>
          </a:p>
          <a:p>
            <a:r>
              <a:rPr lang="fr-FR" sz="3200" i="1" dirty="0">
                <a:solidFill>
                  <a:srgbClr val="323232"/>
                </a:solidFill>
                <a:latin typeface="Alegreya"/>
              </a:rPr>
              <a:t>Danièle </a:t>
            </a:r>
            <a:r>
              <a:rPr lang="fr-FR" sz="3200" i="1" dirty="0" err="1">
                <a:solidFill>
                  <a:srgbClr val="323232"/>
                </a:solidFill>
                <a:latin typeface="Alegreya"/>
              </a:rPr>
              <a:t>Cogis</a:t>
            </a:r>
            <a:endParaRPr lang="fr-FR" sz="3200" i="1" dirty="0"/>
          </a:p>
        </p:txBody>
      </p:sp>
    </p:spTree>
    <p:extLst>
      <p:ext uri="{BB962C8B-B14F-4D97-AF65-F5344CB8AC3E}">
        <p14:creationId xmlns:p14="http://schemas.microsoft.com/office/powerpoint/2010/main" val="1430493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6D21005-C90E-2942-99C1-04F321C59898}"/>
              </a:ext>
            </a:extLst>
          </p:cNvPr>
          <p:cNvSpPr>
            <a:spLocks noGrp="1"/>
          </p:cNvSpPr>
          <p:nvPr>
            <p:ph type="sldNum" sz="quarter" idx="12"/>
          </p:nvPr>
        </p:nvSpPr>
        <p:spPr/>
        <p:txBody>
          <a:bodyPr/>
          <a:lstStyle/>
          <a:p>
            <a:fld id="{99145296-13F8-544B-AF70-A2D859660D24}" type="slidenum">
              <a:rPr lang="fr-FR" smtClean="0"/>
              <a:t>19</a:t>
            </a:fld>
            <a:endParaRPr lang="fr-FR"/>
          </a:p>
        </p:txBody>
      </p:sp>
      <p:sp>
        <p:nvSpPr>
          <p:cNvPr id="4" name="Rectangle 3">
            <a:extLst>
              <a:ext uri="{FF2B5EF4-FFF2-40B4-BE49-F238E27FC236}">
                <a16:creationId xmlns:a16="http://schemas.microsoft.com/office/drawing/2014/main" id="{512CD270-F21A-4B41-9803-87BF195FB12D}"/>
              </a:ext>
            </a:extLst>
          </p:cNvPr>
          <p:cNvSpPr/>
          <p:nvPr/>
        </p:nvSpPr>
        <p:spPr>
          <a:xfrm>
            <a:off x="762080" y="1339592"/>
            <a:ext cx="10957480" cy="5016758"/>
          </a:xfrm>
          <a:prstGeom prst="rect">
            <a:avLst/>
          </a:prstGeom>
        </p:spPr>
        <p:txBody>
          <a:bodyPr wrap="square">
            <a:spAutoFit/>
          </a:bodyPr>
          <a:lstStyle/>
          <a:p>
            <a:pPr marL="457200" indent="-457200">
              <a:buFont typeface="Arial" panose="020B0604020202020204" pitchFamily="34" charset="0"/>
              <a:buChar char="•"/>
            </a:pPr>
            <a:r>
              <a:rPr lang="fr-FR" sz="3200" dirty="0">
                <a:latin typeface="AGaramond"/>
              </a:rPr>
              <a:t>Collectivement, </a:t>
            </a:r>
            <a:r>
              <a:rPr lang="fr-FR" sz="3200" b="1" dirty="0">
                <a:latin typeface="AGaramond"/>
              </a:rPr>
              <a:t>découper un texte</a:t>
            </a:r>
            <a:r>
              <a:rPr lang="fr-FR" sz="3200" dirty="0">
                <a:latin typeface="AGaramond"/>
              </a:rPr>
              <a:t> uniquement par des barres (ou autres marques), sans avoir de plus à s’interroger sur la sorte de signe de ponctuation qu’il faudrait insérer à cet endroit. </a:t>
            </a:r>
          </a:p>
          <a:p>
            <a:pPr marL="457200" indent="-457200">
              <a:buFont typeface="Arial" panose="020B0604020202020204" pitchFamily="34" charset="0"/>
              <a:buChar char="•"/>
            </a:pPr>
            <a:endParaRPr lang="fr-FR" sz="3200" dirty="0">
              <a:latin typeface="AGaramond"/>
            </a:endParaRPr>
          </a:p>
          <a:p>
            <a:pPr marL="457200" indent="-457200">
              <a:buFont typeface="Arial" panose="020B0604020202020204" pitchFamily="34" charset="0"/>
              <a:buChar char="•"/>
            </a:pPr>
            <a:r>
              <a:rPr lang="fr-FR" sz="3200" dirty="0">
                <a:latin typeface="AGaramond"/>
              </a:rPr>
              <a:t>Le débat sur l’emplacement des barres obliques participe à la mise en place d’un savoir syntaxique, puisque, pour dégager les ensembles entre les barres, il s’agit de cerner, au-delà de l’éventuelle présence d’un verbe conjugué, les autres éléments que tel élément requiert pour fonctionner. </a:t>
            </a:r>
            <a:endParaRPr lang="fr-FR" sz="3200" dirty="0"/>
          </a:p>
        </p:txBody>
      </p:sp>
      <p:sp>
        <p:nvSpPr>
          <p:cNvPr id="5" name="Titre 1">
            <a:extLst>
              <a:ext uri="{FF2B5EF4-FFF2-40B4-BE49-F238E27FC236}">
                <a16:creationId xmlns:a16="http://schemas.microsoft.com/office/drawing/2014/main" id="{8FC10896-1887-184F-88AC-06E6A51F764F}"/>
              </a:ext>
            </a:extLst>
          </p:cNvPr>
          <p:cNvSpPr txBox="1">
            <a:spLocks/>
          </p:cNvSpPr>
          <p:nvPr/>
        </p:nvSpPr>
        <p:spPr>
          <a:xfrm>
            <a:off x="349089" y="501649"/>
            <a:ext cx="4710591" cy="8851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Découper son texte</a:t>
            </a:r>
          </a:p>
        </p:txBody>
      </p:sp>
    </p:spTree>
    <p:extLst>
      <p:ext uri="{BB962C8B-B14F-4D97-AF65-F5344CB8AC3E}">
        <p14:creationId xmlns:p14="http://schemas.microsoft.com/office/powerpoint/2010/main" val="300809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Autofit/>
          </a:bodyPr>
          <a:lstStyle/>
          <a:p>
            <a:pPr algn="ctr"/>
            <a:r>
              <a:rPr lang="fr-FR" sz="6600" dirty="0">
                <a:solidFill>
                  <a:schemeClr val="tx1"/>
                </a:solidFill>
              </a:rPr>
              <a:t>ÉCRIRE</a:t>
            </a:r>
          </a:p>
        </p:txBody>
      </p:sp>
      <p:sp>
        <p:nvSpPr>
          <p:cNvPr id="3" name="Espace réservé du numéro de diapositive 2"/>
          <p:cNvSpPr>
            <a:spLocks noGrp="1"/>
          </p:cNvSpPr>
          <p:nvPr>
            <p:ph type="sldNum" sz="quarter" idx="12"/>
          </p:nvPr>
        </p:nvSpPr>
        <p:spPr/>
        <p:txBody>
          <a:bodyPr/>
          <a:lstStyle/>
          <a:p>
            <a:fld id="{F42DD9C3-E868-46E7-9748-19E961F02074}" type="slidenum">
              <a:rPr lang="fr-FR" smtClean="0"/>
              <a:t>2</a:t>
            </a:fld>
            <a:endParaRPr lang="fr-FR"/>
          </a:p>
        </p:txBody>
      </p:sp>
      <p:pic>
        <p:nvPicPr>
          <p:cNvPr id="7" name="Image 6">
            <a:extLst>
              <a:ext uri="{FF2B5EF4-FFF2-40B4-BE49-F238E27FC236}">
                <a16:creationId xmlns:a16="http://schemas.microsoft.com/office/drawing/2014/main" id="{FBEEC09C-823B-BE43-831F-5B3046BD49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87336" y="403226"/>
            <a:ext cx="7475012" cy="932890"/>
          </a:xfrm>
          <a:prstGeom prst="rect">
            <a:avLst/>
          </a:prstGeom>
        </p:spPr>
      </p:pic>
      <p:pic>
        <p:nvPicPr>
          <p:cNvPr id="21" name="Image 20">
            <a:extLst>
              <a:ext uri="{FF2B5EF4-FFF2-40B4-BE49-F238E27FC236}">
                <a16:creationId xmlns:a16="http://schemas.microsoft.com/office/drawing/2014/main" id="{497E0CF3-CFB5-CF40-BA86-F625E67633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7126" y="4212236"/>
            <a:ext cx="5580270" cy="2242538"/>
          </a:xfrm>
          <a:prstGeom prst="rect">
            <a:avLst/>
          </a:prstGeom>
        </p:spPr>
      </p:pic>
      <p:pic>
        <p:nvPicPr>
          <p:cNvPr id="23" name="Image 22">
            <a:extLst>
              <a:ext uri="{FF2B5EF4-FFF2-40B4-BE49-F238E27FC236}">
                <a16:creationId xmlns:a16="http://schemas.microsoft.com/office/drawing/2014/main" id="{66DD1773-E4AE-484C-BBB1-9EFC59601F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77126" y="1336116"/>
            <a:ext cx="6185945" cy="2876120"/>
          </a:xfrm>
          <a:prstGeom prst="rect">
            <a:avLst/>
          </a:prstGeom>
        </p:spPr>
      </p:pic>
      <p:sp>
        <p:nvSpPr>
          <p:cNvPr id="8" name="ZoneTexte 7">
            <a:extLst>
              <a:ext uri="{FF2B5EF4-FFF2-40B4-BE49-F238E27FC236}">
                <a16:creationId xmlns:a16="http://schemas.microsoft.com/office/drawing/2014/main" id="{915039C5-BE9F-2E4A-8597-374DFE9A2861}"/>
              </a:ext>
            </a:extLst>
          </p:cNvPr>
          <p:cNvSpPr txBox="1"/>
          <p:nvPr/>
        </p:nvSpPr>
        <p:spPr>
          <a:xfrm>
            <a:off x="4586990" y="6421296"/>
            <a:ext cx="3402767" cy="307777"/>
          </a:xfrm>
          <a:prstGeom prst="rect">
            <a:avLst/>
          </a:prstGeom>
          <a:noFill/>
        </p:spPr>
        <p:txBody>
          <a:bodyPr wrap="square" rtlCol="0">
            <a:spAutoFit/>
          </a:bodyPr>
          <a:lstStyle/>
          <a:p>
            <a:pPr algn="ctr"/>
            <a:r>
              <a:rPr lang="fr-FR" sz="1400" i="1" dirty="0"/>
              <a:t>Recherche Lire-Ecrire 2013-2015</a:t>
            </a:r>
          </a:p>
        </p:txBody>
      </p:sp>
      <p:sp>
        <p:nvSpPr>
          <p:cNvPr id="4" name="ZoneTexte 3">
            <a:extLst>
              <a:ext uri="{FF2B5EF4-FFF2-40B4-BE49-F238E27FC236}">
                <a16:creationId xmlns:a16="http://schemas.microsoft.com/office/drawing/2014/main" id="{5509C39A-644F-F244-81A6-FD84356563F6}"/>
              </a:ext>
            </a:extLst>
          </p:cNvPr>
          <p:cNvSpPr txBox="1"/>
          <p:nvPr/>
        </p:nvSpPr>
        <p:spPr>
          <a:xfrm>
            <a:off x="269823" y="2218544"/>
            <a:ext cx="2938072" cy="923330"/>
          </a:xfrm>
          <a:prstGeom prst="rect">
            <a:avLst/>
          </a:prstGeom>
          <a:noFill/>
        </p:spPr>
        <p:txBody>
          <a:bodyPr wrap="square" rtlCol="0">
            <a:spAutoFit/>
          </a:bodyPr>
          <a:lstStyle/>
          <a:p>
            <a:r>
              <a:rPr lang="fr-FR" sz="5400" dirty="0"/>
              <a:t>ECRIRE</a:t>
            </a:r>
          </a:p>
        </p:txBody>
      </p:sp>
    </p:spTree>
    <p:extLst>
      <p:ext uri="{BB962C8B-B14F-4D97-AF65-F5344CB8AC3E}">
        <p14:creationId xmlns:p14="http://schemas.microsoft.com/office/powerpoint/2010/main" val="2759365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DBF412D-057E-1446-A807-CC8F0A283902}"/>
              </a:ext>
            </a:extLst>
          </p:cNvPr>
          <p:cNvSpPr>
            <a:spLocks noGrp="1"/>
          </p:cNvSpPr>
          <p:nvPr>
            <p:ph type="sldNum" sz="quarter" idx="12"/>
          </p:nvPr>
        </p:nvSpPr>
        <p:spPr/>
        <p:txBody>
          <a:bodyPr/>
          <a:lstStyle/>
          <a:p>
            <a:fld id="{99145296-13F8-544B-AF70-A2D859660D24}" type="slidenum">
              <a:rPr lang="fr-FR" smtClean="0"/>
              <a:t>20</a:t>
            </a:fld>
            <a:endParaRPr lang="fr-FR"/>
          </a:p>
        </p:txBody>
      </p:sp>
      <p:sp>
        <p:nvSpPr>
          <p:cNvPr id="3" name="Rectangle 2">
            <a:extLst>
              <a:ext uri="{FF2B5EF4-FFF2-40B4-BE49-F238E27FC236}">
                <a16:creationId xmlns:a16="http://schemas.microsoft.com/office/drawing/2014/main" id="{4C3C009B-0C93-5142-A15D-061696875340}"/>
              </a:ext>
            </a:extLst>
          </p:cNvPr>
          <p:cNvSpPr/>
          <p:nvPr/>
        </p:nvSpPr>
        <p:spPr>
          <a:xfrm>
            <a:off x="349088" y="1544658"/>
            <a:ext cx="11522871" cy="4524315"/>
          </a:xfrm>
          <a:prstGeom prst="rect">
            <a:avLst/>
          </a:prstGeom>
        </p:spPr>
        <p:txBody>
          <a:bodyPr wrap="square">
            <a:spAutoFit/>
          </a:bodyPr>
          <a:lstStyle/>
          <a:p>
            <a:pPr marL="571500" indent="-571500">
              <a:buFont typeface="Arial" panose="020B0604020202020204" pitchFamily="34" charset="0"/>
              <a:buChar char="•"/>
            </a:pPr>
            <a:r>
              <a:rPr lang="fr-FR" sz="3600" b="1" dirty="0">
                <a:latin typeface="AGaramond"/>
              </a:rPr>
              <a:t>Appliquer une segmentation </a:t>
            </a:r>
            <a:r>
              <a:rPr lang="fr-FR" sz="3600" dirty="0">
                <a:latin typeface="AGaramond"/>
              </a:rPr>
              <a:t>à l’aide de connecteurs. Certains des connecteurs employés peuvent être remplacés par des signes de ponctuation comme les signes de ponctuation forte. </a:t>
            </a:r>
          </a:p>
          <a:p>
            <a:pPr marL="571500" indent="-571500">
              <a:buFont typeface="Arial" panose="020B0604020202020204" pitchFamily="34" charset="0"/>
              <a:buChar char="•"/>
            </a:pPr>
            <a:endParaRPr lang="fr-FR" sz="3600" dirty="0">
              <a:latin typeface="AGaramond"/>
            </a:endParaRPr>
          </a:p>
          <a:p>
            <a:pPr marL="571500" indent="-571500">
              <a:buFont typeface="Arial" panose="020B0604020202020204" pitchFamily="34" charset="0"/>
              <a:buChar char="•"/>
            </a:pPr>
            <a:r>
              <a:rPr lang="fr-FR" sz="3600" dirty="0">
                <a:latin typeface="AGaramond"/>
              </a:rPr>
              <a:t>Cette alternance met en évidence que la segmentation typographique d’un texte, en phrases « graphiques » courtes ou longues, dépend du rédacteur. </a:t>
            </a:r>
            <a:endParaRPr lang="fr-FR" sz="3600" dirty="0"/>
          </a:p>
        </p:txBody>
      </p:sp>
      <p:sp>
        <p:nvSpPr>
          <p:cNvPr id="4" name="Titre 1">
            <a:extLst>
              <a:ext uri="{FF2B5EF4-FFF2-40B4-BE49-F238E27FC236}">
                <a16:creationId xmlns:a16="http://schemas.microsoft.com/office/drawing/2014/main" id="{CC87F020-6249-CD43-BC18-4A6CF8AA537D}"/>
              </a:ext>
            </a:extLst>
          </p:cNvPr>
          <p:cNvSpPr txBox="1">
            <a:spLocks/>
          </p:cNvSpPr>
          <p:nvPr/>
        </p:nvSpPr>
        <p:spPr>
          <a:xfrm>
            <a:off x="349089" y="501649"/>
            <a:ext cx="10285046" cy="8851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Appliquer une segmentation à l’aide de connecteurs</a:t>
            </a:r>
          </a:p>
        </p:txBody>
      </p:sp>
    </p:spTree>
    <p:extLst>
      <p:ext uri="{BB962C8B-B14F-4D97-AF65-F5344CB8AC3E}">
        <p14:creationId xmlns:p14="http://schemas.microsoft.com/office/powerpoint/2010/main" val="212553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C7188C-BBA5-3B44-A200-683DA585786C}"/>
              </a:ext>
            </a:extLst>
          </p:cNvPr>
          <p:cNvSpPr>
            <a:spLocks noGrp="1"/>
          </p:cNvSpPr>
          <p:nvPr>
            <p:ph type="title"/>
          </p:nvPr>
        </p:nvSpPr>
        <p:spPr/>
        <p:txBody>
          <a:bodyPr>
            <a:normAutofit/>
          </a:bodyPr>
          <a:lstStyle/>
          <a:p>
            <a:r>
              <a:rPr lang="fr-FR" sz="3200" dirty="0">
                <a:solidFill>
                  <a:schemeClr val="tx1"/>
                </a:solidFill>
              </a:rPr>
              <a:t>Les stéréotypes du langage narratif</a:t>
            </a:r>
          </a:p>
        </p:txBody>
      </p:sp>
      <p:sp>
        <p:nvSpPr>
          <p:cNvPr id="5" name="Espace réservé du numéro de diapositive 4">
            <a:extLst>
              <a:ext uri="{FF2B5EF4-FFF2-40B4-BE49-F238E27FC236}">
                <a16:creationId xmlns:a16="http://schemas.microsoft.com/office/drawing/2014/main" id="{00C84E28-9605-2D43-A5A8-21A351EFE672}"/>
              </a:ext>
            </a:extLst>
          </p:cNvPr>
          <p:cNvSpPr>
            <a:spLocks noGrp="1"/>
          </p:cNvSpPr>
          <p:nvPr>
            <p:ph type="sldNum" sz="quarter" idx="12"/>
          </p:nvPr>
        </p:nvSpPr>
        <p:spPr/>
        <p:txBody>
          <a:bodyPr/>
          <a:lstStyle/>
          <a:p>
            <a:fld id="{99145296-13F8-544B-AF70-A2D859660D24}" type="slidenum">
              <a:rPr lang="fr-FR" smtClean="0"/>
              <a:t>21</a:t>
            </a:fld>
            <a:endParaRPr lang="fr-FR"/>
          </a:p>
        </p:txBody>
      </p:sp>
      <p:pic>
        <p:nvPicPr>
          <p:cNvPr id="3" name="Image 2">
            <a:extLst>
              <a:ext uri="{FF2B5EF4-FFF2-40B4-BE49-F238E27FC236}">
                <a16:creationId xmlns:a16="http://schemas.microsoft.com/office/drawing/2014/main" id="{CBA004BE-119B-5741-91F0-EB291F96F0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4912" y="1578426"/>
            <a:ext cx="7129288" cy="3692004"/>
          </a:xfrm>
          <a:prstGeom prst="rect">
            <a:avLst/>
          </a:prstGeom>
        </p:spPr>
      </p:pic>
    </p:spTree>
    <p:extLst>
      <p:ext uri="{BB962C8B-B14F-4D97-AF65-F5344CB8AC3E}">
        <p14:creationId xmlns:p14="http://schemas.microsoft.com/office/powerpoint/2010/main" val="4238718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1CFD45D-3590-4949-8786-9B68557682FE}"/>
              </a:ext>
            </a:extLst>
          </p:cNvPr>
          <p:cNvSpPr>
            <a:spLocks noGrp="1"/>
          </p:cNvSpPr>
          <p:nvPr>
            <p:ph type="sldNum" sz="quarter" idx="12"/>
          </p:nvPr>
        </p:nvSpPr>
        <p:spPr/>
        <p:txBody>
          <a:bodyPr/>
          <a:lstStyle/>
          <a:p>
            <a:fld id="{99145296-13F8-544B-AF70-A2D859660D24}" type="slidenum">
              <a:rPr lang="fr-FR" smtClean="0"/>
              <a:t>22</a:t>
            </a:fld>
            <a:endParaRPr lang="fr-FR"/>
          </a:p>
        </p:txBody>
      </p:sp>
      <p:sp>
        <p:nvSpPr>
          <p:cNvPr id="4" name="Bulle rectangulaire à coins arrondis 3">
            <a:extLst>
              <a:ext uri="{FF2B5EF4-FFF2-40B4-BE49-F238E27FC236}">
                <a16:creationId xmlns:a16="http://schemas.microsoft.com/office/drawing/2014/main" id="{47FEC3CF-4D1F-BD45-B272-5868C7CD473A}"/>
              </a:ext>
            </a:extLst>
          </p:cNvPr>
          <p:cNvSpPr/>
          <p:nvPr/>
        </p:nvSpPr>
        <p:spPr>
          <a:xfrm>
            <a:off x="453892" y="160020"/>
            <a:ext cx="6205988" cy="1234440"/>
          </a:xfrm>
          <a:prstGeom prst="wedgeRoundRectCallout">
            <a:avLst>
              <a:gd name="adj1" fmla="val -9395"/>
              <a:gd name="adj2" fmla="val 640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Qui sont les personnages et quels sont les liens qu’ils ont entre eux ?</a:t>
            </a:r>
          </a:p>
        </p:txBody>
      </p:sp>
      <p:sp>
        <p:nvSpPr>
          <p:cNvPr id="5" name="Bulle rectangulaire à coins arrondis 4">
            <a:extLst>
              <a:ext uri="{FF2B5EF4-FFF2-40B4-BE49-F238E27FC236}">
                <a16:creationId xmlns:a16="http://schemas.microsoft.com/office/drawing/2014/main" id="{04FC7369-4F60-1442-98AA-75C4AE6E12C2}"/>
              </a:ext>
            </a:extLst>
          </p:cNvPr>
          <p:cNvSpPr/>
          <p:nvPr/>
        </p:nvSpPr>
        <p:spPr>
          <a:xfrm>
            <a:off x="469132" y="4556760"/>
            <a:ext cx="6190748" cy="1356360"/>
          </a:xfrm>
          <a:prstGeom prst="wedgeRoundRectCallout">
            <a:avLst>
              <a:gd name="adj1" fmla="val -9395"/>
              <a:gd name="adj2" fmla="val 640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Quelles sont les différentes étapes de l’histoire ?</a:t>
            </a:r>
          </a:p>
        </p:txBody>
      </p:sp>
      <p:sp>
        <p:nvSpPr>
          <p:cNvPr id="6" name="Bulle rectangulaire à coins arrondis 5">
            <a:extLst>
              <a:ext uri="{FF2B5EF4-FFF2-40B4-BE49-F238E27FC236}">
                <a16:creationId xmlns:a16="http://schemas.microsoft.com/office/drawing/2014/main" id="{B30BDC2D-B94E-B844-B4B9-8E2C1E069D22}"/>
              </a:ext>
            </a:extLst>
          </p:cNvPr>
          <p:cNvSpPr/>
          <p:nvPr/>
        </p:nvSpPr>
        <p:spPr>
          <a:xfrm>
            <a:off x="469132" y="3143251"/>
            <a:ext cx="6205988" cy="956310"/>
          </a:xfrm>
          <a:prstGeom prst="wedgeRoundRectCallout">
            <a:avLst>
              <a:gd name="adj1" fmla="val -27369"/>
              <a:gd name="adj2" fmla="val 625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Où se passe cette histoire ?</a:t>
            </a:r>
          </a:p>
        </p:txBody>
      </p:sp>
      <p:sp>
        <p:nvSpPr>
          <p:cNvPr id="7" name="Bulle rectangulaire à coins arrondis 6">
            <a:extLst>
              <a:ext uri="{FF2B5EF4-FFF2-40B4-BE49-F238E27FC236}">
                <a16:creationId xmlns:a16="http://schemas.microsoft.com/office/drawing/2014/main" id="{65E4207C-7C63-BF49-A72E-CE1A2B63CF09}"/>
              </a:ext>
            </a:extLst>
          </p:cNvPr>
          <p:cNvSpPr/>
          <p:nvPr/>
        </p:nvSpPr>
        <p:spPr>
          <a:xfrm>
            <a:off x="453892" y="1802130"/>
            <a:ext cx="6205988" cy="956310"/>
          </a:xfrm>
          <a:prstGeom prst="wedgeRoundRectCallout">
            <a:avLst>
              <a:gd name="adj1" fmla="val -9395"/>
              <a:gd name="adj2" fmla="val 640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Quand se passe cette histoire ?</a:t>
            </a:r>
          </a:p>
        </p:txBody>
      </p:sp>
      <p:pic>
        <p:nvPicPr>
          <p:cNvPr id="8" name="Image 7" descr="Giasson_1.jpg">
            <a:extLst>
              <a:ext uri="{FF2B5EF4-FFF2-40B4-BE49-F238E27FC236}">
                <a16:creationId xmlns:a16="http://schemas.microsoft.com/office/drawing/2014/main" id="{185C0697-F868-274D-80D2-534ED29F0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1910" y="4518589"/>
            <a:ext cx="1502455" cy="2103437"/>
          </a:xfrm>
          <a:prstGeom prst="rect">
            <a:avLst/>
          </a:prstGeom>
        </p:spPr>
      </p:pic>
      <p:pic>
        <p:nvPicPr>
          <p:cNvPr id="9" name="Image 8" descr="Giasson-Jocelyne-La-Lecture-De-La-Theorie-A-La-Pratique-Livre-420982430_ML.jpg">
            <a:extLst>
              <a:ext uri="{FF2B5EF4-FFF2-40B4-BE49-F238E27FC236}">
                <a16:creationId xmlns:a16="http://schemas.microsoft.com/office/drawing/2014/main" id="{3D6C56E4-9623-0F44-B2B2-18E01DEA79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83164" y="4518589"/>
            <a:ext cx="1422399" cy="2103437"/>
          </a:xfrm>
          <a:prstGeom prst="rect">
            <a:avLst/>
          </a:prstGeom>
        </p:spPr>
      </p:pic>
      <p:pic>
        <p:nvPicPr>
          <p:cNvPr id="10" name="Image 9">
            <a:extLst>
              <a:ext uri="{FF2B5EF4-FFF2-40B4-BE49-F238E27FC236}">
                <a16:creationId xmlns:a16="http://schemas.microsoft.com/office/drawing/2014/main" id="{B19F39FB-4E96-4B45-A401-1E0B53BAF0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31910" y="136525"/>
            <a:ext cx="3850110" cy="4218096"/>
          </a:xfrm>
          <a:prstGeom prst="rect">
            <a:avLst/>
          </a:prstGeom>
        </p:spPr>
      </p:pic>
    </p:spTree>
    <p:extLst>
      <p:ext uri="{BB962C8B-B14F-4D97-AF65-F5344CB8AC3E}">
        <p14:creationId xmlns:p14="http://schemas.microsoft.com/office/powerpoint/2010/main" val="1414608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C7188C-BBA5-3B44-A200-683DA585786C}"/>
              </a:ext>
            </a:extLst>
          </p:cNvPr>
          <p:cNvSpPr>
            <a:spLocks noGrp="1"/>
          </p:cNvSpPr>
          <p:nvPr>
            <p:ph type="title"/>
          </p:nvPr>
        </p:nvSpPr>
        <p:spPr>
          <a:xfrm>
            <a:off x="252918" y="1123837"/>
            <a:ext cx="3099881" cy="4601183"/>
          </a:xfrm>
        </p:spPr>
        <p:txBody>
          <a:bodyPr>
            <a:normAutofit/>
          </a:bodyPr>
          <a:lstStyle/>
          <a:p>
            <a:r>
              <a:rPr lang="fr-FR" sz="3200" dirty="0">
                <a:solidFill>
                  <a:schemeClr val="tx1"/>
                </a:solidFill>
              </a:rPr>
              <a:t>La capacité à mettre en relation  et à marquer les relations au sein du groupe nominal</a:t>
            </a:r>
          </a:p>
        </p:txBody>
      </p:sp>
      <p:sp>
        <p:nvSpPr>
          <p:cNvPr id="5" name="Espace réservé du numéro de diapositive 4">
            <a:extLst>
              <a:ext uri="{FF2B5EF4-FFF2-40B4-BE49-F238E27FC236}">
                <a16:creationId xmlns:a16="http://schemas.microsoft.com/office/drawing/2014/main" id="{00C84E28-9605-2D43-A5A8-21A351EFE672}"/>
              </a:ext>
            </a:extLst>
          </p:cNvPr>
          <p:cNvSpPr>
            <a:spLocks noGrp="1"/>
          </p:cNvSpPr>
          <p:nvPr>
            <p:ph type="sldNum" sz="quarter" idx="12"/>
          </p:nvPr>
        </p:nvSpPr>
        <p:spPr/>
        <p:txBody>
          <a:bodyPr/>
          <a:lstStyle/>
          <a:p>
            <a:fld id="{99145296-13F8-544B-AF70-A2D859660D24}" type="slidenum">
              <a:rPr lang="fr-FR" smtClean="0"/>
              <a:t>23</a:t>
            </a:fld>
            <a:endParaRPr lang="fr-FR"/>
          </a:p>
        </p:txBody>
      </p:sp>
      <p:pic>
        <p:nvPicPr>
          <p:cNvPr id="7" name="Image 6">
            <a:extLst>
              <a:ext uri="{FF2B5EF4-FFF2-40B4-BE49-F238E27FC236}">
                <a16:creationId xmlns:a16="http://schemas.microsoft.com/office/drawing/2014/main" id="{26F512BE-64DF-B14A-8447-BEF7FADCA131}"/>
              </a:ext>
            </a:extLst>
          </p:cNvPr>
          <p:cNvPicPr>
            <a:picLocks noChangeAspect="1"/>
          </p:cNvPicPr>
          <p:nvPr/>
        </p:nvPicPr>
        <p:blipFill>
          <a:blip r:embed="rId2"/>
          <a:stretch>
            <a:fillRect/>
          </a:stretch>
        </p:blipFill>
        <p:spPr>
          <a:xfrm>
            <a:off x="3717175" y="483531"/>
            <a:ext cx="5825836" cy="5872819"/>
          </a:xfrm>
          <a:prstGeom prst="rect">
            <a:avLst/>
          </a:prstGeom>
        </p:spPr>
      </p:pic>
      <p:pic>
        <p:nvPicPr>
          <p:cNvPr id="9" name="Image 8">
            <a:extLst>
              <a:ext uri="{FF2B5EF4-FFF2-40B4-BE49-F238E27FC236}">
                <a16:creationId xmlns:a16="http://schemas.microsoft.com/office/drawing/2014/main" id="{6E723345-0AB0-CB4E-97C0-076D5D4B63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38"/>
          <a:stretch/>
        </p:blipFill>
        <p:spPr>
          <a:xfrm>
            <a:off x="8966355" y="631768"/>
            <a:ext cx="2244437" cy="3252700"/>
          </a:xfrm>
          <a:prstGeom prst="rect">
            <a:avLst/>
          </a:prstGeom>
        </p:spPr>
      </p:pic>
    </p:spTree>
    <p:extLst>
      <p:ext uri="{BB962C8B-B14F-4D97-AF65-F5344CB8AC3E}">
        <p14:creationId xmlns:p14="http://schemas.microsoft.com/office/powerpoint/2010/main" val="235729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AE79647-F6E0-B447-AF8E-75536D2C2B31}"/>
              </a:ext>
            </a:extLst>
          </p:cNvPr>
          <p:cNvSpPr>
            <a:spLocks noGrp="1"/>
          </p:cNvSpPr>
          <p:nvPr>
            <p:ph type="sldNum" sz="quarter" idx="12"/>
          </p:nvPr>
        </p:nvSpPr>
        <p:spPr/>
        <p:txBody>
          <a:bodyPr/>
          <a:lstStyle/>
          <a:p>
            <a:fld id="{99145296-13F8-544B-AF70-A2D859660D24}" type="slidenum">
              <a:rPr lang="fr-FR" smtClean="0"/>
              <a:t>24</a:t>
            </a:fld>
            <a:endParaRPr lang="fr-FR"/>
          </a:p>
        </p:txBody>
      </p:sp>
      <p:pic>
        <p:nvPicPr>
          <p:cNvPr id="4" name="Image 3">
            <a:extLst>
              <a:ext uri="{FF2B5EF4-FFF2-40B4-BE49-F238E27FC236}">
                <a16:creationId xmlns:a16="http://schemas.microsoft.com/office/drawing/2014/main" id="{1FB8778F-C4CA-B149-BF87-42D2556229EC}"/>
              </a:ext>
            </a:extLst>
          </p:cNvPr>
          <p:cNvPicPr>
            <a:picLocks noChangeAspect="1"/>
          </p:cNvPicPr>
          <p:nvPr/>
        </p:nvPicPr>
        <p:blipFill>
          <a:blip r:embed="rId2"/>
          <a:stretch>
            <a:fillRect/>
          </a:stretch>
        </p:blipFill>
        <p:spPr>
          <a:xfrm>
            <a:off x="0" y="2729459"/>
            <a:ext cx="12192000" cy="2568715"/>
          </a:xfrm>
          <a:prstGeom prst="rect">
            <a:avLst/>
          </a:prstGeom>
        </p:spPr>
      </p:pic>
      <p:pic>
        <p:nvPicPr>
          <p:cNvPr id="6" name="Image 5">
            <a:extLst>
              <a:ext uri="{FF2B5EF4-FFF2-40B4-BE49-F238E27FC236}">
                <a16:creationId xmlns:a16="http://schemas.microsoft.com/office/drawing/2014/main" id="{42C06DF1-7E94-D24E-A95E-3AFA9BC91B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2518" y="309856"/>
            <a:ext cx="3307080" cy="1361428"/>
          </a:xfrm>
          <a:prstGeom prst="rect">
            <a:avLst/>
          </a:prstGeom>
          <a:ln>
            <a:solidFill>
              <a:schemeClr val="tx1"/>
            </a:solidFill>
          </a:ln>
        </p:spPr>
      </p:pic>
      <p:sp>
        <p:nvSpPr>
          <p:cNvPr id="7" name="ZoneTexte 6">
            <a:extLst>
              <a:ext uri="{FF2B5EF4-FFF2-40B4-BE49-F238E27FC236}">
                <a16:creationId xmlns:a16="http://schemas.microsoft.com/office/drawing/2014/main" id="{56A3965E-E570-E24A-AFF3-C57912C14EAA}"/>
              </a:ext>
            </a:extLst>
          </p:cNvPr>
          <p:cNvSpPr txBox="1"/>
          <p:nvPr/>
        </p:nvSpPr>
        <p:spPr>
          <a:xfrm>
            <a:off x="304800" y="501649"/>
            <a:ext cx="4754880" cy="707886"/>
          </a:xfrm>
          <a:prstGeom prst="rect">
            <a:avLst/>
          </a:prstGeom>
          <a:noFill/>
        </p:spPr>
        <p:txBody>
          <a:bodyPr wrap="square" rtlCol="0">
            <a:spAutoFit/>
          </a:bodyPr>
          <a:lstStyle/>
          <a:p>
            <a:pPr algn="ctr"/>
            <a:r>
              <a:rPr lang="fr-FR" sz="4000" dirty="0"/>
              <a:t>Le nom commun</a:t>
            </a:r>
          </a:p>
        </p:txBody>
      </p:sp>
      <p:cxnSp>
        <p:nvCxnSpPr>
          <p:cNvPr id="8" name="Connecteur droit avec flèche 7">
            <a:extLst>
              <a:ext uri="{FF2B5EF4-FFF2-40B4-BE49-F238E27FC236}">
                <a16:creationId xmlns:a16="http://schemas.microsoft.com/office/drawing/2014/main" id="{4B0276BB-5DED-8245-B5EF-63A446AD3019}"/>
              </a:ext>
            </a:extLst>
          </p:cNvPr>
          <p:cNvCxnSpPr>
            <a:cxnSpLocks/>
          </p:cNvCxnSpPr>
          <p:nvPr/>
        </p:nvCxnSpPr>
        <p:spPr>
          <a:xfrm>
            <a:off x="2078182" y="1128559"/>
            <a:ext cx="756458" cy="1005041"/>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62709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228CD5F-82A3-3F44-962A-6F03B15877C9}"/>
              </a:ext>
            </a:extLst>
          </p:cNvPr>
          <p:cNvSpPr>
            <a:spLocks noGrp="1"/>
          </p:cNvSpPr>
          <p:nvPr>
            <p:ph type="sldNum" sz="quarter" idx="12"/>
          </p:nvPr>
        </p:nvSpPr>
        <p:spPr/>
        <p:txBody>
          <a:bodyPr/>
          <a:lstStyle/>
          <a:p>
            <a:fld id="{99145296-13F8-544B-AF70-A2D859660D24}" type="slidenum">
              <a:rPr lang="fr-FR" smtClean="0"/>
              <a:t>25</a:t>
            </a:fld>
            <a:endParaRPr lang="fr-FR"/>
          </a:p>
        </p:txBody>
      </p:sp>
      <p:pic>
        <p:nvPicPr>
          <p:cNvPr id="4" name="Image 3">
            <a:extLst>
              <a:ext uri="{FF2B5EF4-FFF2-40B4-BE49-F238E27FC236}">
                <a16:creationId xmlns:a16="http://schemas.microsoft.com/office/drawing/2014/main" id="{B886AC8B-C4A8-9945-A2E5-4E8FFA0115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55468"/>
            <a:ext cx="12165062" cy="1361428"/>
          </a:xfrm>
          <a:prstGeom prst="rect">
            <a:avLst/>
          </a:prstGeom>
        </p:spPr>
      </p:pic>
      <p:pic>
        <p:nvPicPr>
          <p:cNvPr id="5" name="Image 4">
            <a:extLst>
              <a:ext uri="{FF2B5EF4-FFF2-40B4-BE49-F238E27FC236}">
                <a16:creationId xmlns:a16="http://schemas.microsoft.com/office/drawing/2014/main" id="{79E259CB-6D55-6042-814F-40CC2E593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2518" y="309856"/>
            <a:ext cx="3307080" cy="1361428"/>
          </a:xfrm>
          <a:prstGeom prst="rect">
            <a:avLst/>
          </a:prstGeom>
          <a:ln>
            <a:solidFill>
              <a:schemeClr val="tx1"/>
            </a:solidFill>
          </a:ln>
        </p:spPr>
      </p:pic>
      <p:sp>
        <p:nvSpPr>
          <p:cNvPr id="6" name="ZoneTexte 5">
            <a:extLst>
              <a:ext uri="{FF2B5EF4-FFF2-40B4-BE49-F238E27FC236}">
                <a16:creationId xmlns:a16="http://schemas.microsoft.com/office/drawing/2014/main" id="{57009B14-2432-6243-B540-3984175AAE8E}"/>
              </a:ext>
            </a:extLst>
          </p:cNvPr>
          <p:cNvSpPr txBox="1"/>
          <p:nvPr/>
        </p:nvSpPr>
        <p:spPr>
          <a:xfrm>
            <a:off x="304800" y="501649"/>
            <a:ext cx="4754880" cy="707886"/>
          </a:xfrm>
          <a:prstGeom prst="rect">
            <a:avLst/>
          </a:prstGeom>
          <a:noFill/>
        </p:spPr>
        <p:txBody>
          <a:bodyPr wrap="square" rtlCol="0">
            <a:spAutoFit/>
          </a:bodyPr>
          <a:lstStyle/>
          <a:p>
            <a:pPr algn="ctr"/>
            <a:r>
              <a:rPr lang="fr-FR" sz="4000" dirty="0"/>
              <a:t>L’adjectif</a:t>
            </a:r>
          </a:p>
        </p:txBody>
      </p:sp>
      <p:pic>
        <p:nvPicPr>
          <p:cNvPr id="8" name="Image 7">
            <a:extLst>
              <a:ext uri="{FF2B5EF4-FFF2-40B4-BE49-F238E27FC236}">
                <a16:creationId xmlns:a16="http://schemas.microsoft.com/office/drawing/2014/main" id="{AD35D661-962C-DE49-83CB-37D7FA4E6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4910738"/>
            <a:ext cx="11725294" cy="1598107"/>
          </a:xfrm>
          <a:prstGeom prst="rect">
            <a:avLst/>
          </a:prstGeom>
        </p:spPr>
      </p:pic>
      <p:sp>
        <p:nvSpPr>
          <p:cNvPr id="9" name="ZoneTexte 8">
            <a:extLst>
              <a:ext uri="{FF2B5EF4-FFF2-40B4-BE49-F238E27FC236}">
                <a16:creationId xmlns:a16="http://schemas.microsoft.com/office/drawing/2014/main" id="{C6FAA4E4-38B9-1546-8AA0-E50A8573138F}"/>
              </a:ext>
            </a:extLst>
          </p:cNvPr>
          <p:cNvSpPr txBox="1"/>
          <p:nvPr/>
        </p:nvSpPr>
        <p:spPr>
          <a:xfrm>
            <a:off x="304800" y="3874375"/>
            <a:ext cx="4754880" cy="707886"/>
          </a:xfrm>
          <a:prstGeom prst="rect">
            <a:avLst/>
          </a:prstGeom>
          <a:noFill/>
        </p:spPr>
        <p:txBody>
          <a:bodyPr wrap="square" rtlCol="0">
            <a:spAutoFit/>
          </a:bodyPr>
          <a:lstStyle/>
          <a:p>
            <a:pPr algn="ctr"/>
            <a:r>
              <a:rPr lang="fr-FR" sz="4000" dirty="0"/>
              <a:t>Le déterminant</a:t>
            </a:r>
          </a:p>
        </p:txBody>
      </p:sp>
      <p:cxnSp>
        <p:nvCxnSpPr>
          <p:cNvPr id="11" name="Connecteur droit avec flèche 10">
            <a:extLst>
              <a:ext uri="{FF2B5EF4-FFF2-40B4-BE49-F238E27FC236}">
                <a16:creationId xmlns:a16="http://schemas.microsoft.com/office/drawing/2014/main" id="{CBA6DDB3-5C3F-A846-BAD1-0B318635E2FB}"/>
              </a:ext>
            </a:extLst>
          </p:cNvPr>
          <p:cNvCxnSpPr/>
          <p:nvPr/>
        </p:nvCxnSpPr>
        <p:spPr>
          <a:xfrm>
            <a:off x="2078182" y="1128559"/>
            <a:ext cx="299258" cy="81870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3" name="Connecteur droit avec flèche 12">
            <a:extLst>
              <a:ext uri="{FF2B5EF4-FFF2-40B4-BE49-F238E27FC236}">
                <a16:creationId xmlns:a16="http://schemas.microsoft.com/office/drawing/2014/main" id="{6F4C7BB7-1449-FA46-AACF-1ED6D69ED5B0}"/>
              </a:ext>
            </a:extLst>
          </p:cNvPr>
          <p:cNvCxnSpPr>
            <a:cxnSpLocks/>
          </p:cNvCxnSpPr>
          <p:nvPr/>
        </p:nvCxnSpPr>
        <p:spPr>
          <a:xfrm>
            <a:off x="1285702" y="4501386"/>
            <a:ext cx="543098" cy="63449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68504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19371D3E-5A18-49EB-AD2A-429AF165759F}" type="slidenum">
              <a:rPr lang="en-US" smtClean="0"/>
              <a:t>26</a:t>
            </a:fld>
            <a:endParaRPr lang="en-US" dirty="0"/>
          </a:p>
        </p:txBody>
      </p:sp>
      <p:sp>
        <p:nvSpPr>
          <p:cNvPr id="2" name="Titre 1">
            <a:extLst>
              <a:ext uri="{FF2B5EF4-FFF2-40B4-BE49-F238E27FC236}">
                <a16:creationId xmlns:a16="http://schemas.microsoft.com/office/drawing/2014/main" id="{F8A653A9-6A7A-4247-97F6-911DEBE63094}"/>
              </a:ext>
            </a:extLst>
          </p:cNvPr>
          <p:cNvSpPr>
            <a:spLocks noGrp="1"/>
          </p:cNvSpPr>
          <p:nvPr>
            <p:ph type="title" idx="4294967295"/>
          </p:nvPr>
        </p:nvSpPr>
        <p:spPr>
          <a:xfrm>
            <a:off x="0" y="365125"/>
            <a:ext cx="7132638" cy="1325563"/>
          </a:xfrm>
        </p:spPr>
        <p:txBody>
          <a:bodyPr>
            <a:noAutofit/>
          </a:bodyPr>
          <a:lstStyle/>
          <a:p>
            <a:r>
              <a:rPr lang="fr-FR" sz="3200" dirty="0">
                <a:solidFill>
                  <a:schemeClr val="tx1"/>
                </a:solidFill>
              </a:rPr>
              <a:t>La chaine d’accord dans le groupe nominal</a:t>
            </a:r>
            <a:br>
              <a:rPr lang="fr-FR" sz="3200" dirty="0">
                <a:solidFill>
                  <a:schemeClr val="tx1"/>
                </a:solidFill>
              </a:rPr>
            </a:br>
            <a:r>
              <a:rPr lang="fr-FR" sz="3200" dirty="0">
                <a:solidFill>
                  <a:schemeClr val="tx1"/>
                </a:solidFill>
              </a:rPr>
              <a:t>La chaine d’accord sujet-verbe</a:t>
            </a:r>
          </a:p>
        </p:txBody>
      </p:sp>
      <p:pic>
        <p:nvPicPr>
          <p:cNvPr id="5" name="Image 4" descr="IMG_370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9337" y="-4652838"/>
            <a:ext cx="9971264" cy="1979875"/>
          </a:xfrm>
          <a:prstGeom prst="rect">
            <a:avLst/>
          </a:prstGeom>
        </p:spPr>
      </p:pic>
      <p:sp>
        <p:nvSpPr>
          <p:cNvPr id="8" name="Bulle rectangulaire à coins arrondis 7"/>
          <p:cNvSpPr/>
          <p:nvPr/>
        </p:nvSpPr>
        <p:spPr>
          <a:xfrm>
            <a:off x="394319" y="2466386"/>
            <a:ext cx="4963783" cy="1255837"/>
          </a:xfrm>
          <a:prstGeom prst="wedgeRoundRectCallout">
            <a:avLst>
              <a:gd name="adj1" fmla="val -20475"/>
              <a:gd name="adj2" fmla="val 106861"/>
              <a:gd name="adj3" fmla="val 16667"/>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Une pièce jaune quand le pluriel est entendu et écrit</a:t>
            </a:r>
          </a:p>
        </p:txBody>
      </p:sp>
      <p:sp>
        <p:nvSpPr>
          <p:cNvPr id="9" name="Bulle rectangulaire à coins arrondis 8"/>
          <p:cNvSpPr/>
          <p:nvPr/>
        </p:nvSpPr>
        <p:spPr>
          <a:xfrm>
            <a:off x="6100350" y="2180643"/>
            <a:ext cx="5138911" cy="1541581"/>
          </a:xfrm>
          <a:prstGeom prst="wedgeRoundRectCallout">
            <a:avLst>
              <a:gd name="adj1" fmla="val -63482"/>
              <a:gd name="adj2" fmla="val 10584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Une pièce blanche quand le pluriel est écrit mais pas marqué oralement</a:t>
            </a:r>
          </a:p>
        </p:txBody>
      </p:sp>
      <p:pic>
        <p:nvPicPr>
          <p:cNvPr id="10" name="Image 9" descr="IMG_3710.JPG">
            <a:extLst>
              <a:ext uri="{FF2B5EF4-FFF2-40B4-BE49-F238E27FC236}">
                <a16:creationId xmlns:a16="http://schemas.microsoft.com/office/drawing/2014/main" id="{55E78678-9E2A-3E4A-80F7-3DF5E0896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685" y="4407677"/>
            <a:ext cx="11174995" cy="1576424"/>
          </a:xfrm>
          <a:prstGeom prst="rect">
            <a:avLst/>
          </a:prstGeom>
        </p:spPr>
      </p:pic>
      <p:sp>
        <p:nvSpPr>
          <p:cNvPr id="11" name="Bulle rectangulaire à coins arrondis 10">
            <a:extLst>
              <a:ext uri="{FF2B5EF4-FFF2-40B4-BE49-F238E27FC236}">
                <a16:creationId xmlns:a16="http://schemas.microsoft.com/office/drawing/2014/main" id="{67EEDFA2-1926-6C4E-A2F4-86CEF9F39584}"/>
              </a:ext>
            </a:extLst>
          </p:cNvPr>
          <p:cNvSpPr/>
          <p:nvPr/>
        </p:nvSpPr>
        <p:spPr>
          <a:xfrm>
            <a:off x="7383779" y="365125"/>
            <a:ext cx="4347901" cy="1325563"/>
          </a:xfrm>
          <a:prstGeom prst="wedgeRoundRectCallout">
            <a:avLst>
              <a:gd name="adj1" fmla="val -58818"/>
              <a:gd name="adj2" fmla="val -3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Pour repérer les marques du pluriel qui sont entendues (rares) et les marques qui sont écrites (nombreuses</a:t>
            </a:r>
            <a:r>
              <a:rPr lang="fr-FR" dirty="0"/>
              <a:t>)</a:t>
            </a:r>
          </a:p>
        </p:txBody>
      </p:sp>
      <p:sp>
        <p:nvSpPr>
          <p:cNvPr id="4" name="Ellipse 3">
            <a:extLst>
              <a:ext uri="{FF2B5EF4-FFF2-40B4-BE49-F238E27FC236}">
                <a16:creationId xmlns:a16="http://schemas.microsoft.com/office/drawing/2014/main" id="{9836B9C1-C8DA-E148-A426-EF3BF6124234}"/>
              </a:ext>
            </a:extLst>
          </p:cNvPr>
          <p:cNvSpPr/>
          <p:nvPr/>
        </p:nvSpPr>
        <p:spPr>
          <a:xfrm>
            <a:off x="777240" y="5984101"/>
            <a:ext cx="960120" cy="87389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12" name="ZoneTexte 11">
            <a:extLst>
              <a:ext uri="{FF2B5EF4-FFF2-40B4-BE49-F238E27FC236}">
                <a16:creationId xmlns:a16="http://schemas.microsoft.com/office/drawing/2014/main" id="{BECC42CA-766F-3B4A-ACC5-A55406E0C062}"/>
              </a:ext>
            </a:extLst>
          </p:cNvPr>
          <p:cNvSpPr txBox="1"/>
          <p:nvPr/>
        </p:nvSpPr>
        <p:spPr>
          <a:xfrm>
            <a:off x="2072640" y="6111240"/>
            <a:ext cx="3718560" cy="461665"/>
          </a:xfrm>
          <a:prstGeom prst="rect">
            <a:avLst/>
          </a:prstGeom>
          <a:noFill/>
        </p:spPr>
        <p:txBody>
          <a:bodyPr wrap="square" rtlCol="0">
            <a:spAutoFit/>
          </a:bodyPr>
          <a:lstStyle/>
          <a:p>
            <a:r>
              <a:rPr lang="fr-FR" sz="2400" dirty="0"/>
              <a:t>L’information vaut de l’or ! </a:t>
            </a:r>
          </a:p>
        </p:txBody>
      </p:sp>
    </p:spTree>
    <p:extLst>
      <p:ext uri="{BB962C8B-B14F-4D97-AF65-F5344CB8AC3E}">
        <p14:creationId xmlns:p14="http://schemas.microsoft.com/office/powerpoint/2010/main" val="64839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859610B-A073-BD48-A66D-BD7606F2BD3B}"/>
              </a:ext>
            </a:extLst>
          </p:cNvPr>
          <p:cNvSpPr>
            <a:spLocks noGrp="1"/>
          </p:cNvSpPr>
          <p:nvPr>
            <p:ph type="sldNum" sz="quarter" idx="12"/>
          </p:nvPr>
        </p:nvSpPr>
        <p:spPr/>
        <p:txBody>
          <a:bodyPr/>
          <a:lstStyle/>
          <a:p>
            <a:fld id="{99145296-13F8-544B-AF70-A2D859660D24}" type="slidenum">
              <a:rPr lang="fr-FR" smtClean="0"/>
              <a:t>27</a:t>
            </a:fld>
            <a:endParaRPr lang="fr-FR"/>
          </a:p>
        </p:txBody>
      </p:sp>
      <p:pic>
        <p:nvPicPr>
          <p:cNvPr id="4" name="Image 3">
            <a:extLst>
              <a:ext uri="{FF2B5EF4-FFF2-40B4-BE49-F238E27FC236}">
                <a16:creationId xmlns:a16="http://schemas.microsoft.com/office/drawing/2014/main" id="{BF9CA91F-264E-EE4B-AD9E-45F00BAFC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8833" y="523190"/>
            <a:ext cx="3829396" cy="1418068"/>
          </a:xfrm>
          <a:prstGeom prst="rect">
            <a:avLst/>
          </a:prstGeom>
          <a:ln>
            <a:solidFill>
              <a:schemeClr val="tx1"/>
            </a:solidFill>
          </a:ln>
        </p:spPr>
      </p:pic>
      <p:sp>
        <p:nvSpPr>
          <p:cNvPr id="5" name="ZoneTexte 4">
            <a:extLst>
              <a:ext uri="{FF2B5EF4-FFF2-40B4-BE49-F238E27FC236}">
                <a16:creationId xmlns:a16="http://schemas.microsoft.com/office/drawing/2014/main" id="{68C91BE7-447C-2448-A67C-775A54F3CECD}"/>
              </a:ext>
            </a:extLst>
          </p:cNvPr>
          <p:cNvSpPr txBox="1"/>
          <p:nvPr/>
        </p:nvSpPr>
        <p:spPr>
          <a:xfrm>
            <a:off x="304800" y="501649"/>
            <a:ext cx="4754880" cy="707886"/>
          </a:xfrm>
          <a:prstGeom prst="rect">
            <a:avLst/>
          </a:prstGeom>
          <a:noFill/>
        </p:spPr>
        <p:txBody>
          <a:bodyPr wrap="square" rtlCol="0">
            <a:spAutoFit/>
          </a:bodyPr>
          <a:lstStyle/>
          <a:p>
            <a:pPr algn="ctr"/>
            <a:r>
              <a:rPr lang="fr-FR" sz="4000" dirty="0"/>
              <a:t>Le nom commun</a:t>
            </a:r>
          </a:p>
        </p:txBody>
      </p:sp>
      <p:cxnSp>
        <p:nvCxnSpPr>
          <p:cNvPr id="6" name="Connecteur droit avec flèche 5">
            <a:extLst>
              <a:ext uri="{FF2B5EF4-FFF2-40B4-BE49-F238E27FC236}">
                <a16:creationId xmlns:a16="http://schemas.microsoft.com/office/drawing/2014/main" id="{747CB1F6-CBE0-3548-937C-F6F8E49EFD66}"/>
              </a:ext>
            </a:extLst>
          </p:cNvPr>
          <p:cNvCxnSpPr>
            <a:cxnSpLocks/>
          </p:cNvCxnSpPr>
          <p:nvPr/>
        </p:nvCxnSpPr>
        <p:spPr>
          <a:xfrm>
            <a:off x="2078182" y="1128559"/>
            <a:ext cx="756458" cy="1005041"/>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pic>
        <p:nvPicPr>
          <p:cNvPr id="8" name="Image 7">
            <a:extLst>
              <a:ext uri="{FF2B5EF4-FFF2-40B4-BE49-F238E27FC236}">
                <a16:creationId xmlns:a16="http://schemas.microsoft.com/office/drawing/2014/main" id="{ABB166C3-B14B-C74A-AEB7-2C357D5C5928}"/>
              </a:ext>
            </a:extLst>
          </p:cNvPr>
          <p:cNvPicPr>
            <a:picLocks noChangeAspect="1"/>
          </p:cNvPicPr>
          <p:nvPr/>
        </p:nvPicPr>
        <p:blipFill>
          <a:blip r:embed="rId3"/>
          <a:stretch>
            <a:fillRect/>
          </a:stretch>
        </p:blipFill>
        <p:spPr>
          <a:xfrm>
            <a:off x="374650" y="2578100"/>
            <a:ext cx="11442700" cy="1701800"/>
          </a:xfrm>
          <a:prstGeom prst="rect">
            <a:avLst/>
          </a:prstGeom>
        </p:spPr>
      </p:pic>
    </p:spTree>
    <p:extLst>
      <p:ext uri="{BB962C8B-B14F-4D97-AF65-F5344CB8AC3E}">
        <p14:creationId xmlns:p14="http://schemas.microsoft.com/office/powerpoint/2010/main" val="227985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859610B-A073-BD48-A66D-BD7606F2BD3B}"/>
              </a:ext>
            </a:extLst>
          </p:cNvPr>
          <p:cNvSpPr>
            <a:spLocks noGrp="1"/>
          </p:cNvSpPr>
          <p:nvPr>
            <p:ph type="sldNum" sz="quarter" idx="12"/>
          </p:nvPr>
        </p:nvSpPr>
        <p:spPr/>
        <p:txBody>
          <a:bodyPr/>
          <a:lstStyle/>
          <a:p>
            <a:fld id="{99145296-13F8-544B-AF70-A2D859660D24}" type="slidenum">
              <a:rPr lang="fr-FR" smtClean="0"/>
              <a:t>28</a:t>
            </a:fld>
            <a:endParaRPr lang="fr-FR"/>
          </a:p>
        </p:txBody>
      </p:sp>
      <p:pic>
        <p:nvPicPr>
          <p:cNvPr id="4" name="Image 3">
            <a:extLst>
              <a:ext uri="{FF2B5EF4-FFF2-40B4-BE49-F238E27FC236}">
                <a16:creationId xmlns:a16="http://schemas.microsoft.com/office/drawing/2014/main" id="{BF9CA91F-264E-EE4B-AD9E-45F00BAFC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8833" y="523190"/>
            <a:ext cx="3829396" cy="1418068"/>
          </a:xfrm>
          <a:prstGeom prst="rect">
            <a:avLst/>
          </a:prstGeom>
          <a:ln>
            <a:solidFill>
              <a:schemeClr val="tx1"/>
            </a:solidFill>
          </a:ln>
        </p:spPr>
      </p:pic>
      <p:sp>
        <p:nvSpPr>
          <p:cNvPr id="5" name="ZoneTexte 4">
            <a:extLst>
              <a:ext uri="{FF2B5EF4-FFF2-40B4-BE49-F238E27FC236}">
                <a16:creationId xmlns:a16="http://schemas.microsoft.com/office/drawing/2014/main" id="{68C91BE7-447C-2448-A67C-775A54F3CECD}"/>
              </a:ext>
            </a:extLst>
          </p:cNvPr>
          <p:cNvSpPr txBox="1"/>
          <p:nvPr/>
        </p:nvSpPr>
        <p:spPr>
          <a:xfrm>
            <a:off x="304800" y="501649"/>
            <a:ext cx="4754880" cy="707886"/>
          </a:xfrm>
          <a:prstGeom prst="rect">
            <a:avLst/>
          </a:prstGeom>
          <a:noFill/>
        </p:spPr>
        <p:txBody>
          <a:bodyPr wrap="square" rtlCol="0">
            <a:spAutoFit/>
          </a:bodyPr>
          <a:lstStyle/>
          <a:p>
            <a:pPr algn="ctr"/>
            <a:r>
              <a:rPr lang="fr-FR" sz="4000" dirty="0"/>
              <a:t>Le déterminant</a:t>
            </a:r>
          </a:p>
        </p:txBody>
      </p:sp>
      <p:cxnSp>
        <p:nvCxnSpPr>
          <p:cNvPr id="6" name="Connecteur droit avec flèche 5">
            <a:extLst>
              <a:ext uri="{FF2B5EF4-FFF2-40B4-BE49-F238E27FC236}">
                <a16:creationId xmlns:a16="http://schemas.microsoft.com/office/drawing/2014/main" id="{747CB1F6-CBE0-3548-937C-F6F8E49EFD66}"/>
              </a:ext>
            </a:extLst>
          </p:cNvPr>
          <p:cNvCxnSpPr>
            <a:cxnSpLocks/>
          </p:cNvCxnSpPr>
          <p:nvPr/>
        </p:nvCxnSpPr>
        <p:spPr>
          <a:xfrm>
            <a:off x="2078182" y="1128559"/>
            <a:ext cx="756458" cy="1005041"/>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pic>
        <p:nvPicPr>
          <p:cNvPr id="7" name="Image 6">
            <a:extLst>
              <a:ext uri="{FF2B5EF4-FFF2-40B4-BE49-F238E27FC236}">
                <a16:creationId xmlns:a16="http://schemas.microsoft.com/office/drawing/2014/main" id="{6F4D46D8-C056-2844-AB4C-A5A37BCF3873}"/>
              </a:ext>
            </a:extLst>
          </p:cNvPr>
          <p:cNvPicPr>
            <a:picLocks noChangeAspect="1"/>
          </p:cNvPicPr>
          <p:nvPr/>
        </p:nvPicPr>
        <p:blipFill>
          <a:blip r:embed="rId3"/>
          <a:stretch>
            <a:fillRect/>
          </a:stretch>
        </p:blipFill>
        <p:spPr>
          <a:xfrm>
            <a:off x="273050" y="2760509"/>
            <a:ext cx="11645900" cy="2156233"/>
          </a:xfrm>
          <a:prstGeom prst="rect">
            <a:avLst/>
          </a:prstGeom>
        </p:spPr>
      </p:pic>
    </p:spTree>
    <p:extLst>
      <p:ext uri="{BB962C8B-B14F-4D97-AF65-F5344CB8AC3E}">
        <p14:creationId xmlns:p14="http://schemas.microsoft.com/office/powerpoint/2010/main" val="1539933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228CD5F-82A3-3F44-962A-6F03B15877C9}"/>
              </a:ext>
            </a:extLst>
          </p:cNvPr>
          <p:cNvSpPr>
            <a:spLocks noGrp="1"/>
          </p:cNvSpPr>
          <p:nvPr>
            <p:ph type="sldNum" sz="quarter" idx="12"/>
          </p:nvPr>
        </p:nvSpPr>
        <p:spPr/>
        <p:txBody>
          <a:bodyPr/>
          <a:lstStyle/>
          <a:p>
            <a:fld id="{99145296-13F8-544B-AF70-A2D859660D24}" type="slidenum">
              <a:rPr lang="fr-FR" smtClean="0"/>
              <a:t>29</a:t>
            </a:fld>
            <a:endParaRPr lang="fr-FR"/>
          </a:p>
        </p:txBody>
      </p:sp>
      <p:pic>
        <p:nvPicPr>
          <p:cNvPr id="5" name="Image 4">
            <a:extLst>
              <a:ext uri="{FF2B5EF4-FFF2-40B4-BE49-F238E27FC236}">
                <a16:creationId xmlns:a16="http://schemas.microsoft.com/office/drawing/2014/main" id="{79E259CB-6D55-6042-814F-40CC2E5932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2518" y="309856"/>
            <a:ext cx="3307080" cy="1361428"/>
          </a:xfrm>
          <a:prstGeom prst="rect">
            <a:avLst/>
          </a:prstGeom>
          <a:ln>
            <a:solidFill>
              <a:schemeClr val="tx1"/>
            </a:solidFill>
          </a:ln>
        </p:spPr>
      </p:pic>
      <p:sp>
        <p:nvSpPr>
          <p:cNvPr id="6" name="ZoneTexte 5">
            <a:extLst>
              <a:ext uri="{FF2B5EF4-FFF2-40B4-BE49-F238E27FC236}">
                <a16:creationId xmlns:a16="http://schemas.microsoft.com/office/drawing/2014/main" id="{57009B14-2432-6243-B540-3984175AAE8E}"/>
              </a:ext>
            </a:extLst>
          </p:cNvPr>
          <p:cNvSpPr txBox="1"/>
          <p:nvPr/>
        </p:nvSpPr>
        <p:spPr>
          <a:xfrm>
            <a:off x="304800" y="501649"/>
            <a:ext cx="4754880" cy="707886"/>
          </a:xfrm>
          <a:prstGeom prst="rect">
            <a:avLst/>
          </a:prstGeom>
          <a:noFill/>
        </p:spPr>
        <p:txBody>
          <a:bodyPr wrap="square" rtlCol="0">
            <a:spAutoFit/>
          </a:bodyPr>
          <a:lstStyle/>
          <a:p>
            <a:pPr algn="ctr"/>
            <a:r>
              <a:rPr lang="fr-FR" sz="4000" dirty="0"/>
              <a:t>L’adjectif</a:t>
            </a:r>
          </a:p>
        </p:txBody>
      </p:sp>
      <p:cxnSp>
        <p:nvCxnSpPr>
          <p:cNvPr id="11" name="Connecteur droit avec flèche 10">
            <a:extLst>
              <a:ext uri="{FF2B5EF4-FFF2-40B4-BE49-F238E27FC236}">
                <a16:creationId xmlns:a16="http://schemas.microsoft.com/office/drawing/2014/main" id="{CBA6DDB3-5C3F-A846-BAD1-0B318635E2FB}"/>
              </a:ext>
            </a:extLst>
          </p:cNvPr>
          <p:cNvCxnSpPr/>
          <p:nvPr/>
        </p:nvCxnSpPr>
        <p:spPr>
          <a:xfrm>
            <a:off x="2078182" y="1128559"/>
            <a:ext cx="299258" cy="818703"/>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pic>
        <p:nvPicPr>
          <p:cNvPr id="7" name="Image 6">
            <a:extLst>
              <a:ext uri="{FF2B5EF4-FFF2-40B4-BE49-F238E27FC236}">
                <a16:creationId xmlns:a16="http://schemas.microsoft.com/office/drawing/2014/main" id="{03E6127E-36C3-534B-9286-4B6B2201D471}"/>
              </a:ext>
            </a:extLst>
          </p:cNvPr>
          <p:cNvPicPr>
            <a:picLocks noChangeAspect="1"/>
          </p:cNvPicPr>
          <p:nvPr/>
        </p:nvPicPr>
        <p:blipFill>
          <a:blip r:embed="rId3"/>
          <a:stretch>
            <a:fillRect/>
          </a:stretch>
        </p:blipFill>
        <p:spPr>
          <a:xfrm>
            <a:off x="0" y="2009847"/>
            <a:ext cx="12192000" cy="1362852"/>
          </a:xfrm>
          <a:prstGeom prst="rect">
            <a:avLst/>
          </a:prstGeom>
        </p:spPr>
      </p:pic>
      <p:pic>
        <p:nvPicPr>
          <p:cNvPr id="12" name="Image 11">
            <a:extLst>
              <a:ext uri="{FF2B5EF4-FFF2-40B4-BE49-F238E27FC236}">
                <a16:creationId xmlns:a16="http://schemas.microsoft.com/office/drawing/2014/main" id="{97F0C519-B057-714E-AAE6-BD46574A9093}"/>
              </a:ext>
            </a:extLst>
          </p:cNvPr>
          <p:cNvPicPr>
            <a:picLocks noChangeAspect="1"/>
          </p:cNvPicPr>
          <p:nvPr/>
        </p:nvPicPr>
        <p:blipFill>
          <a:blip r:embed="rId4"/>
          <a:stretch>
            <a:fillRect/>
          </a:stretch>
        </p:blipFill>
        <p:spPr>
          <a:xfrm>
            <a:off x="681644" y="3411443"/>
            <a:ext cx="9225449" cy="3325342"/>
          </a:xfrm>
          <a:prstGeom prst="rect">
            <a:avLst/>
          </a:prstGeom>
        </p:spPr>
      </p:pic>
    </p:spTree>
    <p:extLst>
      <p:ext uri="{BB962C8B-B14F-4D97-AF65-F5344CB8AC3E}">
        <p14:creationId xmlns:p14="http://schemas.microsoft.com/office/powerpoint/2010/main" val="324302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60AD236-AEAF-FA43-A867-6F3F9D968C27}"/>
              </a:ext>
            </a:extLst>
          </p:cNvPr>
          <p:cNvSpPr>
            <a:spLocks noGrp="1"/>
          </p:cNvSpPr>
          <p:nvPr>
            <p:ph type="sldNum" sz="quarter" idx="12"/>
          </p:nvPr>
        </p:nvSpPr>
        <p:spPr/>
        <p:txBody>
          <a:bodyPr/>
          <a:lstStyle/>
          <a:p>
            <a:fld id="{5ACFEFB6-EF06-49EA-A8A8-4C82FB36C196}" type="slidenum">
              <a:rPr lang="fr-FR" smtClean="0"/>
              <a:t>3</a:t>
            </a:fld>
            <a:endParaRPr lang="fr-FR"/>
          </a:p>
        </p:txBody>
      </p:sp>
      <p:sp>
        <p:nvSpPr>
          <p:cNvPr id="2" name="Titre 1">
            <a:extLst>
              <a:ext uri="{FF2B5EF4-FFF2-40B4-BE49-F238E27FC236}">
                <a16:creationId xmlns:a16="http://schemas.microsoft.com/office/drawing/2014/main" id="{642C134B-95E4-CA48-A986-411C69039C14}"/>
              </a:ext>
            </a:extLst>
          </p:cNvPr>
          <p:cNvSpPr>
            <a:spLocks noGrp="1"/>
          </p:cNvSpPr>
          <p:nvPr>
            <p:ph type="title" idx="4294967295"/>
          </p:nvPr>
        </p:nvSpPr>
        <p:spPr>
          <a:xfrm>
            <a:off x="0" y="320675"/>
            <a:ext cx="6986588" cy="954088"/>
          </a:xfrm>
        </p:spPr>
        <p:txBody>
          <a:bodyPr>
            <a:normAutofit/>
          </a:bodyPr>
          <a:lstStyle/>
          <a:p>
            <a:r>
              <a:rPr lang="fr-FR" dirty="0"/>
              <a:t>Les performances des élèves</a:t>
            </a:r>
          </a:p>
        </p:txBody>
      </p:sp>
      <p:sp>
        <p:nvSpPr>
          <p:cNvPr id="3" name="Espace réservé du contenu 2">
            <a:extLst>
              <a:ext uri="{FF2B5EF4-FFF2-40B4-BE49-F238E27FC236}">
                <a16:creationId xmlns:a16="http://schemas.microsoft.com/office/drawing/2014/main" id="{F53ED6D7-12A7-1F44-8878-A110F537B938}"/>
              </a:ext>
            </a:extLst>
          </p:cNvPr>
          <p:cNvSpPr>
            <a:spLocks noGrp="1"/>
          </p:cNvSpPr>
          <p:nvPr>
            <p:ph idx="4294967295"/>
          </p:nvPr>
        </p:nvSpPr>
        <p:spPr>
          <a:xfrm>
            <a:off x="563880" y="1698625"/>
            <a:ext cx="10710545" cy="4389438"/>
          </a:xfrm>
        </p:spPr>
        <p:txBody>
          <a:bodyPr>
            <a:noAutofit/>
          </a:bodyPr>
          <a:lstStyle/>
          <a:p>
            <a:pPr marL="0" indent="0">
              <a:buNone/>
            </a:pPr>
            <a:r>
              <a:rPr lang="fr-FR" sz="2400" b="1" dirty="0">
                <a:solidFill>
                  <a:schemeClr val="tx1"/>
                </a:solidFill>
              </a:rPr>
              <a:t>A la fin du CE1</a:t>
            </a:r>
            <a:r>
              <a:rPr lang="fr-FR" sz="2400" dirty="0">
                <a:solidFill>
                  <a:schemeClr val="tx1"/>
                </a:solidFill>
              </a:rPr>
              <a:t>, la majorité des élèves (plus de 75%) semblent avoir acquis ou sont en train d'acquérir : </a:t>
            </a:r>
          </a:p>
          <a:p>
            <a:pPr>
              <a:buFont typeface="Courier New" panose="02070309020205020404" pitchFamily="49" charset="0"/>
              <a:buChar char="o"/>
            </a:pPr>
            <a:r>
              <a:rPr lang="fr-FR" sz="2400" dirty="0">
                <a:solidFill>
                  <a:schemeClr val="tx1"/>
                </a:solidFill>
              </a:rPr>
              <a:t> le principe de la segmentation graphique</a:t>
            </a:r>
          </a:p>
          <a:p>
            <a:pPr>
              <a:buFont typeface="Courier New" panose="02070309020205020404" pitchFamily="49" charset="0"/>
              <a:buChar char="o"/>
            </a:pPr>
            <a:r>
              <a:rPr lang="fr-FR" sz="2400" dirty="0">
                <a:solidFill>
                  <a:schemeClr val="tx1"/>
                </a:solidFill>
              </a:rPr>
              <a:t> une maitrise suffisante du geste graphique pour écrire de façon lisible</a:t>
            </a:r>
          </a:p>
          <a:p>
            <a:pPr>
              <a:buFont typeface="Courier New" panose="02070309020205020404" pitchFamily="49" charset="0"/>
              <a:buChar char="o"/>
            </a:pPr>
            <a:r>
              <a:rPr lang="fr-FR" sz="2400" dirty="0">
                <a:solidFill>
                  <a:schemeClr val="tx1"/>
                </a:solidFill>
              </a:rPr>
              <a:t> une maitrise suffisante de l’encodage graphophonologique pour écrire de façon fluide</a:t>
            </a:r>
          </a:p>
          <a:p>
            <a:pPr>
              <a:buFont typeface="Courier New" panose="02070309020205020404" pitchFamily="49" charset="0"/>
              <a:buChar char="o"/>
            </a:pPr>
            <a:r>
              <a:rPr lang="fr-FR" sz="2400" dirty="0">
                <a:solidFill>
                  <a:schemeClr val="tx1"/>
                </a:solidFill>
              </a:rPr>
              <a:t> l’usage de la majuscule et du point</a:t>
            </a:r>
          </a:p>
          <a:p>
            <a:pPr>
              <a:buFont typeface="Courier New" panose="02070309020205020404" pitchFamily="49" charset="0"/>
              <a:buChar char="o"/>
            </a:pPr>
            <a:r>
              <a:rPr lang="fr-FR" sz="2400" dirty="0">
                <a:solidFill>
                  <a:schemeClr val="tx1"/>
                </a:solidFill>
              </a:rPr>
              <a:t> les stéréotypes du genre narratif</a:t>
            </a:r>
          </a:p>
          <a:p>
            <a:pPr>
              <a:buFont typeface="Courier New" panose="02070309020205020404" pitchFamily="49" charset="0"/>
              <a:buChar char="o"/>
            </a:pPr>
            <a:r>
              <a:rPr lang="fr-FR" sz="2400" dirty="0">
                <a:solidFill>
                  <a:schemeClr val="tx1"/>
                </a:solidFill>
              </a:rPr>
              <a:t> la capacité à mettre en relation et à marquer des relations au sein d’un groupe nominal</a:t>
            </a:r>
          </a:p>
          <a:p>
            <a:pPr>
              <a:buFont typeface="Courier New" panose="02070309020205020404" pitchFamily="49" charset="0"/>
              <a:buChar char="o"/>
            </a:pPr>
            <a:r>
              <a:rPr lang="fr-FR" sz="2400" dirty="0">
                <a:solidFill>
                  <a:schemeClr val="tx1"/>
                </a:solidFill>
              </a:rPr>
              <a:t> la présence d’un verbe conjugué dans la phrase</a:t>
            </a:r>
          </a:p>
        </p:txBody>
      </p:sp>
      <p:sp>
        <p:nvSpPr>
          <p:cNvPr id="5" name="Titre 1">
            <a:extLst>
              <a:ext uri="{FF2B5EF4-FFF2-40B4-BE49-F238E27FC236}">
                <a16:creationId xmlns:a16="http://schemas.microsoft.com/office/drawing/2014/main" id="{8D9ADED6-286A-A14B-80F8-DDF36D676C7A}"/>
              </a:ext>
            </a:extLst>
          </p:cNvPr>
          <p:cNvSpPr txBox="1">
            <a:spLocks/>
          </p:cNvSpPr>
          <p:nvPr/>
        </p:nvSpPr>
        <p:spPr>
          <a:xfrm>
            <a:off x="209862" y="319243"/>
            <a:ext cx="6160958" cy="996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Les performances des élèves</a:t>
            </a:r>
          </a:p>
        </p:txBody>
      </p:sp>
    </p:spTree>
    <p:extLst>
      <p:ext uri="{BB962C8B-B14F-4D97-AF65-F5344CB8AC3E}">
        <p14:creationId xmlns:p14="http://schemas.microsoft.com/office/powerpoint/2010/main" val="2433178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71D3E-5A18-49EB-AD2A-429AF165759F}" type="slidenum">
              <a:rPr lang="en-US" smtClean="0"/>
              <a:t>30</a:t>
            </a:fld>
            <a:endParaRPr lang="en-US"/>
          </a:p>
        </p:txBody>
      </p:sp>
      <p:pic>
        <p:nvPicPr>
          <p:cNvPr id="3" name="Image 2" descr="IMG_371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101" y="4415390"/>
            <a:ext cx="11351175" cy="2306085"/>
          </a:xfrm>
          <a:prstGeom prst="rect">
            <a:avLst/>
          </a:prstGeom>
        </p:spPr>
      </p:pic>
      <p:sp>
        <p:nvSpPr>
          <p:cNvPr id="4" name="Bulle rectangulaire à coins arrondis 3"/>
          <p:cNvSpPr/>
          <p:nvPr/>
        </p:nvSpPr>
        <p:spPr>
          <a:xfrm>
            <a:off x="487101" y="2286134"/>
            <a:ext cx="5867979" cy="1541582"/>
          </a:xfrm>
          <a:prstGeom prst="wedgeRoundRectCallout">
            <a:avLst>
              <a:gd name="adj1" fmla="val -9197"/>
              <a:gd name="adj2" fmla="val 87205"/>
              <a:gd name="adj3" fmla="val 16667"/>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 triangle jaune quand la marque du féminin est audible.</a:t>
            </a:r>
          </a:p>
        </p:txBody>
      </p:sp>
      <p:sp>
        <p:nvSpPr>
          <p:cNvPr id="5" name="Bulle rectangulaire à coins arrondis 4"/>
          <p:cNvSpPr/>
          <p:nvPr/>
        </p:nvSpPr>
        <p:spPr>
          <a:xfrm>
            <a:off x="6699365" y="2442610"/>
            <a:ext cx="5138911" cy="1541581"/>
          </a:xfrm>
          <a:prstGeom prst="wedgeRoundRectCallout">
            <a:avLst>
              <a:gd name="adj1" fmla="val -6610"/>
              <a:gd name="adj2" fmla="val 8928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solidFill>
                  <a:srgbClr val="000000"/>
                </a:solidFill>
              </a:rPr>
              <a:t>Un triangle blanc quand la marque du féminin n’est pas audible.</a:t>
            </a:r>
          </a:p>
        </p:txBody>
      </p:sp>
      <p:sp>
        <p:nvSpPr>
          <p:cNvPr id="6" name="Titre 1">
            <a:extLst>
              <a:ext uri="{FF2B5EF4-FFF2-40B4-BE49-F238E27FC236}">
                <a16:creationId xmlns:a16="http://schemas.microsoft.com/office/drawing/2014/main" id="{8BC16E66-2780-E049-90BD-4F4108B216B0}"/>
              </a:ext>
            </a:extLst>
          </p:cNvPr>
          <p:cNvSpPr txBox="1">
            <a:spLocks/>
          </p:cNvSpPr>
          <p:nvPr/>
        </p:nvSpPr>
        <p:spPr>
          <a:xfrm>
            <a:off x="838200" y="365125"/>
            <a:ext cx="45110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t>L’accord en genre dans le groupe nominal</a:t>
            </a:r>
          </a:p>
        </p:txBody>
      </p:sp>
      <p:sp>
        <p:nvSpPr>
          <p:cNvPr id="7" name="Bulle rectangulaire à coins arrondis 6">
            <a:extLst>
              <a:ext uri="{FF2B5EF4-FFF2-40B4-BE49-F238E27FC236}">
                <a16:creationId xmlns:a16="http://schemas.microsoft.com/office/drawing/2014/main" id="{080A20CE-4DD0-0349-891E-1F6364B94BAD}"/>
              </a:ext>
            </a:extLst>
          </p:cNvPr>
          <p:cNvSpPr/>
          <p:nvPr/>
        </p:nvSpPr>
        <p:spPr>
          <a:xfrm>
            <a:off x="6096000" y="344677"/>
            <a:ext cx="5494020" cy="706883"/>
          </a:xfrm>
          <a:prstGeom prst="wedgeRoundRectCallout">
            <a:avLst>
              <a:gd name="adj1" fmla="val -58818"/>
              <a:gd name="adj2" fmla="val -3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Pour repérer le nom donneur du genre</a:t>
            </a:r>
            <a:endParaRPr lang="fr-FR" dirty="0"/>
          </a:p>
        </p:txBody>
      </p:sp>
      <p:sp>
        <p:nvSpPr>
          <p:cNvPr id="8" name="Bulle rectangulaire à coins arrondis 7">
            <a:extLst>
              <a:ext uri="{FF2B5EF4-FFF2-40B4-BE49-F238E27FC236}">
                <a16:creationId xmlns:a16="http://schemas.microsoft.com/office/drawing/2014/main" id="{024500DF-00CA-3E4F-B22E-B883BB43D837}"/>
              </a:ext>
            </a:extLst>
          </p:cNvPr>
          <p:cNvSpPr/>
          <p:nvPr/>
        </p:nvSpPr>
        <p:spPr>
          <a:xfrm>
            <a:off x="4991100" y="1173640"/>
            <a:ext cx="5494020" cy="706883"/>
          </a:xfrm>
          <a:prstGeom prst="wedgeRoundRectCallout">
            <a:avLst>
              <a:gd name="adj1" fmla="val -58818"/>
              <a:gd name="adj2" fmla="val -67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67% des adjectifs ont des féminins non-audibles</a:t>
            </a:r>
            <a:r>
              <a:rPr lang="fr-FR" dirty="0"/>
              <a:t>.</a:t>
            </a:r>
          </a:p>
        </p:txBody>
      </p:sp>
    </p:spTree>
    <p:extLst>
      <p:ext uri="{BB962C8B-B14F-4D97-AF65-F5344CB8AC3E}">
        <p14:creationId xmlns:p14="http://schemas.microsoft.com/office/powerpoint/2010/main" val="3002235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C7188C-BBA5-3B44-A200-683DA585786C}"/>
              </a:ext>
            </a:extLst>
          </p:cNvPr>
          <p:cNvSpPr>
            <a:spLocks noGrp="1"/>
          </p:cNvSpPr>
          <p:nvPr>
            <p:ph type="title"/>
          </p:nvPr>
        </p:nvSpPr>
        <p:spPr/>
        <p:txBody>
          <a:bodyPr>
            <a:normAutofit/>
          </a:bodyPr>
          <a:lstStyle/>
          <a:p>
            <a:r>
              <a:rPr lang="fr-FR" sz="3200" dirty="0">
                <a:solidFill>
                  <a:schemeClr val="tx1"/>
                </a:solidFill>
              </a:rPr>
              <a:t>La présence d’un verbe conjugué dans la phrase</a:t>
            </a:r>
          </a:p>
        </p:txBody>
      </p:sp>
      <p:sp>
        <p:nvSpPr>
          <p:cNvPr id="5" name="Espace réservé du numéro de diapositive 4">
            <a:extLst>
              <a:ext uri="{FF2B5EF4-FFF2-40B4-BE49-F238E27FC236}">
                <a16:creationId xmlns:a16="http://schemas.microsoft.com/office/drawing/2014/main" id="{00C84E28-9605-2D43-A5A8-21A351EFE672}"/>
              </a:ext>
            </a:extLst>
          </p:cNvPr>
          <p:cNvSpPr>
            <a:spLocks noGrp="1"/>
          </p:cNvSpPr>
          <p:nvPr>
            <p:ph type="sldNum" sz="quarter" idx="12"/>
          </p:nvPr>
        </p:nvSpPr>
        <p:spPr/>
        <p:txBody>
          <a:bodyPr/>
          <a:lstStyle/>
          <a:p>
            <a:fld id="{99145296-13F8-544B-AF70-A2D859660D24}" type="slidenum">
              <a:rPr lang="fr-FR" smtClean="0"/>
              <a:t>31</a:t>
            </a:fld>
            <a:endParaRPr lang="fr-FR"/>
          </a:p>
        </p:txBody>
      </p:sp>
      <p:pic>
        <p:nvPicPr>
          <p:cNvPr id="6" name="Image 5">
            <a:extLst>
              <a:ext uri="{FF2B5EF4-FFF2-40B4-BE49-F238E27FC236}">
                <a16:creationId xmlns:a16="http://schemas.microsoft.com/office/drawing/2014/main" id="{F0DAE792-0E13-ED4E-8703-270396090DB1}"/>
              </a:ext>
            </a:extLst>
          </p:cNvPr>
          <p:cNvPicPr>
            <a:picLocks noChangeAspect="1"/>
          </p:cNvPicPr>
          <p:nvPr/>
        </p:nvPicPr>
        <p:blipFill>
          <a:blip r:embed="rId2"/>
          <a:stretch>
            <a:fillRect/>
          </a:stretch>
        </p:blipFill>
        <p:spPr>
          <a:xfrm>
            <a:off x="4267201" y="260190"/>
            <a:ext cx="4861560" cy="6461285"/>
          </a:xfrm>
          <a:prstGeom prst="rect">
            <a:avLst/>
          </a:prstGeom>
        </p:spPr>
      </p:pic>
    </p:spTree>
    <p:extLst>
      <p:ext uri="{BB962C8B-B14F-4D97-AF65-F5344CB8AC3E}">
        <p14:creationId xmlns:p14="http://schemas.microsoft.com/office/powerpoint/2010/main" val="1909259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4F1FB-9878-4743-986F-6E2EDEBC61B0}"/>
              </a:ext>
            </a:extLst>
          </p:cNvPr>
          <p:cNvSpPr>
            <a:spLocks noGrp="1"/>
          </p:cNvSpPr>
          <p:nvPr>
            <p:ph type="title" idx="4294967295"/>
          </p:nvPr>
        </p:nvSpPr>
        <p:spPr>
          <a:xfrm>
            <a:off x="647700" y="287338"/>
            <a:ext cx="10058400" cy="1449387"/>
          </a:xfrm>
        </p:spPr>
        <p:txBody>
          <a:bodyPr>
            <a:normAutofit/>
          </a:bodyPr>
          <a:lstStyle/>
          <a:p>
            <a:r>
              <a:rPr lang="fr-FR" dirty="0">
                <a:solidFill>
                  <a:schemeClr val="tx1"/>
                </a:solidFill>
              </a:rPr>
              <a:t>Dans la classe une démarche en 3 temps</a:t>
            </a:r>
          </a:p>
        </p:txBody>
      </p:sp>
      <p:graphicFrame>
        <p:nvGraphicFramePr>
          <p:cNvPr id="5" name="Espace réservé du contenu 2">
            <a:extLst>
              <a:ext uri="{FF2B5EF4-FFF2-40B4-BE49-F238E27FC236}">
                <a16:creationId xmlns:a16="http://schemas.microsoft.com/office/drawing/2014/main" id="{71AA0E51-B726-4322-8084-DF033B243C67}"/>
              </a:ext>
            </a:extLst>
          </p:cNvPr>
          <p:cNvGraphicFramePr>
            <a:graphicFrameLocks noGrp="1"/>
          </p:cNvGraphicFramePr>
          <p:nvPr>
            <p:ph idx="4294967295"/>
            <p:extLst>
              <p:ext uri="{D42A27DB-BD31-4B8C-83A1-F6EECF244321}">
                <p14:modId xmlns:p14="http://schemas.microsoft.com/office/powerpoint/2010/main" val="1133303192"/>
              </p:ext>
            </p:extLst>
          </p:nvPr>
        </p:nvGraphicFramePr>
        <p:xfrm>
          <a:off x="408214" y="1736725"/>
          <a:ext cx="11783786" cy="438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915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CD49538-A344-6E49-BCC6-A5518757C028}" type="slidenum">
              <a:rPr lang="fr-FR" smtClean="0">
                <a:solidFill>
                  <a:prstClr val="white"/>
                </a:solidFill>
                <a:latin typeface="Rockwell"/>
              </a:rPr>
              <a:pPr/>
              <a:t>33</a:t>
            </a:fld>
            <a:endParaRPr lang="fr-FR">
              <a:solidFill>
                <a:prstClr val="white"/>
              </a:solidFill>
              <a:latin typeface="Rockwell"/>
            </a:endParaRPr>
          </a:p>
        </p:txBody>
      </p:sp>
      <p:pic>
        <p:nvPicPr>
          <p:cNvPr id="10" name="Espace réservé du contenu 3" descr="IMG_0505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0114" y="274639"/>
            <a:ext cx="4768063" cy="6193895"/>
          </a:xfrm>
          <a:prstGeom prst="rect">
            <a:avLst/>
          </a:prstGeom>
        </p:spPr>
      </p:pic>
      <p:sp>
        <p:nvSpPr>
          <p:cNvPr id="12" name="Rectangle à coins arrondis 11"/>
          <p:cNvSpPr/>
          <p:nvPr/>
        </p:nvSpPr>
        <p:spPr>
          <a:xfrm>
            <a:off x="4673600" y="432283"/>
            <a:ext cx="2118251" cy="1080709"/>
          </a:xfrm>
          <a:prstGeom prst="round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133" dirty="0">
                <a:solidFill>
                  <a:srgbClr val="000000"/>
                </a:solidFill>
                <a:latin typeface="Rockwell"/>
              </a:rPr>
              <a:t>Collecter</a:t>
            </a:r>
          </a:p>
        </p:txBody>
      </p:sp>
      <p:sp>
        <p:nvSpPr>
          <p:cNvPr id="13" name="Rectangle à coins arrondis 12"/>
          <p:cNvSpPr/>
          <p:nvPr/>
        </p:nvSpPr>
        <p:spPr>
          <a:xfrm>
            <a:off x="4487334" y="3472195"/>
            <a:ext cx="2562780" cy="1195660"/>
          </a:xfrm>
          <a:prstGeom prst="round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133" dirty="0">
                <a:solidFill>
                  <a:srgbClr val="000000"/>
                </a:solidFill>
                <a:latin typeface="Rockwell"/>
              </a:rPr>
              <a:t>Apprendre par l’analogie orthographique</a:t>
            </a:r>
          </a:p>
        </p:txBody>
      </p:sp>
      <p:sp>
        <p:nvSpPr>
          <p:cNvPr id="14" name="Rectangle à coins arrondis 13"/>
          <p:cNvSpPr/>
          <p:nvPr/>
        </p:nvSpPr>
        <p:spPr>
          <a:xfrm>
            <a:off x="4673601" y="1821987"/>
            <a:ext cx="2118249" cy="1278839"/>
          </a:xfrm>
          <a:prstGeom prst="round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133" dirty="0">
                <a:solidFill>
                  <a:srgbClr val="000000"/>
                </a:solidFill>
                <a:latin typeface="Rockwell"/>
              </a:rPr>
              <a:t>Observer les occurrences</a:t>
            </a:r>
          </a:p>
        </p:txBody>
      </p:sp>
      <p:sp>
        <p:nvSpPr>
          <p:cNvPr id="15" name="Flèche courbée vers la droite 14"/>
          <p:cNvSpPr/>
          <p:nvPr/>
        </p:nvSpPr>
        <p:spPr>
          <a:xfrm>
            <a:off x="4201113" y="1038472"/>
            <a:ext cx="380177" cy="1567029"/>
          </a:xfrm>
          <a:prstGeom prst="curved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black"/>
              </a:solidFill>
              <a:latin typeface="Rockwell"/>
            </a:endParaRPr>
          </a:p>
        </p:txBody>
      </p:sp>
      <p:sp>
        <p:nvSpPr>
          <p:cNvPr id="16" name="Flèche courbée vers la droite 15"/>
          <p:cNvSpPr/>
          <p:nvPr/>
        </p:nvSpPr>
        <p:spPr>
          <a:xfrm>
            <a:off x="4008847" y="2846826"/>
            <a:ext cx="489421" cy="1567029"/>
          </a:xfrm>
          <a:prstGeom prst="curved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black"/>
              </a:solidFill>
              <a:latin typeface="Rockwell"/>
            </a:endParaRPr>
          </a:p>
        </p:txBody>
      </p:sp>
      <p:sp>
        <p:nvSpPr>
          <p:cNvPr id="17" name="ZoneTexte 16"/>
          <p:cNvSpPr txBox="1"/>
          <p:nvPr/>
        </p:nvSpPr>
        <p:spPr>
          <a:xfrm>
            <a:off x="1387929" y="5972291"/>
            <a:ext cx="5662184" cy="276999"/>
          </a:xfrm>
          <a:prstGeom prst="rect">
            <a:avLst/>
          </a:prstGeom>
          <a:noFill/>
        </p:spPr>
        <p:txBody>
          <a:bodyPr wrap="square" rtlCol="0">
            <a:spAutoFit/>
          </a:bodyPr>
          <a:lstStyle/>
          <a:p>
            <a:pPr algn="ctr"/>
            <a:r>
              <a:rPr lang="fr-FR" sz="1200" i="1" dirty="0">
                <a:solidFill>
                  <a:prstClr val="black"/>
                </a:solidFill>
                <a:latin typeface="Rockwell"/>
              </a:rPr>
              <a:t>CE1 Maryline Cortes Ecole Marie Curie PEGOMAS</a:t>
            </a:r>
          </a:p>
        </p:txBody>
      </p:sp>
      <p:pic>
        <p:nvPicPr>
          <p:cNvPr id="18" name="Image 17" descr="IMG_385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32283"/>
            <a:ext cx="4007393" cy="4543292"/>
          </a:xfrm>
          <a:prstGeom prst="rect">
            <a:avLst/>
          </a:prstGeom>
        </p:spPr>
      </p:pic>
    </p:spTree>
    <p:extLst>
      <p:ext uri="{BB962C8B-B14F-4D97-AF65-F5344CB8AC3E}">
        <p14:creationId xmlns:p14="http://schemas.microsoft.com/office/powerpoint/2010/main" val="139238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71A527-509D-4A78-B3D7-D87ADA86E282}"/>
              </a:ext>
            </a:extLst>
          </p:cNvPr>
          <p:cNvPicPr>
            <a:picLocks noChangeAspect="1"/>
          </p:cNvPicPr>
          <p:nvPr/>
        </p:nvPicPr>
        <p:blipFill>
          <a:blip r:embed="rId2"/>
          <a:stretch>
            <a:fillRect/>
          </a:stretch>
        </p:blipFill>
        <p:spPr>
          <a:xfrm>
            <a:off x="293915" y="297307"/>
            <a:ext cx="6246772" cy="6263386"/>
          </a:xfrm>
          <a:prstGeom prst="rect">
            <a:avLst/>
          </a:prstGeom>
        </p:spPr>
      </p:pic>
      <p:pic>
        <p:nvPicPr>
          <p:cNvPr id="3" name="Image 2">
            <a:extLst>
              <a:ext uri="{FF2B5EF4-FFF2-40B4-BE49-F238E27FC236}">
                <a16:creationId xmlns:a16="http://schemas.microsoft.com/office/drawing/2014/main" id="{D91A06C3-64CA-5B43-BEB3-4B5F44F716E9}"/>
              </a:ext>
            </a:extLst>
          </p:cNvPr>
          <p:cNvPicPr>
            <a:picLocks noChangeAspect="1"/>
          </p:cNvPicPr>
          <p:nvPr/>
        </p:nvPicPr>
        <p:blipFill>
          <a:blip r:embed="rId3"/>
          <a:stretch>
            <a:fillRect/>
          </a:stretch>
        </p:blipFill>
        <p:spPr>
          <a:xfrm>
            <a:off x="6906986" y="446542"/>
            <a:ext cx="4532983" cy="5964915"/>
          </a:xfrm>
          <a:prstGeom prst="rect">
            <a:avLst/>
          </a:prstGeom>
        </p:spPr>
      </p:pic>
    </p:spTree>
    <p:extLst>
      <p:ext uri="{BB962C8B-B14F-4D97-AF65-F5344CB8AC3E}">
        <p14:creationId xmlns:p14="http://schemas.microsoft.com/office/powerpoint/2010/main" val="2696254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A3BD035-0A14-8B42-B669-F478602D65D8}"/>
              </a:ext>
            </a:extLst>
          </p:cNvPr>
          <p:cNvSpPr>
            <a:spLocks noGrp="1"/>
          </p:cNvSpPr>
          <p:nvPr>
            <p:ph type="ctrTitle"/>
          </p:nvPr>
        </p:nvSpPr>
        <p:spPr/>
        <p:txBody>
          <a:bodyPr/>
          <a:lstStyle/>
          <a:p>
            <a:r>
              <a:rPr lang="fr-FR" dirty="0"/>
              <a:t>A RETENIR</a:t>
            </a:r>
          </a:p>
        </p:txBody>
      </p:sp>
      <p:sp>
        <p:nvSpPr>
          <p:cNvPr id="3" name="Espace réservé du numéro de diapositive 2">
            <a:extLst>
              <a:ext uri="{FF2B5EF4-FFF2-40B4-BE49-F238E27FC236}">
                <a16:creationId xmlns:a16="http://schemas.microsoft.com/office/drawing/2014/main" id="{23F57781-4E6C-8348-811C-F36BD4A2C711}"/>
              </a:ext>
            </a:extLst>
          </p:cNvPr>
          <p:cNvSpPr>
            <a:spLocks noGrp="1"/>
          </p:cNvSpPr>
          <p:nvPr>
            <p:ph type="sldNum" sz="quarter" idx="12"/>
          </p:nvPr>
        </p:nvSpPr>
        <p:spPr/>
        <p:txBody>
          <a:bodyPr/>
          <a:lstStyle/>
          <a:p>
            <a:fld id="{99145296-13F8-544B-AF70-A2D859660D24}" type="slidenum">
              <a:rPr lang="fr-FR" smtClean="0"/>
              <a:t>35</a:t>
            </a:fld>
            <a:endParaRPr lang="fr-FR"/>
          </a:p>
        </p:txBody>
      </p:sp>
    </p:spTree>
    <p:extLst>
      <p:ext uri="{BB962C8B-B14F-4D97-AF65-F5344CB8AC3E}">
        <p14:creationId xmlns:p14="http://schemas.microsoft.com/office/powerpoint/2010/main" val="488691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89BC9A-0216-D143-AEC0-232FA966F2B8}"/>
              </a:ext>
            </a:extLst>
          </p:cNvPr>
          <p:cNvSpPr>
            <a:spLocks noGrp="1"/>
          </p:cNvSpPr>
          <p:nvPr>
            <p:ph type="sldNum" sz="quarter" idx="12"/>
          </p:nvPr>
        </p:nvSpPr>
        <p:spPr/>
        <p:txBody>
          <a:bodyPr/>
          <a:lstStyle/>
          <a:p>
            <a:fld id="{99145296-13F8-544B-AF70-A2D859660D24}" type="slidenum">
              <a:rPr lang="fr-FR" smtClean="0"/>
              <a:t>36</a:t>
            </a:fld>
            <a:endParaRPr lang="fr-FR"/>
          </a:p>
        </p:txBody>
      </p:sp>
      <p:sp>
        <p:nvSpPr>
          <p:cNvPr id="5" name="ZoneTexte 4">
            <a:extLst>
              <a:ext uri="{FF2B5EF4-FFF2-40B4-BE49-F238E27FC236}">
                <a16:creationId xmlns:a16="http://schemas.microsoft.com/office/drawing/2014/main" id="{1BAB0E97-3304-7E46-9C9B-490F0060E20D}"/>
              </a:ext>
            </a:extLst>
          </p:cNvPr>
          <p:cNvSpPr txBox="1"/>
          <p:nvPr/>
        </p:nvSpPr>
        <p:spPr>
          <a:xfrm>
            <a:off x="577439" y="670362"/>
            <a:ext cx="11326090" cy="5847755"/>
          </a:xfrm>
          <a:prstGeom prst="rect">
            <a:avLst/>
          </a:prstGeom>
          <a:noFill/>
        </p:spPr>
        <p:txBody>
          <a:bodyPr wrap="square" rtlCol="0">
            <a:spAutoFit/>
          </a:bodyPr>
          <a:lstStyle/>
          <a:p>
            <a:pPr marL="571500" indent="-571500">
              <a:buFont typeface="Arial" panose="020B0604020202020204" pitchFamily="34" charset="0"/>
              <a:buChar char="•"/>
            </a:pPr>
            <a:r>
              <a:rPr lang="fr-FR" sz="4000" b="1" dirty="0"/>
              <a:t>Ecrire</a:t>
            </a:r>
            <a:r>
              <a:rPr lang="fr-FR" sz="4000" dirty="0"/>
              <a:t> tout au long de l’année des mots et des </a:t>
            </a:r>
            <a:r>
              <a:rPr lang="fr-FR" sz="4000" u="sng" dirty="0"/>
              <a:t>unités supérieures au mot </a:t>
            </a:r>
            <a:r>
              <a:rPr lang="fr-FR" sz="4000" dirty="0"/>
              <a:t>(phrase et texte)</a:t>
            </a:r>
          </a:p>
          <a:p>
            <a:pPr marL="571500" indent="-571500">
              <a:buFont typeface="Arial" panose="020B0604020202020204" pitchFamily="34" charset="0"/>
              <a:buChar char="•"/>
            </a:pPr>
            <a:r>
              <a:rPr lang="fr-FR" sz="4000" b="1" dirty="0"/>
              <a:t>Oraliser</a:t>
            </a:r>
            <a:r>
              <a:rPr lang="fr-FR" sz="4000" dirty="0"/>
              <a:t> avant d’écrire. (planifier)</a:t>
            </a:r>
          </a:p>
          <a:p>
            <a:pPr marL="571500" indent="-571500">
              <a:buFont typeface="Arial" panose="020B0604020202020204" pitchFamily="34" charset="0"/>
              <a:buChar char="•"/>
            </a:pPr>
            <a:r>
              <a:rPr lang="fr-FR" sz="4000" b="1" dirty="0"/>
              <a:t>Expliciter </a:t>
            </a:r>
            <a:r>
              <a:rPr lang="fr-FR" sz="4000" dirty="0"/>
              <a:t>: comment on écrit, pourquoi on fait ainsi ? </a:t>
            </a:r>
          </a:p>
          <a:p>
            <a:pPr marL="571500" indent="-571500">
              <a:buFont typeface="Arial" panose="020B0604020202020204" pitchFamily="34" charset="0"/>
              <a:buChar char="•"/>
            </a:pPr>
            <a:r>
              <a:rPr lang="fr-FR" sz="4000" b="1" dirty="0"/>
              <a:t>Articuler</a:t>
            </a:r>
            <a:r>
              <a:rPr lang="fr-FR" sz="4000" dirty="0"/>
              <a:t> l’étude de la langue au service des productions d’écrits.</a:t>
            </a:r>
          </a:p>
          <a:p>
            <a:pPr marL="571500" indent="-571500">
              <a:buFont typeface="Arial" panose="020B0604020202020204" pitchFamily="34" charset="0"/>
              <a:buChar char="•"/>
            </a:pPr>
            <a:r>
              <a:rPr lang="fr-FR" sz="4000" b="1" dirty="0"/>
              <a:t>Réviser</a:t>
            </a:r>
            <a:r>
              <a:rPr lang="fr-FR" sz="4000" dirty="0"/>
              <a:t> son texte : épaissir et corriger.</a:t>
            </a:r>
          </a:p>
          <a:p>
            <a:pPr marL="571500" indent="-571500">
              <a:buFont typeface="Arial" panose="020B0604020202020204" pitchFamily="34" charset="0"/>
              <a:buChar char="•"/>
            </a:pPr>
            <a:endParaRPr lang="fr-FR" sz="3600" dirty="0"/>
          </a:p>
          <a:p>
            <a:endParaRPr lang="fr-FR" dirty="0"/>
          </a:p>
        </p:txBody>
      </p:sp>
    </p:spTree>
    <p:extLst>
      <p:ext uri="{BB962C8B-B14F-4D97-AF65-F5344CB8AC3E}">
        <p14:creationId xmlns:p14="http://schemas.microsoft.com/office/powerpoint/2010/main" val="255223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C7188C-BBA5-3B44-A200-683DA585786C}"/>
              </a:ext>
            </a:extLst>
          </p:cNvPr>
          <p:cNvSpPr>
            <a:spLocks noGrp="1"/>
          </p:cNvSpPr>
          <p:nvPr>
            <p:ph type="title"/>
          </p:nvPr>
        </p:nvSpPr>
        <p:spPr/>
        <p:txBody>
          <a:bodyPr>
            <a:normAutofit/>
          </a:bodyPr>
          <a:lstStyle/>
          <a:p>
            <a:r>
              <a:rPr lang="fr-FR" sz="3200" dirty="0">
                <a:solidFill>
                  <a:schemeClr val="tx1"/>
                </a:solidFill>
              </a:rPr>
              <a:t>Le principe de la segmentation graphique</a:t>
            </a:r>
          </a:p>
        </p:txBody>
      </p:sp>
      <p:sp>
        <p:nvSpPr>
          <p:cNvPr id="5" name="Espace réservé du numéro de diapositive 4">
            <a:extLst>
              <a:ext uri="{FF2B5EF4-FFF2-40B4-BE49-F238E27FC236}">
                <a16:creationId xmlns:a16="http://schemas.microsoft.com/office/drawing/2014/main" id="{00C84E28-9605-2D43-A5A8-21A351EFE672}"/>
              </a:ext>
            </a:extLst>
          </p:cNvPr>
          <p:cNvSpPr>
            <a:spLocks noGrp="1"/>
          </p:cNvSpPr>
          <p:nvPr>
            <p:ph type="sldNum" sz="quarter" idx="12"/>
          </p:nvPr>
        </p:nvSpPr>
        <p:spPr/>
        <p:txBody>
          <a:bodyPr/>
          <a:lstStyle/>
          <a:p>
            <a:fld id="{99145296-13F8-544B-AF70-A2D859660D24}" type="slidenum">
              <a:rPr lang="fr-FR" smtClean="0"/>
              <a:t>4</a:t>
            </a:fld>
            <a:endParaRPr lang="fr-FR"/>
          </a:p>
        </p:txBody>
      </p:sp>
      <p:pic>
        <p:nvPicPr>
          <p:cNvPr id="7" name="Image 6">
            <a:extLst>
              <a:ext uri="{FF2B5EF4-FFF2-40B4-BE49-F238E27FC236}">
                <a16:creationId xmlns:a16="http://schemas.microsoft.com/office/drawing/2014/main" id="{1862917F-CE36-7941-82CE-8FDADB080D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6718" y="1966634"/>
            <a:ext cx="7981869" cy="2915587"/>
          </a:xfrm>
          <a:prstGeom prst="rect">
            <a:avLst/>
          </a:prstGeom>
          <a:ln>
            <a:solidFill>
              <a:schemeClr val="tx1"/>
            </a:solidFill>
          </a:ln>
        </p:spPr>
      </p:pic>
    </p:spTree>
    <p:extLst>
      <p:ext uri="{BB962C8B-B14F-4D97-AF65-F5344CB8AC3E}">
        <p14:creationId xmlns:p14="http://schemas.microsoft.com/office/powerpoint/2010/main" val="2730981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058C8B-25BB-A846-A2D8-C98F971CE6AA}"/>
              </a:ext>
            </a:extLst>
          </p:cNvPr>
          <p:cNvSpPr/>
          <p:nvPr/>
        </p:nvSpPr>
        <p:spPr>
          <a:xfrm>
            <a:off x="619592" y="6231810"/>
            <a:ext cx="9798571" cy="369332"/>
          </a:xfrm>
          <a:prstGeom prst="rect">
            <a:avLst/>
          </a:prstGeom>
        </p:spPr>
        <p:txBody>
          <a:bodyPr wrap="square">
            <a:spAutoFit/>
          </a:bodyPr>
          <a:lstStyle/>
          <a:p>
            <a:r>
              <a:rPr lang="fr-FR" dirty="0"/>
              <a:t>https://</a:t>
            </a:r>
            <a:r>
              <a:rPr lang="fr-FR" dirty="0" err="1"/>
              <a:t>www.cairn.info</a:t>
            </a:r>
            <a:r>
              <a:rPr lang="fr-FR" dirty="0"/>
              <a:t>/revue-francaise-de-linguistique-appliquee-2008-2-page-93.htm</a:t>
            </a:r>
          </a:p>
        </p:txBody>
      </p:sp>
      <p:sp>
        <p:nvSpPr>
          <p:cNvPr id="4" name="Rectangle 3">
            <a:extLst>
              <a:ext uri="{FF2B5EF4-FFF2-40B4-BE49-F238E27FC236}">
                <a16:creationId xmlns:a16="http://schemas.microsoft.com/office/drawing/2014/main" id="{3EE95298-39C1-C046-A69C-FC2FECC4FA56}"/>
              </a:ext>
            </a:extLst>
          </p:cNvPr>
          <p:cNvSpPr/>
          <p:nvPr/>
        </p:nvSpPr>
        <p:spPr>
          <a:xfrm>
            <a:off x="561256" y="1447480"/>
            <a:ext cx="11069488" cy="4832092"/>
          </a:xfrm>
          <a:prstGeom prst="rect">
            <a:avLst/>
          </a:prstGeom>
        </p:spPr>
        <p:txBody>
          <a:bodyPr wrap="square">
            <a:spAutoFit/>
          </a:bodyPr>
          <a:lstStyle/>
          <a:p>
            <a:pPr marL="457200" indent="-457200">
              <a:buFont typeface="Arial" panose="020B0604020202020204" pitchFamily="34" charset="0"/>
              <a:buChar char="•"/>
            </a:pPr>
            <a:r>
              <a:rPr lang="fr-FR" sz="2800" dirty="0">
                <a:latin typeface="+mj-lt"/>
              </a:rPr>
              <a:t>Contrairement à ce que l’on pourrait penser, segmenter les phrases en mots n’est pas une tâche facile. Il suffit d’écouter une langue étrangère pour se rendre compte que nous n’entendons pas spontanément des suites de mots mais </a:t>
            </a:r>
            <a:r>
              <a:rPr lang="fr-FR" sz="2800" b="1" dirty="0">
                <a:latin typeface="+mj-lt"/>
              </a:rPr>
              <a:t>plutôt des suites de syllabes ininterrompues</a:t>
            </a:r>
            <a:r>
              <a:rPr lang="fr-FR" sz="2800" dirty="0">
                <a:latin typeface="+mj-lt"/>
              </a:rPr>
              <a:t>.</a:t>
            </a:r>
          </a:p>
          <a:p>
            <a:pPr marL="457200" indent="-457200">
              <a:buFont typeface="Arial" panose="020B0604020202020204" pitchFamily="34" charset="0"/>
              <a:buChar char="•"/>
            </a:pPr>
            <a:endParaRPr lang="fr-FR" sz="2800" dirty="0">
              <a:latin typeface="+mj-lt"/>
            </a:endParaRPr>
          </a:p>
          <a:p>
            <a:pPr marL="457200" indent="-457200">
              <a:buFont typeface="Arial" panose="020B0604020202020204" pitchFamily="34" charset="0"/>
              <a:buChar char="•"/>
            </a:pPr>
            <a:r>
              <a:rPr lang="fr-FR" sz="2800" dirty="0">
                <a:latin typeface="+mj-lt"/>
              </a:rPr>
              <a:t> Ceci vient du fait que la parole est continue : il n’y a pas de marques universelles et systématiques qui permettent de repérer où commencent et où finissent les mots dans les phrases. </a:t>
            </a:r>
          </a:p>
          <a:p>
            <a:pPr marL="457200" indent="-457200">
              <a:buFont typeface="Arial" panose="020B0604020202020204" pitchFamily="34" charset="0"/>
              <a:buChar char="•"/>
            </a:pPr>
            <a:endParaRPr lang="fr-FR" sz="2800" b="1" dirty="0">
              <a:latin typeface="+mj-lt"/>
            </a:endParaRPr>
          </a:p>
          <a:p>
            <a:pPr marL="457200" indent="-457200">
              <a:buFont typeface="Arial" panose="020B0604020202020204" pitchFamily="34" charset="0"/>
              <a:buChar char="•"/>
            </a:pPr>
            <a:r>
              <a:rPr lang="fr-FR" sz="2800" b="1" dirty="0">
                <a:latin typeface="+mj-lt"/>
              </a:rPr>
              <a:t>L’équivalent des espaces entre les mots écrits n’existe pas dans le langage oral</a:t>
            </a:r>
            <a:r>
              <a:rPr lang="fr-FR" sz="2800" b="1" dirty="0">
                <a:solidFill>
                  <a:srgbClr val="323232"/>
                </a:solidFill>
                <a:latin typeface="+mj-lt"/>
              </a:rPr>
              <a:t>.</a:t>
            </a:r>
            <a:endParaRPr lang="fr-FR" sz="2800" b="1" dirty="0">
              <a:latin typeface="+mj-lt"/>
            </a:endParaRPr>
          </a:p>
        </p:txBody>
      </p:sp>
      <p:sp>
        <p:nvSpPr>
          <p:cNvPr id="5" name="Espace réservé du numéro de diapositive 4">
            <a:extLst>
              <a:ext uri="{FF2B5EF4-FFF2-40B4-BE49-F238E27FC236}">
                <a16:creationId xmlns:a16="http://schemas.microsoft.com/office/drawing/2014/main" id="{8BEC37C8-CB53-694C-A081-A294C376F7F3}"/>
              </a:ext>
            </a:extLst>
          </p:cNvPr>
          <p:cNvSpPr>
            <a:spLocks noGrp="1"/>
          </p:cNvSpPr>
          <p:nvPr>
            <p:ph type="sldNum" sz="quarter" idx="12"/>
          </p:nvPr>
        </p:nvSpPr>
        <p:spPr/>
        <p:txBody>
          <a:bodyPr/>
          <a:lstStyle/>
          <a:p>
            <a:fld id="{99145296-13F8-544B-AF70-A2D859660D24}" type="slidenum">
              <a:rPr lang="fr-FR" smtClean="0"/>
              <a:t>5</a:t>
            </a:fld>
            <a:endParaRPr lang="fr-FR"/>
          </a:p>
        </p:txBody>
      </p:sp>
      <p:sp>
        <p:nvSpPr>
          <p:cNvPr id="6" name="Titre 1">
            <a:extLst>
              <a:ext uri="{FF2B5EF4-FFF2-40B4-BE49-F238E27FC236}">
                <a16:creationId xmlns:a16="http://schemas.microsoft.com/office/drawing/2014/main" id="{2B5BC6AA-04B4-1542-88CA-A5B5C69C9396}"/>
              </a:ext>
            </a:extLst>
          </p:cNvPr>
          <p:cNvSpPr txBox="1">
            <a:spLocks/>
          </p:cNvSpPr>
          <p:nvPr/>
        </p:nvSpPr>
        <p:spPr>
          <a:xfrm>
            <a:off x="619592" y="450530"/>
            <a:ext cx="6160958" cy="9969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Segmenter les phrases en mots</a:t>
            </a:r>
          </a:p>
        </p:txBody>
      </p:sp>
    </p:spTree>
    <p:extLst>
      <p:ext uri="{BB962C8B-B14F-4D97-AF65-F5344CB8AC3E}">
        <p14:creationId xmlns:p14="http://schemas.microsoft.com/office/powerpoint/2010/main" val="348685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058C8B-25BB-A846-A2D8-C98F971CE6AA}"/>
              </a:ext>
            </a:extLst>
          </p:cNvPr>
          <p:cNvSpPr/>
          <p:nvPr/>
        </p:nvSpPr>
        <p:spPr>
          <a:xfrm>
            <a:off x="436712" y="6281978"/>
            <a:ext cx="9798571" cy="369332"/>
          </a:xfrm>
          <a:prstGeom prst="rect">
            <a:avLst/>
          </a:prstGeom>
        </p:spPr>
        <p:txBody>
          <a:bodyPr wrap="square">
            <a:spAutoFit/>
          </a:bodyPr>
          <a:lstStyle/>
          <a:p>
            <a:r>
              <a:rPr lang="fr-FR" dirty="0"/>
              <a:t>https://</a:t>
            </a:r>
            <a:r>
              <a:rPr lang="fr-FR" dirty="0" err="1"/>
              <a:t>www.cairn.info</a:t>
            </a:r>
            <a:r>
              <a:rPr lang="fr-FR" dirty="0"/>
              <a:t>/revue-francaise-de-linguistique-appliquee-2008-2-page-93.htm</a:t>
            </a:r>
          </a:p>
        </p:txBody>
      </p:sp>
      <p:sp>
        <p:nvSpPr>
          <p:cNvPr id="4" name="Rectangle 3">
            <a:extLst>
              <a:ext uri="{FF2B5EF4-FFF2-40B4-BE49-F238E27FC236}">
                <a16:creationId xmlns:a16="http://schemas.microsoft.com/office/drawing/2014/main" id="{3EE95298-39C1-C046-A69C-FC2FECC4FA56}"/>
              </a:ext>
            </a:extLst>
          </p:cNvPr>
          <p:cNvSpPr/>
          <p:nvPr/>
        </p:nvSpPr>
        <p:spPr>
          <a:xfrm>
            <a:off x="563880" y="1218159"/>
            <a:ext cx="11186160" cy="4955203"/>
          </a:xfrm>
          <a:prstGeom prst="rect">
            <a:avLst/>
          </a:prstGeom>
        </p:spPr>
        <p:txBody>
          <a:bodyPr wrap="square">
            <a:spAutoFit/>
          </a:bodyPr>
          <a:lstStyle/>
          <a:p>
            <a:r>
              <a:rPr lang="fr-FR" sz="3200" dirty="0">
                <a:cs typeface="Al Bayan Plain" pitchFamily="2" charset="-78"/>
              </a:rPr>
              <a:t>Les enfants utiliseraient deux sources d’informations pour repérer un mot : </a:t>
            </a:r>
          </a:p>
          <a:p>
            <a:pPr marL="457200" indent="-457200">
              <a:buFont typeface="Arial" panose="020B0604020202020204" pitchFamily="34" charset="0"/>
              <a:buChar char="•"/>
            </a:pPr>
            <a:r>
              <a:rPr lang="fr-FR" sz="3200" b="1" dirty="0">
                <a:cs typeface="Al Bayan Plain" pitchFamily="2" charset="-78"/>
              </a:rPr>
              <a:t>les mots grammaticaux</a:t>
            </a:r>
          </a:p>
          <a:p>
            <a:pPr marL="457200" indent="-457200">
              <a:buFont typeface="Arial" panose="020B0604020202020204" pitchFamily="34" charset="0"/>
              <a:buChar char="•"/>
            </a:pPr>
            <a:r>
              <a:rPr lang="fr-FR" sz="3200" b="1" dirty="0">
                <a:cs typeface="Al Bayan Plain" pitchFamily="2" charset="-78"/>
              </a:rPr>
              <a:t> la prosodie des phrases</a:t>
            </a:r>
          </a:p>
          <a:p>
            <a:endParaRPr lang="fr-FR" sz="3200" b="1" dirty="0">
              <a:cs typeface="Al Bayan Plain" pitchFamily="2" charset="-78"/>
            </a:endParaRPr>
          </a:p>
          <a:p>
            <a:r>
              <a:rPr lang="fr-FR" sz="3200" dirty="0">
                <a:cs typeface="Al Bayan Plain" pitchFamily="2" charset="-78"/>
              </a:rPr>
              <a:t>De récentes études ont montré que des adultes francophones pouvaient effectivement trouver la catégorie syntaxique de certains mots en ayant uniquement accès aux mots grammaticaux et à  la prosodie des phrases. </a:t>
            </a:r>
          </a:p>
          <a:p>
            <a:endParaRPr lang="fr-FR" sz="2800" dirty="0">
              <a:cs typeface="Al Bayan Plain" pitchFamily="2" charset="-78"/>
            </a:endParaRPr>
          </a:p>
        </p:txBody>
      </p:sp>
      <p:sp>
        <p:nvSpPr>
          <p:cNvPr id="5" name="Espace réservé du numéro de diapositive 4">
            <a:extLst>
              <a:ext uri="{FF2B5EF4-FFF2-40B4-BE49-F238E27FC236}">
                <a16:creationId xmlns:a16="http://schemas.microsoft.com/office/drawing/2014/main" id="{8BEC37C8-CB53-694C-A081-A294C376F7F3}"/>
              </a:ext>
            </a:extLst>
          </p:cNvPr>
          <p:cNvSpPr>
            <a:spLocks noGrp="1"/>
          </p:cNvSpPr>
          <p:nvPr>
            <p:ph type="sldNum" sz="quarter" idx="12"/>
          </p:nvPr>
        </p:nvSpPr>
        <p:spPr/>
        <p:txBody>
          <a:bodyPr/>
          <a:lstStyle/>
          <a:p>
            <a:fld id="{99145296-13F8-544B-AF70-A2D859660D24}" type="slidenum">
              <a:rPr lang="fr-FR" smtClean="0"/>
              <a:t>6</a:t>
            </a:fld>
            <a:endParaRPr lang="fr-FR"/>
          </a:p>
        </p:txBody>
      </p:sp>
      <p:sp>
        <p:nvSpPr>
          <p:cNvPr id="6" name="Titre 1">
            <a:extLst>
              <a:ext uri="{FF2B5EF4-FFF2-40B4-BE49-F238E27FC236}">
                <a16:creationId xmlns:a16="http://schemas.microsoft.com/office/drawing/2014/main" id="{2B5BC6AA-04B4-1542-88CA-A5B5C69C9396}"/>
              </a:ext>
            </a:extLst>
          </p:cNvPr>
          <p:cNvSpPr txBox="1">
            <a:spLocks/>
          </p:cNvSpPr>
          <p:nvPr/>
        </p:nvSpPr>
        <p:spPr>
          <a:xfrm>
            <a:off x="563880" y="368883"/>
            <a:ext cx="6192688" cy="631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Trouver le sens des mots</a:t>
            </a:r>
          </a:p>
        </p:txBody>
      </p:sp>
    </p:spTree>
    <p:extLst>
      <p:ext uri="{BB962C8B-B14F-4D97-AF65-F5344CB8AC3E}">
        <p14:creationId xmlns:p14="http://schemas.microsoft.com/office/powerpoint/2010/main" val="116336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789E641-6E2A-F84B-8140-D7E7D4BFF2FD}"/>
              </a:ext>
            </a:extLst>
          </p:cNvPr>
          <p:cNvSpPr>
            <a:spLocks noGrp="1"/>
          </p:cNvSpPr>
          <p:nvPr>
            <p:ph type="sldNum" sz="quarter" idx="12"/>
          </p:nvPr>
        </p:nvSpPr>
        <p:spPr/>
        <p:txBody>
          <a:bodyPr/>
          <a:lstStyle/>
          <a:p>
            <a:fld id="{99145296-13F8-544B-AF70-A2D859660D24}" type="slidenum">
              <a:rPr lang="fr-FR" smtClean="0"/>
              <a:t>7</a:t>
            </a:fld>
            <a:endParaRPr lang="fr-FR"/>
          </a:p>
        </p:txBody>
      </p:sp>
      <p:sp>
        <p:nvSpPr>
          <p:cNvPr id="3" name="Rectangle 2">
            <a:extLst>
              <a:ext uri="{FF2B5EF4-FFF2-40B4-BE49-F238E27FC236}">
                <a16:creationId xmlns:a16="http://schemas.microsoft.com/office/drawing/2014/main" id="{5871DAA1-9663-C94E-84FC-38C7D601573E}"/>
              </a:ext>
            </a:extLst>
          </p:cNvPr>
          <p:cNvSpPr/>
          <p:nvPr/>
        </p:nvSpPr>
        <p:spPr>
          <a:xfrm>
            <a:off x="528404" y="1278037"/>
            <a:ext cx="11135192" cy="5078313"/>
          </a:xfrm>
          <a:prstGeom prst="rect">
            <a:avLst/>
          </a:prstGeom>
        </p:spPr>
        <p:txBody>
          <a:bodyPr wrap="square">
            <a:spAutoFit/>
          </a:bodyPr>
          <a:lstStyle/>
          <a:p>
            <a:r>
              <a:rPr lang="fr-FR" sz="3600" dirty="0">
                <a:cs typeface="Al Bayan Plain" pitchFamily="2" charset="-78"/>
              </a:rPr>
              <a:t>Réussir à catégoriser les mots nouveaux en noms et verbes pourrait être fortement utile pour découvrir quel est le sens des mots, ou tout du moins pour restreindre le champ des possibilités quant au sens possible des mots nouveaux. </a:t>
            </a:r>
          </a:p>
          <a:p>
            <a:endParaRPr lang="fr-FR" sz="3600" dirty="0">
              <a:cs typeface="Al Bayan Plain" pitchFamily="2" charset="-78"/>
            </a:endParaRPr>
          </a:p>
          <a:p>
            <a:r>
              <a:rPr lang="fr-FR" sz="3600" dirty="0">
                <a:cs typeface="Al Bayan Plain" pitchFamily="2" charset="-78"/>
              </a:rPr>
              <a:t>En effet, comme nous l’avons déjà remarqué́, </a:t>
            </a:r>
            <a:r>
              <a:rPr lang="fr-FR" sz="3600" b="1" dirty="0">
                <a:cs typeface="Al Bayan Plain" pitchFamily="2" charset="-78"/>
              </a:rPr>
              <a:t>les noms désignent généralement des objets </a:t>
            </a:r>
            <a:r>
              <a:rPr lang="fr-FR" sz="3600" dirty="0">
                <a:cs typeface="Al Bayan Plain" pitchFamily="2" charset="-78"/>
              </a:rPr>
              <a:t>tandis que </a:t>
            </a:r>
            <a:r>
              <a:rPr lang="fr-FR" sz="3600" b="1" dirty="0">
                <a:cs typeface="Al Bayan Plain" pitchFamily="2" charset="-78"/>
              </a:rPr>
              <a:t>les verbes ont tendance à designer des actions. </a:t>
            </a:r>
          </a:p>
        </p:txBody>
      </p:sp>
      <p:sp>
        <p:nvSpPr>
          <p:cNvPr id="4" name="Titre 1">
            <a:extLst>
              <a:ext uri="{FF2B5EF4-FFF2-40B4-BE49-F238E27FC236}">
                <a16:creationId xmlns:a16="http://schemas.microsoft.com/office/drawing/2014/main" id="{362DEDF7-3553-844C-9B84-41A875C55574}"/>
              </a:ext>
            </a:extLst>
          </p:cNvPr>
          <p:cNvSpPr txBox="1">
            <a:spLocks/>
          </p:cNvSpPr>
          <p:nvPr/>
        </p:nvSpPr>
        <p:spPr>
          <a:xfrm>
            <a:off x="563880" y="368883"/>
            <a:ext cx="6192688" cy="631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fr-FR" dirty="0">
                <a:solidFill>
                  <a:schemeClr val="tx1"/>
                </a:solidFill>
              </a:rPr>
              <a:t>Trouver le sens des mots</a:t>
            </a:r>
          </a:p>
        </p:txBody>
      </p:sp>
    </p:spTree>
    <p:extLst>
      <p:ext uri="{BB962C8B-B14F-4D97-AF65-F5344CB8AC3E}">
        <p14:creationId xmlns:p14="http://schemas.microsoft.com/office/powerpoint/2010/main" val="355195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610C74B-0810-4223-AB06-AEB49BF343CD}"/>
              </a:ext>
            </a:extLst>
          </p:cNvPr>
          <p:cNvSpPr>
            <a:spLocks noGrp="1"/>
          </p:cNvSpPr>
          <p:nvPr>
            <p:ph type="sldNum" sz="quarter" idx="12"/>
          </p:nvPr>
        </p:nvSpPr>
        <p:spPr/>
        <p:txBody>
          <a:bodyPr/>
          <a:lstStyle/>
          <a:p>
            <a:fld id="{67588C31-F0F6-444A-A852-A07623B88CD7}" type="slidenum">
              <a:rPr lang="fr-FR" smtClean="0">
                <a:solidFill>
                  <a:prstClr val="black">
                    <a:tint val="75000"/>
                  </a:prstClr>
                </a:solidFill>
                <a:latin typeface="Calibri"/>
              </a:rPr>
              <a:pPr/>
              <a:t>8</a:t>
            </a:fld>
            <a:endParaRPr lang="fr-FR">
              <a:solidFill>
                <a:prstClr val="black">
                  <a:tint val="75000"/>
                </a:prstClr>
              </a:solidFill>
              <a:latin typeface="Calibri"/>
            </a:endParaRPr>
          </a:p>
        </p:txBody>
      </p:sp>
      <p:sp>
        <p:nvSpPr>
          <p:cNvPr id="3" name="Titre 2">
            <a:extLst>
              <a:ext uri="{FF2B5EF4-FFF2-40B4-BE49-F238E27FC236}">
                <a16:creationId xmlns:a16="http://schemas.microsoft.com/office/drawing/2014/main" id="{5826F729-C27F-4250-B4F2-CB9CFAEC995A}"/>
              </a:ext>
            </a:extLst>
          </p:cNvPr>
          <p:cNvSpPr>
            <a:spLocks noGrp="1"/>
          </p:cNvSpPr>
          <p:nvPr>
            <p:ph type="title" idx="4294967295"/>
          </p:nvPr>
        </p:nvSpPr>
        <p:spPr>
          <a:xfrm>
            <a:off x="2488395" y="156112"/>
            <a:ext cx="3621088" cy="1824038"/>
          </a:xfrm>
        </p:spPr>
        <p:txBody>
          <a:bodyPr>
            <a:noAutofit/>
          </a:bodyPr>
          <a:lstStyle/>
          <a:p>
            <a:pPr algn="ctr"/>
            <a:r>
              <a:rPr lang="fr-FR" dirty="0">
                <a:solidFill>
                  <a:schemeClr val="tx1"/>
                </a:solidFill>
              </a:rPr>
              <a:t>Un mot, </a:t>
            </a:r>
            <a:br>
              <a:rPr lang="fr-FR" dirty="0">
                <a:solidFill>
                  <a:schemeClr val="tx1"/>
                </a:solidFill>
              </a:rPr>
            </a:br>
            <a:r>
              <a:rPr lang="fr-FR" dirty="0">
                <a:solidFill>
                  <a:schemeClr val="tx1"/>
                </a:solidFill>
              </a:rPr>
              <a:t>une étiquette</a:t>
            </a:r>
          </a:p>
        </p:txBody>
      </p:sp>
      <p:pic>
        <p:nvPicPr>
          <p:cNvPr id="4" name="Image 3">
            <a:extLst>
              <a:ext uri="{FF2B5EF4-FFF2-40B4-BE49-F238E27FC236}">
                <a16:creationId xmlns:a16="http://schemas.microsoft.com/office/drawing/2014/main" id="{D93198F7-EDD2-46F7-A6CD-E6995AD794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490" y="2366300"/>
            <a:ext cx="6557822" cy="3688775"/>
          </a:xfrm>
          <a:prstGeom prst="rect">
            <a:avLst/>
          </a:prstGeom>
        </p:spPr>
      </p:pic>
      <p:pic>
        <p:nvPicPr>
          <p:cNvPr id="7" name="Image 6" descr="Une image contenant circuit, alimentation&#10;&#10;Description générée automatiquement">
            <a:extLst>
              <a:ext uri="{FF2B5EF4-FFF2-40B4-BE49-F238E27FC236}">
                <a16:creationId xmlns:a16="http://schemas.microsoft.com/office/drawing/2014/main" id="{1CA0B904-5C5A-4782-8298-D0F608E4B5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351" y="429108"/>
            <a:ext cx="1604025" cy="1565081"/>
          </a:xfrm>
          <a:prstGeom prst="rect">
            <a:avLst/>
          </a:prstGeom>
        </p:spPr>
      </p:pic>
      <p:graphicFrame>
        <p:nvGraphicFramePr>
          <p:cNvPr id="17" name="Diagramme 16">
            <a:extLst>
              <a:ext uri="{FF2B5EF4-FFF2-40B4-BE49-F238E27FC236}">
                <a16:creationId xmlns:a16="http://schemas.microsoft.com/office/drawing/2014/main" id="{32036E30-7178-4164-8B15-AB1FD158F1A1}"/>
              </a:ext>
            </a:extLst>
          </p:cNvPr>
          <p:cNvGraphicFramePr/>
          <p:nvPr/>
        </p:nvGraphicFramePr>
        <p:xfrm>
          <a:off x="6848312" y="1100367"/>
          <a:ext cx="5006337" cy="5438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Phylactère : pensées 17">
            <a:extLst>
              <a:ext uri="{FF2B5EF4-FFF2-40B4-BE49-F238E27FC236}">
                <a16:creationId xmlns:a16="http://schemas.microsoft.com/office/drawing/2014/main" id="{72D2BD28-5849-48B0-8CF6-6C52391BE615}"/>
              </a:ext>
            </a:extLst>
          </p:cNvPr>
          <p:cNvSpPr/>
          <p:nvPr/>
        </p:nvSpPr>
        <p:spPr>
          <a:xfrm>
            <a:off x="7642003" y="72656"/>
            <a:ext cx="1812666" cy="583382"/>
          </a:xfrm>
          <a:prstGeom prst="cloudCallout">
            <a:avLst>
              <a:gd name="adj1" fmla="val -41098"/>
              <a:gd name="adj2" fmla="val 74754"/>
            </a:avLst>
          </a:prstGeom>
          <a:solidFill>
            <a:srgbClr val="92D050"/>
          </a:solidFill>
          <a:ln>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t>Graphier </a:t>
            </a:r>
          </a:p>
        </p:txBody>
      </p:sp>
      <p:sp>
        <p:nvSpPr>
          <p:cNvPr id="19" name="Phylactère : pensées 18">
            <a:extLst>
              <a:ext uri="{FF2B5EF4-FFF2-40B4-BE49-F238E27FC236}">
                <a16:creationId xmlns:a16="http://schemas.microsoft.com/office/drawing/2014/main" id="{FCAE631A-7833-409A-9CE6-EEBDD361B12A}"/>
              </a:ext>
            </a:extLst>
          </p:cNvPr>
          <p:cNvSpPr/>
          <p:nvPr/>
        </p:nvSpPr>
        <p:spPr>
          <a:xfrm>
            <a:off x="9205994" y="429108"/>
            <a:ext cx="2511287" cy="453861"/>
          </a:xfrm>
          <a:prstGeom prst="cloudCallout">
            <a:avLst>
              <a:gd name="adj1" fmla="val -43482"/>
              <a:gd name="adj2" fmla="val 60402"/>
            </a:avLst>
          </a:prstGeom>
          <a:solidFill>
            <a:srgbClr val="92D050"/>
          </a:solidFill>
          <a:ln>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t>Orthographier </a:t>
            </a:r>
          </a:p>
        </p:txBody>
      </p:sp>
      <p:sp>
        <p:nvSpPr>
          <p:cNvPr id="20" name="Phylactère : pensées 19">
            <a:extLst>
              <a:ext uri="{FF2B5EF4-FFF2-40B4-BE49-F238E27FC236}">
                <a16:creationId xmlns:a16="http://schemas.microsoft.com/office/drawing/2014/main" id="{A14C7831-91E0-4556-8642-A69796BA7426}"/>
              </a:ext>
            </a:extLst>
          </p:cNvPr>
          <p:cNvSpPr/>
          <p:nvPr/>
        </p:nvSpPr>
        <p:spPr>
          <a:xfrm>
            <a:off x="6109483" y="357776"/>
            <a:ext cx="1532519" cy="583382"/>
          </a:xfrm>
          <a:prstGeom prst="cloudCallout">
            <a:avLst>
              <a:gd name="adj1" fmla="val 30172"/>
              <a:gd name="adj2" fmla="val 87789"/>
            </a:avLst>
          </a:prstGeom>
          <a:solidFill>
            <a:srgbClr val="92D050"/>
          </a:solidFill>
          <a:ln>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t>Produire un texte</a:t>
            </a:r>
          </a:p>
        </p:txBody>
      </p:sp>
      <p:sp>
        <p:nvSpPr>
          <p:cNvPr id="6" name="ZoneTexte 5">
            <a:extLst>
              <a:ext uri="{FF2B5EF4-FFF2-40B4-BE49-F238E27FC236}">
                <a16:creationId xmlns:a16="http://schemas.microsoft.com/office/drawing/2014/main" id="{D83CA096-9076-AA42-992E-15985E746A25}"/>
              </a:ext>
            </a:extLst>
          </p:cNvPr>
          <p:cNvSpPr txBox="1"/>
          <p:nvPr/>
        </p:nvSpPr>
        <p:spPr>
          <a:xfrm>
            <a:off x="449705" y="6041036"/>
            <a:ext cx="6011056" cy="276999"/>
          </a:xfrm>
          <a:prstGeom prst="rect">
            <a:avLst/>
          </a:prstGeom>
          <a:noFill/>
        </p:spPr>
        <p:txBody>
          <a:bodyPr wrap="square" rtlCol="0">
            <a:spAutoFit/>
          </a:bodyPr>
          <a:lstStyle/>
          <a:p>
            <a:pPr algn="ctr"/>
            <a:r>
              <a:rPr lang="fr-FR" sz="1200" i="1" dirty="0"/>
              <a:t>Sophie </a:t>
            </a:r>
            <a:r>
              <a:rPr lang="fr-FR" sz="1200" i="1" dirty="0" err="1"/>
              <a:t>Ngô-Maï</a:t>
            </a:r>
            <a:r>
              <a:rPr lang="fr-FR" sz="1200" i="1" dirty="0"/>
              <a:t> GS école Pierre Teisseire La Colle sur Loup</a:t>
            </a:r>
          </a:p>
        </p:txBody>
      </p:sp>
    </p:spTree>
    <p:extLst>
      <p:ext uri="{BB962C8B-B14F-4D97-AF65-F5344CB8AC3E}">
        <p14:creationId xmlns:p14="http://schemas.microsoft.com/office/powerpoint/2010/main" val="188043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D2F00B-5E0D-E548-9AE9-00FC66B8EA50}"/>
              </a:ext>
            </a:extLst>
          </p:cNvPr>
          <p:cNvSpPr>
            <a:spLocks noGrp="1"/>
          </p:cNvSpPr>
          <p:nvPr>
            <p:ph type="sldNum" sz="quarter" idx="12"/>
          </p:nvPr>
        </p:nvSpPr>
        <p:spPr/>
        <p:txBody>
          <a:bodyPr/>
          <a:lstStyle/>
          <a:p>
            <a:fld id="{99145296-13F8-544B-AF70-A2D859660D24}" type="slidenum">
              <a:rPr lang="fr-FR" smtClean="0"/>
              <a:t>9</a:t>
            </a:fld>
            <a:endParaRPr lang="fr-FR"/>
          </a:p>
        </p:txBody>
      </p:sp>
      <p:pic>
        <p:nvPicPr>
          <p:cNvPr id="4" name="Image 3">
            <a:extLst>
              <a:ext uri="{FF2B5EF4-FFF2-40B4-BE49-F238E27FC236}">
                <a16:creationId xmlns:a16="http://schemas.microsoft.com/office/drawing/2014/main" id="{D4F7F583-767E-1A4E-9255-E8DAC79950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580" y="1914187"/>
            <a:ext cx="2320119" cy="1514813"/>
          </a:xfrm>
          <a:prstGeom prst="rect">
            <a:avLst/>
          </a:prstGeom>
          <a:ln>
            <a:solidFill>
              <a:schemeClr val="tx1"/>
            </a:solidFill>
          </a:ln>
        </p:spPr>
      </p:pic>
      <p:pic>
        <p:nvPicPr>
          <p:cNvPr id="6" name="Image 5">
            <a:extLst>
              <a:ext uri="{FF2B5EF4-FFF2-40B4-BE49-F238E27FC236}">
                <a16:creationId xmlns:a16="http://schemas.microsoft.com/office/drawing/2014/main" id="{B55A04BF-A3DC-AB4C-B2AD-B8BCC308F3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580" y="249820"/>
            <a:ext cx="2361235" cy="1402517"/>
          </a:xfrm>
          <a:prstGeom prst="rect">
            <a:avLst/>
          </a:prstGeom>
          <a:ln>
            <a:solidFill>
              <a:schemeClr val="tx1"/>
            </a:solidFill>
          </a:ln>
        </p:spPr>
      </p:pic>
      <p:pic>
        <p:nvPicPr>
          <p:cNvPr id="8" name="Image 7">
            <a:extLst>
              <a:ext uri="{FF2B5EF4-FFF2-40B4-BE49-F238E27FC236}">
                <a16:creationId xmlns:a16="http://schemas.microsoft.com/office/drawing/2014/main" id="{400E728F-12F2-6047-A53D-25A98CEF48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5486" y="2971036"/>
            <a:ext cx="1800588" cy="1489339"/>
          </a:xfrm>
          <a:prstGeom prst="rect">
            <a:avLst/>
          </a:prstGeom>
          <a:ln>
            <a:solidFill>
              <a:schemeClr val="tx1"/>
            </a:solidFill>
          </a:ln>
        </p:spPr>
      </p:pic>
      <p:pic>
        <p:nvPicPr>
          <p:cNvPr id="10" name="Image 9">
            <a:extLst>
              <a:ext uri="{FF2B5EF4-FFF2-40B4-BE49-F238E27FC236}">
                <a16:creationId xmlns:a16="http://schemas.microsoft.com/office/drawing/2014/main" id="{C2978758-1CE8-594A-892C-C3CC2DBFEE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580" y="4938040"/>
            <a:ext cx="2593408" cy="1312293"/>
          </a:xfrm>
          <a:prstGeom prst="rect">
            <a:avLst/>
          </a:prstGeom>
          <a:ln>
            <a:solidFill>
              <a:schemeClr val="tx1"/>
            </a:solidFill>
          </a:ln>
        </p:spPr>
      </p:pic>
      <p:sp>
        <p:nvSpPr>
          <p:cNvPr id="11" name="ZoneTexte 10">
            <a:extLst>
              <a:ext uri="{FF2B5EF4-FFF2-40B4-BE49-F238E27FC236}">
                <a16:creationId xmlns:a16="http://schemas.microsoft.com/office/drawing/2014/main" id="{1D003F51-95B2-7749-8862-6564B705719A}"/>
              </a:ext>
            </a:extLst>
          </p:cNvPr>
          <p:cNvSpPr txBox="1"/>
          <p:nvPr/>
        </p:nvSpPr>
        <p:spPr>
          <a:xfrm>
            <a:off x="2945470" y="400914"/>
            <a:ext cx="7074568" cy="430887"/>
          </a:xfrm>
          <a:prstGeom prst="rect">
            <a:avLst/>
          </a:prstGeom>
          <a:noFill/>
        </p:spPr>
        <p:txBody>
          <a:bodyPr wrap="square" rtlCol="0">
            <a:spAutoFit/>
          </a:bodyPr>
          <a:lstStyle/>
          <a:p>
            <a:r>
              <a:rPr lang="fr-FR" sz="2200" dirty="0"/>
              <a:t>L’élève dit une phrase qu’il souhaite écrire sous son dessin</a:t>
            </a:r>
            <a:r>
              <a:rPr lang="fr-FR" dirty="0"/>
              <a:t>.</a:t>
            </a:r>
          </a:p>
        </p:txBody>
      </p:sp>
      <p:sp>
        <p:nvSpPr>
          <p:cNvPr id="12" name="ZoneTexte 11">
            <a:extLst>
              <a:ext uri="{FF2B5EF4-FFF2-40B4-BE49-F238E27FC236}">
                <a16:creationId xmlns:a16="http://schemas.microsoft.com/office/drawing/2014/main" id="{7F0257D0-14D5-244F-BD60-2E380A53B2D1}"/>
              </a:ext>
            </a:extLst>
          </p:cNvPr>
          <p:cNvSpPr txBox="1"/>
          <p:nvPr/>
        </p:nvSpPr>
        <p:spPr>
          <a:xfrm>
            <a:off x="2945470" y="976562"/>
            <a:ext cx="7074568" cy="430887"/>
          </a:xfrm>
          <a:prstGeom prst="rect">
            <a:avLst/>
          </a:prstGeom>
          <a:noFill/>
        </p:spPr>
        <p:txBody>
          <a:bodyPr wrap="square" rtlCol="0">
            <a:spAutoFit/>
          </a:bodyPr>
          <a:lstStyle/>
          <a:p>
            <a:r>
              <a:rPr lang="fr-FR" sz="2200" dirty="0"/>
              <a:t>L’enseignante découpe une étiquette par mot.</a:t>
            </a:r>
            <a:endParaRPr lang="fr-FR" dirty="0"/>
          </a:p>
        </p:txBody>
      </p:sp>
      <p:sp>
        <p:nvSpPr>
          <p:cNvPr id="13" name="ZoneTexte 12">
            <a:extLst>
              <a:ext uri="{FF2B5EF4-FFF2-40B4-BE49-F238E27FC236}">
                <a16:creationId xmlns:a16="http://schemas.microsoft.com/office/drawing/2014/main" id="{5589888A-F885-334E-B2D3-5E7E65E0B98D}"/>
              </a:ext>
            </a:extLst>
          </p:cNvPr>
          <p:cNvSpPr txBox="1"/>
          <p:nvPr/>
        </p:nvSpPr>
        <p:spPr>
          <a:xfrm>
            <a:off x="2945470" y="1928650"/>
            <a:ext cx="8438147" cy="430887"/>
          </a:xfrm>
          <a:prstGeom prst="rect">
            <a:avLst/>
          </a:prstGeom>
          <a:noFill/>
        </p:spPr>
        <p:txBody>
          <a:bodyPr wrap="square" rtlCol="0">
            <a:spAutoFit/>
          </a:bodyPr>
          <a:lstStyle/>
          <a:p>
            <a:r>
              <a:rPr lang="fr-FR" sz="2200" dirty="0"/>
              <a:t>Des mots peuvent faire l’objet d’un encodage négocié avec l’élève.</a:t>
            </a:r>
            <a:endParaRPr lang="fr-FR" dirty="0"/>
          </a:p>
        </p:txBody>
      </p:sp>
      <p:pic>
        <p:nvPicPr>
          <p:cNvPr id="15" name="Image 14">
            <a:extLst>
              <a:ext uri="{FF2B5EF4-FFF2-40B4-BE49-F238E27FC236}">
                <a16:creationId xmlns:a16="http://schemas.microsoft.com/office/drawing/2014/main" id="{A1A7338C-F87F-FA45-A46C-C5AC5762C6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15204" y="2971036"/>
            <a:ext cx="2077105" cy="1426153"/>
          </a:xfrm>
          <a:prstGeom prst="rect">
            <a:avLst/>
          </a:prstGeom>
          <a:ln>
            <a:solidFill>
              <a:schemeClr val="tx1"/>
            </a:solidFill>
          </a:ln>
        </p:spPr>
      </p:pic>
      <p:sp>
        <p:nvSpPr>
          <p:cNvPr id="16" name="Rectangle : coins arrondis 15">
            <a:extLst>
              <a:ext uri="{FF2B5EF4-FFF2-40B4-BE49-F238E27FC236}">
                <a16:creationId xmlns:a16="http://schemas.microsoft.com/office/drawing/2014/main" id="{8F84F82F-64EB-4940-A260-F67647AD7D2B}"/>
              </a:ext>
            </a:extLst>
          </p:cNvPr>
          <p:cNvSpPr/>
          <p:nvPr/>
        </p:nvSpPr>
        <p:spPr>
          <a:xfrm>
            <a:off x="3087757" y="2359537"/>
            <a:ext cx="3154017" cy="521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Découpage de la chaine orale</a:t>
            </a:r>
          </a:p>
        </p:txBody>
      </p:sp>
      <p:sp>
        <p:nvSpPr>
          <p:cNvPr id="17" name="Rectangle : coins arrondis 16">
            <a:extLst>
              <a:ext uri="{FF2B5EF4-FFF2-40B4-BE49-F238E27FC236}">
                <a16:creationId xmlns:a16="http://schemas.microsoft.com/office/drawing/2014/main" id="{4D023F03-1740-304A-9D52-1F1331CC8863}"/>
              </a:ext>
            </a:extLst>
          </p:cNvPr>
          <p:cNvSpPr/>
          <p:nvPr/>
        </p:nvSpPr>
        <p:spPr>
          <a:xfrm>
            <a:off x="6384061" y="2345310"/>
            <a:ext cx="3154017" cy="521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Outils de la classe</a:t>
            </a:r>
          </a:p>
        </p:txBody>
      </p:sp>
      <p:sp>
        <p:nvSpPr>
          <p:cNvPr id="18" name="ZoneTexte 17">
            <a:extLst>
              <a:ext uri="{FF2B5EF4-FFF2-40B4-BE49-F238E27FC236}">
                <a16:creationId xmlns:a16="http://schemas.microsoft.com/office/drawing/2014/main" id="{081EA457-C8AB-4744-8ACF-72B6872E106D}"/>
              </a:ext>
            </a:extLst>
          </p:cNvPr>
          <p:cNvSpPr txBox="1"/>
          <p:nvPr/>
        </p:nvSpPr>
        <p:spPr>
          <a:xfrm>
            <a:off x="3087757" y="5163299"/>
            <a:ext cx="7074568" cy="430887"/>
          </a:xfrm>
          <a:prstGeom prst="rect">
            <a:avLst/>
          </a:prstGeom>
          <a:noFill/>
        </p:spPr>
        <p:txBody>
          <a:bodyPr wrap="square" rtlCol="0">
            <a:spAutoFit/>
          </a:bodyPr>
          <a:lstStyle/>
          <a:p>
            <a:r>
              <a:rPr lang="fr-FR" sz="2200" dirty="0"/>
              <a:t>L’élève recopie sa phrase en écrivant un mot par étiquette.</a:t>
            </a:r>
            <a:endParaRPr lang="fr-FR" dirty="0"/>
          </a:p>
        </p:txBody>
      </p:sp>
    </p:spTree>
    <p:extLst>
      <p:ext uri="{BB962C8B-B14F-4D97-AF65-F5344CB8AC3E}">
        <p14:creationId xmlns:p14="http://schemas.microsoft.com/office/powerpoint/2010/main" val="28044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animBg="1"/>
      <p:bldP spid="17" grpId="0" animBg="1"/>
      <p:bldP spid="18" grpId="0"/>
    </p:bldLst>
  </p:timing>
</p:sld>
</file>

<file path=ppt/theme/theme1.xml><?xml version="1.0" encoding="utf-8"?>
<a:theme xmlns:a="http://schemas.openxmlformats.org/drawingml/2006/main" name="Cadre">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{37556352-C804-E743-871F-AE365847EE0D}tf10001124</Template>
  <TotalTime>380</TotalTime>
  <Words>1377</Words>
  <Application>Microsoft Macintosh PowerPoint</Application>
  <PresentationFormat>Grand écran</PresentationFormat>
  <Paragraphs>167</Paragraphs>
  <Slides>36</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36</vt:i4>
      </vt:variant>
    </vt:vector>
  </HeadingPairs>
  <TitlesOfParts>
    <vt:vector size="48" baseType="lpstr">
      <vt:lpstr>AGaramond</vt:lpstr>
      <vt:lpstr>Alegreya</vt:lpstr>
      <vt:lpstr>Arial</vt:lpstr>
      <vt:lpstr>Bell MT</vt:lpstr>
      <vt:lpstr>Calibri</vt:lpstr>
      <vt:lpstr>Corbel</vt:lpstr>
      <vt:lpstr>Courier New</vt:lpstr>
      <vt:lpstr>Rockwell</vt:lpstr>
      <vt:lpstr>Times New Roman</vt:lpstr>
      <vt:lpstr>Wingdings</vt:lpstr>
      <vt:lpstr>Wingdings 2</vt:lpstr>
      <vt:lpstr>Cadre</vt:lpstr>
      <vt:lpstr>ECRIRE dans une classe de CE1 à effectif réduit</vt:lpstr>
      <vt:lpstr>ÉCRIRE</vt:lpstr>
      <vt:lpstr>Les performances des élèves</vt:lpstr>
      <vt:lpstr>Le principe de la segmentation graphique</vt:lpstr>
      <vt:lpstr>Présentation PowerPoint</vt:lpstr>
      <vt:lpstr>Présentation PowerPoint</vt:lpstr>
      <vt:lpstr>Présentation PowerPoint</vt:lpstr>
      <vt:lpstr>Un mot,  une étiquette</vt:lpstr>
      <vt:lpstr>Présentation PowerPoint</vt:lpstr>
      <vt:lpstr>Une maitrise du geste graphique</vt:lpstr>
      <vt:lpstr>Présentation PowerPoint</vt:lpstr>
      <vt:lpstr>Présentation PowerPoint</vt:lpstr>
      <vt:lpstr>Une maitrise de l’encodage</vt:lpstr>
      <vt:lpstr>Présentation PowerPoint</vt:lpstr>
      <vt:lpstr>Présentation PowerPoint</vt:lpstr>
      <vt:lpstr>Présentation PowerPoint</vt:lpstr>
      <vt:lpstr>Présentation PowerPoint</vt:lpstr>
      <vt:lpstr>L’usage de la majuscule et du point</vt:lpstr>
      <vt:lpstr>Présentation PowerPoint</vt:lpstr>
      <vt:lpstr>Présentation PowerPoint</vt:lpstr>
      <vt:lpstr>Les stéréotypes du langage narratif</vt:lpstr>
      <vt:lpstr>Présentation PowerPoint</vt:lpstr>
      <vt:lpstr>La capacité à mettre en relation  et à marquer les relations au sein du groupe nominal</vt:lpstr>
      <vt:lpstr>Présentation PowerPoint</vt:lpstr>
      <vt:lpstr>Présentation PowerPoint</vt:lpstr>
      <vt:lpstr>La chaine d’accord dans le groupe nominal La chaine d’accord sujet-verbe</vt:lpstr>
      <vt:lpstr>Présentation PowerPoint</vt:lpstr>
      <vt:lpstr>Présentation PowerPoint</vt:lpstr>
      <vt:lpstr>Présentation PowerPoint</vt:lpstr>
      <vt:lpstr>Présentation PowerPoint</vt:lpstr>
      <vt:lpstr>La présence d’un verbe conjugué dans la phrase</vt:lpstr>
      <vt:lpstr>Dans la classe une démarche en 3 temps</vt:lpstr>
      <vt:lpstr>Présentation PowerPoint</vt:lpstr>
      <vt:lpstr>Présentation PowerPoint</vt:lpstr>
      <vt:lpstr>A RETENIR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ECRIRE dans une classe de CE1 à effectif réduit</dc:title>
  <dc:creator>Natalie Leblanc</dc:creator>
  <cp:lastModifiedBy>Natalie Leblanc</cp:lastModifiedBy>
  <cp:revision>55</cp:revision>
  <dcterms:created xsi:type="dcterms:W3CDTF">2020-09-22T06:05:36Z</dcterms:created>
  <dcterms:modified xsi:type="dcterms:W3CDTF">2020-10-14T14:33:58Z</dcterms:modified>
</cp:coreProperties>
</file>