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8" r:id="rId1"/>
  </p:sldMasterIdLst>
  <p:notesMasterIdLst>
    <p:notesMasterId r:id="rId85"/>
  </p:notesMasterIdLst>
  <p:sldIdLst>
    <p:sldId id="256" r:id="rId2"/>
    <p:sldId id="293" r:id="rId3"/>
    <p:sldId id="258" r:id="rId4"/>
    <p:sldId id="292" r:id="rId5"/>
    <p:sldId id="259" r:id="rId6"/>
    <p:sldId id="260" r:id="rId7"/>
    <p:sldId id="294" r:id="rId8"/>
    <p:sldId id="295" r:id="rId9"/>
    <p:sldId id="296" r:id="rId10"/>
    <p:sldId id="297" r:id="rId11"/>
    <p:sldId id="270" r:id="rId12"/>
    <p:sldId id="272" r:id="rId13"/>
    <p:sldId id="298" r:id="rId14"/>
    <p:sldId id="378" r:id="rId15"/>
    <p:sldId id="374" r:id="rId16"/>
    <p:sldId id="375" r:id="rId17"/>
    <p:sldId id="274" r:id="rId18"/>
    <p:sldId id="275" r:id="rId19"/>
    <p:sldId id="276" r:id="rId20"/>
    <p:sldId id="277" r:id="rId21"/>
    <p:sldId id="377" r:id="rId22"/>
    <p:sldId id="379" r:id="rId23"/>
    <p:sldId id="278" r:id="rId24"/>
    <p:sldId id="279" r:id="rId25"/>
    <p:sldId id="280" r:id="rId26"/>
    <p:sldId id="281" r:id="rId27"/>
    <p:sldId id="282" r:id="rId28"/>
    <p:sldId id="283" r:id="rId29"/>
    <p:sldId id="284" r:id="rId30"/>
    <p:sldId id="380" r:id="rId31"/>
    <p:sldId id="381" r:id="rId32"/>
    <p:sldId id="382" r:id="rId33"/>
    <p:sldId id="354" r:id="rId34"/>
    <p:sldId id="355" r:id="rId35"/>
    <p:sldId id="356" r:id="rId36"/>
    <p:sldId id="357" r:id="rId37"/>
    <p:sldId id="358" r:id="rId38"/>
    <p:sldId id="359" r:id="rId39"/>
    <p:sldId id="360" r:id="rId40"/>
    <p:sldId id="361" r:id="rId41"/>
    <p:sldId id="383" r:id="rId42"/>
    <p:sldId id="364" r:id="rId43"/>
    <p:sldId id="365" r:id="rId44"/>
    <p:sldId id="366" r:id="rId45"/>
    <p:sldId id="367" r:id="rId46"/>
    <p:sldId id="384" r:id="rId47"/>
    <p:sldId id="369" r:id="rId48"/>
    <p:sldId id="370" r:id="rId49"/>
    <p:sldId id="371" r:id="rId50"/>
    <p:sldId id="372" r:id="rId51"/>
    <p:sldId id="386" r:id="rId52"/>
    <p:sldId id="387" r:id="rId53"/>
    <p:sldId id="289" r:id="rId54"/>
    <p:sldId id="290" r:id="rId55"/>
    <p:sldId id="385" r:id="rId56"/>
    <p:sldId id="286" r:id="rId57"/>
    <p:sldId id="350" r:id="rId58"/>
    <p:sldId id="351" r:id="rId59"/>
    <p:sldId id="352" r:id="rId60"/>
    <p:sldId id="388" r:id="rId61"/>
    <p:sldId id="299" r:id="rId62"/>
    <p:sldId id="428" r:id="rId63"/>
    <p:sldId id="429" r:id="rId64"/>
    <p:sldId id="430" r:id="rId65"/>
    <p:sldId id="431" r:id="rId66"/>
    <p:sldId id="389" r:id="rId67"/>
    <p:sldId id="390" r:id="rId68"/>
    <p:sldId id="391" r:id="rId69"/>
    <p:sldId id="392" r:id="rId70"/>
    <p:sldId id="437" r:id="rId71"/>
    <p:sldId id="334" r:id="rId72"/>
    <p:sldId id="335" r:id="rId73"/>
    <p:sldId id="336" r:id="rId74"/>
    <p:sldId id="337" r:id="rId75"/>
    <p:sldId id="338" r:id="rId76"/>
    <p:sldId id="339" r:id="rId77"/>
    <p:sldId id="340" r:id="rId78"/>
    <p:sldId id="341" r:id="rId79"/>
    <p:sldId id="342" r:id="rId80"/>
    <p:sldId id="434" r:id="rId81"/>
    <p:sldId id="435" r:id="rId82"/>
    <p:sldId id="432" r:id="rId83"/>
    <p:sldId id="433" r:id="rId8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3251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660B408-B3CF-4A94-85FC-2B1E0A45F4A2}" styleName="Style foncé 2 - Accentuation 1/Accentuation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Style léger 3 - Accentuation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81"/>
    <p:restoredTop sz="95638"/>
  </p:normalViewPr>
  <p:slideViewPr>
    <p:cSldViewPr snapToGrid="0" snapToObjects="1">
      <p:cViewPr varScale="1">
        <p:scale>
          <a:sx n="90" d="100"/>
          <a:sy n="90" d="100"/>
        </p:scale>
        <p:origin x="720"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EE9021-D048-3943-B168-CEA8D5EF0CB3}" type="doc">
      <dgm:prSet loTypeId="urn:microsoft.com/office/officeart/2005/8/layout/radial4" loCatId="" qsTypeId="urn:microsoft.com/office/officeart/2005/8/quickstyle/simple4" qsCatId="simple" csTypeId="urn:microsoft.com/office/officeart/2005/8/colors/accent1_2" csCatId="accent1" phldr="1"/>
      <dgm:spPr/>
      <dgm:t>
        <a:bodyPr/>
        <a:lstStyle/>
        <a:p>
          <a:endParaRPr lang="fr-FR"/>
        </a:p>
      </dgm:t>
    </dgm:pt>
    <dgm:pt modelId="{8E209D4B-2C06-564E-8804-DEC58E433886}">
      <dgm:prSet phldrT="[Texte]"/>
      <dgm:spPr>
        <a:solidFill>
          <a:srgbClr val="FFFF00"/>
        </a:solidFill>
      </dgm:spPr>
      <dgm:t>
        <a:bodyPr/>
        <a:lstStyle/>
        <a:p>
          <a:r>
            <a:rPr lang="fr-FR" dirty="0">
              <a:solidFill>
                <a:schemeClr val="tx1"/>
              </a:solidFill>
            </a:rPr>
            <a:t>850 mots</a:t>
          </a:r>
        </a:p>
      </dgm:t>
    </dgm:pt>
    <dgm:pt modelId="{95AE9728-26F5-524B-998F-6BC6AA6E769E}" type="parTrans" cxnId="{5A5CFDB6-EDAC-AA4D-B254-4CF83396BD4A}">
      <dgm:prSet/>
      <dgm:spPr/>
      <dgm:t>
        <a:bodyPr/>
        <a:lstStyle/>
        <a:p>
          <a:endParaRPr lang="fr-FR"/>
        </a:p>
      </dgm:t>
    </dgm:pt>
    <dgm:pt modelId="{216450CE-563F-7643-B673-F03C0877ABB4}" type="sibTrans" cxnId="{5A5CFDB6-EDAC-AA4D-B254-4CF83396BD4A}">
      <dgm:prSet/>
      <dgm:spPr/>
      <dgm:t>
        <a:bodyPr/>
        <a:lstStyle/>
        <a:p>
          <a:endParaRPr lang="fr-FR"/>
        </a:p>
      </dgm:t>
    </dgm:pt>
    <dgm:pt modelId="{F725795E-6466-0142-A240-C316DE37E976}">
      <dgm:prSet phldrT="[Texte]" custT="1"/>
      <dgm:spPr>
        <a:solidFill>
          <a:srgbClr val="00B050"/>
        </a:solidFill>
        <a:ln>
          <a:solidFill>
            <a:srgbClr val="00B050"/>
          </a:solidFill>
        </a:ln>
      </dgm:spPr>
      <dgm:t>
        <a:bodyPr/>
        <a:lstStyle/>
        <a:p>
          <a:r>
            <a:rPr lang="fr-FR" sz="2400" dirty="0"/>
            <a:t>Deux textes</a:t>
          </a:r>
        </a:p>
      </dgm:t>
    </dgm:pt>
    <dgm:pt modelId="{CE676B85-1492-F74C-A072-C568D747300C}" type="parTrans" cxnId="{30B52D8C-07C6-174F-9DE3-3D1B4283D3AA}">
      <dgm:prSet/>
      <dgm:spPr>
        <a:solidFill>
          <a:srgbClr val="00B050"/>
        </a:solidFill>
        <a:ln>
          <a:solidFill>
            <a:srgbClr val="00B050"/>
          </a:solidFill>
        </a:ln>
      </dgm:spPr>
      <dgm:t>
        <a:bodyPr/>
        <a:lstStyle/>
        <a:p>
          <a:endParaRPr lang="fr-FR"/>
        </a:p>
      </dgm:t>
    </dgm:pt>
    <dgm:pt modelId="{E0390FD3-5873-004E-ACCB-1B26F705508A}" type="sibTrans" cxnId="{30B52D8C-07C6-174F-9DE3-3D1B4283D3AA}">
      <dgm:prSet/>
      <dgm:spPr/>
      <dgm:t>
        <a:bodyPr/>
        <a:lstStyle/>
        <a:p>
          <a:endParaRPr lang="fr-FR"/>
        </a:p>
      </dgm:t>
    </dgm:pt>
    <dgm:pt modelId="{ACCBF825-A369-3F47-BE09-C2280F03DFC5}">
      <dgm:prSet phldrT="[Texte]"/>
      <dgm:spPr>
        <a:solidFill>
          <a:schemeClr val="accent5">
            <a:lumMod val="75000"/>
          </a:schemeClr>
        </a:solidFill>
      </dgm:spPr>
      <dgm:t>
        <a:bodyPr/>
        <a:lstStyle/>
        <a:p>
          <a:r>
            <a:rPr lang="fr-FR" dirty="0"/>
            <a:t>3 ou 4 pages contentant également des illustrations ou des documents</a:t>
          </a:r>
        </a:p>
      </dgm:t>
    </dgm:pt>
    <dgm:pt modelId="{F11AA31B-C877-1C49-A380-ABC9CFF4DD94}" type="parTrans" cxnId="{F8CD3AA6-9D6F-AB42-85D3-E83E9BDB1178}">
      <dgm:prSet/>
      <dgm:spPr>
        <a:solidFill>
          <a:schemeClr val="accent5">
            <a:lumMod val="75000"/>
          </a:schemeClr>
        </a:solidFill>
      </dgm:spPr>
      <dgm:t>
        <a:bodyPr/>
        <a:lstStyle/>
        <a:p>
          <a:endParaRPr lang="fr-FR"/>
        </a:p>
      </dgm:t>
    </dgm:pt>
    <dgm:pt modelId="{50C3531B-94B3-4B4C-AEE8-2BBECA232945}" type="sibTrans" cxnId="{F8CD3AA6-9D6F-AB42-85D3-E83E9BDB1178}">
      <dgm:prSet/>
      <dgm:spPr/>
      <dgm:t>
        <a:bodyPr/>
        <a:lstStyle/>
        <a:p>
          <a:endParaRPr lang="fr-FR"/>
        </a:p>
      </dgm:t>
    </dgm:pt>
    <dgm:pt modelId="{A6F4B645-BA8F-3A4A-818E-D2C6F0133331}">
      <dgm:prSet phldrT="[Texte]" custT="1"/>
      <dgm:spPr>
        <a:solidFill>
          <a:srgbClr val="00B050"/>
        </a:solidFill>
        <a:ln>
          <a:solidFill>
            <a:srgbClr val="00B050"/>
          </a:solidFill>
        </a:ln>
      </dgm:spPr>
      <dgm:t>
        <a:bodyPr/>
        <a:lstStyle/>
        <a:p>
          <a:r>
            <a:rPr lang="fr-FR" sz="2000" dirty="0"/>
            <a:t>13 à 16 questions</a:t>
          </a:r>
        </a:p>
      </dgm:t>
    </dgm:pt>
    <dgm:pt modelId="{2007BBC9-BA5B-314A-87F4-AACBDD920F11}" type="parTrans" cxnId="{86F980E7-C4F4-DC48-9A8F-678F0C24E532}">
      <dgm:prSet/>
      <dgm:spPr>
        <a:solidFill>
          <a:srgbClr val="00B050"/>
        </a:solidFill>
        <a:ln>
          <a:solidFill>
            <a:srgbClr val="00B050"/>
          </a:solidFill>
        </a:ln>
      </dgm:spPr>
      <dgm:t>
        <a:bodyPr/>
        <a:lstStyle/>
        <a:p>
          <a:endParaRPr lang="fr-FR"/>
        </a:p>
      </dgm:t>
    </dgm:pt>
    <dgm:pt modelId="{AAC0012B-722C-A346-A680-EDBB9B5F2E9F}" type="sibTrans" cxnId="{86F980E7-C4F4-DC48-9A8F-678F0C24E532}">
      <dgm:prSet/>
      <dgm:spPr/>
      <dgm:t>
        <a:bodyPr/>
        <a:lstStyle/>
        <a:p>
          <a:endParaRPr lang="fr-FR"/>
        </a:p>
      </dgm:t>
    </dgm:pt>
    <dgm:pt modelId="{732CC799-CC2F-C245-A7F5-8634DC711518}">
      <dgm:prSet custT="1"/>
      <dgm:spPr>
        <a:solidFill>
          <a:schemeClr val="accent5">
            <a:lumMod val="75000"/>
          </a:schemeClr>
        </a:solidFill>
        <a:ln>
          <a:solidFill>
            <a:schemeClr val="accent5">
              <a:lumMod val="75000"/>
            </a:schemeClr>
          </a:solidFill>
        </a:ln>
      </dgm:spPr>
      <dgm:t>
        <a:bodyPr/>
        <a:lstStyle/>
        <a:p>
          <a:r>
            <a:rPr lang="fr-FR" sz="2000" dirty="0"/>
            <a:t>2 fois 40 minutes</a:t>
          </a:r>
        </a:p>
      </dgm:t>
    </dgm:pt>
    <dgm:pt modelId="{61D131D2-035E-AE40-8151-F67146023E78}" type="parTrans" cxnId="{F61924ED-60C2-F549-8C6A-AEF700C8B746}">
      <dgm:prSet/>
      <dgm:spPr>
        <a:solidFill>
          <a:schemeClr val="accent5">
            <a:lumMod val="75000"/>
          </a:schemeClr>
        </a:solidFill>
        <a:ln>
          <a:solidFill>
            <a:schemeClr val="accent5">
              <a:lumMod val="75000"/>
            </a:schemeClr>
          </a:solidFill>
        </a:ln>
      </dgm:spPr>
      <dgm:t>
        <a:bodyPr/>
        <a:lstStyle/>
        <a:p>
          <a:endParaRPr lang="fr-FR"/>
        </a:p>
      </dgm:t>
    </dgm:pt>
    <dgm:pt modelId="{EA4A0095-0177-814E-A17E-55C7CF040442}" type="sibTrans" cxnId="{F61924ED-60C2-F549-8C6A-AEF700C8B746}">
      <dgm:prSet/>
      <dgm:spPr/>
      <dgm:t>
        <a:bodyPr/>
        <a:lstStyle/>
        <a:p>
          <a:endParaRPr lang="fr-FR"/>
        </a:p>
      </dgm:t>
    </dgm:pt>
    <dgm:pt modelId="{3C2E60B7-7AC5-A847-8186-1CBBED94B319}">
      <dgm:prSet custT="1"/>
      <dgm:spPr>
        <a:solidFill>
          <a:srgbClr val="00B050"/>
        </a:solidFill>
        <a:ln>
          <a:solidFill>
            <a:srgbClr val="00B050"/>
          </a:solidFill>
        </a:ln>
      </dgm:spPr>
      <dgm:t>
        <a:bodyPr/>
        <a:lstStyle/>
        <a:p>
          <a:r>
            <a:rPr lang="fr-FR" sz="1600" dirty="0"/>
            <a:t>2001-2006</a:t>
          </a:r>
        </a:p>
        <a:p>
          <a:r>
            <a:rPr lang="fr-FR" sz="1600" dirty="0"/>
            <a:t>2011-2016</a:t>
          </a:r>
        </a:p>
      </dgm:t>
    </dgm:pt>
    <dgm:pt modelId="{0CD78281-137D-9648-AE8E-C160D88D73F6}" type="parTrans" cxnId="{DCDC8BDE-1AFF-C541-8914-81C590B6FBE9}">
      <dgm:prSet/>
      <dgm:spPr>
        <a:solidFill>
          <a:srgbClr val="00B050"/>
        </a:solidFill>
        <a:ln>
          <a:solidFill>
            <a:srgbClr val="00B050"/>
          </a:solidFill>
        </a:ln>
      </dgm:spPr>
      <dgm:t>
        <a:bodyPr/>
        <a:lstStyle/>
        <a:p>
          <a:endParaRPr lang="fr-FR"/>
        </a:p>
      </dgm:t>
    </dgm:pt>
    <dgm:pt modelId="{72CD179B-FF4A-4245-A91E-B6EBF59E0306}" type="sibTrans" cxnId="{DCDC8BDE-1AFF-C541-8914-81C590B6FBE9}">
      <dgm:prSet/>
      <dgm:spPr/>
      <dgm:t>
        <a:bodyPr/>
        <a:lstStyle/>
        <a:p>
          <a:endParaRPr lang="fr-FR"/>
        </a:p>
      </dgm:t>
    </dgm:pt>
    <dgm:pt modelId="{E02A2DC2-26A3-E94B-AACF-12B2D7178BE2}" type="pres">
      <dgm:prSet presAssocID="{B9EE9021-D048-3943-B168-CEA8D5EF0CB3}" presName="cycle" presStyleCnt="0">
        <dgm:presLayoutVars>
          <dgm:chMax val="1"/>
          <dgm:dir/>
          <dgm:animLvl val="ctr"/>
          <dgm:resizeHandles val="exact"/>
        </dgm:presLayoutVars>
      </dgm:prSet>
      <dgm:spPr/>
    </dgm:pt>
    <dgm:pt modelId="{D5CB73F1-FD3F-6F40-A10D-B84F0A1FDBED}" type="pres">
      <dgm:prSet presAssocID="{8E209D4B-2C06-564E-8804-DEC58E433886}" presName="centerShape" presStyleLbl="node0" presStyleIdx="0" presStyleCnt="1"/>
      <dgm:spPr/>
    </dgm:pt>
    <dgm:pt modelId="{BC7EB8D5-BC6E-C44C-94B9-4A2D576909DD}" type="pres">
      <dgm:prSet presAssocID="{CE676B85-1492-F74C-A072-C568D747300C}" presName="parTrans" presStyleLbl="bgSibTrans2D1" presStyleIdx="0" presStyleCnt="5"/>
      <dgm:spPr/>
    </dgm:pt>
    <dgm:pt modelId="{EBFC163F-32E1-2745-9006-57307F3C997D}" type="pres">
      <dgm:prSet presAssocID="{F725795E-6466-0142-A240-C316DE37E976}" presName="node" presStyleLbl="node1" presStyleIdx="0" presStyleCnt="5">
        <dgm:presLayoutVars>
          <dgm:bulletEnabled val="1"/>
        </dgm:presLayoutVars>
      </dgm:prSet>
      <dgm:spPr/>
    </dgm:pt>
    <dgm:pt modelId="{5FB550AE-ECE9-4D47-8F8D-6B2C7C6B439C}" type="pres">
      <dgm:prSet presAssocID="{F11AA31B-C877-1C49-A380-ABC9CFF4DD94}" presName="parTrans" presStyleLbl="bgSibTrans2D1" presStyleIdx="1" presStyleCnt="5"/>
      <dgm:spPr/>
    </dgm:pt>
    <dgm:pt modelId="{BBABC264-1811-7845-AB72-6A1CC177C263}" type="pres">
      <dgm:prSet presAssocID="{ACCBF825-A369-3F47-BE09-C2280F03DFC5}" presName="node" presStyleLbl="node1" presStyleIdx="1" presStyleCnt="5">
        <dgm:presLayoutVars>
          <dgm:bulletEnabled val="1"/>
        </dgm:presLayoutVars>
      </dgm:prSet>
      <dgm:spPr/>
    </dgm:pt>
    <dgm:pt modelId="{C17BD63A-56A2-A84A-922F-1C0E743BA55B}" type="pres">
      <dgm:prSet presAssocID="{2007BBC9-BA5B-314A-87F4-AACBDD920F11}" presName="parTrans" presStyleLbl="bgSibTrans2D1" presStyleIdx="2" presStyleCnt="5"/>
      <dgm:spPr/>
    </dgm:pt>
    <dgm:pt modelId="{A1637951-9E3C-D645-BAAD-112B7B7BA451}" type="pres">
      <dgm:prSet presAssocID="{A6F4B645-BA8F-3A4A-818E-D2C6F0133331}" presName="node" presStyleLbl="node1" presStyleIdx="2" presStyleCnt="5">
        <dgm:presLayoutVars>
          <dgm:bulletEnabled val="1"/>
        </dgm:presLayoutVars>
      </dgm:prSet>
      <dgm:spPr/>
    </dgm:pt>
    <dgm:pt modelId="{0BD5ADDB-A363-F945-9C57-D0557E6F3C6A}" type="pres">
      <dgm:prSet presAssocID="{61D131D2-035E-AE40-8151-F67146023E78}" presName="parTrans" presStyleLbl="bgSibTrans2D1" presStyleIdx="3" presStyleCnt="5"/>
      <dgm:spPr/>
    </dgm:pt>
    <dgm:pt modelId="{D80D1707-5095-0A4B-BF61-DFC69BF7EA17}" type="pres">
      <dgm:prSet presAssocID="{732CC799-CC2F-C245-A7F5-8634DC711518}" presName="node" presStyleLbl="node1" presStyleIdx="3" presStyleCnt="5">
        <dgm:presLayoutVars>
          <dgm:bulletEnabled val="1"/>
        </dgm:presLayoutVars>
      </dgm:prSet>
      <dgm:spPr/>
    </dgm:pt>
    <dgm:pt modelId="{87714BB1-DAE1-1B42-92B9-36644AADE907}" type="pres">
      <dgm:prSet presAssocID="{0CD78281-137D-9648-AE8E-C160D88D73F6}" presName="parTrans" presStyleLbl="bgSibTrans2D1" presStyleIdx="4" presStyleCnt="5"/>
      <dgm:spPr/>
    </dgm:pt>
    <dgm:pt modelId="{FEE15CFD-FE59-5A4D-A677-34EA93453800}" type="pres">
      <dgm:prSet presAssocID="{3C2E60B7-7AC5-A847-8186-1CBBED94B319}" presName="node" presStyleLbl="node1" presStyleIdx="4" presStyleCnt="5">
        <dgm:presLayoutVars>
          <dgm:bulletEnabled val="1"/>
        </dgm:presLayoutVars>
      </dgm:prSet>
      <dgm:spPr/>
    </dgm:pt>
  </dgm:ptLst>
  <dgm:cxnLst>
    <dgm:cxn modelId="{86194021-1837-174F-9ACF-27CF4AB763AA}" type="presOf" srcId="{B9EE9021-D048-3943-B168-CEA8D5EF0CB3}" destId="{E02A2DC2-26A3-E94B-AACF-12B2D7178BE2}" srcOrd="0" destOrd="0" presId="urn:microsoft.com/office/officeart/2005/8/layout/radial4"/>
    <dgm:cxn modelId="{EEE90D48-3A8A-4141-A9D0-064F12676FA6}" type="presOf" srcId="{F11AA31B-C877-1C49-A380-ABC9CFF4DD94}" destId="{5FB550AE-ECE9-4D47-8F8D-6B2C7C6B439C}" srcOrd="0" destOrd="0" presId="urn:microsoft.com/office/officeart/2005/8/layout/radial4"/>
    <dgm:cxn modelId="{1F031868-E661-2A4A-9B0A-9DBA52895051}" type="presOf" srcId="{CE676B85-1492-F74C-A072-C568D747300C}" destId="{BC7EB8D5-BC6E-C44C-94B9-4A2D576909DD}" srcOrd="0" destOrd="0" presId="urn:microsoft.com/office/officeart/2005/8/layout/radial4"/>
    <dgm:cxn modelId="{DEE2D88B-C603-0848-A54B-B34601AA0C1C}" type="presOf" srcId="{732CC799-CC2F-C245-A7F5-8634DC711518}" destId="{D80D1707-5095-0A4B-BF61-DFC69BF7EA17}" srcOrd="0" destOrd="0" presId="urn:microsoft.com/office/officeart/2005/8/layout/radial4"/>
    <dgm:cxn modelId="{30B52D8C-07C6-174F-9DE3-3D1B4283D3AA}" srcId="{8E209D4B-2C06-564E-8804-DEC58E433886}" destId="{F725795E-6466-0142-A240-C316DE37E976}" srcOrd="0" destOrd="0" parTransId="{CE676B85-1492-F74C-A072-C568D747300C}" sibTransId="{E0390FD3-5873-004E-ACCB-1B26F705508A}"/>
    <dgm:cxn modelId="{CE7E059B-BE88-BD44-A897-D3187754CB98}" type="presOf" srcId="{2007BBC9-BA5B-314A-87F4-AACBDD920F11}" destId="{C17BD63A-56A2-A84A-922F-1C0E743BA55B}" srcOrd="0" destOrd="0" presId="urn:microsoft.com/office/officeart/2005/8/layout/radial4"/>
    <dgm:cxn modelId="{5F439BA0-0624-BE40-89A1-1C9782376D35}" type="presOf" srcId="{61D131D2-035E-AE40-8151-F67146023E78}" destId="{0BD5ADDB-A363-F945-9C57-D0557E6F3C6A}" srcOrd="0" destOrd="0" presId="urn:microsoft.com/office/officeart/2005/8/layout/radial4"/>
    <dgm:cxn modelId="{F8CD3AA6-9D6F-AB42-85D3-E83E9BDB1178}" srcId="{8E209D4B-2C06-564E-8804-DEC58E433886}" destId="{ACCBF825-A369-3F47-BE09-C2280F03DFC5}" srcOrd="1" destOrd="0" parTransId="{F11AA31B-C877-1C49-A380-ABC9CFF4DD94}" sibTransId="{50C3531B-94B3-4B4C-AEE8-2BBECA232945}"/>
    <dgm:cxn modelId="{5A5CFDB6-EDAC-AA4D-B254-4CF83396BD4A}" srcId="{B9EE9021-D048-3943-B168-CEA8D5EF0CB3}" destId="{8E209D4B-2C06-564E-8804-DEC58E433886}" srcOrd="0" destOrd="0" parTransId="{95AE9728-26F5-524B-998F-6BC6AA6E769E}" sibTransId="{216450CE-563F-7643-B673-F03C0877ABB4}"/>
    <dgm:cxn modelId="{C42495C4-A70E-E145-8D98-66F11A924BD3}" type="presOf" srcId="{3C2E60B7-7AC5-A847-8186-1CBBED94B319}" destId="{FEE15CFD-FE59-5A4D-A677-34EA93453800}" srcOrd="0" destOrd="0" presId="urn:microsoft.com/office/officeart/2005/8/layout/radial4"/>
    <dgm:cxn modelId="{4D39A5CA-2F91-524C-B776-3248F1D76E51}" type="presOf" srcId="{0CD78281-137D-9648-AE8E-C160D88D73F6}" destId="{87714BB1-DAE1-1B42-92B9-36644AADE907}" srcOrd="0" destOrd="0" presId="urn:microsoft.com/office/officeart/2005/8/layout/radial4"/>
    <dgm:cxn modelId="{109E36CB-C596-F748-8D0B-854DD79BD648}" type="presOf" srcId="{ACCBF825-A369-3F47-BE09-C2280F03DFC5}" destId="{BBABC264-1811-7845-AB72-6A1CC177C263}" srcOrd="0" destOrd="0" presId="urn:microsoft.com/office/officeart/2005/8/layout/radial4"/>
    <dgm:cxn modelId="{62B9ADCD-7183-E944-9CD4-62E8F7E742CD}" type="presOf" srcId="{A6F4B645-BA8F-3A4A-818E-D2C6F0133331}" destId="{A1637951-9E3C-D645-BAAD-112B7B7BA451}" srcOrd="0" destOrd="0" presId="urn:microsoft.com/office/officeart/2005/8/layout/radial4"/>
    <dgm:cxn modelId="{DCDC8BDE-1AFF-C541-8914-81C590B6FBE9}" srcId="{8E209D4B-2C06-564E-8804-DEC58E433886}" destId="{3C2E60B7-7AC5-A847-8186-1CBBED94B319}" srcOrd="4" destOrd="0" parTransId="{0CD78281-137D-9648-AE8E-C160D88D73F6}" sibTransId="{72CD179B-FF4A-4245-A91E-B6EBF59E0306}"/>
    <dgm:cxn modelId="{86F980E7-C4F4-DC48-9A8F-678F0C24E532}" srcId="{8E209D4B-2C06-564E-8804-DEC58E433886}" destId="{A6F4B645-BA8F-3A4A-818E-D2C6F0133331}" srcOrd="2" destOrd="0" parTransId="{2007BBC9-BA5B-314A-87F4-AACBDD920F11}" sibTransId="{AAC0012B-722C-A346-A680-EDBB9B5F2E9F}"/>
    <dgm:cxn modelId="{E93B3DEA-B471-C34F-99C3-47B6BDF02D60}" type="presOf" srcId="{8E209D4B-2C06-564E-8804-DEC58E433886}" destId="{D5CB73F1-FD3F-6F40-A10D-B84F0A1FDBED}" srcOrd="0" destOrd="0" presId="urn:microsoft.com/office/officeart/2005/8/layout/radial4"/>
    <dgm:cxn modelId="{F61924ED-60C2-F549-8C6A-AEF700C8B746}" srcId="{8E209D4B-2C06-564E-8804-DEC58E433886}" destId="{732CC799-CC2F-C245-A7F5-8634DC711518}" srcOrd="3" destOrd="0" parTransId="{61D131D2-035E-AE40-8151-F67146023E78}" sibTransId="{EA4A0095-0177-814E-A17E-55C7CF040442}"/>
    <dgm:cxn modelId="{67E25AED-A492-2C4C-B30B-C4F364453A33}" type="presOf" srcId="{F725795E-6466-0142-A240-C316DE37E976}" destId="{EBFC163F-32E1-2745-9006-57307F3C997D}" srcOrd="0" destOrd="0" presId="urn:microsoft.com/office/officeart/2005/8/layout/radial4"/>
    <dgm:cxn modelId="{A1ABD4AE-C7DE-CF44-A93C-C6F8B6E82364}" type="presParOf" srcId="{E02A2DC2-26A3-E94B-AACF-12B2D7178BE2}" destId="{D5CB73F1-FD3F-6F40-A10D-B84F0A1FDBED}" srcOrd="0" destOrd="0" presId="urn:microsoft.com/office/officeart/2005/8/layout/radial4"/>
    <dgm:cxn modelId="{59998601-4F36-5B48-A926-E193F1B206B5}" type="presParOf" srcId="{E02A2DC2-26A3-E94B-AACF-12B2D7178BE2}" destId="{BC7EB8D5-BC6E-C44C-94B9-4A2D576909DD}" srcOrd="1" destOrd="0" presId="urn:microsoft.com/office/officeart/2005/8/layout/radial4"/>
    <dgm:cxn modelId="{CFD64CB0-05CC-8D4C-A784-BC141A998827}" type="presParOf" srcId="{E02A2DC2-26A3-E94B-AACF-12B2D7178BE2}" destId="{EBFC163F-32E1-2745-9006-57307F3C997D}" srcOrd="2" destOrd="0" presId="urn:microsoft.com/office/officeart/2005/8/layout/radial4"/>
    <dgm:cxn modelId="{42BF16EE-E6AF-6E45-9CB6-08521F0E2D73}" type="presParOf" srcId="{E02A2DC2-26A3-E94B-AACF-12B2D7178BE2}" destId="{5FB550AE-ECE9-4D47-8F8D-6B2C7C6B439C}" srcOrd="3" destOrd="0" presId="urn:microsoft.com/office/officeart/2005/8/layout/radial4"/>
    <dgm:cxn modelId="{DC609C28-E875-2149-9934-2D06676023D6}" type="presParOf" srcId="{E02A2DC2-26A3-E94B-AACF-12B2D7178BE2}" destId="{BBABC264-1811-7845-AB72-6A1CC177C263}" srcOrd="4" destOrd="0" presId="urn:microsoft.com/office/officeart/2005/8/layout/radial4"/>
    <dgm:cxn modelId="{B1365C0C-EDEB-114C-969F-38EBAAB1E826}" type="presParOf" srcId="{E02A2DC2-26A3-E94B-AACF-12B2D7178BE2}" destId="{C17BD63A-56A2-A84A-922F-1C0E743BA55B}" srcOrd="5" destOrd="0" presId="urn:microsoft.com/office/officeart/2005/8/layout/radial4"/>
    <dgm:cxn modelId="{87C01A36-2941-4244-9A04-0723C030CA5B}" type="presParOf" srcId="{E02A2DC2-26A3-E94B-AACF-12B2D7178BE2}" destId="{A1637951-9E3C-D645-BAAD-112B7B7BA451}" srcOrd="6" destOrd="0" presId="urn:microsoft.com/office/officeart/2005/8/layout/radial4"/>
    <dgm:cxn modelId="{016C6931-0824-EE4D-81BC-18635DBFE500}" type="presParOf" srcId="{E02A2DC2-26A3-E94B-AACF-12B2D7178BE2}" destId="{0BD5ADDB-A363-F945-9C57-D0557E6F3C6A}" srcOrd="7" destOrd="0" presId="urn:microsoft.com/office/officeart/2005/8/layout/radial4"/>
    <dgm:cxn modelId="{823BDF37-429A-8040-A5A0-47B9DAE71F7C}" type="presParOf" srcId="{E02A2DC2-26A3-E94B-AACF-12B2D7178BE2}" destId="{D80D1707-5095-0A4B-BF61-DFC69BF7EA17}" srcOrd="8" destOrd="0" presId="urn:microsoft.com/office/officeart/2005/8/layout/radial4"/>
    <dgm:cxn modelId="{6D9B17D5-9AB4-A449-8788-204B6FA0EB14}" type="presParOf" srcId="{E02A2DC2-26A3-E94B-AACF-12B2D7178BE2}" destId="{87714BB1-DAE1-1B42-92B9-36644AADE907}" srcOrd="9" destOrd="0" presId="urn:microsoft.com/office/officeart/2005/8/layout/radial4"/>
    <dgm:cxn modelId="{630EB9AF-8CF8-7D4F-BC95-8FC4FF14F988}" type="presParOf" srcId="{E02A2DC2-26A3-E94B-AACF-12B2D7178BE2}" destId="{FEE15CFD-FE59-5A4D-A677-34EA93453800}" srcOrd="10"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DCD5B3F-9C86-E84F-B367-B3B14AA7E405}" type="doc">
      <dgm:prSet loTypeId="urn:microsoft.com/office/officeart/2005/8/layout/vList6" loCatId="" qsTypeId="urn:microsoft.com/office/officeart/2005/8/quickstyle/simple4" qsCatId="simple" csTypeId="urn:microsoft.com/office/officeart/2005/8/colors/colorful1" csCatId="colorful" phldr="1"/>
      <dgm:spPr/>
      <dgm:t>
        <a:bodyPr/>
        <a:lstStyle/>
        <a:p>
          <a:endParaRPr lang="fr-FR"/>
        </a:p>
      </dgm:t>
    </dgm:pt>
    <dgm:pt modelId="{061C28CE-9A36-F844-B03F-775C0A39FAA7}">
      <dgm:prSet phldrT="[Texte]" custT="1"/>
      <dgm:spPr/>
      <dgm:t>
        <a:bodyPr/>
        <a:lstStyle/>
        <a:p>
          <a:r>
            <a:rPr lang="fr-FR" sz="3200" dirty="0">
              <a:solidFill>
                <a:schemeClr val="tx1"/>
              </a:solidFill>
            </a:rPr>
            <a:t>Dire, décrire et écrire l’image qui vient juste avant celle montrée. </a:t>
          </a:r>
        </a:p>
      </dgm:t>
    </dgm:pt>
    <dgm:pt modelId="{9FB9ACFA-D6E3-D446-993F-7EEC27D0D761}" type="parTrans" cxnId="{1A530C95-93ED-0642-B746-6F158F9D7944}">
      <dgm:prSet/>
      <dgm:spPr/>
      <dgm:t>
        <a:bodyPr/>
        <a:lstStyle/>
        <a:p>
          <a:endParaRPr lang="fr-FR"/>
        </a:p>
      </dgm:t>
    </dgm:pt>
    <dgm:pt modelId="{ED0A1D16-7FA9-2D40-8A11-5729819D7083}" type="sibTrans" cxnId="{1A530C95-93ED-0642-B746-6F158F9D7944}">
      <dgm:prSet/>
      <dgm:spPr/>
      <dgm:t>
        <a:bodyPr/>
        <a:lstStyle/>
        <a:p>
          <a:endParaRPr lang="fr-FR"/>
        </a:p>
      </dgm:t>
    </dgm:pt>
    <dgm:pt modelId="{051B74D7-9045-EF48-BF48-9775765E075D}">
      <dgm:prSet phldrT="[Texte]" custT="1"/>
      <dgm:spPr/>
      <dgm:t>
        <a:bodyPr/>
        <a:lstStyle/>
        <a:p>
          <a:r>
            <a:rPr lang="fr-FR" sz="2400" dirty="0"/>
            <a:t>Montrer une image.</a:t>
          </a:r>
        </a:p>
      </dgm:t>
    </dgm:pt>
    <dgm:pt modelId="{35FA773D-EBAD-614E-A4CB-166450B3ECCB}" type="parTrans" cxnId="{3E3D81CB-61D1-854C-BD66-1A8629672C12}">
      <dgm:prSet/>
      <dgm:spPr/>
      <dgm:t>
        <a:bodyPr/>
        <a:lstStyle/>
        <a:p>
          <a:endParaRPr lang="fr-FR"/>
        </a:p>
      </dgm:t>
    </dgm:pt>
    <dgm:pt modelId="{FC954C81-2B0B-1848-B898-7FC7FFD7A442}" type="sibTrans" cxnId="{3E3D81CB-61D1-854C-BD66-1A8629672C12}">
      <dgm:prSet/>
      <dgm:spPr/>
      <dgm:t>
        <a:bodyPr/>
        <a:lstStyle/>
        <a:p>
          <a:endParaRPr lang="fr-FR"/>
        </a:p>
      </dgm:t>
    </dgm:pt>
    <dgm:pt modelId="{B02C4306-ECC4-FC49-87A0-FDC77E4F92EC}">
      <dgm:prSet phldrT="[Texte]" custT="1"/>
      <dgm:spPr/>
      <dgm:t>
        <a:bodyPr/>
        <a:lstStyle/>
        <a:p>
          <a:r>
            <a:rPr lang="fr-FR" sz="3200" dirty="0">
              <a:solidFill>
                <a:schemeClr val="tx1"/>
              </a:solidFill>
            </a:rPr>
            <a:t>Dire, décrire et écrire l’image qui vient juste après celle montrée.</a:t>
          </a:r>
        </a:p>
      </dgm:t>
    </dgm:pt>
    <dgm:pt modelId="{DA1D7EB9-AA10-B645-98B6-2BED69287DC8}" type="parTrans" cxnId="{A8070E25-877E-3349-8EFD-7CD1507CC8D7}">
      <dgm:prSet/>
      <dgm:spPr/>
      <dgm:t>
        <a:bodyPr/>
        <a:lstStyle/>
        <a:p>
          <a:endParaRPr lang="fr-FR"/>
        </a:p>
      </dgm:t>
    </dgm:pt>
    <dgm:pt modelId="{9BB78604-8B81-D749-956E-F14083F38112}" type="sibTrans" cxnId="{A8070E25-877E-3349-8EFD-7CD1507CC8D7}">
      <dgm:prSet/>
      <dgm:spPr/>
      <dgm:t>
        <a:bodyPr/>
        <a:lstStyle/>
        <a:p>
          <a:endParaRPr lang="fr-FR"/>
        </a:p>
      </dgm:t>
    </dgm:pt>
    <dgm:pt modelId="{C4ECDE72-CD2D-434A-A967-EC3301A13323}">
      <dgm:prSet custT="1"/>
      <dgm:spPr/>
      <dgm:t>
        <a:bodyPr/>
        <a:lstStyle/>
        <a:p>
          <a:r>
            <a:rPr lang="fr-FR" sz="2400" dirty="0"/>
            <a:t>Montrer une image.</a:t>
          </a:r>
        </a:p>
      </dgm:t>
    </dgm:pt>
    <dgm:pt modelId="{4719A83B-4AC3-6C4C-8A28-E80B11FFDB18}" type="parTrans" cxnId="{ADC342C7-B6CC-2E4C-A458-3940D33CC170}">
      <dgm:prSet/>
      <dgm:spPr/>
      <dgm:t>
        <a:bodyPr/>
        <a:lstStyle/>
        <a:p>
          <a:endParaRPr lang="fr-FR"/>
        </a:p>
      </dgm:t>
    </dgm:pt>
    <dgm:pt modelId="{99765E37-C5CC-B24A-9A71-16268969C11B}" type="sibTrans" cxnId="{ADC342C7-B6CC-2E4C-A458-3940D33CC170}">
      <dgm:prSet/>
      <dgm:spPr/>
      <dgm:t>
        <a:bodyPr/>
        <a:lstStyle/>
        <a:p>
          <a:endParaRPr lang="fr-FR"/>
        </a:p>
      </dgm:t>
    </dgm:pt>
    <dgm:pt modelId="{42203DE9-0D1C-4D42-885F-F22AE10A9D8A}">
      <dgm:prSet phldrT="[Texte]" custT="1"/>
      <dgm:spPr/>
      <dgm:t>
        <a:bodyPr/>
        <a:lstStyle/>
        <a:p>
          <a:r>
            <a:rPr lang="fr-FR" sz="2400" dirty="0"/>
            <a:t>Dire ce que l’on voit.</a:t>
          </a:r>
        </a:p>
      </dgm:t>
    </dgm:pt>
    <dgm:pt modelId="{C2A6F411-0D8A-A044-B6EE-F8E7D11065BB}" type="parTrans" cxnId="{1F1423AA-0EBB-CA4B-B2A6-3E790A0A53B0}">
      <dgm:prSet/>
      <dgm:spPr/>
      <dgm:t>
        <a:bodyPr/>
        <a:lstStyle/>
        <a:p>
          <a:endParaRPr lang="fr-FR"/>
        </a:p>
      </dgm:t>
    </dgm:pt>
    <dgm:pt modelId="{CCD3F905-B19A-1B42-9A8F-3613B53620A5}" type="sibTrans" cxnId="{1F1423AA-0EBB-CA4B-B2A6-3E790A0A53B0}">
      <dgm:prSet/>
      <dgm:spPr/>
      <dgm:t>
        <a:bodyPr/>
        <a:lstStyle/>
        <a:p>
          <a:endParaRPr lang="fr-FR"/>
        </a:p>
      </dgm:t>
    </dgm:pt>
    <dgm:pt modelId="{D014C468-4FB0-1E49-BB26-4E58158EFB04}">
      <dgm:prSet phldrT="[Texte]" custT="1"/>
      <dgm:spPr/>
      <dgm:t>
        <a:bodyPr/>
        <a:lstStyle/>
        <a:p>
          <a:r>
            <a:rPr lang="fr-FR" sz="2400" dirty="0"/>
            <a:t>Imaginer ce qui a pu se passer juste avant : </a:t>
          </a:r>
        </a:p>
      </dgm:t>
    </dgm:pt>
    <dgm:pt modelId="{2822411A-EA09-F549-8106-1E85F177D679}" type="parTrans" cxnId="{FD694BD3-CE9E-A440-A8A7-AA715A0F79B8}">
      <dgm:prSet/>
      <dgm:spPr/>
      <dgm:t>
        <a:bodyPr/>
        <a:lstStyle/>
        <a:p>
          <a:endParaRPr lang="fr-FR"/>
        </a:p>
      </dgm:t>
    </dgm:pt>
    <dgm:pt modelId="{65D9C078-34B2-4D4E-8CA7-5130E28AB373}" type="sibTrans" cxnId="{FD694BD3-CE9E-A440-A8A7-AA715A0F79B8}">
      <dgm:prSet/>
      <dgm:spPr/>
      <dgm:t>
        <a:bodyPr/>
        <a:lstStyle/>
        <a:p>
          <a:endParaRPr lang="fr-FR"/>
        </a:p>
      </dgm:t>
    </dgm:pt>
    <dgm:pt modelId="{5D1DE0B3-E207-4341-9D53-22E1BA7F1D19}">
      <dgm:prSet phldrT="[Texte]" custT="1"/>
      <dgm:spPr/>
      <dgm:t>
        <a:bodyPr/>
        <a:lstStyle/>
        <a:p>
          <a:pPr>
            <a:buFont typeface="Wingdings" pitchFamily="2" charset="2"/>
            <a:buChar char="Ø"/>
          </a:pPr>
          <a:r>
            <a:rPr lang="fr-FR" sz="2400" dirty="0"/>
            <a:t> Le dire</a:t>
          </a:r>
        </a:p>
      </dgm:t>
    </dgm:pt>
    <dgm:pt modelId="{71D8E42A-A34C-FD45-8A70-84D33587ECBB}" type="parTrans" cxnId="{D2C62F46-FFDC-4447-805A-4D09A0941507}">
      <dgm:prSet/>
      <dgm:spPr/>
      <dgm:t>
        <a:bodyPr/>
        <a:lstStyle/>
        <a:p>
          <a:endParaRPr lang="fr-FR"/>
        </a:p>
      </dgm:t>
    </dgm:pt>
    <dgm:pt modelId="{6F1C3FCF-9D82-DE40-9CC2-9522183736E0}" type="sibTrans" cxnId="{D2C62F46-FFDC-4447-805A-4D09A0941507}">
      <dgm:prSet/>
      <dgm:spPr/>
      <dgm:t>
        <a:bodyPr/>
        <a:lstStyle/>
        <a:p>
          <a:endParaRPr lang="fr-FR"/>
        </a:p>
      </dgm:t>
    </dgm:pt>
    <dgm:pt modelId="{DF8E3C23-2186-874A-98E9-F8C4BFA7B35C}">
      <dgm:prSet phldrT="[Texte]" custT="1"/>
      <dgm:spPr/>
      <dgm:t>
        <a:bodyPr/>
        <a:lstStyle/>
        <a:p>
          <a:pPr>
            <a:buFont typeface="Wingdings" pitchFamily="2" charset="2"/>
            <a:buChar char="Ø"/>
          </a:pPr>
          <a:r>
            <a:rPr lang="fr-FR" sz="2400" dirty="0"/>
            <a:t> Le décrire</a:t>
          </a:r>
        </a:p>
      </dgm:t>
    </dgm:pt>
    <dgm:pt modelId="{45B322FF-7F04-E649-A969-FD2F87D2EC5B}" type="parTrans" cxnId="{5A79250D-DF11-E24C-AFDA-02D1DA3B8DB3}">
      <dgm:prSet/>
      <dgm:spPr/>
      <dgm:t>
        <a:bodyPr/>
        <a:lstStyle/>
        <a:p>
          <a:endParaRPr lang="fr-FR"/>
        </a:p>
      </dgm:t>
    </dgm:pt>
    <dgm:pt modelId="{2EF4880D-0358-994A-9570-D0E9D8AD8471}" type="sibTrans" cxnId="{5A79250D-DF11-E24C-AFDA-02D1DA3B8DB3}">
      <dgm:prSet/>
      <dgm:spPr/>
      <dgm:t>
        <a:bodyPr/>
        <a:lstStyle/>
        <a:p>
          <a:endParaRPr lang="fr-FR"/>
        </a:p>
      </dgm:t>
    </dgm:pt>
    <dgm:pt modelId="{D87AD8A3-1C07-ED4F-A35B-30427C2F998F}">
      <dgm:prSet phldrT="[Texte]" custT="1"/>
      <dgm:spPr/>
      <dgm:t>
        <a:bodyPr/>
        <a:lstStyle/>
        <a:p>
          <a:pPr>
            <a:buFont typeface="Wingdings" pitchFamily="2" charset="2"/>
            <a:buChar char="Ø"/>
          </a:pPr>
          <a:r>
            <a:rPr lang="fr-FR" sz="2400" dirty="0"/>
            <a:t> L’écrire</a:t>
          </a:r>
        </a:p>
      </dgm:t>
    </dgm:pt>
    <dgm:pt modelId="{588D8DBB-8229-7C4D-92E4-EDF50D14C5A5}" type="parTrans" cxnId="{7F0FDB7A-DD50-2D45-ACEC-5D68C1B5061A}">
      <dgm:prSet/>
      <dgm:spPr/>
      <dgm:t>
        <a:bodyPr/>
        <a:lstStyle/>
        <a:p>
          <a:endParaRPr lang="fr-FR"/>
        </a:p>
      </dgm:t>
    </dgm:pt>
    <dgm:pt modelId="{7257A6DD-80E9-1740-9727-426CE58CC2CF}" type="sibTrans" cxnId="{7F0FDB7A-DD50-2D45-ACEC-5D68C1B5061A}">
      <dgm:prSet/>
      <dgm:spPr/>
      <dgm:t>
        <a:bodyPr/>
        <a:lstStyle/>
        <a:p>
          <a:endParaRPr lang="fr-FR"/>
        </a:p>
      </dgm:t>
    </dgm:pt>
    <dgm:pt modelId="{38096C1E-8584-3A43-8921-B762BF5D8FD6}">
      <dgm:prSet custT="1"/>
      <dgm:spPr/>
      <dgm:t>
        <a:bodyPr/>
        <a:lstStyle/>
        <a:p>
          <a:r>
            <a:rPr lang="fr-FR" sz="2400" dirty="0"/>
            <a:t>Dire ce que l’on voit.</a:t>
          </a:r>
        </a:p>
      </dgm:t>
    </dgm:pt>
    <dgm:pt modelId="{B029AB36-E59B-AF4C-B627-1410E591DCD0}" type="parTrans" cxnId="{0D56C4F4-BF75-FB49-9AC4-AA468EA9BCFD}">
      <dgm:prSet/>
      <dgm:spPr/>
      <dgm:t>
        <a:bodyPr/>
        <a:lstStyle/>
        <a:p>
          <a:endParaRPr lang="fr-FR"/>
        </a:p>
      </dgm:t>
    </dgm:pt>
    <dgm:pt modelId="{7D99E27B-20F9-F34B-9BA7-D90F42BED961}" type="sibTrans" cxnId="{0D56C4F4-BF75-FB49-9AC4-AA468EA9BCFD}">
      <dgm:prSet/>
      <dgm:spPr/>
      <dgm:t>
        <a:bodyPr/>
        <a:lstStyle/>
        <a:p>
          <a:endParaRPr lang="fr-FR"/>
        </a:p>
      </dgm:t>
    </dgm:pt>
    <dgm:pt modelId="{7A2306CA-AD6D-C440-A2E8-FDEEEB8628CF}">
      <dgm:prSet custT="1"/>
      <dgm:spPr/>
      <dgm:t>
        <a:bodyPr/>
        <a:lstStyle/>
        <a:p>
          <a:r>
            <a:rPr lang="fr-FR" sz="2400" dirty="0"/>
            <a:t> Imaginer ce qui a pu se passer juste après :</a:t>
          </a:r>
        </a:p>
      </dgm:t>
    </dgm:pt>
    <dgm:pt modelId="{EC6E97E5-323C-854A-A750-D8F2809EAD94}" type="parTrans" cxnId="{3C569171-003D-8C4C-9C06-402D7F54EDF5}">
      <dgm:prSet/>
      <dgm:spPr/>
      <dgm:t>
        <a:bodyPr/>
        <a:lstStyle/>
        <a:p>
          <a:endParaRPr lang="fr-FR"/>
        </a:p>
      </dgm:t>
    </dgm:pt>
    <dgm:pt modelId="{6986BCB2-7B8B-CB46-A378-0AC60F4571F1}" type="sibTrans" cxnId="{3C569171-003D-8C4C-9C06-402D7F54EDF5}">
      <dgm:prSet/>
      <dgm:spPr/>
      <dgm:t>
        <a:bodyPr/>
        <a:lstStyle/>
        <a:p>
          <a:endParaRPr lang="fr-FR"/>
        </a:p>
      </dgm:t>
    </dgm:pt>
    <dgm:pt modelId="{F36E4E37-0300-3A4A-A32C-6F32484A8B94}">
      <dgm:prSet custT="1"/>
      <dgm:spPr/>
      <dgm:t>
        <a:bodyPr/>
        <a:lstStyle/>
        <a:p>
          <a:pPr>
            <a:buFont typeface="Wingdings" pitchFamily="2" charset="2"/>
            <a:buChar char="Ø"/>
          </a:pPr>
          <a:r>
            <a:rPr lang="fr-FR" sz="2400" dirty="0"/>
            <a:t> Le dire</a:t>
          </a:r>
        </a:p>
      </dgm:t>
    </dgm:pt>
    <dgm:pt modelId="{76F1A7BA-94AD-6349-BC9F-6FD294E09A69}" type="parTrans" cxnId="{A7C25669-A134-B849-A0E6-92FA8458F570}">
      <dgm:prSet/>
      <dgm:spPr/>
      <dgm:t>
        <a:bodyPr/>
        <a:lstStyle/>
        <a:p>
          <a:endParaRPr lang="fr-FR"/>
        </a:p>
      </dgm:t>
    </dgm:pt>
    <dgm:pt modelId="{F0762783-667B-E34A-A155-17A275F5F036}" type="sibTrans" cxnId="{A7C25669-A134-B849-A0E6-92FA8458F570}">
      <dgm:prSet/>
      <dgm:spPr/>
      <dgm:t>
        <a:bodyPr/>
        <a:lstStyle/>
        <a:p>
          <a:endParaRPr lang="fr-FR"/>
        </a:p>
      </dgm:t>
    </dgm:pt>
    <dgm:pt modelId="{F16249BC-9629-8149-979B-A700B113D19D}">
      <dgm:prSet custT="1"/>
      <dgm:spPr/>
      <dgm:t>
        <a:bodyPr/>
        <a:lstStyle/>
        <a:p>
          <a:pPr>
            <a:buFont typeface="Wingdings" pitchFamily="2" charset="2"/>
            <a:buChar char="Ø"/>
          </a:pPr>
          <a:r>
            <a:rPr lang="fr-FR" sz="2400" dirty="0"/>
            <a:t> Le décrire</a:t>
          </a:r>
        </a:p>
      </dgm:t>
    </dgm:pt>
    <dgm:pt modelId="{68BC776A-4F90-2C4C-97C6-AB58A753A020}" type="parTrans" cxnId="{BB079428-885E-4A40-80E3-D71B7AF1996E}">
      <dgm:prSet/>
      <dgm:spPr/>
      <dgm:t>
        <a:bodyPr/>
        <a:lstStyle/>
        <a:p>
          <a:endParaRPr lang="fr-FR"/>
        </a:p>
      </dgm:t>
    </dgm:pt>
    <dgm:pt modelId="{C3C78588-105B-3F4F-925A-56645D47EA49}" type="sibTrans" cxnId="{BB079428-885E-4A40-80E3-D71B7AF1996E}">
      <dgm:prSet/>
      <dgm:spPr/>
      <dgm:t>
        <a:bodyPr/>
        <a:lstStyle/>
        <a:p>
          <a:endParaRPr lang="fr-FR"/>
        </a:p>
      </dgm:t>
    </dgm:pt>
    <dgm:pt modelId="{D1B583C2-FE84-6E4C-B85F-1DD7D3351A8D}">
      <dgm:prSet custT="1"/>
      <dgm:spPr/>
      <dgm:t>
        <a:bodyPr/>
        <a:lstStyle/>
        <a:p>
          <a:pPr>
            <a:buFont typeface="Wingdings" pitchFamily="2" charset="2"/>
            <a:buChar char="Ø"/>
          </a:pPr>
          <a:r>
            <a:rPr lang="fr-FR" sz="2400" dirty="0"/>
            <a:t> L’écrire</a:t>
          </a:r>
        </a:p>
      </dgm:t>
    </dgm:pt>
    <dgm:pt modelId="{F90E1F4F-5C44-DA4E-AFD7-949F9207D1D4}" type="parTrans" cxnId="{73992C02-C987-A94B-AC31-AC5300A95934}">
      <dgm:prSet/>
      <dgm:spPr/>
      <dgm:t>
        <a:bodyPr/>
        <a:lstStyle/>
        <a:p>
          <a:endParaRPr lang="fr-FR"/>
        </a:p>
      </dgm:t>
    </dgm:pt>
    <dgm:pt modelId="{1AB83B8C-6CB7-CB4E-9A6C-EA401E260D0C}" type="sibTrans" cxnId="{73992C02-C987-A94B-AC31-AC5300A95934}">
      <dgm:prSet/>
      <dgm:spPr/>
      <dgm:t>
        <a:bodyPr/>
        <a:lstStyle/>
        <a:p>
          <a:endParaRPr lang="fr-FR"/>
        </a:p>
      </dgm:t>
    </dgm:pt>
    <dgm:pt modelId="{203E1597-32CA-4A4A-9804-C5739F3F71F1}" type="pres">
      <dgm:prSet presAssocID="{DDCD5B3F-9C86-E84F-B367-B3B14AA7E405}" presName="Name0" presStyleCnt="0">
        <dgm:presLayoutVars>
          <dgm:dir/>
          <dgm:animLvl val="lvl"/>
          <dgm:resizeHandles/>
        </dgm:presLayoutVars>
      </dgm:prSet>
      <dgm:spPr/>
    </dgm:pt>
    <dgm:pt modelId="{4230BC31-738C-8548-B621-7E262B32C03C}" type="pres">
      <dgm:prSet presAssocID="{061C28CE-9A36-F844-B03F-775C0A39FAA7}" presName="linNode" presStyleCnt="0"/>
      <dgm:spPr/>
    </dgm:pt>
    <dgm:pt modelId="{9B171733-2A7B-1C4D-93C4-6D75878080FA}" type="pres">
      <dgm:prSet presAssocID="{061C28CE-9A36-F844-B03F-775C0A39FAA7}" presName="parentShp" presStyleLbl="node1" presStyleIdx="0" presStyleCnt="2">
        <dgm:presLayoutVars>
          <dgm:bulletEnabled val="1"/>
        </dgm:presLayoutVars>
      </dgm:prSet>
      <dgm:spPr/>
    </dgm:pt>
    <dgm:pt modelId="{D02A82A6-C83C-DE41-997D-CB88CCC45B67}" type="pres">
      <dgm:prSet presAssocID="{061C28CE-9A36-F844-B03F-775C0A39FAA7}" presName="childShp" presStyleLbl="bgAccFollowNode1" presStyleIdx="0" presStyleCnt="2" custScaleY="132596">
        <dgm:presLayoutVars>
          <dgm:bulletEnabled val="1"/>
        </dgm:presLayoutVars>
      </dgm:prSet>
      <dgm:spPr/>
    </dgm:pt>
    <dgm:pt modelId="{D5481A04-456C-A248-8398-78F5400002BA}" type="pres">
      <dgm:prSet presAssocID="{ED0A1D16-7FA9-2D40-8A11-5729819D7083}" presName="spacing" presStyleCnt="0"/>
      <dgm:spPr/>
    </dgm:pt>
    <dgm:pt modelId="{26D3E6CD-FA2D-2945-B3CF-6D3BCB472557}" type="pres">
      <dgm:prSet presAssocID="{B02C4306-ECC4-FC49-87A0-FDC77E4F92EC}" presName="linNode" presStyleCnt="0"/>
      <dgm:spPr/>
    </dgm:pt>
    <dgm:pt modelId="{7DAFB955-C99E-C24B-B7B5-BDC3C59F7CFB}" type="pres">
      <dgm:prSet presAssocID="{B02C4306-ECC4-FC49-87A0-FDC77E4F92EC}" presName="parentShp" presStyleLbl="node1" presStyleIdx="1" presStyleCnt="2">
        <dgm:presLayoutVars>
          <dgm:bulletEnabled val="1"/>
        </dgm:presLayoutVars>
      </dgm:prSet>
      <dgm:spPr/>
    </dgm:pt>
    <dgm:pt modelId="{10BD2290-AC0D-0B47-8654-3164C83DB10B}" type="pres">
      <dgm:prSet presAssocID="{B02C4306-ECC4-FC49-87A0-FDC77E4F92EC}" presName="childShp" presStyleLbl="bgAccFollowNode1" presStyleIdx="1" presStyleCnt="2" custScaleY="129541">
        <dgm:presLayoutVars>
          <dgm:bulletEnabled val="1"/>
        </dgm:presLayoutVars>
      </dgm:prSet>
      <dgm:spPr/>
    </dgm:pt>
  </dgm:ptLst>
  <dgm:cxnLst>
    <dgm:cxn modelId="{73992C02-C987-A94B-AC31-AC5300A95934}" srcId="{B02C4306-ECC4-FC49-87A0-FDC77E4F92EC}" destId="{D1B583C2-FE84-6E4C-B85F-1DD7D3351A8D}" srcOrd="5" destOrd="0" parTransId="{F90E1F4F-5C44-DA4E-AFD7-949F9207D1D4}" sibTransId="{1AB83B8C-6CB7-CB4E-9A6C-EA401E260D0C}"/>
    <dgm:cxn modelId="{C143C70C-95BF-5446-9657-B415FA3A3CF0}" type="presOf" srcId="{D014C468-4FB0-1E49-BB26-4E58158EFB04}" destId="{D02A82A6-C83C-DE41-997D-CB88CCC45B67}" srcOrd="0" destOrd="2" presId="urn:microsoft.com/office/officeart/2005/8/layout/vList6"/>
    <dgm:cxn modelId="{5A79250D-DF11-E24C-AFDA-02D1DA3B8DB3}" srcId="{061C28CE-9A36-F844-B03F-775C0A39FAA7}" destId="{DF8E3C23-2186-874A-98E9-F8C4BFA7B35C}" srcOrd="4" destOrd="0" parTransId="{45B322FF-7F04-E649-A969-FD2F87D2EC5B}" sibTransId="{2EF4880D-0358-994A-9570-D0E9D8AD8471}"/>
    <dgm:cxn modelId="{8BC5290D-C2D6-2040-8CBA-5B1F86E9224F}" type="presOf" srcId="{051B74D7-9045-EF48-BF48-9775765E075D}" destId="{D02A82A6-C83C-DE41-997D-CB88CCC45B67}" srcOrd="0" destOrd="0" presId="urn:microsoft.com/office/officeart/2005/8/layout/vList6"/>
    <dgm:cxn modelId="{A8070E25-877E-3349-8EFD-7CD1507CC8D7}" srcId="{DDCD5B3F-9C86-E84F-B367-B3B14AA7E405}" destId="{B02C4306-ECC4-FC49-87A0-FDC77E4F92EC}" srcOrd="1" destOrd="0" parTransId="{DA1D7EB9-AA10-B645-98B6-2BED69287DC8}" sibTransId="{9BB78604-8B81-D749-956E-F14083F38112}"/>
    <dgm:cxn modelId="{BB079428-885E-4A40-80E3-D71B7AF1996E}" srcId="{B02C4306-ECC4-FC49-87A0-FDC77E4F92EC}" destId="{F16249BC-9629-8149-979B-A700B113D19D}" srcOrd="4" destOrd="0" parTransId="{68BC776A-4F90-2C4C-97C6-AB58A753A020}" sibTransId="{C3C78588-105B-3F4F-925A-56645D47EA49}"/>
    <dgm:cxn modelId="{685D3E2F-0776-D046-A82D-CB18E2BDEE14}" type="presOf" srcId="{C4ECDE72-CD2D-434A-A967-EC3301A13323}" destId="{10BD2290-AC0D-0B47-8654-3164C83DB10B}" srcOrd="0" destOrd="0" presId="urn:microsoft.com/office/officeart/2005/8/layout/vList6"/>
    <dgm:cxn modelId="{2FF50332-AA4B-454F-8A22-C3AC7DB3DD99}" type="presOf" srcId="{7A2306CA-AD6D-C440-A2E8-FDEEEB8628CF}" destId="{10BD2290-AC0D-0B47-8654-3164C83DB10B}" srcOrd="0" destOrd="2" presId="urn:microsoft.com/office/officeart/2005/8/layout/vList6"/>
    <dgm:cxn modelId="{150FE03C-F83C-C541-9DF9-9D0AC55FFCD0}" type="presOf" srcId="{D1B583C2-FE84-6E4C-B85F-1DD7D3351A8D}" destId="{10BD2290-AC0D-0B47-8654-3164C83DB10B}" srcOrd="0" destOrd="5" presId="urn:microsoft.com/office/officeart/2005/8/layout/vList6"/>
    <dgm:cxn modelId="{30CCCB3D-40B1-364C-8DFA-99BD38599A70}" type="presOf" srcId="{5D1DE0B3-E207-4341-9D53-22E1BA7F1D19}" destId="{D02A82A6-C83C-DE41-997D-CB88CCC45B67}" srcOrd="0" destOrd="3" presId="urn:microsoft.com/office/officeart/2005/8/layout/vList6"/>
    <dgm:cxn modelId="{D2C62F46-FFDC-4447-805A-4D09A0941507}" srcId="{061C28CE-9A36-F844-B03F-775C0A39FAA7}" destId="{5D1DE0B3-E207-4341-9D53-22E1BA7F1D19}" srcOrd="3" destOrd="0" parTransId="{71D8E42A-A34C-FD45-8A70-84D33587ECBB}" sibTransId="{6F1C3FCF-9D82-DE40-9CC2-9522183736E0}"/>
    <dgm:cxn modelId="{CF4BB85C-2E6A-424E-9529-592F25E83153}" type="presOf" srcId="{061C28CE-9A36-F844-B03F-775C0A39FAA7}" destId="{9B171733-2A7B-1C4D-93C4-6D75878080FA}" srcOrd="0" destOrd="0" presId="urn:microsoft.com/office/officeart/2005/8/layout/vList6"/>
    <dgm:cxn modelId="{A7C25669-A134-B849-A0E6-92FA8458F570}" srcId="{B02C4306-ECC4-FC49-87A0-FDC77E4F92EC}" destId="{F36E4E37-0300-3A4A-A32C-6F32484A8B94}" srcOrd="3" destOrd="0" parTransId="{76F1A7BA-94AD-6349-BC9F-6FD294E09A69}" sibTransId="{F0762783-667B-E34A-A155-17A275F5F036}"/>
    <dgm:cxn modelId="{3C569171-003D-8C4C-9C06-402D7F54EDF5}" srcId="{B02C4306-ECC4-FC49-87A0-FDC77E4F92EC}" destId="{7A2306CA-AD6D-C440-A2E8-FDEEEB8628CF}" srcOrd="2" destOrd="0" parTransId="{EC6E97E5-323C-854A-A750-D8F2809EAD94}" sibTransId="{6986BCB2-7B8B-CB46-A378-0AC60F4571F1}"/>
    <dgm:cxn modelId="{F8F73677-F6A8-B347-A862-870CFA6601F9}" type="presOf" srcId="{38096C1E-8584-3A43-8921-B762BF5D8FD6}" destId="{10BD2290-AC0D-0B47-8654-3164C83DB10B}" srcOrd="0" destOrd="1" presId="urn:microsoft.com/office/officeart/2005/8/layout/vList6"/>
    <dgm:cxn modelId="{7F0FDB7A-DD50-2D45-ACEC-5D68C1B5061A}" srcId="{061C28CE-9A36-F844-B03F-775C0A39FAA7}" destId="{D87AD8A3-1C07-ED4F-A35B-30427C2F998F}" srcOrd="5" destOrd="0" parTransId="{588D8DBB-8229-7C4D-92E4-EDF50D14C5A5}" sibTransId="{7257A6DD-80E9-1740-9727-426CE58CC2CF}"/>
    <dgm:cxn modelId="{A5B1B791-C852-D745-AD06-5F26B5239ACD}" type="presOf" srcId="{DF8E3C23-2186-874A-98E9-F8C4BFA7B35C}" destId="{D02A82A6-C83C-DE41-997D-CB88CCC45B67}" srcOrd="0" destOrd="4" presId="urn:microsoft.com/office/officeart/2005/8/layout/vList6"/>
    <dgm:cxn modelId="{1A530C95-93ED-0642-B746-6F158F9D7944}" srcId="{DDCD5B3F-9C86-E84F-B367-B3B14AA7E405}" destId="{061C28CE-9A36-F844-B03F-775C0A39FAA7}" srcOrd="0" destOrd="0" parTransId="{9FB9ACFA-D6E3-D446-993F-7EEC27D0D761}" sibTransId="{ED0A1D16-7FA9-2D40-8A11-5729819D7083}"/>
    <dgm:cxn modelId="{810A1D96-07D7-9D47-BD59-1832104D4B52}" type="presOf" srcId="{F16249BC-9629-8149-979B-A700B113D19D}" destId="{10BD2290-AC0D-0B47-8654-3164C83DB10B}" srcOrd="0" destOrd="4" presId="urn:microsoft.com/office/officeart/2005/8/layout/vList6"/>
    <dgm:cxn modelId="{D2FE67A1-861F-F349-8F59-18AA2AEDD586}" type="presOf" srcId="{DDCD5B3F-9C86-E84F-B367-B3B14AA7E405}" destId="{203E1597-32CA-4A4A-9804-C5739F3F71F1}" srcOrd="0" destOrd="0" presId="urn:microsoft.com/office/officeart/2005/8/layout/vList6"/>
    <dgm:cxn modelId="{1F1423AA-0EBB-CA4B-B2A6-3E790A0A53B0}" srcId="{061C28CE-9A36-F844-B03F-775C0A39FAA7}" destId="{42203DE9-0D1C-4D42-885F-F22AE10A9D8A}" srcOrd="1" destOrd="0" parTransId="{C2A6F411-0D8A-A044-B6EE-F8E7D11065BB}" sibTransId="{CCD3F905-B19A-1B42-9A8F-3613B53620A5}"/>
    <dgm:cxn modelId="{DAFE8DC5-75E1-CA4F-99E0-6E608738C7EE}" type="presOf" srcId="{F36E4E37-0300-3A4A-A32C-6F32484A8B94}" destId="{10BD2290-AC0D-0B47-8654-3164C83DB10B}" srcOrd="0" destOrd="3" presId="urn:microsoft.com/office/officeart/2005/8/layout/vList6"/>
    <dgm:cxn modelId="{ADC342C7-B6CC-2E4C-A458-3940D33CC170}" srcId="{B02C4306-ECC4-FC49-87A0-FDC77E4F92EC}" destId="{C4ECDE72-CD2D-434A-A967-EC3301A13323}" srcOrd="0" destOrd="0" parTransId="{4719A83B-4AC3-6C4C-8A28-E80B11FFDB18}" sibTransId="{99765E37-C5CC-B24A-9A71-16268969C11B}"/>
    <dgm:cxn modelId="{3E3D81CB-61D1-854C-BD66-1A8629672C12}" srcId="{061C28CE-9A36-F844-B03F-775C0A39FAA7}" destId="{051B74D7-9045-EF48-BF48-9775765E075D}" srcOrd="0" destOrd="0" parTransId="{35FA773D-EBAD-614E-A4CB-166450B3ECCB}" sibTransId="{FC954C81-2B0B-1848-B898-7FC7FFD7A442}"/>
    <dgm:cxn modelId="{F6FD78CC-2C23-1D45-B3D0-727155A59E73}" type="presOf" srcId="{42203DE9-0D1C-4D42-885F-F22AE10A9D8A}" destId="{D02A82A6-C83C-DE41-997D-CB88CCC45B67}" srcOrd="0" destOrd="1" presId="urn:microsoft.com/office/officeart/2005/8/layout/vList6"/>
    <dgm:cxn modelId="{FD694BD3-CE9E-A440-A8A7-AA715A0F79B8}" srcId="{061C28CE-9A36-F844-B03F-775C0A39FAA7}" destId="{D014C468-4FB0-1E49-BB26-4E58158EFB04}" srcOrd="2" destOrd="0" parTransId="{2822411A-EA09-F549-8106-1E85F177D679}" sibTransId="{65D9C078-34B2-4D4E-8CA7-5130E28AB373}"/>
    <dgm:cxn modelId="{B37E09E9-0DF2-AD47-A9B4-2AEDFA6C7FEA}" type="presOf" srcId="{B02C4306-ECC4-FC49-87A0-FDC77E4F92EC}" destId="{7DAFB955-C99E-C24B-B7B5-BDC3C59F7CFB}" srcOrd="0" destOrd="0" presId="urn:microsoft.com/office/officeart/2005/8/layout/vList6"/>
    <dgm:cxn modelId="{5D5298EB-2C50-254E-8058-46BDC30B39F3}" type="presOf" srcId="{D87AD8A3-1C07-ED4F-A35B-30427C2F998F}" destId="{D02A82A6-C83C-DE41-997D-CB88CCC45B67}" srcOrd="0" destOrd="5" presId="urn:microsoft.com/office/officeart/2005/8/layout/vList6"/>
    <dgm:cxn modelId="{0D56C4F4-BF75-FB49-9AC4-AA468EA9BCFD}" srcId="{B02C4306-ECC4-FC49-87A0-FDC77E4F92EC}" destId="{38096C1E-8584-3A43-8921-B762BF5D8FD6}" srcOrd="1" destOrd="0" parTransId="{B029AB36-E59B-AF4C-B627-1410E591DCD0}" sibTransId="{7D99E27B-20F9-F34B-9BA7-D90F42BED961}"/>
    <dgm:cxn modelId="{28EF60B6-85E4-1649-A3E7-3A091D28E468}" type="presParOf" srcId="{203E1597-32CA-4A4A-9804-C5739F3F71F1}" destId="{4230BC31-738C-8548-B621-7E262B32C03C}" srcOrd="0" destOrd="0" presId="urn:microsoft.com/office/officeart/2005/8/layout/vList6"/>
    <dgm:cxn modelId="{84AC33B6-D7D8-FF48-9E23-80DBAD65360B}" type="presParOf" srcId="{4230BC31-738C-8548-B621-7E262B32C03C}" destId="{9B171733-2A7B-1C4D-93C4-6D75878080FA}" srcOrd="0" destOrd="0" presId="urn:microsoft.com/office/officeart/2005/8/layout/vList6"/>
    <dgm:cxn modelId="{F66089CB-F141-AB4C-9073-C15CE61DF323}" type="presParOf" srcId="{4230BC31-738C-8548-B621-7E262B32C03C}" destId="{D02A82A6-C83C-DE41-997D-CB88CCC45B67}" srcOrd="1" destOrd="0" presId="urn:microsoft.com/office/officeart/2005/8/layout/vList6"/>
    <dgm:cxn modelId="{4C84ADBF-F6A5-9F40-8065-D0BFC2434124}" type="presParOf" srcId="{203E1597-32CA-4A4A-9804-C5739F3F71F1}" destId="{D5481A04-456C-A248-8398-78F5400002BA}" srcOrd="1" destOrd="0" presId="urn:microsoft.com/office/officeart/2005/8/layout/vList6"/>
    <dgm:cxn modelId="{B09FB18F-88A0-184E-82B4-5D28E1E3CAAA}" type="presParOf" srcId="{203E1597-32CA-4A4A-9804-C5739F3F71F1}" destId="{26D3E6CD-FA2D-2945-B3CF-6D3BCB472557}" srcOrd="2" destOrd="0" presId="urn:microsoft.com/office/officeart/2005/8/layout/vList6"/>
    <dgm:cxn modelId="{51171407-C23F-D342-802E-A8EE8D54E568}" type="presParOf" srcId="{26D3E6CD-FA2D-2945-B3CF-6D3BCB472557}" destId="{7DAFB955-C99E-C24B-B7B5-BDC3C59F7CFB}" srcOrd="0" destOrd="0" presId="urn:microsoft.com/office/officeart/2005/8/layout/vList6"/>
    <dgm:cxn modelId="{D401017B-B683-644E-A341-DCBE0A1196EB}" type="presParOf" srcId="{26D3E6CD-FA2D-2945-B3CF-6D3BCB472557}" destId="{10BD2290-AC0D-0B47-8654-3164C83DB10B}"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DCD5B3F-9C86-E84F-B367-B3B14AA7E405}" type="doc">
      <dgm:prSet loTypeId="urn:microsoft.com/office/officeart/2005/8/layout/vList6" loCatId="" qsTypeId="urn:microsoft.com/office/officeart/2005/8/quickstyle/simple4" qsCatId="simple" csTypeId="urn:microsoft.com/office/officeart/2005/8/colors/colorful1" csCatId="colorful" phldr="1"/>
      <dgm:spPr/>
      <dgm:t>
        <a:bodyPr/>
        <a:lstStyle/>
        <a:p>
          <a:endParaRPr lang="fr-FR"/>
        </a:p>
      </dgm:t>
    </dgm:pt>
    <dgm:pt modelId="{061C28CE-9A36-F844-B03F-775C0A39FAA7}">
      <dgm:prSet phldrT="[Texte]" custT="1"/>
      <dgm:spPr/>
      <dgm:t>
        <a:bodyPr/>
        <a:lstStyle/>
        <a:p>
          <a:r>
            <a:rPr lang="fr-FR" sz="3200" dirty="0">
              <a:solidFill>
                <a:schemeClr val="tx1"/>
              </a:solidFill>
            </a:rPr>
            <a:t>Observer, inférer et interpréter</a:t>
          </a:r>
        </a:p>
      </dgm:t>
    </dgm:pt>
    <dgm:pt modelId="{9FB9ACFA-D6E3-D446-993F-7EEC27D0D761}" type="parTrans" cxnId="{1A530C95-93ED-0642-B746-6F158F9D7944}">
      <dgm:prSet/>
      <dgm:spPr/>
      <dgm:t>
        <a:bodyPr/>
        <a:lstStyle/>
        <a:p>
          <a:endParaRPr lang="fr-FR"/>
        </a:p>
      </dgm:t>
    </dgm:pt>
    <dgm:pt modelId="{ED0A1D16-7FA9-2D40-8A11-5729819D7083}" type="sibTrans" cxnId="{1A530C95-93ED-0642-B746-6F158F9D7944}">
      <dgm:prSet/>
      <dgm:spPr/>
      <dgm:t>
        <a:bodyPr/>
        <a:lstStyle/>
        <a:p>
          <a:endParaRPr lang="fr-FR"/>
        </a:p>
      </dgm:t>
    </dgm:pt>
    <dgm:pt modelId="{051B74D7-9045-EF48-BF48-9775765E075D}">
      <dgm:prSet phldrT="[Texte]" custT="1"/>
      <dgm:spPr/>
      <dgm:t>
        <a:bodyPr/>
        <a:lstStyle/>
        <a:p>
          <a:r>
            <a:rPr lang="fr-FR" sz="2400" dirty="0"/>
            <a:t>Observer deux images et les comprendre en inférant, en interprétant des indices visuels.</a:t>
          </a:r>
        </a:p>
      </dgm:t>
    </dgm:pt>
    <dgm:pt modelId="{35FA773D-EBAD-614E-A4CB-166450B3ECCB}" type="parTrans" cxnId="{3E3D81CB-61D1-854C-BD66-1A8629672C12}">
      <dgm:prSet/>
      <dgm:spPr/>
      <dgm:t>
        <a:bodyPr/>
        <a:lstStyle/>
        <a:p>
          <a:endParaRPr lang="fr-FR"/>
        </a:p>
      </dgm:t>
    </dgm:pt>
    <dgm:pt modelId="{FC954C81-2B0B-1848-B898-7FC7FFD7A442}" type="sibTrans" cxnId="{3E3D81CB-61D1-854C-BD66-1A8629672C12}">
      <dgm:prSet/>
      <dgm:spPr/>
      <dgm:t>
        <a:bodyPr/>
        <a:lstStyle/>
        <a:p>
          <a:endParaRPr lang="fr-FR"/>
        </a:p>
      </dgm:t>
    </dgm:pt>
    <dgm:pt modelId="{B02C4306-ECC4-FC49-87A0-FDC77E4F92EC}">
      <dgm:prSet phldrT="[Texte]" custT="1"/>
      <dgm:spPr/>
      <dgm:t>
        <a:bodyPr/>
        <a:lstStyle/>
        <a:p>
          <a:r>
            <a:rPr lang="fr-FR" sz="3200" dirty="0">
              <a:solidFill>
                <a:schemeClr val="tx1"/>
              </a:solidFill>
            </a:rPr>
            <a:t>Justifier</a:t>
          </a:r>
        </a:p>
      </dgm:t>
    </dgm:pt>
    <dgm:pt modelId="{DA1D7EB9-AA10-B645-98B6-2BED69287DC8}" type="parTrans" cxnId="{A8070E25-877E-3349-8EFD-7CD1507CC8D7}">
      <dgm:prSet/>
      <dgm:spPr/>
      <dgm:t>
        <a:bodyPr/>
        <a:lstStyle/>
        <a:p>
          <a:endParaRPr lang="fr-FR"/>
        </a:p>
      </dgm:t>
    </dgm:pt>
    <dgm:pt modelId="{9BB78604-8B81-D749-956E-F14083F38112}" type="sibTrans" cxnId="{A8070E25-877E-3349-8EFD-7CD1507CC8D7}">
      <dgm:prSet/>
      <dgm:spPr/>
      <dgm:t>
        <a:bodyPr/>
        <a:lstStyle/>
        <a:p>
          <a:endParaRPr lang="fr-FR"/>
        </a:p>
      </dgm:t>
    </dgm:pt>
    <dgm:pt modelId="{C4ECDE72-CD2D-434A-A967-EC3301A13323}">
      <dgm:prSet custT="1"/>
      <dgm:spPr/>
      <dgm:t>
        <a:bodyPr/>
        <a:lstStyle/>
        <a:p>
          <a:r>
            <a:rPr lang="fr-FR" sz="2400" dirty="0"/>
            <a:t>Justifier sa réponse (à l’écrit, à l’oral) en présentant des arguments.</a:t>
          </a:r>
        </a:p>
      </dgm:t>
    </dgm:pt>
    <dgm:pt modelId="{4719A83B-4AC3-6C4C-8A28-E80B11FFDB18}" type="parTrans" cxnId="{ADC342C7-B6CC-2E4C-A458-3940D33CC170}">
      <dgm:prSet/>
      <dgm:spPr/>
      <dgm:t>
        <a:bodyPr/>
        <a:lstStyle/>
        <a:p>
          <a:endParaRPr lang="fr-FR"/>
        </a:p>
      </dgm:t>
    </dgm:pt>
    <dgm:pt modelId="{99765E37-C5CC-B24A-9A71-16268969C11B}" type="sibTrans" cxnId="{ADC342C7-B6CC-2E4C-A458-3940D33CC170}">
      <dgm:prSet/>
      <dgm:spPr/>
      <dgm:t>
        <a:bodyPr/>
        <a:lstStyle/>
        <a:p>
          <a:endParaRPr lang="fr-FR"/>
        </a:p>
      </dgm:t>
    </dgm:pt>
    <dgm:pt modelId="{1F2EA0DF-2367-7342-85CA-F1AD29D7CE59}">
      <dgm:prSet phldrT="[Texte]" custT="1"/>
      <dgm:spPr/>
      <dgm:t>
        <a:bodyPr/>
        <a:lstStyle/>
        <a:p>
          <a:r>
            <a:rPr lang="fr-FR" sz="2400" dirty="0"/>
            <a:t>Répondre à une seule question.</a:t>
          </a:r>
        </a:p>
      </dgm:t>
    </dgm:pt>
    <dgm:pt modelId="{3DF98298-F4D3-EE49-AAB2-30A436F9811F}" type="parTrans" cxnId="{5C16260B-4AA1-4541-A4FA-9070A452FA3C}">
      <dgm:prSet/>
      <dgm:spPr/>
    </dgm:pt>
    <dgm:pt modelId="{002BCA47-A79E-1B4F-8079-8E7B86AE558D}" type="sibTrans" cxnId="{5C16260B-4AA1-4541-A4FA-9070A452FA3C}">
      <dgm:prSet/>
      <dgm:spPr/>
    </dgm:pt>
    <dgm:pt modelId="{203E1597-32CA-4A4A-9804-C5739F3F71F1}" type="pres">
      <dgm:prSet presAssocID="{DDCD5B3F-9C86-E84F-B367-B3B14AA7E405}" presName="Name0" presStyleCnt="0">
        <dgm:presLayoutVars>
          <dgm:dir/>
          <dgm:animLvl val="lvl"/>
          <dgm:resizeHandles/>
        </dgm:presLayoutVars>
      </dgm:prSet>
      <dgm:spPr/>
    </dgm:pt>
    <dgm:pt modelId="{4230BC31-738C-8548-B621-7E262B32C03C}" type="pres">
      <dgm:prSet presAssocID="{061C28CE-9A36-F844-B03F-775C0A39FAA7}" presName="linNode" presStyleCnt="0"/>
      <dgm:spPr/>
    </dgm:pt>
    <dgm:pt modelId="{9B171733-2A7B-1C4D-93C4-6D75878080FA}" type="pres">
      <dgm:prSet presAssocID="{061C28CE-9A36-F844-B03F-775C0A39FAA7}" presName="parentShp" presStyleLbl="node1" presStyleIdx="0" presStyleCnt="2">
        <dgm:presLayoutVars>
          <dgm:bulletEnabled val="1"/>
        </dgm:presLayoutVars>
      </dgm:prSet>
      <dgm:spPr/>
    </dgm:pt>
    <dgm:pt modelId="{D02A82A6-C83C-DE41-997D-CB88CCC45B67}" type="pres">
      <dgm:prSet presAssocID="{061C28CE-9A36-F844-B03F-775C0A39FAA7}" presName="childShp" presStyleLbl="bgAccFollowNode1" presStyleIdx="0" presStyleCnt="2" custScaleY="132596">
        <dgm:presLayoutVars>
          <dgm:bulletEnabled val="1"/>
        </dgm:presLayoutVars>
      </dgm:prSet>
      <dgm:spPr/>
    </dgm:pt>
    <dgm:pt modelId="{D5481A04-456C-A248-8398-78F5400002BA}" type="pres">
      <dgm:prSet presAssocID="{ED0A1D16-7FA9-2D40-8A11-5729819D7083}" presName="spacing" presStyleCnt="0"/>
      <dgm:spPr/>
    </dgm:pt>
    <dgm:pt modelId="{26D3E6CD-FA2D-2945-B3CF-6D3BCB472557}" type="pres">
      <dgm:prSet presAssocID="{B02C4306-ECC4-FC49-87A0-FDC77E4F92EC}" presName="linNode" presStyleCnt="0"/>
      <dgm:spPr/>
    </dgm:pt>
    <dgm:pt modelId="{7DAFB955-C99E-C24B-B7B5-BDC3C59F7CFB}" type="pres">
      <dgm:prSet presAssocID="{B02C4306-ECC4-FC49-87A0-FDC77E4F92EC}" presName="parentShp" presStyleLbl="node1" presStyleIdx="1" presStyleCnt="2">
        <dgm:presLayoutVars>
          <dgm:bulletEnabled val="1"/>
        </dgm:presLayoutVars>
      </dgm:prSet>
      <dgm:spPr/>
    </dgm:pt>
    <dgm:pt modelId="{10BD2290-AC0D-0B47-8654-3164C83DB10B}" type="pres">
      <dgm:prSet presAssocID="{B02C4306-ECC4-FC49-87A0-FDC77E4F92EC}" presName="childShp" presStyleLbl="bgAccFollowNode1" presStyleIdx="1" presStyleCnt="2">
        <dgm:presLayoutVars>
          <dgm:bulletEnabled val="1"/>
        </dgm:presLayoutVars>
      </dgm:prSet>
      <dgm:spPr/>
    </dgm:pt>
  </dgm:ptLst>
  <dgm:cxnLst>
    <dgm:cxn modelId="{5C16260B-4AA1-4541-A4FA-9070A452FA3C}" srcId="{061C28CE-9A36-F844-B03F-775C0A39FAA7}" destId="{1F2EA0DF-2367-7342-85CA-F1AD29D7CE59}" srcOrd="1" destOrd="0" parTransId="{3DF98298-F4D3-EE49-AAB2-30A436F9811F}" sibTransId="{002BCA47-A79E-1B4F-8079-8E7B86AE558D}"/>
    <dgm:cxn modelId="{8BC5290D-C2D6-2040-8CBA-5B1F86E9224F}" type="presOf" srcId="{051B74D7-9045-EF48-BF48-9775765E075D}" destId="{D02A82A6-C83C-DE41-997D-CB88CCC45B67}" srcOrd="0" destOrd="0" presId="urn:microsoft.com/office/officeart/2005/8/layout/vList6"/>
    <dgm:cxn modelId="{A8070E25-877E-3349-8EFD-7CD1507CC8D7}" srcId="{DDCD5B3F-9C86-E84F-B367-B3B14AA7E405}" destId="{B02C4306-ECC4-FC49-87A0-FDC77E4F92EC}" srcOrd="1" destOrd="0" parTransId="{DA1D7EB9-AA10-B645-98B6-2BED69287DC8}" sibTransId="{9BB78604-8B81-D749-956E-F14083F38112}"/>
    <dgm:cxn modelId="{685D3E2F-0776-D046-A82D-CB18E2BDEE14}" type="presOf" srcId="{C4ECDE72-CD2D-434A-A967-EC3301A13323}" destId="{10BD2290-AC0D-0B47-8654-3164C83DB10B}" srcOrd="0" destOrd="0" presId="urn:microsoft.com/office/officeart/2005/8/layout/vList6"/>
    <dgm:cxn modelId="{CF4BB85C-2E6A-424E-9529-592F25E83153}" type="presOf" srcId="{061C28CE-9A36-F844-B03F-775C0A39FAA7}" destId="{9B171733-2A7B-1C4D-93C4-6D75878080FA}" srcOrd="0" destOrd="0" presId="urn:microsoft.com/office/officeart/2005/8/layout/vList6"/>
    <dgm:cxn modelId="{1A530C95-93ED-0642-B746-6F158F9D7944}" srcId="{DDCD5B3F-9C86-E84F-B367-B3B14AA7E405}" destId="{061C28CE-9A36-F844-B03F-775C0A39FAA7}" srcOrd="0" destOrd="0" parTransId="{9FB9ACFA-D6E3-D446-993F-7EEC27D0D761}" sibTransId="{ED0A1D16-7FA9-2D40-8A11-5729819D7083}"/>
    <dgm:cxn modelId="{D2FE67A1-861F-F349-8F59-18AA2AEDD586}" type="presOf" srcId="{DDCD5B3F-9C86-E84F-B367-B3B14AA7E405}" destId="{203E1597-32CA-4A4A-9804-C5739F3F71F1}" srcOrd="0" destOrd="0" presId="urn:microsoft.com/office/officeart/2005/8/layout/vList6"/>
    <dgm:cxn modelId="{AFE6F1BF-4FB1-524B-9288-00D272A97397}" type="presOf" srcId="{1F2EA0DF-2367-7342-85CA-F1AD29D7CE59}" destId="{D02A82A6-C83C-DE41-997D-CB88CCC45B67}" srcOrd="0" destOrd="1" presId="urn:microsoft.com/office/officeart/2005/8/layout/vList6"/>
    <dgm:cxn modelId="{ADC342C7-B6CC-2E4C-A458-3940D33CC170}" srcId="{B02C4306-ECC4-FC49-87A0-FDC77E4F92EC}" destId="{C4ECDE72-CD2D-434A-A967-EC3301A13323}" srcOrd="0" destOrd="0" parTransId="{4719A83B-4AC3-6C4C-8A28-E80B11FFDB18}" sibTransId="{99765E37-C5CC-B24A-9A71-16268969C11B}"/>
    <dgm:cxn modelId="{3E3D81CB-61D1-854C-BD66-1A8629672C12}" srcId="{061C28CE-9A36-F844-B03F-775C0A39FAA7}" destId="{051B74D7-9045-EF48-BF48-9775765E075D}" srcOrd="0" destOrd="0" parTransId="{35FA773D-EBAD-614E-A4CB-166450B3ECCB}" sibTransId="{FC954C81-2B0B-1848-B898-7FC7FFD7A442}"/>
    <dgm:cxn modelId="{B37E09E9-0DF2-AD47-A9B4-2AEDFA6C7FEA}" type="presOf" srcId="{B02C4306-ECC4-FC49-87A0-FDC77E4F92EC}" destId="{7DAFB955-C99E-C24B-B7B5-BDC3C59F7CFB}" srcOrd="0" destOrd="0" presId="urn:microsoft.com/office/officeart/2005/8/layout/vList6"/>
    <dgm:cxn modelId="{28EF60B6-85E4-1649-A3E7-3A091D28E468}" type="presParOf" srcId="{203E1597-32CA-4A4A-9804-C5739F3F71F1}" destId="{4230BC31-738C-8548-B621-7E262B32C03C}" srcOrd="0" destOrd="0" presId="urn:microsoft.com/office/officeart/2005/8/layout/vList6"/>
    <dgm:cxn modelId="{84AC33B6-D7D8-FF48-9E23-80DBAD65360B}" type="presParOf" srcId="{4230BC31-738C-8548-B621-7E262B32C03C}" destId="{9B171733-2A7B-1C4D-93C4-6D75878080FA}" srcOrd="0" destOrd="0" presId="urn:microsoft.com/office/officeart/2005/8/layout/vList6"/>
    <dgm:cxn modelId="{F66089CB-F141-AB4C-9073-C15CE61DF323}" type="presParOf" srcId="{4230BC31-738C-8548-B621-7E262B32C03C}" destId="{D02A82A6-C83C-DE41-997D-CB88CCC45B67}" srcOrd="1" destOrd="0" presId="urn:microsoft.com/office/officeart/2005/8/layout/vList6"/>
    <dgm:cxn modelId="{4C84ADBF-F6A5-9F40-8065-D0BFC2434124}" type="presParOf" srcId="{203E1597-32CA-4A4A-9804-C5739F3F71F1}" destId="{D5481A04-456C-A248-8398-78F5400002BA}" srcOrd="1" destOrd="0" presId="urn:microsoft.com/office/officeart/2005/8/layout/vList6"/>
    <dgm:cxn modelId="{B09FB18F-88A0-184E-82B4-5D28E1E3CAAA}" type="presParOf" srcId="{203E1597-32CA-4A4A-9804-C5739F3F71F1}" destId="{26D3E6CD-FA2D-2945-B3CF-6D3BCB472557}" srcOrd="2" destOrd="0" presId="urn:microsoft.com/office/officeart/2005/8/layout/vList6"/>
    <dgm:cxn modelId="{51171407-C23F-D342-802E-A8EE8D54E568}" type="presParOf" srcId="{26D3E6CD-FA2D-2945-B3CF-6D3BCB472557}" destId="{7DAFB955-C99E-C24B-B7B5-BDC3C59F7CFB}" srcOrd="0" destOrd="0" presId="urn:microsoft.com/office/officeart/2005/8/layout/vList6"/>
    <dgm:cxn modelId="{D401017B-B683-644E-A341-DCBE0A1196EB}" type="presParOf" srcId="{26D3E6CD-FA2D-2945-B3CF-6D3BCB472557}" destId="{10BD2290-AC0D-0B47-8654-3164C83DB10B}"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CB73F1-FD3F-6F40-A10D-B84F0A1FDBED}">
      <dsp:nvSpPr>
        <dsp:cNvPr id="0" name=""/>
        <dsp:cNvSpPr/>
      </dsp:nvSpPr>
      <dsp:spPr>
        <a:xfrm>
          <a:off x="4671833" y="2834501"/>
          <a:ext cx="2100112" cy="2100112"/>
        </a:xfrm>
        <a:prstGeom prst="ellipse">
          <a:avLst/>
        </a:prstGeom>
        <a:solidFill>
          <a:srgbClr val="FFFF00"/>
        </a:soli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2489200">
            <a:lnSpc>
              <a:spcPct val="90000"/>
            </a:lnSpc>
            <a:spcBef>
              <a:spcPct val="0"/>
            </a:spcBef>
            <a:spcAft>
              <a:spcPct val="35000"/>
            </a:spcAft>
            <a:buNone/>
          </a:pPr>
          <a:r>
            <a:rPr lang="fr-FR" sz="5600" kern="1200" dirty="0">
              <a:solidFill>
                <a:schemeClr val="tx1"/>
              </a:solidFill>
            </a:rPr>
            <a:t>850 mots</a:t>
          </a:r>
        </a:p>
      </dsp:txBody>
      <dsp:txXfrm>
        <a:off x="4979387" y="3142055"/>
        <a:ext cx="1485004" cy="1485004"/>
      </dsp:txXfrm>
    </dsp:sp>
    <dsp:sp modelId="{BC7EB8D5-BC6E-C44C-94B9-4A2D576909DD}">
      <dsp:nvSpPr>
        <dsp:cNvPr id="0" name=""/>
        <dsp:cNvSpPr/>
      </dsp:nvSpPr>
      <dsp:spPr>
        <a:xfrm rot="10800000">
          <a:off x="2635592" y="3585291"/>
          <a:ext cx="1924247" cy="598531"/>
        </a:xfrm>
        <a:prstGeom prst="leftArrow">
          <a:avLst>
            <a:gd name="adj1" fmla="val 60000"/>
            <a:gd name="adj2" fmla="val 50000"/>
          </a:avLst>
        </a:prstGeom>
        <a:solidFill>
          <a:srgbClr val="00B050"/>
        </a:solidFill>
        <a:ln>
          <a:solidFill>
            <a:srgbClr val="00B050"/>
          </a:solid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EBFC163F-32E1-2745-9006-57307F3C997D}">
      <dsp:nvSpPr>
        <dsp:cNvPr id="0" name=""/>
        <dsp:cNvSpPr/>
      </dsp:nvSpPr>
      <dsp:spPr>
        <a:xfrm>
          <a:off x="1638039" y="3086514"/>
          <a:ext cx="1995106" cy="1596085"/>
        </a:xfrm>
        <a:prstGeom prst="roundRect">
          <a:avLst>
            <a:gd name="adj" fmla="val 10000"/>
          </a:avLst>
        </a:prstGeom>
        <a:solidFill>
          <a:srgbClr val="00B050"/>
        </a:solidFill>
        <a:ln>
          <a:solidFill>
            <a:srgbClr val="00B050"/>
          </a:solid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fr-FR" sz="2400" kern="1200" dirty="0"/>
            <a:t>Deux textes</a:t>
          </a:r>
        </a:p>
      </dsp:txBody>
      <dsp:txXfrm>
        <a:off x="1684787" y="3133262"/>
        <a:ext cx="1901610" cy="1502589"/>
      </dsp:txXfrm>
    </dsp:sp>
    <dsp:sp modelId="{5FB550AE-ECE9-4D47-8F8D-6B2C7C6B439C}">
      <dsp:nvSpPr>
        <dsp:cNvPr id="0" name=""/>
        <dsp:cNvSpPr/>
      </dsp:nvSpPr>
      <dsp:spPr>
        <a:xfrm rot="13500000">
          <a:off x="3257748" y="2083273"/>
          <a:ext cx="1924247" cy="598531"/>
        </a:xfrm>
        <a:prstGeom prst="leftArrow">
          <a:avLst>
            <a:gd name="adj1" fmla="val 60000"/>
            <a:gd name="adj2" fmla="val 50000"/>
          </a:avLst>
        </a:prstGeom>
        <a:solidFill>
          <a:schemeClr val="accent5">
            <a:lumMod val="75000"/>
          </a:schemeClr>
        </a:soli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BBABC264-1811-7845-AB72-6A1CC177C263}">
      <dsp:nvSpPr>
        <dsp:cNvPr id="0" name=""/>
        <dsp:cNvSpPr/>
      </dsp:nvSpPr>
      <dsp:spPr>
        <a:xfrm>
          <a:off x="2541994" y="904173"/>
          <a:ext cx="1995106" cy="1596085"/>
        </a:xfrm>
        <a:prstGeom prst="roundRect">
          <a:avLst>
            <a:gd name="adj" fmla="val 10000"/>
          </a:avLst>
        </a:prstGeom>
        <a:solidFill>
          <a:schemeClr val="accent5">
            <a:lumMod val="75000"/>
          </a:schemeClr>
        </a:soli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fr-FR" sz="2200" kern="1200" dirty="0"/>
            <a:t>3 ou 4 pages contentant également des illustrations ou des documents</a:t>
          </a:r>
        </a:p>
      </dsp:txBody>
      <dsp:txXfrm>
        <a:off x="2588742" y="950921"/>
        <a:ext cx="1901610" cy="1502589"/>
      </dsp:txXfrm>
    </dsp:sp>
    <dsp:sp modelId="{C17BD63A-56A2-A84A-922F-1C0E743BA55B}">
      <dsp:nvSpPr>
        <dsp:cNvPr id="0" name=""/>
        <dsp:cNvSpPr/>
      </dsp:nvSpPr>
      <dsp:spPr>
        <a:xfrm rot="16200000">
          <a:off x="4759765" y="1461118"/>
          <a:ext cx="1924247" cy="598531"/>
        </a:xfrm>
        <a:prstGeom prst="leftArrow">
          <a:avLst>
            <a:gd name="adj1" fmla="val 60000"/>
            <a:gd name="adj2" fmla="val 50000"/>
          </a:avLst>
        </a:prstGeom>
        <a:solidFill>
          <a:srgbClr val="00B050"/>
        </a:solidFill>
        <a:ln>
          <a:solidFill>
            <a:srgbClr val="00B050"/>
          </a:solid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A1637951-9E3C-D645-BAAD-112B7B7BA451}">
      <dsp:nvSpPr>
        <dsp:cNvPr id="0" name=""/>
        <dsp:cNvSpPr/>
      </dsp:nvSpPr>
      <dsp:spPr>
        <a:xfrm>
          <a:off x="4724336" y="217"/>
          <a:ext cx="1995106" cy="1596085"/>
        </a:xfrm>
        <a:prstGeom prst="roundRect">
          <a:avLst>
            <a:gd name="adj" fmla="val 10000"/>
          </a:avLst>
        </a:prstGeom>
        <a:solidFill>
          <a:srgbClr val="00B050"/>
        </a:solidFill>
        <a:ln>
          <a:solidFill>
            <a:srgbClr val="00B050"/>
          </a:solid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fr-FR" sz="2000" kern="1200" dirty="0"/>
            <a:t>13 à 16 questions</a:t>
          </a:r>
        </a:p>
      </dsp:txBody>
      <dsp:txXfrm>
        <a:off x="4771084" y="46965"/>
        <a:ext cx="1901610" cy="1502589"/>
      </dsp:txXfrm>
    </dsp:sp>
    <dsp:sp modelId="{0BD5ADDB-A363-F945-9C57-D0557E6F3C6A}">
      <dsp:nvSpPr>
        <dsp:cNvPr id="0" name=""/>
        <dsp:cNvSpPr/>
      </dsp:nvSpPr>
      <dsp:spPr>
        <a:xfrm rot="18900000">
          <a:off x="6261782" y="2083273"/>
          <a:ext cx="1924247" cy="598531"/>
        </a:xfrm>
        <a:prstGeom prst="leftArrow">
          <a:avLst>
            <a:gd name="adj1" fmla="val 60000"/>
            <a:gd name="adj2" fmla="val 50000"/>
          </a:avLst>
        </a:prstGeom>
        <a:solidFill>
          <a:schemeClr val="accent5">
            <a:lumMod val="75000"/>
          </a:schemeClr>
        </a:solidFill>
        <a:ln>
          <a:solidFill>
            <a:schemeClr val="accent5">
              <a:lumMod val="75000"/>
            </a:schemeClr>
          </a:solid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D80D1707-5095-0A4B-BF61-DFC69BF7EA17}">
      <dsp:nvSpPr>
        <dsp:cNvPr id="0" name=""/>
        <dsp:cNvSpPr/>
      </dsp:nvSpPr>
      <dsp:spPr>
        <a:xfrm>
          <a:off x="6906677" y="904173"/>
          <a:ext cx="1995106" cy="1596085"/>
        </a:xfrm>
        <a:prstGeom prst="roundRect">
          <a:avLst>
            <a:gd name="adj" fmla="val 10000"/>
          </a:avLst>
        </a:prstGeom>
        <a:solidFill>
          <a:schemeClr val="accent5">
            <a:lumMod val="75000"/>
          </a:schemeClr>
        </a:solidFill>
        <a:ln>
          <a:solidFill>
            <a:schemeClr val="accent5">
              <a:lumMod val="75000"/>
            </a:schemeClr>
          </a:solid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fr-FR" sz="2000" kern="1200" dirty="0"/>
            <a:t>2 fois 40 minutes</a:t>
          </a:r>
        </a:p>
      </dsp:txBody>
      <dsp:txXfrm>
        <a:off x="6953425" y="950921"/>
        <a:ext cx="1901610" cy="1502589"/>
      </dsp:txXfrm>
    </dsp:sp>
    <dsp:sp modelId="{87714BB1-DAE1-1B42-92B9-36644AADE907}">
      <dsp:nvSpPr>
        <dsp:cNvPr id="0" name=""/>
        <dsp:cNvSpPr/>
      </dsp:nvSpPr>
      <dsp:spPr>
        <a:xfrm>
          <a:off x="6883938" y="3585291"/>
          <a:ext cx="1924247" cy="598531"/>
        </a:xfrm>
        <a:prstGeom prst="leftArrow">
          <a:avLst>
            <a:gd name="adj1" fmla="val 60000"/>
            <a:gd name="adj2" fmla="val 50000"/>
          </a:avLst>
        </a:prstGeom>
        <a:solidFill>
          <a:srgbClr val="00B050"/>
        </a:solidFill>
        <a:ln>
          <a:solidFill>
            <a:srgbClr val="00B050"/>
          </a:solid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FEE15CFD-FE59-5A4D-A677-34EA93453800}">
      <dsp:nvSpPr>
        <dsp:cNvPr id="0" name=""/>
        <dsp:cNvSpPr/>
      </dsp:nvSpPr>
      <dsp:spPr>
        <a:xfrm>
          <a:off x="7810633" y="3086514"/>
          <a:ext cx="1995106" cy="1596085"/>
        </a:xfrm>
        <a:prstGeom prst="roundRect">
          <a:avLst>
            <a:gd name="adj" fmla="val 10000"/>
          </a:avLst>
        </a:prstGeom>
        <a:solidFill>
          <a:srgbClr val="00B050"/>
        </a:solidFill>
        <a:ln>
          <a:solidFill>
            <a:srgbClr val="00B050"/>
          </a:solid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fr-FR" sz="1600" kern="1200" dirty="0"/>
            <a:t>2001-2006</a:t>
          </a:r>
        </a:p>
        <a:p>
          <a:pPr marL="0" lvl="0" indent="0" algn="ctr" defTabSz="711200">
            <a:lnSpc>
              <a:spcPct val="90000"/>
            </a:lnSpc>
            <a:spcBef>
              <a:spcPct val="0"/>
            </a:spcBef>
            <a:spcAft>
              <a:spcPct val="35000"/>
            </a:spcAft>
            <a:buNone/>
          </a:pPr>
          <a:r>
            <a:rPr lang="fr-FR" sz="1600" kern="1200" dirty="0"/>
            <a:t>2011-2016</a:t>
          </a:r>
        </a:p>
      </dsp:txBody>
      <dsp:txXfrm>
        <a:off x="7857381" y="3133262"/>
        <a:ext cx="1901610" cy="15025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2A82A6-C83C-DE41-997D-CB88CCC45B67}">
      <dsp:nvSpPr>
        <dsp:cNvPr id="0" name=""/>
        <dsp:cNvSpPr/>
      </dsp:nvSpPr>
      <dsp:spPr>
        <a:xfrm>
          <a:off x="3170290" y="2454"/>
          <a:ext cx="4749632" cy="3199724"/>
        </a:xfrm>
        <a:prstGeom prst="rightArrow">
          <a:avLst>
            <a:gd name="adj1" fmla="val 75000"/>
            <a:gd name="adj2" fmla="val 50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228600" lvl="1" indent="-228600" algn="l" defTabSz="1066800">
            <a:lnSpc>
              <a:spcPct val="90000"/>
            </a:lnSpc>
            <a:spcBef>
              <a:spcPct val="0"/>
            </a:spcBef>
            <a:spcAft>
              <a:spcPct val="15000"/>
            </a:spcAft>
            <a:buChar char="•"/>
          </a:pPr>
          <a:r>
            <a:rPr lang="fr-FR" sz="2400" kern="1200" dirty="0"/>
            <a:t>Montrer une image.</a:t>
          </a:r>
        </a:p>
        <a:p>
          <a:pPr marL="228600" lvl="1" indent="-228600" algn="l" defTabSz="1066800">
            <a:lnSpc>
              <a:spcPct val="90000"/>
            </a:lnSpc>
            <a:spcBef>
              <a:spcPct val="0"/>
            </a:spcBef>
            <a:spcAft>
              <a:spcPct val="15000"/>
            </a:spcAft>
            <a:buChar char="•"/>
          </a:pPr>
          <a:r>
            <a:rPr lang="fr-FR" sz="2400" kern="1200" dirty="0"/>
            <a:t>Dire ce que l’on voit.</a:t>
          </a:r>
        </a:p>
        <a:p>
          <a:pPr marL="228600" lvl="1" indent="-228600" algn="l" defTabSz="1066800">
            <a:lnSpc>
              <a:spcPct val="90000"/>
            </a:lnSpc>
            <a:spcBef>
              <a:spcPct val="0"/>
            </a:spcBef>
            <a:spcAft>
              <a:spcPct val="15000"/>
            </a:spcAft>
            <a:buChar char="•"/>
          </a:pPr>
          <a:r>
            <a:rPr lang="fr-FR" sz="2400" kern="1200" dirty="0"/>
            <a:t>Imaginer ce qui a pu se passer juste avant : </a:t>
          </a:r>
        </a:p>
        <a:p>
          <a:pPr marL="228600" lvl="1" indent="-228600" algn="l" defTabSz="1066800">
            <a:lnSpc>
              <a:spcPct val="90000"/>
            </a:lnSpc>
            <a:spcBef>
              <a:spcPct val="0"/>
            </a:spcBef>
            <a:spcAft>
              <a:spcPct val="15000"/>
            </a:spcAft>
            <a:buFont typeface="Wingdings" pitchFamily="2" charset="2"/>
            <a:buChar char="Ø"/>
          </a:pPr>
          <a:r>
            <a:rPr lang="fr-FR" sz="2400" kern="1200" dirty="0"/>
            <a:t> Le dire</a:t>
          </a:r>
        </a:p>
        <a:p>
          <a:pPr marL="228600" lvl="1" indent="-228600" algn="l" defTabSz="1066800">
            <a:lnSpc>
              <a:spcPct val="90000"/>
            </a:lnSpc>
            <a:spcBef>
              <a:spcPct val="0"/>
            </a:spcBef>
            <a:spcAft>
              <a:spcPct val="15000"/>
            </a:spcAft>
            <a:buFont typeface="Wingdings" pitchFamily="2" charset="2"/>
            <a:buChar char="Ø"/>
          </a:pPr>
          <a:r>
            <a:rPr lang="fr-FR" sz="2400" kern="1200" dirty="0"/>
            <a:t> Le décrire</a:t>
          </a:r>
        </a:p>
        <a:p>
          <a:pPr marL="228600" lvl="1" indent="-228600" algn="l" defTabSz="1066800">
            <a:lnSpc>
              <a:spcPct val="90000"/>
            </a:lnSpc>
            <a:spcBef>
              <a:spcPct val="0"/>
            </a:spcBef>
            <a:spcAft>
              <a:spcPct val="15000"/>
            </a:spcAft>
            <a:buFont typeface="Wingdings" pitchFamily="2" charset="2"/>
            <a:buChar char="Ø"/>
          </a:pPr>
          <a:r>
            <a:rPr lang="fr-FR" sz="2400" kern="1200" dirty="0"/>
            <a:t> L’écrire</a:t>
          </a:r>
        </a:p>
      </dsp:txBody>
      <dsp:txXfrm>
        <a:off x="3170290" y="402420"/>
        <a:ext cx="3549736" cy="2399793"/>
      </dsp:txXfrm>
    </dsp:sp>
    <dsp:sp modelId="{9B171733-2A7B-1C4D-93C4-6D75878080FA}">
      <dsp:nvSpPr>
        <dsp:cNvPr id="0" name=""/>
        <dsp:cNvSpPr/>
      </dsp:nvSpPr>
      <dsp:spPr>
        <a:xfrm>
          <a:off x="3869" y="395747"/>
          <a:ext cx="3166421" cy="2413137"/>
        </a:xfrm>
        <a:prstGeom prst="roundRect">
          <a:avLst/>
        </a:prstGeom>
        <a:gradFill rotWithShape="0">
          <a:gsLst>
            <a:gs pos="0">
              <a:schemeClr val="accent2">
                <a:hueOff val="0"/>
                <a:satOff val="0"/>
                <a:lumOff val="0"/>
                <a:alphaOff val="0"/>
                <a:tint val="100000"/>
                <a:shade val="85000"/>
                <a:satMod val="100000"/>
                <a:lumMod val="100000"/>
              </a:schemeClr>
            </a:gs>
            <a:gs pos="100000">
              <a:schemeClr val="accent2">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fr-FR" sz="3200" kern="1200" dirty="0">
              <a:solidFill>
                <a:schemeClr val="tx1"/>
              </a:solidFill>
            </a:rPr>
            <a:t>Dire, décrire et écrire l’image qui vient juste avant celle montrée. </a:t>
          </a:r>
        </a:p>
      </dsp:txBody>
      <dsp:txXfrm>
        <a:off x="121669" y="513547"/>
        <a:ext cx="2930821" cy="2177537"/>
      </dsp:txXfrm>
    </dsp:sp>
    <dsp:sp modelId="{10BD2290-AC0D-0B47-8654-3164C83DB10B}">
      <dsp:nvSpPr>
        <dsp:cNvPr id="0" name=""/>
        <dsp:cNvSpPr/>
      </dsp:nvSpPr>
      <dsp:spPr>
        <a:xfrm>
          <a:off x="3170290" y="3443492"/>
          <a:ext cx="4749632" cy="3126002"/>
        </a:xfrm>
        <a:prstGeom prst="rightArrow">
          <a:avLst>
            <a:gd name="adj1" fmla="val 75000"/>
            <a:gd name="adj2" fmla="val 50000"/>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228600" lvl="1" indent="-228600" algn="l" defTabSz="1066800">
            <a:lnSpc>
              <a:spcPct val="90000"/>
            </a:lnSpc>
            <a:spcBef>
              <a:spcPct val="0"/>
            </a:spcBef>
            <a:spcAft>
              <a:spcPct val="15000"/>
            </a:spcAft>
            <a:buChar char="•"/>
          </a:pPr>
          <a:r>
            <a:rPr lang="fr-FR" sz="2400" kern="1200" dirty="0"/>
            <a:t>Montrer une image.</a:t>
          </a:r>
        </a:p>
        <a:p>
          <a:pPr marL="228600" lvl="1" indent="-228600" algn="l" defTabSz="1066800">
            <a:lnSpc>
              <a:spcPct val="90000"/>
            </a:lnSpc>
            <a:spcBef>
              <a:spcPct val="0"/>
            </a:spcBef>
            <a:spcAft>
              <a:spcPct val="15000"/>
            </a:spcAft>
            <a:buChar char="•"/>
          </a:pPr>
          <a:r>
            <a:rPr lang="fr-FR" sz="2400" kern="1200" dirty="0"/>
            <a:t>Dire ce que l’on voit.</a:t>
          </a:r>
        </a:p>
        <a:p>
          <a:pPr marL="228600" lvl="1" indent="-228600" algn="l" defTabSz="1066800">
            <a:lnSpc>
              <a:spcPct val="90000"/>
            </a:lnSpc>
            <a:spcBef>
              <a:spcPct val="0"/>
            </a:spcBef>
            <a:spcAft>
              <a:spcPct val="15000"/>
            </a:spcAft>
            <a:buChar char="•"/>
          </a:pPr>
          <a:r>
            <a:rPr lang="fr-FR" sz="2400" kern="1200" dirty="0"/>
            <a:t> Imaginer ce qui a pu se passer juste après :</a:t>
          </a:r>
        </a:p>
        <a:p>
          <a:pPr marL="228600" lvl="1" indent="-228600" algn="l" defTabSz="1066800">
            <a:lnSpc>
              <a:spcPct val="90000"/>
            </a:lnSpc>
            <a:spcBef>
              <a:spcPct val="0"/>
            </a:spcBef>
            <a:spcAft>
              <a:spcPct val="15000"/>
            </a:spcAft>
            <a:buFont typeface="Wingdings" pitchFamily="2" charset="2"/>
            <a:buChar char="Ø"/>
          </a:pPr>
          <a:r>
            <a:rPr lang="fr-FR" sz="2400" kern="1200" dirty="0"/>
            <a:t> Le dire</a:t>
          </a:r>
        </a:p>
        <a:p>
          <a:pPr marL="228600" lvl="1" indent="-228600" algn="l" defTabSz="1066800">
            <a:lnSpc>
              <a:spcPct val="90000"/>
            </a:lnSpc>
            <a:spcBef>
              <a:spcPct val="0"/>
            </a:spcBef>
            <a:spcAft>
              <a:spcPct val="15000"/>
            </a:spcAft>
            <a:buFont typeface="Wingdings" pitchFamily="2" charset="2"/>
            <a:buChar char="Ø"/>
          </a:pPr>
          <a:r>
            <a:rPr lang="fr-FR" sz="2400" kern="1200" dirty="0"/>
            <a:t> Le décrire</a:t>
          </a:r>
        </a:p>
        <a:p>
          <a:pPr marL="228600" lvl="1" indent="-228600" algn="l" defTabSz="1066800">
            <a:lnSpc>
              <a:spcPct val="90000"/>
            </a:lnSpc>
            <a:spcBef>
              <a:spcPct val="0"/>
            </a:spcBef>
            <a:spcAft>
              <a:spcPct val="15000"/>
            </a:spcAft>
            <a:buFont typeface="Wingdings" pitchFamily="2" charset="2"/>
            <a:buChar char="Ø"/>
          </a:pPr>
          <a:r>
            <a:rPr lang="fr-FR" sz="2400" kern="1200" dirty="0"/>
            <a:t> L’écrire</a:t>
          </a:r>
        </a:p>
      </dsp:txBody>
      <dsp:txXfrm>
        <a:off x="3170290" y="3834242"/>
        <a:ext cx="3577381" cy="2344502"/>
      </dsp:txXfrm>
    </dsp:sp>
    <dsp:sp modelId="{7DAFB955-C99E-C24B-B7B5-BDC3C59F7CFB}">
      <dsp:nvSpPr>
        <dsp:cNvPr id="0" name=""/>
        <dsp:cNvSpPr/>
      </dsp:nvSpPr>
      <dsp:spPr>
        <a:xfrm>
          <a:off x="3869" y="3799925"/>
          <a:ext cx="3166421" cy="2413137"/>
        </a:xfrm>
        <a:prstGeom prst="roundRect">
          <a:avLst/>
        </a:prstGeom>
        <a:gradFill rotWithShape="0">
          <a:gsLst>
            <a:gs pos="0">
              <a:schemeClr val="accent3">
                <a:hueOff val="0"/>
                <a:satOff val="0"/>
                <a:lumOff val="0"/>
                <a:alphaOff val="0"/>
                <a:tint val="100000"/>
                <a:shade val="85000"/>
                <a:satMod val="100000"/>
                <a:lumMod val="100000"/>
              </a:schemeClr>
            </a:gs>
            <a:gs pos="100000">
              <a:schemeClr val="accent3">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fr-FR" sz="3200" kern="1200" dirty="0">
              <a:solidFill>
                <a:schemeClr val="tx1"/>
              </a:solidFill>
            </a:rPr>
            <a:t>Dire, décrire et écrire l’image qui vient juste après celle montrée.</a:t>
          </a:r>
        </a:p>
      </dsp:txBody>
      <dsp:txXfrm>
        <a:off x="121669" y="3917725"/>
        <a:ext cx="2930821" cy="21775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2A82A6-C83C-DE41-997D-CB88CCC45B67}">
      <dsp:nvSpPr>
        <dsp:cNvPr id="0" name=""/>
        <dsp:cNvSpPr/>
      </dsp:nvSpPr>
      <dsp:spPr>
        <a:xfrm>
          <a:off x="3070467" y="685"/>
          <a:ext cx="4600079" cy="3134301"/>
        </a:xfrm>
        <a:prstGeom prst="rightArrow">
          <a:avLst>
            <a:gd name="adj1" fmla="val 75000"/>
            <a:gd name="adj2" fmla="val 50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228600" lvl="1" indent="-228600" algn="l" defTabSz="1066800">
            <a:lnSpc>
              <a:spcPct val="90000"/>
            </a:lnSpc>
            <a:spcBef>
              <a:spcPct val="0"/>
            </a:spcBef>
            <a:spcAft>
              <a:spcPct val="15000"/>
            </a:spcAft>
            <a:buChar char="•"/>
          </a:pPr>
          <a:r>
            <a:rPr lang="fr-FR" sz="2400" kern="1200" dirty="0"/>
            <a:t>Observer deux images et les comprendre en inférant, en interprétant des indices visuels.</a:t>
          </a:r>
        </a:p>
        <a:p>
          <a:pPr marL="228600" lvl="1" indent="-228600" algn="l" defTabSz="1066800">
            <a:lnSpc>
              <a:spcPct val="90000"/>
            </a:lnSpc>
            <a:spcBef>
              <a:spcPct val="0"/>
            </a:spcBef>
            <a:spcAft>
              <a:spcPct val="15000"/>
            </a:spcAft>
            <a:buChar char="•"/>
          </a:pPr>
          <a:r>
            <a:rPr lang="fr-FR" sz="2400" kern="1200" dirty="0"/>
            <a:t>Répondre à une seule question.</a:t>
          </a:r>
        </a:p>
      </dsp:txBody>
      <dsp:txXfrm>
        <a:off x="3070467" y="392473"/>
        <a:ext cx="3424716" cy="2350725"/>
      </dsp:txXfrm>
    </dsp:sp>
    <dsp:sp modelId="{9B171733-2A7B-1C4D-93C4-6D75878080FA}">
      <dsp:nvSpPr>
        <dsp:cNvPr id="0" name=""/>
        <dsp:cNvSpPr/>
      </dsp:nvSpPr>
      <dsp:spPr>
        <a:xfrm>
          <a:off x="3747" y="385937"/>
          <a:ext cx="3066719" cy="2363797"/>
        </a:xfrm>
        <a:prstGeom prst="roundRect">
          <a:avLst/>
        </a:prstGeom>
        <a:gradFill rotWithShape="0">
          <a:gsLst>
            <a:gs pos="0">
              <a:schemeClr val="accent2">
                <a:hueOff val="0"/>
                <a:satOff val="0"/>
                <a:lumOff val="0"/>
                <a:alphaOff val="0"/>
                <a:tint val="100000"/>
                <a:shade val="85000"/>
                <a:satMod val="100000"/>
                <a:lumMod val="100000"/>
              </a:schemeClr>
            </a:gs>
            <a:gs pos="100000">
              <a:schemeClr val="accent2">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fr-FR" sz="3200" kern="1200" dirty="0">
              <a:solidFill>
                <a:schemeClr val="tx1"/>
              </a:solidFill>
            </a:rPr>
            <a:t>Observer, inférer et interpréter</a:t>
          </a:r>
        </a:p>
      </dsp:txBody>
      <dsp:txXfrm>
        <a:off x="119138" y="501328"/>
        <a:ext cx="2835937" cy="2133015"/>
      </dsp:txXfrm>
    </dsp:sp>
    <dsp:sp modelId="{10BD2290-AC0D-0B47-8654-3164C83DB10B}">
      <dsp:nvSpPr>
        <dsp:cNvPr id="0" name=""/>
        <dsp:cNvSpPr/>
      </dsp:nvSpPr>
      <dsp:spPr>
        <a:xfrm>
          <a:off x="3069717" y="3371366"/>
          <a:ext cx="4604576" cy="2363797"/>
        </a:xfrm>
        <a:prstGeom prst="rightArrow">
          <a:avLst>
            <a:gd name="adj1" fmla="val 75000"/>
            <a:gd name="adj2" fmla="val 50000"/>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228600" lvl="1" indent="-228600" algn="l" defTabSz="1066800">
            <a:lnSpc>
              <a:spcPct val="90000"/>
            </a:lnSpc>
            <a:spcBef>
              <a:spcPct val="0"/>
            </a:spcBef>
            <a:spcAft>
              <a:spcPct val="15000"/>
            </a:spcAft>
            <a:buChar char="•"/>
          </a:pPr>
          <a:r>
            <a:rPr lang="fr-FR" sz="2400" kern="1200" dirty="0"/>
            <a:t>Justifier sa réponse (à l’écrit, à l’oral) en présentant des arguments.</a:t>
          </a:r>
        </a:p>
      </dsp:txBody>
      <dsp:txXfrm>
        <a:off x="3069717" y="3666841"/>
        <a:ext cx="3718152" cy="1772847"/>
      </dsp:txXfrm>
    </dsp:sp>
    <dsp:sp modelId="{7DAFB955-C99E-C24B-B7B5-BDC3C59F7CFB}">
      <dsp:nvSpPr>
        <dsp:cNvPr id="0" name=""/>
        <dsp:cNvSpPr/>
      </dsp:nvSpPr>
      <dsp:spPr>
        <a:xfrm>
          <a:off x="0" y="3371366"/>
          <a:ext cx="3069717" cy="2363797"/>
        </a:xfrm>
        <a:prstGeom prst="roundRect">
          <a:avLst/>
        </a:prstGeom>
        <a:gradFill rotWithShape="0">
          <a:gsLst>
            <a:gs pos="0">
              <a:schemeClr val="accent3">
                <a:hueOff val="0"/>
                <a:satOff val="0"/>
                <a:lumOff val="0"/>
                <a:alphaOff val="0"/>
                <a:tint val="100000"/>
                <a:shade val="85000"/>
                <a:satMod val="100000"/>
                <a:lumMod val="100000"/>
              </a:schemeClr>
            </a:gs>
            <a:gs pos="100000">
              <a:schemeClr val="accent3">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fr-FR" sz="3200" kern="1200" dirty="0">
              <a:solidFill>
                <a:schemeClr val="tx1"/>
              </a:solidFill>
            </a:rPr>
            <a:t>Justifier</a:t>
          </a:r>
        </a:p>
      </dsp:txBody>
      <dsp:txXfrm>
        <a:off x="115391" y="3486757"/>
        <a:ext cx="2838935" cy="2133015"/>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2243F2-4831-D348-8AB3-167D91BE9A90}" type="datetimeFigureOut">
              <a:rPr lang="fr-FR" smtClean="0"/>
              <a:t>07/10/2020</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0EF08B-68A2-5646-A82E-A51FB6A34ED9}" type="slidenum">
              <a:rPr lang="fr-FR" smtClean="0"/>
              <a:t>‹N°›</a:t>
            </a:fld>
            <a:endParaRPr lang="fr-FR"/>
          </a:p>
        </p:txBody>
      </p:sp>
    </p:spTree>
    <p:extLst>
      <p:ext uri="{BB962C8B-B14F-4D97-AF65-F5344CB8AC3E}">
        <p14:creationId xmlns:p14="http://schemas.microsoft.com/office/powerpoint/2010/main" val="3881277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fr-FR"/>
              <a:t>Modifiez le style du titre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lvl1pPr algn="l">
              <a:defRPr/>
            </a:lvl1pPr>
          </a:lstStyle>
          <a:p>
            <a:fld id="{6CD56936-1B32-6E42-8675-512C21677E22}" type="datetime1">
              <a:rPr lang="fr-FR" smtClean="0"/>
              <a:t>07/10/2020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‹N°›</a:t>
            </a:fld>
            <a:endParaRPr lang="en-US" dirty="0"/>
          </a:p>
        </p:txBody>
      </p:sp>
      <p:cxnSp>
        <p:nvCxnSpPr>
          <p:cNvPr id="13" name="Straight Connector 12"/>
          <p:cNvCxnSpPr/>
          <p:nvPr/>
        </p:nvCxnSpPr>
        <p:spPr>
          <a:xfrm flipV="1">
            <a:off x="838684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0"/>
            <a:ext cx="12192000" cy="4572001"/>
          </a:xfrm>
          <a:prstGeom prst="rect">
            <a:avLst/>
          </a:prstGeom>
          <a:blipFill dpi="0" rotWithShape="1">
            <a:blip r:embed="rId2" cstate="email">
              <a:duotone>
                <a:schemeClr val="accent1">
                  <a:shade val="45000"/>
                  <a:satMod val="135000"/>
                </a:schemeClr>
                <a:prstClr val="white"/>
              </a:duotone>
              <a:extLst>
                <a:ext uri="{28A0092B-C50C-407E-A947-70E740481C1C}">
                  <a14:useLocalDpi xmlns:a14="http://schemas.microsoft.com/office/drawing/2010/main"/>
                </a:ext>
              </a:extLst>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24996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A2C8E4D-F04D-8649-B886-44473E3EA315}" type="datetime1">
              <a:rPr lang="fr-FR" smtClean="0"/>
              <a:t>07/10/2020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‹N°›</a:t>
            </a:fld>
            <a:endParaRPr lang="en-US" dirty="0"/>
          </a:p>
        </p:txBody>
      </p:sp>
    </p:spTree>
    <p:extLst>
      <p:ext uri="{BB962C8B-B14F-4D97-AF65-F5344CB8AC3E}">
        <p14:creationId xmlns:p14="http://schemas.microsoft.com/office/powerpoint/2010/main" val="40631380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fr-FR"/>
              <a:t>Modifiez le style du titre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44FC2B6-247E-3A43-BBA8-50E4F9458789}" type="datetime1">
              <a:rPr lang="fr-FR" smtClean="0"/>
              <a:t>07/10/2020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‹N°›</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3269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A1D2CBC-734D-5B4F-B9CB-C9B405D2C1D6}" type="datetime1">
              <a:rPr lang="fr-FR" smtClean="0"/>
              <a:t>07/10/2020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‹N°›</a:t>
            </a:fld>
            <a:endParaRPr lang="en-US" dirty="0"/>
          </a:p>
        </p:txBody>
      </p:sp>
    </p:spTree>
    <p:extLst>
      <p:ext uri="{BB962C8B-B14F-4D97-AF65-F5344CB8AC3E}">
        <p14:creationId xmlns:p14="http://schemas.microsoft.com/office/powerpoint/2010/main" val="1840827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fr-FR"/>
              <a:t>Modifiez le style du titre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ADE7C94-C28D-6847-8CD3-D735CC655AD9}" type="datetime1">
              <a:rPr lang="fr-FR" smtClean="0"/>
              <a:t>07/10/2020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‹N°›</a:t>
            </a:fld>
            <a:endParaRPr lang="en-US" dirty="0"/>
          </a:p>
        </p:txBody>
      </p:sp>
      <p:cxnSp>
        <p:nvCxnSpPr>
          <p:cNvPr id="12" name="Straight Connector 11"/>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1"/>
            <a:ext cx="12192000" cy="4572000"/>
          </a:xfrm>
          <a:prstGeom prst="rect">
            <a:avLst/>
          </a:prstGeom>
          <a:blipFill dpi="0" rotWithShape="1">
            <a:blip r:embed="rId2" cstate="email">
              <a:duotone>
                <a:schemeClr val="accent3">
                  <a:shade val="45000"/>
                  <a:satMod val="135000"/>
                </a:schemeClr>
                <a:prstClr val="white"/>
              </a:duotone>
              <a:extLst>
                <a:ext uri="{28A0092B-C50C-407E-A947-70E740481C1C}">
                  <a14:useLocalDpi xmlns:a14="http://schemas.microsoft.com/office/drawing/2010/main"/>
                </a:ext>
              </a:extLst>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53156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fr-FR"/>
              <a:t>Modifiez le style du titre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CE93FE91-5062-F64E-86FF-806B4875354A}" type="datetime1">
              <a:rPr lang="fr-FR" smtClean="0"/>
              <a:t>07/10/2020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t>‹N°›</a:t>
            </a:fld>
            <a:endParaRPr lang="en-US" dirty="0"/>
          </a:p>
        </p:txBody>
      </p:sp>
    </p:spTree>
    <p:extLst>
      <p:ext uri="{BB962C8B-B14F-4D97-AF65-F5344CB8AC3E}">
        <p14:creationId xmlns:p14="http://schemas.microsoft.com/office/powerpoint/2010/main" val="2105794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024128" y="2967788"/>
            <a:ext cx="4754880" cy="334157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fr-FR"/>
              <a:t>Cliquez pour modifier les styles du texte du masque</a:t>
            </a:r>
          </a:p>
        </p:txBody>
      </p:sp>
      <p:sp>
        <p:nvSpPr>
          <p:cNvPr id="6" name="Content Placeholder 5"/>
          <p:cNvSpPr>
            <a:spLocks noGrp="1"/>
          </p:cNvSpPr>
          <p:nvPr>
            <p:ph sz="quarter" idx="4"/>
          </p:nvPr>
        </p:nvSpPr>
        <p:spPr>
          <a:xfrm>
            <a:off x="5990888" y="2967788"/>
            <a:ext cx="4754880" cy="334157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FD08C720-B232-7049-B51B-2C585690E19A}" type="datetime1">
              <a:rPr lang="fr-FR" smtClean="0"/>
              <a:t>07/10/2020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‹N°›</a:t>
            </a:fld>
            <a:endParaRPr lang="en-US" dirty="0"/>
          </a:p>
        </p:txBody>
      </p:sp>
    </p:spTree>
    <p:extLst>
      <p:ext uri="{BB962C8B-B14F-4D97-AF65-F5344CB8AC3E}">
        <p14:creationId xmlns:p14="http://schemas.microsoft.com/office/powerpoint/2010/main" val="3634217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D432BAC4-6174-A945-B390-AF8C0E9536F8}" type="datetime1">
              <a:rPr lang="fr-FR" smtClean="0"/>
              <a:t>07/10/2020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smtClean="0"/>
              <a:t>‹N°›</a:t>
            </a:fld>
            <a:endParaRPr lang="en-US" dirty="0"/>
          </a:p>
        </p:txBody>
      </p:sp>
    </p:spTree>
    <p:extLst>
      <p:ext uri="{BB962C8B-B14F-4D97-AF65-F5344CB8AC3E}">
        <p14:creationId xmlns:p14="http://schemas.microsoft.com/office/powerpoint/2010/main" val="2914523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A4038E-2075-ED48-8FA9-15C3653AA12E}" type="datetime1">
              <a:rPr lang="fr-FR" smtClean="0"/>
              <a:t>07/10/2020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smtClean="0"/>
              <a:t>‹N°›</a:t>
            </a:fld>
            <a:endParaRPr lang="en-US" dirty="0"/>
          </a:p>
        </p:txBody>
      </p:sp>
    </p:spTree>
    <p:extLst>
      <p:ext uri="{BB962C8B-B14F-4D97-AF65-F5344CB8AC3E}">
        <p14:creationId xmlns:p14="http://schemas.microsoft.com/office/powerpoint/2010/main" val="2017113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fr-FR"/>
              <a:t>Modifiez le style du titre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A4BEAF22-8BEA-6D43-9C6A-6565272F8437}" type="datetime1">
              <a:rPr lang="fr-FR" smtClean="0"/>
              <a:t>07/10/2020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t>‹N°›</a:t>
            </a:fld>
            <a:endParaRPr lang="en-US" dirty="0"/>
          </a:p>
        </p:txBody>
      </p:sp>
    </p:spTree>
    <p:extLst>
      <p:ext uri="{BB962C8B-B14F-4D97-AF65-F5344CB8AC3E}">
        <p14:creationId xmlns:p14="http://schemas.microsoft.com/office/powerpoint/2010/main" val="638245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fr-FR"/>
              <a:t>Modifiez le style du titre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7B3F0C65-638F-734B-B86D-A13A785EB932}" type="datetime1">
              <a:rPr lang="fr-FR" smtClean="0"/>
              <a:t>07/10/2020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t>‹N°›</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0537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7517E0FC-7095-F040-8C20-352BA2E475DE}" type="datetime1">
              <a:rPr lang="fr-FR" smtClean="0"/>
              <a:t>07/10/2020</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8A7A6979-0714-4377-B894-6BE4C2D6E202}" type="slidenum">
              <a:rPr lang="en-US" smtClean="0"/>
              <a:pPr/>
              <a:t>‹N°›</a:t>
            </a:fld>
            <a:endParaRPr lang="en-US" dirty="0"/>
          </a:p>
        </p:txBody>
      </p:sp>
      <p:cxnSp>
        <p:nvCxnSpPr>
          <p:cNvPr id="8" name="Straight Connector 7"/>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6201511"/>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hdr="0" ft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jp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3.jp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0.jp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6.xml"/><Relationship Id="rId4" Type="http://schemas.openxmlformats.org/officeDocument/2006/relationships/image" Target="../media/image20.jp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image" Target="../media/image65.jpeg"/><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g"/></Relationships>
</file>

<file path=ppt/slides/_rels/slide4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4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4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 Id="rId4" Type="http://schemas.openxmlformats.org/officeDocument/2006/relationships/image" Target="../media/image89.jpe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g"/><Relationship Id="rId1" Type="http://schemas.openxmlformats.org/officeDocument/2006/relationships/slideLayout" Target="../slideLayouts/slideLayout9.xml"/><Relationship Id="rId4" Type="http://schemas.openxmlformats.org/officeDocument/2006/relationships/image" Target="../media/image93.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 Id="rId4" Type="http://schemas.openxmlformats.org/officeDocument/2006/relationships/image" Target="../media/image96.jpeg"/></Relationships>
</file>

<file path=ppt/slides/_rels/slide5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104.jpeg"/><Relationship Id="rId4" Type="http://schemas.openxmlformats.org/officeDocument/2006/relationships/image" Target="../media/image103.jpeg"/></Relationships>
</file>

<file path=ppt/slides/_rels/slide57.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9.xml"/><Relationship Id="rId4" Type="http://schemas.openxmlformats.org/officeDocument/2006/relationships/image" Target="../media/image111.jpeg"/></Relationships>
</file>

<file path=ppt/slides/_rels/slide6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jp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7.xml"/><Relationship Id="rId4" Type="http://schemas.openxmlformats.org/officeDocument/2006/relationships/image" Target="../media/image119.jpeg"/></Relationships>
</file>

<file path=ppt/slides/_rels/slide65.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image" Target="../media/image134.png"/><Relationship Id="rId1" Type="http://schemas.openxmlformats.org/officeDocument/2006/relationships/slideLayout" Target="../slideLayouts/slideLayout7.xml"/><Relationship Id="rId5" Type="http://schemas.openxmlformats.org/officeDocument/2006/relationships/image" Target="../media/image137.jpeg"/><Relationship Id="rId4" Type="http://schemas.openxmlformats.org/officeDocument/2006/relationships/image" Target="../media/image136.jpeg"/></Relationships>
</file>

<file path=ppt/slides/_rels/slide77.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journals.openedition.org/reperes/136" TargetMode="Externa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3" Type="http://schemas.openxmlformats.org/officeDocument/2006/relationships/hyperlink" Target="http://cache.media.education.gouv.fr/file/Lecture_Comprehension_ecrit/90/8/RA16_C3_FRA_19_lect_activ_biod_N.D_612908.pdf" TargetMode="External"/><Relationship Id="rId2" Type="http://schemas.openxmlformats.org/officeDocument/2006/relationships/hyperlink" Target="http://cache.media.eduscol.education.fr/file/Lecture_Comprehension_ecrit/88/2/RA16_C3_FRA_07_lect_comp_compr_N.D_612882.pdf" TargetMode="External"/><Relationship Id="rId1" Type="http://schemas.openxmlformats.org/officeDocument/2006/relationships/slideLayout" Target="../slideLayouts/slideLayout7.xml"/><Relationship Id="rId4" Type="http://schemas.openxmlformats.org/officeDocument/2006/relationships/hyperlink" Target="http://www.cndp.fr/crdp-creteil/telemaque/document/documentaires-anim.htm%23_blank"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journals.openedition.org/reperes/136"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27E21F-C42F-2042-8D9E-C038B15D881D}"/>
              </a:ext>
            </a:extLst>
          </p:cNvPr>
          <p:cNvSpPr>
            <a:spLocks noGrp="1"/>
          </p:cNvSpPr>
          <p:nvPr>
            <p:ph type="ctrTitle"/>
          </p:nvPr>
        </p:nvSpPr>
        <p:spPr/>
        <p:txBody>
          <a:bodyPr/>
          <a:lstStyle/>
          <a:p>
            <a:r>
              <a:rPr lang="fr-FR" dirty="0"/>
              <a:t>Lire des textes documentaires CE2, CM1 et CM2</a:t>
            </a:r>
          </a:p>
        </p:txBody>
      </p:sp>
      <p:sp>
        <p:nvSpPr>
          <p:cNvPr id="3" name="Sous-titre 2">
            <a:extLst>
              <a:ext uri="{FF2B5EF4-FFF2-40B4-BE49-F238E27FC236}">
                <a16:creationId xmlns:a16="http://schemas.microsoft.com/office/drawing/2014/main" id="{EF9DFCD3-A31C-B547-8AEE-50E1F027B24E}"/>
              </a:ext>
            </a:extLst>
          </p:cNvPr>
          <p:cNvSpPr>
            <a:spLocks noGrp="1"/>
          </p:cNvSpPr>
          <p:nvPr>
            <p:ph type="subTitle" idx="1"/>
          </p:nvPr>
        </p:nvSpPr>
        <p:spPr/>
        <p:txBody>
          <a:bodyPr/>
          <a:lstStyle/>
          <a:p>
            <a:r>
              <a:rPr lang="fr-FR" dirty="0"/>
              <a:t>Nathalie Leblanc</a:t>
            </a:r>
          </a:p>
          <a:p>
            <a:r>
              <a:rPr lang="fr-FR" dirty="0"/>
              <a:t> CPD Maitrise de La Langue DSDEN 06</a:t>
            </a:r>
          </a:p>
          <a:p>
            <a:r>
              <a:rPr lang="fr-FR" dirty="0"/>
              <a:t>Septembre 2020</a:t>
            </a:r>
          </a:p>
        </p:txBody>
      </p:sp>
      <p:sp>
        <p:nvSpPr>
          <p:cNvPr id="4" name="Espace réservé du numéro de diapositive 3">
            <a:extLst>
              <a:ext uri="{FF2B5EF4-FFF2-40B4-BE49-F238E27FC236}">
                <a16:creationId xmlns:a16="http://schemas.microsoft.com/office/drawing/2014/main" id="{8C14FFAD-7554-7B45-B4CA-16599AD86F2E}"/>
              </a:ext>
            </a:extLst>
          </p:cNvPr>
          <p:cNvSpPr>
            <a:spLocks noGrp="1"/>
          </p:cNvSpPr>
          <p:nvPr>
            <p:ph type="sldNum" sz="quarter" idx="12"/>
          </p:nvPr>
        </p:nvSpPr>
        <p:spPr/>
        <p:txBody>
          <a:bodyPr/>
          <a:lstStyle/>
          <a:p>
            <a:fld id="{8A7A6979-0714-4377-B894-6BE4C2D6E202}" type="slidenum">
              <a:rPr lang="en-US" smtClean="0"/>
              <a:pPr/>
              <a:t>1</a:t>
            </a:fld>
            <a:endParaRPr lang="en-US" dirty="0"/>
          </a:p>
        </p:txBody>
      </p:sp>
    </p:spTree>
    <p:extLst>
      <p:ext uri="{BB962C8B-B14F-4D97-AF65-F5344CB8AC3E}">
        <p14:creationId xmlns:p14="http://schemas.microsoft.com/office/powerpoint/2010/main" val="33205769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B16865F-2F00-554F-89DF-C2F66CEE9C80}"/>
              </a:ext>
            </a:extLst>
          </p:cNvPr>
          <p:cNvSpPr>
            <a:spLocks noGrp="1"/>
          </p:cNvSpPr>
          <p:nvPr>
            <p:ph type="title"/>
          </p:nvPr>
        </p:nvSpPr>
        <p:spPr>
          <a:xfrm>
            <a:off x="1024128" y="585216"/>
            <a:ext cx="10786872" cy="1499616"/>
          </a:xfrm>
        </p:spPr>
        <p:txBody>
          <a:bodyPr/>
          <a:lstStyle/>
          <a:p>
            <a:r>
              <a:rPr lang="fr-FR" dirty="0"/>
              <a:t>La lecture d’un texte composite</a:t>
            </a:r>
          </a:p>
        </p:txBody>
      </p:sp>
      <p:sp>
        <p:nvSpPr>
          <p:cNvPr id="2" name="Espace réservé du numéro de diapositive 1">
            <a:extLst>
              <a:ext uri="{FF2B5EF4-FFF2-40B4-BE49-F238E27FC236}">
                <a16:creationId xmlns:a16="http://schemas.microsoft.com/office/drawing/2014/main" id="{28E581A6-AA0D-5945-A7F4-A44ADE4CBA67}"/>
              </a:ext>
            </a:extLst>
          </p:cNvPr>
          <p:cNvSpPr>
            <a:spLocks noGrp="1"/>
          </p:cNvSpPr>
          <p:nvPr>
            <p:ph type="sldNum" sz="quarter" idx="12"/>
          </p:nvPr>
        </p:nvSpPr>
        <p:spPr/>
        <p:txBody>
          <a:bodyPr/>
          <a:lstStyle/>
          <a:p>
            <a:fld id="{8A7A6979-0714-4377-B894-6BE4C2D6E202}" type="slidenum">
              <a:rPr lang="en-US" smtClean="0"/>
              <a:t>10</a:t>
            </a:fld>
            <a:endParaRPr lang="en-US" dirty="0"/>
          </a:p>
        </p:txBody>
      </p:sp>
      <p:sp>
        <p:nvSpPr>
          <p:cNvPr id="5" name="ZoneTexte 4">
            <a:extLst>
              <a:ext uri="{FF2B5EF4-FFF2-40B4-BE49-F238E27FC236}">
                <a16:creationId xmlns:a16="http://schemas.microsoft.com/office/drawing/2014/main" id="{DF921C39-9EA3-A842-8B76-8A0D782D8E15}"/>
              </a:ext>
            </a:extLst>
          </p:cNvPr>
          <p:cNvSpPr txBox="1"/>
          <p:nvPr/>
        </p:nvSpPr>
        <p:spPr>
          <a:xfrm>
            <a:off x="871728" y="1861723"/>
            <a:ext cx="10939272" cy="4462760"/>
          </a:xfrm>
          <a:prstGeom prst="rect">
            <a:avLst/>
          </a:prstGeom>
          <a:noFill/>
        </p:spPr>
        <p:txBody>
          <a:bodyPr wrap="square" rtlCol="0">
            <a:spAutoFit/>
          </a:bodyPr>
          <a:lstStyle/>
          <a:p>
            <a:r>
              <a:rPr lang="fr-FR" sz="2400" dirty="0"/>
              <a:t>1/ La lecture d’un document composite impose de maitriser : </a:t>
            </a:r>
          </a:p>
          <a:p>
            <a:pPr marL="285750" indent="-285750">
              <a:buFont typeface="Wingdings" pitchFamily="2" charset="2"/>
              <a:buChar char="Ø"/>
            </a:pPr>
            <a:r>
              <a:rPr lang="fr-FR" sz="2400" dirty="0"/>
              <a:t> </a:t>
            </a:r>
            <a:r>
              <a:rPr lang="fr-FR" sz="2400" b="1" dirty="0"/>
              <a:t>Les codes propres à la lecture</a:t>
            </a:r>
            <a:r>
              <a:rPr lang="fr-FR" sz="2400" dirty="0"/>
              <a:t> d’une carte, d’un graphique, d’un tableau, d’une image ..</a:t>
            </a:r>
          </a:p>
          <a:p>
            <a:pPr marL="285750" indent="-285750">
              <a:buFont typeface="Wingdings" pitchFamily="2" charset="2"/>
              <a:buChar char="Ø"/>
            </a:pPr>
            <a:r>
              <a:rPr lang="fr-FR" sz="2400" b="1" dirty="0"/>
              <a:t>Les codes permettant de mettre en relation </a:t>
            </a:r>
            <a:r>
              <a:rPr lang="fr-FR" sz="2400" dirty="0"/>
              <a:t>les différents documents entre eux : les légendes, les flèches, les encadrés…</a:t>
            </a:r>
          </a:p>
          <a:p>
            <a:pPr marL="285750" indent="-285750">
              <a:buFont typeface="Wingdings" pitchFamily="2" charset="2"/>
              <a:buChar char="Ø"/>
            </a:pPr>
            <a:endParaRPr lang="fr-FR" sz="2400" dirty="0"/>
          </a:p>
          <a:p>
            <a:r>
              <a:rPr lang="fr-FR" sz="2400" b="1" dirty="0"/>
              <a:t>2/ L’accès à ces écrits est complexe </a:t>
            </a:r>
            <a:r>
              <a:rPr lang="fr-FR" sz="2400" dirty="0"/>
              <a:t>: vocabulaire, savoirs scientifiques et opérations cognitifs de haut niveau : inférer, apprécier.</a:t>
            </a:r>
          </a:p>
          <a:p>
            <a:endParaRPr lang="fr-FR" sz="2400" dirty="0"/>
          </a:p>
          <a:p>
            <a:r>
              <a:rPr lang="fr-FR" sz="2400" dirty="0"/>
              <a:t>3/ Les élèves les plus fragiles éprouvent </a:t>
            </a:r>
            <a:r>
              <a:rPr lang="fr-FR" sz="2400" b="1" dirty="0"/>
              <a:t>des difficultés à aller au-delà </a:t>
            </a:r>
            <a:r>
              <a:rPr lang="fr-FR" sz="2400" dirty="0"/>
              <a:t>des documents pour s’intéresser aux phénomènes et aux processus</a:t>
            </a:r>
            <a:r>
              <a:rPr lang="fr-FR" sz="2000" dirty="0"/>
              <a:t>.</a:t>
            </a:r>
          </a:p>
          <a:p>
            <a:endParaRPr lang="fr-FR" sz="2000" dirty="0"/>
          </a:p>
        </p:txBody>
      </p:sp>
    </p:spTree>
    <p:extLst>
      <p:ext uri="{BB962C8B-B14F-4D97-AF65-F5344CB8AC3E}">
        <p14:creationId xmlns:p14="http://schemas.microsoft.com/office/powerpoint/2010/main" val="22260358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99C8AF-0547-234A-9940-ADF6D20F9BA9}"/>
              </a:ext>
            </a:extLst>
          </p:cNvPr>
          <p:cNvSpPr>
            <a:spLocks noGrp="1"/>
          </p:cNvSpPr>
          <p:nvPr>
            <p:ph type="title"/>
          </p:nvPr>
        </p:nvSpPr>
        <p:spPr>
          <a:xfrm>
            <a:off x="811857" y="102406"/>
            <a:ext cx="10177272" cy="1024702"/>
          </a:xfrm>
        </p:spPr>
        <p:txBody>
          <a:bodyPr/>
          <a:lstStyle/>
          <a:p>
            <a:r>
              <a:rPr lang="fr-FR" dirty="0"/>
              <a:t>Les éléments visuels du texte informatif</a:t>
            </a:r>
          </a:p>
        </p:txBody>
      </p:sp>
      <p:sp>
        <p:nvSpPr>
          <p:cNvPr id="4" name="Espace réservé du numéro de diapositive 3"/>
          <p:cNvSpPr>
            <a:spLocks noGrp="1"/>
          </p:cNvSpPr>
          <p:nvPr>
            <p:ph type="sldNum" sz="quarter" idx="12"/>
          </p:nvPr>
        </p:nvSpPr>
        <p:spPr/>
        <p:txBody>
          <a:bodyPr/>
          <a:lstStyle/>
          <a:p>
            <a:fld id="{8C129CA9-AE51-FB43-919C-762DEF1AD4A7}" type="slidenum">
              <a:rPr lang="fr-FR" smtClean="0"/>
              <a:t>11</a:t>
            </a:fld>
            <a:endParaRPr lang="fr-FR"/>
          </a:p>
        </p:txBody>
      </p:sp>
      <p:pic>
        <p:nvPicPr>
          <p:cNvPr id="5" name="Image 4" descr="Capture d’écran 2018-12-01 à 17.41.49.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127108"/>
            <a:ext cx="9464805" cy="5480756"/>
          </a:xfrm>
          <a:prstGeom prst="rect">
            <a:avLst/>
          </a:prstGeom>
        </p:spPr>
      </p:pic>
      <p:pic>
        <p:nvPicPr>
          <p:cNvPr id="7" name="Image 6" descr="41J8PJnximL._SX351_BO1,204,203,200_.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64805" y="1299125"/>
            <a:ext cx="2483556" cy="3510749"/>
          </a:xfrm>
          <a:prstGeom prst="rect">
            <a:avLst/>
          </a:prstGeom>
        </p:spPr>
      </p:pic>
      <p:sp>
        <p:nvSpPr>
          <p:cNvPr id="8" name="ZoneTexte 7"/>
          <p:cNvSpPr txBox="1"/>
          <p:nvPr/>
        </p:nvSpPr>
        <p:spPr>
          <a:xfrm>
            <a:off x="9464805" y="5220321"/>
            <a:ext cx="2727193" cy="338554"/>
          </a:xfrm>
          <a:prstGeom prst="rect">
            <a:avLst/>
          </a:prstGeom>
          <a:noFill/>
        </p:spPr>
        <p:txBody>
          <a:bodyPr wrap="square" rtlCol="0">
            <a:spAutoFit/>
          </a:bodyPr>
          <a:lstStyle/>
          <a:p>
            <a:pPr algn="ctr"/>
            <a:r>
              <a:rPr lang="fr-FR" sz="1600" i="1" dirty="0"/>
              <a:t>Jocelyne </a:t>
            </a:r>
            <a:r>
              <a:rPr lang="fr-FR" sz="1600" i="1" dirty="0" err="1"/>
              <a:t>Giasson</a:t>
            </a:r>
            <a:endParaRPr lang="fr-FR" sz="1600" i="1" dirty="0"/>
          </a:p>
        </p:txBody>
      </p:sp>
    </p:spTree>
    <p:extLst>
      <p:ext uri="{BB962C8B-B14F-4D97-AF65-F5344CB8AC3E}">
        <p14:creationId xmlns:p14="http://schemas.microsoft.com/office/powerpoint/2010/main" val="3534550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9B8F207B-C9FE-024F-8E6B-EF2F2CCDDBA3}"/>
              </a:ext>
            </a:extLst>
          </p:cNvPr>
          <p:cNvSpPr>
            <a:spLocks noGrp="1"/>
          </p:cNvSpPr>
          <p:nvPr>
            <p:ph type="title"/>
          </p:nvPr>
        </p:nvSpPr>
        <p:spPr>
          <a:xfrm>
            <a:off x="1024128" y="585216"/>
            <a:ext cx="9348597" cy="843534"/>
          </a:xfrm>
        </p:spPr>
        <p:txBody>
          <a:bodyPr/>
          <a:lstStyle/>
          <a:p>
            <a:r>
              <a:rPr lang="fr-FR" dirty="0"/>
              <a:t>Quelques fiches </a:t>
            </a:r>
            <a:r>
              <a:rPr lang="fr-FR" dirty="0" err="1"/>
              <a:t>eduscol</a:t>
            </a:r>
            <a:endParaRPr lang="fr-FR" dirty="0"/>
          </a:p>
        </p:txBody>
      </p:sp>
      <p:sp>
        <p:nvSpPr>
          <p:cNvPr id="4" name="Espace réservé du numéro de diapositive 3"/>
          <p:cNvSpPr>
            <a:spLocks noGrp="1"/>
          </p:cNvSpPr>
          <p:nvPr>
            <p:ph type="sldNum" sz="quarter" idx="12"/>
          </p:nvPr>
        </p:nvSpPr>
        <p:spPr/>
        <p:txBody>
          <a:bodyPr/>
          <a:lstStyle/>
          <a:p>
            <a:fld id="{8C129CA9-AE51-FB43-919C-762DEF1AD4A7}" type="slidenum">
              <a:rPr lang="fr-FR" smtClean="0"/>
              <a:t>12</a:t>
            </a:fld>
            <a:endParaRPr lang="fr-FR"/>
          </a:p>
        </p:txBody>
      </p:sp>
      <p:pic>
        <p:nvPicPr>
          <p:cNvPr id="6" name="Image 5" descr="Capture d’écran 2018-12-01 à 17.27.51.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56242" y="1359203"/>
            <a:ext cx="5108761" cy="2233774"/>
          </a:xfrm>
          <a:prstGeom prst="rect">
            <a:avLst/>
          </a:prstGeom>
          <a:ln>
            <a:solidFill>
              <a:srgbClr val="000000"/>
            </a:solidFill>
          </a:ln>
        </p:spPr>
      </p:pic>
      <p:pic>
        <p:nvPicPr>
          <p:cNvPr id="2" name="Image 1" descr="Capture d’écran 2018-12-01 à 20.50.55.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49744" y="3766404"/>
            <a:ext cx="6774422" cy="2978620"/>
          </a:xfrm>
          <a:prstGeom prst="rect">
            <a:avLst/>
          </a:prstGeom>
          <a:ln>
            <a:solidFill>
              <a:srgbClr val="000000"/>
            </a:solidFill>
          </a:ln>
        </p:spPr>
      </p:pic>
    </p:spTree>
    <p:extLst>
      <p:ext uri="{BB962C8B-B14F-4D97-AF65-F5344CB8AC3E}">
        <p14:creationId xmlns:p14="http://schemas.microsoft.com/office/powerpoint/2010/main" val="1824005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CB2F229-1D34-BD48-899D-16143B962727}"/>
              </a:ext>
            </a:extLst>
          </p:cNvPr>
          <p:cNvSpPr>
            <a:spLocks noGrp="1"/>
          </p:cNvSpPr>
          <p:nvPr>
            <p:ph type="title"/>
          </p:nvPr>
        </p:nvSpPr>
        <p:spPr/>
        <p:txBody>
          <a:bodyPr/>
          <a:lstStyle/>
          <a:p>
            <a:r>
              <a:rPr lang="fr-FR" dirty="0"/>
              <a:t>Des rituels langagiers</a:t>
            </a:r>
          </a:p>
        </p:txBody>
      </p:sp>
      <p:sp>
        <p:nvSpPr>
          <p:cNvPr id="5" name="Espace réservé pour une image  4">
            <a:extLst>
              <a:ext uri="{FF2B5EF4-FFF2-40B4-BE49-F238E27FC236}">
                <a16:creationId xmlns:a16="http://schemas.microsoft.com/office/drawing/2014/main" id="{7EA02CF2-1C35-C848-94A0-5701748ED317}"/>
              </a:ext>
            </a:extLst>
          </p:cNvPr>
          <p:cNvSpPr>
            <a:spLocks noGrp="1"/>
          </p:cNvSpPr>
          <p:nvPr>
            <p:ph type="pic" idx="1"/>
          </p:nvPr>
        </p:nvSpPr>
        <p:spPr/>
      </p:sp>
      <p:sp>
        <p:nvSpPr>
          <p:cNvPr id="6" name="Espace réservé du texte 5">
            <a:extLst>
              <a:ext uri="{FF2B5EF4-FFF2-40B4-BE49-F238E27FC236}">
                <a16:creationId xmlns:a16="http://schemas.microsoft.com/office/drawing/2014/main" id="{99079BB8-4206-A441-A724-161B0CE35AA6}"/>
              </a:ext>
            </a:extLst>
          </p:cNvPr>
          <p:cNvSpPr>
            <a:spLocks noGrp="1"/>
          </p:cNvSpPr>
          <p:nvPr>
            <p:ph type="body" sz="half" idx="2"/>
          </p:nvPr>
        </p:nvSpPr>
        <p:spPr/>
        <p:txBody>
          <a:bodyPr/>
          <a:lstStyle/>
          <a:p>
            <a:endParaRPr lang="fr-FR"/>
          </a:p>
        </p:txBody>
      </p:sp>
      <p:sp>
        <p:nvSpPr>
          <p:cNvPr id="3" name="Espace réservé du numéro de diapositive 2">
            <a:extLst>
              <a:ext uri="{FF2B5EF4-FFF2-40B4-BE49-F238E27FC236}">
                <a16:creationId xmlns:a16="http://schemas.microsoft.com/office/drawing/2014/main" id="{A10401A2-B6E6-2D41-8818-202342E285CE}"/>
              </a:ext>
            </a:extLst>
          </p:cNvPr>
          <p:cNvSpPr>
            <a:spLocks noGrp="1"/>
          </p:cNvSpPr>
          <p:nvPr>
            <p:ph type="sldNum" sz="quarter" idx="12"/>
          </p:nvPr>
        </p:nvSpPr>
        <p:spPr/>
        <p:txBody>
          <a:bodyPr/>
          <a:lstStyle/>
          <a:p>
            <a:fld id="{8A7A6979-0714-4377-B894-6BE4C2D6E202}" type="slidenum">
              <a:rPr lang="en-US" smtClean="0"/>
              <a:t>13</a:t>
            </a:fld>
            <a:endParaRPr lang="en-US" dirty="0"/>
          </a:p>
        </p:txBody>
      </p:sp>
      <p:pic>
        <p:nvPicPr>
          <p:cNvPr id="7" name="Image 6" descr="51V6MomhCKL._SX343_BO1,204,203,200_.jpg">
            <a:extLst>
              <a:ext uri="{FF2B5EF4-FFF2-40B4-BE49-F238E27FC236}">
                <a16:creationId xmlns:a16="http://schemas.microsoft.com/office/drawing/2014/main" id="{D11FC040-0FE1-F44E-827E-E42AA71FAB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5313" y="-2"/>
            <a:ext cx="3161002" cy="4572001"/>
          </a:xfrm>
          <a:prstGeom prst="rect">
            <a:avLst/>
          </a:prstGeom>
        </p:spPr>
      </p:pic>
      <p:pic>
        <p:nvPicPr>
          <p:cNvPr id="8" name="Espace réservé du contenu 6" descr="ob_807f2b_9782226399250fs.gif">
            <a:extLst>
              <a:ext uri="{FF2B5EF4-FFF2-40B4-BE49-F238E27FC236}">
                <a16:creationId xmlns:a16="http://schemas.microsoft.com/office/drawing/2014/main" id="{78244A4A-2F30-0849-96F0-59F4BC4982B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746" r="-2095"/>
          <a:stretch/>
        </p:blipFill>
        <p:spPr>
          <a:xfrm>
            <a:off x="6803519" y="0"/>
            <a:ext cx="3351878" cy="4571999"/>
          </a:xfrm>
          <a:prstGeom prst="rect">
            <a:avLst/>
          </a:prstGeom>
          <a:solidFill>
            <a:schemeClr val="accent1">
              <a:lumMod val="60000"/>
              <a:lumOff val="40000"/>
            </a:schemeClr>
          </a:solidFill>
          <a:ln>
            <a:solidFill>
              <a:srgbClr val="294171"/>
            </a:solidFill>
          </a:ln>
        </p:spPr>
      </p:pic>
    </p:spTree>
    <p:extLst>
      <p:ext uri="{BB962C8B-B14F-4D97-AF65-F5344CB8AC3E}">
        <p14:creationId xmlns:p14="http://schemas.microsoft.com/office/powerpoint/2010/main" val="3095730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me 8"/>
          <p:cNvGraphicFramePr/>
          <p:nvPr/>
        </p:nvGraphicFramePr>
        <p:xfrm>
          <a:off x="1" y="173074"/>
          <a:ext cx="7923792" cy="65719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Espace réservé du numéro de diapositive 1"/>
          <p:cNvSpPr>
            <a:spLocks noGrp="1"/>
          </p:cNvSpPr>
          <p:nvPr>
            <p:ph type="sldNum" sz="quarter" idx="12"/>
          </p:nvPr>
        </p:nvSpPr>
        <p:spPr/>
        <p:txBody>
          <a:bodyPr/>
          <a:lstStyle/>
          <a:p>
            <a:fld id="{162F1D00-BD13-4404-86B0-79703945A0A7}" type="slidenum">
              <a:rPr lang="en-US" smtClean="0"/>
              <a:t>14</a:t>
            </a:fld>
            <a:endParaRPr lang="en-US"/>
          </a:p>
        </p:txBody>
      </p:sp>
      <p:pic>
        <p:nvPicPr>
          <p:cNvPr id="6" name="Image 5" descr="51V6MomhCKL._SX343_BO1,204,203,200_.jpg">
            <a:extLst>
              <a:ext uri="{FF2B5EF4-FFF2-40B4-BE49-F238E27FC236}">
                <a16:creationId xmlns:a16="http://schemas.microsoft.com/office/drawing/2014/main" id="{93F8AB63-C060-AA41-92D4-ABAC444F7AA9}"/>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923793" y="385346"/>
            <a:ext cx="4012220" cy="5803182"/>
          </a:xfrm>
          <a:prstGeom prst="rect">
            <a:avLst/>
          </a:prstGeom>
        </p:spPr>
      </p:pic>
    </p:spTree>
    <p:extLst>
      <p:ext uri="{BB962C8B-B14F-4D97-AF65-F5344CB8AC3E}">
        <p14:creationId xmlns:p14="http://schemas.microsoft.com/office/powerpoint/2010/main" val="14678443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IMG_0379.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16200000">
            <a:off x="-532305" y="1279363"/>
            <a:ext cx="5924181" cy="4346584"/>
          </a:xfrm>
          <a:prstGeom prst="rect">
            <a:avLst/>
          </a:prstGeom>
          <a:ln>
            <a:solidFill>
              <a:srgbClr val="294171"/>
            </a:solidFill>
          </a:ln>
        </p:spPr>
      </p:pic>
      <p:pic>
        <p:nvPicPr>
          <p:cNvPr id="3" name="Image 2" descr="IMG_0380.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6200000">
            <a:off x="4211621" y="1027987"/>
            <a:ext cx="5924184" cy="4849333"/>
          </a:xfrm>
          <a:prstGeom prst="rect">
            <a:avLst/>
          </a:prstGeom>
          <a:ln>
            <a:solidFill>
              <a:srgbClr val="294171"/>
            </a:solidFill>
          </a:ln>
        </p:spPr>
      </p:pic>
      <p:pic>
        <p:nvPicPr>
          <p:cNvPr id="4" name="Image 3" descr="414SAI5dEzL._SX356_BO1,204,203,200_.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98380" y="1401633"/>
            <a:ext cx="2410509" cy="3359900"/>
          </a:xfrm>
          <a:prstGeom prst="rect">
            <a:avLst/>
          </a:prstGeom>
          <a:ln>
            <a:solidFill>
              <a:srgbClr val="294171"/>
            </a:solidFill>
          </a:ln>
        </p:spPr>
      </p:pic>
    </p:spTree>
    <p:extLst>
      <p:ext uri="{BB962C8B-B14F-4D97-AF65-F5344CB8AC3E}">
        <p14:creationId xmlns:p14="http://schemas.microsoft.com/office/powerpoint/2010/main" val="516683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IMG_0381.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16200000">
            <a:off x="-593912" y="1111869"/>
            <a:ext cx="6506883" cy="4681569"/>
          </a:xfrm>
          <a:prstGeom prst="rect">
            <a:avLst/>
          </a:prstGeom>
          <a:ln>
            <a:solidFill>
              <a:srgbClr val="294171"/>
            </a:solidFill>
          </a:ln>
        </p:spPr>
      </p:pic>
      <p:pic>
        <p:nvPicPr>
          <p:cNvPr id="3" name="Image 2" descr="IMG_0382.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6200000">
            <a:off x="5671958" y="459413"/>
            <a:ext cx="5817103" cy="6173244"/>
          </a:xfrm>
          <a:prstGeom prst="rect">
            <a:avLst/>
          </a:prstGeom>
          <a:ln>
            <a:solidFill>
              <a:srgbClr val="294171"/>
            </a:solidFill>
          </a:ln>
        </p:spPr>
      </p:pic>
    </p:spTree>
    <p:extLst>
      <p:ext uri="{BB962C8B-B14F-4D97-AF65-F5344CB8AC3E}">
        <p14:creationId xmlns:p14="http://schemas.microsoft.com/office/powerpoint/2010/main" val="1952286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me 8"/>
          <p:cNvGraphicFramePr/>
          <p:nvPr>
            <p:extLst>
              <p:ext uri="{D42A27DB-BD31-4B8C-83A1-F6EECF244321}">
                <p14:modId xmlns:p14="http://schemas.microsoft.com/office/powerpoint/2010/main" val="3875451480"/>
              </p:ext>
            </p:extLst>
          </p:nvPr>
        </p:nvGraphicFramePr>
        <p:xfrm>
          <a:off x="0" y="173074"/>
          <a:ext cx="7674294" cy="5735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ZoneTexte 9"/>
          <p:cNvSpPr txBox="1"/>
          <p:nvPr/>
        </p:nvSpPr>
        <p:spPr>
          <a:xfrm>
            <a:off x="6890391" y="6020537"/>
            <a:ext cx="4943435" cy="338554"/>
          </a:xfrm>
          <a:prstGeom prst="rect">
            <a:avLst/>
          </a:prstGeom>
          <a:noFill/>
        </p:spPr>
        <p:txBody>
          <a:bodyPr wrap="square" rtlCol="0">
            <a:spAutoFit/>
          </a:bodyPr>
          <a:lstStyle/>
          <a:p>
            <a:pPr algn="r"/>
            <a:r>
              <a:rPr lang="fr-FR" sz="1600" i="1" dirty="0"/>
              <a:t>CM2 Geoffrey Hugues école Marius </a:t>
            </a:r>
            <a:r>
              <a:rPr lang="fr-FR" sz="1600" i="1" dirty="0" err="1"/>
              <a:t>Campagno</a:t>
            </a:r>
            <a:r>
              <a:rPr lang="fr-FR" sz="1600" i="1" dirty="0"/>
              <a:t> Le </a:t>
            </a:r>
            <a:r>
              <a:rPr lang="fr-FR" sz="1600" i="1" dirty="0" err="1"/>
              <a:t>Tignet</a:t>
            </a:r>
            <a:endParaRPr lang="fr-FR" sz="1600" i="1" dirty="0"/>
          </a:p>
        </p:txBody>
      </p:sp>
      <p:pic>
        <p:nvPicPr>
          <p:cNvPr id="4" name="Image 3" descr="Unknown.jp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105423" y="242235"/>
            <a:ext cx="3815644" cy="5390355"/>
          </a:xfrm>
          <a:prstGeom prst="rect">
            <a:avLst/>
          </a:prstGeom>
          <a:ln>
            <a:solidFill>
              <a:srgbClr val="000000"/>
            </a:solidFill>
          </a:ln>
        </p:spPr>
      </p:pic>
      <p:sp>
        <p:nvSpPr>
          <p:cNvPr id="2" name="Espace réservé du numéro de diapositive 1"/>
          <p:cNvSpPr>
            <a:spLocks noGrp="1"/>
          </p:cNvSpPr>
          <p:nvPr>
            <p:ph type="sldNum" sz="quarter" idx="12"/>
          </p:nvPr>
        </p:nvSpPr>
        <p:spPr/>
        <p:txBody>
          <a:bodyPr/>
          <a:lstStyle/>
          <a:p>
            <a:fld id="{162F1D00-BD13-4404-86B0-79703945A0A7}" type="slidenum">
              <a:rPr lang="en-US" smtClean="0"/>
              <a:t>17</a:t>
            </a:fld>
            <a:endParaRPr lang="en-US"/>
          </a:p>
        </p:txBody>
      </p:sp>
    </p:spTree>
    <p:extLst>
      <p:ext uri="{BB962C8B-B14F-4D97-AF65-F5344CB8AC3E}">
        <p14:creationId xmlns:p14="http://schemas.microsoft.com/office/powerpoint/2010/main" val="39961763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162F1D00-BD13-4404-86B0-79703945A0A7}" type="slidenum">
              <a:rPr lang="en-US" smtClean="0"/>
              <a:t>18</a:t>
            </a:fld>
            <a:endParaRPr lang="en-US"/>
          </a:p>
        </p:txBody>
      </p:sp>
      <p:pic>
        <p:nvPicPr>
          <p:cNvPr id="5" name="Image 4" descr="a1.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31165" y="0"/>
            <a:ext cx="4758436" cy="6858000"/>
          </a:xfrm>
          <a:prstGeom prst="rect">
            <a:avLst/>
          </a:prstGeom>
        </p:spPr>
      </p:pic>
      <p:pic>
        <p:nvPicPr>
          <p:cNvPr id="6" name="Image 5" descr="b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61289" y="0"/>
            <a:ext cx="4763119" cy="6858000"/>
          </a:xfrm>
          <a:prstGeom prst="rect">
            <a:avLst/>
          </a:prstGeom>
        </p:spPr>
      </p:pic>
    </p:spTree>
    <p:extLst>
      <p:ext uri="{BB962C8B-B14F-4D97-AF65-F5344CB8AC3E}">
        <p14:creationId xmlns:p14="http://schemas.microsoft.com/office/powerpoint/2010/main" val="24875753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162F1D00-BD13-4404-86B0-79703945A0A7}" type="slidenum">
              <a:rPr lang="en-US" smtClean="0"/>
              <a:t>19</a:t>
            </a:fld>
            <a:endParaRPr lang="en-US"/>
          </a:p>
        </p:txBody>
      </p:sp>
      <p:pic>
        <p:nvPicPr>
          <p:cNvPr id="3" name="Image 2" descr="a2.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7463" y="0"/>
            <a:ext cx="4816541" cy="6858000"/>
          </a:xfrm>
          <a:prstGeom prst="rect">
            <a:avLst/>
          </a:prstGeom>
        </p:spPr>
      </p:pic>
      <p:pic>
        <p:nvPicPr>
          <p:cNvPr id="4" name="Image 3" descr="b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92317" y="0"/>
            <a:ext cx="4820801" cy="6858000"/>
          </a:xfrm>
          <a:prstGeom prst="rect">
            <a:avLst/>
          </a:prstGeom>
        </p:spPr>
      </p:pic>
    </p:spTree>
    <p:extLst>
      <p:ext uri="{BB962C8B-B14F-4D97-AF65-F5344CB8AC3E}">
        <p14:creationId xmlns:p14="http://schemas.microsoft.com/office/powerpoint/2010/main" val="16779957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AFFC97-3748-BD4D-9A77-01F81DBE2A78}"/>
              </a:ext>
            </a:extLst>
          </p:cNvPr>
          <p:cNvSpPr>
            <a:spLocks noGrp="1"/>
          </p:cNvSpPr>
          <p:nvPr>
            <p:ph type="title"/>
          </p:nvPr>
        </p:nvSpPr>
        <p:spPr/>
        <p:txBody>
          <a:bodyPr/>
          <a:lstStyle/>
          <a:p>
            <a:r>
              <a:rPr lang="fr-FR" dirty="0"/>
              <a:t>PIRLS</a:t>
            </a:r>
          </a:p>
        </p:txBody>
      </p:sp>
      <p:pic>
        <p:nvPicPr>
          <p:cNvPr id="11" name="Espace réservé pour une image  10">
            <a:extLst>
              <a:ext uri="{FF2B5EF4-FFF2-40B4-BE49-F238E27FC236}">
                <a16:creationId xmlns:a16="http://schemas.microsoft.com/office/drawing/2014/main" id="{AA7732FB-BF8F-BC43-B94D-721AB1D36766}"/>
              </a:ext>
            </a:extLst>
          </p:cNvPr>
          <p:cNvPicPr>
            <a:picLocks noGrp="1" noChangeAspect="1"/>
          </p:cNvPicPr>
          <p:nvPr>
            <p:ph type="pic" idx="1"/>
          </p:nvPr>
        </p:nvPicPr>
        <p:blipFill rotWithShape="1">
          <a:blip r:embed="rId2" cstate="email">
            <a:extLst>
              <a:ext uri="{28A0092B-C50C-407E-A947-70E740481C1C}">
                <a14:useLocalDpi xmlns:a14="http://schemas.microsoft.com/office/drawing/2010/main"/>
              </a:ext>
            </a:extLst>
          </a:blip>
          <a:srcRect t="-2595"/>
          <a:stretch/>
        </p:blipFill>
        <p:spPr>
          <a:xfrm>
            <a:off x="1845129" y="48986"/>
            <a:ext cx="8229600" cy="4715209"/>
          </a:xfrm>
          <a:ln>
            <a:solidFill>
              <a:schemeClr val="tx1"/>
            </a:solidFill>
          </a:ln>
        </p:spPr>
      </p:pic>
      <p:sp>
        <p:nvSpPr>
          <p:cNvPr id="4" name="Espace réservé du texte 3">
            <a:extLst>
              <a:ext uri="{FF2B5EF4-FFF2-40B4-BE49-F238E27FC236}">
                <a16:creationId xmlns:a16="http://schemas.microsoft.com/office/drawing/2014/main" id="{65FF0FA6-F36C-3649-AF87-66A1ACB474AC}"/>
              </a:ext>
            </a:extLst>
          </p:cNvPr>
          <p:cNvSpPr>
            <a:spLocks noGrp="1"/>
          </p:cNvSpPr>
          <p:nvPr>
            <p:ph type="body" sz="half" idx="2"/>
          </p:nvPr>
        </p:nvSpPr>
        <p:spPr/>
        <p:txBody>
          <a:bodyPr/>
          <a:lstStyle/>
          <a:p>
            <a:endParaRPr lang="fr-FR" dirty="0"/>
          </a:p>
        </p:txBody>
      </p:sp>
      <p:sp>
        <p:nvSpPr>
          <p:cNvPr id="5" name="Espace réservé du numéro de diapositive 4">
            <a:extLst>
              <a:ext uri="{FF2B5EF4-FFF2-40B4-BE49-F238E27FC236}">
                <a16:creationId xmlns:a16="http://schemas.microsoft.com/office/drawing/2014/main" id="{26BAB055-9108-FB4E-BB05-D1AA70EB94C0}"/>
              </a:ext>
            </a:extLst>
          </p:cNvPr>
          <p:cNvSpPr>
            <a:spLocks noGrp="1"/>
          </p:cNvSpPr>
          <p:nvPr>
            <p:ph type="sldNum" sz="quarter" idx="12"/>
          </p:nvPr>
        </p:nvSpPr>
        <p:spPr/>
        <p:txBody>
          <a:bodyPr/>
          <a:lstStyle/>
          <a:p>
            <a:fld id="{8A7A6979-0714-4377-B894-6BE4C2D6E202}" type="slidenum">
              <a:rPr lang="en-US" smtClean="0"/>
              <a:t>2</a:t>
            </a:fld>
            <a:endParaRPr lang="en-US" dirty="0"/>
          </a:p>
        </p:txBody>
      </p:sp>
    </p:spTree>
    <p:extLst>
      <p:ext uri="{BB962C8B-B14F-4D97-AF65-F5344CB8AC3E}">
        <p14:creationId xmlns:p14="http://schemas.microsoft.com/office/powerpoint/2010/main" val="3278247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8C129CA9-AE51-FB43-919C-762DEF1AD4A7}" type="slidenum">
              <a:rPr lang="fr-FR" smtClean="0"/>
              <a:t>20</a:t>
            </a:fld>
            <a:endParaRPr lang="fr-FR"/>
          </a:p>
        </p:txBody>
      </p:sp>
      <p:pic>
        <p:nvPicPr>
          <p:cNvPr id="4" name="Image 3" descr="20180920154920836_0006.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7357479" y="0"/>
            <a:ext cx="4521309" cy="6858000"/>
          </a:xfrm>
          <a:prstGeom prst="rect">
            <a:avLst/>
          </a:prstGeom>
        </p:spPr>
      </p:pic>
      <p:pic>
        <p:nvPicPr>
          <p:cNvPr id="5" name="Image 4" descr="20180920154920836_000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4334" y="0"/>
            <a:ext cx="4834356" cy="6858000"/>
          </a:xfrm>
          <a:prstGeom prst="rect">
            <a:avLst/>
          </a:prstGeom>
        </p:spPr>
      </p:pic>
    </p:spTree>
    <p:extLst>
      <p:ext uri="{BB962C8B-B14F-4D97-AF65-F5344CB8AC3E}">
        <p14:creationId xmlns:p14="http://schemas.microsoft.com/office/powerpoint/2010/main" val="38952922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IMG_0383.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16200000">
            <a:off x="-450105" y="1007908"/>
            <a:ext cx="6498175" cy="4880787"/>
          </a:xfrm>
          <a:prstGeom prst="rect">
            <a:avLst/>
          </a:prstGeom>
          <a:ln>
            <a:solidFill>
              <a:srgbClr val="294171"/>
            </a:solidFill>
          </a:ln>
        </p:spPr>
      </p:pic>
      <p:pic>
        <p:nvPicPr>
          <p:cNvPr id="3" name="Image 2" descr="IMG_0384.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5485591" y="890563"/>
            <a:ext cx="6636373" cy="4977280"/>
          </a:xfrm>
          <a:prstGeom prst="rect">
            <a:avLst/>
          </a:prstGeom>
          <a:ln>
            <a:solidFill>
              <a:srgbClr val="294171"/>
            </a:solidFill>
          </a:ln>
        </p:spPr>
      </p:pic>
    </p:spTree>
    <p:extLst>
      <p:ext uri="{BB962C8B-B14F-4D97-AF65-F5344CB8AC3E}">
        <p14:creationId xmlns:p14="http://schemas.microsoft.com/office/powerpoint/2010/main" val="7922183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p:cNvSpPr txBox="1"/>
          <p:nvPr/>
        </p:nvSpPr>
        <p:spPr>
          <a:xfrm>
            <a:off x="5787809" y="6359092"/>
            <a:ext cx="4943435" cy="276999"/>
          </a:xfrm>
          <a:prstGeom prst="rect">
            <a:avLst/>
          </a:prstGeom>
          <a:noFill/>
        </p:spPr>
        <p:txBody>
          <a:bodyPr wrap="square" rtlCol="0">
            <a:spAutoFit/>
          </a:bodyPr>
          <a:lstStyle/>
          <a:p>
            <a:pPr algn="r"/>
            <a:r>
              <a:rPr lang="fr-FR" sz="1200" i="1" dirty="0"/>
              <a:t>CM2 Geoffrey Hugues école Marius </a:t>
            </a:r>
            <a:r>
              <a:rPr lang="fr-FR" sz="1200" i="1" dirty="0" err="1"/>
              <a:t>Campagno</a:t>
            </a:r>
            <a:r>
              <a:rPr lang="fr-FR" sz="1200" i="1" dirty="0"/>
              <a:t> Le </a:t>
            </a:r>
            <a:r>
              <a:rPr lang="fr-FR" sz="1200" i="1" dirty="0" err="1"/>
              <a:t>Tignet</a:t>
            </a:r>
            <a:endParaRPr lang="fr-FR" sz="1200" i="1" dirty="0"/>
          </a:p>
        </p:txBody>
      </p:sp>
      <p:sp>
        <p:nvSpPr>
          <p:cNvPr id="3" name="Titre 2">
            <a:extLst>
              <a:ext uri="{FF2B5EF4-FFF2-40B4-BE49-F238E27FC236}">
                <a16:creationId xmlns:a16="http://schemas.microsoft.com/office/drawing/2014/main" id="{4CF54BD5-4469-ED49-B22F-6EEB2EED1300}"/>
              </a:ext>
            </a:extLst>
          </p:cNvPr>
          <p:cNvSpPr>
            <a:spLocks noGrp="1"/>
          </p:cNvSpPr>
          <p:nvPr>
            <p:ph type="title"/>
          </p:nvPr>
        </p:nvSpPr>
        <p:spPr>
          <a:xfrm>
            <a:off x="1024128" y="585216"/>
            <a:ext cx="8773015" cy="754089"/>
          </a:xfrm>
        </p:spPr>
        <p:txBody>
          <a:bodyPr>
            <a:normAutofit/>
          </a:bodyPr>
          <a:lstStyle/>
          <a:p>
            <a:r>
              <a:rPr lang="fr-FR" sz="3600" dirty="0"/>
              <a:t>Des rituels à une lecture de textes documentaires</a:t>
            </a:r>
          </a:p>
        </p:txBody>
      </p:sp>
      <p:sp>
        <p:nvSpPr>
          <p:cNvPr id="2" name="Espace réservé du numéro de diapositive 1"/>
          <p:cNvSpPr>
            <a:spLocks noGrp="1"/>
          </p:cNvSpPr>
          <p:nvPr>
            <p:ph type="sldNum" sz="quarter" idx="12"/>
          </p:nvPr>
        </p:nvSpPr>
        <p:spPr/>
        <p:txBody>
          <a:bodyPr/>
          <a:lstStyle/>
          <a:p>
            <a:fld id="{162F1D00-BD13-4404-86B0-79703945A0A7}" type="slidenum">
              <a:rPr lang="en-US" smtClean="0"/>
              <a:t>22</a:t>
            </a:fld>
            <a:endParaRPr lang="en-US"/>
          </a:p>
        </p:txBody>
      </p:sp>
      <p:pic>
        <p:nvPicPr>
          <p:cNvPr id="6" name="Image 5" descr="IMG_8071.JPG">
            <a:extLst>
              <a:ext uri="{FF2B5EF4-FFF2-40B4-BE49-F238E27FC236}">
                <a16:creationId xmlns:a16="http://schemas.microsoft.com/office/drawing/2014/main" id="{6C5619AB-D47A-A343-ADAD-488E6CF8022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16200000">
            <a:off x="262157" y="2013908"/>
            <a:ext cx="4592562" cy="3243358"/>
          </a:xfrm>
          <a:prstGeom prst="rect">
            <a:avLst/>
          </a:prstGeom>
          <a:ln>
            <a:solidFill>
              <a:srgbClr val="000000"/>
            </a:solidFill>
          </a:ln>
        </p:spPr>
      </p:pic>
      <p:pic>
        <p:nvPicPr>
          <p:cNvPr id="7" name="Image 6" descr="IMG_8072.JPG">
            <a:extLst>
              <a:ext uri="{FF2B5EF4-FFF2-40B4-BE49-F238E27FC236}">
                <a16:creationId xmlns:a16="http://schemas.microsoft.com/office/drawing/2014/main" id="{BD7D33FE-8822-9D4D-AA77-E0900CB595A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6200000">
            <a:off x="3654708" y="2025506"/>
            <a:ext cx="4615761" cy="3243360"/>
          </a:xfrm>
          <a:prstGeom prst="rect">
            <a:avLst/>
          </a:prstGeom>
          <a:ln>
            <a:solidFill>
              <a:srgbClr val="000000"/>
            </a:solidFill>
          </a:ln>
        </p:spPr>
      </p:pic>
      <p:pic>
        <p:nvPicPr>
          <p:cNvPr id="8" name="Image 7" descr="Unknown.jpg">
            <a:extLst>
              <a:ext uri="{FF2B5EF4-FFF2-40B4-BE49-F238E27FC236}">
                <a16:creationId xmlns:a16="http://schemas.microsoft.com/office/drawing/2014/main" id="{41ED9E42-8138-9A4C-B267-CE5981FAC8C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745059" y="1373175"/>
            <a:ext cx="3243361" cy="4581892"/>
          </a:xfrm>
          <a:prstGeom prst="rect">
            <a:avLst/>
          </a:prstGeom>
          <a:ln>
            <a:solidFill>
              <a:srgbClr val="000000"/>
            </a:solidFill>
          </a:ln>
        </p:spPr>
      </p:pic>
    </p:spTree>
    <p:extLst>
      <p:ext uri="{BB962C8B-B14F-4D97-AF65-F5344CB8AC3E}">
        <p14:creationId xmlns:p14="http://schemas.microsoft.com/office/powerpoint/2010/main" val="30203798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8C129CA9-AE51-FB43-919C-762DEF1AD4A7}" type="slidenum">
              <a:rPr lang="fr-FR" smtClean="0"/>
              <a:t>23</a:t>
            </a:fld>
            <a:endParaRPr lang="fr-FR"/>
          </a:p>
        </p:txBody>
      </p:sp>
      <p:pic>
        <p:nvPicPr>
          <p:cNvPr id="7" name="Image 6" descr="IMG_7190.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638452" y="1480611"/>
            <a:ext cx="6395504" cy="4412189"/>
          </a:xfrm>
          <a:prstGeom prst="rect">
            <a:avLst/>
          </a:prstGeom>
          <a:ln>
            <a:solidFill>
              <a:srgbClr val="000000"/>
            </a:solidFill>
          </a:ln>
        </p:spPr>
      </p:pic>
      <p:sp>
        <p:nvSpPr>
          <p:cNvPr id="8" name="Rectangle 7"/>
          <p:cNvSpPr/>
          <p:nvPr/>
        </p:nvSpPr>
        <p:spPr>
          <a:xfrm>
            <a:off x="270933" y="380827"/>
            <a:ext cx="5283200" cy="2199568"/>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r>
              <a:rPr lang="fr-FR" sz="2000" b="1" dirty="0"/>
              <a:t>Etape 1 : Dictée graphique</a:t>
            </a:r>
          </a:p>
          <a:p>
            <a:pPr marL="342900" indent="-342900">
              <a:buFont typeface="Arial" panose="020B0604020202020204" pitchFamily="34" charset="0"/>
              <a:buChar char="•"/>
            </a:pPr>
            <a:r>
              <a:rPr lang="fr-FR" sz="2000" dirty="0"/>
              <a:t>Par deux, dos à dos</a:t>
            </a:r>
          </a:p>
          <a:p>
            <a:pPr marL="342900" indent="-342900">
              <a:buFont typeface="Arial" panose="020B0604020202020204" pitchFamily="34" charset="0"/>
              <a:buChar char="•"/>
            </a:pPr>
            <a:r>
              <a:rPr lang="fr-FR" sz="2000" dirty="0"/>
              <a:t>Un élève a une des deux illustrations qu’il dicte à son camarade(qui ne la voit pas) afin qu’il puisse dessiner l’illustration.</a:t>
            </a:r>
          </a:p>
          <a:p>
            <a:pPr marL="342900" indent="-342900">
              <a:buFont typeface="Arial" panose="020B0604020202020204" pitchFamily="34" charset="0"/>
              <a:buChar char="•"/>
            </a:pPr>
            <a:r>
              <a:rPr lang="fr-FR" sz="2000" dirty="0"/>
              <a:t>On inverse les rôles pour la deuxième illustration.</a:t>
            </a:r>
          </a:p>
        </p:txBody>
      </p:sp>
      <p:pic>
        <p:nvPicPr>
          <p:cNvPr id="9" name="Image 8" descr="IMG_7188.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70934" y="2945783"/>
            <a:ext cx="5031669" cy="3515431"/>
          </a:xfrm>
          <a:prstGeom prst="rect">
            <a:avLst/>
          </a:prstGeom>
          <a:ln>
            <a:solidFill>
              <a:srgbClr val="000000"/>
            </a:solidFill>
          </a:ln>
        </p:spPr>
      </p:pic>
      <p:sp>
        <p:nvSpPr>
          <p:cNvPr id="3" name="ZoneTexte 2"/>
          <p:cNvSpPr txBox="1"/>
          <p:nvPr/>
        </p:nvSpPr>
        <p:spPr>
          <a:xfrm>
            <a:off x="5742609" y="380827"/>
            <a:ext cx="6291347" cy="502766"/>
          </a:xfrm>
          <a:prstGeom prst="rect">
            <a:avLst/>
          </a:prstGeom>
          <a:noFill/>
        </p:spPr>
        <p:txBody>
          <a:bodyPr wrap="square" rtlCol="0">
            <a:spAutoFit/>
          </a:bodyPr>
          <a:lstStyle/>
          <a:p>
            <a:pPr algn="ctr"/>
            <a:r>
              <a:rPr lang="fr-FR" sz="2667" dirty="0"/>
              <a:t>Dénoter, connoter, dire et écrire</a:t>
            </a:r>
          </a:p>
        </p:txBody>
      </p:sp>
      <p:sp>
        <p:nvSpPr>
          <p:cNvPr id="11" name="ZoneTexte 10"/>
          <p:cNvSpPr txBox="1"/>
          <p:nvPr/>
        </p:nvSpPr>
        <p:spPr>
          <a:xfrm>
            <a:off x="7886700" y="6020537"/>
            <a:ext cx="3947126" cy="276999"/>
          </a:xfrm>
          <a:prstGeom prst="rect">
            <a:avLst/>
          </a:prstGeom>
          <a:noFill/>
        </p:spPr>
        <p:txBody>
          <a:bodyPr wrap="square" rtlCol="0">
            <a:spAutoFit/>
          </a:bodyPr>
          <a:lstStyle/>
          <a:p>
            <a:pPr algn="ctr"/>
            <a:r>
              <a:rPr lang="fr-FR" sz="1200" i="1" dirty="0"/>
              <a:t>CM2 Geoffrey Hugues école Marius </a:t>
            </a:r>
            <a:r>
              <a:rPr lang="fr-FR" sz="1200" i="1" dirty="0" err="1"/>
              <a:t>Campagno</a:t>
            </a:r>
            <a:r>
              <a:rPr lang="fr-FR" sz="1200" i="1" dirty="0"/>
              <a:t> Le </a:t>
            </a:r>
            <a:r>
              <a:rPr lang="fr-FR" sz="1200" i="1" dirty="0" err="1"/>
              <a:t>Tignet</a:t>
            </a:r>
            <a:endParaRPr lang="fr-FR" sz="1200" i="1" dirty="0"/>
          </a:p>
        </p:txBody>
      </p:sp>
    </p:spTree>
    <p:extLst>
      <p:ext uri="{BB962C8B-B14F-4D97-AF65-F5344CB8AC3E}">
        <p14:creationId xmlns:p14="http://schemas.microsoft.com/office/powerpoint/2010/main" val="9373260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8C129CA9-AE51-FB43-919C-762DEF1AD4A7}" type="slidenum">
              <a:rPr lang="fr-FR" smtClean="0"/>
              <a:t>24</a:t>
            </a:fld>
            <a:endParaRPr lang="fr-FR"/>
          </a:p>
        </p:txBody>
      </p:sp>
      <p:pic>
        <p:nvPicPr>
          <p:cNvPr id="3" name="Image 2" descr="IMG_7216.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479823" y="266038"/>
            <a:ext cx="5260623" cy="2157652"/>
          </a:xfrm>
          <a:prstGeom prst="rect">
            <a:avLst/>
          </a:prstGeom>
          <a:ln>
            <a:solidFill>
              <a:srgbClr val="000000"/>
            </a:solidFill>
          </a:ln>
        </p:spPr>
      </p:pic>
      <p:pic>
        <p:nvPicPr>
          <p:cNvPr id="4" name="Image 3" descr="IMG_7204.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479824" y="2719925"/>
            <a:ext cx="5102577" cy="4001551"/>
          </a:xfrm>
          <a:prstGeom prst="rect">
            <a:avLst/>
          </a:prstGeom>
          <a:ln>
            <a:solidFill>
              <a:schemeClr val="tx1"/>
            </a:solidFill>
          </a:ln>
        </p:spPr>
      </p:pic>
      <p:pic>
        <p:nvPicPr>
          <p:cNvPr id="6" name="Image 5" descr="Capture d’écran 2018-12-02 à 10.08.05.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1557" y="2719925"/>
            <a:ext cx="5102577" cy="4029417"/>
          </a:xfrm>
          <a:prstGeom prst="rect">
            <a:avLst/>
          </a:prstGeom>
          <a:ln>
            <a:solidFill>
              <a:srgbClr val="000000"/>
            </a:solidFill>
          </a:ln>
        </p:spPr>
      </p:pic>
      <p:sp>
        <p:nvSpPr>
          <p:cNvPr id="7" name="Rectangle 6">
            <a:extLst>
              <a:ext uri="{FF2B5EF4-FFF2-40B4-BE49-F238E27FC236}">
                <a16:creationId xmlns:a16="http://schemas.microsoft.com/office/drawing/2014/main" id="{085A0A2D-B695-A045-ACD1-919F123EF147}"/>
              </a:ext>
            </a:extLst>
          </p:cNvPr>
          <p:cNvSpPr/>
          <p:nvPr/>
        </p:nvSpPr>
        <p:spPr>
          <a:xfrm>
            <a:off x="428978" y="224122"/>
            <a:ext cx="5283200" cy="2199568"/>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r>
              <a:rPr lang="fr-FR" sz="2000" b="1" dirty="0"/>
              <a:t>Etape 2 : Relevé lexical</a:t>
            </a:r>
          </a:p>
          <a:p>
            <a:pPr marL="342900" indent="-342900">
              <a:buFont typeface="Arial" panose="020B0604020202020204" pitchFamily="34" charset="0"/>
              <a:buChar char="•"/>
            </a:pPr>
            <a:r>
              <a:rPr lang="fr-FR" sz="2000" dirty="0"/>
              <a:t>Individuellement</a:t>
            </a:r>
          </a:p>
          <a:p>
            <a:pPr marL="342900" indent="-342900">
              <a:buFont typeface="Arial" panose="020B0604020202020204" pitchFamily="34" charset="0"/>
              <a:buChar char="•"/>
            </a:pPr>
            <a:r>
              <a:rPr lang="fr-FR" sz="2000" dirty="0"/>
              <a:t>Repérer et relever dans l’article documentaire tous les mots permettant de légender les deux illustrations dévoilées.</a:t>
            </a:r>
          </a:p>
          <a:p>
            <a:pPr marL="342900" indent="-342900">
              <a:buFont typeface="Arial" panose="020B0604020202020204" pitchFamily="34" charset="0"/>
              <a:buChar char="•"/>
            </a:pPr>
            <a:r>
              <a:rPr lang="fr-FR" sz="2000" dirty="0"/>
              <a:t>Légender collectivement les deux illustrations.</a:t>
            </a:r>
          </a:p>
        </p:txBody>
      </p:sp>
    </p:spTree>
    <p:extLst>
      <p:ext uri="{BB962C8B-B14F-4D97-AF65-F5344CB8AC3E}">
        <p14:creationId xmlns:p14="http://schemas.microsoft.com/office/powerpoint/2010/main" val="14129705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8C129CA9-AE51-FB43-919C-762DEF1AD4A7}" type="slidenum">
              <a:rPr lang="fr-FR" smtClean="0"/>
              <a:t>25</a:t>
            </a:fld>
            <a:endParaRPr lang="fr-FR"/>
          </a:p>
        </p:txBody>
      </p:sp>
      <p:pic>
        <p:nvPicPr>
          <p:cNvPr id="4" name="Image 3" descr="IMG_7296.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62054" y="272428"/>
            <a:ext cx="5987404" cy="6304336"/>
          </a:xfrm>
          <a:prstGeom prst="rect">
            <a:avLst/>
          </a:prstGeom>
        </p:spPr>
      </p:pic>
      <p:pic>
        <p:nvPicPr>
          <p:cNvPr id="5" name="Image 4" descr="IMG_8071.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6200000">
            <a:off x="5930057" y="3290086"/>
            <a:ext cx="3608212" cy="2548191"/>
          </a:xfrm>
          <a:prstGeom prst="rect">
            <a:avLst/>
          </a:prstGeom>
          <a:ln>
            <a:solidFill>
              <a:srgbClr val="000000"/>
            </a:solidFill>
          </a:ln>
        </p:spPr>
      </p:pic>
      <p:sp>
        <p:nvSpPr>
          <p:cNvPr id="6" name="Rectangle 5">
            <a:extLst>
              <a:ext uri="{FF2B5EF4-FFF2-40B4-BE49-F238E27FC236}">
                <a16:creationId xmlns:a16="http://schemas.microsoft.com/office/drawing/2014/main" id="{EAF4121F-920D-1D47-9817-5D90BDCDD55E}"/>
              </a:ext>
            </a:extLst>
          </p:cNvPr>
          <p:cNvSpPr/>
          <p:nvPr/>
        </p:nvSpPr>
        <p:spPr>
          <a:xfrm>
            <a:off x="6527800" y="281236"/>
            <a:ext cx="5283200" cy="2199568"/>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r>
              <a:rPr lang="fr-FR" sz="2000" b="1" dirty="0"/>
              <a:t>Etape 3 : Réutiliser les mots à l’écrit</a:t>
            </a:r>
          </a:p>
          <a:p>
            <a:pPr marL="342900" indent="-342900">
              <a:buFont typeface="Arial" panose="020B0604020202020204" pitchFamily="34" charset="0"/>
              <a:buChar char="•"/>
            </a:pPr>
            <a:r>
              <a:rPr lang="fr-FR" sz="2000" dirty="0"/>
              <a:t>Individuellement</a:t>
            </a:r>
          </a:p>
          <a:p>
            <a:pPr marL="342900" indent="-342900">
              <a:buFont typeface="Arial" panose="020B0604020202020204" pitchFamily="34" charset="0"/>
              <a:buChar char="•"/>
            </a:pPr>
            <a:r>
              <a:rPr lang="fr-FR" sz="2000" dirty="0"/>
              <a:t>Imaginer ce qui a pu se passer avant cette illustration, après cette illustration ou avant et après.</a:t>
            </a:r>
          </a:p>
          <a:p>
            <a:pPr marL="342900" indent="-342900">
              <a:buFont typeface="Arial" panose="020B0604020202020204" pitchFamily="34" charset="0"/>
              <a:buChar char="•"/>
            </a:pPr>
            <a:r>
              <a:rPr lang="fr-FR" sz="2000" dirty="0"/>
              <a:t>Utiliser obligatoirement 3 mots, 5 mots ou 7 mots ( lexique collecté).</a:t>
            </a:r>
          </a:p>
        </p:txBody>
      </p:sp>
      <p:pic>
        <p:nvPicPr>
          <p:cNvPr id="7" name="Image 6" descr="IMG_8072.JPG">
            <a:extLst>
              <a:ext uri="{FF2B5EF4-FFF2-40B4-BE49-F238E27FC236}">
                <a16:creationId xmlns:a16="http://schemas.microsoft.com/office/drawing/2014/main" id="{53EC3C2F-93CC-3549-9B3C-3095B2A270F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16200000">
            <a:off x="8739201" y="3296489"/>
            <a:ext cx="3608213" cy="2535385"/>
          </a:xfrm>
          <a:prstGeom prst="rect">
            <a:avLst/>
          </a:prstGeom>
          <a:ln>
            <a:solidFill>
              <a:srgbClr val="000000"/>
            </a:solidFill>
          </a:ln>
        </p:spPr>
      </p:pic>
    </p:spTree>
    <p:extLst>
      <p:ext uri="{BB962C8B-B14F-4D97-AF65-F5344CB8AC3E}">
        <p14:creationId xmlns:p14="http://schemas.microsoft.com/office/powerpoint/2010/main" val="9611436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8C129CA9-AE51-FB43-919C-762DEF1AD4A7}" type="slidenum">
              <a:rPr lang="fr-FR" smtClean="0"/>
              <a:t>26</a:t>
            </a:fld>
            <a:endParaRPr lang="fr-FR"/>
          </a:p>
        </p:txBody>
      </p:sp>
      <p:pic>
        <p:nvPicPr>
          <p:cNvPr id="4" name="Image 3" descr="IMG_7274.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008078"/>
            <a:ext cx="5519012" cy="5396089"/>
          </a:xfrm>
          <a:prstGeom prst="rect">
            <a:avLst/>
          </a:prstGeom>
          <a:ln>
            <a:solidFill>
              <a:srgbClr val="000000"/>
            </a:solidFill>
          </a:ln>
        </p:spPr>
      </p:pic>
      <p:pic>
        <p:nvPicPr>
          <p:cNvPr id="5" name="Image 4" descr="IMG_7270.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825067" y="1583105"/>
            <a:ext cx="6366933" cy="4321691"/>
          </a:xfrm>
          <a:prstGeom prst="rect">
            <a:avLst/>
          </a:prstGeom>
          <a:ln>
            <a:solidFill>
              <a:srgbClr val="000000"/>
            </a:solidFill>
          </a:ln>
        </p:spPr>
      </p:pic>
    </p:spTree>
    <p:extLst>
      <p:ext uri="{BB962C8B-B14F-4D97-AF65-F5344CB8AC3E}">
        <p14:creationId xmlns:p14="http://schemas.microsoft.com/office/powerpoint/2010/main" val="16877485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8C129CA9-AE51-FB43-919C-762DEF1AD4A7}" type="slidenum">
              <a:rPr lang="fr-FR" smtClean="0"/>
              <a:t>27</a:t>
            </a:fld>
            <a:endParaRPr lang="fr-FR"/>
          </a:p>
        </p:txBody>
      </p:sp>
      <p:pic>
        <p:nvPicPr>
          <p:cNvPr id="3" name="Image 2" descr="IMG_7282.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160889" y="699911"/>
            <a:ext cx="5328356" cy="5260624"/>
          </a:xfrm>
          <a:prstGeom prst="rect">
            <a:avLst/>
          </a:prstGeom>
          <a:ln>
            <a:solidFill>
              <a:srgbClr val="000000"/>
            </a:solidFill>
          </a:ln>
        </p:spPr>
      </p:pic>
      <p:pic>
        <p:nvPicPr>
          <p:cNvPr id="4" name="Image 3" descr="IMG_8071.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6200000">
            <a:off x="-319758" y="1904083"/>
            <a:ext cx="3836387" cy="2709333"/>
          </a:xfrm>
          <a:prstGeom prst="rect">
            <a:avLst/>
          </a:prstGeom>
          <a:ln>
            <a:solidFill>
              <a:srgbClr val="000000"/>
            </a:solidFill>
          </a:ln>
        </p:spPr>
      </p:pic>
      <p:pic>
        <p:nvPicPr>
          <p:cNvPr id="5" name="Image 4" descr="IMG_8072.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16200000">
            <a:off x="8044475" y="1810689"/>
            <a:ext cx="4662351" cy="3276097"/>
          </a:xfrm>
          <a:prstGeom prst="rect">
            <a:avLst/>
          </a:prstGeom>
          <a:ln>
            <a:solidFill>
              <a:srgbClr val="000000"/>
            </a:solidFill>
          </a:ln>
        </p:spPr>
      </p:pic>
    </p:spTree>
    <p:extLst>
      <p:ext uri="{BB962C8B-B14F-4D97-AF65-F5344CB8AC3E}">
        <p14:creationId xmlns:p14="http://schemas.microsoft.com/office/powerpoint/2010/main" val="31538721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8C129CA9-AE51-FB43-919C-762DEF1AD4A7}" type="slidenum">
              <a:rPr lang="fr-FR" smtClean="0"/>
              <a:t>28</a:t>
            </a:fld>
            <a:endParaRPr lang="fr-FR"/>
          </a:p>
        </p:txBody>
      </p:sp>
      <p:pic>
        <p:nvPicPr>
          <p:cNvPr id="5" name="Image 4" descr="IMG_7288.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679390" y="830172"/>
            <a:ext cx="5219101" cy="5846149"/>
          </a:xfrm>
          <a:prstGeom prst="rect">
            <a:avLst/>
          </a:prstGeom>
          <a:ln>
            <a:solidFill>
              <a:srgbClr val="000000"/>
            </a:solidFill>
          </a:ln>
        </p:spPr>
      </p:pic>
      <p:pic>
        <p:nvPicPr>
          <p:cNvPr id="6" name="Image 5" descr="IMG_7291.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70934" y="2951375"/>
            <a:ext cx="6050844" cy="3724947"/>
          </a:xfrm>
          <a:prstGeom prst="rect">
            <a:avLst/>
          </a:prstGeom>
          <a:ln>
            <a:solidFill>
              <a:srgbClr val="000000"/>
            </a:solidFill>
          </a:ln>
        </p:spPr>
      </p:pic>
      <p:sp>
        <p:nvSpPr>
          <p:cNvPr id="7" name="Rectangle 6">
            <a:extLst>
              <a:ext uri="{FF2B5EF4-FFF2-40B4-BE49-F238E27FC236}">
                <a16:creationId xmlns:a16="http://schemas.microsoft.com/office/drawing/2014/main" id="{E032FD40-578C-DB43-AAD6-DE1A7D8FB8A7}"/>
              </a:ext>
            </a:extLst>
          </p:cNvPr>
          <p:cNvSpPr/>
          <p:nvPr/>
        </p:nvSpPr>
        <p:spPr>
          <a:xfrm>
            <a:off x="654756" y="297565"/>
            <a:ext cx="5283200" cy="2199568"/>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r>
              <a:rPr lang="fr-FR" sz="2000" b="1" dirty="0"/>
              <a:t>Etape 3 : Réutiliser les mots à l’écrit</a:t>
            </a:r>
          </a:p>
          <a:p>
            <a:pPr marL="342900" indent="-342900">
              <a:buFont typeface="Arial" panose="020B0604020202020204" pitchFamily="34" charset="0"/>
              <a:buChar char="•"/>
            </a:pPr>
            <a:r>
              <a:rPr lang="fr-FR" sz="2000" dirty="0"/>
              <a:t>Individuellement (atelier différencié)</a:t>
            </a:r>
          </a:p>
          <a:p>
            <a:pPr marL="342900" indent="-342900">
              <a:buFont typeface="Arial" panose="020B0604020202020204" pitchFamily="34" charset="0"/>
              <a:buChar char="•"/>
            </a:pPr>
            <a:r>
              <a:rPr lang="fr-FR" sz="2000" dirty="0"/>
              <a:t>Imaginer ce que peut penser une fourmi.</a:t>
            </a:r>
          </a:p>
          <a:p>
            <a:pPr marL="342900" indent="-342900">
              <a:buFont typeface="Arial" panose="020B0604020202020204" pitchFamily="34" charset="0"/>
              <a:buChar char="•"/>
            </a:pPr>
            <a:r>
              <a:rPr lang="fr-FR" sz="2000" dirty="0"/>
              <a:t>Utiliser obligatoirement 3 mots, 5 mots ou 7 mots ( lexique collecté)</a:t>
            </a:r>
          </a:p>
        </p:txBody>
      </p:sp>
    </p:spTree>
    <p:extLst>
      <p:ext uri="{BB962C8B-B14F-4D97-AF65-F5344CB8AC3E}">
        <p14:creationId xmlns:p14="http://schemas.microsoft.com/office/powerpoint/2010/main" val="22436312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8C129CA9-AE51-FB43-919C-762DEF1AD4A7}" type="slidenum">
              <a:rPr lang="fr-FR" smtClean="0"/>
              <a:t>29</a:t>
            </a:fld>
            <a:endParaRPr lang="fr-FR"/>
          </a:p>
        </p:txBody>
      </p:sp>
      <p:pic>
        <p:nvPicPr>
          <p:cNvPr id="3" name="Image 2" descr="IMG_7292.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25780" y="461260"/>
            <a:ext cx="6231464" cy="2780984"/>
          </a:xfrm>
          <a:prstGeom prst="rect">
            <a:avLst/>
          </a:prstGeom>
          <a:ln>
            <a:solidFill>
              <a:srgbClr val="000000"/>
            </a:solidFill>
          </a:ln>
        </p:spPr>
      </p:pic>
      <p:pic>
        <p:nvPicPr>
          <p:cNvPr id="4" name="Image 3" descr="IMG_7293.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646408" y="1161171"/>
            <a:ext cx="5545592" cy="5599288"/>
          </a:xfrm>
          <a:prstGeom prst="rect">
            <a:avLst/>
          </a:prstGeom>
          <a:ln>
            <a:solidFill>
              <a:srgbClr val="000000"/>
            </a:solidFill>
          </a:ln>
        </p:spPr>
      </p:pic>
      <p:pic>
        <p:nvPicPr>
          <p:cNvPr id="5" name="Image 4" descr="IMG_7284 2.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25779" y="3522134"/>
            <a:ext cx="6073420" cy="3199343"/>
          </a:xfrm>
          <a:prstGeom prst="rect">
            <a:avLst/>
          </a:prstGeom>
          <a:ln>
            <a:solidFill>
              <a:srgbClr val="000000"/>
            </a:solidFill>
          </a:ln>
        </p:spPr>
      </p:pic>
    </p:spTree>
    <p:extLst>
      <p:ext uri="{BB962C8B-B14F-4D97-AF65-F5344CB8AC3E}">
        <p14:creationId xmlns:p14="http://schemas.microsoft.com/office/powerpoint/2010/main" val="20894273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905172" y="323122"/>
            <a:ext cx="9393071" cy="1204703"/>
          </a:xfrm>
        </p:spPr>
        <p:txBody>
          <a:bodyPr>
            <a:noAutofit/>
          </a:bodyPr>
          <a:lstStyle/>
          <a:p>
            <a:pPr algn="l"/>
            <a:r>
              <a:rPr lang="fr-FR" sz="4267" dirty="0"/>
              <a:t>PIRLS : le niveau de lecture de 50 pays de l’OCDE  </a:t>
            </a:r>
          </a:p>
        </p:txBody>
      </p:sp>
      <p:sp>
        <p:nvSpPr>
          <p:cNvPr id="4" name="Espace réservé du numéro de diapositive 3"/>
          <p:cNvSpPr>
            <a:spLocks noGrp="1"/>
          </p:cNvSpPr>
          <p:nvPr>
            <p:ph type="sldNum" sz="quarter" idx="12"/>
          </p:nvPr>
        </p:nvSpPr>
        <p:spPr/>
        <p:txBody>
          <a:bodyPr/>
          <a:lstStyle/>
          <a:p>
            <a:fld id="{8C129CA9-AE51-FB43-919C-762DEF1AD4A7}" type="slidenum">
              <a:rPr lang="fr-FR" smtClean="0"/>
              <a:t>3</a:t>
            </a:fld>
            <a:endParaRPr lang="fr-FR"/>
          </a:p>
        </p:txBody>
      </p:sp>
      <p:sp>
        <p:nvSpPr>
          <p:cNvPr id="9" name="Rectangle à coins arrondis 8"/>
          <p:cNvSpPr/>
          <p:nvPr/>
        </p:nvSpPr>
        <p:spPr>
          <a:xfrm>
            <a:off x="342257" y="2718685"/>
            <a:ext cx="3534232" cy="3521824"/>
          </a:xfrm>
          <a:prstGeom prst="round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r>
              <a:rPr lang="fr-FR" sz="3200" b="1" dirty="0"/>
              <a:t>Evaluer les performances en compréhension de l’écrit des élèves de CM1</a:t>
            </a:r>
          </a:p>
        </p:txBody>
      </p:sp>
      <p:sp>
        <p:nvSpPr>
          <p:cNvPr id="2" name="Rectangle à coins arrondis 1"/>
          <p:cNvSpPr/>
          <p:nvPr/>
        </p:nvSpPr>
        <p:spPr>
          <a:xfrm>
            <a:off x="4522570" y="1693607"/>
            <a:ext cx="6012733" cy="1025079"/>
          </a:xfrm>
          <a:prstGeom prst="round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3200" dirty="0"/>
              <a:t>4 processus de compréhension</a:t>
            </a:r>
          </a:p>
        </p:txBody>
      </p:sp>
      <p:sp>
        <p:nvSpPr>
          <p:cNvPr id="3" name="Rectangle à coins arrondis 2"/>
          <p:cNvSpPr/>
          <p:nvPr/>
        </p:nvSpPr>
        <p:spPr>
          <a:xfrm>
            <a:off x="5257766" y="3164373"/>
            <a:ext cx="3052177" cy="1114216"/>
          </a:xfrm>
          <a:prstGeom prst="roundRect">
            <a:avLst/>
          </a:prstGeom>
          <a:solidFill>
            <a:schemeClr val="accent5">
              <a:lumMod val="75000"/>
            </a:schemeClr>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3733" dirty="0"/>
              <a:t>PRELEVER</a:t>
            </a:r>
          </a:p>
        </p:txBody>
      </p:sp>
      <p:sp>
        <p:nvSpPr>
          <p:cNvPr id="10" name="Rectangle à coins arrondis 9"/>
          <p:cNvSpPr/>
          <p:nvPr/>
        </p:nvSpPr>
        <p:spPr>
          <a:xfrm>
            <a:off x="5346881" y="4816055"/>
            <a:ext cx="3052177" cy="1114216"/>
          </a:xfrm>
          <a:prstGeom prst="roundRect">
            <a:avLst/>
          </a:prstGeom>
          <a:solidFill>
            <a:schemeClr val="accent5">
              <a:lumMod val="75000"/>
            </a:schemeClr>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3733" dirty="0"/>
              <a:t>INFERER</a:t>
            </a:r>
          </a:p>
        </p:txBody>
      </p:sp>
      <p:sp>
        <p:nvSpPr>
          <p:cNvPr id="11" name="Rectangle à coins arrondis 10"/>
          <p:cNvSpPr/>
          <p:nvPr/>
        </p:nvSpPr>
        <p:spPr>
          <a:xfrm>
            <a:off x="8673457" y="3164373"/>
            <a:ext cx="3052177" cy="1114216"/>
          </a:xfrm>
          <a:prstGeom prst="roundRect">
            <a:avLst/>
          </a:prstGeom>
          <a:solidFill>
            <a:schemeClr val="accent5">
              <a:lumMod val="75000"/>
            </a:schemeClr>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3733" dirty="0"/>
              <a:t>INTERPRETER</a:t>
            </a:r>
          </a:p>
        </p:txBody>
      </p:sp>
      <p:sp>
        <p:nvSpPr>
          <p:cNvPr id="12" name="Rectangle à coins arrondis 11"/>
          <p:cNvSpPr/>
          <p:nvPr/>
        </p:nvSpPr>
        <p:spPr>
          <a:xfrm>
            <a:off x="8737601" y="4796412"/>
            <a:ext cx="3052177" cy="1114216"/>
          </a:xfrm>
          <a:prstGeom prst="roundRect">
            <a:avLst/>
          </a:prstGeom>
          <a:solidFill>
            <a:schemeClr val="accent5">
              <a:lumMod val="75000"/>
            </a:schemeClr>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3733" dirty="0"/>
              <a:t>APPRECIER</a:t>
            </a:r>
          </a:p>
        </p:txBody>
      </p:sp>
      <p:sp>
        <p:nvSpPr>
          <p:cNvPr id="13" name="Flèche courbée vers le bas 12"/>
          <p:cNvSpPr/>
          <p:nvPr/>
        </p:nvSpPr>
        <p:spPr>
          <a:xfrm>
            <a:off x="1403558" y="1626755"/>
            <a:ext cx="3119012" cy="1091931"/>
          </a:xfrm>
          <a:prstGeom prst="curvedDownArrow">
            <a:avLst>
              <a:gd name="adj1" fmla="val 42346"/>
              <a:gd name="adj2" fmla="val 13276"/>
              <a:gd name="adj3" fmla="val 98469"/>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a:solidFill>
                <a:schemeClr val="tx1"/>
              </a:solidFill>
            </a:endParaRPr>
          </a:p>
        </p:txBody>
      </p:sp>
      <p:sp>
        <p:nvSpPr>
          <p:cNvPr id="14" name="Flèche courbée vers la droite 13"/>
          <p:cNvSpPr/>
          <p:nvPr/>
        </p:nvSpPr>
        <p:spPr>
          <a:xfrm>
            <a:off x="4322061" y="2997240"/>
            <a:ext cx="935704" cy="2562699"/>
          </a:xfrm>
          <a:prstGeom prst="curvedRightArrow">
            <a:avLst/>
          </a:prstGeom>
          <a:solidFill>
            <a:schemeClr val="accent5">
              <a:lumMod val="75000"/>
            </a:schemeClr>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a:solidFill>
                <a:schemeClr val="tx1"/>
              </a:solidFill>
            </a:endParaRPr>
          </a:p>
        </p:txBody>
      </p:sp>
    </p:spTree>
    <p:extLst>
      <p:ext uri="{BB962C8B-B14F-4D97-AF65-F5344CB8AC3E}">
        <p14:creationId xmlns:p14="http://schemas.microsoft.com/office/powerpoint/2010/main" val="105910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0.7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fltVal val="0"/>
                                          </p:val>
                                        </p:tav>
                                        <p:tav tm="100000">
                                          <p:val>
                                            <p:strVal val="#ppt_w"/>
                                          </p:val>
                                        </p:tav>
                                      </p:tavLst>
                                    </p:anim>
                                    <p:anim calcmode="lin" valueType="num">
                                      <p:cBhvr>
                                        <p:cTn id="40" dur="500" fill="hold"/>
                                        <p:tgtEl>
                                          <p:spTgt spid="12"/>
                                        </p:tgtEl>
                                        <p:attrNameLst>
                                          <p:attrName>ppt_h</p:attrName>
                                        </p:attrNameLst>
                                      </p:cBhvr>
                                      <p:tavLst>
                                        <p:tav tm="0">
                                          <p:val>
                                            <p:fltVal val="0"/>
                                          </p:val>
                                        </p:tav>
                                        <p:tav tm="100000">
                                          <p:val>
                                            <p:strVal val="#ppt_h"/>
                                          </p:val>
                                        </p:tav>
                                      </p:tavLst>
                                    </p:anim>
                                    <p:animEffect transition="in" filter="fade">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0" grpId="0" animBg="1"/>
      <p:bldP spid="11" grpId="0" animBg="1"/>
      <p:bldP spid="12" grpId="0" animBg="1"/>
      <p:bldP spid="13" grpId="0" animBg="1"/>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CB2F229-1D34-BD48-899D-16143B962727}"/>
              </a:ext>
            </a:extLst>
          </p:cNvPr>
          <p:cNvSpPr>
            <a:spLocks noGrp="1"/>
          </p:cNvSpPr>
          <p:nvPr>
            <p:ph type="title"/>
          </p:nvPr>
        </p:nvSpPr>
        <p:spPr/>
        <p:txBody>
          <a:bodyPr/>
          <a:lstStyle/>
          <a:p>
            <a:r>
              <a:rPr lang="fr-FR" dirty="0"/>
              <a:t>La lecture multimodale</a:t>
            </a:r>
          </a:p>
        </p:txBody>
      </p:sp>
      <p:pic>
        <p:nvPicPr>
          <p:cNvPr id="9" name="Espace réservé pour une image  8">
            <a:extLst>
              <a:ext uri="{FF2B5EF4-FFF2-40B4-BE49-F238E27FC236}">
                <a16:creationId xmlns:a16="http://schemas.microsoft.com/office/drawing/2014/main" id="{EB7528E0-0E1F-3F42-845F-075506EF1D77}"/>
              </a:ext>
            </a:extLst>
          </p:cNvPr>
          <p:cNvPicPr>
            <a:picLocks noGrp="1" noChangeAspect="1"/>
          </p:cNvPicPr>
          <p:nvPr>
            <p:ph type="pic" idx="1"/>
          </p:nvPr>
        </p:nvPicPr>
        <p:blipFill>
          <a:blip r:embed="rId2" cstate="email">
            <a:extLst>
              <a:ext uri="{28A0092B-C50C-407E-A947-70E740481C1C}">
                <a14:useLocalDpi xmlns:a14="http://schemas.microsoft.com/office/drawing/2010/main"/>
              </a:ext>
            </a:extLst>
          </a:blip>
          <a:srcRect/>
          <a:stretch>
            <a:fillRect/>
          </a:stretch>
        </p:blipFill>
        <p:spPr>
          <a:xfrm>
            <a:off x="-3" y="-1"/>
            <a:ext cx="12188955" cy="4572001"/>
          </a:xfrm>
        </p:spPr>
      </p:pic>
      <p:sp>
        <p:nvSpPr>
          <p:cNvPr id="6" name="Espace réservé du texte 5">
            <a:extLst>
              <a:ext uri="{FF2B5EF4-FFF2-40B4-BE49-F238E27FC236}">
                <a16:creationId xmlns:a16="http://schemas.microsoft.com/office/drawing/2014/main" id="{99079BB8-4206-A441-A724-161B0CE35AA6}"/>
              </a:ext>
            </a:extLst>
          </p:cNvPr>
          <p:cNvSpPr>
            <a:spLocks noGrp="1"/>
          </p:cNvSpPr>
          <p:nvPr>
            <p:ph type="body" sz="half" idx="2"/>
          </p:nvPr>
        </p:nvSpPr>
        <p:spPr/>
        <p:txBody>
          <a:bodyPr/>
          <a:lstStyle/>
          <a:p>
            <a:endParaRPr lang="fr-FR" dirty="0"/>
          </a:p>
        </p:txBody>
      </p:sp>
      <p:sp>
        <p:nvSpPr>
          <p:cNvPr id="3" name="Espace réservé du numéro de diapositive 2">
            <a:extLst>
              <a:ext uri="{FF2B5EF4-FFF2-40B4-BE49-F238E27FC236}">
                <a16:creationId xmlns:a16="http://schemas.microsoft.com/office/drawing/2014/main" id="{A10401A2-B6E6-2D41-8818-202342E285CE}"/>
              </a:ext>
            </a:extLst>
          </p:cNvPr>
          <p:cNvSpPr>
            <a:spLocks noGrp="1"/>
          </p:cNvSpPr>
          <p:nvPr>
            <p:ph type="sldNum" sz="quarter" idx="12"/>
          </p:nvPr>
        </p:nvSpPr>
        <p:spPr/>
        <p:txBody>
          <a:bodyPr/>
          <a:lstStyle/>
          <a:p>
            <a:fld id="{8A7A6979-0714-4377-B894-6BE4C2D6E202}" type="slidenum">
              <a:rPr lang="en-US" smtClean="0"/>
              <a:t>30</a:t>
            </a:fld>
            <a:endParaRPr lang="en-US" dirty="0"/>
          </a:p>
        </p:txBody>
      </p:sp>
    </p:spTree>
    <p:extLst>
      <p:ext uri="{BB962C8B-B14F-4D97-AF65-F5344CB8AC3E}">
        <p14:creationId xmlns:p14="http://schemas.microsoft.com/office/powerpoint/2010/main" val="20452253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C8F36E42-26DB-CA4A-A8A3-A1E024D929A8}"/>
              </a:ext>
            </a:extLst>
          </p:cNvPr>
          <p:cNvSpPr>
            <a:spLocks noGrp="1"/>
          </p:cNvSpPr>
          <p:nvPr>
            <p:ph type="title"/>
          </p:nvPr>
        </p:nvSpPr>
        <p:spPr/>
        <p:txBody>
          <a:bodyPr/>
          <a:lstStyle/>
          <a:p>
            <a:r>
              <a:rPr lang="fr-FR" dirty="0"/>
              <a:t>La lecture multimodale</a:t>
            </a:r>
          </a:p>
        </p:txBody>
      </p:sp>
      <p:sp>
        <p:nvSpPr>
          <p:cNvPr id="5" name="Espace réservé du numéro de diapositive 4">
            <a:extLst>
              <a:ext uri="{FF2B5EF4-FFF2-40B4-BE49-F238E27FC236}">
                <a16:creationId xmlns:a16="http://schemas.microsoft.com/office/drawing/2014/main" id="{46F1DC7A-7DC4-804E-AFA7-B4BEBF061BAC}"/>
              </a:ext>
            </a:extLst>
          </p:cNvPr>
          <p:cNvSpPr>
            <a:spLocks noGrp="1"/>
          </p:cNvSpPr>
          <p:nvPr>
            <p:ph type="sldNum" sz="quarter" idx="12"/>
          </p:nvPr>
        </p:nvSpPr>
        <p:spPr/>
        <p:txBody>
          <a:bodyPr/>
          <a:lstStyle/>
          <a:p>
            <a:fld id="{8A7A6979-0714-4377-B894-6BE4C2D6E202}" type="slidenum">
              <a:rPr lang="en-US" smtClean="0"/>
              <a:t>31</a:t>
            </a:fld>
            <a:endParaRPr lang="en-US" dirty="0"/>
          </a:p>
        </p:txBody>
      </p:sp>
      <p:pic>
        <p:nvPicPr>
          <p:cNvPr id="8" name="Image 7">
            <a:extLst>
              <a:ext uri="{FF2B5EF4-FFF2-40B4-BE49-F238E27FC236}">
                <a16:creationId xmlns:a16="http://schemas.microsoft.com/office/drawing/2014/main" id="{11F7708E-6159-0447-B2B4-92680DC5A38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84257" y="585216"/>
            <a:ext cx="5174343" cy="1584571"/>
          </a:xfrm>
          <a:prstGeom prst="rect">
            <a:avLst/>
          </a:prstGeom>
          <a:ln>
            <a:solidFill>
              <a:srgbClr val="432514"/>
            </a:solidFill>
          </a:ln>
        </p:spPr>
      </p:pic>
      <p:sp>
        <p:nvSpPr>
          <p:cNvPr id="9" name="Rectangle 8">
            <a:extLst>
              <a:ext uri="{FF2B5EF4-FFF2-40B4-BE49-F238E27FC236}">
                <a16:creationId xmlns:a16="http://schemas.microsoft.com/office/drawing/2014/main" id="{3586672D-3666-ED45-83F2-6099BCB5754C}"/>
              </a:ext>
            </a:extLst>
          </p:cNvPr>
          <p:cNvSpPr/>
          <p:nvPr/>
        </p:nvSpPr>
        <p:spPr>
          <a:xfrm>
            <a:off x="740833" y="2794673"/>
            <a:ext cx="10607524" cy="3591076"/>
          </a:xfrm>
          <a:prstGeom prst="rect">
            <a:avLst/>
          </a:prstGeom>
        </p:spPr>
        <p:txBody>
          <a:bodyPr wrap="square">
            <a:spAutoFit/>
          </a:bodyPr>
          <a:lstStyle/>
          <a:p>
            <a:r>
              <a:rPr lang="fr-FR" sz="2800" dirty="0">
                <a:solidFill>
                  <a:srgbClr val="333333"/>
                </a:solidFill>
                <a:latin typeface="Bell MT" panose="02020503060305020303" pitchFamily="18" charset="77"/>
              </a:rPr>
              <a:t>La </a:t>
            </a:r>
            <a:r>
              <a:rPr lang="fr-FR" sz="2800" dirty="0" err="1">
                <a:solidFill>
                  <a:srgbClr val="333333"/>
                </a:solidFill>
                <a:latin typeface="Bell MT" panose="02020503060305020303" pitchFamily="18" charset="77"/>
              </a:rPr>
              <a:t>multimodalité</a:t>
            </a:r>
            <a:r>
              <a:rPr lang="fr-FR" sz="2800" dirty="0">
                <a:solidFill>
                  <a:srgbClr val="333333"/>
                </a:solidFill>
                <a:latin typeface="Bell MT" panose="02020503060305020303" pitchFamily="18" charset="77"/>
              </a:rPr>
              <a:t> se caractérise par la présence de </a:t>
            </a:r>
            <a:r>
              <a:rPr lang="fr-FR" sz="2800" b="1" dirty="0">
                <a:solidFill>
                  <a:srgbClr val="333333"/>
                </a:solidFill>
                <a:latin typeface="Bell MT" panose="02020503060305020303" pitchFamily="18" charset="77"/>
              </a:rPr>
              <a:t>différents modes iconiques, linguistiques et auditifs</a:t>
            </a:r>
            <a:r>
              <a:rPr lang="fr-FR" sz="2800" dirty="0">
                <a:solidFill>
                  <a:srgbClr val="333333"/>
                </a:solidFill>
                <a:latin typeface="Bell MT" panose="02020503060305020303" pitchFamily="18" charset="77"/>
              </a:rPr>
              <a:t>. </a:t>
            </a:r>
          </a:p>
          <a:p>
            <a:r>
              <a:rPr lang="fr-FR" sz="2800" dirty="0">
                <a:solidFill>
                  <a:srgbClr val="333333"/>
                </a:solidFill>
                <a:latin typeface="Bell MT" panose="02020503060305020303" pitchFamily="18" charset="77"/>
              </a:rPr>
              <a:t>Elle est toujours au moins à deux niveaux : </a:t>
            </a:r>
          </a:p>
          <a:p>
            <a:pPr marL="457200" indent="-457200">
              <a:buFont typeface="Wingdings" pitchFamily="2" charset="2"/>
              <a:buChar char="Ø"/>
            </a:pPr>
            <a:r>
              <a:rPr lang="fr-FR" sz="2800" dirty="0">
                <a:solidFill>
                  <a:srgbClr val="333333"/>
                </a:solidFill>
                <a:latin typeface="Bell MT" panose="02020503060305020303" pitchFamily="18" charset="77"/>
              </a:rPr>
              <a:t> premièrement, on a </a:t>
            </a:r>
            <a:r>
              <a:rPr lang="fr-FR" sz="2800" b="1" dirty="0">
                <a:solidFill>
                  <a:srgbClr val="333333"/>
                </a:solidFill>
                <a:latin typeface="Bell MT" panose="02020503060305020303" pitchFamily="18" charset="77"/>
              </a:rPr>
              <a:t>une juxtaposition </a:t>
            </a:r>
            <a:r>
              <a:rPr lang="fr-FR" sz="2800" dirty="0">
                <a:solidFill>
                  <a:srgbClr val="333333"/>
                </a:solidFill>
                <a:latin typeface="Bell MT" panose="02020503060305020303" pitchFamily="18" charset="77"/>
              </a:rPr>
              <a:t>ou combinaison de différents modes</a:t>
            </a:r>
          </a:p>
          <a:p>
            <a:pPr marL="457200" indent="-457200">
              <a:buFont typeface="Wingdings" pitchFamily="2" charset="2"/>
              <a:buChar char="Ø"/>
            </a:pPr>
            <a:r>
              <a:rPr lang="fr-FR" sz="2800" dirty="0">
                <a:solidFill>
                  <a:srgbClr val="333333"/>
                </a:solidFill>
                <a:latin typeface="Bell MT" panose="02020503060305020303" pitchFamily="18" charset="77"/>
              </a:rPr>
              <a:t>deuxièmement, ces mêmes modes ont </a:t>
            </a:r>
            <a:r>
              <a:rPr lang="fr-FR" sz="2800" b="1" dirty="0">
                <a:solidFill>
                  <a:srgbClr val="333333"/>
                </a:solidFill>
                <a:latin typeface="Bell MT" panose="02020503060305020303" pitchFamily="18" charset="77"/>
              </a:rPr>
              <a:t>une nature multimodale </a:t>
            </a:r>
            <a:r>
              <a:rPr lang="fr-FR" sz="2800" dirty="0">
                <a:solidFill>
                  <a:srgbClr val="333333"/>
                </a:solidFill>
                <a:latin typeface="Bell MT" panose="02020503060305020303" pitchFamily="18" charset="77"/>
              </a:rPr>
              <a:t>(une séquence vidéo, par exemple, comprend images animées et sons, les deux étant livrés conjointement) (Foucher, 1998).</a:t>
            </a:r>
            <a:endParaRPr lang="fr-FR" sz="2800" dirty="0">
              <a:latin typeface="Bell MT" panose="02020503060305020303" pitchFamily="18" charset="77"/>
            </a:endParaRPr>
          </a:p>
        </p:txBody>
      </p:sp>
    </p:spTree>
    <p:extLst>
      <p:ext uri="{BB962C8B-B14F-4D97-AF65-F5344CB8AC3E}">
        <p14:creationId xmlns:p14="http://schemas.microsoft.com/office/powerpoint/2010/main" val="39061533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03147D5D-E5C7-7746-90DF-22F70F410E2B}"/>
              </a:ext>
            </a:extLst>
          </p:cNvPr>
          <p:cNvSpPr>
            <a:spLocks noGrp="1"/>
          </p:cNvSpPr>
          <p:nvPr>
            <p:ph type="title"/>
          </p:nvPr>
        </p:nvSpPr>
        <p:spPr>
          <a:solidFill>
            <a:schemeClr val="bg1"/>
          </a:solidFill>
        </p:spPr>
        <p:txBody>
          <a:bodyPr/>
          <a:lstStyle/>
          <a:p>
            <a:r>
              <a:rPr lang="fr-FR" dirty="0"/>
              <a:t>SEANCE 1</a:t>
            </a:r>
          </a:p>
        </p:txBody>
      </p:sp>
      <p:sp>
        <p:nvSpPr>
          <p:cNvPr id="8" name="Espace réservé du texte 7">
            <a:extLst>
              <a:ext uri="{FF2B5EF4-FFF2-40B4-BE49-F238E27FC236}">
                <a16:creationId xmlns:a16="http://schemas.microsoft.com/office/drawing/2014/main" id="{B416EEE6-61CC-7245-80F4-AB529C1A0DC9}"/>
              </a:ext>
            </a:extLst>
          </p:cNvPr>
          <p:cNvSpPr>
            <a:spLocks noGrp="1"/>
          </p:cNvSpPr>
          <p:nvPr>
            <p:ph type="body" sz="half" idx="2"/>
          </p:nvPr>
        </p:nvSpPr>
        <p:spPr>
          <a:xfrm>
            <a:off x="240356" y="2451245"/>
            <a:ext cx="5009605" cy="2848476"/>
          </a:xfrm>
        </p:spPr>
        <p:txBody>
          <a:bodyPr>
            <a:normAutofit/>
          </a:bodyPr>
          <a:lstStyle/>
          <a:p>
            <a:pPr marL="457200" indent="-457200">
              <a:buFont typeface="Arial" panose="020B0604020202020204" pitchFamily="34" charset="0"/>
              <a:buChar char="•"/>
            </a:pPr>
            <a:r>
              <a:rPr lang="fr-FR" sz="2800" dirty="0">
                <a:latin typeface="Bell MT" panose="02020503060305020303" pitchFamily="18" charset="77"/>
              </a:rPr>
              <a:t>Qu’est-ce que Le Louvre ?</a:t>
            </a:r>
          </a:p>
          <a:p>
            <a:pPr marL="457200" indent="-457200">
              <a:buFont typeface="Arial" panose="020B0604020202020204" pitchFamily="34" charset="0"/>
              <a:buChar char="•"/>
            </a:pPr>
            <a:r>
              <a:rPr lang="fr-FR" sz="2800" dirty="0">
                <a:latin typeface="Bell MT" panose="02020503060305020303" pitchFamily="18" charset="77"/>
              </a:rPr>
              <a:t>Qui était la Joconde ?</a:t>
            </a:r>
          </a:p>
          <a:p>
            <a:pPr marL="457200" indent="-457200">
              <a:buFont typeface="Arial" panose="020B0604020202020204" pitchFamily="34" charset="0"/>
              <a:buChar char="•"/>
            </a:pPr>
            <a:r>
              <a:rPr lang="fr-FR" sz="2800" dirty="0">
                <a:latin typeface="Bell MT" panose="02020503060305020303" pitchFamily="18" charset="77"/>
              </a:rPr>
              <a:t>Quelle Joconde des artistes ont-ils pu imaginer ?</a:t>
            </a:r>
          </a:p>
        </p:txBody>
      </p:sp>
      <p:sp>
        <p:nvSpPr>
          <p:cNvPr id="3" name="Espace réservé du numéro de diapositive 2">
            <a:extLst>
              <a:ext uri="{FF2B5EF4-FFF2-40B4-BE49-F238E27FC236}">
                <a16:creationId xmlns:a16="http://schemas.microsoft.com/office/drawing/2014/main" id="{289CC1E9-7636-164D-8C30-99691488D704}"/>
              </a:ext>
            </a:extLst>
          </p:cNvPr>
          <p:cNvSpPr>
            <a:spLocks noGrp="1"/>
          </p:cNvSpPr>
          <p:nvPr>
            <p:ph type="sldNum" sz="quarter" idx="12"/>
          </p:nvPr>
        </p:nvSpPr>
        <p:spPr/>
        <p:txBody>
          <a:bodyPr/>
          <a:lstStyle/>
          <a:p>
            <a:fld id="{8A7A6979-0714-4377-B894-6BE4C2D6E202}" type="slidenum">
              <a:rPr lang="en-US" smtClean="0"/>
              <a:t>32</a:t>
            </a:fld>
            <a:endParaRPr lang="en-US" dirty="0"/>
          </a:p>
        </p:txBody>
      </p:sp>
      <p:pic>
        <p:nvPicPr>
          <p:cNvPr id="9" name="Espace réservé pour une image  8" descr="Capture d’écran 2019-03-23 à 13.39.05.png">
            <a:extLst>
              <a:ext uri="{FF2B5EF4-FFF2-40B4-BE49-F238E27FC236}">
                <a16:creationId xmlns:a16="http://schemas.microsoft.com/office/drawing/2014/main" id="{8CB0FCFF-53F2-F841-9E3B-5882A2F18F40}"/>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rcRect t="-6674" b="-6674"/>
          <a:stretch>
            <a:fillRect/>
          </a:stretch>
        </p:blipFill>
        <p:spPr>
          <a:xfrm>
            <a:off x="4787257" y="859663"/>
            <a:ext cx="7166784" cy="4623077"/>
          </a:xfrm>
        </p:spPr>
      </p:pic>
    </p:spTree>
    <p:extLst>
      <p:ext uri="{BB962C8B-B14F-4D97-AF65-F5344CB8AC3E}">
        <p14:creationId xmlns:p14="http://schemas.microsoft.com/office/powerpoint/2010/main" val="26852963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IMG_9738.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764186" y="2542203"/>
            <a:ext cx="5227775" cy="4271943"/>
          </a:xfrm>
          <a:prstGeom prst="rect">
            <a:avLst/>
          </a:prstGeom>
          <a:ln>
            <a:solidFill>
              <a:srgbClr val="000000"/>
            </a:solidFill>
          </a:ln>
        </p:spPr>
      </p:pic>
      <p:pic>
        <p:nvPicPr>
          <p:cNvPr id="6" name="Image 5" descr="IMG_9739.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94524" y="2717244"/>
            <a:ext cx="3877877" cy="3858584"/>
          </a:xfrm>
          <a:prstGeom prst="rect">
            <a:avLst/>
          </a:prstGeom>
          <a:ln>
            <a:solidFill>
              <a:srgbClr val="000000"/>
            </a:solidFill>
          </a:ln>
        </p:spPr>
      </p:pic>
      <p:pic>
        <p:nvPicPr>
          <p:cNvPr id="7" name="Image 6" descr="Capture d’écran 2019-03-17 à 09.42.16.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63923" y="479887"/>
            <a:ext cx="5228037" cy="2062316"/>
          </a:xfrm>
          <a:prstGeom prst="rect">
            <a:avLst/>
          </a:prstGeom>
          <a:ln>
            <a:solidFill>
              <a:srgbClr val="000000"/>
            </a:solidFill>
          </a:ln>
        </p:spPr>
      </p:pic>
      <p:sp>
        <p:nvSpPr>
          <p:cNvPr id="8" name="Bulle rectangulaire à coins arrondis 7"/>
          <p:cNvSpPr/>
          <p:nvPr/>
        </p:nvSpPr>
        <p:spPr>
          <a:xfrm>
            <a:off x="294524" y="479887"/>
            <a:ext cx="6139527" cy="1501675"/>
          </a:xfrm>
          <a:prstGeom prst="wedgeRoundRectCallout">
            <a:avLst>
              <a:gd name="adj1" fmla="val -14357"/>
              <a:gd name="adj2" fmla="val 81826"/>
              <a:gd name="adj3" fmla="val 16667"/>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r>
              <a:rPr lang="fr-FR" sz="2400" dirty="0">
                <a:solidFill>
                  <a:schemeClr val="bg1"/>
                </a:solidFill>
                <a:latin typeface="Calibri"/>
              </a:rPr>
              <a:t>Individuellement, relever tous les noms propres entendus au cours de la projection de la vidéo :</a:t>
            </a:r>
          </a:p>
          <a:p>
            <a:pPr algn="ctr" defTabSz="609585"/>
            <a:r>
              <a:rPr lang="fr-FR" sz="2400" dirty="0">
                <a:solidFill>
                  <a:schemeClr val="bg1"/>
                </a:solidFill>
                <a:latin typeface="Calibri"/>
              </a:rPr>
              <a:t> «  C’est quoi Le Louvre ? »</a:t>
            </a:r>
          </a:p>
        </p:txBody>
      </p:sp>
      <p:sp>
        <p:nvSpPr>
          <p:cNvPr id="3" name="Légende encadrée avec une bordure 3 2"/>
          <p:cNvSpPr/>
          <p:nvPr/>
        </p:nvSpPr>
        <p:spPr>
          <a:xfrm>
            <a:off x="4618000" y="2717245"/>
            <a:ext cx="1943408" cy="2513655"/>
          </a:xfrm>
          <a:prstGeom prst="accentBorderCallout3">
            <a:avLst/>
          </a:prstGeom>
          <a:solidFill>
            <a:schemeClr val="accent5">
              <a:lumMod val="75000"/>
            </a:schemeClr>
          </a:soli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fr-FR" sz="2667" dirty="0"/>
              <a:t>Apprendre en résolvant des problèmes.</a:t>
            </a:r>
          </a:p>
        </p:txBody>
      </p:sp>
      <p:sp>
        <p:nvSpPr>
          <p:cNvPr id="9" name="Espace réservé du numéro de diapositive 8"/>
          <p:cNvSpPr>
            <a:spLocks noGrp="1"/>
          </p:cNvSpPr>
          <p:nvPr>
            <p:ph type="sldNum" sz="quarter" idx="12"/>
          </p:nvPr>
        </p:nvSpPr>
        <p:spPr/>
        <p:txBody>
          <a:bodyPr/>
          <a:lstStyle/>
          <a:p>
            <a:fld id="{2878D22E-BABC-454D-AB1B-D398556C1CD2}" type="slidenum">
              <a:rPr lang="fr-FR" smtClean="0">
                <a:solidFill>
                  <a:prstClr val="black">
                    <a:tint val="75000"/>
                  </a:prstClr>
                </a:solidFill>
                <a:latin typeface="Calibri"/>
              </a:rPr>
              <a:pPr/>
              <a:t>33</a:t>
            </a:fld>
            <a:endParaRPr lang="fr-FR">
              <a:solidFill>
                <a:prstClr val="black">
                  <a:tint val="75000"/>
                </a:prstClr>
              </a:solidFill>
              <a:latin typeface="Calibri"/>
            </a:endParaRPr>
          </a:p>
        </p:txBody>
      </p:sp>
    </p:spTree>
    <p:extLst>
      <p:ext uri="{BB962C8B-B14F-4D97-AF65-F5344CB8AC3E}">
        <p14:creationId xmlns:p14="http://schemas.microsoft.com/office/powerpoint/2010/main" val="1762978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IMG_9761.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94525" y="3477939"/>
            <a:ext cx="6264423" cy="2807160"/>
          </a:xfrm>
          <a:prstGeom prst="rect">
            <a:avLst/>
          </a:prstGeom>
          <a:ln>
            <a:solidFill>
              <a:schemeClr val="tx1"/>
            </a:solidFill>
          </a:ln>
        </p:spPr>
      </p:pic>
      <p:pic>
        <p:nvPicPr>
          <p:cNvPr id="6" name="Image 5" descr="IMG_9760.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219202" y="350511"/>
            <a:ext cx="4765673" cy="5788252"/>
          </a:xfrm>
          <a:prstGeom prst="rect">
            <a:avLst/>
          </a:prstGeom>
          <a:ln>
            <a:solidFill>
              <a:srgbClr val="000000"/>
            </a:solidFill>
          </a:ln>
        </p:spPr>
      </p:pic>
      <p:sp>
        <p:nvSpPr>
          <p:cNvPr id="7" name="Bulle rectangulaire à coins arrondis 6"/>
          <p:cNvSpPr/>
          <p:nvPr/>
        </p:nvSpPr>
        <p:spPr>
          <a:xfrm>
            <a:off x="103104" y="280628"/>
            <a:ext cx="4092576" cy="2905808"/>
          </a:xfrm>
          <a:prstGeom prst="wedgeRoundRectCallout">
            <a:avLst>
              <a:gd name="adj1" fmla="val 35616"/>
              <a:gd name="adj2" fmla="val 60750"/>
              <a:gd name="adj3" fmla="val 16667"/>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defTabSz="609585"/>
            <a:r>
              <a:rPr lang="fr-FR" sz="2133" b="1" dirty="0">
                <a:solidFill>
                  <a:schemeClr val="bg1"/>
                </a:solidFill>
                <a:latin typeface="Calibri"/>
              </a:rPr>
              <a:t>Penser seul, à deux, à quatre : </a:t>
            </a:r>
          </a:p>
          <a:p>
            <a:pPr algn="ctr" defTabSz="609585"/>
            <a:r>
              <a:rPr lang="fr-FR" sz="2400" dirty="0">
                <a:solidFill>
                  <a:schemeClr val="bg1"/>
                </a:solidFill>
                <a:latin typeface="Calibri"/>
              </a:rPr>
              <a:t>Confronter, échanger, collecter tous les noms propres et les premières informations sur chaque nom.</a:t>
            </a:r>
          </a:p>
        </p:txBody>
      </p:sp>
      <p:sp>
        <p:nvSpPr>
          <p:cNvPr id="8" name="Légende encadrée avec une bordure 3 7"/>
          <p:cNvSpPr/>
          <p:nvPr/>
        </p:nvSpPr>
        <p:spPr>
          <a:xfrm flipH="1">
            <a:off x="4387100" y="298317"/>
            <a:ext cx="2443691" cy="3050299"/>
          </a:xfrm>
          <a:prstGeom prst="accentBorderCallout3">
            <a:avLst/>
          </a:prstGeom>
          <a:solidFill>
            <a:schemeClr val="accent5">
              <a:lumMod val="75000"/>
            </a:schemeClr>
          </a:soli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fr-FR" sz="2133" dirty="0"/>
              <a:t>Permettre à chaque élève de se retrouver aussi souvent que possible regroupé dans des situations fécondes pour lui.</a:t>
            </a:r>
          </a:p>
        </p:txBody>
      </p:sp>
      <p:sp>
        <p:nvSpPr>
          <p:cNvPr id="2" name="Espace réservé du numéro de diapositive 1"/>
          <p:cNvSpPr>
            <a:spLocks noGrp="1"/>
          </p:cNvSpPr>
          <p:nvPr>
            <p:ph type="sldNum" sz="quarter" idx="12"/>
          </p:nvPr>
        </p:nvSpPr>
        <p:spPr/>
        <p:txBody>
          <a:bodyPr/>
          <a:lstStyle/>
          <a:p>
            <a:fld id="{2878D22E-BABC-454D-AB1B-D398556C1CD2}" type="slidenum">
              <a:rPr lang="fr-FR" smtClean="0">
                <a:solidFill>
                  <a:prstClr val="black">
                    <a:tint val="75000"/>
                  </a:prstClr>
                </a:solidFill>
                <a:latin typeface="Calibri"/>
              </a:rPr>
              <a:pPr/>
              <a:t>34</a:t>
            </a:fld>
            <a:endParaRPr lang="fr-FR">
              <a:solidFill>
                <a:prstClr val="black">
                  <a:tint val="75000"/>
                </a:prstClr>
              </a:solidFill>
              <a:latin typeface="Calibri"/>
            </a:endParaRPr>
          </a:p>
        </p:txBody>
      </p:sp>
    </p:spTree>
    <p:extLst>
      <p:ext uri="{BB962C8B-B14F-4D97-AF65-F5344CB8AC3E}">
        <p14:creationId xmlns:p14="http://schemas.microsoft.com/office/powerpoint/2010/main" val="258228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ulle rectangulaire à coins arrondis 6"/>
          <p:cNvSpPr/>
          <p:nvPr/>
        </p:nvSpPr>
        <p:spPr>
          <a:xfrm>
            <a:off x="294523" y="284316"/>
            <a:ext cx="5367783" cy="2227877"/>
          </a:xfrm>
          <a:prstGeom prst="wedgeRoundRectCallout">
            <a:avLst>
              <a:gd name="adj1" fmla="val 50756"/>
              <a:gd name="adj2" fmla="val 78232"/>
              <a:gd name="adj3" fmla="val 16667"/>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r>
              <a:rPr lang="fr-FR" sz="2400" dirty="0">
                <a:solidFill>
                  <a:schemeClr val="bg1"/>
                </a:solidFill>
                <a:latin typeface="Calibri"/>
              </a:rPr>
              <a:t>Lors d’une nouvelle projection de la vidéo, relever toutes les informations possibles pour un seul nom propre choisi par le groupe.</a:t>
            </a:r>
          </a:p>
        </p:txBody>
      </p:sp>
      <p:pic>
        <p:nvPicPr>
          <p:cNvPr id="2" name="Image 1" descr="IMG_9771.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969167" y="4137013"/>
            <a:ext cx="7688524" cy="2720988"/>
          </a:xfrm>
          <a:prstGeom prst="rect">
            <a:avLst/>
          </a:prstGeom>
          <a:ln>
            <a:solidFill>
              <a:schemeClr val="tx1"/>
            </a:solidFill>
          </a:ln>
        </p:spPr>
      </p:pic>
      <p:pic>
        <p:nvPicPr>
          <p:cNvPr id="3" name="Image 2" descr="IMG_9772.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355307" y="284317"/>
            <a:ext cx="5302384" cy="3581708"/>
          </a:xfrm>
          <a:prstGeom prst="rect">
            <a:avLst/>
          </a:prstGeom>
          <a:ln>
            <a:solidFill>
              <a:srgbClr val="000000"/>
            </a:solidFill>
          </a:ln>
        </p:spPr>
      </p:pic>
      <p:sp>
        <p:nvSpPr>
          <p:cNvPr id="6" name="Légende encadrée avec une bordure 3 5"/>
          <p:cNvSpPr/>
          <p:nvPr/>
        </p:nvSpPr>
        <p:spPr>
          <a:xfrm flipH="1">
            <a:off x="440033" y="3429000"/>
            <a:ext cx="2951560" cy="2577360"/>
          </a:xfrm>
          <a:prstGeom prst="accentBorderCallout3">
            <a:avLst/>
          </a:prstGeom>
          <a:solidFill>
            <a:schemeClr val="accent5">
              <a:lumMod val="75000"/>
            </a:schemeClr>
          </a:soli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fr-FR" sz="2400" dirty="0"/>
              <a:t>Maintenir un rythme d’apprentissage qui permette de garder l’attention des élèves.</a:t>
            </a:r>
          </a:p>
        </p:txBody>
      </p:sp>
      <p:sp>
        <p:nvSpPr>
          <p:cNvPr id="5" name="Espace réservé du numéro de diapositive 4"/>
          <p:cNvSpPr>
            <a:spLocks noGrp="1"/>
          </p:cNvSpPr>
          <p:nvPr>
            <p:ph type="sldNum" sz="quarter" idx="12"/>
          </p:nvPr>
        </p:nvSpPr>
        <p:spPr/>
        <p:txBody>
          <a:bodyPr/>
          <a:lstStyle/>
          <a:p>
            <a:fld id="{2878D22E-BABC-454D-AB1B-D398556C1CD2}" type="slidenum">
              <a:rPr lang="fr-FR" smtClean="0">
                <a:solidFill>
                  <a:prstClr val="black">
                    <a:tint val="75000"/>
                  </a:prstClr>
                </a:solidFill>
                <a:latin typeface="Calibri"/>
              </a:rPr>
              <a:pPr/>
              <a:t>35</a:t>
            </a:fld>
            <a:endParaRPr lang="fr-FR">
              <a:solidFill>
                <a:prstClr val="black">
                  <a:tint val="75000"/>
                </a:prstClr>
              </a:solidFill>
              <a:latin typeface="Calibri"/>
            </a:endParaRPr>
          </a:p>
        </p:txBody>
      </p:sp>
    </p:spTree>
    <p:extLst>
      <p:ext uri="{BB962C8B-B14F-4D97-AF65-F5344CB8AC3E}">
        <p14:creationId xmlns:p14="http://schemas.microsoft.com/office/powerpoint/2010/main" val="3294228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IMG_9815.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540467" y="1511925"/>
            <a:ext cx="8452848" cy="5066851"/>
          </a:xfrm>
          <a:prstGeom prst="rect">
            <a:avLst/>
          </a:prstGeom>
          <a:ln>
            <a:solidFill>
              <a:schemeClr val="tx1"/>
            </a:solidFill>
          </a:ln>
        </p:spPr>
      </p:pic>
      <p:sp>
        <p:nvSpPr>
          <p:cNvPr id="4" name="Bulle rectangulaire à coins arrondis 3"/>
          <p:cNvSpPr/>
          <p:nvPr/>
        </p:nvSpPr>
        <p:spPr>
          <a:xfrm>
            <a:off x="192415" y="164861"/>
            <a:ext cx="5772500" cy="1347064"/>
          </a:xfrm>
          <a:prstGeom prst="wedgeRoundRectCallout">
            <a:avLst>
              <a:gd name="adj1" fmla="val -161"/>
              <a:gd name="adj2" fmla="val 100248"/>
              <a:gd name="adj3" fmla="val 16667"/>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r>
              <a:rPr lang="fr-FR" sz="2400" dirty="0">
                <a:solidFill>
                  <a:prstClr val="white"/>
                </a:solidFill>
                <a:latin typeface="Calibri"/>
              </a:rPr>
              <a:t>Construire collectivement une carte mentale organisant et structurant toutes les informations prélevées.</a:t>
            </a:r>
          </a:p>
        </p:txBody>
      </p:sp>
      <p:sp>
        <p:nvSpPr>
          <p:cNvPr id="6" name="Légende encadrée avec une bordure 2 5"/>
          <p:cNvSpPr/>
          <p:nvPr/>
        </p:nvSpPr>
        <p:spPr>
          <a:xfrm flipH="1">
            <a:off x="192414" y="2812405"/>
            <a:ext cx="2355943" cy="2944928"/>
          </a:xfrm>
          <a:prstGeom prst="accentBorderCallout2">
            <a:avLst>
              <a:gd name="adj1" fmla="val 18750"/>
              <a:gd name="adj2" fmla="val -8333"/>
              <a:gd name="adj3" fmla="val 18750"/>
              <a:gd name="adj4" fmla="val -16667"/>
              <a:gd name="adj5" fmla="val 113065"/>
              <a:gd name="adj6" fmla="val -36042"/>
            </a:avLst>
          </a:prstGeom>
          <a:solidFill>
            <a:schemeClr val="accent5">
              <a:lumMod val="75000"/>
            </a:schemeClr>
          </a:soli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fr-FR" sz="2400" dirty="0"/>
              <a:t>Garder trace des apprentissages au moyen de supports variés : cartes mentales, listes, tableaux, présentation multimédia </a:t>
            </a:r>
            <a:r>
              <a:rPr lang="mr-IN" sz="2400" dirty="0"/>
              <a:t>…</a:t>
            </a:r>
            <a:endParaRPr lang="fr-FR" sz="2400" dirty="0"/>
          </a:p>
        </p:txBody>
      </p:sp>
      <p:sp>
        <p:nvSpPr>
          <p:cNvPr id="8" name="Espace réservé du numéro de diapositive 7"/>
          <p:cNvSpPr>
            <a:spLocks noGrp="1"/>
          </p:cNvSpPr>
          <p:nvPr>
            <p:ph type="sldNum" sz="quarter" idx="12"/>
          </p:nvPr>
        </p:nvSpPr>
        <p:spPr/>
        <p:txBody>
          <a:bodyPr/>
          <a:lstStyle/>
          <a:p>
            <a:fld id="{2878D22E-BABC-454D-AB1B-D398556C1CD2}" type="slidenum">
              <a:rPr lang="fr-FR" smtClean="0">
                <a:solidFill>
                  <a:prstClr val="black">
                    <a:tint val="75000"/>
                  </a:prstClr>
                </a:solidFill>
                <a:latin typeface="Calibri"/>
              </a:rPr>
              <a:pPr/>
              <a:t>36</a:t>
            </a:fld>
            <a:endParaRPr lang="fr-FR">
              <a:solidFill>
                <a:prstClr val="black">
                  <a:tint val="75000"/>
                </a:prstClr>
              </a:solidFill>
              <a:latin typeface="Calibri"/>
            </a:endParaRPr>
          </a:p>
        </p:txBody>
      </p:sp>
    </p:spTree>
    <p:extLst>
      <p:ext uri="{BB962C8B-B14F-4D97-AF65-F5344CB8AC3E}">
        <p14:creationId xmlns:p14="http://schemas.microsoft.com/office/powerpoint/2010/main" val="3544934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
                                        <p:tgtEl>
                                          <p:spTgt spid="6"/>
                                        </p:tgtEl>
                                      </p:cBhvr>
                                    </p:animEffect>
                                    <p:anim calcmode="lin" valueType="num">
                                      <p:cBhvr>
                                        <p:cTn id="8" dur="400" fill="hold"/>
                                        <p:tgtEl>
                                          <p:spTgt spid="6"/>
                                        </p:tgtEl>
                                        <p:attrNameLst>
                                          <p:attrName>ppt_x</p:attrName>
                                        </p:attrNameLst>
                                      </p:cBhvr>
                                      <p:tavLst>
                                        <p:tav tm="0">
                                          <p:val>
                                            <p:strVal val="#ppt_x"/>
                                          </p:val>
                                        </p:tav>
                                        <p:tav tm="100000">
                                          <p:val>
                                            <p:strVal val="#ppt_x"/>
                                          </p:val>
                                        </p:tav>
                                      </p:tavLst>
                                    </p:anim>
                                    <p:anim calcmode="lin" valueType="num">
                                      <p:cBhvr>
                                        <p:cTn id="9" dur="400" fill="hold"/>
                                        <p:tgtEl>
                                          <p:spTgt spid="6"/>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apture d’écran 2019-03-23 à 13.36.16.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7109" y="0"/>
            <a:ext cx="11319164" cy="6858000"/>
          </a:xfrm>
          <a:prstGeom prst="rect">
            <a:avLst/>
          </a:prstGeom>
        </p:spPr>
      </p:pic>
      <p:sp>
        <p:nvSpPr>
          <p:cNvPr id="3" name="Espace réservé du numéro de diapositive 2"/>
          <p:cNvSpPr>
            <a:spLocks noGrp="1"/>
          </p:cNvSpPr>
          <p:nvPr>
            <p:ph type="sldNum" sz="quarter" idx="12"/>
          </p:nvPr>
        </p:nvSpPr>
        <p:spPr/>
        <p:txBody>
          <a:bodyPr/>
          <a:lstStyle/>
          <a:p>
            <a:fld id="{2878D22E-BABC-454D-AB1B-D398556C1CD2}" type="slidenum">
              <a:rPr lang="fr-FR" smtClean="0">
                <a:solidFill>
                  <a:prstClr val="black">
                    <a:tint val="75000"/>
                  </a:prstClr>
                </a:solidFill>
                <a:latin typeface="Calibri"/>
              </a:rPr>
              <a:pPr/>
              <a:t>37</a:t>
            </a:fld>
            <a:endParaRPr lang="fr-FR">
              <a:solidFill>
                <a:prstClr val="black">
                  <a:tint val="75000"/>
                </a:prstClr>
              </a:solidFill>
              <a:latin typeface="Calibri"/>
            </a:endParaRPr>
          </a:p>
        </p:txBody>
      </p:sp>
    </p:spTree>
    <p:extLst>
      <p:ext uri="{BB962C8B-B14F-4D97-AF65-F5344CB8AC3E}">
        <p14:creationId xmlns:p14="http://schemas.microsoft.com/office/powerpoint/2010/main" val="27348833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ulle rectangulaire à coins arrondis 6"/>
          <p:cNvSpPr/>
          <p:nvPr/>
        </p:nvSpPr>
        <p:spPr>
          <a:xfrm>
            <a:off x="294525" y="426136"/>
            <a:ext cx="5367783" cy="2561441"/>
          </a:xfrm>
          <a:prstGeom prst="wedgeRoundRectCallout">
            <a:avLst>
              <a:gd name="adj1" fmla="val 65305"/>
              <a:gd name="adj2" fmla="val -11748"/>
              <a:gd name="adj3" fmla="val 16667"/>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defTabSz="609585"/>
            <a:r>
              <a:rPr lang="fr-FR" sz="2400" dirty="0">
                <a:solidFill>
                  <a:schemeClr val="bg1"/>
                </a:solidFill>
                <a:latin typeface="Calibri"/>
              </a:rPr>
              <a:t>L’enseignant lit, à haute voix, un article documentaire sur La Joconde.</a:t>
            </a:r>
          </a:p>
          <a:p>
            <a:pPr defTabSz="609585"/>
            <a:r>
              <a:rPr lang="fr-FR" sz="2400" dirty="0">
                <a:solidFill>
                  <a:schemeClr val="bg1"/>
                </a:solidFill>
                <a:latin typeface="Calibri"/>
              </a:rPr>
              <a:t>Echanges oraux : </a:t>
            </a:r>
          </a:p>
          <a:p>
            <a:pPr marL="380990" indent="-380990" defTabSz="609585">
              <a:buFont typeface="Arial"/>
              <a:buChar char="•"/>
            </a:pPr>
            <a:r>
              <a:rPr lang="fr-FR" sz="2400" dirty="0">
                <a:solidFill>
                  <a:schemeClr val="bg1"/>
                </a:solidFill>
                <a:latin typeface="Calibri"/>
              </a:rPr>
              <a:t>Ce que je vois</a:t>
            </a:r>
          </a:p>
          <a:p>
            <a:pPr marL="380990" indent="-380990" defTabSz="609585">
              <a:buFont typeface="Arial"/>
              <a:buChar char="•"/>
            </a:pPr>
            <a:r>
              <a:rPr lang="fr-FR" sz="2400" dirty="0">
                <a:solidFill>
                  <a:schemeClr val="bg1"/>
                </a:solidFill>
                <a:latin typeface="Calibri"/>
              </a:rPr>
              <a:t>Ce que je comprends</a:t>
            </a:r>
          </a:p>
        </p:txBody>
      </p:sp>
      <p:pic>
        <p:nvPicPr>
          <p:cNvPr id="5" name="Image 4" descr="Capture d’écran 2019-03-17 à 09.55.55.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550761" y="817796"/>
            <a:ext cx="5113867" cy="5537200"/>
          </a:xfrm>
          <a:prstGeom prst="rect">
            <a:avLst/>
          </a:prstGeom>
        </p:spPr>
      </p:pic>
      <p:sp>
        <p:nvSpPr>
          <p:cNvPr id="6" name="Légende encadrée avec une bordure 2 5"/>
          <p:cNvSpPr/>
          <p:nvPr/>
        </p:nvSpPr>
        <p:spPr>
          <a:xfrm flipH="1">
            <a:off x="1610686" y="3294272"/>
            <a:ext cx="3319281" cy="2944928"/>
          </a:xfrm>
          <a:prstGeom prst="accentBorderCallout2">
            <a:avLst>
              <a:gd name="adj1" fmla="val 18750"/>
              <a:gd name="adj2" fmla="val -8333"/>
              <a:gd name="adj3" fmla="val 18750"/>
              <a:gd name="adj4" fmla="val -16667"/>
              <a:gd name="adj5" fmla="val 95767"/>
              <a:gd name="adj6" fmla="val -44337"/>
            </a:avLst>
          </a:prstGeom>
          <a:solidFill>
            <a:schemeClr val="accent5">
              <a:lumMod val="75000"/>
            </a:schemeClr>
          </a:soli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fr-FR" sz="2667" dirty="0"/>
              <a:t>Varier les processus d’apprentissage</a:t>
            </a:r>
          </a:p>
          <a:p>
            <a:endParaRPr lang="fr-FR" sz="2667" dirty="0"/>
          </a:p>
          <a:p>
            <a:pPr marL="457189" indent="-457189">
              <a:buFont typeface="Wingdings" charset="2"/>
              <a:buChar char="Ø"/>
            </a:pPr>
            <a:r>
              <a:rPr lang="fr-FR" sz="2667" dirty="0"/>
              <a:t> Favoriser les échanges d’idées</a:t>
            </a:r>
          </a:p>
        </p:txBody>
      </p:sp>
      <p:sp>
        <p:nvSpPr>
          <p:cNvPr id="2" name="Espace réservé du numéro de diapositive 1"/>
          <p:cNvSpPr>
            <a:spLocks noGrp="1"/>
          </p:cNvSpPr>
          <p:nvPr>
            <p:ph type="sldNum" sz="quarter" idx="12"/>
          </p:nvPr>
        </p:nvSpPr>
        <p:spPr/>
        <p:txBody>
          <a:bodyPr/>
          <a:lstStyle/>
          <a:p>
            <a:fld id="{2878D22E-BABC-454D-AB1B-D398556C1CD2}" type="slidenum">
              <a:rPr lang="fr-FR" smtClean="0">
                <a:solidFill>
                  <a:prstClr val="black">
                    <a:tint val="75000"/>
                  </a:prstClr>
                </a:solidFill>
                <a:latin typeface="Calibri"/>
              </a:rPr>
              <a:pPr/>
              <a:t>38</a:t>
            </a:fld>
            <a:endParaRPr lang="fr-FR">
              <a:solidFill>
                <a:prstClr val="black">
                  <a:tint val="75000"/>
                </a:prstClr>
              </a:solidFill>
              <a:latin typeface="Calibri"/>
            </a:endParaRPr>
          </a:p>
        </p:txBody>
      </p:sp>
    </p:spTree>
    <p:extLst>
      <p:ext uri="{BB962C8B-B14F-4D97-AF65-F5344CB8AC3E}">
        <p14:creationId xmlns:p14="http://schemas.microsoft.com/office/powerpoint/2010/main" val="297845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IMG_9883.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04485" y="284317"/>
            <a:ext cx="3337705" cy="2503279"/>
          </a:xfrm>
          <a:prstGeom prst="rect">
            <a:avLst/>
          </a:prstGeom>
          <a:ln>
            <a:solidFill>
              <a:srgbClr val="000000"/>
            </a:solidFill>
          </a:ln>
        </p:spPr>
      </p:pic>
      <p:pic>
        <p:nvPicPr>
          <p:cNvPr id="4" name="Image 3" descr="IMG_9882.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127540" y="1814045"/>
            <a:ext cx="5414211" cy="4570083"/>
          </a:xfrm>
          <a:prstGeom prst="rect">
            <a:avLst/>
          </a:prstGeom>
          <a:ln>
            <a:solidFill>
              <a:srgbClr val="000000"/>
            </a:solidFill>
          </a:ln>
        </p:spPr>
      </p:pic>
      <p:pic>
        <p:nvPicPr>
          <p:cNvPr id="5" name="Image 4" descr="IMG_9849.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384741" y="3026280"/>
            <a:ext cx="6439487" cy="3779912"/>
          </a:xfrm>
          <a:prstGeom prst="rect">
            <a:avLst/>
          </a:prstGeom>
          <a:ln>
            <a:solidFill>
              <a:srgbClr val="000000"/>
            </a:solidFill>
          </a:ln>
        </p:spPr>
      </p:pic>
      <p:sp>
        <p:nvSpPr>
          <p:cNvPr id="6" name="Bulle rectangulaire à coins arrondis 5"/>
          <p:cNvSpPr/>
          <p:nvPr/>
        </p:nvSpPr>
        <p:spPr>
          <a:xfrm>
            <a:off x="5506944" y="476333"/>
            <a:ext cx="2947661" cy="2075724"/>
          </a:xfrm>
          <a:prstGeom prst="wedgeRoundRectCallout">
            <a:avLst>
              <a:gd name="adj1" fmla="val -43697"/>
              <a:gd name="adj2" fmla="val 70192"/>
              <a:gd name="adj3" fmla="val 16667"/>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r>
              <a:rPr lang="fr-FR" sz="2400" dirty="0">
                <a:solidFill>
                  <a:prstClr val="white"/>
                </a:solidFill>
                <a:latin typeface="Calibri"/>
              </a:rPr>
              <a:t>Imaginer et écrire les pensées d’une Joconde détournée.</a:t>
            </a:r>
          </a:p>
        </p:txBody>
      </p:sp>
      <p:sp>
        <p:nvSpPr>
          <p:cNvPr id="7" name="Légende encadrée avec une bordure 2 6"/>
          <p:cNvSpPr/>
          <p:nvPr/>
        </p:nvSpPr>
        <p:spPr>
          <a:xfrm flipH="1">
            <a:off x="294523" y="81353"/>
            <a:ext cx="4244469" cy="1310628"/>
          </a:xfrm>
          <a:prstGeom prst="accentBorderCallout2">
            <a:avLst>
              <a:gd name="adj1" fmla="val 18750"/>
              <a:gd name="adj2" fmla="val -8333"/>
              <a:gd name="adj3" fmla="val 18750"/>
              <a:gd name="adj4" fmla="val -16667"/>
              <a:gd name="adj5" fmla="val 147710"/>
              <a:gd name="adj6" fmla="val -14197"/>
            </a:avLst>
          </a:prstGeom>
          <a:solidFill>
            <a:schemeClr val="accent5">
              <a:lumMod val="75000"/>
            </a:schemeClr>
          </a:soli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fr-FR" sz="2667" dirty="0"/>
              <a:t>Varier les productions : écrites, orales, graphiques </a:t>
            </a:r>
            <a:r>
              <a:rPr lang="mr-IN" sz="2667" dirty="0"/>
              <a:t>…</a:t>
            </a:r>
            <a:endParaRPr lang="fr-FR" sz="2667" dirty="0"/>
          </a:p>
        </p:txBody>
      </p:sp>
      <p:sp>
        <p:nvSpPr>
          <p:cNvPr id="8" name="Espace réservé du numéro de diapositive 7"/>
          <p:cNvSpPr>
            <a:spLocks noGrp="1"/>
          </p:cNvSpPr>
          <p:nvPr>
            <p:ph type="sldNum" sz="quarter" idx="12"/>
          </p:nvPr>
        </p:nvSpPr>
        <p:spPr/>
        <p:txBody>
          <a:bodyPr/>
          <a:lstStyle/>
          <a:p>
            <a:fld id="{2878D22E-BABC-454D-AB1B-D398556C1CD2}" type="slidenum">
              <a:rPr lang="fr-FR" smtClean="0">
                <a:solidFill>
                  <a:prstClr val="black">
                    <a:tint val="75000"/>
                  </a:prstClr>
                </a:solidFill>
                <a:latin typeface="Calibri"/>
              </a:rPr>
              <a:pPr/>
              <a:t>39</a:t>
            </a:fld>
            <a:endParaRPr lang="fr-FR">
              <a:solidFill>
                <a:prstClr val="black">
                  <a:tint val="75000"/>
                </a:prstClr>
              </a:solidFill>
              <a:latin typeface="Calibri"/>
            </a:endParaRPr>
          </a:p>
        </p:txBody>
      </p:sp>
    </p:spTree>
    <p:extLst>
      <p:ext uri="{BB962C8B-B14F-4D97-AF65-F5344CB8AC3E}">
        <p14:creationId xmlns:p14="http://schemas.microsoft.com/office/powerpoint/2010/main" val="271047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me 2"/>
          <p:cNvGraphicFramePr/>
          <p:nvPr>
            <p:extLst>
              <p:ext uri="{D42A27DB-BD31-4B8C-83A1-F6EECF244321}">
                <p14:modId xmlns:p14="http://schemas.microsoft.com/office/powerpoint/2010/main" val="419983211"/>
              </p:ext>
            </p:extLst>
          </p:nvPr>
        </p:nvGraphicFramePr>
        <p:xfrm>
          <a:off x="400559" y="1565982"/>
          <a:ext cx="11443779" cy="49348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re 4">
            <a:extLst>
              <a:ext uri="{FF2B5EF4-FFF2-40B4-BE49-F238E27FC236}">
                <a16:creationId xmlns:a16="http://schemas.microsoft.com/office/drawing/2014/main" id="{D63EA7A3-8846-124C-A50F-58ADC59D4A82}"/>
              </a:ext>
            </a:extLst>
          </p:cNvPr>
          <p:cNvSpPr>
            <a:spLocks noGrp="1"/>
          </p:cNvSpPr>
          <p:nvPr>
            <p:ph type="title"/>
          </p:nvPr>
        </p:nvSpPr>
        <p:spPr>
          <a:xfrm>
            <a:off x="1024128" y="585216"/>
            <a:ext cx="8762810" cy="980766"/>
          </a:xfrm>
        </p:spPr>
        <p:txBody>
          <a:bodyPr/>
          <a:lstStyle/>
          <a:p>
            <a:r>
              <a:rPr lang="fr-FR" dirty="0"/>
              <a:t>Des textes d’envergure</a:t>
            </a:r>
          </a:p>
        </p:txBody>
      </p:sp>
    </p:spTree>
    <p:extLst>
      <p:ext uri="{BB962C8B-B14F-4D97-AF65-F5344CB8AC3E}">
        <p14:creationId xmlns:p14="http://schemas.microsoft.com/office/powerpoint/2010/main" val="9655026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3281216554_1_2_t2HGKzQZ.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9207" y="472007"/>
            <a:ext cx="2843448" cy="3192996"/>
          </a:xfrm>
          <a:prstGeom prst="rect">
            <a:avLst/>
          </a:prstGeom>
          <a:ln>
            <a:solidFill>
              <a:srgbClr val="000000"/>
            </a:solidFill>
          </a:ln>
        </p:spPr>
      </p:pic>
      <p:pic>
        <p:nvPicPr>
          <p:cNvPr id="3" name="Image 2" descr="picasso-mona-lisa.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54911" y="360159"/>
            <a:ext cx="2126669" cy="3304844"/>
          </a:xfrm>
          <a:prstGeom prst="rect">
            <a:avLst/>
          </a:prstGeom>
          <a:ln>
            <a:solidFill>
              <a:srgbClr val="000000"/>
            </a:solidFill>
          </a:ln>
        </p:spPr>
      </p:pic>
      <p:pic>
        <p:nvPicPr>
          <p:cNvPr id="4" name="Image 3" descr="Unknown.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16285" y="360159"/>
            <a:ext cx="2297420" cy="3304844"/>
          </a:xfrm>
          <a:prstGeom prst="rect">
            <a:avLst/>
          </a:prstGeom>
          <a:ln>
            <a:solidFill>
              <a:srgbClr val="000000"/>
            </a:solidFill>
          </a:ln>
        </p:spPr>
      </p:pic>
      <p:pic>
        <p:nvPicPr>
          <p:cNvPr id="5" name="Image 4" descr="mona-lisa-01.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886281" y="360159"/>
            <a:ext cx="2271793" cy="3304844"/>
          </a:xfrm>
          <a:prstGeom prst="rect">
            <a:avLst/>
          </a:prstGeom>
          <a:ln>
            <a:solidFill>
              <a:srgbClr val="000000"/>
            </a:solidFill>
          </a:ln>
        </p:spPr>
      </p:pic>
      <p:pic>
        <p:nvPicPr>
          <p:cNvPr id="6" name="Image 5" descr="invader_monalisa.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68141" y="4004918"/>
            <a:ext cx="3955769" cy="2492135"/>
          </a:xfrm>
          <a:prstGeom prst="rect">
            <a:avLst/>
          </a:prstGeom>
          <a:ln>
            <a:solidFill>
              <a:srgbClr val="000000"/>
            </a:solidFill>
          </a:ln>
        </p:spPr>
      </p:pic>
      <p:pic>
        <p:nvPicPr>
          <p:cNvPr id="7" name="Image 6" descr="chocolat-detourne-uvre-dart-L-bWp0Ji.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580596" y="4137012"/>
            <a:ext cx="1770992" cy="2360040"/>
          </a:xfrm>
          <a:prstGeom prst="rect">
            <a:avLst/>
          </a:prstGeom>
          <a:ln>
            <a:solidFill>
              <a:srgbClr val="000000"/>
            </a:solidFill>
          </a:ln>
        </p:spPr>
      </p:pic>
      <p:pic>
        <p:nvPicPr>
          <p:cNvPr id="8" name="Image 7" descr="autoportrait-en-mona-lisa-de-salvador-dali.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793598" y="4004917"/>
            <a:ext cx="1837873" cy="2634284"/>
          </a:xfrm>
          <a:prstGeom prst="rect">
            <a:avLst/>
          </a:prstGeom>
          <a:ln>
            <a:solidFill>
              <a:srgbClr val="000000"/>
            </a:solidFill>
          </a:ln>
        </p:spPr>
      </p:pic>
      <p:sp>
        <p:nvSpPr>
          <p:cNvPr id="9" name="Espace réservé du numéro de diapositive 8"/>
          <p:cNvSpPr>
            <a:spLocks noGrp="1"/>
          </p:cNvSpPr>
          <p:nvPr>
            <p:ph type="sldNum" sz="quarter" idx="12"/>
          </p:nvPr>
        </p:nvSpPr>
        <p:spPr/>
        <p:txBody>
          <a:bodyPr/>
          <a:lstStyle/>
          <a:p>
            <a:fld id="{2878D22E-BABC-454D-AB1B-D398556C1CD2}" type="slidenum">
              <a:rPr lang="fr-FR" smtClean="0">
                <a:solidFill>
                  <a:prstClr val="black">
                    <a:tint val="75000"/>
                  </a:prstClr>
                </a:solidFill>
                <a:latin typeface="Calibri"/>
              </a:rPr>
              <a:pPr/>
              <a:t>40</a:t>
            </a:fld>
            <a:endParaRPr lang="fr-FR">
              <a:solidFill>
                <a:prstClr val="black">
                  <a:tint val="75000"/>
                </a:prstClr>
              </a:solidFill>
              <a:latin typeface="Calibri"/>
            </a:endParaRPr>
          </a:p>
        </p:txBody>
      </p:sp>
    </p:spTree>
    <p:extLst>
      <p:ext uri="{BB962C8B-B14F-4D97-AF65-F5344CB8AC3E}">
        <p14:creationId xmlns:p14="http://schemas.microsoft.com/office/powerpoint/2010/main" val="7130607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03147D5D-E5C7-7746-90DF-22F70F410E2B}"/>
              </a:ext>
            </a:extLst>
          </p:cNvPr>
          <p:cNvSpPr>
            <a:spLocks noGrp="1"/>
          </p:cNvSpPr>
          <p:nvPr>
            <p:ph type="title"/>
          </p:nvPr>
        </p:nvSpPr>
        <p:spPr>
          <a:solidFill>
            <a:schemeClr val="bg1"/>
          </a:solidFill>
        </p:spPr>
        <p:txBody>
          <a:bodyPr/>
          <a:lstStyle/>
          <a:p>
            <a:r>
              <a:rPr lang="fr-FR" dirty="0"/>
              <a:t>SEANCE 2</a:t>
            </a:r>
          </a:p>
        </p:txBody>
      </p:sp>
      <p:sp>
        <p:nvSpPr>
          <p:cNvPr id="8" name="Espace réservé du texte 7">
            <a:extLst>
              <a:ext uri="{FF2B5EF4-FFF2-40B4-BE49-F238E27FC236}">
                <a16:creationId xmlns:a16="http://schemas.microsoft.com/office/drawing/2014/main" id="{B416EEE6-61CC-7245-80F4-AB529C1A0DC9}"/>
              </a:ext>
            </a:extLst>
          </p:cNvPr>
          <p:cNvSpPr>
            <a:spLocks noGrp="1"/>
          </p:cNvSpPr>
          <p:nvPr>
            <p:ph type="body" sz="half" idx="2"/>
          </p:nvPr>
        </p:nvSpPr>
        <p:spPr>
          <a:xfrm>
            <a:off x="240356" y="2451245"/>
            <a:ext cx="5009605" cy="2848476"/>
          </a:xfrm>
        </p:spPr>
        <p:txBody>
          <a:bodyPr>
            <a:normAutofit/>
          </a:bodyPr>
          <a:lstStyle/>
          <a:p>
            <a:pPr marL="457200" indent="-457200">
              <a:buFont typeface="Arial" panose="020B0604020202020204" pitchFamily="34" charset="0"/>
              <a:buChar char="•"/>
            </a:pPr>
            <a:r>
              <a:rPr lang="fr-FR" sz="2800" dirty="0">
                <a:latin typeface="Bell MT" panose="02020503060305020303" pitchFamily="18" charset="77"/>
              </a:rPr>
              <a:t>Que s’est-il passé le 22 août 1911 ?</a:t>
            </a:r>
          </a:p>
          <a:p>
            <a:pPr marL="457200" indent="-457200">
              <a:buFont typeface="Arial" panose="020B0604020202020204" pitchFamily="34" charset="0"/>
              <a:buChar char="•"/>
            </a:pPr>
            <a:r>
              <a:rPr lang="fr-FR" sz="2800" dirty="0">
                <a:latin typeface="Bell MT" panose="02020503060305020303" pitchFamily="18" charset="77"/>
              </a:rPr>
              <a:t>Que pouvez-vous nous dire sur le déroulé de cette enquête ?</a:t>
            </a:r>
          </a:p>
        </p:txBody>
      </p:sp>
      <p:sp>
        <p:nvSpPr>
          <p:cNvPr id="3" name="Espace réservé du numéro de diapositive 2">
            <a:extLst>
              <a:ext uri="{FF2B5EF4-FFF2-40B4-BE49-F238E27FC236}">
                <a16:creationId xmlns:a16="http://schemas.microsoft.com/office/drawing/2014/main" id="{289CC1E9-7636-164D-8C30-99691488D704}"/>
              </a:ext>
            </a:extLst>
          </p:cNvPr>
          <p:cNvSpPr>
            <a:spLocks noGrp="1"/>
          </p:cNvSpPr>
          <p:nvPr>
            <p:ph type="sldNum" sz="quarter" idx="12"/>
          </p:nvPr>
        </p:nvSpPr>
        <p:spPr/>
        <p:txBody>
          <a:bodyPr/>
          <a:lstStyle/>
          <a:p>
            <a:fld id="{8A7A6979-0714-4377-B894-6BE4C2D6E202}" type="slidenum">
              <a:rPr lang="en-US" smtClean="0"/>
              <a:t>41</a:t>
            </a:fld>
            <a:endParaRPr lang="en-US" dirty="0"/>
          </a:p>
        </p:txBody>
      </p:sp>
      <p:pic>
        <p:nvPicPr>
          <p:cNvPr id="10" name="Espace réservé pour une image  2" descr="IMG_9914.JPG">
            <a:extLst>
              <a:ext uri="{FF2B5EF4-FFF2-40B4-BE49-F238E27FC236}">
                <a16:creationId xmlns:a16="http://schemas.microsoft.com/office/drawing/2014/main" id="{A9DB850F-F26D-6F4C-BB17-4A328B3308DB}"/>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4896395" y="1340189"/>
            <a:ext cx="7229702" cy="4433522"/>
          </a:xfrm>
          <a:ln>
            <a:solidFill>
              <a:schemeClr val="tx1"/>
            </a:solidFill>
          </a:ln>
        </p:spPr>
      </p:pic>
    </p:spTree>
    <p:extLst>
      <p:ext uri="{BB962C8B-B14F-4D97-AF65-F5344CB8AC3E}">
        <p14:creationId xmlns:p14="http://schemas.microsoft.com/office/powerpoint/2010/main" val="40468659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5744759D-0EFF-4FB2-9CCE-04E00944F0FE}" type="slidenum">
              <a:rPr lang="en-US" smtClean="0">
                <a:solidFill>
                  <a:prstClr val="black">
                    <a:tint val="95000"/>
                  </a:prstClr>
                </a:solidFill>
                <a:latin typeface="Corbel"/>
              </a:rPr>
              <a:pPr/>
              <a:t>42</a:t>
            </a:fld>
            <a:endParaRPr lang="en-US" dirty="0">
              <a:solidFill>
                <a:prstClr val="black">
                  <a:tint val="95000"/>
                </a:prstClr>
              </a:solidFill>
              <a:latin typeface="Corbel"/>
            </a:endParaRPr>
          </a:p>
        </p:txBody>
      </p:sp>
      <p:sp>
        <p:nvSpPr>
          <p:cNvPr id="6" name="Bulle ronde 5"/>
          <p:cNvSpPr/>
          <p:nvPr/>
        </p:nvSpPr>
        <p:spPr>
          <a:xfrm>
            <a:off x="4639336" y="495719"/>
            <a:ext cx="4829547" cy="2100524"/>
          </a:xfrm>
          <a:prstGeom prst="wedgeEllipseCallout">
            <a:avLst>
              <a:gd name="adj1" fmla="val -57290"/>
              <a:gd name="adj2" fmla="val 59413"/>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9170"/>
            <a:r>
              <a:rPr lang="fr-FR" sz="2133" dirty="0">
                <a:solidFill>
                  <a:prstClr val="white"/>
                </a:solidFill>
                <a:latin typeface="Corbel"/>
              </a:rPr>
              <a:t>En APC, l’enseignant lit le texte à haute voix. </a:t>
            </a:r>
          </a:p>
          <a:p>
            <a:pPr algn="ctr" defTabSz="1219170"/>
            <a:r>
              <a:rPr lang="fr-FR" sz="2133" dirty="0">
                <a:solidFill>
                  <a:prstClr val="white"/>
                </a:solidFill>
                <a:latin typeface="Corbel"/>
              </a:rPr>
              <a:t>Les élèves annotent, encadrent, surlignent, légendent et  titrent.</a:t>
            </a:r>
          </a:p>
        </p:txBody>
      </p:sp>
      <p:pic>
        <p:nvPicPr>
          <p:cNvPr id="7" name="Image 6" descr="IMG_1770.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84548" y="286247"/>
            <a:ext cx="3328453" cy="2925644"/>
          </a:xfrm>
          <a:prstGeom prst="rect">
            <a:avLst/>
          </a:prstGeom>
          <a:ln>
            <a:solidFill>
              <a:srgbClr val="000000"/>
            </a:solidFill>
          </a:ln>
        </p:spPr>
      </p:pic>
      <p:pic>
        <p:nvPicPr>
          <p:cNvPr id="8" name="Image 7" descr="IMG_1768.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63689" y="3619580"/>
            <a:ext cx="4829547" cy="3131739"/>
          </a:xfrm>
          <a:prstGeom prst="rect">
            <a:avLst/>
          </a:prstGeom>
          <a:ln>
            <a:solidFill>
              <a:srgbClr val="000000"/>
            </a:solidFill>
          </a:ln>
        </p:spPr>
      </p:pic>
      <p:sp>
        <p:nvSpPr>
          <p:cNvPr id="9" name="Légende encadrée avec une bordure 2 8"/>
          <p:cNvSpPr/>
          <p:nvPr/>
        </p:nvSpPr>
        <p:spPr>
          <a:xfrm>
            <a:off x="6544368" y="3013951"/>
            <a:ext cx="5373312" cy="2606861"/>
          </a:xfrm>
          <a:prstGeom prst="accentBorderCallout2">
            <a:avLst>
              <a:gd name="adj1" fmla="val 18750"/>
              <a:gd name="adj2" fmla="val -8333"/>
              <a:gd name="adj3" fmla="val 18750"/>
              <a:gd name="adj4" fmla="val -16667"/>
              <a:gd name="adj5" fmla="val 109542"/>
              <a:gd name="adj6" fmla="val -25893"/>
            </a:avLst>
          </a:prstGeom>
          <a:solidFill>
            <a:schemeClr val="accent5">
              <a:lumMod val="75000"/>
            </a:schemeClr>
          </a:soli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defTabSz="1219170"/>
            <a:r>
              <a:rPr lang="fr-FR" sz="2667" b="1" dirty="0">
                <a:solidFill>
                  <a:prstClr val="white"/>
                </a:solidFill>
                <a:latin typeface="Corbel"/>
              </a:rPr>
              <a:t>Préparer </a:t>
            </a:r>
            <a:r>
              <a:rPr lang="fr-FR" sz="2667" dirty="0">
                <a:solidFill>
                  <a:prstClr val="white"/>
                </a:solidFill>
                <a:latin typeface="Corbel"/>
              </a:rPr>
              <a:t>: </a:t>
            </a:r>
          </a:p>
          <a:p>
            <a:pPr defTabSz="1219170"/>
            <a:r>
              <a:rPr lang="fr-FR" sz="2667" dirty="0">
                <a:solidFill>
                  <a:prstClr val="white"/>
                </a:solidFill>
                <a:latin typeface="Corbel"/>
              </a:rPr>
              <a:t>Réunir les conditions de la compréhension de la future séance collective.</a:t>
            </a:r>
          </a:p>
          <a:p>
            <a:pPr defTabSz="1219170"/>
            <a:endParaRPr lang="fr-FR" sz="2667" dirty="0">
              <a:solidFill>
                <a:prstClr val="white"/>
              </a:solidFill>
              <a:latin typeface="Corbel"/>
            </a:endParaRPr>
          </a:p>
          <a:p>
            <a:pPr defTabSz="1219170"/>
            <a:r>
              <a:rPr lang="fr-FR" sz="2667" dirty="0">
                <a:solidFill>
                  <a:prstClr val="white"/>
                </a:solidFill>
                <a:latin typeface="Corbel"/>
              </a:rPr>
              <a:t>Réduire la part d’inconnu.</a:t>
            </a:r>
          </a:p>
        </p:txBody>
      </p:sp>
    </p:spTree>
    <p:extLst>
      <p:ext uri="{BB962C8B-B14F-4D97-AF65-F5344CB8AC3E}">
        <p14:creationId xmlns:p14="http://schemas.microsoft.com/office/powerpoint/2010/main" val="2435482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665D3D45-150F-8B46-9BF4-8B97F894542A}" type="slidenum">
              <a:rPr lang="fr-FR">
                <a:solidFill>
                  <a:prstClr val="black">
                    <a:tint val="75000"/>
                  </a:prstClr>
                </a:solidFill>
                <a:latin typeface="Calibri"/>
              </a:rPr>
              <a:pPr/>
              <a:t>43</a:t>
            </a:fld>
            <a:endParaRPr lang="fr-FR">
              <a:solidFill>
                <a:prstClr val="black">
                  <a:tint val="75000"/>
                </a:prstClr>
              </a:solidFill>
              <a:latin typeface="Calibri"/>
            </a:endParaRPr>
          </a:p>
        </p:txBody>
      </p:sp>
      <p:pic>
        <p:nvPicPr>
          <p:cNvPr id="5" name="Image 4" descr="IMG_9890.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5552" y="2568260"/>
            <a:ext cx="2717145" cy="2037859"/>
          </a:xfrm>
          <a:prstGeom prst="rect">
            <a:avLst/>
          </a:prstGeom>
          <a:ln>
            <a:solidFill>
              <a:srgbClr val="000000"/>
            </a:solidFill>
          </a:ln>
        </p:spPr>
      </p:pic>
      <p:pic>
        <p:nvPicPr>
          <p:cNvPr id="6" name="Image 5" descr="IMG_9899.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5551" y="4703276"/>
            <a:ext cx="2690935" cy="2018201"/>
          </a:xfrm>
          <a:prstGeom prst="rect">
            <a:avLst/>
          </a:prstGeom>
          <a:ln>
            <a:solidFill>
              <a:srgbClr val="000000"/>
            </a:solidFill>
          </a:ln>
        </p:spPr>
      </p:pic>
      <p:sp>
        <p:nvSpPr>
          <p:cNvPr id="7" name="Bulle rectangulaire à coins arrondis 6"/>
          <p:cNvSpPr/>
          <p:nvPr/>
        </p:nvSpPr>
        <p:spPr>
          <a:xfrm>
            <a:off x="3804779" y="3667092"/>
            <a:ext cx="3125916" cy="3052136"/>
          </a:xfrm>
          <a:prstGeom prst="wedgeRoundRectCallout">
            <a:avLst>
              <a:gd name="adj1" fmla="val -65268"/>
              <a:gd name="adj2" fmla="val 20426"/>
              <a:gd name="adj3" fmla="val 16667"/>
            </a:avLst>
          </a:prstGeom>
          <a:solidFill>
            <a:schemeClr val="accent2"/>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9170"/>
            <a:r>
              <a:rPr lang="fr-FR" sz="2667" dirty="0">
                <a:solidFill>
                  <a:prstClr val="white"/>
                </a:solidFill>
                <a:latin typeface="Calibri"/>
              </a:rPr>
              <a:t>Les élèves lisent silencieusement un article documentaire sur le vol de la Joconde (1911).</a:t>
            </a:r>
          </a:p>
        </p:txBody>
      </p:sp>
      <p:pic>
        <p:nvPicPr>
          <p:cNvPr id="8" name="Image 7" descr="IMG_9896.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85045" y="3166855"/>
            <a:ext cx="4739495" cy="3554621"/>
          </a:xfrm>
          <a:prstGeom prst="rect">
            <a:avLst/>
          </a:prstGeom>
          <a:ln>
            <a:solidFill>
              <a:schemeClr val="tx1"/>
            </a:solidFill>
          </a:ln>
        </p:spPr>
      </p:pic>
      <p:sp>
        <p:nvSpPr>
          <p:cNvPr id="9" name="Bulle rectangulaire à coins arrondis 8"/>
          <p:cNvSpPr/>
          <p:nvPr/>
        </p:nvSpPr>
        <p:spPr>
          <a:xfrm>
            <a:off x="7489340" y="572494"/>
            <a:ext cx="4535197" cy="2219095"/>
          </a:xfrm>
          <a:prstGeom prst="wedgeRoundRectCallout">
            <a:avLst>
              <a:gd name="adj1" fmla="val 3235"/>
              <a:gd name="adj2" fmla="val 75077"/>
              <a:gd name="adj3" fmla="val 16667"/>
            </a:avLst>
          </a:prstGeom>
          <a:solidFill>
            <a:schemeClr val="accent2"/>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9170"/>
            <a:r>
              <a:rPr lang="fr-FR" sz="2667" dirty="0">
                <a:solidFill>
                  <a:prstClr val="white"/>
                </a:solidFill>
                <a:latin typeface="Calibri"/>
              </a:rPr>
              <a:t>Ils repèrent et relèvent des informations pour chaque indication (date, nombre, nom propre).</a:t>
            </a:r>
          </a:p>
        </p:txBody>
      </p:sp>
      <p:sp>
        <p:nvSpPr>
          <p:cNvPr id="13" name="Légende encadrée avec une bordure 2 12"/>
          <p:cNvSpPr/>
          <p:nvPr/>
        </p:nvSpPr>
        <p:spPr>
          <a:xfrm flipH="1">
            <a:off x="285551" y="192016"/>
            <a:ext cx="5772261" cy="1902697"/>
          </a:xfrm>
          <a:prstGeom prst="accentBorderCallout2">
            <a:avLst>
              <a:gd name="adj1" fmla="val 18750"/>
              <a:gd name="adj2" fmla="val -8333"/>
              <a:gd name="adj3" fmla="val 18750"/>
              <a:gd name="adj4" fmla="val -16667"/>
              <a:gd name="adj5" fmla="val 147710"/>
              <a:gd name="adj6" fmla="val -14197"/>
            </a:avLst>
          </a:prstGeom>
          <a:solidFill>
            <a:schemeClr val="accent5">
              <a:lumMod val="75000"/>
            </a:schemeClr>
          </a:soli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defTabSz="1219170"/>
            <a:r>
              <a:rPr lang="fr-FR" sz="2400" dirty="0">
                <a:solidFill>
                  <a:prstClr val="white"/>
                </a:solidFill>
                <a:latin typeface="Calibri"/>
              </a:rPr>
              <a:t>S’approprier individuellement un texte écrit</a:t>
            </a:r>
          </a:p>
          <a:p>
            <a:pPr defTabSz="1219170"/>
            <a:endParaRPr lang="fr-FR" sz="2400" dirty="0">
              <a:solidFill>
                <a:prstClr val="white"/>
              </a:solidFill>
              <a:latin typeface="Calibri"/>
            </a:endParaRPr>
          </a:p>
          <a:p>
            <a:pPr marL="457189" indent="-457189" defTabSz="1219170">
              <a:buFont typeface="Wingdings" charset="2"/>
              <a:buChar char="Ø"/>
            </a:pPr>
            <a:r>
              <a:rPr lang="fr-FR" sz="2400" dirty="0">
                <a:solidFill>
                  <a:prstClr val="white"/>
                </a:solidFill>
                <a:latin typeface="Calibri"/>
              </a:rPr>
              <a:t>Prélever</a:t>
            </a:r>
          </a:p>
          <a:p>
            <a:pPr marL="457189" indent="-457189" defTabSz="1219170">
              <a:buFont typeface="Wingdings" charset="2"/>
              <a:buChar char="Ø"/>
            </a:pPr>
            <a:r>
              <a:rPr lang="fr-FR" sz="2400" dirty="0">
                <a:solidFill>
                  <a:prstClr val="white"/>
                </a:solidFill>
                <a:latin typeface="Calibri"/>
              </a:rPr>
              <a:t>Inférer</a:t>
            </a:r>
          </a:p>
          <a:p>
            <a:pPr marL="457189" indent="-457189" defTabSz="1219170">
              <a:buFont typeface="Wingdings" charset="2"/>
              <a:buChar char="Ø"/>
            </a:pPr>
            <a:r>
              <a:rPr lang="fr-FR" sz="2400" dirty="0">
                <a:solidFill>
                  <a:prstClr val="white"/>
                </a:solidFill>
                <a:latin typeface="Calibri"/>
              </a:rPr>
              <a:t>Interpréter</a:t>
            </a:r>
          </a:p>
        </p:txBody>
      </p:sp>
    </p:spTree>
    <p:extLst>
      <p:ext uri="{BB962C8B-B14F-4D97-AF65-F5344CB8AC3E}">
        <p14:creationId xmlns:p14="http://schemas.microsoft.com/office/powerpoint/2010/main" val="1465959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1000" fill="hold"/>
                                        <p:tgtEl>
                                          <p:spTgt spid="13"/>
                                        </p:tgtEl>
                                        <p:attrNameLst>
                                          <p:attrName>ppt_w</p:attrName>
                                        </p:attrNameLst>
                                      </p:cBhvr>
                                      <p:tavLst>
                                        <p:tav tm="0">
                                          <p:val>
                                            <p:fltVal val="0"/>
                                          </p:val>
                                        </p:tav>
                                        <p:tav tm="100000">
                                          <p:val>
                                            <p:strVal val="#ppt_w"/>
                                          </p:val>
                                        </p:tav>
                                      </p:tavLst>
                                    </p:anim>
                                    <p:anim calcmode="lin" valueType="num">
                                      <p:cBhvr>
                                        <p:cTn id="40" dur="1000" fill="hold"/>
                                        <p:tgtEl>
                                          <p:spTgt spid="13"/>
                                        </p:tgtEl>
                                        <p:attrNameLst>
                                          <p:attrName>ppt_h</p:attrName>
                                        </p:attrNameLst>
                                      </p:cBhvr>
                                      <p:tavLst>
                                        <p:tav tm="0">
                                          <p:val>
                                            <p:fltVal val="0"/>
                                          </p:val>
                                        </p:tav>
                                        <p:tav tm="100000">
                                          <p:val>
                                            <p:strVal val="#ppt_h"/>
                                          </p:val>
                                        </p:tav>
                                      </p:tavLst>
                                    </p:anim>
                                    <p:anim calcmode="lin" valueType="num">
                                      <p:cBhvr>
                                        <p:cTn id="41" dur="1000" fill="hold"/>
                                        <p:tgtEl>
                                          <p:spTgt spid="13"/>
                                        </p:tgtEl>
                                        <p:attrNameLst>
                                          <p:attrName>style.rotation</p:attrName>
                                        </p:attrNameLst>
                                      </p:cBhvr>
                                      <p:tavLst>
                                        <p:tav tm="0">
                                          <p:val>
                                            <p:fltVal val="90"/>
                                          </p:val>
                                        </p:tav>
                                        <p:tav tm="100000">
                                          <p:val>
                                            <p:fltVal val="0"/>
                                          </p:val>
                                        </p:tav>
                                      </p:tavLst>
                                    </p:anim>
                                    <p:animEffect transition="in" filter="fade">
                                      <p:cBhvr>
                                        <p:cTn id="4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665D3D45-150F-8B46-9BF4-8B97F894542A}" type="slidenum">
              <a:rPr lang="fr-FR">
                <a:solidFill>
                  <a:prstClr val="black">
                    <a:tint val="75000"/>
                  </a:prstClr>
                </a:solidFill>
                <a:latin typeface="Calibri"/>
              </a:rPr>
              <a:pPr/>
              <a:t>44</a:t>
            </a:fld>
            <a:endParaRPr lang="fr-FR">
              <a:solidFill>
                <a:prstClr val="black">
                  <a:tint val="75000"/>
                </a:prstClr>
              </a:solidFill>
              <a:latin typeface="Calibri"/>
            </a:endParaRPr>
          </a:p>
        </p:txBody>
      </p:sp>
      <p:pic>
        <p:nvPicPr>
          <p:cNvPr id="3" name="Image 2" descr="Capture d’écran 2019-03-16 à 21.05.4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4673" y="3726847"/>
            <a:ext cx="5451745" cy="2629504"/>
          </a:xfrm>
          <a:prstGeom prst="rect">
            <a:avLst/>
          </a:prstGeom>
          <a:ln>
            <a:solidFill>
              <a:srgbClr val="000000"/>
            </a:solidFill>
          </a:ln>
        </p:spPr>
      </p:pic>
      <p:sp>
        <p:nvSpPr>
          <p:cNvPr id="4" name="Bulle rectangulaire à coins arrondis 3"/>
          <p:cNvSpPr/>
          <p:nvPr/>
        </p:nvSpPr>
        <p:spPr>
          <a:xfrm>
            <a:off x="372134" y="258779"/>
            <a:ext cx="3870180" cy="3052136"/>
          </a:xfrm>
          <a:prstGeom prst="wedgeRoundRectCallout">
            <a:avLst>
              <a:gd name="adj1" fmla="val 60430"/>
              <a:gd name="adj2" fmla="val 56785"/>
              <a:gd name="adj3" fmla="val 16667"/>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9170"/>
            <a:r>
              <a:rPr lang="fr-FR" sz="2667" u="sng" dirty="0">
                <a:solidFill>
                  <a:prstClr val="white"/>
                </a:solidFill>
                <a:latin typeface="Calibri"/>
              </a:rPr>
              <a:t>Tour de cercle </a:t>
            </a:r>
            <a:r>
              <a:rPr lang="fr-FR" sz="2667" dirty="0">
                <a:solidFill>
                  <a:prstClr val="white"/>
                </a:solidFill>
                <a:latin typeface="Calibri"/>
              </a:rPr>
              <a:t>: </a:t>
            </a:r>
          </a:p>
          <a:p>
            <a:pPr algn="ctr" defTabSz="1219170"/>
            <a:r>
              <a:rPr lang="fr-FR" sz="2667" dirty="0">
                <a:solidFill>
                  <a:prstClr val="white"/>
                </a:solidFill>
                <a:latin typeface="Calibri"/>
              </a:rPr>
              <a:t>½ classe raconte le texte documentaire avec insertion de l’indice donné lors de chaque prise de parole</a:t>
            </a:r>
          </a:p>
        </p:txBody>
      </p:sp>
      <p:pic>
        <p:nvPicPr>
          <p:cNvPr id="5" name="Image 4" descr="IMG_9940.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185584" y="2571144"/>
            <a:ext cx="5672667" cy="3897845"/>
          </a:xfrm>
          <a:prstGeom prst="rect">
            <a:avLst/>
          </a:prstGeom>
          <a:ln>
            <a:solidFill>
              <a:schemeClr val="tx1"/>
            </a:solidFill>
          </a:ln>
        </p:spPr>
      </p:pic>
      <p:sp>
        <p:nvSpPr>
          <p:cNvPr id="6" name="Bulle rectangulaire à coins arrondis 5"/>
          <p:cNvSpPr/>
          <p:nvPr/>
        </p:nvSpPr>
        <p:spPr>
          <a:xfrm>
            <a:off x="7698832" y="258780"/>
            <a:ext cx="4159419" cy="1963721"/>
          </a:xfrm>
          <a:prstGeom prst="wedgeRoundRectCallout">
            <a:avLst>
              <a:gd name="adj1" fmla="val -34194"/>
              <a:gd name="adj2" fmla="val 66964"/>
              <a:gd name="adj3" fmla="val 16667"/>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9170"/>
            <a:r>
              <a:rPr lang="fr-FR" sz="2667" dirty="0">
                <a:solidFill>
                  <a:prstClr val="white"/>
                </a:solidFill>
                <a:latin typeface="Calibri"/>
              </a:rPr>
              <a:t>Les élèves prennent des notes sur la fin de l’enquête en écoutant une vidéo.</a:t>
            </a:r>
          </a:p>
        </p:txBody>
      </p:sp>
      <p:sp>
        <p:nvSpPr>
          <p:cNvPr id="7" name="Légende encadrée avec une bordure 2 6"/>
          <p:cNvSpPr/>
          <p:nvPr/>
        </p:nvSpPr>
        <p:spPr>
          <a:xfrm flipH="1">
            <a:off x="4507325" y="192015"/>
            <a:ext cx="2298184" cy="2199448"/>
          </a:xfrm>
          <a:prstGeom prst="accentBorderCallout2">
            <a:avLst>
              <a:gd name="adj1" fmla="val 18750"/>
              <a:gd name="adj2" fmla="val -8333"/>
              <a:gd name="adj3" fmla="val 18750"/>
              <a:gd name="adj4" fmla="val -16667"/>
              <a:gd name="adj5" fmla="val 99297"/>
              <a:gd name="adj6" fmla="val -21793"/>
            </a:avLst>
          </a:prstGeom>
          <a:solidFill>
            <a:schemeClr val="accent5">
              <a:lumMod val="75000"/>
            </a:schemeClr>
          </a:soli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defTabSz="1219170"/>
            <a:r>
              <a:rPr lang="fr-FR" sz="2400" dirty="0">
                <a:solidFill>
                  <a:prstClr val="white"/>
                </a:solidFill>
                <a:latin typeface="Calibri"/>
              </a:rPr>
              <a:t>Varier les productions</a:t>
            </a:r>
          </a:p>
          <a:p>
            <a:pPr defTabSz="1219170"/>
            <a:endParaRPr lang="fr-FR" sz="2400" dirty="0">
              <a:solidFill>
                <a:prstClr val="white"/>
              </a:solidFill>
              <a:latin typeface="Calibri"/>
            </a:endParaRPr>
          </a:p>
          <a:p>
            <a:pPr marL="457189" indent="-457189" defTabSz="1219170">
              <a:buFont typeface="Wingdings" charset="2"/>
              <a:buChar char="Ø"/>
            </a:pPr>
            <a:r>
              <a:rPr lang="fr-FR" sz="2400" dirty="0">
                <a:solidFill>
                  <a:prstClr val="white"/>
                </a:solidFill>
                <a:latin typeface="Calibri"/>
              </a:rPr>
              <a:t>Orales</a:t>
            </a:r>
          </a:p>
          <a:p>
            <a:pPr marL="457189" indent="-457189" defTabSz="1219170">
              <a:buFont typeface="Wingdings" charset="2"/>
              <a:buChar char="Ø"/>
            </a:pPr>
            <a:r>
              <a:rPr lang="fr-FR" sz="2400" dirty="0">
                <a:solidFill>
                  <a:prstClr val="white"/>
                </a:solidFill>
                <a:latin typeface="Calibri"/>
              </a:rPr>
              <a:t>Ecrites</a:t>
            </a:r>
          </a:p>
        </p:txBody>
      </p:sp>
    </p:spTree>
    <p:extLst>
      <p:ext uri="{BB962C8B-B14F-4D97-AF65-F5344CB8AC3E}">
        <p14:creationId xmlns:p14="http://schemas.microsoft.com/office/powerpoint/2010/main" val="1808885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par>
                                <p:cTn id="15" presetID="25"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20" dur="1000" fill="hold"/>
                                        <p:tgtEl>
                                          <p:spTgt spid="3"/>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childTnLst>
                                </p:cTn>
                              </p:par>
                              <p:par>
                                <p:cTn id="31" presetID="23" presetClass="entr" presetSubtype="16" fill="hold" nodeType="with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30"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800" decel="100000"/>
                                        <p:tgtEl>
                                          <p:spTgt spid="7"/>
                                        </p:tgtEl>
                                      </p:cBhvr>
                                    </p:animEffect>
                                    <p:anim calcmode="lin" valueType="num">
                                      <p:cBhvr>
                                        <p:cTn id="40" dur="800" decel="100000" fill="hold"/>
                                        <p:tgtEl>
                                          <p:spTgt spid="7"/>
                                        </p:tgtEl>
                                        <p:attrNameLst>
                                          <p:attrName>style.rotation</p:attrName>
                                        </p:attrNameLst>
                                      </p:cBhvr>
                                      <p:tavLst>
                                        <p:tav tm="0">
                                          <p:val>
                                            <p:fltVal val="-90"/>
                                          </p:val>
                                        </p:tav>
                                        <p:tav tm="100000">
                                          <p:val>
                                            <p:fltVal val="0"/>
                                          </p:val>
                                        </p:tav>
                                      </p:tavLst>
                                    </p:anim>
                                    <p:anim calcmode="lin" valueType="num">
                                      <p:cBhvr>
                                        <p:cTn id="41" dur="800" decel="100000" fill="hold"/>
                                        <p:tgtEl>
                                          <p:spTgt spid="7"/>
                                        </p:tgtEl>
                                        <p:attrNameLst>
                                          <p:attrName>ppt_x</p:attrName>
                                        </p:attrNameLst>
                                      </p:cBhvr>
                                      <p:tavLst>
                                        <p:tav tm="0">
                                          <p:val>
                                            <p:strVal val="#ppt_x+0.4"/>
                                          </p:val>
                                        </p:tav>
                                        <p:tav tm="100000">
                                          <p:val>
                                            <p:strVal val="#ppt_x-0.05"/>
                                          </p:val>
                                        </p:tav>
                                      </p:tavLst>
                                    </p:anim>
                                    <p:anim calcmode="lin" valueType="num">
                                      <p:cBhvr>
                                        <p:cTn id="42" dur="800" decel="100000" fill="hold"/>
                                        <p:tgtEl>
                                          <p:spTgt spid="7"/>
                                        </p:tgtEl>
                                        <p:attrNameLst>
                                          <p:attrName>ppt_y</p:attrName>
                                        </p:attrNameLst>
                                      </p:cBhvr>
                                      <p:tavLst>
                                        <p:tav tm="0">
                                          <p:val>
                                            <p:strVal val="#ppt_y-0.4"/>
                                          </p:val>
                                        </p:tav>
                                        <p:tav tm="100000">
                                          <p:val>
                                            <p:strVal val="#ppt_y+0.1"/>
                                          </p:val>
                                        </p:tav>
                                      </p:tavLst>
                                    </p:anim>
                                    <p:anim calcmode="lin" valueType="num">
                                      <p:cBhvr>
                                        <p:cTn id="43"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44"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665D3D45-150F-8B46-9BF4-8B97F894542A}" type="slidenum">
              <a:rPr lang="fr-FR">
                <a:solidFill>
                  <a:prstClr val="black">
                    <a:tint val="75000"/>
                  </a:prstClr>
                </a:solidFill>
                <a:latin typeface="Calibri"/>
              </a:rPr>
              <a:pPr/>
              <a:t>45</a:t>
            </a:fld>
            <a:endParaRPr lang="fr-FR">
              <a:solidFill>
                <a:prstClr val="black">
                  <a:tint val="75000"/>
                </a:prstClr>
              </a:solidFill>
              <a:latin typeface="Calibri"/>
            </a:endParaRPr>
          </a:p>
        </p:txBody>
      </p:sp>
      <p:pic>
        <p:nvPicPr>
          <p:cNvPr id="3" name="Image 2" descr="IMG_0302.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40833" y="180976"/>
            <a:ext cx="5399371" cy="4043469"/>
          </a:xfrm>
          <a:prstGeom prst="rect">
            <a:avLst/>
          </a:prstGeom>
          <a:ln>
            <a:solidFill>
              <a:schemeClr val="tx1"/>
            </a:solidFill>
          </a:ln>
        </p:spPr>
      </p:pic>
      <p:pic>
        <p:nvPicPr>
          <p:cNvPr id="4" name="Image 3" descr="IMG_1635.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963833" y="180977"/>
            <a:ext cx="4952095" cy="6540500"/>
          </a:xfrm>
          <a:prstGeom prst="rect">
            <a:avLst/>
          </a:prstGeom>
          <a:ln>
            <a:solidFill>
              <a:srgbClr val="000000"/>
            </a:solidFill>
          </a:ln>
        </p:spPr>
      </p:pic>
      <p:sp>
        <p:nvSpPr>
          <p:cNvPr id="5" name="Bulle rectangulaire à coins arrondis 4"/>
          <p:cNvSpPr/>
          <p:nvPr/>
        </p:nvSpPr>
        <p:spPr>
          <a:xfrm>
            <a:off x="3005981" y="4825273"/>
            <a:ext cx="3957852" cy="1891193"/>
          </a:xfrm>
          <a:prstGeom prst="wedgeRoundRectCallout">
            <a:avLst>
              <a:gd name="adj1" fmla="val -2166"/>
              <a:gd name="adj2" fmla="val -71971"/>
              <a:gd name="adj3" fmla="val 16667"/>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9170"/>
            <a:r>
              <a:rPr lang="fr-FR" sz="2667" dirty="0">
                <a:solidFill>
                  <a:prstClr val="white"/>
                </a:solidFill>
                <a:latin typeface="Calibri"/>
              </a:rPr>
              <a:t>Les élèves dessinent les différentes étapes de l’enquête et légendent leur représentation.</a:t>
            </a:r>
          </a:p>
        </p:txBody>
      </p:sp>
      <p:sp>
        <p:nvSpPr>
          <p:cNvPr id="6" name="Légende encadrée avec une bordure 2 5"/>
          <p:cNvSpPr/>
          <p:nvPr/>
        </p:nvSpPr>
        <p:spPr>
          <a:xfrm flipH="1">
            <a:off x="142908" y="4517017"/>
            <a:ext cx="2298184" cy="2199448"/>
          </a:xfrm>
          <a:prstGeom prst="accentBorderCallout2">
            <a:avLst>
              <a:gd name="adj1" fmla="val 18750"/>
              <a:gd name="adj2" fmla="val -8333"/>
              <a:gd name="adj3" fmla="val 18750"/>
              <a:gd name="adj4" fmla="val -16667"/>
              <a:gd name="adj5" fmla="val 99297"/>
              <a:gd name="adj6" fmla="val -21793"/>
            </a:avLst>
          </a:prstGeom>
          <a:solidFill>
            <a:schemeClr val="accent5">
              <a:lumMod val="75000"/>
            </a:schemeClr>
          </a:soli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defTabSz="1219170"/>
            <a:r>
              <a:rPr lang="fr-FR" sz="2400" dirty="0">
                <a:solidFill>
                  <a:prstClr val="white"/>
                </a:solidFill>
                <a:latin typeface="Calibri"/>
              </a:rPr>
              <a:t>Faire évoluer la tâche, l’activité</a:t>
            </a:r>
          </a:p>
        </p:txBody>
      </p:sp>
    </p:spTree>
    <p:extLst>
      <p:ext uri="{BB962C8B-B14F-4D97-AF65-F5344CB8AC3E}">
        <p14:creationId xmlns:p14="http://schemas.microsoft.com/office/powerpoint/2010/main" val="641331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03147D5D-E5C7-7746-90DF-22F70F410E2B}"/>
              </a:ext>
            </a:extLst>
          </p:cNvPr>
          <p:cNvSpPr>
            <a:spLocks noGrp="1"/>
          </p:cNvSpPr>
          <p:nvPr>
            <p:ph type="title"/>
          </p:nvPr>
        </p:nvSpPr>
        <p:spPr>
          <a:solidFill>
            <a:schemeClr val="bg1"/>
          </a:solidFill>
        </p:spPr>
        <p:txBody>
          <a:bodyPr/>
          <a:lstStyle/>
          <a:p>
            <a:r>
              <a:rPr lang="fr-FR" dirty="0"/>
              <a:t>SEANCE 3</a:t>
            </a:r>
          </a:p>
        </p:txBody>
      </p:sp>
      <p:sp>
        <p:nvSpPr>
          <p:cNvPr id="8" name="Espace réservé du texte 7">
            <a:extLst>
              <a:ext uri="{FF2B5EF4-FFF2-40B4-BE49-F238E27FC236}">
                <a16:creationId xmlns:a16="http://schemas.microsoft.com/office/drawing/2014/main" id="{B416EEE6-61CC-7245-80F4-AB529C1A0DC9}"/>
              </a:ext>
            </a:extLst>
          </p:cNvPr>
          <p:cNvSpPr>
            <a:spLocks noGrp="1"/>
          </p:cNvSpPr>
          <p:nvPr>
            <p:ph type="body" sz="half" idx="2"/>
          </p:nvPr>
        </p:nvSpPr>
        <p:spPr>
          <a:xfrm>
            <a:off x="240357" y="2451245"/>
            <a:ext cx="4389120" cy="2848476"/>
          </a:xfrm>
        </p:spPr>
        <p:txBody>
          <a:bodyPr>
            <a:normAutofit/>
          </a:bodyPr>
          <a:lstStyle/>
          <a:p>
            <a:pPr marL="457200" indent="-457200">
              <a:buFont typeface="Arial" panose="020B0604020202020204" pitchFamily="34" charset="0"/>
              <a:buChar char="•"/>
            </a:pPr>
            <a:r>
              <a:rPr lang="fr-FR" sz="2800" dirty="0">
                <a:latin typeface="Bell MT" panose="02020503060305020303" pitchFamily="18" charset="77"/>
              </a:rPr>
              <a:t>Comment écrire et raconter une « vraie » histoire de l’art ?</a:t>
            </a:r>
          </a:p>
        </p:txBody>
      </p:sp>
      <p:sp>
        <p:nvSpPr>
          <p:cNvPr id="3" name="Espace réservé du numéro de diapositive 2">
            <a:extLst>
              <a:ext uri="{FF2B5EF4-FFF2-40B4-BE49-F238E27FC236}">
                <a16:creationId xmlns:a16="http://schemas.microsoft.com/office/drawing/2014/main" id="{289CC1E9-7636-164D-8C30-99691488D704}"/>
              </a:ext>
            </a:extLst>
          </p:cNvPr>
          <p:cNvSpPr>
            <a:spLocks noGrp="1"/>
          </p:cNvSpPr>
          <p:nvPr>
            <p:ph type="sldNum" sz="quarter" idx="12"/>
          </p:nvPr>
        </p:nvSpPr>
        <p:spPr/>
        <p:txBody>
          <a:bodyPr/>
          <a:lstStyle/>
          <a:p>
            <a:fld id="{8A7A6979-0714-4377-B894-6BE4C2D6E202}" type="slidenum">
              <a:rPr lang="en-US" smtClean="0"/>
              <a:t>46</a:t>
            </a:fld>
            <a:endParaRPr lang="en-US" dirty="0"/>
          </a:p>
        </p:txBody>
      </p:sp>
      <p:pic>
        <p:nvPicPr>
          <p:cNvPr id="9" name="Espace réservé pour une image  3" descr="51Xv-Ru-QpL._SY312_BO1,204,203,200_.jpg">
            <a:extLst>
              <a:ext uri="{FF2B5EF4-FFF2-40B4-BE49-F238E27FC236}">
                <a16:creationId xmlns:a16="http://schemas.microsoft.com/office/drawing/2014/main" id="{04B972AA-835E-5C45-BE5F-CFDFEAAC1647}"/>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098471" y="739821"/>
            <a:ext cx="7712529" cy="4974980"/>
          </a:xfrm>
          <a:prstGeom prst="rect">
            <a:avLst/>
          </a:prstGeom>
          <a:ln>
            <a:solidFill>
              <a:schemeClr val="tx1"/>
            </a:solidFill>
          </a:ln>
        </p:spPr>
      </p:pic>
    </p:spTree>
    <p:extLst>
      <p:ext uri="{BB962C8B-B14F-4D97-AF65-F5344CB8AC3E}">
        <p14:creationId xmlns:p14="http://schemas.microsoft.com/office/powerpoint/2010/main" val="26331334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5744759D-0EFF-4FB2-9CCE-04E00944F0FE}" type="slidenum">
              <a:rPr lang="en-US" smtClean="0">
                <a:solidFill>
                  <a:prstClr val="black">
                    <a:tint val="75000"/>
                  </a:prstClr>
                </a:solidFill>
                <a:latin typeface="Calibri"/>
              </a:rPr>
              <a:pPr/>
              <a:t>47</a:t>
            </a:fld>
            <a:endParaRPr lang="en-US" dirty="0">
              <a:solidFill>
                <a:prstClr val="black">
                  <a:tint val="75000"/>
                </a:prstClr>
              </a:solidFill>
              <a:latin typeface="Calibri"/>
            </a:endParaRPr>
          </a:p>
        </p:txBody>
      </p:sp>
      <p:sp>
        <p:nvSpPr>
          <p:cNvPr id="6" name="Bulle rectangulaire à coins arrondis 5"/>
          <p:cNvSpPr/>
          <p:nvPr/>
        </p:nvSpPr>
        <p:spPr>
          <a:xfrm>
            <a:off x="208499" y="384030"/>
            <a:ext cx="3457613" cy="2408919"/>
          </a:xfrm>
          <a:prstGeom prst="wedgeRoundRectCallout">
            <a:avLst>
              <a:gd name="adj1" fmla="val -6043"/>
              <a:gd name="adj2" fmla="val 78901"/>
              <a:gd name="adj3" fmla="val 16667"/>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defTabSz="1219170"/>
            <a:r>
              <a:rPr lang="fr-FR" sz="2667" dirty="0">
                <a:solidFill>
                  <a:prstClr val="white"/>
                </a:solidFill>
                <a:latin typeface="Calibri"/>
              </a:rPr>
              <a:t>Par groupe, les élèves cherchent à appareiller 3 images pour raconter une histoire cohérente.</a:t>
            </a:r>
          </a:p>
        </p:txBody>
      </p:sp>
      <p:pic>
        <p:nvPicPr>
          <p:cNvPr id="7" name="Image 6" descr="IMG_0320.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31697" y="3819969"/>
            <a:ext cx="4975436" cy="2740468"/>
          </a:xfrm>
          <a:prstGeom prst="rect">
            <a:avLst/>
          </a:prstGeom>
          <a:ln>
            <a:solidFill>
              <a:srgbClr val="000000"/>
            </a:solidFill>
          </a:ln>
        </p:spPr>
      </p:pic>
      <p:pic>
        <p:nvPicPr>
          <p:cNvPr id="8" name="Image 7" descr="Capture d’écran 2019-03-23 à 18.29.20.png"/>
          <p:cNvPicPr>
            <a:picLocks noChangeAspect="1"/>
          </p:cNvPicPr>
          <p:nvPr/>
        </p:nvPicPr>
        <p:blipFill rotWithShape="1">
          <a:blip r:embed="rId3" cstate="email">
            <a:extLst>
              <a:ext uri="{28A0092B-C50C-407E-A947-70E740481C1C}">
                <a14:useLocalDpi xmlns:a14="http://schemas.microsoft.com/office/drawing/2010/main"/>
              </a:ext>
            </a:extLst>
          </a:blip>
          <a:srcRect l="-2819"/>
          <a:stretch/>
        </p:blipFill>
        <p:spPr>
          <a:xfrm>
            <a:off x="7017983" y="745039"/>
            <a:ext cx="5018316" cy="2327511"/>
          </a:xfrm>
          <a:prstGeom prst="rect">
            <a:avLst/>
          </a:prstGeom>
          <a:ln>
            <a:solidFill>
              <a:srgbClr val="000000"/>
            </a:solidFill>
          </a:ln>
        </p:spPr>
      </p:pic>
      <p:pic>
        <p:nvPicPr>
          <p:cNvPr id="9" name="Image 8" descr="Capture d’écran 2019-03-23 à 18.30.13.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13411" y="3733833"/>
            <a:ext cx="5522888" cy="2622519"/>
          </a:xfrm>
          <a:prstGeom prst="rect">
            <a:avLst/>
          </a:prstGeom>
          <a:ln>
            <a:solidFill>
              <a:srgbClr val="000000"/>
            </a:solidFill>
          </a:ln>
        </p:spPr>
      </p:pic>
      <p:sp>
        <p:nvSpPr>
          <p:cNvPr id="10" name="Légende encadrée avec une bordure 2 9"/>
          <p:cNvSpPr/>
          <p:nvPr/>
        </p:nvSpPr>
        <p:spPr>
          <a:xfrm flipH="1">
            <a:off x="3948680" y="723820"/>
            <a:ext cx="2423369" cy="2069129"/>
          </a:xfrm>
          <a:prstGeom prst="accentBorderCallout2">
            <a:avLst>
              <a:gd name="adj1" fmla="val 18750"/>
              <a:gd name="adj2" fmla="val -8333"/>
              <a:gd name="adj3" fmla="val 18750"/>
              <a:gd name="adj4" fmla="val -16667"/>
              <a:gd name="adj5" fmla="val 99297"/>
              <a:gd name="adj6" fmla="val -21793"/>
            </a:avLst>
          </a:prstGeom>
          <a:solidFill>
            <a:schemeClr val="accent5">
              <a:lumMod val="75000"/>
            </a:schemeClr>
          </a:soli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defTabSz="1219170"/>
            <a:r>
              <a:rPr lang="fr-FR" sz="2400" dirty="0">
                <a:solidFill>
                  <a:prstClr val="white"/>
                </a:solidFill>
                <a:latin typeface="Calibri"/>
              </a:rPr>
              <a:t>Favoriser les échanges d’idées</a:t>
            </a:r>
          </a:p>
        </p:txBody>
      </p:sp>
    </p:spTree>
    <p:extLst>
      <p:ext uri="{BB962C8B-B14F-4D97-AF65-F5344CB8AC3E}">
        <p14:creationId xmlns:p14="http://schemas.microsoft.com/office/powerpoint/2010/main" val="2855671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ulle rectangulaire à coins arrondis 1"/>
          <p:cNvSpPr/>
          <p:nvPr/>
        </p:nvSpPr>
        <p:spPr>
          <a:xfrm>
            <a:off x="470362" y="384031"/>
            <a:ext cx="10073813" cy="2144858"/>
          </a:xfrm>
          <a:prstGeom prst="wedgeRoundRectCallout">
            <a:avLst>
              <a:gd name="adj1" fmla="val 14286"/>
              <a:gd name="adj2" fmla="val 76259"/>
              <a:gd name="adj3" fmla="val 16667"/>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defTabSz="1219170"/>
            <a:r>
              <a:rPr lang="fr-FR" sz="2667" dirty="0">
                <a:solidFill>
                  <a:prstClr val="white"/>
                </a:solidFill>
                <a:latin typeface="Calibri"/>
              </a:rPr>
              <a:t>Dessiner et écrire une « vraie » histoire de l’art : (activité différenciée)</a:t>
            </a:r>
          </a:p>
          <a:p>
            <a:pPr marL="457189" indent="-457189" defTabSz="1219170">
              <a:buFont typeface="Wingdings" charset="2"/>
              <a:buChar char="Ø"/>
            </a:pPr>
            <a:r>
              <a:rPr lang="fr-FR" sz="2667" dirty="0">
                <a:solidFill>
                  <a:prstClr val="white"/>
                </a:solidFill>
                <a:latin typeface="Calibri"/>
              </a:rPr>
              <a:t>À partir du tableau de l’artiste</a:t>
            </a:r>
          </a:p>
          <a:p>
            <a:pPr marL="457189" indent="-457189" defTabSz="1219170">
              <a:buFont typeface="Wingdings" charset="2"/>
              <a:buChar char="Ø"/>
            </a:pPr>
            <a:r>
              <a:rPr lang="fr-FR" sz="2667" dirty="0">
                <a:solidFill>
                  <a:prstClr val="white"/>
                </a:solidFill>
                <a:latin typeface="Calibri"/>
              </a:rPr>
              <a:t>À partir du tableau de l’artiste et de l’élément déclencheur</a:t>
            </a:r>
          </a:p>
          <a:p>
            <a:pPr marL="457189" indent="-457189" defTabSz="1219170">
              <a:buFont typeface="Wingdings" charset="2"/>
              <a:buChar char="Ø"/>
            </a:pPr>
            <a:r>
              <a:rPr lang="fr-FR" sz="2667" dirty="0">
                <a:solidFill>
                  <a:prstClr val="white"/>
                </a:solidFill>
                <a:latin typeface="Calibri"/>
              </a:rPr>
              <a:t>A partir du tableau inventé et du tableau de l’artiste</a:t>
            </a:r>
          </a:p>
        </p:txBody>
      </p:sp>
      <p:pic>
        <p:nvPicPr>
          <p:cNvPr id="3" name="Image 2" descr="IMG_0375.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37968" y="3421361"/>
            <a:ext cx="10803441" cy="2339096"/>
          </a:xfrm>
          <a:prstGeom prst="rect">
            <a:avLst/>
          </a:prstGeom>
          <a:ln>
            <a:solidFill>
              <a:srgbClr val="000000"/>
            </a:solidFill>
          </a:ln>
        </p:spPr>
      </p:pic>
      <p:sp>
        <p:nvSpPr>
          <p:cNvPr id="4" name="Espace réservé du numéro de diapositive 3"/>
          <p:cNvSpPr>
            <a:spLocks noGrp="1"/>
          </p:cNvSpPr>
          <p:nvPr>
            <p:ph type="sldNum" sz="quarter" idx="12"/>
          </p:nvPr>
        </p:nvSpPr>
        <p:spPr/>
        <p:txBody>
          <a:bodyPr/>
          <a:lstStyle/>
          <a:p>
            <a:fld id="{2878D22E-BABC-454D-AB1B-D398556C1CD2}" type="slidenum">
              <a:rPr lang="fr-FR" smtClean="0">
                <a:solidFill>
                  <a:prstClr val="black">
                    <a:tint val="75000"/>
                  </a:prstClr>
                </a:solidFill>
                <a:latin typeface="Calibri"/>
              </a:rPr>
              <a:pPr/>
              <a:t>48</a:t>
            </a:fld>
            <a:endParaRPr lang="fr-FR">
              <a:solidFill>
                <a:prstClr val="black">
                  <a:tint val="75000"/>
                </a:prstClr>
              </a:solidFill>
              <a:latin typeface="Calibri"/>
            </a:endParaRPr>
          </a:p>
        </p:txBody>
      </p:sp>
    </p:spTree>
    <p:extLst>
      <p:ext uri="{BB962C8B-B14F-4D97-AF65-F5344CB8AC3E}">
        <p14:creationId xmlns:p14="http://schemas.microsoft.com/office/powerpoint/2010/main" val="17859000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IMG_0373.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49155" y="209471"/>
            <a:ext cx="5830861" cy="3441404"/>
          </a:xfrm>
          <a:prstGeom prst="rect">
            <a:avLst/>
          </a:prstGeom>
          <a:ln>
            <a:solidFill>
              <a:srgbClr val="000000"/>
            </a:solidFill>
          </a:ln>
        </p:spPr>
      </p:pic>
      <p:pic>
        <p:nvPicPr>
          <p:cNvPr id="3" name="Image 2" descr="IMG_0372.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49156" y="3860347"/>
            <a:ext cx="6284761" cy="2915179"/>
          </a:xfrm>
          <a:prstGeom prst="rect">
            <a:avLst/>
          </a:prstGeom>
          <a:ln>
            <a:solidFill>
              <a:srgbClr val="000000"/>
            </a:solidFill>
          </a:ln>
        </p:spPr>
      </p:pic>
      <p:pic>
        <p:nvPicPr>
          <p:cNvPr id="4" name="Image 3" descr="IMG_0371.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633916" y="209471"/>
            <a:ext cx="4957976" cy="3265213"/>
          </a:xfrm>
          <a:prstGeom prst="rect">
            <a:avLst/>
          </a:prstGeom>
          <a:ln>
            <a:solidFill>
              <a:srgbClr val="000000"/>
            </a:solidFill>
          </a:ln>
        </p:spPr>
      </p:pic>
      <p:sp>
        <p:nvSpPr>
          <p:cNvPr id="5" name="Légende encadrée avec une bordure 2 4"/>
          <p:cNvSpPr/>
          <p:nvPr/>
        </p:nvSpPr>
        <p:spPr>
          <a:xfrm>
            <a:off x="8259931" y="3860348"/>
            <a:ext cx="3007371" cy="2069129"/>
          </a:xfrm>
          <a:prstGeom prst="accentBorderCallout2">
            <a:avLst>
              <a:gd name="adj1" fmla="val 18750"/>
              <a:gd name="adj2" fmla="val -8333"/>
              <a:gd name="adj3" fmla="val 18750"/>
              <a:gd name="adj4" fmla="val -16667"/>
              <a:gd name="adj5" fmla="val 48063"/>
              <a:gd name="adj6" fmla="val -42392"/>
            </a:avLst>
          </a:prstGeom>
          <a:solidFill>
            <a:schemeClr val="accent5">
              <a:lumMod val="75000"/>
            </a:schemeClr>
          </a:soli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defTabSz="1219170"/>
            <a:r>
              <a:rPr lang="fr-FR" sz="2667" dirty="0">
                <a:solidFill>
                  <a:prstClr val="white"/>
                </a:solidFill>
                <a:latin typeface="Calibri"/>
              </a:rPr>
              <a:t>Adapter la consigne pour une même compétence</a:t>
            </a:r>
          </a:p>
        </p:txBody>
      </p:sp>
      <p:sp>
        <p:nvSpPr>
          <p:cNvPr id="6" name="Espace réservé du numéro de diapositive 5"/>
          <p:cNvSpPr>
            <a:spLocks noGrp="1"/>
          </p:cNvSpPr>
          <p:nvPr>
            <p:ph type="sldNum" sz="quarter" idx="12"/>
          </p:nvPr>
        </p:nvSpPr>
        <p:spPr/>
        <p:txBody>
          <a:bodyPr/>
          <a:lstStyle/>
          <a:p>
            <a:fld id="{2878D22E-BABC-454D-AB1B-D398556C1CD2}" type="slidenum">
              <a:rPr lang="fr-FR" smtClean="0">
                <a:solidFill>
                  <a:prstClr val="black">
                    <a:tint val="75000"/>
                  </a:prstClr>
                </a:solidFill>
                <a:latin typeface="Calibri"/>
              </a:rPr>
              <a:pPr/>
              <a:t>49</a:t>
            </a:fld>
            <a:endParaRPr lang="fr-FR">
              <a:solidFill>
                <a:prstClr val="black">
                  <a:tint val="75000"/>
                </a:prstClr>
              </a:solidFill>
              <a:latin typeface="Calibri"/>
            </a:endParaRPr>
          </a:p>
        </p:txBody>
      </p:sp>
    </p:spTree>
    <p:extLst>
      <p:ext uri="{BB962C8B-B14F-4D97-AF65-F5344CB8AC3E}">
        <p14:creationId xmlns:p14="http://schemas.microsoft.com/office/powerpoint/2010/main" val="2092876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8C129CA9-AE51-FB43-919C-762DEF1AD4A7}" type="slidenum">
              <a:rPr lang="fr-FR" smtClean="0"/>
              <a:t>5</a:t>
            </a:fld>
            <a:endParaRPr lang="fr-FR"/>
          </a:p>
        </p:txBody>
      </p:sp>
      <p:sp>
        <p:nvSpPr>
          <p:cNvPr id="4" name="Rectangle 3"/>
          <p:cNvSpPr/>
          <p:nvPr/>
        </p:nvSpPr>
        <p:spPr>
          <a:xfrm>
            <a:off x="225778" y="1613725"/>
            <a:ext cx="11627556" cy="1077218"/>
          </a:xfrm>
          <a:prstGeom prst="rect">
            <a:avLst/>
          </a:prstGeom>
        </p:spPr>
        <p:txBody>
          <a:bodyPr wrap="square">
            <a:spAutoFit/>
          </a:bodyPr>
          <a:lstStyle/>
          <a:p>
            <a:pPr marL="457189" indent="-457189">
              <a:buFont typeface="Wingdings" charset="2"/>
              <a:buChar char="Ø"/>
            </a:pPr>
            <a:r>
              <a:rPr lang="fr-FR" sz="3200" dirty="0"/>
              <a:t>En quinze ans, une baisse marquée sur </a:t>
            </a:r>
            <a:r>
              <a:rPr lang="fr-FR" sz="3200" b="1" dirty="0"/>
              <a:t>les textes informatifs</a:t>
            </a:r>
          </a:p>
          <a:p>
            <a:endParaRPr lang="fr-FR" sz="3200" b="1" dirty="0"/>
          </a:p>
        </p:txBody>
      </p:sp>
      <p:pic>
        <p:nvPicPr>
          <p:cNvPr id="13" name="Image 12" descr="Capture d’écran 2018-12-01 à 17.28.24.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735222"/>
            <a:ext cx="12192000" cy="3451089"/>
          </a:xfrm>
          <a:prstGeom prst="rect">
            <a:avLst/>
          </a:prstGeom>
        </p:spPr>
      </p:pic>
      <p:cxnSp>
        <p:nvCxnSpPr>
          <p:cNvPr id="15" name="Connecteur droit avec flèche 14"/>
          <p:cNvCxnSpPr/>
          <p:nvPr/>
        </p:nvCxnSpPr>
        <p:spPr>
          <a:xfrm flipH="1">
            <a:off x="8150577" y="2144890"/>
            <a:ext cx="1151467" cy="590332"/>
          </a:xfrm>
          <a:prstGeom prst="straightConnector1">
            <a:avLst/>
          </a:prstGeom>
          <a:ln>
            <a:solidFill>
              <a:schemeClr val="accent5">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6" name="Titre 5">
            <a:extLst>
              <a:ext uri="{FF2B5EF4-FFF2-40B4-BE49-F238E27FC236}">
                <a16:creationId xmlns:a16="http://schemas.microsoft.com/office/drawing/2014/main" id="{D4995419-0A8C-1048-B33A-7F048F055BB8}"/>
              </a:ext>
            </a:extLst>
          </p:cNvPr>
          <p:cNvSpPr>
            <a:spLocks noGrp="1"/>
          </p:cNvSpPr>
          <p:nvPr>
            <p:ph type="title"/>
          </p:nvPr>
        </p:nvSpPr>
        <p:spPr>
          <a:xfrm>
            <a:off x="1024128" y="585216"/>
            <a:ext cx="9591485" cy="1028509"/>
          </a:xfrm>
        </p:spPr>
        <p:txBody>
          <a:bodyPr/>
          <a:lstStyle/>
          <a:p>
            <a:r>
              <a:rPr lang="fr-FR" dirty="0" err="1"/>
              <a:t>Pirls</a:t>
            </a:r>
            <a:r>
              <a:rPr lang="fr-FR" dirty="0"/>
              <a:t> 2016 quelques constats</a:t>
            </a:r>
          </a:p>
        </p:txBody>
      </p:sp>
    </p:spTree>
    <p:extLst>
      <p:ext uri="{BB962C8B-B14F-4D97-AF65-F5344CB8AC3E}">
        <p14:creationId xmlns:p14="http://schemas.microsoft.com/office/powerpoint/2010/main" val="2566586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ppt_w*0.70"/>
                                          </p:val>
                                        </p:tav>
                                        <p:tav tm="100000">
                                          <p:val>
                                            <p:strVal val="#ppt_w"/>
                                          </p:val>
                                        </p:tav>
                                      </p:tavLst>
                                    </p:anim>
                                    <p:anim calcmode="lin" valueType="num">
                                      <p:cBhvr>
                                        <p:cTn id="8" dur="1000" fill="hold"/>
                                        <p:tgtEl>
                                          <p:spTgt spid="15"/>
                                        </p:tgtEl>
                                        <p:attrNameLst>
                                          <p:attrName>ppt_h</p:attrName>
                                        </p:attrNameLst>
                                      </p:cBhvr>
                                      <p:tavLst>
                                        <p:tav tm="0">
                                          <p:val>
                                            <p:strVal val="#ppt_h"/>
                                          </p:val>
                                        </p:tav>
                                        <p:tav tm="100000">
                                          <p:val>
                                            <p:strVal val="#ppt_h"/>
                                          </p:val>
                                        </p:tav>
                                      </p:tavLst>
                                    </p:anim>
                                    <p:animEffect transition="in" filter="fade">
                                      <p:cBhvr>
                                        <p:cTn id="9" dur="1000"/>
                                        <p:tgtEl>
                                          <p:spTgt spid="15"/>
                                        </p:tgtEl>
                                      </p:cBhvr>
                                    </p:animEffect>
                                  </p:childTnLst>
                                </p:cTn>
                              </p:par>
                              <p:par>
                                <p:cTn id="10" presetID="55"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ppt_w</p:attrName>
                                        </p:attrNameLst>
                                      </p:cBhvr>
                                      <p:tavLst>
                                        <p:tav tm="0">
                                          <p:val>
                                            <p:strVal val="#ppt_w*0.70"/>
                                          </p:val>
                                        </p:tav>
                                        <p:tav tm="100000">
                                          <p:val>
                                            <p:strVal val="#ppt_w"/>
                                          </p:val>
                                        </p:tav>
                                      </p:tavLst>
                                    </p:anim>
                                    <p:anim calcmode="lin" valueType="num">
                                      <p:cBhvr>
                                        <p:cTn id="13" dur="1000" fill="hold"/>
                                        <p:tgtEl>
                                          <p:spTgt spid="13"/>
                                        </p:tgtEl>
                                        <p:attrNameLst>
                                          <p:attrName>ppt_h</p:attrName>
                                        </p:attrNameLst>
                                      </p:cBhvr>
                                      <p:tavLst>
                                        <p:tav tm="0">
                                          <p:val>
                                            <p:strVal val="#ppt_h"/>
                                          </p:val>
                                        </p:tav>
                                        <p:tav tm="100000">
                                          <p:val>
                                            <p:strVal val="#ppt_h"/>
                                          </p:val>
                                        </p:tav>
                                      </p:tavLst>
                                    </p:anim>
                                    <p:animEffect transition="in" filter="fade">
                                      <p:cBhvr>
                                        <p:cTn id="1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IMG_0376.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49155" y="680782"/>
            <a:ext cx="11619439" cy="5324061"/>
          </a:xfrm>
          <a:prstGeom prst="rect">
            <a:avLst/>
          </a:prstGeom>
          <a:ln>
            <a:solidFill>
              <a:srgbClr val="000000"/>
            </a:solidFill>
          </a:ln>
        </p:spPr>
      </p:pic>
      <p:sp>
        <p:nvSpPr>
          <p:cNvPr id="3" name="Espace réservé du numéro de diapositive 2"/>
          <p:cNvSpPr>
            <a:spLocks noGrp="1"/>
          </p:cNvSpPr>
          <p:nvPr>
            <p:ph type="sldNum" sz="quarter" idx="12"/>
          </p:nvPr>
        </p:nvSpPr>
        <p:spPr/>
        <p:txBody>
          <a:bodyPr/>
          <a:lstStyle/>
          <a:p>
            <a:fld id="{2878D22E-BABC-454D-AB1B-D398556C1CD2}" type="slidenum">
              <a:rPr lang="fr-FR" smtClean="0">
                <a:solidFill>
                  <a:prstClr val="black">
                    <a:tint val="75000"/>
                  </a:prstClr>
                </a:solidFill>
                <a:latin typeface="Calibri"/>
              </a:rPr>
              <a:pPr/>
              <a:t>50</a:t>
            </a:fld>
            <a:endParaRPr lang="fr-FR">
              <a:solidFill>
                <a:prstClr val="black">
                  <a:tint val="75000"/>
                </a:prstClr>
              </a:solidFill>
              <a:latin typeface="Calibri"/>
            </a:endParaRPr>
          </a:p>
        </p:txBody>
      </p:sp>
    </p:spTree>
    <p:extLst>
      <p:ext uri="{BB962C8B-B14F-4D97-AF65-F5344CB8AC3E}">
        <p14:creationId xmlns:p14="http://schemas.microsoft.com/office/powerpoint/2010/main" val="21452097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F597BA99-1831-FA47-BFF1-FFEF439031AB}"/>
              </a:ext>
            </a:extLst>
          </p:cNvPr>
          <p:cNvSpPr>
            <a:spLocks noGrp="1"/>
          </p:cNvSpPr>
          <p:nvPr>
            <p:ph type="title"/>
          </p:nvPr>
        </p:nvSpPr>
        <p:spPr/>
        <p:txBody>
          <a:bodyPr/>
          <a:lstStyle/>
          <a:p>
            <a:r>
              <a:rPr lang="fr-FR" dirty="0"/>
              <a:t>Les processus de compréhension</a:t>
            </a:r>
          </a:p>
        </p:txBody>
      </p:sp>
      <p:sp>
        <p:nvSpPr>
          <p:cNvPr id="4" name="Espace réservé pour une image  3">
            <a:extLst>
              <a:ext uri="{FF2B5EF4-FFF2-40B4-BE49-F238E27FC236}">
                <a16:creationId xmlns:a16="http://schemas.microsoft.com/office/drawing/2014/main" id="{C105032D-F82C-1B47-9E8A-B7BB28E6093B}"/>
              </a:ext>
            </a:extLst>
          </p:cNvPr>
          <p:cNvSpPr>
            <a:spLocks noGrp="1"/>
          </p:cNvSpPr>
          <p:nvPr>
            <p:ph type="pic" idx="1"/>
          </p:nvPr>
        </p:nvSpPr>
        <p:spPr/>
      </p:sp>
      <p:sp>
        <p:nvSpPr>
          <p:cNvPr id="5" name="Espace réservé du texte 4">
            <a:extLst>
              <a:ext uri="{FF2B5EF4-FFF2-40B4-BE49-F238E27FC236}">
                <a16:creationId xmlns:a16="http://schemas.microsoft.com/office/drawing/2014/main" id="{54573B93-3483-B947-9054-FBFAC03F58DB}"/>
              </a:ext>
            </a:extLst>
          </p:cNvPr>
          <p:cNvSpPr>
            <a:spLocks noGrp="1"/>
          </p:cNvSpPr>
          <p:nvPr>
            <p:ph type="body" sz="half" idx="2"/>
          </p:nvPr>
        </p:nvSpPr>
        <p:spPr/>
        <p:txBody>
          <a:bodyPr/>
          <a:lstStyle/>
          <a:p>
            <a:endParaRPr lang="fr-FR"/>
          </a:p>
        </p:txBody>
      </p:sp>
      <p:sp>
        <p:nvSpPr>
          <p:cNvPr id="2" name="Espace réservé du numéro de diapositive 1">
            <a:extLst>
              <a:ext uri="{FF2B5EF4-FFF2-40B4-BE49-F238E27FC236}">
                <a16:creationId xmlns:a16="http://schemas.microsoft.com/office/drawing/2014/main" id="{5523DDE7-D7FD-004F-8314-FCF82431AC23}"/>
              </a:ext>
            </a:extLst>
          </p:cNvPr>
          <p:cNvSpPr>
            <a:spLocks noGrp="1"/>
          </p:cNvSpPr>
          <p:nvPr>
            <p:ph type="sldNum" sz="quarter" idx="12"/>
          </p:nvPr>
        </p:nvSpPr>
        <p:spPr/>
        <p:txBody>
          <a:bodyPr/>
          <a:lstStyle/>
          <a:p>
            <a:fld id="{8A7A6979-0714-4377-B894-6BE4C2D6E202}" type="slidenum">
              <a:rPr lang="en-US" smtClean="0"/>
              <a:t>51</a:t>
            </a:fld>
            <a:endParaRPr lang="en-US" dirty="0"/>
          </a:p>
        </p:txBody>
      </p:sp>
      <p:pic>
        <p:nvPicPr>
          <p:cNvPr id="6" name="Image 5" descr="Sous-la-terre-sous-leau.jpg">
            <a:extLst>
              <a:ext uri="{FF2B5EF4-FFF2-40B4-BE49-F238E27FC236}">
                <a16:creationId xmlns:a16="http://schemas.microsoft.com/office/drawing/2014/main" id="{4F5F243B-B08C-3E48-9A1F-1F52DF2EC20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
            <a:ext cx="3142211" cy="4650473"/>
          </a:xfrm>
          <a:prstGeom prst="rect">
            <a:avLst/>
          </a:prstGeom>
        </p:spPr>
      </p:pic>
      <p:pic>
        <p:nvPicPr>
          <p:cNvPr id="8" name="Image 7" descr="IMG_8035.JPG">
            <a:extLst>
              <a:ext uri="{FF2B5EF4-FFF2-40B4-BE49-F238E27FC236}">
                <a16:creationId xmlns:a16="http://schemas.microsoft.com/office/drawing/2014/main" id="{034DB654-5D48-DA4A-BB0D-73D934381C7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142210" y="-1"/>
            <a:ext cx="4688379" cy="4572000"/>
          </a:xfrm>
          <a:prstGeom prst="rect">
            <a:avLst/>
          </a:prstGeom>
          <a:ln>
            <a:solidFill>
              <a:srgbClr val="000000"/>
            </a:solidFill>
          </a:ln>
        </p:spPr>
      </p:pic>
      <p:pic>
        <p:nvPicPr>
          <p:cNvPr id="9" name="Image 8" descr="IMG_8034.JPG">
            <a:extLst>
              <a:ext uri="{FF2B5EF4-FFF2-40B4-BE49-F238E27FC236}">
                <a16:creationId xmlns:a16="http://schemas.microsoft.com/office/drawing/2014/main" id="{F64DA66A-BEDB-3D4C-AD7B-D5770A9C654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30589" y="-1"/>
            <a:ext cx="4358363" cy="4572000"/>
          </a:xfrm>
          <a:prstGeom prst="rect">
            <a:avLst/>
          </a:prstGeom>
          <a:ln>
            <a:solidFill>
              <a:srgbClr val="000000"/>
            </a:solidFill>
          </a:ln>
        </p:spPr>
      </p:pic>
    </p:spTree>
    <p:extLst>
      <p:ext uri="{BB962C8B-B14F-4D97-AF65-F5344CB8AC3E}">
        <p14:creationId xmlns:p14="http://schemas.microsoft.com/office/powerpoint/2010/main" val="3216927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1DCC5DD6-7901-3840-ADDC-D725A2D4199B}"/>
              </a:ext>
            </a:extLst>
          </p:cNvPr>
          <p:cNvSpPr>
            <a:spLocks noGrp="1"/>
          </p:cNvSpPr>
          <p:nvPr>
            <p:ph type="title"/>
          </p:nvPr>
        </p:nvSpPr>
        <p:spPr>
          <a:xfrm>
            <a:off x="764216" y="824622"/>
            <a:ext cx="10663567" cy="1027453"/>
          </a:xfrm>
        </p:spPr>
        <p:txBody>
          <a:bodyPr>
            <a:normAutofit/>
          </a:bodyPr>
          <a:lstStyle/>
          <a:p>
            <a:r>
              <a:rPr lang="fr-FR" sz="4800" dirty="0"/>
              <a:t>La compréhension, le plaisir de l'appropriation</a:t>
            </a:r>
          </a:p>
        </p:txBody>
      </p:sp>
      <p:sp>
        <p:nvSpPr>
          <p:cNvPr id="8" name="Espace réservé du contenu 7">
            <a:extLst>
              <a:ext uri="{FF2B5EF4-FFF2-40B4-BE49-F238E27FC236}">
                <a16:creationId xmlns:a16="http://schemas.microsoft.com/office/drawing/2014/main" id="{96CC2170-A551-0840-9D9D-B51C2A48311C}"/>
              </a:ext>
            </a:extLst>
          </p:cNvPr>
          <p:cNvSpPr>
            <a:spLocks noGrp="1"/>
          </p:cNvSpPr>
          <p:nvPr>
            <p:ph idx="1"/>
          </p:nvPr>
        </p:nvSpPr>
        <p:spPr>
          <a:xfrm>
            <a:off x="764216" y="2094807"/>
            <a:ext cx="11046784" cy="4375897"/>
          </a:xfrm>
        </p:spPr>
        <p:txBody>
          <a:bodyPr>
            <a:normAutofit/>
          </a:bodyPr>
          <a:lstStyle/>
          <a:p>
            <a:r>
              <a:rPr lang="fr-FR" sz="3200" dirty="0"/>
              <a:t>« La lecture est une conquête aventureuse et amoureuse. » </a:t>
            </a:r>
            <a:r>
              <a:rPr lang="fr-FR" sz="3200" i="1" dirty="0"/>
              <a:t>Catherine </a:t>
            </a:r>
            <a:r>
              <a:rPr lang="fr-FR" sz="3200" i="1" dirty="0" err="1"/>
              <a:t>Tauveron</a:t>
            </a:r>
            <a:endParaRPr lang="fr-FR" sz="3200" i="1" dirty="0"/>
          </a:p>
          <a:p>
            <a:pPr>
              <a:buFont typeface="Arial" panose="020B0604020202020204" pitchFamily="34" charset="0"/>
              <a:buChar char="•"/>
            </a:pPr>
            <a:r>
              <a:rPr lang="fr-FR" sz="3200" i="1" dirty="0"/>
              <a:t> </a:t>
            </a:r>
            <a:r>
              <a:rPr lang="fr-FR" sz="3200" dirty="0"/>
              <a:t>Un acte volontaire d’un lecteur</a:t>
            </a:r>
          </a:p>
          <a:p>
            <a:pPr>
              <a:buFont typeface="Arial" panose="020B0604020202020204" pitchFamily="34" charset="0"/>
              <a:buChar char="•"/>
            </a:pPr>
            <a:r>
              <a:rPr lang="fr-FR" sz="3200" dirty="0"/>
              <a:t> Un acte singulier d’appropriation par le lecteur</a:t>
            </a:r>
          </a:p>
          <a:p>
            <a:pPr>
              <a:buFont typeface="Arial" panose="020B0604020202020204" pitchFamily="34" charset="0"/>
              <a:buChar char="•"/>
            </a:pPr>
            <a:r>
              <a:rPr lang="fr-FR" sz="3200" dirty="0"/>
              <a:t> Les professeurs pensent faire de la compréhension. En réalité ils la tiennent pour acquise ou font le travail de l’élève. Ils laissent très peu de place à l’interprétation aussi.</a:t>
            </a:r>
          </a:p>
          <a:p>
            <a:pPr marL="0" indent="0">
              <a:buNone/>
            </a:pPr>
            <a:endParaRPr lang="fr-FR" sz="2800" dirty="0"/>
          </a:p>
          <a:p>
            <a:endParaRPr lang="fr-FR" sz="2800" dirty="0"/>
          </a:p>
        </p:txBody>
      </p:sp>
      <p:sp>
        <p:nvSpPr>
          <p:cNvPr id="5" name="Espace réservé du numéro de diapositive 4">
            <a:extLst>
              <a:ext uri="{FF2B5EF4-FFF2-40B4-BE49-F238E27FC236}">
                <a16:creationId xmlns:a16="http://schemas.microsoft.com/office/drawing/2014/main" id="{2D9EFFB9-BFED-2A4F-8C64-7709F8B63516}"/>
              </a:ext>
            </a:extLst>
          </p:cNvPr>
          <p:cNvSpPr>
            <a:spLocks noGrp="1"/>
          </p:cNvSpPr>
          <p:nvPr>
            <p:ph type="sldNum" sz="quarter" idx="12"/>
          </p:nvPr>
        </p:nvSpPr>
        <p:spPr/>
        <p:txBody>
          <a:bodyPr/>
          <a:lstStyle/>
          <a:p>
            <a:fld id="{8A7A6979-0714-4377-B894-6BE4C2D6E202}" type="slidenum">
              <a:rPr lang="en-US" smtClean="0"/>
              <a:t>52</a:t>
            </a:fld>
            <a:endParaRPr lang="en-US" dirty="0"/>
          </a:p>
        </p:txBody>
      </p:sp>
    </p:spTree>
    <p:extLst>
      <p:ext uri="{BB962C8B-B14F-4D97-AF65-F5344CB8AC3E}">
        <p14:creationId xmlns:p14="http://schemas.microsoft.com/office/powerpoint/2010/main" val="38386187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8C129CA9-AE51-FB43-919C-762DEF1AD4A7}" type="slidenum">
              <a:rPr lang="fr-FR" smtClean="0"/>
              <a:t>53</a:t>
            </a:fld>
            <a:endParaRPr lang="fr-FR"/>
          </a:p>
        </p:txBody>
      </p:sp>
      <p:pic>
        <p:nvPicPr>
          <p:cNvPr id="3" name="Image 2" descr="IMG_7931.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16200000">
            <a:off x="6153859" y="1092550"/>
            <a:ext cx="6654800" cy="4603053"/>
          </a:xfrm>
          <a:prstGeom prst="rect">
            <a:avLst/>
          </a:prstGeom>
          <a:ln>
            <a:solidFill>
              <a:srgbClr val="000000"/>
            </a:solidFill>
          </a:ln>
        </p:spPr>
      </p:pic>
      <p:pic>
        <p:nvPicPr>
          <p:cNvPr id="9" name="Image 8" descr="IMG_7921.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3421" y="3447615"/>
            <a:ext cx="6886223" cy="2625807"/>
          </a:xfrm>
          <a:prstGeom prst="rect">
            <a:avLst/>
          </a:prstGeom>
          <a:ln>
            <a:solidFill>
              <a:srgbClr val="000000"/>
            </a:solidFill>
          </a:ln>
        </p:spPr>
      </p:pic>
      <p:sp>
        <p:nvSpPr>
          <p:cNvPr id="2" name="Bulle rectangulaire 1"/>
          <p:cNvSpPr/>
          <p:nvPr/>
        </p:nvSpPr>
        <p:spPr>
          <a:xfrm>
            <a:off x="1626625" y="106467"/>
            <a:ext cx="5186551" cy="2868708"/>
          </a:xfrm>
          <a:prstGeom prst="wedgeRectCallout">
            <a:avLst>
              <a:gd name="adj1" fmla="val -3792"/>
              <a:gd name="adj2" fmla="val 61326"/>
            </a:avLst>
          </a:prstGeom>
          <a:solidFill>
            <a:schemeClr val="accent5">
              <a:lumMod val="75000"/>
            </a:schemeClr>
          </a:soli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fr-FR" sz="3200" b="1" dirty="0"/>
              <a:t>Prélever</a:t>
            </a:r>
          </a:p>
          <a:p>
            <a:r>
              <a:rPr lang="fr-FR" sz="3200" dirty="0"/>
              <a:t>Ecrire les réponses aux différentes devinettes à partir des informations dans le texte documentaire.</a:t>
            </a:r>
          </a:p>
        </p:txBody>
      </p:sp>
      <p:pic>
        <p:nvPicPr>
          <p:cNvPr id="7" name="Image 6" descr="Sous-la-terre-sous-leau.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06467"/>
            <a:ext cx="1467253" cy="2171535"/>
          </a:xfrm>
          <a:prstGeom prst="rect">
            <a:avLst/>
          </a:prstGeom>
        </p:spPr>
      </p:pic>
      <p:sp>
        <p:nvSpPr>
          <p:cNvPr id="8" name="ZoneTexte 7"/>
          <p:cNvSpPr txBox="1"/>
          <p:nvPr/>
        </p:nvSpPr>
        <p:spPr>
          <a:xfrm>
            <a:off x="2709949" y="6171685"/>
            <a:ext cx="3700739" cy="276999"/>
          </a:xfrm>
          <a:prstGeom prst="rect">
            <a:avLst/>
          </a:prstGeom>
          <a:noFill/>
        </p:spPr>
        <p:txBody>
          <a:bodyPr wrap="square" rtlCol="0">
            <a:spAutoFit/>
          </a:bodyPr>
          <a:lstStyle/>
          <a:p>
            <a:pPr algn="r"/>
            <a:r>
              <a:rPr lang="fr-FR" sz="1200" i="1" dirty="0"/>
              <a:t>CM2 Geoffrey Hugues école Marius </a:t>
            </a:r>
            <a:r>
              <a:rPr lang="fr-FR" sz="1200" i="1" dirty="0" err="1"/>
              <a:t>Campagno</a:t>
            </a:r>
            <a:r>
              <a:rPr lang="fr-FR" sz="1200" i="1" dirty="0"/>
              <a:t> Le </a:t>
            </a:r>
            <a:r>
              <a:rPr lang="fr-FR" sz="1200" i="1" dirty="0" err="1"/>
              <a:t>Tignet</a:t>
            </a:r>
            <a:endParaRPr lang="fr-FR" sz="1200" i="1" dirty="0"/>
          </a:p>
        </p:txBody>
      </p:sp>
    </p:spTree>
    <p:extLst>
      <p:ext uri="{BB962C8B-B14F-4D97-AF65-F5344CB8AC3E}">
        <p14:creationId xmlns:p14="http://schemas.microsoft.com/office/powerpoint/2010/main" val="37898968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8C129CA9-AE51-FB43-919C-762DEF1AD4A7}" type="slidenum">
              <a:rPr lang="fr-FR" smtClean="0"/>
              <a:t>54</a:t>
            </a:fld>
            <a:endParaRPr lang="fr-FR"/>
          </a:p>
        </p:txBody>
      </p:sp>
      <p:pic>
        <p:nvPicPr>
          <p:cNvPr id="5" name="Image 4" descr="IMG_7959.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953956" y="225776"/>
            <a:ext cx="4831645" cy="6462776"/>
          </a:xfrm>
          <a:prstGeom prst="rect">
            <a:avLst/>
          </a:prstGeom>
          <a:ln>
            <a:solidFill>
              <a:srgbClr val="000000"/>
            </a:solidFill>
          </a:ln>
        </p:spPr>
      </p:pic>
      <p:pic>
        <p:nvPicPr>
          <p:cNvPr id="8" name="Image 7" descr="IMG_7976.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90224" y="2959065"/>
            <a:ext cx="4696177" cy="3762412"/>
          </a:xfrm>
          <a:prstGeom prst="rect">
            <a:avLst/>
          </a:prstGeom>
          <a:ln>
            <a:solidFill>
              <a:srgbClr val="000000"/>
            </a:solidFill>
          </a:ln>
        </p:spPr>
      </p:pic>
      <p:sp>
        <p:nvSpPr>
          <p:cNvPr id="7" name="Bulle rectangulaire 6"/>
          <p:cNvSpPr/>
          <p:nvPr/>
        </p:nvSpPr>
        <p:spPr>
          <a:xfrm>
            <a:off x="383824" y="225776"/>
            <a:ext cx="6233108" cy="1885657"/>
          </a:xfrm>
          <a:prstGeom prst="wedgeRectCallout">
            <a:avLst>
              <a:gd name="adj1" fmla="val 39995"/>
              <a:gd name="adj2" fmla="val 93046"/>
            </a:avLst>
          </a:prstGeom>
          <a:solidFill>
            <a:schemeClr val="accent5">
              <a:lumMod val="75000"/>
            </a:schemeClr>
          </a:soli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fr-FR" sz="3200" b="1" dirty="0"/>
              <a:t>Prélever et inférer</a:t>
            </a:r>
          </a:p>
          <a:p>
            <a:r>
              <a:rPr lang="fr-FR" sz="3200" dirty="0"/>
              <a:t>Compléter chaque paragraphe par des mots corrects manquants.</a:t>
            </a:r>
          </a:p>
        </p:txBody>
      </p:sp>
    </p:spTree>
    <p:extLst>
      <p:ext uri="{BB962C8B-B14F-4D97-AF65-F5344CB8AC3E}">
        <p14:creationId xmlns:p14="http://schemas.microsoft.com/office/powerpoint/2010/main" val="35295360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ulle rectangulaire 1"/>
          <p:cNvSpPr/>
          <p:nvPr/>
        </p:nvSpPr>
        <p:spPr>
          <a:xfrm>
            <a:off x="383824" y="225776"/>
            <a:ext cx="5079017" cy="3028369"/>
          </a:xfrm>
          <a:prstGeom prst="wedgeRectCallout">
            <a:avLst>
              <a:gd name="adj1" fmla="val -3979"/>
              <a:gd name="adj2" fmla="val 64934"/>
            </a:avLst>
          </a:prstGeom>
          <a:solidFill>
            <a:schemeClr val="accent5">
              <a:lumMod val="75000"/>
            </a:schemeClr>
          </a:soli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fr-FR" sz="3200" b="1" dirty="0"/>
              <a:t>Inférer et interpréter</a:t>
            </a:r>
          </a:p>
          <a:p>
            <a:r>
              <a:rPr lang="fr-FR" sz="3200" dirty="0"/>
              <a:t>Pour chaque paragraphe, écrire un titre. Le titre devra être écrit avec deux mots, trois mots, quatre mots, cinq mots ou six mots.</a:t>
            </a:r>
          </a:p>
        </p:txBody>
      </p:sp>
      <p:pic>
        <p:nvPicPr>
          <p:cNvPr id="3" name="Image 2" descr="IMG_7985.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83823" y="3738410"/>
            <a:ext cx="4612128" cy="3031596"/>
          </a:xfrm>
          <a:prstGeom prst="rect">
            <a:avLst/>
          </a:prstGeom>
          <a:ln>
            <a:solidFill>
              <a:schemeClr val="tx1"/>
            </a:solidFill>
          </a:ln>
        </p:spPr>
      </p:pic>
      <p:pic>
        <p:nvPicPr>
          <p:cNvPr id="4" name="Image 3" descr="IMG_7986.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894803" y="554182"/>
            <a:ext cx="5037756" cy="6167685"/>
          </a:xfrm>
          <a:prstGeom prst="rect">
            <a:avLst/>
          </a:prstGeom>
          <a:ln>
            <a:solidFill>
              <a:srgbClr val="000000"/>
            </a:solidFill>
          </a:ln>
        </p:spPr>
      </p:pic>
    </p:spTree>
    <p:extLst>
      <p:ext uri="{BB962C8B-B14F-4D97-AF65-F5344CB8AC3E}">
        <p14:creationId xmlns:p14="http://schemas.microsoft.com/office/powerpoint/2010/main" val="41897279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8C129CA9-AE51-FB43-919C-762DEF1AD4A7}" type="slidenum">
              <a:rPr lang="fr-FR" smtClean="0"/>
              <a:t>56</a:t>
            </a:fld>
            <a:endParaRPr lang="fr-FR"/>
          </a:p>
        </p:txBody>
      </p:sp>
      <p:pic>
        <p:nvPicPr>
          <p:cNvPr id="5" name="Image 4" descr="Capture d’écran 2018-12-03 à 18.53.0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81724" y="399893"/>
            <a:ext cx="4571609" cy="2512640"/>
          </a:xfrm>
          <a:prstGeom prst="rect">
            <a:avLst/>
          </a:prstGeom>
          <a:ln>
            <a:solidFill>
              <a:srgbClr val="000000"/>
            </a:solidFill>
          </a:ln>
        </p:spPr>
      </p:pic>
      <p:sp>
        <p:nvSpPr>
          <p:cNvPr id="6" name="Rectangle à coins arrondis 5"/>
          <p:cNvSpPr/>
          <p:nvPr/>
        </p:nvSpPr>
        <p:spPr>
          <a:xfrm>
            <a:off x="316088" y="399894"/>
            <a:ext cx="6807589" cy="1767573"/>
          </a:xfrm>
          <a:prstGeom prst="roundRect">
            <a:avLst/>
          </a:prstGeom>
          <a:solidFill>
            <a:schemeClr val="accent5">
              <a:lumMod val="75000"/>
            </a:schemeClr>
          </a:soli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3200" dirty="0"/>
              <a:t>Ecouter une vidéo afin de repérer une information précise : </a:t>
            </a:r>
          </a:p>
          <a:p>
            <a:pPr algn="ctr"/>
            <a:r>
              <a:rPr lang="fr-FR" sz="3200" dirty="0"/>
              <a:t>les deux types de volcans</a:t>
            </a:r>
          </a:p>
        </p:txBody>
      </p:sp>
      <p:pic>
        <p:nvPicPr>
          <p:cNvPr id="7" name="Image 6" descr="Capture d’écran 2018-12-03 à 18.56.38.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99107" y="2483556"/>
            <a:ext cx="1605228" cy="1538032"/>
          </a:xfrm>
          <a:prstGeom prst="rect">
            <a:avLst/>
          </a:prstGeom>
          <a:ln>
            <a:solidFill>
              <a:schemeClr val="tx1"/>
            </a:solidFill>
          </a:ln>
        </p:spPr>
      </p:pic>
      <p:sp>
        <p:nvSpPr>
          <p:cNvPr id="8" name="Rectangle à coins arrondis 7"/>
          <p:cNvSpPr/>
          <p:nvPr/>
        </p:nvSpPr>
        <p:spPr>
          <a:xfrm>
            <a:off x="167871" y="4515562"/>
            <a:ext cx="3017088" cy="1840789"/>
          </a:xfrm>
          <a:prstGeom prst="round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667" dirty="0"/>
              <a:t>Echanger collectivement : clarifier et restituer</a:t>
            </a:r>
          </a:p>
        </p:txBody>
      </p:sp>
      <p:pic>
        <p:nvPicPr>
          <p:cNvPr id="9" name="Image 8" descr="IMG_8034.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48512" y="4757878"/>
            <a:ext cx="2389089" cy="1791817"/>
          </a:xfrm>
          <a:prstGeom prst="rect">
            <a:avLst/>
          </a:prstGeom>
          <a:ln>
            <a:solidFill>
              <a:srgbClr val="000000"/>
            </a:solidFill>
          </a:ln>
        </p:spPr>
      </p:pic>
      <p:sp>
        <p:nvSpPr>
          <p:cNvPr id="10" name="Flèche courbée vers la droite 9"/>
          <p:cNvSpPr/>
          <p:nvPr/>
        </p:nvSpPr>
        <p:spPr>
          <a:xfrm>
            <a:off x="316089" y="2167467"/>
            <a:ext cx="790223" cy="2042588"/>
          </a:xfrm>
          <a:prstGeom prst="curvedRightArrow">
            <a:avLst/>
          </a:prstGeom>
          <a:solidFill>
            <a:schemeClr val="accent5">
              <a:lumMod val="75000"/>
            </a:schemeClr>
          </a:soli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a:solidFill>
                <a:schemeClr val="tx1"/>
              </a:solidFill>
            </a:endParaRPr>
          </a:p>
        </p:txBody>
      </p:sp>
      <p:pic>
        <p:nvPicPr>
          <p:cNvPr id="11" name="Image 10" descr="IMG_8035.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669279" y="4757878"/>
            <a:ext cx="2404147" cy="1841197"/>
          </a:xfrm>
          <a:prstGeom prst="rect">
            <a:avLst/>
          </a:prstGeom>
          <a:ln>
            <a:solidFill>
              <a:srgbClr val="000000"/>
            </a:solidFill>
          </a:ln>
        </p:spPr>
      </p:pic>
      <p:sp>
        <p:nvSpPr>
          <p:cNvPr id="12" name="Rectangle à coins arrondis 11"/>
          <p:cNvSpPr/>
          <p:nvPr/>
        </p:nvSpPr>
        <p:spPr>
          <a:xfrm>
            <a:off x="4380090" y="3476979"/>
            <a:ext cx="2901633" cy="996165"/>
          </a:xfrm>
          <a:prstGeom prst="round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667" dirty="0"/>
              <a:t>Construction des deux volcans</a:t>
            </a:r>
          </a:p>
        </p:txBody>
      </p:sp>
      <p:sp>
        <p:nvSpPr>
          <p:cNvPr id="13" name="Flèche courbée vers le bas 12"/>
          <p:cNvSpPr/>
          <p:nvPr/>
        </p:nvSpPr>
        <p:spPr>
          <a:xfrm>
            <a:off x="3184959" y="3053994"/>
            <a:ext cx="1195132" cy="1568455"/>
          </a:xfrm>
          <a:prstGeom prst="curvedDownArrow">
            <a:avLst/>
          </a:prstGeom>
          <a:solidFill>
            <a:srgbClr val="31859C"/>
          </a:soli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a:solidFill>
                <a:schemeClr val="tx1"/>
              </a:solidFill>
            </a:endParaRPr>
          </a:p>
        </p:txBody>
      </p:sp>
      <p:pic>
        <p:nvPicPr>
          <p:cNvPr id="14" name="Image 13" descr="Capture d’écran 2018-12-03 à 19.04.40.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098845" y="4581967"/>
            <a:ext cx="2935111" cy="2017108"/>
          </a:xfrm>
          <a:prstGeom prst="rect">
            <a:avLst/>
          </a:prstGeom>
          <a:ln>
            <a:solidFill>
              <a:srgbClr val="000000"/>
            </a:solidFill>
          </a:ln>
        </p:spPr>
      </p:pic>
      <p:sp>
        <p:nvSpPr>
          <p:cNvPr id="16" name="Rectangle à coins arrondis 15"/>
          <p:cNvSpPr/>
          <p:nvPr/>
        </p:nvSpPr>
        <p:spPr>
          <a:xfrm>
            <a:off x="8951700" y="3259046"/>
            <a:ext cx="2901633" cy="996165"/>
          </a:xfrm>
          <a:prstGeom prst="round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a:t>Modélisation scientifique</a:t>
            </a:r>
            <a:endParaRPr lang="fr-FR" sz="2400" dirty="0"/>
          </a:p>
        </p:txBody>
      </p:sp>
      <p:sp>
        <p:nvSpPr>
          <p:cNvPr id="18" name="Virage 17"/>
          <p:cNvSpPr/>
          <p:nvPr/>
        </p:nvSpPr>
        <p:spPr>
          <a:xfrm>
            <a:off x="8218311" y="3635023"/>
            <a:ext cx="733388" cy="1122855"/>
          </a:xfrm>
          <a:prstGeom prst="bentArrow">
            <a:avLst/>
          </a:prstGeom>
          <a:solidFill>
            <a:srgbClr val="31859C"/>
          </a:soli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a:solidFill>
                <a:schemeClr val="tx1"/>
              </a:solidFill>
            </a:endParaRPr>
          </a:p>
        </p:txBody>
      </p:sp>
    </p:spTree>
    <p:extLst>
      <p:ext uri="{BB962C8B-B14F-4D97-AF65-F5344CB8AC3E}">
        <p14:creationId xmlns:p14="http://schemas.microsoft.com/office/powerpoint/2010/main" val="3108820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strVal val="#ppt_w*0.70"/>
                                          </p:val>
                                        </p:tav>
                                        <p:tav tm="100000">
                                          <p:val>
                                            <p:strVal val="#ppt_w"/>
                                          </p:val>
                                        </p:tav>
                                      </p:tavLst>
                                    </p:anim>
                                    <p:anim calcmode="lin" valueType="num">
                                      <p:cBhvr>
                                        <p:cTn id="18" dur="1000" fill="hold"/>
                                        <p:tgtEl>
                                          <p:spTgt spid="8"/>
                                        </p:tgtEl>
                                        <p:attrNameLst>
                                          <p:attrName>ppt_h</p:attrName>
                                        </p:attrNameLst>
                                      </p:cBhvr>
                                      <p:tavLst>
                                        <p:tav tm="0">
                                          <p:val>
                                            <p:strVal val="#ppt_h"/>
                                          </p:val>
                                        </p:tav>
                                        <p:tav tm="100000">
                                          <p:val>
                                            <p:strVal val="#ppt_h"/>
                                          </p:val>
                                        </p:tav>
                                      </p:tavLst>
                                    </p:anim>
                                    <p:animEffect transition="in" filter="fade">
                                      <p:cBhvr>
                                        <p:cTn id="19" dur="10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par>
                                <p:cTn id="32" presetID="53" presetClass="entr" presetSubtype="16"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par>
                                <p:cTn id="37" presetID="53" presetClass="entr" presetSubtype="16"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500" fill="hold"/>
                                        <p:tgtEl>
                                          <p:spTgt spid="9"/>
                                        </p:tgtEl>
                                        <p:attrNameLst>
                                          <p:attrName>ppt_w</p:attrName>
                                        </p:attrNameLst>
                                      </p:cBhvr>
                                      <p:tavLst>
                                        <p:tav tm="0">
                                          <p:val>
                                            <p:fltVal val="0"/>
                                          </p:val>
                                        </p:tav>
                                        <p:tav tm="100000">
                                          <p:val>
                                            <p:strVal val="#ppt_w"/>
                                          </p:val>
                                        </p:tav>
                                      </p:tavLst>
                                    </p:anim>
                                    <p:anim calcmode="lin" valueType="num">
                                      <p:cBhvr>
                                        <p:cTn id="40" dur="500" fill="hold"/>
                                        <p:tgtEl>
                                          <p:spTgt spid="9"/>
                                        </p:tgtEl>
                                        <p:attrNameLst>
                                          <p:attrName>ppt_h</p:attrName>
                                        </p:attrNameLst>
                                      </p:cBhvr>
                                      <p:tavLst>
                                        <p:tav tm="0">
                                          <p:val>
                                            <p:fltVal val="0"/>
                                          </p:val>
                                        </p:tav>
                                        <p:tav tm="100000">
                                          <p:val>
                                            <p:strVal val="#ppt_h"/>
                                          </p:val>
                                        </p:tav>
                                      </p:tavLst>
                                    </p:anim>
                                    <p:animEffect transition="in" filter="fade">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43" presetClass="entr" presetSubtype="0"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100"/>
                                        <p:tgtEl>
                                          <p:spTgt spid="18"/>
                                        </p:tgtEl>
                                      </p:cBhvr>
                                    </p:animEffect>
                                    <p:anim calcmode="lin" valueType="num">
                                      <p:cBhvr>
                                        <p:cTn id="47" dur="400" fill="hold"/>
                                        <p:tgtEl>
                                          <p:spTgt spid="18"/>
                                        </p:tgtEl>
                                        <p:attrNameLst>
                                          <p:attrName>ppt_x</p:attrName>
                                        </p:attrNameLst>
                                      </p:cBhvr>
                                      <p:tavLst>
                                        <p:tav tm="0">
                                          <p:val>
                                            <p:strVal val="#ppt_x"/>
                                          </p:val>
                                        </p:tav>
                                        <p:tav tm="100000">
                                          <p:val>
                                            <p:strVal val="#ppt_x"/>
                                          </p:val>
                                        </p:tav>
                                      </p:tavLst>
                                    </p:anim>
                                    <p:anim calcmode="lin" valueType="num">
                                      <p:cBhvr>
                                        <p:cTn id="48" dur="400" fill="hold"/>
                                        <p:tgtEl>
                                          <p:spTgt spid="18"/>
                                        </p:tgtEl>
                                        <p:attrNameLst>
                                          <p:attrName>ppt_y</p:attrName>
                                        </p:attrNameLst>
                                      </p:cBhvr>
                                      <p:tavLst>
                                        <p:tav tm="0">
                                          <p:val>
                                            <p:strVal val="#ppt_y+0.31"/>
                                          </p:val>
                                        </p:tav>
                                        <p:tav tm="100000">
                                          <p:val>
                                            <p:strVal val="#ppt_y+0.31"/>
                                          </p:val>
                                        </p:tav>
                                      </p:tavLst>
                                    </p:anim>
                                    <p:anim calcmode="lin" valueType="num">
                                      <p:cBhvr>
                                        <p:cTn id="49" dur="600" decel="50000" fill="hold">
                                          <p:stCondLst>
                                            <p:cond delay="400"/>
                                          </p:stCondLst>
                                        </p:cTn>
                                        <p:tgtEl>
                                          <p:spTgt spid="1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0" dur="600" decel="50000" fill="hold">
                                          <p:stCondLst>
                                            <p:cond delay="400"/>
                                          </p:stCondLst>
                                        </p:cTn>
                                        <p:tgtEl>
                                          <p:spTgt spid="1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51" presetID="43" presetClass="entr" presetSubtype="0"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100"/>
                                        <p:tgtEl>
                                          <p:spTgt spid="16"/>
                                        </p:tgtEl>
                                      </p:cBhvr>
                                    </p:animEffect>
                                    <p:anim calcmode="lin" valueType="num">
                                      <p:cBhvr>
                                        <p:cTn id="54" dur="400" fill="hold"/>
                                        <p:tgtEl>
                                          <p:spTgt spid="16"/>
                                        </p:tgtEl>
                                        <p:attrNameLst>
                                          <p:attrName>ppt_x</p:attrName>
                                        </p:attrNameLst>
                                      </p:cBhvr>
                                      <p:tavLst>
                                        <p:tav tm="0">
                                          <p:val>
                                            <p:strVal val="#ppt_x"/>
                                          </p:val>
                                        </p:tav>
                                        <p:tav tm="100000">
                                          <p:val>
                                            <p:strVal val="#ppt_x"/>
                                          </p:val>
                                        </p:tav>
                                      </p:tavLst>
                                    </p:anim>
                                    <p:anim calcmode="lin" valueType="num">
                                      <p:cBhvr>
                                        <p:cTn id="55" dur="400" fill="hold"/>
                                        <p:tgtEl>
                                          <p:spTgt spid="16"/>
                                        </p:tgtEl>
                                        <p:attrNameLst>
                                          <p:attrName>ppt_y</p:attrName>
                                        </p:attrNameLst>
                                      </p:cBhvr>
                                      <p:tavLst>
                                        <p:tav tm="0">
                                          <p:val>
                                            <p:strVal val="#ppt_y+0.31"/>
                                          </p:val>
                                        </p:tav>
                                        <p:tav tm="100000">
                                          <p:val>
                                            <p:strVal val="#ppt_y+0.31"/>
                                          </p:val>
                                        </p:tav>
                                      </p:tavLst>
                                    </p:anim>
                                    <p:anim calcmode="lin" valueType="num">
                                      <p:cBhvr>
                                        <p:cTn id="56" dur="600" decel="50000" fill="hold">
                                          <p:stCondLst>
                                            <p:cond delay="400"/>
                                          </p:stCondLst>
                                        </p:cTn>
                                        <p:tgtEl>
                                          <p:spTgt spid="1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7" dur="600" decel="50000" fill="hold">
                                          <p:stCondLst>
                                            <p:cond delay="400"/>
                                          </p:stCondLst>
                                        </p:cTn>
                                        <p:tgtEl>
                                          <p:spTgt spid="1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58" presetID="43" presetClass="entr" presetSubtype="0" fill="hold"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100"/>
                                        <p:tgtEl>
                                          <p:spTgt spid="14"/>
                                        </p:tgtEl>
                                      </p:cBhvr>
                                    </p:animEffect>
                                    <p:anim calcmode="lin" valueType="num">
                                      <p:cBhvr>
                                        <p:cTn id="61" dur="400" fill="hold"/>
                                        <p:tgtEl>
                                          <p:spTgt spid="14"/>
                                        </p:tgtEl>
                                        <p:attrNameLst>
                                          <p:attrName>ppt_x</p:attrName>
                                        </p:attrNameLst>
                                      </p:cBhvr>
                                      <p:tavLst>
                                        <p:tav tm="0">
                                          <p:val>
                                            <p:strVal val="#ppt_x"/>
                                          </p:val>
                                        </p:tav>
                                        <p:tav tm="100000">
                                          <p:val>
                                            <p:strVal val="#ppt_x"/>
                                          </p:val>
                                        </p:tav>
                                      </p:tavLst>
                                    </p:anim>
                                    <p:anim calcmode="lin" valueType="num">
                                      <p:cBhvr>
                                        <p:cTn id="62" dur="400" fill="hold"/>
                                        <p:tgtEl>
                                          <p:spTgt spid="14"/>
                                        </p:tgtEl>
                                        <p:attrNameLst>
                                          <p:attrName>ppt_y</p:attrName>
                                        </p:attrNameLst>
                                      </p:cBhvr>
                                      <p:tavLst>
                                        <p:tav tm="0">
                                          <p:val>
                                            <p:strVal val="#ppt_y+0.31"/>
                                          </p:val>
                                        </p:tav>
                                        <p:tav tm="100000">
                                          <p:val>
                                            <p:strVal val="#ppt_y+0.31"/>
                                          </p:val>
                                        </p:tav>
                                      </p:tavLst>
                                    </p:anim>
                                    <p:anim calcmode="lin" valueType="num">
                                      <p:cBhvr>
                                        <p:cTn id="63" dur="600" decel="50000" fill="hold">
                                          <p:stCondLst>
                                            <p:cond delay="400"/>
                                          </p:stCondLst>
                                        </p:cTn>
                                        <p:tgtEl>
                                          <p:spTgt spid="1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4" dur="600" decel="50000" fill="hold">
                                          <p:stCondLst>
                                            <p:cond delay="400"/>
                                          </p:stCondLst>
                                        </p:cTn>
                                        <p:tgtEl>
                                          <p:spTgt spid="1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3" grpId="0" animBg="1"/>
      <p:bldP spid="16" grpId="0" animBg="1"/>
      <p:bldP spid="1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8C129CA9-AE51-FB43-919C-762DEF1AD4A7}" type="slidenum">
              <a:rPr lang="fr-FR" smtClean="0"/>
              <a:t>57</a:t>
            </a:fld>
            <a:endParaRPr lang="fr-FR"/>
          </a:p>
        </p:txBody>
      </p:sp>
      <p:pic>
        <p:nvPicPr>
          <p:cNvPr id="6" name="Image 5" descr="IMG_7734.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218136" y="910423"/>
            <a:ext cx="6220178" cy="5566422"/>
          </a:xfrm>
          <a:prstGeom prst="rect">
            <a:avLst/>
          </a:prstGeom>
          <a:ln>
            <a:solidFill>
              <a:srgbClr val="000000"/>
            </a:solidFill>
          </a:ln>
        </p:spPr>
      </p:pic>
      <p:sp>
        <p:nvSpPr>
          <p:cNvPr id="7" name="Bulle rectangulaire 6"/>
          <p:cNvSpPr/>
          <p:nvPr/>
        </p:nvSpPr>
        <p:spPr>
          <a:xfrm>
            <a:off x="382385" y="2804241"/>
            <a:ext cx="4463065" cy="1249517"/>
          </a:xfrm>
          <a:prstGeom prst="wedgeRectCallout">
            <a:avLst>
              <a:gd name="adj1" fmla="val 61990"/>
              <a:gd name="adj2" fmla="val -110626"/>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FR" sz="3200" dirty="0"/>
              <a:t>Qu’est-ce qu’une grotte ?</a:t>
            </a:r>
          </a:p>
        </p:txBody>
      </p:sp>
      <p:sp>
        <p:nvSpPr>
          <p:cNvPr id="9" name="Rectangle à coins arrondis 8"/>
          <p:cNvSpPr/>
          <p:nvPr/>
        </p:nvSpPr>
        <p:spPr>
          <a:xfrm>
            <a:off x="753686" y="191720"/>
            <a:ext cx="9829750" cy="718703"/>
          </a:xfrm>
          <a:prstGeom prst="roundRect">
            <a:avLst/>
          </a:prstGeom>
          <a:solidFill>
            <a:schemeClr val="accent5">
              <a:lumMod val="75000"/>
            </a:schemeClr>
          </a:soli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3200" dirty="0"/>
              <a:t>Ecrire le résumé d’un texte documentaire</a:t>
            </a:r>
          </a:p>
        </p:txBody>
      </p:sp>
    </p:spTree>
    <p:extLst>
      <p:ext uri="{BB962C8B-B14F-4D97-AF65-F5344CB8AC3E}">
        <p14:creationId xmlns:p14="http://schemas.microsoft.com/office/powerpoint/2010/main" val="1453249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8C129CA9-AE51-FB43-919C-762DEF1AD4A7}" type="slidenum">
              <a:rPr lang="fr-FR" smtClean="0"/>
              <a:t>58</a:t>
            </a:fld>
            <a:endParaRPr lang="fr-FR"/>
          </a:p>
        </p:txBody>
      </p:sp>
      <p:sp>
        <p:nvSpPr>
          <p:cNvPr id="5" name="Bulle rectangulaire 4"/>
          <p:cNvSpPr/>
          <p:nvPr/>
        </p:nvSpPr>
        <p:spPr>
          <a:xfrm>
            <a:off x="185188" y="2311371"/>
            <a:ext cx="2458260" cy="2360382"/>
          </a:xfrm>
          <a:prstGeom prst="wedgeRectCallout">
            <a:avLst>
              <a:gd name="adj1" fmla="val 64564"/>
              <a:gd name="adj2" fmla="val -70516"/>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FR" sz="3200" dirty="0"/>
              <a:t>Quelles formes de vie peut-on trouver dans une grotte?</a:t>
            </a:r>
          </a:p>
        </p:txBody>
      </p:sp>
      <p:pic>
        <p:nvPicPr>
          <p:cNvPr id="6" name="Image 5" descr="IMG_7722.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792921" y="632248"/>
            <a:ext cx="9018079" cy="5838455"/>
          </a:xfrm>
          <a:prstGeom prst="rect">
            <a:avLst/>
          </a:prstGeom>
        </p:spPr>
      </p:pic>
    </p:spTree>
    <p:extLst>
      <p:ext uri="{BB962C8B-B14F-4D97-AF65-F5344CB8AC3E}">
        <p14:creationId xmlns:p14="http://schemas.microsoft.com/office/powerpoint/2010/main" val="38456664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8C129CA9-AE51-FB43-919C-762DEF1AD4A7}" type="slidenum">
              <a:rPr lang="fr-FR" smtClean="0"/>
              <a:t>59</a:t>
            </a:fld>
            <a:endParaRPr lang="fr-FR"/>
          </a:p>
        </p:txBody>
      </p:sp>
      <p:sp>
        <p:nvSpPr>
          <p:cNvPr id="5" name="Bulle rectangulaire 4"/>
          <p:cNvSpPr/>
          <p:nvPr/>
        </p:nvSpPr>
        <p:spPr>
          <a:xfrm>
            <a:off x="149629" y="620200"/>
            <a:ext cx="3291840" cy="2808800"/>
          </a:xfrm>
          <a:prstGeom prst="wedgeRectCallout">
            <a:avLst>
              <a:gd name="adj1" fmla="val 66511"/>
              <a:gd name="adj2" fmla="val -68060"/>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FR" sz="3200" dirty="0"/>
              <a:t>Ecrire un résumé en utilisant les mots et nombres : </a:t>
            </a:r>
            <a:r>
              <a:rPr lang="fr-FR" sz="3200" i="1" dirty="0"/>
              <a:t>eau, sculptures, galeries, 2197 mètres.</a:t>
            </a:r>
          </a:p>
        </p:txBody>
      </p:sp>
      <p:pic>
        <p:nvPicPr>
          <p:cNvPr id="2" name="Image 1" descr="IMG_7732.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715628" y="284871"/>
            <a:ext cx="8132236" cy="6185833"/>
          </a:xfrm>
          <a:prstGeom prst="rect">
            <a:avLst/>
          </a:prstGeom>
          <a:ln>
            <a:solidFill>
              <a:srgbClr val="000000"/>
            </a:solidFill>
          </a:ln>
        </p:spPr>
      </p:pic>
    </p:spTree>
    <p:extLst>
      <p:ext uri="{BB962C8B-B14F-4D97-AF65-F5344CB8AC3E}">
        <p14:creationId xmlns:p14="http://schemas.microsoft.com/office/powerpoint/2010/main" val="5645405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8C129CA9-AE51-FB43-919C-762DEF1AD4A7}" type="slidenum">
              <a:rPr lang="fr-FR" smtClean="0"/>
              <a:t>6</a:t>
            </a:fld>
            <a:endParaRPr lang="fr-FR"/>
          </a:p>
        </p:txBody>
      </p:sp>
      <p:sp>
        <p:nvSpPr>
          <p:cNvPr id="4" name="Rectangle 3"/>
          <p:cNvSpPr/>
          <p:nvPr/>
        </p:nvSpPr>
        <p:spPr>
          <a:xfrm>
            <a:off x="183444" y="1803834"/>
            <a:ext cx="11627556" cy="1077218"/>
          </a:xfrm>
          <a:prstGeom prst="rect">
            <a:avLst/>
          </a:prstGeom>
        </p:spPr>
        <p:txBody>
          <a:bodyPr wrap="square">
            <a:spAutoFit/>
          </a:bodyPr>
          <a:lstStyle/>
          <a:p>
            <a:pPr marL="457189" indent="-457189">
              <a:buFont typeface="Wingdings" charset="2"/>
              <a:buChar char="Ø"/>
            </a:pPr>
            <a:r>
              <a:rPr lang="fr-FR" sz="3200" dirty="0"/>
              <a:t>En quinze ans, une baisse marquée</a:t>
            </a:r>
            <a:r>
              <a:rPr lang="fr-FR" sz="3200" b="1" dirty="0"/>
              <a:t> </a:t>
            </a:r>
            <a:r>
              <a:rPr lang="fr-FR" sz="3200" dirty="0"/>
              <a:t>sur les processus de  compréhension </a:t>
            </a:r>
            <a:r>
              <a:rPr lang="fr-FR" sz="3200" b="1" dirty="0"/>
              <a:t>les plus complexes</a:t>
            </a:r>
          </a:p>
        </p:txBody>
      </p:sp>
      <p:pic>
        <p:nvPicPr>
          <p:cNvPr id="6" name="Image 5" descr="Capture d’écran 2018-12-01 à 12.45.51.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515557"/>
            <a:ext cx="12192000" cy="2342444"/>
          </a:xfrm>
          <a:prstGeom prst="rect">
            <a:avLst/>
          </a:prstGeom>
        </p:spPr>
      </p:pic>
      <p:sp>
        <p:nvSpPr>
          <p:cNvPr id="7" name="Rectangle à coins arrondis 6"/>
          <p:cNvSpPr/>
          <p:nvPr/>
        </p:nvSpPr>
        <p:spPr>
          <a:xfrm>
            <a:off x="225777" y="3390516"/>
            <a:ext cx="4154312" cy="632179"/>
          </a:xfrm>
          <a:prstGeom prst="roundRect">
            <a:avLst/>
          </a:prstGeom>
          <a:solidFill>
            <a:srgbClr val="00B050"/>
          </a:solidFill>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fr-FR" sz="2400" dirty="0"/>
              <a:t>Moyenne européenne : 542</a:t>
            </a:r>
          </a:p>
        </p:txBody>
      </p:sp>
      <p:cxnSp>
        <p:nvCxnSpPr>
          <p:cNvPr id="9" name="Connecteur droit avec flèche 8"/>
          <p:cNvCxnSpPr/>
          <p:nvPr/>
        </p:nvCxnSpPr>
        <p:spPr>
          <a:xfrm>
            <a:off x="1467555" y="3964326"/>
            <a:ext cx="180623" cy="2018785"/>
          </a:xfrm>
          <a:prstGeom prst="straightConnector1">
            <a:avLst/>
          </a:prstGeom>
          <a:ln>
            <a:solidFill>
              <a:srgbClr val="00B050"/>
            </a:solidFill>
            <a:tailEnd type="arrow"/>
          </a:ln>
        </p:spPr>
        <p:style>
          <a:lnRef idx="3">
            <a:schemeClr val="accent3"/>
          </a:lnRef>
          <a:fillRef idx="0">
            <a:schemeClr val="accent3"/>
          </a:fillRef>
          <a:effectRef idx="2">
            <a:schemeClr val="accent3"/>
          </a:effectRef>
          <a:fontRef idx="minor">
            <a:schemeClr val="tx1"/>
          </a:fontRef>
        </p:style>
      </p:cxnSp>
      <p:sp>
        <p:nvSpPr>
          <p:cNvPr id="11" name="Rectangle à coins arrondis 10"/>
          <p:cNvSpPr/>
          <p:nvPr/>
        </p:nvSpPr>
        <p:spPr>
          <a:xfrm>
            <a:off x="5576711" y="3390516"/>
            <a:ext cx="4763912" cy="632179"/>
          </a:xfrm>
          <a:prstGeom prst="roundRect">
            <a:avLst/>
          </a:prstGeom>
          <a:solidFill>
            <a:srgbClr val="00B050"/>
          </a:solidFill>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fr-FR" sz="2400" dirty="0"/>
              <a:t>Moyenne européenne : 539</a:t>
            </a:r>
          </a:p>
        </p:txBody>
      </p:sp>
      <p:cxnSp>
        <p:nvCxnSpPr>
          <p:cNvPr id="12" name="Connecteur droit avec flèche 11"/>
          <p:cNvCxnSpPr/>
          <p:nvPr/>
        </p:nvCxnSpPr>
        <p:spPr>
          <a:xfrm>
            <a:off x="6592711" y="4022696"/>
            <a:ext cx="180623" cy="2018785"/>
          </a:xfrm>
          <a:prstGeom prst="straightConnector1">
            <a:avLst/>
          </a:prstGeom>
          <a:ln>
            <a:solidFill>
              <a:srgbClr val="00B050"/>
            </a:solidFill>
            <a:tailEnd type="arrow"/>
          </a:ln>
        </p:spPr>
        <p:style>
          <a:lnRef idx="3">
            <a:schemeClr val="accent3"/>
          </a:lnRef>
          <a:fillRef idx="0">
            <a:schemeClr val="accent3"/>
          </a:fillRef>
          <a:effectRef idx="2">
            <a:schemeClr val="accent3"/>
          </a:effectRef>
          <a:fontRef idx="minor">
            <a:schemeClr val="tx1"/>
          </a:fontRef>
        </p:style>
      </p:cxnSp>
      <p:sp>
        <p:nvSpPr>
          <p:cNvPr id="8" name="Titre 7">
            <a:extLst>
              <a:ext uri="{FF2B5EF4-FFF2-40B4-BE49-F238E27FC236}">
                <a16:creationId xmlns:a16="http://schemas.microsoft.com/office/drawing/2014/main" id="{A908F7DB-16E1-0440-9A67-4E669A86349F}"/>
              </a:ext>
            </a:extLst>
          </p:cNvPr>
          <p:cNvSpPr>
            <a:spLocks noGrp="1"/>
          </p:cNvSpPr>
          <p:nvPr>
            <p:ph type="title"/>
          </p:nvPr>
        </p:nvSpPr>
        <p:spPr>
          <a:xfrm>
            <a:off x="895540" y="671006"/>
            <a:ext cx="8991410" cy="886397"/>
          </a:xfrm>
        </p:spPr>
        <p:txBody>
          <a:bodyPr/>
          <a:lstStyle/>
          <a:p>
            <a:r>
              <a:rPr lang="fr-FR" dirty="0" err="1"/>
              <a:t>Pirls</a:t>
            </a:r>
            <a:r>
              <a:rPr lang="fr-FR" dirty="0"/>
              <a:t> 2016 quelques constats</a:t>
            </a:r>
          </a:p>
        </p:txBody>
      </p:sp>
    </p:spTree>
    <p:extLst>
      <p:ext uri="{BB962C8B-B14F-4D97-AF65-F5344CB8AC3E}">
        <p14:creationId xmlns:p14="http://schemas.microsoft.com/office/powerpoint/2010/main" val="2379341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par>
                                <p:cTn id="22" presetID="53" presetClass="entr" presetSubtype="16"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A44FAE-FB9F-8F49-950F-FF4DEBD6DCA2}"/>
              </a:ext>
            </a:extLst>
          </p:cNvPr>
          <p:cNvSpPr>
            <a:spLocks noGrp="1"/>
          </p:cNvSpPr>
          <p:nvPr>
            <p:ph type="title"/>
          </p:nvPr>
        </p:nvSpPr>
        <p:spPr/>
        <p:txBody>
          <a:bodyPr/>
          <a:lstStyle/>
          <a:p>
            <a:r>
              <a:rPr lang="fr-FR" dirty="0"/>
              <a:t>Le lexique de spécificité</a:t>
            </a:r>
          </a:p>
        </p:txBody>
      </p:sp>
      <p:sp>
        <p:nvSpPr>
          <p:cNvPr id="3" name="Espace réservé pour une image  2">
            <a:extLst>
              <a:ext uri="{FF2B5EF4-FFF2-40B4-BE49-F238E27FC236}">
                <a16:creationId xmlns:a16="http://schemas.microsoft.com/office/drawing/2014/main" id="{03CC5996-33B8-BE48-A4AA-B93B71478C1A}"/>
              </a:ext>
            </a:extLst>
          </p:cNvPr>
          <p:cNvSpPr>
            <a:spLocks noGrp="1"/>
          </p:cNvSpPr>
          <p:nvPr>
            <p:ph type="pic" idx="1"/>
          </p:nvPr>
        </p:nvSpPr>
        <p:spPr/>
      </p:sp>
      <p:sp>
        <p:nvSpPr>
          <p:cNvPr id="4" name="Espace réservé du texte 3">
            <a:extLst>
              <a:ext uri="{FF2B5EF4-FFF2-40B4-BE49-F238E27FC236}">
                <a16:creationId xmlns:a16="http://schemas.microsoft.com/office/drawing/2014/main" id="{B07F38A6-8518-4249-AE80-C181F69FCB5D}"/>
              </a:ext>
            </a:extLst>
          </p:cNvPr>
          <p:cNvSpPr>
            <a:spLocks noGrp="1"/>
          </p:cNvSpPr>
          <p:nvPr>
            <p:ph type="body" sz="half" idx="2"/>
          </p:nvPr>
        </p:nvSpPr>
        <p:spPr/>
        <p:txBody>
          <a:bodyPr/>
          <a:lstStyle/>
          <a:p>
            <a:endParaRPr lang="fr-FR"/>
          </a:p>
        </p:txBody>
      </p:sp>
      <p:sp>
        <p:nvSpPr>
          <p:cNvPr id="5" name="Espace réservé du numéro de diapositive 4">
            <a:extLst>
              <a:ext uri="{FF2B5EF4-FFF2-40B4-BE49-F238E27FC236}">
                <a16:creationId xmlns:a16="http://schemas.microsoft.com/office/drawing/2014/main" id="{2D9EFFB9-BFED-2A4F-8C64-7709F8B63516}"/>
              </a:ext>
            </a:extLst>
          </p:cNvPr>
          <p:cNvSpPr>
            <a:spLocks noGrp="1"/>
          </p:cNvSpPr>
          <p:nvPr>
            <p:ph type="sldNum" sz="quarter" idx="12"/>
          </p:nvPr>
        </p:nvSpPr>
        <p:spPr/>
        <p:txBody>
          <a:bodyPr/>
          <a:lstStyle/>
          <a:p>
            <a:fld id="{8A7A6979-0714-4377-B894-6BE4C2D6E202}" type="slidenum">
              <a:rPr lang="en-US" smtClean="0"/>
              <a:t>60</a:t>
            </a:fld>
            <a:endParaRPr lang="en-US" dirty="0"/>
          </a:p>
        </p:txBody>
      </p:sp>
      <p:pic>
        <p:nvPicPr>
          <p:cNvPr id="7" name="Image 6" descr="IMG_8907.JPG">
            <a:extLst>
              <a:ext uri="{FF2B5EF4-FFF2-40B4-BE49-F238E27FC236}">
                <a16:creationId xmlns:a16="http://schemas.microsoft.com/office/drawing/2014/main" id="{9D9731C6-0362-2F40-9C02-AC7406E1717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3597965" cy="4571999"/>
          </a:xfrm>
          <a:prstGeom prst="rect">
            <a:avLst/>
          </a:prstGeom>
        </p:spPr>
      </p:pic>
      <p:pic>
        <p:nvPicPr>
          <p:cNvPr id="8" name="Image 7" descr="DSCN1082.JPG">
            <a:extLst>
              <a:ext uri="{FF2B5EF4-FFF2-40B4-BE49-F238E27FC236}">
                <a16:creationId xmlns:a16="http://schemas.microsoft.com/office/drawing/2014/main" id="{B7D741E7-DD7F-DA4A-B2B2-A4B3090E4EE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597964" y="0"/>
            <a:ext cx="8616493" cy="2676698"/>
          </a:xfrm>
          <a:prstGeom prst="rect">
            <a:avLst/>
          </a:prstGeom>
          <a:ln>
            <a:solidFill>
              <a:schemeClr val="tx1"/>
            </a:solidFill>
          </a:ln>
        </p:spPr>
      </p:pic>
      <p:pic>
        <p:nvPicPr>
          <p:cNvPr id="9" name="Image 8" descr="DSCN1086.JPG">
            <a:extLst>
              <a:ext uri="{FF2B5EF4-FFF2-40B4-BE49-F238E27FC236}">
                <a16:creationId xmlns:a16="http://schemas.microsoft.com/office/drawing/2014/main" id="{8D35AB63-AEA0-2347-A754-03B46C7EC67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97964" y="2669854"/>
            <a:ext cx="8455491" cy="1918921"/>
          </a:xfrm>
          <a:prstGeom prst="rect">
            <a:avLst/>
          </a:prstGeom>
          <a:ln>
            <a:solidFill>
              <a:srgbClr val="000000"/>
            </a:solidFill>
          </a:ln>
        </p:spPr>
      </p:pic>
    </p:spTree>
    <p:extLst>
      <p:ext uri="{BB962C8B-B14F-4D97-AF65-F5344CB8AC3E}">
        <p14:creationId xmlns:p14="http://schemas.microsoft.com/office/powerpoint/2010/main" val="338162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a:xfrm>
            <a:off x="991985" y="334857"/>
            <a:ext cx="10972800" cy="820209"/>
          </a:xfrm>
        </p:spPr>
        <p:txBody>
          <a:bodyPr>
            <a:normAutofit/>
          </a:bodyPr>
          <a:lstStyle/>
          <a:p>
            <a:r>
              <a:rPr lang="fr-FR" dirty="0"/>
              <a:t>Rencontrer et structurer les mots</a:t>
            </a:r>
          </a:p>
        </p:txBody>
      </p:sp>
      <p:sp>
        <p:nvSpPr>
          <p:cNvPr id="7" name="Espace réservé du contenu 6"/>
          <p:cNvSpPr>
            <a:spLocks noGrp="1"/>
          </p:cNvSpPr>
          <p:nvPr>
            <p:ph idx="1"/>
          </p:nvPr>
        </p:nvSpPr>
        <p:spPr>
          <a:xfrm>
            <a:off x="854055" y="1223395"/>
            <a:ext cx="6777029" cy="5359965"/>
          </a:xfrm>
        </p:spPr>
        <p:txBody>
          <a:bodyPr>
            <a:noAutofit/>
          </a:bodyPr>
          <a:lstStyle/>
          <a:p>
            <a:r>
              <a:rPr lang="fr-FR" sz="3733" dirty="0">
                <a:latin typeface="Bell MT"/>
                <a:cs typeface="Bell MT"/>
              </a:rPr>
              <a:t>Le lexique spécifique, s’il est trop dense, peut faire obstacle.</a:t>
            </a:r>
          </a:p>
          <a:p>
            <a:r>
              <a:rPr lang="fr-FR" sz="3733" dirty="0">
                <a:latin typeface="Bell MT"/>
                <a:cs typeface="Bell MT"/>
              </a:rPr>
              <a:t>Il s’agira de l’organiser, de le structurer afin d’en faciliter la réutilisation et la mémorisation.</a:t>
            </a:r>
          </a:p>
          <a:p>
            <a:r>
              <a:rPr lang="fr-FR" sz="3733" dirty="0">
                <a:latin typeface="Bell MT"/>
                <a:cs typeface="Bell MT"/>
              </a:rPr>
              <a:t> </a:t>
            </a:r>
            <a:r>
              <a:rPr lang="fr-FR" sz="3733" b="1" dirty="0">
                <a:latin typeface="Bell MT"/>
                <a:cs typeface="Bell MT"/>
              </a:rPr>
              <a:t>On peut construire des fleurs lexicales, des arbres à mots, des listes, des cartes mentales</a:t>
            </a:r>
            <a:r>
              <a:rPr lang="mr-IN" sz="3733" b="1" dirty="0">
                <a:latin typeface="Bell MT"/>
                <a:cs typeface="Bell MT"/>
              </a:rPr>
              <a:t>…</a:t>
            </a:r>
            <a:endParaRPr lang="fr-FR" sz="3733" dirty="0">
              <a:latin typeface="Bell MT"/>
              <a:cs typeface="Bell MT"/>
            </a:endParaRPr>
          </a:p>
        </p:txBody>
      </p:sp>
      <p:sp>
        <p:nvSpPr>
          <p:cNvPr id="5" name="Espace réservé du numéro de diapositive 4"/>
          <p:cNvSpPr>
            <a:spLocks noGrp="1"/>
          </p:cNvSpPr>
          <p:nvPr>
            <p:ph type="sldNum" sz="quarter" idx="12"/>
          </p:nvPr>
        </p:nvSpPr>
        <p:spPr/>
        <p:txBody>
          <a:bodyPr/>
          <a:lstStyle/>
          <a:p>
            <a:fld id="{8C129CA9-AE51-FB43-919C-762DEF1AD4A7}" type="slidenum">
              <a:rPr lang="fr-FR" smtClean="0"/>
              <a:t>61</a:t>
            </a:fld>
            <a:endParaRPr lang="fr-FR"/>
          </a:p>
        </p:txBody>
      </p:sp>
      <p:pic>
        <p:nvPicPr>
          <p:cNvPr id="2" name="Image 1" descr="Capture d’écran 2019-01-15 à 15.20.43.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65275" y="1360052"/>
            <a:ext cx="4276988" cy="5361424"/>
          </a:xfrm>
          <a:prstGeom prst="rect">
            <a:avLst/>
          </a:prstGeom>
        </p:spPr>
      </p:pic>
    </p:spTree>
    <p:extLst>
      <p:ext uri="{BB962C8B-B14F-4D97-AF65-F5344CB8AC3E}">
        <p14:creationId xmlns:p14="http://schemas.microsoft.com/office/powerpoint/2010/main" val="50009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BC224078-1881-DE4C-BC5D-EEB1AE580B09}"/>
              </a:ext>
            </a:extLst>
          </p:cNvPr>
          <p:cNvSpPr>
            <a:spLocks noGrp="1"/>
          </p:cNvSpPr>
          <p:nvPr>
            <p:ph type="title"/>
          </p:nvPr>
        </p:nvSpPr>
        <p:spPr>
          <a:xfrm>
            <a:off x="1024128" y="585216"/>
            <a:ext cx="8984396" cy="1060704"/>
          </a:xfrm>
        </p:spPr>
        <p:txBody>
          <a:bodyPr>
            <a:normAutofit/>
          </a:bodyPr>
          <a:lstStyle/>
          <a:p>
            <a:r>
              <a:rPr lang="fr-FR" dirty="0"/>
              <a:t>Comprendre du lexique avant la lecture</a:t>
            </a:r>
          </a:p>
        </p:txBody>
      </p:sp>
      <p:sp>
        <p:nvSpPr>
          <p:cNvPr id="2" name="Espace réservé du numéro de diapositive 1"/>
          <p:cNvSpPr>
            <a:spLocks noGrp="1"/>
          </p:cNvSpPr>
          <p:nvPr>
            <p:ph type="sldNum" sz="quarter" idx="12"/>
          </p:nvPr>
        </p:nvSpPr>
        <p:spPr/>
        <p:txBody>
          <a:bodyPr/>
          <a:lstStyle/>
          <a:p>
            <a:fld id="{CA858723-98D0-9842-85DE-D040A1ADCE25}" type="slidenum">
              <a:rPr lang="fr-FR" smtClean="0"/>
              <a:t>62</a:t>
            </a:fld>
            <a:endParaRPr lang="fr-FR"/>
          </a:p>
        </p:txBody>
      </p:sp>
      <p:pic>
        <p:nvPicPr>
          <p:cNvPr id="4" name="Image 3" descr="31aQ9RhVUWL._SX346_BO1,204,203,200_.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2799" y="1866993"/>
            <a:ext cx="3210604" cy="4603711"/>
          </a:xfrm>
          <a:prstGeom prst="rect">
            <a:avLst/>
          </a:prstGeom>
          <a:ln>
            <a:solidFill>
              <a:schemeClr val="tx1"/>
            </a:solidFill>
          </a:ln>
        </p:spPr>
      </p:pic>
      <p:pic>
        <p:nvPicPr>
          <p:cNvPr id="5" name="Image 4" descr="Capture d’écran 2019-12-03 à 20.37.54.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69377" y="1463731"/>
            <a:ext cx="5774823" cy="5162170"/>
          </a:xfrm>
          <a:prstGeom prst="rect">
            <a:avLst/>
          </a:prstGeom>
          <a:ln>
            <a:solidFill>
              <a:srgbClr val="000000"/>
            </a:solidFill>
          </a:ln>
        </p:spPr>
      </p:pic>
    </p:spTree>
    <p:extLst>
      <p:ext uri="{BB962C8B-B14F-4D97-AF65-F5344CB8AC3E}">
        <p14:creationId xmlns:p14="http://schemas.microsoft.com/office/powerpoint/2010/main" val="23239638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A858723-98D0-9842-85DE-D040A1ADCE25}" type="slidenum">
              <a:rPr lang="fr-FR" smtClean="0"/>
              <a:t>63</a:t>
            </a:fld>
            <a:endParaRPr lang="fr-FR"/>
          </a:p>
        </p:txBody>
      </p:sp>
      <p:sp>
        <p:nvSpPr>
          <p:cNvPr id="4" name="Bulle rectangulaire à coins arrondis 3"/>
          <p:cNvSpPr/>
          <p:nvPr/>
        </p:nvSpPr>
        <p:spPr>
          <a:xfrm>
            <a:off x="60152" y="1341303"/>
            <a:ext cx="3036710" cy="2818315"/>
          </a:xfrm>
          <a:prstGeom prst="wedgeRoundRectCallout">
            <a:avLst>
              <a:gd name="adj1" fmla="val 62794"/>
              <a:gd name="adj2" fmla="val -21937"/>
              <a:gd name="adj3" fmla="val 16667"/>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667" dirty="0"/>
              <a:t>Chaque élève dessine le sens qu’il accorde à chacun de ces mots.</a:t>
            </a:r>
          </a:p>
        </p:txBody>
      </p:sp>
      <p:sp>
        <p:nvSpPr>
          <p:cNvPr id="5" name="Rectangle à coins arrondis 4"/>
          <p:cNvSpPr/>
          <p:nvPr/>
        </p:nvSpPr>
        <p:spPr>
          <a:xfrm>
            <a:off x="3285490" y="222931"/>
            <a:ext cx="8353777" cy="1118372"/>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dirty="0">
                <a:solidFill>
                  <a:srgbClr val="000000"/>
                </a:solidFill>
              </a:rPr>
              <a:t>Des mots difficiles sont proposés aux élèves avant la lecture du texte documentaire à haute voix par l’enseignante.</a:t>
            </a:r>
          </a:p>
        </p:txBody>
      </p:sp>
      <p:pic>
        <p:nvPicPr>
          <p:cNvPr id="7" name="Image 6" descr="DSCN1082.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556965" y="1625601"/>
            <a:ext cx="8052952" cy="2501635"/>
          </a:xfrm>
          <a:prstGeom prst="rect">
            <a:avLst/>
          </a:prstGeom>
          <a:ln>
            <a:solidFill>
              <a:schemeClr val="tx1"/>
            </a:solidFill>
          </a:ln>
        </p:spPr>
      </p:pic>
      <p:pic>
        <p:nvPicPr>
          <p:cNvPr id="8" name="Image 7" descr="DSCN108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60166" y="4392229"/>
            <a:ext cx="4887124" cy="2465771"/>
          </a:xfrm>
          <a:prstGeom prst="rect">
            <a:avLst/>
          </a:prstGeom>
          <a:ln>
            <a:solidFill>
              <a:srgbClr val="000000"/>
            </a:solidFill>
          </a:ln>
        </p:spPr>
      </p:pic>
      <p:sp>
        <p:nvSpPr>
          <p:cNvPr id="9" name="ZoneTexte 8"/>
          <p:cNvSpPr txBox="1"/>
          <p:nvPr/>
        </p:nvSpPr>
        <p:spPr>
          <a:xfrm>
            <a:off x="8839201" y="5250625"/>
            <a:ext cx="3352799" cy="461665"/>
          </a:xfrm>
          <a:prstGeom prst="rect">
            <a:avLst/>
          </a:prstGeom>
          <a:noFill/>
        </p:spPr>
        <p:txBody>
          <a:bodyPr wrap="square" rtlCol="0">
            <a:spAutoFit/>
          </a:bodyPr>
          <a:lstStyle/>
          <a:p>
            <a:pPr algn="ctr"/>
            <a:r>
              <a:rPr lang="fr-FR" sz="1200" i="1" dirty="0"/>
              <a:t>CE1 </a:t>
            </a:r>
            <a:r>
              <a:rPr lang="fr-FR" sz="1200" i="1" dirty="0" err="1"/>
              <a:t>Anma</a:t>
            </a:r>
            <a:r>
              <a:rPr lang="fr-FR" sz="1200" i="1" dirty="0"/>
              <a:t> </a:t>
            </a:r>
            <a:r>
              <a:rPr lang="fr-FR" sz="1200" i="1" dirty="0" err="1"/>
              <a:t>Lavergne</a:t>
            </a:r>
            <a:endParaRPr lang="fr-FR" sz="1200" i="1" dirty="0"/>
          </a:p>
          <a:p>
            <a:pPr algn="ctr"/>
            <a:r>
              <a:rPr lang="fr-FR" sz="1200" i="1" dirty="0"/>
              <a:t> école Langevin 1 Vallauris  </a:t>
            </a:r>
          </a:p>
        </p:txBody>
      </p:sp>
    </p:spTree>
    <p:extLst>
      <p:ext uri="{BB962C8B-B14F-4D97-AF65-F5344CB8AC3E}">
        <p14:creationId xmlns:p14="http://schemas.microsoft.com/office/powerpoint/2010/main" val="19394568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A858723-98D0-9842-85DE-D040A1ADCE25}" type="slidenum">
              <a:rPr lang="fr-FR" smtClean="0"/>
              <a:t>64</a:t>
            </a:fld>
            <a:endParaRPr lang="fr-FR"/>
          </a:p>
        </p:txBody>
      </p:sp>
      <p:pic>
        <p:nvPicPr>
          <p:cNvPr id="3" name="Image 2" descr="DSCN1084.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2947"/>
            <a:ext cx="4244620" cy="2731911"/>
          </a:xfrm>
          <a:prstGeom prst="rect">
            <a:avLst/>
          </a:prstGeom>
          <a:ln>
            <a:solidFill>
              <a:srgbClr val="000000"/>
            </a:solidFill>
          </a:ln>
        </p:spPr>
      </p:pic>
      <p:pic>
        <p:nvPicPr>
          <p:cNvPr id="4" name="Image 3" descr="DSCN108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07911" y="3187236"/>
            <a:ext cx="9595556" cy="3561720"/>
          </a:xfrm>
          <a:prstGeom prst="rect">
            <a:avLst/>
          </a:prstGeom>
          <a:ln>
            <a:solidFill>
              <a:srgbClr val="000000"/>
            </a:solidFill>
          </a:ln>
        </p:spPr>
      </p:pic>
      <p:pic>
        <p:nvPicPr>
          <p:cNvPr id="5" name="Image 4" descr="DSCN1086.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38135" y="242235"/>
            <a:ext cx="7653867" cy="2682623"/>
          </a:xfrm>
          <a:prstGeom prst="rect">
            <a:avLst/>
          </a:prstGeom>
          <a:ln>
            <a:solidFill>
              <a:srgbClr val="000000"/>
            </a:solidFill>
          </a:ln>
        </p:spPr>
      </p:pic>
    </p:spTree>
    <p:extLst>
      <p:ext uri="{BB962C8B-B14F-4D97-AF65-F5344CB8AC3E}">
        <p14:creationId xmlns:p14="http://schemas.microsoft.com/office/powerpoint/2010/main" val="12272128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A858723-98D0-9842-85DE-D040A1ADCE25}" type="slidenum">
              <a:rPr lang="fr-FR" smtClean="0"/>
              <a:t>65</a:t>
            </a:fld>
            <a:endParaRPr lang="fr-FR"/>
          </a:p>
        </p:txBody>
      </p:sp>
      <p:pic>
        <p:nvPicPr>
          <p:cNvPr id="3" name="Image 2" descr="DSCN1081.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48000" y="0"/>
            <a:ext cx="9144000" cy="6858000"/>
          </a:xfrm>
          <a:prstGeom prst="rect">
            <a:avLst/>
          </a:prstGeom>
        </p:spPr>
      </p:pic>
      <p:sp>
        <p:nvSpPr>
          <p:cNvPr id="4" name="Bulle rectangulaire à coins arrondis 3"/>
          <p:cNvSpPr/>
          <p:nvPr/>
        </p:nvSpPr>
        <p:spPr>
          <a:xfrm>
            <a:off x="156813" y="308737"/>
            <a:ext cx="2573867" cy="2144891"/>
          </a:xfrm>
          <a:prstGeom prst="wedgeRoundRectCallout">
            <a:avLst>
              <a:gd name="adj1" fmla="val 62794"/>
              <a:gd name="adj2" fmla="val -21937"/>
              <a:gd name="adj3" fmla="val 16667"/>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667" dirty="0"/>
              <a:t>Un affichage collectif se construit.</a:t>
            </a:r>
          </a:p>
        </p:txBody>
      </p:sp>
    </p:spTree>
    <p:extLst>
      <p:ext uri="{BB962C8B-B14F-4D97-AF65-F5344CB8AC3E}">
        <p14:creationId xmlns:p14="http://schemas.microsoft.com/office/powerpoint/2010/main" val="19260128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7091CF-6ABB-0046-9DCA-EE29EB73444C}"/>
              </a:ext>
            </a:extLst>
          </p:cNvPr>
          <p:cNvSpPr>
            <a:spLocks noGrp="1"/>
          </p:cNvSpPr>
          <p:nvPr>
            <p:ph type="title"/>
          </p:nvPr>
        </p:nvSpPr>
        <p:spPr>
          <a:xfrm>
            <a:off x="993680" y="382622"/>
            <a:ext cx="10527760" cy="1012675"/>
          </a:xfrm>
        </p:spPr>
        <p:txBody>
          <a:bodyPr>
            <a:normAutofit/>
          </a:bodyPr>
          <a:lstStyle/>
          <a:p>
            <a:r>
              <a:rPr lang="fr-FR" dirty="0"/>
              <a:t>Structurer et organiser des mots spécifiques</a:t>
            </a:r>
          </a:p>
        </p:txBody>
      </p:sp>
      <p:sp>
        <p:nvSpPr>
          <p:cNvPr id="5" name="Espace réservé du numéro de diapositive 4"/>
          <p:cNvSpPr>
            <a:spLocks noGrp="1"/>
          </p:cNvSpPr>
          <p:nvPr>
            <p:ph type="sldNum" sz="quarter" idx="12"/>
          </p:nvPr>
        </p:nvSpPr>
        <p:spPr/>
        <p:txBody>
          <a:bodyPr>
            <a:normAutofit/>
          </a:bodyPr>
          <a:lstStyle/>
          <a:p>
            <a:fld id="{8C129CA9-AE51-FB43-919C-762DEF1AD4A7}" type="slidenum">
              <a:rPr lang="fr-FR" smtClean="0"/>
              <a:t>66</a:t>
            </a:fld>
            <a:endParaRPr lang="fr-FR"/>
          </a:p>
        </p:txBody>
      </p:sp>
      <p:pic>
        <p:nvPicPr>
          <p:cNvPr id="6" name="Image 5" descr="IMG_8907.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06734" y="1268931"/>
            <a:ext cx="4119012" cy="5234103"/>
          </a:xfrm>
          <a:prstGeom prst="rect">
            <a:avLst/>
          </a:prstGeom>
        </p:spPr>
      </p:pic>
      <p:pic>
        <p:nvPicPr>
          <p:cNvPr id="3" name="Image 2" descr="IMG_0465.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57560" y="1236600"/>
            <a:ext cx="4311796" cy="5234104"/>
          </a:xfrm>
          <a:prstGeom prst="rect">
            <a:avLst/>
          </a:prstGeom>
          <a:ln>
            <a:solidFill>
              <a:schemeClr val="tx1"/>
            </a:solidFill>
          </a:ln>
        </p:spPr>
      </p:pic>
      <p:sp>
        <p:nvSpPr>
          <p:cNvPr id="4" name="ZoneTexte 3"/>
          <p:cNvSpPr txBox="1"/>
          <p:nvPr/>
        </p:nvSpPr>
        <p:spPr>
          <a:xfrm>
            <a:off x="993680" y="6503034"/>
            <a:ext cx="4119012" cy="276999"/>
          </a:xfrm>
          <a:prstGeom prst="rect">
            <a:avLst/>
          </a:prstGeom>
          <a:noFill/>
        </p:spPr>
        <p:txBody>
          <a:bodyPr wrap="square" rtlCol="0">
            <a:spAutoFit/>
          </a:bodyPr>
          <a:lstStyle/>
          <a:p>
            <a:pPr algn="ctr"/>
            <a:r>
              <a:rPr lang="fr-FR" sz="1200" i="1" dirty="0"/>
              <a:t>CM1-CM2  Jérôme </a:t>
            </a:r>
            <a:r>
              <a:rPr lang="fr-FR" sz="1200" i="1" dirty="0" err="1"/>
              <a:t>Pousset</a:t>
            </a:r>
            <a:r>
              <a:rPr lang="fr-FR" sz="1200" i="1" dirty="0"/>
              <a:t> Ecole Saint Barthélémy NICE</a:t>
            </a:r>
          </a:p>
        </p:txBody>
      </p:sp>
    </p:spTree>
    <p:extLst>
      <p:ext uri="{BB962C8B-B14F-4D97-AF65-F5344CB8AC3E}">
        <p14:creationId xmlns:p14="http://schemas.microsoft.com/office/powerpoint/2010/main" val="4228129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apture d’écran 2019-03-30 à 12.05.05.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8045" y="355600"/>
            <a:ext cx="7010259" cy="5966177"/>
          </a:xfrm>
          <a:prstGeom prst="rect">
            <a:avLst/>
          </a:prstGeom>
        </p:spPr>
      </p:pic>
      <p:sp>
        <p:nvSpPr>
          <p:cNvPr id="5" name="Bulle rectangulaire à coins arrondis 4"/>
          <p:cNvSpPr/>
          <p:nvPr/>
        </p:nvSpPr>
        <p:spPr>
          <a:xfrm>
            <a:off x="7586133" y="1083734"/>
            <a:ext cx="4447822" cy="3105881"/>
          </a:xfrm>
          <a:prstGeom prst="wedgeRoundRectCallout">
            <a:avLst>
              <a:gd name="adj1" fmla="val -71297"/>
              <a:gd name="adj2" fmla="val -23942"/>
              <a:gd name="adj3" fmla="val 16667"/>
            </a:avLst>
          </a:prstGeom>
          <a:solidFill>
            <a:schemeClr val="accent5">
              <a:lumMod val="75000"/>
            </a:schemeClr>
          </a:soli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3200" dirty="0"/>
              <a:t>Enumérer collectivement les différentes catégories d’informations pour écrire la carte mentale d’un mot.</a:t>
            </a:r>
          </a:p>
        </p:txBody>
      </p:sp>
    </p:spTree>
    <p:extLst>
      <p:ext uri="{BB962C8B-B14F-4D97-AF65-F5344CB8AC3E}">
        <p14:creationId xmlns:p14="http://schemas.microsoft.com/office/powerpoint/2010/main" val="28088968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IMG_0514.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93513" y="180621"/>
            <a:ext cx="6419804" cy="5305779"/>
          </a:xfrm>
          <a:prstGeom prst="rect">
            <a:avLst/>
          </a:prstGeom>
          <a:ln>
            <a:solidFill>
              <a:srgbClr val="000000"/>
            </a:solidFill>
          </a:ln>
        </p:spPr>
      </p:pic>
      <p:pic>
        <p:nvPicPr>
          <p:cNvPr id="3" name="Image 2" descr="IMG_0536.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362475" y="180622"/>
            <a:ext cx="4581171" cy="6457244"/>
          </a:xfrm>
          <a:prstGeom prst="rect">
            <a:avLst/>
          </a:prstGeom>
          <a:ln>
            <a:solidFill>
              <a:srgbClr val="000000"/>
            </a:solidFill>
          </a:ln>
        </p:spPr>
      </p:pic>
      <p:sp>
        <p:nvSpPr>
          <p:cNvPr id="4" name="Bulle rectangulaire à coins arrondis 3"/>
          <p:cNvSpPr/>
          <p:nvPr/>
        </p:nvSpPr>
        <p:spPr>
          <a:xfrm>
            <a:off x="293513" y="5644444"/>
            <a:ext cx="6419804" cy="993421"/>
          </a:xfrm>
          <a:prstGeom prst="wedgeRoundRectCallout">
            <a:avLst>
              <a:gd name="adj1" fmla="val 43878"/>
              <a:gd name="adj2" fmla="val -92046"/>
              <a:gd name="adj3" fmla="val 16667"/>
            </a:avLst>
          </a:prstGeom>
          <a:solidFill>
            <a:schemeClr val="accent5">
              <a:lumMod val="75000"/>
            </a:schemeClr>
          </a:soli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dirty="0"/>
              <a:t>Construire individuellement sa carte mentale autour du mot VOLCAN à l’aide du dictionnaire.</a:t>
            </a:r>
          </a:p>
        </p:txBody>
      </p:sp>
    </p:spTree>
    <p:extLst>
      <p:ext uri="{BB962C8B-B14F-4D97-AF65-F5344CB8AC3E}">
        <p14:creationId xmlns:p14="http://schemas.microsoft.com/office/powerpoint/2010/main" val="5032994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IMG_0539.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16200000">
            <a:off x="-634761" y="1061217"/>
            <a:ext cx="6484989" cy="4718753"/>
          </a:xfrm>
          <a:prstGeom prst="rect">
            <a:avLst/>
          </a:prstGeom>
          <a:ln>
            <a:solidFill>
              <a:srgbClr val="000000"/>
            </a:solidFill>
          </a:ln>
        </p:spPr>
      </p:pic>
      <p:pic>
        <p:nvPicPr>
          <p:cNvPr id="4" name="Image 3" descr="IMG_0540.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24378" y="970844"/>
            <a:ext cx="6718092" cy="4334933"/>
          </a:xfrm>
          <a:prstGeom prst="rect">
            <a:avLst/>
          </a:prstGeom>
          <a:ln>
            <a:solidFill>
              <a:srgbClr val="000000"/>
            </a:solidFill>
          </a:ln>
        </p:spPr>
      </p:pic>
    </p:spTree>
    <p:extLst>
      <p:ext uri="{BB962C8B-B14F-4D97-AF65-F5344CB8AC3E}">
        <p14:creationId xmlns:p14="http://schemas.microsoft.com/office/powerpoint/2010/main" val="3886729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AFFC97-3748-BD4D-9A77-01F81DBE2A78}"/>
              </a:ext>
            </a:extLst>
          </p:cNvPr>
          <p:cNvSpPr>
            <a:spLocks noGrp="1"/>
          </p:cNvSpPr>
          <p:nvPr>
            <p:ph type="title"/>
          </p:nvPr>
        </p:nvSpPr>
        <p:spPr/>
        <p:txBody>
          <a:bodyPr/>
          <a:lstStyle/>
          <a:p>
            <a:r>
              <a:rPr lang="fr-FR" dirty="0"/>
              <a:t>Les documents composites</a:t>
            </a:r>
          </a:p>
        </p:txBody>
      </p:sp>
      <p:pic>
        <p:nvPicPr>
          <p:cNvPr id="11" name="Espace réservé pour une image  10">
            <a:extLst>
              <a:ext uri="{FF2B5EF4-FFF2-40B4-BE49-F238E27FC236}">
                <a16:creationId xmlns:a16="http://schemas.microsoft.com/office/drawing/2014/main" id="{A9C16C00-7D17-0C43-80C4-6921A5DFF9DD}"/>
              </a:ext>
            </a:extLst>
          </p:cNvPr>
          <p:cNvPicPr>
            <a:picLocks noGrp="1" noChangeAspect="1"/>
          </p:cNvPicPr>
          <p:nvPr>
            <p:ph type="pic" idx="1"/>
          </p:nvPr>
        </p:nvPicPr>
        <p:blipFill rotWithShape="1">
          <a:blip r:embed="rId2" cstate="email">
            <a:extLst>
              <a:ext uri="{28A0092B-C50C-407E-A947-70E740481C1C}">
                <a14:useLocalDpi xmlns:a14="http://schemas.microsoft.com/office/drawing/2010/main"/>
              </a:ext>
            </a:extLst>
          </a:blip>
          <a:srcRect t="-8163"/>
          <a:stretch/>
        </p:blipFill>
        <p:spPr>
          <a:xfrm>
            <a:off x="5579534" y="0"/>
            <a:ext cx="6426200" cy="4985063"/>
          </a:xfrm>
        </p:spPr>
      </p:pic>
      <p:sp>
        <p:nvSpPr>
          <p:cNvPr id="4" name="Espace réservé du texte 3">
            <a:extLst>
              <a:ext uri="{FF2B5EF4-FFF2-40B4-BE49-F238E27FC236}">
                <a16:creationId xmlns:a16="http://schemas.microsoft.com/office/drawing/2014/main" id="{65FF0FA6-F36C-3649-AF87-66A1ACB474AC}"/>
              </a:ext>
            </a:extLst>
          </p:cNvPr>
          <p:cNvSpPr>
            <a:spLocks noGrp="1"/>
          </p:cNvSpPr>
          <p:nvPr>
            <p:ph type="body" sz="half" idx="2"/>
          </p:nvPr>
        </p:nvSpPr>
        <p:spPr/>
        <p:txBody>
          <a:bodyPr/>
          <a:lstStyle/>
          <a:p>
            <a:endParaRPr lang="fr-FR"/>
          </a:p>
        </p:txBody>
      </p:sp>
      <p:sp>
        <p:nvSpPr>
          <p:cNvPr id="5" name="Espace réservé du numéro de diapositive 4">
            <a:extLst>
              <a:ext uri="{FF2B5EF4-FFF2-40B4-BE49-F238E27FC236}">
                <a16:creationId xmlns:a16="http://schemas.microsoft.com/office/drawing/2014/main" id="{26BAB055-9108-FB4E-BB05-D1AA70EB94C0}"/>
              </a:ext>
            </a:extLst>
          </p:cNvPr>
          <p:cNvSpPr>
            <a:spLocks noGrp="1"/>
          </p:cNvSpPr>
          <p:nvPr>
            <p:ph type="sldNum" sz="quarter" idx="12"/>
          </p:nvPr>
        </p:nvSpPr>
        <p:spPr/>
        <p:txBody>
          <a:bodyPr/>
          <a:lstStyle/>
          <a:p>
            <a:fld id="{8A7A6979-0714-4377-B894-6BE4C2D6E202}" type="slidenum">
              <a:rPr lang="en-US" smtClean="0"/>
              <a:t>7</a:t>
            </a:fld>
            <a:endParaRPr lang="en-US" dirty="0"/>
          </a:p>
        </p:txBody>
      </p:sp>
      <p:pic>
        <p:nvPicPr>
          <p:cNvPr id="13" name="Image 12">
            <a:extLst>
              <a:ext uri="{FF2B5EF4-FFF2-40B4-BE49-F238E27FC236}">
                <a16:creationId xmlns:a16="http://schemas.microsoft.com/office/drawing/2014/main" id="{A4C40C01-85E1-B848-B3B9-6C833DA809A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413862"/>
            <a:ext cx="5579534" cy="3971871"/>
          </a:xfrm>
          <a:prstGeom prst="rect">
            <a:avLst/>
          </a:prstGeom>
        </p:spPr>
      </p:pic>
    </p:spTree>
    <p:extLst>
      <p:ext uri="{BB962C8B-B14F-4D97-AF65-F5344CB8AC3E}">
        <p14:creationId xmlns:p14="http://schemas.microsoft.com/office/powerpoint/2010/main" val="39133551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F597BA99-1831-FA47-BFF1-FFEF439031AB}"/>
              </a:ext>
            </a:extLst>
          </p:cNvPr>
          <p:cNvSpPr>
            <a:spLocks noGrp="1"/>
          </p:cNvSpPr>
          <p:nvPr>
            <p:ph type="title"/>
          </p:nvPr>
        </p:nvSpPr>
        <p:spPr/>
        <p:txBody>
          <a:bodyPr/>
          <a:lstStyle/>
          <a:p>
            <a:r>
              <a:rPr lang="fr-FR" dirty="0"/>
              <a:t>Ecrire un article documentaire</a:t>
            </a:r>
          </a:p>
        </p:txBody>
      </p:sp>
      <p:pic>
        <p:nvPicPr>
          <p:cNvPr id="10" name="Espace réservé pour une image  9">
            <a:extLst>
              <a:ext uri="{FF2B5EF4-FFF2-40B4-BE49-F238E27FC236}">
                <a16:creationId xmlns:a16="http://schemas.microsoft.com/office/drawing/2014/main" id="{A1E2A43F-E40C-2442-95FF-AC569C1DC0E2}"/>
              </a:ext>
            </a:extLst>
          </p:cNvPr>
          <p:cNvPicPr>
            <a:picLocks noGrp="1" noChangeAspect="1"/>
          </p:cNvPicPr>
          <p:nvPr>
            <p:ph type="pic" idx="1"/>
          </p:nvPr>
        </p:nvPicPr>
        <p:blipFill>
          <a:blip r:embed="rId2" cstate="email">
            <a:extLst>
              <a:ext uri="{28A0092B-C50C-407E-A947-70E740481C1C}">
                <a14:useLocalDpi xmlns:a14="http://schemas.microsoft.com/office/drawing/2010/main"/>
              </a:ext>
            </a:extLst>
          </a:blip>
          <a:srcRect/>
          <a:stretch>
            <a:fillRect/>
          </a:stretch>
        </p:blipFill>
        <p:spPr/>
      </p:pic>
      <p:sp>
        <p:nvSpPr>
          <p:cNvPr id="5" name="Espace réservé du texte 4">
            <a:extLst>
              <a:ext uri="{FF2B5EF4-FFF2-40B4-BE49-F238E27FC236}">
                <a16:creationId xmlns:a16="http://schemas.microsoft.com/office/drawing/2014/main" id="{54573B93-3483-B947-9054-FBFAC03F58DB}"/>
              </a:ext>
            </a:extLst>
          </p:cNvPr>
          <p:cNvSpPr>
            <a:spLocks noGrp="1"/>
          </p:cNvSpPr>
          <p:nvPr>
            <p:ph type="body" sz="half" idx="2"/>
          </p:nvPr>
        </p:nvSpPr>
        <p:spPr/>
        <p:txBody>
          <a:bodyPr/>
          <a:lstStyle/>
          <a:p>
            <a:endParaRPr lang="fr-FR"/>
          </a:p>
        </p:txBody>
      </p:sp>
      <p:sp>
        <p:nvSpPr>
          <p:cNvPr id="2" name="Espace réservé du numéro de diapositive 1">
            <a:extLst>
              <a:ext uri="{FF2B5EF4-FFF2-40B4-BE49-F238E27FC236}">
                <a16:creationId xmlns:a16="http://schemas.microsoft.com/office/drawing/2014/main" id="{5523DDE7-D7FD-004F-8314-FCF82431AC23}"/>
              </a:ext>
            </a:extLst>
          </p:cNvPr>
          <p:cNvSpPr>
            <a:spLocks noGrp="1"/>
          </p:cNvSpPr>
          <p:nvPr>
            <p:ph type="sldNum" sz="quarter" idx="12"/>
          </p:nvPr>
        </p:nvSpPr>
        <p:spPr/>
        <p:txBody>
          <a:bodyPr/>
          <a:lstStyle/>
          <a:p>
            <a:fld id="{8A7A6979-0714-4377-B894-6BE4C2D6E202}" type="slidenum">
              <a:rPr lang="en-US" smtClean="0"/>
              <a:t>70</a:t>
            </a:fld>
            <a:endParaRPr lang="en-US" dirty="0"/>
          </a:p>
        </p:txBody>
      </p:sp>
    </p:spTree>
    <p:extLst>
      <p:ext uri="{BB962C8B-B14F-4D97-AF65-F5344CB8AC3E}">
        <p14:creationId xmlns:p14="http://schemas.microsoft.com/office/powerpoint/2010/main" val="18016076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6"/>
          <p:cNvSpPr>
            <a:spLocks noGrp="1"/>
          </p:cNvSpPr>
          <p:nvPr>
            <p:ph idx="1"/>
          </p:nvPr>
        </p:nvSpPr>
        <p:spPr>
          <a:xfrm>
            <a:off x="609599" y="1600201"/>
            <a:ext cx="11221156" cy="5121275"/>
          </a:xfrm>
        </p:spPr>
        <p:txBody>
          <a:bodyPr>
            <a:normAutofit lnSpcReduction="10000"/>
          </a:bodyPr>
          <a:lstStyle/>
          <a:p>
            <a:r>
              <a:rPr lang="fr-FR" sz="3733" dirty="0">
                <a:latin typeface="Bell MT"/>
                <a:cs typeface="Bell MT"/>
              </a:rPr>
              <a:t>La rédaction d’un écrit documentaire </a:t>
            </a:r>
            <a:r>
              <a:rPr lang="fr-FR" sz="3733" b="1" dirty="0">
                <a:latin typeface="Bell MT"/>
                <a:cs typeface="Bell MT"/>
              </a:rPr>
              <a:t>oblige à  un affinement des connaissances dans le domaine disciplinaire. </a:t>
            </a:r>
            <a:r>
              <a:rPr lang="fr-FR" sz="3733" dirty="0">
                <a:latin typeface="Bell MT"/>
                <a:cs typeface="Bell MT"/>
              </a:rPr>
              <a:t>C'est parce que l’élève doit produire une explication qu'il se rend compte des points qui lui posent encore problèmes. La confrontation avec les remarques de ses pairs le conduit à une réorganisation de ses connaissances.</a:t>
            </a:r>
          </a:p>
          <a:p>
            <a:r>
              <a:rPr lang="fr-FR" sz="3733" dirty="0">
                <a:latin typeface="Bell MT"/>
                <a:cs typeface="Bell MT"/>
              </a:rPr>
              <a:t> Les textes produits donnent à l'enseignant des renseignements précieux pour ajuster son action pédagogique. </a:t>
            </a:r>
          </a:p>
          <a:p>
            <a:endParaRPr lang="fr-FR" dirty="0">
              <a:latin typeface="Bell MT"/>
              <a:cs typeface="Bell MT"/>
            </a:endParaRPr>
          </a:p>
        </p:txBody>
      </p:sp>
      <p:sp>
        <p:nvSpPr>
          <p:cNvPr id="5" name="Espace réservé du numéro de diapositive 4"/>
          <p:cNvSpPr>
            <a:spLocks noGrp="1"/>
          </p:cNvSpPr>
          <p:nvPr>
            <p:ph type="sldNum" sz="quarter" idx="12"/>
          </p:nvPr>
        </p:nvSpPr>
        <p:spPr/>
        <p:txBody>
          <a:bodyPr/>
          <a:lstStyle/>
          <a:p>
            <a:fld id="{8C129CA9-AE51-FB43-919C-762DEF1AD4A7}" type="slidenum">
              <a:rPr lang="fr-FR" smtClean="0"/>
              <a:t>71</a:t>
            </a:fld>
            <a:endParaRPr lang="fr-FR"/>
          </a:p>
        </p:txBody>
      </p:sp>
      <p:sp>
        <p:nvSpPr>
          <p:cNvPr id="3" name="Titre 2">
            <a:extLst>
              <a:ext uri="{FF2B5EF4-FFF2-40B4-BE49-F238E27FC236}">
                <a16:creationId xmlns:a16="http://schemas.microsoft.com/office/drawing/2014/main" id="{CF0C970F-606F-9A48-BB10-6D6EECF40914}"/>
              </a:ext>
            </a:extLst>
          </p:cNvPr>
          <p:cNvSpPr>
            <a:spLocks noGrp="1"/>
          </p:cNvSpPr>
          <p:nvPr>
            <p:ph type="title"/>
          </p:nvPr>
        </p:nvSpPr>
        <p:spPr>
          <a:xfrm>
            <a:off x="1024128" y="585216"/>
            <a:ext cx="9662922" cy="800672"/>
          </a:xfrm>
        </p:spPr>
        <p:txBody>
          <a:bodyPr/>
          <a:lstStyle/>
          <a:p>
            <a:r>
              <a:rPr lang="fr-FR" dirty="0"/>
              <a:t>La rédaction</a:t>
            </a:r>
          </a:p>
        </p:txBody>
      </p:sp>
    </p:spTree>
    <p:extLst>
      <p:ext uri="{BB962C8B-B14F-4D97-AF65-F5344CB8AC3E}">
        <p14:creationId xmlns:p14="http://schemas.microsoft.com/office/powerpoint/2010/main" val="36772885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00102" y="274638"/>
            <a:ext cx="5915376" cy="1757361"/>
          </a:xfrm>
        </p:spPr>
        <p:txBody>
          <a:bodyPr>
            <a:noAutofit/>
          </a:bodyPr>
          <a:lstStyle/>
          <a:p>
            <a:pPr algn="l"/>
            <a:r>
              <a:rPr lang="fr-FR" sz="4267" dirty="0"/>
              <a:t>Une page documentaire, </a:t>
            </a:r>
            <a:br>
              <a:rPr lang="fr-FR" sz="4267" dirty="0"/>
            </a:br>
            <a:r>
              <a:rPr lang="fr-FR" sz="4267" dirty="0"/>
              <a:t>4 articles</a:t>
            </a:r>
          </a:p>
        </p:txBody>
      </p:sp>
      <p:sp>
        <p:nvSpPr>
          <p:cNvPr id="5" name="Espace réservé du numéro de diapositive 4"/>
          <p:cNvSpPr>
            <a:spLocks noGrp="1"/>
          </p:cNvSpPr>
          <p:nvPr>
            <p:ph type="sldNum" sz="quarter" idx="12"/>
          </p:nvPr>
        </p:nvSpPr>
        <p:spPr/>
        <p:txBody>
          <a:bodyPr/>
          <a:lstStyle/>
          <a:p>
            <a:fld id="{8C129CA9-AE51-FB43-919C-762DEF1AD4A7}" type="slidenum">
              <a:rPr lang="fr-FR" smtClean="0"/>
              <a:t>72</a:t>
            </a:fld>
            <a:endParaRPr lang="fr-FR"/>
          </a:p>
        </p:txBody>
      </p:sp>
      <p:sp>
        <p:nvSpPr>
          <p:cNvPr id="3" name="Rectangle 2"/>
          <p:cNvSpPr/>
          <p:nvPr/>
        </p:nvSpPr>
        <p:spPr>
          <a:xfrm>
            <a:off x="361244" y="2031999"/>
            <a:ext cx="4854224" cy="857955"/>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3733" dirty="0"/>
              <a:t>Les expressions avec FIL</a:t>
            </a:r>
          </a:p>
        </p:txBody>
      </p:sp>
      <p:sp>
        <p:nvSpPr>
          <p:cNvPr id="6" name="Rectangle 5"/>
          <p:cNvSpPr/>
          <p:nvPr/>
        </p:nvSpPr>
        <p:spPr>
          <a:xfrm>
            <a:off x="361244" y="4256620"/>
            <a:ext cx="4854224" cy="823381"/>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3733" dirty="0"/>
              <a:t>La fermeture éclair</a:t>
            </a:r>
          </a:p>
        </p:txBody>
      </p:sp>
      <p:sp>
        <p:nvSpPr>
          <p:cNvPr id="7" name="Rectangle 6"/>
          <p:cNvSpPr/>
          <p:nvPr/>
        </p:nvSpPr>
        <p:spPr>
          <a:xfrm>
            <a:off x="361244" y="3093157"/>
            <a:ext cx="4854224" cy="857956"/>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3733" dirty="0"/>
              <a:t>Les plumes</a:t>
            </a:r>
          </a:p>
        </p:txBody>
      </p:sp>
      <p:sp>
        <p:nvSpPr>
          <p:cNvPr id="9" name="Rectangle 8"/>
          <p:cNvSpPr/>
          <p:nvPr/>
        </p:nvSpPr>
        <p:spPr>
          <a:xfrm>
            <a:off x="361244" y="5283203"/>
            <a:ext cx="4854224" cy="823381"/>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3733" dirty="0"/>
              <a:t>Le mètre ruban</a:t>
            </a:r>
          </a:p>
        </p:txBody>
      </p:sp>
      <p:pic>
        <p:nvPicPr>
          <p:cNvPr id="10" name="Image 9" descr="IMG_8076.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16200000">
            <a:off x="5639948" y="825055"/>
            <a:ext cx="6767509" cy="5117396"/>
          </a:xfrm>
          <a:prstGeom prst="rect">
            <a:avLst/>
          </a:prstGeom>
          <a:ln>
            <a:solidFill>
              <a:srgbClr val="000000"/>
            </a:solidFill>
          </a:ln>
        </p:spPr>
      </p:pic>
    </p:spTree>
    <p:extLst>
      <p:ext uri="{BB962C8B-B14F-4D97-AF65-F5344CB8AC3E}">
        <p14:creationId xmlns:p14="http://schemas.microsoft.com/office/powerpoint/2010/main" val="14270266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8C129CA9-AE51-FB43-919C-762DEF1AD4A7}" type="slidenum">
              <a:rPr lang="fr-FR" smtClean="0"/>
              <a:t>73</a:t>
            </a:fld>
            <a:endParaRPr lang="fr-FR"/>
          </a:p>
        </p:txBody>
      </p:sp>
      <p:pic>
        <p:nvPicPr>
          <p:cNvPr id="4" name="Image 3" descr="IMG_5633.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25778" y="1964266"/>
            <a:ext cx="5847645" cy="3883377"/>
          </a:xfrm>
          <a:prstGeom prst="rect">
            <a:avLst/>
          </a:prstGeom>
          <a:ln>
            <a:solidFill>
              <a:srgbClr val="000000"/>
            </a:solidFill>
          </a:ln>
        </p:spPr>
      </p:pic>
      <p:sp>
        <p:nvSpPr>
          <p:cNvPr id="5" name="Rectangle 4"/>
          <p:cNvSpPr/>
          <p:nvPr/>
        </p:nvSpPr>
        <p:spPr>
          <a:xfrm>
            <a:off x="812799" y="406399"/>
            <a:ext cx="5057423" cy="117404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3733" dirty="0"/>
              <a:t>Les expressions avec FIL</a:t>
            </a:r>
          </a:p>
        </p:txBody>
      </p:sp>
      <p:sp>
        <p:nvSpPr>
          <p:cNvPr id="6" name="Rectangle 5"/>
          <p:cNvSpPr/>
          <p:nvPr/>
        </p:nvSpPr>
        <p:spPr>
          <a:xfrm>
            <a:off x="6886223" y="406399"/>
            <a:ext cx="5057421" cy="117404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3733" dirty="0"/>
              <a:t>Les plumes</a:t>
            </a:r>
          </a:p>
        </p:txBody>
      </p:sp>
      <p:pic>
        <p:nvPicPr>
          <p:cNvPr id="7" name="Image 6" descr="IMG_5632.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471482" y="2506134"/>
            <a:ext cx="5720519" cy="2506133"/>
          </a:xfrm>
          <a:prstGeom prst="rect">
            <a:avLst/>
          </a:prstGeom>
          <a:ln>
            <a:solidFill>
              <a:srgbClr val="000000"/>
            </a:solidFill>
          </a:ln>
        </p:spPr>
      </p:pic>
      <p:sp>
        <p:nvSpPr>
          <p:cNvPr id="8" name="ZoneTexte 7"/>
          <p:cNvSpPr txBox="1"/>
          <p:nvPr/>
        </p:nvSpPr>
        <p:spPr>
          <a:xfrm>
            <a:off x="6471481" y="5508978"/>
            <a:ext cx="5268963" cy="276999"/>
          </a:xfrm>
          <a:prstGeom prst="rect">
            <a:avLst/>
          </a:prstGeom>
          <a:noFill/>
        </p:spPr>
        <p:txBody>
          <a:bodyPr wrap="square" rtlCol="0">
            <a:spAutoFit/>
          </a:bodyPr>
          <a:lstStyle/>
          <a:p>
            <a:pPr algn="ctr"/>
            <a:r>
              <a:rPr lang="fr-FR" sz="1200" i="1" dirty="0"/>
              <a:t>CM2 Isabelle André Ecole Saint Barthélémy NICE</a:t>
            </a:r>
          </a:p>
        </p:txBody>
      </p:sp>
    </p:spTree>
    <p:extLst>
      <p:ext uri="{BB962C8B-B14F-4D97-AF65-F5344CB8AC3E}">
        <p14:creationId xmlns:p14="http://schemas.microsoft.com/office/powerpoint/2010/main" val="24736953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8C129CA9-AE51-FB43-919C-762DEF1AD4A7}" type="slidenum">
              <a:rPr lang="fr-FR" smtClean="0"/>
              <a:t>74</a:t>
            </a:fld>
            <a:endParaRPr lang="fr-FR"/>
          </a:p>
        </p:txBody>
      </p:sp>
      <p:sp>
        <p:nvSpPr>
          <p:cNvPr id="4" name="Rectangle 3"/>
          <p:cNvSpPr/>
          <p:nvPr/>
        </p:nvSpPr>
        <p:spPr>
          <a:xfrm>
            <a:off x="225778" y="508707"/>
            <a:ext cx="5057421" cy="117404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3733" dirty="0"/>
              <a:t>La fermeture éclair</a:t>
            </a:r>
          </a:p>
        </p:txBody>
      </p:sp>
      <p:pic>
        <p:nvPicPr>
          <p:cNvPr id="5" name="Image 4" descr="IMG_5635.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25778" y="2721332"/>
            <a:ext cx="5838015" cy="2810225"/>
          </a:xfrm>
          <a:prstGeom prst="rect">
            <a:avLst/>
          </a:prstGeom>
          <a:ln>
            <a:solidFill>
              <a:srgbClr val="000000"/>
            </a:solidFill>
          </a:ln>
        </p:spPr>
      </p:pic>
      <p:pic>
        <p:nvPicPr>
          <p:cNvPr id="6" name="Image 5" descr="IMG_5638.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08891" y="3087864"/>
            <a:ext cx="5983109" cy="2810225"/>
          </a:xfrm>
          <a:prstGeom prst="rect">
            <a:avLst/>
          </a:prstGeom>
          <a:ln>
            <a:solidFill>
              <a:schemeClr val="tx1"/>
            </a:solidFill>
          </a:ln>
        </p:spPr>
      </p:pic>
      <p:sp>
        <p:nvSpPr>
          <p:cNvPr id="7" name="Rectangle 6"/>
          <p:cNvSpPr/>
          <p:nvPr/>
        </p:nvSpPr>
        <p:spPr>
          <a:xfrm>
            <a:off x="6524979" y="543281"/>
            <a:ext cx="5057421" cy="117404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3733" dirty="0"/>
              <a:t>Le mètre ruban</a:t>
            </a:r>
          </a:p>
        </p:txBody>
      </p:sp>
    </p:spTree>
    <p:extLst>
      <p:ext uri="{BB962C8B-B14F-4D97-AF65-F5344CB8AC3E}">
        <p14:creationId xmlns:p14="http://schemas.microsoft.com/office/powerpoint/2010/main" val="392029138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a:xfrm>
            <a:off x="837496" y="235983"/>
            <a:ext cx="10744904" cy="1143000"/>
          </a:xfrm>
        </p:spPr>
        <p:txBody>
          <a:bodyPr>
            <a:noAutofit/>
          </a:bodyPr>
          <a:lstStyle/>
          <a:p>
            <a:r>
              <a:rPr lang="fr-FR" sz="4267" dirty="0"/>
              <a:t>Rédiger un écrit à visée argumentaire </a:t>
            </a:r>
          </a:p>
        </p:txBody>
      </p:sp>
      <p:sp>
        <p:nvSpPr>
          <p:cNvPr id="5" name="Espace réservé du numéro de diapositive 4"/>
          <p:cNvSpPr>
            <a:spLocks noGrp="1"/>
          </p:cNvSpPr>
          <p:nvPr>
            <p:ph type="sldNum" sz="quarter" idx="12"/>
          </p:nvPr>
        </p:nvSpPr>
        <p:spPr/>
        <p:txBody>
          <a:bodyPr/>
          <a:lstStyle/>
          <a:p>
            <a:fld id="{8C129CA9-AE51-FB43-919C-762DEF1AD4A7}" type="slidenum">
              <a:rPr lang="fr-FR" smtClean="0"/>
              <a:t>75</a:t>
            </a:fld>
            <a:endParaRPr lang="fr-FR"/>
          </a:p>
        </p:txBody>
      </p:sp>
      <p:sp>
        <p:nvSpPr>
          <p:cNvPr id="2" name="Espace réservé du contenu 1"/>
          <p:cNvSpPr>
            <a:spLocks noGrp="1"/>
          </p:cNvSpPr>
          <p:nvPr>
            <p:ph idx="1"/>
          </p:nvPr>
        </p:nvSpPr>
        <p:spPr>
          <a:xfrm>
            <a:off x="609600" y="1600203"/>
            <a:ext cx="10972800" cy="1042986"/>
          </a:xfrm>
        </p:spPr>
        <p:txBody>
          <a:bodyPr>
            <a:normAutofit lnSpcReduction="10000"/>
          </a:bodyPr>
          <a:lstStyle/>
          <a:p>
            <a:r>
              <a:rPr lang="fr-FR" sz="3600" dirty="0">
                <a:latin typeface="Bell MT"/>
                <a:cs typeface="Bell MT"/>
              </a:rPr>
              <a:t>Il s’agit de convaincre son auditoire d’acheter, à la suite de la lecture de la présentation, son nouveau produit.</a:t>
            </a:r>
          </a:p>
        </p:txBody>
      </p:sp>
      <p:sp>
        <p:nvSpPr>
          <p:cNvPr id="3" name="Rectangle à coins arrondis 2"/>
          <p:cNvSpPr/>
          <p:nvPr/>
        </p:nvSpPr>
        <p:spPr>
          <a:xfrm>
            <a:off x="428979" y="3928531"/>
            <a:ext cx="4402667" cy="2099735"/>
          </a:xfrm>
          <a:prstGeom prst="roundRect">
            <a:avLst/>
          </a:prstGeom>
          <a:solidFill>
            <a:schemeClr val="accent5">
              <a:lumMod val="75000"/>
            </a:schemeClr>
          </a:soli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3200" dirty="0"/>
              <a:t>Imaginer et créer une tenue ou un accessoire de mode</a:t>
            </a:r>
          </a:p>
        </p:txBody>
      </p:sp>
      <p:sp>
        <p:nvSpPr>
          <p:cNvPr id="8" name="Rectangle à coins arrondis 7"/>
          <p:cNvSpPr/>
          <p:nvPr/>
        </p:nvSpPr>
        <p:spPr>
          <a:xfrm>
            <a:off x="5531555" y="3928531"/>
            <a:ext cx="5644444" cy="2099735"/>
          </a:xfrm>
          <a:prstGeom prst="roundRect">
            <a:avLst/>
          </a:prstGeom>
          <a:solidFill>
            <a:schemeClr val="accent5">
              <a:lumMod val="75000"/>
            </a:schemeClr>
          </a:soli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3200" dirty="0"/>
              <a:t>Rédiger un article (en vue de convaincre) présentant ce nouveau produit en utilisant le lexique collecté </a:t>
            </a:r>
          </a:p>
        </p:txBody>
      </p:sp>
    </p:spTree>
    <p:extLst>
      <p:ext uri="{BB962C8B-B14F-4D97-AF65-F5344CB8AC3E}">
        <p14:creationId xmlns:p14="http://schemas.microsoft.com/office/powerpoint/2010/main" val="239730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8C129CA9-AE51-FB43-919C-762DEF1AD4A7}" type="slidenum">
              <a:rPr lang="fr-FR" smtClean="0"/>
              <a:t>76</a:t>
            </a:fld>
            <a:endParaRPr lang="fr-FR"/>
          </a:p>
        </p:txBody>
      </p:sp>
      <p:pic>
        <p:nvPicPr>
          <p:cNvPr id="2" name="Image 1" descr="Capture d’écran 2018-12-02 à 11.10.14.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422277" y="203200"/>
            <a:ext cx="6630647" cy="5859641"/>
          </a:xfrm>
          <a:prstGeom prst="rect">
            <a:avLst/>
          </a:prstGeom>
          <a:ln>
            <a:solidFill>
              <a:schemeClr val="tx1"/>
            </a:solidFill>
          </a:ln>
        </p:spPr>
      </p:pic>
      <p:pic>
        <p:nvPicPr>
          <p:cNvPr id="3" name="Image 2" descr="robe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44956" y="857953"/>
            <a:ext cx="1977320" cy="3150307"/>
          </a:xfrm>
          <a:prstGeom prst="rect">
            <a:avLst/>
          </a:prstGeom>
        </p:spPr>
      </p:pic>
      <p:pic>
        <p:nvPicPr>
          <p:cNvPr id="5" name="Image 4" descr="robe2.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56089" y="4189591"/>
            <a:ext cx="2369960" cy="2369960"/>
          </a:xfrm>
          <a:prstGeom prst="rect">
            <a:avLst/>
          </a:prstGeom>
        </p:spPr>
      </p:pic>
      <p:pic>
        <p:nvPicPr>
          <p:cNvPr id="7" name="Image 6" descr="robe3.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3757" y="4364694"/>
            <a:ext cx="2334955" cy="2194857"/>
          </a:xfrm>
          <a:prstGeom prst="rect">
            <a:avLst/>
          </a:prstGeom>
          <a:ln>
            <a:solidFill>
              <a:srgbClr val="000000"/>
            </a:solidFill>
          </a:ln>
        </p:spPr>
      </p:pic>
      <p:sp>
        <p:nvSpPr>
          <p:cNvPr id="8" name="Rectangle 7"/>
          <p:cNvSpPr/>
          <p:nvPr/>
        </p:nvSpPr>
        <p:spPr>
          <a:xfrm>
            <a:off x="361245" y="699910"/>
            <a:ext cx="3409244" cy="3138313"/>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fr-FR" sz="2667" dirty="0"/>
              <a:t>Décrire collectivement chaque robe, collecter des mots et les organiser, les structurer sous la forme d’une carte mentale</a:t>
            </a:r>
          </a:p>
        </p:txBody>
      </p:sp>
      <p:sp>
        <p:nvSpPr>
          <p:cNvPr id="9" name="ZoneTexte 8"/>
          <p:cNvSpPr txBox="1"/>
          <p:nvPr/>
        </p:nvSpPr>
        <p:spPr>
          <a:xfrm>
            <a:off x="5771569" y="6262070"/>
            <a:ext cx="5268963" cy="276999"/>
          </a:xfrm>
          <a:prstGeom prst="rect">
            <a:avLst/>
          </a:prstGeom>
          <a:noFill/>
        </p:spPr>
        <p:txBody>
          <a:bodyPr wrap="square" rtlCol="0">
            <a:spAutoFit/>
          </a:bodyPr>
          <a:lstStyle/>
          <a:p>
            <a:pPr algn="ctr"/>
            <a:r>
              <a:rPr lang="fr-FR" sz="1200" i="1" dirty="0"/>
              <a:t>CM2 Isabelle André Ecole Saint Barthélémy NICE</a:t>
            </a:r>
          </a:p>
        </p:txBody>
      </p:sp>
    </p:spTree>
    <p:extLst>
      <p:ext uri="{BB962C8B-B14F-4D97-AF65-F5344CB8AC3E}">
        <p14:creationId xmlns:p14="http://schemas.microsoft.com/office/powerpoint/2010/main" val="395231081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8C129CA9-AE51-FB43-919C-762DEF1AD4A7}" type="slidenum">
              <a:rPr lang="fr-FR" smtClean="0"/>
              <a:t>77</a:t>
            </a:fld>
            <a:endParaRPr lang="fr-FR"/>
          </a:p>
        </p:txBody>
      </p:sp>
      <p:pic>
        <p:nvPicPr>
          <p:cNvPr id="3" name="Image 2" descr="IMG_5705.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809067" y="293513"/>
            <a:ext cx="7224888" cy="5034843"/>
          </a:xfrm>
          <a:prstGeom prst="rect">
            <a:avLst/>
          </a:prstGeom>
          <a:ln>
            <a:solidFill>
              <a:srgbClr val="000000"/>
            </a:solidFill>
          </a:ln>
        </p:spPr>
      </p:pic>
      <p:sp>
        <p:nvSpPr>
          <p:cNvPr id="4" name="Rectangle 3"/>
          <p:cNvSpPr/>
          <p:nvPr/>
        </p:nvSpPr>
        <p:spPr>
          <a:xfrm>
            <a:off x="361244" y="293513"/>
            <a:ext cx="4064000" cy="503484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fr-FR" sz="3200" dirty="0"/>
              <a:t>Individuellement, créer son propre vêtement en matière recyclée puis écrire l’article permettant de promouvoir sa vente en utilisant les mots collectés dans la carte mentale</a:t>
            </a:r>
          </a:p>
        </p:txBody>
      </p:sp>
    </p:spTree>
    <p:extLst>
      <p:ext uri="{BB962C8B-B14F-4D97-AF65-F5344CB8AC3E}">
        <p14:creationId xmlns:p14="http://schemas.microsoft.com/office/powerpoint/2010/main" val="27497258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8C129CA9-AE51-FB43-919C-762DEF1AD4A7}" type="slidenum">
              <a:rPr lang="fr-FR" smtClean="0"/>
              <a:t>78</a:t>
            </a:fld>
            <a:endParaRPr lang="fr-FR"/>
          </a:p>
        </p:txBody>
      </p:sp>
      <p:pic>
        <p:nvPicPr>
          <p:cNvPr id="2" name="Image 1" descr="IMG_5692.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77333" y="428547"/>
            <a:ext cx="10408356" cy="5927804"/>
          </a:xfrm>
          <a:prstGeom prst="rect">
            <a:avLst/>
          </a:prstGeom>
          <a:ln>
            <a:solidFill>
              <a:srgbClr val="000000"/>
            </a:solidFill>
          </a:ln>
        </p:spPr>
      </p:pic>
    </p:spTree>
    <p:extLst>
      <p:ext uri="{BB962C8B-B14F-4D97-AF65-F5344CB8AC3E}">
        <p14:creationId xmlns:p14="http://schemas.microsoft.com/office/powerpoint/2010/main" val="428891144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8C129CA9-AE51-FB43-919C-762DEF1AD4A7}" type="slidenum">
              <a:rPr lang="fr-FR" smtClean="0"/>
              <a:t>79</a:t>
            </a:fld>
            <a:endParaRPr lang="fr-FR"/>
          </a:p>
        </p:txBody>
      </p:sp>
      <p:pic>
        <p:nvPicPr>
          <p:cNvPr id="3" name="Image 2" descr="IMG_5693.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28977" y="298100"/>
            <a:ext cx="11210880" cy="6058251"/>
          </a:xfrm>
          <a:prstGeom prst="rect">
            <a:avLst/>
          </a:prstGeom>
          <a:ln>
            <a:solidFill>
              <a:srgbClr val="000000"/>
            </a:solidFill>
          </a:ln>
        </p:spPr>
      </p:pic>
    </p:spTree>
    <p:extLst>
      <p:ext uri="{BB962C8B-B14F-4D97-AF65-F5344CB8AC3E}">
        <p14:creationId xmlns:p14="http://schemas.microsoft.com/office/powerpoint/2010/main" val="33265171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D1A8E319-7493-A843-9554-8C89DBED21E7}"/>
              </a:ext>
            </a:extLst>
          </p:cNvPr>
          <p:cNvSpPr>
            <a:spLocks noGrp="1"/>
          </p:cNvSpPr>
          <p:nvPr>
            <p:ph type="sldNum" sz="quarter" idx="12"/>
          </p:nvPr>
        </p:nvSpPr>
        <p:spPr/>
        <p:txBody>
          <a:bodyPr/>
          <a:lstStyle/>
          <a:p>
            <a:fld id="{8A7A6979-0714-4377-B894-6BE4C2D6E202}" type="slidenum">
              <a:rPr lang="en-US" smtClean="0"/>
              <a:t>8</a:t>
            </a:fld>
            <a:endParaRPr lang="en-US" dirty="0"/>
          </a:p>
        </p:txBody>
      </p:sp>
      <p:sp>
        <p:nvSpPr>
          <p:cNvPr id="6" name="Rectangle 5">
            <a:extLst>
              <a:ext uri="{FF2B5EF4-FFF2-40B4-BE49-F238E27FC236}">
                <a16:creationId xmlns:a16="http://schemas.microsoft.com/office/drawing/2014/main" id="{3E046B2F-5314-0343-96AE-7DDB753E9003}"/>
              </a:ext>
            </a:extLst>
          </p:cNvPr>
          <p:cNvSpPr/>
          <p:nvPr/>
        </p:nvSpPr>
        <p:spPr>
          <a:xfrm>
            <a:off x="6213946" y="488722"/>
            <a:ext cx="4742525" cy="646331"/>
          </a:xfrm>
          <a:prstGeom prst="rect">
            <a:avLst/>
          </a:prstGeom>
        </p:spPr>
        <p:txBody>
          <a:bodyPr wrap="square">
            <a:spAutoFit/>
          </a:bodyPr>
          <a:lstStyle/>
          <a:p>
            <a:r>
              <a:rPr lang="fr-FR" dirty="0">
                <a:hlinkClick r:id="rId2"/>
              </a:rPr>
              <a:t>https://journals.openedition.org/reperes/136</a:t>
            </a:r>
            <a:endParaRPr lang="fr-FR" dirty="0"/>
          </a:p>
          <a:p>
            <a:endParaRPr lang="fr-FR" dirty="0"/>
          </a:p>
        </p:txBody>
      </p:sp>
      <p:sp>
        <p:nvSpPr>
          <p:cNvPr id="7" name="Rectangle 6">
            <a:extLst>
              <a:ext uri="{FF2B5EF4-FFF2-40B4-BE49-F238E27FC236}">
                <a16:creationId xmlns:a16="http://schemas.microsoft.com/office/drawing/2014/main" id="{AD982E0C-314B-8B42-A1AC-E882A54E88B1}"/>
              </a:ext>
            </a:extLst>
          </p:cNvPr>
          <p:cNvSpPr/>
          <p:nvPr/>
        </p:nvSpPr>
        <p:spPr>
          <a:xfrm>
            <a:off x="400049" y="2029628"/>
            <a:ext cx="11391901" cy="4401205"/>
          </a:xfrm>
          <a:prstGeom prst="rect">
            <a:avLst/>
          </a:prstGeom>
        </p:spPr>
        <p:txBody>
          <a:bodyPr wrap="square">
            <a:spAutoFit/>
          </a:bodyPr>
          <a:lstStyle/>
          <a:p>
            <a:r>
              <a:rPr lang="fr-FR" sz="2800" dirty="0">
                <a:solidFill>
                  <a:srgbClr val="333333"/>
                </a:solidFill>
                <a:latin typeface="Bell MT" panose="02020503060305020303" pitchFamily="18" charset="77"/>
              </a:rPr>
              <a:t>Contrairement au texte linéaire qui suppose du lecteur qu’il s’appuie sur l’organisation en paragraphes, les connecteurs logiques, les chaines anaphoriques – éventuellement le jeu des titres et des sous-titres, voire les tables de matières et les index – pour en construire une représentation mentale cohérente, la lecture d’un document composite implique de </a:t>
            </a:r>
            <a:r>
              <a:rPr lang="fr-FR" sz="2800" b="1" dirty="0">
                <a:solidFill>
                  <a:srgbClr val="333333"/>
                </a:solidFill>
                <a:latin typeface="Bell MT" panose="02020503060305020303" pitchFamily="18" charset="77"/>
              </a:rPr>
              <a:t>maitriser aussi les codes propres à chaque composante sémiotique </a:t>
            </a:r>
            <a:r>
              <a:rPr lang="fr-FR" sz="2800" dirty="0">
                <a:solidFill>
                  <a:srgbClr val="333333"/>
                </a:solidFill>
                <a:latin typeface="Bell MT" panose="02020503060305020303" pitchFamily="18" charset="77"/>
              </a:rPr>
              <a:t>ainsi que </a:t>
            </a:r>
            <a:r>
              <a:rPr lang="fr-FR" sz="2800" b="1" dirty="0">
                <a:solidFill>
                  <a:srgbClr val="333333"/>
                </a:solidFill>
                <a:latin typeface="Bell MT" panose="02020503060305020303" pitchFamily="18" charset="77"/>
              </a:rPr>
              <a:t>les codes permettant de mettre en rapport les différents documents les uns avec les autres </a:t>
            </a:r>
            <a:r>
              <a:rPr lang="fr-FR" sz="2800" dirty="0">
                <a:solidFill>
                  <a:srgbClr val="333333"/>
                </a:solidFill>
                <a:latin typeface="Bell MT" panose="02020503060305020303" pitchFamily="18" charset="77"/>
              </a:rPr>
              <a:t>– indications verbales (les légendes) ou non verbales (contigüité dans l’espace de la page, flèches, encadrés) des rapports entre ces composantes.</a:t>
            </a:r>
            <a:endParaRPr lang="fr-FR" sz="2800" dirty="0">
              <a:latin typeface="Bell MT" panose="02020503060305020303" pitchFamily="18" charset="77"/>
            </a:endParaRPr>
          </a:p>
        </p:txBody>
      </p:sp>
      <p:pic>
        <p:nvPicPr>
          <p:cNvPr id="9" name="Image 8">
            <a:extLst>
              <a:ext uri="{FF2B5EF4-FFF2-40B4-BE49-F238E27FC236}">
                <a16:creationId xmlns:a16="http://schemas.microsoft.com/office/drawing/2014/main" id="{068DD0DD-8FEF-454A-9562-9AAD8A1E99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1193" y="152849"/>
            <a:ext cx="5376863" cy="1757486"/>
          </a:xfrm>
          <a:prstGeom prst="rect">
            <a:avLst/>
          </a:prstGeom>
          <a:ln>
            <a:solidFill>
              <a:schemeClr val="tx1"/>
            </a:solidFill>
          </a:ln>
        </p:spPr>
      </p:pic>
    </p:spTree>
    <p:extLst>
      <p:ext uri="{BB962C8B-B14F-4D97-AF65-F5344CB8AC3E}">
        <p14:creationId xmlns:p14="http://schemas.microsoft.com/office/powerpoint/2010/main" val="159008948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3FBF38D-381C-254B-B621-8281FBE47F15}"/>
              </a:ext>
            </a:extLst>
          </p:cNvPr>
          <p:cNvSpPr>
            <a:spLocks noGrp="1"/>
          </p:cNvSpPr>
          <p:nvPr>
            <p:ph type="title"/>
          </p:nvPr>
        </p:nvSpPr>
        <p:spPr/>
        <p:txBody>
          <a:bodyPr/>
          <a:lstStyle/>
          <a:p>
            <a:r>
              <a:rPr lang="fr-FR" dirty="0"/>
              <a:t>A retenir</a:t>
            </a:r>
          </a:p>
        </p:txBody>
      </p:sp>
      <p:sp>
        <p:nvSpPr>
          <p:cNvPr id="5" name="Espace réservé du texte 4">
            <a:extLst>
              <a:ext uri="{FF2B5EF4-FFF2-40B4-BE49-F238E27FC236}">
                <a16:creationId xmlns:a16="http://schemas.microsoft.com/office/drawing/2014/main" id="{AAACFE9E-9483-8F48-8851-CC2AD4B29102}"/>
              </a:ext>
            </a:extLst>
          </p:cNvPr>
          <p:cNvSpPr>
            <a:spLocks noGrp="1"/>
          </p:cNvSpPr>
          <p:nvPr>
            <p:ph type="body" sz="half" idx="2"/>
          </p:nvPr>
        </p:nvSpPr>
        <p:spPr/>
        <p:txBody>
          <a:bodyPr/>
          <a:lstStyle/>
          <a:p>
            <a:endParaRPr lang="fr-FR"/>
          </a:p>
        </p:txBody>
      </p:sp>
      <p:sp>
        <p:nvSpPr>
          <p:cNvPr id="2" name="Espace réservé du numéro de diapositive 1">
            <a:extLst>
              <a:ext uri="{FF2B5EF4-FFF2-40B4-BE49-F238E27FC236}">
                <a16:creationId xmlns:a16="http://schemas.microsoft.com/office/drawing/2014/main" id="{4099805E-0CE5-1C43-A498-41536E1CA670}"/>
              </a:ext>
            </a:extLst>
          </p:cNvPr>
          <p:cNvSpPr>
            <a:spLocks noGrp="1"/>
          </p:cNvSpPr>
          <p:nvPr>
            <p:ph type="sldNum" sz="quarter" idx="12"/>
          </p:nvPr>
        </p:nvSpPr>
        <p:spPr/>
        <p:txBody>
          <a:bodyPr/>
          <a:lstStyle/>
          <a:p>
            <a:fld id="{8A7A6979-0714-4377-B894-6BE4C2D6E202}" type="slidenum">
              <a:rPr lang="en-US" smtClean="0"/>
              <a:t>80</a:t>
            </a:fld>
            <a:endParaRPr lang="en-US" dirty="0"/>
          </a:p>
        </p:txBody>
      </p:sp>
      <p:pic>
        <p:nvPicPr>
          <p:cNvPr id="9" name="Espace réservé pour une image  8">
            <a:extLst>
              <a:ext uri="{FF2B5EF4-FFF2-40B4-BE49-F238E27FC236}">
                <a16:creationId xmlns:a16="http://schemas.microsoft.com/office/drawing/2014/main" id="{12793D3D-609D-354D-ACB6-AC8205ACAE7F}"/>
              </a:ext>
            </a:extLst>
          </p:cNvPr>
          <p:cNvPicPr>
            <a:picLocks noGrp="1" noChangeAspect="1"/>
          </p:cNvPicPr>
          <p:nvPr>
            <p:ph type="pic" idx="1"/>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6682613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1FF21373-9760-5546-8476-8BC2ADB3A8B9}"/>
              </a:ext>
            </a:extLst>
          </p:cNvPr>
          <p:cNvSpPr>
            <a:spLocks noGrp="1"/>
          </p:cNvSpPr>
          <p:nvPr>
            <p:ph type="sldNum" sz="quarter" idx="12"/>
          </p:nvPr>
        </p:nvSpPr>
        <p:spPr/>
        <p:txBody>
          <a:bodyPr/>
          <a:lstStyle/>
          <a:p>
            <a:fld id="{8A7A6979-0714-4377-B894-6BE4C2D6E202}" type="slidenum">
              <a:rPr lang="en-US" smtClean="0"/>
              <a:t>81</a:t>
            </a:fld>
            <a:endParaRPr lang="en-US" dirty="0"/>
          </a:p>
        </p:txBody>
      </p:sp>
      <p:sp>
        <p:nvSpPr>
          <p:cNvPr id="8" name="ZoneTexte 7">
            <a:extLst>
              <a:ext uri="{FF2B5EF4-FFF2-40B4-BE49-F238E27FC236}">
                <a16:creationId xmlns:a16="http://schemas.microsoft.com/office/drawing/2014/main" id="{A926A437-85A7-9C40-A316-4E83BBC24E28}"/>
              </a:ext>
            </a:extLst>
          </p:cNvPr>
          <p:cNvSpPr txBox="1"/>
          <p:nvPr/>
        </p:nvSpPr>
        <p:spPr>
          <a:xfrm>
            <a:off x="452437" y="582067"/>
            <a:ext cx="11358563" cy="5693866"/>
          </a:xfrm>
          <a:prstGeom prst="rect">
            <a:avLst/>
          </a:prstGeom>
          <a:noFill/>
        </p:spPr>
        <p:txBody>
          <a:bodyPr wrap="square" rtlCol="0">
            <a:spAutoFit/>
          </a:bodyPr>
          <a:lstStyle/>
          <a:p>
            <a:pPr marL="457200" indent="-457200">
              <a:buFont typeface="Arial" panose="020B0604020202020204" pitchFamily="34" charset="0"/>
              <a:buChar char="•"/>
            </a:pPr>
            <a:r>
              <a:rPr lang="fr-FR" sz="4400" dirty="0">
                <a:latin typeface="Bell MT" panose="02020503060305020303" pitchFamily="18" charset="77"/>
              </a:rPr>
              <a:t>Apprendre aux élèves à </a:t>
            </a:r>
            <a:r>
              <a:rPr lang="fr-FR" sz="4400" b="1" dirty="0">
                <a:latin typeface="Bell MT" panose="02020503060305020303" pitchFamily="18" charset="77"/>
              </a:rPr>
              <a:t>prélever, interpréter, inférer et apprécier </a:t>
            </a:r>
            <a:r>
              <a:rPr lang="fr-FR" sz="4400" dirty="0">
                <a:latin typeface="Bell MT" panose="02020503060305020303" pitchFamily="18" charset="77"/>
              </a:rPr>
              <a:t>des informations dans des documents composites.</a:t>
            </a:r>
          </a:p>
          <a:p>
            <a:pPr marL="457200" indent="-457200">
              <a:buFont typeface="Arial" panose="020B0604020202020204" pitchFamily="34" charset="0"/>
              <a:buChar char="•"/>
            </a:pPr>
            <a:r>
              <a:rPr lang="fr-FR" sz="4400" dirty="0">
                <a:latin typeface="Bell MT" panose="02020503060305020303" pitchFamily="18" charset="77"/>
              </a:rPr>
              <a:t>Favoriser </a:t>
            </a:r>
            <a:r>
              <a:rPr lang="fr-FR" sz="4400" b="1" dirty="0">
                <a:latin typeface="Bell MT" panose="02020503060305020303" pitchFamily="18" charset="77"/>
              </a:rPr>
              <a:t>la lecture multimodale</a:t>
            </a:r>
            <a:r>
              <a:rPr lang="fr-FR" sz="4400" dirty="0">
                <a:latin typeface="Bell MT" panose="02020503060305020303" pitchFamily="18" charset="77"/>
              </a:rPr>
              <a:t>.</a:t>
            </a:r>
          </a:p>
          <a:p>
            <a:pPr marL="457200" indent="-457200">
              <a:buFont typeface="Arial" panose="020B0604020202020204" pitchFamily="34" charset="0"/>
              <a:buChar char="•"/>
            </a:pPr>
            <a:r>
              <a:rPr lang="fr-FR" sz="4400" b="1" dirty="0">
                <a:latin typeface="Bell MT" panose="02020503060305020303" pitchFamily="18" charset="77"/>
              </a:rPr>
              <a:t>Organiser, structurer </a:t>
            </a:r>
            <a:r>
              <a:rPr lang="fr-FR" sz="4400" dirty="0">
                <a:latin typeface="Bell MT" panose="02020503060305020303" pitchFamily="18" charset="77"/>
              </a:rPr>
              <a:t>le lexique de spécificité pour en faciliter sa mémorisation.</a:t>
            </a:r>
          </a:p>
          <a:p>
            <a:pPr marL="457200" indent="-457200">
              <a:buFont typeface="Arial" panose="020B0604020202020204" pitchFamily="34" charset="0"/>
              <a:buChar char="•"/>
            </a:pPr>
            <a:r>
              <a:rPr lang="fr-FR" sz="4400" dirty="0">
                <a:latin typeface="Bell MT" panose="02020503060305020303" pitchFamily="18" charset="77"/>
              </a:rPr>
              <a:t>Apprendre </a:t>
            </a:r>
            <a:r>
              <a:rPr lang="fr-FR" sz="4400" b="1" dirty="0">
                <a:latin typeface="Bell MT" panose="02020503060305020303" pitchFamily="18" charset="77"/>
              </a:rPr>
              <a:t>à écrire </a:t>
            </a:r>
            <a:r>
              <a:rPr lang="fr-FR" sz="4400" dirty="0">
                <a:latin typeface="Bell MT" panose="02020503060305020303" pitchFamily="18" charset="77"/>
              </a:rPr>
              <a:t>des articles documentaires.</a:t>
            </a:r>
          </a:p>
          <a:p>
            <a:pPr marL="457200" indent="-457200">
              <a:buFont typeface="Arial" panose="020B0604020202020204" pitchFamily="34" charset="0"/>
              <a:buChar char="•"/>
            </a:pPr>
            <a:endParaRPr lang="fr-FR" sz="2800" dirty="0">
              <a:latin typeface="Bell MT" panose="02020503060305020303" pitchFamily="18" charset="77"/>
            </a:endParaRPr>
          </a:p>
          <a:p>
            <a:pPr marL="457200" indent="-457200">
              <a:buFont typeface="Arial" panose="020B0604020202020204" pitchFamily="34" charset="0"/>
              <a:buChar char="•"/>
            </a:pPr>
            <a:endParaRPr lang="fr-FR" sz="2800" dirty="0">
              <a:latin typeface="Bell MT" panose="02020503060305020303" pitchFamily="18" charset="77"/>
            </a:endParaRPr>
          </a:p>
        </p:txBody>
      </p:sp>
    </p:spTree>
    <p:extLst>
      <p:ext uri="{BB962C8B-B14F-4D97-AF65-F5344CB8AC3E}">
        <p14:creationId xmlns:p14="http://schemas.microsoft.com/office/powerpoint/2010/main" val="115694080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3FBF38D-381C-254B-B621-8281FBE47F15}"/>
              </a:ext>
            </a:extLst>
          </p:cNvPr>
          <p:cNvSpPr>
            <a:spLocks noGrp="1"/>
          </p:cNvSpPr>
          <p:nvPr>
            <p:ph type="title"/>
          </p:nvPr>
        </p:nvSpPr>
        <p:spPr/>
        <p:txBody>
          <a:bodyPr/>
          <a:lstStyle/>
          <a:p>
            <a:r>
              <a:rPr lang="fr-FR" dirty="0"/>
              <a:t>Bibliographie et </a:t>
            </a:r>
            <a:r>
              <a:rPr lang="fr-FR" dirty="0" err="1"/>
              <a:t>sitographie</a:t>
            </a:r>
            <a:endParaRPr lang="fr-FR" dirty="0"/>
          </a:p>
        </p:txBody>
      </p:sp>
      <p:pic>
        <p:nvPicPr>
          <p:cNvPr id="8" name="Espace réservé pour une image  7">
            <a:extLst>
              <a:ext uri="{FF2B5EF4-FFF2-40B4-BE49-F238E27FC236}">
                <a16:creationId xmlns:a16="http://schemas.microsoft.com/office/drawing/2014/main" id="{D98BEFFD-3162-EC48-BC9E-8EC943D85791}"/>
              </a:ext>
            </a:extLst>
          </p:cNvPr>
          <p:cNvPicPr>
            <a:picLocks noGrp="1" noChangeAspect="1"/>
          </p:cNvPicPr>
          <p:nvPr>
            <p:ph type="pic" idx="1"/>
          </p:nvPr>
        </p:nvPicPr>
        <p:blipFill>
          <a:blip r:embed="rId2" cstate="email">
            <a:extLst>
              <a:ext uri="{28A0092B-C50C-407E-A947-70E740481C1C}">
                <a14:useLocalDpi xmlns:a14="http://schemas.microsoft.com/office/drawing/2010/main"/>
              </a:ext>
            </a:extLst>
          </a:blip>
          <a:srcRect/>
          <a:stretch>
            <a:fillRect/>
          </a:stretch>
        </p:blipFill>
        <p:spPr/>
      </p:pic>
      <p:sp>
        <p:nvSpPr>
          <p:cNvPr id="5" name="Espace réservé du texte 4">
            <a:extLst>
              <a:ext uri="{FF2B5EF4-FFF2-40B4-BE49-F238E27FC236}">
                <a16:creationId xmlns:a16="http://schemas.microsoft.com/office/drawing/2014/main" id="{AAACFE9E-9483-8F48-8851-CC2AD4B29102}"/>
              </a:ext>
            </a:extLst>
          </p:cNvPr>
          <p:cNvSpPr>
            <a:spLocks noGrp="1"/>
          </p:cNvSpPr>
          <p:nvPr>
            <p:ph type="body" sz="half" idx="2"/>
          </p:nvPr>
        </p:nvSpPr>
        <p:spPr/>
        <p:txBody>
          <a:bodyPr/>
          <a:lstStyle/>
          <a:p>
            <a:endParaRPr lang="fr-FR"/>
          </a:p>
        </p:txBody>
      </p:sp>
      <p:sp>
        <p:nvSpPr>
          <p:cNvPr id="2" name="Espace réservé du numéro de diapositive 1">
            <a:extLst>
              <a:ext uri="{FF2B5EF4-FFF2-40B4-BE49-F238E27FC236}">
                <a16:creationId xmlns:a16="http://schemas.microsoft.com/office/drawing/2014/main" id="{4099805E-0CE5-1C43-A498-41536E1CA670}"/>
              </a:ext>
            </a:extLst>
          </p:cNvPr>
          <p:cNvSpPr>
            <a:spLocks noGrp="1"/>
          </p:cNvSpPr>
          <p:nvPr>
            <p:ph type="sldNum" sz="quarter" idx="12"/>
          </p:nvPr>
        </p:nvSpPr>
        <p:spPr/>
        <p:txBody>
          <a:bodyPr/>
          <a:lstStyle/>
          <a:p>
            <a:fld id="{8A7A6979-0714-4377-B894-6BE4C2D6E202}" type="slidenum">
              <a:rPr lang="en-US" smtClean="0"/>
              <a:t>82</a:t>
            </a:fld>
            <a:endParaRPr lang="en-US" dirty="0"/>
          </a:p>
        </p:txBody>
      </p:sp>
    </p:spTree>
    <p:extLst>
      <p:ext uri="{BB962C8B-B14F-4D97-AF65-F5344CB8AC3E}">
        <p14:creationId xmlns:p14="http://schemas.microsoft.com/office/powerpoint/2010/main" val="3052906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E4589E02-34C6-B243-8710-9768C5A9747F}"/>
              </a:ext>
            </a:extLst>
          </p:cNvPr>
          <p:cNvSpPr>
            <a:spLocks noGrp="1"/>
          </p:cNvSpPr>
          <p:nvPr>
            <p:ph type="sldNum" sz="quarter" idx="12"/>
          </p:nvPr>
        </p:nvSpPr>
        <p:spPr/>
        <p:txBody>
          <a:bodyPr/>
          <a:lstStyle/>
          <a:p>
            <a:fld id="{8A7A6979-0714-4377-B894-6BE4C2D6E202}" type="slidenum">
              <a:rPr lang="en-US" smtClean="0"/>
              <a:t>83</a:t>
            </a:fld>
            <a:endParaRPr lang="en-US" dirty="0"/>
          </a:p>
        </p:txBody>
      </p:sp>
      <p:graphicFrame>
        <p:nvGraphicFramePr>
          <p:cNvPr id="6" name="Tableau 5">
            <a:extLst>
              <a:ext uri="{FF2B5EF4-FFF2-40B4-BE49-F238E27FC236}">
                <a16:creationId xmlns:a16="http://schemas.microsoft.com/office/drawing/2014/main" id="{CC4AB795-64F3-424A-8DAC-128713A2209F}"/>
              </a:ext>
            </a:extLst>
          </p:cNvPr>
          <p:cNvGraphicFramePr>
            <a:graphicFrameLocks noGrp="1"/>
          </p:cNvGraphicFramePr>
          <p:nvPr>
            <p:extLst>
              <p:ext uri="{D42A27DB-BD31-4B8C-83A1-F6EECF244321}">
                <p14:modId xmlns:p14="http://schemas.microsoft.com/office/powerpoint/2010/main" val="3287885058"/>
              </p:ext>
            </p:extLst>
          </p:nvPr>
        </p:nvGraphicFramePr>
        <p:xfrm>
          <a:off x="224368" y="227381"/>
          <a:ext cx="11586632" cy="6023790"/>
        </p:xfrm>
        <a:graphic>
          <a:graphicData uri="http://schemas.openxmlformats.org/drawingml/2006/table">
            <a:tbl>
              <a:tblPr firstRow="1" bandRow="1">
                <a:tableStyleId>{BC89EF96-8CEA-46FF-86C4-4CE0E7609802}</a:tableStyleId>
              </a:tblPr>
              <a:tblGrid>
                <a:gridCol w="5793316">
                  <a:extLst>
                    <a:ext uri="{9D8B030D-6E8A-4147-A177-3AD203B41FA5}">
                      <a16:colId xmlns:a16="http://schemas.microsoft.com/office/drawing/2014/main" val="20000"/>
                    </a:ext>
                  </a:extLst>
                </a:gridCol>
                <a:gridCol w="5793316">
                  <a:extLst>
                    <a:ext uri="{9D8B030D-6E8A-4147-A177-3AD203B41FA5}">
                      <a16:colId xmlns:a16="http://schemas.microsoft.com/office/drawing/2014/main" val="20001"/>
                    </a:ext>
                  </a:extLst>
                </a:gridCol>
              </a:tblGrid>
              <a:tr h="715064">
                <a:tc>
                  <a:txBody>
                    <a:bodyPr/>
                    <a:lstStyle/>
                    <a:p>
                      <a:pPr algn="ctr"/>
                      <a:r>
                        <a:rPr lang="fr-FR" sz="2000" b="0" dirty="0"/>
                        <a:t>Ouvrages didactiques</a:t>
                      </a:r>
                      <a:endParaRPr lang="fr-FR" sz="2000" b="0" dirty="0">
                        <a:solidFill>
                          <a:srgbClr val="000000"/>
                        </a:solidFill>
                      </a:endParaRPr>
                    </a:p>
                  </a:txBody>
                  <a:tcPr/>
                </a:tc>
                <a:tc>
                  <a:txBody>
                    <a:bodyPr/>
                    <a:lstStyle/>
                    <a:p>
                      <a:pPr algn="ctr"/>
                      <a:r>
                        <a:rPr lang="fr-FR" sz="2000" b="0" dirty="0"/>
                        <a:t>Documentaires</a:t>
                      </a:r>
                      <a:r>
                        <a:rPr lang="fr-FR" sz="2000" b="0" baseline="0" dirty="0"/>
                        <a:t> d’auteur</a:t>
                      </a:r>
                    </a:p>
                    <a:p>
                      <a:pPr algn="ctr"/>
                      <a:r>
                        <a:rPr lang="fr-FR" sz="2000" b="0" baseline="0" dirty="0"/>
                        <a:t> Œuvres documentaires</a:t>
                      </a:r>
                      <a:endParaRPr lang="fr-FR" sz="2000" b="0" dirty="0">
                        <a:solidFill>
                          <a:srgbClr val="000000"/>
                        </a:solidFill>
                      </a:endParaRPr>
                    </a:p>
                  </a:txBody>
                  <a:tcPr/>
                </a:tc>
                <a:extLst>
                  <a:ext uri="{0D108BD9-81ED-4DB2-BD59-A6C34878D82A}">
                    <a16:rowId xmlns:a16="http://schemas.microsoft.com/office/drawing/2014/main" val="10000"/>
                  </a:ext>
                </a:extLst>
              </a:tr>
              <a:tr h="5308726">
                <a:tc>
                  <a:txBody>
                    <a:bodyPr/>
                    <a:lstStyle/>
                    <a:p>
                      <a:pPr marL="171450" indent="-171450">
                        <a:buFont typeface="Arial"/>
                        <a:buChar char="•"/>
                      </a:pPr>
                      <a:r>
                        <a:rPr lang="fr-FR" sz="1600" dirty="0"/>
                        <a:t>Œuvres, textes,</a:t>
                      </a:r>
                      <a:r>
                        <a:rPr lang="fr-FR" sz="1600" baseline="0" dirty="0"/>
                        <a:t> documents : lire pour apprendre et comprendre à l’école et au collège Revue REPERES 45/2012</a:t>
                      </a:r>
                    </a:p>
                    <a:p>
                      <a:pPr marL="171450" indent="-171450">
                        <a:buFont typeface="Arial"/>
                        <a:buChar char="•"/>
                      </a:pPr>
                      <a:r>
                        <a:rPr lang="fr-FR" sz="1600" baseline="0" dirty="0"/>
                        <a:t>La compréhension des textes narratifs et documentaires</a:t>
                      </a:r>
                    </a:p>
                    <a:p>
                      <a:pPr marL="0" indent="0">
                        <a:buFont typeface="Arial"/>
                        <a:buNone/>
                      </a:pPr>
                      <a:r>
                        <a:rPr lang="fr-FR" sz="1600" baseline="0" dirty="0">
                          <a:hlinkClick r:id="rId2"/>
                        </a:rPr>
                        <a:t>http://cache.media.eduscol.education.fr/file/Lecture_Comprehension_ecrit/88/2/RA16_C3_FRA_07_lect_comp_compr_N.D_612882.pdf</a:t>
                      </a:r>
                      <a:endParaRPr lang="fr-FR" sz="1600" baseline="0" dirty="0"/>
                    </a:p>
                    <a:p>
                      <a:pPr marL="171450" indent="-171450">
                        <a:buFont typeface="Arial"/>
                        <a:buChar char="•"/>
                      </a:pPr>
                      <a:r>
                        <a:rPr lang="fr-FR" sz="1600" baseline="0" dirty="0"/>
                        <a:t>Lire et comprendre des documents qui associent textes, images et schémas</a:t>
                      </a:r>
                    </a:p>
                    <a:p>
                      <a:pPr marL="0" indent="0">
                        <a:buFont typeface="Arial"/>
                        <a:buNone/>
                      </a:pPr>
                      <a:r>
                        <a:rPr lang="fr-FR" sz="1600" baseline="0" dirty="0">
                          <a:hlinkClick r:id="rId3"/>
                        </a:rPr>
                        <a:t>http://cache.media.education.gouv.fr/file/Lecture_Comprehension_ecrit/90/8/RA16_C3_FRA_19_lect_activ_biod_N.D_612908.pdf</a:t>
                      </a:r>
                      <a:endParaRPr lang="fr-FR" sz="1600" baseline="0" dirty="0"/>
                    </a:p>
                    <a:p>
                      <a:pPr marL="171450" indent="-171450">
                        <a:buFont typeface="Arial"/>
                        <a:buChar char="•"/>
                      </a:pPr>
                      <a:r>
                        <a:rPr lang="fr-FR" sz="1600" baseline="0" dirty="0"/>
                        <a:t>Les documentaires scientifiques au cycle 3</a:t>
                      </a:r>
                    </a:p>
                    <a:p>
                      <a:pPr marL="0" indent="0">
                        <a:buFont typeface="Arial"/>
                        <a:buNone/>
                      </a:pPr>
                      <a:r>
                        <a:rPr lang="fr-FR" sz="1600" baseline="0" dirty="0">
                          <a:hlinkClick r:id="rId4"/>
                        </a:rPr>
                        <a:t>http://www.cndp.fr/crdp-creteil/telemaque/document/documentaires-anim.htm#_blank</a:t>
                      </a:r>
                      <a:endParaRPr lang="fr-FR" sz="1600" baseline="0" dirty="0"/>
                    </a:p>
                    <a:p>
                      <a:pPr marL="0" indent="0">
                        <a:buFont typeface="Arial"/>
                        <a:buNone/>
                      </a:pPr>
                      <a:endParaRPr lang="fr-FR" sz="1600" baseline="0" dirty="0"/>
                    </a:p>
                    <a:p>
                      <a:pPr marL="171450" indent="-171450">
                        <a:buFont typeface="Arial"/>
                        <a:buChar char="•"/>
                      </a:pPr>
                      <a:endParaRPr lang="fr-FR" sz="1600" baseline="0" dirty="0"/>
                    </a:p>
                    <a:p>
                      <a:pPr marL="171450" indent="-171450">
                        <a:buFont typeface="Arial"/>
                        <a:buChar char="•"/>
                      </a:pPr>
                      <a:endParaRPr lang="fr-FR" sz="1600" dirty="0"/>
                    </a:p>
                  </a:txBody>
                  <a:tcPr/>
                </a:tc>
                <a:tc>
                  <a:txBody>
                    <a:bodyPr/>
                    <a:lstStyle/>
                    <a:p>
                      <a:pPr marL="171450" indent="-171450">
                        <a:buFont typeface="Arial"/>
                        <a:buChar char="•"/>
                      </a:pPr>
                      <a:r>
                        <a:rPr lang="fr-FR" sz="1600" dirty="0"/>
                        <a:t>Souvenirs de Marcel au Grand Hôtel Sophie </a:t>
                      </a:r>
                      <a:r>
                        <a:rPr lang="fr-FR" sz="1600" dirty="0" err="1"/>
                        <a:t>Strady</a:t>
                      </a:r>
                      <a:endParaRPr lang="fr-FR" sz="1600" dirty="0"/>
                    </a:p>
                    <a:p>
                      <a:pPr marL="171450" indent="-171450">
                        <a:buFont typeface="Arial"/>
                        <a:buChar char="•"/>
                      </a:pPr>
                      <a:r>
                        <a:rPr lang="fr-FR" sz="1600" dirty="0"/>
                        <a:t>DEDANS</a:t>
                      </a:r>
                      <a:r>
                        <a:rPr lang="fr-FR" sz="1600" baseline="0" dirty="0"/>
                        <a:t> DEHORS Anne-Margot </a:t>
                      </a:r>
                      <a:r>
                        <a:rPr lang="fr-FR" sz="1600" baseline="0" dirty="0" err="1"/>
                        <a:t>Ramstein</a:t>
                      </a:r>
                      <a:endParaRPr lang="fr-FR" sz="1600" baseline="0" dirty="0"/>
                    </a:p>
                    <a:p>
                      <a:pPr marL="171450" indent="-171450">
                        <a:buFont typeface="Arial"/>
                        <a:buChar char="•"/>
                      </a:pPr>
                      <a:r>
                        <a:rPr lang="fr-FR" sz="1600" baseline="0" dirty="0"/>
                        <a:t>AVANT APRES Anne-Margot </a:t>
                      </a:r>
                      <a:r>
                        <a:rPr lang="fr-FR" sz="1600" baseline="0" dirty="0" err="1"/>
                        <a:t>Ramstein</a:t>
                      </a:r>
                      <a:r>
                        <a:rPr lang="fr-FR" sz="1600" baseline="0" dirty="0"/>
                        <a:t> et Mathias </a:t>
                      </a:r>
                      <a:r>
                        <a:rPr lang="fr-FR" sz="1600" baseline="0" dirty="0" err="1"/>
                        <a:t>Aregui</a:t>
                      </a:r>
                      <a:endParaRPr lang="fr-FR" sz="1600" baseline="0" dirty="0"/>
                    </a:p>
                    <a:p>
                      <a:pPr marL="171450" indent="-171450">
                        <a:buFont typeface="Arial"/>
                        <a:buChar char="•"/>
                      </a:pPr>
                      <a:r>
                        <a:rPr lang="fr-FR" sz="1600" dirty="0"/>
                        <a:t>Anatomie</a:t>
                      </a:r>
                      <a:r>
                        <a:rPr lang="fr-FR" sz="1600" baseline="0" dirty="0"/>
                        <a:t> Hélène </a:t>
                      </a:r>
                      <a:r>
                        <a:rPr lang="fr-FR" sz="1600" baseline="0" dirty="0" err="1"/>
                        <a:t>Druvert</a:t>
                      </a:r>
                      <a:endParaRPr lang="fr-FR" sz="1600" baseline="0" dirty="0"/>
                    </a:p>
                    <a:p>
                      <a:pPr marL="171450" indent="-171450">
                        <a:buFont typeface="Arial"/>
                        <a:buChar char="•"/>
                      </a:pPr>
                      <a:r>
                        <a:rPr lang="fr-FR" sz="1600" baseline="0" dirty="0"/>
                        <a:t>Océan Hélène </a:t>
                      </a:r>
                      <a:r>
                        <a:rPr lang="fr-FR" sz="1600" baseline="0" dirty="0" err="1"/>
                        <a:t>Druvert</a:t>
                      </a:r>
                      <a:endParaRPr lang="fr-FR" sz="1600" baseline="0" dirty="0"/>
                    </a:p>
                    <a:p>
                      <a:pPr marL="171450" indent="-171450">
                        <a:buFont typeface="Arial"/>
                        <a:buChar char="•"/>
                      </a:pPr>
                      <a:r>
                        <a:rPr lang="fr-FR" sz="1600" baseline="0" dirty="0"/>
                        <a:t>Sous la terre, sous l’eau Aleksandra </a:t>
                      </a:r>
                      <a:r>
                        <a:rPr lang="fr-FR" sz="1600" baseline="0" dirty="0" err="1"/>
                        <a:t>Mizielinska</a:t>
                      </a:r>
                      <a:endParaRPr lang="fr-FR" sz="1600" baseline="0" dirty="0"/>
                    </a:p>
                    <a:p>
                      <a:pPr marL="171450" indent="-171450">
                        <a:buFont typeface="Arial"/>
                        <a:buChar char="•"/>
                      </a:pPr>
                      <a:r>
                        <a:rPr lang="fr-FR" sz="1600" baseline="0" dirty="0"/>
                        <a:t>L’herbier Emilie </a:t>
                      </a:r>
                      <a:r>
                        <a:rPr lang="fr-FR" sz="1600" baseline="0" dirty="0" err="1"/>
                        <a:t>Vast</a:t>
                      </a:r>
                      <a:endParaRPr lang="fr-FR" sz="1600" baseline="0" dirty="0"/>
                    </a:p>
                    <a:p>
                      <a:pPr marL="171450" indent="-171450">
                        <a:buFont typeface="Arial"/>
                        <a:buChar char="•"/>
                      </a:pPr>
                      <a:r>
                        <a:rPr lang="fr-FR" sz="1600" baseline="0" dirty="0"/>
                        <a:t>Parades Frédéric Clément</a:t>
                      </a:r>
                    </a:p>
                    <a:p>
                      <a:pPr marL="171450" indent="-171450">
                        <a:buFont typeface="Arial"/>
                        <a:buChar char="•"/>
                      </a:pPr>
                      <a:r>
                        <a:rPr lang="fr-FR" sz="1600" baseline="0" dirty="0"/>
                        <a:t>Métamorphoses Frédéric Clément</a:t>
                      </a:r>
                    </a:p>
                    <a:p>
                      <a:pPr marL="171450" indent="-171450">
                        <a:buFont typeface="Arial"/>
                        <a:buChar char="•"/>
                      </a:pPr>
                      <a:r>
                        <a:rPr lang="fr-FR" sz="1600" baseline="0" dirty="0"/>
                        <a:t>Crimes et délits de l’histoire Arnaud Clermont et Rémi </a:t>
                      </a:r>
                      <a:r>
                        <a:rPr lang="fr-FR" sz="1600" baseline="0" dirty="0" err="1"/>
                        <a:t>Saillard</a:t>
                      </a:r>
                      <a:endParaRPr lang="fr-FR" sz="1600" baseline="0" dirty="0"/>
                    </a:p>
                    <a:p>
                      <a:pPr marL="171450" indent="-171450">
                        <a:buFont typeface="Arial"/>
                        <a:buChar char="•"/>
                      </a:pPr>
                      <a:r>
                        <a:rPr lang="fr-FR" sz="1600" baseline="0" dirty="0"/>
                        <a:t>Ligne 135 Germano </a:t>
                      </a:r>
                      <a:r>
                        <a:rPr lang="fr-FR" sz="1600" baseline="0" dirty="0" err="1"/>
                        <a:t>Zullo</a:t>
                      </a:r>
                      <a:endParaRPr lang="fr-FR" sz="1600" baseline="0" dirty="0"/>
                    </a:p>
                    <a:p>
                      <a:pPr marL="171450" indent="-171450">
                        <a:buFont typeface="Arial"/>
                        <a:buChar char="•"/>
                      </a:pPr>
                      <a:r>
                        <a:rPr lang="fr-FR" sz="1600" baseline="0" dirty="0"/>
                        <a:t>Asseyez-vous Didier </a:t>
                      </a:r>
                      <a:r>
                        <a:rPr lang="fr-FR" sz="1600" baseline="0" dirty="0" err="1"/>
                        <a:t>Cornille</a:t>
                      </a:r>
                      <a:endParaRPr lang="fr-FR" sz="1600" baseline="0" dirty="0"/>
                    </a:p>
                    <a:p>
                      <a:pPr marL="171450" indent="-171450">
                        <a:buFont typeface="Arial"/>
                        <a:buChar char="•"/>
                      </a:pPr>
                      <a:r>
                        <a:rPr lang="fr-FR" sz="1600" baseline="0" dirty="0"/>
                        <a:t>De la terre à la pluie Christian Lagrange</a:t>
                      </a:r>
                    </a:p>
                    <a:p>
                      <a:pPr marL="171450" indent="-171450">
                        <a:buFont typeface="Arial"/>
                        <a:buChar char="•"/>
                      </a:pPr>
                      <a:r>
                        <a:rPr lang="fr-FR" sz="1600" baseline="0" dirty="0"/>
                        <a:t>Le jardin du dedans-dehors </a:t>
                      </a:r>
                      <a:r>
                        <a:rPr lang="fr-FR" sz="1600" baseline="0" dirty="0" err="1"/>
                        <a:t>Chiara</a:t>
                      </a:r>
                      <a:r>
                        <a:rPr lang="fr-FR" sz="1600" baseline="0" dirty="0"/>
                        <a:t> </a:t>
                      </a:r>
                      <a:r>
                        <a:rPr lang="fr-FR" sz="1600" baseline="0" dirty="0" err="1"/>
                        <a:t>Mezzalama</a:t>
                      </a:r>
                      <a:r>
                        <a:rPr lang="fr-FR" sz="1600" baseline="0" dirty="0"/>
                        <a:t> et Régis </a:t>
                      </a:r>
                      <a:r>
                        <a:rPr lang="fr-FR" sz="1600" baseline="0" dirty="0" err="1"/>
                        <a:t>Lejonc</a:t>
                      </a:r>
                      <a:endParaRPr lang="fr-FR" sz="1600" baseline="0" dirty="0"/>
                    </a:p>
                    <a:p>
                      <a:pPr marL="171450" indent="-171450">
                        <a:buFont typeface="Arial"/>
                        <a:buChar char="•"/>
                      </a:pPr>
                      <a:r>
                        <a:rPr lang="fr-FR" sz="1600" baseline="0" dirty="0"/>
                        <a:t>Armstrong </a:t>
                      </a:r>
                      <a:r>
                        <a:rPr lang="fr-FR" sz="1600" baseline="0" dirty="0" err="1"/>
                        <a:t>Torben</a:t>
                      </a:r>
                      <a:r>
                        <a:rPr lang="fr-FR" sz="1600" baseline="0" dirty="0"/>
                        <a:t> Kuhlmann</a:t>
                      </a:r>
                    </a:p>
                    <a:p>
                      <a:pPr marL="171450" indent="-171450">
                        <a:buFont typeface="Arial"/>
                        <a:buChar char="•"/>
                      </a:pPr>
                      <a:r>
                        <a:rPr lang="fr-FR" sz="1600" baseline="0" dirty="0"/>
                        <a:t>Chronologie une histoire du monde Peter Goes</a:t>
                      </a:r>
                    </a:p>
                    <a:p>
                      <a:pPr marL="171450" indent="-171450">
                        <a:buFont typeface="Arial"/>
                        <a:buChar char="•"/>
                      </a:pPr>
                      <a:r>
                        <a:rPr lang="fr-FR" sz="1600" baseline="0" dirty="0"/>
                        <a:t>Les (Vraies) histoires de l’art Sylvain </a:t>
                      </a:r>
                      <a:r>
                        <a:rPr lang="fr-FR" sz="1600" baseline="0" dirty="0" err="1"/>
                        <a:t>Coissard</a:t>
                      </a:r>
                      <a:endParaRPr lang="fr-FR" sz="1600" baseline="0" dirty="0"/>
                    </a:p>
                    <a:p>
                      <a:pPr marL="171450" indent="-171450">
                        <a:buFont typeface="Arial"/>
                        <a:buChar char="•"/>
                      </a:pPr>
                      <a:r>
                        <a:rPr lang="fr-FR" sz="1600" baseline="0" dirty="0"/>
                        <a:t>Dans tous les sens Philippe </a:t>
                      </a:r>
                      <a:r>
                        <a:rPr lang="fr-FR" sz="1600" baseline="0" dirty="0" err="1"/>
                        <a:t>Nessmann</a:t>
                      </a:r>
                      <a:endParaRPr lang="fr-FR" sz="1600" baseline="0" dirty="0"/>
                    </a:p>
                    <a:p>
                      <a:pPr marL="171450" indent="-171450">
                        <a:buFont typeface="Arial"/>
                        <a:buChar char="•"/>
                      </a:pPr>
                      <a:r>
                        <a:rPr lang="fr-FR" sz="1600" baseline="0" dirty="0"/>
                        <a:t>Mon chat sauvage Isabelle Simler</a:t>
                      </a:r>
                    </a:p>
                    <a:p>
                      <a:pPr marL="171450" indent="-171450">
                        <a:buFont typeface="Arial"/>
                        <a:buChar char="•"/>
                      </a:pPr>
                      <a:r>
                        <a:rPr lang="fr-FR" sz="1600" baseline="0" dirty="0"/>
                        <a:t>La fraise </a:t>
                      </a:r>
                      <a:r>
                        <a:rPr lang="fr-FR" sz="1600" baseline="0" dirty="0" err="1"/>
                        <a:t>Susumu</a:t>
                      </a:r>
                      <a:r>
                        <a:rPr lang="fr-FR" sz="1600" baseline="0" dirty="0"/>
                        <a:t> </a:t>
                      </a:r>
                      <a:r>
                        <a:rPr lang="fr-FR" sz="1600" baseline="0" dirty="0" err="1"/>
                        <a:t>Shingu</a:t>
                      </a:r>
                      <a:endParaRPr lang="fr-FR" sz="1600" baseline="0" dirty="0"/>
                    </a:p>
                    <a:p>
                      <a:pPr marL="171450" indent="-171450">
                        <a:buFont typeface="Arial"/>
                        <a:buChar char="•"/>
                      </a:pPr>
                      <a:r>
                        <a:rPr lang="fr-FR" sz="1600" baseline="0" dirty="0"/>
                        <a:t>Les livres de </a:t>
                      </a:r>
                      <a:r>
                        <a:rPr lang="fr-FR" sz="1600" baseline="0" dirty="0" err="1"/>
                        <a:t>Tatsu</a:t>
                      </a:r>
                      <a:r>
                        <a:rPr lang="fr-FR" sz="1600" baseline="0" dirty="0"/>
                        <a:t> </a:t>
                      </a:r>
                      <a:r>
                        <a:rPr lang="fr-FR" sz="1600" baseline="0" dirty="0" err="1"/>
                        <a:t>Nagata</a:t>
                      </a:r>
                      <a:endParaRPr lang="fr-FR" sz="1600" baseline="0"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7463611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E70142E2-2465-B84F-824E-3AD379D009BF}"/>
              </a:ext>
            </a:extLst>
          </p:cNvPr>
          <p:cNvSpPr>
            <a:spLocks noGrp="1"/>
          </p:cNvSpPr>
          <p:nvPr>
            <p:ph type="sldNum" sz="quarter" idx="12"/>
          </p:nvPr>
        </p:nvSpPr>
        <p:spPr/>
        <p:txBody>
          <a:bodyPr/>
          <a:lstStyle/>
          <a:p>
            <a:fld id="{8A7A6979-0714-4377-B894-6BE4C2D6E202}" type="slidenum">
              <a:rPr lang="en-US" smtClean="0"/>
              <a:t>9</a:t>
            </a:fld>
            <a:endParaRPr lang="en-US" dirty="0"/>
          </a:p>
        </p:txBody>
      </p:sp>
      <p:sp>
        <p:nvSpPr>
          <p:cNvPr id="3" name="Rectangle 2">
            <a:extLst>
              <a:ext uri="{FF2B5EF4-FFF2-40B4-BE49-F238E27FC236}">
                <a16:creationId xmlns:a16="http://schemas.microsoft.com/office/drawing/2014/main" id="{8768CE4B-F80A-9C46-B9DF-B902F184F9C8}"/>
              </a:ext>
            </a:extLst>
          </p:cNvPr>
          <p:cNvSpPr/>
          <p:nvPr/>
        </p:nvSpPr>
        <p:spPr>
          <a:xfrm>
            <a:off x="509209" y="2494475"/>
            <a:ext cx="10814957" cy="3539430"/>
          </a:xfrm>
          <a:prstGeom prst="rect">
            <a:avLst/>
          </a:prstGeom>
        </p:spPr>
        <p:txBody>
          <a:bodyPr wrap="square">
            <a:spAutoFit/>
          </a:bodyPr>
          <a:lstStyle/>
          <a:p>
            <a:r>
              <a:rPr lang="fr-FR" sz="2800" dirty="0">
                <a:solidFill>
                  <a:srgbClr val="333333"/>
                </a:solidFill>
                <a:latin typeface="Bell MT" panose="02020503060305020303" pitchFamily="18" charset="77"/>
              </a:rPr>
              <a:t>La souplesse d’utilisation de ces documents fragmentés et non linéaires, qui permet à ses utilisateurs de choisir les informations dont ils ont besoin pour les aider à construire un modèle mental, a pour contrepartie </a:t>
            </a:r>
            <a:r>
              <a:rPr lang="fr-FR" sz="2800" b="1" dirty="0">
                <a:solidFill>
                  <a:srgbClr val="333333"/>
                </a:solidFill>
                <a:latin typeface="Bell MT" panose="02020503060305020303" pitchFamily="18" charset="77"/>
              </a:rPr>
              <a:t>une exigence cognitive plus grande</a:t>
            </a:r>
            <a:r>
              <a:rPr lang="fr-FR" sz="2800" dirty="0">
                <a:solidFill>
                  <a:srgbClr val="333333"/>
                </a:solidFill>
                <a:latin typeface="Bell MT" panose="02020503060305020303" pitchFamily="18" charset="77"/>
              </a:rPr>
              <a:t>, à la fois parce qu’ils sont moins guidés par une organisation rhétorique du texte et parce que les aspects métacognitifs liés à la régulation de leur lecture et la conscience de l’état de construction du modèle sont ici encore plus décisifs que dans la lecture d’un texte linéaire.</a:t>
            </a:r>
            <a:endParaRPr lang="fr-FR" sz="2800" dirty="0">
              <a:latin typeface="Bell MT" panose="02020503060305020303" pitchFamily="18" charset="77"/>
            </a:endParaRPr>
          </a:p>
        </p:txBody>
      </p:sp>
      <p:sp>
        <p:nvSpPr>
          <p:cNvPr id="4" name="Rectangle 3">
            <a:extLst>
              <a:ext uri="{FF2B5EF4-FFF2-40B4-BE49-F238E27FC236}">
                <a16:creationId xmlns:a16="http://schemas.microsoft.com/office/drawing/2014/main" id="{99290857-FD86-A648-A988-89EDBB3FE674}"/>
              </a:ext>
            </a:extLst>
          </p:cNvPr>
          <p:cNvSpPr/>
          <p:nvPr/>
        </p:nvSpPr>
        <p:spPr>
          <a:xfrm>
            <a:off x="6213946" y="488722"/>
            <a:ext cx="4742525" cy="646331"/>
          </a:xfrm>
          <a:prstGeom prst="rect">
            <a:avLst/>
          </a:prstGeom>
        </p:spPr>
        <p:txBody>
          <a:bodyPr wrap="square">
            <a:spAutoFit/>
          </a:bodyPr>
          <a:lstStyle/>
          <a:p>
            <a:r>
              <a:rPr lang="fr-FR" dirty="0">
                <a:hlinkClick r:id="rId2"/>
              </a:rPr>
              <a:t>https://journals.openedition.org/reperes/136</a:t>
            </a:r>
            <a:endParaRPr lang="fr-FR" dirty="0"/>
          </a:p>
          <a:p>
            <a:endParaRPr lang="fr-FR" dirty="0"/>
          </a:p>
        </p:txBody>
      </p:sp>
      <p:pic>
        <p:nvPicPr>
          <p:cNvPr id="5" name="Image 4">
            <a:extLst>
              <a:ext uri="{FF2B5EF4-FFF2-40B4-BE49-F238E27FC236}">
                <a16:creationId xmlns:a16="http://schemas.microsoft.com/office/drawing/2014/main" id="{EFB634A3-5086-F545-88CC-E6B1C55105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1193" y="152849"/>
            <a:ext cx="5376863" cy="1757486"/>
          </a:xfrm>
          <a:prstGeom prst="rect">
            <a:avLst/>
          </a:prstGeom>
          <a:ln>
            <a:solidFill>
              <a:schemeClr val="tx1"/>
            </a:solidFill>
          </a:ln>
        </p:spPr>
      </p:pic>
    </p:spTree>
    <p:extLst>
      <p:ext uri="{BB962C8B-B14F-4D97-AF65-F5344CB8AC3E}">
        <p14:creationId xmlns:p14="http://schemas.microsoft.com/office/powerpoint/2010/main" val="295685875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égral">
  <a:themeElements>
    <a:clrScheme name="Intégral">
      <a:dk1>
        <a:sysClr val="windowText" lastClr="000000"/>
      </a:dk1>
      <a:lt1>
        <a:sysClr val="window" lastClr="FFFFFF"/>
      </a:lt1>
      <a:dk2>
        <a:srgbClr val="455F51"/>
      </a:dk2>
      <a:lt2>
        <a:srgbClr val="E3DED1"/>
      </a:lt2>
      <a:accent1>
        <a:srgbClr val="99CB38"/>
      </a:accent1>
      <a:accent2>
        <a:srgbClr val="63A537"/>
      </a:accent2>
      <a:accent3>
        <a:srgbClr val="E6D024"/>
      </a:accent3>
      <a:accent4>
        <a:srgbClr val="CC9700"/>
      </a:accent4>
      <a:accent5>
        <a:srgbClr val="4EB3CF"/>
      </a:accent5>
      <a:accent6>
        <a:srgbClr val="378DA6"/>
      </a:accent6>
      <a:hlink>
        <a:srgbClr val="6B9F25"/>
      </a:hlink>
      <a:folHlink>
        <a:srgbClr val="B26B02"/>
      </a:folHlink>
    </a:clrScheme>
    <a:fontScheme name="Inté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é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29F68FFC-748B-4FC3-BF39-7F84A6D5840F}"/>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{A710B72F-2CEC-184F-B9FD-9A3892984E2F}tf10001061</Template>
  <TotalTime>486</TotalTime>
  <Words>2294</Words>
  <Application>Microsoft Macintosh PowerPoint</Application>
  <PresentationFormat>Grand écran</PresentationFormat>
  <Paragraphs>317</Paragraphs>
  <Slides>83</Slides>
  <Notes>0</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83</vt:i4>
      </vt:variant>
    </vt:vector>
  </HeadingPairs>
  <TitlesOfParts>
    <vt:vector size="92" baseType="lpstr">
      <vt:lpstr>Arial</vt:lpstr>
      <vt:lpstr>Bell MT</vt:lpstr>
      <vt:lpstr>Calibri</vt:lpstr>
      <vt:lpstr>Corbel</vt:lpstr>
      <vt:lpstr>Tw Cen MT</vt:lpstr>
      <vt:lpstr>Tw Cen MT Condensed</vt:lpstr>
      <vt:lpstr>Wingdings</vt:lpstr>
      <vt:lpstr>Wingdings 3</vt:lpstr>
      <vt:lpstr>Intégral</vt:lpstr>
      <vt:lpstr>Lire des textes documentaires CE2, CM1 et CM2</vt:lpstr>
      <vt:lpstr>PIRLS</vt:lpstr>
      <vt:lpstr>PIRLS : le niveau de lecture de 50 pays de l’OCDE  </vt:lpstr>
      <vt:lpstr>Des textes d’envergure</vt:lpstr>
      <vt:lpstr>Pirls 2016 quelques constats</vt:lpstr>
      <vt:lpstr>Pirls 2016 quelques constats</vt:lpstr>
      <vt:lpstr>Les documents composites</vt:lpstr>
      <vt:lpstr>Présentation PowerPoint</vt:lpstr>
      <vt:lpstr>Présentation PowerPoint</vt:lpstr>
      <vt:lpstr>La lecture d’un texte composite</vt:lpstr>
      <vt:lpstr>Les éléments visuels du texte informatif</vt:lpstr>
      <vt:lpstr>Quelques fiches eduscol</vt:lpstr>
      <vt:lpstr>Des rituels langagiers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Des rituels à une lecture de textes documentaires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La lecture multimodale</vt:lpstr>
      <vt:lpstr>La lecture multimodale</vt:lpstr>
      <vt:lpstr>SEANCE 1</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SEANCE 2</vt:lpstr>
      <vt:lpstr>Présentation PowerPoint</vt:lpstr>
      <vt:lpstr>Présentation PowerPoint</vt:lpstr>
      <vt:lpstr>Présentation PowerPoint</vt:lpstr>
      <vt:lpstr>Présentation PowerPoint</vt:lpstr>
      <vt:lpstr>SEANCE 3</vt:lpstr>
      <vt:lpstr>Présentation PowerPoint</vt:lpstr>
      <vt:lpstr>Présentation PowerPoint</vt:lpstr>
      <vt:lpstr>Présentation PowerPoint</vt:lpstr>
      <vt:lpstr>Présentation PowerPoint</vt:lpstr>
      <vt:lpstr>Les processus de compréhension</vt:lpstr>
      <vt:lpstr>La compréhension, le plaisir de l'appropriation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lexique de spécificité</vt:lpstr>
      <vt:lpstr>Rencontrer et structurer les mots</vt:lpstr>
      <vt:lpstr>Comprendre du lexique avant la lecture</vt:lpstr>
      <vt:lpstr>Présentation PowerPoint</vt:lpstr>
      <vt:lpstr>Présentation PowerPoint</vt:lpstr>
      <vt:lpstr>Présentation PowerPoint</vt:lpstr>
      <vt:lpstr>Structurer et organiser des mots spécifiques</vt:lpstr>
      <vt:lpstr>Présentation PowerPoint</vt:lpstr>
      <vt:lpstr>Présentation PowerPoint</vt:lpstr>
      <vt:lpstr>Présentation PowerPoint</vt:lpstr>
      <vt:lpstr>Ecrire un article documentaire</vt:lpstr>
      <vt:lpstr>La rédaction</vt:lpstr>
      <vt:lpstr>Une page documentaire,  4 articles</vt:lpstr>
      <vt:lpstr>Présentation PowerPoint</vt:lpstr>
      <vt:lpstr>Présentation PowerPoint</vt:lpstr>
      <vt:lpstr>Rédiger un écrit à visée argumentaire </vt:lpstr>
      <vt:lpstr>Présentation PowerPoint</vt:lpstr>
      <vt:lpstr>Présentation PowerPoint</vt:lpstr>
      <vt:lpstr>Présentation PowerPoint</vt:lpstr>
      <vt:lpstr>Présentation PowerPoint</vt:lpstr>
      <vt:lpstr>A retenir</vt:lpstr>
      <vt:lpstr>Présentation PowerPoint</vt:lpstr>
      <vt:lpstr>Bibliographie et sitographie</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Lire des textes documentaires CE2, CM1 et CM2</dc:title>
  <dc:creator>Natalie Leblanc</dc:creator>
  <cp:lastModifiedBy>Natalie Leblanc</cp:lastModifiedBy>
  <cp:revision>42</cp:revision>
  <dcterms:created xsi:type="dcterms:W3CDTF">2020-09-21T08:07:13Z</dcterms:created>
  <dcterms:modified xsi:type="dcterms:W3CDTF">2020-10-07T13:21:49Z</dcterms:modified>
</cp:coreProperties>
</file>