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780" r:id="rId2"/>
    <p:sldMasterId id="2147483840" r:id="rId3"/>
  </p:sldMasterIdLst>
  <p:notesMasterIdLst>
    <p:notesMasterId r:id="rId82"/>
  </p:notesMasterIdLst>
  <p:sldIdLst>
    <p:sldId id="256" r:id="rId4"/>
    <p:sldId id="260" r:id="rId5"/>
    <p:sldId id="261" r:id="rId6"/>
    <p:sldId id="262" r:id="rId7"/>
    <p:sldId id="265" r:id="rId8"/>
    <p:sldId id="451" r:id="rId9"/>
    <p:sldId id="452" r:id="rId10"/>
    <p:sldId id="453" r:id="rId11"/>
    <p:sldId id="454" r:id="rId12"/>
    <p:sldId id="474" r:id="rId13"/>
    <p:sldId id="495" r:id="rId14"/>
    <p:sldId id="477" r:id="rId15"/>
    <p:sldId id="486" r:id="rId16"/>
    <p:sldId id="498" r:id="rId17"/>
    <p:sldId id="499" r:id="rId18"/>
    <p:sldId id="500" r:id="rId19"/>
    <p:sldId id="501" r:id="rId20"/>
    <p:sldId id="502" r:id="rId21"/>
    <p:sldId id="504" r:id="rId22"/>
    <p:sldId id="503" r:id="rId23"/>
    <p:sldId id="505" r:id="rId24"/>
    <p:sldId id="506" r:id="rId25"/>
    <p:sldId id="496" r:id="rId26"/>
    <p:sldId id="497" r:id="rId27"/>
    <p:sldId id="508" r:id="rId28"/>
    <p:sldId id="509" r:id="rId29"/>
    <p:sldId id="510" r:id="rId30"/>
    <p:sldId id="577" r:id="rId31"/>
    <p:sldId id="578" r:id="rId32"/>
    <p:sldId id="511" r:id="rId33"/>
    <p:sldId id="520" r:id="rId34"/>
    <p:sldId id="521" r:id="rId35"/>
    <p:sldId id="434" r:id="rId36"/>
    <p:sldId id="507" r:id="rId37"/>
    <p:sldId id="267" r:id="rId38"/>
    <p:sldId id="491" r:id="rId39"/>
    <p:sldId id="426" r:id="rId40"/>
    <p:sldId id="268" r:id="rId41"/>
    <p:sldId id="269" r:id="rId42"/>
    <p:sldId id="458" r:id="rId43"/>
    <p:sldId id="459" r:id="rId44"/>
    <p:sldId id="460" r:id="rId45"/>
    <p:sldId id="461" r:id="rId46"/>
    <p:sldId id="428" r:id="rId47"/>
    <p:sldId id="467" r:id="rId48"/>
    <p:sldId id="512" r:id="rId49"/>
    <p:sldId id="573" r:id="rId50"/>
    <p:sldId id="516" r:id="rId51"/>
    <p:sldId id="513" r:id="rId52"/>
    <p:sldId id="565" r:id="rId53"/>
    <p:sldId id="517" r:id="rId54"/>
    <p:sldId id="574" r:id="rId55"/>
    <p:sldId id="575" r:id="rId56"/>
    <p:sldId id="576" r:id="rId57"/>
    <p:sldId id="572" r:id="rId58"/>
    <p:sldId id="522" r:id="rId59"/>
    <p:sldId id="561" r:id="rId60"/>
    <p:sldId id="563" r:id="rId61"/>
    <p:sldId id="564" r:id="rId62"/>
    <p:sldId id="321" r:id="rId63"/>
    <p:sldId id="322" r:id="rId64"/>
    <p:sldId id="323" r:id="rId65"/>
    <p:sldId id="518" r:id="rId66"/>
    <p:sldId id="519" r:id="rId67"/>
    <p:sldId id="567" r:id="rId68"/>
    <p:sldId id="579" r:id="rId69"/>
    <p:sldId id="580" r:id="rId70"/>
    <p:sldId id="581" r:id="rId71"/>
    <p:sldId id="259" r:id="rId72"/>
    <p:sldId id="582" r:id="rId73"/>
    <p:sldId id="583" r:id="rId74"/>
    <p:sldId id="584" r:id="rId75"/>
    <p:sldId id="263" r:id="rId76"/>
    <p:sldId id="257" r:id="rId77"/>
    <p:sldId id="568" r:id="rId78"/>
    <p:sldId id="569" r:id="rId79"/>
    <p:sldId id="570" r:id="rId80"/>
    <p:sldId id="571"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38"/>
    <p:restoredTop sz="94318"/>
  </p:normalViewPr>
  <p:slideViewPr>
    <p:cSldViewPr snapToGrid="0" snapToObjects="1">
      <p:cViewPr varScale="1">
        <p:scale>
          <a:sx n="65" d="100"/>
          <a:sy n="65" d="100"/>
        </p:scale>
        <p:origin x="240"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745A3-8603-4647-B292-AFED6735720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1C85E2C3-5FD5-AA49-8788-A518A470CE90}">
      <dgm:prSet phldrT="[Texte]" custT="1"/>
      <dgm:spPr/>
      <dgm:t>
        <a:bodyPr/>
        <a:lstStyle/>
        <a:p>
          <a:r>
            <a:rPr lang="fr-FR" sz="2000" dirty="0"/>
            <a:t>Ajout d’un « e » terminal</a:t>
          </a:r>
        </a:p>
      </dgm:t>
    </dgm:pt>
    <dgm:pt modelId="{9475E48C-4B71-E747-9D00-C64747595019}" type="parTrans" cxnId="{144304CD-B2AF-714C-A085-FBCD3E71483A}">
      <dgm:prSet/>
      <dgm:spPr/>
      <dgm:t>
        <a:bodyPr/>
        <a:lstStyle/>
        <a:p>
          <a:endParaRPr lang="fr-FR"/>
        </a:p>
      </dgm:t>
    </dgm:pt>
    <dgm:pt modelId="{E3F8BFA5-BB88-864F-BEAB-14EDE00A3E68}" type="sibTrans" cxnId="{144304CD-B2AF-714C-A085-FBCD3E71483A}">
      <dgm:prSet/>
      <dgm:spPr/>
      <dgm:t>
        <a:bodyPr/>
        <a:lstStyle/>
        <a:p>
          <a:endParaRPr lang="fr-FR"/>
        </a:p>
      </dgm:t>
    </dgm:pt>
    <dgm:pt modelId="{9CDF5D0D-4F4D-9C43-B097-44FF8BEADFAA}">
      <dgm:prSet phldrT="[Texte]" custT="1"/>
      <dgm:spPr/>
      <dgm:t>
        <a:bodyPr/>
        <a:lstStyle/>
        <a:p>
          <a:r>
            <a:rPr lang="fr-FR" sz="2000" dirty="0"/>
            <a:t>Variation morphologique et ajout d’un « e » terminal</a:t>
          </a:r>
        </a:p>
      </dgm:t>
    </dgm:pt>
    <dgm:pt modelId="{B01E6BF0-D14D-6F41-B1F1-868CC7E2C593}" type="parTrans" cxnId="{7CB49849-B78A-8042-8065-25D051CFF092}">
      <dgm:prSet/>
      <dgm:spPr/>
      <dgm:t>
        <a:bodyPr/>
        <a:lstStyle/>
        <a:p>
          <a:endParaRPr lang="fr-FR"/>
        </a:p>
      </dgm:t>
    </dgm:pt>
    <dgm:pt modelId="{28D7FA30-E20F-7045-A8EC-9BC7D4D48B25}" type="sibTrans" cxnId="{7CB49849-B78A-8042-8065-25D051CFF092}">
      <dgm:prSet/>
      <dgm:spPr/>
      <dgm:t>
        <a:bodyPr/>
        <a:lstStyle/>
        <a:p>
          <a:endParaRPr lang="fr-FR"/>
        </a:p>
      </dgm:t>
    </dgm:pt>
    <dgm:pt modelId="{6AA532E9-A1ED-8A4E-AF7F-FE36854A64C3}">
      <dgm:prSet phldrT="[Texte]" custT="1"/>
      <dgm:spPr/>
      <dgm:t>
        <a:bodyPr/>
        <a:lstStyle/>
        <a:p>
          <a:r>
            <a:rPr lang="fr-FR" sz="2000" dirty="0"/>
            <a:t>Déjà un « e » au masculin</a:t>
          </a:r>
        </a:p>
      </dgm:t>
    </dgm:pt>
    <dgm:pt modelId="{0FFD0834-230A-A045-B861-D57D29B46C10}" type="parTrans" cxnId="{428DBC9E-C11B-D741-9AC0-F5EBC9773CA8}">
      <dgm:prSet/>
      <dgm:spPr/>
      <dgm:t>
        <a:bodyPr/>
        <a:lstStyle/>
        <a:p>
          <a:endParaRPr lang="fr-FR"/>
        </a:p>
      </dgm:t>
    </dgm:pt>
    <dgm:pt modelId="{DFCA06CB-9A71-F54A-8416-82B1CA814309}" type="sibTrans" cxnId="{428DBC9E-C11B-D741-9AC0-F5EBC9773CA8}">
      <dgm:prSet/>
      <dgm:spPr/>
      <dgm:t>
        <a:bodyPr/>
        <a:lstStyle/>
        <a:p>
          <a:endParaRPr lang="fr-FR"/>
        </a:p>
      </dgm:t>
    </dgm:pt>
    <dgm:pt modelId="{FF7C964C-8489-E24F-928E-9CBB86638E0A}" type="pres">
      <dgm:prSet presAssocID="{F6E745A3-8603-4647-B292-AFED6735720B}" presName="Name0" presStyleCnt="0">
        <dgm:presLayoutVars>
          <dgm:chMax val="7"/>
          <dgm:chPref val="7"/>
          <dgm:dir/>
        </dgm:presLayoutVars>
      </dgm:prSet>
      <dgm:spPr/>
    </dgm:pt>
    <dgm:pt modelId="{945F7380-E3B8-2F4F-B67A-08A15BF74CF3}" type="pres">
      <dgm:prSet presAssocID="{F6E745A3-8603-4647-B292-AFED6735720B}" presName="Name1" presStyleCnt="0"/>
      <dgm:spPr/>
    </dgm:pt>
    <dgm:pt modelId="{77E3E063-93A0-8A47-BCB3-90BA6F719235}" type="pres">
      <dgm:prSet presAssocID="{F6E745A3-8603-4647-B292-AFED6735720B}" presName="cycle" presStyleCnt="0"/>
      <dgm:spPr/>
    </dgm:pt>
    <dgm:pt modelId="{B7A772D0-7EE6-324D-B04C-61C451124866}" type="pres">
      <dgm:prSet presAssocID="{F6E745A3-8603-4647-B292-AFED6735720B}" presName="srcNode" presStyleLbl="node1" presStyleIdx="0" presStyleCnt="3"/>
      <dgm:spPr/>
    </dgm:pt>
    <dgm:pt modelId="{D6867BB0-5608-7640-B1E9-DF96E861FF00}" type="pres">
      <dgm:prSet presAssocID="{F6E745A3-8603-4647-B292-AFED6735720B}" presName="conn" presStyleLbl="parChTrans1D2" presStyleIdx="0" presStyleCnt="1"/>
      <dgm:spPr/>
    </dgm:pt>
    <dgm:pt modelId="{ED2C42AA-E0BB-954A-AC68-71AC4BC42050}" type="pres">
      <dgm:prSet presAssocID="{F6E745A3-8603-4647-B292-AFED6735720B}" presName="extraNode" presStyleLbl="node1" presStyleIdx="0" presStyleCnt="3"/>
      <dgm:spPr/>
    </dgm:pt>
    <dgm:pt modelId="{5981BDCE-BA2A-3142-9744-7501B1BD5519}" type="pres">
      <dgm:prSet presAssocID="{F6E745A3-8603-4647-B292-AFED6735720B}" presName="dstNode" presStyleLbl="node1" presStyleIdx="0" presStyleCnt="3"/>
      <dgm:spPr/>
    </dgm:pt>
    <dgm:pt modelId="{3C3C1620-B66A-C54F-B87B-C53A99C305DD}" type="pres">
      <dgm:prSet presAssocID="{1C85E2C3-5FD5-AA49-8788-A518A470CE90}" presName="text_1" presStyleLbl="node1" presStyleIdx="0" presStyleCnt="3">
        <dgm:presLayoutVars>
          <dgm:bulletEnabled val="1"/>
        </dgm:presLayoutVars>
      </dgm:prSet>
      <dgm:spPr/>
    </dgm:pt>
    <dgm:pt modelId="{D86FC203-AC08-824D-BE8C-ABBA873932E8}" type="pres">
      <dgm:prSet presAssocID="{1C85E2C3-5FD5-AA49-8788-A518A470CE90}" presName="accent_1" presStyleCnt="0"/>
      <dgm:spPr/>
    </dgm:pt>
    <dgm:pt modelId="{380E25B3-DAC1-3C49-A89D-F1178C125F59}" type="pres">
      <dgm:prSet presAssocID="{1C85E2C3-5FD5-AA49-8788-A518A470CE90}" presName="accentRepeatNode" presStyleLbl="solidFgAcc1" presStyleIdx="0" presStyleCnt="3"/>
      <dgm:spPr/>
    </dgm:pt>
    <dgm:pt modelId="{5FCF54E0-FF6B-B84E-A2C1-8581454620D7}" type="pres">
      <dgm:prSet presAssocID="{9CDF5D0D-4F4D-9C43-B097-44FF8BEADFAA}" presName="text_2" presStyleLbl="node1" presStyleIdx="1" presStyleCnt="3">
        <dgm:presLayoutVars>
          <dgm:bulletEnabled val="1"/>
        </dgm:presLayoutVars>
      </dgm:prSet>
      <dgm:spPr/>
    </dgm:pt>
    <dgm:pt modelId="{E8C2B933-CF4F-2449-B327-4EDA3C01250B}" type="pres">
      <dgm:prSet presAssocID="{9CDF5D0D-4F4D-9C43-B097-44FF8BEADFAA}" presName="accent_2" presStyleCnt="0"/>
      <dgm:spPr/>
    </dgm:pt>
    <dgm:pt modelId="{3962A7BF-8671-F347-98DE-8EE9ACDD4FCA}" type="pres">
      <dgm:prSet presAssocID="{9CDF5D0D-4F4D-9C43-B097-44FF8BEADFAA}" presName="accentRepeatNode" presStyleLbl="solidFgAcc1" presStyleIdx="1" presStyleCnt="3"/>
      <dgm:spPr/>
    </dgm:pt>
    <dgm:pt modelId="{0115442B-2FFC-7C44-A2D2-65EAA328CCA7}" type="pres">
      <dgm:prSet presAssocID="{6AA532E9-A1ED-8A4E-AF7F-FE36854A64C3}" presName="text_3" presStyleLbl="node1" presStyleIdx="2" presStyleCnt="3">
        <dgm:presLayoutVars>
          <dgm:bulletEnabled val="1"/>
        </dgm:presLayoutVars>
      </dgm:prSet>
      <dgm:spPr/>
    </dgm:pt>
    <dgm:pt modelId="{E00B0B42-5832-DC4E-AD34-1B33B8DAB105}" type="pres">
      <dgm:prSet presAssocID="{6AA532E9-A1ED-8A4E-AF7F-FE36854A64C3}" presName="accent_3" presStyleCnt="0"/>
      <dgm:spPr/>
    </dgm:pt>
    <dgm:pt modelId="{DA7EA2F7-B694-7D41-B0B5-C5F21999936D}" type="pres">
      <dgm:prSet presAssocID="{6AA532E9-A1ED-8A4E-AF7F-FE36854A64C3}" presName="accentRepeatNode" presStyleLbl="solidFgAcc1" presStyleIdx="2" presStyleCnt="3"/>
      <dgm:spPr/>
    </dgm:pt>
  </dgm:ptLst>
  <dgm:cxnLst>
    <dgm:cxn modelId="{191BEC0F-2C10-0C49-A8AD-63A76D611C87}" type="presOf" srcId="{9CDF5D0D-4F4D-9C43-B097-44FF8BEADFAA}" destId="{5FCF54E0-FF6B-B84E-A2C1-8581454620D7}" srcOrd="0" destOrd="0" presId="urn:microsoft.com/office/officeart/2008/layout/VerticalCurvedList"/>
    <dgm:cxn modelId="{7CB49849-B78A-8042-8065-25D051CFF092}" srcId="{F6E745A3-8603-4647-B292-AFED6735720B}" destId="{9CDF5D0D-4F4D-9C43-B097-44FF8BEADFAA}" srcOrd="1" destOrd="0" parTransId="{B01E6BF0-D14D-6F41-B1F1-868CC7E2C593}" sibTransId="{28D7FA30-E20F-7045-A8EC-9BC7D4D48B25}"/>
    <dgm:cxn modelId="{6B82AA78-62AD-A443-B8CC-1714D5DF913E}" type="presOf" srcId="{1C85E2C3-5FD5-AA49-8788-A518A470CE90}" destId="{3C3C1620-B66A-C54F-B87B-C53A99C305DD}" srcOrd="0" destOrd="0" presId="urn:microsoft.com/office/officeart/2008/layout/VerticalCurvedList"/>
    <dgm:cxn modelId="{66F1B88A-3CD4-2044-A7FC-1E25FFBAE155}" type="presOf" srcId="{E3F8BFA5-BB88-864F-BEAB-14EDE00A3E68}" destId="{D6867BB0-5608-7640-B1E9-DF96E861FF00}" srcOrd="0" destOrd="0" presId="urn:microsoft.com/office/officeart/2008/layout/VerticalCurvedList"/>
    <dgm:cxn modelId="{428DBC9E-C11B-D741-9AC0-F5EBC9773CA8}" srcId="{F6E745A3-8603-4647-B292-AFED6735720B}" destId="{6AA532E9-A1ED-8A4E-AF7F-FE36854A64C3}" srcOrd="2" destOrd="0" parTransId="{0FFD0834-230A-A045-B861-D57D29B46C10}" sibTransId="{DFCA06CB-9A71-F54A-8416-82B1CA814309}"/>
    <dgm:cxn modelId="{144304CD-B2AF-714C-A085-FBCD3E71483A}" srcId="{F6E745A3-8603-4647-B292-AFED6735720B}" destId="{1C85E2C3-5FD5-AA49-8788-A518A470CE90}" srcOrd="0" destOrd="0" parTransId="{9475E48C-4B71-E747-9D00-C64747595019}" sibTransId="{E3F8BFA5-BB88-864F-BEAB-14EDE00A3E68}"/>
    <dgm:cxn modelId="{715F19EE-615E-B340-8D44-CD3B94674685}" type="presOf" srcId="{F6E745A3-8603-4647-B292-AFED6735720B}" destId="{FF7C964C-8489-E24F-928E-9CBB86638E0A}" srcOrd="0" destOrd="0" presId="urn:microsoft.com/office/officeart/2008/layout/VerticalCurvedList"/>
    <dgm:cxn modelId="{E9595FFC-DAFE-9449-8472-DA323F817292}" type="presOf" srcId="{6AA532E9-A1ED-8A4E-AF7F-FE36854A64C3}" destId="{0115442B-2FFC-7C44-A2D2-65EAA328CCA7}" srcOrd="0" destOrd="0" presId="urn:microsoft.com/office/officeart/2008/layout/VerticalCurvedList"/>
    <dgm:cxn modelId="{568262FC-10E0-C643-903C-B9A88C45FA9A}" type="presParOf" srcId="{FF7C964C-8489-E24F-928E-9CBB86638E0A}" destId="{945F7380-E3B8-2F4F-B67A-08A15BF74CF3}" srcOrd="0" destOrd="0" presId="urn:microsoft.com/office/officeart/2008/layout/VerticalCurvedList"/>
    <dgm:cxn modelId="{5432C2B2-5A75-A844-9AE1-3C72993FBDAF}" type="presParOf" srcId="{945F7380-E3B8-2F4F-B67A-08A15BF74CF3}" destId="{77E3E063-93A0-8A47-BCB3-90BA6F719235}" srcOrd="0" destOrd="0" presId="urn:microsoft.com/office/officeart/2008/layout/VerticalCurvedList"/>
    <dgm:cxn modelId="{B2EE2052-6D69-754D-A180-F28A2A6D20E6}" type="presParOf" srcId="{77E3E063-93A0-8A47-BCB3-90BA6F719235}" destId="{B7A772D0-7EE6-324D-B04C-61C451124866}" srcOrd="0" destOrd="0" presId="urn:microsoft.com/office/officeart/2008/layout/VerticalCurvedList"/>
    <dgm:cxn modelId="{D224311A-B021-A44A-A95D-AD4400B217A4}" type="presParOf" srcId="{77E3E063-93A0-8A47-BCB3-90BA6F719235}" destId="{D6867BB0-5608-7640-B1E9-DF96E861FF00}" srcOrd="1" destOrd="0" presId="urn:microsoft.com/office/officeart/2008/layout/VerticalCurvedList"/>
    <dgm:cxn modelId="{7CA8B5DD-267A-A544-880A-A4E136BC1492}" type="presParOf" srcId="{77E3E063-93A0-8A47-BCB3-90BA6F719235}" destId="{ED2C42AA-E0BB-954A-AC68-71AC4BC42050}" srcOrd="2" destOrd="0" presId="urn:microsoft.com/office/officeart/2008/layout/VerticalCurvedList"/>
    <dgm:cxn modelId="{42B96D16-2782-7F4F-9D62-B8D86E05FB69}" type="presParOf" srcId="{77E3E063-93A0-8A47-BCB3-90BA6F719235}" destId="{5981BDCE-BA2A-3142-9744-7501B1BD5519}" srcOrd="3" destOrd="0" presId="urn:microsoft.com/office/officeart/2008/layout/VerticalCurvedList"/>
    <dgm:cxn modelId="{4A03B397-FEFF-9846-87C3-C607B4C8E5D0}" type="presParOf" srcId="{945F7380-E3B8-2F4F-B67A-08A15BF74CF3}" destId="{3C3C1620-B66A-C54F-B87B-C53A99C305DD}" srcOrd="1" destOrd="0" presId="urn:microsoft.com/office/officeart/2008/layout/VerticalCurvedList"/>
    <dgm:cxn modelId="{168B2956-5AFE-1740-A423-740EA7ED9DD2}" type="presParOf" srcId="{945F7380-E3B8-2F4F-B67A-08A15BF74CF3}" destId="{D86FC203-AC08-824D-BE8C-ABBA873932E8}" srcOrd="2" destOrd="0" presId="urn:microsoft.com/office/officeart/2008/layout/VerticalCurvedList"/>
    <dgm:cxn modelId="{08789301-1EC2-7F49-A8E4-1C0EE76EFAC7}" type="presParOf" srcId="{D86FC203-AC08-824D-BE8C-ABBA873932E8}" destId="{380E25B3-DAC1-3C49-A89D-F1178C125F59}" srcOrd="0" destOrd="0" presId="urn:microsoft.com/office/officeart/2008/layout/VerticalCurvedList"/>
    <dgm:cxn modelId="{DD24833E-ED72-514B-8F85-A71E59B30F11}" type="presParOf" srcId="{945F7380-E3B8-2F4F-B67A-08A15BF74CF3}" destId="{5FCF54E0-FF6B-B84E-A2C1-8581454620D7}" srcOrd="3" destOrd="0" presId="urn:microsoft.com/office/officeart/2008/layout/VerticalCurvedList"/>
    <dgm:cxn modelId="{93EDC9D1-CB11-BD45-9841-BCC073AE9816}" type="presParOf" srcId="{945F7380-E3B8-2F4F-B67A-08A15BF74CF3}" destId="{E8C2B933-CF4F-2449-B327-4EDA3C01250B}" srcOrd="4" destOrd="0" presId="urn:microsoft.com/office/officeart/2008/layout/VerticalCurvedList"/>
    <dgm:cxn modelId="{A2F24BAA-1AD6-2842-8FA4-C462238F241A}" type="presParOf" srcId="{E8C2B933-CF4F-2449-B327-4EDA3C01250B}" destId="{3962A7BF-8671-F347-98DE-8EE9ACDD4FCA}" srcOrd="0" destOrd="0" presId="urn:microsoft.com/office/officeart/2008/layout/VerticalCurvedList"/>
    <dgm:cxn modelId="{931A9AA2-E882-1C4E-B979-C3C2F7F331D3}" type="presParOf" srcId="{945F7380-E3B8-2F4F-B67A-08A15BF74CF3}" destId="{0115442B-2FFC-7C44-A2D2-65EAA328CCA7}" srcOrd="5" destOrd="0" presId="urn:microsoft.com/office/officeart/2008/layout/VerticalCurvedList"/>
    <dgm:cxn modelId="{AE12BB5C-8709-6146-9513-951420DDC5BA}" type="presParOf" srcId="{945F7380-E3B8-2F4F-B67A-08A15BF74CF3}" destId="{E00B0B42-5832-DC4E-AD34-1B33B8DAB105}" srcOrd="6" destOrd="0" presId="urn:microsoft.com/office/officeart/2008/layout/VerticalCurvedList"/>
    <dgm:cxn modelId="{095F9FCF-74C4-0845-A169-89DC512A873B}" type="presParOf" srcId="{E00B0B42-5832-DC4E-AD34-1B33B8DAB105}" destId="{DA7EA2F7-B694-7D41-B0B5-C5F2199993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745A3-8603-4647-B292-AFED6735720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1C85E2C3-5FD5-AA49-8788-A518A470CE90}">
      <dgm:prSet phldrT="[Texte]" custT="1"/>
      <dgm:spPr/>
      <dgm:t>
        <a:bodyPr/>
        <a:lstStyle/>
        <a:p>
          <a:r>
            <a:rPr lang="fr-FR" sz="2000" dirty="0"/>
            <a:t>Classer des groupes nominaux avec des adjectifs en fonction de leur nombre.</a:t>
          </a:r>
        </a:p>
      </dgm:t>
    </dgm:pt>
    <dgm:pt modelId="{9475E48C-4B71-E747-9D00-C64747595019}" type="parTrans" cxnId="{144304CD-B2AF-714C-A085-FBCD3E71483A}">
      <dgm:prSet/>
      <dgm:spPr/>
      <dgm:t>
        <a:bodyPr/>
        <a:lstStyle/>
        <a:p>
          <a:endParaRPr lang="fr-FR"/>
        </a:p>
      </dgm:t>
    </dgm:pt>
    <dgm:pt modelId="{E3F8BFA5-BB88-864F-BEAB-14EDE00A3E68}" type="sibTrans" cxnId="{144304CD-B2AF-714C-A085-FBCD3E71483A}">
      <dgm:prSet/>
      <dgm:spPr/>
      <dgm:t>
        <a:bodyPr/>
        <a:lstStyle/>
        <a:p>
          <a:endParaRPr lang="fr-FR"/>
        </a:p>
      </dgm:t>
    </dgm:pt>
    <dgm:pt modelId="{9CDF5D0D-4F4D-9C43-B097-44FF8BEADFAA}">
      <dgm:prSet phldrT="[Texte]" custT="1"/>
      <dgm:spPr/>
      <dgm:t>
        <a:bodyPr/>
        <a:lstStyle/>
        <a:p>
          <a:r>
            <a:rPr lang="fr-FR" sz="2000" dirty="0"/>
            <a:t>Accorder une place privilégiée aux éléments de progressivité.</a:t>
          </a:r>
        </a:p>
      </dgm:t>
    </dgm:pt>
    <dgm:pt modelId="{B01E6BF0-D14D-6F41-B1F1-868CC7E2C593}" type="parTrans" cxnId="{7CB49849-B78A-8042-8065-25D051CFF092}">
      <dgm:prSet/>
      <dgm:spPr/>
      <dgm:t>
        <a:bodyPr/>
        <a:lstStyle/>
        <a:p>
          <a:endParaRPr lang="fr-FR"/>
        </a:p>
      </dgm:t>
    </dgm:pt>
    <dgm:pt modelId="{28D7FA30-E20F-7045-A8EC-9BC7D4D48B25}" type="sibTrans" cxnId="{7CB49849-B78A-8042-8065-25D051CFF092}">
      <dgm:prSet/>
      <dgm:spPr/>
      <dgm:t>
        <a:bodyPr/>
        <a:lstStyle/>
        <a:p>
          <a:endParaRPr lang="fr-FR"/>
        </a:p>
      </dgm:t>
    </dgm:pt>
    <dgm:pt modelId="{FF7C964C-8489-E24F-928E-9CBB86638E0A}" type="pres">
      <dgm:prSet presAssocID="{F6E745A3-8603-4647-B292-AFED6735720B}" presName="Name0" presStyleCnt="0">
        <dgm:presLayoutVars>
          <dgm:chMax val="7"/>
          <dgm:chPref val="7"/>
          <dgm:dir/>
        </dgm:presLayoutVars>
      </dgm:prSet>
      <dgm:spPr/>
    </dgm:pt>
    <dgm:pt modelId="{945F7380-E3B8-2F4F-B67A-08A15BF74CF3}" type="pres">
      <dgm:prSet presAssocID="{F6E745A3-8603-4647-B292-AFED6735720B}" presName="Name1" presStyleCnt="0"/>
      <dgm:spPr/>
    </dgm:pt>
    <dgm:pt modelId="{77E3E063-93A0-8A47-BCB3-90BA6F719235}" type="pres">
      <dgm:prSet presAssocID="{F6E745A3-8603-4647-B292-AFED6735720B}" presName="cycle" presStyleCnt="0"/>
      <dgm:spPr/>
    </dgm:pt>
    <dgm:pt modelId="{B7A772D0-7EE6-324D-B04C-61C451124866}" type="pres">
      <dgm:prSet presAssocID="{F6E745A3-8603-4647-B292-AFED6735720B}" presName="srcNode" presStyleLbl="node1" presStyleIdx="0" presStyleCnt="2"/>
      <dgm:spPr/>
    </dgm:pt>
    <dgm:pt modelId="{D6867BB0-5608-7640-B1E9-DF96E861FF00}" type="pres">
      <dgm:prSet presAssocID="{F6E745A3-8603-4647-B292-AFED6735720B}" presName="conn" presStyleLbl="parChTrans1D2" presStyleIdx="0" presStyleCnt="1"/>
      <dgm:spPr/>
    </dgm:pt>
    <dgm:pt modelId="{ED2C42AA-E0BB-954A-AC68-71AC4BC42050}" type="pres">
      <dgm:prSet presAssocID="{F6E745A3-8603-4647-B292-AFED6735720B}" presName="extraNode" presStyleLbl="node1" presStyleIdx="0" presStyleCnt="2"/>
      <dgm:spPr/>
    </dgm:pt>
    <dgm:pt modelId="{5981BDCE-BA2A-3142-9744-7501B1BD5519}" type="pres">
      <dgm:prSet presAssocID="{F6E745A3-8603-4647-B292-AFED6735720B}" presName="dstNode" presStyleLbl="node1" presStyleIdx="0" presStyleCnt="2"/>
      <dgm:spPr/>
    </dgm:pt>
    <dgm:pt modelId="{3C3C1620-B66A-C54F-B87B-C53A99C305DD}" type="pres">
      <dgm:prSet presAssocID="{1C85E2C3-5FD5-AA49-8788-A518A470CE90}" presName="text_1" presStyleLbl="node1" presStyleIdx="0" presStyleCnt="2" custScaleY="142009">
        <dgm:presLayoutVars>
          <dgm:bulletEnabled val="1"/>
        </dgm:presLayoutVars>
      </dgm:prSet>
      <dgm:spPr/>
    </dgm:pt>
    <dgm:pt modelId="{D86FC203-AC08-824D-BE8C-ABBA873932E8}" type="pres">
      <dgm:prSet presAssocID="{1C85E2C3-5FD5-AA49-8788-A518A470CE90}" presName="accent_1" presStyleCnt="0"/>
      <dgm:spPr/>
    </dgm:pt>
    <dgm:pt modelId="{380E25B3-DAC1-3C49-A89D-F1178C125F59}" type="pres">
      <dgm:prSet presAssocID="{1C85E2C3-5FD5-AA49-8788-A518A470CE90}" presName="accentRepeatNode" presStyleLbl="solidFgAcc1" presStyleIdx="0" presStyleCnt="2"/>
      <dgm:spPr/>
    </dgm:pt>
    <dgm:pt modelId="{5FCF54E0-FF6B-B84E-A2C1-8581454620D7}" type="pres">
      <dgm:prSet presAssocID="{9CDF5D0D-4F4D-9C43-B097-44FF8BEADFAA}" presName="text_2" presStyleLbl="node1" presStyleIdx="1" presStyleCnt="2" custScaleY="117709">
        <dgm:presLayoutVars>
          <dgm:bulletEnabled val="1"/>
        </dgm:presLayoutVars>
      </dgm:prSet>
      <dgm:spPr/>
    </dgm:pt>
    <dgm:pt modelId="{E8C2B933-CF4F-2449-B327-4EDA3C01250B}" type="pres">
      <dgm:prSet presAssocID="{9CDF5D0D-4F4D-9C43-B097-44FF8BEADFAA}" presName="accent_2" presStyleCnt="0"/>
      <dgm:spPr/>
    </dgm:pt>
    <dgm:pt modelId="{3962A7BF-8671-F347-98DE-8EE9ACDD4FCA}" type="pres">
      <dgm:prSet presAssocID="{9CDF5D0D-4F4D-9C43-B097-44FF8BEADFAA}" presName="accentRepeatNode" presStyleLbl="solidFgAcc1" presStyleIdx="1" presStyleCnt="2"/>
      <dgm:spPr/>
    </dgm:pt>
  </dgm:ptLst>
  <dgm:cxnLst>
    <dgm:cxn modelId="{191BEC0F-2C10-0C49-A8AD-63A76D611C87}" type="presOf" srcId="{9CDF5D0D-4F4D-9C43-B097-44FF8BEADFAA}" destId="{5FCF54E0-FF6B-B84E-A2C1-8581454620D7}" srcOrd="0" destOrd="0" presId="urn:microsoft.com/office/officeart/2008/layout/VerticalCurvedList"/>
    <dgm:cxn modelId="{7CB49849-B78A-8042-8065-25D051CFF092}" srcId="{F6E745A3-8603-4647-B292-AFED6735720B}" destId="{9CDF5D0D-4F4D-9C43-B097-44FF8BEADFAA}" srcOrd="1" destOrd="0" parTransId="{B01E6BF0-D14D-6F41-B1F1-868CC7E2C593}" sibTransId="{28D7FA30-E20F-7045-A8EC-9BC7D4D48B25}"/>
    <dgm:cxn modelId="{6B82AA78-62AD-A443-B8CC-1714D5DF913E}" type="presOf" srcId="{1C85E2C3-5FD5-AA49-8788-A518A470CE90}" destId="{3C3C1620-B66A-C54F-B87B-C53A99C305DD}" srcOrd="0" destOrd="0" presId="urn:microsoft.com/office/officeart/2008/layout/VerticalCurvedList"/>
    <dgm:cxn modelId="{66F1B88A-3CD4-2044-A7FC-1E25FFBAE155}" type="presOf" srcId="{E3F8BFA5-BB88-864F-BEAB-14EDE00A3E68}" destId="{D6867BB0-5608-7640-B1E9-DF96E861FF00}" srcOrd="0" destOrd="0" presId="urn:microsoft.com/office/officeart/2008/layout/VerticalCurvedList"/>
    <dgm:cxn modelId="{144304CD-B2AF-714C-A085-FBCD3E71483A}" srcId="{F6E745A3-8603-4647-B292-AFED6735720B}" destId="{1C85E2C3-5FD5-AA49-8788-A518A470CE90}" srcOrd="0" destOrd="0" parTransId="{9475E48C-4B71-E747-9D00-C64747595019}" sibTransId="{E3F8BFA5-BB88-864F-BEAB-14EDE00A3E68}"/>
    <dgm:cxn modelId="{715F19EE-615E-B340-8D44-CD3B94674685}" type="presOf" srcId="{F6E745A3-8603-4647-B292-AFED6735720B}" destId="{FF7C964C-8489-E24F-928E-9CBB86638E0A}" srcOrd="0" destOrd="0" presId="urn:microsoft.com/office/officeart/2008/layout/VerticalCurvedList"/>
    <dgm:cxn modelId="{568262FC-10E0-C643-903C-B9A88C45FA9A}" type="presParOf" srcId="{FF7C964C-8489-E24F-928E-9CBB86638E0A}" destId="{945F7380-E3B8-2F4F-B67A-08A15BF74CF3}" srcOrd="0" destOrd="0" presId="urn:microsoft.com/office/officeart/2008/layout/VerticalCurvedList"/>
    <dgm:cxn modelId="{5432C2B2-5A75-A844-9AE1-3C72993FBDAF}" type="presParOf" srcId="{945F7380-E3B8-2F4F-B67A-08A15BF74CF3}" destId="{77E3E063-93A0-8A47-BCB3-90BA6F719235}" srcOrd="0" destOrd="0" presId="urn:microsoft.com/office/officeart/2008/layout/VerticalCurvedList"/>
    <dgm:cxn modelId="{B2EE2052-6D69-754D-A180-F28A2A6D20E6}" type="presParOf" srcId="{77E3E063-93A0-8A47-BCB3-90BA6F719235}" destId="{B7A772D0-7EE6-324D-B04C-61C451124866}" srcOrd="0" destOrd="0" presId="urn:microsoft.com/office/officeart/2008/layout/VerticalCurvedList"/>
    <dgm:cxn modelId="{D224311A-B021-A44A-A95D-AD4400B217A4}" type="presParOf" srcId="{77E3E063-93A0-8A47-BCB3-90BA6F719235}" destId="{D6867BB0-5608-7640-B1E9-DF96E861FF00}" srcOrd="1" destOrd="0" presId="urn:microsoft.com/office/officeart/2008/layout/VerticalCurvedList"/>
    <dgm:cxn modelId="{7CA8B5DD-267A-A544-880A-A4E136BC1492}" type="presParOf" srcId="{77E3E063-93A0-8A47-BCB3-90BA6F719235}" destId="{ED2C42AA-E0BB-954A-AC68-71AC4BC42050}" srcOrd="2" destOrd="0" presId="urn:microsoft.com/office/officeart/2008/layout/VerticalCurvedList"/>
    <dgm:cxn modelId="{42B96D16-2782-7F4F-9D62-B8D86E05FB69}" type="presParOf" srcId="{77E3E063-93A0-8A47-BCB3-90BA6F719235}" destId="{5981BDCE-BA2A-3142-9744-7501B1BD5519}" srcOrd="3" destOrd="0" presId="urn:microsoft.com/office/officeart/2008/layout/VerticalCurvedList"/>
    <dgm:cxn modelId="{4A03B397-FEFF-9846-87C3-C607B4C8E5D0}" type="presParOf" srcId="{945F7380-E3B8-2F4F-B67A-08A15BF74CF3}" destId="{3C3C1620-B66A-C54F-B87B-C53A99C305DD}" srcOrd="1" destOrd="0" presId="urn:microsoft.com/office/officeart/2008/layout/VerticalCurvedList"/>
    <dgm:cxn modelId="{168B2956-5AFE-1740-A423-740EA7ED9DD2}" type="presParOf" srcId="{945F7380-E3B8-2F4F-B67A-08A15BF74CF3}" destId="{D86FC203-AC08-824D-BE8C-ABBA873932E8}" srcOrd="2" destOrd="0" presId="urn:microsoft.com/office/officeart/2008/layout/VerticalCurvedList"/>
    <dgm:cxn modelId="{08789301-1EC2-7F49-A8E4-1C0EE76EFAC7}" type="presParOf" srcId="{D86FC203-AC08-824D-BE8C-ABBA873932E8}" destId="{380E25B3-DAC1-3C49-A89D-F1178C125F59}" srcOrd="0" destOrd="0" presId="urn:microsoft.com/office/officeart/2008/layout/VerticalCurvedList"/>
    <dgm:cxn modelId="{DD24833E-ED72-514B-8F85-A71E59B30F11}" type="presParOf" srcId="{945F7380-E3B8-2F4F-B67A-08A15BF74CF3}" destId="{5FCF54E0-FF6B-B84E-A2C1-8581454620D7}" srcOrd="3" destOrd="0" presId="urn:microsoft.com/office/officeart/2008/layout/VerticalCurvedList"/>
    <dgm:cxn modelId="{93EDC9D1-CB11-BD45-9841-BCC073AE9816}" type="presParOf" srcId="{945F7380-E3B8-2F4F-B67A-08A15BF74CF3}" destId="{E8C2B933-CF4F-2449-B327-4EDA3C01250B}" srcOrd="4" destOrd="0" presId="urn:microsoft.com/office/officeart/2008/layout/VerticalCurvedList"/>
    <dgm:cxn modelId="{A2F24BAA-1AD6-2842-8FA4-C462238F241A}" type="presParOf" srcId="{E8C2B933-CF4F-2449-B327-4EDA3C01250B}" destId="{3962A7BF-8671-F347-98DE-8EE9ACDD4F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67BB0-5608-7640-B1E9-DF96E861FF00}">
      <dsp:nvSpPr>
        <dsp:cNvPr id="0" name=""/>
        <dsp:cNvSpPr/>
      </dsp:nvSpPr>
      <dsp:spPr>
        <a:xfrm>
          <a:off x="-6421603" y="-793145"/>
          <a:ext cx="7646243" cy="7646243"/>
        </a:xfrm>
        <a:prstGeom prst="blockArc">
          <a:avLst>
            <a:gd name="adj1" fmla="val 18900000"/>
            <a:gd name="adj2" fmla="val 2700000"/>
            <a:gd name="adj3" fmla="val 28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C1620-B66A-C54F-B87B-C53A99C305DD}">
      <dsp:nvSpPr>
        <dsp:cNvPr id="0" name=""/>
        <dsp:cNvSpPr/>
      </dsp:nvSpPr>
      <dsp:spPr>
        <a:xfrm>
          <a:off x="788541" y="757522"/>
          <a:ext cx="3677965" cy="11362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880"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Ajout d’un « e » terminal</a:t>
          </a:r>
        </a:p>
      </dsp:txBody>
      <dsp:txXfrm>
        <a:off x="788541" y="757522"/>
        <a:ext cx="3677965" cy="1136226"/>
      </dsp:txXfrm>
    </dsp:sp>
    <dsp:sp modelId="{380E25B3-DAC1-3C49-A89D-F1178C125F59}">
      <dsp:nvSpPr>
        <dsp:cNvPr id="0" name=""/>
        <dsp:cNvSpPr/>
      </dsp:nvSpPr>
      <dsp:spPr>
        <a:xfrm>
          <a:off x="78399" y="615494"/>
          <a:ext cx="1420283" cy="14202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F54E0-FF6B-B84E-A2C1-8581454620D7}">
      <dsp:nvSpPr>
        <dsp:cNvPr id="0" name=""/>
        <dsp:cNvSpPr/>
      </dsp:nvSpPr>
      <dsp:spPr>
        <a:xfrm>
          <a:off x="1201559" y="2461863"/>
          <a:ext cx="3264947" cy="11362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880"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Variation morphologique et ajout d’un « e » terminal</a:t>
          </a:r>
        </a:p>
      </dsp:txBody>
      <dsp:txXfrm>
        <a:off x="1201559" y="2461863"/>
        <a:ext cx="3264947" cy="1136226"/>
      </dsp:txXfrm>
    </dsp:sp>
    <dsp:sp modelId="{3962A7BF-8671-F347-98DE-8EE9ACDD4FCA}">
      <dsp:nvSpPr>
        <dsp:cNvPr id="0" name=""/>
        <dsp:cNvSpPr/>
      </dsp:nvSpPr>
      <dsp:spPr>
        <a:xfrm>
          <a:off x="491418" y="2319834"/>
          <a:ext cx="1420283" cy="14202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5442B-2FFC-7C44-A2D2-65EAA328CCA7}">
      <dsp:nvSpPr>
        <dsp:cNvPr id="0" name=""/>
        <dsp:cNvSpPr/>
      </dsp:nvSpPr>
      <dsp:spPr>
        <a:xfrm>
          <a:off x="788541" y="4166203"/>
          <a:ext cx="3677965" cy="11362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880"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Déjà un « e » au masculin</a:t>
          </a:r>
        </a:p>
      </dsp:txBody>
      <dsp:txXfrm>
        <a:off x="788541" y="4166203"/>
        <a:ext cx="3677965" cy="1136226"/>
      </dsp:txXfrm>
    </dsp:sp>
    <dsp:sp modelId="{DA7EA2F7-B694-7D41-B0B5-C5F21999936D}">
      <dsp:nvSpPr>
        <dsp:cNvPr id="0" name=""/>
        <dsp:cNvSpPr/>
      </dsp:nvSpPr>
      <dsp:spPr>
        <a:xfrm>
          <a:off x="78399" y="4024174"/>
          <a:ext cx="1420283" cy="14202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67BB0-5608-7640-B1E9-DF96E861FF00}">
      <dsp:nvSpPr>
        <dsp:cNvPr id="0" name=""/>
        <dsp:cNvSpPr/>
      </dsp:nvSpPr>
      <dsp:spPr>
        <a:xfrm>
          <a:off x="-5386214" y="-201426"/>
          <a:ext cx="6462806" cy="6462806"/>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C1620-B66A-C54F-B87B-C53A99C305DD}">
      <dsp:nvSpPr>
        <dsp:cNvPr id="0" name=""/>
        <dsp:cNvSpPr/>
      </dsp:nvSpPr>
      <dsp:spPr>
        <a:xfrm>
          <a:off x="882470" y="1027427"/>
          <a:ext cx="2932686" cy="1947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577"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Classer des groupes nominaux avec des adjectifs en fonction de leur nombre.</a:t>
          </a:r>
        </a:p>
      </dsp:txBody>
      <dsp:txXfrm>
        <a:off x="882470" y="1027427"/>
        <a:ext cx="2932686" cy="1947561"/>
      </dsp:txXfrm>
    </dsp:sp>
    <dsp:sp modelId="{380E25B3-DAC1-3C49-A89D-F1178C125F59}">
      <dsp:nvSpPr>
        <dsp:cNvPr id="0" name=""/>
        <dsp:cNvSpPr/>
      </dsp:nvSpPr>
      <dsp:spPr>
        <a:xfrm>
          <a:off x="25323" y="1144060"/>
          <a:ext cx="1714294" cy="1714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F54E0-FF6B-B84E-A2C1-8581454620D7}">
      <dsp:nvSpPr>
        <dsp:cNvPr id="0" name=""/>
        <dsp:cNvSpPr/>
      </dsp:nvSpPr>
      <dsp:spPr>
        <a:xfrm>
          <a:off x="882470" y="3251593"/>
          <a:ext cx="2932686" cy="1614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577"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Accorder une place privilégiée aux éléments de progressivité.</a:t>
          </a:r>
        </a:p>
      </dsp:txBody>
      <dsp:txXfrm>
        <a:off x="882470" y="3251593"/>
        <a:ext cx="2932686" cy="1614302"/>
      </dsp:txXfrm>
    </dsp:sp>
    <dsp:sp modelId="{3962A7BF-8671-F347-98DE-8EE9ACDD4FCA}">
      <dsp:nvSpPr>
        <dsp:cNvPr id="0" name=""/>
        <dsp:cNvSpPr/>
      </dsp:nvSpPr>
      <dsp:spPr>
        <a:xfrm>
          <a:off x="25323" y="3201597"/>
          <a:ext cx="1714294" cy="1714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72CE7-2BE4-9A41-BE78-29C09CE25E5C}" type="datetimeFigureOut">
              <a:rPr lang="fr-FR" smtClean="0"/>
              <a:t>08/12/2020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69C0C-D90E-5549-9D99-0C7F6A76C173}" type="slidenum">
              <a:rPr lang="fr-FR" smtClean="0"/>
              <a:t>‹N°›</a:t>
            </a:fld>
            <a:endParaRPr lang="fr-FR"/>
          </a:p>
        </p:txBody>
      </p:sp>
    </p:spTree>
    <p:extLst>
      <p:ext uri="{BB962C8B-B14F-4D97-AF65-F5344CB8AC3E}">
        <p14:creationId xmlns:p14="http://schemas.microsoft.com/office/powerpoint/2010/main" val="176903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0A936-C25F-C445-9FD8-3FD64F8270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A60DEE3-D8AC-574D-95A5-BEF2E2274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8F9886-2793-0347-A252-6CB00B47AE62}"/>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5" name="Espace réservé du pied de page 4">
            <a:extLst>
              <a:ext uri="{FF2B5EF4-FFF2-40B4-BE49-F238E27FC236}">
                <a16:creationId xmlns:a16="http://schemas.microsoft.com/office/drawing/2014/main" id="{6B02CAA8-29B0-DD49-830D-5C39398ECA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28F8DD-9C3B-0F40-876A-D18823DCC0FE}"/>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88322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6FF2C-6D80-C741-8844-D2163E5096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F9E619D-3705-7D47-BD52-B6F99CE08E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F5BBB0-8FA0-2A46-A8C4-1E82A4D6F055}"/>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5" name="Espace réservé du pied de page 4">
            <a:extLst>
              <a:ext uri="{FF2B5EF4-FFF2-40B4-BE49-F238E27FC236}">
                <a16:creationId xmlns:a16="http://schemas.microsoft.com/office/drawing/2014/main" id="{8DD2C85C-D057-5E49-AAEA-2427D86A11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A140F9-6141-9345-BE97-175794B25421}"/>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307657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734295-D7EA-2041-93CA-216C38097F8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CABA5C-6823-704B-97FF-FB48CDCCDAD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42E676-CCFE-7F45-BA0C-E8DC201E5761}"/>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5" name="Espace réservé du pied de page 4">
            <a:extLst>
              <a:ext uri="{FF2B5EF4-FFF2-40B4-BE49-F238E27FC236}">
                <a16:creationId xmlns:a16="http://schemas.microsoft.com/office/drawing/2014/main" id="{1EEE3304-38E0-DF48-A57A-E3D215B1E9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A8140D-08EF-2E41-B3BE-5A713F17E17B}"/>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273060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5C02709A-2875-3E49-883C-1BD37FAA2CEE}" type="datetime1">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1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EBB5A7-C4D6-D044-A821-5F6F3D5A9B6F}" type="datetime1">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413119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24EE06-F6E5-014F-A69D-DC45B69E225E}" type="datetime1">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5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A943976-DC65-AE4F-91B5-4B442D57D4C5}" type="datetime1">
              <a:rPr lang="fr-FR" smtClean="0"/>
              <a:t>08/12/2020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136952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48E314-DEDB-9042-B97E-65CE86C3E179}" type="datetime1">
              <a:rPr lang="fr-FR" smtClean="0"/>
              <a:t>08/12/2020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3484089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0D43853-FA54-614B-8645-679DA6CD0F86}" type="datetime1">
              <a:rPr lang="fr-FR" smtClean="0"/>
              <a:t>08/12/2020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43756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B0187-AECF-3A46-B5C9-53FF17E295AE}" type="datetime1">
              <a:rPr lang="fr-FR" smtClean="0"/>
              <a:t>08/12/2020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1005999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0F945F-4CF6-4949-B93F-467211D1ED2E}" type="datetime1">
              <a:rPr lang="fr-FR" smtClean="0"/>
              <a:t>08/12/2020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156879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F63CB-D9D9-B640-9478-4508EB8588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2D53BBD-34B2-EC41-AE17-3B5EF7BF94D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97B27-1E0F-0348-8954-06028713F509}"/>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5" name="Espace réservé du pied de page 4">
            <a:extLst>
              <a:ext uri="{FF2B5EF4-FFF2-40B4-BE49-F238E27FC236}">
                <a16:creationId xmlns:a16="http://schemas.microsoft.com/office/drawing/2014/main" id="{3BB48D95-519F-6B42-8521-49C0BBDB8A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2EB9CB-DA06-2B4D-AFC4-76039CC2055D}"/>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2245149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BA3D21-A62A-1D4A-BEC7-190879A79FD4}" type="datetime1">
              <a:rPr lang="fr-FR" smtClean="0"/>
              <a:t>08/12/2020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F279EB-0D07-AB47-B72B-F4F0FF081C9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6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60FE24-8C00-0F4D-98EC-627DFB409048}" type="datetime1">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spTree>
    <p:extLst>
      <p:ext uri="{BB962C8B-B14F-4D97-AF65-F5344CB8AC3E}">
        <p14:creationId xmlns:p14="http://schemas.microsoft.com/office/powerpoint/2010/main" val="94078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683DD6-57DE-FB4F-8B13-C5173372CB1F}" type="datetime1">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F279EB-0D07-AB47-B72B-F4F0FF081C94}"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02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cstate="email">
              <a:alphaModFix amt="40000"/>
              <a:duotone>
                <a:schemeClr val="accent1">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874D6D8-A83D-9A48-A9B0-3AEE56C004F1}" type="datetimeFigureOut">
              <a:rPr lang="fr-FR" smtClean="0"/>
              <a:t>08/12/2020</a:t>
            </a:fld>
            <a:endParaRPr lang="fr-F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8165F2B-6D98-C94B-920C-D6BF00E7BE85}" type="slidenum">
              <a:rPr lang="fr-FR" smtClean="0"/>
              <a:t>‹N°›</a:t>
            </a:fld>
            <a:endParaRPr lang="fr-FR"/>
          </a:p>
        </p:txBody>
      </p:sp>
    </p:spTree>
    <p:extLst>
      <p:ext uri="{BB962C8B-B14F-4D97-AF65-F5344CB8AC3E}">
        <p14:creationId xmlns:p14="http://schemas.microsoft.com/office/powerpoint/2010/main" val="355909845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74D6D8-A83D-9A48-A9B0-3AEE56C004F1}" type="datetimeFigureOut">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2714719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cstate="email">
              <a:alphaModFix amt="40000"/>
              <a:duotone>
                <a:schemeClr val="accent2">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874D6D8-A83D-9A48-A9B0-3AEE56C004F1}" type="datetimeFigureOut">
              <a:rPr lang="fr-FR" smtClean="0"/>
              <a:t>08/12/2020</a:t>
            </a:fld>
            <a:endParaRPr lang="fr-F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8604504" y="5212080"/>
            <a:ext cx="2112264" cy="228600"/>
          </a:xfrm>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350259472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74D6D8-A83D-9A48-A9B0-3AEE56C004F1}" type="datetimeFigureOut">
              <a:rPr lang="fr-FR" smtClean="0"/>
              <a:t>08/12/2020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70054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74D6D8-A83D-9A48-A9B0-3AEE56C004F1}" type="datetimeFigureOut">
              <a:rPr lang="fr-FR" smtClean="0"/>
              <a:t>08/12/2020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1379417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74D6D8-A83D-9A48-A9B0-3AEE56C004F1}" type="datetimeFigureOut">
              <a:rPr lang="fr-FR" smtClean="0"/>
              <a:t>08/12/2020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1569218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4D6D8-A83D-9A48-A9B0-3AEE56C004F1}" type="datetimeFigureOut">
              <a:rPr lang="fr-FR" smtClean="0"/>
              <a:t>08/12/2020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114059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8A1C2-0039-6648-BD1B-2C63B4980C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F705AD3-0B11-934D-9958-756EC126B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FCFD93-7BA8-CE42-BEEE-1D8DF868CFBE}"/>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5" name="Espace réservé du pied de page 4">
            <a:extLst>
              <a:ext uri="{FF2B5EF4-FFF2-40B4-BE49-F238E27FC236}">
                <a16:creationId xmlns:a16="http://schemas.microsoft.com/office/drawing/2014/main" id="{53901998-2B0A-FA48-82C4-52FAC4922D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82E34F-DD01-9142-A9F2-7E25436CF6FB}"/>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198984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E874D6D8-A83D-9A48-A9B0-3AEE56C004F1}" type="datetimeFigureOut">
              <a:rPr lang="fr-FR" smtClean="0"/>
              <a:t>08/12/2020</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10396728" y="6227064"/>
            <a:ext cx="1463040" cy="256032"/>
          </a:xfrm>
        </p:spPr>
        <p:txBody>
          <a:bodyPr/>
          <a:lstStyle/>
          <a:p>
            <a:fld id="{48165F2B-6D98-C94B-920C-D6BF00E7BE85}" type="slidenum">
              <a:rPr lang="fr-FR" smtClean="0"/>
              <a:t>‹N°›</a:t>
            </a:fld>
            <a:endParaRPr lang="fr-F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9406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874D6D8-A83D-9A48-A9B0-3AEE56C004F1}" type="datetimeFigureOut">
              <a:rPr lang="fr-FR" smtClean="0"/>
              <a:t>08/12/2020</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0396728" y="6227064"/>
            <a:ext cx="1463040" cy="256032"/>
          </a:xfrm>
        </p:spPr>
        <p:txBody>
          <a:bodyPr/>
          <a:lstStyle/>
          <a:p>
            <a:fld id="{48165F2B-6D98-C94B-920C-D6BF00E7BE85}" type="slidenum">
              <a:rPr lang="fr-FR" smtClean="0"/>
              <a:t>‹N°›</a:t>
            </a:fld>
            <a:endParaRPr lang="fr-F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0502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74D6D8-A83D-9A48-A9B0-3AEE56C004F1}" type="datetimeFigureOut">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598551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74D6D8-A83D-9A48-A9B0-3AEE56C004F1}" type="datetimeFigureOut">
              <a:rPr lang="fr-FR" smtClean="0"/>
              <a:t>08/12/2020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165F2B-6D98-C94B-920C-D6BF00E7BE85}" type="slidenum">
              <a:rPr lang="fr-FR" smtClean="0"/>
              <a:t>‹N°›</a:t>
            </a:fld>
            <a:endParaRPr lang="fr-FR"/>
          </a:p>
        </p:txBody>
      </p:sp>
    </p:spTree>
    <p:extLst>
      <p:ext uri="{BB962C8B-B14F-4D97-AF65-F5344CB8AC3E}">
        <p14:creationId xmlns:p14="http://schemas.microsoft.com/office/powerpoint/2010/main" val="277446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49584-679D-ED4B-8D99-4B7DC787A4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CEB873-2951-4042-BE27-311489D222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B4F51E-4E8D-1E47-BA5C-291860F4C6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0FA70B4-63FA-4E41-8A26-59E1780C5F68}"/>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6" name="Espace réservé du pied de page 5">
            <a:extLst>
              <a:ext uri="{FF2B5EF4-FFF2-40B4-BE49-F238E27FC236}">
                <a16:creationId xmlns:a16="http://schemas.microsoft.com/office/drawing/2014/main" id="{D59E6FAF-5569-B444-8C18-C36D929320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8BA37B-8878-F048-9C3E-2537B65A57C0}"/>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108522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00979-16F1-9544-92AA-3CBD34D8D5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288DEE-CCB2-3648-8FDA-BEBD0222F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8468DB6-CB42-4F49-8E93-745B026C95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B617A0-233C-3F4F-B4E4-1B54FB6F7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26BAB16-8E21-0C49-B368-2AF3EA310E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7A07212-7325-AB4F-A1AB-8D8A0983146F}"/>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8" name="Espace réservé du pied de page 7">
            <a:extLst>
              <a:ext uri="{FF2B5EF4-FFF2-40B4-BE49-F238E27FC236}">
                <a16:creationId xmlns:a16="http://schemas.microsoft.com/office/drawing/2014/main" id="{A5739965-D1FE-1E4C-BCB3-28E3B5EA19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BB549F6-BA56-C642-AA7C-8E2ABD8BE114}"/>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407728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8321B-B6B5-3442-89BC-5DDEE1C3E9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625B72-BDF7-E74C-B99B-7E8D4A455832}"/>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4" name="Espace réservé du pied de page 3">
            <a:extLst>
              <a:ext uri="{FF2B5EF4-FFF2-40B4-BE49-F238E27FC236}">
                <a16:creationId xmlns:a16="http://schemas.microsoft.com/office/drawing/2014/main" id="{ABC5A5D6-0B71-4840-83F6-C969E9CF57E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FECE452-EE2D-8D41-8D9D-9947712BBC54}"/>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258775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9050F75-1215-2146-84EE-E6AAF85AEEFA}"/>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3" name="Espace réservé du pied de page 2">
            <a:extLst>
              <a:ext uri="{FF2B5EF4-FFF2-40B4-BE49-F238E27FC236}">
                <a16:creationId xmlns:a16="http://schemas.microsoft.com/office/drawing/2014/main" id="{02F8F35E-E17D-7F4C-8FBF-E34DB250A5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FED8BD5-DEE1-774E-B38E-2D2293F21ED3}"/>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4227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EBD82-780D-7F40-AA35-8A2DE16E2A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FF93C66-8CCA-DE45-9010-4A0AB617D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847041-83D5-7F40-B023-7769DFAB4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755CAA-3578-E441-80F4-9DC8B9C6FFDA}"/>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6" name="Espace réservé du pied de page 5">
            <a:extLst>
              <a:ext uri="{FF2B5EF4-FFF2-40B4-BE49-F238E27FC236}">
                <a16:creationId xmlns:a16="http://schemas.microsoft.com/office/drawing/2014/main" id="{73642042-05AB-AF4D-A7B1-EC62132EF9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7C44DE-0DCB-E04C-A98F-49AC5251ACBC}"/>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165602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63338-F877-F945-A898-CD9565CB65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9B8FDE8-27F3-A84C-BEE3-82A26789DB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84FD541-1537-2845-B215-12F208A5E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2ACBBD-F76C-EA41-B1C7-5FE1B47C1E85}"/>
              </a:ext>
            </a:extLst>
          </p:cNvPr>
          <p:cNvSpPr>
            <a:spLocks noGrp="1"/>
          </p:cNvSpPr>
          <p:nvPr>
            <p:ph type="dt" sz="half" idx="10"/>
          </p:nvPr>
        </p:nvSpPr>
        <p:spPr/>
        <p:txBody>
          <a:bodyPr/>
          <a:lstStyle/>
          <a:p>
            <a:fld id="{D56F4BCD-7E4D-EC4E-B6C7-E9DA0CB02048}" type="datetimeFigureOut">
              <a:rPr lang="fr-FR" smtClean="0"/>
              <a:t>08/12/2020</a:t>
            </a:fld>
            <a:endParaRPr lang="fr-FR"/>
          </a:p>
        </p:txBody>
      </p:sp>
      <p:sp>
        <p:nvSpPr>
          <p:cNvPr id="6" name="Espace réservé du pied de page 5">
            <a:extLst>
              <a:ext uri="{FF2B5EF4-FFF2-40B4-BE49-F238E27FC236}">
                <a16:creationId xmlns:a16="http://schemas.microsoft.com/office/drawing/2014/main" id="{162B8E72-DA69-4348-9224-2898643A78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891554-A814-E04C-9F42-31E953AE6EFA}"/>
              </a:ext>
            </a:extLst>
          </p:cNvPr>
          <p:cNvSpPr>
            <a:spLocks noGrp="1"/>
          </p:cNvSpPr>
          <p:nvPr>
            <p:ph type="sldNum" sz="quarter" idx="12"/>
          </p:nvPr>
        </p:nvSpPr>
        <p:spPr/>
        <p:txBody>
          <a:bodyPr/>
          <a:lstStyle/>
          <a:p>
            <a:fld id="{BA288962-4502-5F41-B965-777343279D3E}" type="slidenum">
              <a:rPr lang="fr-FR" smtClean="0"/>
              <a:t>‹N°›</a:t>
            </a:fld>
            <a:endParaRPr lang="fr-FR"/>
          </a:p>
        </p:txBody>
      </p:sp>
    </p:spTree>
    <p:extLst>
      <p:ext uri="{BB962C8B-B14F-4D97-AF65-F5344CB8AC3E}">
        <p14:creationId xmlns:p14="http://schemas.microsoft.com/office/powerpoint/2010/main" val="158662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2156A8-8A4B-5941-AFA4-3C6114927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4FAE7CE-BBCD-074F-878E-5BCB2C409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84BE65-C8E8-7C4E-B6D7-AD8DB8F84C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F4BCD-7E4D-EC4E-B6C7-E9DA0CB02048}" type="datetimeFigureOut">
              <a:rPr lang="fr-FR" smtClean="0"/>
              <a:t>08/12/2020</a:t>
            </a:fld>
            <a:endParaRPr lang="fr-FR"/>
          </a:p>
        </p:txBody>
      </p:sp>
      <p:sp>
        <p:nvSpPr>
          <p:cNvPr id="5" name="Espace réservé du pied de page 4">
            <a:extLst>
              <a:ext uri="{FF2B5EF4-FFF2-40B4-BE49-F238E27FC236}">
                <a16:creationId xmlns:a16="http://schemas.microsoft.com/office/drawing/2014/main" id="{35BD500F-F111-D24C-A902-FBA14E7F7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5CA01DC-57F1-0948-9EFD-D8D7D6518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88962-4502-5F41-B965-777343279D3E}" type="slidenum">
              <a:rPr lang="fr-FR" smtClean="0"/>
              <a:t>‹N°›</a:t>
            </a:fld>
            <a:endParaRPr lang="fr-FR"/>
          </a:p>
        </p:txBody>
      </p:sp>
    </p:spTree>
    <p:extLst>
      <p:ext uri="{BB962C8B-B14F-4D97-AF65-F5344CB8AC3E}">
        <p14:creationId xmlns:p14="http://schemas.microsoft.com/office/powerpoint/2010/main" val="5331265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46DF86A-95A0-FB40-9AA5-F0D9C858FE35}" type="datetime1">
              <a:rPr lang="fr-FR" smtClean="0"/>
              <a:t>08/12/2020</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F279EB-0D07-AB47-B72B-F4F0FF081C94}"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0060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56F4BCD-7E4D-EC4E-B6C7-E9DA0CB02048}" type="datetimeFigureOut">
              <a:rPr lang="fr-FR" smtClean="0"/>
              <a:t>08/12/2020</a:t>
            </a:fld>
            <a:endParaRPr lang="fr-F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A288962-4502-5F41-B965-777343279D3E}" type="slidenum">
              <a:rPr lang="fr-FR" smtClean="0"/>
              <a:t>‹N°›</a:t>
            </a:fld>
            <a:endParaRPr lang="fr-F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6176423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1.xml"/><Relationship Id="rId1" Type="http://schemas.openxmlformats.org/officeDocument/2006/relationships/themeOverride" Target="../theme/themeOverride4.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31.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31.xml"/><Relationship Id="rId1" Type="http://schemas.openxmlformats.org/officeDocument/2006/relationships/themeOverride" Target="../theme/themeOverride6.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31.xml"/><Relationship Id="rId1" Type="http://schemas.openxmlformats.org/officeDocument/2006/relationships/themeOverride" Target="../theme/themeOverr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30.xml"/><Relationship Id="rId1" Type="http://schemas.openxmlformats.org/officeDocument/2006/relationships/themeOverride" Target="../theme/themeOverride8.xml"/><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30.xml"/><Relationship Id="rId1" Type="http://schemas.openxmlformats.org/officeDocument/2006/relationships/themeOverride" Target="../theme/themeOverride9.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0.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5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5.png"/><Relationship Id="rId2" Type="http://schemas.openxmlformats.org/officeDocument/2006/relationships/image" Target="../media/image100.png"/><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jpe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6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30.xml"/><Relationship Id="rId1" Type="http://schemas.openxmlformats.org/officeDocument/2006/relationships/themeOverride" Target="../theme/themeOverride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1.xml"/><Relationship Id="rId1" Type="http://schemas.openxmlformats.org/officeDocument/2006/relationships/themeOverride" Target="../theme/themeOverride3.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slideLayout" Target="../slideLayouts/slideLayout30.xml"/><Relationship Id="rId1" Type="http://schemas.openxmlformats.org/officeDocument/2006/relationships/themeOverride" Target="../theme/themeOverrid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78.xml.rels><?xml version="1.0" encoding="UTF-8" standalone="yes"?>
<Relationships xmlns="http://schemas.openxmlformats.org/package/2006/relationships"><Relationship Id="rId3" Type="http://schemas.openxmlformats.org/officeDocument/2006/relationships/hyperlink" Target="https://www.cairn.info/revue-le-francais-aujourd-hui-2017-3-page-5.htm" TargetMode="External"/><Relationship Id="rId2" Type="http://schemas.openxmlformats.org/officeDocument/2006/relationships/hyperlink" Target="https://www.cairn.info/revue-le-francais-aujourd-hui-2016-1-page-3.htm" TargetMode="External"/><Relationship Id="rId1" Type="http://schemas.openxmlformats.org/officeDocument/2006/relationships/slideLayout" Target="../slideLayouts/slideLayout7.xml"/><Relationship Id="rId5" Type="http://schemas.openxmlformats.org/officeDocument/2006/relationships/hyperlink" Target="https://journals.openedition.org/reperes/86" TargetMode="External"/><Relationship Id="rId4" Type="http://schemas.openxmlformats.org/officeDocument/2006/relationships/hyperlink" Target="https://www.cairn.info/revue-le-francais-aujourd-hui-2014-2-page-27.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0CEB8-62CE-FF4D-B632-87F63689C789}"/>
              </a:ext>
            </a:extLst>
          </p:cNvPr>
          <p:cNvSpPr>
            <a:spLocks noGrp="1"/>
          </p:cNvSpPr>
          <p:nvPr>
            <p:ph type="ctrTitle"/>
          </p:nvPr>
        </p:nvSpPr>
        <p:spPr/>
        <p:txBody>
          <a:bodyPr/>
          <a:lstStyle/>
          <a:p>
            <a:r>
              <a:rPr lang="fr-FR" sz="4800" dirty="0"/>
              <a:t>L’orthographe grammaticale au cycle 2</a:t>
            </a:r>
          </a:p>
        </p:txBody>
      </p:sp>
      <p:sp>
        <p:nvSpPr>
          <p:cNvPr id="3" name="Sous-titre 2">
            <a:extLst>
              <a:ext uri="{FF2B5EF4-FFF2-40B4-BE49-F238E27FC236}">
                <a16:creationId xmlns:a16="http://schemas.microsoft.com/office/drawing/2014/main" id="{0F3BBF52-A748-EE4C-86D9-13806870E71D}"/>
              </a:ext>
            </a:extLst>
          </p:cNvPr>
          <p:cNvSpPr>
            <a:spLocks noGrp="1"/>
          </p:cNvSpPr>
          <p:nvPr>
            <p:ph type="subTitle" idx="1"/>
          </p:nvPr>
        </p:nvSpPr>
        <p:spPr/>
        <p:txBody>
          <a:bodyPr>
            <a:normAutofit fontScale="85000" lnSpcReduction="20000"/>
          </a:bodyPr>
          <a:lstStyle/>
          <a:p>
            <a:r>
              <a:rPr lang="fr-FR" dirty="0"/>
              <a:t>Nathalie Leblanc CPD Maitrise de La Langue DSDEN 06</a:t>
            </a:r>
          </a:p>
          <a:p>
            <a:r>
              <a:rPr lang="fr-FR" dirty="0"/>
              <a:t>Novembre 2020</a:t>
            </a:r>
          </a:p>
        </p:txBody>
      </p:sp>
    </p:spTree>
    <p:extLst>
      <p:ext uri="{BB962C8B-B14F-4D97-AF65-F5344CB8AC3E}">
        <p14:creationId xmlns:p14="http://schemas.microsoft.com/office/powerpoint/2010/main" val="22099911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62BC003-E972-B54D-A5F4-573AC6D9B0DC}"/>
              </a:ext>
            </a:extLst>
          </p:cNvPr>
          <p:cNvSpPr>
            <a:spLocks noGrp="1"/>
          </p:cNvSpPr>
          <p:nvPr>
            <p:ph type="title"/>
          </p:nvPr>
        </p:nvSpPr>
        <p:spPr/>
        <p:txBody>
          <a:bodyPr/>
          <a:lstStyle/>
          <a:p>
            <a:r>
              <a:rPr lang="fr-FR" dirty="0"/>
              <a:t>Le groupe sujet, sa cohérence sémantique</a:t>
            </a:r>
          </a:p>
        </p:txBody>
      </p:sp>
      <p:sp>
        <p:nvSpPr>
          <p:cNvPr id="6" name="Espace réservé du contenu 5">
            <a:extLst>
              <a:ext uri="{FF2B5EF4-FFF2-40B4-BE49-F238E27FC236}">
                <a16:creationId xmlns:a16="http://schemas.microsoft.com/office/drawing/2014/main" id="{6EF5BFCB-18F4-A546-849B-533C99BC99B4}"/>
              </a:ext>
            </a:extLst>
          </p:cNvPr>
          <p:cNvSpPr>
            <a:spLocks noGrp="1"/>
          </p:cNvSpPr>
          <p:nvPr>
            <p:ph idx="1"/>
          </p:nvPr>
        </p:nvSpPr>
        <p:spPr>
          <a:xfrm>
            <a:off x="697557" y="1910442"/>
            <a:ext cx="11494443" cy="4560261"/>
          </a:xfrm>
        </p:spPr>
        <p:txBody>
          <a:bodyPr>
            <a:normAutofit/>
          </a:bodyPr>
          <a:lstStyle/>
          <a:p>
            <a:pPr>
              <a:buFont typeface="Arial" panose="020B0604020202020204" pitchFamily="34" charset="0"/>
              <a:buChar char="•"/>
            </a:pPr>
            <a:r>
              <a:rPr lang="fr-FR" sz="3600" b="1" dirty="0">
                <a:latin typeface="Bell MT" panose="02020503060305020303" pitchFamily="18" charset="77"/>
              </a:rPr>
              <a:t> C’est Le groupe du cycle 2.</a:t>
            </a:r>
          </a:p>
          <a:p>
            <a:pPr marL="0" indent="0">
              <a:buNone/>
            </a:pPr>
            <a:endParaRPr lang="fr-FR" sz="3600" b="1" dirty="0">
              <a:latin typeface="Bell MT" panose="02020503060305020303" pitchFamily="18" charset="77"/>
            </a:endParaRPr>
          </a:p>
          <a:p>
            <a:pPr>
              <a:buFont typeface="Arial" panose="020B0604020202020204" pitchFamily="34" charset="0"/>
              <a:buChar char="•"/>
            </a:pPr>
            <a:r>
              <a:rPr lang="fr-FR" sz="3600" b="1" dirty="0">
                <a:latin typeface="Bell MT" panose="02020503060305020303" pitchFamily="18" charset="77"/>
              </a:rPr>
              <a:t>Au cycle 2, </a:t>
            </a:r>
            <a:r>
              <a:rPr lang="fr-FR" sz="3600" dirty="0">
                <a:latin typeface="Bell MT" panose="02020503060305020303" pitchFamily="18" charset="77"/>
              </a:rPr>
              <a:t>toujours commencer son enseignement par l’aspect sémantique avec</a:t>
            </a:r>
          </a:p>
          <a:p>
            <a:pPr lvl="2">
              <a:buFont typeface="Wingdings" pitchFamily="2" charset="2"/>
              <a:buChar char="Ø"/>
            </a:pPr>
            <a:r>
              <a:rPr lang="fr-FR" sz="2800" b="1" dirty="0">
                <a:latin typeface="Bell MT" panose="02020503060305020303" pitchFamily="18" charset="77"/>
              </a:rPr>
              <a:t> </a:t>
            </a:r>
            <a:r>
              <a:rPr lang="fr-FR" sz="3600" dirty="0">
                <a:latin typeface="Bell MT" panose="02020503060305020303" pitchFamily="18" charset="77"/>
              </a:rPr>
              <a:t>un sujet qui fait l’action. (voie active)</a:t>
            </a:r>
          </a:p>
          <a:p>
            <a:pPr lvl="2">
              <a:buFont typeface="Wingdings" pitchFamily="2" charset="2"/>
              <a:buChar char="Ø"/>
            </a:pPr>
            <a:r>
              <a:rPr lang="fr-FR" sz="2800" b="1" dirty="0">
                <a:latin typeface="Bell MT" panose="02020503060305020303" pitchFamily="18" charset="77"/>
              </a:rPr>
              <a:t> </a:t>
            </a:r>
            <a:r>
              <a:rPr lang="fr-FR" sz="3600" dirty="0">
                <a:latin typeface="Bell MT" panose="02020503060305020303" pitchFamily="18" charset="77"/>
              </a:rPr>
              <a:t>un sujet animé.</a:t>
            </a:r>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B4AC0848-C12B-7949-895D-9EAB032EB833}"/>
              </a:ext>
            </a:extLst>
          </p:cNvPr>
          <p:cNvSpPr>
            <a:spLocks noGrp="1"/>
          </p:cNvSpPr>
          <p:nvPr>
            <p:ph type="sldNum" sz="quarter" idx="12"/>
          </p:nvPr>
        </p:nvSpPr>
        <p:spPr/>
        <p:txBody>
          <a:bodyPr/>
          <a:lstStyle/>
          <a:p>
            <a:fld id="{C1F279EB-0D07-AB47-B72B-F4F0FF081C94}" type="slidenum">
              <a:rPr lang="fr-FR" smtClean="0"/>
              <a:t>10</a:t>
            </a:fld>
            <a:endParaRPr lang="fr-FR"/>
          </a:p>
        </p:txBody>
      </p:sp>
      <p:sp>
        <p:nvSpPr>
          <p:cNvPr id="7" name="Bulle rectangulaire 6">
            <a:extLst>
              <a:ext uri="{FF2B5EF4-FFF2-40B4-BE49-F238E27FC236}">
                <a16:creationId xmlns:a16="http://schemas.microsoft.com/office/drawing/2014/main" id="{B8AA1BDF-DBB1-7742-A0F5-26EA7CF6DB6F}"/>
              </a:ext>
            </a:extLst>
          </p:cNvPr>
          <p:cNvSpPr/>
          <p:nvPr/>
        </p:nvSpPr>
        <p:spPr>
          <a:xfrm>
            <a:off x="9023467" y="3740450"/>
            <a:ext cx="2848493" cy="716342"/>
          </a:xfrm>
          <a:prstGeom prst="wedgeRectCallout">
            <a:avLst>
              <a:gd name="adj1" fmla="val -51322"/>
              <a:gd name="adj2" fmla="val 80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Qui est-ce qui ?</a:t>
            </a:r>
          </a:p>
        </p:txBody>
      </p:sp>
      <p:sp>
        <p:nvSpPr>
          <p:cNvPr id="8" name="Bulle rectangulaire 7">
            <a:extLst>
              <a:ext uri="{FF2B5EF4-FFF2-40B4-BE49-F238E27FC236}">
                <a16:creationId xmlns:a16="http://schemas.microsoft.com/office/drawing/2014/main" id="{F8995713-CE70-AF43-A26B-1987A5E23196}"/>
              </a:ext>
            </a:extLst>
          </p:cNvPr>
          <p:cNvSpPr/>
          <p:nvPr/>
        </p:nvSpPr>
        <p:spPr>
          <a:xfrm>
            <a:off x="6050280" y="5389236"/>
            <a:ext cx="3513512" cy="716342"/>
          </a:xfrm>
          <a:prstGeom prst="wedgeRectCallout">
            <a:avLst>
              <a:gd name="adj1" fmla="val -64603"/>
              <a:gd name="adj2" fmla="val -46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Qu’est-ce qui ?</a:t>
            </a:r>
          </a:p>
        </p:txBody>
      </p:sp>
    </p:spTree>
    <p:extLst>
      <p:ext uri="{BB962C8B-B14F-4D97-AF65-F5344CB8AC3E}">
        <p14:creationId xmlns:p14="http://schemas.microsoft.com/office/powerpoint/2010/main" val="29211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76A99-A41F-CF4F-B42B-4E3DCD4961EF}"/>
              </a:ext>
            </a:extLst>
          </p:cNvPr>
          <p:cNvSpPr>
            <a:spLocks noGrp="1"/>
          </p:cNvSpPr>
          <p:nvPr>
            <p:ph type="title"/>
          </p:nvPr>
        </p:nvSpPr>
        <p:spPr/>
        <p:txBody>
          <a:bodyPr/>
          <a:lstStyle/>
          <a:p>
            <a:r>
              <a:rPr lang="fr-FR" dirty="0"/>
              <a:t>Le groupe sujet, sa cohérence sémantique </a:t>
            </a:r>
          </a:p>
        </p:txBody>
      </p:sp>
      <p:sp>
        <p:nvSpPr>
          <p:cNvPr id="3" name="Espace réservé du contenu 2">
            <a:extLst>
              <a:ext uri="{FF2B5EF4-FFF2-40B4-BE49-F238E27FC236}">
                <a16:creationId xmlns:a16="http://schemas.microsoft.com/office/drawing/2014/main" id="{5073FB84-293B-874D-BF4A-6803314F052C}"/>
              </a:ext>
            </a:extLst>
          </p:cNvPr>
          <p:cNvSpPr>
            <a:spLocks noGrp="1"/>
          </p:cNvSpPr>
          <p:nvPr>
            <p:ph idx="1"/>
          </p:nvPr>
        </p:nvSpPr>
        <p:spPr>
          <a:xfrm>
            <a:off x="634999" y="1838701"/>
            <a:ext cx="6561668" cy="4654174"/>
          </a:xfrm>
        </p:spPr>
        <p:txBody>
          <a:bodyPr>
            <a:normAutofit fontScale="92500" lnSpcReduction="20000"/>
          </a:bodyPr>
          <a:lstStyle/>
          <a:p>
            <a:r>
              <a:rPr lang="fr-FR" sz="4000" dirty="0">
                <a:latin typeface="Bell MT" panose="02020503060305020303" pitchFamily="18" charset="77"/>
              </a:rPr>
              <a:t>Les élèves identifient peu à peu le sujet et le verbe à  partir du travail mené en compréhension </a:t>
            </a:r>
            <a:r>
              <a:rPr lang="fr-FR" sz="4000" i="1" dirty="0">
                <a:latin typeface="Bell MT" panose="02020503060305020303" pitchFamily="18" charset="77"/>
              </a:rPr>
              <a:t>(de qui ou de quoi on parle, ce qui en est dit, ce qui se passe). </a:t>
            </a:r>
          </a:p>
          <a:p>
            <a:r>
              <a:rPr lang="fr-FR" sz="4000" i="1" dirty="0">
                <a:effectLst/>
                <a:latin typeface="Bell MT" panose="02020503060305020303" pitchFamily="18" charset="77"/>
              </a:rPr>
              <a:t> </a:t>
            </a:r>
            <a:r>
              <a:rPr lang="fr-FR" sz="4000" b="1" dirty="0">
                <a:effectLst/>
                <a:latin typeface="Bell MT" panose="02020503060305020303" pitchFamily="18" charset="77"/>
              </a:rPr>
              <a:t>La phrase à deux pattes </a:t>
            </a:r>
            <a:r>
              <a:rPr lang="fr-FR" sz="4000" dirty="0">
                <a:effectLst/>
                <a:latin typeface="Bell MT" panose="02020503060305020303" pitchFamily="18" charset="77"/>
              </a:rPr>
              <a:t>peut permettre de donner les bases à tous les élèves de construire leurs premiers textes.</a:t>
            </a:r>
          </a:p>
          <a:p>
            <a:pPr marL="0" indent="0">
              <a:buNone/>
            </a:pPr>
            <a:r>
              <a:rPr lang="fr-FR" sz="1800" i="1" dirty="0">
                <a:effectLst/>
                <a:latin typeface="Bell MT" panose="02020503060305020303" pitchFamily="18" charset="77"/>
              </a:rPr>
              <a:t>https://</a:t>
            </a:r>
            <a:r>
              <a:rPr lang="fr-FR" sz="1800" i="1" dirty="0" err="1">
                <a:effectLst/>
                <a:latin typeface="Bell MT" panose="02020503060305020303" pitchFamily="18" charset="77"/>
              </a:rPr>
              <a:t>scolagram.u-cergy.fr</a:t>
            </a:r>
            <a:r>
              <a:rPr lang="fr-FR" sz="1800" i="1" dirty="0">
                <a:effectLst/>
                <a:latin typeface="Bell MT" panose="02020503060305020303" pitchFamily="18" charset="77"/>
              </a:rPr>
              <a:t>/</a:t>
            </a:r>
            <a:r>
              <a:rPr lang="fr-FR" sz="1800" i="1" dirty="0" err="1">
                <a:effectLst/>
                <a:latin typeface="Bell MT" panose="02020503060305020303" pitchFamily="18" charset="77"/>
              </a:rPr>
              <a:t>attachments</a:t>
            </a:r>
            <a:r>
              <a:rPr lang="fr-FR" sz="1800" i="1" dirty="0">
                <a:effectLst/>
                <a:latin typeface="Bell MT" panose="02020503060305020303" pitchFamily="18" charset="77"/>
              </a:rPr>
              <a:t>/article/216/Gagnon-Peret_scolagram-2_2016.pdf</a:t>
            </a:r>
          </a:p>
          <a:p>
            <a:endParaRPr lang="fr-FR" dirty="0"/>
          </a:p>
        </p:txBody>
      </p:sp>
      <p:pic>
        <p:nvPicPr>
          <p:cNvPr id="8" name="Image 7">
            <a:extLst>
              <a:ext uri="{FF2B5EF4-FFF2-40B4-BE49-F238E27FC236}">
                <a16:creationId xmlns:a16="http://schemas.microsoft.com/office/drawing/2014/main" id="{177EB07A-6230-A444-A19B-3756D73470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6160" y="1395295"/>
            <a:ext cx="3977640" cy="4963394"/>
          </a:xfrm>
          <a:prstGeom prst="rect">
            <a:avLst/>
          </a:prstGeom>
          <a:ln>
            <a:solidFill>
              <a:schemeClr val="tx1"/>
            </a:solidFill>
          </a:ln>
        </p:spPr>
      </p:pic>
      <p:sp>
        <p:nvSpPr>
          <p:cNvPr id="9" name="ZoneTexte 8">
            <a:extLst>
              <a:ext uri="{FF2B5EF4-FFF2-40B4-BE49-F238E27FC236}">
                <a16:creationId xmlns:a16="http://schemas.microsoft.com/office/drawing/2014/main" id="{2FDBD13B-7BCC-CB45-983E-B2971472A261}"/>
              </a:ext>
            </a:extLst>
          </p:cNvPr>
          <p:cNvSpPr txBox="1"/>
          <p:nvPr/>
        </p:nvSpPr>
        <p:spPr>
          <a:xfrm>
            <a:off x="7620000" y="6492875"/>
            <a:ext cx="3489960" cy="274320"/>
          </a:xfrm>
          <a:prstGeom prst="rect">
            <a:avLst/>
          </a:prstGeom>
          <a:noFill/>
        </p:spPr>
        <p:txBody>
          <a:bodyPr wrap="square" rtlCol="0">
            <a:spAutoFit/>
          </a:bodyPr>
          <a:lstStyle/>
          <a:p>
            <a:pPr algn="ctr"/>
            <a:r>
              <a:rPr lang="fr-FR" sz="1200" i="1" dirty="0"/>
              <a:t>CP-CE1 Sylvie Weil école Le </a:t>
            </a:r>
            <a:r>
              <a:rPr lang="fr-FR" sz="1200" i="1" dirty="0" err="1"/>
              <a:t>Devens</a:t>
            </a:r>
            <a:r>
              <a:rPr lang="fr-FR" sz="1200" i="1" dirty="0"/>
              <a:t> MOUGINS</a:t>
            </a:r>
          </a:p>
        </p:txBody>
      </p:sp>
    </p:spTree>
    <p:extLst>
      <p:ext uri="{BB962C8B-B14F-4D97-AF65-F5344CB8AC3E}">
        <p14:creationId xmlns:p14="http://schemas.microsoft.com/office/powerpoint/2010/main" val="168678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D5096-ED3F-694F-81BC-11CBF5169343}"/>
              </a:ext>
            </a:extLst>
          </p:cNvPr>
          <p:cNvSpPr>
            <a:spLocks noGrp="1"/>
          </p:cNvSpPr>
          <p:nvPr>
            <p:ph type="title"/>
          </p:nvPr>
        </p:nvSpPr>
        <p:spPr/>
        <p:txBody>
          <a:bodyPr/>
          <a:lstStyle/>
          <a:p>
            <a:r>
              <a:rPr lang="fr-FR" dirty="0"/>
              <a:t>Le groupe verbal</a:t>
            </a:r>
          </a:p>
        </p:txBody>
      </p:sp>
      <p:sp>
        <p:nvSpPr>
          <p:cNvPr id="4" name="Espace réservé du numéro de diapositive 3">
            <a:extLst>
              <a:ext uri="{FF2B5EF4-FFF2-40B4-BE49-F238E27FC236}">
                <a16:creationId xmlns:a16="http://schemas.microsoft.com/office/drawing/2014/main" id="{A26D8273-0BEF-D445-9601-39E2772029DE}"/>
              </a:ext>
            </a:extLst>
          </p:cNvPr>
          <p:cNvSpPr>
            <a:spLocks noGrp="1"/>
          </p:cNvSpPr>
          <p:nvPr>
            <p:ph type="sldNum" sz="quarter" idx="12"/>
          </p:nvPr>
        </p:nvSpPr>
        <p:spPr/>
        <p:txBody>
          <a:bodyPr/>
          <a:lstStyle/>
          <a:p>
            <a:fld id="{C1F279EB-0D07-AB47-B72B-F4F0FF081C94}" type="slidenum">
              <a:rPr lang="fr-FR" smtClean="0"/>
              <a:t>12</a:t>
            </a:fld>
            <a:endParaRPr lang="fr-FR"/>
          </a:p>
        </p:txBody>
      </p:sp>
      <p:sp>
        <p:nvSpPr>
          <p:cNvPr id="5" name="Espace réservé du contenu 4">
            <a:extLst>
              <a:ext uri="{FF2B5EF4-FFF2-40B4-BE49-F238E27FC236}">
                <a16:creationId xmlns:a16="http://schemas.microsoft.com/office/drawing/2014/main" id="{C8F67D72-2D50-7046-8125-1EED034237BB}"/>
              </a:ext>
            </a:extLst>
          </p:cNvPr>
          <p:cNvSpPr>
            <a:spLocks noGrp="1"/>
          </p:cNvSpPr>
          <p:nvPr>
            <p:ph idx="1"/>
          </p:nvPr>
        </p:nvSpPr>
        <p:spPr/>
        <p:txBody>
          <a:bodyPr>
            <a:normAutofit/>
          </a:bodyPr>
          <a:lstStyle/>
          <a:p>
            <a:r>
              <a:rPr lang="fr-FR" sz="3300" dirty="0">
                <a:latin typeface="Bell MT" panose="02020503060305020303" pitchFamily="18" charset="77"/>
              </a:rPr>
              <a:t>C’est LE groupe du cycle 3.</a:t>
            </a:r>
          </a:p>
        </p:txBody>
      </p:sp>
      <p:pic>
        <p:nvPicPr>
          <p:cNvPr id="7" name="Espace réservé du contenu 5">
            <a:extLst>
              <a:ext uri="{FF2B5EF4-FFF2-40B4-BE49-F238E27FC236}">
                <a16:creationId xmlns:a16="http://schemas.microsoft.com/office/drawing/2014/main" id="{F3901510-2EE4-1B4E-B208-4C7DE4ABEA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4129" y="2911648"/>
            <a:ext cx="8654710" cy="3350700"/>
          </a:xfrm>
          <a:prstGeom prst="rect">
            <a:avLst/>
          </a:prstGeom>
        </p:spPr>
      </p:pic>
      <p:sp>
        <p:nvSpPr>
          <p:cNvPr id="8" name="Bulle rectangulaire 7">
            <a:extLst>
              <a:ext uri="{FF2B5EF4-FFF2-40B4-BE49-F238E27FC236}">
                <a16:creationId xmlns:a16="http://schemas.microsoft.com/office/drawing/2014/main" id="{F8AC3A9C-599C-E843-A863-2E6B4E641D77}"/>
              </a:ext>
            </a:extLst>
          </p:cNvPr>
          <p:cNvSpPr/>
          <p:nvPr/>
        </p:nvSpPr>
        <p:spPr>
          <a:xfrm>
            <a:off x="6783185" y="1005840"/>
            <a:ext cx="4384687" cy="128016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rPr>
              <a:t>Que fait le facteur ?</a:t>
            </a:r>
          </a:p>
        </p:txBody>
      </p:sp>
      <p:sp>
        <p:nvSpPr>
          <p:cNvPr id="9" name="Rectangle 8">
            <a:extLst>
              <a:ext uri="{FF2B5EF4-FFF2-40B4-BE49-F238E27FC236}">
                <a16:creationId xmlns:a16="http://schemas.microsoft.com/office/drawing/2014/main" id="{6796CE2D-F511-D24F-AB05-3DD0837119C4}"/>
              </a:ext>
            </a:extLst>
          </p:cNvPr>
          <p:cNvSpPr/>
          <p:nvPr/>
        </p:nvSpPr>
        <p:spPr>
          <a:xfrm>
            <a:off x="1024130" y="6211669"/>
            <a:ext cx="8654709" cy="584775"/>
          </a:xfrm>
          <a:prstGeom prst="rect">
            <a:avLst/>
          </a:prstGeom>
        </p:spPr>
        <p:txBody>
          <a:bodyPr wrap="square">
            <a:spAutoFit/>
          </a:bodyPr>
          <a:lstStyle/>
          <a:p>
            <a:r>
              <a:rPr lang="fr-FR" sz="1600" i="1" dirty="0"/>
              <a:t>Enseigner la grammaire au cycle 3 Fabrice Poli</a:t>
            </a:r>
          </a:p>
          <a:p>
            <a:r>
              <a:rPr lang="fr-FR" sz="1600" i="1" dirty="0"/>
              <a:t>https://</a:t>
            </a:r>
            <a:r>
              <a:rPr lang="fr-FR" sz="1600" i="1" dirty="0" err="1"/>
              <a:t>www.youtube.com</a:t>
            </a:r>
            <a:r>
              <a:rPr lang="fr-FR" sz="1600" i="1" dirty="0"/>
              <a:t>/</a:t>
            </a:r>
            <a:r>
              <a:rPr lang="fr-FR" sz="1600" i="1" dirty="0" err="1"/>
              <a:t>watch?v</a:t>
            </a:r>
            <a:r>
              <a:rPr lang="fr-FR" sz="1600" i="1" dirty="0"/>
              <a:t>=ayohPj3XNDQ&amp;feature=</a:t>
            </a:r>
            <a:r>
              <a:rPr lang="fr-FR" sz="1600" i="1" dirty="0" err="1"/>
              <a:t>youtu.be</a:t>
            </a:r>
            <a:endParaRPr lang="fr-FR" sz="1600" i="1" dirty="0"/>
          </a:p>
        </p:txBody>
      </p:sp>
    </p:spTree>
    <p:extLst>
      <p:ext uri="{BB962C8B-B14F-4D97-AF65-F5344CB8AC3E}">
        <p14:creationId xmlns:p14="http://schemas.microsoft.com/office/powerpoint/2010/main" val="136315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80CB2-B66C-C342-8A13-9F6077CB8B8E}"/>
              </a:ext>
            </a:extLst>
          </p:cNvPr>
          <p:cNvSpPr>
            <a:spLocks noGrp="1"/>
          </p:cNvSpPr>
          <p:nvPr>
            <p:ph type="title"/>
          </p:nvPr>
        </p:nvSpPr>
        <p:spPr>
          <a:xfrm>
            <a:off x="828140" y="585216"/>
            <a:ext cx="11214335" cy="1499616"/>
          </a:xfrm>
        </p:spPr>
        <p:txBody>
          <a:bodyPr>
            <a:normAutofit/>
          </a:bodyPr>
          <a:lstStyle/>
          <a:p>
            <a:r>
              <a:rPr lang="fr-FR" sz="4800" dirty="0"/>
              <a:t>Le groupe circonstanciel : déplaçable et facultatif</a:t>
            </a:r>
          </a:p>
        </p:txBody>
      </p:sp>
      <p:pic>
        <p:nvPicPr>
          <p:cNvPr id="6" name="Espace réservé du contenu 5">
            <a:extLst>
              <a:ext uri="{FF2B5EF4-FFF2-40B4-BE49-F238E27FC236}">
                <a16:creationId xmlns:a16="http://schemas.microsoft.com/office/drawing/2014/main" id="{63833E0F-87C5-A54F-BD1D-CF7721EBD643}"/>
              </a:ext>
            </a:extLst>
          </p:cNvPr>
          <p:cNvPicPr>
            <a:picLocks noGrp="1" noChangeAspect="1"/>
          </p:cNvPicPr>
          <p:nvPr>
            <p:ph idx="1"/>
          </p:nvPr>
        </p:nvPicPr>
        <p:blipFill>
          <a:blip r:embed="rId2"/>
          <a:stretch>
            <a:fillRect/>
          </a:stretch>
        </p:blipFill>
        <p:spPr>
          <a:xfrm>
            <a:off x="576987" y="2084832"/>
            <a:ext cx="11091672" cy="4057176"/>
          </a:xfrm>
        </p:spPr>
      </p:pic>
      <p:sp>
        <p:nvSpPr>
          <p:cNvPr id="4" name="Espace réservé du numéro de diapositive 3">
            <a:extLst>
              <a:ext uri="{FF2B5EF4-FFF2-40B4-BE49-F238E27FC236}">
                <a16:creationId xmlns:a16="http://schemas.microsoft.com/office/drawing/2014/main" id="{5D1CA9CC-5803-B144-8AF5-2CC1E5A8BAB6}"/>
              </a:ext>
            </a:extLst>
          </p:cNvPr>
          <p:cNvSpPr>
            <a:spLocks noGrp="1"/>
          </p:cNvSpPr>
          <p:nvPr>
            <p:ph type="sldNum" sz="quarter" idx="12"/>
          </p:nvPr>
        </p:nvSpPr>
        <p:spPr/>
        <p:txBody>
          <a:bodyPr/>
          <a:lstStyle/>
          <a:p>
            <a:fld id="{C1F279EB-0D07-AB47-B72B-F4F0FF081C94}" type="slidenum">
              <a:rPr lang="fr-FR" smtClean="0"/>
              <a:t>13</a:t>
            </a:fld>
            <a:endParaRPr lang="fr-FR"/>
          </a:p>
        </p:txBody>
      </p:sp>
    </p:spTree>
    <p:extLst>
      <p:ext uri="{BB962C8B-B14F-4D97-AF65-F5344CB8AC3E}">
        <p14:creationId xmlns:p14="http://schemas.microsoft.com/office/powerpoint/2010/main" val="183679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89B37-4CF1-FF4B-8486-7054BE63B298}"/>
              </a:ext>
            </a:extLst>
          </p:cNvPr>
          <p:cNvSpPr>
            <a:spLocks noGrp="1"/>
          </p:cNvSpPr>
          <p:nvPr>
            <p:ph type="title"/>
          </p:nvPr>
        </p:nvSpPr>
        <p:spPr/>
        <p:txBody>
          <a:bodyPr/>
          <a:lstStyle/>
          <a:p>
            <a:r>
              <a:rPr lang="fr-FR" dirty="0"/>
              <a:t>Un enjeu</a:t>
            </a:r>
          </a:p>
        </p:txBody>
      </p:sp>
      <p:sp>
        <p:nvSpPr>
          <p:cNvPr id="3" name="Espace réservé du contenu 2">
            <a:extLst>
              <a:ext uri="{FF2B5EF4-FFF2-40B4-BE49-F238E27FC236}">
                <a16:creationId xmlns:a16="http://schemas.microsoft.com/office/drawing/2014/main" id="{8B4617AE-54AF-0A4F-B4B8-5A7FF836ACEE}"/>
              </a:ext>
            </a:extLst>
          </p:cNvPr>
          <p:cNvSpPr>
            <a:spLocks noGrp="1"/>
          </p:cNvSpPr>
          <p:nvPr>
            <p:ph idx="1"/>
          </p:nvPr>
        </p:nvSpPr>
        <p:spPr>
          <a:xfrm>
            <a:off x="838200" y="1825625"/>
            <a:ext cx="5989320" cy="3401695"/>
          </a:xfrm>
        </p:spPr>
        <p:txBody>
          <a:bodyPr/>
          <a:lstStyle/>
          <a:p>
            <a:r>
              <a:rPr lang="fr-FR" sz="4400" dirty="0"/>
              <a:t>CE2 : les élèves reconnaissent les principaux constituants de la phrase : sujet, verbe, compléments. </a:t>
            </a:r>
            <a:endParaRPr lang="fr-FR" sz="4400" dirty="0">
              <a:effectLst/>
            </a:endParaRPr>
          </a:p>
          <a:p>
            <a:endParaRPr lang="fr-FR" dirty="0"/>
          </a:p>
        </p:txBody>
      </p:sp>
      <p:pic>
        <p:nvPicPr>
          <p:cNvPr id="5" name="Image 4">
            <a:extLst>
              <a:ext uri="{FF2B5EF4-FFF2-40B4-BE49-F238E27FC236}">
                <a16:creationId xmlns:a16="http://schemas.microsoft.com/office/drawing/2014/main" id="{8594CC6D-EE20-8849-B6BA-EA8F51AD44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5600" y="1276667"/>
            <a:ext cx="5013960" cy="4712970"/>
          </a:xfrm>
          <a:prstGeom prst="rect">
            <a:avLst/>
          </a:prstGeom>
        </p:spPr>
      </p:pic>
    </p:spTree>
    <p:extLst>
      <p:ext uri="{BB962C8B-B14F-4D97-AF65-F5344CB8AC3E}">
        <p14:creationId xmlns:p14="http://schemas.microsoft.com/office/powerpoint/2010/main" val="262322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0FE7D-0964-F14A-9CD4-9532F40FA4A7}"/>
              </a:ext>
            </a:extLst>
          </p:cNvPr>
          <p:cNvSpPr>
            <a:spLocks noGrp="1"/>
          </p:cNvSpPr>
          <p:nvPr>
            <p:ph type="title"/>
          </p:nvPr>
        </p:nvSpPr>
        <p:spPr/>
        <p:txBody>
          <a:bodyPr/>
          <a:lstStyle/>
          <a:p>
            <a:r>
              <a:rPr lang="fr-FR" dirty="0"/>
              <a:t>Collecter des phrases et repérer les liens entre les groupes de mots.</a:t>
            </a:r>
          </a:p>
        </p:txBody>
      </p:sp>
      <p:pic>
        <p:nvPicPr>
          <p:cNvPr id="9" name="Image 8">
            <a:extLst>
              <a:ext uri="{FF2B5EF4-FFF2-40B4-BE49-F238E27FC236}">
                <a16:creationId xmlns:a16="http://schemas.microsoft.com/office/drawing/2014/main" id="{3E042FC0-94F7-AC46-883C-3E20F78B85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5496" y="2309176"/>
            <a:ext cx="7171011" cy="3520441"/>
          </a:xfrm>
          <a:prstGeom prst="rect">
            <a:avLst/>
          </a:prstGeom>
          <a:ln>
            <a:solidFill>
              <a:schemeClr val="tx1"/>
            </a:solidFill>
          </a:ln>
        </p:spPr>
      </p:pic>
      <p:sp>
        <p:nvSpPr>
          <p:cNvPr id="10" name="ZoneTexte 9">
            <a:extLst>
              <a:ext uri="{FF2B5EF4-FFF2-40B4-BE49-F238E27FC236}">
                <a16:creationId xmlns:a16="http://schemas.microsoft.com/office/drawing/2014/main" id="{3F59D392-8D11-2E40-96B2-F1DCB64F3ED6}"/>
              </a:ext>
            </a:extLst>
          </p:cNvPr>
          <p:cNvSpPr txBox="1"/>
          <p:nvPr/>
        </p:nvSpPr>
        <p:spPr>
          <a:xfrm>
            <a:off x="411480" y="2026920"/>
            <a:ext cx="3779520" cy="4247317"/>
          </a:xfrm>
          <a:prstGeom prst="rect">
            <a:avLst/>
          </a:prstGeom>
          <a:noFill/>
        </p:spPr>
        <p:txBody>
          <a:bodyPr wrap="square" rtlCol="0">
            <a:spAutoFit/>
          </a:bodyPr>
          <a:lstStyle/>
          <a:p>
            <a:pPr marL="342900" indent="-342900">
              <a:buAutoNum type="arabicPeriod"/>
            </a:pPr>
            <a:r>
              <a:rPr lang="fr-FR" sz="2800" b="1" dirty="0"/>
              <a:t>Enjeu </a:t>
            </a:r>
            <a:r>
              <a:rPr lang="fr-FR" sz="2800" dirty="0"/>
              <a:t>: Ecrire les pensées d’un personnage.</a:t>
            </a:r>
          </a:p>
          <a:p>
            <a:pPr marL="342900" indent="-342900">
              <a:buAutoNum type="arabicPeriod"/>
            </a:pPr>
            <a:r>
              <a:rPr lang="fr-FR" sz="2800" b="1" dirty="0"/>
              <a:t>Collecter</a:t>
            </a:r>
            <a:r>
              <a:rPr lang="fr-FR" sz="2800" dirty="0"/>
              <a:t> différentes propositions en faisant apparaitre le groupe sujet, le groupe verbal et le groupe circonstanciel.</a:t>
            </a:r>
          </a:p>
          <a:p>
            <a:pPr marL="342900" indent="-342900">
              <a:buAutoNum type="arabicPeriod"/>
            </a:pPr>
            <a:endParaRPr lang="fr-FR" dirty="0"/>
          </a:p>
        </p:txBody>
      </p:sp>
      <p:sp>
        <p:nvSpPr>
          <p:cNvPr id="11" name="ZoneTexte 10">
            <a:extLst>
              <a:ext uri="{FF2B5EF4-FFF2-40B4-BE49-F238E27FC236}">
                <a16:creationId xmlns:a16="http://schemas.microsoft.com/office/drawing/2014/main" id="{27F993E2-9C8D-2D46-9F70-A696ED171D14}"/>
              </a:ext>
            </a:extLst>
          </p:cNvPr>
          <p:cNvSpPr txBox="1"/>
          <p:nvPr/>
        </p:nvSpPr>
        <p:spPr>
          <a:xfrm>
            <a:off x="4351020" y="5999917"/>
            <a:ext cx="3489960" cy="274320"/>
          </a:xfrm>
          <a:prstGeom prst="rect">
            <a:avLst/>
          </a:prstGeom>
          <a:noFill/>
        </p:spPr>
        <p:txBody>
          <a:bodyPr wrap="square" rtlCol="0">
            <a:spAutoFit/>
          </a:bodyPr>
          <a:lstStyle/>
          <a:p>
            <a:pPr algn="ctr"/>
            <a:r>
              <a:rPr lang="fr-FR" sz="1200" i="1" dirty="0"/>
              <a:t>CE1 Maryline Cortes école Marie Curie PEGOMAS</a:t>
            </a:r>
          </a:p>
        </p:txBody>
      </p:sp>
    </p:spTree>
    <p:extLst>
      <p:ext uri="{BB962C8B-B14F-4D97-AF65-F5344CB8AC3E}">
        <p14:creationId xmlns:p14="http://schemas.microsoft.com/office/powerpoint/2010/main" val="73273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28040-4BEB-3644-8F95-3EF56B8934A0}"/>
              </a:ext>
            </a:extLst>
          </p:cNvPr>
          <p:cNvSpPr>
            <a:spLocks noGrp="1"/>
          </p:cNvSpPr>
          <p:nvPr>
            <p:ph type="title"/>
          </p:nvPr>
        </p:nvSpPr>
        <p:spPr/>
        <p:txBody>
          <a:bodyPr/>
          <a:lstStyle/>
          <a:p>
            <a:r>
              <a:rPr lang="fr-FR" dirty="0"/>
              <a:t>Collecter des phrases et repérer les liens entre les groupes de mots.</a:t>
            </a:r>
          </a:p>
        </p:txBody>
      </p:sp>
      <p:pic>
        <p:nvPicPr>
          <p:cNvPr id="5" name="Image 4">
            <a:extLst>
              <a:ext uri="{FF2B5EF4-FFF2-40B4-BE49-F238E27FC236}">
                <a16:creationId xmlns:a16="http://schemas.microsoft.com/office/drawing/2014/main" id="{0752B520-F110-C840-9854-CFCD55AE82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0" y="1690688"/>
            <a:ext cx="7848600" cy="4587761"/>
          </a:xfrm>
          <a:prstGeom prst="rect">
            <a:avLst/>
          </a:prstGeom>
          <a:ln>
            <a:solidFill>
              <a:schemeClr val="tx1"/>
            </a:solidFill>
          </a:ln>
        </p:spPr>
      </p:pic>
      <p:sp>
        <p:nvSpPr>
          <p:cNvPr id="6" name="ZoneTexte 5">
            <a:extLst>
              <a:ext uri="{FF2B5EF4-FFF2-40B4-BE49-F238E27FC236}">
                <a16:creationId xmlns:a16="http://schemas.microsoft.com/office/drawing/2014/main" id="{1DCB63EE-B6AC-1545-85B9-01EC0F1EE110}"/>
              </a:ext>
            </a:extLst>
          </p:cNvPr>
          <p:cNvSpPr txBox="1"/>
          <p:nvPr/>
        </p:nvSpPr>
        <p:spPr>
          <a:xfrm>
            <a:off x="411480" y="2026920"/>
            <a:ext cx="3779520" cy="3816429"/>
          </a:xfrm>
          <a:prstGeom prst="rect">
            <a:avLst/>
          </a:prstGeom>
          <a:noFill/>
        </p:spPr>
        <p:txBody>
          <a:bodyPr wrap="square" rtlCol="0">
            <a:spAutoFit/>
          </a:bodyPr>
          <a:lstStyle/>
          <a:p>
            <a:pPr marL="342900" indent="-342900">
              <a:buAutoNum type="arabicPeriod"/>
            </a:pPr>
            <a:r>
              <a:rPr lang="fr-FR" sz="2800" b="1" dirty="0"/>
              <a:t>Enjeu </a:t>
            </a:r>
            <a:r>
              <a:rPr lang="fr-FR" sz="2800" dirty="0"/>
              <a:t>: Décrire des illustrations.</a:t>
            </a:r>
          </a:p>
          <a:p>
            <a:pPr marL="342900" indent="-342900">
              <a:buAutoNum type="arabicPeriod"/>
            </a:pPr>
            <a:r>
              <a:rPr lang="fr-FR" sz="2800" b="1" dirty="0"/>
              <a:t>Collecter</a:t>
            </a:r>
            <a:r>
              <a:rPr lang="fr-FR" sz="2800" dirty="0"/>
              <a:t> différentes propositions en faisant apparaitre le groupe sujet, le groupe verbal et le groupe circonstanciel.</a:t>
            </a:r>
          </a:p>
          <a:p>
            <a:pPr marL="342900" indent="-342900">
              <a:buAutoNum type="arabicPeriod"/>
            </a:pPr>
            <a:endParaRPr lang="fr-FR" dirty="0"/>
          </a:p>
        </p:txBody>
      </p:sp>
      <p:sp>
        <p:nvSpPr>
          <p:cNvPr id="7" name="ZoneTexte 6">
            <a:extLst>
              <a:ext uri="{FF2B5EF4-FFF2-40B4-BE49-F238E27FC236}">
                <a16:creationId xmlns:a16="http://schemas.microsoft.com/office/drawing/2014/main" id="{CC67A4D9-AD95-724F-922B-D3C7864D9795}"/>
              </a:ext>
            </a:extLst>
          </p:cNvPr>
          <p:cNvSpPr txBox="1"/>
          <p:nvPr/>
        </p:nvSpPr>
        <p:spPr>
          <a:xfrm>
            <a:off x="4441869" y="6492874"/>
            <a:ext cx="3489960" cy="274320"/>
          </a:xfrm>
          <a:prstGeom prst="rect">
            <a:avLst/>
          </a:prstGeom>
          <a:noFill/>
        </p:spPr>
        <p:txBody>
          <a:bodyPr wrap="square" rtlCol="0">
            <a:spAutoFit/>
          </a:bodyPr>
          <a:lstStyle/>
          <a:p>
            <a:pPr algn="ctr"/>
            <a:r>
              <a:rPr lang="fr-FR" sz="1200" i="1" dirty="0"/>
              <a:t>CE1 Maryline Cortes école Marie Curie PEGOMAS</a:t>
            </a:r>
          </a:p>
        </p:txBody>
      </p:sp>
    </p:spTree>
    <p:extLst>
      <p:ext uri="{BB962C8B-B14F-4D97-AF65-F5344CB8AC3E}">
        <p14:creationId xmlns:p14="http://schemas.microsoft.com/office/powerpoint/2010/main" val="65999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B3E87-9859-CC42-B5D3-BD8D4776E67E}"/>
              </a:ext>
            </a:extLst>
          </p:cNvPr>
          <p:cNvSpPr>
            <a:spLocks noGrp="1"/>
          </p:cNvSpPr>
          <p:nvPr>
            <p:ph type="title"/>
          </p:nvPr>
        </p:nvSpPr>
        <p:spPr/>
        <p:txBody>
          <a:bodyPr/>
          <a:lstStyle/>
          <a:p>
            <a:r>
              <a:rPr lang="fr-FR" dirty="0"/>
              <a:t>Observer les groupes sujets collectés et les catégoriser</a:t>
            </a:r>
          </a:p>
        </p:txBody>
      </p:sp>
      <p:pic>
        <p:nvPicPr>
          <p:cNvPr id="5" name="Image 4">
            <a:extLst>
              <a:ext uri="{FF2B5EF4-FFF2-40B4-BE49-F238E27FC236}">
                <a16:creationId xmlns:a16="http://schemas.microsoft.com/office/drawing/2014/main" id="{9BB81306-6A00-2343-AAE7-5EE7CB809C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697" y="1690688"/>
            <a:ext cx="1941406" cy="2584935"/>
          </a:xfrm>
          <a:prstGeom prst="rect">
            <a:avLst/>
          </a:prstGeom>
        </p:spPr>
      </p:pic>
      <p:pic>
        <p:nvPicPr>
          <p:cNvPr id="7" name="Image 6">
            <a:extLst>
              <a:ext uri="{FF2B5EF4-FFF2-40B4-BE49-F238E27FC236}">
                <a16:creationId xmlns:a16="http://schemas.microsoft.com/office/drawing/2014/main" id="{98DD5EE4-0982-DE43-B7CD-D704360F6C91}"/>
              </a:ext>
            </a:extLst>
          </p:cNvPr>
          <p:cNvPicPr>
            <a:picLocks noChangeAspect="1"/>
          </p:cNvPicPr>
          <p:nvPr/>
        </p:nvPicPr>
        <p:blipFill>
          <a:blip r:embed="rId3"/>
          <a:stretch>
            <a:fillRect/>
          </a:stretch>
        </p:blipFill>
        <p:spPr>
          <a:xfrm>
            <a:off x="1303120" y="4407386"/>
            <a:ext cx="1432560" cy="1193800"/>
          </a:xfrm>
          <a:prstGeom prst="rect">
            <a:avLst/>
          </a:prstGeom>
        </p:spPr>
      </p:pic>
      <p:pic>
        <p:nvPicPr>
          <p:cNvPr id="9" name="Image 8">
            <a:extLst>
              <a:ext uri="{FF2B5EF4-FFF2-40B4-BE49-F238E27FC236}">
                <a16:creationId xmlns:a16="http://schemas.microsoft.com/office/drawing/2014/main" id="{D89FF868-9C86-0644-BFD2-0D7AEAC62F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181" y="1681820"/>
            <a:ext cx="1941407" cy="2593803"/>
          </a:xfrm>
          <a:prstGeom prst="rect">
            <a:avLst/>
          </a:prstGeom>
        </p:spPr>
      </p:pic>
      <p:pic>
        <p:nvPicPr>
          <p:cNvPr id="11" name="Image 10">
            <a:extLst>
              <a:ext uri="{FF2B5EF4-FFF2-40B4-BE49-F238E27FC236}">
                <a16:creationId xmlns:a16="http://schemas.microsoft.com/office/drawing/2014/main" id="{B0400021-EA90-984A-8975-C23B5BDA02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6004" y="1693576"/>
            <a:ext cx="1820232" cy="2425267"/>
          </a:xfrm>
          <a:prstGeom prst="rect">
            <a:avLst/>
          </a:prstGeom>
        </p:spPr>
      </p:pic>
      <p:pic>
        <p:nvPicPr>
          <p:cNvPr id="13" name="Image 12">
            <a:extLst>
              <a:ext uri="{FF2B5EF4-FFF2-40B4-BE49-F238E27FC236}">
                <a16:creationId xmlns:a16="http://schemas.microsoft.com/office/drawing/2014/main" id="{A1E12E63-4206-5448-9C82-5645504676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2572" y="1681820"/>
            <a:ext cx="1941408" cy="2581432"/>
          </a:xfrm>
          <a:prstGeom prst="rect">
            <a:avLst/>
          </a:prstGeom>
        </p:spPr>
      </p:pic>
      <p:pic>
        <p:nvPicPr>
          <p:cNvPr id="15" name="Image 14">
            <a:extLst>
              <a:ext uri="{FF2B5EF4-FFF2-40B4-BE49-F238E27FC236}">
                <a16:creationId xmlns:a16="http://schemas.microsoft.com/office/drawing/2014/main" id="{B21BC76C-15A2-7949-A3A9-830EE961CCF8}"/>
              </a:ext>
            </a:extLst>
          </p:cNvPr>
          <p:cNvPicPr>
            <a:picLocks noChangeAspect="1"/>
          </p:cNvPicPr>
          <p:nvPr/>
        </p:nvPicPr>
        <p:blipFill>
          <a:blip r:embed="rId7"/>
          <a:stretch>
            <a:fillRect/>
          </a:stretch>
        </p:blipFill>
        <p:spPr>
          <a:xfrm>
            <a:off x="6493280" y="4263252"/>
            <a:ext cx="1790700" cy="736600"/>
          </a:xfrm>
          <a:prstGeom prst="rect">
            <a:avLst/>
          </a:prstGeom>
        </p:spPr>
      </p:pic>
      <p:pic>
        <p:nvPicPr>
          <p:cNvPr id="17" name="Image 16">
            <a:extLst>
              <a:ext uri="{FF2B5EF4-FFF2-40B4-BE49-F238E27FC236}">
                <a16:creationId xmlns:a16="http://schemas.microsoft.com/office/drawing/2014/main" id="{535981F9-C053-AF43-9F49-D5877CAF33F4}"/>
              </a:ext>
            </a:extLst>
          </p:cNvPr>
          <p:cNvPicPr>
            <a:picLocks noChangeAspect="1"/>
          </p:cNvPicPr>
          <p:nvPr/>
        </p:nvPicPr>
        <p:blipFill>
          <a:blip r:embed="rId8"/>
          <a:stretch>
            <a:fillRect/>
          </a:stretch>
        </p:blipFill>
        <p:spPr>
          <a:xfrm>
            <a:off x="6737967" y="5189181"/>
            <a:ext cx="1384300" cy="749300"/>
          </a:xfrm>
          <a:prstGeom prst="rect">
            <a:avLst/>
          </a:prstGeom>
        </p:spPr>
      </p:pic>
      <p:pic>
        <p:nvPicPr>
          <p:cNvPr id="19" name="Image 18">
            <a:extLst>
              <a:ext uri="{FF2B5EF4-FFF2-40B4-BE49-F238E27FC236}">
                <a16:creationId xmlns:a16="http://schemas.microsoft.com/office/drawing/2014/main" id="{2CABCD9F-0F2D-8541-899F-B8F6269D0CF5}"/>
              </a:ext>
            </a:extLst>
          </p:cNvPr>
          <p:cNvPicPr>
            <a:picLocks noChangeAspect="1"/>
          </p:cNvPicPr>
          <p:nvPr/>
        </p:nvPicPr>
        <p:blipFill>
          <a:blip r:embed="rId9"/>
          <a:stretch>
            <a:fillRect/>
          </a:stretch>
        </p:blipFill>
        <p:spPr>
          <a:xfrm>
            <a:off x="6737967" y="6100447"/>
            <a:ext cx="1384300" cy="647700"/>
          </a:xfrm>
          <a:prstGeom prst="rect">
            <a:avLst/>
          </a:prstGeom>
        </p:spPr>
      </p:pic>
    </p:spTree>
    <p:extLst>
      <p:ext uri="{BB962C8B-B14F-4D97-AF65-F5344CB8AC3E}">
        <p14:creationId xmlns:p14="http://schemas.microsoft.com/office/powerpoint/2010/main" val="242993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8B0BE-8876-FB4C-BF12-5702E06F0E8F}"/>
              </a:ext>
            </a:extLst>
          </p:cNvPr>
          <p:cNvSpPr>
            <a:spLocks noGrp="1"/>
          </p:cNvSpPr>
          <p:nvPr>
            <p:ph type="title"/>
          </p:nvPr>
        </p:nvSpPr>
        <p:spPr/>
        <p:txBody>
          <a:bodyPr/>
          <a:lstStyle/>
          <a:p>
            <a:r>
              <a:rPr lang="fr-FR" dirty="0"/>
              <a:t>Repérer le genre et le nombre d’un groupe nominal</a:t>
            </a:r>
          </a:p>
        </p:txBody>
      </p:sp>
      <p:pic>
        <p:nvPicPr>
          <p:cNvPr id="5" name="Image 4">
            <a:extLst>
              <a:ext uri="{FF2B5EF4-FFF2-40B4-BE49-F238E27FC236}">
                <a16:creationId xmlns:a16="http://schemas.microsoft.com/office/drawing/2014/main" id="{AA118166-361B-024B-8018-B3F1BC704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208" y="3559522"/>
            <a:ext cx="1329589" cy="1741836"/>
          </a:xfrm>
          <a:prstGeom prst="rect">
            <a:avLst/>
          </a:prstGeom>
        </p:spPr>
      </p:pic>
      <p:pic>
        <p:nvPicPr>
          <p:cNvPr id="7" name="Image 6">
            <a:extLst>
              <a:ext uri="{FF2B5EF4-FFF2-40B4-BE49-F238E27FC236}">
                <a16:creationId xmlns:a16="http://schemas.microsoft.com/office/drawing/2014/main" id="{1B9E7AA1-B010-AE4B-B85E-0489047C1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8407" y="2630049"/>
            <a:ext cx="1798337" cy="2305051"/>
          </a:xfrm>
          <a:prstGeom prst="rect">
            <a:avLst/>
          </a:prstGeom>
        </p:spPr>
      </p:pic>
      <p:pic>
        <p:nvPicPr>
          <p:cNvPr id="9" name="Image 8">
            <a:extLst>
              <a:ext uri="{FF2B5EF4-FFF2-40B4-BE49-F238E27FC236}">
                <a16:creationId xmlns:a16="http://schemas.microsoft.com/office/drawing/2014/main" id="{E52F5307-83D0-C344-A1BF-BB45A4C7A9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384" y="1831098"/>
            <a:ext cx="1283271" cy="1597902"/>
          </a:xfrm>
          <a:prstGeom prst="rect">
            <a:avLst/>
          </a:prstGeom>
        </p:spPr>
      </p:pic>
      <p:pic>
        <p:nvPicPr>
          <p:cNvPr id="11" name="Image 10">
            <a:extLst>
              <a:ext uri="{FF2B5EF4-FFF2-40B4-BE49-F238E27FC236}">
                <a16:creationId xmlns:a16="http://schemas.microsoft.com/office/drawing/2014/main" id="{8FCD9C5D-A95A-EE4C-B1DF-9646FB40A9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667" y="1831098"/>
            <a:ext cx="1319130" cy="1741835"/>
          </a:xfrm>
          <a:prstGeom prst="rect">
            <a:avLst/>
          </a:prstGeom>
        </p:spPr>
      </p:pic>
      <p:pic>
        <p:nvPicPr>
          <p:cNvPr id="12" name="Image 11">
            <a:extLst>
              <a:ext uri="{FF2B5EF4-FFF2-40B4-BE49-F238E27FC236}">
                <a16:creationId xmlns:a16="http://schemas.microsoft.com/office/drawing/2014/main" id="{3DE5B820-5013-E64F-BDDE-C7455D1CC108}"/>
              </a:ext>
            </a:extLst>
          </p:cNvPr>
          <p:cNvPicPr>
            <a:picLocks noChangeAspect="1"/>
          </p:cNvPicPr>
          <p:nvPr/>
        </p:nvPicPr>
        <p:blipFill>
          <a:blip r:embed="rId6"/>
          <a:stretch>
            <a:fillRect/>
          </a:stretch>
        </p:blipFill>
        <p:spPr>
          <a:xfrm>
            <a:off x="5476044" y="5342106"/>
            <a:ext cx="1790700" cy="736600"/>
          </a:xfrm>
          <a:prstGeom prst="rect">
            <a:avLst/>
          </a:prstGeom>
        </p:spPr>
      </p:pic>
      <p:pic>
        <p:nvPicPr>
          <p:cNvPr id="13" name="Image 12">
            <a:extLst>
              <a:ext uri="{FF2B5EF4-FFF2-40B4-BE49-F238E27FC236}">
                <a16:creationId xmlns:a16="http://schemas.microsoft.com/office/drawing/2014/main" id="{B0544088-A5D0-EA4A-ABB1-1AF3557188E1}"/>
              </a:ext>
            </a:extLst>
          </p:cNvPr>
          <p:cNvPicPr>
            <a:picLocks noChangeAspect="1"/>
          </p:cNvPicPr>
          <p:nvPr/>
        </p:nvPicPr>
        <p:blipFill>
          <a:blip r:embed="rId7"/>
          <a:stretch>
            <a:fillRect/>
          </a:stretch>
        </p:blipFill>
        <p:spPr>
          <a:xfrm>
            <a:off x="921667" y="5506869"/>
            <a:ext cx="1675667" cy="784028"/>
          </a:xfrm>
          <a:prstGeom prst="rect">
            <a:avLst/>
          </a:prstGeom>
        </p:spPr>
      </p:pic>
      <p:pic>
        <p:nvPicPr>
          <p:cNvPr id="15" name="Image 14">
            <a:extLst>
              <a:ext uri="{FF2B5EF4-FFF2-40B4-BE49-F238E27FC236}">
                <a16:creationId xmlns:a16="http://schemas.microsoft.com/office/drawing/2014/main" id="{D44A021B-6C4F-4D4F-998F-48E946117E0C}"/>
              </a:ext>
            </a:extLst>
          </p:cNvPr>
          <p:cNvPicPr>
            <a:picLocks noChangeAspect="1"/>
          </p:cNvPicPr>
          <p:nvPr/>
        </p:nvPicPr>
        <p:blipFill>
          <a:blip r:embed="rId8"/>
          <a:stretch>
            <a:fillRect/>
          </a:stretch>
        </p:blipFill>
        <p:spPr>
          <a:xfrm>
            <a:off x="3140245" y="5341578"/>
            <a:ext cx="1313352" cy="1004328"/>
          </a:xfrm>
          <a:prstGeom prst="rect">
            <a:avLst/>
          </a:prstGeom>
        </p:spPr>
      </p:pic>
      <p:pic>
        <p:nvPicPr>
          <p:cNvPr id="16" name="Image 15">
            <a:extLst>
              <a:ext uri="{FF2B5EF4-FFF2-40B4-BE49-F238E27FC236}">
                <a16:creationId xmlns:a16="http://schemas.microsoft.com/office/drawing/2014/main" id="{A296524F-EB5A-314D-8E18-9A33E466A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8384" y="3580250"/>
            <a:ext cx="1329589" cy="1741836"/>
          </a:xfrm>
          <a:prstGeom prst="rect">
            <a:avLst/>
          </a:prstGeom>
        </p:spPr>
      </p:pic>
    </p:spTree>
    <p:extLst>
      <p:ext uri="{BB962C8B-B14F-4D97-AF65-F5344CB8AC3E}">
        <p14:creationId xmlns:p14="http://schemas.microsoft.com/office/powerpoint/2010/main" val="409928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8B0BE-8876-FB4C-BF12-5702E06F0E8F}"/>
              </a:ext>
            </a:extLst>
          </p:cNvPr>
          <p:cNvSpPr>
            <a:spLocks noGrp="1"/>
          </p:cNvSpPr>
          <p:nvPr>
            <p:ph type="title"/>
          </p:nvPr>
        </p:nvSpPr>
        <p:spPr/>
        <p:txBody>
          <a:bodyPr/>
          <a:lstStyle/>
          <a:p>
            <a:r>
              <a:rPr lang="fr-FR" dirty="0"/>
              <a:t>Classer les groupes verbaux</a:t>
            </a:r>
          </a:p>
        </p:txBody>
      </p:sp>
      <p:pic>
        <p:nvPicPr>
          <p:cNvPr id="4" name="Image 3">
            <a:extLst>
              <a:ext uri="{FF2B5EF4-FFF2-40B4-BE49-F238E27FC236}">
                <a16:creationId xmlns:a16="http://schemas.microsoft.com/office/drawing/2014/main" id="{161F71B6-7855-3C48-A789-D745D9046E84}"/>
              </a:ext>
            </a:extLst>
          </p:cNvPr>
          <p:cNvPicPr>
            <a:picLocks noChangeAspect="1"/>
          </p:cNvPicPr>
          <p:nvPr/>
        </p:nvPicPr>
        <p:blipFill>
          <a:blip r:embed="rId2"/>
          <a:stretch>
            <a:fillRect/>
          </a:stretch>
        </p:blipFill>
        <p:spPr>
          <a:xfrm>
            <a:off x="838200" y="1828800"/>
            <a:ext cx="2705100" cy="3606800"/>
          </a:xfrm>
          <a:prstGeom prst="rect">
            <a:avLst/>
          </a:prstGeom>
        </p:spPr>
      </p:pic>
      <p:pic>
        <p:nvPicPr>
          <p:cNvPr id="8" name="Image 7">
            <a:extLst>
              <a:ext uri="{FF2B5EF4-FFF2-40B4-BE49-F238E27FC236}">
                <a16:creationId xmlns:a16="http://schemas.microsoft.com/office/drawing/2014/main" id="{9C2B9B49-6FAE-4147-AE94-73F66764DAE7}"/>
              </a:ext>
            </a:extLst>
          </p:cNvPr>
          <p:cNvPicPr>
            <a:picLocks noChangeAspect="1"/>
          </p:cNvPicPr>
          <p:nvPr/>
        </p:nvPicPr>
        <p:blipFill>
          <a:blip r:embed="rId3"/>
          <a:stretch>
            <a:fillRect/>
          </a:stretch>
        </p:blipFill>
        <p:spPr>
          <a:xfrm>
            <a:off x="4176879" y="1828800"/>
            <a:ext cx="3838241" cy="1183217"/>
          </a:xfrm>
          <a:prstGeom prst="rect">
            <a:avLst/>
          </a:prstGeom>
        </p:spPr>
      </p:pic>
      <p:pic>
        <p:nvPicPr>
          <p:cNvPr id="14" name="Image 13">
            <a:extLst>
              <a:ext uri="{FF2B5EF4-FFF2-40B4-BE49-F238E27FC236}">
                <a16:creationId xmlns:a16="http://schemas.microsoft.com/office/drawing/2014/main" id="{F09F31AA-38FD-4645-9600-05F5A794DD08}"/>
              </a:ext>
            </a:extLst>
          </p:cNvPr>
          <p:cNvPicPr>
            <a:picLocks noChangeAspect="1"/>
          </p:cNvPicPr>
          <p:nvPr/>
        </p:nvPicPr>
        <p:blipFill>
          <a:blip r:embed="rId4"/>
          <a:stretch>
            <a:fillRect/>
          </a:stretch>
        </p:blipFill>
        <p:spPr>
          <a:xfrm>
            <a:off x="4176879" y="3251199"/>
            <a:ext cx="4876175" cy="1325562"/>
          </a:xfrm>
          <a:prstGeom prst="rect">
            <a:avLst/>
          </a:prstGeom>
        </p:spPr>
      </p:pic>
      <p:pic>
        <p:nvPicPr>
          <p:cNvPr id="18" name="Image 17">
            <a:extLst>
              <a:ext uri="{FF2B5EF4-FFF2-40B4-BE49-F238E27FC236}">
                <a16:creationId xmlns:a16="http://schemas.microsoft.com/office/drawing/2014/main" id="{842D559A-757C-BD48-82E5-9D75B07CE97A}"/>
              </a:ext>
            </a:extLst>
          </p:cNvPr>
          <p:cNvPicPr>
            <a:picLocks noChangeAspect="1"/>
          </p:cNvPicPr>
          <p:nvPr/>
        </p:nvPicPr>
        <p:blipFill>
          <a:blip r:embed="rId5"/>
          <a:stretch>
            <a:fillRect/>
          </a:stretch>
        </p:blipFill>
        <p:spPr>
          <a:xfrm>
            <a:off x="4176879" y="4807475"/>
            <a:ext cx="4876174" cy="962403"/>
          </a:xfrm>
          <a:prstGeom prst="rect">
            <a:avLst/>
          </a:prstGeom>
        </p:spPr>
      </p:pic>
      <p:pic>
        <p:nvPicPr>
          <p:cNvPr id="20" name="Image 19">
            <a:extLst>
              <a:ext uri="{FF2B5EF4-FFF2-40B4-BE49-F238E27FC236}">
                <a16:creationId xmlns:a16="http://schemas.microsoft.com/office/drawing/2014/main" id="{9B9BCBE0-3A63-7A49-99A7-2D1AE33384A7}"/>
              </a:ext>
            </a:extLst>
          </p:cNvPr>
          <p:cNvPicPr>
            <a:picLocks noChangeAspect="1"/>
          </p:cNvPicPr>
          <p:nvPr/>
        </p:nvPicPr>
        <p:blipFill>
          <a:blip r:embed="rId6"/>
          <a:stretch>
            <a:fillRect/>
          </a:stretch>
        </p:blipFill>
        <p:spPr>
          <a:xfrm>
            <a:off x="8597190" y="1648815"/>
            <a:ext cx="3073400" cy="1363202"/>
          </a:xfrm>
          <a:prstGeom prst="rect">
            <a:avLst/>
          </a:prstGeom>
        </p:spPr>
      </p:pic>
    </p:spTree>
    <p:extLst>
      <p:ext uri="{BB962C8B-B14F-4D97-AF65-F5344CB8AC3E}">
        <p14:creationId xmlns:p14="http://schemas.microsoft.com/office/powerpoint/2010/main" val="280042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53677D6-4DC5-A145-9C97-7426088A5326}"/>
              </a:ext>
            </a:extLst>
          </p:cNvPr>
          <p:cNvSpPr>
            <a:spLocks noGrp="1"/>
          </p:cNvSpPr>
          <p:nvPr>
            <p:ph type="title"/>
          </p:nvPr>
        </p:nvSpPr>
        <p:spPr>
          <a:xfrm>
            <a:off x="9342120" y="3276600"/>
            <a:ext cx="2430780" cy="1645920"/>
          </a:xfrm>
        </p:spPr>
        <p:txBody>
          <a:bodyPr>
            <a:noAutofit/>
          </a:bodyPr>
          <a:lstStyle/>
          <a:p>
            <a:r>
              <a:rPr lang="fr-FR" sz="4400" dirty="0"/>
              <a:t>La place de l’étude de la langue dans un emploi du temps</a:t>
            </a:r>
          </a:p>
        </p:txBody>
      </p:sp>
      <p:pic>
        <p:nvPicPr>
          <p:cNvPr id="10" name="Espace réservé du contenu 9">
            <a:extLst>
              <a:ext uri="{FF2B5EF4-FFF2-40B4-BE49-F238E27FC236}">
                <a16:creationId xmlns:a16="http://schemas.microsoft.com/office/drawing/2014/main" id="{594421C0-2498-A64B-8B06-883FA147DCA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9643" r="2600" b="7856"/>
          <a:stretch/>
        </p:blipFill>
        <p:spPr>
          <a:xfrm>
            <a:off x="122778" y="304800"/>
            <a:ext cx="8782022" cy="6248400"/>
          </a:xfrm>
        </p:spPr>
      </p:pic>
    </p:spTree>
    <p:extLst>
      <p:ext uri="{BB962C8B-B14F-4D97-AF65-F5344CB8AC3E}">
        <p14:creationId xmlns:p14="http://schemas.microsoft.com/office/powerpoint/2010/main" val="72312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92FAF-AA8A-1D44-9CE2-601762945757}"/>
              </a:ext>
            </a:extLst>
          </p:cNvPr>
          <p:cNvSpPr>
            <a:spLocks noGrp="1"/>
          </p:cNvSpPr>
          <p:nvPr>
            <p:ph type="title"/>
          </p:nvPr>
        </p:nvSpPr>
        <p:spPr/>
        <p:txBody>
          <a:bodyPr/>
          <a:lstStyle/>
          <a:p>
            <a:r>
              <a:rPr lang="fr-FR" dirty="0"/>
              <a:t>Classer les groupes circonstanciels</a:t>
            </a:r>
          </a:p>
        </p:txBody>
      </p:sp>
      <p:pic>
        <p:nvPicPr>
          <p:cNvPr id="5" name="Image 4">
            <a:extLst>
              <a:ext uri="{FF2B5EF4-FFF2-40B4-BE49-F238E27FC236}">
                <a16:creationId xmlns:a16="http://schemas.microsoft.com/office/drawing/2014/main" id="{CDFA22E7-A6A8-3A49-B9FD-E6B50C773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356" y="1373188"/>
            <a:ext cx="1626400" cy="2055812"/>
          </a:xfrm>
          <a:prstGeom prst="rect">
            <a:avLst/>
          </a:prstGeom>
        </p:spPr>
      </p:pic>
      <p:pic>
        <p:nvPicPr>
          <p:cNvPr id="7" name="Image 6">
            <a:extLst>
              <a:ext uri="{FF2B5EF4-FFF2-40B4-BE49-F238E27FC236}">
                <a16:creationId xmlns:a16="http://schemas.microsoft.com/office/drawing/2014/main" id="{93064B2D-88BF-5149-A3F9-60A04706D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0044" y="1373188"/>
            <a:ext cx="2064712" cy="2732506"/>
          </a:xfrm>
          <a:prstGeom prst="rect">
            <a:avLst/>
          </a:prstGeom>
        </p:spPr>
      </p:pic>
      <p:pic>
        <p:nvPicPr>
          <p:cNvPr id="9" name="Image 8">
            <a:extLst>
              <a:ext uri="{FF2B5EF4-FFF2-40B4-BE49-F238E27FC236}">
                <a16:creationId xmlns:a16="http://schemas.microsoft.com/office/drawing/2014/main" id="{D106AA50-5FCB-8F4F-8106-CB52D449A8D2}"/>
              </a:ext>
            </a:extLst>
          </p:cNvPr>
          <p:cNvPicPr>
            <a:picLocks noChangeAspect="1"/>
          </p:cNvPicPr>
          <p:nvPr/>
        </p:nvPicPr>
        <p:blipFill>
          <a:blip r:embed="rId4"/>
          <a:stretch>
            <a:fillRect/>
          </a:stretch>
        </p:blipFill>
        <p:spPr>
          <a:xfrm>
            <a:off x="541866" y="3594980"/>
            <a:ext cx="3860554" cy="842083"/>
          </a:xfrm>
          <a:prstGeom prst="rect">
            <a:avLst/>
          </a:prstGeom>
        </p:spPr>
      </p:pic>
      <p:pic>
        <p:nvPicPr>
          <p:cNvPr id="11" name="Image 10">
            <a:extLst>
              <a:ext uri="{FF2B5EF4-FFF2-40B4-BE49-F238E27FC236}">
                <a16:creationId xmlns:a16="http://schemas.microsoft.com/office/drawing/2014/main" id="{272DC3EC-7C1A-9E4B-B483-34386E960517}"/>
              </a:ext>
            </a:extLst>
          </p:cNvPr>
          <p:cNvPicPr>
            <a:picLocks noChangeAspect="1"/>
          </p:cNvPicPr>
          <p:nvPr/>
        </p:nvPicPr>
        <p:blipFill>
          <a:blip r:embed="rId5"/>
          <a:stretch>
            <a:fillRect/>
          </a:stretch>
        </p:blipFill>
        <p:spPr>
          <a:xfrm>
            <a:off x="541866" y="5523441"/>
            <a:ext cx="3913718" cy="910167"/>
          </a:xfrm>
          <a:prstGeom prst="rect">
            <a:avLst/>
          </a:prstGeom>
        </p:spPr>
      </p:pic>
      <p:pic>
        <p:nvPicPr>
          <p:cNvPr id="13" name="Image 12">
            <a:extLst>
              <a:ext uri="{FF2B5EF4-FFF2-40B4-BE49-F238E27FC236}">
                <a16:creationId xmlns:a16="http://schemas.microsoft.com/office/drawing/2014/main" id="{FEC4BE34-3BF7-E943-A8A7-7D621CE7D375}"/>
              </a:ext>
            </a:extLst>
          </p:cNvPr>
          <p:cNvPicPr>
            <a:picLocks noChangeAspect="1"/>
          </p:cNvPicPr>
          <p:nvPr/>
        </p:nvPicPr>
        <p:blipFill>
          <a:blip r:embed="rId6"/>
          <a:stretch>
            <a:fillRect/>
          </a:stretch>
        </p:blipFill>
        <p:spPr>
          <a:xfrm>
            <a:off x="541866" y="4515378"/>
            <a:ext cx="3860554" cy="817914"/>
          </a:xfrm>
          <a:prstGeom prst="rect">
            <a:avLst/>
          </a:prstGeom>
        </p:spPr>
      </p:pic>
    </p:spTree>
    <p:extLst>
      <p:ext uri="{BB962C8B-B14F-4D97-AF65-F5344CB8AC3E}">
        <p14:creationId xmlns:p14="http://schemas.microsoft.com/office/powerpoint/2010/main" val="229053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6B5DE-EF3B-D04E-BC15-0DC4B82B791D}"/>
              </a:ext>
            </a:extLst>
          </p:cNvPr>
          <p:cNvSpPr>
            <a:spLocks noGrp="1"/>
          </p:cNvSpPr>
          <p:nvPr>
            <p:ph type="title"/>
          </p:nvPr>
        </p:nvSpPr>
        <p:spPr/>
        <p:txBody>
          <a:bodyPr/>
          <a:lstStyle/>
          <a:p>
            <a:r>
              <a:rPr lang="fr-FR" dirty="0"/>
              <a:t>Compléter le groupe sujet ou le groupe verbal</a:t>
            </a:r>
          </a:p>
        </p:txBody>
      </p:sp>
      <p:pic>
        <p:nvPicPr>
          <p:cNvPr id="5" name="Image 4">
            <a:extLst>
              <a:ext uri="{FF2B5EF4-FFF2-40B4-BE49-F238E27FC236}">
                <a16:creationId xmlns:a16="http://schemas.microsoft.com/office/drawing/2014/main" id="{551E2912-2B79-6343-B9C6-1C1295D945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90688"/>
            <a:ext cx="7543800" cy="4605227"/>
          </a:xfrm>
          <a:prstGeom prst="rect">
            <a:avLst/>
          </a:prstGeom>
        </p:spPr>
      </p:pic>
      <p:sp>
        <p:nvSpPr>
          <p:cNvPr id="6" name="ZoneTexte 5">
            <a:extLst>
              <a:ext uri="{FF2B5EF4-FFF2-40B4-BE49-F238E27FC236}">
                <a16:creationId xmlns:a16="http://schemas.microsoft.com/office/drawing/2014/main" id="{A2B43ACF-592C-4D4D-975D-A62C396F5677}"/>
              </a:ext>
            </a:extLst>
          </p:cNvPr>
          <p:cNvSpPr txBox="1"/>
          <p:nvPr/>
        </p:nvSpPr>
        <p:spPr>
          <a:xfrm>
            <a:off x="1120140" y="6492875"/>
            <a:ext cx="3489960" cy="274320"/>
          </a:xfrm>
          <a:prstGeom prst="rect">
            <a:avLst/>
          </a:prstGeom>
          <a:noFill/>
        </p:spPr>
        <p:txBody>
          <a:bodyPr wrap="square" rtlCol="0">
            <a:spAutoFit/>
          </a:bodyPr>
          <a:lstStyle/>
          <a:p>
            <a:pPr algn="ctr"/>
            <a:r>
              <a:rPr lang="fr-FR" sz="1200" i="1" dirty="0"/>
              <a:t>CP-CE1 Sylvie Weil école Le </a:t>
            </a:r>
            <a:r>
              <a:rPr lang="fr-FR" sz="1200" i="1" dirty="0" err="1"/>
              <a:t>Devens</a:t>
            </a:r>
            <a:r>
              <a:rPr lang="fr-FR" sz="1200" i="1" dirty="0"/>
              <a:t> MOUGINS</a:t>
            </a:r>
          </a:p>
        </p:txBody>
      </p:sp>
    </p:spTree>
    <p:extLst>
      <p:ext uri="{BB962C8B-B14F-4D97-AF65-F5344CB8AC3E}">
        <p14:creationId xmlns:p14="http://schemas.microsoft.com/office/powerpoint/2010/main" val="391624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E334E-C2A7-B341-ABBB-E12912C3A2C8}"/>
              </a:ext>
            </a:extLst>
          </p:cNvPr>
          <p:cNvSpPr>
            <a:spLocks noGrp="1"/>
          </p:cNvSpPr>
          <p:nvPr>
            <p:ph type="title"/>
          </p:nvPr>
        </p:nvSpPr>
        <p:spPr/>
        <p:txBody>
          <a:bodyPr/>
          <a:lstStyle/>
          <a:p>
            <a:r>
              <a:rPr lang="fr-FR" dirty="0"/>
              <a:t>Ecrire une phrase à contrainte</a:t>
            </a:r>
          </a:p>
        </p:txBody>
      </p:sp>
      <p:grpSp>
        <p:nvGrpSpPr>
          <p:cNvPr id="3" name="Groupe 2">
            <a:extLst>
              <a:ext uri="{FF2B5EF4-FFF2-40B4-BE49-F238E27FC236}">
                <a16:creationId xmlns:a16="http://schemas.microsoft.com/office/drawing/2014/main" id="{9423FE37-1EED-1D45-812C-304A84B162C5}"/>
              </a:ext>
            </a:extLst>
          </p:cNvPr>
          <p:cNvGrpSpPr/>
          <p:nvPr/>
        </p:nvGrpSpPr>
        <p:grpSpPr>
          <a:xfrm>
            <a:off x="586317" y="1342013"/>
            <a:ext cx="5847494" cy="5463251"/>
            <a:chOff x="586317" y="1342013"/>
            <a:chExt cx="5847494" cy="5463251"/>
          </a:xfrm>
        </p:grpSpPr>
        <p:pic>
          <p:nvPicPr>
            <p:cNvPr id="5" name="Image 4">
              <a:extLst>
                <a:ext uri="{FF2B5EF4-FFF2-40B4-BE49-F238E27FC236}">
                  <a16:creationId xmlns:a16="http://schemas.microsoft.com/office/drawing/2014/main" id="{E1C8E0ED-A14D-394D-A102-BE5F465A81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317" y="1435631"/>
              <a:ext cx="1699683" cy="1624632"/>
            </a:xfrm>
            <a:prstGeom prst="rect">
              <a:avLst/>
            </a:prstGeom>
          </p:spPr>
        </p:pic>
        <p:pic>
          <p:nvPicPr>
            <p:cNvPr id="7" name="Image 6">
              <a:extLst>
                <a:ext uri="{FF2B5EF4-FFF2-40B4-BE49-F238E27FC236}">
                  <a16:creationId xmlns:a16="http://schemas.microsoft.com/office/drawing/2014/main" id="{B1AD64DB-3F58-8442-A959-44248592D5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1342013"/>
              <a:ext cx="1996040" cy="1811867"/>
            </a:xfrm>
            <a:prstGeom prst="rect">
              <a:avLst/>
            </a:prstGeom>
          </p:spPr>
        </p:pic>
        <p:pic>
          <p:nvPicPr>
            <p:cNvPr id="9" name="Image 8">
              <a:extLst>
                <a:ext uri="{FF2B5EF4-FFF2-40B4-BE49-F238E27FC236}">
                  <a16:creationId xmlns:a16="http://schemas.microsoft.com/office/drawing/2014/main" id="{A6055279-8422-914B-8C5F-D58794956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3923" y="1423070"/>
              <a:ext cx="1899888" cy="1782671"/>
            </a:xfrm>
            <a:prstGeom prst="rect">
              <a:avLst/>
            </a:prstGeom>
          </p:spPr>
        </p:pic>
        <p:pic>
          <p:nvPicPr>
            <p:cNvPr id="10" name="Image 9">
              <a:extLst>
                <a:ext uri="{FF2B5EF4-FFF2-40B4-BE49-F238E27FC236}">
                  <a16:creationId xmlns:a16="http://schemas.microsoft.com/office/drawing/2014/main" id="{78C26B86-0F1E-3C4D-813A-28AC4E82A4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845" y="3024350"/>
              <a:ext cx="1090062" cy="1456369"/>
            </a:xfrm>
            <a:prstGeom prst="rect">
              <a:avLst/>
            </a:prstGeom>
          </p:spPr>
        </p:pic>
        <p:pic>
          <p:nvPicPr>
            <p:cNvPr id="11" name="Image 10">
              <a:extLst>
                <a:ext uri="{FF2B5EF4-FFF2-40B4-BE49-F238E27FC236}">
                  <a16:creationId xmlns:a16="http://schemas.microsoft.com/office/drawing/2014/main" id="{F5B7705B-64A7-504C-B707-24C291D182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111111" y="5707153"/>
              <a:ext cx="881890" cy="1098111"/>
            </a:xfrm>
            <a:prstGeom prst="rect">
              <a:avLst/>
            </a:prstGeom>
          </p:spPr>
        </p:pic>
        <p:pic>
          <p:nvPicPr>
            <p:cNvPr id="12" name="Image 11">
              <a:extLst>
                <a:ext uri="{FF2B5EF4-FFF2-40B4-BE49-F238E27FC236}">
                  <a16:creationId xmlns:a16="http://schemas.microsoft.com/office/drawing/2014/main" id="{7D52C829-1201-0F46-ABEF-913519650E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050845" y="4393925"/>
              <a:ext cx="1002421" cy="1313228"/>
            </a:xfrm>
            <a:prstGeom prst="rect">
              <a:avLst/>
            </a:prstGeom>
          </p:spPr>
        </p:pic>
        <p:pic>
          <p:nvPicPr>
            <p:cNvPr id="13" name="Image 12">
              <a:extLst>
                <a:ext uri="{FF2B5EF4-FFF2-40B4-BE49-F238E27FC236}">
                  <a16:creationId xmlns:a16="http://schemas.microsoft.com/office/drawing/2014/main" id="{C12D1BE9-E342-764D-9761-85B7A5D4B1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31377" y="3205741"/>
              <a:ext cx="1268567" cy="1678863"/>
            </a:xfrm>
            <a:prstGeom prst="rect">
              <a:avLst/>
            </a:prstGeom>
          </p:spPr>
        </p:pic>
      </p:grpSp>
      <p:pic>
        <p:nvPicPr>
          <p:cNvPr id="15" name="Image 14">
            <a:extLst>
              <a:ext uri="{FF2B5EF4-FFF2-40B4-BE49-F238E27FC236}">
                <a16:creationId xmlns:a16="http://schemas.microsoft.com/office/drawing/2014/main" id="{7D90DBCA-E032-A441-A9C1-375CAE9E48E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5563883" y="1541636"/>
            <a:ext cx="1672121" cy="8358057"/>
          </a:xfrm>
          <a:prstGeom prst="rect">
            <a:avLst/>
          </a:prstGeom>
        </p:spPr>
      </p:pic>
    </p:spTree>
    <p:extLst>
      <p:ext uri="{BB962C8B-B14F-4D97-AF65-F5344CB8AC3E}">
        <p14:creationId xmlns:p14="http://schemas.microsoft.com/office/powerpoint/2010/main" val="335457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1407603-7E78-7843-B9D5-BA092C799BCB}"/>
              </a:ext>
            </a:extLst>
          </p:cNvPr>
          <p:cNvSpPr>
            <a:spLocks noGrp="1"/>
          </p:cNvSpPr>
          <p:nvPr>
            <p:ph type="title"/>
          </p:nvPr>
        </p:nvSpPr>
        <p:spPr>
          <a:xfrm>
            <a:off x="9180576" y="1783080"/>
            <a:ext cx="2432304" cy="1645920"/>
          </a:xfrm>
        </p:spPr>
        <p:txBody>
          <a:bodyPr/>
          <a:lstStyle/>
          <a:p>
            <a:r>
              <a:rPr lang="fr-FR" sz="4800" dirty="0"/>
              <a:t>L’accord sujet-verbe</a:t>
            </a:r>
          </a:p>
        </p:txBody>
      </p:sp>
      <p:sp>
        <p:nvSpPr>
          <p:cNvPr id="9" name="Espace réservé du numéro de diapositive 8">
            <a:extLst>
              <a:ext uri="{FF2B5EF4-FFF2-40B4-BE49-F238E27FC236}">
                <a16:creationId xmlns:a16="http://schemas.microsoft.com/office/drawing/2014/main" id="{53E15D3D-CEF2-4047-B2AE-3CAB2FFCB0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sp>
        <p:nvSpPr>
          <p:cNvPr id="16" name="ZoneTexte 15">
            <a:extLst>
              <a:ext uri="{FF2B5EF4-FFF2-40B4-BE49-F238E27FC236}">
                <a16:creationId xmlns:a16="http://schemas.microsoft.com/office/drawing/2014/main" id="{7C01159B-EDE5-7D4F-973E-79B3632C3779}"/>
              </a:ext>
            </a:extLst>
          </p:cNvPr>
          <p:cNvSpPr txBox="1"/>
          <p:nvPr/>
        </p:nvSpPr>
        <p:spPr>
          <a:xfrm>
            <a:off x="472440" y="5394961"/>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rPr>
              <a:t>CE1 Maryline Cortes école Marie Curie PEGOMAS</a:t>
            </a:r>
          </a:p>
        </p:txBody>
      </p:sp>
      <p:pic>
        <p:nvPicPr>
          <p:cNvPr id="11" name="Espace réservé pour une image  11">
            <a:extLst>
              <a:ext uri="{FF2B5EF4-FFF2-40B4-BE49-F238E27FC236}">
                <a16:creationId xmlns:a16="http://schemas.microsoft.com/office/drawing/2014/main" id="{53ED1D28-379F-1B41-B54B-96051CA8DC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231" y="603504"/>
            <a:ext cx="8247889" cy="2337816"/>
          </a:xfrm>
          <a:prstGeom prst="rect">
            <a:avLst/>
          </a:prstGeom>
          <a:solidFill>
            <a:schemeClr val="accent6">
              <a:lumMod val="60000"/>
              <a:lumOff val="40000"/>
            </a:schemeClr>
          </a:solidFill>
          <a:ln>
            <a:solidFill>
              <a:schemeClr val="tx1"/>
            </a:solidFill>
          </a:ln>
        </p:spPr>
      </p:pic>
      <p:pic>
        <p:nvPicPr>
          <p:cNvPr id="13" name="Image 12">
            <a:extLst>
              <a:ext uri="{FF2B5EF4-FFF2-40B4-BE49-F238E27FC236}">
                <a16:creationId xmlns:a16="http://schemas.microsoft.com/office/drawing/2014/main" id="{91573F22-D07B-FC45-800A-2A5D032CE8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232" y="3916681"/>
            <a:ext cx="8260420" cy="1170768"/>
          </a:xfrm>
          <a:prstGeom prst="rect">
            <a:avLst/>
          </a:prstGeom>
          <a:ln>
            <a:solidFill>
              <a:schemeClr val="tx1"/>
            </a:solidFill>
          </a:ln>
        </p:spPr>
      </p:pic>
    </p:spTree>
    <p:extLst>
      <p:ext uri="{BB962C8B-B14F-4D97-AF65-F5344CB8AC3E}">
        <p14:creationId xmlns:p14="http://schemas.microsoft.com/office/powerpoint/2010/main" val="453025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F139044-6B6B-704F-9793-F4C59EC898D0}"/>
              </a:ext>
            </a:extLst>
          </p:cNvPr>
          <p:cNvSpPr>
            <a:spLocks noGrp="1"/>
          </p:cNvSpPr>
          <p:nvPr>
            <p:ph type="title"/>
          </p:nvPr>
        </p:nvSpPr>
        <p:spPr/>
        <p:txBody>
          <a:bodyPr/>
          <a:lstStyle/>
          <a:p>
            <a:r>
              <a:rPr lang="fr-FR" dirty="0"/>
              <a:t>Des repères de progressivité et des attendus</a:t>
            </a:r>
          </a:p>
        </p:txBody>
      </p:sp>
      <p:sp>
        <p:nvSpPr>
          <p:cNvPr id="6" name="Rectangle 5">
            <a:extLst>
              <a:ext uri="{FF2B5EF4-FFF2-40B4-BE49-F238E27FC236}">
                <a16:creationId xmlns:a16="http://schemas.microsoft.com/office/drawing/2014/main" id="{B6FEB98B-E777-4645-9571-6F221FCFD5F4}"/>
              </a:ext>
            </a:extLst>
          </p:cNvPr>
          <p:cNvSpPr/>
          <p:nvPr/>
        </p:nvSpPr>
        <p:spPr>
          <a:xfrm>
            <a:off x="660400" y="1690688"/>
            <a:ext cx="4597400"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Bell MT" panose="02020503060305020303" pitchFamily="18" charset="77"/>
              </a:rPr>
              <a:t>CP : Les élèves sont amenés à </a:t>
            </a:r>
            <a:r>
              <a:rPr kumimoji="0" lang="fr-FR" sz="2400" b="1" i="0" u="none" strike="noStrike" kern="1200" cap="none" spc="0" normalizeH="0" baseline="0" noProof="0" dirty="0">
                <a:ln>
                  <a:noFill/>
                </a:ln>
                <a:solidFill>
                  <a:prstClr val="black"/>
                </a:solidFill>
                <a:effectLst/>
                <a:uLnTx/>
                <a:uFillTx/>
                <a:latin typeface="Bell MT" panose="02020503060305020303" pitchFamily="18" charset="77"/>
              </a:rPr>
              <a:t>repérer et identifier </a:t>
            </a:r>
            <a:r>
              <a:rPr kumimoji="0" lang="fr-FR" sz="2400" b="0" i="0" u="none" strike="noStrike" kern="1200" cap="none" spc="0" normalizeH="0" baseline="0" noProof="0" dirty="0">
                <a:ln>
                  <a:noFill/>
                </a:ln>
                <a:solidFill>
                  <a:prstClr val="black"/>
                </a:solidFill>
                <a:effectLst/>
                <a:uLnTx/>
                <a:uFillTx/>
                <a:latin typeface="Bell MT" panose="02020503060305020303" pitchFamily="18" charset="77"/>
              </a:rPr>
              <a:t>les régularités</a:t>
            </a:r>
            <a:r>
              <a:rPr kumimoji="0" lang="fr-FR" sz="2400" b="1" i="0" u="none" strike="noStrike" kern="1200" cap="none" spc="0" normalizeH="0" baseline="0" noProof="0" dirty="0">
                <a:ln>
                  <a:noFill/>
                </a:ln>
                <a:solidFill>
                  <a:prstClr val="black"/>
                </a:solidFill>
                <a:effectLst/>
                <a:uLnTx/>
                <a:uFillTx/>
                <a:latin typeface="Bell MT" panose="02020503060305020303" pitchFamily="18" charset="77"/>
              </a:rPr>
              <a:t> audibles </a:t>
            </a:r>
            <a:r>
              <a:rPr kumimoji="0" lang="fr-FR" sz="2400" b="0" i="0" u="none" strike="noStrike" kern="1200" cap="none" spc="0" normalizeH="0" baseline="0" noProof="0" dirty="0">
                <a:ln>
                  <a:noFill/>
                </a:ln>
                <a:solidFill>
                  <a:prstClr val="black"/>
                </a:solidFill>
                <a:effectLst/>
                <a:uLnTx/>
                <a:uFillTx/>
                <a:latin typeface="Bell MT" panose="02020503060305020303" pitchFamily="18" charset="77"/>
              </a:rPr>
              <a:t>(masculin/féminin) puis </a:t>
            </a:r>
            <a:r>
              <a:rPr kumimoji="0" lang="fr-FR" sz="2400" b="1" i="0" u="none" strike="noStrike" kern="1200" cap="none" spc="0" normalizeH="0" baseline="0" noProof="0" dirty="0">
                <a:ln>
                  <a:noFill/>
                </a:ln>
                <a:solidFill>
                  <a:prstClr val="black"/>
                </a:solidFill>
                <a:effectLst/>
                <a:uLnTx/>
                <a:uFillTx/>
                <a:latin typeface="Bell MT" panose="02020503060305020303" pitchFamily="18" charset="77"/>
              </a:rPr>
              <a:t>visibles </a:t>
            </a:r>
            <a:r>
              <a:rPr kumimoji="0" lang="fr-FR" sz="2400" b="0" i="0" u="none" strike="noStrike" kern="1200" cap="none" spc="0" normalizeH="0" baseline="0" noProof="0" dirty="0">
                <a:ln>
                  <a:noFill/>
                </a:ln>
                <a:solidFill>
                  <a:prstClr val="black"/>
                </a:solidFill>
                <a:effectLst/>
                <a:uLnTx/>
                <a:uFillTx/>
                <a:latin typeface="Bell MT" panose="02020503060305020303" pitchFamily="18" charset="77"/>
              </a:rPr>
              <a:t>(singulier/pluriel) dans certaines chaines d’accord (genre et nombre pour le groupe nominal).</a:t>
            </a:r>
          </a:p>
        </p:txBody>
      </p:sp>
      <p:sp>
        <p:nvSpPr>
          <p:cNvPr id="2" name="Rectangle 1">
            <a:extLst>
              <a:ext uri="{FF2B5EF4-FFF2-40B4-BE49-F238E27FC236}">
                <a16:creationId xmlns:a16="http://schemas.microsoft.com/office/drawing/2014/main" id="{9748CDA2-290D-5647-8C56-D2063E0DD01A}"/>
              </a:ext>
            </a:extLst>
          </p:cNvPr>
          <p:cNvSpPr/>
          <p:nvPr/>
        </p:nvSpPr>
        <p:spPr>
          <a:xfrm>
            <a:off x="5613400" y="1475869"/>
            <a:ext cx="6239934" cy="1569660"/>
          </a:xfrm>
          <a:prstGeom prst="rect">
            <a:avLst/>
          </a:prstGeom>
        </p:spPr>
        <p:txBody>
          <a:bodyPr wrap="square">
            <a:spAutoFit/>
          </a:bodyPr>
          <a:lstStyle/>
          <a:p>
            <a:pPr lvl="0">
              <a:defRPr/>
            </a:pPr>
            <a:r>
              <a:rPr lang="fr-FR" sz="2400" dirty="0">
                <a:solidFill>
                  <a:prstClr val="black"/>
                </a:solidFill>
                <a:latin typeface="Bell MT" panose="02020503060305020303" pitchFamily="18" charset="77"/>
              </a:rPr>
              <a:t>CE1 : Ils observent puis comprennent les propriétés permettant </a:t>
            </a:r>
            <a:r>
              <a:rPr lang="fr-FR" sz="2400" b="1" dirty="0">
                <a:solidFill>
                  <a:prstClr val="black"/>
                </a:solidFill>
                <a:latin typeface="Bell MT" panose="02020503060305020303" pitchFamily="18" charset="77"/>
              </a:rPr>
              <a:t>d’identifier le sujet et le verbe afin de mieux comprendre les relations des groupes au sein de la phrase. </a:t>
            </a:r>
          </a:p>
        </p:txBody>
      </p:sp>
      <p:sp>
        <p:nvSpPr>
          <p:cNvPr id="3" name="Rectangle 2">
            <a:extLst>
              <a:ext uri="{FF2B5EF4-FFF2-40B4-BE49-F238E27FC236}">
                <a16:creationId xmlns:a16="http://schemas.microsoft.com/office/drawing/2014/main" id="{6D2A0DFC-AAD0-F040-8F74-BA0F38983216}"/>
              </a:ext>
            </a:extLst>
          </p:cNvPr>
          <p:cNvSpPr/>
          <p:nvPr/>
        </p:nvSpPr>
        <p:spPr>
          <a:xfrm>
            <a:off x="787400" y="5064525"/>
            <a:ext cx="11404600" cy="1384995"/>
          </a:xfrm>
          <a:prstGeom prst="rect">
            <a:avLst/>
          </a:prstGeom>
        </p:spPr>
        <p:txBody>
          <a:bodyPr wrap="square">
            <a:spAutoFit/>
          </a:bodyPr>
          <a:lstStyle/>
          <a:p>
            <a:r>
              <a:rPr lang="fr-FR" sz="2800" b="1" u="sng" dirty="0">
                <a:latin typeface="Bell MT" panose="02020503060305020303" pitchFamily="18" charset="77"/>
              </a:rPr>
              <a:t>Attendu fin de cycle 2</a:t>
            </a:r>
          </a:p>
          <a:p>
            <a:r>
              <a:rPr lang="fr-FR" sz="2800" b="1" dirty="0">
                <a:latin typeface="Bell MT" panose="02020503060305020303" pitchFamily="18" charset="77"/>
              </a:rPr>
              <a:t>Identifier la relation sujet-verbe (identification dans les situations simples). </a:t>
            </a:r>
            <a:endParaRPr lang="fr-FR" sz="2800" b="1" dirty="0">
              <a:effectLst/>
              <a:latin typeface="Bell MT" panose="02020503060305020303" pitchFamily="18" charset="77"/>
            </a:endParaRPr>
          </a:p>
        </p:txBody>
      </p:sp>
      <p:sp>
        <p:nvSpPr>
          <p:cNvPr id="4" name="Rectangle 3">
            <a:extLst>
              <a:ext uri="{FF2B5EF4-FFF2-40B4-BE49-F238E27FC236}">
                <a16:creationId xmlns:a16="http://schemas.microsoft.com/office/drawing/2014/main" id="{90472696-1821-D141-B94C-E33E3F8E93B5}"/>
              </a:ext>
            </a:extLst>
          </p:cNvPr>
          <p:cNvSpPr/>
          <p:nvPr/>
        </p:nvSpPr>
        <p:spPr>
          <a:xfrm>
            <a:off x="5842001" y="3709684"/>
            <a:ext cx="6096000" cy="1200329"/>
          </a:xfrm>
          <a:prstGeom prst="rect">
            <a:avLst/>
          </a:prstGeom>
        </p:spPr>
        <p:txBody>
          <a:bodyPr>
            <a:spAutoFit/>
          </a:bodyPr>
          <a:lstStyle/>
          <a:p>
            <a:r>
              <a:rPr lang="fr-FR" sz="2400" dirty="0">
                <a:solidFill>
                  <a:prstClr val="black"/>
                </a:solidFill>
                <a:latin typeface="Bell MT" panose="02020503060305020303" pitchFamily="18" charset="77"/>
              </a:rPr>
              <a:t>CE2 : Les élèves renforcent leur vigilance sur </a:t>
            </a:r>
            <a:r>
              <a:rPr lang="fr-FR" sz="2400" b="1" dirty="0">
                <a:solidFill>
                  <a:prstClr val="black"/>
                </a:solidFill>
                <a:latin typeface="Bell MT" panose="02020503060305020303" pitchFamily="18" charset="77"/>
              </a:rPr>
              <a:t>les relations sujet-verbe </a:t>
            </a:r>
            <a:r>
              <a:rPr lang="fr-FR" sz="2400" dirty="0">
                <a:solidFill>
                  <a:prstClr val="black"/>
                </a:solidFill>
                <a:latin typeface="Bell MT" panose="02020503060305020303" pitchFamily="18" charset="77"/>
              </a:rPr>
              <a:t>dans les situations d’écriture dans lesquelles elles sont mobilisées. </a:t>
            </a:r>
          </a:p>
        </p:txBody>
      </p:sp>
    </p:spTree>
    <p:extLst>
      <p:ext uri="{BB962C8B-B14F-4D97-AF65-F5344CB8AC3E}">
        <p14:creationId xmlns:p14="http://schemas.microsoft.com/office/powerpoint/2010/main" val="3745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Scale>
                                      <p:cBhvr>
                                        <p:cTn id="2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gtEl>
                                        <p:attrNameLst>
                                          <p:attrName>ppt_x</p:attrName>
                                          <p:attrName>ppt_y</p:attrName>
                                        </p:attrNameLst>
                                      </p:cBhvr>
                                    </p:animMotion>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41B35-17E3-AF41-827F-BBA1681EFCA5}"/>
              </a:ext>
            </a:extLst>
          </p:cNvPr>
          <p:cNvSpPr>
            <a:spLocks noGrp="1"/>
          </p:cNvSpPr>
          <p:nvPr>
            <p:ph type="title"/>
          </p:nvPr>
        </p:nvSpPr>
        <p:spPr>
          <a:xfrm>
            <a:off x="559376" y="364048"/>
            <a:ext cx="10321983" cy="1325563"/>
          </a:xfrm>
        </p:spPr>
        <p:txBody>
          <a:bodyPr>
            <a:normAutofit fontScale="90000"/>
          </a:bodyPr>
          <a:lstStyle/>
          <a:p>
            <a:r>
              <a:rPr lang="fr-FR" sz="4800" dirty="0"/>
              <a:t>Le groupe sujet, sa valeur morphosyntaxique</a:t>
            </a:r>
          </a:p>
        </p:txBody>
      </p:sp>
      <p:sp>
        <p:nvSpPr>
          <p:cNvPr id="3" name="Espace réservé du contenu 2">
            <a:extLst>
              <a:ext uri="{FF2B5EF4-FFF2-40B4-BE49-F238E27FC236}">
                <a16:creationId xmlns:a16="http://schemas.microsoft.com/office/drawing/2014/main" id="{7831D34E-3A6B-5843-A6B2-A217113CD11E}"/>
              </a:ext>
            </a:extLst>
          </p:cNvPr>
          <p:cNvSpPr>
            <a:spLocks noGrp="1"/>
          </p:cNvSpPr>
          <p:nvPr>
            <p:ph idx="1"/>
          </p:nvPr>
        </p:nvSpPr>
        <p:spPr>
          <a:xfrm>
            <a:off x="335280" y="1773271"/>
            <a:ext cx="11649333" cy="4351338"/>
          </a:xfrm>
        </p:spPr>
        <p:txBody>
          <a:bodyPr>
            <a:normAutofit/>
          </a:bodyPr>
          <a:lstStyle/>
          <a:p>
            <a:pPr>
              <a:buFont typeface="Arial" panose="020B0604020202020204" pitchFamily="34" charset="0"/>
              <a:buChar char="•"/>
            </a:pPr>
            <a:r>
              <a:rPr lang="fr-FR" sz="3600" dirty="0">
                <a:latin typeface="Bell MT" panose="02020503060305020303" pitchFamily="18" charset="77"/>
              </a:rPr>
              <a:t> La recherche du sujet a pour objectif l’accord avec le verbe, donc un objectif orthographique.</a:t>
            </a:r>
          </a:p>
          <a:p>
            <a:pPr>
              <a:buFont typeface="Arial" panose="020B0604020202020204" pitchFamily="34" charset="0"/>
              <a:buChar char="•"/>
            </a:pPr>
            <a:r>
              <a:rPr lang="fr-FR" sz="3600" dirty="0">
                <a:latin typeface="Bell MT" panose="02020503060305020303" pitchFamily="18" charset="77"/>
              </a:rPr>
              <a:t>Le sujet détermine l’accord du verbe en personne et en nombre.</a:t>
            </a:r>
          </a:p>
        </p:txBody>
      </p:sp>
      <p:sp>
        <p:nvSpPr>
          <p:cNvPr id="4" name="Espace réservé du numéro de diapositive 3">
            <a:extLst>
              <a:ext uri="{FF2B5EF4-FFF2-40B4-BE49-F238E27FC236}">
                <a16:creationId xmlns:a16="http://schemas.microsoft.com/office/drawing/2014/main" id="{FB2EB623-CF73-7F4D-8CC1-0C92A325A7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ge 4" descr="IMG_3715.JPG">
            <a:extLst>
              <a:ext uri="{FF2B5EF4-FFF2-40B4-BE49-F238E27FC236}">
                <a16:creationId xmlns:a16="http://schemas.microsoft.com/office/drawing/2014/main" id="{F6BD0F4F-CA39-E64A-8C67-B7E5AD565B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2760" y="3429000"/>
            <a:ext cx="9022982" cy="2880360"/>
          </a:xfrm>
          <a:prstGeom prst="rect">
            <a:avLst/>
          </a:prstGeom>
        </p:spPr>
      </p:pic>
      <p:pic>
        <p:nvPicPr>
          <p:cNvPr id="6" name="Image 5">
            <a:extLst>
              <a:ext uri="{FF2B5EF4-FFF2-40B4-BE49-F238E27FC236}">
                <a16:creationId xmlns:a16="http://schemas.microsoft.com/office/drawing/2014/main" id="{F443AE5D-601A-DD47-87FB-70C7C00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2986" y="111195"/>
            <a:ext cx="1261627" cy="1646423"/>
          </a:xfrm>
          <a:prstGeom prst="rect">
            <a:avLst/>
          </a:prstGeom>
          <a:ln>
            <a:solidFill>
              <a:schemeClr val="tx1"/>
            </a:solidFill>
          </a:ln>
        </p:spPr>
      </p:pic>
      <p:sp>
        <p:nvSpPr>
          <p:cNvPr id="7" name="ZoneTexte 6">
            <a:extLst>
              <a:ext uri="{FF2B5EF4-FFF2-40B4-BE49-F238E27FC236}">
                <a16:creationId xmlns:a16="http://schemas.microsoft.com/office/drawing/2014/main" id="{9A4DE9B8-D009-F04D-81DB-ABB37A38BC17}"/>
              </a:ext>
            </a:extLst>
          </p:cNvPr>
          <p:cNvSpPr txBox="1"/>
          <p:nvPr/>
        </p:nvSpPr>
        <p:spPr>
          <a:xfrm>
            <a:off x="3032760" y="4888571"/>
            <a:ext cx="9022982" cy="1357798"/>
          </a:xfrm>
          <a:prstGeom prst="rect">
            <a:avLst/>
          </a:prstGeom>
          <a:no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35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653A9-6A7A-4247-97F6-911DEBE63094}"/>
              </a:ext>
            </a:extLst>
          </p:cNvPr>
          <p:cNvSpPr>
            <a:spLocks noGrp="1"/>
          </p:cNvSpPr>
          <p:nvPr>
            <p:ph type="title"/>
          </p:nvPr>
        </p:nvSpPr>
        <p:spPr>
          <a:xfrm>
            <a:off x="1000664" y="365125"/>
            <a:ext cx="6131656" cy="1325563"/>
          </a:xfrm>
        </p:spPr>
        <p:txBody>
          <a:bodyPr>
            <a:noAutofit/>
          </a:bodyPr>
          <a:lstStyle/>
          <a:p>
            <a:r>
              <a:rPr lang="fr-FR" dirty="0"/>
              <a:t>L’accord sujet-verbe</a:t>
            </a:r>
          </a:p>
        </p:txBody>
      </p:sp>
      <p:sp>
        <p:nvSpPr>
          <p:cNvPr id="3" name="Espace réservé du numéro de diapositive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371D3E-5A18-49EB-AD2A-429AF16575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Image 4" descr="IMG_370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9337" y="-4652838"/>
            <a:ext cx="9971264" cy="1979875"/>
          </a:xfrm>
          <a:prstGeom prst="rect">
            <a:avLst/>
          </a:prstGeom>
        </p:spPr>
      </p:pic>
      <p:sp>
        <p:nvSpPr>
          <p:cNvPr id="8" name="Bulle rectangulaire à coins arrondis 7"/>
          <p:cNvSpPr/>
          <p:nvPr/>
        </p:nvSpPr>
        <p:spPr>
          <a:xfrm>
            <a:off x="394319" y="2466386"/>
            <a:ext cx="4963783" cy="1255837"/>
          </a:xfrm>
          <a:prstGeom prst="wedgeRoundRectCallout">
            <a:avLst>
              <a:gd name="adj1" fmla="val -20475"/>
              <a:gd name="adj2" fmla="val 106861"/>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alibri" panose="020F0502020204030204"/>
                <a:ea typeface="+mn-ea"/>
                <a:cs typeface="+mn-cs"/>
              </a:rPr>
              <a:t>Une pièce jaune quand le pluriel est entendu et écrit</a:t>
            </a:r>
          </a:p>
        </p:txBody>
      </p:sp>
      <p:sp>
        <p:nvSpPr>
          <p:cNvPr id="9" name="Bulle rectangulaire à coins arrondis 8"/>
          <p:cNvSpPr/>
          <p:nvPr/>
        </p:nvSpPr>
        <p:spPr>
          <a:xfrm>
            <a:off x="6100350" y="2180643"/>
            <a:ext cx="5138911" cy="1541581"/>
          </a:xfrm>
          <a:prstGeom prst="wedgeRoundRectCallout">
            <a:avLst>
              <a:gd name="adj1" fmla="val -63482"/>
              <a:gd name="adj2" fmla="val 10584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alibri" panose="020F0502020204030204"/>
                <a:ea typeface="+mn-ea"/>
                <a:cs typeface="+mn-cs"/>
              </a:rPr>
              <a:t>Une pièce blanche quand le pluriel est écrit mais pas marqué oralement</a:t>
            </a:r>
          </a:p>
        </p:txBody>
      </p:sp>
      <p:pic>
        <p:nvPicPr>
          <p:cNvPr id="10" name="Image 9" descr="IMG_3710.JPG">
            <a:extLst>
              <a:ext uri="{FF2B5EF4-FFF2-40B4-BE49-F238E27FC236}">
                <a16:creationId xmlns:a16="http://schemas.microsoft.com/office/drawing/2014/main" id="{55E78678-9E2A-3E4A-80F7-3DF5E0896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685" y="4407677"/>
            <a:ext cx="11174995" cy="1576424"/>
          </a:xfrm>
          <a:prstGeom prst="rect">
            <a:avLst/>
          </a:prstGeom>
        </p:spPr>
      </p:pic>
      <p:sp>
        <p:nvSpPr>
          <p:cNvPr id="11" name="Bulle rectangulaire à coins arrondis 10">
            <a:extLst>
              <a:ext uri="{FF2B5EF4-FFF2-40B4-BE49-F238E27FC236}">
                <a16:creationId xmlns:a16="http://schemas.microsoft.com/office/drawing/2014/main" id="{67EEDFA2-1926-6C4E-A2F4-86CEF9F39584}"/>
              </a:ext>
            </a:extLst>
          </p:cNvPr>
          <p:cNvSpPr/>
          <p:nvPr/>
        </p:nvSpPr>
        <p:spPr>
          <a:xfrm>
            <a:off x="6592769" y="365125"/>
            <a:ext cx="5138911" cy="1325563"/>
          </a:xfrm>
          <a:prstGeom prst="wedgeRoundRectCallout">
            <a:avLst>
              <a:gd name="adj1" fmla="val -58818"/>
              <a:gd name="adj2" fmla="val -3037"/>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Pour repérer les marques du pluriel qui sont entendues (rares) et les marques qui sont écrites (nombreuses)</a:t>
            </a:r>
          </a:p>
        </p:txBody>
      </p:sp>
      <p:sp>
        <p:nvSpPr>
          <p:cNvPr id="4" name="Ellipse 3">
            <a:extLst>
              <a:ext uri="{FF2B5EF4-FFF2-40B4-BE49-F238E27FC236}">
                <a16:creationId xmlns:a16="http://schemas.microsoft.com/office/drawing/2014/main" id="{9836B9C1-C8DA-E148-A426-EF3BF6124234}"/>
              </a:ext>
            </a:extLst>
          </p:cNvPr>
          <p:cNvSpPr/>
          <p:nvPr/>
        </p:nvSpPr>
        <p:spPr>
          <a:xfrm>
            <a:off x="777240" y="5984101"/>
            <a:ext cx="960120" cy="8738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BECC42CA-766F-3B4A-ACC5-A55406E0C062}"/>
              </a:ext>
            </a:extLst>
          </p:cNvPr>
          <p:cNvSpPr txBox="1"/>
          <p:nvPr/>
        </p:nvSpPr>
        <p:spPr>
          <a:xfrm>
            <a:off x="2072640" y="6111240"/>
            <a:ext cx="371856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L’information vaut de l’or ! </a:t>
            </a:r>
          </a:p>
        </p:txBody>
      </p:sp>
    </p:spTree>
    <p:extLst>
      <p:ext uri="{BB962C8B-B14F-4D97-AF65-F5344CB8AC3E}">
        <p14:creationId xmlns:p14="http://schemas.microsoft.com/office/powerpoint/2010/main" val="173876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B18EB-D108-0045-8612-8DF95F3C2E5B}"/>
              </a:ext>
            </a:extLst>
          </p:cNvPr>
          <p:cNvSpPr>
            <a:spLocks noGrp="1"/>
          </p:cNvSpPr>
          <p:nvPr>
            <p:ph type="title"/>
          </p:nvPr>
        </p:nvSpPr>
        <p:spPr>
          <a:xfrm>
            <a:off x="838200" y="365125"/>
            <a:ext cx="11150600" cy="1325563"/>
          </a:xfrm>
        </p:spPr>
        <p:txBody>
          <a:bodyPr/>
          <a:lstStyle/>
          <a:p>
            <a:r>
              <a:rPr lang="fr-FR" dirty="0"/>
              <a:t>Une première approche de l’accord sujet-verbe</a:t>
            </a:r>
          </a:p>
        </p:txBody>
      </p:sp>
      <p:pic>
        <p:nvPicPr>
          <p:cNvPr id="4" name="Image 3">
            <a:extLst>
              <a:ext uri="{FF2B5EF4-FFF2-40B4-BE49-F238E27FC236}">
                <a16:creationId xmlns:a16="http://schemas.microsoft.com/office/drawing/2014/main" id="{FD04BA72-2F0D-C74B-9AAF-E78E55027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557867"/>
            <a:ext cx="3157935" cy="4464050"/>
          </a:xfrm>
          <a:prstGeom prst="rect">
            <a:avLst/>
          </a:prstGeom>
          <a:ln>
            <a:solidFill>
              <a:schemeClr val="tx1"/>
            </a:solidFill>
          </a:ln>
        </p:spPr>
      </p:pic>
      <p:pic>
        <p:nvPicPr>
          <p:cNvPr id="6" name="Image 5">
            <a:extLst>
              <a:ext uri="{FF2B5EF4-FFF2-40B4-BE49-F238E27FC236}">
                <a16:creationId xmlns:a16="http://schemas.microsoft.com/office/drawing/2014/main" id="{C668F090-8E19-5D4B-A3D0-F0020F9319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1867" y="1690688"/>
            <a:ext cx="5950185" cy="3725333"/>
          </a:xfrm>
          <a:prstGeom prst="rect">
            <a:avLst/>
          </a:prstGeom>
          <a:ln>
            <a:solidFill>
              <a:schemeClr val="tx1"/>
            </a:solidFill>
          </a:ln>
        </p:spPr>
      </p:pic>
      <p:sp>
        <p:nvSpPr>
          <p:cNvPr id="7" name="ZoneTexte 6">
            <a:extLst>
              <a:ext uri="{FF2B5EF4-FFF2-40B4-BE49-F238E27FC236}">
                <a16:creationId xmlns:a16="http://schemas.microsoft.com/office/drawing/2014/main" id="{CA02D869-E4CA-8A42-AE55-53FBD743DE34}"/>
              </a:ext>
            </a:extLst>
          </p:cNvPr>
          <p:cNvSpPr txBox="1"/>
          <p:nvPr/>
        </p:nvSpPr>
        <p:spPr>
          <a:xfrm>
            <a:off x="4311415" y="5464175"/>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Garamond" panose="02020404030301010803"/>
                <a:ea typeface="+mn-ea"/>
                <a:cs typeface="+mn-cs"/>
              </a:rPr>
              <a:t>FILM CE1 Maryline Cortes école Marie Curie PEGOMAS</a:t>
            </a:r>
          </a:p>
        </p:txBody>
      </p:sp>
    </p:spTree>
    <p:extLst>
      <p:ext uri="{BB962C8B-B14F-4D97-AF65-F5344CB8AC3E}">
        <p14:creationId xmlns:p14="http://schemas.microsoft.com/office/powerpoint/2010/main" val="394106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DE4E970-310E-614F-A0CB-86345421F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678" y="402336"/>
            <a:ext cx="4207565" cy="2996926"/>
          </a:xfrm>
          <a:prstGeom prst="rect">
            <a:avLst/>
          </a:prstGeom>
          <a:ln>
            <a:solidFill>
              <a:schemeClr val="tx1"/>
            </a:solidFill>
          </a:ln>
        </p:spPr>
      </p:pic>
      <p:sp>
        <p:nvSpPr>
          <p:cNvPr id="5" name="ZoneTexte 4">
            <a:extLst>
              <a:ext uri="{FF2B5EF4-FFF2-40B4-BE49-F238E27FC236}">
                <a16:creationId xmlns:a16="http://schemas.microsoft.com/office/drawing/2014/main" id="{0B2DCC57-C125-4742-807F-F94F56ACA9D5}"/>
              </a:ext>
            </a:extLst>
          </p:cNvPr>
          <p:cNvSpPr txBox="1"/>
          <p:nvPr/>
        </p:nvSpPr>
        <p:spPr>
          <a:xfrm>
            <a:off x="836695" y="6370574"/>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Garamond" panose="02020404030301010803"/>
                <a:ea typeface="+mn-ea"/>
                <a:cs typeface="+mn-cs"/>
              </a:rPr>
              <a:t>FILM CE1 Maryline Cortes école Marie Curie PEGOMAS</a:t>
            </a:r>
          </a:p>
        </p:txBody>
      </p:sp>
      <p:sp>
        <p:nvSpPr>
          <p:cNvPr id="7" name="Bulle rectangulaire à coins arrondis 6">
            <a:extLst>
              <a:ext uri="{FF2B5EF4-FFF2-40B4-BE49-F238E27FC236}">
                <a16:creationId xmlns:a16="http://schemas.microsoft.com/office/drawing/2014/main" id="{F935626A-C3E8-BD44-A12E-E1848A6AD16E}"/>
              </a:ext>
            </a:extLst>
          </p:cNvPr>
          <p:cNvSpPr/>
          <p:nvPr/>
        </p:nvSpPr>
        <p:spPr>
          <a:xfrm>
            <a:off x="5499652" y="487426"/>
            <a:ext cx="5243323" cy="2017235"/>
          </a:xfrm>
          <a:prstGeom prst="wedgeRoundRectCallout">
            <a:avLst>
              <a:gd name="adj1" fmla="val -63640"/>
              <a:gd name="adj2" fmla="val -7870"/>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ll MT" panose="02020503060305020303" pitchFamily="18" charset="77"/>
              </a:rPr>
              <a:t>Observer collectivement les images et les mots affichés au tableau pour en dégager les premières observations.</a:t>
            </a:r>
          </a:p>
        </p:txBody>
      </p:sp>
      <p:sp>
        <p:nvSpPr>
          <p:cNvPr id="8" name="Bulle rectangulaire à coins arrondis 7">
            <a:extLst>
              <a:ext uri="{FF2B5EF4-FFF2-40B4-BE49-F238E27FC236}">
                <a16:creationId xmlns:a16="http://schemas.microsoft.com/office/drawing/2014/main" id="{1344B725-F5A5-2A48-8594-2AB775EF7C6D}"/>
              </a:ext>
            </a:extLst>
          </p:cNvPr>
          <p:cNvSpPr/>
          <p:nvPr/>
        </p:nvSpPr>
        <p:spPr>
          <a:xfrm>
            <a:off x="4971653" y="3137575"/>
            <a:ext cx="5771322" cy="1684881"/>
          </a:xfrm>
          <a:prstGeom prst="wedgeRoundRectCallout">
            <a:avLst>
              <a:gd name="adj1" fmla="val -63640"/>
              <a:gd name="adj2" fmla="val -7870"/>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ll MT" panose="02020503060305020303" pitchFamily="18" charset="77"/>
              </a:rPr>
              <a:t>Par trois, chercher à construire une phrase à l’aide des étiquettes; phrase cohérente avec l’image.</a:t>
            </a:r>
          </a:p>
        </p:txBody>
      </p:sp>
      <p:sp>
        <p:nvSpPr>
          <p:cNvPr id="9" name="Bulle rectangulaire à coins arrondis 8">
            <a:extLst>
              <a:ext uri="{FF2B5EF4-FFF2-40B4-BE49-F238E27FC236}">
                <a16:creationId xmlns:a16="http://schemas.microsoft.com/office/drawing/2014/main" id="{B4FFF4DE-10FD-F24F-94C1-39925DC7F18F}"/>
              </a:ext>
            </a:extLst>
          </p:cNvPr>
          <p:cNvSpPr/>
          <p:nvPr/>
        </p:nvSpPr>
        <p:spPr>
          <a:xfrm>
            <a:off x="5130679" y="5128591"/>
            <a:ext cx="5612296" cy="1241983"/>
          </a:xfrm>
          <a:prstGeom prst="wedgeRoundRectCallout">
            <a:avLst>
              <a:gd name="adj1" fmla="val -66119"/>
              <a:gd name="adj2" fmla="val -4628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ll MT" panose="02020503060305020303" pitchFamily="18" charset="77"/>
              </a:rPr>
              <a:t>Recopier la phrase à côté de chaque image.</a:t>
            </a:r>
          </a:p>
        </p:txBody>
      </p:sp>
      <p:pic>
        <p:nvPicPr>
          <p:cNvPr id="3" name="Image 2">
            <a:extLst>
              <a:ext uri="{FF2B5EF4-FFF2-40B4-BE49-F238E27FC236}">
                <a16:creationId xmlns:a16="http://schemas.microsoft.com/office/drawing/2014/main" id="{D4AE75F7-93C4-EE45-90F8-4611DE42BA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708" y="3649755"/>
            <a:ext cx="3640954" cy="2454864"/>
          </a:xfrm>
          <a:prstGeom prst="rect">
            <a:avLst/>
          </a:prstGeom>
          <a:ln>
            <a:solidFill>
              <a:schemeClr val="tx1"/>
            </a:solidFill>
          </a:ln>
        </p:spPr>
      </p:pic>
    </p:spTree>
    <p:extLst>
      <p:ext uri="{BB962C8B-B14F-4D97-AF65-F5344CB8AC3E}">
        <p14:creationId xmlns:p14="http://schemas.microsoft.com/office/powerpoint/2010/main" val="12666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D73135B-2FFE-744E-BDC2-869FE5637D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664" y="2819310"/>
            <a:ext cx="5037482" cy="3495073"/>
          </a:xfrm>
          <a:prstGeom prst="rect">
            <a:avLst/>
          </a:prstGeom>
          <a:ln>
            <a:solidFill>
              <a:schemeClr val="tx1"/>
            </a:solidFill>
          </a:ln>
        </p:spPr>
      </p:pic>
      <p:sp>
        <p:nvSpPr>
          <p:cNvPr id="5" name="Bulle rectangulaire à coins arrondis 4">
            <a:extLst>
              <a:ext uri="{FF2B5EF4-FFF2-40B4-BE49-F238E27FC236}">
                <a16:creationId xmlns:a16="http://schemas.microsoft.com/office/drawing/2014/main" id="{8C55D488-1D6D-AB47-97E3-C84B07CEFBBB}"/>
              </a:ext>
            </a:extLst>
          </p:cNvPr>
          <p:cNvSpPr/>
          <p:nvPr/>
        </p:nvSpPr>
        <p:spPr>
          <a:xfrm>
            <a:off x="592042" y="238044"/>
            <a:ext cx="4561849" cy="2017235"/>
          </a:xfrm>
          <a:prstGeom prst="wedgeRoundRectCallout">
            <a:avLst>
              <a:gd name="adj1" fmla="val -6249"/>
              <a:gd name="adj2" fmla="val 76196"/>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ll MT" panose="02020503060305020303" pitchFamily="18" charset="77"/>
              </a:rPr>
              <a:t>Echanger collectivement pour construire les premières règles orthographiques autour de l’accord sujet-verbe.</a:t>
            </a:r>
          </a:p>
        </p:txBody>
      </p:sp>
      <p:pic>
        <p:nvPicPr>
          <p:cNvPr id="7" name="Image 6">
            <a:extLst>
              <a:ext uri="{FF2B5EF4-FFF2-40B4-BE49-F238E27FC236}">
                <a16:creationId xmlns:a16="http://schemas.microsoft.com/office/drawing/2014/main" id="{540D4A43-8C0D-E946-9B9C-D0061717C2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0117" y="3212869"/>
            <a:ext cx="6096000" cy="2564742"/>
          </a:xfrm>
          <a:prstGeom prst="rect">
            <a:avLst/>
          </a:prstGeom>
          <a:ln>
            <a:solidFill>
              <a:schemeClr val="tx1"/>
            </a:solidFill>
          </a:ln>
        </p:spPr>
      </p:pic>
      <p:sp>
        <p:nvSpPr>
          <p:cNvPr id="8" name="Bulle rectangulaire à coins arrondis 7">
            <a:extLst>
              <a:ext uri="{FF2B5EF4-FFF2-40B4-BE49-F238E27FC236}">
                <a16:creationId xmlns:a16="http://schemas.microsoft.com/office/drawing/2014/main" id="{8857F2AD-7938-7B42-9CB1-F2E49811C6F2}"/>
              </a:ext>
            </a:extLst>
          </p:cNvPr>
          <p:cNvSpPr/>
          <p:nvPr/>
        </p:nvSpPr>
        <p:spPr>
          <a:xfrm>
            <a:off x="6096000" y="1246661"/>
            <a:ext cx="4907746" cy="1538109"/>
          </a:xfrm>
          <a:prstGeom prst="wedgeRoundRectCallout">
            <a:avLst>
              <a:gd name="adj1" fmla="val -6249"/>
              <a:gd name="adj2" fmla="val 76196"/>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ll MT" panose="02020503060305020303" pitchFamily="18" charset="77"/>
              </a:rPr>
              <a:t>Chaque élève refait l’activité sur son fichier CLEO.</a:t>
            </a:r>
          </a:p>
        </p:txBody>
      </p:sp>
    </p:spTree>
    <p:extLst>
      <p:ext uri="{BB962C8B-B14F-4D97-AF65-F5344CB8AC3E}">
        <p14:creationId xmlns:p14="http://schemas.microsoft.com/office/powerpoint/2010/main" val="16669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mploi du temps 2019:2020.pdf">
            <a:extLst>
              <a:ext uri="{FF2B5EF4-FFF2-40B4-BE49-F238E27FC236}">
                <a16:creationId xmlns:a16="http://schemas.microsoft.com/office/drawing/2014/main" id="{FB1D5600-B24F-D84C-91B1-94EDB12D75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977" r="6121"/>
          <a:stretch/>
        </p:blipFill>
        <p:spPr>
          <a:xfrm>
            <a:off x="3870960" y="365760"/>
            <a:ext cx="8159346" cy="5958840"/>
          </a:xfrm>
          <a:prstGeom prst="rect">
            <a:avLst/>
          </a:prstGeom>
        </p:spPr>
      </p:pic>
      <p:sp>
        <p:nvSpPr>
          <p:cNvPr id="5" name="Rectangle 4">
            <a:extLst>
              <a:ext uri="{FF2B5EF4-FFF2-40B4-BE49-F238E27FC236}">
                <a16:creationId xmlns:a16="http://schemas.microsoft.com/office/drawing/2014/main" id="{6765343F-514C-0742-91DE-BB65F55707EC}"/>
              </a:ext>
            </a:extLst>
          </p:cNvPr>
          <p:cNvSpPr/>
          <p:nvPr/>
        </p:nvSpPr>
        <p:spPr>
          <a:xfrm>
            <a:off x="426720" y="365760"/>
            <a:ext cx="3688080" cy="3477875"/>
          </a:xfrm>
          <a:prstGeom prst="rect">
            <a:avLst/>
          </a:prstGeom>
        </p:spPr>
        <p:txBody>
          <a:bodyPr wrap="square">
            <a:spAutoFit/>
          </a:bodyPr>
          <a:lstStyle/>
          <a:p>
            <a:r>
              <a:rPr lang="fr-FR" sz="2200" dirty="0">
                <a:latin typeface="Bell MT" panose="02020503060305020303" pitchFamily="18" charset="77"/>
              </a:rPr>
              <a:t>La leçon de grammaire et de vocabulaire (découverte par l’élève d’une notion grammaticale ou d’un mot, de son sens, éventuellement de son histoire) doit être pratiquée dans le cadre </a:t>
            </a:r>
            <a:r>
              <a:rPr lang="fr-FR" sz="2200" b="1" dirty="0">
                <a:latin typeface="Bell MT" panose="02020503060305020303" pitchFamily="18" charset="77"/>
              </a:rPr>
              <a:t>de séances régulières </a:t>
            </a:r>
            <a:r>
              <a:rPr lang="fr-FR" sz="2200" dirty="0">
                <a:latin typeface="Bell MT" panose="02020503060305020303" pitchFamily="18" charset="77"/>
              </a:rPr>
              <a:t>qui leur sont spécifiquement consacrées.</a:t>
            </a:r>
          </a:p>
        </p:txBody>
      </p:sp>
      <p:sp>
        <p:nvSpPr>
          <p:cNvPr id="6" name="Rectangle 5">
            <a:extLst>
              <a:ext uri="{FF2B5EF4-FFF2-40B4-BE49-F238E27FC236}">
                <a16:creationId xmlns:a16="http://schemas.microsoft.com/office/drawing/2014/main" id="{E8C363BC-DA5D-0E42-BF77-D3108CD0BE71}"/>
              </a:ext>
            </a:extLst>
          </p:cNvPr>
          <p:cNvSpPr/>
          <p:nvPr/>
        </p:nvSpPr>
        <p:spPr>
          <a:xfrm>
            <a:off x="426720" y="4140814"/>
            <a:ext cx="3444240" cy="2462213"/>
          </a:xfrm>
          <a:prstGeom prst="rect">
            <a:avLst/>
          </a:prstGeom>
        </p:spPr>
        <p:txBody>
          <a:bodyPr wrap="square">
            <a:spAutoFit/>
          </a:bodyPr>
          <a:lstStyle/>
          <a:p>
            <a:r>
              <a:rPr lang="fr-FR" sz="2200" dirty="0">
                <a:solidFill>
                  <a:srgbClr val="000000"/>
                </a:solidFill>
                <a:latin typeface="Bell MT" panose="02020503060305020303" pitchFamily="18" charset="77"/>
              </a:rPr>
              <a:t>Il est nécessaire de consacrer environ </a:t>
            </a:r>
            <a:r>
              <a:rPr lang="fr-FR" sz="2200" b="1" dirty="0">
                <a:solidFill>
                  <a:srgbClr val="000000"/>
                </a:solidFill>
                <a:latin typeface="Bell MT" panose="02020503060305020303" pitchFamily="18" charset="77"/>
              </a:rPr>
              <a:t>trois heures par semaine à un enseignement structuré de la langue</a:t>
            </a:r>
            <a:r>
              <a:rPr lang="fr-FR" sz="2200" dirty="0">
                <a:solidFill>
                  <a:srgbClr val="000000"/>
                </a:solidFill>
                <a:latin typeface="Bell MT" panose="02020503060305020303" pitchFamily="18" charset="77"/>
              </a:rPr>
              <a:t>, en cycle 2 comme en classe de CM1 et en classe de CM2.</a:t>
            </a:r>
          </a:p>
        </p:txBody>
      </p:sp>
      <p:sp>
        <p:nvSpPr>
          <p:cNvPr id="7" name="ZoneTexte 6">
            <a:extLst>
              <a:ext uri="{FF2B5EF4-FFF2-40B4-BE49-F238E27FC236}">
                <a16:creationId xmlns:a16="http://schemas.microsoft.com/office/drawing/2014/main" id="{37A63A91-32D9-7947-AD01-D3EA3FA71582}"/>
              </a:ext>
            </a:extLst>
          </p:cNvPr>
          <p:cNvSpPr txBox="1"/>
          <p:nvPr/>
        </p:nvSpPr>
        <p:spPr>
          <a:xfrm>
            <a:off x="4267200" y="6111240"/>
            <a:ext cx="4480560" cy="276999"/>
          </a:xfrm>
          <a:prstGeom prst="rect">
            <a:avLst/>
          </a:prstGeom>
          <a:noFill/>
        </p:spPr>
        <p:txBody>
          <a:bodyPr wrap="square" rtlCol="0">
            <a:spAutoFit/>
          </a:bodyPr>
          <a:lstStyle/>
          <a:p>
            <a:r>
              <a:rPr lang="fr-FR" sz="1200" i="1" dirty="0"/>
              <a:t>CE1 Maryline Cortes école Marie Curie PEGOMAS</a:t>
            </a:r>
          </a:p>
        </p:txBody>
      </p:sp>
    </p:spTree>
    <p:extLst>
      <p:ext uri="{BB962C8B-B14F-4D97-AF65-F5344CB8AC3E}">
        <p14:creationId xmlns:p14="http://schemas.microsoft.com/office/powerpoint/2010/main" val="27304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1407603-7E78-7843-B9D5-BA092C799BCB}"/>
              </a:ext>
            </a:extLst>
          </p:cNvPr>
          <p:cNvSpPr>
            <a:spLocks noGrp="1"/>
          </p:cNvSpPr>
          <p:nvPr>
            <p:ph type="title"/>
          </p:nvPr>
        </p:nvSpPr>
        <p:spPr>
          <a:xfrm>
            <a:off x="9180576" y="2087880"/>
            <a:ext cx="2432304" cy="1645920"/>
          </a:xfrm>
        </p:spPr>
        <p:txBody>
          <a:bodyPr/>
          <a:lstStyle/>
          <a:p>
            <a:r>
              <a:rPr lang="fr-FR" sz="4800" dirty="0"/>
              <a:t>L’accord dans le groupe nominal</a:t>
            </a:r>
          </a:p>
        </p:txBody>
      </p:sp>
      <p:sp>
        <p:nvSpPr>
          <p:cNvPr id="9" name="Espace réservé du numéro de diapositive 8">
            <a:extLst>
              <a:ext uri="{FF2B5EF4-FFF2-40B4-BE49-F238E27FC236}">
                <a16:creationId xmlns:a16="http://schemas.microsoft.com/office/drawing/2014/main" id="{53E15D3D-CEF2-4047-B2AE-3CAB2FFCB0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sp>
        <p:nvSpPr>
          <p:cNvPr id="16" name="ZoneTexte 15">
            <a:extLst>
              <a:ext uri="{FF2B5EF4-FFF2-40B4-BE49-F238E27FC236}">
                <a16:creationId xmlns:a16="http://schemas.microsoft.com/office/drawing/2014/main" id="{7C01159B-EDE5-7D4F-973E-79B3632C3779}"/>
              </a:ext>
            </a:extLst>
          </p:cNvPr>
          <p:cNvSpPr txBox="1"/>
          <p:nvPr/>
        </p:nvSpPr>
        <p:spPr>
          <a:xfrm>
            <a:off x="1962573" y="6292427"/>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rPr>
              <a:t>CE1 Maryline Cortes école Marie Curie PEGOMAS</a:t>
            </a:r>
          </a:p>
        </p:txBody>
      </p:sp>
      <p:pic>
        <p:nvPicPr>
          <p:cNvPr id="3" name="Image 2">
            <a:extLst>
              <a:ext uri="{FF2B5EF4-FFF2-40B4-BE49-F238E27FC236}">
                <a16:creationId xmlns:a16="http://schemas.microsoft.com/office/drawing/2014/main" id="{7A199E23-F30C-B145-A6D0-392C96944B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000251" y="1317582"/>
            <a:ext cx="6025898" cy="3793066"/>
          </a:xfrm>
          <a:prstGeom prst="rect">
            <a:avLst/>
          </a:prstGeom>
          <a:ln>
            <a:solidFill>
              <a:schemeClr val="tx1"/>
            </a:solidFill>
          </a:ln>
        </p:spPr>
      </p:pic>
    </p:spTree>
    <p:extLst>
      <p:ext uri="{BB962C8B-B14F-4D97-AF65-F5344CB8AC3E}">
        <p14:creationId xmlns:p14="http://schemas.microsoft.com/office/powerpoint/2010/main" val="2261854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3661613-5CB2-6C43-92AC-ADF08BB7C89A}"/>
              </a:ext>
            </a:extLst>
          </p:cNvPr>
          <p:cNvSpPr>
            <a:spLocks noGrp="1"/>
          </p:cNvSpPr>
          <p:nvPr>
            <p:ph type="title"/>
          </p:nvPr>
        </p:nvSpPr>
        <p:spPr>
          <a:xfrm>
            <a:off x="321733" y="106175"/>
            <a:ext cx="11548533" cy="792096"/>
          </a:xfrm>
        </p:spPr>
        <p:txBody>
          <a:bodyPr>
            <a:normAutofit/>
          </a:bodyPr>
          <a:lstStyle/>
          <a:p>
            <a:r>
              <a:rPr lang="fr-FR" sz="3200" dirty="0"/>
              <a:t>Des repères de progression dans la réflexion de la variation en genre</a:t>
            </a:r>
          </a:p>
        </p:txBody>
      </p:sp>
      <p:sp>
        <p:nvSpPr>
          <p:cNvPr id="11" name="Rectangle : coins arrondis 10">
            <a:extLst>
              <a:ext uri="{FF2B5EF4-FFF2-40B4-BE49-F238E27FC236}">
                <a16:creationId xmlns:a16="http://schemas.microsoft.com/office/drawing/2014/main" id="{1DF11394-1CF2-D840-8F8E-DAC6B69987A8}"/>
              </a:ext>
            </a:extLst>
          </p:cNvPr>
          <p:cNvSpPr/>
          <p:nvPr/>
        </p:nvSpPr>
        <p:spPr>
          <a:xfrm>
            <a:off x="480907" y="1238246"/>
            <a:ext cx="683429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Classer les noms en fonction de leur genre  avec des déterminants explicites UN ou UNE.</a:t>
            </a:r>
          </a:p>
        </p:txBody>
      </p:sp>
      <p:sp>
        <p:nvSpPr>
          <p:cNvPr id="13" name="Rectangle : coins arrondis 12">
            <a:extLst>
              <a:ext uri="{FF2B5EF4-FFF2-40B4-BE49-F238E27FC236}">
                <a16:creationId xmlns:a16="http://schemas.microsoft.com/office/drawing/2014/main" id="{F37EEFBC-0131-FF45-A594-DB10F9279CDC}"/>
              </a:ext>
            </a:extLst>
          </p:cNvPr>
          <p:cNvSpPr/>
          <p:nvPr/>
        </p:nvSpPr>
        <p:spPr>
          <a:xfrm>
            <a:off x="480907" y="2170177"/>
            <a:ext cx="6834293" cy="10281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Manipuler des GN avec des adjectifs où la variation au féminin s’entend (petit, petite) en allant du plus sonore au moins sonore.</a:t>
            </a:r>
          </a:p>
        </p:txBody>
      </p:sp>
      <p:sp>
        <p:nvSpPr>
          <p:cNvPr id="14" name="Rectangle : coins arrondis 13">
            <a:extLst>
              <a:ext uri="{FF2B5EF4-FFF2-40B4-BE49-F238E27FC236}">
                <a16:creationId xmlns:a16="http://schemas.microsoft.com/office/drawing/2014/main" id="{DDA6C5EA-2A7B-F24C-BB8C-A7C9ADFF402A}"/>
              </a:ext>
            </a:extLst>
          </p:cNvPr>
          <p:cNvSpPr/>
          <p:nvPr/>
        </p:nvSpPr>
        <p:spPr>
          <a:xfrm>
            <a:off x="480907" y="3442465"/>
            <a:ext cx="683429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Manipuler  des GN avec des adjectifs où la variation au féminin ne s’entend pas. (joli, jolie).</a:t>
            </a:r>
          </a:p>
        </p:txBody>
      </p:sp>
      <p:sp>
        <p:nvSpPr>
          <p:cNvPr id="15" name="Rectangle : coins arrondis 14">
            <a:extLst>
              <a:ext uri="{FF2B5EF4-FFF2-40B4-BE49-F238E27FC236}">
                <a16:creationId xmlns:a16="http://schemas.microsoft.com/office/drawing/2014/main" id="{0B272464-B65F-9944-9B6C-403F6A14F653}"/>
              </a:ext>
            </a:extLst>
          </p:cNvPr>
          <p:cNvSpPr/>
          <p:nvPr/>
        </p:nvSpPr>
        <p:spPr>
          <a:xfrm>
            <a:off x="480907" y="4464060"/>
            <a:ext cx="683429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Manipuler des GN avec des adjectifs où le « e » terminal est au masculin (rouge).</a:t>
            </a:r>
          </a:p>
        </p:txBody>
      </p:sp>
      <p:sp>
        <p:nvSpPr>
          <p:cNvPr id="17" name="Rectangle : coins arrondis 16">
            <a:extLst>
              <a:ext uri="{FF2B5EF4-FFF2-40B4-BE49-F238E27FC236}">
                <a16:creationId xmlns:a16="http://schemas.microsoft.com/office/drawing/2014/main" id="{755BF78B-F3B0-8F4B-AB8E-3C8E5B63F0E4}"/>
              </a:ext>
            </a:extLst>
          </p:cNvPr>
          <p:cNvSpPr/>
          <p:nvPr/>
        </p:nvSpPr>
        <p:spPr>
          <a:xfrm>
            <a:off x="480907" y="5485655"/>
            <a:ext cx="683429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Prendre en compte la place de l’adjectif : plus simple après le nom pour gérer le genre.</a:t>
            </a:r>
          </a:p>
        </p:txBody>
      </p:sp>
      <p:graphicFrame>
        <p:nvGraphicFramePr>
          <p:cNvPr id="20" name="Diagramme 19">
            <a:extLst>
              <a:ext uri="{FF2B5EF4-FFF2-40B4-BE49-F238E27FC236}">
                <a16:creationId xmlns:a16="http://schemas.microsoft.com/office/drawing/2014/main" id="{F8173C30-F84C-1C4B-A7BD-AD272EEFB00D}"/>
              </a:ext>
            </a:extLst>
          </p:cNvPr>
          <p:cNvGraphicFramePr/>
          <p:nvPr>
            <p:extLst>
              <p:ext uri="{D42A27DB-BD31-4B8C-83A1-F6EECF244321}">
                <p14:modId xmlns:p14="http://schemas.microsoft.com/office/powerpoint/2010/main" val="2635107027"/>
              </p:ext>
            </p:extLst>
          </p:nvPr>
        </p:nvGraphicFramePr>
        <p:xfrm>
          <a:off x="7647092" y="798047"/>
          <a:ext cx="4544907" cy="605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ZoneTexte 20">
            <a:extLst>
              <a:ext uri="{FF2B5EF4-FFF2-40B4-BE49-F238E27FC236}">
                <a16:creationId xmlns:a16="http://schemas.microsoft.com/office/drawing/2014/main" id="{BC0B53F4-14A6-5340-AF8E-4469672DF04B}"/>
              </a:ext>
            </a:extLst>
          </p:cNvPr>
          <p:cNvSpPr txBox="1"/>
          <p:nvPr/>
        </p:nvSpPr>
        <p:spPr>
          <a:xfrm>
            <a:off x="8107680" y="1847011"/>
            <a:ext cx="711200" cy="646331"/>
          </a:xfrm>
          <a:prstGeom prst="rect">
            <a:avLst/>
          </a:prstGeom>
          <a:noFill/>
        </p:spPr>
        <p:txBody>
          <a:bodyPr wrap="square" rtlCol="0">
            <a:spAutoFit/>
          </a:bodyPr>
          <a:lstStyle/>
          <a:p>
            <a:pPr algn="ctr"/>
            <a:r>
              <a:rPr lang="fr-FR" sz="3600" dirty="0"/>
              <a:t>1</a:t>
            </a:r>
          </a:p>
        </p:txBody>
      </p:sp>
      <p:sp>
        <p:nvSpPr>
          <p:cNvPr id="22" name="ZoneTexte 21">
            <a:extLst>
              <a:ext uri="{FF2B5EF4-FFF2-40B4-BE49-F238E27FC236}">
                <a16:creationId xmlns:a16="http://schemas.microsoft.com/office/drawing/2014/main" id="{2C0B8160-7BFB-314B-8165-B2D1FEDF8A22}"/>
              </a:ext>
            </a:extLst>
          </p:cNvPr>
          <p:cNvSpPr txBox="1"/>
          <p:nvPr/>
        </p:nvSpPr>
        <p:spPr>
          <a:xfrm>
            <a:off x="8463280" y="3504857"/>
            <a:ext cx="711200" cy="646331"/>
          </a:xfrm>
          <a:prstGeom prst="rect">
            <a:avLst/>
          </a:prstGeom>
          <a:noFill/>
        </p:spPr>
        <p:txBody>
          <a:bodyPr wrap="square" rtlCol="0">
            <a:spAutoFit/>
          </a:bodyPr>
          <a:lstStyle/>
          <a:p>
            <a:pPr algn="ctr"/>
            <a:r>
              <a:rPr lang="fr-FR" sz="3600" dirty="0"/>
              <a:t>2</a:t>
            </a:r>
          </a:p>
        </p:txBody>
      </p:sp>
      <p:sp>
        <p:nvSpPr>
          <p:cNvPr id="23" name="ZoneTexte 22">
            <a:extLst>
              <a:ext uri="{FF2B5EF4-FFF2-40B4-BE49-F238E27FC236}">
                <a16:creationId xmlns:a16="http://schemas.microsoft.com/office/drawing/2014/main" id="{31D4B2BC-B91A-6D46-93F8-A56C1E307550}"/>
              </a:ext>
            </a:extLst>
          </p:cNvPr>
          <p:cNvSpPr txBox="1"/>
          <p:nvPr/>
        </p:nvSpPr>
        <p:spPr>
          <a:xfrm>
            <a:off x="8107680" y="5228073"/>
            <a:ext cx="711200" cy="646331"/>
          </a:xfrm>
          <a:prstGeom prst="rect">
            <a:avLst/>
          </a:prstGeom>
          <a:noFill/>
        </p:spPr>
        <p:txBody>
          <a:bodyPr wrap="square" rtlCol="0">
            <a:spAutoFit/>
          </a:bodyPr>
          <a:lstStyle/>
          <a:p>
            <a:pPr algn="ctr"/>
            <a:r>
              <a:rPr lang="fr-FR" sz="3600" dirty="0"/>
              <a:t>3</a:t>
            </a:r>
          </a:p>
        </p:txBody>
      </p:sp>
      <p:sp>
        <p:nvSpPr>
          <p:cNvPr id="24" name="ZoneTexte 23">
            <a:extLst>
              <a:ext uri="{FF2B5EF4-FFF2-40B4-BE49-F238E27FC236}">
                <a16:creationId xmlns:a16="http://schemas.microsoft.com/office/drawing/2014/main" id="{1A65E345-BE41-E74A-AA45-C3465A4EE93F}"/>
              </a:ext>
            </a:extLst>
          </p:cNvPr>
          <p:cNvSpPr txBox="1"/>
          <p:nvPr/>
        </p:nvSpPr>
        <p:spPr>
          <a:xfrm>
            <a:off x="792480" y="6263153"/>
            <a:ext cx="6299200" cy="276999"/>
          </a:xfrm>
          <a:prstGeom prst="rect">
            <a:avLst/>
          </a:prstGeom>
          <a:noFill/>
        </p:spPr>
        <p:txBody>
          <a:bodyPr wrap="square" rtlCol="0">
            <a:spAutoFit/>
          </a:bodyPr>
          <a:lstStyle/>
          <a:p>
            <a:pPr algn="ctr"/>
            <a:r>
              <a:rPr lang="fr-FR" sz="1200" i="1" dirty="0"/>
              <a:t>Patrice </a:t>
            </a:r>
            <a:r>
              <a:rPr lang="fr-FR" sz="1200" i="1" dirty="0" err="1"/>
              <a:t>Gourdet</a:t>
            </a:r>
            <a:r>
              <a:rPr lang="fr-FR" sz="1200" i="1" dirty="0"/>
              <a:t> Maitre de Conférences en Sciences du Langage </a:t>
            </a:r>
          </a:p>
        </p:txBody>
      </p:sp>
    </p:spTree>
    <p:extLst>
      <p:ext uri="{BB962C8B-B14F-4D97-AF65-F5344CB8AC3E}">
        <p14:creationId xmlns:p14="http://schemas.microsoft.com/office/powerpoint/2010/main" val="39921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80">
                                          <p:stCondLst>
                                            <p:cond delay="0"/>
                                          </p:stCondLst>
                                        </p:cTn>
                                        <p:tgtEl>
                                          <p:spTgt spid="17"/>
                                        </p:tgtEl>
                                      </p:cBhvr>
                                    </p:animEffect>
                                    <p:anim calcmode="lin" valueType="num">
                                      <p:cBhvr>
                                        <p:cTn id="3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6" dur="26">
                                          <p:stCondLst>
                                            <p:cond delay="650"/>
                                          </p:stCondLst>
                                        </p:cTn>
                                        <p:tgtEl>
                                          <p:spTgt spid="17"/>
                                        </p:tgtEl>
                                      </p:cBhvr>
                                      <p:to x="100000" y="60000"/>
                                    </p:animScale>
                                    <p:animScale>
                                      <p:cBhvr>
                                        <p:cTn id="37" dur="166" decel="50000">
                                          <p:stCondLst>
                                            <p:cond delay="676"/>
                                          </p:stCondLst>
                                        </p:cTn>
                                        <p:tgtEl>
                                          <p:spTgt spid="17"/>
                                        </p:tgtEl>
                                      </p:cBhvr>
                                      <p:to x="100000" y="100000"/>
                                    </p:animScale>
                                    <p:animScale>
                                      <p:cBhvr>
                                        <p:cTn id="38" dur="26">
                                          <p:stCondLst>
                                            <p:cond delay="1312"/>
                                          </p:stCondLst>
                                        </p:cTn>
                                        <p:tgtEl>
                                          <p:spTgt spid="17"/>
                                        </p:tgtEl>
                                      </p:cBhvr>
                                      <p:to x="100000" y="80000"/>
                                    </p:animScale>
                                    <p:animScale>
                                      <p:cBhvr>
                                        <p:cTn id="39" dur="166" decel="50000">
                                          <p:stCondLst>
                                            <p:cond delay="1338"/>
                                          </p:stCondLst>
                                        </p:cTn>
                                        <p:tgtEl>
                                          <p:spTgt spid="17"/>
                                        </p:tgtEl>
                                      </p:cBhvr>
                                      <p:to x="100000" y="100000"/>
                                    </p:animScale>
                                    <p:animScale>
                                      <p:cBhvr>
                                        <p:cTn id="40" dur="26">
                                          <p:stCondLst>
                                            <p:cond delay="1642"/>
                                          </p:stCondLst>
                                        </p:cTn>
                                        <p:tgtEl>
                                          <p:spTgt spid="17"/>
                                        </p:tgtEl>
                                      </p:cBhvr>
                                      <p:to x="100000" y="90000"/>
                                    </p:animScale>
                                    <p:animScale>
                                      <p:cBhvr>
                                        <p:cTn id="41" dur="166" decel="50000">
                                          <p:stCondLst>
                                            <p:cond delay="1668"/>
                                          </p:stCondLst>
                                        </p:cTn>
                                        <p:tgtEl>
                                          <p:spTgt spid="17"/>
                                        </p:tgtEl>
                                      </p:cBhvr>
                                      <p:to x="100000" y="100000"/>
                                    </p:animScale>
                                    <p:animScale>
                                      <p:cBhvr>
                                        <p:cTn id="42" dur="26">
                                          <p:stCondLst>
                                            <p:cond delay="1808"/>
                                          </p:stCondLst>
                                        </p:cTn>
                                        <p:tgtEl>
                                          <p:spTgt spid="17"/>
                                        </p:tgtEl>
                                      </p:cBhvr>
                                      <p:to x="100000" y="95000"/>
                                    </p:animScale>
                                    <p:animScale>
                                      <p:cBhvr>
                                        <p:cTn id="43" dur="166" decel="50000">
                                          <p:stCondLst>
                                            <p:cond delay="1834"/>
                                          </p:stCondLst>
                                        </p:cTn>
                                        <p:tgtEl>
                                          <p:spTgt spid="1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0"/>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ppt_w</p:attrName>
                                        </p:attrNameLst>
                                      </p:cBhvr>
                                      <p:tavLst>
                                        <p:tav tm="0">
                                          <p:val>
                                            <p:fltVal val="0"/>
                                          </p:val>
                                        </p:tav>
                                        <p:tav tm="100000">
                                          <p:val>
                                            <p:strVal val="#ppt_w"/>
                                          </p:val>
                                        </p:tav>
                                      </p:tavLst>
                                    </p:anim>
                                    <p:anim calcmode="lin" valueType="num">
                                      <p:cBhvr>
                                        <p:cTn id="61" dur="1000" fill="hold"/>
                                        <p:tgtEl>
                                          <p:spTgt spid="22"/>
                                        </p:tgtEl>
                                        <p:attrNameLst>
                                          <p:attrName>ppt_h</p:attrName>
                                        </p:attrNameLst>
                                      </p:cBhvr>
                                      <p:tavLst>
                                        <p:tav tm="0">
                                          <p:val>
                                            <p:fltVal val="0"/>
                                          </p:val>
                                        </p:tav>
                                        <p:tav tm="100000">
                                          <p:val>
                                            <p:strVal val="#ppt_h"/>
                                          </p:val>
                                        </p:tav>
                                      </p:tavLst>
                                    </p:anim>
                                    <p:anim calcmode="lin" valueType="num">
                                      <p:cBhvr>
                                        <p:cTn id="62"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22"/>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ppt_w</p:attrName>
                                        </p:attrNameLst>
                                      </p:cBhvr>
                                      <p:tavLst>
                                        <p:tav tm="0">
                                          <p:val>
                                            <p:fltVal val="0"/>
                                          </p:val>
                                        </p:tav>
                                        <p:tav tm="100000">
                                          <p:val>
                                            <p:strVal val="#ppt_w"/>
                                          </p:val>
                                        </p:tav>
                                      </p:tavLst>
                                    </p:anim>
                                    <p:anim calcmode="lin" valueType="num">
                                      <p:cBhvr>
                                        <p:cTn id="67" dur="1000" fill="hold"/>
                                        <p:tgtEl>
                                          <p:spTgt spid="23"/>
                                        </p:tgtEl>
                                        <p:attrNameLst>
                                          <p:attrName>ppt_h</p:attrName>
                                        </p:attrNameLst>
                                      </p:cBhvr>
                                      <p:tavLst>
                                        <p:tav tm="0">
                                          <p:val>
                                            <p:fltVal val="0"/>
                                          </p:val>
                                        </p:tav>
                                        <p:tav tm="100000">
                                          <p:val>
                                            <p:strVal val="#ppt_h"/>
                                          </p:val>
                                        </p:tav>
                                      </p:tavLst>
                                    </p:anim>
                                    <p:anim calcmode="lin" valueType="num">
                                      <p:cBhvr>
                                        <p:cTn id="68"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Graphic spid="20" grpId="0">
        <p:bldAsOne/>
      </p:bldGraphic>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E318E2DE-2947-6C44-B4F8-38F76C2764D7}"/>
              </a:ext>
            </a:extLst>
          </p:cNvPr>
          <p:cNvSpPr txBox="1">
            <a:spLocks/>
          </p:cNvSpPr>
          <p:nvPr/>
        </p:nvSpPr>
        <p:spPr>
          <a:xfrm>
            <a:off x="321733" y="106175"/>
            <a:ext cx="11548533" cy="7920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Des repères de progression dans la réflexion de la variation en nombre</a:t>
            </a:r>
          </a:p>
        </p:txBody>
      </p:sp>
      <p:sp>
        <p:nvSpPr>
          <p:cNvPr id="4" name="Rectangle : coins arrondis 3">
            <a:extLst>
              <a:ext uri="{FF2B5EF4-FFF2-40B4-BE49-F238E27FC236}">
                <a16:creationId xmlns:a16="http://schemas.microsoft.com/office/drawing/2014/main" id="{4E048116-7E6A-CF44-8A33-351DCDBF0590}"/>
              </a:ext>
            </a:extLst>
          </p:cNvPr>
          <p:cNvSpPr/>
          <p:nvPr/>
        </p:nvSpPr>
        <p:spPr>
          <a:xfrm>
            <a:off x="401320" y="898271"/>
            <a:ext cx="787061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Classer des groupes nominaux au pluriel où la marque « s » est la seule marque au pluriel avec des déterminants forts (des, trente-cinq).</a:t>
            </a:r>
          </a:p>
        </p:txBody>
      </p:sp>
      <p:sp>
        <p:nvSpPr>
          <p:cNvPr id="5" name="Rectangle : coins arrondis 4">
            <a:extLst>
              <a:ext uri="{FF2B5EF4-FFF2-40B4-BE49-F238E27FC236}">
                <a16:creationId xmlns:a16="http://schemas.microsoft.com/office/drawing/2014/main" id="{EFDE6000-6BC5-CB42-9CF7-3F2B4A076348}"/>
              </a:ext>
            </a:extLst>
          </p:cNvPr>
          <p:cNvSpPr/>
          <p:nvPr/>
        </p:nvSpPr>
        <p:spPr>
          <a:xfrm>
            <a:off x="441113" y="1966969"/>
            <a:ext cx="7870613" cy="10732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Classer des groupes nominaux au pluriel où la marque « s » est la seule marque au pluriel avec des déterminants plus problématiques (quelques, plusieurs, certains).</a:t>
            </a:r>
          </a:p>
        </p:txBody>
      </p:sp>
      <p:sp>
        <p:nvSpPr>
          <p:cNvPr id="6" name="Rectangle : coins arrondis 5">
            <a:extLst>
              <a:ext uri="{FF2B5EF4-FFF2-40B4-BE49-F238E27FC236}">
                <a16:creationId xmlns:a16="http://schemas.microsoft.com/office/drawing/2014/main" id="{CD6DE727-F334-5C4B-AEB2-E03B560A6B93}"/>
              </a:ext>
            </a:extLst>
          </p:cNvPr>
          <p:cNvSpPr/>
          <p:nvPr/>
        </p:nvSpPr>
        <p:spPr>
          <a:xfrm>
            <a:off x="441113" y="3308719"/>
            <a:ext cx="787061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Classer des groupes nominaux où la marque « s » est en concurrence avec « x ». (les petits bateaux).</a:t>
            </a:r>
          </a:p>
        </p:txBody>
      </p:sp>
      <p:sp>
        <p:nvSpPr>
          <p:cNvPr id="7" name="Rectangle : coins arrondis 6">
            <a:extLst>
              <a:ext uri="{FF2B5EF4-FFF2-40B4-BE49-F238E27FC236}">
                <a16:creationId xmlns:a16="http://schemas.microsoft.com/office/drawing/2014/main" id="{8BFE38AB-7D0C-C548-8798-EF8C3D46BC37}"/>
              </a:ext>
            </a:extLst>
          </p:cNvPr>
          <p:cNvSpPr/>
          <p:nvPr/>
        </p:nvSpPr>
        <p:spPr>
          <a:xfrm>
            <a:off x="461010" y="4231817"/>
            <a:ext cx="787061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Classer des groupes nominaux avec des mots où la marque « s » n’est pas toujours la marque du pluriel ( des gros chats).</a:t>
            </a:r>
          </a:p>
        </p:txBody>
      </p:sp>
      <p:sp>
        <p:nvSpPr>
          <p:cNvPr id="8" name="Rectangle : coins arrondis 7">
            <a:extLst>
              <a:ext uri="{FF2B5EF4-FFF2-40B4-BE49-F238E27FC236}">
                <a16:creationId xmlns:a16="http://schemas.microsoft.com/office/drawing/2014/main" id="{390B4179-351D-A34E-90C4-17892498D819}"/>
              </a:ext>
            </a:extLst>
          </p:cNvPr>
          <p:cNvSpPr/>
          <p:nvPr/>
        </p:nvSpPr>
        <p:spPr>
          <a:xfrm>
            <a:off x="441113" y="5154915"/>
            <a:ext cx="7870613" cy="7774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Classer des groupes nominaux  avec un complément de nom ou des pluriels sémantiques (le chien des voisins,  beaucoup de billes).</a:t>
            </a:r>
          </a:p>
        </p:txBody>
      </p:sp>
      <p:graphicFrame>
        <p:nvGraphicFramePr>
          <p:cNvPr id="9" name="Diagramme 8">
            <a:extLst>
              <a:ext uri="{FF2B5EF4-FFF2-40B4-BE49-F238E27FC236}">
                <a16:creationId xmlns:a16="http://schemas.microsoft.com/office/drawing/2014/main" id="{FE579AF4-F547-5646-B4E5-A579D77C1D37}"/>
              </a:ext>
            </a:extLst>
          </p:cNvPr>
          <p:cNvGraphicFramePr/>
          <p:nvPr>
            <p:extLst>
              <p:ext uri="{D42A27DB-BD31-4B8C-83A1-F6EECF244321}">
                <p14:modId xmlns:p14="http://schemas.microsoft.com/office/powerpoint/2010/main" val="602617686"/>
              </p:ext>
            </p:extLst>
          </p:nvPr>
        </p:nvGraphicFramePr>
        <p:xfrm>
          <a:off x="8351520" y="798047"/>
          <a:ext cx="3840480" cy="605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A088FE37-ADB0-634C-9C45-9567823FA3A0}"/>
              </a:ext>
            </a:extLst>
          </p:cNvPr>
          <p:cNvSpPr txBox="1"/>
          <p:nvPr/>
        </p:nvSpPr>
        <p:spPr>
          <a:xfrm>
            <a:off x="8971280" y="2410118"/>
            <a:ext cx="711200" cy="646331"/>
          </a:xfrm>
          <a:prstGeom prst="rect">
            <a:avLst/>
          </a:prstGeom>
          <a:noFill/>
        </p:spPr>
        <p:txBody>
          <a:bodyPr wrap="square" rtlCol="0">
            <a:spAutoFit/>
          </a:bodyPr>
          <a:lstStyle/>
          <a:p>
            <a:pPr algn="ctr"/>
            <a:r>
              <a:rPr lang="fr-FR" sz="3600" dirty="0"/>
              <a:t>1</a:t>
            </a:r>
          </a:p>
        </p:txBody>
      </p:sp>
      <p:sp>
        <p:nvSpPr>
          <p:cNvPr id="11" name="ZoneTexte 10">
            <a:extLst>
              <a:ext uri="{FF2B5EF4-FFF2-40B4-BE49-F238E27FC236}">
                <a16:creationId xmlns:a16="http://schemas.microsoft.com/office/drawing/2014/main" id="{CABCECD8-3530-234F-9931-5057E7A11DB2}"/>
              </a:ext>
            </a:extLst>
          </p:cNvPr>
          <p:cNvSpPr txBox="1"/>
          <p:nvPr/>
        </p:nvSpPr>
        <p:spPr>
          <a:xfrm>
            <a:off x="8971280" y="4550535"/>
            <a:ext cx="711200" cy="646331"/>
          </a:xfrm>
          <a:prstGeom prst="rect">
            <a:avLst/>
          </a:prstGeom>
          <a:noFill/>
        </p:spPr>
        <p:txBody>
          <a:bodyPr wrap="square" rtlCol="0">
            <a:spAutoFit/>
          </a:bodyPr>
          <a:lstStyle/>
          <a:p>
            <a:pPr algn="ctr"/>
            <a:r>
              <a:rPr lang="fr-FR" sz="3600" dirty="0"/>
              <a:t>2</a:t>
            </a:r>
          </a:p>
        </p:txBody>
      </p:sp>
      <p:sp>
        <p:nvSpPr>
          <p:cNvPr id="12" name="ZoneTexte 11">
            <a:extLst>
              <a:ext uri="{FF2B5EF4-FFF2-40B4-BE49-F238E27FC236}">
                <a16:creationId xmlns:a16="http://schemas.microsoft.com/office/drawing/2014/main" id="{18BF9B2D-FEB5-4648-B47E-89336AD2BD26}"/>
              </a:ext>
            </a:extLst>
          </p:cNvPr>
          <p:cNvSpPr txBox="1"/>
          <p:nvPr/>
        </p:nvSpPr>
        <p:spPr>
          <a:xfrm>
            <a:off x="792480" y="6263153"/>
            <a:ext cx="6299200" cy="276999"/>
          </a:xfrm>
          <a:prstGeom prst="rect">
            <a:avLst/>
          </a:prstGeom>
          <a:noFill/>
        </p:spPr>
        <p:txBody>
          <a:bodyPr wrap="square" rtlCol="0">
            <a:spAutoFit/>
          </a:bodyPr>
          <a:lstStyle/>
          <a:p>
            <a:pPr algn="ctr"/>
            <a:r>
              <a:rPr lang="fr-FR" sz="1200" i="1" dirty="0"/>
              <a:t>Patrice </a:t>
            </a:r>
            <a:r>
              <a:rPr lang="fr-FR" sz="1200" i="1" dirty="0" err="1"/>
              <a:t>Gourdet</a:t>
            </a:r>
            <a:r>
              <a:rPr lang="fr-FR" sz="1200" i="1" dirty="0"/>
              <a:t> Maitre de Conférences en Sciences du Langage </a:t>
            </a:r>
          </a:p>
        </p:txBody>
      </p:sp>
    </p:spTree>
    <p:extLst>
      <p:ext uri="{BB962C8B-B14F-4D97-AF65-F5344CB8AC3E}">
        <p14:creationId xmlns:p14="http://schemas.microsoft.com/office/powerpoint/2010/main" val="15651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randombar(vertical)">
                                      <p:cBhvr>
                                        <p:cTn id="37" dur="500"/>
                                        <p:tgtEl>
                                          <p:spTgt spid="8">
                                            <p:bg/>
                                          </p:spTgt>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randombar(vertic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build="allAtOnce" animBg="1"/>
      <p:bldGraphic spid="9" grpId="0">
        <p:bldAsOne/>
      </p:bldGraphic>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9371D3E-5A18-49EB-AD2A-429AF165759F}"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3" name="Image 2" descr="IMG_371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101" y="4415390"/>
            <a:ext cx="11351175" cy="2306085"/>
          </a:xfrm>
          <a:prstGeom prst="rect">
            <a:avLst/>
          </a:prstGeom>
        </p:spPr>
      </p:pic>
      <p:sp>
        <p:nvSpPr>
          <p:cNvPr id="4" name="Bulle rectangulaire à coins arrondis 3"/>
          <p:cNvSpPr/>
          <p:nvPr/>
        </p:nvSpPr>
        <p:spPr>
          <a:xfrm>
            <a:off x="487101" y="2286134"/>
            <a:ext cx="5867979" cy="1541582"/>
          </a:xfrm>
          <a:prstGeom prst="wedgeRoundRectCallout">
            <a:avLst>
              <a:gd name="adj1" fmla="val -9197"/>
              <a:gd name="adj2" fmla="val 87205"/>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Tw Cen MT" panose="020B0602020104020603"/>
                <a:ea typeface="+mn-ea"/>
                <a:cs typeface="+mn-cs"/>
              </a:rPr>
              <a:t>Un triangle jaune quand la marque du féminin est audible.</a:t>
            </a:r>
          </a:p>
        </p:txBody>
      </p:sp>
      <p:sp>
        <p:nvSpPr>
          <p:cNvPr id="5" name="Bulle rectangulaire à coins arrondis 4"/>
          <p:cNvSpPr/>
          <p:nvPr/>
        </p:nvSpPr>
        <p:spPr>
          <a:xfrm>
            <a:off x="6699365" y="2442610"/>
            <a:ext cx="5138911" cy="1541581"/>
          </a:xfrm>
          <a:prstGeom prst="wedgeRoundRectCallout">
            <a:avLst>
              <a:gd name="adj1" fmla="val -6610"/>
              <a:gd name="adj2" fmla="val 8928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Tw Cen MT" panose="020B0602020104020603"/>
                <a:ea typeface="+mn-ea"/>
                <a:cs typeface="+mn-cs"/>
              </a:rPr>
              <a:t>Un triangle blanc quand la marque du féminin n’est pas audible.</a:t>
            </a:r>
          </a:p>
        </p:txBody>
      </p:sp>
      <p:sp>
        <p:nvSpPr>
          <p:cNvPr id="7" name="Bulle rectangulaire à coins arrondis 6">
            <a:extLst>
              <a:ext uri="{FF2B5EF4-FFF2-40B4-BE49-F238E27FC236}">
                <a16:creationId xmlns:a16="http://schemas.microsoft.com/office/drawing/2014/main" id="{080A20CE-4DD0-0349-891E-1F6364B94BAD}"/>
              </a:ext>
            </a:extLst>
          </p:cNvPr>
          <p:cNvSpPr/>
          <p:nvPr/>
        </p:nvSpPr>
        <p:spPr>
          <a:xfrm>
            <a:off x="6162688" y="275572"/>
            <a:ext cx="5494020" cy="706883"/>
          </a:xfrm>
          <a:prstGeom prst="wedgeRoundRectCallout">
            <a:avLst>
              <a:gd name="adj1" fmla="val 9357"/>
              <a:gd name="adj2" fmla="val 84030"/>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w Cen MT" panose="020B0602020104020603"/>
                <a:ea typeface="+mn-ea"/>
                <a:cs typeface="+mn-cs"/>
              </a:rPr>
              <a:t>Pour repérer le nom donneur du genre</a:t>
            </a:r>
          </a:p>
        </p:txBody>
      </p:sp>
      <p:sp>
        <p:nvSpPr>
          <p:cNvPr id="8" name="Bulle rectangulaire à coins arrondis 7">
            <a:extLst>
              <a:ext uri="{FF2B5EF4-FFF2-40B4-BE49-F238E27FC236}">
                <a16:creationId xmlns:a16="http://schemas.microsoft.com/office/drawing/2014/main" id="{024500DF-00CA-3E4F-B22E-B883BB43D837}"/>
              </a:ext>
            </a:extLst>
          </p:cNvPr>
          <p:cNvSpPr/>
          <p:nvPr/>
        </p:nvSpPr>
        <p:spPr>
          <a:xfrm>
            <a:off x="4237893" y="1363651"/>
            <a:ext cx="6352735" cy="706883"/>
          </a:xfrm>
          <a:prstGeom prst="wedgeRoundRectCallout">
            <a:avLst>
              <a:gd name="adj1" fmla="val -12869"/>
              <a:gd name="adj2" fmla="val 76567"/>
              <a:gd name="adj3"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Tw Cen MT" panose="020B0602020104020603"/>
                <a:ea typeface="+mn-ea"/>
                <a:cs typeface="+mn-cs"/>
              </a:rPr>
              <a:t>67% des adjectifs ont des féminins non-audibles</a:t>
            </a:r>
            <a:r>
              <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rPr>
              <a:t>.</a:t>
            </a:r>
          </a:p>
        </p:txBody>
      </p:sp>
      <p:sp>
        <p:nvSpPr>
          <p:cNvPr id="10" name="Titre 1">
            <a:extLst>
              <a:ext uri="{FF2B5EF4-FFF2-40B4-BE49-F238E27FC236}">
                <a16:creationId xmlns:a16="http://schemas.microsoft.com/office/drawing/2014/main" id="{F6234450-28A7-C74F-BC91-68B67C986429}"/>
              </a:ext>
            </a:extLst>
          </p:cNvPr>
          <p:cNvSpPr txBox="1">
            <a:spLocks/>
          </p:cNvSpPr>
          <p:nvPr/>
        </p:nvSpPr>
        <p:spPr>
          <a:xfrm>
            <a:off x="223424" y="244373"/>
            <a:ext cx="61316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L’accord en genre dans le groupe nominal</a:t>
            </a:r>
          </a:p>
        </p:txBody>
      </p:sp>
    </p:spTree>
    <p:extLst>
      <p:ext uri="{BB962C8B-B14F-4D97-AF65-F5344CB8AC3E}">
        <p14:creationId xmlns:p14="http://schemas.microsoft.com/office/powerpoint/2010/main" val="145451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1407603-7E78-7843-B9D5-BA092C799BCB}"/>
              </a:ext>
            </a:extLst>
          </p:cNvPr>
          <p:cNvSpPr>
            <a:spLocks noGrp="1"/>
          </p:cNvSpPr>
          <p:nvPr>
            <p:ph type="title"/>
          </p:nvPr>
        </p:nvSpPr>
        <p:spPr>
          <a:xfrm>
            <a:off x="9180576" y="1783080"/>
            <a:ext cx="2679192" cy="1645920"/>
          </a:xfrm>
        </p:spPr>
        <p:txBody>
          <a:bodyPr/>
          <a:lstStyle/>
          <a:p>
            <a:r>
              <a:rPr lang="fr-FR" sz="5400" dirty="0"/>
              <a:t>Les types de phrases</a:t>
            </a:r>
          </a:p>
        </p:txBody>
      </p:sp>
      <p:sp>
        <p:nvSpPr>
          <p:cNvPr id="9" name="Espace réservé du numéro de diapositive 8">
            <a:extLst>
              <a:ext uri="{FF2B5EF4-FFF2-40B4-BE49-F238E27FC236}">
                <a16:creationId xmlns:a16="http://schemas.microsoft.com/office/drawing/2014/main" id="{53E15D3D-CEF2-4047-B2AE-3CAB2FFCB0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pic>
        <p:nvPicPr>
          <p:cNvPr id="3" name="Image 2">
            <a:extLst>
              <a:ext uri="{FF2B5EF4-FFF2-40B4-BE49-F238E27FC236}">
                <a16:creationId xmlns:a16="http://schemas.microsoft.com/office/drawing/2014/main" id="{EB31F91B-95CE-E842-9DD4-F1A4C31E5B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43935" y="544540"/>
            <a:ext cx="4247001" cy="4712891"/>
          </a:xfrm>
          <a:prstGeom prst="rect">
            <a:avLst/>
          </a:prstGeom>
          <a:ln>
            <a:solidFill>
              <a:schemeClr val="tx1"/>
            </a:solidFill>
          </a:ln>
        </p:spPr>
      </p:pic>
      <p:pic>
        <p:nvPicPr>
          <p:cNvPr id="5" name="Image 4">
            <a:extLst>
              <a:ext uri="{FF2B5EF4-FFF2-40B4-BE49-F238E27FC236}">
                <a16:creationId xmlns:a16="http://schemas.microsoft.com/office/drawing/2014/main" id="{2773A18F-33F4-9D49-AEAA-5DD24D165B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721" y="714353"/>
            <a:ext cx="3914394" cy="4373264"/>
          </a:xfrm>
          <a:prstGeom prst="rect">
            <a:avLst/>
          </a:prstGeom>
          <a:ln>
            <a:solidFill>
              <a:schemeClr val="tx1"/>
            </a:solidFill>
          </a:ln>
        </p:spPr>
      </p:pic>
      <p:sp>
        <p:nvSpPr>
          <p:cNvPr id="6" name="ZoneTexte 5">
            <a:extLst>
              <a:ext uri="{FF2B5EF4-FFF2-40B4-BE49-F238E27FC236}">
                <a16:creationId xmlns:a16="http://schemas.microsoft.com/office/drawing/2014/main" id="{FBEA4204-B677-D14F-81D1-A0994C7BF746}"/>
              </a:ext>
            </a:extLst>
          </p:cNvPr>
          <p:cNvSpPr txBox="1"/>
          <p:nvPr/>
        </p:nvSpPr>
        <p:spPr>
          <a:xfrm>
            <a:off x="709155" y="5395956"/>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rPr>
              <a:t>CE1 Maryline Cortes école Marie Curie PEGOMAS</a:t>
            </a:r>
          </a:p>
        </p:txBody>
      </p:sp>
    </p:spTree>
    <p:extLst>
      <p:ext uri="{BB962C8B-B14F-4D97-AF65-F5344CB8AC3E}">
        <p14:creationId xmlns:p14="http://schemas.microsoft.com/office/powerpoint/2010/main" val="84630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F3B1B-E72F-054C-8B69-FC47B252EAD7}"/>
              </a:ext>
            </a:extLst>
          </p:cNvPr>
          <p:cNvSpPr>
            <a:spLocks noGrp="1"/>
          </p:cNvSpPr>
          <p:nvPr>
            <p:ph type="title"/>
          </p:nvPr>
        </p:nvSpPr>
        <p:spPr/>
        <p:txBody>
          <a:bodyPr/>
          <a:lstStyle/>
          <a:p>
            <a:r>
              <a:rPr lang="fr-FR" dirty="0"/>
              <a:t>Les trois types de phrases</a:t>
            </a:r>
          </a:p>
        </p:txBody>
      </p:sp>
      <p:pic>
        <p:nvPicPr>
          <p:cNvPr id="5" name="Espace réservé du contenu 4">
            <a:extLst>
              <a:ext uri="{FF2B5EF4-FFF2-40B4-BE49-F238E27FC236}">
                <a16:creationId xmlns:a16="http://schemas.microsoft.com/office/drawing/2014/main" id="{CC28B17C-65E5-364D-BA76-E99CB635C530}"/>
              </a:ext>
            </a:extLst>
          </p:cNvPr>
          <p:cNvPicPr>
            <a:picLocks noGrp="1" noChangeAspect="1"/>
          </p:cNvPicPr>
          <p:nvPr>
            <p:ph idx="1"/>
          </p:nvPr>
        </p:nvPicPr>
        <p:blipFill>
          <a:blip r:embed="rId2"/>
          <a:stretch>
            <a:fillRect/>
          </a:stretch>
        </p:blipFill>
        <p:spPr>
          <a:xfrm>
            <a:off x="745068" y="2084832"/>
            <a:ext cx="11226798" cy="2504101"/>
          </a:xfrm>
        </p:spPr>
      </p:pic>
      <p:sp>
        <p:nvSpPr>
          <p:cNvPr id="6" name="ZoneTexte 5">
            <a:extLst>
              <a:ext uri="{FF2B5EF4-FFF2-40B4-BE49-F238E27FC236}">
                <a16:creationId xmlns:a16="http://schemas.microsoft.com/office/drawing/2014/main" id="{50D1A2F4-5B59-D149-8F2E-D0241DA38885}"/>
              </a:ext>
            </a:extLst>
          </p:cNvPr>
          <p:cNvSpPr txBox="1"/>
          <p:nvPr/>
        </p:nvSpPr>
        <p:spPr>
          <a:xfrm>
            <a:off x="745068" y="4588933"/>
            <a:ext cx="23029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Page 66</a:t>
            </a:r>
          </a:p>
        </p:txBody>
      </p:sp>
      <p:sp>
        <p:nvSpPr>
          <p:cNvPr id="7" name="Rectangle : coins arrondis 6">
            <a:extLst>
              <a:ext uri="{FF2B5EF4-FFF2-40B4-BE49-F238E27FC236}">
                <a16:creationId xmlns:a16="http://schemas.microsoft.com/office/drawing/2014/main" id="{30642C4D-596F-714E-93FB-F310A5B978FC}"/>
              </a:ext>
            </a:extLst>
          </p:cNvPr>
          <p:cNvSpPr/>
          <p:nvPr/>
        </p:nvSpPr>
        <p:spPr>
          <a:xfrm>
            <a:off x="745068" y="5441882"/>
            <a:ext cx="2929465" cy="6001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w Cen MT" panose="020B0602020104020603"/>
                <a:ea typeface="+mn-ea"/>
                <a:cs typeface="+mn-cs"/>
              </a:rPr>
              <a:t>Le type déclaratif</a:t>
            </a:r>
          </a:p>
        </p:txBody>
      </p:sp>
      <p:sp>
        <p:nvSpPr>
          <p:cNvPr id="8" name="Rectangle : coins arrondis 7">
            <a:extLst>
              <a:ext uri="{FF2B5EF4-FFF2-40B4-BE49-F238E27FC236}">
                <a16:creationId xmlns:a16="http://schemas.microsoft.com/office/drawing/2014/main" id="{FA577B6B-2FD8-4348-AA22-B581927E3C0D}"/>
              </a:ext>
            </a:extLst>
          </p:cNvPr>
          <p:cNvSpPr/>
          <p:nvPr/>
        </p:nvSpPr>
        <p:spPr>
          <a:xfrm>
            <a:off x="3996268" y="5441881"/>
            <a:ext cx="2929465" cy="6001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w Cen MT" panose="020B0602020104020603"/>
                <a:ea typeface="+mn-ea"/>
                <a:cs typeface="+mn-cs"/>
              </a:rPr>
              <a:t>Le type interrogatif</a:t>
            </a:r>
          </a:p>
        </p:txBody>
      </p:sp>
      <p:sp>
        <p:nvSpPr>
          <p:cNvPr id="9" name="Rectangle : coins arrondis 8">
            <a:extLst>
              <a:ext uri="{FF2B5EF4-FFF2-40B4-BE49-F238E27FC236}">
                <a16:creationId xmlns:a16="http://schemas.microsoft.com/office/drawing/2014/main" id="{8707A22A-EB2D-4348-87C6-EF82A6BFAED9}"/>
              </a:ext>
            </a:extLst>
          </p:cNvPr>
          <p:cNvSpPr/>
          <p:nvPr/>
        </p:nvSpPr>
        <p:spPr>
          <a:xfrm>
            <a:off x="7247468" y="5441881"/>
            <a:ext cx="2929465" cy="6001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w Cen MT" panose="020B0602020104020603"/>
                <a:ea typeface="+mn-ea"/>
                <a:cs typeface="+mn-cs"/>
              </a:rPr>
              <a:t>Le type impératif</a:t>
            </a:r>
          </a:p>
        </p:txBody>
      </p:sp>
      <p:sp>
        <p:nvSpPr>
          <p:cNvPr id="3" name="Espace réservé du numéro de diapositive 2">
            <a:extLst>
              <a:ext uri="{FF2B5EF4-FFF2-40B4-BE49-F238E27FC236}">
                <a16:creationId xmlns:a16="http://schemas.microsoft.com/office/drawing/2014/main" id="{850EC819-AD89-5647-A746-80FCFF52F57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9286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4321A-9099-0B46-93D2-E6B78667D5C6}"/>
              </a:ext>
            </a:extLst>
          </p:cNvPr>
          <p:cNvSpPr>
            <a:spLocks noGrp="1"/>
          </p:cNvSpPr>
          <p:nvPr>
            <p:ph type="title"/>
          </p:nvPr>
        </p:nvSpPr>
        <p:spPr/>
        <p:txBody>
          <a:bodyPr/>
          <a:lstStyle/>
          <a:p>
            <a:r>
              <a:rPr lang="fr-FR" dirty="0"/>
              <a:t>Trois types et cinq formes</a:t>
            </a:r>
          </a:p>
        </p:txBody>
      </p:sp>
      <p:pic>
        <p:nvPicPr>
          <p:cNvPr id="6" name="Espace réservé du contenu 5">
            <a:extLst>
              <a:ext uri="{FF2B5EF4-FFF2-40B4-BE49-F238E27FC236}">
                <a16:creationId xmlns:a16="http://schemas.microsoft.com/office/drawing/2014/main" id="{A17692C6-C439-7B4C-8721-EFFF0FB9DC50}"/>
              </a:ext>
            </a:extLst>
          </p:cNvPr>
          <p:cNvPicPr>
            <a:picLocks noGrp="1" noChangeAspect="1"/>
          </p:cNvPicPr>
          <p:nvPr>
            <p:ph idx="1"/>
          </p:nvPr>
        </p:nvPicPr>
        <p:blipFill>
          <a:blip r:embed="rId2"/>
          <a:stretch>
            <a:fillRect/>
          </a:stretch>
        </p:blipFill>
        <p:spPr>
          <a:xfrm>
            <a:off x="992178" y="2084832"/>
            <a:ext cx="10743886" cy="3712119"/>
          </a:xfrm>
        </p:spPr>
      </p:pic>
      <p:sp>
        <p:nvSpPr>
          <p:cNvPr id="4" name="Espace réservé du numéro de diapositive 3">
            <a:extLst>
              <a:ext uri="{FF2B5EF4-FFF2-40B4-BE49-F238E27FC236}">
                <a16:creationId xmlns:a16="http://schemas.microsoft.com/office/drawing/2014/main" id="{97E24B9C-880A-7445-B030-0F666B59F23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ZoneTexte 6">
            <a:extLst>
              <a:ext uri="{FF2B5EF4-FFF2-40B4-BE49-F238E27FC236}">
                <a16:creationId xmlns:a16="http://schemas.microsoft.com/office/drawing/2014/main" id="{23A17A15-236E-8F42-9CDE-B718327AC9A3}"/>
              </a:ext>
            </a:extLst>
          </p:cNvPr>
          <p:cNvSpPr txBox="1"/>
          <p:nvPr/>
        </p:nvSpPr>
        <p:spPr>
          <a:xfrm>
            <a:off x="3381555" y="3071004"/>
            <a:ext cx="3881887" cy="586596"/>
          </a:xfrm>
          <a:prstGeom prst="rect">
            <a:avLst/>
          </a:prstGeom>
          <a:no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139798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549CD81-4B59-D349-8692-B03CE630056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Rectangle 4">
            <a:extLst>
              <a:ext uri="{FF2B5EF4-FFF2-40B4-BE49-F238E27FC236}">
                <a16:creationId xmlns:a16="http://schemas.microsoft.com/office/drawing/2014/main" id="{FAF915C4-9AA6-E645-A5C4-F79F34C62F4E}"/>
              </a:ext>
            </a:extLst>
          </p:cNvPr>
          <p:cNvSpPr/>
          <p:nvPr/>
        </p:nvSpPr>
        <p:spPr>
          <a:xfrm>
            <a:off x="838200" y="906601"/>
            <a:ext cx="8663940" cy="56323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12121"/>
                </a:solidFill>
                <a:effectLst/>
                <a:uLnTx/>
                <a:uFillTx/>
                <a:latin typeface="SourceSansProRegular"/>
                <a:ea typeface="+mn-ea"/>
                <a:cs typeface="+mn-cs"/>
              </a:rPr>
              <a:t>« L'exclamation ne correspond pas à un acte de langage, elle exprime un sentiment ou une émotion. C'est pour cela que l'on dit que la phrase exclamative est une forme de phrase</a:t>
            </a:r>
            <a:r>
              <a:rPr kumimoji="0" lang="fr-FR" sz="2400" b="0" i="0" u="none" strike="noStrike" kern="1200" cap="none" spc="0" normalizeH="0" baseline="0" noProof="0" dirty="0">
                <a:ln>
                  <a:noFill/>
                </a:ln>
                <a:solidFill>
                  <a:srgbClr val="212121"/>
                </a:solidFill>
                <a:effectLst/>
                <a:uLnTx/>
                <a:uFillTx/>
                <a:latin typeface="SourceSansProRegular"/>
                <a:ea typeface="+mn-ea"/>
                <a:cs typeface="+mn-cs"/>
              </a:rPr>
              <a:t>. Une phrase déclarative peut être ou non exclamative selon le contexte: "Mon frère arrive ce soir." ou si l'on veut exprimer de la joie "Mon frère arrive ce soir! " Une phrase interrogative peut être ou non exclamative selon le contexte: "Tu peux venir avec moi?" ou si l'on veut supplier "Tu peux venir avec moi?! " . Une phrase injonctive peut être ou non exclamative selon le contexte: "Arrête." ou si l'on veut exprimer de l'énervement: "Arrête! " Les types de phrases s'excluent l'un l'autre: une phrase est soit déclarative, soit interrogative soit injonctive alors qu'une même phrase peut avoir plusieurs formes: "C'est ce chocolat qui n'est pas apprécié par les Français!" C'est une phrase déclarative à la forme passive, à la forme négative, à la forme emphatique et à la forme exclamative.</a:t>
            </a:r>
            <a:endParaRPr kumimoji="0" lang="fr-FR"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7" name="Image 6">
            <a:extLst>
              <a:ext uri="{FF2B5EF4-FFF2-40B4-BE49-F238E27FC236}">
                <a16:creationId xmlns:a16="http://schemas.microsoft.com/office/drawing/2014/main" id="{13E708FD-C5EE-6A41-8CAE-0CA922ED13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0747" y="678457"/>
            <a:ext cx="2360079" cy="2704962"/>
          </a:xfrm>
          <a:prstGeom prst="rect">
            <a:avLst/>
          </a:prstGeom>
        </p:spPr>
      </p:pic>
      <p:sp>
        <p:nvSpPr>
          <p:cNvPr id="8" name="Bulle rectangulaire à coins arrondis 7">
            <a:extLst>
              <a:ext uri="{FF2B5EF4-FFF2-40B4-BE49-F238E27FC236}">
                <a16:creationId xmlns:a16="http://schemas.microsoft.com/office/drawing/2014/main" id="{CD025DD4-3616-BF41-ABFB-43C34ABCCAC2}"/>
              </a:ext>
            </a:extLst>
          </p:cNvPr>
          <p:cNvSpPr/>
          <p:nvPr/>
        </p:nvSpPr>
        <p:spPr>
          <a:xfrm>
            <a:off x="398167" y="678457"/>
            <a:ext cx="9212580" cy="5951399"/>
          </a:xfrm>
          <a:prstGeom prst="wedgeRoundRectCallout">
            <a:avLst>
              <a:gd name="adj1" fmla="val 54436"/>
              <a:gd name="adj2" fmla="val -276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ZoneTexte 8">
            <a:extLst>
              <a:ext uri="{FF2B5EF4-FFF2-40B4-BE49-F238E27FC236}">
                <a16:creationId xmlns:a16="http://schemas.microsoft.com/office/drawing/2014/main" id="{4CA468C1-6CAD-A948-B9B7-159F4CF3CA60}"/>
              </a:ext>
            </a:extLst>
          </p:cNvPr>
          <p:cNvSpPr txBox="1"/>
          <p:nvPr/>
        </p:nvSpPr>
        <p:spPr>
          <a:xfrm>
            <a:off x="9610747" y="3515656"/>
            <a:ext cx="236007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Tw Cen MT" panose="020B0602020104020603"/>
                <a:ea typeface="+mn-ea"/>
                <a:cs typeface="+mn-cs"/>
              </a:rPr>
              <a:t>Françoise Picot</a:t>
            </a:r>
          </a:p>
        </p:txBody>
      </p:sp>
    </p:spTree>
    <p:extLst>
      <p:ext uri="{BB962C8B-B14F-4D97-AF65-F5344CB8AC3E}">
        <p14:creationId xmlns:p14="http://schemas.microsoft.com/office/powerpoint/2010/main" val="3513985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166507-1552-0B41-9DC2-AF1A43B2F362}"/>
              </a:ext>
            </a:extLst>
          </p:cNvPr>
          <p:cNvSpPr>
            <a:spLocks noGrp="1"/>
          </p:cNvSpPr>
          <p:nvPr>
            <p:ph type="title"/>
          </p:nvPr>
        </p:nvSpPr>
        <p:spPr/>
        <p:txBody>
          <a:bodyPr/>
          <a:lstStyle/>
          <a:p>
            <a:r>
              <a:rPr lang="fr-FR" dirty="0"/>
              <a:t>Les types de phrases</a:t>
            </a:r>
          </a:p>
        </p:txBody>
      </p:sp>
      <p:pic>
        <p:nvPicPr>
          <p:cNvPr id="7" name="Image 6">
            <a:extLst>
              <a:ext uri="{FF2B5EF4-FFF2-40B4-BE49-F238E27FC236}">
                <a16:creationId xmlns:a16="http://schemas.microsoft.com/office/drawing/2014/main" id="{F83898A9-80D6-4D40-9EB5-EAD9CADC5D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128" y="1907117"/>
            <a:ext cx="3589540" cy="3985683"/>
          </a:xfrm>
          <a:prstGeom prst="rect">
            <a:avLst/>
          </a:prstGeom>
        </p:spPr>
      </p:pic>
      <p:pic>
        <p:nvPicPr>
          <p:cNvPr id="9" name="Image 8">
            <a:extLst>
              <a:ext uri="{FF2B5EF4-FFF2-40B4-BE49-F238E27FC236}">
                <a16:creationId xmlns:a16="http://schemas.microsoft.com/office/drawing/2014/main" id="{74251D51-94F3-964F-BED2-64A7A835B172}"/>
              </a:ext>
            </a:extLst>
          </p:cNvPr>
          <p:cNvPicPr>
            <a:picLocks noChangeAspect="1"/>
          </p:cNvPicPr>
          <p:nvPr/>
        </p:nvPicPr>
        <p:blipFill>
          <a:blip r:embed="rId3"/>
          <a:stretch>
            <a:fillRect/>
          </a:stretch>
        </p:blipFill>
        <p:spPr>
          <a:xfrm>
            <a:off x="5884164" y="295317"/>
            <a:ext cx="6064254" cy="6359483"/>
          </a:xfrm>
          <a:prstGeom prst="rect">
            <a:avLst/>
          </a:prstGeom>
        </p:spPr>
      </p:pic>
      <p:sp>
        <p:nvSpPr>
          <p:cNvPr id="3" name="Espace réservé du numéro de diapositive 2">
            <a:extLst>
              <a:ext uri="{FF2B5EF4-FFF2-40B4-BE49-F238E27FC236}">
                <a16:creationId xmlns:a16="http://schemas.microsoft.com/office/drawing/2014/main" id="{D6FBDEEA-BFE6-0F49-8EB7-38135D523A8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492166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C08A5E-7B74-994F-B524-5213C8678BA8}"/>
              </a:ext>
            </a:extLst>
          </p:cNvPr>
          <p:cNvPicPr>
            <a:picLocks noChangeAspect="1"/>
          </p:cNvPicPr>
          <p:nvPr/>
        </p:nvPicPr>
        <p:blipFill>
          <a:blip r:embed="rId2"/>
          <a:stretch>
            <a:fillRect/>
          </a:stretch>
        </p:blipFill>
        <p:spPr>
          <a:xfrm>
            <a:off x="4593167" y="838200"/>
            <a:ext cx="7442200" cy="5181600"/>
          </a:xfrm>
          <a:prstGeom prst="rect">
            <a:avLst/>
          </a:prstGeom>
        </p:spPr>
      </p:pic>
      <p:pic>
        <p:nvPicPr>
          <p:cNvPr id="7" name="Image 6">
            <a:extLst>
              <a:ext uri="{FF2B5EF4-FFF2-40B4-BE49-F238E27FC236}">
                <a16:creationId xmlns:a16="http://schemas.microsoft.com/office/drawing/2014/main" id="{10C21C5E-5A98-DA47-88D9-A6FC57DB6CFC}"/>
              </a:ext>
            </a:extLst>
          </p:cNvPr>
          <p:cNvPicPr>
            <a:picLocks noChangeAspect="1"/>
          </p:cNvPicPr>
          <p:nvPr/>
        </p:nvPicPr>
        <p:blipFill>
          <a:blip r:embed="rId3"/>
          <a:stretch>
            <a:fillRect/>
          </a:stretch>
        </p:blipFill>
        <p:spPr>
          <a:xfrm>
            <a:off x="156633" y="838200"/>
            <a:ext cx="4287520" cy="5181600"/>
          </a:xfrm>
          <a:prstGeom prst="rect">
            <a:avLst/>
          </a:prstGeom>
        </p:spPr>
      </p:pic>
      <p:sp>
        <p:nvSpPr>
          <p:cNvPr id="2" name="Espace réservé du numéro de diapositive 1">
            <a:extLst>
              <a:ext uri="{FF2B5EF4-FFF2-40B4-BE49-F238E27FC236}">
                <a16:creationId xmlns:a16="http://schemas.microsoft.com/office/drawing/2014/main" id="{FD35949F-9EE8-3F4D-9885-69A4DD643B2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34697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D260A54-EA83-9F40-96B2-E9018E33CA08}"/>
              </a:ext>
            </a:extLst>
          </p:cNvPr>
          <p:cNvSpPr>
            <a:spLocks noGrp="1"/>
          </p:cNvSpPr>
          <p:nvPr>
            <p:ph type="title"/>
          </p:nvPr>
        </p:nvSpPr>
        <p:spPr/>
        <p:txBody>
          <a:bodyPr/>
          <a:lstStyle/>
          <a:p>
            <a:r>
              <a:rPr lang="fr-FR" dirty="0"/>
              <a:t>Des points de vigilance pour l’appropriation</a:t>
            </a:r>
          </a:p>
        </p:txBody>
      </p:sp>
      <p:sp>
        <p:nvSpPr>
          <p:cNvPr id="6" name="ZoneTexte 5">
            <a:extLst>
              <a:ext uri="{FF2B5EF4-FFF2-40B4-BE49-F238E27FC236}">
                <a16:creationId xmlns:a16="http://schemas.microsoft.com/office/drawing/2014/main" id="{F25B135A-68B3-A94E-BB04-B61615342E40}"/>
              </a:ext>
            </a:extLst>
          </p:cNvPr>
          <p:cNvSpPr txBox="1"/>
          <p:nvPr/>
        </p:nvSpPr>
        <p:spPr>
          <a:xfrm>
            <a:off x="838200" y="1630938"/>
            <a:ext cx="10820400" cy="4832092"/>
          </a:xfrm>
          <a:prstGeom prst="rect">
            <a:avLst/>
          </a:prstGeom>
          <a:noFill/>
        </p:spPr>
        <p:txBody>
          <a:bodyPr wrap="square" rtlCol="0">
            <a:spAutoFit/>
          </a:bodyPr>
          <a:lstStyle/>
          <a:p>
            <a:pPr marL="285750" indent="-285750">
              <a:buFont typeface="Arial" panose="020B0604020202020204" pitchFamily="34" charset="0"/>
              <a:buChar char="•"/>
            </a:pPr>
            <a:r>
              <a:rPr lang="fr-FR" sz="2800" b="1" dirty="0"/>
              <a:t>Observer des faits de langue</a:t>
            </a:r>
          </a:p>
          <a:p>
            <a:pPr marL="800100" lvl="1" indent="-342900">
              <a:buFont typeface="Wingdings" pitchFamily="2" charset="2"/>
              <a:buChar char="Ø"/>
            </a:pPr>
            <a:r>
              <a:rPr lang="fr-FR" sz="2800" dirty="0"/>
              <a:t>Des activités ritualisées</a:t>
            </a:r>
          </a:p>
          <a:p>
            <a:pPr lvl="1"/>
            <a:endParaRPr lang="fr-FR" sz="2800" dirty="0"/>
          </a:p>
          <a:p>
            <a:pPr marL="285750" indent="-285750">
              <a:buFont typeface="Arial" panose="020B0604020202020204" pitchFamily="34" charset="0"/>
              <a:buChar char="•"/>
            </a:pPr>
            <a:r>
              <a:rPr lang="fr-FR" sz="2800" b="1" dirty="0"/>
              <a:t>Manipuler des énoncés écrits et oraux</a:t>
            </a:r>
          </a:p>
          <a:p>
            <a:pPr marL="800100" lvl="1" indent="-342900">
              <a:buFont typeface="Wingdings" pitchFamily="2" charset="2"/>
              <a:buChar char="Ø"/>
            </a:pPr>
            <a:r>
              <a:rPr lang="fr-FR" sz="2800" dirty="0"/>
              <a:t>Des transpositions et des tris</a:t>
            </a:r>
          </a:p>
          <a:p>
            <a:pPr lvl="1"/>
            <a:endParaRPr lang="fr-FR" sz="2800" dirty="0"/>
          </a:p>
          <a:p>
            <a:pPr marL="285750" indent="-285750">
              <a:buFont typeface="Arial" panose="020B0604020202020204" pitchFamily="34" charset="0"/>
              <a:buChar char="•"/>
            </a:pPr>
            <a:r>
              <a:rPr lang="fr-FR" sz="2800" b="1" dirty="0"/>
              <a:t>Structurer les apprentissages en formulant des synthèses, des règles</a:t>
            </a:r>
          </a:p>
          <a:p>
            <a:pPr marL="800100" lvl="1" indent="-342900">
              <a:buFont typeface="Wingdings" pitchFamily="2" charset="2"/>
              <a:buChar char="Ø"/>
            </a:pPr>
            <a:r>
              <a:rPr lang="fr-FR" sz="2800" dirty="0"/>
              <a:t> Des leçons</a:t>
            </a:r>
          </a:p>
          <a:p>
            <a:pPr lvl="1"/>
            <a:endParaRPr lang="fr-FR" sz="2800" dirty="0"/>
          </a:p>
          <a:p>
            <a:pPr marL="285750" indent="-285750">
              <a:buFont typeface="Arial" panose="020B0604020202020204" pitchFamily="34" charset="0"/>
              <a:buChar char="•"/>
            </a:pPr>
            <a:r>
              <a:rPr lang="fr-FR" sz="2800" b="1" dirty="0"/>
              <a:t>Automatiser et mémoriser</a:t>
            </a:r>
          </a:p>
          <a:p>
            <a:pPr marL="800100" lvl="1" indent="-342900">
              <a:buFont typeface="Wingdings" pitchFamily="2" charset="2"/>
              <a:buChar char="Ø"/>
            </a:pPr>
            <a:r>
              <a:rPr lang="fr-FR" sz="2800" dirty="0"/>
              <a:t>Des activités ritualisées</a:t>
            </a:r>
          </a:p>
        </p:txBody>
      </p:sp>
    </p:spTree>
    <p:extLst>
      <p:ext uri="{BB962C8B-B14F-4D97-AF65-F5344CB8AC3E}">
        <p14:creationId xmlns:p14="http://schemas.microsoft.com/office/powerpoint/2010/main" val="35741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
                                            <p:txEl>
                                              <p:pRg st="0" end="0"/>
                                            </p:txEl>
                                          </p:spTgt>
                                        </p:tgtEl>
                                      </p:cBhvr>
                                    </p:animEffect>
                                  </p:childTnLst>
                                </p:cTn>
                              </p:par>
                              <p:par>
                                <p:cTn id="9" presetID="1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dissolv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wedge">
                                      <p:cBhvr>
                                        <p:cTn id="33" dur="2000"/>
                                        <p:tgtEl>
                                          <p:spTgt spid="6">
                                            <p:txEl>
                                              <p:pRg st="9" end="9"/>
                                            </p:txEl>
                                          </p:spTgt>
                                        </p:tgtEl>
                                      </p:cBhvr>
                                    </p:animEffect>
                                  </p:childTnLst>
                                </p:cTn>
                              </p:par>
                              <p:par>
                                <p:cTn id="34" presetID="20" presetClass="entr" presetSubtype="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wedge">
                                      <p:cBhvr>
                                        <p:cTn id="36"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72A9B-226B-B34C-B8E9-35AB3AC8FC89}"/>
              </a:ext>
            </a:extLst>
          </p:cNvPr>
          <p:cNvSpPr>
            <a:spLocks noGrp="1"/>
          </p:cNvSpPr>
          <p:nvPr>
            <p:ph type="title"/>
          </p:nvPr>
        </p:nvSpPr>
        <p:spPr>
          <a:xfrm>
            <a:off x="9180576" y="1625600"/>
            <a:ext cx="2782825" cy="1589024"/>
          </a:xfrm>
        </p:spPr>
        <p:txBody>
          <a:bodyPr/>
          <a:lstStyle/>
          <a:p>
            <a:r>
              <a:rPr lang="fr-FR" sz="5400" dirty="0"/>
              <a:t>Les verbes attributifs</a:t>
            </a:r>
          </a:p>
        </p:txBody>
      </p:sp>
      <p:pic>
        <p:nvPicPr>
          <p:cNvPr id="6" name="Espace réservé du contenu 5">
            <a:extLst>
              <a:ext uri="{FF2B5EF4-FFF2-40B4-BE49-F238E27FC236}">
                <a16:creationId xmlns:a16="http://schemas.microsoft.com/office/drawing/2014/main" id="{E5FDCE7B-854A-714A-9900-B67CE3771799}"/>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Espace réservé du numéro de diapositive 2">
            <a:extLst>
              <a:ext uri="{FF2B5EF4-FFF2-40B4-BE49-F238E27FC236}">
                <a16:creationId xmlns:a16="http://schemas.microsoft.com/office/drawing/2014/main" id="{E35F0929-BC3F-D84C-B054-8EC6BE8B8041}"/>
              </a:ext>
            </a:extLst>
          </p:cNvPr>
          <p:cNvSpPr>
            <a:spLocks noGrp="1"/>
          </p:cNvSpPr>
          <p:nvPr>
            <p:ph type="sldNum" sz="quarter" idx="12"/>
          </p:nvPr>
        </p:nvSpPr>
        <p:spPr/>
        <p:txBody>
          <a:bodyPr/>
          <a:lstStyle/>
          <a:p>
            <a:fld id="{C1F279EB-0D07-AB47-B72B-F4F0FF081C94}" type="slidenum">
              <a:rPr lang="fr-FR" smtClean="0"/>
              <a:t>40</a:t>
            </a:fld>
            <a:endParaRPr lang="fr-FR"/>
          </a:p>
        </p:txBody>
      </p:sp>
    </p:spTree>
    <p:extLst>
      <p:ext uri="{BB962C8B-B14F-4D97-AF65-F5344CB8AC3E}">
        <p14:creationId xmlns:p14="http://schemas.microsoft.com/office/powerpoint/2010/main" val="1089595250"/>
      </p:ext>
    </p:extLst>
  </p:cSld>
  <p:clrMapOvr>
    <a:overrideClrMapping bg1="lt1" tx1="dk1" bg2="lt2" tx2="dk2" accent1="accent1" accent2="accent2" accent3="accent3" accent4="accent4" accent5="accent5" accent6="accent6" hlink="hlink" folHlink="folHlink"/>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4E47F-CDDA-154B-9EDE-58A9606E232F}"/>
              </a:ext>
            </a:extLst>
          </p:cNvPr>
          <p:cNvSpPr>
            <a:spLocks noGrp="1"/>
          </p:cNvSpPr>
          <p:nvPr>
            <p:ph type="title"/>
          </p:nvPr>
        </p:nvSpPr>
        <p:spPr>
          <a:xfrm>
            <a:off x="957627" y="112976"/>
            <a:ext cx="9660805" cy="1277451"/>
          </a:xfrm>
        </p:spPr>
        <p:txBody>
          <a:bodyPr/>
          <a:lstStyle/>
          <a:p>
            <a:r>
              <a:rPr lang="fr-FR" dirty="0"/>
              <a:t>Etre </a:t>
            </a:r>
          </a:p>
        </p:txBody>
      </p:sp>
      <p:sp>
        <p:nvSpPr>
          <p:cNvPr id="9" name="Espace réservé du numéro de diapositive 8">
            <a:extLst>
              <a:ext uri="{FF2B5EF4-FFF2-40B4-BE49-F238E27FC236}">
                <a16:creationId xmlns:a16="http://schemas.microsoft.com/office/drawing/2014/main" id="{41B2D62F-B6A4-7C4D-9604-B9A7067E5F12}"/>
              </a:ext>
            </a:extLst>
          </p:cNvPr>
          <p:cNvSpPr>
            <a:spLocks noGrp="1"/>
          </p:cNvSpPr>
          <p:nvPr>
            <p:ph type="sldNum" sz="quarter" idx="12"/>
          </p:nvPr>
        </p:nvSpPr>
        <p:spPr/>
        <p:txBody>
          <a:bodyPr/>
          <a:lstStyle/>
          <a:p>
            <a:fld id="{C1F279EB-0D07-AB47-B72B-F4F0FF081C94}" type="slidenum">
              <a:rPr lang="fr-FR" smtClean="0"/>
              <a:t>41</a:t>
            </a:fld>
            <a:endParaRPr lang="fr-FR"/>
          </a:p>
        </p:txBody>
      </p:sp>
      <p:sp>
        <p:nvSpPr>
          <p:cNvPr id="8" name="Espace réservé du contenu 7">
            <a:extLst>
              <a:ext uri="{FF2B5EF4-FFF2-40B4-BE49-F238E27FC236}">
                <a16:creationId xmlns:a16="http://schemas.microsoft.com/office/drawing/2014/main" id="{F0D6CA99-D9E5-0141-A57F-67AACD5F5386}"/>
              </a:ext>
            </a:extLst>
          </p:cNvPr>
          <p:cNvSpPr>
            <a:spLocks noGrp="1"/>
          </p:cNvSpPr>
          <p:nvPr>
            <p:ph idx="4294967295"/>
          </p:nvPr>
        </p:nvSpPr>
        <p:spPr>
          <a:xfrm>
            <a:off x="782782" y="1584927"/>
            <a:ext cx="11028218" cy="5160097"/>
          </a:xfrm>
        </p:spPr>
        <p:txBody>
          <a:bodyPr>
            <a:normAutofit/>
          </a:bodyPr>
          <a:lstStyle/>
          <a:p>
            <a:pPr>
              <a:buFont typeface="Arial" panose="020B0604020202020204" pitchFamily="34" charset="0"/>
              <a:buChar char="•"/>
            </a:pPr>
            <a:r>
              <a:rPr lang="fr-FR" sz="2800" dirty="0">
                <a:latin typeface="Bell MT" panose="02020503060305020303" pitchFamily="18" charset="77"/>
              </a:rPr>
              <a:t> </a:t>
            </a:r>
            <a:r>
              <a:rPr lang="fr-FR" sz="3200" dirty="0">
                <a:latin typeface="Bell MT" panose="02020503060305020303" pitchFamily="18" charset="77"/>
              </a:rPr>
              <a:t>L’attribut du sujet est un constituant obligatoire du GV dont le noyau est un </a:t>
            </a:r>
            <a:r>
              <a:rPr lang="fr-FR" sz="3200" b="1" dirty="0">
                <a:latin typeface="Bell MT" panose="02020503060305020303" pitchFamily="18" charset="77"/>
              </a:rPr>
              <a:t>verbe attributif. </a:t>
            </a:r>
          </a:p>
          <a:p>
            <a:pPr>
              <a:buFont typeface="Arial" panose="020B0604020202020204" pitchFamily="34" charset="0"/>
              <a:buChar char="•"/>
            </a:pPr>
            <a:r>
              <a:rPr lang="fr-FR" sz="3200" b="1" dirty="0">
                <a:latin typeface="Bell MT" panose="02020503060305020303" pitchFamily="18" charset="77"/>
              </a:rPr>
              <a:t> Le premier des verbes attributifs </a:t>
            </a:r>
            <a:r>
              <a:rPr lang="fr-FR" sz="3200" dirty="0">
                <a:latin typeface="Bell MT" panose="02020503060305020303" pitchFamily="18" charset="77"/>
              </a:rPr>
              <a:t>est le verbe </a:t>
            </a:r>
            <a:r>
              <a:rPr lang="fr-FR" sz="3200" i="1" dirty="0">
                <a:latin typeface="Bell MT" panose="02020503060305020303" pitchFamily="18" charset="77"/>
              </a:rPr>
              <a:t>être</a:t>
            </a:r>
            <a:r>
              <a:rPr lang="fr-FR" sz="3200" dirty="0">
                <a:latin typeface="Bell MT" panose="02020503060305020303" pitchFamily="18" charset="77"/>
              </a:rPr>
              <a:t>, qui permet l’expression d’une propriété́ du sujet </a:t>
            </a:r>
            <a:r>
              <a:rPr lang="fr-FR" sz="3200" i="1" dirty="0">
                <a:latin typeface="Bell MT" panose="02020503060305020303" pitchFamily="18" charset="77"/>
              </a:rPr>
              <a:t>(Alice est grande</a:t>
            </a:r>
            <a:r>
              <a:rPr lang="fr-FR" sz="3200" dirty="0">
                <a:latin typeface="Bell MT" panose="02020503060305020303" pitchFamily="18" charset="77"/>
              </a:rPr>
              <a:t>), d’un état du sujet (</a:t>
            </a:r>
            <a:r>
              <a:rPr lang="fr-FR" sz="3200" i="1" dirty="0">
                <a:latin typeface="Bell MT" panose="02020503060305020303" pitchFamily="18" charset="77"/>
              </a:rPr>
              <a:t>Alice est malade</a:t>
            </a:r>
            <a:r>
              <a:rPr lang="fr-FR" sz="3200" dirty="0">
                <a:latin typeface="Bell MT" panose="02020503060305020303" pitchFamily="18" charset="77"/>
              </a:rPr>
              <a:t>) ou d’effectuer une catégorisation du sujet (</a:t>
            </a:r>
            <a:r>
              <a:rPr lang="fr-FR" sz="3200" i="1" dirty="0">
                <a:latin typeface="Bell MT" panose="02020503060305020303" pitchFamily="18" charset="77"/>
              </a:rPr>
              <a:t>Alice est avocate</a:t>
            </a:r>
            <a:r>
              <a:rPr lang="fr-FR" sz="3200" dirty="0">
                <a:latin typeface="Bell MT" panose="02020503060305020303" pitchFamily="18" charset="77"/>
              </a:rPr>
              <a:t>).  </a:t>
            </a:r>
          </a:p>
          <a:p>
            <a:pPr>
              <a:buFont typeface="Arial" panose="020B0604020202020204" pitchFamily="34" charset="0"/>
              <a:buChar char="•"/>
            </a:pPr>
            <a:r>
              <a:rPr lang="fr-FR" sz="3200" dirty="0">
                <a:latin typeface="Bell MT" panose="02020503060305020303" pitchFamily="18" charset="77"/>
              </a:rPr>
              <a:t> Être n’est pas intrinsèquement un verbe attributif : il connait des emplois attributifs, mais peut aussi être employé́ dans d’autres emplois, par exemple comme </a:t>
            </a:r>
            <a:r>
              <a:rPr lang="fr-FR" sz="3200" b="1" dirty="0">
                <a:latin typeface="Bell MT" panose="02020503060305020303" pitchFamily="18" charset="77"/>
              </a:rPr>
              <a:t>auxiliaire </a:t>
            </a:r>
            <a:r>
              <a:rPr lang="fr-FR" sz="3200" dirty="0">
                <a:latin typeface="Bell MT" panose="02020503060305020303" pitchFamily="18" charset="77"/>
              </a:rPr>
              <a:t>dans la formation des temps composés du verbe (Alice est sortie). </a:t>
            </a:r>
          </a:p>
        </p:txBody>
      </p:sp>
    </p:spTree>
    <p:extLst>
      <p:ext uri="{BB962C8B-B14F-4D97-AF65-F5344CB8AC3E}">
        <p14:creationId xmlns:p14="http://schemas.microsoft.com/office/powerpoint/2010/main" val="1786199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74D96-C05D-B34E-938F-07102B53887D}"/>
              </a:ext>
            </a:extLst>
          </p:cNvPr>
          <p:cNvSpPr>
            <a:spLocks noGrp="1"/>
          </p:cNvSpPr>
          <p:nvPr>
            <p:ph type="title"/>
          </p:nvPr>
        </p:nvSpPr>
        <p:spPr/>
        <p:txBody>
          <a:bodyPr/>
          <a:lstStyle/>
          <a:p>
            <a:r>
              <a:rPr lang="fr-FR" dirty="0"/>
              <a:t>Les verbes attributifs</a:t>
            </a:r>
          </a:p>
        </p:txBody>
      </p:sp>
      <p:sp>
        <p:nvSpPr>
          <p:cNvPr id="3" name="Espace réservé du contenu 2">
            <a:extLst>
              <a:ext uri="{FF2B5EF4-FFF2-40B4-BE49-F238E27FC236}">
                <a16:creationId xmlns:a16="http://schemas.microsoft.com/office/drawing/2014/main" id="{7A462837-88BB-4B46-BB8E-3E3785523382}"/>
              </a:ext>
            </a:extLst>
          </p:cNvPr>
          <p:cNvSpPr>
            <a:spLocks noGrp="1"/>
          </p:cNvSpPr>
          <p:nvPr>
            <p:ph idx="1"/>
          </p:nvPr>
        </p:nvSpPr>
        <p:spPr>
          <a:xfrm>
            <a:off x="1024128" y="2286000"/>
            <a:ext cx="10391585" cy="4184704"/>
          </a:xfrm>
        </p:spPr>
        <p:txBody>
          <a:bodyPr/>
          <a:lstStyle/>
          <a:p>
            <a:r>
              <a:rPr lang="fr-FR" sz="4000" dirty="0">
                <a:latin typeface="Bell MT" panose="02020503060305020303" pitchFamily="18" charset="77"/>
              </a:rPr>
              <a:t>D’autres verbes attributifs ajoutent des nuances aspectuelles (</a:t>
            </a:r>
            <a:r>
              <a:rPr lang="fr-FR" sz="4000" i="1" dirty="0">
                <a:latin typeface="Bell MT" panose="02020503060305020303" pitchFamily="18" charset="77"/>
              </a:rPr>
              <a:t>rester</a:t>
            </a:r>
            <a:r>
              <a:rPr lang="fr-FR" sz="4000" dirty="0">
                <a:latin typeface="Bell MT" panose="02020503060305020303" pitchFamily="18" charset="77"/>
              </a:rPr>
              <a:t>, </a:t>
            </a:r>
            <a:r>
              <a:rPr lang="fr-FR" sz="4000" i="1" dirty="0">
                <a:latin typeface="Bell MT" panose="02020503060305020303" pitchFamily="18" charset="77"/>
              </a:rPr>
              <a:t>devenir </a:t>
            </a:r>
            <a:r>
              <a:rPr lang="fr-FR" sz="4000" dirty="0">
                <a:latin typeface="Bell MT" panose="02020503060305020303" pitchFamily="18" charset="77"/>
              </a:rPr>
              <a:t>: </a:t>
            </a:r>
            <a:r>
              <a:rPr lang="fr-FR" sz="4000" i="1" dirty="0">
                <a:latin typeface="Bell MT" panose="02020503060305020303" pitchFamily="18" charset="77"/>
              </a:rPr>
              <a:t>Elle reste</a:t>
            </a:r>
            <a:r>
              <a:rPr lang="fr-FR" sz="4000" dirty="0">
                <a:latin typeface="Bell MT" panose="02020503060305020303" pitchFamily="18" charset="77"/>
              </a:rPr>
              <a:t>/</a:t>
            </a:r>
            <a:r>
              <a:rPr lang="fr-FR" sz="4000" i="1" dirty="0">
                <a:latin typeface="Bell MT" panose="02020503060305020303" pitchFamily="18" charset="77"/>
              </a:rPr>
              <a:t>devient</a:t>
            </a:r>
            <a:r>
              <a:rPr lang="fr-FR" sz="4000" dirty="0">
                <a:latin typeface="Bell MT" panose="02020503060305020303" pitchFamily="18" charset="77"/>
              </a:rPr>
              <a:t>/</a:t>
            </a:r>
            <a:r>
              <a:rPr lang="fr-FR" sz="4000" i="1" dirty="0">
                <a:latin typeface="Bell MT" panose="02020503060305020303" pitchFamily="18" charset="77"/>
              </a:rPr>
              <a:t>heureuse</a:t>
            </a:r>
            <a:r>
              <a:rPr lang="fr-FR" sz="4000" dirty="0">
                <a:latin typeface="Bell MT" panose="02020503060305020303" pitchFamily="18" charset="77"/>
              </a:rPr>
              <a:t>) ou modales</a:t>
            </a:r>
            <a:r>
              <a:rPr lang="fr-FR" sz="4000" b="1" dirty="0">
                <a:latin typeface="Bell MT" panose="02020503060305020303" pitchFamily="18" charset="77"/>
              </a:rPr>
              <a:t> </a:t>
            </a:r>
            <a:r>
              <a:rPr lang="fr-FR" sz="4000" dirty="0">
                <a:latin typeface="Bell MT" panose="02020503060305020303" pitchFamily="18" charset="77"/>
              </a:rPr>
              <a:t>(</a:t>
            </a:r>
            <a:r>
              <a:rPr lang="fr-FR" sz="4000" i="1" dirty="0">
                <a:latin typeface="Bell MT" panose="02020503060305020303" pitchFamily="18" charset="77"/>
              </a:rPr>
              <a:t>sembler</a:t>
            </a:r>
            <a:r>
              <a:rPr lang="fr-FR" sz="4000" dirty="0">
                <a:latin typeface="Bell MT" panose="02020503060305020303" pitchFamily="18" charset="77"/>
              </a:rPr>
              <a:t>, </a:t>
            </a:r>
            <a:r>
              <a:rPr lang="fr-FR" sz="4000" i="1" dirty="0">
                <a:latin typeface="Bell MT" panose="02020503060305020303" pitchFamily="18" charset="77"/>
              </a:rPr>
              <a:t>paraitre</a:t>
            </a:r>
            <a:r>
              <a:rPr lang="fr-FR" sz="4000" dirty="0">
                <a:latin typeface="Bell MT" panose="02020503060305020303" pitchFamily="18" charset="77"/>
              </a:rPr>
              <a:t>, </a:t>
            </a:r>
            <a:r>
              <a:rPr lang="fr-FR" sz="4000" i="1" dirty="0">
                <a:latin typeface="Bell MT" panose="02020503060305020303" pitchFamily="18" charset="77"/>
              </a:rPr>
              <a:t>avoir l’air </a:t>
            </a:r>
            <a:r>
              <a:rPr lang="fr-FR" sz="4000" dirty="0">
                <a:latin typeface="Bell MT" panose="02020503060305020303" pitchFamily="18" charset="77"/>
              </a:rPr>
              <a:t>: </a:t>
            </a:r>
            <a:r>
              <a:rPr lang="fr-FR" sz="4000" i="1" dirty="0">
                <a:latin typeface="Bell MT" panose="02020503060305020303" pitchFamily="18" charset="77"/>
              </a:rPr>
              <a:t>Elle semble</a:t>
            </a:r>
            <a:r>
              <a:rPr lang="fr-FR" sz="4000" dirty="0">
                <a:latin typeface="Bell MT" panose="02020503060305020303" pitchFamily="18" charset="77"/>
              </a:rPr>
              <a:t>/</a:t>
            </a:r>
            <a:r>
              <a:rPr lang="fr-FR" sz="4000" i="1" dirty="0">
                <a:latin typeface="Bell MT" panose="02020503060305020303" pitchFamily="18" charset="77"/>
              </a:rPr>
              <a:t>parait</a:t>
            </a:r>
            <a:r>
              <a:rPr lang="fr-FR" sz="4000" dirty="0">
                <a:latin typeface="Bell MT" panose="02020503060305020303" pitchFamily="18" charset="77"/>
              </a:rPr>
              <a:t>/</a:t>
            </a:r>
            <a:r>
              <a:rPr lang="fr-FR" sz="4000" i="1" dirty="0">
                <a:latin typeface="Bell MT" panose="02020503060305020303" pitchFamily="18" charset="77"/>
              </a:rPr>
              <a:t>a l’air heureuse</a:t>
            </a:r>
            <a:r>
              <a:rPr lang="fr-FR" sz="4000" dirty="0">
                <a:latin typeface="Bell MT" panose="02020503060305020303" pitchFamily="18" charset="77"/>
              </a:rPr>
              <a:t>). </a:t>
            </a:r>
          </a:p>
          <a:p>
            <a:endParaRPr lang="fr-FR" dirty="0"/>
          </a:p>
        </p:txBody>
      </p:sp>
      <p:sp>
        <p:nvSpPr>
          <p:cNvPr id="4" name="Espace réservé du numéro de diapositive 3">
            <a:extLst>
              <a:ext uri="{FF2B5EF4-FFF2-40B4-BE49-F238E27FC236}">
                <a16:creationId xmlns:a16="http://schemas.microsoft.com/office/drawing/2014/main" id="{A1BEF2BE-8621-F545-AE08-7D33FD112BF9}"/>
              </a:ext>
            </a:extLst>
          </p:cNvPr>
          <p:cNvSpPr>
            <a:spLocks noGrp="1"/>
          </p:cNvSpPr>
          <p:nvPr>
            <p:ph type="sldNum" sz="quarter" idx="12"/>
          </p:nvPr>
        </p:nvSpPr>
        <p:spPr/>
        <p:txBody>
          <a:bodyPr/>
          <a:lstStyle/>
          <a:p>
            <a:fld id="{C1F279EB-0D07-AB47-B72B-F4F0FF081C94}" type="slidenum">
              <a:rPr lang="fr-FR" smtClean="0"/>
              <a:t>42</a:t>
            </a:fld>
            <a:endParaRPr lang="fr-FR"/>
          </a:p>
        </p:txBody>
      </p:sp>
    </p:spTree>
    <p:extLst>
      <p:ext uri="{BB962C8B-B14F-4D97-AF65-F5344CB8AC3E}">
        <p14:creationId xmlns:p14="http://schemas.microsoft.com/office/powerpoint/2010/main" val="3064263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8DEC5DF7-E108-814D-A6D6-BB4FC40D0F47}"/>
              </a:ext>
            </a:extLst>
          </p:cNvPr>
          <p:cNvPicPr>
            <a:picLocks noGrp="1" noChangeAspect="1"/>
          </p:cNvPicPr>
          <p:nvPr>
            <p:ph idx="1"/>
          </p:nvPr>
        </p:nvPicPr>
        <p:blipFill>
          <a:blip r:embed="rId3"/>
          <a:stretch>
            <a:fillRect/>
          </a:stretch>
        </p:blipFill>
        <p:spPr>
          <a:xfrm>
            <a:off x="293298" y="401880"/>
            <a:ext cx="8691169" cy="1258888"/>
          </a:xfrm>
        </p:spPr>
      </p:pic>
      <p:sp>
        <p:nvSpPr>
          <p:cNvPr id="3" name="Espace réservé du numéro de diapositive 2">
            <a:extLst>
              <a:ext uri="{FF2B5EF4-FFF2-40B4-BE49-F238E27FC236}">
                <a16:creationId xmlns:a16="http://schemas.microsoft.com/office/drawing/2014/main" id="{DC7E2119-BE6B-FB40-BC96-1C2339C70F50}"/>
              </a:ext>
            </a:extLst>
          </p:cNvPr>
          <p:cNvSpPr>
            <a:spLocks noGrp="1"/>
          </p:cNvSpPr>
          <p:nvPr>
            <p:ph type="sldNum" sz="quarter" idx="12"/>
          </p:nvPr>
        </p:nvSpPr>
        <p:spPr/>
        <p:txBody>
          <a:bodyPr/>
          <a:lstStyle/>
          <a:p>
            <a:fld id="{C1F279EB-0D07-AB47-B72B-F4F0FF081C94}" type="slidenum">
              <a:rPr lang="fr-FR" smtClean="0"/>
              <a:t>43</a:t>
            </a:fld>
            <a:endParaRPr lang="fr-FR"/>
          </a:p>
        </p:txBody>
      </p:sp>
      <p:sp>
        <p:nvSpPr>
          <p:cNvPr id="4" name="Rectangle 3">
            <a:extLst>
              <a:ext uri="{FF2B5EF4-FFF2-40B4-BE49-F238E27FC236}">
                <a16:creationId xmlns:a16="http://schemas.microsoft.com/office/drawing/2014/main" id="{E329EC5F-91E5-4A4E-AB76-B97B6EDD260C}"/>
              </a:ext>
            </a:extLst>
          </p:cNvPr>
          <p:cNvSpPr/>
          <p:nvPr/>
        </p:nvSpPr>
        <p:spPr>
          <a:xfrm>
            <a:off x="381000" y="6151152"/>
            <a:ext cx="8441268" cy="369332"/>
          </a:xfrm>
          <a:prstGeom prst="rect">
            <a:avLst/>
          </a:prstGeom>
        </p:spPr>
        <p:txBody>
          <a:bodyPr wrap="square">
            <a:spAutoFit/>
          </a:bodyPr>
          <a:lstStyle/>
          <a:p>
            <a:pPr algn="ctr"/>
            <a:r>
              <a:rPr lang="fr-FR" dirty="0">
                <a:solidFill>
                  <a:schemeClr val="bg1"/>
                </a:solidFill>
              </a:rPr>
              <a:t>https://</a:t>
            </a:r>
            <a:r>
              <a:rPr lang="fr-FR" dirty="0" err="1">
                <a:solidFill>
                  <a:schemeClr val="bg1"/>
                </a:solidFill>
              </a:rPr>
              <a:t>litteratureportesouvertes.wordpress.com</a:t>
            </a:r>
            <a:r>
              <a:rPr lang="fr-FR" dirty="0">
                <a:solidFill>
                  <a:schemeClr val="bg1"/>
                </a:solidFill>
              </a:rPr>
              <a:t>/tag/conjonction-de-coordination/</a:t>
            </a:r>
          </a:p>
        </p:txBody>
      </p:sp>
      <p:pic>
        <p:nvPicPr>
          <p:cNvPr id="9" name="Image 8">
            <a:extLst>
              <a:ext uri="{FF2B5EF4-FFF2-40B4-BE49-F238E27FC236}">
                <a16:creationId xmlns:a16="http://schemas.microsoft.com/office/drawing/2014/main" id="{68850AA2-BA0B-5843-8801-B3D56D8BDC4C}"/>
              </a:ext>
            </a:extLst>
          </p:cNvPr>
          <p:cNvPicPr>
            <a:picLocks noChangeAspect="1"/>
          </p:cNvPicPr>
          <p:nvPr/>
        </p:nvPicPr>
        <p:blipFill>
          <a:blip r:embed="rId4"/>
          <a:stretch>
            <a:fillRect/>
          </a:stretch>
        </p:blipFill>
        <p:spPr>
          <a:xfrm>
            <a:off x="1559234" y="2170112"/>
            <a:ext cx="5955509" cy="1258888"/>
          </a:xfrm>
          <a:prstGeom prst="rect">
            <a:avLst/>
          </a:prstGeom>
        </p:spPr>
      </p:pic>
      <p:pic>
        <p:nvPicPr>
          <p:cNvPr id="11" name="Image 10">
            <a:extLst>
              <a:ext uri="{FF2B5EF4-FFF2-40B4-BE49-F238E27FC236}">
                <a16:creationId xmlns:a16="http://schemas.microsoft.com/office/drawing/2014/main" id="{ABEEA349-4A98-844D-9752-BDED5E5253E1}"/>
              </a:ext>
            </a:extLst>
          </p:cNvPr>
          <p:cNvPicPr>
            <a:picLocks noChangeAspect="1"/>
          </p:cNvPicPr>
          <p:nvPr/>
        </p:nvPicPr>
        <p:blipFill>
          <a:blip r:embed="rId5"/>
          <a:stretch>
            <a:fillRect/>
          </a:stretch>
        </p:blipFill>
        <p:spPr>
          <a:xfrm>
            <a:off x="293298" y="4215749"/>
            <a:ext cx="8441269" cy="1148654"/>
          </a:xfrm>
          <a:prstGeom prst="rect">
            <a:avLst/>
          </a:prstGeom>
        </p:spPr>
      </p:pic>
      <p:sp>
        <p:nvSpPr>
          <p:cNvPr id="10" name="Titre 1">
            <a:extLst>
              <a:ext uri="{FF2B5EF4-FFF2-40B4-BE49-F238E27FC236}">
                <a16:creationId xmlns:a16="http://schemas.microsoft.com/office/drawing/2014/main" id="{A7E36716-CAAB-1E4E-9A8E-025AACF1EEE5}"/>
              </a:ext>
            </a:extLst>
          </p:cNvPr>
          <p:cNvSpPr txBox="1">
            <a:spLocks/>
          </p:cNvSpPr>
          <p:nvPr/>
        </p:nvSpPr>
        <p:spPr>
          <a:xfrm>
            <a:off x="9115877" y="1444062"/>
            <a:ext cx="2782825" cy="1589024"/>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sz="5400" dirty="0"/>
              <a:t>Les conjonctions de coordination</a:t>
            </a:r>
          </a:p>
        </p:txBody>
      </p:sp>
    </p:spTree>
    <p:extLst>
      <p:ext uri="{BB962C8B-B14F-4D97-AF65-F5344CB8AC3E}">
        <p14:creationId xmlns:p14="http://schemas.microsoft.com/office/powerpoint/2010/main" val="2630606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8B208-744C-204F-BEC4-B0FA51B0F3CE}"/>
              </a:ext>
            </a:extLst>
          </p:cNvPr>
          <p:cNvSpPr>
            <a:spLocks noGrp="1"/>
          </p:cNvSpPr>
          <p:nvPr>
            <p:ph type="title"/>
          </p:nvPr>
        </p:nvSpPr>
        <p:spPr/>
        <p:txBody>
          <a:bodyPr/>
          <a:lstStyle/>
          <a:p>
            <a:r>
              <a:rPr lang="fr-FR" dirty="0"/>
              <a:t>ALORS …</a:t>
            </a:r>
          </a:p>
        </p:txBody>
      </p:sp>
      <p:pic>
        <p:nvPicPr>
          <p:cNvPr id="6" name="Espace réservé du contenu 5">
            <a:extLst>
              <a:ext uri="{FF2B5EF4-FFF2-40B4-BE49-F238E27FC236}">
                <a16:creationId xmlns:a16="http://schemas.microsoft.com/office/drawing/2014/main" id="{7E4482B2-DDF1-A24B-B3C2-3CF3DFF92474}"/>
              </a:ext>
            </a:extLst>
          </p:cNvPr>
          <p:cNvPicPr>
            <a:picLocks noGrp="1" noChangeAspect="1"/>
          </p:cNvPicPr>
          <p:nvPr>
            <p:ph idx="1"/>
          </p:nvPr>
        </p:nvPicPr>
        <p:blipFill>
          <a:blip r:embed="rId2"/>
          <a:stretch>
            <a:fillRect/>
          </a:stretch>
        </p:blipFill>
        <p:spPr>
          <a:xfrm>
            <a:off x="445264" y="1787375"/>
            <a:ext cx="11301472" cy="4485409"/>
          </a:xfrm>
        </p:spPr>
      </p:pic>
      <p:sp>
        <p:nvSpPr>
          <p:cNvPr id="4" name="Espace réservé du numéro de diapositive 3">
            <a:extLst>
              <a:ext uri="{FF2B5EF4-FFF2-40B4-BE49-F238E27FC236}">
                <a16:creationId xmlns:a16="http://schemas.microsoft.com/office/drawing/2014/main" id="{18A39B29-51D6-CF4C-9738-79CE66142047}"/>
              </a:ext>
            </a:extLst>
          </p:cNvPr>
          <p:cNvSpPr>
            <a:spLocks noGrp="1"/>
          </p:cNvSpPr>
          <p:nvPr>
            <p:ph type="sldNum" sz="quarter" idx="12"/>
          </p:nvPr>
        </p:nvSpPr>
        <p:spPr/>
        <p:txBody>
          <a:bodyPr/>
          <a:lstStyle/>
          <a:p>
            <a:fld id="{C1F279EB-0D07-AB47-B72B-F4F0FF081C94}" type="slidenum">
              <a:rPr lang="fr-FR" smtClean="0"/>
              <a:t>44</a:t>
            </a:fld>
            <a:endParaRPr lang="fr-FR"/>
          </a:p>
        </p:txBody>
      </p:sp>
    </p:spTree>
    <p:extLst>
      <p:ext uri="{BB962C8B-B14F-4D97-AF65-F5344CB8AC3E}">
        <p14:creationId xmlns:p14="http://schemas.microsoft.com/office/powerpoint/2010/main" val="583355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958F9-B8B9-204D-A7F6-FEBDD1CA6D15}"/>
              </a:ext>
            </a:extLst>
          </p:cNvPr>
          <p:cNvSpPr>
            <a:spLocks noGrp="1"/>
          </p:cNvSpPr>
          <p:nvPr>
            <p:ph type="title"/>
          </p:nvPr>
        </p:nvSpPr>
        <p:spPr/>
        <p:txBody>
          <a:bodyPr/>
          <a:lstStyle/>
          <a:p>
            <a:r>
              <a:rPr lang="fr-FR" dirty="0"/>
              <a:t>Donc : un adverbe</a:t>
            </a:r>
          </a:p>
        </p:txBody>
      </p:sp>
      <p:sp>
        <p:nvSpPr>
          <p:cNvPr id="3" name="Espace réservé du contenu 2">
            <a:extLst>
              <a:ext uri="{FF2B5EF4-FFF2-40B4-BE49-F238E27FC236}">
                <a16:creationId xmlns:a16="http://schemas.microsoft.com/office/drawing/2014/main" id="{92726561-78CB-7845-B6AE-D18BFDFFFE2E}"/>
              </a:ext>
            </a:extLst>
          </p:cNvPr>
          <p:cNvSpPr>
            <a:spLocks noGrp="1"/>
          </p:cNvSpPr>
          <p:nvPr>
            <p:ph idx="1"/>
          </p:nvPr>
        </p:nvSpPr>
        <p:spPr>
          <a:xfrm>
            <a:off x="860005" y="1957788"/>
            <a:ext cx="10950995" cy="4572000"/>
          </a:xfrm>
        </p:spPr>
        <p:txBody>
          <a:bodyPr>
            <a:normAutofit fontScale="92500" lnSpcReduction="20000"/>
          </a:bodyPr>
          <a:lstStyle/>
          <a:p>
            <a:pPr>
              <a:buFont typeface="Arial" panose="020B0604020202020204" pitchFamily="34" charset="0"/>
              <a:buChar char="•"/>
            </a:pPr>
            <a:r>
              <a:rPr lang="fr-FR" sz="2800" dirty="0">
                <a:latin typeface="Bell MT" panose="02020503060305020303" pitchFamily="18" charset="77"/>
              </a:rPr>
              <a:t> </a:t>
            </a:r>
            <a:r>
              <a:rPr lang="fr-FR" sz="2800" i="1" dirty="0">
                <a:latin typeface="Bell MT" panose="02020503060305020303" pitchFamily="18" charset="77"/>
              </a:rPr>
              <a:t>«</a:t>
            </a:r>
            <a:r>
              <a:rPr lang="fr-FR" sz="3200" i="1" dirty="0">
                <a:latin typeface="Bell MT" panose="02020503060305020303" pitchFamily="18" charset="77"/>
              </a:rPr>
              <a:t> Donc » </a:t>
            </a:r>
            <a:r>
              <a:rPr lang="fr-FR" sz="3200" dirty="0">
                <a:latin typeface="Bell MT" panose="02020503060305020303" pitchFamily="18" charset="77"/>
              </a:rPr>
              <a:t>ne servira pas toujours  à coordonner deux propositions.</a:t>
            </a:r>
          </a:p>
          <a:p>
            <a:pPr>
              <a:buFont typeface="Arial" panose="020B0604020202020204" pitchFamily="34" charset="0"/>
              <a:buChar char="•"/>
            </a:pPr>
            <a:r>
              <a:rPr lang="fr-FR" sz="3200" dirty="0">
                <a:latin typeface="Bell MT" panose="02020503060305020303" pitchFamily="18" charset="77"/>
              </a:rPr>
              <a:t>  Le mot « donc » peut être plutôt synonyme </a:t>
            </a:r>
            <a:r>
              <a:rPr lang="fr-FR" sz="3200" b="1" dirty="0">
                <a:latin typeface="Bell MT" panose="02020503060305020303" pitchFamily="18" charset="77"/>
              </a:rPr>
              <a:t>de </a:t>
            </a:r>
            <a:r>
              <a:rPr lang="fr-FR" sz="3200" b="1" i="1" dirty="0">
                <a:latin typeface="Bell MT" panose="02020503060305020303" pitchFamily="18" charset="77"/>
              </a:rPr>
              <a:t>« par conséquent ». </a:t>
            </a:r>
          </a:p>
          <a:p>
            <a:pPr marL="0" indent="0">
              <a:buNone/>
            </a:pPr>
            <a:r>
              <a:rPr lang="fr-FR" sz="3200" i="1" dirty="0">
                <a:latin typeface="Bell MT" panose="02020503060305020303" pitchFamily="18" charset="77"/>
              </a:rPr>
              <a:t>Si ce n’est pas toi, c’est donc ton frère.</a:t>
            </a:r>
          </a:p>
          <a:p>
            <a:pPr>
              <a:buFont typeface="Arial" panose="020B0604020202020204" pitchFamily="34" charset="0"/>
              <a:buChar char="•"/>
            </a:pPr>
            <a:r>
              <a:rPr lang="fr-FR" sz="3200" i="1" dirty="0">
                <a:latin typeface="Bell MT" panose="02020503060305020303" pitchFamily="18" charset="77"/>
              </a:rPr>
              <a:t> </a:t>
            </a:r>
            <a:r>
              <a:rPr lang="fr-FR" sz="3200" dirty="0">
                <a:latin typeface="Bell MT" panose="02020503060305020303" pitchFamily="18" charset="77"/>
              </a:rPr>
              <a:t>Il peut aussi être </a:t>
            </a:r>
            <a:r>
              <a:rPr lang="fr-FR" sz="3200" b="1" dirty="0">
                <a:latin typeface="Bell MT" panose="02020503060305020303" pitchFamily="18" charset="77"/>
              </a:rPr>
              <a:t>un adverbe de liaison </a:t>
            </a:r>
            <a:r>
              <a:rPr lang="fr-FR" sz="3200" dirty="0">
                <a:latin typeface="Bell MT" panose="02020503060305020303" pitchFamily="18" charset="77"/>
              </a:rPr>
              <a:t>avec 3 particularités</a:t>
            </a:r>
          </a:p>
          <a:p>
            <a:pPr marL="699516" lvl="2" indent="-342900">
              <a:buFont typeface="Wingdings" pitchFamily="2" charset="2"/>
              <a:buChar char="Ø"/>
            </a:pPr>
            <a:r>
              <a:rPr lang="fr-FR" sz="3200" dirty="0">
                <a:latin typeface="Bell MT" panose="02020503060305020303" pitchFamily="18" charset="77"/>
              </a:rPr>
              <a:t> Cumulables entre eux : ainsi donc …</a:t>
            </a:r>
          </a:p>
          <a:p>
            <a:pPr marL="699516" lvl="2" indent="-342900">
              <a:buFont typeface="Wingdings" pitchFamily="2" charset="2"/>
              <a:buChar char="Ø"/>
            </a:pPr>
            <a:r>
              <a:rPr lang="fr-FR" sz="3200" dirty="0">
                <a:latin typeface="Bell MT" panose="02020503060305020303" pitchFamily="18" charset="77"/>
              </a:rPr>
              <a:t> Combinaison possible avec une conjonction antéposée : Et donc</a:t>
            </a:r>
          </a:p>
          <a:p>
            <a:pPr marL="699516" lvl="2" indent="-342900">
              <a:buFont typeface="Wingdings" pitchFamily="2" charset="2"/>
              <a:buChar char="Ø"/>
            </a:pPr>
            <a:r>
              <a:rPr lang="fr-FR" sz="3200" dirty="0">
                <a:latin typeface="Bell MT" panose="02020503060305020303" pitchFamily="18" charset="77"/>
              </a:rPr>
              <a:t>Mobilité possible : </a:t>
            </a:r>
          </a:p>
          <a:p>
            <a:pPr marL="356616" lvl="2" indent="0">
              <a:buNone/>
            </a:pPr>
            <a:r>
              <a:rPr lang="fr-FR" sz="3200" i="1" dirty="0">
                <a:latin typeface="Bell MT" panose="02020503060305020303" pitchFamily="18" charset="77"/>
              </a:rPr>
              <a:t>Donc, je pense que c’est vrai.</a:t>
            </a:r>
          </a:p>
          <a:p>
            <a:pPr marL="356616" lvl="2" indent="0">
              <a:buNone/>
            </a:pPr>
            <a:r>
              <a:rPr lang="fr-FR" sz="3200" i="1" dirty="0">
                <a:latin typeface="Bell MT" panose="02020503060305020303" pitchFamily="18" charset="77"/>
              </a:rPr>
              <a:t>Je pense donc que c’est vrai.</a:t>
            </a:r>
          </a:p>
          <a:p>
            <a:pPr marL="0" indent="0">
              <a:buNone/>
            </a:pPr>
            <a:endParaRPr lang="fr-FR" sz="2800" i="1" dirty="0">
              <a:latin typeface="Bell MT" panose="02020503060305020303" pitchFamily="18" charset="77"/>
            </a:endParaRPr>
          </a:p>
        </p:txBody>
      </p:sp>
      <p:sp>
        <p:nvSpPr>
          <p:cNvPr id="4" name="Espace réservé du numéro de diapositive 3">
            <a:extLst>
              <a:ext uri="{FF2B5EF4-FFF2-40B4-BE49-F238E27FC236}">
                <a16:creationId xmlns:a16="http://schemas.microsoft.com/office/drawing/2014/main" id="{7E21656E-DB01-A340-8FEB-4A2670E6DAF3}"/>
              </a:ext>
            </a:extLst>
          </p:cNvPr>
          <p:cNvSpPr>
            <a:spLocks noGrp="1"/>
          </p:cNvSpPr>
          <p:nvPr>
            <p:ph type="sldNum" sz="quarter" idx="12"/>
          </p:nvPr>
        </p:nvSpPr>
        <p:spPr/>
        <p:txBody>
          <a:bodyPr/>
          <a:lstStyle/>
          <a:p>
            <a:fld id="{C1F279EB-0D07-AB47-B72B-F4F0FF081C94}" type="slidenum">
              <a:rPr lang="fr-FR" smtClean="0"/>
              <a:t>45</a:t>
            </a:fld>
            <a:endParaRPr lang="fr-FR"/>
          </a:p>
        </p:txBody>
      </p:sp>
    </p:spTree>
    <p:extLst>
      <p:ext uri="{BB962C8B-B14F-4D97-AF65-F5344CB8AC3E}">
        <p14:creationId xmlns:p14="http://schemas.microsoft.com/office/powerpoint/2010/main" val="2167182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C7E2119-BE6B-FB40-BC96-1C2339C70F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sp>
        <p:nvSpPr>
          <p:cNvPr id="10" name="Titre 1">
            <a:extLst>
              <a:ext uri="{FF2B5EF4-FFF2-40B4-BE49-F238E27FC236}">
                <a16:creationId xmlns:a16="http://schemas.microsoft.com/office/drawing/2014/main" id="{A7E36716-CAAB-1E4E-9A8E-025AACF1EEE5}"/>
              </a:ext>
            </a:extLst>
          </p:cNvPr>
          <p:cNvSpPr txBox="1">
            <a:spLocks/>
          </p:cNvSpPr>
          <p:nvPr/>
        </p:nvSpPr>
        <p:spPr>
          <a:xfrm>
            <a:off x="9115877" y="1444062"/>
            <a:ext cx="2782825" cy="24675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a:ln>
                  <a:noFill/>
                </a:ln>
                <a:solidFill>
                  <a:prstClr val="black"/>
                </a:solidFill>
                <a:effectLst/>
                <a:uLnTx/>
                <a:uFillTx/>
                <a:latin typeface="Garamond" panose="02020404030301010803"/>
                <a:ea typeface="+mn-ea"/>
                <a:cs typeface="+mn-cs"/>
              </a:rPr>
              <a:t>Des activités à ritualiser</a:t>
            </a:r>
          </a:p>
        </p:txBody>
      </p:sp>
      <p:pic>
        <p:nvPicPr>
          <p:cNvPr id="8" name="Image 7">
            <a:extLst>
              <a:ext uri="{FF2B5EF4-FFF2-40B4-BE49-F238E27FC236}">
                <a16:creationId xmlns:a16="http://schemas.microsoft.com/office/drawing/2014/main" id="{F0BAB39E-072C-1645-B47D-AC52968A94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014" y="507907"/>
            <a:ext cx="8013991" cy="5719157"/>
          </a:xfrm>
          <a:prstGeom prst="rect">
            <a:avLst/>
          </a:prstGeom>
          <a:ln>
            <a:solidFill>
              <a:schemeClr val="tx1"/>
            </a:solidFill>
          </a:ln>
        </p:spPr>
      </p:pic>
      <p:sp>
        <p:nvSpPr>
          <p:cNvPr id="5" name="ZoneTexte 4">
            <a:extLst>
              <a:ext uri="{FF2B5EF4-FFF2-40B4-BE49-F238E27FC236}">
                <a16:creationId xmlns:a16="http://schemas.microsoft.com/office/drawing/2014/main" id="{B3CF1652-7660-7F4C-BE09-5203F844A827}"/>
              </a:ext>
            </a:extLst>
          </p:cNvPr>
          <p:cNvSpPr txBox="1"/>
          <p:nvPr/>
        </p:nvSpPr>
        <p:spPr>
          <a:xfrm>
            <a:off x="1962573" y="6292427"/>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rPr>
              <a:t>CP-CE1 Béatrice </a:t>
            </a:r>
            <a:r>
              <a:rPr kumimoji="0" lang="fr-FR" sz="1200" b="0" i="1" u="none" strike="noStrike" kern="1200" cap="none" spc="0" normalizeH="0" baseline="0" noProof="0" dirty="0" err="1">
                <a:ln>
                  <a:noFill/>
                </a:ln>
                <a:solidFill>
                  <a:schemeClr val="bg1"/>
                </a:solidFill>
                <a:effectLst/>
                <a:uLnTx/>
                <a:uFillTx/>
                <a:latin typeface="Garamond" panose="02020404030301010803"/>
                <a:ea typeface="+mn-ea"/>
                <a:cs typeface="+mn-cs"/>
              </a:rPr>
              <a:t>Audino</a:t>
            </a:r>
            <a:r>
              <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rPr>
              <a:t> école Saint Barthélémy NICE</a:t>
            </a:r>
          </a:p>
        </p:txBody>
      </p:sp>
    </p:spTree>
    <p:extLst>
      <p:ext uri="{BB962C8B-B14F-4D97-AF65-F5344CB8AC3E}">
        <p14:creationId xmlns:p14="http://schemas.microsoft.com/office/powerpoint/2010/main" val="3791829833"/>
      </p:ext>
    </p:extLst>
  </p:cSld>
  <p:clrMapOvr>
    <a:overrideClrMapping bg1="lt1" tx1="dk1" bg2="lt2" tx2="dk2" accent1="accent1" accent2="accent2" accent3="accent3" accent4="accent4" accent5="accent5" accent6="accent6" hlink="hlink" folHlink="folHlink"/>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9B9EBB5-E5B0-294B-948D-207B9D4FAD9B}"/>
              </a:ext>
            </a:extLst>
          </p:cNvPr>
          <p:cNvSpPr/>
          <p:nvPr/>
        </p:nvSpPr>
        <p:spPr>
          <a:xfrm>
            <a:off x="251847" y="387348"/>
            <a:ext cx="2183970" cy="823190"/>
          </a:xfrm>
          <a:prstGeom prst="roundRect">
            <a:avLst/>
          </a:prstGeom>
          <a:solidFill>
            <a:srgbClr val="4B6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COPIER</a:t>
            </a:r>
          </a:p>
        </p:txBody>
      </p:sp>
      <p:sp>
        <p:nvSpPr>
          <p:cNvPr id="4" name="ZoneTexte 3">
            <a:extLst>
              <a:ext uri="{FF2B5EF4-FFF2-40B4-BE49-F238E27FC236}">
                <a16:creationId xmlns:a16="http://schemas.microsoft.com/office/drawing/2014/main" id="{67C3CBB0-3AC5-4249-A480-6D8A719F95B9}"/>
              </a:ext>
            </a:extLst>
          </p:cNvPr>
          <p:cNvSpPr txBox="1"/>
          <p:nvPr/>
        </p:nvSpPr>
        <p:spPr>
          <a:xfrm>
            <a:off x="251848" y="1530297"/>
            <a:ext cx="4332638" cy="1631216"/>
          </a:xfrm>
          <a:prstGeom prst="rect">
            <a:avLst/>
          </a:prstGeom>
          <a:noFill/>
          <a:ln>
            <a:solidFill>
              <a:schemeClr val="tx1"/>
            </a:solidFill>
          </a:ln>
        </p:spPr>
        <p:txBody>
          <a:bodyPr wrap="square" rtlCol="0">
            <a:spAutoFit/>
          </a:bodyPr>
          <a:lstStyle/>
          <a:p>
            <a:r>
              <a:rPr lang="fr-FR" sz="2000" b="1" dirty="0"/>
              <a:t>La copie minutée de phrases</a:t>
            </a:r>
          </a:p>
          <a:p>
            <a:pPr marL="342900" indent="-342900">
              <a:buFont typeface="Arial" panose="020B0604020202020204" pitchFamily="34" charset="0"/>
              <a:buChar char="•"/>
            </a:pPr>
            <a:r>
              <a:rPr lang="fr-FR" sz="2000" dirty="0"/>
              <a:t>Sur ardoise</a:t>
            </a:r>
          </a:p>
          <a:p>
            <a:pPr marL="342900" indent="-342900">
              <a:buFont typeface="Arial" panose="020B0604020202020204" pitchFamily="34" charset="0"/>
              <a:buChar char="•"/>
            </a:pPr>
            <a:r>
              <a:rPr lang="fr-FR" sz="2000" dirty="0"/>
              <a:t>Avec un chronomètre</a:t>
            </a:r>
          </a:p>
          <a:p>
            <a:pPr marL="342900" indent="-342900">
              <a:buFont typeface="Arial" panose="020B0604020202020204" pitchFamily="34" charset="0"/>
              <a:buChar char="•"/>
            </a:pPr>
            <a:r>
              <a:rPr lang="fr-FR" sz="2000" dirty="0"/>
              <a:t>Écrire le plus de fois possible la phrase sur un temps imparti.</a:t>
            </a:r>
          </a:p>
        </p:txBody>
      </p:sp>
      <p:pic>
        <p:nvPicPr>
          <p:cNvPr id="6" name="Image 5">
            <a:extLst>
              <a:ext uri="{FF2B5EF4-FFF2-40B4-BE49-F238E27FC236}">
                <a16:creationId xmlns:a16="http://schemas.microsoft.com/office/drawing/2014/main" id="{83C1B079-2A52-9F4F-90AB-195288FF0BA6}"/>
              </a:ext>
            </a:extLst>
          </p:cNvPr>
          <p:cNvPicPr>
            <a:picLocks noChangeAspect="1"/>
          </p:cNvPicPr>
          <p:nvPr/>
        </p:nvPicPr>
        <p:blipFill>
          <a:blip r:embed="rId2"/>
          <a:stretch>
            <a:fillRect/>
          </a:stretch>
        </p:blipFill>
        <p:spPr>
          <a:xfrm>
            <a:off x="4938362" y="201369"/>
            <a:ext cx="6074475" cy="4289072"/>
          </a:xfrm>
          <a:prstGeom prst="rect">
            <a:avLst/>
          </a:prstGeom>
          <a:ln>
            <a:solidFill>
              <a:schemeClr val="tx1"/>
            </a:solidFill>
          </a:ln>
        </p:spPr>
      </p:pic>
      <p:cxnSp>
        <p:nvCxnSpPr>
          <p:cNvPr id="8" name="Connecteur droit avec flèche 7">
            <a:extLst>
              <a:ext uri="{FF2B5EF4-FFF2-40B4-BE49-F238E27FC236}">
                <a16:creationId xmlns:a16="http://schemas.microsoft.com/office/drawing/2014/main" id="{1CD35672-C092-544D-9716-979427C1F242}"/>
              </a:ext>
            </a:extLst>
          </p:cNvPr>
          <p:cNvCxnSpPr/>
          <p:nvPr/>
        </p:nvCxnSpPr>
        <p:spPr>
          <a:xfrm flipV="1">
            <a:off x="3766088" y="557939"/>
            <a:ext cx="1172274" cy="9298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9C9C2716-321B-8B4C-9F3B-2618A184A6B4}"/>
              </a:ext>
            </a:extLst>
          </p:cNvPr>
          <p:cNvSpPr txBox="1"/>
          <p:nvPr/>
        </p:nvSpPr>
        <p:spPr>
          <a:xfrm>
            <a:off x="251847" y="4863621"/>
            <a:ext cx="3064790" cy="1362116"/>
          </a:xfrm>
          <a:prstGeom prst="rect">
            <a:avLst/>
          </a:prstGeom>
          <a:noFill/>
          <a:ln>
            <a:solidFill>
              <a:schemeClr val="tx1"/>
            </a:solidFill>
          </a:ln>
        </p:spPr>
        <p:txBody>
          <a:bodyPr wrap="square" rtlCol="0">
            <a:spAutoFit/>
          </a:bodyPr>
          <a:lstStyle/>
          <a:p>
            <a:r>
              <a:rPr lang="fr-FR" sz="2000" b="1" dirty="0"/>
              <a:t>La copie ciblée</a:t>
            </a:r>
          </a:p>
          <a:p>
            <a:pPr marL="342900" indent="-342900">
              <a:buFont typeface="Arial" panose="020B0604020202020204" pitchFamily="34" charset="0"/>
              <a:buChar char="•"/>
            </a:pPr>
            <a:r>
              <a:rPr lang="fr-FR" sz="2000" dirty="0"/>
              <a:t>Sur cahier</a:t>
            </a:r>
          </a:p>
          <a:p>
            <a:pPr marL="342900" indent="-342900">
              <a:buFont typeface="Arial" panose="020B0604020202020204" pitchFamily="34" charset="0"/>
              <a:buChar char="•"/>
            </a:pPr>
            <a:r>
              <a:rPr lang="fr-FR" sz="2000" dirty="0"/>
              <a:t>Copier la phrase</a:t>
            </a:r>
          </a:p>
          <a:p>
            <a:pPr marL="342900" indent="-342900">
              <a:buFont typeface="Arial" panose="020B0604020202020204" pitchFamily="34" charset="0"/>
              <a:buChar char="•"/>
            </a:pPr>
            <a:r>
              <a:rPr lang="fr-FR" sz="2000" dirty="0"/>
              <a:t>Repérer le verbe</a:t>
            </a:r>
          </a:p>
        </p:txBody>
      </p:sp>
      <p:pic>
        <p:nvPicPr>
          <p:cNvPr id="11" name="Image 10">
            <a:extLst>
              <a:ext uri="{FF2B5EF4-FFF2-40B4-BE49-F238E27FC236}">
                <a16:creationId xmlns:a16="http://schemas.microsoft.com/office/drawing/2014/main" id="{18ED23F3-1A65-CA45-B7BE-2EF3C0BAAF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9518" y="4592769"/>
            <a:ext cx="4590084" cy="2130086"/>
          </a:xfrm>
          <a:prstGeom prst="rect">
            <a:avLst/>
          </a:prstGeom>
          <a:ln>
            <a:solidFill>
              <a:schemeClr val="tx1"/>
            </a:solidFill>
          </a:ln>
        </p:spPr>
      </p:pic>
      <p:cxnSp>
        <p:nvCxnSpPr>
          <p:cNvPr id="12" name="Connecteur droit avec flèche 11">
            <a:extLst>
              <a:ext uri="{FF2B5EF4-FFF2-40B4-BE49-F238E27FC236}">
                <a16:creationId xmlns:a16="http://schemas.microsoft.com/office/drawing/2014/main" id="{6D1288FE-5DFF-7749-8202-ADFD267230CD}"/>
              </a:ext>
            </a:extLst>
          </p:cNvPr>
          <p:cNvCxnSpPr>
            <a:cxnSpLocks/>
          </p:cNvCxnSpPr>
          <p:nvPr/>
        </p:nvCxnSpPr>
        <p:spPr>
          <a:xfrm flipV="1">
            <a:off x="2467244" y="4592769"/>
            <a:ext cx="1172274" cy="2708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4659181D-1A6C-E94A-AF4C-E3F8667577A0}"/>
              </a:ext>
            </a:extLst>
          </p:cNvPr>
          <p:cNvSpPr txBox="1"/>
          <p:nvPr/>
        </p:nvSpPr>
        <p:spPr>
          <a:xfrm>
            <a:off x="8229602" y="6087237"/>
            <a:ext cx="3208147" cy="276999"/>
          </a:xfrm>
          <a:prstGeom prst="rect">
            <a:avLst/>
          </a:prstGeom>
          <a:noFill/>
        </p:spPr>
        <p:txBody>
          <a:bodyPr wrap="square" rtlCol="0">
            <a:spAutoFit/>
          </a:bodyPr>
          <a:lstStyle/>
          <a:p>
            <a:pPr algn="ctr"/>
            <a:r>
              <a:rPr lang="fr-FR" sz="1200" i="1" dirty="0"/>
              <a:t>CP Chloé </a:t>
            </a:r>
            <a:r>
              <a:rPr lang="fr-FR" sz="1200" i="1" dirty="0" err="1"/>
              <a:t>Bettini</a:t>
            </a:r>
            <a:r>
              <a:rPr lang="fr-FR" sz="1200" i="1" dirty="0"/>
              <a:t> école Prévert Ariane NICE</a:t>
            </a:r>
          </a:p>
        </p:txBody>
      </p:sp>
    </p:spTree>
    <p:extLst>
      <p:ext uri="{BB962C8B-B14F-4D97-AF65-F5344CB8AC3E}">
        <p14:creationId xmlns:p14="http://schemas.microsoft.com/office/powerpoint/2010/main" val="266180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F9A95F8-D598-8F45-827E-8A4A691EC036}"/>
              </a:ext>
            </a:extLst>
          </p:cNvPr>
          <p:cNvSpPr/>
          <p:nvPr/>
        </p:nvSpPr>
        <p:spPr>
          <a:xfrm>
            <a:off x="357752" y="99172"/>
            <a:ext cx="2183970" cy="823190"/>
          </a:xfrm>
          <a:prstGeom prst="roundRect">
            <a:avLst/>
          </a:prstGeom>
          <a:solidFill>
            <a:srgbClr val="4B6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COPIER</a:t>
            </a:r>
          </a:p>
        </p:txBody>
      </p:sp>
      <p:sp>
        <p:nvSpPr>
          <p:cNvPr id="9" name="ZoneTexte 8">
            <a:extLst>
              <a:ext uri="{FF2B5EF4-FFF2-40B4-BE49-F238E27FC236}">
                <a16:creationId xmlns:a16="http://schemas.microsoft.com/office/drawing/2014/main" id="{6C15EF6C-6F8A-384E-A390-8C2021D97562}"/>
              </a:ext>
            </a:extLst>
          </p:cNvPr>
          <p:cNvSpPr txBox="1"/>
          <p:nvPr/>
        </p:nvSpPr>
        <p:spPr>
          <a:xfrm>
            <a:off x="357752" y="1058527"/>
            <a:ext cx="5051155" cy="2215991"/>
          </a:xfrm>
          <a:prstGeom prst="rect">
            <a:avLst/>
          </a:prstGeom>
          <a:noFill/>
          <a:ln>
            <a:solidFill>
              <a:schemeClr val="tx1"/>
            </a:solidFill>
          </a:ln>
        </p:spPr>
        <p:txBody>
          <a:bodyPr wrap="square" rtlCol="0">
            <a:spAutoFit/>
          </a:bodyPr>
          <a:lstStyle/>
          <a:p>
            <a:r>
              <a:rPr lang="fr-FR" sz="2000" b="1" dirty="0"/>
              <a:t>La copie cachée</a:t>
            </a:r>
          </a:p>
          <a:p>
            <a:pPr marL="342900" indent="-342900">
              <a:buFont typeface="Arial" panose="020B0604020202020204" pitchFamily="34" charset="0"/>
              <a:buChar char="•"/>
            </a:pPr>
            <a:r>
              <a:rPr lang="fr-FR" sz="2000" dirty="0"/>
              <a:t>Une phrase au tableau</a:t>
            </a:r>
          </a:p>
          <a:p>
            <a:pPr marL="342900" indent="-342900">
              <a:buFont typeface="Arial" panose="020B0604020202020204" pitchFamily="34" charset="0"/>
              <a:buChar char="•"/>
            </a:pPr>
            <a:r>
              <a:rPr lang="fr-FR" sz="2000" dirty="0"/>
              <a:t>Une phrase où les mots sont analysés : mot ciseau, mot photo, accords</a:t>
            </a:r>
          </a:p>
          <a:p>
            <a:pPr marL="342900" indent="-342900">
              <a:buFont typeface="Arial" panose="020B0604020202020204" pitchFamily="34" charset="0"/>
              <a:buChar char="•"/>
            </a:pPr>
            <a:r>
              <a:rPr lang="fr-FR" sz="2000" dirty="0"/>
              <a:t>Une phrase cachée et copiée en une seule fois.</a:t>
            </a:r>
          </a:p>
          <a:p>
            <a:endParaRPr lang="fr-FR" dirty="0"/>
          </a:p>
        </p:txBody>
      </p:sp>
      <p:pic>
        <p:nvPicPr>
          <p:cNvPr id="3" name="Image 2">
            <a:extLst>
              <a:ext uri="{FF2B5EF4-FFF2-40B4-BE49-F238E27FC236}">
                <a16:creationId xmlns:a16="http://schemas.microsoft.com/office/drawing/2014/main" id="{535C222C-3C59-9E4F-BD4B-019A8601A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058527"/>
            <a:ext cx="5378324" cy="5442995"/>
          </a:xfrm>
          <a:prstGeom prst="rect">
            <a:avLst/>
          </a:prstGeom>
          <a:ln>
            <a:solidFill>
              <a:schemeClr val="tx1"/>
            </a:solidFill>
          </a:ln>
        </p:spPr>
      </p:pic>
      <p:sp>
        <p:nvSpPr>
          <p:cNvPr id="4" name="ZoneTexte 3">
            <a:extLst>
              <a:ext uri="{FF2B5EF4-FFF2-40B4-BE49-F238E27FC236}">
                <a16:creationId xmlns:a16="http://schemas.microsoft.com/office/drawing/2014/main" id="{B98F9983-879C-C741-AD15-1BDB84F97442}"/>
              </a:ext>
            </a:extLst>
          </p:cNvPr>
          <p:cNvSpPr txBox="1"/>
          <p:nvPr/>
        </p:nvSpPr>
        <p:spPr>
          <a:xfrm>
            <a:off x="6096000" y="6509288"/>
            <a:ext cx="5341749" cy="276999"/>
          </a:xfrm>
          <a:prstGeom prst="rect">
            <a:avLst/>
          </a:prstGeom>
          <a:noFill/>
        </p:spPr>
        <p:txBody>
          <a:bodyPr wrap="square" rtlCol="0">
            <a:spAutoFit/>
          </a:bodyPr>
          <a:lstStyle/>
          <a:p>
            <a:pPr algn="ctr"/>
            <a:r>
              <a:rPr lang="fr-FR" sz="1200" i="1" dirty="0"/>
              <a:t>CP Chloé </a:t>
            </a:r>
            <a:r>
              <a:rPr lang="fr-FR" sz="1200" i="1" dirty="0" err="1"/>
              <a:t>Bettini</a:t>
            </a:r>
            <a:r>
              <a:rPr lang="fr-FR" sz="1200" i="1" dirty="0"/>
              <a:t> école Prévert Ariane NICE</a:t>
            </a:r>
          </a:p>
        </p:txBody>
      </p:sp>
      <p:cxnSp>
        <p:nvCxnSpPr>
          <p:cNvPr id="8" name="Connecteur droit avec flèche 7">
            <a:extLst>
              <a:ext uri="{FF2B5EF4-FFF2-40B4-BE49-F238E27FC236}">
                <a16:creationId xmlns:a16="http://schemas.microsoft.com/office/drawing/2014/main" id="{A8D5A89F-643D-3E42-A9D7-9600DBFDF8C1}"/>
              </a:ext>
            </a:extLst>
          </p:cNvPr>
          <p:cNvCxnSpPr>
            <a:cxnSpLocks/>
          </p:cNvCxnSpPr>
          <p:nvPr/>
        </p:nvCxnSpPr>
        <p:spPr>
          <a:xfrm>
            <a:off x="5408907" y="1872426"/>
            <a:ext cx="68709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ZoneTexte 11">
            <a:extLst>
              <a:ext uri="{FF2B5EF4-FFF2-40B4-BE49-F238E27FC236}">
                <a16:creationId xmlns:a16="http://schemas.microsoft.com/office/drawing/2014/main" id="{00C2D6A9-5F01-284E-BA64-4C516AAFFCEA}"/>
              </a:ext>
            </a:extLst>
          </p:cNvPr>
          <p:cNvSpPr txBox="1"/>
          <p:nvPr/>
        </p:nvSpPr>
        <p:spPr>
          <a:xfrm>
            <a:off x="357753" y="3463871"/>
            <a:ext cx="1641272" cy="3170099"/>
          </a:xfrm>
          <a:prstGeom prst="rect">
            <a:avLst/>
          </a:prstGeom>
          <a:noFill/>
          <a:ln>
            <a:solidFill>
              <a:schemeClr val="tx1"/>
            </a:solidFill>
          </a:ln>
        </p:spPr>
        <p:txBody>
          <a:bodyPr wrap="square" rtlCol="0">
            <a:spAutoFit/>
          </a:bodyPr>
          <a:lstStyle/>
          <a:p>
            <a:r>
              <a:rPr lang="fr-FR" sz="2000" b="1" dirty="0"/>
              <a:t>La copie rapide</a:t>
            </a:r>
          </a:p>
          <a:p>
            <a:pPr marL="342900" indent="-342900">
              <a:buFont typeface="Arial" panose="020B0604020202020204" pitchFamily="34" charset="0"/>
              <a:buChar char="•"/>
            </a:pPr>
            <a:r>
              <a:rPr lang="fr-FR" sz="2000" dirty="0"/>
              <a:t>Une liste de mots</a:t>
            </a:r>
          </a:p>
          <a:p>
            <a:pPr marL="342900" indent="-342900">
              <a:buFont typeface="Arial" panose="020B0604020202020204" pitchFamily="34" charset="0"/>
              <a:buChar char="•"/>
            </a:pPr>
            <a:r>
              <a:rPr lang="fr-FR" sz="2000" dirty="0"/>
              <a:t>Copier le plus possible de mots en 3 minutes.</a:t>
            </a:r>
          </a:p>
        </p:txBody>
      </p:sp>
      <p:pic>
        <p:nvPicPr>
          <p:cNvPr id="14" name="Image 13">
            <a:extLst>
              <a:ext uri="{FF2B5EF4-FFF2-40B4-BE49-F238E27FC236}">
                <a16:creationId xmlns:a16="http://schemas.microsoft.com/office/drawing/2014/main" id="{B9FE91E9-CA93-C148-8321-384E0A1853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6848" y="3822278"/>
            <a:ext cx="3921329" cy="2769438"/>
          </a:xfrm>
          <a:prstGeom prst="rect">
            <a:avLst/>
          </a:prstGeom>
          <a:ln>
            <a:solidFill>
              <a:schemeClr val="tx1"/>
            </a:solidFill>
          </a:ln>
        </p:spPr>
      </p:pic>
      <p:cxnSp>
        <p:nvCxnSpPr>
          <p:cNvPr id="16" name="Connecteur droit avec flèche 15">
            <a:extLst>
              <a:ext uri="{FF2B5EF4-FFF2-40B4-BE49-F238E27FC236}">
                <a16:creationId xmlns:a16="http://schemas.microsoft.com/office/drawing/2014/main" id="{C2B14283-9488-6C47-9BD9-CDD1DCB1E28F}"/>
              </a:ext>
            </a:extLst>
          </p:cNvPr>
          <p:cNvCxnSpPr/>
          <p:nvPr/>
        </p:nvCxnSpPr>
        <p:spPr>
          <a:xfrm>
            <a:off x="1999025" y="3463871"/>
            <a:ext cx="687093" cy="316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412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48460C-EFB2-B346-BFA9-680C2B9FF0BA}"/>
              </a:ext>
            </a:extLst>
          </p:cNvPr>
          <p:cNvSpPr/>
          <p:nvPr/>
        </p:nvSpPr>
        <p:spPr>
          <a:xfrm>
            <a:off x="2116667" y="144506"/>
            <a:ext cx="9788461" cy="6740307"/>
          </a:xfrm>
          <a:prstGeom prst="rect">
            <a:avLst/>
          </a:prstGeom>
        </p:spPr>
        <p:txBody>
          <a:bodyPr wrap="square">
            <a:spAutoFit/>
          </a:bodyPr>
          <a:lstStyle/>
          <a:p>
            <a:r>
              <a:rPr lang="fr-FR" sz="2400" dirty="0">
                <a:latin typeface="Bell MT" panose="02020503060305020303" pitchFamily="18" charset="77"/>
              </a:rPr>
              <a:t>Depuis des décennies, les professeurs sont incités à utiliser une palette de dictées pour enseigner l’orthographe . Mais, si on y regarde de plus près, toutes ces dictées reposent sur une même conception : pour enseigner l’orthographe, </a:t>
            </a:r>
            <a:r>
              <a:rPr lang="fr-FR" sz="2400" b="1" dirty="0">
                <a:latin typeface="Bell MT" panose="02020503060305020303" pitchFamily="18" charset="77"/>
              </a:rPr>
              <a:t>il s’agirait de présenter les règles, de les faire mémoriser, d’en vérifier l’application par des exercices et des dictées qu’on corrige, et d’escompter qu’un transfert s’opèrera ensuite dans les textes que les élèves écrivent. </a:t>
            </a:r>
          </a:p>
          <a:p>
            <a:endParaRPr lang="fr-FR" sz="2400" dirty="0">
              <a:latin typeface="Bell MT" panose="02020503060305020303" pitchFamily="18" charset="77"/>
            </a:endParaRPr>
          </a:p>
          <a:p>
            <a:r>
              <a:rPr lang="fr-FR" sz="2400" dirty="0">
                <a:latin typeface="Bell MT" panose="02020503060305020303" pitchFamily="18" charset="77"/>
              </a:rPr>
              <a:t>Le problème est donc au cœur même du système traditionnel : l’élève apprendrait l’orthographe parce qu’on le corrige en lui répétant et faisant répéter les règles, avant et après la dictée. </a:t>
            </a:r>
            <a:r>
              <a:rPr lang="fr-FR" sz="2400" b="1" dirty="0">
                <a:latin typeface="Bell MT" panose="02020503060305020303" pitchFamily="18" charset="77"/>
              </a:rPr>
              <a:t>La durée consacrée à l’étude de la langue diminuant (</a:t>
            </a:r>
            <a:r>
              <a:rPr lang="fr-FR" sz="2400" b="1" i="1" dirty="0" err="1">
                <a:latin typeface="Bell MT" panose="02020503060305020303" pitchFamily="18" charset="77"/>
              </a:rPr>
              <a:t>Gourdet</a:t>
            </a:r>
            <a:r>
              <a:rPr lang="fr-FR" sz="2400" b="1" i="1" dirty="0">
                <a:latin typeface="Bell MT" panose="02020503060305020303" pitchFamily="18" charset="77"/>
              </a:rPr>
              <a:t>, 2012</a:t>
            </a:r>
            <a:r>
              <a:rPr lang="fr-FR" sz="2400" b="1" dirty="0">
                <a:latin typeface="Bell MT" panose="02020503060305020303" pitchFamily="18" charset="77"/>
              </a:rPr>
              <a:t>), l’intervalle entre deux rappels est trop grand pour une mémorisation efficace et la dictée a perdu de son effet (si l’on admet qu’elle en ait eu).</a:t>
            </a:r>
            <a:r>
              <a:rPr lang="fr-FR" sz="2400" dirty="0">
                <a:latin typeface="Bell MT" panose="02020503060305020303" pitchFamily="18" charset="77"/>
              </a:rPr>
              <a:t> De plus, la situation de dictée, où l’élève n’a pas à gérer le contenu du texte, mais uniquement à porter attention à la graphie des mots et aux accords, est beaucoup trop éloignée d’une situation de production de texte dans laquelle il doit en même temps organiser le contenu et respecter la norme orthographique. </a:t>
            </a:r>
          </a:p>
        </p:txBody>
      </p:sp>
      <p:sp>
        <p:nvSpPr>
          <p:cNvPr id="3" name="Rectangle : coins arrondis 2">
            <a:extLst>
              <a:ext uri="{FF2B5EF4-FFF2-40B4-BE49-F238E27FC236}">
                <a16:creationId xmlns:a16="http://schemas.microsoft.com/office/drawing/2014/main" id="{5CA303BE-F78F-FE4E-8BC8-96F6DF1B14DC}"/>
              </a:ext>
            </a:extLst>
          </p:cNvPr>
          <p:cNvSpPr/>
          <p:nvPr/>
        </p:nvSpPr>
        <p:spPr>
          <a:xfrm>
            <a:off x="21555" y="527840"/>
            <a:ext cx="2095112" cy="791925"/>
          </a:xfrm>
          <a:prstGeom prst="roundRect">
            <a:avLst/>
          </a:prstGeom>
          <a:solidFill>
            <a:srgbClr val="4B696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DICTER</a:t>
            </a:r>
          </a:p>
        </p:txBody>
      </p:sp>
    </p:spTree>
    <p:extLst>
      <p:ext uri="{BB962C8B-B14F-4D97-AF65-F5344CB8AC3E}">
        <p14:creationId xmlns:p14="http://schemas.microsoft.com/office/powerpoint/2010/main" val="261502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B7A464C6-C33A-3D4E-8292-D7E4509101DC}"/>
              </a:ext>
            </a:extLst>
          </p:cNvPr>
          <p:cNvPicPr>
            <a:picLocks noGrp="1" noChangeAspect="1"/>
          </p:cNvPicPr>
          <p:nvPr>
            <p:ph idx="1"/>
          </p:nvPr>
        </p:nvPicPr>
        <p:blipFill>
          <a:blip r:embed="rId3"/>
          <a:stretch>
            <a:fillRect/>
          </a:stretch>
        </p:blipFill>
        <p:spPr>
          <a:xfrm>
            <a:off x="1910137" y="298429"/>
            <a:ext cx="4460183" cy="6261142"/>
          </a:xfrm>
          <a:ln>
            <a:solidFill>
              <a:schemeClr val="tx1"/>
            </a:solidFill>
          </a:ln>
        </p:spPr>
      </p:pic>
      <p:sp>
        <p:nvSpPr>
          <p:cNvPr id="21" name="Espace réservé du numéro de diapositive 20">
            <a:extLst>
              <a:ext uri="{FF2B5EF4-FFF2-40B4-BE49-F238E27FC236}">
                <a16:creationId xmlns:a16="http://schemas.microsoft.com/office/drawing/2014/main" id="{5A2D8C88-2FDF-734B-9471-7138D33F9CC3}"/>
              </a:ext>
            </a:extLst>
          </p:cNvPr>
          <p:cNvSpPr>
            <a:spLocks noGrp="1"/>
          </p:cNvSpPr>
          <p:nvPr>
            <p:ph type="sldNum" sz="quarter" idx="12"/>
          </p:nvPr>
        </p:nvSpPr>
        <p:spPr/>
        <p:txBody>
          <a:bodyPr/>
          <a:lstStyle/>
          <a:p>
            <a:fld id="{C1F279EB-0D07-AB47-B72B-F4F0FF081C94}" type="slidenum">
              <a:rPr lang="fr-FR" smtClean="0"/>
              <a:t>5</a:t>
            </a:fld>
            <a:endParaRPr lang="fr-FR"/>
          </a:p>
        </p:txBody>
      </p:sp>
      <p:sp>
        <p:nvSpPr>
          <p:cNvPr id="9" name="Titre 5">
            <a:extLst>
              <a:ext uri="{FF2B5EF4-FFF2-40B4-BE49-F238E27FC236}">
                <a16:creationId xmlns:a16="http://schemas.microsoft.com/office/drawing/2014/main" id="{3DB3C67C-1405-4D48-9C8F-BA55093CB745}"/>
              </a:ext>
            </a:extLst>
          </p:cNvPr>
          <p:cNvSpPr txBox="1">
            <a:spLocks/>
          </p:cNvSpPr>
          <p:nvPr/>
        </p:nvSpPr>
        <p:spPr>
          <a:xfrm>
            <a:off x="9181338" y="2971800"/>
            <a:ext cx="2678430" cy="16459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sz="4400" dirty="0"/>
              <a:t>Quelques points d’attention généraux</a:t>
            </a:r>
          </a:p>
        </p:txBody>
      </p:sp>
    </p:spTree>
    <p:extLst>
      <p:ext uri="{BB962C8B-B14F-4D97-AF65-F5344CB8AC3E}">
        <p14:creationId xmlns:p14="http://schemas.microsoft.com/office/powerpoint/2010/main" val="1174218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F59A8-87EB-DE49-8653-B8EAFAEA01AE}"/>
              </a:ext>
            </a:extLst>
          </p:cNvPr>
          <p:cNvSpPr/>
          <p:nvPr/>
        </p:nvSpPr>
        <p:spPr>
          <a:xfrm>
            <a:off x="5629834" y="687178"/>
            <a:ext cx="5970493" cy="5016758"/>
          </a:xfrm>
          <a:prstGeom prst="rect">
            <a:avLst/>
          </a:prstGeom>
        </p:spPr>
        <p:txBody>
          <a:bodyPr wrap="square">
            <a:spAutoFit/>
          </a:bodyPr>
          <a:lstStyle/>
          <a:p>
            <a:r>
              <a:rPr lang="fr-FR" sz="3200" dirty="0">
                <a:latin typeface="Bell MT" panose="02020503060305020303" pitchFamily="18" charset="77"/>
              </a:rPr>
              <a:t>Les dictées innovantes sont des réponses à la nécessité de prendre en compte les conceptions des élèves pour les faire évoluer, puisque ces activités visent à clarifier le fonctionnement de l’orthographe grammaticale, tout en entrainant les élèves à analyser ce qu’ils écrivent et donc, à terme, à contrôler leurs graphies. </a:t>
            </a:r>
          </a:p>
        </p:txBody>
      </p:sp>
      <p:pic>
        <p:nvPicPr>
          <p:cNvPr id="4" name="Image 3">
            <a:extLst>
              <a:ext uri="{FF2B5EF4-FFF2-40B4-BE49-F238E27FC236}">
                <a16:creationId xmlns:a16="http://schemas.microsoft.com/office/drawing/2014/main" id="{6B935C91-DC6A-134C-8E3F-1C821E361DA4}"/>
              </a:ext>
            </a:extLst>
          </p:cNvPr>
          <p:cNvPicPr>
            <a:picLocks noChangeAspect="1"/>
          </p:cNvPicPr>
          <p:nvPr/>
        </p:nvPicPr>
        <p:blipFill>
          <a:blip r:embed="rId2"/>
          <a:stretch>
            <a:fillRect/>
          </a:stretch>
        </p:blipFill>
        <p:spPr>
          <a:xfrm>
            <a:off x="365166" y="687178"/>
            <a:ext cx="4947421" cy="2741822"/>
          </a:xfrm>
          <a:prstGeom prst="rect">
            <a:avLst/>
          </a:prstGeom>
          <a:ln>
            <a:solidFill>
              <a:srgbClr val="4B6961"/>
            </a:solidFill>
          </a:ln>
        </p:spPr>
      </p:pic>
      <p:sp>
        <p:nvSpPr>
          <p:cNvPr id="5" name="Rectangle 4">
            <a:extLst>
              <a:ext uri="{FF2B5EF4-FFF2-40B4-BE49-F238E27FC236}">
                <a16:creationId xmlns:a16="http://schemas.microsoft.com/office/drawing/2014/main" id="{723E3F3F-889B-DA44-A8D3-66870C9CDE6F}"/>
              </a:ext>
            </a:extLst>
          </p:cNvPr>
          <p:cNvSpPr/>
          <p:nvPr/>
        </p:nvSpPr>
        <p:spPr>
          <a:xfrm>
            <a:off x="467264" y="3630722"/>
            <a:ext cx="4845323" cy="923330"/>
          </a:xfrm>
          <a:prstGeom prst="rect">
            <a:avLst/>
          </a:prstGeom>
        </p:spPr>
        <p:txBody>
          <a:bodyPr wrap="square">
            <a:spAutoFit/>
          </a:bodyPr>
          <a:lstStyle/>
          <a:p>
            <a:r>
              <a:rPr lang="fr-FR" dirty="0"/>
              <a:t>http://</a:t>
            </a:r>
            <a:r>
              <a:rPr lang="fr-FR" dirty="0" err="1"/>
              <a:t>glottopol.univ-rouen.fr</a:t>
            </a:r>
            <a:r>
              <a:rPr lang="fr-FR" dirty="0"/>
              <a:t>/</a:t>
            </a:r>
            <a:r>
              <a:rPr lang="fr-FR" dirty="0" err="1"/>
              <a:t>telecharger</a:t>
            </a:r>
            <a:r>
              <a:rPr lang="fr-FR" dirty="0"/>
              <a:t>/numero_26/gpl26_04cogis_fisher_nadeau.pdf</a:t>
            </a:r>
          </a:p>
        </p:txBody>
      </p:sp>
    </p:spTree>
    <p:extLst>
      <p:ext uri="{BB962C8B-B14F-4D97-AF65-F5344CB8AC3E}">
        <p14:creationId xmlns:p14="http://schemas.microsoft.com/office/powerpoint/2010/main" val="493791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F19692B8-9CA7-9441-911E-CD7E898933D9}"/>
              </a:ext>
            </a:extLst>
          </p:cNvPr>
          <p:cNvSpPr/>
          <p:nvPr/>
        </p:nvSpPr>
        <p:spPr>
          <a:xfrm>
            <a:off x="462109" y="609277"/>
            <a:ext cx="2095112" cy="791925"/>
          </a:xfrm>
          <a:prstGeom prst="roundRect">
            <a:avLst/>
          </a:prstGeom>
          <a:solidFill>
            <a:srgbClr val="4B696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DICTER</a:t>
            </a:r>
          </a:p>
        </p:txBody>
      </p:sp>
      <p:sp>
        <p:nvSpPr>
          <p:cNvPr id="4" name="ZoneTexte 3">
            <a:extLst>
              <a:ext uri="{FF2B5EF4-FFF2-40B4-BE49-F238E27FC236}">
                <a16:creationId xmlns:a16="http://schemas.microsoft.com/office/drawing/2014/main" id="{6FAEF03D-FF9A-CE4F-B0EB-2868C82410C8}"/>
              </a:ext>
            </a:extLst>
          </p:cNvPr>
          <p:cNvSpPr txBox="1"/>
          <p:nvPr/>
        </p:nvSpPr>
        <p:spPr>
          <a:xfrm>
            <a:off x="494685" y="2441968"/>
            <a:ext cx="5601315" cy="1631216"/>
          </a:xfrm>
          <a:prstGeom prst="rect">
            <a:avLst/>
          </a:prstGeom>
          <a:noFill/>
          <a:ln>
            <a:solidFill>
              <a:schemeClr val="tx1"/>
            </a:solidFill>
          </a:ln>
        </p:spPr>
        <p:txBody>
          <a:bodyPr wrap="square" rtlCol="0">
            <a:spAutoFit/>
          </a:bodyPr>
          <a:lstStyle/>
          <a:p>
            <a:r>
              <a:rPr lang="fr-FR" sz="2000" b="1" dirty="0"/>
              <a:t>L a dictée réflexive quotidienne</a:t>
            </a:r>
          </a:p>
          <a:p>
            <a:pPr marL="342900" indent="-342900">
              <a:buFont typeface="Arial" panose="020B0604020202020204" pitchFamily="34" charset="0"/>
              <a:buChar char="•"/>
            </a:pPr>
            <a:r>
              <a:rPr lang="fr-FR" sz="2000" dirty="0"/>
              <a:t>Chaque jour d’une semaine, une phrase avec une particularité orthographique identifiée.</a:t>
            </a:r>
          </a:p>
          <a:p>
            <a:pPr marL="342900" indent="-342900">
              <a:buFont typeface="Arial" panose="020B0604020202020204" pitchFamily="34" charset="0"/>
              <a:buChar char="•"/>
            </a:pPr>
            <a:r>
              <a:rPr lang="fr-FR" sz="2000" dirty="0"/>
              <a:t>Un support pour visualiser les phrases dictées chaque jour.</a:t>
            </a:r>
          </a:p>
        </p:txBody>
      </p:sp>
      <p:sp>
        <p:nvSpPr>
          <p:cNvPr id="6" name="ZoneTexte 5">
            <a:extLst>
              <a:ext uri="{FF2B5EF4-FFF2-40B4-BE49-F238E27FC236}">
                <a16:creationId xmlns:a16="http://schemas.microsoft.com/office/drawing/2014/main" id="{699F4A06-DBA4-224A-8C7F-571E0202C182}"/>
              </a:ext>
            </a:extLst>
          </p:cNvPr>
          <p:cNvSpPr txBox="1"/>
          <p:nvPr/>
        </p:nvSpPr>
        <p:spPr>
          <a:xfrm>
            <a:off x="296932" y="4925284"/>
            <a:ext cx="4575350" cy="1323439"/>
          </a:xfrm>
          <a:prstGeom prst="rect">
            <a:avLst/>
          </a:prstGeom>
          <a:noFill/>
          <a:ln>
            <a:solidFill>
              <a:schemeClr val="tx1"/>
            </a:solidFill>
          </a:ln>
        </p:spPr>
        <p:txBody>
          <a:bodyPr wrap="square" rtlCol="0">
            <a:spAutoFit/>
          </a:bodyPr>
          <a:lstStyle/>
          <a:p>
            <a:r>
              <a:rPr lang="fr-FR" sz="2000" b="1" dirty="0"/>
              <a:t>L’imagier express :</a:t>
            </a:r>
          </a:p>
          <a:p>
            <a:r>
              <a:rPr lang="fr-FR" sz="2000" dirty="0">
                <a:latin typeface="Times" pitchFamily="2" charset="0"/>
              </a:rPr>
              <a:t>L’enseignant montre la photo ou le dessin d’un objet. </a:t>
            </a:r>
          </a:p>
          <a:p>
            <a:pPr marL="342900" indent="-342900">
              <a:buFont typeface="Arial" panose="020B0604020202020204" pitchFamily="34" charset="0"/>
              <a:buChar char="•"/>
            </a:pPr>
            <a:r>
              <a:rPr lang="fr-FR" sz="2000" dirty="0">
                <a:latin typeface="Times" pitchFamily="2" charset="0"/>
              </a:rPr>
              <a:t>Ecrire ce mot sur l’ardoise. </a:t>
            </a:r>
          </a:p>
        </p:txBody>
      </p:sp>
      <p:pic>
        <p:nvPicPr>
          <p:cNvPr id="7" name="Image 6" descr="Capture d’écran 2018-04-07 à 09.42.05.png">
            <a:extLst>
              <a:ext uri="{FF2B5EF4-FFF2-40B4-BE49-F238E27FC236}">
                <a16:creationId xmlns:a16="http://schemas.microsoft.com/office/drawing/2014/main" id="{C2313556-9ED1-9441-A57C-A7DE70CAA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3811" y="163236"/>
            <a:ext cx="4160165" cy="3926612"/>
          </a:xfrm>
          <a:prstGeom prst="rect">
            <a:avLst/>
          </a:prstGeom>
          <a:ln>
            <a:solidFill>
              <a:schemeClr val="tx1"/>
            </a:solidFill>
          </a:ln>
        </p:spPr>
      </p:pic>
      <p:pic>
        <p:nvPicPr>
          <p:cNvPr id="12" name="Image 11">
            <a:extLst>
              <a:ext uri="{FF2B5EF4-FFF2-40B4-BE49-F238E27FC236}">
                <a16:creationId xmlns:a16="http://schemas.microsoft.com/office/drawing/2014/main" id="{8C6111A7-9EF7-394E-A612-E37F3062A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2282" y="4902469"/>
            <a:ext cx="1853764" cy="1452115"/>
          </a:xfrm>
          <a:prstGeom prst="rect">
            <a:avLst/>
          </a:prstGeom>
          <a:ln>
            <a:solidFill>
              <a:schemeClr val="tx1"/>
            </a:solidFill>
          </a:ln>
        </p:spPr>
      </p:pic>
      <p:pic>
        <p:nvPicPr>
          <p:cNvPr id="14" name="Image 13">
            <a:extLst>
              <a:ext uri="{FF2B5EF4-FFF2-40B4-BE49-F238E27FC236}">
                <a16:creationId xmlns:a16="http://schemas.microsoft.com/office/drawing/2014/main" id="{2329F1B1-9587-664F-B562-9943493302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3301" y="4925284"/>
            <a:ext cx="2183797" cy="1456654"/>
          </a:xfrm>
          <a:prstGeom prst="rect">
            <a:avLst/>
          </a:prstGeom>
          <a:ln>
            <a:solidFill>
              <a:schemeClr val="tx1"/>
            </a:solidFill>
          </a:ln>
        </p:spPr>
      </p:pic>
      <p:pic>
        <p:nvPicPr>
          <p:cNvPr id="16" name="Image 15">
            <a:extLst>
              <a:ext uri="{FF2B5EF4-FFF2-40B4-BE49-F238E27FC236}">
                <a16:creationId xmlns:a16="http://schemas.microsoft.com/office/drawing/2014/main" id="{AEAEB415-BBE3-3246-9441-B8D6E32C72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71608" y="4925284"/>
            <a:ext cx="2129497" cy="1456654"/>
          </a:xfrm>
          <a:prstGeom prst="rect">
            <a:avLst/>
          </a:prstGeom>
          <a:ln>
            <a:solidFill>
              <a:schemeClr val="tx1"/>
            </a:solidFill>
          </a:ln>
        </p:spPr>
      </p:pic>
      <p:sp>
        <p:nvSpPr>
          <p:cNvPr id="17" name="ZoneTexte 16">
            <a:extLst>
              <a:ext uri="{FF2B5EF4-FFF2-40B4-BE49-F238E27FC236}">
                <a16:creationId xmlns:a16="http://schemas.microsoft.com/office/drawing/2014/main" id="{F5EC23F6-F5CD-9B4B-BD57-578AE2F62D9D}"/>
              </a:ext>
            </a:extLst>
          </p:cNvPr>
          <p:cNvSpPr txBox="1"/>
          <p:nvPr/>
        </p:nvSpPr>
        <p:spPr>
          <a:xfrm>
            <a:off x="4872282" y="6381938"/>
            <a:ext cx="1853764" cy="400110"/>
          </a:xfrm>
          <a:prstGeom prst="rect">
            <a:avLst/>
          </a:prstGeom>
          <a:noFill/>
        </p:spPr>
        <p:txBody>
          <a:bodyPr wrap="square" rtlCol="0">
            <a:spAutoFit/>
          </a:bodyPr>
          <a:lstStyle/>
          <a:p>
            <a:pPr algn="ctr"/>
            <a:r>
              <a:rPr lang="fr-FR" sz="2000" dirty="0"/>
              <a:t>le mari</a:t>
            </a:r>
          </a:p>
        </p:txBody>
      </p:sp>
      <p:sp>
        <p:nvSpPr>
          <p:cNvPr id="18" name="ZoneTexte 17">
            <a:extLst>
              <a:ext uri="{FF2B5EF4-FFF2-40B4-BE49-F238E27FC236}">
                <a16:creationId xmlns:a16="http://schemas.microsoft.com/office/drawing/2014/main" id="{6ED2E599-58B0-DB46-A7B9-CFBAC458EA16}"/>
              </a:ext>
            </a:extLst>
          </p:cNvPr>
          <p:cNvSpPr txBox="1"/>
          <p:nvPr/>
        </p:nvSpPr>
        <p:spPr>
          <a:xfrm>
            <a:off x="6878924" y="6412716"/>
            <a:ext cx="1853764" cy="400110"/>
          </a:xfrm>
          <a:prstGeom prst="rect">
            <a:avLst/>
          </a:prstGeom>
          <a:noFill/>
        </p:spPr>
        <p:txBody>
          <a:bodyPr wrap="square" rtlCol="0">
            <a:spAutoFit/>
          </a:bodyPr>
          <a:lstStyle/>
          <a:p>
            <a:pPr algn="ctr"/>
            <a:r>
              <a:rPr lang="fr-FR" sz="2000" dirty="0"/>
              <a:t>de la terre</a:t>
            </a:r>
          </a:p>
        </p:txBody>
      </p:sp>
      <p:sp>
        <p:nvSpPr>
          <p:cNvPr id="19" name="ZoneTexte 18">
            <a:extLst>
              <a:ext uri="{FF2B5EF4-FFF2-40B4-BE49-F238E27FC236}">
                <a16:creationId xmlns:a16="http://schemas.microsoft.com/office/drawing/2014/main" id="{8C315E07-67C5-444C-A6A9-EB6E773DB2E3}"/>
              </a:ext>
            </a:extLst>
          </p:cNvPr>
          <p:cNvSpPr txBox="1"/>
          <p:nvPr/>
        </p:nvSpPr>
        <p:spPr>
          <a:xfrm>
            <a:off x="9447341" y="6381938"/>
            <a:ext cx="1853764" cy="400110"/>
          </a:xfrm>
          <a:prstGeom prst="rect">
            <a:avLst/>
          </a:prstGeom>
          <a:noFill/>
        </p:spPr>
        <p:txBody>
          <a:bodyPr wrap="square" rtlCol="0">
            <a:spAutoFit/>
          </a:bodyPr>
          <a:lstStyle/>
          <a:p>
            <a:pPr algn="ctr"/>
            <a:r>
              <a:rPr lang="fr-FR" sz="2000" dirty="0"/>
              <a:t>une fille</a:t>
            </a:r>
          </a:p>
        </p:txBody>
      </p:sp>
    </p:spTree>
    <p:extLst>
      <p:ext uri="{BB962C8B-B14F-4D97-AF65-F5344CB8AC3E}">
        <p14:creationId xmlns:p14="http://schemas.microsoft.com/office/powerpoint/2010/main" val="19621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D62C0F6-B972-214E-ACAF-F9DDE6186FA0}"/>
              </a:ext>
            </a:extLst>
          </p:cNvPr>
          <p:cNvSpPr txBox="1"/>
          <p:nvPr/>
        </p:nvSpPr>
        <p:spPr>
          <a:xfrm>
            <a:off x="3180998" y="231933"/>
            <a:ext cx="7043657" cy="1631216"/>
          </a:xfrm>
          <a:prstGeom prst="rect">
            <a:avLst/>
          </a:prstGeom>
          <a:noFill/>
          <a:ln>
            <a:solidFill>
              <a:schemeClr val="tx1"/>
            </a:solidFill>
          </a:ln>
        </p:spPr>
        <p:txBody>
          <a:bodyPr wrap="square" rtlCol="0">
            <a:spAutoFit/>
          </a:bodyPr>
          <a:lstStyle/>
          <a:p>
            <a:r>
              <a:rPr lang="fr-FR" sz="2000" b="1" dirty="0"/>
              <a:t>L a dictée grignotée</a:t>
            </a:r>
          </a:p>
          <a:p>
            <a:pPr marL="342900" indent="-342900">
              <a:buFont typeface="Arial" panose="020B0604020202020204" pitchFamily="34" charset="0"/>
              <a:buChar char="•"/>
            </a:pPr>
            <a:r>
              <a:rPr lang="fr-FR" sz="2000" dirty="0"/>
              <a:t>La phrase est lue à haute voix par l’enseignant.</a:t>
            </a:r>
          </a:p>
          <a:p>
            <a:pPr marL="342900" indent="-342900">
              <a:buFont typeface="Arial" panose="020B0604020202020204" pitchFamily="34" charset="0"/>
              <a:buChar char="•"/>
            </a:pPr>
            <a:r>
              <a:rPr lang="fr-FR" sz="2000" dirty="0"/>
              <a:t>Quelques élèves répètent cette phrase pour bien la mémoriser.</a:t>
            </a:r>
          </a:p>
          <a:p>
            <a:pPr marL="342900" indent="-342900">
              <a:buFont typeface="Arial" panose="020B0604020202020204" pitchFamily="34" charset="0"/>
              <a:buChar char="•"/>
            </a:pPr>
            <a:r>
              <a:rPr lang="fr-FR" sz="2000" dirty="0"/>
              <a:t>Chaque élève écrit la phrase de la dictée en s’aidant du modèle ( mots ou désinences enlevés).</a:t>
            </a:r>
          </a:p>
        </p:txBody>
      </p:sp>
      <p:sp>
        <p:nvSpPr>
          <p:cNvPr id="5" name="Rectangle : coins arrondis 4">
            <a:extLst>
              <a:ext uri="{FF2B5EF4-FFF2-40B4-BE49-F238E27FC236}">
                <a16:creationId xmlns:a16="http://schemas.microsoft.com/office/drawing/2014/main" id="{3DF17E50-A95E-C448-9214-1EA2716B91C3}"/>
              </a:ext>
            </a:extLst>
          </p:cNvPr>
          <p:cNvSpPr/>
          <p:nvPr/>
        </p:nvSpPr>
        <p:spPr>
          <a:xfrm>
            <a:off x="451325" y="459647"/>
            <a:ext cx="2095112" cy="791925"/>
          </a:xfrm>
          <a:prstGeom prst="roundRect">
            <a:avLst/>
          </a:prstGeom>
          <a:solidFill>
            <a:srgbClr val="4B696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DICTER</a:t>
            </a:r>
          </a:p>
        </p:txBody>
      </p:sp>
      <p:pic>
        <p:nvPicPr>
          <p:cNvPr id="4" name="Image 3">
            <a:extLst>
              <a:ext uri="{FF2B5EF4-FFF2-40B4-BE49-F238E27FC236}">
                <a16:creationId xmlns:a16="http://schemas.microsoft.com/office/drawing/2014/main" id="{A4F7202B-DA0B-B642-AF06-5FC99FA0C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3067" y="2133600"/>
            <a:ext cx="9685866" cy="4420631"/>
          </a:xfrm>
          <a:prstGeom prst="rect">
            <a:avLst/>
          </a:prstGeom>
          <a:ln>
            <a:solidFill>
              <a:schemeClr val="tx1"/>
            </a:solidFill>
          </a:ln>
        </p:spPr>
      </p:pic>
      <p:sp>
        <p:nvSpPr>
          <p:cNvPr id="8" name="ZoneTexte 7">
            <a:extLst>
              <a:ext uri="{FF2B5EF4-FFF2-40B4-BE49-F238E27FC236}">
                <a16:creationId xmlns:a16="http://schemas.microsoft.com/office/drawing/2014/main" id="{EF632378-BB3D-DA4E-9C75-318A4FC95EF2}"/>
              </a:ext>
            </a:extLst>
          </p:cNvPr>
          <p:cNvSpPr txBox="1"/>
          <p:nvPr/>
        </p:nvSpPr>
        <p:spPr>
          <a:xfrm>
            <a:off x="1498881" y="6554231"/>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Garamond" panose="02020404030301010803"/>
                <a:ea typeface="+mn-ea"/>
                <a:cs typeface="+mn-cs"/>
              </a:rPr>
              <a:t>CE1 Maryline Cortes école Marie Curie PEGOMAS</a:t>
            </a:r>
          </a:p>
        </p:txBody>
      </p:sp>
    </p:spTree>
    <p:extLst>
      <p:ext uri="{BB962C8B-B14F-4D97-AF65-F5344CB8AC3E}">
        <p14:creationId xmlns:p14="http://schemas.microsoft.com/office/powerpoint/2010/main" val="2482614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42D722-C7C9-4441-8DF0-6BDBD8B0D6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5467" y="474132"/>
            <a:ext cx="9567333" cy="5350935"/>
          </a:xfrm>
          <a:prstGeom prst="rect">
            <a:avLst/>
          </a:prstGeom>
          <a:ln>
            <a:solidFill>
              <a:schemeClr val="tx1"/>
            </a:solidFill>
          </a:ln>
        </p:spPr>
      </p:pic>
      <p:sp>
        <p:nvSpPr>
          <p:cNvPr id="5" name="ZoneTexte 4">
            <a:extLst>
              <a:ext uri="{FF2B5EF4-FFF2-40B4-BE49-F238E27FC236}">
                <a16:creationId xmlns:a16="http://schemas.microsoft.com/office/drawing/2014/main" id="{2C5A0A51-E427-7B4F-BCAD-DC156EAB599D}"/>
              </a:ext>
            </a:extLst>
          </p:cNvPr>
          <p:cNvSpPr txBox="1"/>
          <p:nvPr/>
        </p:nvSpPr>
        <p:spPr>
          <a:xfrm>
            <a:off x="1405467" y="6109548"/>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Garamond" panose="02020404030301010803"/>
                <a:ea typeface="+mn-ea"/>
                <a:cs typeface="+mn-cs"/>
              </a:rPr>
              <a:t>CE1 Maryline Cortes école Marie Curie PEGOMAS</a:t>
            </a:r>
          </a:p>
        </p:txBody>
      </p:sp>
    </p:spTree>
    <p:extLst>
      <p:ext uri="{BB962C8B-B14F-4D97-AF65-F5344CB8AC3E}">
        <p14:creationId xmlns:p14="http://schemas.microsoft.com/office/powerpoint/2010/main" val="3579032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6728E5-F2DE-2742-A5E5-DEE73248D0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9"/>
          <a:stretch/>
        </p:blipFill>
        <p:spPr>
          <a:xfrm>
            <a:off x="382504" y="474131"/>
            <a:ext cx="10996696" cy="5591191"/>
          </a:xfrm>
          <a:prstGeom prst="rect">
            <a:avLst/>
          </a:prstGeom>
          <a:ln>
            <a:solidFill>
              <a:schemeClr val="tx1"/>
            </a:solidFill>
          </a:ln>
        </p:spPr>
      </p:pic>
      <p:sp>
        <p:nvSpPr>
          <p:cNvPr id="5" name="ZoneTexte 4">
            <a:extLst>
              <a:ext uri="{FF2B5EF4-FFF2-40B4-BE49-F238E27FC236}">
                <a16:creationId xmlns:a16="http://schemas.microsoft.com/office/drawing/2014/main" id="{8DE68B46-AA59-D64E-B5CD-1CF1BB7DA06A}"/>
              </a:ext>
            </a:extLst>
          </p:cNvPr>
          <p:cNvSpPr txBox="1"/>
          <p:nvPr/>
        </p:nvSpPr>
        <p:spPr>
          <a:xfrm>
            <a:off x="1405467" y="6109548"/>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Garamond" panose="02020404030301010803"/>
                <a:ea typeface="+mn-ea"/>
                <a:cs typeface="+mn-cs"/>
              </a:rPr>
              <a:t>CE1 Maryline Cortes école Marie Curie PEGOMAS</a:t>
            </a:r>
          </a:p>
        </p:txBody>
      </p:sp>
    </p:spTree>
    <p:extLst>
      <p:ext uri="{BB962C8B-B14F-4D97-AF65-F5344CB8AC3E}">
        <p14:creationId xmlns:p14="http://schemas.microsoft.com/office/powerpoint/2010/main" val="280265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BAC7835-35B4-EC4F-8950-524A46121816}"/>
              </a:ext>
            </a:extLst>
          </p:cNvPr>
          <p:cNvSpPr/>
          <p:nvPr/>
        </p:nvSpPr>
        <p:spPr>
          <a:xfrm>
            <a:off x="462109" y="609277"/>
            <a:ext cx="2095112" cy="791925"/>
          </a:xfrm>
          <a:prstGeom prst="roundRect">
            <a:avLst/>
          </a:prstGeom>
          <a:solidFill>
            <a:srgbClr val="4B696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DICTER</a:t>
            </a:r>
          </a:p>
        </p:txBody>
      </p:sp>
      <p:pic>
        <p:nvPicPr>
          <p:cNvPr id="4" name="Image 3">
            <a:extLst>
              <a:ext uri="{FF2B5EF4-FFF2-40B4-BE49-F238E27FC236}">
                <a16:creationId xmlns:a16="http://schemas.microsoft.com/office/drawing/2014/main" id="{1CDA6F9B-5DBF-B445-B150-CD432727A977}"/>
              </a:ext>
            </a:extLst>
          </p:cNvPr>
          <p:cNvPicPr>
            <a:picLocks noChangeAspect="1"/>
          </p:cNvPicPr>
          <p:nvPr/>
        </p:nvPicPr>
        <p:blipFill>
          <a:blip r:embed="rId2"/>
          <a:stretch>
            <a:fillRect/>
          </a:stretch>
        </p:blipFill>
        <p:spPr>
          <a:xfrm>
            <a:off x="4448013" y="339887"/>
            <a:ext cx="7560847" cy="2575414"/>
          </a:xfrm>
          <a:prstGeom prst="rect">
            <a:avLst/>
          </a:prstGeom>
          <a:ln>
            <a:solidFill>
              <a:schemeClr val="tx1"/>
            </a:solidFill>
          </a:ln>
        </p:spPr>
      </p:pic>
      <p:pic>
        <p:nvPicPr>
          <p:cNvPr id="6" name="Image 5">
            <a:extLst>
              <a:ext uri="{FF2B5EF4-FFF2-40B4-BE49-F238E27FC236}">
                <a16:creationId xmlns:a16="http://schemas.microsoft.com/office/drawing/2014/main" id="{00EA0AB9-479D-C945-85C2-A31029675A82}"/>
              </a:ext>
            </a:extLst>
          </p:cNvPr>
          <p:cNvPicPr>
            <a:picLocks noChangeAspect="1"/>
          </p:cNvPicPr>
          <p:nvPr/>
        </p:nvPicPr>
        <p:blipFill>
          <a:blip r:embed="rId3"/>
          <a:stretch>
            <a:fillRect/>
          </a:stretch>
        </p:blipFill>
        <p:spPr>
          <a:xfrm>
            <a:off x="4404889" y="3150030"/>
            <a:ext cx="7560847" cy="3089113"/>
          </a:xfrm>
          <a:prstGeom prst="rect">
            <a:avLst/>
          </a:prstGeom>
          <a:ln>
            <a:solidFill>
              <a:schemeClr val="tx1"/>
            </a:solidFill>
          </a:ln>
        </p:spPr>
      </p:pic>
      <p:sp>
        <p:nvSpPr>
          <p:cNvPr id="7" name="ZoneTexte 6">
            <a:extLst>
              <a:ext uri="{FF2B5EF4-FFF2-40B4-BE49-F238E27FC236}">
                <a16:creationId xmlns:a16="http://schemas.microsoft.com/office/drawing/2014/main" id="{AE91E772-B377-AF4C-B4AE-77BCF354ABF9}"/>
              </a:ext>
            </a:extLst>
          </p:cNvPr>
          <p:cNvSpPr txBox="1"/>
          <p:nvPr/>
        </p:nvSpPr>
        <p:spPr>
          <a:xfrm>
            <a:off x="296932" y="2150011"/>
            <a:ext cx="3965102" cy="3170099"/>
          </a:xfrm>
          <a:prstGeom prst="rect">
            <a:avLst/>
          </a:prstGeom>
          <a:noFill/>
          <a:ln>
            <a:solidFill>
              <a:schemeClr val="tx1"/>
            </a:solidFill>
          </a:ln>
        </p:spPr>
        <p:txBody>
          <a:bodyPr wrap="square" rtlCol="0">
            <a:spAutoFit/>
          </a:bodyPr>
          <a:lstStyle/>
          <a:p>
            <a:r>
              <a:rPr lang="fr-FR" sz="2000" b="1" dirty="0"/>
              <a:t>La dictée dialoguée</a:t>
            </a:r>
          </a:p>
          <a:p>
            <a:pPr marL="342900" indent="-342900">
              <a:buFont typeface="Arial" panose="020B0604020202020204" pitchFamily="34" charset="0"/>
              <a:buChar char="•"/>
            </a:pPr>
            <a:r>
              <a:rPr lang="fr-FR" sz="2000" dirty="0"/>
              <a:t>La phrase est lue à haute voix par l’enseignant.</a:t>
            </a:r>
          </a:p>
          <a:p>
            <a:pPr marL="342900" indent="-342900">
              <a:buFont typeface="Arial" panose="020B0604020202020204" pitchFamily="34" charset="0"/>
              <a:buChar char="•"/>
            </a:pPr>
            <a:r>
              <a:rPr lang="fr-FR" sz="2000" dirty="0"/>
              <a:t>Repérer les chaines d’accords en insistant sur les repères oraux.</a:t>
            </a:r>
          </a:p>
          <a:p>
            <a:pPr marL="342900" indent="-342900">
              <a:buFont typeface="Arial" panose="020B0604020202020204" pitchFamily="34" charset="0"/>
              <a:buChar char="•"/>
            </a:pPr>
            <a:r>
              <a:rPr lang="fr-FR" sz="2000" dirty="0"/>
              <a:t>Nommer les mots grammaticaux.</a:t>
            </a:r>
          </a:p>
          <a:p>
            <a:pPr marL="342900" indent="-342900">
              <a:buFont typeface="Arial" panose="020B0604020202020204" pitchFamily="34" charset="0"/>
              <a:buChar char="•"/>
            </a:pPr>
            <a:r>
              <a:rPr lang="fr-FR" sz="2000" dirty="0"/>
              <a:t>Chaque élève copie la phrase et repère les différentes classes grammaticales par des couleurs.</a:t>
            </a:r>
          </a:p>
          <a:p>
            <a:pPr marL="342900" indent="-342900">
              <a:buFont typeface="Arial" panose="020B0604020202020204" pitchFamily="34" charset="0"/>
              <a:buChar char="•"/>
            </a:pPr>
            <a:endParaRPr lang="fr-FR" sz="2000" dirty="0"/>
          </a:p>
        </p:txBody>
      </p:sp>
      <p:sp>
        <p:nvSpPr>
          <p:cNvPr id="8" name="ZoneTexte 7">
            <a:extLst>
              <a:ext uri="{FF2B5EF4-FFF2-40B4-BE49-F238E27FC236}">
                <a16:creationId xmlns:a16="http://schemas.microsoft.com/office/drawing/2014/main" id="{2A998742-A9D4-BF48-B2DC-5C3CBFBE2AB3}"/>
              </a:ext>
            </a:extLst>
          </p:cNvPr>
          <p:cNvSpPr txBox="1"/>
          <p:nvPr/>
        </p:nvSpPr>
        <p:spPr>
          <a:xfrm>
            <a:off x="6096000" y="6509288"/>
            <a:ext cx="5341749" cy="276999"/>
          </a:xfrm>
          <a:prstGeom prst="rect">
            <a:avLst/>
          </a:prstGeom>
          <a:noFill/>
        </p:spPr>
        <p:txBody>
          <a:bodyPr wrap="square" rtlCol="0">
            <a:spAutoFit/>
          </a:bodyPr>
          <a:lstStyle/>
          <a:p>
            <a:pPr algn="ctr"/>
            <a:r>
              <a:rPr lang="fr-FR" sz="1200" i="1" dirty="0"/>
              <a:t>CE1 Chloé </a:t>
            </a:r>
            <a:r>
              <a:rPr lang="fr-FR" sz="1200" i="1" dirty="0" err="1"/>
              <a:t>Bettini</a:t>
            </a:r>
            <a:r>
              <a:rPr lang="fr-FR" sz="1200" i="1" dirty="0"/>
              <a:t> école Prévert Ariane NICE</a:t>
            </a:r>
          </a:p>
        </p:txBody>
      </p:sp>
    </p:spTree>
    <p:extLst>
      <p:ext uri="{BB962C8B-B14F-4D97-AF65-F5344CB8AC3E}">
        <p14:creationId xmlns:p14="http://schemas.microsoft.com/office/powerpoint/2010/main" val="2482810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114BC6-00D4-4478-BB74-15E0925D0386}"/>
              </a:ext>
            </a:extLst>
          </p:cNvPr>
          <p:cNvSpPr/>
          <p:nvPr/>
        </p:nvSpPr>
        <p:spPr>
          <a:xfrm>
            <a:off x="218388" y="850690"/>
            <a:ext cx="3506771" cy="12160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DF64702-218F-4646-B50D-723DEFDC6818}"/>
              </a:ext>
            </a:extLst>
          </p:cNvPr>
          <p:cNvSpPr txBox="1"/>
          <p:nvPr/>
        </p:nvSpPr>
        <p:spPr>
          <a:xfrm>
            <a:off x="359791" y="1010945"/>
            <a:ext cx="897118"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JOUE</a:t>
            </a:r>
          </a:p>
        </p:txBody>
      </p:sp>
      <p:sp>
        <p:nvSpPr>
          <p:cNvPr id="5" name="ZoneTexte 4">
            <a:extLst>
              <a:ext uri="{FF2B5EF4-FFF2-40B4-BE49-F238E27FC236}">
                <a16:creationId xmlns:a16="http://schemas.microsoft.com/office/drawing/2014/main" id="{D562044C-5CBB-42EB-8950-3334105DBFAC}"/>
              </a:ext>
            </a:extLst>
          </p:cNvPr>
          <p:cNvSpPr txBox="1"/>
          <p:nvPr/>
        </p:nvSpPr>
        <p:spPr>
          <a:xfrm>
            <a:off x="359789" y="1474429"/>
            <a:ext cx="990225"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JOUENT</a:t>
            </a:r>
          </a:p>
        </p:txBody>
      </p:sp>
      <p:sp>
        <p:nvSpPr>
          <p:cNvPr id="6" name="ZoneTexte 5">
            <a:extLst>
              <a:ext uri="{FF2B5EF4-FFF2-40B4-BE49-F238E27FC236}">
                <a16:creationId xmlns:a16="http://schemas.microsoft.com/office/drawing/2014/main" id="{DA3AC131-C3F5-46AC-803C-7CFB1053352B}"/>
              </a:ext>
            </a:extLst>
          </p:cNvPr>
          <p:cNvSpPr txBox="1"/>
          <p:nvPr/>
        </p:nvSpPr>
        <p:spPr>
          <a:xfrm>
            <a:off x="2383411" y="1010945"/>
            <a:ext cx="1230198"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SAUTENT</a:t>
            </a:r>
          </a:p>
        </p:txBody>
      </p:sp>
      <p:sp>
        <p:nvSpPr>
          <p:cNvPr id="8" name="Rectangle 7">
            <a:extLst>
              <a:ext uri="{FF2B5EF4-FFF2-40B4-BE49-F238E27FC236}">
                <a16:creationId xmlns:a16="http://schemas.microsoft.com/office/drawing/2014/main" id="{830533B6-36CC-46C2-925C-35F107821658}"/>
              </a:ext>
            </a:extLst>
          </p:cNvPr>
          <p:cNvSpPr/>
          <p:nvPr/>
        </p:nvSpPr>
        <p:spPr>
          <a:xfrm>
            <a:off x="3866560" y="850690"/>
            <a:ext cx="4458879" cy="12160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F4D6CF5-9BD6-4871-875F-51D98D148D16}"/>
              </a:ext>
            </a:extLst>
          </p:cNvPr>
          <p:cNvSpPr txBox="1"/>
          <p:nvPr/>
        </p:nvSpPr>
        <p:spPr>
          <a:xfrm>
            <a:off x="3979683" y="1010945"/>
            <a:ext cx="754144"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LAPIN</a:t>
            </a:r>
          </a:p>
        </p:txBody>
      </p:sp>
      <p:sp>
        <p:nvSpPr>
          <p:cNvPr id="10" name="ZoneTexte 9">
            <a:extLst>
              <a:ext uri="{FF2B5EF4-FFF2-40B4-BE49-F238E27FC236}">
                <a16:creationId xmlns:a16="http://schemas.microsoft.com/office/drawing/2014/main" id="{F974804A-DD03-4110-849C-56CE766CEBBB}"/>
              </a:ext>
            </a:extLst>
          </p:cNvPr>
          <p:cNvSpPr txBox="1"/>
          <p:nvPr/>
        </p:nvSpPr>
        <p:spPr>
          <a:xfrm>
            <a:off x="3979683" y="1458718"/>
            <a:ext cx="1008671"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TORTUE</a:t>
            </a:r>
          </a:p>
        </p:txBody>
      </p:sp>
      <p:sp>
        <p:nvSpPr>
          <p:cNvPr id="11" name="ZoneTexte 10">
            <a:extLst>
              <a:ext uri="{FF2B5EF4-FFF2-40B4-BE49-F238E27FC236}">
                <a16:creationId xmlns:a16="http://schemas.microsoft.com/office/drawing/2014/main" id="{72472EDD-D594-46E6-BC3F-1C3069267B91}"/>
              </a:ext>
            </a:extLst>
          </p:cNvPr>
          <p:cNvSpPr txBox="1"/>
          <p:nvPr/>
        </p:nvSpPr>
        <p:spPr>
          <a:xfrm>
            <a:off x="4846950" y="1010945"/>
            <a:ext cx="1545997"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GRENOUILLE</a:t>
            </a:r>
          </a:p>
        </p:txBody>
      </p:sp>
      <p:sp>
        <p:nvSpPr>
          <p:cNvPr id="12" name="ZoneTexte 11">
            <a:extLst>
              <a:ext uri="{FF2B5EF4-FFF2-40B4-BE49-F238E27FC236}">
                <a16:creationId xmlns:a16="http://schemas.microsoft.com/office/drawing/2014/main" id="{2A6FBB0A-5E47-4710-9732-E82E4335F821}"/>
              </a:ext>
            </a:extLst>
          </p:cNvPr>
          <p:cNvSpPr txBox="1"/>
          <p:nvPr/>
        </p:nvSpPr>
        <p:spPr>
          <a:xfrm>
            <a:off x="5101477" y="1458718"/>
            <a:ext cx="1423446"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BALANCOIRE</a:t>
            </a:r>
          </a:p>
        </p:txBody>
      </p:sp>
      <p:sp>
        <p:nvSpPr>
          <p:cNvPr id="13" name="ZoneTexte 12">
            <a:extLst>
              <a:ext uri="{FF2B5EF4-FFF2-40B4-BE49-F238E27FC236}">
                <a16:creationId xmlns:a16="http://schemas.microsoft.com/office/drawing/2014/main" id="{A9F1A8E2-8736-41B3-9B7F-0425954F81A4}"/>
              </a:ext>
            </a:extLst>
          </p:cNvPr>
          <p:cNvSpPr txBox="1"/>
          <p:nvPr/>
        </p:nvSpPr>
        <p:spPr>
          <a:xfrm>
            <a:off x="6600336" y="1450862"/>
            <a:ext cx="1545997"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CACHE-CACHE</a:t>
            </a:r>
          </a:p>
        </p:txBody>
      </p:sp>
      <p:sp>
        <p:nvSpPr>
          <p:cNvPr id="14" name="ZoneTexte 13">
            <a:extLst>
              <a:ext uri="{FF2B5EF4-FFF2-40B4-BE49-F238E27FC236}">
                <a16:creationId xmlns:a16="http://schemas.microsoft.com/office/drawing/2014/main" id="{102A2D91-D53A-459F-89EF-5AA41ABC320D}"/>
              </a:ext>
            </a:extLst>
          </p:cNvPr>
          <p:cNvSpPr txBox="1"/>
          <p:nvPr/>
        </p:nvSpPr>
        <p:spPr>
          <a:xfrm>
            <a:off x="6506070" y="1010945"/>
            <a:ext cx="697580"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LOUP</a:t>
            </a:r>
          </a:p>
        </p:txBody>
      </p:sp>
      <p:sp>
        <p:nvSpPr>
          <p:cNvPr id="15" name="ZoneTexte 14">
            <a:extLst>
              <a:ext uri="{FF2B5EF4-FFF2-40B4-BE49-F238E27FC236}">
                <a16:creationId xmlns:a16="http://schemas.microsoft.com/office/drawing/2014/main" id="{3224B3A0-AC32-49B2-AC1E-26039D5BBED2}"/>
              </a:ext>
            </a:extLst>
          </p:cNvPr>
          <p:cNvSpPr txBox="1"/>
          <p:nvPr/>
        </p:nvSpPr>
        <p:spPr>
          <a:xfrm>
            <a:off x="7307346" y="1010945"/>
            <a:ext cx="838987"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SOLEIL</a:t>
            </a:r>
          </a:p>
        </p:txBody>
      </p:sp>
      <p:sp>
        <p:nvSpPr>
          <p:cNvPr id="16" name="Rectangle 15">
            <a:extLst>
              <a:ext uri="{FF2B5EF4-FFF2-40B4-BE49-F238E27FC236}">
                <a16:creationId xmlns:a16="http://schemas.microsoft.com/office/drawing/2014/main" id="{1A61641A-6E66-4031-8D32-176EB632F584}"/>
              </a:ext>
            </a:extLst>
          </p:cNvPr>
          <p:cNvSpPr/>
          <p:nvPr/>
        </p:nvSpPr>
        <p:spPr>
          <a:xfrm>
            <a:off x="8466842" y="842833"/>
            <a:ext cx="2903524" cy="12160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9ECD6C45-C916-4A9F-AF32-06EF90988093}"/>
              </a:ext>
            </a:extLst>
          </p:cNvPr>
          <p:cNvSpPr txBox="1"/>
          <p:nvPr/>
        </p:nvSpPr>
        <p:spPr>
          <a:xfrm>
            <a:off x="8562681" y="1010945"/>
            <a:ext cx="477624" cy="369332"/>
          </a:xfrm>
          <a:prstGeom prst="rect">
            <a:avLst/>
          </a:prstGeom>
          <a:solidFill>
            <a:schemeClr val="bg1"/>
          </a:solidFill>
          <a:ln>
            <a:solidFill>
              <a:schemeClr val="accent1"/>
            </a:solidFill>
          </a:ln>
        </p:spPr>
        <p:txBody>
          <a:bodyPr wrap="square" rtlCol="0">
            <a:spAutoFit/>
          </a:bodyPr>
          <a:lstStyle/>
          <a:p>
            <a:pPr algn="ctr"/>
            <a:r>
              <a:rPr lang="fr-FR" dirty="0"/>
              <a:t>UN</a:t>
            </a:r>
          </a:p>
        </p:txBody>
      </p:sp>
      <p:sp>
        <p:nvSpPr>
          <p:cNvPr id="18" name="ZoneTexte 17">
            <a:extLst>
              <a:ext uri="{FF2B5EF4-FFF2-40B4-BE49-F238E27FC236}">
                <a16:creationId xmlns:a16="http://schemas.microsoft.com/office/drawing/2014/main" id="{8145B86B-9D31-43AC-A369-D2F0C28E666D}"/>
              </a:ext>
            </a:extLst>
          </p:cNvPr>
          <p:cNvSpPr txBox="1"/>
          <p:nvPr/>
        </p:nvSpPr>
        <p:spPr>
          <a:xfrm>
            <a:off x="9107863" y="1010945"/>
            <a:ext cx="650451" cy="369332"/>
          </a:xfrm>
          <a:prstGeom prst="rect">
            <a:avLst/>
          </a:prstGeom>
          <a:solidFill>
            <a:schemeClr val="bg1"/>
          </a:solidFill>
          <a:ln>
            <a:solidFill>
              <a:schemeClr val="accent1"/>
            </a:solidFill>
          </a:ln>
        </p:spPr>
        <p:txBody>
          <a:bodyPr wrap="square" rtlCol="0">
            <a:spAutoFit/>
          </a:bodyPr>
          <a:lstStyle/>
          <a:p>
            <a:pPr algn="ctr"/>
            <a:r>
              <a:rPr lang="fr-FR" dirty="0"/>
              <a:t>UNE</a:t>
            </a:r>
          </a:p>
        </p:txBody>
      </p:sp>
      <p:sp>
        <p:nvSpPr>
          <p:cNvPr id="19" name="ZoneTexte 18">
            <a:extLst>
              <a:ext uri="{FF2B5EF4-FFF2-40B4-BE49-F238E27FC236}">
                <a16:creationId xmlns:a16="http://schemas.microsoft.com/office/drawing/2014/main" id="{BC183F5B-8E22-4539-B5CF-B77A7F4859D2}"/>
              </a:ext>
            </a:extLst>
          </p:cNvPr>
          <p:cNvSpPr txBox="1"/>
          <p:nvPr/>
        </p:nvSpPr>
        <p:spPr>
          <a:xfrm>
            <a:off x="8564251" y="1450861"/>
            <a:ext cx="477624" cy="369332"/>
          </a:xfrm>
          <a:prstGeom prst="rect">
            <a:avLst/>
          </a:prstGeom>
          <a:solidFill>
            <a:schemeClr val="bg1"/>
          </a:solidFill>
          <a:ln>
            <a:solidFill>
              <a:schemeClr val="accent1"/>
            </a:solidFill>
          </a:ln>
        </p:spPr>
        <p:txBody>
          <a:bodyPr wrap="square" rtlCol="0">
            <a:spAutoFit/>
          </a:bodyPr>
          <a:lstStyle/>
          <a:p>
            <a:pPr algn="ctr"/>
            <a:r>
              <a:rPr lang="fr-FR" dirty="0"/>
              <a:t>LE</a:t>
            </a:r>
          </a:p>
        </p:txBody>
      </p:sp>
      <p:sp>
        <p:nvSpPr>
          <p:cNvPr id="20" name="ZoneTexte 19">
            <a:extLst>
              <a:ext uri="{FF2B5EF4-FFF2-40B4-BE49-F238E27FC236}">
                <a16:creationId xmlns:a16="http://schemas.microsoft.com/office/drawing/2014/main" id="{4C2D3049-3130-45A7-BC77-542C7471F320}"/>
              </a:ext>
            </a:extLst>
          </p:cNvPr>
          <p:cNvSpPr txBox="1"/>
          <p:nvPr/>
        </p:nvSpPr>
        <p:spPr>
          <a:xfrm>
            <a:off x="9134577" y="1458718"/>
            <a:ext cx="477624" cy="369332"/>
          </a:xfrm>
          <a:prstGeom prst="rect">
            <a:avLst/>
          </a:prstGeom>
          <a:solidFill>
            <a:schemeClr val="bg1"/>
          </a:solidFill>
          <a:ln>
            <a:solidFill>
              <a:schemeClr val="accent1"/>
            </a:solidFill>
          </a:ln>
        </p:spPr>
        <p:txBody>
          <a:bodyPr wrap="square" rtlCol="0">
            <a:spAutoFit/>
          </a:bodyPr>
          <a:lstStyle/>
          <a:p>
            <a:pPr algn="ctr"/>
            <a:r>
              <a:rPr lang="fr-FR" dirty="0"/>
              <a:t>LA</a:t>
            </a:r>
          </a:p>
        </p:txBody>
      </p:sp>
      <p:sp>
        <p:nvSpPr>
          <p:cNvPr id="21" name="ZoneTexte 20">
            <a:extLst>
              <a:ext uri="{FF2B5EF4-FFF2-40B4-BE49-F238E27FC236}">
                <a16:creationId xmlns:a16="http://schemas.microsoft.com/office/drawing/2014/main" id="{2DB81150-3BD8-4DBF-BA89-B9065147A39D}"/>
              </a:ext>
            </a:extLst>
          </p:cNvPr>
          <p:cNvSpPr txBox="1"/>
          <p:nvPr/>
        </p:nvSpPr>
        <p:spPr>
          <a:xfrm>
            <a:off x="9899716" y="1025928"/>
            <a:ext cx="477624" cy="369332"/>
          </a:xfrm>
          <a:prstGeom prst="rect">
            <a:avLst/>
          </a:prstGeom>
          <a:solidFill>
            <a:schemeClr val="bg1"/>
          </a:solidFill>
          <a:ln>
            <a:solidFill>
              <a:schemeClr val="accent1"/>
            </a:solidFill>
          </a:ln>
        </p:spPr>
        <p:txBody>
          <a:bodyPr wrap="square" rtlCol="0">
            <a:spAutoFit/>
          </a:bodyPr>
          <a:lstStyle/>
          <a:p>
            <a:pPr algn="ctr"/>
            <a:r>
              <a:rPr lang="fr-FR" dirty="0"/>
              <a:t>ET</a:t>
            </a:r>
          </a:p>
        </p:txBody>
      </p:sp>
      <p:sp>
        <p:nvSpPr>
          <p:cNvPr id="22" name="ZoneTexte 21">
            <a:extLst>
              <a:ext uri="{FF2B5EF4-FFF2-40B4-BE49-F238E27FC236}">
                <a16:creationId xmlns:a16="http://schemas.microsoft.com/office/drawing/2014/main" id="{81D094A2-E107-4B4B-B05A-3FF02AA95227}"/>
              </a:ext>
            </a:extLst>
          </p:cNvPr>
          <p:cNvSpPr txBox="1"/>
          <p:nvPr/>
        </p:nvSpPr>
        <p:spPr>
          <a:xfrm>
            <a:off x="9705693" y="1470559"/>
            <a:ext cx="767486" cy="369332"/>
          </a:xfrm>
          <a:prstGeom prst="rect">
            <a:avLst/>
          </a:prstGeom>
          <a:solidFill>
            <a:schemeClr val="bg1"/>
          </a:solidFill>
          <a:ln>
            <a:solidFill>
              <a:schemeClr val="accent1"/>
            </a:solidFill>
          </a:ln>
        </p:spPr>
        <p:txBody>
          <a:bodyPr wrap="square" rtlCol="0">
            <a:spAutoFit/>
          </a:bodyPr>
          <a:lstStyle/>
          <a:p>
            <a:pPr algn="ctr"/>
            <a:r>
              <a:rPr lang="fr-FR" dirty="0"/>
              <a:t>AVEC</a:t>
            </a:r>
          </a:p>
        </p:txBody>
      </p:sp>
      <p:sp>
        <p:nvSpPr>
          <p:cNvPr id="23" name="ZoneTexte 22">
            <a:extLst>
              <a:ext uri="{FF2B5EF4-FFF2-40B4-BE49-F238E27FC236}">
                <a16:creationId xmlns:a16="http://schemas.microsoft.com/office/drawing/2014/main" id="{2E3B99EA-5A4C-4426-9930-5B4FCE50FF13}"/>
              </a:ext>
            </a:extLst>
          </p:cNvPr>
          <p:cNvSpPr txBox="1"/>
          <p:nvPr/>
        </p:nvSpPr>
        <p:spPr>
          <a:xfrm>
            <a:off x="10444905" y="1010945"/>
            <a:ext cx="746283" cy="369332"/>
          </a:xfrm>
          <a:prstGeom prst="rect">
            <a:avLst/>
          </a:prstGeom>
          <a:solidFill>
            <a:schemeClr val="bg1"/>
          </a:solidFill>
          <a:ln>
            <a:solidFill>
              <a:schemeClr val="accent1"/>
            </a:solidFill>
          </a:ln>
        </p:spPr>
        <p:txBody>
          <a:bodyPr wrap="square" rtlCol="0">
            <a:spAutoFit/>
          </a:bodyPr>
          <a:lstStyle/>
          <a:p>
            <a:pPr algn="ctr"/>
            <a:r>
              <a:rPr lang="fr-FR" dirty="0"/>
              <a:t>DANS</a:t>
            </a:r>
          </a:p>
        </p:txBody>
      </p:sp>
      <p:sp>
        <p:nvSpPr>
          <p:cNvPr id="24" name="ZoneTexte 23">
            <a:extLst>
              <a:ext uri="{FF2B5EF4-FFF2-40B4-BE49-F238E27FC236}">
                <a16:creationId xmlns:a16="http://schemas.microsoft.com/office/drawing/2014/main" id="{B9967231-87F5-477B-A289-D759A2CA4CEF}"/>
              </a:ext>
            </a:extLst>
          </p:cNvPr>
          <p:cNvSpPr txBox="1"/>
          <p:nvPr/>
        </p:nvSpPr>
        <p:spPr>
          <a:xfrm>
            <a:off x="10566671" y="1470559"/>
            <a:ext cx="477624" cy="369332"/>
          </a:xfrm>
          <a:prstGeom prst="rect">
            <a:avLst/>
          </a:prstGeom>
          <a:solidFill>
            <a:schemeClr val="bg1"/>
          </a:solidFill>
          <a:ln>
            <a:solidFill>
              <a:schemeClr val="accent1"/>
            </a:solidFill>
          </a:ln>
        </p:spPr>
        <p:txBody>
          <a:bodyPr wrap="square" rtlCol="0">
            <a:spAutoFit/>
          </a:bodyPr>
          <a:lstStyle/>
          <a:p>
            <a:pPr algn="ctr"/>
            <a:r>
              <a:rPr lang="fr-FR" dirty="0"/>
              <a:t>A</a:t>
            </a:r>
          </a:p>
        </p:txBody>
      </p:sp>
      <p:sp>
        <p:nvSpPr>
          <p:cNvPr id="25" name="Forme libre : forme 24">
            <a:extLst>
              <a:ext uri="{FF2B5EF4-FFF2-40B4-BE49-F238E27FC236}">
                <a16:creationId xmlns:a16="http://schemas.microsoft.com/office/drawing/2014/main" id="{63DA316F-1FB8-45EA-A417-B4A7A84E1395}"/>
              </a:ext>
            </a:extLst>
          </p:cNvPr>
          <p:cNvSpPr/>
          <p:nvPr/>
        </p:nvSpPr>
        <p:spPr>
          <a:xfrm>
            <a:off x="10765410" y="1219345"/>
            <a:ext cx="76576" cy="56560"/>
          </a:xfrm>
          <a:custGeom>
            <a:avLst/>
            <a:gdLst>
              <a:gd name="connsiteX0" fmla="*/ 0 w 76576"/>
              <a:gd name="connsiteY0" fmla="*/ 0 h 56560"/>
              <a:gd name="connsiteX1" fmla="*/ 47134 w 76576"/>
              <a:gd name="connsiteY1" fmla="*/ 37707 h 56560"/>
              <a:gd name="connsiteX2" fmla="*/ 75415 w 76576"/>
              <a:gd name="connsiteY2" fmla="*/ 47134 h 56560"/>
              <a:gd name="connsiteX3" fmla="*/ 75415 w 76576"/>
              <a:gd name="connsiteY3" fmla="*/ 56560 h 56560"/>
            </a:gdLst>
            <a:ahLst/>
            <a:cxnLst>
              <a:cxn ang="0">
                <a:pos x="connsiteX0" y="connsiteY0"/>
              </a:cxn>
              <a:cxn ang="0">
                <a:pos x="connsiteX1" y="connsiteY1"/>
              </a:cxn>
              <a:cxn ang="0">
                <a:pos x="connsiteX2" y="connsiteY2"/>
              </a:cxn>
              <a:cxn ang="0">
                <a:pos x="connsiteX3" y="connsiteY3"/>
              </a:cxn>
            </a:cxnLst>
            <a:rect l="l" t="t" r="r" b="b"/>
            <a:pathLst>
              <a:path w="76576" h="56560">
                <a:moveTo>
                  <a:pt x="0" y="0"/>
                </a:moveTo>
                <a:cubicBezTo>
                  <a:pt x="15711" y="12569"/>
                  <a:pt x="30072" y="27043"/>
                  <a:pt x="47134" y="37707"/>
                </a:cubicBezTo>
                <a:cubicBezTo>
                  <a:pt x="55561" y="42974"/>
                  <a:pt x="67147" y="41622"/>
                  <a:pt x="75415" y="47134"/>
                </a:cubicBezTo>
                <a:cubicBezTo>
                  <a:pt x="78029" y="48877"/>
                  <a:pt x="75415" y="53418"/>
                  <a:pt x="75415" y="5656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84DA48F4-66C4-496A-8D04-B35501A7D366}"/>
              </a:ext>
            </a:extLst>
          </p:cNvPr>
          <p:cNvSpPr/>
          <p:nvPr/>
        </p:nvSpPr>
        <p:spPr>
          <a:xfrm>
            <a:off x="2247132" y="2243028"/>
            <a:ext cx="5889162" cy="362680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descr="20191119_180255">
            <a:extLst>
              <a:ext uri="{FF2B5EF4-FFF2-40B4-BE49-F238E27FC236}">
                <a16:creationId xmlns:a16="http://schemas.microsoft.com/office/drawing/2014/main" id="{ADDD53C0-1CD5-46DE-8499-A5D808BFC55A}"/>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3451174" y="2324932"/>
            <a:ext cx="3623698" cy="2186329"/>
          </a:xfrm>
          <a:prstGeom prst="rect">
            <a:avLst/>
          </a:prstGeom>
        </p:spPr>
      </p:pic>
      <p:sp>
        <p:nvSpPr>
          <p:cNvPr id="29" name="ZoneTexte 28">
            <a:extLst>
              <a:ext uri="{FF2B5EF4-FFF2-40B4-BE49-F238E27FC236}">
                <a16:creationId xmlns:a16="http://schemas.microsoft.com/office/drawing/2014/main" id="{A0273BBF-D4F3-4E4E-9BD4-20AE274205B9}"/>
              </a:ext>
            </a:extLst>
          </p:cNvPr>
          <p:cNvSpPr txBox="1"/>
          <p:nvPr/>
        </p:nvSpPr>
        <p:spPr>
          <a:xfrm>
            <a:off x="2461690" y="4757929"/>
            <a:ext cx="477624" cy="369332"/>
          </a:xfrm>
          <a:prstGeom prst="rect">
            <a:avLst/>
          </a:prstGeom>
          <a:solidFill>
            <a:schemeClr val="bg1"/>
          </a:solidFill>
          <a:ln>
            <a:solidFill>
              <a:schemeClr val="accent1"/>
            </a:solidFill>
          </a:ln>
        </p:spPr>
        <p:txBody>
          <a:bodyPr wrap="square" rtlCol="0">
            <a:spAutoFit/>
          </a:bodyPr>
          <a:lstStyle/>
          <a:p>
            <a:pPr algn="ctr"/>
            <a:r>
              <a:rPr lang="fr-FR" dirty="0"/>
              <a:t>UN</a:t>
            </a:r>
          </a:p>
        </p:txBody>
      </p:sp>
      <p:sp>
        <p:nvSpPr>
          <p:cNvPr id="30" name="ZoneTexte 29">
            <a:extLst>
              <a:ext uri="{FF2B5EF4-FFF2-40B4-BE49-F238E27FC236}">
                <a16:creationId xmlns:a16="http://schemas.microsoft.com/office/drawing/2014/main" id="{956777B7-7D25-4129-84B7-880023BC0729}"/>
              </a:ext>
            </a:extLst>
          </p:cNvPr>
          <p:cNvSpPr txBox="1"/>
          <p:nvPr/>
        </p:nvSpPr>
        <p:spPr>
          <a:xfrm>
            <a:off x="3036424" y="4757929"/>
            <a:ext cx="754144"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LAPIN</a:t>
            </a:r>
          </a:p>
        </p:txBody>
      </p:sp>
      <p:sp>
        <p:nvSpPr>
          <p:cNvPr id="31" name="ZoneTexte 30">
            <a:extLst>
              <a:ext uri="{FF2B5EF4-FFF2-40B4-BE49-F238E27FC236}">
                <a16:creationId xmlns:a16="http://schemas.microsoft.com/office/drawing/2014/main" id="{AD66DAF3-A9A0-4D5B-8855-A46EAF35BF1E}"/>
              </a:ext>
            </a:extLst>
          </p:cNvPr>
          <p:cNvSpPr txBox="1"/>
          <p:nvPr/>
        </p:nvSpPr>
        <p:spPr>
          <a:xfrm>
            <a:off x="3916155" y="4757273"/>
            <a:ext cx="867259"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JOUE</a:t>
            </a:r>
          </a:p>
        </p:txBody>
      </p:sp>
      <p:sp>
        <p:nvSpPr>
          <p:cNvPr id="32" name="ZoneTexte 31">
            <a:extLst>
              <a:ext uri="{FF2B5EF4-FFF2-40B4-BE49-F238E27FC236}">
                <a16:creationId xmlns:a16="http://schemas.microsoft.com/office/drawing/2014/main" id="{34923720-F38B-4EC4-ADE7-332A1934BA64}"/>
              </a:ext>
            </a:extLst>
          </p:cNvPr>
          <p:cNvSpPr txBox="1"/>
          <p:nvPr/>
        </p:nvSpPr>
        <p:spPr>
          <a:xfrm>
            <a:off x="4898149" y="4744991"/>
            <a:ext cx="767486" cy="369332"/>
          </a:xfrm>
          <a:prstGeom prst="rect">
            <a:avLst/>
          </a:prstGeom>
          <a:solidFill>
            <a:schemeClr val="bg1"/>
          </a:solidFill>
          <a:ln>
            <a:solidFill>
              <a:schemeClr val="accent1"/>
            </a:solidFill>
          </a:ln>
        </p:spPr>
        <p:txBody>
          <a:bodyPr wrap="square" rtlCol="0">
            <a:spAutoFit/>
          </a:bodyPr>
          <a:lstStyle/>
          <a:p>
            <a:pPr algn="ctr"/>
            <a:r>
              <a:rPr lang="fr-FR" dirty="0"/>
              <a:t>AVEC</a:t>
            </a:r>
          </a:p>
        </p:txBody>
      </p:sp>
      <p:sp>
        <p:nvSpPr>
          <p:cNvPr id="33" name="ZoneTexte 32">
            <a:extLst>
              <a:ext uri="{FF2B5EF4-FFF2-40B4-BE49-F238E27FC236}">
                <a16:creationId xmlns:a16="http://schemas.microsoft.com/office/drawing/2014/main" id="{B8DC38A8-417A-4B8A-A523-2B2BF6361B72}"/>
              </a:ext>
            </a:extLst>
          </p:cNvPr>
          <p:cNvSpPr txBox="1"/>
          <p:nvPr/>
        </p:nvSpPr>
        <p:spPr>
          <a:xfrm>
            <a:off x="5793085" y="4744991"/>
            <a:ext cx="477624" cy="369332"/>
          </a:xfrm>
          <a:prstGeom prst="rect">
            <a:avLst/>
          </a:prstGeom>
          <a:solidFill>
            <a:schemeClr val="bg1"/>
          </a:solidFill>
          <a:ln>
            <a:solidFill>
              <a:schemeClr val="accent1"/>
            </a:solidFill>
          </a:ln>
        </p:spPr>
        <p:txBody>
          <a:bodyPr wrap="square" rtlCol="0">
            <a:spAutoFit/>
          </a:bodyPr>
          <a:lstStyle/>
          <a:p>
            <a:pPr algn="ctr"/>
            <a:r>
              <a:rPr lang="fr-FR" dirty="0"/>
              <a:t>UN</a:t>
            </a:r>
          </a:p>
        </p:txBody>
      </p:sp>
      <p:sp>
        <p:nvSpPr>
          <p:cNvPr id="34" name="ZoneTexte 33">
            <a:extLst>
              <a:ext uri="{FF2B5EF4-FFF2-40B4-BE49-F238E27FC236}">
                <a16:creationId xmlns:a16="http://schemas.microsoft.com/office/drawing/2014/main" id="{28D17C4B-2541-4948-84C4-5AD25AE082BA}"/>
              </a:ext>
            </a:extLst>
          </p:cNvPr>
          <p:cNvSpPr txBox="1"/>
          <p:nvPr/>
        </p:nvSpPr>
        <p:spPr>
          <a:xfrm>
            <a:off x="6392331" y="4744975"/>
            <a:ext cx="1545997" cy="369332"/>
          </a:xfrm>
          <a:prstGeom prst="rect">
            <a:avLst/>
          </a:prstGeom>
          <a:solidFill>
            <a:schemeClr val="bg1"/>
          </a:solidFill>
          <a:ln>
            <a:solidFill>
              <a:schemeClr val="accent1"/>
            </a:solidFill>
          </a:ln>
        </p:spPr>
        <p:txBody>
          <a:bodyPr wrap="square" rtlCol="0">
            <a:spAutoFit/>
          </a:bodyPr>
          <a:lstStyle/>
          <a:p>
            <a:pPr algn="ctr"/>
            <a:r>
              <a:rPr lang="fr-FR" dirty="0">
                <a:solidFill>
                  <a:srgbClr val="00B050"/>
                </a:solidFill>
              </a:rPr>
              <a:t>CROCODILE</a:t>
            </a:r>
          </a:p>
        </p:txBody>
      </p:sp>
      <p:sp>
        <p:nvSpPr>
          <p:cNvPr id="36" name="Rectangle 35">
            <a:extLst>
              <a:ext uri="{FF2B5EF4-FFF2-40B4-BE49-F238E27FC236}">
                <a16:creationId xmlns:a16="http://schemas.microsoft.com/office/drawing/2014/main" id="{AB9B9B69-0744-4444-9027-BC6A23023417}"/>
              </a:ext>
            </a:extLst>
          </p:cNvPr>
          <p:cNvSpPr/>
          <p:nvPr/>
        </p:nvSpPr>
        <p:spPr>
          <a:xfrm>
            <a:off x="2458582" y="5296794"/>
            <a:ext cx="477624" cy="26013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390FCA23-0F28-490A-9EAD-F28CC4A591AD}"/>
              </a:ext>
            </a:extLst>
          </p:cNvPr>
          <p:cNvSpPr/>
          <p:nvPr/>
        </p:nvSpPr>
        <p:spPr>
          <a:xfrm>
            <a:off x="5795049" y="5268617"/>
            <a:ext cx="475659" cy="26376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66D210DE-A2E1-4872-B702-FDA464E10DE2}"/>
              </a:ext>
            </a:extLst>
          </p:cNvPr>
          <p:cNvSpPr/>
          <p:nvPr/>
        </p:nvSpPr>
        <p:spPr>
          <a:xfrm>
            <a:off x="3069414" y="5276249"/>
            <a:ext cx="688163" cy="26376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70AB7CDB-7592-4CC3-B8A0-CEBB028CB5EC}"/>
              </a:ext>
            </a:extLst>
          </p:cNvPr>
          <p:cNvSpPr/>
          <p:nvPr/>
        </p:nvSpPr>
        <p:spPr>
          <a:xfrm>
            <a:off x="3912294" y="5263839"/>
            <a:ext cx="867259" cy="2685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8FFF678C-D75D-42DB-A297-DFDF7311973C}"/>
              </a:ext>
            </a:extLst>
          </p:cNvPr>
          <p:cNvSpPr/>
          <p:nvPr/>
        </p:nvSpPr>
        <p:spPr>
          <a:xfrm>
            <a:off x="4905314" y="5273487"/>
            <a:ext cx="760321" cy="2636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6A59CB15-452F-481E-BFCA-4516FF2E4858}"/>
              </a:ext>
            </a:extLst>
          </p:cNvPr>
          <p:cNvSpPr/>
          <p:nvPr/>
        </p:nvSpPr>
        <p:spPr>
          <a:xfrm>
            <a:off x="6392330" y="5268617"/>
            <a:ext cx="1545997" cy="2584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8CB36CC7-EE98-4CC0-951F-CD244372AA85}"/>
              </a:ext>
            </a:extLst>
          </p:cNvPr>
          <p:cNvSpPr txBox="1"/>
          <p:nvPr/>
        </p:nvSpPr>
        <p:spPr>
          <a:xfrm>
            <a:off x="1350014" y="1008530"/>
            <a:ext cx="897118"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JOUE</a:t>
            </a:r>
          </a:p>
        </p:txBody>
      </p:sp>
      <p:sp>
        <p:nvSpPr>
          <p:cNvPr id="43" name="ZoneTexte 42">
            <a:extLst>
              <a:ext uri="{FF2B5EF4-FFF2-40B4-BE49-F238E27FC236}">
                <a16:creationId xmlns:a16="http://schemas.microsoft.com/office/drawing/2014/main" id="{00E13F9F-4EE8-4DB5-9418-0DBD930DD082}"/>
              </a:ext>
            </a:extLst>
          </p:cNvPr>
          <p:cNvSpPr txBox="1"/>
          <p:nvPr/>
        </p:nvSpPr>
        <p:spPr>
          <a:xfrm>
            <a:off x="1453515" y="1482399"/>
            <a:ext cx="990225"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JOUENT</a:t>
            </a:r>
          </a:p>
        </p:txBody>
      </p:sp>
      <p:sp>
        <p:nvSpPr>
          <p:cNvPr id="44" name="ZoneTexte 43">
            <a:extLst>
              <a:ext uri="{FF2B5EF4-FFF2-40B4-BE49-F238E27FC236}">
                <a16:creationId xmlns:a16="http://schemas.microsoft.com/office/drawing/2014/main" id="{A875CC13-D75E-4862-B362-4A6C29AC01B4}"/>
              </a:ext>
            </a:extLst>
          </p:cNvPr>
          <p:cNvSpPr txBox="1"/>
          <p:nvPr/>
        </p:nvSpPr>
        <p:spPr>
          <a:xfrm>
            <a:off x="2539616" y="1484812"/>
            <a:ext cx="990225" cy="369332"/>
          </a:xfrm>
          <a:prstGeom prst="rect">
            <a:avLst/>
          </a:prstGeom>
          <a:solidFill>
            <a:schemeClr val="bg1"/>
          </a:solidFill>
          <a:ln>
            <a:solidFill>
              <a:schemeClr val="accent1"/>
            </a:solidFill>
          </a:ln>
        </p:spPr>
        <p:txBody>
          <a:bodyPr wrap="square" rtlCol="0">
            <a:spAutoFit/>
          </a:bodyPr>
          <a:lstStyle/>
          <a:p>
            <a:pPr algn="ctr"/>
            <a:r>
              <a:rPr lang="fr-FR" dirty="0">
                <a:solidFill>
                  <a:srgbClr val="FF0000"/>
                </a:solidFill>
              </a:rPr>
              <a:t>JOUENT</a:t>
            </a:r>
          </a:p>
        </p:txBody>
      </p:sp>
      <p:pic>
        <p:nvPicPr>
          <p:cNvPr id="46" name="Image 45" descr="20191119_180255">
            <a:extLst>
              <a:ext uri="{FF2B5EF4-FFF2-40B4-BE49-F238E27FC236}">
                <a16:creationId xmlns:a16="http://schemas.microsoft.com/office/drawing/2014/main" id="{E49725F8-7E16-49F9-8BBA-69E2FE76F4DD}"/>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8300124" y="3053826"/>
            <a:ext cx="3623698" cy="2576852"/>
          </a:xfrm>
          <a:prstGeom prst="rect">
            <a:avLst/>
          </a:prstGeom>
        </p:spPr>
      </p:pic>
      <p:sp>
        <p:nvSpPr>
          <p:cNvPr id="2" name="Bulle narrative : rectangle 1">
            <a:extLst>
              <a:ext uri="{FF2B5EF4-FFF2-40B4-BE49-F238E27FC236}">
                <a16:creationId xmlns:a16="http://schemas.microsoft.com/office/drawing/2014/main" id="{9CC49C22-C90A-459F-B8E3-2DF957ECE248}"/>
              </a:ext>
            </a:extLst>
          </p:cNvPr>
          <p:cNvSpPr/>
          <p:nvPr/>
        </p:nvSpPr>
        <p:spPr>
          <a:xfrm>
            <a:off x="204250" y="2193893"/>
            <a:ext cx="2873273" cy="594297"/>
          </a:xfrm>
          <a:prstGeom prst="wedgeRectCallout">
            <a:avLst>
              <a:gd name="adj1" fmla="val -743"/>
              <a:gd name="adj2" fmla="val -911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Ce que font les personnages = </a:t>
            </a:r>
            <a:r>
              <a:rPr lang="fr-FR" b="1" dirty="0">
                <a:solidFill>
                  <a:srgbClr val="FF0000"/>
                </a:solidFill>
              </a:rPr>
              <a:t>mots rouges</a:t>
            </a:r>
          </a:p>
        </p:txBody>
      </p:sp>
      <p:sp>
        <p:nvSpPr>
          <p:cNvPr id="47" name="Bulle narrative : rectangle 46">
            <a:extLst>
              <a:ext uri="{FF2B5EF4-FFF2-40B4-BE49-F238E27FC236}">
                <a16:creationId xmlns:a16="http://schemas.microsoft.com/office/drawing/2014/main" id="{1EBC5A17-8E1D-47CF-B7E5-204D1A1A5144}"/>
              </a:ext>
            </a:extLst>
          </p:cNvPr>
          <p:cNvSpPr/>
          <p:nvPr/>
        </p:nvSpPr>
        <p:spPr>
          <a:xfrm>
            <a:off x="5101477" y="95167"/>
            <a:ext cx="2873273" cy="622394"/>
          </a:xfrm>
          <a:prstGeom prst="wedgeRectCallout">
            <a:avLst>
              <a:gd name="adj1" fmla="val -58464"/>
              <a:gd name="adj2" fmla="val 8878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personnages, leurs jeux = </a:t>
            </a:r>
            <a:r>
              <a:rPr lang="fr-FR" b="1" dirty="0">
                <a:solidFill>
                  <a:srgbClr val="00B050"/>
                </a:solidFill>
              </a:rPr>
              <a:t>mots verts</a:t>
            </a:r>
          </a:p>
        </p:txBody>
      </p:sp>
      <p:sp>
        <p:nvSpPr>
          <p:cNvPr id="48" name="Bulle narrative : rectangle 47">
            <a:extLst>
              <a:ext uri="{FF2B5EF4-FFF2-40B4-BE49-F238E27FC236}">
                <a16:creationId xmlns:a16="http://schemas.microsoft.com/office/drawing/2014/main" id="{AA06B44D-4578-41B0-AB91-5670C0B36C84}"/>
              </a:ext>
            </a:extLst>
          </p:cNvPr>
          <p:cNvSpPr/>
          <p:nvPr/>
        </p:nvSpPr>
        <p:spPr>
          <a:xfrm>
            <a:off x="8278914" y="2190233"/>
            <a:ext cx="3763664" cy="594297"/>
          </a:xfrm>
          <a:prstGeom prst="wedgeRectCallout">
            <a:avLst>
              <a:gd name="adj1" fmla="val 110"/>
              <a:gd name="adj2" fmla="val -9017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petits mots pour écrire les phrases </a:t>
            </a:r>
          </a:p>
          <a:p>
            <a:pPr algn="ctr"/>
            <a:r>
              <a:rPr lang="fr-FR" dirty="0">
                <a:solidFill>
                  <a:schemeClr val="tx1"/>
                </a:solidFill>
              </a:rPr>
              <a:t>= </a:t>
            </a:r>
            <a:r>
              <a:rPr lang="fr-FR" b="1" dirty="0">
                <a:solidFill>
                  <a:schemeClr val="tx1"/>
                </a:solidFill>
              </a:rPr>
              <a:t>mots noirs</a:t>
            </a:r>
          </a:p>
        </p:txBody>
      </p:sp>
      <p:sp>
        <p:nvSpPr>
          <p:cNvPr id="49" name="Phylactère : pensées 48">
            <a:extLst>
              <a:ext uri="{FF2B5EF4-FFF2-40B4-BE49-F238E27FC236}">
                <a16:creationId xmlns:a16="http://schemas.microsoft.com/office/drawing/2014/main" id="{EB1B796C-FA4B-4515-85DC-FAE065BF90A2}"/>
              </a:ext>
            </a:extLst>
          </p:cNvPr>
          <p:cNvSpPr/>
          <p:nvPr/>
        </p:nvSpPr>
        <p:spPr>
          <a:xfrm>
            <a:off x="412007" y="5020420"/>
            <a:ext cx="1532519" cy="583382"/>
          </a:xfrm>
          <a:prstGeom prst="cloudCallout">
            <a:avLst>
              <a:gd name="adj1" fmla="val -41098"/>
              <a:gd name="adj2" fmla="val 74754"/>
            </a:avLst>
          </a:prstGeom>
          <a:solidFill>
            <a:srgbClr val="4B6961"/>
          </a:solidFill>
          <a:ln>
            <a:solidFill>
              <a:srgbClr val="4B696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solidFill>
                  <a:schemeClr val="bg1"/>
                </a:solidFill>
              </a:rPr>
              <a:t>Graphier </a:t>
            </a:r>
          </a:p>
        </p:txBody>
      </p:sp>
      <p:sp>
        <p:nvSpPr>
          <p:cNvPr id="50" name="Phylactère : pensées 49">
            <a:extLst>
              <a:ext uri="{FF2B5EF4-FFF2-40B4-BE49-F238E27FC236}">
                <a16:creationId xmlns:a16="http://schemas.microsoft.com/office/drawing/2014/main" id="{726331CA-84C0-447C-82A8-B16F2535A87B}"/>
              </a:ext>
            </a:extLst>
          </p:cNvPr>
          <p:cNvSpPr/>
          <p:nvPr/>
        </p:nvSpPr>
        <p:spPr>
          <a:xfrm>
            <a:off x="320340" y="4208273"/>
            <a:ext cx="1872899" cy="583382"/>
          </a:xfrm>
          <a:prstGeom prst="cloudCallout">
            <a:avLst>
              <a:gd name="adj1" fmla="val 30172"/>
              <a:gd name="adj2" fmla="val 87789"/>
            </a:avLst>
          </a:prstGeom>
          <a:solidFill>
            <a:srgbClr val="4B6961"/>
          </a:solidFill>
          <a:ln>
            <a:solidFill>
              <a:srgbClr val="4B696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solidFill>
                  <a:schemeClr val="bg1"/>
                </a:solidFill>
              </a:rPr>
              <a:t>Produire une phrase</a:t>
            </a:r>
          </a:p>
        </p:txBody>
      </p:sp>
      <p:sp>
        <p:nvSpPr>
          <p:cNvPr id="51" name="Phylactère : pensées 50">
            <a:extLst>
              <a:ext uri="{FF2B5EF4-FFF2-40B4-BE49-F238E27FC236}">
                <a16:creationId xmlns:a16="http://schemas.microsoft.com/office/drawing/2014/main" id="{1A821F40-C0E7-4538-9B1E-343310F7B54E}"/>
              </a:ext>
            </a:extLst>
          </p:cNvPr>
          <p:cNvSpPr/>
          <p:nvPr/>
        </p:nvSpPr>
        <p:spPr>
          <a:xfrm>
            <a:off x="274059" y="3004380"/>
            <a:ext cx="2358911" cy="877115"/>
          </a:xfrm>
          <a:prstGeom prst="cloudCallout">
            <a:avLst>
              <a:gd name="adj1" fmla="val -39824"/>
              <a:gd name="adj2" fmla="val 58875"/>
            </a:avLst>
          </a:prstGeom>
          <a:solidFill>
            <a:srgbClr val="4B6961"/>
          </a:solidFill>
          <a:ln>
            <a:solidFill>
              <a:srgbClr val="4B696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solidFill>
                  <a:schemeClr val="bg1"/>
                </a:solidFill>
              </a:rPr>
              <a:t>Catégorisation grammaticale </a:t>
            </a:r>
          </a:p>
        </p:txBody>
      </p:sp>
      <p:sp>
        <p:nvSpPr>
          <p:cNvPr id="3" name="Rectangle 2">
            <a:extLst>
              <a:ext uri="{FF2B5EF4-FFF2-40B4-BE49-F238E27FC236}">
                <a16:creationId xmlns:a16="http://schemas.microsoft.com/office/drawing/2014/main" id="{21FED290-2BDC-494D-B5BA-8DE70E65851F}"/>
              </a:ext>
            </a:extLst>
          </p:cNvPr>
          <p:cNvSpPr/>
          <p:nvPr/>
        </p:nvSpPr>
        <p:spPr>
          <a:xfrm>
            <a:off x="274059" y="6013678"/>
            <a:ext cx="11778558" cy="75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La recherche Lire écrire au cycle 2 (IFÉ) montre que les élèves sensibilisés à l’étude de la langue dès leur entrée dans l’écrit, lisent et écrivent mieux. </a:t>
            </a:r>
          </a:p>
        </p:txBody>
      </p:sp>
      <p:sp>
        <p:nvSpPr>
          <p:cNvPr id="53" name="Rectangle : coins arrondis 52">
            <a:extLst>
              <a:ext uri="{FF2B5EF4-FFF2-40B4-BE49-F238E27FC236}">
                <a16:creationId xmlns:a16="http://schemas.microsoft.com/office/drawing/2014/main" id="{E2082D43-9DCC-6F40-A5B5-8E3CBB4A9C1B}"/>
              </a:ext>
            </a:extLst>
          </p:cNvPr>
          <p:cNvSpPr/>
          <p:nvPr/>
        </p:nvSpPr>
        <p:spPr>
          <a:xfrm>
            <a:off x="218388" y="97200"/>
            <a:ext cx="2540524" cy="730529"/>
          </a:xfrm>
          <a:prstGeom prst="roundRect">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RÉDIGER</a:t>
            </a:r>
          </a:p>
        </p:txBody>
      </p:sp>
    </p:spTree>
    <p:extLst>
      <p:ext uri="{BB962C8B-B14F-4D97-AF65-F5344CB8AC3E}">
        <p14:creationId xmlns:p14="http://schemas.microsoft.com/office/powerpoint/2010/main" val="66128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48" grpId="0" animBg="1"/>
      <p:bldP spid="49" grpId="0" animBg="1"/>
      <p:bldP spid="50" grpId="0" animBg="1"/>
      <p:bldP spid="51"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519798-D113-E048-A674-C0583605C648}"/>
              </a:ext>
            </a:extLst>
          </p:cNvPr>
          <p:cNvSpPr>
            <a:spLocks noGrp="1"/>
          </p:cNvSpPr>
          <p:nvPr>
            <p:ph type="title"/>
          </p:nvPr>
        </p:nvSpPr>
        <p:spPr>
          <a:xfrm>
            <a:off x="1097280" y="1115205"/>
            <a:ext cx="5185954" cy="730529"/>
          </a:xfrm>
        </p:spPr>
        <p:txBody>
          <a:bodyPr/>
          <a:lstStyle/>
          <a:p>
            <a:r>
              <a:rPr lang="fr-FR" dirty="0"/>
              <a:t>Les boites à mots</a:t>
            </a:r>
          </a:p>
        </p:txBody>
      </p:sp>
      <p:sp>
        <p:nvSpPr>
          <p:cNvPr id="4" name="Espace réservé du contenu 3">
            <a:extLst>
              <a:ext uri="{FF2B5EF4-FFF2-40B4-BE49-F238E27FC236}">
                <a16:creationId xmlns:a16="http://schemas.microsoft.com/office/drawing/2014/main" id="{D8D48DC5-CA29-7B40-88C0-76AE4C5D63E3}"/>
              </a:ext>
            </a:extLst>
          </p:cNvPr>
          <p:cNvSpPr>
            <a:spLocks noGrp="1"/>
          </p:cNvSpPr>
          <p:nvPr>
            <p:ph idx="1"/>
          </p:nvPr>
        </p:nvSpPr>
        <p:spPr>
          <a:xfrm>
            <a:off x="1097280" y="1845734"/>
            <a:ext cx="10664414" cy="1220195"/>
          </a:xfrm>
        </p:spPr>
        <p:txBody>
          <a:bodyPr>
            <a:normAutofit/>
          </a:bodyPr>
          <a:lstStyle/>
          <a:p>
            <a:pPr>
              <a:buFont typeface="Arial" panose="020B0604020202020204" pitchFamily="34" charset="0"/>
              <a:buChar char="•"/>
            </a:pPr>
            <a:r>
              <a:rPr lang="fr-FR" sz="2800" dirty="0"/>
              <a:t> Construire des phrases cohérentes à partir de trois colonnes de mots (CP)</a:t>
            </a:r>
          </a:p>
        </p:txBody>
      </p:sp>
      <p:sp>
        <p:nvSpPr>
          <p:cNvPr id="2" name="Espace réservé du numéro de diapositive 1">
            <a:extLst>
              <a:ext uri="{FF2B5EF4-FFF2-40B4-BE49-F238E27FC236}">
                <a16:creationId xmlns:a16="http://schemas.microsoft.com/office/drawing/2014/main" id="{C8E8B500-1EF6-854E-AE3F-6EB64149C0E4}"/>
              </a:ext>
            </a:extLst>
          </p:cNvPr>
          <p:cNvSpPr>
            <a:spLocks noGrp="1"/>
          </p:cNvSpPr>
          <p:nvPr>
            <p:ph type="sldNum" sz="quarter" idx="12"/>
          </p:nvPr>
        </p:nvSpPr>
        <p:spPr/>
        <p:txBody>
          <a:bodyPr/>
          <a:lstStyle/>
          <a:p>
            <a:fld id="{5ACFEFB6-EF06-49EA-A8A8-4C82FB36C196}" type="slidenum">
              <a:rPr lang="fr-FR" smtClean="0"/>
              <a:t>57</a:t>
            </a:fld>
            <a:endParaRPr lang="fr-FR"/>
          </a:p>
        </p:txBody>
      </p:sp>
      <p:pic>
        <p:nvPicPr>
          <p:cNvPr id="6" name="Image 5">
            <a:extLst>
              <a:ext uri="{FF2B5EF4-FFF2-40B4-BE49-F238E27FC236}">
                <a16:creationId xmlns:a16="http://schemas.microsoft.com/office/drawing/2014/main" id="{860A17F9-E56D-6E4F-8F6F-E8BBF7E606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306" y="2674781"/>
            <a:ext cx="11741814" cy="3421219"/>
          </a:xfrm>
          <a:prstGeom prst="rect">
            <a:avLst/>
          </a:prstGeom>
        </p:spPr>
      </p:pic>
      <p:sp>
        <p:nvSpPr>
          <p:cNvPr id="7" name="Ellipse 6">
            <a:extLst>
              <a:ext uri="{FF2B5EF4-FFF2-40B4-BE49-F238E27FC236}">
                <a16:creationId xmlns:a16="http://schemas.microsoft.com/office/drawing/2014/main" id="{443372B1-326E-064E-BE40-9B0F97FEF62B}"/>
              </a:ext>
            </a:extLst>
          </p:cNvPr>
          <p:cNvSpPr/>
          <p:nvPr/>
        </p:nvSpPr>
        <p:spPr>
          <a:xfrm>
            <a:off x="8204335" y="177350"/>
            <a:ext cx="3557359" cy="1559131"/>
          </a:xfrm>
          <a:prstGeom prst="ellipse">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solidFill>
              </a:rPr>
              <a:t>Cohérence sémantique</a:t>
            </a:r>
          </a:p>
        </p:txBody>
      </p:sp>
      <p:sp>
        <p:nvSpPr>
          <p:cNvPr id="8" name="Rectangle 7">
            <a:extLst>
              <a:ext uri="{FF2B5EF4-FFF2-40B4-BE49-F238E27FC236}">
                <a16:creationId xmlns:a16="http://schemas.microsoft.com/office/drawing/2014/main" id="{B01FF60C-EB25-5B41-B525-088A53A7B51F}"/>
              </a:ext>
            </a:extLst>
          </p:cNvPr>
          <p:cNvSpPr/>
          <p:nvPr/>
        </p:nvSpPr>
        <p:spPr>
          <a:xfrm>
            <a:off x="569788" y="5813454"/>
            <a:ext cx="11622212" cy="646331"/>
          </a:xfrm>
          <a:prstGeom prst="rect">
            <a:avLst/>
          </a:prstGeom>
        </p:spPr>
        <p:txBody>
          <a:bodyPr wrap="square">
            <a:spAutoFit/>
          </a:bodyPr>
          <a:lstStyle/>
          <a:p>
            <a:r>
              <a:rPr lang="fr-FR" dirty="0"/>
              <a:t>https://</a:t>
            </a:r>
            <a:r>
              <a:rPr lang="fr-FR" dirty="0" err="1"/>
              <a:t>cache.media.eduscol.education.fr</a:t>
            </a:r>
            <a:r>
              <a:rPr lang="fr-FR" dirty="0"/>
              <a:t>/file/</a:t>
            </a:r>
            <a:r>
              <a:rPr lang="fr-FR" dirty="0" err="1"/>
              <a:t>Ecrits_courts</a:t>
            </a:r>
            <a:r>
              <a:rPr lang="fr-FR" dirty="0"/>
              <a:t>/23/7/3-RA16_C2_FRA_3_differents_types_ecrits_courts_635237.pdf</a:t>
            </a:r>
          </a:p>
        </p:txBody>
      </p:sp>
      <p:sp>
        <p:nvSpPr>
          <p:cNvPr id="9" name="Rectangle : coins arrondis 8">
            <a:extLst>
              <a:ext uri="{FF2B5EF4-FFF2-40B4-BE49-F238E27FC236}">
                <a16:creationId xmlns:a16="http://schemas.microsoft.com/office/drawing/2014/main" id="{290860F3-5DE4-7946-9B2C-A80CC111A9D9}"/>
              </a:ext>
            </a:extLst>
          </p:cNvPr>
          <p:cNvSpPr/>
          <p:nvPr/>
        </p:nvSpPr>
        <p:spPr>
          <a:xfrm>
            <a:off x="218388" y="97200"/>
            <a:ext cx="2540524" cy="730529"/>
          </a:xfrm>
          <a:prstGeom prst="roundRect">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RÉDIGER</a:t>
            </a:r>
          </a:p>
        </p:txBody>
      </p:sp>
    </p:spTree>
    <p:extLst>
      <p:ext uri="{BB962C8B-B14F-4D97-AF65-F5344CB8AC3E}">
        <p14:creationId xmlns:p14="http://schemas.microsoft.com/office/powerpoint/2010/main" val="42721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50074-2CCD-3A49-B1F3-B221A64050E7}"/>
              </a:ext>
            </a:extLst>
          </p:cNvPr>
          <p:cNvSpPr>
            <a:spLocks noGrp="1"/>
          </p:cNvSpPr>
          <p:nvPr>
            <p:ph type="title"/>
          </p:nvPr>
        </p:nvSpPr>
        <p:spPr/>
        <p:txBody>
          <a:bodyPr/>
          <a:lstStyle/>
          <a:p>
            <a:r>
              <a:rPr lang="fr-FR" dirty="0"/>
              <a:t>Les boites à mots</a:t>
            </a:r>
          </a:p>
        </p:txBody>
      </p:sp>
      <p:sp>
        <p:nvSpPr>
          <p:cNvPr id="3" name="Espace réservé du contenu 2">
            <a:extLst>
              <a:ext uri="{FF2B5EF4-FFF2-40B4-BE49-F238E27FC236}">
                <a16:creationId xmlns:a16="http://schemas.microsoft.com/office/drawing/2014/main" id="{2BE92B53-D50A-8F4F-A86F-50BBF84D6566}"/>
              </a:ext>
            </a:extLst>
          </p:cNvPr>
          <p:cNvSpPr>
            <a:spLocks noGrp="1"/>
          </p:cNvSpPr>
          <p:nvPr>
            <p:ph idx="1"/>
          </p:nvPr>
        </p:nvSpPr>
        <p:spPr/>
        <p:txBody>
          <a:bodyPr/>
          <a:lstStyle/>
          <a:p>
            <a:pPr>
              <a:buFont typeface="Arial" panose="020B0604020202020204" pitchFamily="34" charset="0"/>
              <a:buChar char="•"/>
            </a:pPr>
            <a:r>
              <a:rPr lang="fr-FR" sz="2800" dirty="0">
                <a:solidFill>
                  <a:prstClr val="black">
                    <a:lumMod val="75000"/>
                    <a:lumOff val="25000"/>
                  </a:prstClr>
                </a:solidFill>
              </a:rPr>
              <a:t> Construire des phrases cohérentes à partir de trois colonnes de mots (fin CP)</a:t>
            </a:r>
            <a:endParaRPr lang="fr-FR" dirty="0"/>
          </a:p>
        </p:txBody>
      </p:sp>
      <p:sp>
        <p:nvSpPr>
          <p:cNvPr id="4" name="Espace réservé du numéro de diapositive 3">
            <a:extLst>
              <a:ext uri="{FF2B5EF4-FFF2-40B4-BE49-F238E27FC236}">
                <a16:creationId xmlns:a16="http://schemas.microsoft.com/office/drawing/2014/main" id="{AB9679CE-6302-D641-8D9A-7DEF06090E50}"/>
              </a:ext>
            </a:extLst>
          </p:cNvPr>
          <p:cNvSpPr>
            <a:spLocks noGrp="1"/>
          </p:cNvSpPr>
          <p:nvPr>
            <p:ph type="sldNum" sz="quarter" idx="12"/>
          </p:nvPr>
        </p:nvSpPr>
        <p:spPr/>
        <p:txBody>
          <a:bodyPr/>
          <a:lstStyle/>
          <a:p>
            <a:fld id="{5ACFEFB6-EF06-49EA-A8A8-4C82FB36C196}" type="slidenum">
              <a:rPr lang="fr-FR" smtClean="0"/>
              <a:t>58</a:t>
            </a:fld>
            <a:endParaRPr lang="fr-FR"/>
          </a:p>
        </p:txBody>
      </p:sp>
      <p:pic>
        <p:nvPicPr>
          <p:cNvPr id="6" name="Image 5">
            <a:extLst>
              <a:ext uri="{FF2B5EF4-FFF2-40B4-BE49-F238E27FC236}">
                <a16:creationId xmlns:a16="http://schemas.microsoft.com/office/drawing/2014/main" id="{E47BA650-083E-054B-A087-2F7C9FC6A8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015" y="2681554"/>
            <a:ext cx="12021985" cy="3296351"/>
          </a:xfrm>
          <a:prstGeom prst="rect">
            <a:avLst/>
          </a:prstGeom>
        </p:spPr>
      </p:pic>
      <p:sp>
        <p:nvSpPr>
          <p:cNvPr id="7" name="Ellipse 6">
            <a:extLst>
              <a:ext uri="{FF2B5EF4-FFF2-40B4-BE49-F238E27FC236}">
                <a16:creationId xmlns:a16="http://schemas.microsoft.com/office/drawing/2014/main" id="{09F63034-ADC7-2F47-8BC4-59911EF4BD64}"/>
              </a:ext>
            </a:extLst>
          </p:cNvPr>
          <p:cNvSpPr/>
          <p:nvPr/>
        </p:nvSpPr>
        <p:spPr>
          <a:xfrm>
            <a:off x="8204335" y="177350"/>
            <a:ext cx="3557359" cy="1559131"/>
          </a:xfrm>
          <a:prstGeom prst="ellipse">
            <a:avLst/>
          </a:prstGeom>
          <a:solidFill>
            <a:srgbClr val="4B6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solidFill>
              </a:rPr>
              <a:t>Accord </a:t>
            </a:r>
          </a:p>
          <a:p>
            <a:pPr algn="ctr"/>
            <a:r>
              <a:rPr lang="fr-FR" sz="3200" dirty="0">
                <a:solidFill>
                  <a:schemeClr val="bg1"/>
                </a:solidFill>
              </a:rPr>
              <a:t>sujet-verbe</a:t>
            </a:r>
          </a:p>
        </p:txBody>
      </p:sp>
    </p:spTree>
    <p:extLst>
      <p:ext uri="{BB962C8B-B14F-4D97-AF65-F5344CB8AC3E}">
        <p14:creationId xmlns:p14="http://schemas.microsoft.com/office/powerpoint/2010/main" val="38944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8ADE3-5E52-3A40-B723-83E9C7C4B95C}"/>
              </a:ext>
            </a:extLst>
          </p:cNvPr>
          <p:cNvSpPr>
            <a:spLocks noGrp="1"/>
          </p:cNvSpPr>
          <p:nvPr>
            <p:ph type="title"/>
          </p:nvPr>
        </p:nvSpPr>
        <p:spPr/>
        <p:txBody>
          <a:bodyPr/>
          <a:lstStyle/>
          <a:p>
            <a:r>
              <a:rPr lang="fr-FR" dirty="0"/>
              <a:t>Les boites à mots</a:t>
            </a:r>
          </a:p>
        </p:txBody>
      </p:sp>
      <p:sp>
        <p:nvSpPr>
          <p:cNvPr id="3" name="Espace réservé du contenu 2">
            <a:extLst>
              <a:ext uri="{FF2B5EF4-FFF2-40B4-BE49-F238E27FC236}">
                <a16:creationId xmlns:a16="http://schemas.microsoft.com/office/drawing/2014/main" id="{BA076F33-79AA-8D49-9DFB-C40EE995E5C9}"/>
              </a:ext>
            </a:extLst>
          </p:cNvPr>
          <p:cNvSpPr>
            <a:spLocks noGrp="1"/>
          </p:cNvSpPr>
          <p:nvPr>
            <p:ph idx="1"/>
          </p:nvPr>
        </p:nvSpPr>
        <p:spPr>
          <a:xfrm>
            <a:off x="1097279" y="1845734"/>
            <a:ext cx="10574767" cy="987113"/>
          </a:xfrm>
        </p:spPr>
        <p:txBody>
          <a:bodyPr/>
          <a:lstStyle/>
          <a:p>
            <a:pPr>
              <a:buFont typeface="Arial" panose="020B0604020202020204" pitchFamily="34" charset="0"/>
              <a:buChar char="•"/>
            </a:pPr>
            <a:r>
              <a:rPr lang="fr-FR" dirty="0"/>
              <a:t> </a:t>
            </a:r>
            <a:r>
              <a:rPr lang="fr-FR" sz="2800" dirty="0">
                <a:solidFill>
                  <a:prstClr val="black">
                    <a:lumMod val="75000"/>
                    <a:lumOff val="25000"/>
                  </a:prstClr>
                </a:solidFill>
              </a:rPr>
              <a:t>Construire des phrases cohérentes à partir de trois colonnes de mots.    ( CE1)</a:t>
            </a:r>
            <a:endParaRPr lang="fr-FR" dirty="0"/>
          </a:p>
        </p:txBody>
      </p:sp>
      <p:sp>
        <p:nvSpPr>
          <p:cNvPr id="4" name="Espace réservé du numéro de diapositive 3">
            <a:extLst>
              <a:ext uri="{FF2B5EF4-FFF2-40B4-BE49-F238E27FC236}">
                <a16:creationId xmlns:a16="http://schemas.microsoft.com/office/drawing/2014/main" id="{51605A82-352A-9F43-A697-5ED8F5039ACA}"/>
              </a:ext>
            </a:extLst>
          </p:cNvPr>
          <p:cNvSpPr>
            <a:spLocks noGrp="1"/>
          </p:cNvSpPr>
          <p:nvPr>
            <p:ph type="sldNum" sz="quarter" idx="12"/>
          </p:nvPr>
        </p:nvSpPr>
        <p:spPr/>
        <p:txBody>
          <a:bodyPr/>
          <a:lstStyle/>
          <a:p>
            <a:fld id="{5ACFEFB6-EF06-49EA-A8A8-4C82FB36C196}" type="slidenum">
              <a:rPr lang="fr-FR" smtClean="0"/>
              <a:t>59</a:t>
            </a:fld>
            <a:endParaRPr lang="fr-FR"/>
          </a:p>
        </p:txBody>
      </p:sp>
      <p:pic>
        <p:nvPicPr>
          <p:cNvPr id="6" name="Image 5">
            <a:extLst>
              <a:ext uri="{FF2B5EF4-FFF2-40B4-BE49-F238E27FC236}">
                <a16:creationId xmlns:a16="http://schemas.microsoft.com/office/drawing/2014/main" id="{3E94C80E-CC18-0445-BC38-88EDAD1C2B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280" y="2832847"/>
            <a:ext cx="11671440" cy="3460377"/>
          </a:xfrm>
          <a:prstGeom prst="rect">
            <a:avLst/>
          </a:prstGeom>
        </p:spPr>
      </p:pic>
      <p:sp>
        <p:nvSpPr>
          <p:cNvPr id="7" name="Ellipse 6">
            <a:extLst>
              <a:ext uri="{FF2B5EF4-FFF2-40B4-BE49-F238E27FC236}">
                <a16:creationId xmlns:a16="http://schemas.microsoft.com/office/drawing/2014/main" id="{32A92F86-403B-A248-92C6-3358D42A5998}"/>
              </a:ext>
            </a:extLst>
          </p:cNvPr>
          <p:cNvSpPr/>
          <p:nvPr/>
        </p:nvSpPr>
        <p:spPr>
          <a:xfrm>
            <a:off x="6096001" y="177350"/>
            <a:ext cx="5665694" cy="1559131"/>
          </a:xfrm>
          <a:prstGeom prst="ellipse">
            <a:avLst/>
          </a:prstGeom>
          <a:solidFill>
            <a:srgbClr val="4B6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solidFill>
              </a:rPr>
              <a:t>Le nombre du sujet</a:t>
            </a:r>
          </a:p>
          <a:p>
            <a:pPr algn="ctr"/>
            <a:r>
              <a:rPr lang="fr-FR" sz="3200" dirty="0">
                <a:solidFill>
                  <a:schemeClr val="bg1"/>
                </a:solidFill>
              </a:rPr>
              <a:t>L’accord sujet-verbe</a:t>
            </a:r>
          </a:p>
          <a:p>
            <a:pPr algn="ctr"/>
            <a:r>
              <a:rPr lang="fr-FR" sz="3200" dirty="0">
                <a:solidFill>
                  <a:schemeClr val="bg1"/>
                </a:solidFill>
              </a:rPr>
              <a:t>Le temps</a:t>
            </a:r>
          </a:p>
        </p:txBody>
      </p:sp>
    </p:spTree>
    <p:extLst>
      <p:ext uri="{BB962C8B-B14F-4D97-AF65-F5344CB8AC3E}">
        <p14:creationId xmlns:p14="http://schemas.microsoft.com/office/powerpoint/2010/main" val="5388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64D9E5D-4670-5540-BEFA-BD5BAD978354}"/>
              </a:ext>
            </a:extLst>
          </p:cNvPr>
          <p:cNvSpPr>
            <a:spLocks noGrp="1"/>
          </p:cNvSpPr>
          <p:nvPr>
            <p:ph type="title"/>
          </p:nvPr>
        </p:nvSpPr>
        <p:spPr/>
        <p:txBody>
          <a:bodyPr>
            <a:normAutofit/>
          </a:bodyPr>
          <a:lstStyle/>
          <a:p>
            <a:r>
              <a:rPr lang="fr-FR" dirty="0"/>
              <a:t>La terminologie</a:t>
            </a:r>
          </a:p>
        </p:txBody>
      </p:sp>
      <p:sp>
        <p:nvSpPr>
          <p:cNvPr id="4" name="Espace réservé du contenu 3">
            <a:extLst>
              <a:ext uri="{FF2B5EF4-FFF2-40B4-BE49-F238E27FC236}">
                <a16:creationId xmlns:a16="http://schemas.microsoft.com/office/drawing/2014/main" id="{B2D9886E-8F6B-FB45-A465-6F4B2D275309}"/>
              </a:ext>
            </a:extLst>
          </p:cNvPr>
          <p:cNvSpPr>
            <a:spLocks noGrp="1"/>
          </p:cNvSpPr>
          <p:nvPr>
            <p:ph idx="1"/>
          </p:nvPr>
        </p:nvSpPr>
        <p:spPr/>
        <p:txBody>
          <a:bodyPr>
            <a:normAutofit/>
          </a:bodyPr>
          <a:lstStyle/>
          <a:p>
            <a:r>
              <a:rPr lang="fr-FR" sz="3600" dirty="0">
                <a:latin typeface="Bell MT" panose="02020503060305020303" pitchFamily="18" charset="77"/>
              </a:rPr>
              <a:t> La grammaire a pâti d’une terminologie qui n’a pas cessé d’évoluer au cours du temps.</a:t>
            </a:r>
          </a:p>
          <a:p>
            <a:pPr>
              <a:buFont typeface="Wingdings" pitchFamily="2" charset="2"/>
              <a:buChar char="Ø"/>
            </a:pPr>
            <a:r>
              <a:rPr lang="fr-FR" sz="3600" dirty="0">
                <a:latin typeface="Bell MT" panose="02020503060305020303" pitchFamily="18" charset="77"/>
              </a:rPr>
              <a:t> Se mettre d’accord sur </a:t>
            </a:r>
            <a:r>
              <a:rPr lang="fr-FR" sz="3600" b="1" dirty="0">
                <a:latin typeface="Bell MT" panose="02020503060305020303" pitchFamily="18" charset="77"/>
              </a:rPr>
              <a:t>des termes communs</a:t>
            </a:r>
          </a:p>
          <a:p>
            <a:pPr>
              <a:buFont typeface="Wingdings" pitchFamily="2" charset="2"/>
              <a:buChar char="Ø"/>
            </a:pPr>
            <a:r>
              <a:rPr lang="fr-FR" sz="3600" dirty="0">
                <a:latin typeface="Bell MT" panose="02020503060305020303" pitchFamily="18" charset="77"/>
              </a:rPr>
              <a:t> Offrir </a:t>
            </a:r>
            <a:r>
              <a:rPr lang="fr-FR" sz="3600" b="1" dirty="0">
                <a:latin typeface="Bell MT" panose="02020503060305020303" pitchFamily="18" charset="77"/>
              </a:rPr>
              <a:t>des récapitulatifs</a:t>
            </a:r>
          </a:p>
          <a:p>
            <a:pPr>
              <a:buFont typeface="Wingdings" pitchFamily="2" charset="2"/>
              <a:buChar char="Ø"/>
            </a:pPr>
            <a:r>
              <a:rPr lang="fr-FR" sz="3600" dirty="0">
                <a:latin typeface="Bell MT" panose="02020503060305020303" pitchFamily="18" charset="77"/>
              </a:rPr>
              <a:t> Proposer </a:t>
            </a:r>
            <a:r>
              <a:rPr lang="fr-FR" sz="3600" b="1" dirty="0">
                <a:latin typeface="Bell MT" panose="02020503060305020303" pitchFamily="18" charset="77"/>
              </a:rPr>
              <a:t>des mises au point historiques</a:t>
            </a:r>
          </a:p>
          <a:p>
            <a:pPr marL="0" indent="0">
              <a:buNone/>
            </a:pPr>
            <a:endParaRPr lang="fr-FR" sz="3600" dirty="0">
              <a:latin typeface="Bell MT" panose="02020503060305020303" pitchFamily="18" charset="77"/>
            </a:endParaRPr>
          </a:p>
          <a:p>
            <a:pPr marL="0" indent="0">
              <a:buNone/>
            </a:pPr>
            <a:endParaRPr lang="fr-FR" sz="2800" dirty="0"/>
          </a:p>
        </p:txBody>
      </p:sp>
      <p:sp>
        <p:nvSpPr>
          <p:cNvPr id="2" name="Espace réservé du numéro de diapositive 1">
            <a:extLst>
              <a:ext uri="{FF2B5EF4-FFF2-40B4-BE49-F238E27FC236}">
                <a16:creationId xmlns:a16="http://schemas.microsoft.com/office/drawing/2014/main" id="{D4E74FEC-5250-1841-9F0F-3024DEA7AEAF}"/>
              </a:ext>
            </a:extLst>
          </p:cNvPr>
          <p:cNvSpPr>
            <a:spLocks noGrp="1"/>
          </p:cNvSpPr>
          <p:nvPr>
            <p:ph type="sldNum" sz="quarter" idx="12"/>
          </p:nvPr>
        </p:nvSpPr>
        <p:spPr/>
        <p:txBody>
          <a:bodyPr/>
          <a:lstStyle/>
          <a:p>
            <a:fld id="{C1F279EB-0D07-AB47-B72B-F4F0FF081C94}" type="slidenum">
              <a:rPr lang="fr-FR" smtClean="0"/>
              <a:t>6</a:t>
            </a:fld>
            <a:endParaRPr lang="fr-FR"/>
          </a:p>
        </p:txBody>
      </p:sp>
    </p:spTree>
    <p:extLst>
      <p:ext uri="{BB962C8B-B14F-4D97-AF65-F5344CB8AC3E}">
        <p14:creationId xmlns:p14="http://schemas.microsoft.com/office/powerpoint/2010/main" val="1390013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62F1D00-BD13-4404-86B0-79703945A0A7}" type="slidenum">
              <a:rPr lang="en-US" smtClean="0"/>
              <a:t>60</a:t>
            </a:fld>
            <a:endParaRPr lang="en-US"/>
          </a:p>
        </p:txBody>
      </p:sp>
      <p:pic>
        <p:nvPicPr>
          <p:cNvPr id="12" name="Image 11" descr="IMG_298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59583" y="780494"/>
            <a:ext cx="6432417" cy="5297011"/>
          </a:xfrm>
          <a:prstGeom prst="rect">
            <a:avLst/>
          </a:prstGeom>
          <a:ln>
            <a:solidFill>
              <a:schemeClr val="tx1"/>
            </a:solidFill>
          </a:ln>
        </p:spPr>
      </p:pic>
      <p:sp>
        <p:nvSpPr>
          <p:cNvPr id="8" name="Bulle rectangulaire à coins arrondis 7"/>
          <p:cNvSpPr/>
          <p:nvPr/>
        </p:nvSpPr>
        <p:spPr>
          <a:xfrm>
            <a:off x="723020" y="1995928"/>
            <a:ext cx="4333074" cy="2036441"/>
          </a:xfrm>
          <a:prstGeom prst="wedgeRoundRectCallout">
            <a:avLst>
              <a:gd name="adj1" fmla="val 82072"/>
              <a:gd name="adj2" fmla="val 59342"/>
              <a:gd name="adj3" fmla="val 16667"/>
            </a:avLst>
          </a:prstGeom>
          <a:noFill/>
          <a:ln>
            <a:solidFill>
              <a:srgbClr val="4B696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2400" dirty="0">
                <a:solidFill>
                  <a:schemeClr val="tx1"/>
                </a:solidFill>
              </a:rPr>
              <a:t>Ecrire une phrase illustrant une photo : </a:t>
            </a:r>
          </a:p>
          <a:p>
            <a:pPr marL="380990" indent="-380990">
              <a:buFont typeface="Arial"/>
              <a:buChar char="•"/>
            </a:pPr>
            <a:r>
              <a:rPr lang="fr-FR" sz="2400" dirty="0">
                <a:solidFill>
                  <a:schemeClr val="tx1"/>
                </a:solidFill>
              </a:rPr>
              <a:t>De qui ou de quoi on parle</a:t>
            </a:r>
          </a:p>
          <a:p>
            <a:pPr marL="380990" indent="-380990">
              <a:buFont typeface="Arial"/>
              <a:buChar char="•"/>
            </a:pPr>
            <a:r>
              <a:rPr lang="fr-FR" sz="2400" dirty="0">
                <a:solidFill>
                  <a:schemeClr val="tx1"/>
                </a:solidFill>
              </a:rPr>
              <a:t>Ce qu’on en dit</a:t>
            </a:r>
          </a:p>
        </p:txBody>
      </p:sp>
      <p:sp>
        <p:nvSpPr>
          <p:cNvPr id="13" name="Bulle rectangulaire à coins arrondis 12"/>
          <p:cNvSpPr/>
          <p:nvPr/>
        </p:nvSpPr>
        <p:spPr>
          <a:xfrm>
            <a:off x="723021" y="4399374"/>
            <a:ext cx="4619944" cy="1678131"/>
          </a:xfrm>
          <a:prstGeom prst="wedgeRoundRectCallout">
            <a:avLst>
              <a:gd name="adj1" fmla="val 68965"/>
              <a:gd name="adj2" fmla="val -5660"/>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2400" dirty="0">
                <a:solidFill>
                  <a:schemeClr val="tx1"/>
                </a:solidFill>
              </a:rPr>
              <a:t>Réécrire sa phrase en changeant le groupe sujet par un groupe de mots contenant 1, 2 ou 3 mots</a:t>
            </a:r>
          </a:p>
        </p:txBody>
      </p:sp>
      <p:sp>
        <p:nvSpPr>
          <p:cNvPr id="14" name="ZoneTexte 13"/>
          <p:cNvSpPr txBox="1"/>
          <p:nvPr/>
        </p:nvSpPr>
        <p:spPr>
          <a:xfrm>
            <a:off x="5913343" y="6403316"/>
            <a:ext cx="4268937" cy="276999"/>
          </a:xfrm>
          <a:prstGeom prst="rect">
            <a:avLst/>
          </a:prstGeom>
          <a:noFill/>
        </p:spPr>
        <p:txBody>
          <a:bodyPr wrap="square" rtlCol="0">
            <a:spAutoFit/>
          </a:bodyPr>
          <a:lstStyle/>
          <a:p>
            <a:pPr algn="ctr"/>
            <a:r>
              <a:rPr lang="fr-FR" sz="1200" i="1" dirty="0"/>
              <a:t>CP-CE1 Sylvie Weil école </a:t>
            </a:r>
            <a:r>
              <a:rPr lang="fr-FR" sz="1200" i="1" dirty="0" err="1"/>
              <a:t>Devens</a:t>
            </a:r>
            <a:r>
              <a:rPr lang="fr-FR" sz="1200" i="1" dirty="0"/>
              <a:t> MOUGINS</a:t>
            </a:r>
          </a:p>
        </p:txBody>
      </p:sp>
      <p:sp>
        <p:nvSpPr>
          <p:cNvPr id="9" name="Rectangle : coins arrondis 8">
            <a:extLst>
              <a:ext uri="{FF2B5EF4-FFF2-40B4-BE49-F238E27FC236}">
                <a16:creationId xmlns:a16="http://schemas.microsoft.com/office/drawing/2014/main" id="{6BF634D6-C23D-5248-9A6B-0AD80D73D67C}"/>
              </a:ext>
            </a:extLst>
          </p:cNvPr>
          <p:cNvSpPr/>
          <p:nvPr/>
        </p:nvSpPr>
        <p:spPr>
          <a:xfrm>
            <a:off x="218388" y="97200"/>
            <a:ext cx="2540524" cy="730529"/>
          </a:xfrm>
          <a:prstGeom prst="roundRect">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RÉDIGER</a:t>
            </a:r>
          </a:p>
        </p:txBody>
      </p:sp>
    </p:spTree>
    <p:extLst>
      <p:ext uri="{BB962C8B-B14F-4D97-AF65-F5344CB8AC3E}">
        <p14:creationId xmlns:p14="http://schemas.microsoft.com/office/powerpoint/2010/main" val="39996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62F1D00-BD13-4404-86B0-79703945A0A7}" type="slidenum">
              <a:rPr lang="en-US" smtClean="0"/>
              <a:t>61</a:t>
            </a:fld>
            <a:endParaRPr lang="en-US"/>
          </a:p>
        </p:txBody>
      </p:sp>
      <p:pic>
        <p:nvPicPr>
          <p:cNvPr id="4" name="Image 3" descr="IMG_2989.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3267" y="249920"/>
            <a:ext cx="8071557" cy="6031659"/>
          </a:xfrm>
          <a:prstGeom prst="rect">
            <a:avLst/>
          </a:prstGeom>
          <a:ln>
            <a:solidFill>
              <a:srgbClr val="000000"/>
            </a:solidFill>
          </a:ln>
        </p:spPr>
      </p:pic>
    </p:spTree>
    <p:extLst>
      <p:ext uri="{BB962C8B-B14F-4D97-AF65-F5344CB8AC3E}">
        <p14:creationId xmlns:p14="http://schemas.microsoft.com/office/powerpoint/2010/main" val="32095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62F1D00-BD13-4404-86B0-79703945A0A7}" type="slidenum">
              <a:rPr lang="en-US" smtClean="0"/>
              <a:t>62</a:t>
            </a:fld>
            <a:endParaRPr lang="en-US"/>
          </a:p>
        </p:txBody>
      </p:sp>
      <p:pic>
        <p:nvPicPr>
          <p:cNvPr id="4" name="Image 3" descr="IMG_298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201" y="415583"/>
            <a:ext cx="6173751" cy="5510121"/>
          </a:xfrm>
          <a:prstGeom prst="rect">
            <a:avLst/>
          </a:prstGeom>
          <a:ln>
            <a:solidFill>
              <a:schemeClr val="tx1"/>
            </a:solidFill>
          </a:ln>
        </p:spPr>
      </p:pic>
      <p:pic>
        <p:nvPicPr>
          <p:cNvPr id="5" name="Image 4" descr="IMG_298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3193" y="977874"/>
            <a:ext cx="5505606" cy="4902252"/>
          </a:xfrm>
          <a:prstGeom prst="rect">
            <a:avLst/>
          </a:prstGeom>
          <a:ln>
            <a:solidFill>
              <a:srgbClr val="000000"/>
            </a:solidFill>
          </a:ln>
        </p:spPr>
      </p:pic>
    </p:spTree>
    <p:extLst>
      <p:ext uri="{BB962C8B-B14F-4D97-AF65-F5344CB8AC3E}">
        <p14:creationId xmlns:p14="http://schemas.microsoft.com/office/powerpoint/2010/main" val="30031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FEBE4E2-1C62-3A4B-8BBE-E469F39646B1}"/>
              </a:ext>
            </a:extLst>
          </p:cNvPr>
          <p:cNvSpPr/>
          <p:nvPr/>
        </p:nvSpPr>
        <p:spPr>
          <a:xfrm>
            <a:off x="236316" y="294423"/>
            <a:ext cx="3887447" cy="730529"/>
          </a:xfrm>
          <a:prstGeom prst="roundRect">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DÉPLACER</a:t>
            </a:r>
          </a:p>
        </p:txBody>
      </p:sp>
      <p:grpSp>
        <p:nvGrpSpPr>
          <p:cNvPr id="25" name="Groupe 24">
            <a:extLst>
              <a:ext uri="{FF2B5EF4-FFF2-40B4-BE49-F238E27FC236}">
                <a16:creationId xmlns:a16="http://schemas.microsoft.com/office/drawing/2014/main" id="{1DCB971C-0ED1-154A-AD12-DA08478A2E52}"/>
              </a:ext>
            </a:extLst>
          </p:cNvPr>
          <p:cNvGrpSpPr/>
          <p:nvPr/>
        </p:nvGrpSpPr>
        <p:grpSpPr>
          <a:xfrm>
            <a:off x="830114" y="3429000"/>
            <a:ext cx="3590548" cy="3134577"/>
            <a:chOff x="289396" y="1175469"/>
            <a:chExt cx="5806604" cy="5511681"/>
          </a:xfrm>
        </p:grpSpPr>
        <p:grpSp>
          <p:nvGrpSpPr>
            <p:cNvPr id="2" name="Groupe 1">
              <a:extLst>
                <a:ext uri="{FF2B5EF4-FFF2-40B4-BE49-F238E27FC236}">
                  <a16:creationId xmlns:a16="http://schemas.microsoft.com/office/drawing/2014/main" id="{7DCC7994-53C5-4B45-8FC1-2BF71743FB2E}"/>
                </a:ext>
              </a:extLst>
            </p:cNvPr>
            <p:cNvGrpSpPr/>
            <p:nvPr/>
          </p:nvGrpSpPr>
          <p:grpSpPr>
            <a:xfrm>
              <a:off x="2400277" y="1223899"/>
              <a:ext cx="3695723" cy="5463251"/>
              <a:chOff x="586317" y="1342013"/>
              <a:chExt cx="3695723" cy="5463251"/>
            </a:xfrm>
          </p:grpSpPr>
          <p:pic>
            <p:nvPicPr>
              <p:cNvPr id="5" name="Image 4">
                <a:extLst>
                  <a:ext uri="{FF2B5EF4-FFF2-40B4-BE49-F238E27FC236}">
                    <a16:creationId xmlns:a16="http://schemas.microsoft.com/office/drawing/2014/main" id="{8E56344B-215A-8E4B-81E1-72E4D7F02A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317" y="1435631"/>
                <a:ext cx="1699683" cy="1624632"/>
              </a:xfrm>
              <a:prstGeom prst="rect">
                <a:avLst/>
              </a:prstGeom>
            </p:spPr>
          </p:pic>
          <p:pic>
            <p:nvPicPr>
              <p:cNvPr id="6" name="Image 5">
                <a:extLst>
                  <a:ext uri="{FF2B5EF4-FFF2-40B4-BE49-F238E27FC236}">
                    <a16:creationId xmlns:a16="http://schemas.microsoft.com/office/drawing/2014/main" id="{FF6CB1D6-01C3-BE44-9DAB-E3891B5A4A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1342013"/>
                <a:ext cx="1996040" cy="1811867"/>
              </a:xfrm>
              <a:prstGeom prst="rect">
                <a:avLst/>
              </a:prstGeom>
            </p:spPr>
          </p:pic>
          <p:pic>
            <p:nvPicPr>
              <p:cNvPr id="8" name="Image 7">
                <a:extLst>
                  <a:ext uri="{FF2B5EF4-FFF2-40B4-BE49-F238E27FC236}">
                    <a16:creationId xmlns:a16="http://schemas.microsoft.com/office/drawing/2014/main" id="{4EEBC1C8-DAEA-0149-90F5-FEFEA9162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845" y="3024350"/>
                <a:ext cx="1090062" cy="1456369"/>
              </a:xfrm>
              <a:prstGeom prst="rect">
                <a:avLst/>
              </a:prstGeom>
            </p:spPr>
          </p:pic>
          <p:pic>
            <p:nvPicPr>
              <p:cNvPr id="9" name="Image 8">
                <a:extLst>
                  <a:ext uri="{FF2B5EF4-FFF2-40B4-BE49-F238E27FC236}">
                    <a16:creationId xmlns:a16="http://schemas.microsoft.com/office/drawing/2014/main" id="{C2F2011B-7B4C-4E42-9D00-6D1AAB447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1111111" y="5707153"/>
                <a:ext cx="881890" cy="1098111"/>
              </a:xfrm>
              <a:prstGeom prst="rect">
                <a:avLst/>
              </a:prstGeom>
            </p:spPr>
          </p:pic>
          <p:pic>
            <p:nvPicPr>
              <p:cNvPr id="10" name="Image 9">
                <a:extLst>
                  <a:ext uri="{FF2B5EF4-FFF2-40B4-BE49-F238E27FC236}">
                    <a16:creationId xmlns:a16="http://schemas.microsoft.com/office/drawing/2014/main" id="{3502ED48-AEC6-C746-A8A4-6BA02F4461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50845" y="4393925"/>
                <a:ext cx="1002421" cy="1313228"/>
              </a:xfrm>
              <a:prstGeom prst="rect">
                <a:avLst/>
              </a:prstGeom>
            </p:spPr>
          </p:pic>
        </p:grpSp>
        <p:grpSp>
          <p:nvGrpSpPr>
            <p:cNvPr id="12" name="Groupe 11">
              <a:extLst>
                <a:ext uri="{FF2B5EF4-FFF2-40B4-BE49-F238E27FC236}">
                  <a16:creationId xmlns:a16="http://schemas.microsoft.com/office/drawing/2014/main" id="{F54C58AC-0DD3-B34F-B09D-1642043E5CBE}"/>
                </a:ext>
              </a:extLst>
            </p:cNvPr>
            <p:cNvGrpSpPr/>
            <p:nvPr/>
          </p:nvGrpSpPr>
          <p:grpSpPr>
            <a:xfrm>
              <a:off x="289396" y="1175469"/>
              <a:ext cx="1899888" cy="3461534"/>
              <a:chOff x="4533923" y="1423070"/>
              <a:chExt cx="1899888" cy="3461534"/>
            </a:xfrm>
          </p:grpSpPr>
          <p:pic>
            <p:nvPicPr>
              <p:cNvPr id="7" name="Image 6">
                <a:extLst>
                  <a:ext uri="{FF2B5EF4-FFF2-40B4-BE49-F238E27FC236}">
                    <a16:creationId xmlns:a16="http://schemas.microsoft.com/office/drawing/2014/main" id="{1325EEA0-1975-7A44-985B-0BCAA73DCE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33923" y="1423070"/>
                <a:ext cx="1899888" cy="1782671"/>
              </a:xfrm>
              <a:prstGeom prst="rect">
                <a:avLst/>
              </a:prstGeom>
            </p:spPr>
          </p:pic>
          <p:pic>
            <p:nvPicPr>
              <p:cNvPr id="11" name="Image 10">
                <a:extLst>
                  <a:ext uri="{FF2B5EF4-FFF2-40B4-BE49-F238E27FC236}">
                    <a16:creationId xmlns:a16="http://schemas.microsoft.com/office/drawing/2014/main" id="{D443C41C-64EF-C146-8033-FA693185BF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31377" y="3205741"/>
                <a:ext cx="1268567" cy="1678863"/>
              </a:xfrm>
              <a:prstGeom prst="rect">
                <a:avLst/>
              </a:prstGeom>
            </p:spPr>
          </p:pic>
        </p:grpSp>
      </p:grpSp>
      <p:pic>
        <p:nvPicPr>
          <p:cNvPr id="14" name="Image 13">
            <a:extLst>
              <a:ext uri="{FF2B5EF4-FFF2-40B4-BE49-F238E27FC236}">
                <a16:creationId xmlns:a16="http://schemas.microsoft.com/office/drawing/2014/main" id="{C0EF095D-B25B-B24C-BC90-B0A79936F413}"/>
              </a:ext>
            </a:extLst>
          </p:cNvPr>
          <p:cNvPicPr>
            <a:picLocks noChangeAspect="1"/>
          </p:cNvPicPr>
          <p:nvPr/>
        </p:nvPicPr>
        <p:blipFill>
          <a:blip r:embed="rId9"/>
          <a:stretch>
            <a:fillRect/>
          </a:stretch>
        </p:blipFill>
        <p:spPr>
          <a:xfrm>
            <a:off x="4902100" y="3056785"/>
            <a:ext cx="7137398" cy="1420971"/>
          </a:xfrm>
          <a:prstGeom prst="rect">
            <a:avLst/>
          </a:prstGeom>
        </p:spPr>
      </p:pic>
      <p:pic>
        <p:nvPicPr>
          <p:cNvPr id="16" name="Image 15">
            <a:extLst>
              <a:ext uri="{FF2B5EF4-FFF2-40B4-BE49-F238E27FC236}">
                <a16:creationId xmlns:a16="http://schemas.microsoft.com/office/drawing/2014/main" id="{B06B080D-00B9-AE44-A052-DEB9CE44E27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52802" y="4952025"/>
            <a:ext cx="7113554" cy="1735125"/>
          </a:xfrm>
          <a:prstGeom prst="rect">
            <a:avLst/>
          </a:prstGeom>
        </p:spPr>
      </p:pic>
      <p:grpSp>
        <p:nvGrpSpPr>
          <p:cNvPr id="17" name="Groupe 16">
            <a:extLst>
              <a:ext uri="{FF2B5EF4-FFF2-40B4-BE49-F238E27FC236}">
                <a16:creationId xmlns:a16="http://schemas.microsoft.com/office/drawing/2014/main" id="{2A9287E8-FE08-6148-8350-626AC6547FDA}"/>
              </a:ext>
            </a:extLst>
          </p:cNvPr>
          <p:cNvGrpSpPr/>
          <p:nvPr/>
        </p:nvGrpSpPr>
        <p:grpSpPr>
          <a:xfrm>
            <a:off x="4515927" y="170850"/>
            <a:ext cx="4861156" cy="2835683"/>
            <a:chOff x="586317" y="1342013"/>
            <a:chExt cx="5847494" cy="5463251"/>
          </a:xfrm>
        </p:grpSpPr>
        <p:pic>
          <p:nvPicPr>
            <p:cNvPr id="18" name="Image 17">
              <a:extLst>
                <a:ext uri="{FF2B5EF4-FFF2-40B4-BE49-F238E27FC236}">
                  <a16:creationId xmlns:a16="http://schemas.microsoft.com/office/drawing/2014/main" id="{77BB9DB9-EF58-8840-B661-13A5F7D0210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6317" y="1435631"/>
              <a:ext cx="1699683" cy="1624632"/>
            </a:xfrm>
            <a:prstGeom prst="rect">
              <a:avLst/>
            </a:prstGeom>
          </p:spPr>
        </p:pic>
        <p:pic>
          <p:nvPicPr>
            <p:cNvPr id="19" name="Image 18">
              <a:extLst>
                <a:ext uri="{FF2B5EF4-FFF2-40B4-BE49-F238E27FC236}">
                  <a16:creationId xmlns:a16="http://schemas.microsoft.com/office/drawing/2014/main" id="{90E78C2A-9C92-2944-A7FB-F2614C971DF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86000" y="1342013"/>
              <a:ext cx="1996040" cy="1811867"/>
            </a:xfrm>
            <a:prstGeom prst="rect">
              <a:avLst/>
            </a:prstGeom>
          </p:spPr>
        </p:pic>
        <p:pic>
          <p:nvPicPr>
            <p:cNvPr id="20" name="Image 19">
              <a:extLst>
                <a:ext uri="{FF2B5EF4-FFF2-40B4-BE49-F238E27FC236}">
                  <a16:creationId xmlns:a16="http://schemas.microsoft.com/office/drawing/2014/main" id="{A3CBAB8F-D4C0-B443-B32D-CA8658D27F0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533923" y="1423070"/>
              <a:ext cx="1899888" cy="1782671"/>
            </a:xfrm>
            <a:prstGeom prst="rect">
              <a:avLst/>
            </a:prstGeom>
          </p:spPr>
        </p:pic>
        <p:pic>
          <p:nvPicPr>
            <p:cNvPr id="21" name="Image 20">
              <a:extLst>
                <a:ext uri="{FF2B5EF4-FFF2-40B4-BE49-F238E27FC236}">
                  <a16:creationId xmlns:a16="http://schemas.microsoft.com/office/drawing/2014/main" id="{3DC9EF47-8122-F94E-BB1A-A359B5ABAE1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50845" y="3024350"/>
              <a:ext cx="1090062" cy="1456369"/>
            </a:xfrm>
            <a:prstGeom prst="rect">
              <a:avLst/>
            </a:prstGeom>
          </p:spPr>
        </p:pic>
        <p:pic>
          <p:nvPicPr>
            <p:cNvPr id="22" name="Image 21">
              <a:extLst>
                <a:ext uri="{FF2B5EF4-FFF2-40B4-BE49-F238E27FC236}">
                  <a16:creationId xmlns:a16="http://schemas.microsoft.com/office/drawing/2014/main" id="{414BF096-7647-EB45-8299-E506A5A464D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10800000">
              <a:off x="1111111" y="5707153"/>
              <a:ext cx="881890" cy="1098111"/>
            </a:xfrm>
            <a:prstGeom prst="rect">
              <a:avLst/>
            </a:prstGeom>
          </p:spPr>
        </p:pic>
        <p:pic>
          <p:nvPicPr>
            <p:cNvPr id="23" name="Image 22">
              <a:extLst>
                <a:ext uri="{FF2B5EF4-FFF2-40B4-BE49-F238E27FC236}">
                  <a16:creationId xmlns:a16="http://schemas.microsoft.com/office/drawing/2014/main" id="{2C0B76CF-6502-2743-82B6-571313383C2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10800000">
              <a:off x="1050845" y="4393925"/>
              <a:ext cx="1002421" cy="1313228"/>
            </a:xfrm>
            <a:prstGeom prst="rect">
              <a:avLst/>
            </a:prstGeom>
          </p:spPr>
        </p:pic>
        <p:pic>
          <p:nvPicPr>
            <p:cNvPr id="24" name="Image 23">
              <a:extLst>
                <a:ext uri="{FF2B5EF4-FFF2-40B4-BE49-F238E27FC236}">
                  <a16:creationId xmlns:a16="http://schemas.microsoft.com/office/drawing/2014/main" id="{38FC6DDB-CC5B-C74A-9C0C-00D8C298BB5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131377" y="3205741"/>
              <a:ext cx="1268567" cy="1678863"/>
            </a:xfrm>
            <a:prstGeom prst="rect">
              <a:avLst/>
            </a:prstGeom>
          </p:spPr>
        </p:pic>
      </p:grpSp>
      <p:cxnSp>
        <p:nvCxnSpPr>
          <p:cNvPr id="27" name="Connecteur droit avec flèche 26">
            <a:extLst>
              <a:ext uri="{FF2B5EF4-FFF2-40B4-BE49-F238E27FC236}">
                <a16:creationId xmlns:a16="http://schemas.microsoft.com/office/drawing/2014/main" id="{226FECA1-C19B-AF4A-B390-71631D930AFF}"/>
              </a:ext>
            </a:extLst>
          </p:cNvPr>
          <p:cNvCxnSpPr>
            <a:cxnSpLocks/>
          </p:cNvCxnSpPr>
          <p:nvPr/>
        </p:nvCxnSpPr>
        <p:spPr>
          <a:xfrm>
            <a:off x="7315200" y="1972993"/>
            <a:ext cx="735106" cy="10335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a:extLst>
              <a:ext uri="{FF2B5EF4-FFF2-40B4-BE49-F238E27FC236}">
                <a16:creationId xmlns:a16="http://schemas.microsoft.com/office/drawing/2014/main" id="{096DE178-BD71-F744-A73A-0FB1F20FC744}"/>
              </a:ext>
            </a:extLst>
          </p:cNvPr>
          <p:cNvCxnSpPr>
            <a:cxnSpLocks/>
          </p:cNvCxnSpPr>
          <p:nvPr/>
        </p:nvCxnSpPr>
        <p:spPr>
          <a:xfrm>
            <a:off x="3463147" y="4532097"/>
            <a:ext cx="1289655" cy="8655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73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C6C7C582-100A-B34C-9657-D66BAA1E0FB8}"/>
              </a:ext>
            </a:extLst>
          </p:cNvPr>
          <p:cNvSpPr txBox="1">
            <a:spLocks/>
          </p:cNvSpPr>
          <p:nvPr/>
        </p:nvSpPr>
        <p:spPr>
          <a:xfrm>
            <a:off x="236316" y="1451980"/>
            <a:ext cx="11467285" cy="5111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9386" indent="0">
              <a:lnSpc>
                <a:spcPct val="80000"/>
              </a:lnSpc>
              <a:spcBef>
                <a:spcPct val="0"/>
              </a:spcBef>
              <a:buFont typeface="Arial" panose="020B0604020202020204" pitchFamily="34" charset="0"/>
              <a:buNone/>
            </a:pPr>
            <a:r>
              <a:rPr lang="fr-FR" sz="3200" b="1" i="1" dirty="0">
                <a:solidFill>
                  <a:srgbClr val="000000"/>
                </a:solidFill>
                <a:latin typeface="Bell MT" panose="02020503060305020303" pitchFamily="18" charset="77"/>
              </a:rPr>
              <a:t>Les élèves répondent à des devinettes dont la clé est orthographique.</a:t>
            </a:r>
          </a:p>
          <a:p>
            <a:pPr marL="973618" lvl="1">
              <a:lnSpc>
                <a:spcPct val="80000"/>
              </a:lnSpc>
              <a:buFont typeface="Wingdings" charset="0"/>
              <a:buChar char=""/>
            </a:pPr>
            <a:r>
              <a:rPr lang="fr-FR" sz="3200" dirty="0">
                <a:solidFill>
                  <a:srgbClr val="000000"/>
                </a:solidFill>
                <a:latin typeface="Bell MT" panose="02020503060305020303" pitchFamily="18" charset="77"/>
              </a:rPr>
              <a:t>Je suis bleue. La mer ou l’océan ?</a:t>
            </a:r>
          </a:p>
          <a:p>
            <a:pPr marL="973618" lvl="1">
              <a:lnSpc>
                <a:spcPct val="80000"/>
              </a:lnSpc>
              <a:buFont typeface="Wingdings" charset="0"/>
              <a:buChar char=""/>
            </a:pPr>
            <a:r>
              <a:rPr lang="fr-FR" sz="3200" dirty="0">
                <a:solidFill>
                  <a:srgbClr val="000000"/>
                </a:solidFill>
                <a:latin typeface="Bell MT" panose="02020503060305020303" pitchFamily="18" charset="77"/>
              </a:rPr>
              <a:t>Il vole dans les airs. Des parachutistes ou un homme-oiseau ?</a:t>
            </a:r>
          </a:p>
          <a:p>
            <a:pPr marL="973618" lvl="1">
              <a:lnSpc>
                <a:spcPct val="80000"/>
              </a:lnSpc>
              <a:buFont typeface="Wingdings" charset="0"/>
              <a:buChar char=""/>
            </a:pPr>
            <a:r>
              <a:rPr lang="fr-FR" sz="3200" dirty="0">
                <a:solidFill>
                  <a:srgbClr val="000000"/>
                </a:solidFill>
                <a:latin typeface="Bell MT" panose="02020503060305020303" pitchFamily="18" charset="77"/>
              </a:rPr>
              <a:t>Je suis hantée. Un château ou une maison ?</a:t>
            </a:r>
          </a:p>
          <a:p>
            <a:pPr marL="973618" lvl="1">
              <a:lnSpc>
                <a:spcPct val="80000"/>
              </a:lnSpc>
              <a:buFont typeface="Wingdings" charset="0"/>
              <a:buChar char=""/>
            </a:pPr>
            <a:r>
              <a:rPr lang="fr-FR" sz="3200" dirty="0">
                <a:solidFill>
                  <a:srgbClr val="000000"/>
                </a:solidFill>
                <a:latin typeface="Bell MT" panose="02020503060305020303" pitchFamily="18" charset="77"/>
              </a:rPr>
              <a:t>Ils plongent dans la rivière. Un plongeur ou des poissons argentés ?</a:t>
            </a:r>
          </a:p>
          <a:p>
            <a:pPr marL="973618" lvl="1">
              <a:lnSpc>
                <a:spcPct val="80000"/>
              </a:lnSpc>
              <a:buFont typeface="Wingdings" charset="0"/>
              <a:buChar char=""/>
            </a:pPr>
            <a:r>
              <a:rPr lang="fr-FR" sz="3200" dirty="0">
                <a:solidFill>
                  <a:srgbClr val="000000"/>
                </a:solidFill>
                <a:latin typeface="Bell MT" panose="02020503060305020303" pitchFamily="18" charset="77"/>
              </a:rPr>
              <a:t>Il court quand la récréation est finie. Les enfants ou un enfant ?</a:t>
            </a:r>
          </a:p>
          <a:p>
            <a:pPr marL="973618" lvl="1">
              <a:lnSpc>
                <a:spcPct val="80000"/>
              </a:lnSpc>
              <a:buFont typeface="Wingdings" charset="0"/>
              <a:buChar char=""/>
            </a:pPr>
            <a:r>
              <a:rPr lang="fr-FR" sz="3200" dirty="0">
                <a:solidFill>
                  <a:srgbClr val="000000"/>
                </a:solidFill>
                <a:latin typeface="Bell MT" panose="02020503060305020303" pitchFamily="18" charset="77"/>
              </a:rPr>
              <a:t>Elles se dressent sur leurs pattes quand quelqu’un sonne. Les chiennes ou la chienne ?</a:t>
            </a:r>
          </a:p>
          <a:p>
            <a:pPr marL="279386" indent="0" algn="r">
              <a:lnSpc>
                <a:spcPct val="80000"/>
              </a:lnSpc>
              <a:buFont typeface="Arial" panose="020B0604020202020204" pitchFamily="34" charset="0"/>
              <a:buNone/>
            </a:pPr>
            <a:r>
              <a:rPr lang="fr-FR" sz="3200" b="1" dirty="0">
                <a:solidFill>
                  <a:srgbClr val="000000"/>
                </a:solidFill>
                <a:latin typeface="Bell MT" panose="02020503060305020303" pitchFamily="18" charset="77"/>
              </a:rPr>
              <a:t>Puis ils en rédigent à leur tour.</a:t>
            </a:r>
          </a:p>
        </p:txBody>
      </p:sp>
      <p:sp>
        <p:nvSpPr>
          <p:cNvPr id="5" name="Rectangle : coins arrondis 4">
            <a:extLst>
              <a:ext uri="{FF2B5EF4-FFF2-40B4-BE49-F238E27FC236}">
                <a16:creationId xmlns:a16="http://schemas.microsoft.com/office/drawing/2014/main" id="{651AAFB5-8AC6-6740-AC7B-92180538B477}"/>
              </a:ext>
            </a:extLst>
          </p:cNvPr>
          <p:cNvSpPr/>
          <p:nvPr/>
        </p:nvSpPr>
        <p:spPr>
          <a:xfrm>
            <a:off x="236316" y="294423"/>
            <a:ext cx="3887447" cy="730529"/>
          </a:xfrm>
          <a:prstGeom prst="roundRect">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ANALYSER</a:t>
            </a:r>
          </a:p>
        </p:txBody>
      </p:sp>
    </p:spTree>
    <p:extLst>
      <p:ext uri="{BB962C8B-B14F-4D97-AF65-F5344CB8AC3E}">
        <p14:creationId xmlns:p14="http://schemas.microsoft.com/office/powerpoint/2010/main" val="805251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10C1A74-EB13-324C-8835-F88487EAA823}"/>
              </a:ext>
            </a:extLst>
          </p:cNvPr>
          <p:cNvSpPr/>
          <p:nvPr/>
        </p:nvSpPr>
        <p:spPr>
          <a:xfrm>
            <a:off x="236316" y="294423"/>
            <a:ext cx="3887447" cy="730529"/>
          </a:xfrm>
          <a:prstGeom prst="roundRect">
            <a:avLst/>
          </a:prstGeom>
          <a:solidFill>
            <a:srgbClr val="4B6961"/>
          </a:solidFill>
          <a:ln>
            <a:solidFill>
              <a:srgbClr val="4B6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ANALYSER</a:t>
            </a:r>
          </a:p>
        </p:txBody>
      </p:sp>
      <p:pic>
        <p:nvPicPr>
          <p:cNvPr id="3" name="Image 2">
            <a:extLst>
              <a:ext uri="{FF2B5EF4-FFF2-40B4-BE49-F238E27FC236}">
                <a16:creationId xmlns:a16="http://schemas.microsoft.com/office/drawing/2014/main" id="{766D2C18-D959-6C46-8160-EF7DF63A5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316" y="1966002"/>
            <a:ext cx="5476958" cy="3908612"/>
          </a:xfrm>
          <a:prstGeom prst="rect">
            <a:avLst/>
          </a:prstGeom>
          <a:ln>
            <a:solidFill>
              <a:schemeClr val="tx1"/>
            </a:solidFill>
          </a:ln>
        </p:spPr>
      </p:pic>
      <p:pic>
        <p:nvPicPr>
          <p:cNvPr id="5" name="Image 4">
            <a:extLst>
              <a:ext uri="{FF2B5EF4-FFF2-40B4-BE49-F238E27FC236}">
                <a16:creationId xmlns:a16="http://schemas.microsoft.com/office/drawing/2014/main" id="{F50A97BE-C359-9944-A320-6D510F38E4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3072" y="245212"/>
            <a:ext cx="4818919" cy="3614189"/>
          </a:xfrm>
          <a:prstGeom prst="rect">
            <a:avLst/>
          </a:prstGeom>
          <a:ln>
            <a:solidFill>
              <a:schemeClr val="tx1"/>
            </a:solidFill>
          </a:ln>
        </p:spPr>
      </p:pic>
      <p:pic>
        <p:nvPicPr>
          <p:cNvPr id="7" name="Image 6">
            <a:extLst>
              <a:ext uri="{FF2B5EF4-FFF2-40B4-BE49-F238E27FC236}">
                <a16:creationId xmlns:a16="http://schemas.microsoft.com/office/drawing/2014/main" id="{11CBB8E3-516C-0047-95B7-3421DE0595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3072" y="4144763"/>
            <a:ext cx="4897963" cy="2468025"/>
          </a:xfrm>
          <a:prstGeom prst="rect">
            <a:avLst/>
          </a:prstGeom>
          <a:ln>
            <a:solidFill>
              <a:schemeClr val="tx1"/>
            </a:solidFill>
          </a:ln>
        </p:spPr>
      </p:pic>
      <p:sp>
        <p:nvSpPr>
          <p:cNvPr id="8" name="ZoneTexte 7">
            <a:extLst>
              <a:ext uri="{FF2B5EF4-FFF2-40B4-BE49-F238E27FC236}">
                <a16:creationId xmlns:a16="http://schemas.microsoft.com/office/drawing/2014/main" id="{FD9D8495-A463-E540-A6DD-EFBC22F03918}"/>
              </a:ext>
            </a:extLst>
          </p:cNvPr>
          <p:cNvSpPr txBox="1"/>
          <p:nvPr/>
        </p:nvSpPr>
        <p:spPr>
          <a:xfrm>
            <a:off x="258488" y="1319671"/>
            <a:ext cx="5432613" cy="707886"/>
          </a:xfrm>
          <a:prstGeom prst="rect">
            <a:avLst/>
          </a:prstGeom>
          <a:noFill/>
        </p:spPr>
        <p:txBody>
          <a:bodyPr wrap="square" rtlCol="0">
            <a:spAutoFit/>
          </a:bodyPr>
          <a:lstStyle/>
          <a:p>
            <a:pPr algn="ctr"/>
            <a:r>
              <a:rPr lang="fr-FR" sz="2000" dirty="0"/>
              <a:t>Identifier la classe grammaticale de chaque mot de la phrase.</a:t>
            </a:r>
          </a:p>
        </p:txBody>
      </p:sp>
      <p:sp>
        <p:nvSpPr>
          <p:cNvPr id="9" name="ZoneTexte 8">
            <a:extLst>
              <a:ext uri="{FF2B5EF4-FFF2-40B4-BE49-F238E27FC236}">
                <a16:creationId xmlns:a16="http://schemas.microsoft.com/office/drawing/2014/main" id="{A1756E11-E460-D942-A0DD-5199A1CC3208}"/>
              </a:ext>
            </a:extLst>
          </p:cNvPr>
          <p:cNvSpPr txBox="1"/>
          <p:nvPr/>
        </p:nvSpPr>
        <p:spPr>
          <a:xfrm>
            <a:off x="236316" y="6120835"/>
            <a:ext cx="6264584" cy="400110"/>
          </a:xfrm>
          <a:prstGeom prst="rect">
            <a:avLst/>
          </a:prstGeom>
          <a:noFill/>
        </p:spPr>
        <p:txBody>
          <a:bodyPr wrap="square" rtlCol="0">
            <a:spAutoFit/>
          </a:bodyPr>
          <a:lstStyle/>
          <a:p>
            <a:pPr algn="ctr"/>
            <a:r>
              <a:rPr lang="fr-FR" sz="2000" dirty="0"/>
              <a:t>Vérifier, de façon autonome, sa proposition de classement.</a:t>
            </a:r>
          </a:p>
        </p:txBody>
      </p:sp>
      <p:cxnSp>
        <p:nvCxnSpPr>
          <p:cNvPr id="11" name="Connecteur droit avec flèche 10">
            <a:extLst>
              <a:ext uri="{FF2B5EF4-FFF2-40B4-BE49-F238E27FC236}">
                <a16:creationId xmlns:a16="http://schemas.microsoft.com/office/drawing/2014/main" id="{98A7500A-9C56-884A-975D-467AA7E0A9AD}"/>
              </a:ext>
            </a:extLst>
          </p:cNvPr>
          <p:cNvCxnSpPr>
            <a:cxnSpLocks/>
          </p:cNvCxnSpPr>
          <p:nvPr/>
        </p:nvCxnSpPr>
        <p:spPr>
          <a:xfrm flipV="1">
            <a:off x="5378824" y="610620"/>
            <a:ext cx="1122076" cy="660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CB56E007-18CE-0D40-9168-07F262516C92}"/>
              </a:ext>
            </a:extLst>
          </p:cNvPr>
          <p:cNvCxnSpPr>
            <a:cxnSpLocks/>
          </p:cNvCxnSpPr>
          <p:nvPr/>
        </p:nvCxnSpPr>
        <p:spPr>
          <a:xfrm flipV="1">
            <a:off x="5461279" y="5460281"/>
            <a:ext cx="1122076" cy="660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6B36AB85-45C8-8D47-BCBF-E9EEABAE9966}"/>
              </a:ext>
            </a:extLst>
          </p:cNvPr>
          <p:cNvSpPr txBox="1"/>
          <p:nvPr/>
        </p:nvSpPr>
        <p:spPr>
          <a:xfrm>
            <a:off x="1442620" y="6475628"/>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Garamond" panose="02020404030301010803"/>
                <a:ea typeface="+mn-ea"/>
                <a:cs typeface="+mn-cs"/>
              </a:rPr>
              <a:t>CP-CE1 Béatrice </a:t>
            </a:r>
            <a:r>
              <a:rPr kumimoji="0" lang="fr-FR" sz="1200" b="0" i="1" u="none" strike="noStrike" kern="1200" cap="none" spc="0" normalizeH="0" baseline="0" noProof="0" dirty="0" err="1">
                <a:ln>
                  <a:noFill/>
                </a:ln>
                <a:effectLst/>
                <a:uLnTx/>
                <a:uFillTx/>
                <a:latin typeface="Garamond" panose="02020404030301010803"/>
                <a:ea typeface="+mn-ea"/>
                <a:cs typeface="+mn-cs"/>
              </a:rPr>
              <a:t>Audino</a:t>
            </a:r>
            <a:r>
              <a:rPr kumimoji="0" lang="fr-FR" sz="1200" b="0" i="1" u="none" strike="noStrike" kern="1200" cap="none" spc="0" normalizeH="0" baseline="0" noProof="0" dirty="0">
                <a:ln>
                  <a:noFill/>
                </a:ln>
                <a:effectLst/>
                <a:uLnTx/>
                <a:uFillTx/>
                <a:latin typeface="Garamond" panose="02020404030301010803"/>
                <a:ea typeface="+mn-ea"/>
                <a:cs typeface="+mn-cs"/>
              </a:rPr>
              <a:t> école Saint Barthélémy NICE</a:t>
            </a:r>
          </a:p>
        </p:txBody>
      </p:sp>
    </p:spTree>
    <p:extLst>
      <p:ext uri="{BB962C8B-B14F-4D97-AF65-F5344CB8AC3E}">
        <p14:creationId xmlns:p14="http://schemas.microsoft.com/office/powerpoint/2010/main" val="287314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C7E2119-BE6B-FB40-BC96-1C2339C70F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sp>
        <p:nvSpPr>
          <p:cNvPr id="10" name="Titre 1">
            <a:extLst>
              <a:ext uri="{FF2B5EF4-FFF2-40B4-BE49-F238E27FC236}">
                <a16:creationId xmlns:a16="http://schemas.microsoft.com/office/drawing/2014/main" id="{A7E36716-CAAB-1E4E-9A8E-025AACF1EEE5}"/>
              </a:ext>
            </a:extLst>
          </p:cNvPr>
          <p:cNvSpPr txBox="1">
            <a:spLocks/>
          </p:cNvSpPr>
          <p:nvPr/>
        </p:nvSpPr>
        <p:spPr>
          <a:xfrm>
            <a:off x="9115877" y="1444062"/>
            <a:ext cx="2782825" cy="24675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a:ln>
                  <a:noFill/>
                </a:ln>
                <a:solidFill>
                  <a:prstClr val="black"/>
                </a:solidFill>
                <a:effectLst/>
                <a:uLnTx/>
                <a:uFillTx/>
                <a:latin typeface="Garamond" panose="02020404030301010803"/>
                <a:ea typeface="+mn-ea"/>
                <a:cs typeface="+mn-cs"/>
              </a:rPr>
              <a:t>Un cahier aide-mémoire</a:t>
            </a:r>
          </a:p>
        </p:txBody>
      </p:sp>
      <p:sp>
        <p:nvSpPr>
          <p:cNvPr id="5" name="ZoneTexte 4">
            <a:extLst>
              <a:ext uri="{FF2B5EF4-FFF2-40B4-BE49-F238E27FC236}">
                <a16:creationId xmlns:a16="http://schemas.microsoft.com/office/drawing/2014/main" id="{B3CF1652-7660-7F4C-BE09-5203F844A827}"/>
              </a:ext>
            </a:extLst>
          </p:cNvPr>
          <p:cNvSpPr txBox="1"/>
          <p:nvPr/>
        </p:nvSpPr>
        <p:spPr>
          <a:xfrm>
            <a:off x="1962573" y="6292427"/>
            <a:ext cx="3489960" cy="274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rPr>
              <a:t>CE1 Maryline Cortes école Marie Curie </a:t>
            </a:r>
            <a:r>
              <a:rPr kumimoji="0" lang="fr-FR" sz="1200" b="0" i="1" u="none" strike="noStrike" kern="1200" cap="none" spc="0" normalizeH="0" baseline="0" noProof="0" dirty="0" err="1">
                <a:ln>
                  <a:noFill/>
                </a:ln>
                <a:solidFill>
                  <a:schemeClr val="bg1"/>
                </a:solidFill>
                <a:effectLst/>
                <a:uLnTx/>
                <a:uFillTx/>
                <a:latin typeface="Garamond" panose="02020404030301010803"/>
                <a:ea typeface="+mn-ea"/>
                <a:cs typeface="+mn-cs"/>
              </a:rPr>
              <a:t>Pégomas</a:t>
            </a:r>
            <a:endParaRPr kumimoji="0" lang="fr-FR" sz="1200" b="0" i="1" u="none" strike="noStrike" kern="1200" cap="none" spc="0" normalizeH="0" baseline="0" noProof="0" dirty="0">
              <a:ln>
                <a:noFill/>
              </a:ln>
              <a:solidFill>
                <a:schemeClr val="bg1"/>
              </a:solidFill>
              <a:effectLst/>
              <a:uLnTx/>
              <a:uFillTx/>
              <a:latin typeface="Garamond" panose="02020404030301010803"/>
              <a:ea typeface="+mn-ea"/>
              <a:cs typeface="+mn-cs"/>
            </a:endParaRPr>
          </a:p>
        </p:txBody>
      </p:sp>
      <p:pic>
        <p:nvPicPr>
          <p:cNvPr id="6" name="Image 5">
            <a:extLst>
              <a:ext uri="{FF2B5EF4-FFF2-40B4-BE49-F238E27FC236}">
                <a16:creationId xmlns:a16="http://schemas.microsoft.com/office/drawing/2014/main" id="{2684FEE5-A929-D445-A0D7-CB9C3D3E9B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93943" y="1034528"/>
            <a:ext cx="6118860" cy="4671257"/>
          </a:xfrm>
          <a:prstGeom prst="rect">
            <a:avLst/>
          </a:prstGeom>
          <a:ln>
            <a:solidFill>
              <a:schemeClr val="tx1"/>
            </a:solidFill>
          </a:ln>
        </p:spPr>
      </p:pic>
    </p:spTree>
    <p:extLst>
      <p:ext uri="{BB962C8B-B14F-4D97-AF65-F5344CB8AC3E}">
        <p14:creationId xmlns:p14="http://schemas.microsoft.com/office/powerpoint/2010/main" val="3567404188"/>
      </p:ext>
    </p:extLst>
  </p:cSld>
  <p:clrMapOvr>
    <a:overrideClrMapping bg1="lt1" tx1="dk1" bg2="lt2" tx2="dk2" accent1="accent1" accent2="accent2" accent3="accent3" accent4="accent4" accent5="accent5" accent6="accent6" hlink="hlink" folHlink="folHlink"/>
  </p:clrMapOvr>
  <p:transition spd="slow">
    <p:wheel spokes="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491E13-CEF5-0043-85AE-A34D029F9A3B}"/>
              </a:ext>
            </a:extLst>
          </p:cNvPr>
          <p:cNvSpPr>
            <a:spLocks noGrp="1"/>
          </p:cNvSpPr>
          <p:nvPr>
            <p:ph type="title"/>
          </p:nvPr>
        </p:nvSpPr>
        <p:spPr/>
        <p:txBody>
          <a:bodyPr/>
          <a:lstStyle/>
          <a:p>
            <a:r>
              <a:rPr lang="fr-FR" dirty="0"/>
              <a:t>Des temps d’institutionnalisation</a:t>
            </a:r>
          </a:p>
        </p:txBody>
      </p:sp>
      <p:sp>
        <p:nvSpPr>
          <p:cNvPr id="6" name="Espace réservé du contenu 5">
            <a:extLst>
              <a:ext uri="{FF2B5EF4-FFF2-40B4-BE49-F238E27FC236}">
                <a16:creationId xmlns:a16="http://schemas.microsoft.com/office/drawing/2014/main" id="{321EB662-331A-B047-9801-C9F9393E6DCB}"/>
              </a:ext>
            </a:extLst>
          </p:cNvPr>
          <p:cNvSpPr>
            <a:spLocks noGrp="1"/>
          </p:cNvSpPr>
          <p:nvPr>
            <p:ph idx="1"/>
          </p:nvPr>
        </p:nvSpPr>
        <p:spPr>
          <a:xfrm>
            <a:off x="465666" y="2681552"/>
            <a:ext cx="5630334" cy="2966508"/>
          </a:xfrm>
        </p:spPr>
        <p:txBody>
          <a:bodyPr>
            <a:normAutofit/>
          </a:bodyPr>
          <a:lstStyle/>
          <a:p>
            <a:r>
              <a:rPr lang="fr-FR" sz="3600" dirty="0"/>
              <a:t>Des traces écrites courtes</a:t>
            </a:r>
          </a:p>
          <a:p>
            <a:r>
              <a:rPr lang="fr-FR" sz="3600" dirty="0"/>
              <a:t>Des représentations schématisées</a:t>
            </a:r>
          </a:p>
          <a:p>
            <a:r>
              <a:rPr lang="fr-FR" sz="3600" dirty="0"/>
              <a:t>Des exemples</a:t>
            </a:r>
          </a:p>
        </p:txBody>
      </p:sp>
      <p:sp>
        <p:nvSpPr>
          <p:cNvPr id="7" name="Bulle rectangulaire à coins arrondis 6">
            <a:extLst>
              <a:ext uri="{FF2B5EF4-FFF2-40B4-BE49-F238E27FC236}">
                <a16:creationId xmlns:a16="http://schemas.microsoft.com/office/drawing/2014/main" id="{B62D3247-93AA-F341-9470-F2728737201F}"/>
              </a:ext>
            </a:extLst>
          </p:cNvPr>
          <p:cNvSpPr/>
          <p:nvPr/>
        </p:nvSpPr>
        <p:spPr>
          <a:xfrm>
            <a:off x="5401735" y="2328863"/>
            <a:ext cx="6324599" cy="2643187"/>
          </a:xfrm>
          <a:prstGeom prst="wedgeRoundRectCallou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Le cahier aide-mémoire présenté à la suite est simplement une illustration de ce qui peut être construit.</a:t>
            </a:r>
          </a:p>
          <a:p>
            <a:pPr algn="ctr"/>
            <a:r>
              <a:rPr lang="fr-FR" sz="2800" dirty="0">
                <a:solidFill>
                  <a:schemeClr val="tx1"/>
                </a:solidFill>
              </a:rPr>
              <a:t>Il est en évolution constante ….nous ne sommes qu’au début de l’année….</a:t>
            </a:r>
          </a:p>
        </p:txBody>
      </p:sp>
    </p:spTree>
    <p:extLst>
      <p:ext uri="{BB962C8B-B14F-4D97-AF65-F5344CB8AC3E}">
        <p14:creationId xmlns:p14="http://schemas.microsoft.com/office/powerpoint/2010/main" val="1900383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777F10F-E487-7242-A6AA-EE2995F6DE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22019" y="1093371"/>
            <a:ext cx="6118860" cy="4671257"/>
          </a:xfrm>
          <a:prstGeom prst="rect">
            <a:avLst/>
          </a:prstGeom>
          <a:ln>
            <a:solidFill>
              <a:schemeClr val="tx1"/>
            </a:solidFill>
          </a:ln>
        </p:spPr>
      </p:pic>
      <p:pic>
        <p:nvPicPr>
          <p:cNvPr id="8" name="Image 7">
            <a:extLst>
              <a:ext uri="{FF2B5EF4-FFF2-40B4-BE49-F238E27FC236}">
                <a16:creationId xmlns:a16="http://schemas.microsoft.com/office/drawing/2014/main" id="{3BFE517F-3A8F-9645-89D1-E73BDC5D90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745284" y="556259"/>
            <a:ext cx="5836920" cy="5745480"/>
          </a:xfrm>
          <a:prstGeom prst="rect">
            <a:avLst/>
          </a:prstGeom>
          <a:ln>
            <a:solidFill>
              <a:schemeClr val="tx1"/>
            </a:solidFill>
          </a:ln>
        </p:spPr>
      </p:pic>
      <p:sp>
        <p:nvSpPr>
          <p:cNvPr id="9" name="Espace réservé du numéro de diapositive 8">
            <a:extLst>
              <a:ext uri="{FF2B5EF4-FFF2-40B4-BE49-F238E27FC236}">
                <a16:creationId xmlns:a16="http://schemas.microsoft.com/office/drawing/2014/main" id="{0A9AA3AF-F58C-764D-9F3E-40351408C8FF}"/>
              </a:ext>
            </a:extLst>
          </p:cNvPr>
          <p:cNvSpPr>
            <a:spLocks noGrp="1"/>
          </p:cNvSpPr>
          <p:nvPr>
            <p:ph type="sldNum" sz="quarter" idx="12"/>
          </p:nvPr>
        </p:nvSpPr>
        <p:spPr/>
        <p:txBody>
          <a:bodyPr/>
          <a:lstStyle/>
          <a:p>
            <a:fld id="{2C867194-2900-B54C-B709-B68891998C79}" type="slidenum">
              <a:rPr lang="fr-FR" smtClean="0"/>
              <a:t>68</a:t>
            </a:fld>
            <a:endParaRPr lang="fr-FR"/>
          </a:p>
        </p:txBody>
      </p:sp>
    </p:spTree>
    <p:extLst>
      <p:ext uri="{BB962C8B-B14F-4D97-AF65-F5344CB8AC3E}">
        <p14:creationId xmlns:p14="http://schemas.microsoft.com/office/powerpoint/2010/main" val="3167047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931D3D8-CC25-714C-A9FF-2B6CAE109E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624840" y="480060"/>
            <a:ext cx="5775960" cy="5897880"/>
          </a:xfrm>
          <a:prstGeom prst="rect">
            <a:avLst/>
          </a:prstGeom>
          <a:ln>
            <a:solidFill>
              <a:schemeClr val="tx1"/>
            </a:solidFill>
          </a:ln>
        </p:spPr>
      </p:pic>
      <p:pic>
        <p:nvPicPr>
          <p:cNvPr id="5" name="Image 4">
            <a:extLst>
              <a:ext uri="{FF2B5EF4-FFF2-40B4-BE49-F238E27FC236}">
                <a16:creationId xmlns:a16="http://schemas.microsoft.com/office/drawing/2014/main" id="{A7CBAF07-3CFF-CD46-A852-0E810E8A1F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826316" y="1200974"/>
            <a:ext cx="6629400" cy="4456050"/>
          </a:xfrm>
          <a:prstGeom prst="rect">
            <a:avLst/>
          </a:prstGeom>
          <a:ln>
            <a:solidFill>
              <a:schemeClr val="tx1"/>
            </a:solidFill>
          </a:ln>
        </p:spPr>
      </p:pic>
      <p:sp>
        <p:nvSpPr>
          <p:cNvPr id="6" name="Espace réservé du numéro de diapositive 5">
            <a:extLst>
              <a:ext uri="{FF2B5EF4-FFF2-40B4-BE49-F238E27FC236}">
                <a16:creationId xmlns:a16="http://schemas.microsoft.com/office/drawing/2014/main" id="{8C8548D7-2CE0-DE40-BFAF-2AC64F04E633}"/>
              </a:ext>
            </a:extLst>
          </p:cNvPr>
          <p:cNvSpPr>
            <a:spLocks noGrp="1"/>
          </p:cNvSpPr>
          <p:nvPr>
            <p:ph type="sldNum" sz="quarter" idx="12"/>
          </p:nvPr>
        </p:nvSpPr>
        <p:spPr/>
        <p:txBody>
          <a:bodyPr/>
          <a:lstStyle/>
          <a:p>
            <a:fld id="{2C867194-2900-B54C-B709-B68891998C79}" type="slidenum">
              <a:rPr lang="fr-FR" smtClean="0"/>
              <a:t>69</a:t>
            </a:fld>
            <a:endParaRPr lang="fr-FR"/>
          </a:p>
        </p:txBody>
      </p:sp>
    </p:spTree>
    <p:extLst>
      <p:ext uri="{BB962C8B-B14F-4D97-AF65-F5344CB8AC3E}">
        <p14:creationId xmlns:p14="http://schemas.microsoft.com/office/powerpoint/2010/main" val="232304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1407603-7E78-7843-B9D5-BA092C799BCB}"/>
              </a:ext>
            </a:extLst>
          </p:cNvPr>
          <p:cNvSpPr>
            <a:spLocks noGrp="1"/>
          </p:cNvSpPr>
          <p:nvPr>
            <p:ph type="title"/>
          </p:nvPr>
        </p:nvSpPr>
        <p:spPr>
          <a:xfrm>
            <a:off x="9180576" y="1783080"/>
            <a:ext cx="2432304" cy="1645920"/>
          </a:xfrm>
        </p:spPr>
        <p:txBody>
          <a:bodyPr/>
          <a:lstStyle/>
          <a:p>
            <a:r>
              <a:rPr lang="fr-FR" sz="4800" dirty="0"/>
              <a:t>Les groupes dans le phrase</a:t>
            </a:r>
          </a:p>
        </p:txBody>
      </p:sp>
      <p:sp>
        <p:nvSpPr>
          <p:cNvPr id="9" name="Espace réservé du numéro de diapositive 8">
            <a:extLst>
              <a:ext uri="{FF2B5EF4-FFF2-40B4-BE49-F238E27FC236}">
                <a16:creationId xmlns:a16="http://schemas.microsoft.com/office/drawing/2014/main" id="{53E15D3D-CEF2-4047-B2AE-3CAB2FFCB0B5}"/>
              </a:ext>
            </a:extLst>
          </p:cNvPr>
          <p:cNvSpPr>
            <a:spLocks noGrp="1"/>
          </p:cNvSpPr>
          <p:nvPr>
            <p:ph type="sldNum" sz="quarter" idx="12"/>
          </p:nvPr>
        </p:nvSpPr>
        <p:spPr/>
        <p:txBody>
          <a:bodyPr/>
          <a:lstStyle/>
          <a:p>
            <a:fld id="{C1F279EB-0D07-AB47-B72B-F4F0FF081C94}" type="slidenum">
              <a:rPr lang="fr-FR" smtClean="0"/>
              <a:t>7</a:t>
            </a:fld>
            <a:endParaRPr lang="fr-FR"/>
          </a:p>
        </p:txBody>
      </p:sp>
      <p:sp>
        <p:nvSpPr>
          <p:cNvPr id="16" name="ZoneTexte 15">
            <a:extLst>
              <a:ext uri="{FF2B5EF4-FFF2-40B4-BE49-F238E27FC236}">
                <a16:creationId xmlns:a16="http://schemas.microsoft.com/office/drawing/2014/main" id="{7C01159B-EDE5-7D4F-973E-79B3632C3779}"/>
              </a:ext>
            </a:extLst>
          </p:cNvPr>
          <p:cNvSpPr txBox="1"/>
          <p:nvPr/>
        </p:nvSpPr>
        <p:spPr>
          <a:xfrm>
            <a:off x="332232" y="6208776"/>
            <a:ext cx="3489960" cy="274320"/>
          </a:xfrm>
          <a:prstGeom prst="rect">
            <a:avLst/>
          </a:prstGeom>
          <a:noFill/>
        </p:spPr>
        <p:txBody>
          <a:bodyPr wrap="square" rtlCol="0">
            <a:spAutoFit/>
          </a:bodyPr>
          <a:lstStyle/>
          <a:p>
            <a:pPr algn="ctr"/>
            <a:r>
              <a:rPr lang="fr-FR" sz="1200" i="1" dirty="0">
                <a:solidFill>
                  <a:schemeClr val="bg1"/>
                </a:solidFill>
              </a:rPr>
              <a:t>CP Sylvie Weil école Le </a:t>
            </a:r>
            <a:r>
              <a:rPr lang="fr-FR" sz="1200" i="1" dirty="0" err="1">
                <a:solidFill>
                  <a:schemeClr val="bg1"/>
                </a:solidFill>
              </a:rPr>
              <a:t>Devens</a:t>
            </a:r>
            <a:r>
              <a:rPr lang="fr-FR" sz="1200" i="1" dirty="0">
                <a:solidFill>
                  <a:schemeClr val="bg1"/>
                </a:solidFill>
              </a:rPr>
              <a:t> MOUGINS</a:t>
            </a:r>
          </a:p>
        </p:txBody>
      </p:sp>
      <p:pic>
        <p:nvPicPr>
          <p:cNvPr id="17" name="Image 16">
            <a:extLst>
              <a:ext uri="{FF2B5EF4-FFF2-40B4-BE49-F238E27FC236}">
                <a16:creationId xmlns:a16="http://schemas.microsoft.com/office/drawing/2014/main" id="{78847CAA-1E00-AF4E-A518-E8945F7EDD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rot="5400000">
            <a:off x="-180197" y="887334"/>
            <a:ext cx="5526853" cy="4501996"/>
          </a:xfrm>
          <a:prstGeom prst="rect">
            <a:avLst/>
          </a:prstGeom>
          <a:ln>
            <a:solidFill>
              <a:schemeClr val="tx1"/>
            </a:solidFill>
          </a:ln>
        </p:spPr>
      </p:pic>
      <p:pic>
        <p:nvPicPr>
          <p:cNvPr id="20" name="Image 19">
            <a:extLst>
              <a:ext uri="{FF2B5EF4-FFF2-40B4-BE49-F238E27FC236}">
                <a16:creationId xmlns:a16="http://schemas.microsoft.com/office/drawing/2014/main" id="{E18A3456-C376-844A-9D97-D93D2004EC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961"/>
          <a:stretch/>
        </p:blipFill>
        <p:spPr>
          <a:xfrm rot="5400000">
            <a:off x="5567240" y="2173994"/>
            <a:ext cx="2880323" cy="3744416"/>
          </a:xfrm>
          <a:prstGeom prst="rect">
            <a:avLst/>
          </a:prstGeom>
          <a:ln>
            <a:solidFill>
              <a:schemeClr val="tx1"/>
            </a:solidFill>
          </a:ln>
        </p:spPr>
      </p:pic>
    </p:spTree>
    <p:extLst>
      <p:ext uri="{BB962C8B-B14F-4D97-AF65-F5344CB8AC3E}">
        <p14:creationId xmlns:p14="http://schemas.microsoft.com/office/powerpoint/2010/main" val="2207159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FD2DB4-9EB6-9E4C-8DD6-BCCD4015FB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76472" y="1024174"/>
            <a:ext cx="6477001" cy="4809654"/>
          </a:xfrm>
          <a:prstGeom prst="rect">
            <a:avLst/>
          </a:prstGeom>
          <a:ln>
            <a:solidFill>
              <a:schemeClr val="tx1"/>
            </a:solidFill>
          </a:ln>
        </p:spPr>
      </p:pic>
      <p:pic>
        <p:nvPicPr>
          <p:cNvPr id="5" name="Image 4">
            <a:extLst>
              <a:ext uri="{FF2B5EF4-FFF2-40B4-BE49-F238E27FC236}">
                <a16:creationId xmlns:a16="http://schemas.microsoft.com/office/drawing/2014/main" id="{F8F3E447-8F94-9B45-9392-3A95207751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208406" y="1078094"/>
            <a:ext cx="6697980" cy="4922792"/>
          </a:xfrm>
          <a:prstGeom prst="rect">
            <a:avLst/>
          </a:prstGeom>
          <a:ln>
            <a:solidFill>
              <a:schemeClr val="tx1"/>
            </a:solidFill>
          </a:ln>
        </p:spPr>
      </p:pic>
      <p:sp>
        <p:nvSpPr>
          <p:cNvPr id="6" name="Espace réservé du numéro de diapositive 5">
            <a:extLst>
              <a:ext uri="{FF2B5EF4-FFF2-40B4-BE49-F238E27FC236}">
                <a16:creationId xmlns:a16="http://schemas.microsoft.com/office/drawing/2014/main" id="{373BA478-A7A6-8E4A-A339-133D8ABF3474}"/>
              </a:ext>
            </a:extLst>
          </p:cNvPr>
          <p:cNvSpPr>
            <a:spLocks noGrp="1"/>
          </p:cNvSpPr>
          <p:nvPr>
            <p:ph type="sldNum" sz="quarter" idx="12"/>
          </p:nvPr>
        </p:nvSpPr>
        <p:spPr/>
        <p:txBody>
          <a:bodyPr/>
          <a:lstStyle/>
          <a:p>
            <a:fld id="{2C867194-2900-B54C-B709-B68891998C79}" type="slidenum">
              <a:rPr lang="fr-FR" smtClean="0"/>
              <a:t>70</a:t>
            </a:fld>
            <a:endParaRPr lang="fr-FR"/>
          </a:p>
        </p:txBody>
      </p:sp>
    </p:spTree>
    <p:extLst>
      <p:ext uri="{BB962C8B-B14F-4D97-AF65-F5344CB8AC3E}">
        <p14:creationId xmlns:p14="http://schemas.microsoft.com/office/powerpoint/2010/main" val="725139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DC984F4-761D-D548-8AFF-3B4A919791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8638" y="609600"/>
            <a:ext cx="8646747" cy="5455920"/>
          </a:xfrm>
          <a:prstGeom prst="rect">
            <a:avLst/>
          </a:prstGeom>
          <a:ln>
            <a:solidFill>
              <a:schemeClr val="tx1"/>
            </a:solidFill>
          </a:ln>
        </p:spPr>
      </p:pic>
      <p:sp>
        <p:nvSpPr>
          <p:cNvPr id="4" name="Espace réservé du numéro de diapositive 3">
            <a:extLst>
              <a:ext uri="{FF2B5EF4-FFF2-40B4-BE49-F238E27FC236}">
                <a16:creationId xmlns:a16="http://schemas.microsoft.com/office/drawing/2014/main" id="{B0732030-42B8-8F48-BAE0-D1FA1DC711A2}"/>
              </a:ext>
            </a:extLst>
          </p:cNvPr>
          <p:cNvSpPr>
            <a:spLocks noGrp="1"/>
          </p:cNvSpPr>
          <p:nvPr>
            <p:ph type="sldNum" sz="quarter" idx="12"/>
          </p:nvPr>
        </p:nvSpPr>
        <p:spPr/>
        <p:txBody>
          <a:bodyPr/>
          <a:lstStyle/>
          <a:p>
            <a:fld id="{2C867194-2900-B54C-B709-B68891998C79}" type="slidenum">
              <a:rPr lang="fr-FR" smtClean="0"/>
              <a:t>71</a:t>
            </a:fld>
            <a:endParaRPr lang="fr-FR"/>
          </a:p>
        </p:txBody>
      </p:sp>
    </p:spTree>
    <p:extLst>
      <p:ext uri="{BB962C8B-B14F-4D97-AF65-F5344CB8AC3E}">
        <p14:creationId xmlns:p14="http://schemas.microsoft.com/office/powerpoint/2010/main" val="3075883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990C285-ECE6-274B-88B4-C5CE88D766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22864" y="1143944"/>
            <a:ext cx="6248400" cy="4570111"/>
          </a:xfrm>
          <a:prstGeom prst="rect">
            <a:avLst/>
          </a:prstGeom>
          <a:ln>
            <a:solidFill>
              <a:schemeClr val="tx1"/>
            </a:solidFill>
          </a:ln>
        </p:spPr>
      </p:pic>
      <p:pic>
        <p:nvPicPr>
          <p:cNvPr id="7" name="Image 6">
            <a:extLst>
              <a:ext uri="{FF2B5EF4-FFF2-40B4-BE49-F238E27FC236}">
                <a16:creationId xmlns:a16="http://schemas.microsoft.com/office/drawing/2014/main" id="{40D3F2D0-B73A-D74C-94FC-3BAA868DC4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336843" y="1320482"/>
            <a:ext cx="6248401" cy="4399916"/>
          </a:xfrm>
          <a:prstGeom prst="rect">
            <a:avLst/>
          </a:prstGeom>
          <a:ln>
            <a:solidFill>
              <a:schemeClr val="tx1"/>
            </a:solidFill>
          </a:ln>
        </p:spPr>
      </p:pic>
      <p:sp>
        <p:nvSpPr>
          <p:cNvPr id="8" name="Espace réservé du numéro de diapositive 7">
            <a:extLst>
              <a:ext uri="{FF2B5EF4-FFF2-40B4-BE49-F238E27FC236}">
                <a16:creationId xmlns:a16="http://schemas.microsoft.com/office/drawing/2014/main" id="{98367665-73A9-894A-9F5B-6FBF4C74596F}"/>
              </a:ext>
            </a:extLst>
          </p:cNvPr>
          <p:cNvSpPr>
            <a:spLocks noGrp="1"/>
          </p:cNvSpPr>
          <p:nvPr>
            <p:ph type="sldNum" sz="quarter" idx="12"/>
          </p:nvPr>
        </p:nvSpPr>
        <p:spPr/>
        <p:txBody>
          <a:bodyPr/>
          <a:lstStyle/>
          <a:p>
            <a:fld id="{2C867194-2900-B54C-B709-B68891998C79}" type="slidenum">
              <a:rPr lang="fr-FR" smtClean="0"/>
              <a:t>72</a:t>
            </a:fld>
            <a:endParaRPr lang="fr-FR"/>
          </a:p>
        </p:txBody>
      </p:sp>
    </p:spTree>
    <p:extLst>
      <p:ext uri="{BB962C8B-B14F-4D97-AF65-F5344CB8AC3E}">
        <p14:creationId xmlns:p14="http://schemas.microsoft.com/office/powerpoint/2010/main" val="2211563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702A10-8CAD-3745-A18D-B59A16EBFA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2880360" y="822960"/>
            <a:ext cx="6217920" cy="5212080"/>
          </a:xfrm>
          <a:prstGeom prst="rect">
            <a:avLst/>
          </a:prstGeom>
          <a:ln>
            <a:solidFill>
              <a:schemeClr val="tx1"/>
            </a:solidFill>
          </a:ln>
        </p:spPr>
      </p:pic>
      <p:sp>
        <p:nvSpPr>
          <p:cNvPr id="4" name="Espace réservé du numéro de diapositive 3">
            <a:extLst>
              <a:ext uri="{FF2B5EF4-FFF2-40B4-BE49-F238E27FC236}">
                <a16:creationId xmlns:a16="http://schemas.microsoft.com/office/drawing/2014/main" id="{97477220-4EB3-6344-86EA-BEA2F5DD1B0B}"/>
              </a:ext>
            </a:extLst>
          </p:cNvPr>
          <p:cNvSpPr>
            <a:spLocks noGrp="1"/>
          </p:cNvSpPr>
          <p:nvPr>
            <p:ph type="sldNum" sz="quarter" idx="12"/>
          </p:nvPr>
        </p:nvSpPr>
        <p:spPr/>
        <p:txBody>
          <a:bodyPr/>
          <a:lstStyle/>
          <a:p>
            <a:fld id="{2C867194-2900-B54C-B709-B68891998C79}" type="slidenum">
              <a:rPr lang="fr-FR" smtClean="0"/>
              <a:t>73</a:t>
            </a:fld>
            <a:endParaRPr lang="fr-FR"/>
          </a:p>
        </p:txBody>
      </p:sp>
    </p:spTree>
    <p:extLst>
      <p:ext uri="{BB962C8B-B14F-4D97-AF65-F5344CB8AC3E}">
        <p14:creationId xmlns:p14="http://schemas.microsoft.com/office/powerpoint/2010/main" val="1573755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2C025D-CA70-F040-9D69-AE8952159D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563763" y="1173363"/>
            <a:ext cx="6583680" cy="4511274"/>
          </a:xfrm>
          <a:prstGeom prst="rect">
            <a:avLst/>
          </a:prstGeom>
          <a:ln>
            <a:solidFill>
              <a:schemeClr val="tx1"/>
            </a:solidFill>
          </a:ln>
        </p:spPr>
      </p:pic>
      <p:pic>
        <p:nvPicPr>
          <p:cNvPr id="10" name="Image 9">
            <a:extLst>
              <a:ext uri="{FF2B5EF4-FFF2-40B4-BE49-F238E27FC236}">
                <a16:creationId xmlns:a16="http://schemas.microsoft.com/office/drawing/2014/main" id="{C5EC1A04-B988-4145-BB5A-67995DE12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136173" y="990891"/>
            <a:ext cx="6370320" cy="4876215"/>
          </a:xfrm>
          <a:prstGeom prst="rect">
            <a:avLst/>
          </a:prstGeom>
          <a:ln>
            <a:solidFill>
              <a:schemeClr val="tx1"/>
            </a:solidFill>
          </a:ln>
        </p:spPr>
      </p:pic>
      <p:sp>
        <p:nvSpPr>
          <p:cNvPr id="11" name="Espace réservé du numéro de diapositive 10">
            <a:extLst>
              <a:ext uri="{FF2B5EF4-FFF2-40B4-BE49-F238E27FC236}">
                <a16:creationId xmlns:a16="http://schemas.microsoft.com/office/drawing/2014/main" id="{E781DFFE-B3F6-F14E-B4FF-ABC62FD39FD9}"/>
              </a:ext>
            </a:extLst>
          </p:cNvPr>
          <p:cNvSpPr>
            <a:spLocks noGrp="1"/>
          </p:cNvSpPr>
          <p:nvPr>
            <p:ph type="sldNum" sz="quarter" idx="12"/>
          </p:nvPr>
        </p:nvSpPr>
        <p:spPr/>
        <p:txBody>
          <a:bodyPr/>
          <a:lstStyle/>
          <a:p>
            <a:fld id="{2C867194-2900-B54C-B709-B68891998C79}" type="slidenum">
              <a:rPr lang="fr-FR" smtClean="0"/>
              <a:t>74</a:t>
            </a:fld>
            <a:endParaRPr lang="fr-FR"/>
          </a:p>
        </p:txBody>
      </p:sp>
    </p:spTree>
    <p:extLst>
      <p:ext uri="{BB962C8B-B14F-4D97-AF65-F5344CB8AC3E}">
        <p14:creationId xmlns:p14="http://schemas.microsoft.com/office/powerpoint/2010/main" val="112129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C7E2119-BE6B-FB40-BC96-1C2339C70F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sp>
        <p:nvSpPr>
          <p:cNvPr id="10" name="Titre 1">
            <a:extLst>
              <a:ext uri="{FF2B5EF4-FFF2-40B4-BE49-F238E27FC236}">
                <a16:creationId xmlns:a16="http://schemas.microsoft.com/office/drawing/2014/main" id="{A7E36716-CAAB-1E4E-9A8E-025AACF1EEE5}"/>
              </a:ext>
            </a:extLst>
          </p:cNvPr>
          <p:cNvSpPr txBox="1">
            <a:spLocks/>
          </p:cNvSpPr>
          <p:nvPr/>
        </p:nvSpPr>
        <p:spPr>
          <a:xfrm>
            <a:off x="9115877" y="1444062"/>
            <a:ext cx="2782825" cy="24675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a:ln>
                  <a:noFill/>
                </a:ln>
                <a:solidFill>
                  <a:prstClr val="black"/>
                </a:solidFill>
                <a:effectLst/>
                <a:uLnTx/>
                <a:uFillTx/>
                <a:latin typeface="Garamond" panose="02020404030301010803"/>
                <a:ea typeface="+mn-ea"/>
                <a:cs typeface="+mn-cs"/>
              </a:rPr>
              <a:t>A retenir</a:t>
            </a:r>
          </a:p>
        </p:txBody>
      </p:sp>
      <p:pic>
        <p:nvPicPr>
          <p:cNvPr id="9" name="Image 8">
            <a:extLst>
              <a:ext uri="{FF2B5EF4-FFF2-40B4-BE49-F238E27FC236}">
                <a16:creationId xmlns:a16="http://schemas.microsoft.com/office/drawing/2014/main" id="{7452E9CC-9EE7-7548-A7E5-D4D61EDF3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5365" y="277368"/>
            <a:ext cx="4876799" cy="6014076"/>
          </a:xfrm>
          <a:prstGeom prst="rect">
            <a:avLst/>
          </a:prstGeom>
        </p:spPr>
      </p:pic>
    </p:spTree>
    <p:extLst>
      <p:ext uri="{BB962C8B-B14F-4D97-AF65-F5344CB8AC3E}">
        <p14:creationId xmlns:p14="http://schemas.microsoft.com/office/powerpoint/2010/main" val="857084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0BD3B1-9F20-A947-8F5E-6C12B7C32369}"/>
              </a:ext>
            </a:extLst>
          </p:cNvPr>
          <p:cNvSpPr txBox="1"/>
          <p:nvPr/>
        </p:nvSpPr>
        <p:spPr>
          <a:xfrm>
            <a:off x="0" y="0"/>
            <a:ext cx="12192000" cy="6863417"/>
          </a:xfrm>
          <a:prstGeom prst="rect">
            <a:avLst/>
          </a:prstGeom>
          <a:noFill/>
        </p:spPr>
        <p:txBody>
          <a:bodyPr wrap="square" rtlCol="0">
            <a:spAutoFit/>
          </a:bodyPr>
          <a:lstStyle/>
          <a:p>
            <a:pPr marL="685800" indent="-685800">
              <a:buFont typeface="Arial" panose="020B0604020202020204" pitchFamily="34" charset="0"/>
              <a:buChar char="•"/>
            </a:pPr>
            <a:r>
              <a:rPr lang="fr-FR" sz="4400" dirty="0">
                <a:latin typeface="Bell MT" panose="02020503060305020303" pitchFamily="18" charset="77"/>
              </a:rPr>
              <a:t>Privilégier l’analyse d’une phrase.</a:t>
            </a:r>
          </a:p>
          <a:p>
            <a:pPr marL="685800" indent="-685800">
              <a:buFont typeface="Arial" panose="020B0604020202020204" pitchFamily="34" charset="0"/>
              <a:buChar char="•"/>
            </a:pPr>
            <a:r>
              <a:rPr lang="fr-FR" sz="4400" dirty="0">
                <a:latin typeface="Bell MT" panose="02020503060305020303" pitchFamily="18" charset="77"/>
              </a:rPr>
              <a:t>Mémoriser des faits de langue stables.</a:t>
            </a:r>
          </a:p>
          <a:p>
            <a:pPr marL="685800" indent="-685800">
              <a:buFont typeface="Arial" panose="020B0604020202020204" pitchFamily="34" charset="0"/>
              <a:buChar char="•"/>
            </a:pPr>
            <a:r>
              <a:rPr lang="fr-FR" sz="4400" dirty="0">
                <a:latin typeface="Bell MT" panose="02020503060305020303" pitchFamily="18" charset="77"/>
              </a:rPr>
              <a:t>Collecter, observer et consolider les apprentissages par des activités ritualisées quotidiennes.</a:t>
            </a:r>
          </a:p>
          <a:p>
            <a:pPr marL="685800" indent="-685800">
              <a:buFont typeface="Arial" panose="020B0604020202020204" pitchFamily="34" charset="0"/>
              <a:buChar char="•"/>
            </a:pPr>
            <a:r>
              <a:rPr lang="fr-FR" sz="4400" dirty="0">
                <a:latin typeface="Bell MT" panose="02020503060305020303" pitchFamily="18" charset="77"/>
              </a:rPr>
              <a:t>Questionner pour appréhender les variations? (morphologiques et flexionnelles)</a:t>
            </a:r>
          </a:p>
          <a:p>
            <a:pPr marL="685800" indent="-685800">
              <a:buFont typeface="Arial" panose="020B0604020202020204" pitchFamily="34" charset="0"/>
              <a:buChar char="•"/>
            </a:pPr>
            <a:r>
              <a:rPr lang="fr-FR" sz="4400" dirty="0">
                <a:latin typeface="Bell MT" panose="02020503060305020303" pitchFamily="18" charset="77"/>
              </a:rPr>
              <a:t>Inscrire l’orthographe dans le processus d’écriture.</a:t>
            </a:r>
          </a:p>
          <a:p>
            <a:pPr marL="685800" indent="-685800">
              <a:buFont typeface="Arial" panose="020B0604020202020204" pitchFamily="34" charset="0"/>
              <a:buChar char="•"/>
            </a:pPr>
            <a:r>
              <a:rPr lang="fr-FR" sz="4400" dirty="0">
                <a:latin typeface="Bell MT" panose="02020503060305020303" pitchFamily="18" charset="77"/>
              </a:rPr>
              <a:t>Encoder tous les jours.</a:t>
            </a:r>
          </a:p>
        </p:txBody>
      </p:sp>
    </p:spTree>
    <p:extLst>
      <p:ext uri="{BB962C8B-B14F-4D97-AF65-F5344CB8AC3E}">
        <p14:creationId xmlns:p14="http://schemas.microsoft.com/office/powerpoint/2010/main" val="27776007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4EC1B-27B0-134D-B6BC-41264E2DDEC9}"/>
              </a:ext>
            </a:extLst>
          </p:cNvPr>
          <p:cNvSpPr>
            <a:spLocks noGrp="1"/>
          </p:cNvSpPr>
          <p:nvPr>
            <p:ph type="ctrTitle"/>
          </p:nvPr>
        </p:nvSpPr>
        <p:spPr/>
        <p:txBody>
          <a:bodyPr/>
          <a:lstStyle/>
          <a:p>
            <a:r>
              <a:rPr lang="fr-FR" dirty="0"/>
              <a:t>bibliographie</a:t>
            </a:r>
          </a:p>
        </p:txBody>
      </p:sp>
      <p:sp>
        <p:nvSpPr>
          <p:cNvPr id="3" name="Espace réservé du numéro de diapositive 2">
            <a:extLst>
              <a:ext uri="{FF2B5EF4-FFF2-40B4-BE49-F238E27FC236}">
                <a16:creationId xmlns:a16="http://schemas.microsoft.com/office/drawing/2014/main" id="{DC7E2119-BE6B-FB40-BC96-1C2339C70F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279EB-0D07-AB47-B72B-F4F0FF081C94}" type="slidenum">
              <a:rPr kumimoji="0" lang="fr-FR" sz="1000" b="0" i="0" u="none" strike="noStrike" kern="1200" cap="none" spc="0" normalizeH="0" baseline="0" noProof="0" smtClean="0">
                <a:ln>
                  <a:noFill/>
                </a:ln>
                <a:solidFill>
                  <a:prstClr val="black">
                    <a:lumMod val="75000"/>
                    <a:lumOff val="25000"/>
                  </a:prstClr>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fr-FR" sz="1000" b="0" i="0" u="none" strike="noStrike" kern="1200" cap="none" spc="0" normalizeH="0" baseline="0" noProof="0">
              <a:ln>
                <a:noFill/>
              </a:ln>
              <a:solidFill>
                <a:prstClr val="black">
                  <a:lumMod val="75000"/>
                  <a:lumOff val="2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959706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748FB9AB-2DE8-2B46-8722-7299A0399367}"/>
              </a:ext>
            </a:extLst>
          </p:cNvPr>
          <p:cNvGraphicFramePr>
            <a:graphicFrameLocks noGrp="1"/>
          </p:cNvGraphicFramePr>
          <p:nvPr>
            <p:extLst>
              <p:ext uri="{D42A27DB-BD31-4B8C-83A1-F6EECF244321}">
                <p14:modId xmlns:p14="http://schemas.microsoft.com/office/powerpoint/2010/main" val="179797928"/>
              </p:ext>
            </p:extLst>
          </p:nvPr>
        </p:nvGraphicFramePr>
        <p:xfrm>
          <a:off x="381000" y="271122"/>
          <a:ext cx="11430000" cy="6253330"/>
        </p:xfrm>
        <a:graphic>
          <a:graphicData uri="http://schemas.openxmlformats.org/drawingml/2006/table">
            <a:tbl>
              <a:tblPr firstRow="1" bandRow="1">
                <a:tableStyleId>{16D9F66E-5EB9-4882-86FB-DCBF35E3C3E4}</a:tableStyleId>
              </a:tblPr>
              <a:tblGrid>
                <a:gridCol w="5715000">
                  <a:extLst>
                    <a:ext uri="{9D8B030D-6E8A-4147-A177-3AD203B41FA5}">
                      <a16:colId xmlns:a16="http://schemas.microsoft.com/office/drawing/2014/main" val="716680900"/>
                    </a:ext>
                  </a:extLst>
                </a:gridCol>
                <a:gridCol w="5715000">
                  <a:extLst>
                    <a:ext uri="{9D8B030D-6E8A-4147-A177-3AD203B41FA5}">
                      <a16:colId xmlns:a16="http://schemas.microsoft.com/office/drawing/2014/main" val="3342502882"/>
                    </a:ext>
                  </a:extLst>
                </a:gridCol>
              </a:tblGrid>
              <a:tr h="675490">
                <a:tc>
                  <a:txBody>
                    <a:bodyPr/>
                    <a:lstStyle/>
                    <a:p>
                      <a:pPr algn="ctr"/>
                      <a:r>
                        <a:rPr lang="fr-FR" sz="2400" b="0" dirty="0">
                          <a:solidFill>
                            <a:schemeClr val="tx1"/>
                          </a:solidFill>
                        </a:rPr>
                        <a:t>Ouvrages didactiques et manuels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2400" b="0" kern="1200" dirty="0">
                          <a:solidFill>
                            <a:schemeClr val="tx1"/>
                          </a:solidFill>
                        </a:rPr>
                        <a:t>Articles de recherche</a:t>
                      </a:r>
                      <a:endParaRPr lang="fr-FR" sz="2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591610"/>
                  </a:ext>
                </a:extLst>
              </a:tr>
              <a:tr h="5229902">
                <a:tc>
                  <a:txBody>
                    <a:bodyPr/>
                    <a:lstStyle/>
                    <a:p>
                      <a:pPr marL="285750" indent="-285750">
                        <a:buFont typeface="Arial" panose="020B0604020202020204" pitchFamily="34" charset="0"/>
                        <a:buChar char="•"/>
                      </a:pPr>
                      <a:r>
                        <a:rPr lang="fr-FR" sz="2000" b="0" dirty="0"/>
                        <a:t>La grammaire du français</a:t>
                      </a:r>
                    </a:p>
                    <a:p>
                      <a:pPr marL="0" indent="0">
                        <a:buFontTx/>
                        <a:buNone/>
                      </a:pPr>
                      <a:r>
                        <a:rPr lang="fr-FR" sz="2000" b="0" dirty="0"/>
                        <a:t>https://</a:t>
                      </a:r>
                      <a:r>
                        <a:rPr lang="fr-FR" sz="2000" b="0" dirty="0" err="1"/>
                        <a:t>eduscol.education.fr</a:t>
                      </a:r>
                      <a:r>
                        <a:rPr lang="fr-FR" sz="2000" b="0" dirty="0"/>
                        <a:t>/cid153085/grammaire-</a:t>
                      </a:r>
                      <a:r>
                        <a:rPr lang="fr-FR" sz="2000" b="0" dirty="0" err="1"/>
                        <a:t>francais.html</a:t>
                      </a:r>
                      <a:endParaRPr lang="fr-FR" sz="2000" b="0" dirty="0"/>
                    </a:p>
                    <a:p>
                      <a:pPr marL="285750" indent="-285750">
                        <a:buFont typeface="Arial" panose="020B0604020202020204" pitchFamily="34" charset="0"/>
                        <a:buChar char="•"/>
                      </a:pPr>
                      <a:r>
                        <a:rPr lang="fr-FR" sz="2000" b="0" dirty="0"/>
                        <a:t>Comment enseigner l’orthographe aujourd’hui ? Catherine </a:t>
                      </a:r>
                      <a:r>
                        <a:rPr lang="fr-FR" sz="2000" b="0" dirty="0" err="1"/>
                        <a:t>Brissaud</a:t>
                      </a:r>
                      <a:r>
                        <a:rPr lang="fr-FR" sz="2000" b="0" dirty="0"/>
                        <a:t> et Danièle </a:t>
                      </a:r>
                      <a:r>
                        <a:rPr lang="fr-FR" sz="2000" b="0" dirty="0" err="1"/>
                        <a:t>Cogis</a:t>
                      </a:r>
                      <a:endParaRPr lang="fr-FR" sz="2000" b="0" dirty="0"/>
                    </a:p>
                    <a:p>
                      <a:pPr marL="285750" indent="-285750">
                        <a:buFont typeface="Arial" panose="020B0604020202020204" pitchFamily="34" charset="0"/>
                        <a:buChar char="•"/>
                      </a:pPr>
                      <a:r>
                        <a:rPr lang="fr-FR" sz="2000" b="0" dirty="0"/>
                        <a:t>Quelle grammaire enseigner ? Jean-Christophe </a:t>
                      </a:r>
                      <a:r>
                        <a:rPr lang="fr-FR" sz="2000" b="0" dirty="0" err="1"/>
                        <a:t>Pellat</a:t>
                      </a:r>
                      <a:r>
                        <a:rPr lang="fr-FR" sz="2000" b="0" dirty="0"/>
                        <a:t> et Annie </a:t>
                      </a:r>
                      <a:r>
                        <a:rPr lang="fr-FR" sz="2000" b="0" dirty="0" err="1"/>
                        <a:t>Camenish</a:t>
                      </a:r>
                      <a:endParaRPr lang="fr-FR" sz="2000" b="0" dirty="0"/>
                    </a:p>
                    <a:p>
                      <a:pPr marL="285750" indent="-285750">
                        <a:buFont typeface="Arial" panose="020B0604020202020204" pitchFamily="34" charset="0"/>
                        <a:buChar char="•"/>
                      </a:pPr>
                      <a:r>
                        <a:rPr lang="fr-FR" sz="2000" b="0" dirty="0"/>
                        <a:t>Réussir en orthographe Micheline Cellier</a:t>
                      </a:r>
                    </a:p>
                    <a:p>
                      <a:pPr marL="285750" indent="-285750">
                        <a:buFont typeface="Arial" panose="020B0604020202020204" pitchFamily="34" charset="0"/>
                        <a:buChar char="•"/>
                      </a:pPr>
                      <a:r>
                        <a:rPr lang="fr-FR" sz="2000" b="0" dirty="0"/>
                        <a:t>Réussir en grammaire  Françoise Bellanger et Aurélie Raoul-Bellanger</a:t>
                      </a:r>
                    </a:p>
                    <a:p>
                      <a:pPr marL="285750" indent="-285750">
                        <a:buFont typeface="Arial" panose="020B0604020202020204" pitchFamily="34" charset="0"/>
                        <a:buChar char="•"/>
                      </a:pPr>
                      <a:r>
                        <a:rPr lang="fr-FR" sz="2000" b="0" dirty="0"/>
                        <a:t>CLEO Antoine </a:t>
                      </a:r>
                      <a:r>
                        <a:rPr lang="fr-FR" sz="2000" b="0" dirty="0" err="1"/>
                        <a:t>Fetet</a:t>
                      </a:r>
                      <a:endParaRPr lang="fr-FR" sz="2000" b="0" dirty="0"/>
                    </a:p>
                    <a:p>
                      <a:pPr marL="285750" indent="-285750">
                        <a:buFont typeface="Arial" panose="020B0604020202020204" pitchFamily="34" charset="0"/>
                        <a:buChar char="•"/>
                      </a:pPr>
                      <a:r>
                        <a:rPr lang="fr-FR" sz="2000" b="0" dirty="0"/>
                        <a:t>Mon année de </a:t>
                      </a:r>
                      <a:r>
                        <a:rPr lang="fr-FR" sz="2000" b="0"/>
                        <a:t>français Françoise Picot</a:t>
                      </a:r>
                      <a:endParaRPr lang="fr-FR"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2000" b="0" kern="1200" dirty="0">
                          <a:solidFill>
                            <a:schemeClr val="dk1"/>
                          </a:solidFill>
                        </a:rPr>
                        <a:t>Enseignements de la grammaire : contenus linguistique et enjeux didactiques</a:t>
                      </a:r>
                    </a:p>
                    <a:p>
                      <a:pPr marL="0" indent="0">
                        <a:buFontTx/>
                        <a:buNone/>
                      </a:pPr>
                      <a:r>
                        <a:rPr lang="fr-FR" sz="2000" dirty="0">
                          <a:hlinkClick r:id="rId2"/>
                        </a:rPr>
                        <a:t>https://www.cairn.info/revue-le-francais-aujourd-hui-2016-1-page-3.htm</a:t>
                      </a:r>
                      <a:endParaRPr lang="fr-FR" sz="2000" dirty="0"/>
                    </a:p>
                    <a:p>
                      <a:pPr marL="0" indent="0">
                        <a:buFontTx/>
                        <a:buNone/>
                      </a:pPr>
                      <a:endParaRPr lang="fr-FR" sz="2000" dirty="0"/>
                    </a:p>
                    <a:p>
                      <a:pPr marL="285750" indent="-285750">
                        <a:buFont typeface="Arial" panose="020B0604020202020204" pitchFamily="34" charset="0"/>
                        <a:buChar char="•"/>
                      </a:pPr>
                      <a:r>
                        <a:rPr lang="fr-FR" sz="2000" b="0" kern="1200" dirty="0">
                          <a:solidFill>
                            <a:schemeClr val="dk1"/>
                          </a:solidFill>
                        </a:rPr>
                        <a:t>Nouveaux programmes et étude de la langue</a:t>
                      </a:r>
                    </a:p>
                    <a:p>
                      <a:pPr marL="0" indent="0">
                        <a:buFontTx/>
                        <a:buNone/>
                      </a:pPr>
                      <a:r>
                        <a:rPr lang="fr-FR" sz="2000" dirty="0">
                          <a:hlinkClick r:id="rId3"/>
                        </a:rPr>
                        <a:t>https://www.cairn.info/revue-le-francais-aujourd-hui-2017-3-page-5.htm</a:t>
                      </a:r>
                      <a:endParaRPr lang="fr-FR" sz="2000" dirty="0"/>
                    </a:p>
                    <a:p>
                      <a:pPr marL="0" indent="0">
                        <a:buFontTx/>
                        <a:buNone/>
                      </a:pPr>
                      <a:endParaRPr lang="fr-FR" sz="2000" dirty="0"/>
                    </a:p>
                    <a:p>
                      <a:pPr marL="285750" indent="-285750">
                        <a:buFont typeface="Arial" panose="020B0604020202020204" pitchFamily="34" charset="0"/>
                        <a:buChar char="•"/>
                      </a:pPr>
                      <a:r>
                        <a:rPr lang="fr-FR" sz="2000" b="0" kern="1200" dirty="0">
                          <a:solidFill>
                            <a:schemeClr val="dk1"/>
                          </a:solidFill>
                        </a:rPr>
                        <a:t>Tous capables de faire de la grammaire, pourquoi et comment ?</a:t>
                      </a:r>
                    </a:p>
                    <a:p>
                      <a:pPr marL="0" indent="0">
                        <a:buFontTx/>
                        <a:buNone/>
                      </a:pPr>
                      <a:r>
                        <a:rPr lang="fr-FR" sz="2000" dirty="0">
                          <a:hlinkClick r:id="rId4"/>
                        </a:rPr>
                        <a:t>https://www.cairn.info/revue-le-francais-aujourd-hui-2014-2-page-27.htm</a:t>
                      </a:r>
                      <a:endParaRPr lang="fr-FR" sz="2000" dirty="0"/>
                    </a:p>
                    <a:p>
                      <a:pPr marL="0" indent="0">
                        <a:buFontTx/>
                        <a:buNone/>
                      </a:pPr>
                      <a:endParaRPr lang="fr-FR" sz="2000" dirty="0"/>
                    </a:p>
                    <a:p>
                      <a:pPr marL="342900" indent="-342900">
                        <a:buFont typeface="Arial" panose="020B0604020202020204" pitchFamily="34" charset="0"/>
                        <a:buChar char="•"/>
                      </a:pPr>
                      <a:r>
                        <a:rPr lang="fr-FR" sz="2000" dirty="0"/>
                        <a:t>La didactique de la grammaire</a:t>
                      </a:r>
                    </a:p>
                    <a:p>
                      <a:pPr marL="0" indent="0">
                        <a:buFontTx/>
                        <a:buNone/>
                      </a:pPr>
                      <a:r>
                        <a:rPr lang="fr-FR" sz="2000" dirty="0">
                          <a:hlinkClick r:id="rId5"/>
                        </a:rPr>
                        <a:t>https://journals.openedition.org/reperes/86</a:t>
                      </a:r>
                      <a:endParaRPr lang="fr-FR" sz="2000" dirty="0"/>
                    </a:p>
                    <a:p>
                      <a:pPr marL="0" indent="0">
                        <a:buFontTx/>
                        <a:buNone/>
                      </a:pPr>
                      <a:endParaRPr lang="fr-FR" sz="2000" dirty="0"/>
                    </a:p>
                    <a:p>
                      <a:pPr marL="0" indent="0">
                        <a:buFontTx/>
                        <a:buNone/>
                      </a:pP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309738"/>
                  </a:ext>
                </a:extLst>
              </a:tr>
            </a:tbl>
          </a:graphicData>
        </a:graphic>
      </p:graphicFrame>
    </p:spTree>
    <p:extLst>
      <p:ext uri="{BB962C8B-B14F-4D97-AF65-F5344CB8AC3E}">
        <p14:creationId xmlns:p14="http://schemas.microsoft.com/office/powerpoint/2010/main" val="13058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AB0DCC1-1E9D-134F-B823-18BAB0E8D94F}"/>
              </a:ext>
            </a:extLst>
          </p:cNvPr>
          <p:cNvSpPr>
            <a:spLocks noGrp="1"/>
          </p:cNvSpPr>
          <p:nvPr>
            <p:ph type="title"/>
          </p:nvPr>
        </p:nvSpPr>
        <p:spPr/>
        <p:txBody>
          <a:bodyPr/>
          <a:lstStyle/>
          <a:p>
            <a:r>
              <a:rPr lang="fr-FR" dirty="0"/>
              <a:t>L’unité de base</a:t>
            </a:r>
          </a:p>
        </p:txBody>
      </p:sp>
      <p:sp>
        <p:nvSpPr>
          <p:cNvPr id="6" name="Espace réservé du contenu 5">
            <a:extLst>
              <a:ext uri="{FF2B5EF4-FFF2-40B4-BE49-F238E27FC236}">
                <a16:creationId xmlns:a16="http://schemas.microsoft.com/office/drawing/2014/main" id="{95083527-B371-1E48-9E45-4EFB0F689726}"/>
              </a:ext>
            </a:extLst>
          </p:cNvPr>
          <p:cNvSpPr>
            <a:spLocks noGrp="1"/>
          </p:cNvSpPr>
          <p:nvPr>
            <p:ph idx="1"/>
          </p:nvPr>
        </p:nvSpPr>
        <p:spPr>
          <a:xfrm>
            <a:off x="871728" y="1984465"/>
            <a:ext cx="10778405" cy="4288319"/>
          </a:xfrm>
        </p:spPr>
        <p:txBody>
          <a:bodyPr>
            <a:normAutofit fontScale="92500"/>
          </a:bodyPr>
          <a:lstStyle/>
          <a:p>
            <a:r>
              <a:rPr lang="fr-FR" sz="4300" dirty="0">
                <a:latin typeface="Bell MT" panose="02020503060305020303" pitchFamily="18" charset="77"/>
              </a:rPr>
              <a:t>L’unité de base est </a:t>
            </a:r>
            <a:r>
              <a:rPr lang="fr-FR" sz="4300" b="1" dirty="0">
                <a:latin typeface="Bell MT" panose="02020503060305020303" pitchFamily="18" charset="77"/>
              </a:rPr>
              <a:t>la phrase</a:t>
            </a:r>
            <a:r>
              <a:rPr lang="fr-FR" sz="4300" dirty="0">
                <a:latin typeface="Bell MT" panose="02020503060305020303" pitchFamily="18" charset="77"/>
              </a:rPr>
              <a:t>, non le mot.</a:t>
            </a:r>
          </a:p>
          <a:p>
            <a:r>
              <a:rPr lang="fr-FR" sz="4300" dirty="0">
                <a:latin typeface="Bell MT" panose="02020503060305020303" pitchFamily="18" charset="77"/>
              </a:rPr>
              <a:t>L’objectif n’est pas la mémorisation de règles ou d’étiquettes grammaticales pour elles-mêmes, mais bien </a:t>
            </a:r>
            <a:r>
              <a:rPr lang="fr-FR" sz="4300" b="1" dirty="0">
                <a:latin typeface="Bell MT" panose="02020503060305020303" pitchFamily="18" charset="77"/>
              </a:rPr>
              <a:t>l’apprentissage de ce qui permet de comprendre la phrase</a:t>
            </a:r>
            <a:r>
              <a:rPr lang="fr-FR" sz="4300" dirty="0">
                <a:latin typeface="Bell MT" panose="02020503060305020303" pitchFamily="18" charset="77"/>
              </a:rPr>
              <a:t>, </a:t>
            </a:r>
            <a:r>
              <a:rPr lang="fr-FR" sz="4300" b="1" dirty="0">
                <a:latin typeface="Bell MT" panose="02020503060305020303" pitchFamily="18" charset="77"/>
              </a:rPr>
              <a:t>les liens </a:t>
            </a:r>
            <a:r>
              <a:rPr lang="fr-FR" sz="4300" dirty="0">
                <a:latin typeface="Bell MT" panose="02020503060305020303" pitchFamily="18" charset="77"/>
              </a:rPr>
              <a:t>entre les mots et les groupes de mots et ainsi de réfléchir au bon usage de la langue et de l’orthographe.</a:t>
            </a:r>
          </a:p>
          <a:p>
            <a:endParaRPr lang="fr-FR" sz="2800" dirty="0">
              <a:latin typeface="Bell MT" panose="02020503060305020303" pitchFamily="18" charset="77"/>
            </a:endParaRPr>
          </a:p>
          <a:p>
            <a:endParaRPr lang="fr-FR" sz="2800" dirty="0">
              <a:latin typeface="Bell MT" panose="02020503060305020303" pitchFamily="18" charset="77"/>
            </a:endParaRPr>
          </a:p>
        </p:txBody>
      </p:sp>
      <p:sp>
        <p:nvSpPr>
          <p:cNvPr id="2" name="Espace réservé du numéro de diapositive 1">
            <a:extLst>
              <a:ext uri="{FF2B5EF4-FFF2-40B4-BE49-F238E27FC236}">
                <a16:creationId xmlns:a16="http://schemas.microsoft.com/office/drawing/2014/main" id="{301FFB4B-F388-B047-99FC-FA53C71EBE0C}"/>
              </a:ext>
            </a:extLst>
          </p:cNvPr>
          <p:cNvSpPr>
            <a:spLocks noGrp="1"/>
          </p:cNvSpPr>
          <p:nvPr>
            <p:ph type="sldNum" sz="quarter" idx="12"/>
          </p:nvPr>
        </p:nvSpPr>
        <p:spPr/>
        <p:txBody>
          <a:bodyPr/>
          <a:lstStyle/>
          <a:p>
            <a:fld id="{C1F279EB-0D07-AB47-B72B-F4F0FF081C94}" type="slidenum">
              <a:rPr lang="fr-FR" smtClean="0"/>
              <a:t>8</a:t>
            </a:fld>
            <a:endParaRPr lang="fr-FR"/>
          </a:p>
        </p:txBody>
      </p:sp>
    </p:spTree>
    <p:extLst>
      <p:ext uri="{BB962C8B-B14F-4D97-AF65-F5344CB8AC3E}">
        <p14:creationId xmlns:p14="http://schemas.microsoft.com/office/powerpoint/2010/main" val="180704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AB0DCC1-1E9D-134F-B823-18BAB0E8D94F}"/>
              </a:ext>
            </a:extLst>
          </p:cNvPr>
          <p:cNvSpPr>
            <a:spLocks noGrp="1"/>
          </p:cNvSpPr>
          <p:nvPr>
            <p:ph type="title"/>
          </p:nvPr>
        </p:nvSpPr>
        <p:spPr/>
        <p:txBody>
          <a:bodyPr/>
          <a:lstStyle/>
          <a:p>
            <a:r>
              <a:rPr lang="fr-FR" dirty="0"/>
              <a:t>Les groupes dans la phrase</a:t>
            </a:r>
          </a:p>
        </p:txBody>
      </p:sp>
      <p:sp>
        <p:nvSpPr>
          <p:cNvPr id="6" name="Espace réservé du contenu 5">
            <a:extLst>
              <a:ext uri="{FF2B5EF4-FFF2-40B4-BE49-F238E27FC236}">
                <a16:creationId xmlns:a16="http://schemas.microsoft.com/office/drawing/2014/main" id="{95083527-B371-1E48-9E45-4EFB0F689726}"/>
              </a:ext>
            </a:extLst>
          </p:cNvPr>
          <p:cNvSpPr>
            <a:spLocks noGrp="1"/>
          </p:cNvSpPr>
          <p:nvPr>
            <p:ph idx="1"/>
          </p:nvPr>
        </p:nvSpPr>
        <p:spPr>
          <a:xfrm>
            <a:off x="1024128" y="1785405"/>
            <a:ext cx="10930806" cy="2907299"/>
          </a:xfrm>
        </p:spPr>
        <p:txBody>
          <a:bodyPr>
            <a:normAutofit lnSpcReduction="10000"/>
          </a:bodyPr>
          <a:lstStyle/>
          <a:p>
            <a:r>
              <a:rPr lang="fr-FR" sz="3600" dirty="0">
                <a:latin typeface="Bell MT" panose="02020503060305020303" pitchFamily="18" charset="77"/>
              </a:rPr>
              <a:t>La phrase est l’unité de base de la grammaire au sein de laquelle les groupes entretiennent des relations syntaxiques hiérarchisées. Elle repose sur deux constituants obligatoires : le </a:t>
            </a:r>
            <a:r>
              <a:rPr lang="fr-FR" sz="3600" b="1" dirty="0">
                <a:latin typeface="Bell MT" panose="02020503060305020303" pitchFamily="18" charset="77"/>
              </a:rPr>
              <a:t>groupe sujet, le groupe verbal </a:t>
            </a:r>
            <a:r>
              <a:rPr lang="fr-FR" sz="3600" dirty="0">
                <a:latin typeface="Bell MT" panose="02020503060305020303" pitchFamily="18" charset="77"/>
              </a:rPr>
              <a:t>et un constituant facultatif </a:t>
            </a:r>
            <a:r>
              <a:rPr lang="fr-FR" sz="3600" b="1" dirty="0">
                <a:latin typeface="Bell MT" panose="02020503060305020303" pitchFamily="18" charset="77"/>
              </a:rPr>
              <a:t>le groupe circonstanciel.</a:t>
            </a:r>
          </a:p>
          <a:p>
            <a:endParaRPr lang="fr-FR" sz="2800" dirty="0">
              <a:latin typeface="Bell MT" panose="02020503060305020303" pitchFamily="18" charset="77"/>
            </a:endParaRPr>
          </a:p>
        </p:txBody>
      </p:sp>
      <p:pic>
        <p:nvPicPr>
          <p:cNvPr id="7" name="Image 6">
            <a:extLst>
              <a:ext uri="{FF2B5EF4-FFF2-40B4-BE49-F238E27FC236}">
                <a16:creationId xmlns:a16="http://schemas.microsoft.com/office/drawing/2014/main" id="{17092DE2-02D5-4848-B3C8-D6CAF7E6E2D1}"/>
              </a:ext>
            </a:extLst>
          </p:cNvPr>
          <p:cNvPicPr>
            <a:picLocks noChangeAspect="1"/>
          </p:cNvPicPr>
          <p:nvPr/>
        </p:nvPicPr>
        <p:blipFill>
          <a:blip r:embed="rId2"/>
          <a:stretch>
            <a:fillRect/>
          </a:stretch>
        </p:blipFill>
        <p:spPr>
          <a:xfrm>
            <a:off x="2063750" y="4393276"/>
            <a:ext cx="8064500" cy="1993900"/>
          </a:xfrm>
          <a:prstGeom prst="rect">
            <a:avLst/>
          </a:prstGeom>
        </p:spPr>
      </p:pic>
      <p:sp>
        <p:nvSpPr>
          <p:cNvPr id="2" name="Espace réservé du numéro de diapositive 1">
            <a:extLst>
              <a:ext uri="{FF2B5EF4-FFF2-40B4-BE49-F238E27FC236}">
                <a16:creationId xmlns:a16="http://schemas.microsoft.com/office/drawing/2014/main" id="{38E6E179-509E-1149-871A-2E09F5E7ADD6}"/>
              </a:ext>
            </a:extLst>
          </p:cNvPr>
          <p:cNvSpPr>
            <a:spLocks noGrp="1"/>
          </p:cNvSpPr>
          <p:nvPr>
            <p:ph type="sldNum" sz="quarter" idx="12"/>
          </p:nvPr>
        </p:nvSpPr>
        <p:spPr/>
        <p:txBody>
          <a:bodyPr/>
          <a:lstStyle/>
          <a:p>
            <a:fld id="{C1F279EB-0D07-AB47-B72B-F4F0FF081C94}" type="slidenum">
              <a:rPr lang="fr-FR" smtClean="0"/>
              <a:t>9</a:t>
            </a:fld>
            <a:endParaRPr lang="fr-FR"/>
          </a:p>
        </p:txBody>
      </p:sp>
    </p:spTree>
    <p:extLst>
      <p:ext uri="{BB962C8B-B14F-4D97-AF65-F5344CB8AC3E}">
        <p14:creationId xmlns:p14="http://schemas.microsoft.com/office/powerpoint/2010/main" val="197997948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10.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11.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12.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2.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3.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4.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5.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6.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7.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8.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ppt/theme/themeOverride9.xml><?xml version="1.0" encoding="utf-8"?>
<a:themeOverride xmlns:a="http://schemas.openxmlformats.org/drawingml/2006/main">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{6FB792E2-B49B-694C-B09F-B734080E0A97}tf10001067</Template>
  <TotalTime>948</TotalTime>
  <Words>3053</Words>
  <Application>Microsoft Macintosh PowerPoint</Application>
  <PresentationFormat>Grand écran</PresentationFormat>
  <Paragraphs>355</Paragraphs>
  <Slides>78</Slides>
  <Notes>0</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78</vt:i4>
      </vt:variant>
    </vt:vector>
  </HeadingPairs>
  <TitlesOfParts>
    <vt:vector size="92" baseType="lpstr">
      <vt:lpstr>Arial</vt:lpstr>
      <vt:lpstr>Bell MT</vt:lpstr>
      <vt:lpstr>Calibri</vt:lpstr>
      <vt:lpstr>Calibri Light</vt:lpstr>
      <vt:lpstr>Garamond</vt:lpstr>
      <vt:lpstr>SourceSansProRegular</vt:lpstr>
      <vt:lpstr>Times</vt:lpstr>
      <vt:lpstr>Tw Cen MT</vt:lpstr>
      <vt:lpstr>Tw Cen MT Condensed</vt:lpstr>
      <vt:lpstr>Wingdings</vt:lpstr>
      <vt:lpstr>Wingdings 3</vt:lpstr>
      <vt:lpstr>Thème Office</vt:lpstr>
      <vt:lpstr>Intégral</vt:lpstr>
      <vt:lpstr>Savon</vt:lpstr>
      <vt:lpstr>L’orthographe grammaticale au cycle 2</vt:lpstr>
      <vt:lpstr>La place de l’étude de la langue dans un emploi du temps</vt:lpstr>
      <vt:lpstr>Présentation PowerPoint</vt:lpstr>
      <vt:lpstr>Des points de vigilance pour l’appropriation</vt:lpstr>
      <vt:lpstr>Présentation PowerPoint</vt:lpstr>
      <vt:lpstr>La terminologie</vt:lpstr>
      <vt:lpstr>Les groupes dans le phrase</vt:lpstr>
      <vt:lpstr>L’unité de base</vt:lpstr>
      <vt:lpstr>Les groupes dans la phrase</vt:lpstr>
      <vt:lpstr>Le groupe sujet, sa cohérence sémantique</vt:lpstr>
      <vt:lpstr>Le groupe sujet, sa cohérence sémantique </vt:lpstr>
      <vt:lpstr>Le groupe verbal</vt:lpstr>
      <vt:lpstr>Le groupe circonstanciel : déplaçable et facultatif</vt:lpstr>
      <vt:lpstr>Un enjeu</vt:lpstr>
      <vt:lpstr>Collecter des phrases et repérer les liens entre les groupes de mots.</vt:lpstr>
      <vt:lpstr>Collecter des phrases et repérer les liens entre les groupes de mots.</vt:lpstr>
      <vt:lpstr>Observer les groupes sujets collectés et les catégoriser</vt:lpstr>
      <vt:lpstr>Repérer le genre et le nombre d’un groupe nominal</vt:lpstr>
      <vt:lpstr>Classer les groupes verbaux</vt:lpstr>
      <vt:lpstr>Classer les groupes circonstanciels</vt:lpstr>
      <vt:lpstr>Compléter le groupe sujet ou le groupe verbal</vt:lpstr>
      <vt:lpstr>Ecrire une phrase à contrainte</vt:lpstr>
      <vt:lpstr>L’accord sujet-verbe</vt:lpstr>
      <vt:lpstr>Des repères de progressivité et des attendus</vt:lpstr>
      <vt:lpstr>Le groupe sujet, sa valeur morphosyntaxique</vt:lpstr>
      <vt:lpstr>L’accord sujet-verbe</vt:lpstr>
      <vt:lpstr>Une première approche de l’accord sujet-verbe</vt:lpstr>
      <vt:lpstr>Présentation PowerPoint</vt:lpstr>
      <vt:lpstr>Présentation PowerPoint</vt:lpstr>
      <vt:lpstr>L’accord dans le groupe nominal</vt:lpstr>
      <vt:lpstr>Des repères de progression dans la réflexion de la variation en genre</vt:lpstr>
      <vt:lpstr>Présentation PowerPoint</vt:lpstr>
      <vt:lpstr>Présentation PowerPoint</vt:lpstr>
      <vt:lpstr>Les types de phrases</vt:lpstr>
      <vt:lpstr>Les trois types de phrases</vt:lpstr>
      <vt:lpstr>Trois types et cinq formes</vt:lpstr>
      <vt:lpstr>Présentation PowerPoint</vt:lpstr>
      <vt:lpstr>Les types de phrases</vt:lpstr>
      <vt:lpstr>Présentation PowerPoint</vt:lpstr>
      <vt:lpstr>Les verbes attributifs</vt:lpstr>
      <vt:lpstr>Etre </vt:lpstr>
      <vt:lpstr>Les verbes attributifs</vt:lpstr>
      <vt:lpstr>Présentation PowerPoint</vt:lpstr>
      <vt:lpstr>ALORS …</vt:lpstr>
      <vt:lpstr>Donc : un adverbe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boites à mots</vt:lpstr>
      <vt:lpstr>Les boites à mots</vt:lpstr>
      <vt:lpstr>Les boites à mots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temps d’institutionnalisation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bibliographie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L’orthographe grammaticale au cycle 2</dc:title>
  <dc:creator>Natalie Leblanc</dc:creator>
  <cp:lastModifiedBy>Natalie Leblanc</cp:lastModifiedBy>
  <cp:revision>92</cp:revision>
  <dcterms:created xsi:type="dcterms:W3CDTF">2020-10-19T09:03:06Z</dcterms:created>
  <dcterms:modified xsi:type="dcterms:W3CDTF">2020-12-08T18:05:13Z</dcterms:modified>
</cp:coreProperties>
</file>