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0"/>
  </p:notesMasterIdLst>
  <p:sldIdLst>
    <p:sldId id="256" r:id="rId2"/>
    <p:sldId id="454" r:id="rId3"/>
    <p:sldId id="453" r:id="rId4"/>
    <p:sldId id="456" r:id="rId5"/>
    <p:sldId id="257" r:id="rId6"/>
    <p:sldId id="451" r:id="rId7"/>
    <p:sldId id="261" r:id="rId8"/>
    <p:sldId id="258" r:id="rId9"/>
    <p:sldId id="259" r:id="rId10"/>
    <p:sldId id="474" r:id="rId11"/>
    <p:sldId id="492" r:id="rId12"/>
    <p:sldId id="494" r:id="rId13"/>
    <p:sldId id="435" r:id="rId14"/>
    <p:sldId id="423" r:id="rId15"/>
    <p:sldId id="530" r:id="rId16"/>
    <p:sldId id="312" r:id="rId17"/>
    <p:sldId id="289" r:id="rId18"/>
    <p:sldId id="477" r:id="rId19"/>
    <p:sldId id="486" r:id="rId20"/>
    <p:sldId id="488" r:id="rId21"/>
    <p:sldId id="495" r:id="rId22"/>
    <p:sldId id="502" r:id="rId23"/>
    <p:sldId id="503" r:id="rId24"/>
    <p:sldId id="513" r:id="rId25"/>
    <p:sldId id="514" r:id="rId26"/>
    <p:sldId id="504" r:id="rId27"/>
    <p:sldId id="516" r:id="rId28"/>
    <p:sldId id="517" r:id="rId29"/>
    <p:sldId id="506" r:id="rId30"/>
    <p:sldId id="260" r:id="rId31"/>
    <p:sldId id="496" r:id="rId32"/>
    <p:sldId id="482" r:id="rId33"/>
    <p:sldId id="478" r:id="rId34"/>
    <p:sldId id="497" r:id="rId35"/>
    <p:sldId id="267" r:id="rId36"/>
    <p:sldId id="491" r:id="rId37"/>
    <p:sldId id="426" r:id="rId38"/>
    <p:sldId id="268" r:id="rId39"/>
    <p:sldId id="269" r:id="rId40"/>
    <p:sldId id="457" r:id="rId41"/>
    <p:sldId id="429" r:id="rId42"/>
    <p:sldId id="262" r:id="rId43"/>
    <p:sldId id="263" r:id="rId44"/>
    <p:sldId id="264" r:id="rId45"/>
    <p:sldId id="265" r:id="rId46"/>
    <p:sldId id="266" r:id="rId47"/>
    <p:sldId id="277" r:id="rId48"/>
    <p:sldId id="501" r:id="rId49"/>
    <p:sldId id="276" r:id="rId50"/>
    <p:sldId id="465" r:id="rId51"/>
    <p:sldId id="311" r:id="rId52"/>
    <p:sldId id="466" r:id="rId53"/>
    <p:sldId id="280" r:id="rId54"/>
    <p:sldId id="458" r:id="rId55"/>
    <p:sldId id="459" r:id="rId56"/>
    <p:sldId id="460" r:id="rId57"/>
    <p:sldId id="461" r:id="rId58"/>
    <p:sldId id="428" r:id="rId59"/>
    <p:sldId id="467" r:id="rId60"/>
    <p:sldId id="452" r:id="rId61"/>
    <p:sldId id="498" r:id="rId62"/>
    <p:sldId id="434" r:id="rId63"/>
    <p:sldId id="462" r:id="rId64"/>
    <p:sldId id="438" r:id="rId65"/>
    <p:sldId id="406" r:id="rId66"/>
    <p:sldId id="515" r:id="rId67"/>
    <p:sldId id="518" r:id="rId68"/>
    <p:sldId id="533" r:id="rId69"/>
    <p:sldId id="534" r:id="rId70"/>
    <p:sldId id="535" r:id="rId71"/>
    <p:sldId id="536" r:id="rId72"/>
    <p:sldId id="543" r:id="rId73"/>
    <p:sldId id="538" r:id="rId74"/>
    <p:sldId id="521" r:id="rId75"/>
    <p:sldId id="522" r:id="rId76"/>
    <p:sldId id="532" r:id="rId77"/>
    <p:sldId id="446" r:id="rId78"/>
    <p:sldId id="448" r:id="rId79"/>
    <p:sldId id="449" r:id="rId80"/>
    <p:sldId id="404" r:id="rId81"/>
    <p:sldId id="405" r:id="rId82"/>
    <p:sldId id="463" r:id="rId83"/>
    <p:sldId id="470" r:id="rId84"/>
    <p:sldId id="303" r:id="rId85"/>
    <p:sldId id="304" r:id="rId86"/>
    <p:sldId id="529" r:id="rId87"/>
    <p:sldId id="327" r:id="rId88"/>
    <p:sldId id="523" r:id="rId89"/>
    <p:sldId id="524" r:id="rId90"/>
    <p:sldId id="525" r:id="rId91"/>
    <p:sldId id="526" r:id="rId92"/>
    <p:sldId id="527" r:id="rId93"/>
    <p:sldId id="528" r:id="rId94"/>
    <p:sldId id="507" r:id="rId95"/>
    <p:sldId id="508" r:id="rId96"/>
    <p:sldId id="511" r:id="rId97"/>
    <p:sldId id="519" r:id="rId98"/>
    <p:sldId id="520" r:id="rId99"/>
    <p:sldId id="468" r:id="rId100"/>
    <p:sldId id="281" r:id="rId101"/>
    <p:sldId id="282" r:id="rId102"/>
    <p:sldId id="541" r:id="rId103"/>
    <p:sldId id="542" r:id="rId104"/>
    <p:sldId id="540" r:id="rId105"/>
    <p:sldId id="471" r:id="rId106"/>
    <p:sldId id="472" r:id="rId107"/>
    <p:sldId id="473" r:id="rId108"/>
    <p:sldId id="500" r:id="rId10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12"/>
    <p:restoredTop sz="95018"/>
  </p:normalViewPr>
  <p:slideViewPr>
    <p:cSldViewPr snapToGrid="0" snapToObjects="1">
      <p:cViewPr varScale="1">
        <p:scale>
          <a:sx n="86" d="100"/>
          <a:sy n="86" d="100"/>
        </p:scale>
        <p:origin x="10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007D7-FBD8-4D42-BFA1-40D488F36996}" type="datetimeFigureOut">
              <a:rPr lang="fr-FR" smtClean="0"/>
              <a:t>08/04/2021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EDF0C-10A0-904F-9C9E-973D11BA8998}" type="slidenum">
              <a:rPr lang="fr-FR" smtClean="0"/>
              <a:t>‹N°›</a:t>
            </a:fld>
            <a:endParaRPr lang="fr-FR"/>
          </a:p>
        </p:txBody>
      </p:sp>
    </p:spTree>
    <p:extLst>
      <p:ext uri="{BB962C8B-B14F-4D97-AF65-F5344CB8AC3E}">
        <p14:creationId xmlns:p14="http://schemas.microsoft.com/office/powerpoint/2010/main" val="284772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DDCB11A-0C9C-CB49-A636-FEAF6335FD77}" type="slidenum">
              <a:rPr lang="fr-FR"/>
              <a:pPr/>
              <a:t>64</a:t>
            </a:fld>
            <a:endParaRPr lang="fr-FR"/>
          </a:p>
        </p:txBody>
      </p:sp>
      <p:sp>
        <p:nvSpPr>
          <p:cNvPr id="512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122"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extLst>
      <p:ext uri="{BB962C8B-B14F-4D97-AF65-F5344CB8AC3E}">
        <p14:creationId xmlns:p14="http://schemas.microsoft.com/office/powerpoint/2010/main" val="415188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522C3C5-DA20-F849-BDA3-567DAB551292}"/>
              </a:ext>
            </a:extLst>
          </p:cNvPr>
          <p:cNvSpPr txBox="1">
            <a:spLocks noGrp="1"/>
          </p:cNvSpPr>
          <p:nvPr>
            <p:ph type="sldNum" sz="quarter" idx="5"/>
          </p:nvPr>
        </p:nvSpPr>
        <p:spPr>
          <a:ln/>
        </p:spPr>
        <p:txBody>
          <a:bodyPr lIns="0" tIns="0" rIns="0" bIns="0" anchor="b" anchorCtr="0">
            <a:noAutofit/>
          </a:bodyPr>
          <a:lstStyle/>
          <a:p>
            <a:pPr lvl="0"/>
            <a:fld id="{A5FEC1C6-D576-184C-8660-4696F2EA0FC6}" type="slidenum">
              <a:t>84</a:t>
            </a:fld>
            <a:endParaRPr lang="fr-FR"/>
          </a:p>
        </p:txBody>
      </p:sp>
      <p:sp>
        <p:nvSpPr>
          <p:cNvPr id="2" name="Espace réservé de l'image des diapositives 1">
            <a:extLst>
              <a:ext uri="{FF2B5EF4-FFF2-40B4-BE49-F238E27FC236}">
                <a16:creationId xmlns:a16="http://schemas.microsoft.com/office/drawing/2014/main" id="{DBF7CB7A-DAE4-1041-B265-F791978E6EDD}"/>
              </a:ext>
            </a:extLst>
          </p:cNvPr>
          <p:cNvSpPr>
            <a:spLocks noGrp="1" noRot="1" noChangeAspect="1" noResize="1"/>
          </p:cNvSpPr>
          <p:nvPr>
            <p:ph type="sldImg"/>
          </p:nvPr>
        </p:nvSpPr>
        <p:spPr>
          <a:xfrm>
            <a:off x="217488" y="812800"/>
            <a:ext cx="7123112" cy="4008438"/>
          </a:xfrm>
          <a:solidFill>
            <a:srgbClr val="729FCF"/>
          </a:solidFill>
          <a:ln w="25400">
            <a:solidFill>
              <a:srgbClr val="3465AF"/>
            </a:solidFill>
            <a:prstDash val="solid"/>
          </a:ln>
        </p:spPr>
      </p:sp>
      <p:sp>
        <p:nvSpPr>
          <p:cNvPr id="3" name="Espace réservé des notes 2">
            <a:extLst>
              <a:ext uri="{FF2B5EF4-FFF2-40B4-BE49-F238E27FC236}">
                <a16:creationId xmlns:a16="http://schemas.microsoft.com/office/drawing/2014/main" id="{3A243D58-02EB-1546-BA85-4C68D461090A}"/>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43857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1E731424-5402-014E-9C78-1A362C6FD500}"/>
              </a:ext>
            </a:extLst>
          </p:cNvPr>
          <p:cNvSpPr txBox="1">
            <a:spLocks noGrp="1"/>
          </p:cNvSpPr>
          <p:nvPr>
            <p:ph type="sldNum" sz="quarter" idx="5"/>
          </p:nvPr>
        </p:nvSpPr>
        <p:spPr>
          <a:ln/>
        </p:spPr>
        <p:txBody>
          <a:bodyPr lIns="0" tIns="0" rIns="0" bIns="0" anchor="b" anchorCtr="0">
            <a:noAutofit/>
          </a:bodyPr>
          <a:lstStyle/>
          <a:p>
            <a:pPr lvl="0"/>
            <a:fld id="{CE303D53-DE82-F04D-AEF8-775D66537065}" type="slidenum">
              <a:t>85</a:t>
            </a:fld>
            <a:endParaRPr lang="fr-FR"/>
          </a:p>
        </p:txBody>
      </p:sp>
      <p:sp>
        <p:nvSpPr>
          <p:cNvPr id="2" name="Espace réservé de l'image des diapositives 1">
            <a:extLst>
              <a:ext uri="{FF2B5EF4-FFF2-40B4-BE49-F238E27FC236}">
                <a16:creationId xmlns:a16="http://schemas.microsoft.com/office/drawing/2014/main" id="{E0F66A84-3E7C-1D4B-B4C6-9647992C34D7}"/>
              </a:ext>
            </a:extLst>
          </p:cNvPr>
          <p:cNvSpPr>
            <a:spLocks noGrp="1" noRot="1" noChangeAspect="1" noResize="1"/>
          </p:cNvSpPr>
          <p:nvPr>
            <p:ph type="sldImg"/>
          </p:nvPr>
        </p:nvSpPr>
        <p:spPr>
          <a:xfrm>
            <a:off x="217488" y="812800"/>
            <a:ext cx="7123112" cy="4008438"/>
          </a:xfrm>
          <a:solidFill>
            <a:srgbClr val="729FCF"/>
          </a:solidFill>
          <a:ln w="25400">
            <a:solidFill>
              <a:srgbClr val="3465AF"/>
            </a:solidFill>
            <a:prstDash val="solid"/>
          </a:ln>
        </p:spPr>
      </p:sp>
      <p:sp>
        <p:nvSpPr>
          <p:cNvPr id="3" name="Espace réservé des notes 2">
            <a:extLst>
              <a:ext uri="{FF2B5EF4-FFF2-40B4-BE49-F238E27FC236}">
                <a16:creationId xmlns:a16="http://schemas.microsoft.com/office/drawing/2014/main" id="{E8F533B1-4528-8740-93D9-8577557A518E}"/>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208053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6E5956F-C47E-4FF9-85D0-B8538411BBCD}" type="slidenum">
              <a:rPr lang="fr-FR" smtClean="0"/>
              <a:pPr>
                <a:defRPr/>
              </a:pPr>
              <a:t>87</a:t>
            </a:fld>
            <a:endParaRPr lang="fr-FR"/>
          </a:p>
        </p:txBody>
      </p:sp>
    </p:spTree>
    <p:extLst>
      <p:ext uri="{BB962C8B-B14F-4D97-AF65-F5344CB8AC3E}">
        <p14:creationId xmlns:p14="http://schemas.microsoft.com/office/powerpoint/2010/main" val="232866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C787DA4C-74D5-5642-93D0-973FFE080196}"/>
              </a:ext>
            </a:extLst>
          </p:cNvPr>
          <p:cNvSpPr txBox="1">
            <a:spLocks noGrp="1"/>
          </p:cNvSpPr>
          <p:nvPr>
            <p:ph type="sldNum" sz="quarter" idx="5"/>
          </p:nvPr>
        </p:nvSpPr>
        <p:spPr>
          <a:ln/>
        </p:spPr>
        <p:txBody>
          <a:bodyPr lIns="0" tIns="0" rIns="0" bIns="0" anchor="b" anchorCtr="0">
            <a:noAutofit/>
          </a:bodyPr>
          <a:lstStyle/>
          <a:p>
            <a:pPr lvl="0"/>
            <a:fld id="{5C1FC42D-CDDA-8049-9408-2B10B435B166}" type="slidenum">
              <a:t>100</a:t>
            </a:fld>
            <a:endParaRPr lang="fr-FR"/>
          </a:p>
        </p:txBody>
      </p:sp>
      <p:sp>
        <p:nvSpPr>
          <p:cNvPr id="2" name="Espace réservé de l'image des diapositives 1">
            <a:extLst>
              <a:ext uri="{FF2B5EF4-FFF2-40B4-BE49-F238E27FC236}">
                <a16:creationId xmlns:a16="http://schemas.microsoft.com/office/drawing/2014/main" id="{8B4858C8-5906-9048-B6AB-528C993E112A}"/>
              </a:ext>
            </a:extLst>
          </p:cNvPr>
          <p:cNvSpPr>
            <a:spLocks noGrp="1" noRot="1" noChangeAspect="1" noResize="1"/>
          </p:cNvSpPr>
          <p:nvPr>
            <p:ph type="sldImg"/>
          </p:nvPr>
        </p:nvSpPr>
        <p:spPr>
          <a:xfrm>
            <a:off x="217488" y="812800"/>
            <a:ext cx="7123112" cy="4008438"/>
          </a:xfrm>
          <a:solidFill>
            <a:srgbClr val="729FCF"/>
          </a:solidFill>
          <a:ln w="25400">
            <a:solidFill>
              <a:srgbClr val="3465AF"/>
            </a:solidFill>
            <a:prstDash val="solid"/>
          </a:ln>
        </p:spPr>
      </p:sp>
      <p:sp>
        <p:nvSpPr>
          <p:cNvPr id="3" name="Espace réservé des notes 2">
            <a:extLst>
              <a:ext uri="{FF2B5EF4-FFF2-40B4-BE49-F238E27FC236}">
                <a16:creationId xmlns:a16="http://schemas.microsoft.com/office/drawing/2014/main" id="{C206E027-E67D-8D4B-8FA3-C29CD7682CA5}"/>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90095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79A8A4A-AD01-AC47-9156-0050198AADCD}"/>
              </a:ext>
            </a:extLst>
          </p:cNvPr>
          <p:cNvSpPr txBox="1">
            <a:spLocks noGrp="1"/>
          </p:cNvSpPr>
          <p:nvPr>
            <p:ph type="sldNum" sz="quarter" idx="5"/>
          </p:nvPr>
        </p:nvSpPr>
        <p:spPr>
          <a:ln/>
        </p:spPr>
        <p:txBody>
          <a:bodyPr lIns="0" tIns="0" rIns="0" bIns="0" anchor="b" anchorCtr="0">
            <a:noAutofit/>
          </a:bodyPr>
          <a:lstStyle/>
          <a:p>
            <a:pPr lvl="0"/>
            <a:fld id="{0936B666-4EC2-DA40-91A6-1F3A8DA8BA88}" type="slidenum">
              <a:t>101</a:t>
            </a:fld>
            <a:endParaRPr lang="fr-FR"/>
          </a:p>
        </p:txBody>
      </p:sp>
      <p:sp>
        <p:nvSpPr>
          <p:cNvPr id="2" name="Espace réservé de l'image des diapositives 1">
            <a:extLst>
              <a:ext uri="{FF2B5EF4-FFF2-40B4-BE49-F238E27FC236}">
                <a16:creationId xmlns:a16="http://schemas.microsoft.com/office/drawing/2014/main" id="{206A17E5-31BC-C947-A47A-FAE14DC822DC}"/>
              </a:ext>
            </a:extLst>
          </p:cNvPr>
          <p:cNvSpPr>
            <a:spLocks noGrp="1" noRot="1" noChangeAspect="1" noResize="1"/>
          </p:cNvSpPr>
          <p:nvPr>
            <p:ph type="sldImg"/>
          </p:nvPr>
        </p:nvSpPr>
        <p:spPr>
          <a:xfrm>
            <a:off x="217488" y="812800"/>
            <a:ext cx="7123112" cy="4008438"/>
          </a:xfrm>
          <a:solidFill>
            <a:srgbClr val="729FCF"/>
          </a:solidFill>
          <a:ln w="25400">
            <a:solidFill>
              <a:srgbClr val="3465AF"/>
            </a:solidFill>
            <a:prstDash val="solid"/>
          </a:ln>
        </p:spPr>
      </p:sp>
      <p:sp>
        <p:nvSpPr>
          <p:cNvPr id="3" name="Espace réservé des notes 2">
            <a:extLst>
              <a:ext uri="{FF2B5EF4-FFF2-40B4-BE49-F238E27FC236}">
                <a16:creationId xmlns:a16="http://schemas.microsoft.com/office/drawing/2014/main" id="{06DCC0A3-A079-4547-A63B-88D076A1E88B}"/>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77012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5C02709A-2875-3E49-883C-1BD37FAA2CEE}" type="datetime1">
              <a:rPr lang="fr-FR" smtClean="0"/>
              <a:t>08/04/2021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F279EB-0D07-AB47-B72B-F4F0FF081C94}"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9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60FE24-8C00-0F4D-98EC-627DFB409048}" type="datetime1">
              <a:rPr lang="fr-FR" smtClean="0"/>
              <a:t>08/04/2021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408111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683DD6-57DE-FB4F-8B13-C5173372CB1F}" type="datetime1">
              <a:rPr lang="fr-FR" smtClean="0"/>
              <a:t>08/04/2021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F279EB-0D07-AB47-B72B-F4F0FF081C94}"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97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EBB5A7-C4D6-D044-A821-5F6F3D5A9B6F}" type="datetime1">
              <a:rPr lang="fr-FR" smtClean="0"/>
              <a:t>08/04/2021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152166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24EE06-F6E5-014F-A69D-DC45B69E225E}" type="datetime1">
              <a:rPr lang="fr-FR" smtClean="0"/>
              <a:t>08/04/2021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F279EB-0D07-AB47-B72B-F4F0FF081C94}"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46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A943976-DC65-AE4F-91B5-4B442D57D4C5}" type="datetime1">
              <a:rPr lang="fr-FR" smtClean="0"/>
              <a:t>08/04/2021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103753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48E314-DEDB-9042-B97E-65CE86C3E179}" type="datetime1">
              <a:rPr lang="fr-FR" smtClean="0"/>
              <a:t>08/04/2021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41296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0D43853-FA54-614B-8645-679DA6CD0F86}" type="datetime1">
              <a:rPr lang="fr-FR" smtClean="0"/>
              <a:t>08/04/2021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60455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B0187-AECF-3A46-B5C9-53FF17E295AE}" type="datetime1">
              <a:rPr lang="fr-FR" smtClean="0"/>
              <a:t>08/04/2021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100512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0F945F-4CF6-4949-B93F-467211D1ED2E}" type="datetime1">
              <a:rPr lang="fr-FR" smtClean="0"/>
              <a:t>08/04/2021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299282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BA3D21-A62A-1D4A-BEC7-190879A79FD4}" type="datetime1">
              <a:rPr lang="fr-FR" smtClean="0"/>
              <a:t>08/04/2021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F279EB-0D07-AB47-B72B-F4F0FF081C94}"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5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46DF86A-95A0-FB40-9AA5-F0D9C858FE35}" type="datetime1">
              <a:rPr lang="fr-FR" smtClean="0"/>
              <a:t>08/04/2021</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1F279EB-0D07-AB47-B72B-F4F0FF081C94}"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328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0.jpeg"/></Relationships>
</file>

<file path=ppt/slides/_rels/slide101.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hyperlink" Target="https://www.cairn.info/revue-le-francais-aujourd-hui-2017-3-page-5.htm" TargetMode="External"/><Relationship Id="rId2" Type="http://schemas.openxmlformats.org/officeDocument/2006/relationships/hyperlink" Target="https://www.cairn.info/revue-le-francais-aujourd-hui-2016-1-page-3.htm" TargetMode="External"/><Relationship Id="rId1" Type="http://schemas.openxmlformats.org/officeDocument/2006/relationships/slideLayout" Target="../slideLayouts/slideLayout7.xml"/><Relationship Id="rId5" Type="http://schemas.openxmlformats.org/officeDocument/2006/relationships/hyperlink" Target="https://journals.openedition.org/reperes/86" TargetMode="External"/><Relationship Id="rId4" Type="http://schemas.openxmlformats.org/officeDocument/2006/relationships/hyperlink" Target="https://www.cairn.info/revue-le-francais-aujourd-hui-2014-2-page-27.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7.jpeg"/><Relationship Id="rId5" Type="http://schemas.openxmlformats.org/officeDocument/2006/relationships/image" Target="../media/image66.emf"/><Relationship Id="rId4" Type="http://schemas.openxmlformats.org/officeDocument/2006/relationships/image" Target="../media/image65.jpeg"/></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jpeg"/><Relationship Id="rId1" Type="http://schemas.openxmlformats.org/officeDocument/2006/relationships/slideLayout" Target="../slideLayouts/slideLayout6.xml"/><Relationship Id="rId5" Type="http://schemas.openxmlformats.org/officeDocument/2006/relationships/image" Target="../media/image79.jpeg"/><Relationship Id="rId4" Type="http://schemas.openxmlformats.org/officeDocument/2006/relationships/image" Target="../media/image78.png"/></Relationships>
</file>

<file path=ppt/slides/_rels/slide7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jpeg"/></Relationships>
</file>

<file path=ppt/slides/_rels/slide8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4.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6.jpeg"/></Relationships>
</file>

<file path=ppt/slides/_rels/slide8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 Id="rId9" Type="http://schemas.openxmlformats.org/officeDocument/2006/relationships/image" Target="../media/image105.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7.jpeg"/><Relationship Id="rId7" Type="http://schemas.openxmlformats.org/officeDocument/2006/relationships/image" Target="../media/image105.jpe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9.jpeg"/><Relationship Id="rId4" Type="http://schemas.openxmlformats.org/officeDocument/2006/relationships/image" Target="../media/image108.jpeg"/></Relationships>
</file>

<file path=ppt/slides/_rels/slide9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92.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117.png"/><Relationship Id="rId7" Type="http://schemas.openxmlformats.org/officeDocument/2006/relationships/image" Target="../media/image121.jpe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93.xml.rels><?xml version="1.0" encoding="UTF-8" standalone="yes"?>
<Relationships xmlns="http://schemas.openxmlformats.org/package/2006/relationships"><Relationship Id="rId8" Type="http://schemas.openxmlformats.org/officeDocument/2006/relationships/image" Target="../media/image129.jpeg"/><Relationship Id="rId3" Type="http://schemas.openxmlformats.org/officeDocument/2006/relationships/image" Target="../media/image124.jpeg"/><Relationship Id="rId7" Type="http://schemas.openxmlformats.org/officeDocument/2006/relationships/image" Target="../media/image128.jpeg"/><Relationship Id="rId2" Type="http://schemas.openxmlformats.org/officeDocument/2006/relationships/image" Target="../media/image123.jpeg"/><Relationship Id="rId1" Type="http://schemas.openxmlformats.org/officeDocument/2006/relationships/slideLayout" Target="../slideLayouts/slideLayout2.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jpeg"/><Relationship Id="rId9" Type="http://schemas.openxmlformats.org/officeDocument/2006/relationships/image" Target="../media/image130.jpeg"/></Relationships>
</file>

<file path=ppt/slides/_rels/slide94.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7.xml"/><Relationship Id="rId4" Type="http://schemas.openxmlformats.org/officeDocument/2006/relationships/image" Target="../media/image134.jpeg"/></Relationships>
</file>

<file path=ppt/slides/_rels/slide96.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032C5-016B-104B-8E21-CC0A3B33B5A4}"/>
              </a:ext>
            </a:extLst>
          </p:cNvPr>
          <p:cNvSpPr>
            <a:spLocks noGrp="1"/>
          </p:cNvSpPr>
          <p:nvPr>
            <p:ph type="ctrTitle"/>
          </p:nvPr>
        </p:nvSpPr>
        <p:spPr/>
        <p:txBody>
          <a:bodyPr/>
          <a:lstStyle/>
          <a:p>
            <a:r>
              <a:rPr lang="fr-FR" dirty="0"/>
              <a:t>L’orthographe grammaticale </a:t>
            </a:r>
            <a:br>
              <a:rPr lang="fr-FR" dirty="0"/>
            </a:br>
            <a:r>
              <a:rPr lang="fr-FR" dirty="0"/>
              <a:t>au cycle 3</a:t>
            </a:r>
          </a:p>
        </p:txBody>
      </p:sp>
      <p:sp>
        <p:nvSpPr>
          <p:cNvPr id="3" name="Sous-titre 2">
            <a:extLst>
              <a:ext uri="{FF2B5EF4-FFF2-40B4-BE49-F238E27FC236}">
                <a16:creationId xmlns:a16="http://schemas.microsoft.com/office/drawing/2014/main" id="{E4532EDC-F21C-D946-8A95-7CB108ABFE0C}"/>
              </a:ext>
            </a:extLst>
          </p:cNvPr>
          <p:cNvSpPr>
            <a:spLocks noGrp="1"/>
          </p:cNvSpPr>
          <p:nvPr>
            <p:ph type="subTitle" idx="1"/>
          </p:nvPr>
        </p:nvSpPr>
        <p:spPr/>
        <p:txBody>
          <a:bodyPr/>
          <a:lstStyle/>
          <a:p>
            <a:r>
              <a:rPr lang="fr-FR" dirty="0"/>
              <a:t>Nathalie Leblanc</a:t>
            </a:r>
          </a:p>
          <a:p>
            <a:r>
              <a:rPr lang="fr-FR" dirty="0"/>
              <a:t> CPD Maitrise de la Langue DSDEN 06</a:t>
            </a:r>
          </a:p>
          <a:p>
            <a:r>
              <a:rPr lang="fr-FR" dirty="0"/>
              <a:t>Octobre 2020</a:t>
            </a:r>
          </a:p>
        </p:txBody>
      </p:sp>
      <p:sp>
        <p:nvSpPr>
          <p:cNvPr id="5" name="ZoneTexte 4">
            <a:extLst>
              <a:ext uri="{FF2B5EF4-FFF2-40B4-BE49-F238E27FC236}">
                <a16:creationId xmlns:a16="http://schemas.microsoft.com/office/drawing/2014/main" id="{7643279F-6B60-C54E-ABC0-31E2287834E3}"/>
              </a:ext>
            </a:extLst>
          </p:cNvPr>
          <p:cNvSpPr txBox="1"/>
          <p:nvPr/>
        </p:nvSpPr>
        <p:spPr>
          <a:xfrm>
            <a:off x="1828800" y="1914525"/>
            <a:ext cx="184731" cy="369332"/>
          </a:xfrm>
          <a:prstGeom prst="rect">
            <a:avLst/>
          </a:prstGeom>
          <a:noFill/>
        </p:spPr>
        <p:txBody>
          <a:bodyPr wrap="none" rtlCol="0">
            <a:spAutoFit/>
          </a:bodyPr>
          <a:lstStyle/>
          <a:p>
            <a:endParaRPr lang="fr-FR" dirty="0"/>
          </a:p>
        </p:txBody>
      </p:sp>
      <p:sp>
        <p:nvSpPr>
          <p:cNvPr id="6" name="Espace réservé du numéro de diapositive 5">
            <a:extLst>
              <a:ext uri="{FF2B5EF4-FFF2-40B4-BE49-F238E27FC236}">
                <a16:creationId xmlns:a16="http://schemas.microsoft.com/office/drawing/2014/main" id="{2DDD1076-0204-1C40-AE00-E8CD52DF84A2}"/>
              </a:ext>
            </a:extLst>
          </p:cNvPr>
          <p:cNvSpPr>
            <a:spLocks noGrp="1"/>
          </p:cNvSpPr>
          <p:nvPr>
            <p:ph type="sldNum" sz="quarter" idx="12"/>
          </p:nvPr>
        </p:nvSpPr>
        <p:spPr/>
        <p:txBody>
          <a:bodyPr/>
          <a:lstStyle/>
          <a:p>
            <a:fld id="{C1F279EB-0D07-AB47-B72B-F4F0FF081C94}" type="slidenum">
              <a:rPr lang="fr-FR" smtClean="0"/>
              <a:t>1</a:t>
            </a:fld>
            <a:endParaRPr lang="fr-FR"/>
          </a:p>
        </p:txBody>
      </p:sp>
    </p:spTree>
    <p:extLst>
      <p:ext uri="{BB962C8B-B14F-4D97-AF65-F5344CB8AC3E}">
        <p14:creationId xmlns:p14="http://schemas.microsoft.com/office/powerpoint/2010/main" val="852986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62BC003-E972-B54D-A5F4-573AC6D9B0DC}"/>
              </a:ext>
            </a:extLst>
          </p:cNvPr>
          <p:cNvSpPr>
            <a:spLocks noGrp="1"/>
          </p:cNvSpPr>
          <p:nvPr>
            <p:ph type="title"/>
          </p:nvPr>
        </p:nvSpPr>
        <p:spPr/>
        <p:txBody>
          <a:bodyPr/>
          <a:lstStyle/>
          <a:p>
            <a:r>
              <a:rPr lang="fr-FR" dirty="0"/>
              <a:t>Le groupe sujet, sa valeur sémantique</a:t>
            </a:r>
          </a:p>
        </p:txBody>
      </p:sp>
      <p:sp>
        <p:nvSpPr>
          <p:cNvPr id="6" name="Espace réservé du contenu 5">
            <a:extLst>
              <a:ext uri="{FF2B5EF4-FFF2-40B4-BE49-F238E27FC236}">
                <a16:creationId xmlns:a16="http://schemas.microsoft.com/office/drawing/2014/main" id="{6EF5BFCB-18F4-A546-849B-533C99BC99B4}"/>
              </a:ext>
            </a:extLst>
          </p:cNvPr>
          <p:cNvSpPr>
            <a:spLocks noGrp="1"/>
          </p:cNvSpPr>
          <p:nvPr>
            <p:ph idx="1"/>
          </p:nvPr>
        </p:nvSpPr>
        <p:spPr>
          <a:xfrm>
            <a:off x="697557" y="1910442"/>
            <a:ext cx="11494443" cy="4560261"/>
          </a:xfrm>
        </p:spPr>
        <p:txBody>
          <a:bodyPr>
            <a:normAutofit fontScale="92500" lnSpcReduction="10000"/>
          </a:bodyPr>
          <a:lstStyle/>
          <a:p>
            <a:pPr>
              <a:buFont typeface="Arial" panose="020B0604020202020204" pitchFamily="34" charset="0"/>
              <a:buChar char="•"/>
            </a:pPr>
            <a:r>
              <a:rPr lang="fr-FR" sz="3600" b="1" dirty="0">
                <a:latin typeface="Bell MT" panose="02020503060305020303" pitchFamily="18" charset="77"/>
              </a:rPr>
              <a:t> Au cycle 2, </a:t>
            </a:r>
            <a:r>
              <a:rPr lang="fr-FR" sz="3600" dirty="0">
                <a:latin typeface="Bell MT" panose="02020503060305020303" pitchFamily="18" charset="77"/>
              </a:rPr>
              <a:t>toujours commencer son enseignement par l’aspect sémantique : </a:t>
            </a:r>
          </a:p>
          <a:p>
            <a:pPr lvl="2">
              <a:buFont typeface="Wingdings" pitchFamily="2" charset="2"/>
              <a:buChar char="Ø"/>
            </a:pPr>
            <a:r>
              <a:rPr lang="fr-FR" sz="2800" b="1" dirty="0">
                <a:latin typeface="Bell MT" panose="02020503060305020303" pitchFamily="18" charset="77"/>
              </a:rPr>
              <a:t> </a:t>
            </a:r>
            <a:r>
              <a:rPr lang="fr-FR" sz="3600" dirty="0">
                <a:latin typeface="Bell MT" panose="02020503060305020303" pitchFamily="18" charset="77"/>
              </a:rPr>
              <a:t>le sujet fait l’action.</a:t>
            </a:r>
          </a:p>
          <a:p>
            <a:pPr lvl="2">
              <a:buFont typeface="Wingdings" pitchFamily="2" charset="2"/>
              <a:buChar char="Ø"/>
            </a:pPr>
            <a:r>
              <a:rPr lang="fr-FR" sz="2800" b="1" dirty="0">
                <a:latin typeface="Bell MT" panose="02020503060305020303" pitchFamily="18" charset="77"/>
              </a:rPr>
              <a:t> </a:t>
            </a:r>
            <a:r>
              <a:rPr lang="fr-FR" sz="3600" dirty="0">
                <a:latin typeface="Bell MT" panose="02020503060305020303" pitchFamily="18" charset="77"/>
              </a:rPr>
              <a:t>un sujet animé.</a:t>
            </a:r>
          </a:p>
          <a:p>
            <a:pPr lvl="1"/>
            <a:r>
              <a:rPr lang="fr-FR" sz="4000" dirty="0">
                <a:latin typeface="Bell MT" panose="02020503060305020303" pitchFamily="18" charset="77"/>
              </a:rPr>
              <a:t> </a:t>
            </a:r>
            <a:r>
              <a:rPr lang="fr-FR" sz="4000" b="1" dirty="0">
                <a:latin typeface="Bell MT" panose="02020503060305020303" pitchFamily="18" charset="77"/>
              </a:rPr>
              <a:t>Au cycle 3, </a:t>
            </a:r>
            <a:r>
              <a:rPr lang="fr-FR" sz="4000" dirty="0">
                <a:latin typeface="Bell MT" panose="02020503060305020303" pitchFamily="18" charset="77"/>
              </a:rPr>
              <a:t>on complexifie avec un sujet inversé, un sujet composé de plusieurs groupes, un sujet pronominalisé…</a:t>
            </a:r>
          </a:p>
          <a:p>
            <a:pPr lvl="1"/>
            <a:r>
              <a:rPr lang="fr-FR" sz="4000" b="1" dirty="0">
                <a:latin typeface="Bell MT" panose="02020503060305020303" pitchFamily="18" charset="77"/>
              </a:rPr>
              <a:t> Le verbe attributif </a:t>
            </a:r>
            <a:r>
              <a:rPr lang="fr-FR" sz="4000" dirty="0">
                <a:latin typeface="Bell MT" panose="02020503060305020303" pitchFamily="18" charset="77"/>
              </a:rPr>
              <a:t>est également présenté : le sujet désigne l’entité qui présente l’état.</a:t>
            </a:r>
          </a:p>
          <a:p>
            <a:pPr marL="128016" lvl="1" indent="0">
              <a:buNone/>
            </a:pPr>
            <a:r>
              <a:rPr lang="fr-FR" sz="3500" i="1" dirty="0">
                <a:latin typeface="Bell MT" panose="02020503060305020303" pitchFamily="18" charset="77"/>
              </a:rPr>
              <a:t>La maison est grande.</a:t>
            </a:r>
          </a:p>
          <a:p>
            <a:pPr marL="0" indent="0">
              <a:buNone/>
            </a:pPr>
            <a:endParaRPr lang="fr-FR" dirty="0"/>
          </a:p>
        </p:txBody>
      </p:sp>
      <p:sp>
        <p:nvSpPr>
          <p:cNvPr id="4" name="Espace réservé du numéro de diapositive 3">
            <a:extLst>
              <a:ext uri="{FF2B5EF4-FFF2-40B4-BE49-F238E27FC236}">
                <a16:creationId xmlns:a16="http://schemas.microsoft.com/office/drawing/2014/main" id="{B4AC0848-C12B-7949-895D-9EAB032EB833}"/>
              </a:ext>
            </a:extLst>
          </p:cNvPr>
          <p:cNvSpPr>
            <a:spLocks noGrp="1"/>
          </p:cNvSpPr>
          <p:nvPr>
            <p:ph type="sldNum" sz="quarter" idx="12"/>
          </p:nvPr>
        </p:nvSpPr>
        <p:spPr/>
        <p:txBody>
          <a:bodyPr/>
          <a:lstStyle/>
          <a:p>
            <a:fld id="{C1F279EB-0D07-AB47-B72B-F4F0FF081C94}" type="slidenum">
              <a:rPr lang="fr-FR" smtClean="0"/>
              <a:t>10</a:t>
            </a:fld>
            <a:endParaRPr lang="fr-FR"/>
          </a:p>
        </p:txBody>
      </p:sp>
      <p:sp>
        <p:nvSpPr>
          <p:cNvPr id="7" name="Bulle rectangulaire 6">
            <a:extLst>
              <a:ext uri="{FF2B5EF4-FFF2-40B4-BE49-F238E27FC236}">
                <a16:creationId xmlns:a16="http://schemas.microsoft.com/office/drawing/2014/main" id="{B8AA1BDF-DBB1-7742-A0F5-26EA7CF6DB6F}"/>
              </a:ext>
            </a:extLst>
          </p:cNvPr>
          <p:cNvSpPr/>
          <p:nvPr/>
        </p:nvSpPr>
        <p:spPr>
          <a:xfrm>
            <a:off x="4982096" y="2508996"/>
            <a:ext cx="2848493" cy="716342"/>
          </a:xfrm>
          <a:prstGeom prst="wedgeRectCallout">
            <a:avLst>
              <a:gd name="adj1" fmla="val -57742"/>
              <a:gd name="adj2" fmla="val -113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Qui est-ce qui ?</a:t>
            </a:r>
          </a:p>
        </p:txBody>
      </p:sp>
      <p:sp>
        <p:nvSpPr>
          <p:cNvPr id="8" name="Bulle rectangulaire 7">
            <a:extLst>
              <a:ext uri="{FF2B5EF4-FFF2-40B4-BE49-F238E27FC236}">
                <a16:creationId xmlns:a16="http://schemas.microsoft.com/office/drawing/2014/main" id="{F8995713-CE70-AF43-A26B-1987A5E23196}"/>
              </a:ext>
            </a:extLst>
          </p:cNvPr>
          <p:cNvSpPr/>
          <p:nvPr/>
        </p:nvSpPr>
        <p:spPr>
          <a:xfrm>
            <a:off x="7980931" y="2527938"/>
            <a:ext cx="3513512" cy="716342"/>
          </a:xfrm>
          <a:prstGeom prst="wedgeRectCallout">
            <a:avLst>
              <a:gd name="adj1" fmla="val -41180"/>
              <a:gd name="adj2" fmla="val 787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Qu’est-ce qui ?</a:t>
            </a:r>
          </a:p>
        </p:txBody>
      </p:sp>
    </p:spTree>
    <p:extLst>
      <p:ext uri="{BB962C8B-B14F-4D97-AF65-F5344CB8AC3E}">
        <p14:creationId xmlns:p14="http://schemas.microsoft.com/office/powerpoint/2010/main" val="36039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9AF06DC-1EB9-A94C-BA50-2AF94933DFD8}"/>
              </a:ext>
            </a:extLst>
          </p:cNvPr>
          <p:cNvPicPr>
            <a:picLocks noChangeAspect="1"/>
          </p:cNvPicPr>
          <p:nvPr/>
        </p:nvPicPr>
        <p:blipFill>
          <a:blip r:embed="rId3" cstate="email">
            <a:lum/>
            <a:alphaModFix/>
            <a:extLst>
              <a:ext uri="{28A0092B-C50C-407E-A947-70E740481C1C}">
                <a14:useLocalDpi xmlns:a14="http://schemas.microsoft.com/office/drawing/2010/main"/>
              </a:ext>
            </a:extLst>
          </a:blip>
          <a:srcRect/>
          <a:stretch>
            <a:fillRect/>
          </a:stretch>
        </p:blipFill>
        <p:spPr>
          <a:xfrm>
            <a:off x="337602" y="2273575"/>
            <a:ext cx="7172657" cy="3999209"/>
          </a:xfrm>
          <a:prstGeom prst="rect">
            <a:avLst/>
          </a:prstGeom>
          <a:noFill/>
          <a:ln>
            <a:solidFill>
              <a:schemeClr val="tx1"/>
            </a:solidFill>
          </a:ln>
        </p:spPr>
      </p:pic>
      <p:pic>
        <p:nvPicPr>
          <p:cNvPr id="5" name="Image 4">
            <a:extLst>
              <a:ext uri="{FF2B5EF4-FFF2-40B4-BE49-F238E27FC236}">
                <a16:creationId xmlns:a16="http://schemas.microsoft.com/office/drawing/2014/main" id="{49693C5A-99B4-F240-90A4-2BBDDDC0C9F4}"/>
              </a:ext>
            </a:extLst>
          </p:cNvPr>
          <p:cNvPicPr>
            <a:picLocks noChangeAspect="1"/>
          </p:cNvPicPr>
          <p:nvPr/>
        </p:nvPicPr>
        <p:blipFill>
          <a:blip r:embed="rId4" cstate="email">
            <a:lum/>
            <a:alphaModFix/>
            <a:extLst>
              <a:ext uri="{28A0092B-C50C-407E-A947-70E740481C1C}">
                <a14:useLocalDpi xmlns:a14="http://schemas.microsoft.com/office/drawing/2010/main"/>
              </a:ext>
            </a:extLst>
          </a:blip>
          <a:srcRect/>
          <a:stretch>
            <a:fillRect/>
          </a:stretch>
        </p:blipFill>
        <p:spPr>
          <a:xfrm>
            <a:off x="7663327" y="3170390"/>
            <a:ext cx="4191071" cy="2808961"/>
          </a:xfrm>
          <a:prstGeom prst="rect">
            <a:avLst/>
          </a:prstGeom>
          <a:noFill/>
          <a:ln>
            <a:solidFill>
              <a:schemeClr val="tx1"/>
            </a:solidFill>
          </a:ln>
        </p:spPr>
      </p:pic>
      <p:sp>
        <p:nvSpPr>
          <p:cNvPr id="7" name="Titre 6">
            <a:extLst>
              <a:ext uri="{FF2B5EF4-FFF2-40B4-BE49-F238E27FC236}">
                <a16:creationId xmlns:a16="http://schemas.microsoft.com/office/drawing/2014/main" id="{BC13F220-FB64-E342-99D4-C308F4D68030}"/>
              </a:ext>
            </a:extLst>
          </p:cNvPr>
          <p:cNvSpPr>
            <a:spLocks noGrp="1"/>
          </p:cNvSpPr>
          <p:nvPr>
            <p:ph type="title"/>
          </p:nvPr>
        </p:nvSpPr>
        <p:spPr>
          <a:xfrm>
            <a:off x="1024128" y="585216"/>
            <a:ext cx="9702487" cy="1190830"/>
          </a:xfrm>
        </p:spPr>
        <p:txBody>
          <a:bodyPr/>
          <a:lstStyle/>
          <a:p>
            <a:r>
              <a:rPr lang="fr-FR" dirty="0"/>
              <a:t>Une trace écrite personnelle</a:t>
            </a:r>
          </a:p>
        </p:txBody>
      </p:sp>
      <p:sp>
        <p:nvSpPr>
          <p:cNvPr id="8" name="ZoneTexte 7">
            <a:extLst>
              <a:ext uri="{FF2B5EF4-FFF2-40B4-BE49-F238E27FC236}">
                <a16:creationId xmlns:a16="http://schemas.microsoft.com/office/drawing/2014/main" id="{59F88A50-E63B-704A-807F-FD1DBC72FF94}"/>
              </a:ext>
            </a:extLst>
          </p:cNvPr>
          <p:cNvSpPr txBox="1"/>
          <p:nvPr/>
        </p:nvSpPr>
        <p:spPr>
          <a:xfrm>
            <a:off x="596517" y="6272784"/>
            <a:ext cx="3764467" cy="276999"/>
          </a:xfrm>
          <a:prstGeom prst="rect">
            <a:avLst/>
          </a:prstGeom>
          <a:noFill/>
        </p:spPr>
        <p:txBody>
          <a:bodyPr wrap="square" rtlCol="0">
            <a:spAutoFit/>
          </a:bodyPr>
          <a:lstStyle/>
          <a:p>
            <a:r>
              <a:rPr lang="fr-FR" sz="1200" i="1" dirty="0">
                <a:latin typeface="Bell MT" panose="02020503060305020303" pitchFamily="18" charset="77"/>
              </a:rPr>
              <a:t>CM2 Isabelle André école Saint Barthélémy NICE</a:t>
            </a:r>
          </a:p>
        </p:txBody>
      </p:sp>
      <p:sp>
        <p:nvSpPr>
          <p:cNvPr id="9" name="Bulle rectangulaire à coins arrondis 8">
            <a:extLst>
              <a:ext uri="{FF2B5EF4-FFF2-40B4-BE49-F238E27FC236}">
                <a16:creationId xmlns:a16="http://schemas.microsoft.com/office/drawing/2014/main" id="{AAC866E0-2476-D14E-821E-C04DEB32D0FA}"/>
              </a:ext>
            </a:extLst>
          </p:cNvPr>
          <p:cNvSpPr/>
          <p:nvPr/>
        </p:nvSpPr>
        <p:spPr>
          <a:xfrm>
            <a:off x="7663327" y="334108"/>
            <a:ext cx="4025249" cy="2549769"/>
          </a:xfrm>
          <a:prstGeom prst="wedgeRoundRectCallout">
            <a:avLst>
              <a:gd name="adj1" fmla="val -45136"/>
              <a:gd name="adj2" fmla="val 61811"/>
              <a:gd name="adj3" fmla="val 16667"/>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Chaque élève écrit, sous la forme qu’il souhaite, ce qu’il a retenu de la séquence.</a:t>
            </a:r>
          </a:p>
        </p:txBody>
      </p:sp>
    </p:spTree>
    <p:extLst>
      <p:ext uri="{BB962C8B-B14F-4D97-AF65-F5344CB8AC3E}">
        <p14:creationId xmlns:p14="http://schemas.microsoft.com/office/powerpoint/2010/main" val="12962992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DAA4FE8-CD15-FD4F-85DC-E6851F08B2C3}"/>
              </a:ext>
            </a:extLst>
          </p:cNvPr>
          <p:cNvPicPr>
            <a:picLocks noChangeAspect="1"/>
          </p:cNvPicPr>
          <p:nvPr/>
        </p:nvPicPr>
        <p:blipFill>
          <a:blip r:embed="rId3" cstate="email">
            <a:lum/>
            <a:alphaModFix/>
            <a:extLst>
              <a:ext uri="{28A0092B-C50C-407E-A947-70E740481C1C}">
                <a14:useLocalDpi xmlns:a14="http://schemas.microsoft.com/office/drawing/2010/main"/>
              </a:ext>
            </a:extLst>
          </a:blip>
          <a:srcRect/>
          <a:stretch>
            <a:fillRect/>
          </a:stretch>
        </p:blipFill>
        <p:spPr>
          <a:xfrm>
            <a:off x="509954" y="281862"/>
            <a:ext cx="10234246" cy="5940501"/>
          </a:xfrm>
          <a:prstGeom prst="rect">
            <a:avLst/>
          </a:prstGeom>
          <a:noFill/>
          <a:ln>
            <a:solidFill>
              <a:schemeClr val="tx1"/>
            </a:solidFill>
          </a:ln>
        </p:spPr>
      </p:pic>
      <p:sp>
        <p:nvSpPr>
          <p:cNvPr id="5" name="ZoneTexte 4">
            <a:extLst>
              <a:ext uri="{FF2B5EF4-FFF2-40B4-BE49-F238E27FC236}">
                <a16:creationId xmlns:a16="http://schemas.microsoft.com/office/drawing/2014/main" id="{A3ECA43F-89AD-F845-98EB-18F2FEC5AF89}"/>
              </a:ext>
            </a:extLst>
          </p:cNvPr>
          <p:cNvSpPr txBox="1"/>
          <p:nvPr/>
        </p:nvSpPr>
        <p:spPr>
          <a:xfrm>
            <a:off x="1055077" y="6224954"/>
            <a:ext cx="5486400" cy="369332"/>
          </a:xfrm>
          <a:prstGeom prst="rect">
            <a:avLst/>
          </a:prstGeom>
          <a:noFill/>
        </p:spPr>
        <p:txBody>
          <a:bodyPr wrap="square" rtlCol="0">
            <a:spAutoFit/>
          </a:bodyPr>
          <a:lstStyle/>
          <a:p>
            <a:r>
              <a:rPr lang="fr-FR" dirty="0"/>
              <a:t>Activité différenciée avec une dictée à l’adulte.</a:t>
            </a:r>
          </a:p>
        </p:txBody>
      </p:sp>
    </p:spTree>
    <p:extLst>
      <p:ext uri="{BB962C8B-B14F-4D97-AF65-F5344CB8AC3E}">
        <p14:creationId xmlns:p14="http://schemas.microsoft.com/office/powerpoint/2010/main" val="19208663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73DA8-88DB-1443-8257-595091247ADE}"/>
              </a:ext>
            </a:extLst>
          </p:cNvPr>
          <p:cNvSpPr>
            <a:spLocks noGrp="1"/>
          </p:cNvSpPr>
          <p:nvPr>
            <p:ph type="title"/>
          </p:nvPr>
        </p:nvSpPr>
        <p:spPr/>
        <p:txBody>
          <a:bodyPr/>
          <a:lstStyle/>
          <a:p>
            <a:r>
              <a:rPr lang="fr-FR" dirty="0"/>
              <a:t>Une trace écrite collective</a:t>
            </a:r>
          </a:p>
        </p:txBody>
      </p:sp>
      <p:sp>
        <p:nvSpPr>
          <p:cNvPr id="3" name="Espace réservé du numéro de diapositive 2">
            <a:extLst>
              <a:ext uri="{FF2B5EF4-FFF2-40B4-BE49-F238E27FC236}">
                <a16:creationId xmlns:a16="http://schemas.microsoft.com/office/drawing/2014/main" id="{97FF0A32-0F6B-4348-AF7A-9254A3DBAE48}"/>
              </a:ext>
            </a:extLst>
          </p:cNvPr>
          <p:cNvSpPr>
            <a:spLocks noGrp="1"/>
          </p:cNvSpPr>
          <p:nvPr>
            <p:ph type="sldNum" sz="quarter" idx="12"/>
          </p:nvPr>
        </p:nvSpPr>
        <p:spPr/>
        <p:txBody>
          <a:bodyPr/>
          <a:lstStyle/>
          <a:p>
            <a:fld id="{C1F279EB-0D07-AB47-B72B-F4F0FF081C94}" type="slidenum">
              <a:rPr lang="fr-FR" smtClean="0"/>
              <a:t>102</a:t>
            </a:fld>
            <a:endParaRPr lang="fr-FR"/>
          </a:p>
        </p:txBody>
      </p:sp>
      <p:sp>
        <p:nvSpPr>
          <p:cNvPr id="4" name="Rectangle 3">
            <a:extLst>
              <a:ext uri="{FF2B5EF4-FFF2-40B4-BE49-F238E27FC236}">
                <a16:creationId xmlns:a16="http://schemas.microsoft.com/office/drawing/2014/main" id="{E3E8C60E-C7C8-DC47-87B1-112471C97469}"/>
              </a:ext>
            </a:extLst>
          </p:cNvPr>
          <p:cNvSpPr/>
          <p:nvPr/>
        </p:nvSpPr>
        <p:spPr>
          <a:xfrm>
            <a:off x="588433" y="2084832"/>
            <a:ext cx="11015134" cy="3811364"/>
          </a:xfrm>
          <a:prstGeom prst="rect">
            <a:avLst/>
          </a:prstGeom>
        </p:spPr>
        <p:txBody>
          <a:bodyPr wrap="square">
            <a:spAutoFit/>
          </a:bodyPr>
          <a:lstStyle/>
          <a:p>
            <a:pPr algn="just">
              <a:lnSpc>
                <a:spcPct val="115000"/>
              </a:lnSpc>
              <a:spcAft>
                <a:spcPts val="1000"/>
              </a:spcAft>
            </a:pPr>
            <a:r>
              <a:rPr lang="fr-FR" b="1" u="sng" dirty="0">
                <a:latin typeface="Comic Sans MS" panose="030F0902030302020204" pitchFamily="66" charset="0"/>
                <a:ea typeface="Cambria" panose="02040503050406030204" pitchFamily="18" charset="0"/>
                <a:cs typeface="Times New Roman" panose="02020603050405020304" pitchFamily="18" charset="0"/>
              </a:rPr>
              <a:t>Le sujet</a:t>
            </a:r>
            <a:endParaRPr lang="fr-FR" sz="24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15000"/>
              </a:lnSpc>
              <a:spcAft>
                <a:spcPts val="1000"/>
              </a:spcAft>
            </a:pPr>
            <a:r>
              <a:rPr lang="fr-FR" dirty="0">
                <a:latin typeface="Comic Sans MS" panose="030F0902030302020204" pitchFamily="66" charset="0"/>
                <a:ea typeface="Cambria" panose="02040503050406030204" pitchFamily="18" charset="0"/>
                <a:cs typeface="Times New Roman" panose="02020603050405020304" pitchFamily="18" charset="0"/>
              </a:rPr>
              <a:t>Le sujet est un élément essentiel de la phrase. Il indique </a:t>
            </a:r>
            <a:r>
              <a:rPr lang="fr-FR" b="1" dirty="0">
                <a:latin typeface="Comic Sans MS" panose="030F0902030302020204" pitchFamily="66" charset="0"/>
                <a:ea typeface="Cambria" panose="02040503050406030204" pitchFamily="18" charset="0"/>
                <a:cs typeface="Times New Roman" panose="02020603050405020304" pitchFamily="18" charset="0"/>
              </a:rPr>
              <a:t>de </a:t>
            </a:r>
            <a:r>
              <a:rPr lang="fr-FR" b="1" u="sng" dirty="0">
                <a:latin typeface="Comic Sans MS" panose="030F0902030302020204" pitchFamily="66" charset="0"/>
                <a:ea typeface="Cambria" panose="02040503050406030204" pitchFamily="18" charset="0"/>
                <a:cs typeface="Times New Roman" panose="02020603050405020304" pitchFamily="18" charset="0"/>
              </a:rPr>
              <a:t>qui</a:t>
            </a:r>
            <a:r>
              <a:rPr lang="fr-FR" b="1" dirty="0">
                <a:latin typeface="Comic Sans MS" panose="030F0902030302020204" pitchFamily="66" charset="0"/>
                <a:ea typeface="Cambria" panose="02040503050406030204" pitchFamily="18" charset="0"/>
                <a:cs typeface="Times New Roman" panose="02020603050405020304" pitchFamily="18" charset="0"/>
              </a:rPr>
              <a:t> ou de quoi</a:t>
            </a:r>
            <a:r>
              <a:rPr lang="fr-FR" dirty="0">
                <a:latin typeface="Comic Sans MS" panose="030F0902030302020204" pitchFamily="66" charset="0"/>
                <a:ea typeface="Cambria" panose="02040503050406030204" pitchFamily="18" charset="0"/>
                <a:cs typeface="Times New Roman" panose="02020603050405020304" pitchFamily="18" charset="0"/>
              </a:rPr>
              <a:t> on parle.</a:t>
            </a:r>
            <a:endParaRPr lang="fr-FR" sz="24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15000"/>
              </a:lnSpc>
              <a:spcAft>
                <a:spcPts val="1000"/>
              </a:spcAft>
            </a:pPr>
            <a:r>
              <a:rPr lang="fr-FR" dirty="0">
                <a:latin typeface="Comic Sans MS" panose="030F0902030302020204" pitchFamily="66" charset="0"/>
                <a:ea typeface="Cambria" panose="02040503050406030204" pitchFamily="18" charset="0"/>
                <a:cs typeface="Times New Roman" panose="02020603050405020304" pitchFamily="18" charset="0"/>
              </a:rPr>
              <a:t>Le sujet peut-être :</a:t>
            </a:r>
            <a:endParaRPr lang="fr-FR"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dirty="0">
                <a:latin typeface="Comic Sans MS" panose="030F0902030302020204" pitchFamily="66" charset="0"/>
                <a:ea typeface="Cambria" panose="02040503050406030204" pitchFamily="18" charset="0"/>
                <a:cs typeface="Times New Roman" panose="02020603050405020304" pitchFamily="18" charset="0"/>
              </a:rPr>
              <a:t>un </a:t>
            </a:r>
            <a:r>
              <a:rPr lang="fr-FR" b="1" dirty="0">
                <a:latin typeface="Comic Sans MS" panose="030F0902030302020204" pitchFamily="66" charset="0"/>
                <a:ea typeface="Cambria" panose="02040503050406030204" pitchFamily="18" charset="0"/>
                <a:cs typeface="Times New Roman" panose="02020603050405020304" pitchFamily="18" charset="0"/>
              </a:rPr>
              <a:t>groupe nominal</a:t>
            </a:r>
            <a:r>
              <a:rPr lang="fr-FR" dirty="0">
                <a:latin typeface="Comic Sans MS" panose="030F0902030302020204" pitchFamily="66" charset="0"/>
                <a:ea typeface="Cambria" panose="02040503050406030204" pitchFamily="18" charset="0"/>
                <a:cs typeface="Times New Roman" panose="02020603050405020304" pitchFamily="18" charset="0"/>
              </a:rPr>
              <a:t> : </a:t>
            </a:r>
            <a:r>
              <a:rPr lang="fr-FR" b="1" i="1" u="sng"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La fleur rouge</a:t>
            </a:r>
            <a:r>
              <a:rPr lang="fr-FR" i="1" u="sng"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 </a:t>
            </a:r>
            <a:r>
              <a:rPr lang="fr-FR" i="1"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fait des étincelles.</a:t>
            </a:r>
            <a:endParaRPr lang="fr-FR"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dirty="0">
                <a:latin typeface="Comic Sans MS" panose="030F0902030302020204" pitchFamily="66" charset="0"/>
                <a:ea typeface="Cambria" panose="02040503050406030204" pitchFamily="18" charset="0"/>
                <a:cs typeface="Times New Roman" panose="02020603050405020304" pitchFamily="18" charset="0"/>
              </a:rPr>
              <a:t>un </a:t>
            </a:r>
            <a:r>
              <a:rPr lang="fr-FR" b="1" dirty="0">
                <a:latin typeface="Comic Sans MS" panose="030F0902030302020204" pitchFamily="66" charset="0"/>
                <a:ea typeface="Cambria" panose="02040503050406030204" pitchFamily="18" charset="0"/>
                <a:cs typeface="Times New Roman" panose="02020603050405020304" pitchFamily="18" charset="0"/>
              </a:rPr>
              <a:t>pronom</a:t>
            </a:r>
            <a:r>
              <a:rPr lang="fr-FR" dirty="0">
                <a:latin typeface="Comic Sans MS" panose="030F0902030302020204" pitchFamily="66" charset="0"/>
                <a:ea typeface="Cambria" panose="02040503050406030204" pitchFamily="18" charset="0"/>
                <a:cs typeface="Times New Roman" panose="02020603050405020304" pitchFamily="18" charset="0"/>
              </a:rPr>
              <a:t> : </a:t>
            </a:r>
            <a:r>
              <a:rPr lang="fr-FR" i="1" u="sng"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Il</a:t>
            </a:r>
            <a:r>
              <a:rPr lang="fr-FR" i="1"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 se lève, se dresse.</a:t>
            </a:r>
            <a:endParaRPr lang="fr-FR"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fr-FR" dirty="0">
                <a:latin typeface="Comic Sans MS" panose="030F0902030302020204" pitchFamily="66" charset="0"/>
                <a:ea typeface="Cambria" panose="02040503050406030204" pitchFamily="18" charset="0"/>
                <a:cs typeface="Times New Roman" panose="02020603050405020304" pitchFamily="18" charset="0"/>
              </a:rPr>
              <a:t>un </a:t>
            </a:r>
            <a:r>
              <a:rPr lang="fr-FR" b="1" dirty="0">
                <a:latin typeface="Comic Sans MS" panose="030F0902030302020204" pitchFamily="66" charset="0"/>
                <a:ea typeface="Cambria" panose="02040503050406030204" pitchFamily="18" charset="0"/>
                <a:cs typeface="Times New Roman" panose="02020603050405020304" pitchFamily="18" charset="0"/>
              </a:rPr>
              <a:t>nom propre </a:t>
            </a:r>
            <a:r>
              <a:rPr lang="fr-FR" dirty="0">
                <a:latin typeface="Comic Sans MS" panose="030F0902030302020204" pitchFamily="66" charset="0"/>
                <a:ea typeface="Cambria" panose="02040503050406030204" pitchFamily="18" charset="0"/>
                <a:cs typeface="Times New Roman" panose="02020603050405020304" pitchFamily="18" charset="0"/>
              </a:rPr>
              <a:t>: </a:t>
            </a:r>
            <a:r>
              <a:rPr lang="fr-FR" b="1" i="1" u="sng" dirty="0" err="1">
                <a:solidFill>
                  <a:srgbClr val="00B0F0"/>
                </a:solidFill>
                <a:latin typeface="Comic Sans MS" panose="030F0902030302020204" pitchFamily="66" charset="0"/>
                <a:ea typeface="Cambria" panose="02040503050406030204" pitchFamily="18" charset="0"/>
                <a:cs typeface="Times New Roman" panose="02020603050405020304" pitchFamily="18" charset="0"/>
              </a:rPr>
              <a:t>Shere</a:t>
            </a:r>
            <a:r>
              <a:rPr lang="fr-FR" b="1" i="1" u="sng"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 Khan</a:t>
            </a:r>
            <a:r>
              <a:rPr lang="fr-FR" i="1"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 veut manger </a:t>
            </a:r>
            <a:r>
              <a:rPr lang="fr-FR" i="1" dirty="0" err="1">
                <a:solidFill>
                  <a:srgbClr val="00B0F0"/>
                </a:solidFill>
                <a:latin typeface="Comic Sans MS" panose="030F0902030302020204" pitchFamily="66" charset="0"/>
                <a:ea typeface="Cambria" panose="02040503050406030204" pitchFamily="18" charset="0"/>
                <a:cs typeface="Times New Roman" panose="02020603050405020304" pitchFamily="18" charset="0"/>
              </a:rPr>
              <a:t>Mowgli</a:t>
            </a:r>
            <a:r>
              <a:rPr lang="fr-FR" i="1"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a:t>
            </a:r>
            <a:endParaRPr lang="fr-FR" sz="24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15000"/>
              </a:lnSpc>
              <a:spcAft>
                <a:spcPts val="1000"/>
              </a:spcAft>
            </a:pPr>
            <a:r>
              <a:rPr lang="fr-FR" sz="800" dirty="0">
                <a:latin typeface="Comic Sans MS" panose="030F0902030302020204" pitchFamily="66" charset="0"/>
                <a:ea typeface="Cambria" panose="02040503050406030204" pitchFamily="18" charset="0"/>
                <a:cs typeface="Times New Roman" panose="02020603050405020304" pitchFamily="18" charset="0"/>
              </a:rPr>
              <a:t> </a:t>
            </a:r>
            <a:endParaRPr lang="fr-FR" sz="24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15000"/>
              </a:lnSpc>
              <a:spcAft>
                <a:spcPts val="1000"/>
              </a:spcAft>
            </a:pPr>
            <a:r>
              <a:rPr lang="fr-FR" dirty="0">
                <a:latin typeface="Comic Sans MS" panose="030F0902030302020204" pitchFamily="66" charset="0"/>
                <a:ea typeface="Cambria" panose="02040503050406030204" pitchFamily="18" charset="0"/>
                <a:cs typeface="Times New Roman" panose="02020603050405020304" pitchFamily="18" charset="0"/>
              </a:rPr>
              <a:t>Le sujet peut être placé après le verbe : c’est un </a:t>
            </a:r>
            <a:r>
              <a:rPr lang="fr-FR" b="1" dirty="0">
                <a:latin typeface="Comic Sans MS" panose="030F0902030302020204" pitchFamily="66" charset="0"/>
                <a:ea typeface="Cambria" panose="02040503050406030204" pitchFamily="18" charset="0"/>
                <a:cs typeface="Times New Roman" panose="02020603050405020304" pitchFamily="18" charset="0"/>
              </a:rPr>
              <a:t>sujet inversé</a:t>
            </a:r>
            <a:r>
              <a:rPr lang="fr-FR" dirty="0">
                <a:latin typeface="Comic Sans MS" panose="030F0902030302020204" pitchFamily="66" charset="0"/>
                <a:ea typeface="Cambria" panose="02040503050406030204" pitchFamily="18" charset="0"/>
                <a:cs typeface="Times New Roman" panose="02020603050405020304" pitchFamily="18" charset="0"/>
              </a:rPr>
              <a:t>. </a:t>
            </a:r>
            <a:r>
              <a:rPr lang="fr-FR" i="1"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Me prends-</a:t>
            </a:r>
            <a:r>
              <a:rPr lang="fr-FR" b="1" i="1" u="sng"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tu</a:t>
            </a:r>
            <a:r>
              <a:rPr lang="fr-FR" i="1" dirty="0">
                <a:solidFill>
                  <a:srgbClr val="00B0F0"/>
                </a:solidFill>
                <a:latin typeface="Comic Sans MS" panose="030F0902030302020204" pitchFamily="66" charset="0"/>
                <a:ea typeface="Cambria" panose="02040503050406030204" pitchFamily="18" charset="0"/>
                <a:cs typeface="Times New Roman" panose="02020603050405020304" pitchFamily="18" charset="0"/>
              </a:rPr>
              <a:t> pour un imbécile ? </a:t>
            </a:r>
            <a:endParaRPr lang="fr-FR" sz="24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15000"/>
              </a:lnSpc>
              <a:spcAft>
                <a:spcPts val="1000"/>
              </a:spcAft>
            </a:pPr>
            <a:r>
              <a:rPr lang="fr-FR" dirty="0">
                <a:latin typeface="Comic Sans MS" panose="030F0902030302020204" pitchFamily="66" charset="0"/>
                <a:ea typeface="Cambria" panose="02040503050406030204" pitchFamily="18" charset="0"/>
                <a:cs typeface="Times New Roman" panose="02020603050405020304" pitchFamily="18" charset="0"/>
              </a:rPr>
              <a:t>Pour t’aider à trouver le sujet d’un verbe, tu peux te demander : </a:t>
            </a:r>
            <a:r>
              <a:rPr lang="fr-FR" b="1" dirty="0">
                <a:latin typeface="Comic Sans MS" panose="030F0902030302020204" pitchFamily="66" charset="0"/>
                <a:ea typeface="Cambria" panose="02040503050406030204" pitchFamily="18" charset="0"/>
                <a:cs typeface="Times New Roman" panose="02020603050405020304" pitchFamily="18" charset="0"/>
              </a:rPr>
              <a:t>« De qui ou de quoi parle-t-on ? »</a:t>
            </a:r>
            <a:endParaRPr lang="fr-FR" sz="24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15000"/>
              </a:lnSpc>
              <a:spcAft>
                <a:spcPts val="1000"/>
              </a:spcAft>
            </a:pPr>
            <a:r>
              <a:rPr lang="fr-FR" sz="800" b="1" dirty="0">
                <a:latin typeface="Comic Sans MS" panose="030F0902030302020204" pitchFamily="66" charset="0"/>
                <a:ea typeface="Cambria" panose="02040503050406030204" pitchFamily="18" charset="0"/>
                <a:cs typeface="Times New Roman" panose="02020603050405020304" pitchFamily="18" charset="0"/>
              </a:rPr>
              <a:t> </a:t>
            </a:r>
            <a:endParaRPr lang="fr-FR" sz="2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12723E96-B111-6040-B3A0-14D2346B6145}"/>
              </a:ext>
            </a:extLst>
          </p:cNvPr>
          <p:cNvSpPr txBox="1"/>
          <p:nvPr/>
        </p:nvSpPr>
        <p:spPr>
          <a:xfrm>
            <a:off x="748917" y="6263301"/>
            <a:ext cx="3764467" cy="276999"/>
          </a:xfrm>
          <a:prstGeom prst="rect">
            <a:avLst/>
          </a:prstGeom>
          <a:noFill/>
        </p:spPr>
        <p:txBody>
          <a:bodyPr wrap="square" rtlCol="0">
            <a:spAutoFit/>
          </a:bodyPr>
          <a:lstStyle/>
          <a:p>
            <a:r>
              <a:rPr lang="fr-FR" sz="1200" i="1" dirty="0">
                <a:latin typeface="Bell MT" panose="02020503060305020303" pitchFamily="18" charset="77"/>
              </a:rPr>
              <a:t>CM1-CM2 Agnès </a:t>
            </a:r>
            <a:r>
              <a:rPr lang="fr-FR" sz="1200" i="1" dirty="0" err="1">
                <a:latin typeface="Bell MT" panose="02020503060305020303" pitchFamily="18" charset="77"/>
              </a:rPr>
              <a:t>Bancel</a:t>
            </a:r>
            <a:r>
              <a:rPr lang="fr-FR" sz="1200" i="1" dirty="0">
                <a:latin typeface="Bell MT" panose="02020503060305020303" pitchFamily="18" charset="77"/>
              </a:rPr>
              <a:t> école Jean-Marie </a:t>
            </a:r>
            <a:r>
              <a:rPr lang="fr-FR" sz="1200" i="1" dirty="0" err="1">
                <a:latin typeface="Bell MT" panose="02020503060305020303" pitchFamily="18" charset="77"/>
              </a:rPr>
              <a:t>Hyvert</a:t>
            </a:r>
            <a:r>
              <a:rPr lang="fr-FR" sz="1200" i="1" dirty="0">
                <a:latin typeface="Bell MT" panose="02020503060305020303" pitchFamily="18" charset="77"/>
              </a:rPr>
              <a:t> Nice</a:t>
            </a:r>
          </a:p>
        </p:txBody>
      </p:sp>
    </p:spTree>
    <p:extLst>
      <p:ext uri="{BB962C8B-B14F-4D97-AF65-F5344CB8AC3E}">
        <p14:creationId xmlns:p14="http://schemas.microsoft.com/office/powerpoint/2010/main" val="6458473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EE46391-60AB-BF46-BD58-53CA6A411080}"/>
              </a:ext>
            </a:extLst>
          </p:cNvPr>
          <p:cNvSpPr>
            <a:spLocks noGrp="1"/>
          </p:cNvSpPr>
          <p:nvPr>
            <p:ph type="title"/>
          </p:nvPr>
        </p:nvSpPr>
        <p:spPr/>
        <p:txBody>
          <a:bodyPr/>
          <a:lstStyle/>
          <a:p>
            <a:r>
              <a:rPr lang="fr-FR" dirty="0"/>
              <a:t>Une trace écrite collective et </a:t>
            </a:r>
            <a:r>
              <a:rPr lang="fr-FR" dirty="0" err="1"/>
              <a:t>synthétiqur</a:t>
            </a:r>
            <a:endParaRPr lang="fr-FR" dirty="0"/>
          </a:p>
        </p:txBody>
      </p:sp>
      <p:sp>
        <p:nvSpPr>
          <p:cNvPr id="3" name="Espace réservé du numéro de diapositive 2">
            <a:extLst>
              <a:ext uri="{FF2B5EF4-FFF2-40B4-BE49-F238E27FC236}">
                <a16:creationId xmlns:a16="http://schemas.microsoft.com/office/drawing/2014/main" id="{69A01386-F79F-6849-98AE-DE54E35D0C58}"/>
              </a:ext>
            </a:extLst>
          </p:cNvPr>
          <p:cNvSpPr>
            <a:spLocks noGrp="1"/>
          </p:cNvSpPr>
          <p:nvPr>
            <p:ph type="sldNum" sz="quarter" idx="12"/>
          </p:nvPr>
        </p:nvSpPr>
        <p:spPr/>
        <p:txBody>
          <a:bodyPr/>
          <a:lstStyle/>
          <a:p>
            <a:fld id="{C1F279EB-0D07-AB47-B72B-F4F0FF081C94}" type="slidenum">
              <a:rPr lang="fr-FR" smtClean="0"/>
              <a:t>103</a:t>
            </a:fld>
            <a:endParaRPr lang="fr-FR"/>
          </a:p>
        </p:txBody>
      </p:sp>
      <p:pic>
        <p:nvPicPr>
          <p:cNvPr id="5" name="Image 4">
            <a:extLst>
              <a:ext uri="{FF2B5EF4-FFF2-40B4-BE49-F238E27FC236}">
                <a16:creationId xmlns:a16="http://schemas.microsoft.com/office/drawing/2014/main" id="{E7D8E77B-60CB-D048-AA78-1C26B384CE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6967" y="2370668"/>
            <a:ext cx="11104034" cy="3132665"/>
          </a:xfrm>
          <a:prstGeom prst="rect">
            <a:avLst/>
          </a:prstGeom>
        </p:spPr>
      </p:pic>
      <p:sp>
        <p:nvSpPr>
          <p:cNvPr id="2" name="Rectangle 1">
            <a:extLst>
              <a:ext uri="{FF2B5EF4-FFF2-40B4-BE49-F238E27FC236}">
                <a16:creationId xmlns:a16="http://schemas.microsoft.com/office/drawing/2014/main" id="{71C28A65-541B-C941-82B2-3051139A71FE}"/>
              </a:ext>
            </a:extLst>
          </p:cNvPr>
          <p:cNvSpPr/>
          <p:nvPr/>
        </p:nvSpPr>
        <p:spPr>
          <a:xfrm>
            <a:off x="880533" y="5181600"/>
            <a:ext cx="4605867" cy="607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8931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D36CDCE-376E-0A46-8A59-21F0C2F2A810}"/>
              </a:ext>
            </a:extLst>
          </p:cNvPr>
          <p:cNvSpPr>
            <a:spLocks noGrp="1"/>
          </p:cNvSpPr>
          <p:nvPr>
            <p:ph type="title"/>
          </p:nvPr>
        </p:nvSpPr>
        <p:spPr/>
        <p:txBody>
          <a:bodyPr/>
          <a:lstStyle/>
          <a:p>
            <a:r>
              <a:rPr lang="fr-FR" dirty="0"/>
              <a:t>Des affichages</a:t>
            </a:r>
          </a:p>
        </p:txBody>
      </p:sp>
      <p:sp>
        <p:nvSpPr>
          <p:cNvPr id="2" name="Espace réservé du numéro de diapositive 1">
            <a:extLst>
              <a:ext uri="{FF2B5EF4-FFF2-40B4-BE49-F238E27FC236}">
                <a16:creationId xmlns:a16="http://schemas.microsoft.com/office/drawing/2014/main" id="{27D74E8B-9932-1546-85A8-5A258DB3004F}"/>
              </a:ext>
            </a:extLst>
          </p:cNvPr>
          <p:cNvSpPr>
            <a:spLocks noGrp="1"/>
          </p:cNvSpPr>
          <p:nvPr>
            <p:ph type="sldNum" sz="quarter" idx="12"/>
          </p:nvPr>
        </p:nvSpPr>
        <p:spPr/>
        <p:txBody>
          <a:bodyPr/>
          <a:lstStyle/>
          <a:p>
            <a:fld id="{C1F279EB-0D07-AB47-B72B-F4F0FF081C94}" type="slidenum">
              <a:rPr lang="fr-FR" smtClean="0"/>
              <a:t>104</a:t>
            </a:fld>
            <a:endParaRPr lang="fr-FR"/>
          </a:p>
        </p:txBody>
      </p:sp>
      <p:pic>
        <p:nvPicPr>
          <p:cNvPr id="5" name="Image 4">
            <a:extLst>
              <a:ext uri="{FF2B5EF4-FFF2-40B4-BE49-F238E27FC236}">
                <a16:creationId xmlns:a16="http://schemas.microsoft.com/office/drawing/2014/main" id="{7084927A-EDF4-1D48-8CDE-6145467CE6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56412" y="961439"/>
            <a:ext cx="7335588" cy="4935122"/>
          </a:xfrm>
          <a:prstGeom prst="rect">
            <a:avLst/>
          </a:prstGeom>
        </p:spPr>
      </p:pic>
      <p:pic>
        <p:nvPicPr>
          <p:cNvPr id="7" name="Image 6">
            <a:extLst>
              <a:ext uri="{FF2B5EF4-FFF2-40B4-BE49-F238E27FC236}">
                <a16:creationId xmlns:a16="http://schemas.microsoft.com/office/drawing/2014/main" id="{2DD00967-0DB1-1F44-AE45-939E7CE3D7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697" y="3015727"/>
            <a:ext cx="4529514" cy="2777203"/>
          </a:xfrm>
          <a:prstGeom prst="rect">
            <a:avLst/>
          </a:prstGeom>
        </p:spPr>
      </p:pic>
      <p:sp>
        <p:nvSpPr>
          <p:cNvPr id="8" name="ZoneTexte 7">
            <a:extLst>
              <a:ext uri="{FF2B5EF4-FFF2-40B4-BE49-F238E27FC236}">
                <a16:creationId xmlns:a16="http://schemas.microsoft.com/office/drawing/2014/main" id="{53531FF4-381D-B44D-B2D5-1262EC6E94F2}"/>
              </a:ext>
            </a:extLst>
          </p:cNvPr>
          <p:cNvSpPr txBox="1"/>
          <p:nvPr/>
        </p:nvSpPr>
        <p:spPr>
          <a:xfrm>
            <a:off x="609600" y="6289715"/>
            <a:ext cx="5486400" cy="276999"/>
          </a:xfrm>
          <a:prstGeom prst="rect">
            <a:avLst/>
          </a:prstGeom>
          <a:noFill/>
        </p:spPr>
        <p:txBody>
          <a:bodyPr wrap="square" rtlCol="0">
            <a:spAutoFit/>
          </a:bodyPr>
          <a:lstStyle/>
          <a:p>
            <a:pPr algn="ctr"/>
            <a:r>
              <a:rPr lang="fr-FR" sz="1200" i="1" dirty="0"/>
              <a:t>CM2 Julien </a:t>
            </a:r>
            <a:r>
              <a:rPr lang="fr-FR" sz="1200" i="1" dirty="0" err="1"/>
              <a:t>Cantone</a:t>
            </a:r>
            <a:r>
              <a:rPr lang="fr-FR" sz="1200" i="1" dirty="0"/>
              <a:t> école Bois de Boulogne Nice</a:t>
            </a:r>
          </a:p>
        </p:txBody>
      </p:sp>
    </p:spTree>
    <p:extLst>
      <p:ext uri="{BB962C8B-B14F-4D97-AF65-F5344CB8AC3E}">
        <p14:creationId xmlns:p14="http://schemas.microsoft.com/office/powerpoint/2010/main" val="23827838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1">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3">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07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E2CA4701-1563-ED45-99D2-610240C5BB50}"/>
              </a:ext>
            </a:extLst>
          </p:cNvPr>
          <p:cNvSpPr>
            <a:spLocks noGrp="1"/>
          </p:cNvSpPr>
          <p:nvPr>
            <p:ph type="title"/>
          </p:nvPr>
        </p:nvSpPr>
        <p:spPr>
          <a:xfrm>
            <a:off x="1024129" y="585216"/>
            <a:ext cx="3779085" cy="1499616"/>
          </a:xfrm>
        </p:spPr>
        <p:txBody>
          <a:bodyPr vert="horz" lIns="91440" tIns="45720" rIns="91440" bIns="45720" rtlCol="0" anchor="ctr">
            <a:normAutofit/>
          </a:bodyPr>
          <a:lstStyle/>
          <a:p>
            <a:pPr algn="l"/>
            <a:r>
              <a:rPr lang="en-US" spc="100">
                <a:solidFill>
                  <a:srgbClr val="FFFFFF"/>
                </a:solidFill>
              </a:rPr>
              <a:t>A retenir ..</a:t>
            </a:r>
          </a:p>
        </p:txBody>
      </p:sp>
      <p:cxnSp>
        <p:nvCxnSpPr>
          <p:cNvPr id="20" name="Straight Connector 15">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 name="Espace réservé pour une image  6">
            <a:extLst>
              <a:ext uri="{FF2B5EF4-FFF2-40B4-BE49-F238E27FC236}">
                <a16:creationId xmlns:a16="http://schemas.microsoft.com/office/drawing/2014/main" id="{68023A5A-C93C-BF44-8BEE-0A8B7A9CC719}"/>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6096000" y="640080"/>
            <a:ext cx="5455921" cy="5577840"/>
          </a:xfrm>
          <a:prstGeom prst="rect">
            <a:avLst/>
          </a:prstGeom>
          <a:solidFill>
            <a:schemeClr val="tx2">
              <a:lumMod val="50000"/>
            </a:schemeClr>
          </a:solidFill>
        </p:spPr>
      </p:pic>
      <p:sp>
        <p:nvSpPr>
          <p:cNvPr id="2" name="Espace réservé du numéro de diapositive 1">
            <a:extLst>
              <a:ext uri="{FF2B5EF4-FFF2-40B4-BE49-F238E27FC236}">
                <a16:creationId xmlns:a16="http://schemas.microsoft.com/office/drawing/2014/main" id="{7FA51EA8-B347-4941-BCF8-E260B415577B}"/>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C1F279EB-0D07-AB47-B72B-F4F0FF081C94}" type="slidenum">
              <a:rPr lang="en-US" smtClean="0"/>
              <a:pPr defTabSz="914400">
                <a:spcAft>
                  <a:spcPts val="600"/>
                </a:spcAft>
              </a:pPr>
              <a:t>105</a:t>
            </a:fld>
            <a:endParaRPr lang="en-US"/>
          </a:p>
        </p:txBody>
      </p:sp>
    </p:spTree>
    <p:extLst>
      <p:ext uri="{BB962C8B-B14F-4D97-AF65-F5344CB8AC3E}">
        <p14:creationId xmlns:p14="http://schemas.microsoft.com/office/powerpoint/2010/main" val="2444615796"/>
      </p:ext>
    </p:extLst>
  </p:cSld>
  <p:clrMapOvr>
    <a:masterClrMapping/>
  </p:clrMapOvr>
  <p:transition spd="slow">
    <p:wheel spokes="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453895A3-2CF4-9D47-A3D9-9EC3740CEF49}"/>
              </a:ext>
            </a:extLst>
          </p:cNvPr>
          <p:cNvSpPr>
            <a:spLocks noGrp="1"/>
          </p:cNvSpPr>
          <p:nvPr>
            <p:ph type="sldNum" sz="quarter" idx="12"/>
          </p:nvPr>
        </p:nvSpPr>
        <p:spPr/>
        <p:txBody>
          <a:bodyPr/>
          <a:lstStyle/>
          <a:p>
            <a:fld id="{C1F279EB-0D07-AB47-B72B-F4F0FF081C94}" type="slidenum">
              <a:rPr lang="fr-FR" smtClean="0"/>
              <a:t>106</a:t>
            </a:fld>
            <a:endParaRPr lang="fr-FR"/>
          </a:p>
        </p:txBody>
      </p:sp>
      <p:sp>
        <p:nvSpPr>
          <p:cNvPr id="6" name="ZoneTexte 5">
            <a:extLst>
              <a:ext uri="{FF2B5EF4-FFF2-40B4-BE49-F238E27FC236}">
                <a16:creationId xmlns:a16="http://schemas.microsoft.com/office/drawing/2014/main" id="{ED42B395-16F7-9C43-9892-12C7F1239082}"/>
              </a:ext>
            </a:extLst>
          </p:cNvPr>
          <p:cNvSpPr txBox="1"/>
          <p:nvPr/>
        </p:nvSpPr>
        <p:spPr>
          <a:xfrm>
            <a:off x="316523" y="316523"/>
            <a:ext cx="11131062" cy="7540526"/>
          </a:xfrm>
          <a:prstGeom prst="rect">
            <a:avLst/>
          </a:prstGeom>
          <a:noFill/>
        </p:spPr>
        <p:txBody>
          <a:bodyPr wrap="square" rtlCol="0">
            <a:spAutoFit/>
          </a:bodyPr>
          <a:lstStyle/>
          <a:p>
            <a:pPr marL="457200" indent="-457200">
              <a:buFont typeface="Arial" panose="020B0604020202020204" pitchFamily="34" charset="0"/>
              <a:buChar char="•"/>
            </a:pPr>
            <a:r>
              <a:rPr lang="fr-FR" sz="4000" b="1" dirty="0">
                <a:latin typeface="Bell MT" panose="02020503060305020303" pitchFamily="18" charset="77"/>
              </a:rPr>
              <a:t>Des séances régulières </a:t>
            </a:r>
            <a:r>
              <a:rPr lang="fr-FR" sz="4000" dirty="0">
                <a:latin typeface="Bell MT" panose="02020503060305020303" pitchFamily="18" charset="77"/>
              </a:rPr>
              <a:t>dispensées chaque jour.</a:t>
            </a:r>
          </a:p>
          <a:p>
            <a:pPr marL="457200" indent="-457200">
              <a:buFont typeface="Arial" panose="020B0604020202020204" pitchFamily="34" charset="0"/>
              <a:buChar char="•"/>
            </a:pPr>
            <a:r>
              <a:rPr lang="fr-FR" sz="4000" dirty="0">
                <a:latin typeface="Bell MT" panose="02020503060305020303" pitchFamily="18" charset="77"/>
              </a:rPr>
              <a:t>Des </a:t>
            </a:r>
            <a:r>
              <a:rPr lang="fr-FR" sz="4000" b="1" dirty="0">
                <a:latin typeface="Bell MT" panose="02020503060305020303" pitchFamily="18" charset="77"/>
              </a:rPr>
              <a:t>observations, des manipulations </a:t>
            </a:r>
            <a:r>
              <a:rPr lang="fr-FR" sz="4000" dirty="0">
                <a:latin typeface="Bell MT" panose="02020503060305020303" pitchFamily="18" charset="77"/>
              </a:rPr>
              <a:t>et des </a:t>
            </a:r>
            <a:r>
              <a:rPr lang="fr-FR" sz="4000" b="1" dirty="0" err="1">
                <a:latin typeface="Bell MT" panose="02020503060305020303" pitchFamily="18" charset="77"/>
              </a:rPr>
              <a:t>rebrassages</a:t>
            </a:r>
            <a:r>
              <a:rPr lang="fr-FR" sz="4000" dirty="0">
                <a:latin typeface="Bell MT" panose="02020503060305020303" pitchFamily="18" charset="77"/>
              </a:rPr>
              <a:t> en vue de la mémorisation et de la consolidation.</a:t>
            </a:r>
          </a:p>
          <a:p>
            <a:pPr marL="457200" indent="-457200">
              <a:buFont typeface="Arial" panose="020B0604020202020204" pitchFamily="34" charset="0"/>
              <a:buChar char="•"/>
            </a:pPr>
            <a:r>
              <a:rPr lang="fr-FR" sz="4000" dirty="0">
                <a:latin typeface="Bell MT" panose="02020503060305020303" pitchFamily="18" charset="77"/>
              </a:rPr>
              <a:t>Des activités d’entrainement pour fixer des </a:t>
            </a:r>
            <a:r>
              <a:rPr lang="fr-FR" sz="4000" b="1" dirty="0">
                <a:latin typeface="Bell MT" panose="02020503060305020303" pitchFamily="18" charset="77"/>
              </a:rPr>
              <a:t>régularités</a:t>
            </a:r>
            <a:r>
              <a:rPr lang="fr-FR" sz="4000" dirty="0">
                <a:latin typeface="Bell MT" panose="02020503060305020303" pitchFamily="18" charset="77"/>
              </a:rPr>
              <a:t>.</a:t>
            </a:r>
            <a:endParaRPr lang="fr-FR" sz="4000" b="1" dirty="0">
              <a:latin typeface="Bell MT" panose="02020503060305020303" pitchFamily="18" charset="77"/>
            </a:endParaRPr>
          </a:p>
          <a:p>
            <a:pPr marL="457200" indent="-457200">
              <a:buFont typeface="Arial" panose="020B0604020202020204" pitchFamily="34" charset="0"/>
              <a:buChar char="•"/>
            </a:pPr>
            <a:r>
              <a:rPr lang="fr-FR" sz="4000" b="1" dirty="0">
                <a:latin typeface="Bell MT" panose="02020503060305020303" pitchFamily="18" charset="77"/>
              </a:rPr>
              <a:t>Des outils pour matérialiser </a:t>
            </a:r>
            <a:r>
              <a:rPr lang="fr-FR" sz="4000" dirty="0">
                <a:latin typeface="Bell MT" panose="02020503060305020303" pitchFamily="18" charset="77"/>
              </a:rPr>
              <a:t>les</a:t>
            </a:r>
            <a:r>
              <a:rPr lang="fr-FR" sz="4000" b="1" dirty="0">
                <a:latin typeface="Bell MT" panose="02020503060305020303" pitchFamily="18" charset="77"/>
              </a:rPr>
              <a:t> </a:t>
            </a:r>
            <a:r>
              <a:rPr lang="fr-FR" sz="4000" dirty="0">
                <a:latin typeface="Bell MT" panose="02020503060305020303" pitchFamily="18" charset="77"/>
              </a:rPr>
              <a:t>chaines d’accords.</a:t>
            </a:r>
          </a:p>
          <a:p>
            <a:pPr marL="457200" indent="-457200">
              <a:buFont typeface="Arial" panose="020B0604020202020204" pitchFamily="34" charset="0"/>
              <a:buChar char="•"/>
            </a:pPr>
            <a:r>
              <a:rPr lang="fr-FR" sz="4000" dirty="0">
                <a:latin typeface="Bell MT" panose="02020503060305020303" pitchFamily="18" charset="77"/>
              </a:rPr>
              <a:t>Des activités très fréquentes de </a:t>
            </a:r>
            <a:r>
              <a:rPr lang="fr-FR" sz="4000" b="1" dirty="0">
                <a:latin typeface="Bell MT" panose="02020503060305020303" pitchFamily="18" charset="77"/>
              </a:rPr>
              <a:t>dictées</a:t>
            </a:r>
            <a:r>
              <a:rPr lang="fr-FR" sz="4000" dirty="0">
                <a:latin typeface="Bell MT" panose="02020503060305020303" pitchFamily="18" charset="77"/>
              </a:rPr>
              <a:t> comme situations d’apprentissage.</a:t>
            </a:r>
          </a:p>
          <a:p>
            <a:pPr marL="457200" indent="-457200">
              <a:buFont typeface="Arial" panose="020B0604020202020204" pitchFamily="34" charset="0"/>
              <a:buChar char="•"/>
            </a:pPr>
            <a:endParaRPr lang="fr-FR" sz="2800" dirty="0">
              <a:latin typeface="Bell MT" panose="02020503060305020303" pitchFamily="18" charset="77"/>
            </a:endParaRPr>
          </a:p>
          <a:p>
            <a:pPr marL="457200" indent="-457200">
              <a:buFont typeface="Arial" panose="020B0604020202020204" pitchFamily="34" charset="0"/>
              <a:buChar char="•"/>
            </a:pPr>
            <a:endParaRPr lang="fr-FR" sz="2800" dirty="0">
              <a:latin typeface="Bell MT" panose="02020503060305020303" pitchFamily="18" charset="77"/>
            </a:endParaRPr>
          </a:p>
          <a:p>
            <a:pPr marL="457200" indent="-457200">
              <a:buFont typeface="Arial" panose="020B0604020202020204" pitchFamily="34" charset="0"/>
              <a:buChar char="•"/>
            </a:pPr>
            <a:endParaRPr lang="fr-FR" sz="2800" dirty="0">
              <a:latin typeface="Bell MT" panose="02020503060305020303" pitchFamily="18" charset="77"/>
            </a:endParaRPr>
          </a:p>
        </p:txBody>
      </p:sp>
    </p:spTree>
    <p:extLst>
      <p:ext uri="{BB962C8B-B14F-4D97-AF65-F5344CB8AC3E}">
        <p14:creationId xmlns:p14="http://schemas.microsoft.com/office/powerpoint/2010/main" val="6835717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CA4701-1563-ED45-99D2-610240C5BB50}"/>
              </a:ext>
            </a:extLst>
          </p:cNvPr>
          <p:cNvSpPr>
            <a:spLocks noGrp="1"/>
          </p:cNvSpPr>
          <p:nvPr>
            <p:ph type="title"/>
          </p:nvPr>
        </p:nvSpPr>
        <p:spPr>
          <a:xfrm>
            <a:off x="381000" y="4960138"/>
            <a:ext cx="7865533" cy="1463040"/>
          </a:xfrm>
        </p:spPr>
        <p:txBody>
          <a:bodyPr>
            <a:normAutofit/>
          </a:bodyPr>
          <a:lstStyle/>
          <a:p>
            <a:r>
              <a:rPr lang="fr-FR" sz="4800"/>
              <a:t>Bibliographie</a:t>
            </a:r>
            <a:endParaRPr lang="fr-FR" sz="4800" dirty="0"/>
          </a:p>
        </p:txBody>
      </p:sp>
      <p:pic>
        <p:nvPicPr>
          <p:cNvPr id="7" name="Espace réservé pour une image  6">
            <a:extLst>
              <a:ext uri="{FF2B5EF4-FFF2-40B4-BE49-F238E27FC236}">
                <a16:creationId xmlns:a16="http://schemas.microsoft.com/office/drawing/2014/main" id="{2997C8AC-DDCF-E445-BBB8-7F591395C19C}"/>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solidFill>
            <a:schemeClr val="tx2">
              <a:lumMod val="50000"/>
            </a:schemeClr>
          </a:solidFill>
          <a:ln>
            <a:solidFill>
              <a:schemeClr val="accent5"/>
            </a:solidFill>
          </a:ln>
        </p:spPr>
      </p:pic>
      <p:sp>
        <p:nvSpPr>
          <p:cNvPr id="6" name="Espace réservé du texte 5">
            <a:extLst>
              <a:ext uri="{FF2B5EF4-FFF2-40B4-BE49-F238E27FC236}">
                <a16:creationId xmlns:a16="http://schemas.microsoft.com/office/drawing/2014/main" id="{574AD320-1C9B-8743-B5FE-2668C5CC2E4C}"/>
              </a:ext>
            </a:extLst>
          </p:cNvPr>
          <p:cNvSpPr>
            <a:spLocks noGrp="1"/>
          </p:cNvSpPr>
          <p:nvPr>
            <p:ph type="body" sz="half" idx="2"/>
          </p:nvPr>
        </p:nvSpPr>
        <p:spPr/>
        <p:txBody>
          <a:bodyPr/>
          <a:lstStyle/>
          <a:p>
            <a:endParaRPr lang="fr-FR"/>
          </a:p>
        </p:txBody>
      </p:sp>
      <p:sp>
        <p:nvSpPr>
          <p:cNvPr id="2" name="Espace réservé du numéro de diapositive 1">
            <a:extLst>
              <a:ext uri="{FF2B5EF4-FFF2-40B4-BE49-F238E27FC236}">
                <a16:creationId xmlns:a16="http://schemas.microsoft.com/office/drawing/2014/main" id="{7FA51EA8-B347-4941-BCF8-E260B415577B}"/>
              </a:ext>
            </a:extLst>
          </p:cNvPr>
          <p:cNvSpPr>
            <a:spLocks noGrp="1"/>
          </p:cNvSpPr>
          <p:nvPr>
            <p:ph type="sldNum" sz="quarter" idx="12"/>
          </p:nvPr>
        </p:nvSpPr>
        <p:spPr/>
        <p:txBody>
          <a:bodyPr/>
          <a:lstStyle/>
          <a:p>
            <a:fld id="{C1F279EB-0D07-AB47-B72B-F4F0FF081C94}" type="slidenum">
              <a:rPr lang="fr-FR" smtClean="0"/>
              <a:t>107</a:t>
            </a:fld>
            <a:endParaRPr lang="fr-FR"/>
          </a:p>
        </p:txBody>
      </p:sp>
    </p:spTree>
    <p:extLst>
      <p:ext uri="{BB962C8B-B14F-4D97-AF65-F5344CB8AC3E}">
        <p14:creationId xmlns:p14="http://schemas.microsoft.com/office/powerpoint/2010/main" val="1239456303"/>
      </p:ext>
    </p:extLst>
  </p:cSld>
  <p:clrMapOvr>
    <a:masterClrMapping/>
  </p:clrMapOvr>
  <p:transition spd="slow">
    <p:push dir="u"/>
  </p:transition>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36C2A1E4-543E-2E40-AE35-4774B101570E}"/>
              </a:ext>
            </a:extLst>
          </p:cNvPr>
          <p:cNvSpPr>
            <a:spLocks noGrp="1"/>
          </p:cNvSpPr>
          <p:nvPr>
            <p:ph type="sldNum" sz="quarter" idx="12"/>
          </p:nvPr>
        </p:nvSpPr>
        <p:spPr>
          <a:xfrm>
            <a:off x="10837333" y="6470704"/>
            <a:ext cx="973667" cy="274320"/>
          </a:xfrm>
        </p:spPr>
        <p:txBody>
          <a:bodyPr>
            <a:normAutofit/>
          </a:bodyPr>
          <a:lstStyle/>
          <a:p>
            <a:pPr>
              <a:spcAft>
                <a:spcPts val="600"/>
              </a:spcAft>
            </a:pPr>
            <a:fld id="{C1F279EB-0D07-AB47-B72B-F4F0FF081C94}" type="slidenum">
              <a:rPr lang="fr-FR" smtClean="0"/>
              <a:pPr>
                <a:spcAft>
                  <a:spcPts val="600"/>
                </a:spcAft>
              </a:pPr>
              <a:t>108</a:t>
            </a:fld>
            <a:endParaRPr lang="fr-FR"/>
          </a:p>
        </p:txBody>
      </p:sp>
      <p:graphicFrame>
        <p:nvGraphicFramePr>
          <p:cNvPr id="6" name="Tableau 6">
            <a:extLst>
              <a:ext uri="{FF2B5EF4-FFF2-40B4-BE49-F238E27FC236}">
                <a16:creationId xmlns:a16="http://schemas.microsoft.com/office/drawing/2014/main" id="{DBEF54DE-C99B-B146-BD28-A7AA0E8C73D5}"/>
              </a:ext>
            </a:extLst>
          </p:cNvPr>
          <p:cNvGraphicFramePr>
            <a:graphicFrameLocks noGrp="1"/>
          </p:cNvGraphicFramePr>
          <p:nvPr>
            <p:extLst>
              <p:ext uri="{D42A27DB-BD31-4B8C-83A1-F6EECF244321}">
                <p14:modId xmlns:p14="http://schemas.microsoft.com/office/powerpoint/2010/main" val="429034180"/>
              </p:ext>
            </p:extLst>
          </p:nvPr>
        </p:nvGraphicFramePr>
        <p:xfrm>
          <a:off x="1037611" y="716025"/>
          <a:ext cx="10277062" cy="5425949"/>
        </p:xfrm>
        <a:graphic>
          <a:graphicData uri="http://schemas.openxmlformats.org/drawingml/2006/table">
            <a:tbl>
              <a:tblPr firstRow="1" bandRow="1">
                <a:tableStyleId>{85BE263C-DBD7-4A20-BB59-AAB30ACAA65A}</a:tableStyleId>
              </a:tblPr>
              <a:tblGrid>
                <a:gridCol w="5255179">
                  <a:extLst>
                    <a:ext uri="{9D8B030D-6E8A-4147-A177-3AD203B41FA5}">
                      <a16:colId xmlns:a16="http://schemas.microsoft.com/office/drawing/2014/main" val="716680900"/>
                    </a:ext>
                  </a:extLst>
                </a:gridCol>
                <a:gridCol w="5021883">
                  <a:extLst>
                    <a:ext uri="{9D8B030D-6E8A-4147-A177-3AD203B41FA5}">
                      <a16:colId xmlns:a16="http://schemas.microsoft.com/office/drawing/2014/main" val="3342502882"/>
                    </a:ext>
                  </a:extLst>
                </a:gridCol>
              </a:tblGrid>
              <a:tr h="409607">
                <a:tc>
                  <a:txBody>
                    <a:bodyPr/>
                    <a:lstStyle/>
                    <a:p>
                      <a:pPr algn="ctr"/>
                      <a:r>
                        <a:rPr lang="fr-FR" sz="2100" b="0">
                          <a:solidFill>
                            <a:schemeClr val="bg1"/>
                          </a:solidFill>
                        </a:rPr>
                        <a:t>Ouvrages didactiques et manuels</a:t>
                      </a:r>
                    </a:p>
                  </a:txBody>
                  <a:tcPr marL="78583" marR="78583" marT="39291" marB="3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fr-FR" sz="2100" b="0" kern="1200">
                          <a:solidFill>
                            <a:schemeClr val="bg1"/>
                          </a:solidFill>
                          <a:latin typeface="+mn-lt"/>
                          <a:ea typeface="+mn-ea"/>
                          <a:cs typeface="+mn-cs"/>
                        </a:rPr>
                        <a:t>Articles de recherche</a:t>
                      </a:r>
                    </a:p>
                  </a:txBody>
                  <a:tcPr marL="78583" marR="78583" marT="39291" marB="3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591610"/>
                  </a:ext>
                </a:extLst>
              </a:tr>
              <a:tr h="4842086">
                <a:tc>
                  <a:txBody>
                    <a:bodyPr/>
                    <a:lstStyle/>
                    <a:p>
                      <a:pPr marL="285750" indent="-285750">
                        <a:buFont typeface="Arial" panose="020B0604020202020204" pitchFamily="34" charset="0"/>
                        <a:buChar char="•"/>
                      </a:pPr>
                      <a:r>
                        <a:rPr lang="fr-FR" sz="1800" b="0" dirty="0"/>
                        <a:t>Mieux enseigner la grammaire, Suzanne-G. Chartrand</a:t>
                      </a:r>
                    </a:p>
                    <a:p>
                      <a:pPr marL="285750" indent="-285750">
                        <a:buFont typeface="Arial" panose="020B0604020202020204" pitchFamily="34" charset="0"/>
                        <a:buChar char="•"/>
                      </a:pPr>
                      <a:r>
                        <a:rPr lang="fr-FR" sz="1800" b="0" dirty="0"/>
                        <a:t>Comment enseigner l’orthographe aujourd’hui ? Catherine </a:t>
                      </a:r>
                      <a:r>
                        <a:rPr lang="fr-FR" sz="1800" b="0" dirty="0" err="1"/>
                        <a:t>Brissaud</a:t>
                      </a:r>
                      <a:r>
                        <a:rPr lang="fr-FR" sz="1800" b="0" dirty="0"/>
                        <a:t> et Danièle </a:t>
                      </a:r>
                      <a:r>
                        <a:rPr lang="fr-FR" sz="1800" b="0" dirty="0" err="1"/>
                        <a:t>Cogis</a:t>
                      </a:r>
                      <a:endParaRPr lang="fr-FR" sz="1800" b="0" dirty="0"/>
                    </a:p>
                    <a:p>
                      <a:pPr marL="285750" indent="-285750">
                        <a:buFont typeface="Arial" panose="020B0604020202020204" pitchFamily="34" charset="0"/>
                        <a:buChar char="•"/>
                      </a:pPr>
                      <a:r>
                        <a:rPr lang="fr-FR" sz="1800" b="0" dirty="0"/>
                        <a:t>Quelle grammaire enseigner ? Jean-Christophe </a:t>
                      </a:r>
                      <a:r>
                        <a:rPr lang="fr-FR" sz="1800" b="0" dirty="0" err="1"/>
                        <a:t>Pellat</a:t>
                      </a:r>
                      <a:r>
                        <a:rPr lang="fr-FR" sz="1800" b="0" dirty="0"/>
                        <a:t> et Annie </a:t>
                      </a:r>
                      <a:r>
                        <a:rPr lang="fr-FR" sz="1800" b="0" dirty="0" err="1"/>
                        <a:t>Camenisch</a:t>
                      </a:r>
                      <a:endParaRPr lang="fr-FR" sz="1800" b="0" dirty="0"/>
                    </a:p>
                    <a:p>
                      <a:pPr marL="285750" indent="-285750">
                        <a:buFont typeface="Arial" panose="020B0604020202020204" pitchFamily="34" charset="0"/>
                        <a:buChar char="•"/>
                      </a:pPr>
                      <a:r>
                        <a:rPr lang="fr-FR" sz="1800" b="0" dirty="0"/>
                        <a:t>Réussir en orthographe Micheline Cellier</a:t>
                      </a:r>
                    </a:p>
                    <a:p>
                      <a:pPr marL="285750" indent="-285750">
                        <a:buFont typeface="Arial" panose="020B0604020202020204" pitchFamily="34" charset="0"/>
                        <a:buChar char="•"/>
                      </a:pPr>
                      <a:r>
                        <a:rPr lang="fr-FR" sz="1800" b="0" dirty="0"/>
                        <a:t>Classes et fonctions grammaticales Ghislaine Haas</a:t>
                      </a:r>
                    </a:p>
                    <a:p>
                      <a:pPr marL="285750" indent="-285750">
                        <a:buFont typeface="Arial" panose="020B0604020202020204" pitchFamily="34" charset="0"/>
                        <a:buChar char="•"/>
                      </a:pPr>
                      <a:r>
                        <a:rPr lang="fr-FR" sz="1800" b="0" dirty="0" err="1"/>
                        <a:t>Cléo</a:t>
                      </a:r>
                      <a:r>
                        <a:rPr lang="fr-FR" sz="1800" b="0" dirty="0"/>
                        <a:t> Antoine </a:t>
                      </a:r>
                      <a:r>
                        <a:rPr lang="fr-FR" sz="1800" b="0" dirty="0" err="1"/>
                        <a:t>Fetet</a:t>
                      </a:r>
                      <a:endParaRPr lang="fr-FR" sz="1800" b="0" dirty="0"/>
                    </a:p>
                    <a:p>
                      <a:pPr marL="285750" indent="-285750">
                        <a:buFont typeface="Arial" panose="020B0604020202020204" pitchFamily="34" charset="0"/>
                        <a:buChar char="•"/>
                      </a:pPr>
                      <a:r>
                        <a:rPr lang="fr-FR" sz="1800" b="0" dirty="0"/>
                        <a:t>Réussir en grammaire CE2 Françoise Bellanger et Aurélie Raoul-Bellanger</a:t>
                      </a:r>
                    </a:p>
                    <a:p>
                      <a:pPr marL="285750" indent="-285750">
                        <a:buFont typeface="Arial" panose="020B0604020202020204" pitchFamily="34" charset="0"/>
                        <a:buChar char="•"/>
                      </a:pPr>
                      <a:r>
                        <a:rPr lang="fr-FR" sz="1800" b="0" dirty="0"/>
                        <a:t>La grammaire au jour le jour Françoise Picot</a:t>
                      </a:r>
                    </a:p>
                    <a:p>
                      <a:pPr marL="285750" indent="-285750">
                        <a:buFont typeface="Arial" panose="020B0604020202020204" pitchFamily="34" charset="0"/>
                        <a:buChar char="•"/>
                      </a:pPr>
                      <a:r>
                        <a:rPr lang="fr-FR" sz="1800" b="0" dirty="0"/>
                        <a:t>Réussir en grammaire Murielle </a:t>
                      </a:r>
                      <a:r>
                        <a:rPr lang="fr-FR" sz="1800" b="0" dirty="0" err="1"/>
                        <a:t>Lauzeille</a:t>
                      </a:r>
                      <a:endParaRPr lang="fr-FR" sz="1800" b="0" dirty="0"/>
                    </a:p>
                    <a:p>
                      <a:pPr marL="285750" indent="-285750">
                        <a:buFont typeface="Arial" panose="020B0604020202020204" pitchFamily="34" charset="0"/>
                        <a:buChar char="•"/>
                      </a:pPr>
                      <a:endParaRPr lang="fr-FR" sz="1800" b="0" dirty="0"/>
                    </a:p>
                    <a:p>
                      <a:pPr marL="285750" indent="-285750">
                        <a:buFont typeface="Arial" panose="020B0604020202020204" pitchFamily="34" charset="0"/>
                        <a:buChar char="•"/>
                      </a:pPr>
                      <a:endParaRPr lang="fr-FR" sz="1800" dirty="0"/>
                    </a:p>
                  </a:txBody>
                  <a:tcPr marL="78583" marR="78583" marT="39291" marB="3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fr-FR" sz="1800" b="0" kern="1200" dirty="0">
                          <a:solidFill>
                            <a:schemeClr val="dk1"/>
                          </a:solidFill>
                          <a:latin typeface="+mn-lt"/>
                          <a:ea typeface="+mn-ea"/>
                          <a:cs typeface="+mn-cs"/>
                        </a:rPr>
                        <a:t>Enseignements de la grammaire : contenus linguistique et enjeux didactiques</a:t>
                      </a:r>
                    </a:p>
                    <a:p>
                      <a:pPr marL="0" indent="0">
                        <a:buFontTx/>
                        <a:buNone/>
                      </a:pPr>
                      <a:r>
                        <a:rPr lang="fr-FR" sz="1800" dirty="0">
                          <a:hlinkClick r:id="rId2"/>
                        </a:rPr>
                        <a:t>https://www.cairn.info/revue-le-francais-aujourd-hui-2016-1-page-3.htm</a:t>
                      </a:r>
                      <a:endParaRPr lang="fr-FR" sz="1800" dirty="0"/>
                    </a:p>
                    <a:p>
                      <a:pPr marL="0" indent="0">
                        <a:buFontTx/>
                        <a:buNone/>
                      </a:pPr>
                      <a:endParaRPr lang="fr-FR" sz="1800" dirty="0"/>
                    </a:p>
                    <a:p>
                      <a:pPr marL="285750" indent="-285750">
                        <a:buFont typeface="Arial" panose="020B0604020202020204" pitchFamily="34" charset="0"/>
                        <a:buChar char="•"/>
                      </a:pPr>
                      <a:r>
                        <a:rPr lang="fr-FR" sz="1800" b="0" kern="1200" dirty="0">
                          <a:solidFill>
                            <a:schemeClr val="dk1"/>
                          </a:solidFill>
                          <a:latin typeface="+mn-lt"/>
                          <a:ea typeface="+mn-ea"/>
                          <a:cs typeface="+mn-cs"/>
                        </a:rPr>
                        <a:t>Nouveaux programmes et étude de la langue</a:t>
                      </a:r>
                    </a:p>
                    <a:p>
                      <a:pPr marL="0" indent="0">
                        <a:buFontTx/>
                        <a:buNone/>
                      </a:pPr>
                      <a:r>
                        <a:rPr lang="fr-FR" sz="1800" dirty="0">
                          <a:hlinkClick r:id="rId3"/>
                        </a:rPr>
                        <a:t>https://www.cairn.info/revue-le-francais-aujourd-hui-2017-3-page-5.htm</a:t>
                      </a:r>
                      <a:endParaRPr lang="fr-FR" sz="1800" dirty="0"/>
                    </a:p>
                    <a:p>
                      <a:pPr marL="0" indent="0">
                        <a:buFontTx/>
                        <a:buNone/>
                      </a:pPr>
                      <a:endParaRPr lang="fr-FR" sz="1800" dirty="0"/>
                    </a:p>
                    <a:p>
                      <a:pPr marL="285750" indent="-285750">
                        <a:buFont typeface="Arial" panose="020B0604020202020204" pitchFamily="34" charset="0"/>
                        <a:buChar char="•"/>
                      </a:pPr>
                      <a:r>
                        <a:rPr lang="fr-FR" sz="1800" b="0" kern="1200" dirty="0">
                          <a:solidFill>
                            <a:schemeClr val="dk1"/>
                          </a:solidFill>
                          <a:latin typeface="+mn-lt"/>
                          <a:ea typeface="+mn-ea"/>
                          <a:cs typeface="+mn-cs"/>
                        </a:rPr>
                        <a:t>Tous capables de faire de la grammaire, pourquoi et comment ?</a:t>
                      </a:r>
                    </a:p>
                    <a:p>
                      <a:pPr marL="0" indent="0">
                        <a:buFontTx/>
                        <a:buNone/>
                      </a:pPr>
                      <a:r>
                        <a:rPr lang="fr-FR" sz="1800" dirty="0">
                          <a:hlinkClick r:id="rId4"/>
                        </a:rPr>
                        <a:t>https://www.cairn.info/revue-le-francais-aujourd-hui-2014-2-page-27.htm</a:t>
                      </a:r>
                      <a:endParaRPr lang="fr-FR" sz="1800" dirty="0"/>
                    </a:p>
                    <a:p>
                      <a:pPr marL="0" indent="0">
                        <a:buFontTx/>
                        <a:buNone/>
                      </a:pPr>
                      <a:endParaRPr lang="fr-FR" sz="1800" dirty="0"/>
                    </a:p>
                    <a:p>
                      <a:pPr marL="342900" indent="-342900">
                        <a:buFont typeface="Arial" panose="020B0604020202020204" pitchFamily="34" charset="0"/>
                        <a:buChar char="•"/>
                      </a:pPr>
                      <a:r>
                        <a:rPr lang="fr-FR" sz="1800" dirty="0"/>
                        <a:t>La didactique de la grammaire</a:t>
                      </a:r>
                    </a:p>
                    <a:p>
                      <a:pPr marL="0" indent="0">
                        <a:buFontTx/>
                        <a:buNone/>
                      </a:pPr>
                      <a:r>
                        <a:rPr lang="fr-FR" sz="1800" dirty="0">
                          <a:hlinkClick r:id="rId5"/>
                        </a:rPr>
                        <a:t>https://journals.openedition.org/reperes/86</a:t>
                      </a:r>
                      <a:endParaRPr lang="fr-FR" sz="1800" dirty="0"/>
                    </a:p>
                    <a:p>
                      <a:pPr marL="0" indent="0">
                        <a:buFontTx/>
                        <a:buNone/>
                      </a:pPr>
                      <a:endParaRPr lang="fr-FR" sz="1800" dirty="0"/>
                    </a:p>
                    <a:p>
                      <a:pPr marL="0" indent="0">
                        <a:buFontTx/>
                        <a:buNone/>
                      </a:pPr>
                      <a:endParaRPr lang="fr-FR" sz="1800" dirty="0"/>
                    </a:p>
                  </a:txBody>
                  <a:tcPr marL="78583" marR="78583" marT="39291" marB="3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9309738"/>
                  </a:ext>
                </a:extLst>
              </a:tr>
            </a:tbl>
          </a:graphicData>
        </a:graphic>
      </p:graphicFrame>
    </p:spTree>
    <p:extLst>
      <p:ext uri="{BB962C8B-B14F-4D97-AF65-F5344CB8AC3E}">
        <p14:creationId xmlns:p14="http://schemas.microsoft.com/office/powerpoint/2010/main" val="382615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41B35-17E3-AF41-827F-BBA1681EFCA5}"/>
              </a:ext>
            </a:extLst>
          </p:cNvPr>
          <p:cNvSpPr>
            <a:spLocks noGrp="1"/>
          </p:cNvSpPr>
          <p:nvPr>
            <p:ph type="title"/>
          </p:nvPr>
        </p:nvSpPr>
        <p:spPr/>
        <p:txBody>
          <a:bodyPr>
            <a:normAutofit/>
          </a:bodyPr>
          <a:lstStyle/>
          <a:p>
            <a:r>
              <a:rPr lang="fr-FR" sz="4800" dirty="0"/>
              <a:t>Le groupe sujet, sa valeur morphosyntaxique</a:t>
            </a:r>
          </a:p>
        </p:txBody>
      </p:sp>
      <p:sp>
        <p:nvSpPr>
          <p:cNvPr id="3" name="Espace réservé du contenu 2">
            <a:extLst>
              <a:ext uri="{FF2B5EF4-FFF2-40B4-BE49-F238E27FC236}">
                <a16:creationId xmlns:a16="http://schemas.microsoft.com/office/drawing/2014/main" id="{7831D34E-3A6B-5843-A6B2-A217113CD11E}"/>
              </a:ext>
            </a:extLst>
          </p:cNvPr>
          <p:cNvSpPr>
            <a:spLocks noGrp="1"/>
          </p:cNvSpPr>
          <p:nvPr>
            <p:ph idx="1"/>
          </p:nvPr>
        </p:nvSpPr>
        <p:spPr/>
        <p:txBody>
          <a:bodyPr>
            <a:normAutofit/>
          </a:bodyPr>
          <a:lstStyle/>
          <a:p>
            <a:pPr>
              <a:buFont typeface="Arial" panose="020B0604020202020204" pitchFamily="34" charset="0"/>
              <a:buChar char="•"/>
            </a:pPr>
            <a:r>
              <a:rPr lang="fr-FR" sz="3600" dirty="0">
                <a:latin typeface="Bell MT" panose="02020503060305020303" pitchFamily="18" charset="77"/>
              </a:rPr>
              <a:t> Le sujet détermine l’accord du verbe en personne et en nombre.</a:t>
            </a:r>
          </a:p>
        </p:txBody>
      </p:sp>
      <p:sp>
        <p:nvSpPr>
          <p:cNvPr id="4" name="Espace réservé du numéro de diapositive 3">
            <a:extLst>
              <a:ext uri="{FF2B5EF4-FFF2-40B4-BE49-F238E27FC236}">
                <a16:creationId xmlns:a16="http://schemas.microsoft.com/office/drawing/2014/main" id="{FB2EB623-CF73-7F4D-8CC1-0C92A325A702}"/>
              </a:ext>
            </a:extLst>
          </p:cNvPr>
          <p:cNvSpPr>
            <a:spLocks noGrp="1"/>
          </p:cNvSpPr>
          <p:nvPr>
            <p:ph type="sldNum" sz="quarter" idx="12"/>
          </p:nvPr>
        </p:nvSpPr>
        <p:spPr/>
        <p:txBody>
          <a:bodyPr/>
          <a:lstStyle/>
          <a:p>
            <a:fld id="{C1F279EB-0D07-AB47-B72B-F4F0FF081C94}" type="slidenum">
              <a:rPr lang="fr-FR" smtClean="0"/>
              <a:t>11</a:t>
            </a:fld>
            <a:endParaRPr lang="fr-FR"/>
          </a:p>
        </p:txBody>
      </p:sp>
      <p:pic>
        <p:nvPicPr>
          <p:cNvPr id="5" name="Image 4" descr="IMG_3715.JPG">
            <a:extLst>
              <a:ext uri="{FF2B5EF4-FFF2-40B4-BE49-F238E27FC236}">
                <a16:creationId xmlns:a16="http://schemas.microsoft.com/office/drawing/2014/main" id="{F6BD0F4F-CA39-E64A-8C67-B7E5AD565B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4433" y="3429000"/>
            <a:ext cx="9269730" cy="2883977"/>
          </a:xfrm>
          <a:prstGeom prst="rect">
            <a:avLst/>
          </a:prstGeom>
        </p:spPr>
      </p:pic>
      <p:pic>
        <p:nvPicPr>
          <p:cNvPr id="6" name="Image 5">
            <a:extLst>
              <a:ext uri="{FF2B5EF4-FFF2-40B4-BE49-F238E27FC236}">
                <a16:creationId xmlns:a16="http://schemas.microsoft.com/office/drawing/2014/main" id="{F443AE5D-601A-DD47-87FB-70C7C00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58707" y="1639702"/>
            <a:ext cx="1261627" cy="1646423"/>
          </a:xfrm>
          <a:prstGeom prst="rect">
            <a:avLst/>
          </a:prstGeom>
          <a:ln>
            <a:solidFill>
              <a:schemeClr val="tx1"/>
            </a:solidFill>
          </a:ln>
        </p:spPr>
      </p:pic>
      <p:sp>
        <p:nvSpPr>
          <p:cNvPr id="7" name="ZoneTexte 6">
            <a:extLst>
              <a:ext uri="{FF2B5EF4-FFF2-40B4-BE49-F238E27FC236}">
                <a16:creationId xmlns:a16="http://schemas.microsoft.com/office/drawing/2014/main" id="{9A4DE9B8-D009-F04D-81DB-ABB37A38BC17}"/>
              </a:ext>
            </a:extLst>
          </p:cNvPr>
          <p:cNvSpPr txBox="1"/>
          <p:nvPr/>
        </p:nvSpPr>
        <p:spPr>
          <a:xfrm>
            <a:off x="1500996" y="4951562"/>
            <a:ext cx="8747185" cy="1357798"/>
          </a:xfrm>
          <a:prstGeom prst="rect">
            <a:avLst/>
          </a:prstGeom>
          <a:noFill/>
          <a:ln w="38100">
            <a:solidFill>
              <a:schemeClr val="tx1"/>
            </a:solidFill>
          </a:ln>
        </p:spPr>
        <p:txBody>
          <a:bodyPr wrap="square" rtlCol="0">
            <a:spAutoFit/>
          </a:bodyPr>
          <a:lstStyle/>
          <a:p>
            <a:endParaRPr lang="fr-FR" dirty="0"/>
          </a:p>
        </p:txBody>
      </p:sp>
    </p:spTree>
    <p:extLst>
      <p:ext uri="{BB962C8B-B14F-4D97-AF65-F5344CB8AC3E}">
        <p14:creationId xmlns:p14="http://schemas.microsoft.com/office/powerpoint/2010/main" val="23054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653A9-6A7A-4247-97F6-911DEBE63094}"/>
              </a:ext>
            </a:extLst>
          </p:cNvPr>
          <p:cNvSpPr>
            <a:spLocks noGrp="1"/>
          </p:cNvSpPr>
          <p:nvPr>
            <p:ph type="title"/>
          </p:nvPr>
        </p:nvSpPr>
        <p:spPr>
          <a:xfrm>
            <a:off x="1000664" y="365125"/>
            <a:ext cx="6131656" cy="1325563"/>
          </a:xfrm>
        </p:spPr>
        <p:txBody>
          <a:bodyPr>
            <a:noAutofit/>
          </a:bodyPr>
          <a:lstStyle/>
          <a:p>
            <a:r>
              <a:rPr lang="fr-FR" dirty="0"/>
              <a:t>L’accord sujet-verbe</a:t>
            </a:r>
          </a:p>
        </p:txBody>
      </p:sp>
      <p:sp>
        <p:nvSpPr>
          <p:cNvPr id="3" name="Espace réservé du numéro de diapositive 2"/>
          <p:cNvSpPr>
            <a:spLocks noGrp="1"/>
          </p:cNvSpPr>
          <p:nvPr>
            <p:ph type="sldNum" sz="quarter" idx="12"/>
          </p:nvPr>
        </p:nvSpPr>
        <p:spPr/>
        <p:txBody>
          <a:bodyPr/>
          <a:lstStyle/>
          <a:p>
            <a:fld id="{19371D3E-5A18-49EB-AD2A-429AF165759F}" type="slidenum">
              <a:rPr lang="en-US" smtClean="0"/>
              <a:t>12</a:t>
            </a:fld>
            <a:endParaRPr lang="en-US" dirty="0"/>
          </a:p>
        </p:txBody>
      </p:sp>
      <p:pic>
        <p:nvPicPr>
          <p:cNvPr id="5" name="Image 4" descr="IMG_370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79337" y="-4652838"/>
            <a:ext cx="9971264" cy="1979875"/>
          </a:xfrm>
          <a:prstGeom prst="rect">
            <a:avLst/>
          </a:prstGeom>
        </p:spPr>
      </p:pic>
      <p:sp>
        <p:nvSpPr>
          <p:cNvPr id="8" name="Bulle rectangulaire à coins arrondis 7"/>
          <p:cNvSpPr/>
          <p:nvPr/>
        </p:nvSpPr>
        <p:spPr>
          <a:xfrm>
            <a:off x="394319" y="2466386"/>
            <a:ext cx="4963783" cy="1255837"/>
          </a:xfrm>
          <a:prstGeom prst="wedgeRoundRectCallout">
            <a:avLst>
              <a:gd name="adj1" fmla="val -20475"/>
              <a:gd name="adj2" fmla="val 106861"/>
              <a:gd name="adj3" fmla="val 16667"/>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Une pièce jaune quand le pluriel est entendu et écrit</a:t>
            </a:r>
          </a:p>
        </p:txBody>
      </p:sp>
      <p:sp>
        <p:nvSpPr>
          <p:cNvPr id="9" name="Bulle rectangulaire à coins arrondis 8"/>
          <p:cNvSpPr/>
          <p:nvPr/>
        </p:nvSpPr>
        <p:spPr>
          <a:xfrm>
            <a:off x="6100350" y="2180643"/>
            <a:ext cx="5138911" cy="1541581"/>
          </a:xfrm>
          <a:prstGeom prst="wedgeRoundRectCallout">
            <a:avLst>
              <a:gd name="adj1" fmla="val -63482"/>
              <a:gd name="adj2" fmla="val 10584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Une pièce blanche quand le pluriel est écrit mais pas marqué oralement</a:t>
            </a:r>
          </a:p>
        </p:txBody>
      </p:sp>
      <p:pic>
        <p:nvPicPr>
          <p:cNvPr id="10" name="Image 9" descr="IMG_3710.JPG">
            <a:extLst>
              <a:ext uri="{FF2B5EF4-FFF2-40B4-BE49-F238E27FC236}">
                <a16:creationId xmlns:a16="http://schemas.microsoft.com/office/drawing/2014/main" id="{55E78678-9E2A-3E4A-80F7-3DF5E0896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685" y="4407677"/>
            <a:ext cx="11174995" cy="1576424"/>
          </a:xfrm>
          <a:prstGeom prst="rect">
            <a:avLst/>
          </a:prstGeom>
        </p:spPr>
      </p:pic>
      <p:sp>
        <p:nvSpPr>
          <p:cNvPr id="11" name="Bulle rectangulaire à coins arrondis 10">
            <a:extLst>
              <a:ext uri="{FF2B5EF4-FFF2-40B4-BE49-F238E27FC236}">
                <a16:creationId xmlns:a16="http://schemas.microsoft.com/office/drawing/2014/main" id="{67EEDFA2-1926-6C4E-A2F4-86CEF9F39584}"/>
              </a:ext>
            </a:extLst>
          </p:cNvPr>
          <p:cNvSpPr/>
          <p:nvPr/>
        </p:nvSpPr>
        <p:spPr>
          <a:xfrm>
            <a:off x="6592769" y="365125"/>
            <a:ext cx="5138911" cy="1325563"/>
          </a:xfrm>
          <a:prstGeom prst="wedgeRoundRectCallout">
            <a:avLst>
              <a:gd name="adj1" fmla="val -58818"/>
              <a:gd name="adj2" fmla="val -3037"/>
              <a:gd name="adj3" fmla="val 1666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Pour repérer les marques du pluriel qui sont entendues (rares) et les marques qui sont écrites (nombreuses)</a:t>
            </a:r>
          </a:p>
        </p:txBody>
      </p:sp>
      <p:sp>
        <p:nvSpPr>
          <p:cNvPr id="4" name="Ellipse 3">
            <a:extLst>
              <a:ext uri="{FF2B5EF4-FFF2-40B4-BE49-F238E27FC236}">
                <a16:creationId xmlns:a16="http://schemas.microsoft.com/office/drawing/2014/main" id="{9836B9C1-C8DA-E148-A426-EF3BF6124234}"/>
              </a:ext>
            </a:extLst>
          </p:cNvPr>
          <p:cNvSpPr/>
          <p:nvPr/>
        </p:nvSpPr>
        <p:spPr>
          <a:xfrm>
            <a:off x="777240" y="5984101"/>
            <a:ext cx="960120" cy="87389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12" name="ZoneTexte 11">
            <a:extLst>
              <a:ext uri="{FF2B5EF4-FFF2-40B4-BE49-F238E27FC236}">
                <a16:creationId xmlns:a16="http://schemas.microsoft.com/office/drawing/2014/main" id="{BECC42CA-766F-3B4A-ACC5-A55406E0C062}"/>
              </a:ext>
            </a:extLst>
          </p:cNvPr>
          <p:cNvSpPr txBox="1"/>
          <p:nvPr/>
        </p:nvSpPr>
        <p:spPr>
          <a:xfrm>
            <a:off x="2072640" y="6111240"/>
            <a:ext cx="3718560" cy="461665"/>
          </a:xfrm>
          <a:prstGeom prst="rect">
            <a:avLst/>
          </a:prstGeom>
          <a:noFill/>
        </p:spPr>
        <p:txBody>
          <a:bodyPr wrap="square" rtlCol="0">
            <a:spAutoFit/>
          </a:bodyPr>
          <a:lstStyle/>
          <a:p>
            <a:r>
              <a:rPr lang="fr-FR" sz="2400" dirty="0"/>
              <a:t>L’information vaut de l’or ! </a:t>
            </a:r>
          </a:p>
        </p:txBody>
      </p:sp>
    </p:spTree>
    <p:extLst>
      <p:ext uri="{BB962C8B-B14F-4D97-AF65-F5344CB8AC3E}">
        <p14:creationId xmlns:p14="http://schemas.microsoft.com/office/powerpoint/2010/main" val="185981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011C2A1-CC05-2841-B3B6-51254CDE63EE}"/>
              </a:ext>
            </a:extLst>
          </p:cNvPr>
          <p:cNvSpPr>
            <a:spLocks noGrp="1"/>
          </p:cNvSpPr>
          <p:nvPr>
            <p:ph type="title"/>
          </p:nvPr>
        </p:nvSpPr>
        <p:spPr>
          <a:xfrm>
            <a:off x="6703899" y="365125"/>
            <a:ext cx="5409789" cy="1271668"/>
          </a:xfrm>
        </p:spPr>
        <p:txBody>
          <a:bodyPr>
            <a:normAutofit/>
          </a:bodyPr>
          <a:lstStyle/>
          <a:p>
            <a:r>
              <a:rPr lang="fr-FR" sz="3200" dirty="0"/>
              <a:t>Proposer un codage pour repérer la chaine d’accord</a:t>
            </a:r>
          </a:p>
        </p:txBody>
      </p:sp>
      <p:sp>
        <p:nvSpPr>
          <p:cNvPr id="2" name="Espace réservé du numéro de diapositive 1">
            <a:extLst>
              <a:ext uri="{FF2B5EF4-FFF2-40B4-BE49-F238E27FC236}">
                <a16:creationId xmlns:a16="http://schemas.microsoft.com/office/drawing/2014/main" id="{25359D49-7156-0E46-AC1F-267E0799CA2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4" name="Image 3">
            <a:extLst>
              <a:ext uri="{FF2B5EF4-FFF2-40B4-BE49-F238E27FC236}">
                <a16:creationId xmlns:a16="http://schemas.microsoft.com/office/drawing/2014/main" id="{1DA1222D-5C18-8B48-96EC-3F0445466CF9}"/>
              </a:ext>
            </a:extLst>
          </p:cNvPr>
          <p:cNvPicPr>
            <a:picLocks noChangeAspect="1"/>
          </p:cNvPicPr>
          <p:nvPr/>
        </p:nvPicPr>
        <p:blipFill>
          <a:blip r:embed="rId2"/>
          <a:stretch>
            <a:fillRect/>
          </a:stretch>
        </p:blipFill>
        <p:spPr>
          <a:xfrm>
            <a:off x="78312" y="250825"/>
            <a:ext cx="6625587" cy="6356350"/>
          </a:xfrm>
          <a:prstGeom prst="rect">
            <a:avLst/>
          </a:prstGeom>
        </p:spPr>
      </p:pic>
      <p:pic>
        <p:nvPicPr>
          <p:cNvPr id="5" name="Image 4">
            <a:extLst>
              <a:ext uri="{FF2B5EF4-FFF2-40B4-BE49-F238E27FC236}">
                <a16:creationId xmlns:a16="http://schemas.microsoft.com/office/drawing/2014/main" id="{17B18D23-1B7A-2045-B451-A97F52674E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3899" y="2000509"/>
            <a:ext cx="5320955" cy="3990716"/>
          </a:xfrm>
          <a:prstGeom prst="rect">
            <a:avLst/>
          </a:prstGeom>
          <a:ln>
            <a:solidFill>
              <a:schemeClr val="tx1"/>
            </a:solidFill>
          </a:ln>
        </p:spPr>
      </p:pic>
      <p:sp>
        <p:nvSpPr>
          <p:cNvPr id="7" name="ZoneTexte 6">
            <a:extLst>
              <a:ext uri="{FF2B5EF4-FFF2-40B4-BE49-F238E27FC236}">
                <a16:creationId xmlns:a16="http://schemas.microsoft.com/office/drawing/2014/main" id="{17BA7EB6-AB9B-E644-AE29-F2EF11469DD0}"/>
              </a:ext>
            </a:extLst>
          </p:cNvPr>
          <p:cNvSpPr txBox="1"/>
          <p:nvPr/>
        </p:nvSpPr>
        <p:spPr>
          <a:xfrm>
            <a:off x="6703899" y="6080760"/>
            <a:ext cx="4863261" cy="276999"/>
          </a:xfrm>
          <a:prstGeom prst="rect">
            <a:avLst/>
          </a:prstGeom>
          <a:noFill/>
        </p:spPr>
        <p:txBody>
          <a:bodyPr wrap="square" rtlCol="0">
            <a:spAutoFit/>
          </a:bodyPr>
          <a:lstStyle/>
          <a:p>
            <a:r>
              <a:rPr lang="fr-FR" sz="1200" i="1" dirty="0">
                <a:latin typeface="Bell MT" panose="02020503060305020303" pitchFamily="18" charset="77"/>
              </a:rPr>
              <a:t>CM1 Christophe Marie PFSE 2019-2020 INSPE NICE</a:t>
            </a:r>
          </a:p>
        </p:txBody>
      </p:sp>
    </p:spTree>
    <p:extLst>
      <p:ext uri="{BB962C8B-B14F-4D97-AF65-F5344CB8AC3E}">
        <p14:creationId xmlns:p14="http://schemas.microsoft.com/office/powerpoint/2010/main" val="233038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4EFB6BE-6B96-F345-ACD1-EC8015738A67}"/>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3" name="Image 2">
            <a:extLst>
              <a:ext uri="{FF2B5EF4-FFF2-40B4-BE49-F238E27FC236}">
                <a16:creationId xmlns:a16="http://schemas.microsoft.com/office/drawing/2014/main" id="{612D0424-FC83-244A-9332-73DC5DD4A2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51"/>
          <a:stretch/>
        </p:blipFill>
        <p:spPr>
          <a:xfrm>
            <a:off x="1463040" y="310811"/>
            <a:ext cx="9659389" cy="6159893"/>
          </a:xfrm>
          <a:prstGeom prst="rect">
            <a:avLst/>
          </a:prstGeom>
          <a:ln>
            <a:solidFill>
              <a:schemeClr val="tx1"/>
            </a:solidFill>
          </a:ln>
        </p:spPr>
      </p:pic>
    </p:spTree>
    <p:extLst>
      <p:ext uri="{BB962C8B-B14F-4D97-AF65-F5344CB8AC3E}">
        <p14:creationId xmlns:p14="http://schemas.microsoft.com/office/powerpoint/2010/main" val="243425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D3AB2AB-20B4-8B49-8563-D3BF511B073F}"/>
              </a:ext>
            </a:extLst>
          </p:cNvPr>
          <p:cNvSpPr>
            <a:spLocks noGrp="1"/>
          </p:cNvSpPr>
          <p:nvPr>
            <p:ph type="sldNum" sz="quarter" idx="12"/>
          </p:nvPr>
        </p:nvSpPr>
        <p:spPr/>
        <p:txBody>
          <a:bodyPr/>
          <a:lstStyle/>
          <a:p>
            <a:fld id="{C1F279EB-0D07-AB47-B72B-F4F0FF081C94}" type="slidenum">
              <a:rPr lang="fr-FR" smtClean="0"/>
              <a:t>15</a:t>
            </a:fld>
            <a:endParaRPr lang="fr-FR"/>
          </a:p>
        </p:txBody>
      </p:sp>
      <p:pic>
        <p:nvPicPr>
          <p:cNvPr id="4" name="Image 3">
            <a:extLst>
              <a:ext uri="{FF2B5EF4-FFF2-40B4-BE49-F238E27FC236}">
                <a16:creationId xmlns:a16="http://schemas.microsoft.com/office/drawing/2014/main" id="{38D4EB3B-D825-DE48-914D-E4306F0F1F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90068" y="1164431"/>
            <a:ext cx="6312596" cy="4529138"/>
          </a:xfrm>
          <a:prstGeom prst="rect">
            <a:avLst/>
          </a:prstGeom>
          <a:ln>
            <a:solidFill>
              <a:schemeClr val="tx1"/>
            </a:solidFill>
          </a:ln>
        </p:spPr>
      </p:pic>
      <p:pic>
        <p:nvPicPr>
          <p:cNvPr id="8" name="Image 7">
            <a:extLst>
              <a:ext uri="{FF2B5EF4-FFF2-40B4-BE49-F238E27FC236}">
                <a16:creationId xmlns:a16="http://schemas.microsoft.com/office/drawing/2014/main" id="{560B5849-4885-0442-9107-D98CFCC2CA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065799" y="1095667"/>
            <a:ext cx="5883297" cy="4237369"/>
          </a:xfrm>
          <a:prstGeom prst="rect">
            <a:avLst/>
          </a:prstGeom>
          <a:ln>
            <a:solidFill>
              <a:schemeClr val="tx1"/>
            </a:solidFill>
          </a:ln>
        </p:spPr>
      </p:pic>
      <p:sp>
        <p:nvSpPr>
          <p:cNvPr id="9" name="ZoneTexte 8">
            <a:extLst>
              <a:ext uri="{FF2B5EF4-FFF2-40B4-BE49-F238E27FC236}">
                <a16:creationId xmlns:a16="http://schemas.microsoft.com/office/drawing/2014/main" id="{5326575B-AAEB-FD4B-B8A4-495D73FB8521}"/>
              </a:ext>
            </a:extLst>
          </p:cNvPr>
          <p:cNvSpPr txBox="1"/>
          <p:nvPr/>
        </p:nvSpPr>
        <p:spPr>
          <a:xfrm>
            <a:off x="6460905" y="6308298"/>
            <a:ext cx="4863261" cy="276999"/>
          </a:xfrm>
          <a:prstGeom prst="rect">
            <a:avLst/>
          </a:prstGeom>
          <a:noFill/>
        </p:spPr>
        <p:txBody>
          <a:bodyPr wrap="square" rtlCol="0">
            <a:spAutoFit/>
          </a:bodyPr>
          <a:lstStyle/>
          <a:p>
            <a:r>
              <a:rPr lang="fr-FR" sz="1200" i="1" dirty="0">
                <a:latin typeface="Bell MT" panose="02020503060305020303" pitchFamily="18" charset="77"/>
              </a:rPr>
              <a:t>CM1-CM2 Agnès </a:t>
            </a:r>
            <a:r>
              <a:rPr lang="fr-FR" sz="1200" i="1" dirty="0" err="1">
                <a:latin typeface="Bell MT" panose="02020503060305020303" pitchFamily="18" charset="77"/>
              </a:rPr>
              <a:t>Bancel</a:t>
            </a:r>
            <a:r>
              <a:rPr lang="fr-FR" sz="1200" i="1" dirty="0">
                <a:latin typeface="Bell MT" panose="02020503060305020303" pitchFamily="18" charset="77"/>
              </a:rPr>
              <a:t> école JM </a:t>
            </a:r>
            <a:r>
              <a:rPr lang="fr-FR" sz="1200" i="1" dirty="0" err="1">
                <a:latin typeface="Bell MT" panose="02020503060305020303" pitchFamily="18" charset="77"/>
              </a:rPr>
              <a:t>Hyvert</a:t>
            </a:r>
            <a:r>
              <a:rPr lang="fr-FR" sz="1200" i="1" dirty="0">
                <a:latin typeface="Bell MT" panose="02020503060305020303" pitchFamily="18" charset="77"/>
              </a:rPr>
              <a:t> NICE</a:t>
            </a:r>
          </a:p>
        </p:txBody>
      </p:sp>
    </p:spTree>
    <p:extLst>
      <p:ext uri="{BB962C8B-B14F-4D97-AF65-F5344CB8AC3E}">
        <p14:creationId xmlns:p14="http://schemas.microsoft.com/office/powerpoint/2010/main" val="91300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F1E0384-253E-4044-A49D-058A256E2775}" type="slidenum">
              <a:rPr lang="fr-FR" smtClean="0"/>
              <a:t>16</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856629342"/>
              </p:ext>
            </p:extLst>
          </p:nvPr>
        </p:nvGraphicFramePr>
        <p:xfrm>
          <a:off x="251444" y="1179418"/>
          <a:ext cx="11940556" cy="5565606"/>
        </p:xfrm>
        <a:graphic>
          <a:graphicData uri="http://schemas.openxmlformats.org/drawingml/2006/table">
            <a:tbl>
              <a:tblPr firstRow="1" bandRow="1">
                <a:tableStyleId>{EB344D84-9AFB-497E-A393-DC336BA19D2E}</a:tableStyleId>
              </a:tblPr>
              <a:tblGrid>
                <a:gridCol w="5970278">
                  <a:extLst>
                    <a:ext uri="{9D8B030D-6E8A-4147-A177-3AD203B41FA5}">
                      <a16:colId xmlns:a16="http://schemas.microsoft.com/office/drawing/2014/main" val="20000"/>
                    </a:ext>
                  </a:extLst>
                </a:gridCol>
                <a:gridCol w="5970278">
                  <a:extLst>
                    <a:ext uri="{9D8B030D-6E8A-4147-A177-3AD203B41FA5}">
                      <a16:colId xmlns:a16="http://schemas.microsoft.com/office/drawing/2014/main" val="20001"/>
                    </a:ext>
                  </a:extLst>
                </a:gridCol>
              </a:tblGrid>
              <a:tr h="475063">
                <a:tc gridSpan="2">
                  <a:txBody>
                    <a:bodyPr/>
                    <a:lstStyle/>
                    <a:p>
                      <a:r>
                        <a:rPr lang="fr-FR" sz="2400" dirty="0"/>
                        <a:t>Classe</a:t>
                      </a:r>
                      <a:r>
                        <a:rPr lang="fr-FR" sz="2400" baseline="0" dirty="0"/>
                        <a:t> ces phrases en 5 groupes en choisissant un critère d’orthographe grammaticale.</a:t>
                      </a:r>
                      <a:endParaRPr lang="fr-FR" sz="24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00835">
                <a:tc>
                  <a:txBody>
                    <a:bodyPr/>
                    <a:lstStyle/>
                    <a:p>
                      <a:r>
                        <a:rPr lang="fr-FR" sz="1900" dirty="0"/>
                        <a:t>Au fond des bois habite un homme étrange.</a:t>
                      </a:r>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900" dirty="0"/>
                        <a:t>Tu n’aurais pas vu mon chaudron ?</a:t>
                      </a:r>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00835">
                <a:tc>
                  <a:txBody>
                    <a:bodyPr/>
                    <a:lstStyle/>
                    <a:p>
                      <a:r>
                        <a:rPr lang="fr-FR" sz="1900" dirty="0"/>
                        <a:t>Tu dois respecter ta parole.</a:t>
                      </a:r>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900" dirty="0"/>
                        <a:t>Sur les eaux calmes</a:t>
                      </a:r>
                      <a:r>
                        <a:rPr lang="fr-FR" sz="1900" baseline="0" dirty="0"/>
                        <a:t> glisse une longue barque.</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682904">
                <a:tc>
                  <a:txBody>
                    <a:bodyPr/>
                    <a:lstStyle/>
                    <a:p>
                      <a:r>
                        <a:rPr lang="fr-FR" sz="1900" dirty="0"/>
                        <a:t>Un guide de haute montagne et son client commencent l’ascension.</a:t>
                      </a:r>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900" dirty="0"/>
                        <a:t>Les livreurs sonnent</a:t>
                      </a:r>
                      <a:r>
                        <a:rPr lang="fr-FR" sz="1900" baseline="0" dirty="0"/>
                        <a:t> et apportent des colis.</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682904">
                <a:tc>
                  <a:txBody>
                    <a:bodyPr/>
                    <a:lstStyle/>
                    <a:p>
                      <a:r>
                        <a:rPr lang="fr-FR" sz="1900" dirty="0"/>
                        <a:t>La mousse et la fougère</a:t>
                      </a:r>
                      <a:r>
                        <a:rPr lang="fr-FR" sz="1900" baseline="0" dirty="0"/>
                        <a:t> existent depuis des milliers d’années.</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900" dirty="0"/>
                        <a:t>Au milieu des arbres se dresse un magnifique</a:t>
                      </a:r>
                      <a:r>
                        <a:rPr lang="fr-FR" sz="1900" baseline="0" dirty="0"/>
                        <a:t> clocher.</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400835">
                <a:tc>
                  <a:txBody>
                    <a:bodyPr/>
                    <a:lstStyle/>
                    <a:p>
                      <a:r>
                        <a:rPr lang="fr-FR" sz="1900" dirty="0"/>
                        <a:t>Sur le sol durci résonnent les pas des chevaux.</a:t>
                      </a:r>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900" dirty="0"/>
                        <a:t>Ma mère et ma tante préparent le gâteau de</a:t>
                      </a:r>
                      <a:r>
                        <a:rPr lang="fr-FR" sz="1900" baseline="0" dirty="0"/>
                        <a:t> Noël.</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400835">
                <a:tc>
                  <a:txBody>
                    <a:bodyPr/>
                    <a:lstStyle/>
                    <a:p>
                      <a:r>
                        <a:rPr lang="fr-FR" sz="1900" dirty="0"/>
                        <a:t>Tu écrases vraiment tout sur ton passage.</a:t>
                      </a:r>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900" dirty="0"/>
                        <a:t>Les enfants</a:t>
                      </a:r>
                      <a:r>
                        <a:rPr lang="fr-FR" sz="1900" baseline="0" dirty="0"/>
                        <a:t> plongent et s’allongent dans l’eau.</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682904">
                <a:tc>
                  <a:txBody>
                    <a:bodyPr/>
                    <a:lstStyle/>
                    <a:p>
                      <a:r>
                        <a:rPr lang="fr-FR" sz="1900" dirty="0"/>
                        <a:t>Les caméléon</a:t>
                      </a:r>
                      <a:r>
                        <a:rPr lang="fr-FR" sz="1900" baseline="0" dirty="0"/>
                        <a:t>s chassent et roulent les yeux dans toutes les directions.</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900" dirty="0"/>
                        <a:t>La soupe des pêcheurs</a:t>
                      </a:r>
                      <a:r>
                        <a:rPr lang="fr-FR" sz="1900" baseline="0" dirty="0"/>
                        <a:t> se prépare le jour même.</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400835">
                <a:tc>
                  <a:txBody>
                    <a:bodyPr/>
                    <a:lstStyle/>
                    <a:p>
                      <a:r>
                        <a:rPr lang="fr-FR" sz="1900" dirty="0"/>
                        <a:t>Le discours des hommes politiques</a:t>
                      </a:r>
                      <a:r>
                        <a:rPr lang="fr-FR" sz="1900" baseline="0" dirty="0"/>
                        <a:t> a été bref.</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900" dirty="0"/>
                        <a:t>Tu te</a:t>
                      </a:r>
                      <a:r>
                        <a:rPr lang="fr-FR" sz="1900" baseline="0" dirty="0"/>
                        <a:t> promènes.</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r h="400835">
                <a:tc>
                  <a:txBody>
                    <a:bodyPr/>
                    <a:lstStyle/>
                    <a:p>
                      <a:r>
                        <a:rPr lang="fr-FR" sz="1900" dirty="0"/>
                        <a:t>Le bateau des pirates dérive.</a:t>
                      </a:r>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900" dirty="0"/>
                        <a:t>La grenouille et le crapaud mangent des insectes.</a:t>
                      </a:r>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505926">
                <a:tc>
                  <a:txBody>
                    <a:bodyPr/>
                    <a:lstStyle/>
                    <a:p>
                      <a:r>
                        <a:rPr lang="fr-FR" sz="1900" dirty="0"/>
                        <a:t>Les</a:t>
                      </a:r>
                      <a:r>
                        <a:rPr lang="fr-FR" sz="1900" baseline="0" dirty="0"/>
                        <a:t> chats ronronnent, étirent leurs pattes et se couchent.</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900" dirty="0"/>
                        <a:t>La tribu</a:t>
                      </a:r>
                      <a:r>
                        <a:rPr lang="fr-FR" sz="1900" baseline="0" dirty="0"/>
                        <a:t> des indiens installe son camp près de la rivière.</a:t>
                      </a:r>
                      <a:endParaRPr lang="fr-FR" sz="1900" dirty="0"/>
                    </a:p>
                  </a:txBody>
                  <a:tcPr marL="121920" marR="121920" marT="60960" marB="609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Titre 2">
            <a:extLst>
              <a:ext uri="{FF2B5EF4-FFF2-40B4-BE49-F238E27FC236}">
                <a16:creationId xmlns:a16="http://schemas.microsoft.com/office/drawing/2014/main" id="{9A3C40F8-EB12-5A44-8056-C0680310CC37}"/>
              </a:ext>
            </a:extLst>
          </p:cNvPr>
          <p:cNvSpPr>
            <a:spLocks noGrp="1"/>
          </p:cNvSpPr>
          <p:nvPr>
            <p:ph type="title"/>
          </p:nvPr>
        </p:nvSpPr>
        <p:spPr>
          <a:xfrm>
            <a:off x="983411" y="318770"/>
            <a:ext cx="10827589" cy="886839"/>
          </a:xfrm>
        </p:spPr>
        <p:txBody>
          <a:bodyPr>
            <a:noAutofit/>
          </a:bodyPr>
          <a:lstStyle/>
          <a:p>
            <a:r>
              <a:rPr lang="fr-FR" sz="3600" dirty="0"/>
              <a:t>Des tris de phrases pour collecter les différents cas de l’accord sujet-verbe</a:t>
            </a:r>
          </a:p>
        </p:txBody>
      </p:sp>
    </p:spTree>
    <p:extLst>
      <p:ext uri="{BB962C8B-B14F-4D97-AF65-F5344CB8AC3E}">
        <p14:creationId xmlns:p14="http://schemas.microsoft.com/office/powerpoint/2010/main" val="151715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u numéro de diapositive 1"/>
          <p:cNvSpPr>
            <a:spLocks noGrp="1"/>
          </p:cNvSpPr>
          <p:nvPr>
            <p:ph type="sldNum" sz="quarter" idx="12"/>
          </p:nvPr>
        </p:nvSpPr>
        <p:spPr bwMode="auto">
          <a:xfrm>
            <a:off x="11377086" y="5635625"/>
            <a:ext cx="732367" cy="396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lIns="121920" tIns="45720" rIns="121920" bIns="45720" rtlCol="0" anchor="t"/>
          <a:lstStyle>
            <a:lvl1pPr>
              <a:defRPr sz="3200">
                <a:solidFill>
                  <a:schemeClr val="tx1"/>
                </a:solidFill>
                <a:latin typeface="Arial" charset="0"/>
                <a:ea typeface="ＭＳ Ｐゴシック" charset="0"/>
                <a:cs typeface="ＭＳ Ｐゴシック" charset="0"/>
              </a:defRPr>
            </a:lvl1pPr>
            <a:lvl2pPr marL="990575" indent="-380990">
              <a:defRPr sz="3200">
                <a:solidFill>
                  <a:schemeClr val="tx1"/>
                </a:solidFill>
                <a:latin typeface="Arial" charset="0"/>
                <a:ea typeface="ＭＳ Ｐゴシック" charset="0"/>
              </a:defRPr>
            </a:lvl2pPr>
            <a:lvl3pPr marL="1523962" indent="-304792">
              <a:defRPr sz="3200">
                <a:solidFill>
                  <a:schemeClr val="tx1"/>
                </a:solidFill>
                <a:latin typeface="Arial" charset="0"/>
                <a:ea typeface="ＭＳ Ｐゴシック" charset="0"/>
              </a:defRPr>
            </a:lvl3pPr>
            <a:lvl4pPr marL="2133547" indent="-304792">
              <a:defRPr sz="3200">
                <a:solidFill>
                  <a:schemeClr val="tx1"/>
                </a:solidFill>
                <a:latin typeface="Arial" charset="0"/>
                <a:ea typeface="ＭＳ Ｐゴシック" charset="0"/>
              </a:defRPr>
            </a:lvl4pPr>
            <a:lvl5pPr marL="2743131" indent="-304792">
              <a:defRPr sz="3200">
                <a:solidFill>
                  <a:schemeClr val="tx1"/>
                </a:solidFill>
                <a:latin typeface="Arial" charset="0"/>
                <a:ea typeface="ＭＳ Ｐゴシック" charset="0"/>
              </a:defRPr>
            </a:lvl5pPr>
            <a:lvl6pPr marL="3352716" indent="-304792" eaLnBrk="0" fontAlgn="base" hangingPunct="0">
              <a:spcBef>
                <a:spcPct val="0"/>
              </a:spcBef>
              <a:spcAft>
                <a:spcPct val="0"/>
              </a:spcAft>
              <a:defRPr sz="3200">
                <a:solidFill>
                  <a:schemeClr val="tx1"/>
                </a:solidFill>
                <a:latin typeface="Arial" charset="0"/>
                <a:ea typeface="ＭＳ Ｐゴシック" charset="0"/>
              </a:defRPr>
            </a:lvl6pPr>
            <a:lvl7pPr marL="3962301" indent="-304792" eaLnBrk="0" fontAlgn="base" hangingPunct="0">
              <a:spcBef>
                <a:spcPct val="0"/>
              </a:spcBef>
              <a:spcAft>
                <a:spcPct val="0"/>
              </a:spcAft>
              <a:defRPr sz="3200">
                <a:solidFill>
                  <a:schemeClr val="tx1"/>
                </a:solidFill>
                <a:latin typeface="Arial" charset="0"/>
                <a:ea typeface="ＭＳ Ｐゴシック" charset="0"/>
              </a:defRPr>
            </a:lvl7pPr>
            <a:lvl8pPr marL="4571886" indent="-304792" eaLnBrk="0" fontAlgn="base" hangingPunct="0">
              <a:spcBef>
                <a:spcPct val="0"/>
              </a:spcBef>
              <a:spcAft>
                <a:spcPct val="0"/>
              </a:spcAft>
              <a:defRPr sz="3200">
                <a:solidFill>
                  <a:schemeClr val="tx1"/>
                </a:solidFill>
                <a:latin typeface="Arial" charset="0"/>
                <a:ea typeface="ＭＳ Ｐゴシック" charset="0"/>
              </a:defRPr>
            </a:lvl8pPr>
            <a:lvl9pPr marL="5181470" indent="-304792" eaLnBrk="0" fontAlgn="base" hangingPunct="0">
              <a:spcBef>
                <a:spcPct val="0"/>
              </a:spcBef>
              <a:spcAft>
                <a:spcPct val="0"/>
              </a:spcAft>
              <a:defRPr sz="3200">
                <a:solidFill>
                  <a:schemeClr val="tx1"/>
                </a:solidFill>
                <a:latin typeface="Arial" charset="0"/>
                <a:ea typeface="ＭＳ Ｐゴシック" charset="0"/>
              </a:defRPr>
            </a:lvl9pPr>
          </a:lstStyle>
          <a:p>
            <a:pPr algn="r"/>
            <a:fld id="{0BB9F455-7D5A-4945-AC40-F487C071054B}" type="slidenum">
              <a:rPr lang="fr-FR" sz="1867">
                <a:solidFill>
                  <a:srgbClr val="FFFFFF"/>
                </a:solidFill>
              </a:rPr>
              <a:pPr algn="r"/>
              <a:t>17</a:t>
            </a:fld>
            <a:endParaRPr lang="fr-FR" sz="1867">
              <a:solidFill>
                <a:srgbClr val="FFFFFF"/>
              </a:solidFill>
            </a:endParaRPr>
          </a:p>
        </p:txBody>
      </p:sp>
      <p:sp>
        <p:nvSpPr>
          <p:cNvPr id="35842" name="ZoneTexte 2"/>
          <p:cNvSpPr txBox="1">
            <a:spLocks noChangeArrowheads="1"/>
          </p:cNvSpPr>
          <p:nvPr/>
        </p:nvSpPr>
        <p:spPr bwMode="auto">
          <a:xfrm>
            <a:off x="258234" y="382060"/>
            <a:ext cx="6722533"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dirty="0"/>
              <a:t>Au fond des bois </a:t>
            </a:r>
            <a:r>
              <a:rPr lang="fr-FR" sz="1867" dirty="0">
                <a:solidFill>
                  <a:srgbClr val="FF0000"/>
                </a:solidFill>
              </a:rPr>
              <a:t>habite</a:t>
            </a:r>
            <a:r>
              <a:rPr lang="fr-FR" sz="1867" dirty="0"/>
              <a:t> </a:t>
            </a:r>
            <a:r>
              <a:rPr lang="fr-FR" sz="1867" u="sng" dirty="0"/>
              <a:t>un homme étrange</a:t>
            </a:r>
            <a:r>
              <a:rPr lang="fr-FR" sz="1867" dirty="0"/>
              <a:t>. </a:t>
            </a:r>
          </a:p>
        </p:txBody>
      </p:sp>
      <p:sp>
        <p:nvSpPr>
          <p:cNvPr id="35843" name="ZoneTexte 3"/>
          <p:cNvSpPr txBox="1">
            <a:spLocks noChangeArrowheads="1"/>
          </p:cNvSpPr>
          <p:nvPr/>
        </p:nvSpPr>
        <p:spPr bwMode="auto">
          <a:xfrm>
            <a:off x="258234" y="677865"/>
            <a:ext cx="6722533"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a:t>Au milieu des arbres </a:t>
            </a:r>
            <a:r>
              <a:rPr lang="fr-FR" sz="1867">
                <a:solidFill>
                  <a:srgbClr val="FF0000"/>
                </a:solidFill>
              </a:rPr>
              <a:t>se dresse </a:t>
            </a:r>
            <a:r>
              <a:rPr lang="fr-FR" sz="1867" u="sng"/>
              <a:t>un magnifique clocher</a:t>
            </a:r>
            <a:r>
              <a:rPr lang="fr-FR" sz="1867"/>
              <a:t>. </a:t>
            </a:r>
          </a:p>
        </p:txBody>
      </p:sp>
      <p:sp>
        <p:nvSpPr>
          <p:cNvPr id="35844" name="ZoneTexte 4"/>
          <p:cNvSpPr txBox="1">
            <a:spLocks noChangeArrowheads="1"/>
          </p:cNvSpPr>
          <p:nvPr/>
        </p:nvSpPr>
        <p:spPr bwMode="auto">
          <a:xfrm>
            <a:off x="237069" y="947341"/>
            <a:ext cx="6720417"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dirty="0"/>
              <a:t>Sur le sol durci </a:t>
            </a:r>
            <a:r>
              <a:rPr lang="fr-FR" sz="1867" dirty="0">
                <a:solidFill>
                  <a:srgbClr val="FF0000"/>
                </a:solidFill>
              </a:rPr>
              <a:t>résonnent</a:t>
            </a:r>
            <a:r>
              <a:rPr lang="fr-FR" sz="1867" dirty="0"/>
              <a:t> </a:t>
            </a:r>
            <a:r>
              <a:rPr lang="fr-FR" sz="1867" u="sng" dirty="0"/>
              <a:t>les pas des chevaux</a:t>
            </a:r>
            <a:r>
              <a:rPr lang="fr-FR" sz="1867" dirty="0"/>
              <a:t>. </a:t>
            </a:r>
          </a:p>
        </p:txBody>
      </p:sp>
      <p:sp>
        <p:nvSpPr>
          <p:cNvPr id="35845" name="ZoneTexte 5"/>
          <p:cNvSpPr txBox="1">
            <a:spLocks noChangeArrowheads="1"/>
          </p:cNvSpPr>
          <p:nvPr/>
        </p:nvSpPr>
        <p:spPr bwMode="auto">
          <a:xfrm>
            <a:off x="232833" y="1299898"/>
            <a:ext cx="6720416"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a:t>Sur les eaux calmes </a:t>
            </a:r>
            <a:r>
              <a:rPr lang="fr-FR" sz="1867">
                <a:solidFill>
                  <a:srgbClr val="FF0000"/>
                </a:solidFill>
              </a:rPr>
              <a:t>glisse</a:t>
            </a:r>
            <a:r>
              <a:rPr lang="fr-FR" sz="1867"/>
              <a:t> </a:t>
            </a:r>
            <a:r>
              <a:rPr lang="fr-FR" sz="1867" u="sng"/>
              <a:t>une longue barque</a:t>
            </a:r>
            <a:r>
              <a:rPr lang="fr-FR" sz="1867"/>
              <a:t>. </a:t>
            </a:r>
          </a:p>
        </p:txBody>
      </p:sp>
      <p:sp>
        <p:nvSpPr>
          <p:cNvPr id="35846" name="ZoneTexte 6"/>
          <p:cNvSpPr txBox="1">
            <a:spLocks noChangeArrowheads="1"/>
          </p:cNvSpPr>
          <p:nvPr/>
        </p:nvSpPr>
        <p:spPr bwMode="auto">
          <a:xfrm>
            <a:off x="262467" y="2229643"/>
            <a:ext cx="9175749"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Un guide de haute montagne</a:t>
            </a:r>
            <a:r>
              <a:rPr lang="fr-FR" sz="1867" dirty="0"/>
              <a:t> et </a:t>
            </a:r>
            <a:r>
              <a:rPr lang="fr-FR" sz="1867" u="sng" dirty="0"/>
              <a:t>son jeune client </a:t>
            </a:r>
            <a:r>
              <a:rPr lang="fr-FR" sz="1867" dirty="0">
                <a:solidFill>
                  <a:srgbClr val="FF0000"/>
                </a:solidFill>
              </a:rPr>
              <a:t>commencent</a:t>
            </a:r>
            <a:r>
              <a:rPr lang="fr-FR" sz="1867" dirty="0"/>
              <a:t> l’ascension de la paroi. </a:t>
            </a:r>
          </a:p>
        </p:txBody>
      </p:sp>
      <p:sp>
        <p:nvSpPr>
          <p:cNvPr id="35847" name="ZoneTexte 7"/>
          <p:cNvSpPr txBox="1">
            <a:spLocks noChangeArrowheads="1"/>
          </p:cNvSpPr>
          <p:nvPr/>
        </p:nvSpPr>
        <p:spPr bwMode="auto">
          <a:xfrm>
            <a:off x="270935" y="2502562"/>
            <a:ext cx="6722533"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Ma mère </a:t>
            </a:r>
            <a:r>
              <a:rPr lang="fr-FR" sz="1867" dirty="0"/>
              <a:t>et </a:t>
            </a:r>
            <a:r>
              <a:rPr lang="fr-FR" sz="1867" u="sng" dirty="0"/>
              <a:t>ma tante</a:t>
            </a:r>
            <a:r>
              <a:rPr lang="fr-FR" sz="1867" dirty="0"/>
              <a:t> </a:t>
            </a:r>
            <a:r>
              <a:rPr lang="fr-FR" sz="1867" dirty="0">
                <a:solidFill>
                  <a:srgbClr val="FF0000"/>
                </a:solidFill>
              </a:rPr>
              <a:t>préparent </a:t>
            </a:r>
            <a:r>
              <a:rPr lang="fr-FR" sz="1867" dirty="0"/>
              <a:t>le gâteau de noël.</a:t>
            </a:r>
          </a:p>
        </p:txBody>
      </p:sp>
      <p:sp>
        <p:nvSpPr>
          <p:cNvPr id="35848" name="ZoneTexte 8"/>
          <p:cNvSpPr txBox="1">
            <a:spLocks noChangeArrowheads="1"/>
          </p:cNvSpPr>
          <p:nvPr/>
        </p:nvSpPr>
        <p:spPr bwMode="auto">
          <a:xfrm>
            <a:off x="258233" y="2707747"/>
            <a:ext cx="6817784"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La mousse </a:t>
            </a:r>
            <a:r>
              <a:rPr lang="fr-FR" sz="1867" dirty="0"/>
              <a:t>et </a:t>
            </a:r>
            <a:r>
              <a:rPr lang="fr-FR" sz="1867" u="sng" dirty="0"/>
              <a:t>la fougère</a:t>
            </a:r>
            <a:r>
              <a:rPr lang="fr-FR" sz="1867" dirty="0"/>
              <a:t> </a:t>
            </a:r>
            <a:r>
              <a:rPr lang="fr-FR" sz="1867" dirty="0">
                <a:solidFill>
                  <a:srgbClr val="FF0000"/>
                </a:solidFill>
              </a:rPr>
              <a:t>existent</a:t>
            </a:r>
            <a:r>
              <a:rPr lang="fr-FR" sz="1867" dirty="0"/>
              <a:t> depuis des milliers d’années.</a:t>
            </a:r>
          </a:p>
        </p:txBody>
      </p:sp>
      <p:sp>
        <p:nvSpPr>
          <p:cNvPr id="35849" name="ZoneTexte 9"/>
          <p:cNvSpPr txBox="1">
            <a:spLocks noChangeArrowheads="1"/>
          </p:cNvSpPr>
          <p:nvPr/>
        </p:nvSpPr>
        <p:spPr bwMode="auto">
          <a:xfrm>
            <a:off x="275169" y="2972595"/>
            <a:ext cx="6720417"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La grenouille </a:t>
            </a:r>
            <a:r>
              <a:rPr lang="fr-FR" sz="1867" dirty="0"/>
              <a:t>et </a:t>
            </a:r>
            <a:r>
              <a:rPr lang="fr-FR" sz="1867" u="sng" dirty="0"/>
              <a:t>le crapaud</a:t>
            </a:r>
            <a:r>
              <a:rPr lang="fr-FR" sz="1867" dirty="0"/>
              <a:t> </a:t>
            </a:r>
            <a:r>
              <a:rPr lang="fr-FR" sz="1867" dirty="0">
                <a:solidFill>
                  <a:srgbClr val="FF0000"/>
                </a:solidFill>
              </a:rPr>
              <a:t>mangent</a:t>
            </a:r>
            <a:r>
              <a:rPr lang="fr-FR" sz="1867" dirty="0"/>
              <a:t> des insectes.</a:t>
            </a:r>
          </a:p>
        </p:txBody>
      </p:sp>
      <p:sp>
        <p:nvSpPr>
          <p:cNvPr id="11" name="Rectangle 10"/>
          <p:cNvSpPr/>
          <p:nvPr/>
        </p:nvSpPr>
        <p:spPr>
          <a:xfrm>
            <a:off x="239184" y="400051"/>
            <a:ext cx="5952067" cy="1310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a:p>
        </p:txBody>
      </p:sp>
      <p:sp>
        <p:nvSpPr>
          <p:cNvPr id="13" name="Rectangle 12"/>
          <p:cNvSpPr/>
          <p:nvPr/>
        </p:nvSpPr>
        <p:spPr>
          <a:xfrm>
            <a:off x="258234" y="2324102"/>
            <a:ext cx="9215967" cy="1058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a:p>
        </p:txBody>
      </p:sp>
      <p:sp>
        <p:nvSpPr>
          <p:cNvPr id="35852" name="ZoneTexte 13"/>
          <p:cNvSpPr txBox="1">
            <a:spLocks noChangeArrowheads="1"/>
          </p:cNvSpPr>
          <p:nvPr/>
        </p:nvSpPr>
        <p:spPr bwMode="auto">
          <a:xfrm>
            <a:off x="258233" y="3644501"/>
            <a:ext cx="6720416"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Les livreurs</a:t>
            </a:r>
            <a:r>
              <a:rPr lang="fr-FR" sz="1867" dirty="0"/>
              <a:t> </a:t>
            </a:r>
            <a:r>
              <a:rPr lang="fr-FR" sz="1867" dirty="0">
                <a:solidFill>
                  <a:srgbClr val="FF0000"/>
                </a:solidFill>
              </a:rPr>
              <a:t>sonnent </a:t>
            </a:r>
            <a:r>
              <a:rPr lang="fr-FR" sz="1867" dirty="0"/>
              <a:t>et</a:t>
            </a:r>
            <a:r>
              <a:rPr lang="fr-FR" sz="1867" dirty="0">
                <a:solidFill>
                  <a:srgbClr val="FF0000"/>
                </a:solidFill>
              </a:rPr>
              <a:t> apportent</a:t>
            </a:r>
            <a:r>
              <a:rPr lang="fr-FR" sz="1867" dirty="0"/>
              <a:t> un colis.</a:t>
            </a:r>
          </a:p>
        </p:txBody>
      </p:sp>
      <p:sp>
        <p:nvSpPr>
          <p:cNvPr id="35853" name="ZoneTexte 14"/>
          <p:cNvSpPr txBox="1">
            <a:spLocks noChangeArrowheads="1"/>
          </p:cNvSpPr>
          <p:nvPr/>
        </p:nvSpPr>
        <p:spPr bwMode="auto">
          <a:xfrm>
            <a:off x="273052" y="3944143"/>
            <a:ext cx="6720417"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Les enfants</a:t>
            </a:r>
            <a:r>
              <a:rPr lang="fr-FR" sz="1867" dirty="0">
                <a:solidFill>
                  <a:srgbClr val="FF0000"/>
                </a:solidFill>
              </a:rPr>
              <a:t> plongent </a:t>
            </a:r>
            <a:r>
              <a:rPr lang="fr-FR" sz="1867" dirty="0"/>
              <a:t>et</a:t>
            </a:r>
            <a:r>
              <a:rPr lang="fr-FR" sz="1867" dirty="0">
                <a:solidFill>
                  <a:srgbClr val="FF0000"/>
                </a:solidFill>
              </a:rPr>
              <a:t> s’allongent</a:t>
            </a:r>
            <a:r>
              <a:rPr lang="fr-FR" sz="1867" dirty="0"/>
              <a:t> dans l’eau.</a:t>
            </a:r>
          </a:p>
        </p:txBody>
      </p:sp>
      <p:sp>
        <p:nvSpPr>
          <p:cNvPr id="35854" name="ZoneTexte 15"/>
          <p:cNvSpPr txBox="1">
            <a:spLocks noChangeArrowheads="1"/>
          </p:cNvSpPr>
          <p:nvPr/>
        </p:nvSpPr>
        <p:spPr bwMode="auto">
          <a:xfrm>
            <a:off x="218017" y="4263629"/>
            <a:ext cx="7736417"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Les caméléons</a:t>
            </a:r>
            <a:r>
              <a:rPr lang="fr-FR" sz="1867" dirty="0">
                <a:solidFill>
                  <a:srgbClr val="FF0000"/>
                </a:solidFill>
              </a:rPr>
              <a:t> chassent </a:t>
            </a:r>
            <a:r>
              <a:rPr lang="fr-FR" sz="1867" dirty="0"/>
              <a:t>et</a:t>
            </a:r>
            <a:r>
              <a:rPr lang="fr-FR" sz="1867" dirty="0">
                <a:solidFill>
                  <a:srgbClr val="FF0000"/>
                </a:solidFill>
              </a:rPr>
              <a:t> roulent</a:t>
            </a:r>
            <a:r>
              <a:rPr lang="fr-FR" sz="1867" dirty="0"/>
              <a:t> les yeux dans toutes les directions.</a:t>
            </a:r>
          </a:p>
        </p:txBody>
      </p:sp>
      <p:sp>
        <p:nvSpPr>
          <p:cNvPr id="17" name="Rectangle 16"/>
          <p:cNvSpPr/>
          <p:nvPr/>
        </p:nvSpPr>
        <p:spPr>
          <a:xfrm>
            <a:off x="258234" y="3733009"/>
            <a:ext cx="7636933" cy="1196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a:p>
        </p:txBody>
      </p:sp>
      <p:sp>
        <p:nvSpPr>
          <p:cNvPr id="35856" name="ZoneTexte 17"/>
          <p:cNvSpPr txBox="1">
            <a:spLocks noChangeArrowheads="1"/>
          </p:cNvSpPr>
          <p:nvPr/>
        </p:nvSpPr>
        <p:spPr bwMode="auto">
          <a:xfrm>
            <a:off x="232834" y="4530463"/>
            <a:ext cx="7736417"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a:t>Les chats</a:t>
            </a:r>
            <a:r>
              <a:rPr lang="fr-FR" sz="1867">
                <a:solidFill>
                  <a:srgbClr val="FF0000"/>
                </a:solidFill>
              </a:rPr>
              <a:t> ronronnent étirent </a:t>
            </a:r>
            <a:r>
              <a:rPr lang="fr-FR" sz="1867"/>
              <a:t>leurs pattes</a:t>
            </a:r>
            <a:r>
              <a:rPr lang="fr-FR" sz="1867">
                <a:solidFill>
                  <a:srgbClr val="FF0000"/>
                </a:solidFill>
              </a:rPr>
              <a:t> </a:t>
            </a:r>
            <a:r>
              <a:rPr lang="fr-FR" sz="1867"/>
              <a:t>et</a:t>
            </a:r>
            <a:r>
              <a:rPr lang="fr-FR" sz="1867">
                <a:solidFill>
                  <a:srgbClr val="FF0000"/>
                </a:solidFill>
              </a:rPr>
              <a:t> se couchent</a:t>
            </a:r>
            <a:r>
              <a:rPr lang="fr-FR" sz="1867"/>
              <a:t>.</a:t>
            </a:r>
          </a:p>
        </p:txBody>
      </p:sp>
      <p:sp>
        <p:nvSpPr>
          <p:cNvPr id="35857" name="ZoneTexte 18"/>
          <p:cNvSpPr txBox="1">
            <a:spLocks noChangeArrowheads="1"/>
          </p:cNvSpPr>
          <p:nvPr/>
        </p:nvSpPr>
        <p:spPr bwMode="auto">
          <a:xfrm>
            <a:off x="6396568" y="388940"/>
            <a:ext cx="7736417"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Tu</a:t>
            </a:r>
            <a:r>
              <a:rPr lang="fr-FR" sz="1867" dirty="0"/>
              <a:t> </a:t>
            </a:r>
            <a:r>
              <a:rPr lang="fr-FR" sz="1867" dirty="0">
                <a:solidFill>
                  <a:srgbClr val="FF0000"/>
                </a:solidFill>
              </a:rPr>
              <a:t>dois </a:t>
            </a:r>
            <a:r>
              <a:rPr lang="fr-FR" sz="1867" dirty="0"/>
              <a:t>respecter ta parole !</a:t>
            </a:r>
          </a:p>
        </p:txBody>
      </p:sp>
      <p:sp>
        <p:nvSpPr>
          <p:cNvPr id="35858" name="ZoneTexte 19"/>
          <p:cNvSpPr txBox="1">
            <a:spLocks noChangeArrowheads="1"/>
          </p:cNvSpPr>
          <p:nvPr/>
        </p:nvSpPr>
        <p:spPr bwMode="auto">
          <a:xfrm>
            <a:off x="6396568" y="663576"/>
            <a:ext cx="7736416"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Tu</a:t>
            </a:r>
            <a:r>
              <a:rPr lang="fr-FR" sz="1867" dirty="0"/>
              <a:t> </a:t>
            </a:r>
            <a:r>
              <a:rPr lang="fr-FR" sz="1867" dirty="0">
                <a:solidFill>
                  <a:srgbClr val="FF0000"/>
                </a:solidFill>
              </a:rPr>
              <a:t>écrases </a:t>
            </a:r>
            <a:r>
              <a:rPr lang="fr-FR" sz="1867" dirty="0"/>
              <a:t>vraiment tout sur ton passage.</a:t>
            </a:r>
          </a:p>
        </p:txBody>
      </p:sp>
      <p:sp>
        <p:nvSpPr>
          <p:cNvPr id="35859" name="ZoneTexte 20"/>
          <p:cNvSpPr txBox="1">
            <a:spLocks noChangeArrowheads="1"/>
          </p:cNvSpPr>
          <p:nvPr/>
        </p:nvSpPr>
        <p:spPr bwMode="auto">
          <a:xfrm>
            <a:off x="6396569" y="953427"/>
            <a:ext cx="7736417"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Tu</a:t>
            </a:r>
            <a:r>
              <a:rPr lang="fr-FR" sz="1867" dirty="0"/>
              <a:t> n’</a:t>
            </a:r>
            <a:r>
              <a:rPr lang="fr-FR" altLang="ja-JP" sz="1867" dirty="0">
                <a:solidFill>
                  <a:srgbClr val="FF0000"/>
                </a:solidFill>
              </a:rPr>
              <a:t>aurais </a:t>
            </a:r>
            <a:r>
              <a:rPr lang="fr-FR" altLang="ja-JP" sz="1867" dirty="0"/>
              <a:t>pas</a:t>
            </a:r>
            <a:r>
              <a:rPr lang="fr-FR" altLang="ja-JP" sz="1867" dirty="0">
                <a:solidFill>
                  <a:srgbClr val="FF0000"/>
                </a:solidFill>
              </a:rPr>
              <a:t> </a:t>
            </a:r>
            <a:r>
              <a:rPr lang="fr-FR" altLang="ja-JP" sz="1867" dirty="0"/>
              <a:t>vu mon chaudron ?</a:t>
            </a:r>
            <a:endParaRPr lang="fr-FR" sz="1867" dirty="0"/>
          </a:p>
        </p:txBody>
      </p:sp>
      <p:sp>
        <p:nvSpPr>
          <p:cNvPr id="35860" name="ZoneTexte 21"/>
          <p:cNvSpPr txBox="1">
            <a:spLocks noChangeArrowheads="1"/>
          </p:cNvSpPr>
          <p:nvPr/>
        </p:nvSpPr>
        <p:spPr bwMode="auto">
          <a:xfrm>
            <a:off x="6396568" y="1299897"/>
            <a:ext cx="7736416"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Tu</a:t>
            </a:r>
            <a:r>
              <a:rPr lang="fr-FR" sz="1867" dirty="0"/>
              <a:t> </a:t>
            </a:r>
            <a:r>
              <a:rPr lang="fr-FR" sz="1867" dirty="0">
                <a:solidFill>
                  <a:srgbClr val="FF0000"/>
                </a:solidFill>
              </a:rPr>
              <a:t>te promènes</a:t>
            </a:r>
            <a:r>
              <a:rPr lang="fr-FR" sz="1867" dirty="0"/>
              <a:t>.</a:t>
            </a:r>
          </a:p>
        </p:txBody>
      </p:sp>
      <p:sp>
        <p:nvSpPr>
          <p:cNvPr id="23" name="Rectangle 22"/>
          <p:cNvSpPr/>
          <p:nvPr/>
        </p:nvSpPr>
        <p:spPr>
          <a:xfrm>
            <a:off x="6383869" y="404814"/>
            <a:ext cx="4660900" cy="1305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a:p>
        </p:txBody>
      </p:sp>
      <p:sp>
        <p:nvSpPr>
          <p:cNvPr id="35867" name="ZoneTexte 28"/>
          <p:cNvSpPr txBox="1">
            <a:spLocks noChangeArrowheads="1"/>
          </p:cNvSpPr>
          <p:nvPr/>
        </p:nvSpPr>
        <p:spPr bwMode="auto">
          <a:xfrm>
            <a:off x="258234" y="5404913"/>
            <a:ext cx="7738533"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La soupe des pêcheurs</a:t>
            </a:r>
            <a:r>
              <a:rPr lang="fr-FR" sz="1867" dirty="0"/>
              <a:t> </a:t>
            </a:r>
            <a:r>
              <a:rPr lang="fr-FR" sz="1867" dirty="0">
                <a:solidFill>
                  <a:srgbClr val="FF0000"/>
                </a:solidFill>
              </a:rPr>
              <a:t>se prépare </a:t>
            </a:r>
            <a:r>
              <a:rPr lang="fr-FR" sz="1867" dirty="0"/>
              <a:t>toujours le jour même.</a:t>
            </a:r>
          </a:p>
        </p:txBody>
      </p:sp>
      <p:sp>
        <p:nvSpPr>
          <p:cNvPr id="35869" name="ZoneTexte 30"/>
          <p:cNvSpPr txBox="1">
            <a:spLocks noChangeArrowheads="1"/>
          </p:cNvSpPr>
          <p:nvPr/>
        </p:nvSpPr>
        <p:spPr bwMode="auto">
          <a:xfrm>
            <a:off x="232834" y="5924551"/>
            <a:ext cx="7738533"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a:t>La tribu des indiens</a:t>
            </a:r>
            <a:r>
              <a:rPr lang="fr-FR" sz="1867"/>
              <a:t> </a:t>
            </a:r>
            <a:r>
              <a:rPr lang="fr-FR" sz="1867">
                <a:solidFill>
                  <a:srgbClr val="FF0000"/>
                </a:solidFill>
              </a:rPr>
              <a:t>installe </a:t>
            </a:r>
            <a:r>
              <a:rPr lang="fr-FR" sz="1867"/>
              <a:t>son camp près de la rivière.</a:t>
            </a:r>
          </a:p>
        </p:txBody>
      </p:sp>
      <p:grpSp>
        <p:nvGrpSpPr>
          <p:cNvPr id="2" name="Grouper 1"/>
          <p:cNvGrpSpPr/>
          <p:nvPr/>
        </p:nvGrpSpPr>
        <p:grpSpPr>
          <a:xfrm>
            <a:off x="218018" y="5680076"/>
            <a:ext cx="7753349" cy="868605"/>
            <a:chOff x="163513" y="4260057"/>
            <a:chExt cx="5815012" cy="651454"/>
          </a:xfrm>
        </p:grpSpPr>
        <p:sp>
          <p:nvSpPr>
            <p:cNvPr id="35868" name="ZoneTexte 29"/>
            <p:cNvSpPr txBox="1">
              <a:spLocks noChangeArrowheads="1"/>
            </p:cNvSpPr>
            <p:nvPr/>
          </p:nvSpPr>
          <p:spPr bwMode="auto">
            <a:xfrm>
              <a:off x="174625" y="4260057"/>
              <a:ext cx="5803900" cy="284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Le discours des hommes politiques</a:t>
              </a:r>
              <a:r>
                <a:rPr lang="fr-FR" sz="1867" dirty="0"/>
                <a:t> </a:t>
              </a:r>
              <a:r>
                <a:rPr lang="fr-FR" sz="1867" dirty="0">
                  <a:solidFill>
                    <a:srgbClr val="FF0000"/>
                  </a:solidFill>
                </a:rPr>
                <a:t>a été </a:t>
              </a:r>
              <a:r>
                <a:rPr lang="fr-FR" sz="1867" dirty="0"/>
                <a:t>bref.</a:t>
              </a:r>
            </a:p>
          </p:txBody>
        </p:sp>
        <p:sp>
          <p:nvSpPr>
            <p:cNvPr id="35870" name="ZoneTexte 31"/>
            <p:cNvSpPr txBox="1">
              <a:spLocks noChangeArrowheads="1"/>
            </p:cNvSpPr>
            <p:nvPr/>
          </p:nvSpPr>
          <p:spPr bwMode="auto">
            <a:xfrm>
              <a:off x="163513" y="4626769"/>
              <a:ext cx="5802312" cy="284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67" u="sng" dirty="0"/>
                <a:t>Le bateau des pirates</a:t>
              </a:r>
              <a:r>
                <a:rPr lang="fr-FR" sz="1867" dirty="0"/>
                <a:t> </a:t>
              </a:r>
              <a:r>
                <a:rPr lang="fr-FR" sz="1867" dirty="0">
                  <a:solidFill>
                    <a:srgbClr val="FF0000"/>
                  </a:solidFill>
                </a:rPr>
                <a:t>dérive</a:t>
              </a:r>
              <a:r>
                <a:rPr lang="fr-FR" sz="1867" dirty="0"/>
                <a:t>.</a:t>
              </a:r>
            </a:p>
          </p:txBody>
        </p:sp>
      </p:grpSp>
      <p:sp>
        <p:nvSpPr>
          <p:cNvPr id="34" name="Rectangle 33"/>
          <p:cNvSpPr/>
          <p:nvPr/>
        </p:nvSpPr>
        <p:spPr>
          <a:xfrm>
            <a:off x="262467" y="5376865"/>
            <a:ext cx="7636933" cy="1196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a:p>
        </p:txBody>
      </p:sp>
    </p:spTree>
    <p:extLst>
      <p:ext uri="{BB962C8B-B14F-4D97-AF65-F5344CB8AC3E}">
        <p14:creationId xmlns:p14="http://schemas.microsoft.com/office/powerpoint/2010/main" val="91098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D5096-ED3F-694F-81BC-11CBF5169343}"/>
              </a:ext>
            </a:extLst>
          </p:cNvPr>
          <p:cNvSpPr>
            <a:spLocks noGrp="1"/>
          </p:cNvSpPr>
          <p:nvPr>
            <p:ph type="title"/>
          </p:nvPr>
        </p:nvSpPr>
        <p:spPr/>
        <p:txBody>
          <a:bodyPr/>
          <a:lstStyle/>
          <a:p>
            <a:r>
              <a:rPr lang="fr-FR" dirty="0"/>
              <a:t>Le groupe verbal</a:t>
            </a:r>
          </a:p>
        </p:txBody>
      </p:sp>
      <p:sp>
        <p:nvSpPr>
          <p:cNvPr id="4" name="Espace réservé du numéro de diapositive 3">
            <a:extLst>
              <a:ext uri="{FF2B5EF4-FFF2-40B4-BE49-F238E27FC236}">
                <a16:creationId xmlns:a16="http://schemas.microsoft.com/office/drawing/2014/main" id="{A26D8273-0BEF-D445-9601-39E2772029DE}"/>
              </a:ext>
            </a:extLst>
          </p:cNvPr>
          <p:cNvSpPr>
            <a:spLocks noGrp="1"/>
          </p:cNvSpPr>
          <p:nvPr>
            <p:ph type="sldNum" sz="quarter" idx="12"/>
          </p:nvPr>
        </p:nvSpPr>
        <p:spPr/>
        <p:txBody>
          <a:bodyPr/>
          <a:lstStyle/>
          <a:p>
            <a:fld id="{C1F279EB-0D07-AB47-B72B-F4F0FF081C94}" type="slidenum">
              <a:rPr lang="fr-FR" smtClean="0"/>
              <a:t>18</a:t>
            </a:fld>
            <a:endParaRPr lang="fr-FR"/>
          </a:p>
        </p:txBody>
      </p:sp>
      <p:sp>
        <p:nvSpPr>
          <p:cNvPr id="5" name="Espace réservé du contenu 4">
            <a:extLst>
              <a:ext uri="{FF2B5EF4-FFF2-40B4-BE49-F238E27FC236}">
                <a16:creationId xmlns:a16="http://schemas.microsoft.com/office/drawing/2014/main" id="{C8F67D72-2D50-7046-8125-1EED034237BB}"/>
              </a:ext>
            </a:extLst>
          </p:cNvPr>
          <p:cNvSpPr>
            <a:spLocks noGrp="1"/>
          </p:cNvSpPr>
          <p:nvPr>
            <p:ph idx="1"/>
          </p:nvPr>
        </p:nvSpPr>
        <p:spPr/>
        <p:txBody>
          <a:bodyPr>
            <a:normAutofit/>
          </a:bodyPr>
          <a:lstStyle/>
          <a:p>
            <a:r>
              <a:rPr lang="fr-FR" sz="3300" dirty="0">
                <a:latin typeface="Bell MT" panose="02020503060305020303" pitchFamily="18" charset="77"/>
              </a:rPr>
              <a:t>C’est LE groupe du cycle 3.</a:t>
            </a:r>
          </a:p>
        </p:txBody>
      </p:sp>
      <p:pic>
        <p:nvPicPr>
          <p:cNvPr id="7" name="Espace réservé du contenu 5">
            <a:extLst>
              <a:ext uri="{FF2B5EF4-FFF2-40B4-BE49-F238E27FC236}">
                <a16:creationId xmlns:a16="http://schemas.microsoft.com/office/drawing/2014/main" id="{F3901510-2EE4-1B4E-B208-4C7DE4ABEA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4129" y="2911648"/>
            <a:ext cx="8654710" cy="3350700"/>
          </a:xfrm>
          <a:prstGeom prst="rect">
            <a:avLst/>
          </a:prstGeom>
        </p:spPr>
      </p:pic>
      <p:sp>
        <p:nvSpPr>
          <p:cNvPr id="8" name="Bulle rectangulaire 7">
            <a:extLst>
              <a:ext uri="{FF2B5EF4-FFF2-40B4-BE49-F238E27FC236}">
                <a16:creationId xmlns:a16="http://schemas.microsoft.com/office/drawing/2014/main" id="{F8AC3A9C-599C-E843-A863-2E6B4E641D77}"/>
              </a:ext>
            </a:extLst>
          </p:cNvPr>
          <p:cNvSpPr/>
          <p:nvPr/>
        </p:nvSpPr>
        <p:spPr>
          <a:xfrm>
            <a:off x="6783185" y="1005840"/>
            <a:ext cx="4384687" cy="1280160"/>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rPr>
              <a:t>Que fait le facteur ?</a:t>
            </a:r>
          </a:p>
        </p:txBody>
      </p:sp>
      <p:sp>
        <p:nvSpPr>
          <p:cNvPr id="9" name="Rectangle 8">
            <a:extLst>
              <a:ext uri="{FF2B5EF4-FFF2-40B4-BE49-F238E27FC236}">
                <a16:creationId xmlns:a16="http://schemas.microsoft.com/office/drawing/2014/main" id="{6796CE2D-F511-D24F-AB05-3DD0837119C4}"/>
              </a:ext>
            </a:extLst>
          </p:cNvPr>
          <p:cNvSpPr/>
          <p:nvPr/>
        </p:nvSpPr>
        <p:spPr>
          <a:xfrm>
            <a:off x="1024130" y="6211669"/>
            <a:ext cx="8654709" cy="584775"/>
          </a:xfrm>
          <a:prstGeom prst="rect">
            <a:avLst/>
          </a:prstGeom>
        </p:spPr>
        <p:txBody>
          <a:bodyPr wrap="square">
            <a:spAutoFit/>
          </a:bodyPr>
          <a:lstStyle/>
          <a:p>
            <a:r>
              <a:rPr lang="fr-FR" sz="1600" i="1" dirty="0"/>
              <a:t>Enseigner la grammaire au cycle 3 Fabrice Poli</a:t>
            </a:r>
          </a:p>
          <a:p>
            <a:r>
              <a:rPr lang="fr-FR" sz="1600" i="1" dirty="0"/>
              <a:t>https://</a:t>
            </a:r>
            <a:r>
              <a:rPr lang="fr-FR" sz="1600" i="1" dirty="0" err="1"/>
              <a:t>www.youtube.com</a:t>
            </a:r>
            <a:r>
              <a:rPr lang="fr-FR" sz="1600" i="1" dirty="0"/>
              <a:t>/</a:t>
            </a:r>
            <a:r>
              <a:rPr lang="fr-FR" sz="1600" i="1" dirty="0" err="1"/>
              <a:t>watch?v</a:t>
            </a:r>
            <a:r>
              <a:rPr lang="fr-FR" sz="1600" i="1" dirty="0"/>
              <a:t>=ayohPj3XNDQ&amp;feature=</a:t>
            </a:r>
            <a:r>
              <a:rPr lang="fr-FR" sz="1600" i="1" dirty="0" err="1"/>
              <a:t>youtu.be</a:t>
            </a:r>
            <a:endParaRPr lang="fr-FR" sz="1600" i="1" dirty="0"/>
          </a:p>
        </p:txBody>
      </p:sp>
    </p:spTree>
    <p:extLst>
      <p:ext uri="{BB962C8B-B14F-4D97-AF65-F5344CB8AC3E}">
        <p14:creationId xmlns:p14="http://schemas.microsoft.com/office/powerpoint/2010/main" val="3271357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80CB2-B66C-C342-8A13-9F6077CB8B8E}"/>
              </a:ext>
            </a:extLst>
          </p:cNvPr>
          <p:cNvSpPr>
            <a:spLocks noGrp="1"/>
          </p:cNvSpPr>
          <p:nvPr>
            <p:ph type="title"/>
          </p:nvPr>
        </p:nvSpPr>
        <p:spPr>
          <a:xfrm>
            <a:off x="828140" y="585216"/>
            <a:ext cx="11214335" cy="1499616"/>
          </a:xfrm>
        </p:spPr>
        <p:txBody>
          <a:bodyPr>
            <a:normAutofit/>
          </a:bodyPr>
          <a:lstStyle/>
          <a:p>
            <a:r>
              <a:rPr lang="fr-FR" sz="4800" dirty="0"/>
              <a:t>Le groupe circonstanciel : déplaçable et facultatif</a:t>
            </a:r>
          </a:p>
        </p:txBody>
      </p:sp>
      <p:pic>
        <p:nvPicPr>
          <p:cNvPr id="6" name="Espace réservé du contenu 5">
            <a:extLst>
              <a:ext uri="{FF2B5EF4-FFF2-40B4-BE49-F238E27FC236}">
                <a16:creationId xmlns:a16="http://schemas.microsoft.com/office/drawing/2014/main" id="{63833E0F-87C5-A54F-BD1D-CF7721EBD643}"/>
              </a:ext>
            </a:extLst>
          </p:cNvPr>
          <p:cNvPicPr>
            <a:picLocks noGrp="1" noChangeAspect="1"/>
          </p:cNvPicPr>
          <p:nvPr>
            <p:ph idx="1"/>
          </p:nvPr>
        </p:nvPicPr>
        <p:blipFill>
          <a:blip r:embed="rId2"/>
          <a:stretch>
            <a:fillRect/>
          </a:stretch>
        </p:blipFill>
        <p:spPr>
          <a:xfrm>
            <a:off x="576987" y="2084832"/>
            <a:ext cx="11091672" cy="4057176"/>
          </a:xfrm>
        </p:spPr>
      </p:pic>
      <p:sp>
        <p:nvSpPr>
          <p:cNvPr id="4" name="Espace réservé du numéro de diapositive 3">
            <a:extLst>
              <a:ext uri="{FF2B5EF4-FFF2-40B4-BE49-F238E27FC236}">
                <a16:creationId xmlns:a16="http://schemas.microsoft.com/office/drawing/2014/main" id="{5D1CA9CC-5803-B144-8AF5-2CC1E5A8BAB6}"/>
              </a:ext>
            </a:extLst>
          </p:cNvPr>
          <p:cNvSpPr>
            <a:spLocks noGrp="1"/>
          </p:cNvSpPr>
          <p:nvPr>
            <p:ph type="sldNum" sz="quarter" idx="12"/>
          </p:nvPr>
        </p:nvSpPr>
        <p:spPr/>
        <p:txBody>
          <a:bodyPr/>
          <a:lstStyle/>
          <a:p>
            <a:fld id="{C1F279EB-0D07-AB47-B72B-F4F0FF081C94}" type="slidenum">
              <a:rPr lang="fr-FR" smtClean="0"/>
              <a:t>19</a:t>
            </a:fld>
            <a:endParaRPr lang="fr-FR"/>
          </a:p>
        </p:txBody>
      </p:sp>
    </p:spTree>
    <p:extLst>
      <p:ext uri="{BB962C8B-B14F-4D97-AF65-F5344CB8AC3E}">
        <p14:creationId xmlns:p14="http://schemas.microsoft.com/office/powerpoint/2010/main" val="93207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F545A28-0316-684D-99FE-09CB6846BF3B}"/>
              </a:ext>
            </a:extLst>
          </p:cNvPr>
          <p:cNvSpPr>
            <a:spLocks noGrp="1"/>
          </p:cNvSpPr>
          <p:nvPr>
            <p:ph type="title"/>
          </p:nvPr>
        </p:nvSpPr>
        <p:spPr/>
        <p:txBody>
          <a:bodyPr/>
          <a:lstStyle/>
          <a:p>
            <a:r>
              <a:rPr lang="fr-FR" dirty="0"/>
              <a:t>La place de l’étude de la langue dans un emploi du temps</a:t>
            </a:r>
          </a:p>
        </p:txBody>
      </p:sp>
      <p:pic>
        <p:nvPicPr>
          <p:cNvPr id="3" name="Espace réservé pour une image  2">
            <a:extLst>
              <a:ext uri="{FF2B5EF4-FFF2-40B4-BE49-F238E27FC236}">
                <a16:creationId xmlns:a16="http://schemas.microsoft.com/office/drawing/2014/main" id="{32316E7D-F255-7E45-867D-A87E6C3BF7B2}"/>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0" y="-2"/>
            <a:ext cx="12192000" cy="4573143"/>
          </a:xfrm>
          <a:solidFill>
            <a:schemeClr val="accent2">
              <a:lumMod val="50000"/>
            </a:schemeClr>
          </a:solidFill>
        </p:spPr>
      </p:pic>
      <p:sp>
        <p:nvSpPr>
          <p:cNvPr id="7" name="Espace réservé du numéro de diapositive 6">
            <a:extLst>
              <a:ext uri="{FF2B5EF4-FFF2-40B4-BE49-F238E27FC236}">
                <a16:creationId xmlns:a16="http://schemas.microsoft.com/office/drawing/2014/main" id="{9334304F-46E5-0445-A497-424027860945}"/>
              </a:ext>
            </a:extLst>
          </p:cNvPr>
          <p:cNvSpPr>
            <a:spLocks noGrp="1"/>
          </p:cNvSpPr>
          <p:nvPr>
            <p:ph type="sldNum" sz="quarter" idx="12"/>
          </p:nvPr>
        </p:nvSpPr>
        <p:spPr/>
        <p:txBody>
          <a:bodyPr/>
          <a:lstStyle/>
          <a:p>
            <a:fld id="{C1F279EB-0D07-AB47-B72B-F4F0FF081C94}" type="slidenum">
              <a:rPr lang="fr-FR" smtClean="0"/>
              <a:t>2</a:t>
            </a:fld>
            <a:endParaRPr lang="fr-FR"/>
          </a:p>
        </p:txBody>
      </p:sp>
    </p:spTree>
    <p:extLst>
      <p:ext uri="{BB962C8B-B14F-4D97-AF65-F5344CB8AC3E}">
        <p14:creationId xmlns:p14="http://schemas.microsoft.com/office/powerpoint/2010/main" val="380047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BA993-8BAA-4642-A27D-02A8D9F62ACC}"/>
              </a:ext>
            </a:extLst>
          </p:cNvPr>
          <p:cNvSpPr>
            <a:spLocks noGrp="1"/>
          </p:cNvSpPr>
          <p:nvPr>
            <p:ph type="title"/>
          </p:nvPr>
        </p:nvSpPr>
        <p:spPr>
          <a:xfrm>
            <a:off x="1024127" y="585216"/>
            <a:ext cx="10633817" cy="1499616"/>
          </a:xfrm>
        </p:spPr>
        <p:txBody>
          <a:bodyPr/>
          <a:lstStyle/>
          <a:p>
            <a:r>
              <a:rPr lang="fr-FR" dirty="0" err="1"/>
              <a:t>LeS</a:t>
            </a:r>
            <a:r>
              <a:rPr lang="fr-FR" dirty="0"/>
              <a:t> Trois groupes CC au programme</a:t>
            </a:r>
          </a:p>
        </p:txBody>
      </p:sp>
      <p:pic>
        <p:nvPicPr>
          <p:cNvPr id="6" name="Espace réservé du contenu 5">
            <a:extLst>
              <a:ext uri="{FF2B5EF4-FFF2-40B4-BE49-F238E27FC236}">
                <a16:creationId xmlns:a16="http://schemas.microsoft.com/office/drawing/2014/main" id="{548152EC-B1D7-D04A-85CF-F772B56B7EDF}"/>
              </a:ext>
            </a:extLst>
          </p:cNvPr>
          <p:cNvPicPr>
            <a:picLocks noGrp="1" noChangeAspect="1"/>
          </p:cNvPicPr>
          <p:nvPr>
            <p:ph idx="1"/>
          </p:nvPr>
        </p:nvPicPr>
        <p:blipFill>
          <a:blip r:embed="rId2"/>
          <a:stretch>
            <a:fillRect/>
          </a:stretch>
        </p:blipFill>
        <p:spPr>
          <a:xfrm>
            <a:off x="534055" y="2084832"/>
            <a:ext cx="11341643" cy="4168565"/>
          </a:xfrm>
        </p:spPr>
      </p:pic>
      <p:sp>
        <p:nvSpPr>
          <p:cNvPr id="4" name="Espace réservé du numéro de diapositive 3">
            <a:extLst>
              <a:ext uri="{FF2B5EF4-FFF2-40B4-BE49-F238E27FC236}">
                <a16:creationId xmlns:a16="http://schemas.microsoft.com/office/drawing/2014/main" id="{23646F1C-B09B-A246-991F-18E9129CA872}"/>
              </a:ext>
            </a:extLst>
          </p:cNvPr>
          <p:cNvSpPr>
            <a:spLocks noGrp="1"/>
          </p:cNvSpPr>
          <p:nvPr>
            <p:ph type="sldNum" sz="quarter" idx="12"/>
          </p:nvPr>
        </p:nvSpPr>
        <p:spPr/>
        <p:txBody>
          <a:bodyPr/>
          <a:lstStyle/>
          <a:p>
            <a:fld id="{C1F279EB-0D07-AB47-B72B-F4F0FF081C94}" type="slidenum">
              <a:rPr lang="fr-FR" smtClean="0"/>
              <a:t>20</a:t>
            </a:fld>
            <a:endParaRPr lang="fr-FR"/>
          </a:p>
        </p:txBody>
      </p:sp>
    </p:spTree>
    <p:extLst>
      <p:ext uri="{BB962C8B-B14F-4D97-AF65-F5344CB8AC3E}">
        <p14:creationId xmlns:p14="http://schemas.microsoft.com/office/powerpoint/2010/main" val="705444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5405D9-60E7-DA46-B7CA-37CBBABA7760}"/>
              </a:ext>
            </a:extLst>
          </p:cNvPr>
          <p:cNvSpPr>
            <a:spLocks noGrp="1"/>
          </p:cNvSpPr>
          <p:nvPr>
            <p:ph type="title"/>
          </p:nvPr>
        </p:nvSpPr>
        <p:spPr>
          <a:xfrm>
            <a:off x="862642" y="270891"/>
            <a:ext cx="9813205" cy="729234"/>
          </a:xfrm>
        </p:spPr>
        <p:txBody>
          <a:bodyPr/>
          <a:lstStyle/>
          <a:p>
            <a:r>
              <a:rPr lang="fr-FR" dirty="0"/>
              <a:t>CCL et COI : les cas les plus complexes</a:t>
            </a:r>
          </a:p>
        </p:txBody>
      </p:sp>
      <p:sp>
        <p:nvSpPr>
          <p:cNvPr id="4" name="Espace réservé du numéro de diapositive 3">
            <a:extLst>
              <a:ext uri="{FF2B5EF4-FFF2-40B4-BE49-F238E27FC236}">
                <a16:creationId xmlns:a16="http://schemas.microsoft.com/office/drawing/2014/main" id="{990F2779-A7B4-5343-ADE6-AE0C10EF9E32}"/>
              </a:ext>
            </a:extLst>
          </p:cNvPr>
          <p:cNvSpPr>
            <a:spLocks noGrp="1"/>
          </p:cNvSpPr>
          <p:nvPr>
            <p:ph type="sldNum" sz="quarter" idx="12"/>
          </p:nvPr>
        </p:nvSpPr>
        <p:spPr/>
        <p:txBody>
          <a:bodyPr/>
          <a:lstStyle/>
          <a:p>
            <a:fld id="{C1F279EB-0D07-AB47-B72B-F4F0FF081C94}" type="slidenum">
              <a:rPr lang="fr-FR" smtClean="0"/>
              <a:t>21</a:t>
            </a:fld>
            <a:endParaRPr lang="fr-FR"/>
          </a:p>
        </p:txBody>
      </p:sp>
      <p:graphicFrame>
        <p:nvGraphicFramePr>
          <p:cNvPr id="6" name="Tableau 6">
            <a:extLst>
              <a:ext uri="{FF2B5EF4-FFF2-40B4-BE49-F238E27FC236}">
                <a16:creationId xmlns:a16="http://schemas.microsoft.com/office/drawing/2014/main" id="{0811725F-A3FA-AE42-8AD3-4B60E1DBC8AC}"/>
              </a:ext>
            </a:extLst>
          </p:cNvPr>
          <p:cNvGraphicFramePr>
            <a:graphicFrameLocks noGrp="1"/>
          </p:cNvGraphicFramePr>
          <p:nvPr>
            <p:extLst>
              <p:ext uri="{D42A27DB-BD31-4B8C-83A1-F6EECF244321}">
                <p14:modId xmlns:p14="http://schemas.microsoft.com/office/powerpoint/2010/main" val="2480875771"/>
              </p:ext>
            </p:extLst>
          </p:nvPr>
        </p:nvGraphicFramePr>
        <p:xfrm>
          <a:off x="991229" y="1184717"/>
          <a:ext cx="10948358" cy="4984867"/>
        </p:xfrm>
        <a:graphic>
          <a:graphicData uri="http://schemas.openxmlformats.org/drawingml/2006/table">
            <a:tbl>
              <a:tblPr firstRow="1" bandRow="1">
                <a:tableStyleId>{8A107856-5554-42FB-B03E-39F5DBC370BA}</a:tableStyleId>
              </a:tblPr>
              <a:tblGrid>
                <a:gridCol w="5474179">
                  <a:extLst>
                    <a:ext uri="{9D8B030D-6E8A-4147-A177-3AD203B41FA5}">
                      <a16:colId xmlns:a16="http://schemas.microsoft.com/office/drawing/2014/main" val="2588975710"/>
                    </a:ext>
                  </a:extLst>
                </a:gridCol>
                <a:gridCol w="5474179">
                  <a:extLst>
                    <a:ext uri="{9D8B030D-6E8A-4147-A177-3AD203B41FA5}">
                      <a16:colId xmlns:a16="http://schemas.microsoft.com/office/drawing/2014/main" val="586520184"/>
                    </a:ext>
                  </a:extLst>
                </a:gridCol>
              </a:tblGrid>
              <a:tr h="1595566">
                <a:tc>
                  <a:txBody>
                    <a:bodyPr/>
                    <a:lstStyle/>
                    <a:p>
                      <a:r>
                        <a:rPr lang="fr-FR" sz="2400" b="0" dirty="0"/>
                        <a:t>Marie s’amuse à lancer un ballon </a:t>
                      </a:r>
                      <a:r>
                        <a:rPr lang="fr-FR" sz="2400" b="0" u="sng" dirty="0"/>
                        <a:t>dans la cour.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fr-FR" sz="2400" b="0" dirty="0"/>
                        <a:t>Dans la cour est le lieu du jeu : ce groupe est donc un CCL</a:t>
                      </a:r>
                    </a:p>
                    <a:p>
                      <a:pPr marL="285750" indent="-285750">
                        <a:buFont typeface="Arial" panose="020B0604020202020204" pitchFamily="34" charset="0"/>
                        <a:buChar char="•"/>
                      </a:pPr>
                      <a:r>
                        <a:rPr lang="fr-FR" sz="2400" b="0" dirty="0"/>
                        <a:t>Dans la cour est la destination du ballon : ce groupe est un COI.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5616331"/>
                  </a:ext>
                </a:extLst>
              </a:tr>
              <a:tr h="1469061">
                <a:tc>
                  <a:txBody>
                    <a:bodyPr/>
                    <a:lstStyle/>
                    <a:p>
                      <a:r>
                        <a:rPr lang="fr-FR" sz="2400" b="0" dirty="0"/>
                        <a:t>Il a acheté un appartement </a:t>
                      </a:r>
                      <a:r>
                        <a:rPr lang="fr-FR" sz="2400" b="0" u="sng" dirty="0"/>
                        <a:t>à Paris.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fr-FR" sz="2400" b="0" dirty="0"/>
                        <a:t>A Paris n’est qu’une circonstance. Il n’est pas lié au sens du verbe.</a:t>
                      </a:r>
                    </a:p>
                    <a:p>
                      <a:pPr marL="285750" indent="-285750">
                        <a:buFont typeface="Arial" panose="020B0604020202020204" pitchFamily="34" charset="0"/>
                        <a:buChar char="•"/>
                      </a:pPr>
                      <a:r>
                        <a:rPr lang="fr-FR" sz="2400" b="0" dirty="0"/>
                        <a:t>A Paris est ici un CCL.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318669"/>
                  </a:ext>
                </a:extLst>
              </a:tr>
              <a:tr h="1595566">
                <a:tc>
                  <a:txBody>
                    <a:bodyPr/>
                    <a:lstStyle/>
                    <a:p>
                      <a:r>
                        <a:rPr lang="fr-FR" sz="2400" b="0" dirty="0"/>
                        <a:t>Je vais </a:t>
                      </a:r>
                      <a:r>
                        <a:rPr lang="fr-FR" sz="2400" b="0" u="sng" dirty="0"/>
                        <a:t>à Paris</a:t>
                      </a:r>
                      <a:r>
                        <a:rPr lang="fr-FR" sz="24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fr-FR" sz="2400" b="0" dirty="0"/>
                        <a:t> A Paris est l’action elle-même, le fait central. A Paris fait corps avec le verbe, il est lié au verbe. Ce n’est pas une circonstance de l’action. </a:t>
                      </a:r>
                    </a:p>
                    <a:p>
                      <a:pPr marL="285750" indent="-285750">
                        <a:buFont typeface="Arial" panose="020B0604020202020204" pitchFamily="34" charset="0"/>
                        <a:buChar char="•"/>
                      </a:pPr>
                      <a:r>
                        <a:rPr lang="fr-FR" sz="2400" b="0" dirty="0"/>
                        <a:t>A Paris est ici un COI.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0061262"/>
                  </a:ext>
                </a:extLst>
              </a:tr>
            </a:tbl>
          </a:graphicData>
        </a:graphic>
      </p:graphicFrame>
    </p:spTree>
    <p:extLst>
      <p:ext uri="{BB962C8B-B14F-4D97-AF65-F5344CB8AC3E}">
        <p14:creationId xmlns:p14="http://schemas.microsoft.com/office/powerpoint/2010/main" val="113470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DD88D0-1D08-6641-9728-2F0BDC45BBB2}"/>
              </a:ext>
            </a:extLst>
          </p:cNvPr>
          <p:cNvSpPr>
            <a:spLocks noGrp="1"/>
          </p:cNvSpPr>
          <p:nvPr>
            <p:ph type="title"/>
          </p:nvPr>
        </p:nvSpPr>
        <p:spPr/>
        <p:txBody>
          <a:bodyPr/>
          <a:lstStyle/>
          <a:p>
            <a:r>
              <a:rPr lang="fr-FR" dirty="0"/>
              <a:t>Quelle stratégie ? </a:t>
            </a:r>
          </a:p>
        </p:txBody>
      </p:sp>
      <p:sp>
        <p:nvSpPr>
          <p:cNvPr id="4" name="Espace réservé du numéro de diapositive 3">
            <a:extLst>
              <a:ext uri="{FF2B5EF4-FFF2-40B4-BE49-F238E27FC236}">
                <a16:creationId xmlns:a16="http://schemas.microsoft.com/office/drawing/2014/main" id="{33522A11-D64B-1B4E-8867-338EE3C8D3B1}"/>
              </a:ext>
            </a:extLst>
          </p:cNvPr>
          <p:cNvSpPr>
            <a:spLocks noGrp="1"/>
          </p:cNvSpPr>
          <p:nvPr>
            <p:ph type="sldNum" sz="quarter" idx="12"/>
          </p:nvPr>
        </p:nvSpPr>
        <p:spPr/>
        <p:txBody>
          <a:bodyPr/>
          <a:lstStyle/>
          <a:p>
            <a:fld id="{C1F279EB-0D07-AB47-B72B-F4F0FF081C94}" type="slidenum">
              <a:rPr lang="fr-FR" smtClean="0"/>
              <a:t>22</a:t>
            </a:fld>
            <a:endParaRPr lang="fr-FR"/>
          </a:p>
        </p:txBody>
      </p:sp>
      <p:sp>
        <p:nvSpPr>
          <p:cNvPr id="5" name="Rectangle : coins arrondis 4">
            <a:extLst>
              <a:ext uri="{FF2B5EF4-FFF2-40B4-BE49-F238E27FC236}">
                <a16:creationId xmlns:a16="http://schemas.microsoft.com/office/drawing/2014/main" id="{F683C569-B7EF-484A-AE6E-57B50EA6BA67}"/>
              </a:ext>
            </a:extLst>
          </p:cNvPr>
          <p:cNvSpPr/>
          <p:nvPr/>
        </p:nvSpPr>
        <p:spPr>
          <a:xfrm>
            <a:off x="2292302" y="1994747"/>
            <a:ext cx="4870498" cy="226883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S’interroger : est-ce un complément de verbe ou un complément de phrase ?</a:t>
            </a:r>
          </a:p>
        </p:txBody>
      </p:sp>
      <p:sp>
        <p:nvSpPr>
          <p:cNvPr id="6" name="Rectangle 5">
            <a:extLst>
              <a:ext uri="{FF2B5EF4-FFF2-40B4-BE49-F238E27FC236}">
                <a16:creationId xmlns:a16="http://schemas.microsoft.com/office/drawing/2014/main" id="{908C8D0A-84A2-2B40-9B54-E300FE74D2F0}"/>
              </a:ext>
            </a:extLst>
          </p:cNvPr>
          <p:cNvSpPr/>
          <p:nvPr/>
        </p:nvSpPr>
        <p:spPr>
          <a:xfrm>
            <a:off x="7298267" y="361980"/>
            <a:ext cx="4746760" cy="3970318"/>
          </a:xfrm>
          <a:prstGeom prst="rect">
            <a:avLst/>
          </a:prstGeom>
        </p:spPr>
        <p:txBody>
          <a:bodyPr wrap="square">
            <a:spAutoFit/>
          </a:bodyPr>
          <a:lstStyle/>
          <a:p>
            <a:r>
              <a:rPr lang="fr-FR" sz="2800" b="1" dirty="0">
                <a:solidFill>
                  <a:srgbClr val="000000"/>
                </a:solidFill>
                <a:latin typeface="Bell MT" panose="02020503060305020303" pitchFamily="18" charset="77"/>
              </a:rPr>
              <a:t>Il faut toujours partir du verbe : </a:t>
            </a:r>
            <a:r>
              <a:rPr lang="fr-FR" sz="2800" dirty="0">
                <a:solidFill>
                  <a:srgbClr val="000000"/>
                </a:solidFill>
                <a:latin typeface="Bell MT" panose="02020503060305020303" pitchFamily="18" charset="77"/>
              </a:rPr>
              <a:t>quels compléments sont-ils appelés par le verbe, quels autres sont-ils libres ? Les premiers sont les compléments du verbe (dits aussi essentiels), les autres sont des compléments de phrase (programmes de 2015).</a:t>
            </a:r>
            <a:endParaRPr lang="fr-FR" sz="2800" dirty="0">
              <a:latin typeface="Bell MT" panose="02020503060305020303" pitchFamily="18" charset="77"/>
            </a:endParaRPr>
          </a:p>
        </p:txBody>
      </p:sp>
      <p:sp>
        <p:nvSpPr>
          <p:cNvPr id="7" name="Rectangle 6">
            <a:extLst>
              <a:ext uri="{FF2B5EF4-FFF2-40B4-BE49-F238E27FC236}">
                <a16:creationId xmlns:a16="http://schemas.microsoft.com/office/drawing/2014/main" id="{0EE5A49F-83A6-7549-8916-657F328B65D9}"/>
              </a:ext>
            </a:extLst>
          </p:cNvPr>
          <p:cNvSpPr/>
          <p:nvPr/>
        </p:nvSpPr>
        <p:spPr>
          <a:xfrm>
            <a:off x="642954" y="4898996"/>
            <a:ext cx="10906091" cy="1815882"/>
          </a:xfrm>
          <a:prstGeom prst="rect">
            <a:avLst/>
          </a:prstGeom>
        </p:spPr>
        <p:txBody>
          <a:bodyPr wrap="square">
            <a:spAutoFit/>
          </a:bodyPr>
          <a:lstStyle/>
          <a:p>
            <a:r>
              <a:rPr lang="fr-FR" sz="2800" b="1" dirty="0">
                <a:solidFill>
                  <a:srgbClr val="000000"/>
                </a:solidFill>
                <a:latin typeface="Bell MT" panose="02020503060305020303" pitchFamily="18" charset="77"/>
              </a:rPr>
              <a:t>Privilégier une approche en termes de prototype</a:t>
            </a:r>
            <a:r>
              <a:rPr lang="fr-FR" sz="2800" dirty="0">
                <a:solidFill>
                  <a:srgbClr val="000000"/>
                </a:solidFill>
                <a:latin typeface="Bell MT" panose="02020503060305020303" pitchFamily="18" charset="77"/>
              </a:rPr>
              <a:t>. Les classes et les fonctions grammaticales ne sont pas homogènes : elles comportent toutes un prototype, leur meilleur exemplaire possible, et des éléments périphériques. </a:t>
            </a:r>
          </a:p>
        </p:txBody>
      </p:sp>
      <p:pic>
        <p:nvPicPr>
          <p:cNvPr id="9" name="Image 8">
            <a:extLst>
              <a:ext uri="{FF2B5EF4-FFF2-40B4-BE49-F238E27FC236}">
                <a16:creationId xmlns:a16="http://schemas.microsoft.com/office/drawing/2014/main" id="{ED2EC819-4E01-F744-9EB6-E18DEEB437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033" y="2084832"/>
            <a:ext cx="1815882" cy="1815882"/>
          </a:xfrm>
          <a:prstGeom prst="rect">
            <a:avLst/>
          </a:prstGeom>
          <a:ln>
            <a:solidFill>
              <a:schemeClr val="tx1"/>
            </a:solidFill>
          </a:ln>
        </p:spPr>
      </p:pic>
      <p:sp>
        <p:nvSpPr>
          <p:cNvPr id="10" name="ZoneTexte 9">
            <a:extLst>
              <a:ext uri="{FF2B5EF4-FFF2-40B4-BE49-F238E27FC236}">
                <a16:creationId xmlns:a16="http://schemas.microsoft.com/office/drawing/2014/main" id="{9232FFFC-5ED3-6B42-8B60-155BD723D67C}"/>
              </a:ext>
            </a:extLst>
          </p:cNvPr>
          <p:cNvSpPr txBox="1"/>
          <p:nvPr/>
        </p:nvSpPr>
        <p:spPr>
          <a:xfrm>
            <a:off x="146973" y="3900714"/>
            <a:ext cx="2145329" cy="276999"/>
          </a:xfrm>
          <a:prstGeom prst="rect">
            <a:avLst/>
          </a:prstGeom>
          <a:noFill/>
        </p:spPr>
        <p:txBody>
          <a:bodyPr wrap="square" rtlCol="0">
            <a:spAutoFit/>
          </a:bodyPr>
          <a:lstStyle/>
          <a:p>
            <a:r>
              <a:rPr lang="fr-FR" sz="1200" i="1" dirty="0"/>
              <a:t>Jean-Christophe PELLAT</a:t>
            </a:r>
          </a:p>
        </p:txBody>
      </p:sp>
    </p:spTree>
    <p:extLst>
      <p:ext uri="{BB962C8B-B14F-4D97-AF65-F5344CB8AC3E}">
        <p14:creationId xmlns:p14="http://schemas.microsoft.com/office/powerpoint/2010/main" val="5710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4AA2990-205D-AA4A-BCDD-0173FE628F0C}"/>
              </a:ext>
            </a:extLst>
          </p:cNvPr>
          <p:cNvSpPr>
            <a:spLocks noGrp="1"/>
          </p:cNvSpPr>
          <p:nvPr>
            <p:ph type="sldNum" sz="quarter" idx="12"/>
          </p:nvPr>
        </p:nvSpPr>
        <p:spPr/>
        <p:txBody>
          <a:bodyPr/>
          <a:lstStyle/>
          <a:p>
            <a:fld id="{C1F279EB-0D07-AB47-B72B-F4F0FF081C94}" type="slidenum">
              <a:rPr lang="fr-FR" smtClean="0"/>
              <a:t>23</a:t>
            </a:fld>
            <a:endParaRPr lang="fr-FR"/>
          </a:p>
        </p:txBody>
      </p:sp>
      <p:sp>
        <p:nvSpPr>
          <p:cNvPr id="5" name="Rectangle 4">
            <a:extLst>
              <a:ext uri="{FF2B5EF4-FFF2-40B4-BE49-F238E27FC236}">
                <a16:creationId xmlns:a16="http://schemas.microsoft.com/office/drawing/2014/main" id="{34826174-5E3B-A44F-99FB-2D05FB4E431D}"/>
              </a:ext>
            </a:extLst>
          </p:cNvPr>
          <p:cNvSpPr/>
          <p:nvPr/>
        </p:nvSpPr>
        <p:spPr>
          <a:xfrm>
            <a:off x="2511262" y="189383"/>
            <a:ext cx="9439198" cy="6740307"/>
          </a:xfrm>
          <a:prstGeom prst="rect">
            <a:avLst/>
          </a:prstGeom>
        </p:spPr>
        <p:txBody>
          <a:bodyPr wrap="square">
            <a:spAutoFit/>
          </a:bodyPr>
          <a:lstStyle/>
          <a:p>
            <a:r>
              <a:rPr lang="fr-FR" sz="2400" b="1" dirty="0">
                <a:solidFill>
                  <a:srgbClr val="000000"/>
                </a:solidFill>
                <a:latin typeface="Bell MT" panose="02020503060305020303" pitchFamily="18" charset="77"/>
              </a:rPr>
              <a:t>Faut-il distinguer deux verbes être, celui qui serait attribut du sujet (être en colère) et celui qui serait suivi d’un complément à sens locatif (je suis en Alsace) ?</a:t>
            </a:r>
          </a:p>
          <a:p>
            <a:r>
              <a:rPr lang="fr-FR" sz="2400" dirty="0">
                <a:solidFill>
                  <a:srgbClr val="000000"/>
                </a:solidFill>
                <a:latin typeface="Bell MT" panose="02020503060305020303" pitchFamily="18" charset="77"/>
              </a:rPr>
              <a:t> La terminologie grammaticale 2020 saute le pas et considère ce dernier comme un COI (p. 87-88), comme elle le fait pour les compléments indirects des verbes de mouvement. Elle a au moins le mérite de la cohérence. Mais cela me gêne, car depuis que l'on analyse les compléments du verbe, on fait une nette distinction entre les attributs et les compléments d'objet, pas seulement pour des raisons d'orthographe, car le rôle des verbes est différent. </a:t>
            </a:r>
          </a:p>
          <a:p>
            <a:endParaRPr lang="fr-FR" sz="2400" b="1" dirty="0">
              <a:solidFill>
                <a:srgbClr val="000000"/>
              </a:solidFill>
              <a:latin typeface="Bell MT" panose="02020503060305020303" pitchFamily="18" charset="77"/>
            </a:endParaRPr>
          </a:p>
          <a:p>
            <a:r>
              <a:rPr lang="fr-FR" sz="2400" b="1" dirty="0">
                <a:solidFill>
                  <a:srgbClr val="000000"/>
                </a:solidFill>
                <a:latin typeface="Bell MT" panose="02020503060305020303" pitchFamily="18" charset="77"/>
              </a:rPr>
              <a:t>Le choix de la terminologie abolit cette distinction, puisqu'elle admet qu'être puisse être suivi d'un COI</a:t>
            </a:r>
            <a:r>
              <a:rPr lang="fr-FR" sz="2400" dirty="0">
                <a:solidFill>
                  <a:srgbClr val="000000"/>
                </a:solidFill>
                <a:latin typeface="Bell MT" panose="02020503060305020303" pitchFamily="18" charset="77"/>
              </a:rPr>
              <a:t>. J'ai du mal à la suivre, comme pour les verbes de mouvement (je suis aussi cohérent). Je préfère alors ne pas parler d'attribut pour </a:t>
            </a:r>
            <a:r>
              <a:rPr lang="fr-FR" sz="2400" b="1" dirty="0">
                <a:solidFill>
                  <a:srgbClr val="000000"/>
                </a:solidFill>
                <a:latin typeface="Bell MT" panose="02020503060305020303" pitchFamily="18" charset="77"/>
              </a:rPr>
              <a:t>ces compléments locatifs et autres, mais les présenter comme des compléments du verbe (ou essentiels) indiquant la localisation (Alice est dans la voiture), l'appartenance (Ce tableau est à Alice), ... </a:t>
            </a:r>
          </a:p>
        </p:txBody>
      </p:sp>
      <p:pic>
        <p:nvPicPr>
          <p:cNvPr id="6" name="Image 5">
            <a:extLst>
              <a:ext uri="{FF2B5EF4-FFF2-40B4-BE49-F238E27FC236}">
                <a16:creationId xmlns:a16="http://schemas.microsoft.com/office/drawing/2014/main" id="{F9255AB7-CDE1-8149-9048-C087B25B96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320" y="687353"/>
            <a:ext cx="1815882" cy="1815882"/>
          </a:xfrm>
          <a:prstGeom prst="rect">
            <a:avLst/>
          </a:prstGeom>
          <a:ln>
            <a:solidFill>
              <a:schemeClr val="tx1"/>
            </a:solidFill>
          </a:ln>
        </p:spPr>
      </p:pic>
      <p:sp>
        <p:nvSpPr>
          <p:cNvPr id="7" name="ZoneTexte 6">
            <a:extLst>
              <a:ext uri="{FF2B5EF4-FFF2-40B4-BE49-F238E27FC236}">
                <a16:creationId xmlns:a16="http://schemas.microsoft.com/office/drawing/2014/main" id="{7C123FF2-88E9-0645-8F90-74B5F512ACBB}"/>
              </a:ext>
            </a:extLst>
          </p:cNvPr>
          <p:cNvSpPr txBox="1"/>
          <p:nvPr/>
        </p:nvSpPr>
        <p:spPr>
          <a:xfrm>
            <a:off x="371260" y="2503235"/>
            <a:ext cx="2145329" cy="276999"/>
          </a:xfrm>
          <a:prstGeom prst="rect">
            <a:avLst/>
          </a:prstGeom>
          <a:noFill/>
        </p:spPr>
        <p:txBody>
          <a:bodyPr wrap="square" rtlCol="0">
            <a:spAutoFit/>
          </a:bodyPr>
          <a:lstStyle/>
          <a:p>
            <a:r>
              <a:rPr lang="fr-FR" sz="1200" i="1" dirty="0"/>
              <a:t>Jean-Christophe PELLAT</a:t>
            </a:r>
          </a:p>
        </p:txBody>
      </p:sp>
    </p:spTree>
    <p:extLst>
      <p:ext uri="{BB962C8B-B14F-4D97-AF65-F5344CB8AC3E}">
        <p14:creationId xmlns:p14="http://schemas.microsoft.com/office/powerpoint/2010/main" val="171361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BEE40A8-8F3C-0242-ADF2-6DF9A19DE853}"/>
              </a:ext>
            </a:extLst>
          </p:cNvPr>
          <p:cNvSpPr>
            <a:spLocks noGrp="1"/>
          </p:cNvSpPr>
          <p:nvPr>
            <p:ph type="sldNum" sz="quarter" idx="12"/>
          </p:nvPr>
        </p:nvSpPr>
        <p:spPr/>
        <p:txBody>
          <a:bodyPr/>
          <a:lstStyle/>
          <a:p>
            <a:fld id="{C1F279EB-0D07-AB47-B72B-F4F0FF081C94}" type="slidenum">
              <a:rPr lang="fr-FR" smtClean="0"/>
              <a:t>24</a:t>
            </a:fld>
            <a:endParaRPr lang="fr-FR"/>
          </a:p>
        </p:txBody>
      </p:sp>
      <p:pic>
        <p:nvPicPr>
          <p:cNvPr id="4" name="Image 3">
            <a:extLst>
              <a:ext uri="{FF2B5EF4-FFF2-40B4-BE49-F238E27FC236}">
                <a16:creationId xmlns:a16="http://schemas.microsoft.com/office/drawing/2014/main" id="{4F6D5A3E-E29B-0748-B908-68DD019525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157864" y="0"/>
            <a:ext cx="7876272" cy="6858000"/>
          </a:xfrm>
          <a:prstGeom prst="rect">
            <a:avLst/>
          </a:prstGeom>
        </p:spPr>
      </p:pic>
      <p:pic>
        <p:nvPicPr>
          <p:cNvPr id="6" name="Image 5">
            <a:extLst>
              <a:ext uri="{FF2B5EF4-FFF2-40B4-BE49-F238E27FC236}">
                <a16:creationId xmlns:a16="http://schemas.microsoft.com/office/drawing/2014/main" id="{3915F7DE-95AE-3541-A878-1CC62FE25D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26542" y="112976"/>
            <a:ext cx="8459457" cy="6745024"/>
          </a:xfrm>
          <a:prstGeom prst="rect">
            <a:avLst/>
          </a:prstGeom>
        </p:spPr>
      </p:pic>
      <p:sp>
        <p:nvSpPr>
          <p:cNvPr id="7" name="ZoneTexte 6">
            <a:extLst>
              <a:ext uri="{FF2B5EF4-FFF2-40B4-BE49-F238E27FC236}">
                <a16:creationId xmlns:a16="http://schemas.microsoft.com/office/drawing/2014/main" id="{98F8F3F7-823D-7D42-91B6-18F4C82DB062}"/>
              </a:ext>
            </a:extLst>
          </p:cNvPr>
          <p:cNvSpPr txBox="1"/>
          <p:nvPr/>
        </p:nvSpPr>
        <p:spPr>
          <a:xfrm>
            <a:off x="3485072" y="6470704"/>
            <a:ext cx="6694098" cy="387296"/>
          </a:xfrm>
          <a:prstGeom prst="rect">
            <a:avLst/>
          </a:prstGeom>
          <a:solidFill>
            <a:schemeClr val="bg1"/>
          </a:solidFill>
          <a:ln>
            <a:noFill/>
          </a:ln>
        </p:spPr>
        <p:txBody>
          <a:bodyPr wrap="square" rtlCol="0">
            <a:spAutoFit/>
          </a:bodyPr>
          <a:lstStyle/>
          <a:p>
            <a:endParaRPr lang="fr-FR" dirty="0"/>
          </a:p>
        </p:txBody>
      </p:sp>
    </p:spTree>
    <p:extLst>
      <p:ext uri="{BB962C8B-B14F-4D97-AF65-F5344CB8AC3E}">
        <p14:creationId xmlns:p14="http://schemas.microsoft.com/office/powerpoint/2010/main" val="3831258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84A2B6D-4EF4-744C-A592-30E5B486BE83}"/>
              </a:ext>
            </a:extLst>
          </p:cNvPr>
          <p:cNvSpPr>
            <a:spLocks noGrp="1"/>
          </p:cNvSpPr>
          <p:nvPr>
            <p:ph type="sldNum" sz="quarter" idx="12"/>
          </p:nvPr>
        </p:nvSpPr>
        <p:spPr/>
        <p:txBody>
          <a:bodyPr/>
          <a:lstStyle/>
          <a:p>
            <a:fld id="{C1F279EB-0D07-AB47-B72B-F4F0FF081C94}" type="slidenum">
              <a:rPr lang="fr-FR" smtClean="0"/>
              <a:t>25</a:t>
            </a:fld>
            <a:endParaRPr lang="fr-FR"/>
          </a:p>
        </p:txBody>
      </p:sp>
      <p:pic>
        <p:nvPicPr>
          <p:cNvPr id="4" name="Image 3">
            <a:extLst>
              <a:ext uri="{FF2B5EF4-FFF2-40B4-BE49-F238E27FC236}">
                <a16:creationId xmlns:a16="http://schemas.microsoft.com/office/drawing/2014/main" id="{908373DB-6220-034E-8AAD-F51CCF73813F}"/>
              </a:ext>
            </a:extLst>
          </p:cNvPr>
          <p:cNvPicPr>
            <a:picLocks noChangeAspect="1"/>
          </p:cNvPicPr>
          <p:nvPr/>
        </p:nvPicPr>
        <p:blipFill>
          <a:blip r:embed="rId2"/>
          <a:stretch>
            <a:fillRect/>
          </a:stretch>
        </p:blipFill>
        <p:spPr>
          <a:xfrm>
            <a:off x="414067" y="430439"/>
            <a:ext cx="11445615" cy="6040265"/>
          </a:xfrm>
          <a:prstGeom prst="rect">
            <a:avLst/>
          </a:prstGeom>
        </p:spPr>
      </p:pic>
    </p:spTree>
    <p:extLst>
      <p:ext uri="{BB962C8B-B14F-4D97-AF65-F5344CB8AC3E}">
        <p14:creationId xmlns:p14="http://schemas.microsoft.com/office/powerpoint/2010/main" val="3791407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DD88D0-1D08-6641-9728-2F0BDC45BBB2}"/>
              </a:ext>
            </a:extLst>
          </p:cNvPr>
          <p:cNvSpPr>
            <a:spLocks noGrp="1"/>
          </p:cNvSpPr>
          <p:nvPr>
            <p:ph type="title"/>
          </p:nvPr>
        </p:nvSpPr>
        <p:spPr>
          <a:xfrm>
            <a:off x="1024128" y="585216"/>
            <a:ext cx="4190810" cy="729234"/>
          </a:xfrm>
        </p:spPr>
        <p:txBody>
          <a:bodyPr/>
          <a:lstStyle/>
          <a:p>
            <a:r>
              <a:rPr lang="fr-FR" dirty="0"/>
              <a:t>Quelle stratégie ? </a:t>
            </a:r>
          </a:p>
        </p:txBody>
      </p:sp>
      <p:sp>
        <p:nvSpPr>
          <p:cNvPr id="4" name="Espace réservé du numéro de diapositive 3">
            <a:extLst>
              <a:ext uri="{FF2B5EF4-FFF2-40B4-BE49-F238E27FC236}">
                <a16:creationId xmlns:a16="http://schemas.microsoft.com/office/drawing/2014/main" id="{33522A11-D64B-1B4E-8867-338EE3C8D3B1}"/>
              </a:ext>
            </a:extLst>
          </p:cNvPr>
          <p:cNvSpPr>
            <a:spLocks noGrp="1"/>
          </p:cNvSpPr>
          <p:nvPr>
            <p:ph type="sldNum" sz="quarter" idx="12"/>
          </p:nvPr>
        </p:nvSpPr>
        <p:spPr/>
        <p:txBody>
          <a:bodyPr/>
          <a:lstStyle/>
          <a:p>
            <a:fld id="{C1F279EB-0D07-AB47-B72B-F4F0FF081C94}" type="slidenum">
              <a:rPr lang="fr-FR" smtClean="0"/>
              <a:t>26</a:t>
            </a:fld>
            <a:endParaRPr lang="fr-FR"/>
          </a:p>
        </p:txBody>
      </p:sp>
      <p:sp>
        <p:nvSpPr>
          <p:cNvPr id="5" name="Rectangle : coins arrondis 4">
            <a:extLst>
              <a:ext uri="{FF2B5EF4-FFF2-40B4-BE49-F238E27FC236}">
                <a16:creationId xmlns:a16="http://schemas.microsoft.com/office/drawing/2014/main" id="{F683C569-B7EF-484A-AE6E-57B50EA6BA67}"/>
              </a:ext>
            </a:extLst>
          </p:cNvPr>
          <p:cNvSpPr/>
          <p:nvPr/>
        </p:nvSpPr>
        <p:spPr>
          <a:xfrm>
            <a:off x="86680" y="4358910"/>
            <a:ext cx="4433562" cy="173133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Privilégier la construction syntaxique du verbe.</a:t>
            </a:r>
          </a:p>
        </p:txBody>
      </p:sp>
      <p:sp>
        <p:nvSpPr>
          <p:cNvPr id="10" name="ZoneTexte 9">
            <a:extLst>
              <a:ext uri="{FF2B5EF4-FFF2-40B4-BE49-F238E27FC236}">
                <a16:creationId xmlns:a16="http://schemas.microsoft.com/office/drawing/2014/main" id="{9232FFFC-5ED3-6B42-8B60-155BD723D67C}"/>
              </a:ext>
            </a:extLst>
          </p:cNvPr>
          <p:cNvSpPr txBox="1"/>
          <p:nvPr/>
        </p:nvSpPr>
        <p:spPr>
          <a:xfrm>
            <a:off x="1354667" y="3445948"/>
            <a:ext cx="2145329" cy="276999"/>
          </a:xfrm>
          <a:prstGeom prst="rect">
            <a:avLst/>
          </a:prstGeom>
          <a:noFill/>
        </p:spPr>
        <p:txBody>
          <a:bodyPr wrap="square" rtlCol="0">
            <a:spAutoFit/>
          </a:bodyPr>
          <a:lstStyle/>
          <a:p>
            <a:pPr algn="ctr"/>
            <a:r>
              <a:rPr lang="fr-FR" sz="1200" i="1" dirty="0"/>
              <a:t>Patrice GOURDET</a:t>
            </a:r>
          </a:p>
        </p:txBody>
      </p:sp>
      <p:pic>
        <p:nvPicPr>
          <p:cNvPr id="8" name="Image 7">
            <a:extLst>
              <a:ext uri="{FF2B5EF4-FFF2-40B4-BE49-F238E27FC236}">
                <a16:creationId xmlns:a16="http://schemas.microsoft.com/office/drawing/2014/main" id="{4A18203B-7914-8845-9D33-4C3969CA4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00" y="2084832"/>
            <a:ext cx="2145329" cy="1223508"/>
          </a:xfrm>
          <a:prstGeom prst="rect">
            <a:avLst/>
          </a:prstGeom>
          <a:ln>
            <a:solidFill>
              <a:schemeClr val="tx1"/>
            </a:solidFill>
          </a:ln>
        </p:spPr>
      </p:pic>
      <p:sp>
        <p:nvSpPr>
          <p:cNvPr id="9" name="Espace réservé du contenu 2">
            <a:extLst>
              <a:ext uri="{FF2B5EF4-FFF2-40B4-BE49-F238E27FC236}">
                <a16:creationId xmlns:a16="http://schemas.microsoft.com/office/drawing/2014/main" id="{CD54F1A2-ECE8-9040-9499-9528571AB7B8}"/>
              </a:ext>
            </a:extLst>
          </p:cNvPr>
          <p:cNvSpPr>
            <a:spLocks noGrp="1"/>
          </p:cNvSpPr>
          <p:nvPr>
            <p:ph idx="1"/>
          </p:nvPr>
        </p:nvSpPr>
        <p:spPr>
          <a:xfrm>
            <a:off x="5214938" y="1199579"/>
            <a:ext cx="6143625" cy="1000125"/>
          </a:xfrm>
        </p:spPr>
        <p:txBody>
          <a:bodyPr>
            <a:normAutofit fontScale="85000" lnSpcReduction="20000"/>
          </a:bodyPr>
          <a:lstStyle/>
          <a:p>
            <a:r>
              <a:rPr lang="fr-FR" b="1" u="sng" dirty="0"/>
              <a:t>Temps 1 :</a:t>
            </a:r>
          </a:p>
          <a:p>
            <a:pPr>
              <a:buFont typeface="Arial" panose="020B0604020202020204" pitchFamily="34" charset="0"/>
              <a:buChar char="•"/>
            </a:pPr>
            <a:r>
              <a:rPr lang="fr-FR" sz="2600" dirty="0"/>
              <a:t>Ecrire une ou plusieurs phrases avec le verbe « pousser » en 5 minutes.</a:t>
            </a:r>
          </a:p>
        </p:txBody>
      </p:sp>
      <p:graphicFrame>
        <p:nvGraphicFramePr>
          <p:cNvPr id="6" name="Tableau 6">
            <a:extLst>
              <a:ext uri="{FF2B5EF4-FFF2-40B4-BE49-F238E27FC236}">
                <a16:creationId xmlns:a16="http://schemas.microsoft.com/office/drawing/2014/main" id="{E17895B7-9117-BB41-822A-38E505313841}"/>
              </a:ext>
            </a:extLst>
          </p:cNvPr>
          <p:cNvGraphicFramePr>
            <a:graphicFrameLocks noGrp="1"/>
          </p:cNvGraphicFramePr>
          <p:nvPr>
            <p:extLst>
              <p:ext uri="{D42A27DB-BD31-4B8C-83A1-F6EECF244321}">
                <p14:modId xmlns:p14="http://schemas.microsoft.com/office/powerpoint/2010/main" val="940135874"/>
              </p:ext>
            </p:extLst>
          </p:nvPr>
        </p:nvGraphicFramePr>
        <p:xfrm>
          <a:off x="4818743" y="2602085"/>
          <a:ext cx="6792687" cy="3614384"/>
        </p:xfrm>
        <a:graphic>
          <a:graphicData uri="http://schemas.openxmlformats.org/drawingml/2006/table">
            <a:tbl>
              <a:tblPr firstRow="1" bandRow="1">
                <a:tableStyleId>{00A15C55-8517-42AA-B614-E9B94910E393}</a:tableStyleId>
              </a:tblPr>
              <a:tblGrid>
                <a:gridCol w="2264229">
                  <a:extLst>
                    <a:ext uri="{9D8B030D-6E8A-4147-A177-3AD203B41FA5}">
                      <a16:colId xmlns:a16="http://schemas.microsoft.com/office/drawing/2014/main" val="3845733209"/>
                    </a:ext>
                  </a:extLst>
                </a:gridCol>
                <a:gridCol w="2264229">
                  <a:extLst>
                    <a:ext uri="{9D8B030D-6E8A-4147-A177-3AD203B41FA5}">
                      <a16:colId xmlns:a16="http://schemas.microsoft.com/office/drawing/2014/main" val="1062638907"/>
                    </a:ext>
                  </a:extLst>
                </a:gridCol>
                <a:gridCol w="2264229">
                  <a:extLst>
                    <a:ext uri="{9D8B030D-6E8A-4147-A177-3AD203B41FA5}">
                      <a16:colId xmlns:a16="http://schemas.microsoft.com/office/drawing/2014/main" val="729519377"/>
                    </a:ext>
                  </a:extLst>
                </a:gridCol>
              </a:tblGrid>
              <a:tr h="779744">
                <a:tc>
                  <a:txBody>
                    <a:bodyPr/>
                    <a:lstStyle/>
                    <a:p>
                      <a:pPr algn="ctr"/>
                      <a:r>
                        <a:rPr lang="fr-FR" sz="2000" dirty="0">
                          <a:solidFill>
                            <a:schemeClr val="tx1"/>
                          </a:solidFill>
                        </a:rPr>
                        <a:t>Code 1</a:t>
                      </a:r>
                    </a:p>
                    <a:p>
                      <a:pPr algn="ctr"/>
                      <a:r>
                        <a:rPr lang="fr-FR" sz="2000" dirty="0">
                          <a:solidFill>
                            <a:schemeClr val="tx1"/>
                          </a:solidFill>
                        </a:rPr>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chemeClr val="tx1"/>
                          </a:solidFill>
                        </a:rPr>
                        <a:t>Code 2</a:t>
                      </a:r>
                    </a:p>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chemeClr val="tx1"/>
                          </a:solidFill>
                        </a:rPr>
                        <a:t>Code 3</a:t>
                      </a:r>
                    </a:p>
                    <a:p>
                      <a:pPr algn="ctr"/>
                      <a:r>
                        <a:rPr lang="fr-FR"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591965"/>
                  </a:ext>
                </a:extLst>
              </a:tr>
              <a:tr h="1630843">
                <a:tc>
                  <a:txBody>
                    <a:bodyPr/>
                    <a:lstStyle/>
                    <a:p>
                      <a:r>
                        <a:rPr lang="fr-FR" dirty="0"/>
                        <a:t>X pousse un objet ou une personne.</a:t>
                      </a:r>
                    </a:p>
                    <a:p>
                      <a:pPr marL="285750" indent="-285750">
                        <a:buFont typeface="Wingdings" pitchFamily="2" charset="2"/>
                        <a:buChar char="Ø"/>
                      </a:pPr>
                      <a:r>
                        <a:rPr lang="fr-FR" b="1" dirty="0"/>
                        <a:t>idée de déplacement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X pousse (grandir)</a:t>
                      </a:r>
                    </a:p>
                    <a:p>
                      <a:pPr marL="285750" indent="-285750">
                        <a:buFont typeface="Wingdings" pitchFamily="2" charset="2"/>
                        <a:buChar char="Ø"/>
                      </a:pPr>
                      <a:r>
                        <a:rPr lang="fr-FR" b="1" dirty="0"/>
                        <a:t>Idée de croissance</a:t>
                      </a:r>
                    </a:p>
                    <a:p>
                      <a:pPr marL="285750" indent="-285750">
                        <a:buFont typeface="Wingdings" pitchFamily="2" charset="2"/>
                        <a:buChar char="Ø"/>
                      </a:pPr>
                      <a:r>
                        <a:rPr lang="fr-FR" b="1" dirty="0"/>
                        <a:t>Notion de vivant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Des emplois métaphoriques et abstraits</a:t>
                      </a:r>
                    </a:p>
                    <a:p>
                      <a:pPr marL="285750" indent="-285750">
                        <a:buFont typeface="Wingdings" pitchFamily="2" charset="2"/>
                        <a:buChar char="Ø"/>
                      </a:pPr>
                      <a:r>
                        <a:rPr lang="fr-FR" b="1" dirty="0"/>
                        <a:t>Sans déplacement</a:t>
                      </a:r>
                    </a:p>
                    <a:p>
                      <a:pPr marL="285750" indent="-285750">
                        <a:buFont typeface="Wingdings" pitchFamily="2" charset="2"/>
                        <a:buChar char="Ø"/>
                      </a:pPr>
                      <a:endParaRPr lang="fr-FR" dirty="0"/>
                    </a:p>
                    <a:p>
                      <a:pPr marL="0" indent="0">
                        <a:buFontTx/>
                        <a:buNone/>
                      </a:pPr>
                      <a:r>
                        <a:rPr lang="fr-FR" dirty="0"/>
                        <a:t>X pousse un cri.</a:t>
                      </a:r>
                    </a:p>
                    <a:p>
                      <a:pPr marL="0" indent="0">
                        <a:buFontTx/>
                        <a:buNone/>
                      </a:pPr>
                      <a:r>
                        <a:rPr lang="fr-FR" dirty="0"/>
                        <a:t>X pousse Y à faire quelque chose.</a:t>
                      </a:r>
                    </a:p>
                    <a:p>
                      <a:pPr marL="0" indent="0">
                        <a:buFontTx/>
                        <a:buNone/>
                      </a:pPr>
                      <a:r>
                        <a:rPr lang="fr-FR" dirty="0"/>
                        <a:t>X pousse Y à bout.</a:t>
                      </a:r>
                    </a:p>
                    <a:p>
                      <a:pPr marL="0" indent="0">
                        <a:buFontTx/>
                        <a:buNone/>
                      </a:pPr>
                      <a:r>
                        <a:rPr lang="fr-FR" dirty="0"/>
                        <a:t>X pousse son enquête.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373823"/>
                  </a:ext>
                </a:extLst>
              </a:tr>
            </a:tbl>
          </a:graphicData>
        </a:graphic>
      </p:graphicFrame>
    </p:spTree>
    <p:extLst>
      <p:ext uri="{BB962C8B-B14F-4D97-AF65-F5344CB8AC3E}">
        <p14:creationId xmlns:p14="http://schemas.microsoft.com/office/powerpoint/2010/main" val="384904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8A4B1FE-5DE6-4E49-B1D1-0EA079ECE7FE}"/>
              </a:ext>
            </a:extLst>
          </p:cNvPr>
          <p:cNvSpPr>
            <a:spLocks noGrp="1"/>
          </p:cNvSpPr>
          <p:nvPr>
            <p:ph type="sldNum" sz="quarter" idx="12"/>
          </p:nvPr>
        </p:nvSpPr>
        <p:spPr/>
        <p:txBody>
          <a:bodyPr/>
          <a:lstStyle/>
          <a:p>
            <a:fld id="{C1F279EB-0D07-AB47-B72B-F4F0FF081C94}" type="slidenum">
              <a:rPr lang="fr-FR" smtClean="0"/>
              <a:t>27</a:t>
            </a:fld>
            <a:endParaRPr lang="fr-FR"/>
          </a:p>
        </p:txBody>
      </p:sp>
      <p:sp>
        <p:nvSpPr>
          <p:cNvPr id="7" name="Espace réservé du contenu 2">
            <a:extLst>
              <a:ext uri="{FF2B5EF4-FFF2-40B4-BE49-F238E27FC236}">
                <a16:creationId xmlns:a16="http://schemas.microsoft.com/office/drawing/2014/main" id="{8FA392C1-8706-DB4B-8411-645AF5651057}"/>
              </a:ext>
            </a:extLst>
          </p:cNvPr>
          <p:cNvSpPr txBox="1">
            <a:spLocks/>
          </p:cNvSpPr>
          <p:nvPr/>
        </p:nvSpPr>
        <p:spPr>
          <a:xfrm>
            <a:off x="228600" y="313754"/>
            <a:ext cx="11582400" cy="1400746"/>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FR" b="1" u="sng" dirty="0"/>
              <a:t>Temps 2 : </a:t>
            </a:r>
          </a:p>
          <a:p>
            <a:pPr>
              <a:buFont typeface="Arial" panose="020B0604020202020204" pitchFamily="34" charset="0"/>
              <a:buChar char="•"/>
            </a:pPr>
            <a:r>
              <a:rPr lang="fr-FR" dirty="0"/>
              <a:t> </a:t>
            </a:r>
            <a:r>
              <a:rPr lang="fr-FR" sz="2600" dirty="0"/>
              <a:t>Trier différentes phrases avec le verbe « pousser » . L’enjeu est de faire travailler les élèves sur un corpus de phrases qui permette de classer les phrases selon les trois entrées de construction possibles.</a:t>
            </a:r>
          </a:p>
        </p:txBody>
      </p:sp>
      <p:graphicFrame>
        <p:nvGraphicFramePr>
          <p:cNvPr id="8" name="Tableau 8">
            <a:extLst>
              <a:ext uri="{FF2B5EF4-FFF2-40B4-BE49-F238E27FC236}">
                <a16:creationId xmlns:a16="http://schemas.microsoft.com/office/drawing/2014/main" id="{C23C6363-FC85-0D49-8893-4123920EDF52}"/>
              </a:ext>
            </a:extLst>
          </p:cNvPr>
          <p:cNvGraphicFramePr>
            <a:graphicFrameLocks noGrp="1"/>
          </p:cNvGraphicFramePr>
          <p:nvPr>
            <p:extLst>
              <p:ext uri="{D42A27DB-BD31-4B8C-83A1-F6EECF244321}">
                <p14:modId xmlns:p14="http://schemas.microsoft.com/office/powerpoint/2010/main" val="2263961424"/>
              </p:ext>
            </p:extLst>
          </p:nvPr>
        </p:nvGraphicFramePr>
        <p:xfrm>
          <a:off x="617538" y="2105553"/>
          <a:ext cx="5711825" cy="4152371"/>
        </p:xfrm>
        <a:graphic>
          <a:graphicData uri="http://schemas.openxmlformats.org/drawingml/2006/table">
            <a:tbl>
              <a:tblPr firstRow="1" bandRow="1">
                <a:tableStyleId>{00A15C55-8517-42AA-B614-E9B94910E393}</a:tableStyleId>
              </a:tblPr>
              <a:tblGrid>
                <a:gridCol w="5711825">
                  <a:extLst>
                    <a:ext uri="{9D8B030D-6E8A-4147-A177-3AD203B41FA5}">
                      <a16:colId xmlns:a16="http://schemas.microsoft.com/office/drawing/2014/main" val="1629612545"/>
                    </a:ext>
                  </a:extLst>
                </a:gridCol>
              </a:tblGrid>
              <a:tr h="410180">
                <a:tc>
                  <a:txBody>
                    <a:bodyPr/>
                    <a:lstStyle/>
                    <a:p>
                      <a:r>
                        <a:rPr lang="fr-FR" dirty="0">
                          <a:solidFill>
                            <a:schemeClr val="tx1"/>
                          </a:solidFill>
                        </a:rPr>
                        <a:t>CORPUS</a:t>
                      </a:r>
                    </a:p>
                  </a:txBody>
                  <a:tcPr/>
                </a:tc>
                <a:extLst>
                  <a:ext uri="{0D108BD9-81ED-4DB2-BD59-A6C34878D82A}">
                    <a16:rowId xmlns:a16="http://schemas.microsoft.com/office/drawing/2014/main" val="1481005769"/>
                  </a:ext>
                </a:extLst>
              </a:tr>
              <a:tr h="3742191">
                <a:tc>
                  <a:txBody>
                    <a:bodyPr/>
                    <a:lstStyle/>
                    <a:p>
                      <a:pPr marL="342900" indent="-342900">
                        <a:buAutoNum type="arabicPeriod"/>
                      </a:pPr>
                      <a:r>
                        <a:rPr lang="fr-FR" dirty="0"/>
                        <a:t>Pierre pousse un cri d’effroi.</a:t>
                      </a:r>
                    </a:p>
                    <a:p>
                      <a:pPr marL="342900" indent="-342900">
                        <a:buAutoNum type="arabicPeriod"/>
                      </a:pPr>
                      <a:r>
                        <a:rPr lang="fr-FR" dirty="0"/>
                        <a:t>Pierre pousse la voiture en panne.</a:t>
                      </a:r>
                    </a:p>
                    <a:p>
                      <a:pPr marL="342900" indent="-342900">
                        <a:buAutoNum type="arabicPeriod"/>
                      </a:pPr>
                      <a:r>
                        <a:rPr lang="fr-FR" dirty="0"/>
                        <a:t>Ma dent pousse.</a:t>
                      </a:r>
                    </a:p>
                    <a:p>
                      <a:pPr marL="342900" indent="-342900">
                        <a:buAutoNum type="arabicPeriod"/>
                      </a:pPr>
                      <a:r>
                        <a:rPr lang="fr-FR" dirty="0"/>
                        <a:t>C’est lui qui nous pousse à faire des bêtises.</a:t>
                      </a:r>
                    </a:p>
                    <a:p>
                      <a:pPr marL="342900" indent="-342900">
                        <a:buAutoNum type="arabicPeriod"/>
                      </a:pPr>
                      <a:r>
                        <a:rPr lang="fr-FR" dirty="0"/>
                        <a:t>Maitresse, il a poussé Pierre dans les escaliers ! </a:t>
                      </a:r>
                    </a:p>
                    <a:p>
                      <a:pPr marL="342900" indent="-342900">
                        <a:buAutoNum type="arabicPeriod"/>
                      </a:pPr>
                      <a:r>
                        <a:rPr lang="fr-FR" dirty="0"/>
                        <a:t>Pierre pousse un soupir.</a:t>
                      </a:r>
                    </a:p>
                    <a:p>
                      <a:pPr marL="342900" indent="-342900">
                        <a:buAutoNum type="arabicPeriod"/>
                      </a:pPr>
                      <a:r>
                        <a:rPr lang="fr-FR" dirty="0"/>
                        <a:t>Le vent pousse le voilier au loin.</a:t>
                      </a:r>
                    </a:p>
                    <a:p>
                      <a:pPr marL="342900" indent="-342900">
                        <a:buAutoNum type="arabicPeriod"/>
                      </a:pPr>
                      <a:r>
                        <a:rPr lang="fr-FR" dirty="0"/>
                        <a:t>Le bébé pousse bien. Il a pris 5 cm ce mois-ci</a:t>
                      </a:r>
                    </a:p>
                    <a:p>
                      <a:pPr marL="342900" indent="-342900">
                        <a:buAutoNum type="arabicPeriod"/>
                      </a:pPr>
                      <a:r>
                        <a:rPr lang="fr-FR" dirty="0"/>
                        <a:t>Le policier pousse son enquête.</a:t>
                      </a:r>
                    </a:p>
                    <a:p>
                      <a:pPr marL="342900" indent="-342900">
                        <a:buAutoNum type="arabicPeriod"/>
                      </a:pPr>
                      <a:r>
                        <a:rPr lang="fr-FR" dirty="0"/>
                        <a:t> L’herbe pousse très vite quand il pleut.</a:t>
                      </a:r>
                    </a:p>
                    <a:p>
                      <a:pPr marL="342900" indent="-342900">
                        <a:buAutoNum type="arabicPeriod"/>
                      </a:pPr>
                      <a:r>
                        <a:rPr lang="fr-FR" dirty="0"/>
                        <a:t> Marie est bonne en sport. Il faut la pousser.</a:t>
                      </a:r>
                    </a:p>
                    <a:p>
                      <a:pPr marL="342900" indent="-342900">
                        <a:buAutoNum type="arabicPeriod"/>
                      </a:pPr>
                      <a:r>
                        <a:rPr lang="fr-FR" dirty="0"/>
                        <a:t> Le maitre énervé dit : « Vous m’avez poussé à bout. »</a:t>
                      </a:r>
                    </a:p>
                  </a:txBody>
                  <a:tcPr/>
                </a:tc>
                <a:extLst>
                  <a:ext uri="{0D108BD9-81ED-4DB2-BD59-A6C34878D82A}">
                    <a16:rowId xmlns:a16="http://schemas.microsoft.com/office/drawing/2014/main" val="3998720905"/>
                  </a:ext>
                </a:extLst>
              </a:tr>
            </a:tbl>
          </a:graphicData>
        </a:graphic>
      </p:graphicFrame>
      <p:graphicFrame>
        <p:nvGraphicFramePr>
          <p:cNvPr id="9" name="Tableau 9">
            <a:extLst>
              <a:ext uri="{FF2B5EF4-FFF2-40B4-BE49-F238E27FC236}">
                <a16:creationId xmlns:a16="http://schemas.microsoft.com/office/drawing/2014/main" id="{4EF259F0-A5B0-8E4B-BBE1-7A75E1D0F254}"/>
              </a:ext>
            </a:extLst>
          </p:cNvPr>
          <p:cNvGraphicFramePr>
            <a:graphicFrameLocks noGrp="1"/>
          </p:cNvGraphicFramePr>
          <p:nvPr>
            <p:extLst>
              <p:ext uri="{D42A27DB-BD31-4B8C-83A1-F6EECF244321}">
                <p14:modId xmlns:p14="http://schemas.microsoft.com/office/powerpoint/2010/main" val="3273927847"/>
              </p:ext>
            </p:extLst>
          </p:nvPr>
        </p:nvGraphicFramePr>
        <p:xfrm>
          <a:off x="6815137" y="2577041"/>
          <a:ext cx="4643438" cy="1433430"/>
        </p:xfrm>
        <a:graphic>
          <a:graphicData uri="http://schemas.openxmlformats.org/drawingml/2006/table">
            <a:tbl>
              <a:tblPr firstRow="1" bandRow="1">
                <a:tableStyleId>{00A15C55-8517-42AA-B614-E9B94910E393}</a:tableStyleId>
              </a:tblPr>
              <a:tblGrid>
                <a:gridCol w="4643438">
                  <a:extLst>
                    <a:ext uri="{9D8B030D-6E8A-4147-A177-3AD203B41FA5}">
                      <a16:colId xmlns:a16="http://schemas.microsoft.com/office/drawing/2014/main" val="3312285112"/>
                    </a:ext>
                  </a:extLst>
                </a:gridCol>
              </a:tblGrid>
              <a:tr h="333076">
                <a:tc>
                  <a:txBody>
                    <a:bodyPr/>
                    <a:lstStyle/>
                    <a:p>
                      <a:r>
                        <a:rPr lang="fr-FR" dirty="0">
                          <a:solidFill>
                            <a:schemeClr val="tx1"/>
                          </a:solidFill>
                        </a:rPr>
                        <a:t>Résultats</a:t>
                      </a:r>
                    </a:p>
                  </a:txBody>
                  <a:tcPr/>
                </a:tc>
                <a:extLst>
                  <a:ext uri="{0D108BD9-81ED-4DB2-BD59-A6C34878D82A}">
                    <a16:rowId xmlns:a16="http://schemas.microsoft.com/office/drawing/2014/main" val="824396823"/>
                  </a:ext>
                </a:extLst>
              </a:tr>
              <a:tr h="1067670">
                <a:tc>
                  <a:txBody>
                    <a:bodyPr/>
                    <a:lstStyle/>
                    <a:p>
                      <a:r>
                        <a:rPr lang="fr-FR" dirty="0"/>
                        <a:t>Code 1 : phrases 2, 5 et 7</a:t>
                      </a:r>
                    </a:p>
                    <a:p>
                      <a:r>
                        <a:rPr lang="fr-FR" dirty="0"/>
                        <a:t>Code 2 : phrases 3, 8 et 10</a:t>
                      </a:r>
                    </a:p>
                    <a:p>
                      <a:r>
                        <a:rPr lang="fr-FR" dirty="0"/>
                        <a:t>Code 3 : phrases 1, 4, 6, 9, 11 et 12</a:t>
                      </a:r>
                    </a:p>
                  </a:txBody>
                  <a:tcPr/>
                </a:tc>
                <a:extLst>
                  <a:ext uri="{0D108BD9-81ED-4DB2-BD59-A6C34878D82A}">
                    <a16:rowId xmlns:a16="http://schemas.microsoft.com/office/drawing/2014/main" val="781830742"/>
                  </a:ext>
                </a:extLst>
              </a:tr>
            </a:tbl>
          </a:graphicData>
        </a:graphic>
      </p:graphicFrame>
    </p:spTree>
    <p:extLst>
      <p:ext uri="{BB962C8B-B14F-4D97-AF65-F5344CB8AC3E}">
        <p14:creationId xmlns:p14="http://schemas.microsoft.com/office/powerpoint/2010/main" val="190155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E0A21C5-5550-3F45-9FE8-301581904E84}"/>
              </a:ext>
            </a:extLst>
          </p:cNvPr>
          <p:cNvSpPr>
            <a:spLocks noGrp="1"/>
          </p:cNvSpPr>
          <p:nvPr>
            <p:ph type="sldNum" sz="quarter" idx="12"/>
          </p:nvPr>
        </p:nvSpPr>
        <p:spPr/>
        <p:txBody>
          <a:bodyPr/>
          <a:lstStyle/>
          <a:p>
            <a:fld id="{C1F279EB-0D07-AB47-B72B-F4F0FF081C94}" type="slidenum">
              <a:rPr lang="fr-FR" smtClean="0"/>
              <a:t>28</a:t>
            </a:fld>
            <a:endParaRPr lang="fr-FR"/>
          </a:p>
        </p:txBody>
      </p:sp>
      <p:sp>
        <p:nvSpPr>
          <p:cNvPr id="3" name="Espace réservé du contenu 2">
            <a:extLst>
              <a:ext uri="{FF2B5EF4-FFF2-40B4-BE49-F238E27FC236}">
                <a16:creationId xmlns:a16="http://schemas.microsoft.com/office/drawing/2014/main" id="{A8B2AF7C-5781-7B4C-84A2-F2013E3E1D2F}"/>
              </a:ext>
            </a:extLst>
          </p:cNvPr>
          <p:cNvSpPr txBox="1">
            <a:spLocks/>
          </p:cNvSpPr>
          <p:nvPr/>
        </p:nvSpPr>
        <p:spPr>
          <a:xfrm>
            <a:off x="304797" y="542639"/>
            <a:ext cx="6048377" cy="2872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fr-FR" b="1" u="sng" dirty="0"/>
              <a:t>Temps 3 : </a:t>
            </a:r>
          </a:p>
          <a:p>
            <a:pPr>
              <a:buFont typeface="Arial" panose="020B0604020202020204" pitchFamily="34" charset="0"/>
              <a:buChar char="•"/>
            </a:pPr>
            <a:r>
              <a:rPr lang="fr-FR" dirty="0"/>
              <a:t> </a:t>
            </a:r>
            <a:r>
              <a:rPr lang="fr-FR" sz="2600" dirty="0"/>
              <a:t>Comparer le sens du verbe « pousser. »</a:t>
            </a:r>
          </a:p>
          <a:p>
            <a:pPr>
              <a:buFont typeface="Arial" panose="020B0604020202020204" pitchFamily="34" charset="0"/>
              <a:buChar char="•"/>
            </a:pPr>
            <a:r>
              <a:rPr lang="fr-FR" sz="2600" dirty="0"/>
              <a:t> Trouver les différences sémantiques et syntaxiques.</a:t>
            </a:r>
          </a:p>
          <a:p>
            <a:pPr>
              <a:buFont typeface="Arial" panose="020B0604020202020204" pitchFamily="34" charset="0"/>
              <a:buChar char="•"/>
            </a:pPr>
            <a:r>
              <a:rPr lang="fr-FR" sz="2600" dirty="0"/>
              <a:t> Commencer à construire une affiche structurante.</a:t>
            </a:r>
          </a:p>
          <a:p>
            <a:pPr>
              <a:buFont typeface="Arial" panose="020B0604020202020204" pitchFamily="34" charset="0"/>
              <a:buChar char="•"/>
            </a:pPr>
            <a:endParaRPr lang="fr-FR" sz="2600" dirty="0"/>
          </a:p>
          <a:p>
            <a:pPr>
              <a:buFont typeface="Arial" panose="020B0604020202020204" pitchFamily="34" charset="0"/>
              <a:buChar char="•"/>
            </a:pPr>
            <a:endParaRPr lang="fr-FR" sz="2600" dirty="0"/>
          </a:p>
        </p:txBody>
      </p:sp>
      <p:sp>
        <p:nvSpPr>
          <p:cNvPr id="4" name="Bulle rectangulaire à coins arrondis 3">
            <a:extLst>
              <a:ext uri="{FF2B5EF4-FFF2-40B4-BE49-F238E27FC236}">
                <a16:creationId xmlns:a16="http://schemas.microsoft.com/office/drawing/2014/main" id="{A3891AF9-B7CA-084A-A5AF-557D5A2C5F9B}"/>
              </a:ext>
            </a:extLst>
          </p:cNvPr>
          <p:cNvSpPr/>
          <p:nvPr/>
        </p:nvSpPr>
        <p:spPr>
          <a:xfrm>
            <a:off x="6557963" y="542639"/>
            <a:ext cx="4986337" cy="2586038"/>
          </a:xfrm>
          <a:prstGeom prst="wedgeRoundRectCallout">
            <a:avLst>
              <a:gd name="adj1" fmla="val -67642"/>
              <a:gd name="adj2" fmla="val 2515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fr-FR" sz="2400" b="1" dirty="0">
                <a:solidFill>
                  <a:schemeClr val="tx1"/>
                </a:solidFill>
              </a:rPr>
              <a:t>Définir </a:t>
            </a:r>
            <a:r>
              <a:rPr lang="fr-FR" sz="2400" dirty="0">
                <a:solidFill>
                  <a:schemeClr val="tx1"/>
                </a:solidFill>
              </a:rPr>
              <a:t>le sens du verbe « pousser ».</a:t>
            </a:r>
          </a:p>
          <a:p>
            <a:pPr marL="342900" indent="-342900">
              <a:buFont typeface="Arial" panose="020B0604020202020204" pitchFamily="34" charset="0"/>
              <a:buChar char="•"/>
            </a:pPr>
            <a:r>
              <a:rPr lang="fr-FR" sz="2400" b="1" dirty="0">
                <a:solidFill>
                  <a:schemeClr val="tx1"/>
                </a:solidFill>
              </a:rPr>
              <a:t>Rechercher des synonymes </a:t>
            </a:r>
            <a:r>
              <a:rPr lang="fr-FR" sz="2400" dirty="0">
                <a:solidFill>
                  <a:schemeClr val="tx1"/>
                </a:solidFill>
              </a:rPr>
              <a:t>: la notion de déplacement pour la colonne 1 et la notion de grandir, de croissance pour la colonne 2.</a:t>
            </a:r>
          </a:p>
        </p:txBody>
      </p:sp>
      <p:sp>
        <p:nvSpPr>
          <p:cNvPr id="5" name="Bulle rectangulaire à coins arrondis 4">
            <a:extLst>
              <a:ext uri="{FF2B5EF4-FFF2-40B4-BE49-F238E27FC236}">
                <a16:creationId xmlns:a16="http://schemas.microsoft.com/office/drawing/2014/main" id="{565AE521-C281-1848-A44D-2E5F4E073BC1}"/>
              </a:ext>
            </a:extLst>
          </p:cNvPr>
          <p:cNvSpPr/>
          <p:nvPr/>
        </p:nvSpPr>
        <p:spPr>
          <a:xfrm>
            <a:off x="304797" y="3884666"/>
            <a:ext cx="5534027" cy="1885951"/>
          </a:xfrm>
          <a:prstGeom prst="wedgeRoundRectCallout">
            <a:avLst>
              <a:gd name="adj1" fmla="val 15453"/>
              <a:gd name="adj2" fmla="val -6876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fr-FR" sz="2400" b="1" dirty="0">
                <a:solidFill>
                  <a:schemeClr val="tx1"/>
                </a:solidFill>
              </a:rPr>
              <a:t>Opérationnaliser</a:t>
            </a:r>
            <a:r>
              <a:rPr lang="fr-FR" sz="2400" dirty="0">
                <a:solidFill>
                  <a:schemeClr val="tx1"/>
                </a:solidFill>
              </a:rPr>
              <a:t> par des manipulations syntaxiques : comment faire passer « le bébé pousse bien » de la colonne 2 à la colonne 1 ?</a:t>
            </a:r>
          </a:p>
          <a:p>
            <a:pPr marL="342900" indent="-342900">
              <a:buFont typeface="Arial" panose="020B0604020202020204" pitchFamily="34" charset="0"/>
              <a:buChar char="•"/>
            </a:pPr>
            <a:endParaRPr lang="fr-FR" sz="2400" dirty="0">
              <a:solidFill>
                <a:schemeClr val="tx1"/>
              </a:solidFill>
            </a:endParaRPr>
          </a:p>
        </p:txBody>
      </p:sp>
      <p:sp>
        <p:nvSpPr>
          <p:cNvPr id="6" name="Bulle rectangulaire à coins arrondis 5">
            <a:extLst>
              <a:ext uri="{FF2B5EF4-FFF2-40B4-BE49-F238E27FC236}">
                <a16:creationId xmlns:a16="http://schemas.microsoft.com/office/drawing/2014/main" id="{07572F72-4038-F94B-8A63-6A79ECBD53CC}"/>
              </a:ext>
            </a:extLst>
          </p:cNvPr>
          <p:cNvSpPr/>
          <p:nvPr/>
        </p:nvSpPr>
        <p:spPr>
          <a:xfrm>
            <a:off x="6443663" y="3414999"/>
            <a:ext cx="5534027" cy="1885951"/>
          </a:xfrm>
          <a:prstGeom prst="wedgeRoundRectCallout">
            <a:avLst>
              <a:gd name="adj1" fmla="val -67929"/>
              <a:gd name="adj2" fmla="val -4390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fr-FR" sz="2400" b="1" dirty="0">
                <a:solidFill>
                  <a:schemeClr val="tx1"/>
                </a:solidFill>
              </a:rPr>
              <a:t>En déduire :</a:t>
            </a:r>
          </a:p>
          <a:p>
            <a:r>
              <a:rPr lang="fr-FR" sz="2400" dirty="0">
                <a:solidFill>
                  <a:schemeClr val="tx1"/>
                </a:solidFill>
              </a:rPr>
              <a:t>Sujet + pousser = grandir</a:t>
            </a:r>
          </a:p>
          <a:p>
            <a:r>
              <a:rPr lang="fr-FR" sz="2400" dirty="0">
                <a:solidFill>
                  <a:schemeClr val="tx1"/>
                </a:solidFill>
              </a:rPr>
              <a:t>Sujet + pousser + verbe de mouvement = se déplacer</a:t>
            </a:r>
          </a:p>
        </p:txBody>
      </p:sp>
    </p:spTree>
    <p:extLst>
      <p:ext uri="{BB962C8B-B14F-4D97-AF65-F5344CB8AC3E}">
        <p14:creationId xmlns:p14="http://schemas.microsoft.com/office/powerpoint/2010/main" val="374062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a:extLst>
              <a:ext uri="{FF2B5EF4-FFF2-40B4-BE49-F238E27FC236}">
                <a16:creationId xmlns:a16="http://schemas.microsoft.com/office/drawing/2014/main" id="{8D10CE31-3333-4B48-8EC3-8BD6697CDA01}"/>
              </a:ext>
            </a:extLst>
          </p:cNvPr>
          <p:cNvSpPr txBox="1">
            <a:spLocks noChangeArrowheads="1"/>
          </p:cNvSpPr>
          <p:nvPr/>
        </p:nvSpPr>
        <p:spPr bwMode="auto">
          <a:xfrm>
            <a:off x="483079" y="533401"/>
            <a:ext cx="3784121" cy="1231106"/>
          </a:xfrm>
          <a:prstGeom prst="rect">
            <a:avLst/>
          </a:prstGeom>
          <a:solidFill>
            <a:schemeClr val="accent6"/>
          </a:solidFill>
          <a:ln w="9525">
            <a:solidFill>
              <a:schemeClr val="accent6"/>
            </a:solidFill>
            <a:miter lim="800000"/>
            <a:headEnd/>
            <a:tailEnd/>
          </a:ln>
          <a:effec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r>
              <a:rPr lang="fr-FR" altLang="fr-FR" sz="1800" u="sng" dirty="0">
                <a:latin typeface="Arial" panose="020B0604020202020204" pitchFamily="34" charset="0"/>
              </a:rPr>
              <a:t>Séance N°1</a:t>
            </a:r>
            <a:r>
              <a:rPr lang="fr-FR" altLang="fr-FR" sz="1800" dirty="0">
                <a:latin typeface="Arial" panose="020B0604020202020204" pitchFamily="34" charset="0"/>
              </a:rPr>
              <a:t> </a:t>
            </a:r>
            <a:r>
              <a:rPr lang="fr-FR" altLang="fr-FR" sz="1200" dirty="0">
                <a:latin typeface="Arial" panose="020B0604020202020204" pitchFamily="34" charset="0"/>
              </a:rPr>
              <a:t>(15 minutes)</a:t>
            </a:r>
            <a:endParaRPr lang="fr-FR" altLang="fr-FR" sz="1200" u="sng" dirty="0">
              <a:latin typeface="Arial" panose="020B0604020202020204" pitchFamily="34" charset="0"/>
            </a:endParaRPr>
          </a:p>
          <a:p>
            <a:pPr eaLnBrk="1" hangingPunct="1">
              <a:spcBef>
                <a:spcPct val="50000"/>
              </a:spcBef>
            </a:pPr>
            <a:r>
              <a:rPr lang="fr-FR" altLang="fr-FR" sz="1600" dirty="0">
                <a:latin typeface="Arial" panose="020B0604020202020204" pitchFamily="34" charset="0"/>
              </a:rPr>
              <a:t>Demander aux élèves d’écrire une phrase dans laquelle ils emploient le verbe « pousser »</a:t>
            </a:r>
          </a:p>
        </p:txBody>
      </p:sp>
      <p:sp>
        <p:nvSpPr>
          <p:cNvPr id="112643" name="Text Box 3">
            <a:extLst>
              <a:ext uri="{FF2B5EF4-FFF2-40B4-BE49-F238E27FC236}">
                <a16:creationId xmlns:a16="http://schemas.microsoft.com/office/drawing/2014/main" id="{5E2A7011-2E57-1A44-8BB3-1A75129BBE58}"/>
              </a:ext>
            </a:extLst>
          </p:cNvPr>
          <p:cNvSpPr txBox="1">
            <a:spLocks noChangeArrowheads="1"/>
          </p:cNvSpPr>
          <p:nvPr/>
        </p:nvSpPr>
        <p:spPr bwMode="auto">
          <a:xfrm>
            <a:off x="483079" y="2133601"/>
            <a:ext cx="4774721" cy="1231106"/>
          </a:xfrm>
          <a:prstGeom prst="rect">
            <a:avLst/>
          </a:prstGeom>
          <a:solidFill>
            <a:schemeClr val="accent6"/>
          </a:solidFill>
          <a:ln w="9525">
            <a:solidFill>
              <a:schemeClr val="accent6"/>
            </a:solidFill>
            <a:miter lim="800000"/>
            <a:headEnd/>
            <a:tailEnd/>
          </a:ln>
          <a:effec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r>
              <a:rPr lang="fr-FR" altLang="fr-FR" sz="1800" u="sng" dirty="0">
                <a:latin typeface="Arial" panose="020B0604020202020204" pitchFamily="34" charset="0"/>
              </a:rPr>
              <a:t>Séance N°2</a:t>
            </a:r>
            <a:r>
              <a:rPr lang="fr-FR" altLang="fr-FR" sz="1800" dirty="0">
                <a:latin typeface="Arial" panose="020B0604020202020204" pitchFamily="34" charset="0"/>
              </a:rPr>
              <a:t>  </a:t>
            </a:r>
            <a:r>
              <a:rPr lang="fr-FR" altLang="fr-FR" sz="1200" dirty="0">
                <a:latin typeface="Arial" panose="020B0604020202020204" pitchFamily="34" charset="0"/>
              </a:rPr>
              <a:t>(50 minutes)</a:t>
            </a:r>
            <a:endParaRPr lang="fr-FR" altLang="fr-FR" sz="1800" u="sng" dirty="0">
              <a:latin typeface="Arial" panose="020B0604020202020204" pitchFamily="34" charset="0"/>
            </a:endParaRPr>
          </a:p>
          <a:p>
            <a:pPr eaLnBrk="1" hangingPunct="1">
              <a:spcBef>
                <a:spcPct val="50000"/>
              </a:spcBef>
            </a:pPr>
            <a:r>
              <a:rPr lang="fr-FR" altLang="fr-FR" sz="1600" dirty="0">
                <a:latin typeface="Arial" panose="020B0604020202020204" pitchFamily="34" charset="0"/>
              </a:rPr>
              <a:t>Faire trier des phrases (corpus construit à partir des phrases des élèves plus ou moins complétées) =&gt; 12 phrases</a:t>
            </a:r>
          </a:p>
        </p:txBody>
      </p:sp>
      <p:sp>
        <p:nvSpPr>
          <p:cNvPr id="112645" name="Text Box 5">
            <a:extLst>
              <a:ext uri="{FF2B5EF4-FFF2-40B4-BE49-F238E27FC236}">
                <a16:creationId xmlns:a16="http://schemas.microsoft.com/office/drawing/2014/main" id="{277F2E79-252F-F14A-A24C-C120F9431B05}"/>
              </a:ext>
            </a:extLst>
          </p:cNvPr>
          <p:cNvSpPr txBox="1">
            <a:spLocks noChangeArrowheads="1"/>
          </p:cNvSpPr>
          <p:nvPr/>
        </p:nvSpPr>
        <p:spPr bwMode="auto">
          <a:xfrm>
            <a:off x="483079" y="3733801"/>
            <a:ext cx="5841521" cy="1231106"/>
          </a:xfrm>
          <a:prstGeom prst="rect">
            <a:avLst/>
          </a:prstGeom>
          <a:solidFill>
            <a:schemeClr val="accent6"/>
          </a:solidFill>
          <a:ln w="9525">
            <a:solidFill>
              <a:schemeClr val="accent6"/>
            </a:solidFill>
            <a:miter lim="800000"/>
            <a:headEnd/>
            <a:tailEnd/>
          </a:ln>
          <a:effec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r>
              <a:rPr lang="fr-FR" altLang="fr-FR" sz="1800" u="sng" dirty="0">
                <a:latin typeface="Arial" panose="020B0604020202020204" pitchFamily="34" charset="0"/>
              </a:rPr>
              <a:t>Séance N°3</a:t>
            </a:r>
            <a:r>
              <a:rPr lang="fr-FR" altLang="fr-FR" sz="1800" dirty="0">
                <a:latin typeface="Arial" panose="020B0604020202020204" pitchFamily="34" charset="0"/>
              </a:rPr>
              <a:t>  </a:t>
            </a:r>
            <a:r>
              <a:rPr lang="fr-FR" altLang="fr-FR" sz="1200" dirty="0">
                <a:latin typeface="Arial" panose="020B0604020202020204" pitchFamily="34" charset="0"/>
              </a:rPr>
              <a:t>(35 minutes)</a:t>
            </a:r>
            <a:endParaRPr lang="fr-FR" altLang="fr-FR" sz="1800" u="sng" dirty="0">
              <a:latin typeface="Arial" panose="020B0604020202020204" pitchFamily="34" charset="0"/>
            </a:endParaRPr>
          </a:p>
          <a:p>
            <a:pPr eaLnBrk="1" hangingPunct="1">
              <a:spcBef>
                <a:spcPct val="50000"/>
              </a:spcBef>
            </a:pPr>
            <a:r>
              <a:rPr lang="fr-FR" altLang="fr-FR" sz="1600" dirty="0">
                <a:latin typeface="Arial" panose="020B0604020202020204" pitchFamily="34" charset="0"/>
              </a:rPr>
              <a:t>Comparer le sens (et la construction) du verbe « pousser » dans les configurations 1 et 2 =&gt; construction d’une affiche (corolle lexicale)</a:t>
            </a:r>
          </a:p>
        </p:txBody>
      </p:sp>
      <p:sp>
        <p:nvSpPr>
          <p:cNvPr id="112646" name="Text Box 6">
            <a:extLst>
              <a:ext uri="{FF2B5EF4-FFF2-40B4-BE49-F238E27FC236}">
                <a16:creationId xmlns:a16="http://schemas.microsoft.com/office/drawing/2014/main" id="{BD44CBD9-8264-E448-A43B-A48028ECB3B4}"/>
              </a:ext>
            </a:extLst>
          </p:cNvPr>
          <p:cNvSpPr txBox="1">
            <a:spLocks noChangeArrowheads="1"/>
          </p:cNvSpPr>
          <p:nvPr/>
        </p:nvSpPr>
        <p:spPr bwMode="auto">
          <a:xfrm>
            <a:off x="483079" y="5397500"/>
            <a:ext cx="6070121" cy="984885"/>
          </a:xfrm>
          <a:prstGeom prst="rect">
            <a:avLst/>
          </a:prstGeom>
          <a:solidFill>
            <a:schemeClr val="accent6"/>
          </a:solidFill>
          <a:ln w="9525">
            <a:solidFill>
              <a:schemeClr val="accent6"/>
            </a:solidFill>
            <a:miter lim="800000"/>
            <a:headEnd/>
            <a:tailEnd/>
          </a:ln>
          <a:effec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r>
              <a:rPr lang="fr-FR" altLang="fr-FR" sz="1800" u="sng" dirty="0">
                <a:latin typeface="Arial" panose="020B0604020202020204" pitchFamily="34" charset="0"/>
              </a:rPr>
              <a:t>Séance N°4</a:t>
            </a:r>
            <a:r>
              <a:rPr lang="fr-FR" altLang="fr-FR" sz="1800" dirty="0">
                <a:latin typeface="Arial" panose="020B0604020202020204" pitchFamily="34" charset="0"/>
              </a:rPr>
              <a:t>  </a:t>
            </a:r>
            <a:r>
              <a:rPr lang="fr-FR" altLang="fr-FR" sz="1200" dirty="0">
                <a:latin typeface="Arial" panose="020B0604020202020204" pitchFamily="34" charset="0"/>
              </a:rPr>
              <a:t>(30 minutes)</a:t>
            </a:r>
            <a:endParaRPr lang="fr-FR" altLang="fr-FR" sz="1800" u="sng" dirty="0">
              <a:latin typeface="Arial" panose="020B0604020202020204" pitchFamily="34" charset="0"/>
            </a:endParaRPr>
          </a:p>
          <a:p>
            <a:pPr eaLnBrk="1" hangingPunct="1">
              <a:spcBef>
                <a:spcPct val="50000"/>
              </a:spcBef>
            </a:pPr>
            <a:r>
              <a:rPr lang="fr-FR" altLang="fr-FR" sz="1600" dirty="0">
                <a:latin typeface="Arial" panose="020B0604020202020204" pitchFamily="34" charset="0"/>
              </a:rPr>
              <a:t>Collectivement, les autres sens du verbe « pousser » (code 3) sont insérés dans l’affiche</a:t>
            </a:r>
          </a:p>
        </p:txBody>
      </p:sp>
      <p:sp>
        <p:nvSpPr>
          <p:cNvPr id="112647" name="AutoShape 7">
            <a:extLst>
              <a:ext uri="{FF2B5EF4-FFF2-40B4-BE49-F238E27FC236}">
                <a16:creationId xmlns:a16="http://schemas.microsoft.com/office/drawing/2014/main" id="{737AC372-B4A4-2944-A6C0-C76B0E7E6DF3}"/>
              </a:ext>
            </a:extLst>
          </p:cNvPr>
          <p:cNvSpPr>
            <a:spLocks noChangeArrowheads="1"/>
          </p:cNvSpPr>
          <p:nvPr/>
        </p:nvSpPr>
        <p:spPr bwMode="auto">
          <a:xfrm>
            <a:off x="4495800" y="914400"/>
            <a:ext cx="609600" cy="762000"/>
          </a:xfrm>
          <a:prstGeom prst="rightArrow">
            <a:avLst>
              <a:gd name="adj1" fmla="val 50000"/>
              <a:gd name="adj2" fmla="val 25000"/>
            </a:avLst>
          </a:prstGeom>
          <a:solidFill>
            <a:schemeClr val="accent6"/>
          </a:solidFill>
          <a:ln w="9525">
            <a:solidFill>
              <a:schemeClr val="accent6"/>
            </a:solidFill>
            <a:miter lim="800000"/>
            <a:headEnd/>
            <a:tailEnd/>
          </a:ln>
          <a:effec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fr-FR"/>
          </a:p>
        </p:txBody>
      </p:sp>
      <p:graphicFrame>
        <p:nvGraphicFramePr>
          <p:cNvPr id="112664" name="Group 24">
            <a:extLst>
              <a:ext uri="{FF2B5EF4-FFF2-40B4-BE49-F238E27FC236}">
                <a16:creationId xmlns:a16="http://schemas.microsoft.com/office/drawing/2014/main" id="{DA861E23-63A0-9443-854D-E1BA1FF81EAE}"/>
              </a:ext>
            </a:extLst>
          </p:cNvPr>
          <p:cNvGraphicFramePr>
            <a:graphicFrameLocks noGrp="1"/>
          </p:cNvGraphicFramePr>
          <p:nvPr>
            <p:extLst>
              <p:ext uri="{D42A27DB-BD31-4B8C-83A1-F6EECF244321}">
                <p14:modId xmlns:p14="http://schemas.microsoft.com/office/powerpoint/2010/main" val="3651856240"/>
              </p:ext>
            </p:extLst>
          </p:nvPr>
        </p:nvGraphicFramePr>
        <p:xfrm>
          <a:off x="5257800" y="304800"/>
          <a:ext cx="5181600" cy="1554594"/>
        </p:xfrm>
        <a:graphic>
          <a:graphicData uri="http://schemas.openxmlformats.org/drawingml/2006/table">
            <a:tbl>
              <a:tblPr/>
              <a:tblGrid>
                <a:gridCol w="1392238">
                  <a:extLst>
                    <a:ext uri="{9D8B030D-6E8A-4147-A177-3AD203B41FA5}">
                      <a16:colId xmlns:a16="http://schemas.microsoft.com/office/drawing/2014/main" val="20000"/>
                    </a:ext>
                  </a:extLst>
                </a:gridCol>
                <a:gridCol w="142716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65608">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2000" b="0" i="0" u="none" strike="noStrike" cap="none" normalizeH="0" baseline="0" dirty="0">
                          <a:ln>
                            <a:noFill/>
                          </a:ln>
                          <a:solidFill>
                            <a:schemeClr val="tx1"/>
                          </a:solidFill>
                          <a:effectLst/>
                          <a:latin typeface="Tempo Grunge" pitchFamily="82" charset="0"/>
                        </a:rPr>
                        <a:t>Code 1</a:t>
                      </a:r>
                    </a:p>
                  </a:txBody>
                  <a:tcPr marT="45701" marB="457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2000" b="0" i="0" u="none" strike="noStrike" cap="none" normalizeH="0" baseline="0">
                          <a:ln>
                            <a:noFill/>
                          </a:ln>
                          <a:solidFill>
                            <a:schemeClr val="tx1"/>
                          </a:solidFill>
                          <a:effectLst/>
                          <a:latin typeface="Tempo Grunge" pitchFamily="82" charset="0"/>
                        </a:rPr>
                        <a:t>Code 2</a:t>
                      </a:r>
                    </a:p>
                  </a:txBody>
                  <a:tcPr marT="45701" marB="4570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2000" b="0" i="0" u="none" strike="noStrike" cap="none" normalizeH="0" baseline="0" dirty="0">
                          <a:ln>
                            <a:noFill/>
                          </a:ln>
                          <a:solidFill>
                            <a:schemeClr val="tx1"/>
                          </a:solidFill>
                          <a:effectLst/>
                          <a:latin typeface="Tempo Grunge" pitchFamily="82" charset="0"/>
                        </a:rPr>
                        <a:t>Code 3</a:t>
                      </a:r>
                    </a:p>
                  </a:txBody>
                  <a:tcPr marT="45701" marB="4570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158392">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2000" b="1" i="0" u="none" strike="noStrike" cap="none" normalizeH="0" baseline="0">
                          <a:ln>
                            <a:noFill/>
                          </a:ln>
                          <a:solidFill>
                            <a:schemeClr val="tx1"/>
                          </a:solidFill>
                          <a:effectLst/>
                          <a:latin typeface="Tempo Grunge" pitchFamily="82" charset="0"/>
                        </a:rPr>
                        <a:t>88 %</a:t>
                      </a:r>
                    </a:p>
                  </a:txBody>
                  <a:tcPr marT="45701" marB="4570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2000" b="1" i="0" u="none" strike="noStrike" cap="none" normalizeH="0" baseline="0" dirty="0">
                          <a:ln>
                            <a:noFill/>
                          </a:ln>
                          <a:solidFill>
                            <a:schemeClr val="tx1"/>
                          </a:solidFill>
                          <a:effectLst/>
                          <a:latin typeface="Tempo Grunge" pitchFamily="82" charset="0"/>
                        </a:rPr>
                        <a:t>9 %</a:t>
                      </a:r>
                    </a:p>
                  </a:txBody>
                  <a:tcPr marT="45701" marB="4570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2000" b="1" i="0" u="none" strike="noStrike" cap="none" normalizeH="0" baseline="0" dirty="0">
                          <a:ln>
                            <a:noFill/>
                          </a:ln>
                          <a:solidFill>
                            <a:schemeClr val="tx1"/>
                          </a:solidFill>
                          <a:effectLst/>
                          <a:latin typeface="Tempo Grunge" pitchFamily="82" charset="0"/>
                        </a:rPr>
                        <a:t>3.1 &gt; 1,5 %</a:t>
                      </a:r>
                    </a:p>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2000" b="1" i="0" u="none" strike="noStrike" cap="none" normalizeH="0" baseline="0" dirty="0">
                          <a:ln>
                            <a:noFill/>
                          </a:ln>
                          <a:solidFill>
                            <a:schemeClr val="tx1"/>
                          </a:solidFill>
                          <a:effectLst/>
                          <a:latin typeface="Tempo Grunge" pitchFamily="82" charset="0"/>
                        </a:rPr>
                        <a:t>3.2 &gt; 1,5 %</a:t>
                      </a:r>
                    </a:p>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2000" b="1" i="0" u="none" strike="noStrike" cap="none" normalizeH="0" baseline="0" dirty="0">
                          <a:ln>
                            <a:noFill/>
                          </a:ln>
                          <a:solidFill>
                            <a:schemeClr val="tx1"/>
                          </a:solidFill>
                          <a:effectLst/>
                          <a:latin typeface="Tempo Grunge" pitchFamily="82" charset="0"/>
                        </a:rPr>
                        <a:t>3.3 et 3.4 &gt; 0%</a:t>
                      </a:r>
                    </a:p>
                  </a:txBody>
                  <a:tcPr marT="45701" marB="4570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12665" name="AutoShape 25">
            <a:extLst>
              <a:ext uri="{FF2B5EF4-FFF2-40B4-BE49-F238E27FC236}">
                <a16:creationId xmlns:a16="http://schemas.microsoft.com/office/drawing/2014/main" id="{6882684A-5064-A741-A0FD-11AF2725BD1D}"/>
              </a:ext>
            </a:extLst>
          </p:cNvPr>
          <p:cNvSpPr>
            <a:spLocks noChangeArrowheads="1"/>
          </p:cNvSpPr>
          <p:nvPr/>
        </p:nvSpPr>
        <p:spPr bwMode="auto">
          <a:xfrm>
            <a:off x="5410200" y="2514600"/>
            <a:ext cx="609600" cy="762000"/>
          </a:xfrm>
          <a:prstGeom prst="rightArrow">
            <a:avLst>
              <a:gd name="adj1" fmla="val 50000"/>
              <a:gd name="adj2" fmla="val 25000"/>
            </a:avLst>
          </a:prstGeom>
          <a:solidFill>
            <a:schemeClr val="accent6"/>
          </a:solidFill>
          <a:ln w="9525">
            <a:solidFill>
              <a:schemeClr val="accent6"/>
            </a:solidFill>
            <a:miter lim="800000"/>
            <a:headEnd/>
            <a:tailEnd/>
          </a:ln>
          <a:effec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fr-FR"/>
          </a:p>
        </p:txBody>
      </p:sp>
      <p:graphicFrame>
        <p:nvGraphicFramePr>
          <p:cNvPr id="112684" name="Group 44">
            <a:extLst>
              <a:ext uri="{FF2B5EF4-FFF2-40B4-BE49-F238E27FC236}">
                <a16:creationId xmlns:a16="http://schemas.microsoft.com/office/drawing/2014/main" id="{6AA6DADC-2DE5-2141-879D-20183C876F0D}"/>
              </a:ext>
            </a:extLst>
          </p:cNvPr>
          <p:cNvGraphicFramePr>
            <a:graphicFrameLocks noGrp="1"/>
          </p:cNvGraphicFramePr>
          <p:nvPr>
            <p:extLst>
              <p:ext uri="{D42A27DB-BD31-4B8C-83A1-F6EECF244321}">
                <p14:modId xmlns:p14="http://schemas.microsoft.com/office/powerpoint/2010/main" val="4135681975"/>
              </p:ext>
            </p:extLst>
          </p:nvPr>
        </p:nvGraphicFramePr>
        <p:xfrm>
          <a:off x="6172200" y="1981200"/>
          <a:ext cx="4267200" cy="1527208"/>
        </p:xfrm>
        <a:graphic>
          <a:graphicData uri="http://schemas.openxmlformats.org/drawingml/2006/table">
            <a:tbl>
              <a:tblPr/>
              <a:tblGrid>
                <a:gridCol w="1392238">
                  <a:extLst>
                    <a:ext uri="{9D8B030D-6E8A-4147-A177-3AD203B41FA5}">
                      <a16:colId xmlns:a16="http://schemas.microsoft.com/office/drawing/2014/main" val="20000"/>
                    </a:ext>
                  </a:extLst>
                </a:gridCol>
                <a:gridCol w="1427162">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20842">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1600" b="0" i="0" u="none" strike="noStrike" cap="none" normalizeH="0" baseline="0" dirty="0">
                          <a:ln>
                            <a:noFill/>
                          </a:ln>
                          <a:solidFill>
                            <a:schemeClr val="tx1"/>
                          </a:solidFill>
                          <a:effectLst/>
                          <a:latin typeface="Tempo Grunge" pitchFamily="82" charset="0"/>
                        </a:rPr>
                        <a:t>Code 1</a:t>
                      </a:r>
                    </a:p>
                  </a:txBody>
                  <a:tcPr marT="40105" marB="4010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1600" b="0" i="0" u="none" strike="noStrike" cap="none" normalizeH="0" baseline="0">
                          <a:ln>
                            <a:noFill/>
                          </a:ln>
                          <a:solidFill>
                            <a:schemeClr val="tx1"/>
                          </a:solidFill>
                          <a:effectLst/>
                          <a:latin typeface="Tempo Grunge" pitchFamily="82" charset="0"/>
                        </a:rPr>
                        <a:t>Code 2</a:t>
                      </a:r>
                    </a:p>
                  </a:txBody>
                  <a:tcPr marT="40105" marB="4010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1600" b="0" i="0" u="none" strike="noStrike" cap="none" normalizeH="0" baseline="0">
                          <a:ln>
                            <a:noFill/>
                          </a:ln>
                          <a:solidFill>
                            <a:schemeClr val="tx1"/>
                          </a:solidFill>
                          <a:effectLst/>
                          <a:latin typeface="Tempo Grunge" pitchFamily="82" charset="0"/>
                        </a:rPr>
                        <a:t>Code 3.1</a:t>
                      </a:r>
                    </a:p>
                  </a:txBody>
                  <a:tcPr marT="40105" marB="4010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3158">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1200" b="1" i="0" u="none" strike="noStrike" cap="none" normalizeH="0" baseline="0" dirty="0">
                          <a:ln>
                            <a:noFill/>
                          </a:ln>
                          <a:solidFill>
                            <a:schemeClr val="tx1"/>
                          </a:solidFill>
                          <a:effectLst/>
                          <a:latin typeface="Tempo Grunge" pitchFamily="82" charset="0"/>
                        </a:rPr>
                        <a:t>63 % proposent une explication cohérente (« pousser avec sa force »)</a:t>
                      </a:r>
                    </a:p>
                  </a:txBody>
                  <a:tcPr marT="40105" marB="4010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1200" b="1" i="0" u="none" strike="noStrike" cap="none" normalizeH="0" baseline="0" dirty="0">
                          <a:ln>
                            <a:noFill/>
                          </a:ln>
                          <a:solidFill>
                            <a:schemeClr val="tx1"/>
                          </a:solidFill>
                          <a:effectLst/>
                          <a:latin typeface="Tempo Grunge" pitchFamily="82" charset="0"/>
                        </a:rPr>
                        <a:t>70 % proposent une explication cohérente (utilisation du verbe « grandir »)</a:t>
                      </a:r>
                    </a:p>
                  </a:txBody>
                  <a:tcPr marT="40105" marB="4010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75000"/>
                        <a:buFont typeface="Wingdings" pitchFamily="2" charset="2"/>
                        <a:defRPr sz="2800">
                          <a:solidFill>
                            <a:schemeClr val="tx1"/>
                          </a:solidFill>
                          <a:latin typeface="Verdana" pitchFamily="34" charset="0"/>
                        </a:defRPr>
                      </a:lvl1pPr>
                      <a:lvl2pPr>
                        <a:spcBef>
                          <a:spcPct val="20000"/>
                        </a:spcBef>
                        <a:buClr>
                          <a:schemeClr val="folHlink"/>
                        </a:buClr>
                        <a:buSzPct val="70000"/>
                        <a:buFont typeface="Wingdings" pitchFamily="2" charset="2"/>
                        <a:defRPr sz="2400">
                          <a:solidFill>
                            <a:schemeClr val="tx1"/>
                          </a:solidFill>
                          <a:latin typeface="Verdana" pitchFamily="34" charset="0"/>
                        </a:defRPr>
                      </a:lvl2pPr>
                      <a:lvl3pPr>
                        <a:spcBef>
                          <a:spcPct val="20000"/>
                        </a:spcBef>
                        <a:buClr>
                          <a:schemeClr val="tx2"/>
                        </a:buClr>
                        <a:defRPr sz="2000">
                          <a:solidFill>
                            <a:schemeClr val="tx1"/>
                          </a:solidFill>
                          <a:latin typeface="Verdana" pitchFamily="34" charset="0"/>
                        </a:defRPr>
                      </a:lvl3pPr>
                      <a:lvl4pPr>
                        <a:spcBef>
                          <a:spcPct val="20000"/>
                        </a:spcBef>
                        <a:buClr>
                          <a:schemeClr val="hlink"/>
                        </a:buClr>
                        <a:defRPr>
                          <a:solidFill>
                            <a:schemeClr val="tx1"/>
                          </a:solidFill>
                          <a:latin typeface="Verdana" pitchFamily="34" charset="0"/>
                        </a:defRPr>
                      </a:lvl4pPr>
                      <a:lvl5pPr>
                        <a:spcBef>
                          <a:spcPct val="20000"/>
                        </a:spcBef>
                        <a:buClr>
                          <a:schemeClr val="tx1"/>
                        </a:buClr>
                        <a:buSzPct val="85000"/>
                        <a:defRPr>
                          <a:solidFill>
                            <a:schemeClr val="tx1"/>
                          </a:solidFill>
                          <a:latin typeface="Verdana" pitchFamily="34" charset="0"/>
                        </a:defRPr>
                      </a:lvl5pPr>
                      <a:lvl6pPr fontAlgn="base">
                        <a:spcBef>
                          <a:spcPct val="20000"/>
                        </a:spcBef>
                        <a:spcAft>
                          <a:spcPct val="0"/>
                        </a:spcAft>
                        <a:buClr>
                          <a:schemeClr val="tx1"/>
                        </a:buClr>
                        <a:buSzPct val="85000"/>
                        <a:defRPr>
                          <a:solidFill>
                            <a:schemeClr val="tx1"/>
                          </a:solidFill>
                          <a:latin typeface="Verdana" pitchFamily="34" charset="0"/>
                        </a:defRPr>
                      </a:lvl6pPr>
                      <a:lvl7pPr fontAlgn="base">
                        <a:spcBef>
                          <a:spcPct val="20000"/>
                        </a:spcBef>
                        <a:spcAft>
                          <a:spcPct val="0"/>
                        </a:spcAft>
                        <a:buClr>
                          <a:schemeClr val="tx1"/>
                        </a:buClr>
                        <a:buSzPct val="85000"/>
                        <a:defRPr>
                          <a:solidFill>
                            <a:schemeClr val="tx1"/>
                          </a:solidFill>
                          <a:latin typeface="Verdana" pitchFamily="34" charset="0"/>
                        </a:defRPr>
                      </a:lvl7pPr>
                      <a:lvl8pPr fontAlgn="base">
                        <a:spcBef>
                          <a:spcPct val="20000"/>
                        </a:spcBef>
                        <a:spcAft>
                          <a:spcPct val="0"/>
                        </a:spcAft>
                        <a:buClr>
                          <a:schemeClr val="tx1"/>
                        </a:buClr>
                        <a:buSzPct val="85000"/>
                        <a:defRPr>
                          <a:solidFill>
                            <a:schemeClr val="tx1"/>
                          </a:solidFill>
                          <a:latin typeface="Verdana" pitchFamily="34" charset="0"/>
                        </a:defRPr>
                      </a:lvl8pPr>
                      <a:lvl9pPr fontAlgn="base">
                        <a:spcBef>
                          <a:spcPct val="20000"/>
                        </a:spcBef>
                        <a:spcAft>
                          <a:spcPct val="0"/>
                        </a:spcAft>
                        <a:buClr>
                          <a:schemeClr val="tx1"/>
                        </a:buClr>
                        <a:buSzPct val="85000"/>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fr-FR" altLang="fr-FR" sz="1200" b="1" i="0" u="none" strike="noStrike" cap="none" normalizeH="0" baseline="0" dirty="0">
                          <a:ln>
                            <a:noFill/>
                          </a:ln>
                          <a:solidFill>
                            <a:schemeClr val="tx1"/>
                          </a:solidFill>
                          <a:effectLst/>
                          <a:latin typeface="Tempo Grunge" pitchFamily="82" charset="0"/>
                        </a:rPr>
                        <a:t>44 % proposent une explication qui fait référence à la voix (X pousse un cri)</a:t>
                      </a:r>
                    </a:p>
                  </a:txBody>
                  <a:tcPr marT="40105" marB="4010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2685" name="AutoShape 45">
            <a:extLst>
              <a:ext uri="{FF2B5EF4-FFF2-40B4-BE49-F238E27FC236}">
                <a16:creationId xmlns:a16="http://schemas.microsoft.com/office/drawing/2014/main" id="{042700F0-501F-FF47-82AA-0992F164FB30}"/>
              </a:ext>
            </a:extLst>
          </p:cNvPr>
          <p:cNvSpPr>
            <a:spLocks noChangeArrowheads="1"/>
          </p:cNvSpPr>
          <p:nvPr/>
        </p:nvSpPr>
        <p:spPr bwMode="auto">
          <a:xfrm>
            <a:off x="6400800" y="4038600"/>
            <a:ext cx="609600" cy="762000"/>
          </a:xfrm>
          <a:prstGeom prst="rightArrow">
            <a:avLst>
              <a:gd name="adj1" fmla="val 50000"/>
              <a:gd name="adj2" fmla="val 25000"/>
            </a:avLst>
          </a:prstGeom>
          <a:solidFill>
            <a:schemeClr val="accent6"/>
          </a:solidFill>
          <a:ln w="9525">
            <a:solidFill>
              <a:schemeClr val="accent6"/>
            </a:solidFill>
            <a:miter lim="800000"/>
            <a:headEnd/>
            <a:tailEnd/>
          </a:ln>
          <a:effec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fr-FR"/>
          </a:p>
        </p:txBody>
      </p:sp>
      <p:sp>
        <p:nvSpPr>
          <p:cNvPr id="112686" name="Rectangle 46">
            <a:extLst>
              <a:ext uri="{FF2B5EF4-FFF2-40B4-BE49-F238E27FC236}">
                <a16:creationId xmlns:a16="http://schemas.microsoft.com/office/drawing/2014/main" id="{B3B1AD04-61B1-9543-BD69-7DEE9197201A}"/>
              </a:ext>
            </a:extLst>
          </p:cNvPr>
          <p:cNvSpPr>
            <a:spLocks noChangeArrowheads="1"/>
          </p:cNvSpPr>
          <p:nvPr/>
        </p:nvSpPr>
        <p:spPr bwMode="auto">
          <a:xfrm>
            <a:off x="7086600" y="3810000"/>
            <a:ext cx="4766094" cy="1477328"/>
          </a:xfrm>
          <a:prstGeom prst="rect">
            <a:avLst/>
          </a:prstGeom>
          <a:noFill/>
          <a:ln w="12700">
            <a:solidFill>
              <a:schemeClr val="tx1"/>
            </a:solidFill>
            <a:miter lim="800000"/>
            <a:headEnd/>
            <a:tailEnd/>
          </a:ln>
          <a:effec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fr-FR" altLang="fr-FR" sz="1800" dirty="0">
                <a:latin typeface="Tempo Grunge" pitchFamily="82" charset="0"/>
              </a:rPr>
              <a:t>Introduction de l’analyse syntaxique pour compléter l’analyse par le sens : </a:t>
            </a:r>
          </a:p>
          <a:p>
            <a:pPr eaLnBrk="1" hangingPunct="1"/>
            <a:r>
              <a:rPr lang="fr-FR" altLang="fr-FR" sz="1800" dirty="0">
                <a:latin typeface="Tempo Grunge" pitchFamily="82" charset="0"/>
              </a:rPr>
              <a:t>Code 1 &gt; GN « pousser » GN (L’enfant pousse la chaise.)</a:t>
            </a:r>
          </a:p>
          <a:p>
            <a:pPr eaLnBrk="1" hangingPunct="1"/>
            <a:r>
              <a:rPr lang="fr-FR" altLang="fr-FR" sz="1800" dirty="0">
                <a:latin typeface="Tempo Grunge" pitchFamily="82" charset="0"/>
              </a:rPr>
              <a:t>Code 2 &gt; GN « pousser » (La  plante pousse)</a:t>
            </a:r>
          </a:p>
        </p:txBody>
      </p:sp>
      <p:sp>
        <p:nvSpPr>
          <p:cNvPr id="112687" name="AutoShape 47">
            <a:extLst>
              <a:ext uri="{FF2B5EF4-FFF2-40B4-BE49-F238E27FC236}">
                <a16:creationId xmlns:a16="http://schemas.microsoft.com/office/drawing/2014/main" id="{A65E104C-8797-A248-AD66-C65900C1D9D1}"/>
              </a:ext>
            </a:extLst>
          </p:cNvPr>
          <p:cNvSpPr>
            <a:spLocks noChangeArrowheads="1"/>
          </p:cNvSpPr>
          <p:nvPr/>
        </p:nvSpPr>
        <p:spPr bwMode="auto">
          <a:xfrm>
            <a:off x="6629400" y="5638800"/>
            <a:ext cx="609600" cy="762000"/>
          </a:xfrm>
          <a:prstGeom prst="rightArrow">
            <a:avLst>
              <a:gd name="adj1" fmla="val 50000"/>
              <a:gd name="adj2" fmla="val 25000"/>
            </a:avLst>
          </a:prstGeom>
          <a:solidFill>
            <a:schemeClr val="accent6"/>
          </a:solidFill>
          <a:ln w="9525">
            <a:solidFill>
              <a:schemeClr val="accent6"/>
            </a:solidFill>
            <a:miter lim="800000"/>
            <a:headEnd/>
            <a:tailEnd/>
          </a:ln>
          <a:effec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fr-FR"/>
          </a:p>
        </p:txBody>
      </p:sp>
      <p:sp>
        <p:nvSpPr>
          <p:cNvPr id="112688" name="Rectangle 48">
            <a:extLst>
              <a:ext uri="{FF2B5EF4-FFF2-40B4-BE49-F238E27FC236}">
                <a16:creationId xmlns:a16="http://schemas.microsoft.com/office/drawing/2014/main" id="{9492F0B7-8A7C-6246-A807-0ECD6BDE45E4}"/>
              </a:ext>
            </a:extLst>
          </p:cNvPr>
          <p:cNvSpPr>
            <a:spLocks noChangeArrowheads="1"/>
          </p:cNvSpPr>
          <p:nvPr/>
        </p:nvSpPr>
        <p:spPr bwMode="auto">
          <a:xfrm>
            <a:off x="7315200" y="5384800"/>
            <a:ext cx="3200400" cy="1477328"/>
          </a:xfrm>
          <a:prstGeom prst="rect">
            <a:avLst/>
          </a:prstGeom>
          <a:noFill/>
          <a:ln w="12700">
            <a:solidFill>
              <a:schemeClr val="tx1"/>
            </a:solidFill>
            <a:miter lim="800000"/>
            <a:headEnd/>
            <a:tailEnd/>
          </a:ln>
          <a:effectLst/>
        </p:spPr>
        <p:txBody>
          <a:bodyPr>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fr-FR" altLang="fr-FR" sz="1800" dirty="0">
                <a:latin typeface="Tempo Grunge" pitchFamily="82" charset="0"/>
              </a:rPr>
              <a:t>Analyse syntaxique et sémantiques des autres cas =&gt; transitifs / crier – inciter – énerver – soupirer – encourager…</a:t>
            </a:r>
          </a:p>
        </p:txBody>
      </p:sp>
    </p:spTree>
    <p:extLst>
      <p:ext uri="{BB962C8B-B14F-4D97-AF65-F5344CB8AC3E}">
        <p14:creationId xmlns:p14="http://schemas.microsoft.com/office/powerpoint/2010/main" val="258303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fill="hold"/>
                                        <p:tgtEl>
                                          <p:spTgt spid="112642"/>
                                        </p:tgtEl>
                                        <p:attrNameLst>
                                          <p:attrName>ppt_x</p:attrName>
                                        </p:attrNameLst>
                                      </p:cBhvr>
                                      <p:tavLst>
                                        <p:tav tm="0">
                                          <p:val>
                                            <p:strVal val="#ppt_x"/>
                                          </p:val>
                                        </p:tav>
                                        <p:tav tm="100000">
                                          <p:val>
                                            <p:strVal val="#ppt_x"/>
                                          </p:val>
                                        </p:tav>
                                      </p:tavLst>
                                    </p:anim>
                                    <p:anim calcmode="lin" valueType="num">
                                      <p:cBhvr additive="base">
                                        <p:cTn id="8" dur="500" fill="hold"/>
                                        <p:tgtEl>
                                          <p:spTgt spid="1126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47"/>
                                        </p:tgtEl>
                                        <p:attrNameLst>
                                          <p:attrName>style.visibility</p:attrName>
                                        </p:attrNameLst>
                                      </p:cBhvr>
                                      <p:to>
                                        <p:strVal val="visible"/>
                                      </p:to>
                                    </p:set>
                                    <p:anim calcmode="lin" valueType="num">
                                      <p:cBhvr additive="base">
                                        <p:cTn id="11" dur="500" fill="hold"/>
                                        <p:tgtEl>
                                          <p:spTgt spid="112647"/>
                                        </p:tgtEl>
                                        <p:attrNameLst>
                                          <p:attrName>ppt_x</p:attrName>
                                        </p:attrNameLst>
                                      </p:cBhvr>
                                      <p:tavLst>
                                        <p:tav tm="0">
                                          <p:val>
                                            <p:strVal val="#ppt_x"/>
                                          </p:val>
                                        </p:tav>
                                        <p:tav tm="100000">
                                          <p:val>
                                            <p:strVal val="#ppt_x"/>
                                          </p:val>
                                        </p:tav>
                                      </p:tavLst>
                                    </p:anim>
                                    <p:anim calcmode="lin" valueType="num">
                                      <p:cBhvr additive="base">
                                        <p:cTn id="12" dur="500" fill="hold"/>
                                        <p:tgtEl>
                                          <p:spTgt spid="11264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64"/>
                                        </p:tgtEl>
                                        <p:attrNameLst>
                                          <p:attrName>style.visibility</p:attrName>
                                        </p:attrNameLst>
                                      </p:cBhvr>
                                      <p:to>
                                        <p:strVal val="visible"/>
                                      </p:to>
                                    </p:set>
                                    <p:anim calcmode="lin" valueType="num">
                                      <p:cBhvr additive="base">
                                        <p:cTn id="15" dur="500" fill="hold"/>
                                        <p:tgtEl>
                                          <p:spTgt spid="112664"/>
                                        </p:tgtEl>
                                        <p:attrNameLst>
                                          <p:attrName>ppt_x</p:attrName>
                                        </p:attrNameLst>
                                      </p:cBhvr>
                                      <p:tavLst>
                                        <p:tav tm="0">
                                          <p:val>
                                            <p:strVal val="#ppt_x"/>
                                          </p:val>
                                        </p:tav>
                                        <p:tav tm="100000">
                                          <p:val>
                                            <p:strVal val="#ppt_x"/>
                                          </p:val>
                                        </p:tav>
                                      </p:tavLst>
                                    </p:anim>
                                    <p:anim calcmode="lin" valueType="num">
                                      <p:cBhvr additive="base">
                                        <p:cTn id="16" dur="500" fill="hold"/>
                                        <p:tgtEl>
                                          <p:spTgt spid="11266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2643"/>
                                        </p:tgtEl>
                                        <p:attrNameLst>
                                          <p:attrName>style.visibility</p:attrName>
                                        </p:attrNameLst>
                                      </p:cBhvr>
                                      <p:to>
                                        <p:strVal val="visible"/>
                                      </p:to>
                                    </p:set>
                                    <p:animEffect transition="in" filter="circle(in)">
                                      <p:cBhvr>
                                        <p:cTn id="21" dur="2000"/>
                                        <p:tgtEl>
                                          <p:spTgt spid="11264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2665"/>
                                        </p:tgtEl>
                                        <p:attrNameLst>
                                          <p:attrName>style.visibility</p:attrName>
                                        </p:attrNameLst>
                                      </p:cBhvr>
                                      <p:to>
                                        <p:strVal val="visible"/>
                                      </p:to>
                                    </p:set>
                                    <p:animEffect transition="in" filter="circle(in)">
                                      <p:cBhvr>
                                        <p:cTn id="24" dur="2000"/>
                                        <p:tgtEl>
                                          <p:spTgt spid="112665"/>
                                        </p:tgtEl>
                                      </p:cBhvr>
                                    </p:animEffect>
                                  </p:childTnLst>
                                </p:cTn>
                              </p:par>
                              <p:par>
                                <p:cTn id="25" presetID="6" presetClass="entr" presetSubtype="16" fill="hold" nodeType="withEffect">
                                  <p:stCondLst>
                                    <p:cond delay="0"/>
                                  </p:stCondLst>
                                  <p:childTnLst>
                                    <p:set>
                                      <p:cBhvr>
                                        <p:cTn id="26" dur="1" fill="hold">
                                          <p:stCondLst>
                                            <p:cond delay="0"/>
                                          </p:stCondLst>
                                        </p:cTn>
                                        <p:tgtEl>
                                          <p:spTgt spid="112684"/>
                                        </p:tgtEl>
                                        <p:attrNameLst>
                                          <p:attrName>style.visibility</p:attrName>
                                        </p:attrNameLst>
                                      </p:cBhvr>
                                      <p:to>
                                        <p:strVal val="visible"/>
                                      </p:to>
                                    </p:set>
                                    <p:animEffect transition="in" filter="circle(in)">
                                      <p:cBhvr>
                                        <p:cTn id="27" dur="2000"/>
                                        <p:tgtEl>
                                          <p:spTgt spid="112684"/>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12645"/>
                                        </p:tgtEl>
                                        <p:attrNameLst>
                                          <p:attrName>style.visibility</p:attrName>
                                        </p:attrNameLst>
                                      </p:cBhvr>
                                      <p:to>
                                        <p:strVal val="visible"/>
                                      </p:to>
                                    </p:set>
                                    <p:animEffect transition="in" filter="fade">
                                      <p:cBhvr>
                                        <p:cTn id="32" dur="2000"/>
                                        <p:tgtEl>
                                          <p:spTgt spid="112645"/>
                                        </p:tgtEl>
                                      </p:cBhvr>
                                    </p:animEffect>
                                    <p:anim calcmode="lin" valueType="num">
                                      <p:cBhvr>
                                        <p:cTn id="33" dur="2000" fill="hold"/>
                                        <p:tgtEl>
                                          <p:spTgt spid="112645"/>
                                        </p:tgtEl>
                                        <p:attrNameLst>
                                          <p:attrName>ppt_w</p:attrName>
                                        </p:attrNameLst>
                                      </p:cBhvr>
                                      <p:tavLst>
                                        <p:tav tm="0" fmla="#ppt_w*sin(2.5*pi*$)">
                                          <p:val>
                                            <p:fltVal val="0"/>
                                          </p:val>
                                        </p:tav>
                                        <p:tav tm="100000">
                                          <p:val>
                                            <p:fltVal val="1"/>
                                          </p:val>
                                        </p:tav>
                                      </p:tavLst>
                                    </p:anim>
                                    <p:anim calcmode="lin" valueType="num">
                                      <p:cBhvr>
                                        <p:cTn id="34" dur="2000" fill="hold"/>
                                        <p:tgtEl>
                                          <p:spTgt spid="112645"/>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12685"/>
                                        </p:tgtEl>
                                        <p:attrNameLst>
                                          <p:attrName>style.visibility</p:attrName>
                                        </p:attrNameLst>
                                      </p:cBhvr>
                                      <p:to>
                                        <p:strVal val="visible"/>
                                      </p:to>
                                    </p:set>
                                    <p:animEffect transition="in" filter="fade">
                                      <p:cBhvr>
                                        <p:cTn id="37" dur="2000"/>
                                        <p:tgtEl>
                                          <p:spTgt spid="112685"/>
                                        </p:tgtEl>
                                      </p:cBhvr>
                                    </p:animEffect>
                                    <p:anim calcmode="lin" valueType="num">
                                      <p:cBhvr>
                                        <p:cTn id="38" dur="2000" fill="hold"/>
                                        <p:tgtEl>
                                          <p:spTgt spid="112685"/>
                                        </p:tgtEl>
                                        <p:attrNameLst>
                                          <p:attrName>ppt_w</p:attrName>
                                        </p:attrNameLst>
                                      </p:cBhvr>
                                      <p:tavLst>
                                        <p:tav tm="0" fmla="#ppt_w*sin(2.5*pi*$)">
                                          <p:val>
                                            <p:fltVal val="0"/>
                                          </p:val>
                                        </p:tav>
                                        <p:tav tm="100000">
                                          <p:val>
                                            <p:fltVal val="1"/>
                                          </p:val>
                                        </p:tav>
                                      </p:tavLst>
                                    </p:anim>
                                    <p:anim calcmode="lin" valueType="num">
                                      <p:cBhvr>
                                        <p:cTn id="39" dur="2000" fill="hold"/>
                                        <p:tgtEl>
                                          <p:spTgt spid="112685"/>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12686"/>
                                        </p:tgtEl>
                                        <p:attrNameLst>
                                          <p:attrName>style.visibility</p:attrName>
                                        </p:attrNameLst>
                                      </p:cBhvr>
                                      <p:to>
                                        <p:strVal val="visible"/>
                                      </p:to>
                                    </p:set>
                                    <p:animEffect transition="in" filter="fade">
                                      <p:cBhvr>
                                        <p:cTn id="42" dur="2000"/>
                                        <p:tgtEl>
                                          <p:spTgt spid="112686"/>
                                        </p:tgtEl>
                                      </p:cBhvr>
                                    </p:animEffect>
                                    <p:anim calcmode="lin" valueType="num">
                                      <p:cBhvr>
                                        <p:cTn id="43" dur="2000" fill="hold"/>
                                        <p:tgtEl>
                                          <p:spTgt spid="112686"/>
                                        </p:tgtEl>
                                        <p:attrNameLst>
                                          <p:attrName>ppt_w</p:attrName>
                                        </p:attrNameLst>
                                      </p:cBhvr>
                                      <p:tavLst>
                                        <p:tav tm="0" fmla="#ppt_w*sin(2.5*pi*$)">
                                          <p:val>
                                            <p:fltVal val="0"/>
                                          </p:val>
                                        </p:tav>
                                        <p:tav tm="100000">
                                          <p:val>
                                            <p:fltVal val="1"/>
                                          </p:val>
                                        </p:tav>
                                      </p:tavLst>
                                    </p:anim>
                                    <p:anim calcmode="lin" valueType="num">
                                      <p:cBhvr>
                                        <p:cTn id="44" dur="2000" fill="hold"/>
                                        <p:tgtEl>
                                          <p:spTgt spid="11268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12646"/>
                                        </p:tgtEl>
                                        <p:attrNameLst>
                                          <p:attrName>style.visibility</p:attrName>
                                        </p:attrNameLst>
                                      </p:cBhvr>
                                      <p:to>
                                        <p:strVal val="visible"/>
                                      </p:to>
                                    </p:set>
                                    <p:anim calcmode="lin" valueType="num">
                                      <p:cBhvr>
                                        <p:cTn id="49" dur="500" fill="hold"/>
                                        <p:tgtEl>
                                          <p:spTgt spid="112646"/>
                                        </p:tgtEl>
                                        <p:attrNameLst>
                                          <p:attrName>ppt_w</p:attrName>
                                        </p:attrNameLst>
                                      </p:cBhvr>
                                      <p:tavLst>
                                        <p:tav tm="0">
                                          <p:val>
                                            <p:fltVal val="0"/>
                                          </p:val>
                                        </p:tav>
                                        <p:tav tm="100000">
                                          <p:val>
                                            <p:strVal val="#ppt_w"/>
                                          </p:val>
                                        </p:tav>
                                      </p:tavLst>
                                    </p:anim>
                                    <p:anim calcmode="lin" valueType="num">
                                      <p:cBhvr>
                                        <p:cTn id="50" dur="500" fill="hold"/>
                                        <p:tgtEl>
                                          <p:spTgt spid="112646"/>
                                        </p:tgtEl>
                                        <p:attrNameLst>
                                          <p:attrName>ppt_h</p:attrName>
                                        </p:attrNameLst>
                                      </p:cBhvr>
                                      <p:tavLst>
                                        <p:tav tm="0">
                                          <p:val>
                                            <p:fltVal val="0"/>
                                          </p:val>
                                        </p:tav>
                                        <p:tav tm="100000">
                                          <p:val>
                                            <p:strVal val="#ppt_h"/>
                                          </p:val>
                                        </p:tav>
                                      </p:tavLst>
                                    </p:anim>
                                    <p:anim calcmode="lin" valueType="num">
                                      <p:cBhvr>
                                        <p:cTn id="51" dur="500" fill="hold"/>
                                        <p:tgtEl>
                                          <p:spTgt spid="112646"/>
                                        </p:tgtEl>
                                        <p:attrNameLst>
                                          <p:attrName>style.rotation</p:attrName>
                                        </p:attrNameLst>
                                      </p:cBhvr>
                                      <p:tavLst>
                                        <p:tav tm="0">
                                          <p:val>
                                            <p:fltVal val="360"/>
                                          </p:val>
                                        </p:tav>
                                        <p:tav tm="100000">
                                          <p:val>
                                            <p:fltVal val="0"/>
                                          </p:val>
                                        </p:tav>
                                      </p:tavLst>
                                    </p:anim>
                                    <p:animEffect transition="in" filter="fade">
                                      <p:cBhvr>
                                        <p:cTn id="52" dur="500"/>
                                        <p:tgtEl>
                                          <p:spTgt spid="112646"/>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12688"/>
                                        </p:tgtEl>
                                        <p:attrNameLst>
                                          <p:attrName>style.visibility</p:attrName>
                                        </p:attrNameLst>
                                      </p:cBhvr>
                                      <p:to>
                                        <p:strVal val="visible"/>
                                      </p:to>
                                    </p:set>
                                    <p:anim calcmode="lin" valueType="num">
                                      <p:cBhvr>
                                        <p:cTn id="55" dur="500" fill="hold"/>
                                        <p:tgtEl>
                                          <p:spTgt spid="112688"/>
                                        </p:tgtEl>
                                        <p:attrNameLst>
                                          <p:attrName>ppt_w</p:attrName>
                                        </p:attrNameLst>
                                      </p:cBhvr>
                                      <p:tavLst>
                                        <p:tav tm="0">
                                          <p:val>
                                            <p:fltVal val="0"/>
                                          </p:val>
                                        </p:tav>
                                        <p:tav tm="100000">
                                          <p:val>
                                            <p:strVal val="#ppt_w"/>
                                          </p:val>
                                        </p:tav>
                                      </p:tavLst>
                                    </p:anim>
                                    <p:anim calcmode="lin" valueType="num">
                                      <p:cBhvr>
                                        <p:cTn id="56" dur="500" fill="hold"/>
                                        <p:tgtEl>
                                          <p:spTgt spid="112688"/>
                                        </p:tgtEl>
                                        <p:attrNameLst>
                                          <p:attrName>ppt_h</p:attrName>
                                        </p:attrNameLst>
                                      </p:cBhvr>
                                      <p:tavLst>
                                        <p:tav tm="0">
                                          <p:val>
                                            <p:fltVal val="0"/>
                                          </p:val>
                                        </p:tav>
                                        <p:tav tm="100000">
                                          <p:val>
                                            <p:strVal val="#ppt_h"/>
                                          </p:val>
                                        </p:tav>
                                      </p:tavLst>
                                    </p:anim>
                                    <p:anim calcmode="lin" valueType="num">
                                      <p:cBhvr>
                                        <p:cTn id="57" dur="500" fill="hold"/>
                                        <p:tgtEl>
                                          <p:spTgt spid="112688"/>
                                        </p:tgtEl>
                                        <p:attrNameLst>
                                          <p:attrName>style.rotation</p:attrName>
                                        </p:attrNameLst>
                                      </p:cBhvr>
                                      <p:tavLst>
                                        <p:tav tm="0">
                                          <p:val>
                                            <p:fltVal val="360"/>
                                          </p:val>
                                        </p:tav>
                                        <p:tav tm="100000">
                                          <p:val>
                                            <p:fltVal val="0"/>
                                          </p:val>
                                        </p:tav>
                                      </p:tavLst>
                                    </p:anim>
                                    <p:animEffect transition="in" filter="fade">
                                      <p:cBhvr>
                                        <p:cTn id="58" dur="500"/>
                                        <p:tgtEl>
                                          <p:spTgt spid="112688"/>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12687"/>
                                        </p:tgtEl>
                                        <p:attrNameLst>
                                          <p:attrName>style.visibility</p:attrName>
                                        </p:attrNameLst>
                                      </p:cBhvr>
                                      <p:to>
                                        <p:strVal val="visible"/>
                                      </p:to>
                                    </p:set>
                                    <p:anim calcmode="lin" valueType="num">
                                      <p:cBhvr>
                                        <p:cTn id="61" dur="500" fill="hold"/>
                                        <p:tgtEl>
                                          <p:spTgt spid="112687"/>
                                        </p:tgtEl>
                                        <p:attrNameLst>
                                          <p:attrName>ppt_w</p:attrName>
                                        </p:attrNameLst>
                                      </p:cBhvr>
                                      <p:tavLst>
                                        <p:tav tm="0">
                                          <p:val>
                                            <p:fltVal val="0"/>
                                          </p:val>
                                        </p:tav>
                                        <p:tav tm="100000">
                                          <p:val>
                                            <p:strVal val="#ppt_w"/>
                                          </p:val>
                                        </p:tav>
                                      </p:tavLst>
                                    </p:anim>
                                    <p:anim calcmode="lin" valueType="num">
                                      <p:cBhvr>
                                        <p:cTn id="62" dur="500" fill="hold"/>
                                        <p:tgtEl>
                                          <p:spTgt spid="112687"/>
                                        </p:tgtEl>
                                        <p:attrNameLst>
                                          <p:attrName>ppt_h</p:attrName>
                                        </p:attrNameLst>
                                      </p:cBhvr>
                                      <p:tavLst>
                                        <p:tav tm="0">
                                          <p:val>
                                            <p:fltVal val="0"/>
                                          </p:val>
                                        </p:tav>
                                        <p:tav tm="100000">
                                          <p:val>
                                            <p:strVal val="#ppt_h"/>
                                          </p:val>
                                        </p:tav>
                                      </p:tavLst>
                                    </p:anim>
                                    <p:anim calcmode="lin" valueType="num">
                                      <p:cBhvr>
                                        <p:cTn id="63" dur="500" fill="hold"/>
                                        <p:tgtEl>
                                          <p:spTgt spid="112687"/>
                                        </p:tgtEl>
                                        <p:attrNameLst>
                                          <p:attrName>style.rotation</p:attrName>
                                        </p:attrNameLst>
                                      </p:cBhvr>
                                      <p:tavLst>
                                        <p:tav tm="0">
                                          <p:val>
                                            <p:fltVal val="360"/>
                                          </p:val>
                                        </p:tav>
                                        <p:tav tm="100000">
                                          <p:val>
                                            <p:fltVal val="0"/>
                                          </p:val>
                                        </p:tav>
                                      </p:tavLst>
                                    </p:anim>
                                    <p:animEffect transition="in" filter="fade">
                                      <p:cBhvr>
                                        <p:cTn id="64" dur="500"/>
                                        <p:tgtEl>
                                          <p:spTgt spid="112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p:bldP spid="112643" grpId="0" animBg="1"/>
      <p:bldP spid="112645" grpId="0" animBg="1"/>
      <p:bldP spid="112646" grpId="0" animBg="1"/>
      <p:bldP spid="112647" grpId="0" animBg="1"/>
      <p:bldP spid="112665" grpId="0" animBg="1"/>
      <p:bldP spid="112685" grpId="0" animBg="1"/>
      <p:bldP spid="112686" grpId="0" animBg="1"/>
      <p:bldP spid="112687" grpId="0" animBg="1"/>
      <p:bldP spid="1126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29BC18-2046-E047-AE40-1ED7F32590BF}"/>
              </a:ext>
            </a:extLst>
          </p:cNvPr>
          <p:cNvPicPr>
            <a:picLocks noChangeAspect="1"/>
          </p:cNvPicPr>
          <p:nvPr/>
        </p:nvPicPr>
        <p:blipFill>
          <a:blip r:embed="rId2"/>
          <a:stretch>
            <a:fillRect/>
          </a:stretch>
        </p:blipFill>
        <p:spPr>
          <a:xfrm>
            <a:off x="2868786" y="0"/>
            <a:ext cx="9323214" cy="5378185"/>
          </a:xfrm>
          <a:prstGeom prst="rect">
            <a:avLst/>
          </a:prstGeom>
        </p:spPr>
      </p:pic>
      <p:sp>
        <p:nvSpPr>
          <p:cNvPr id="6" name="Rectangle 5">
            <a:extLst>
              <a:ext uri="{FF2B5EF4-FFF2-40B4-BE49-F238E27FC236}">
                <a16:creationId xmlns:a16="http://schemas.microsoft.com/office/drawing/2014/main" id="{BF45A790-0D93-C248-8E1E-C958B0A61783}"/>
              </a:ext>
            </a:extLst>
          </p:cNvPr>
          <p:cNvSpPr/>
          <p:nvPr/>
        </p:nvSpPr>
        <p:spPr>
          <a:xfrm>
            <a:off x="154575" y="411557"/>
            <a:ext cx="3045825" cy="4154984"/>
          </a:xfrm>
          <a:prstGeom prst="rect">
            <a:avLst/>
          </a:prstGeom>
        </p:spPr>
        <p:txBody>
          <a:bodyPr wrap="square">
            <a:spAutoFit/>
          </a:bodyPr>
          <a:lstStyle/>
          <a:p>
            <a:r>
              <a:rPr lang="fr-FR" sz="2400" dirty="0">
                <a:solidFill>
                  <a:srgbClr val="000000"/>
                </a:solidFill>
                <a:latin typeface="Bell MT" panose="02020503060305020303" pitchFamily="18" charset="77"/>
              </a:rPr>
              <a:t>Des leçons et activités spécifiques et </a:t>
            </a:r>
            <a:r>
              <a:rPr lang="fr-FR" sz="2400" b="1" dirty="0">
                <a:solidFill>
                  <a:srgbClr val="000000"/>
                </a:solidFill>
                <a:latin typeface="Bell MT" panose="02020503060305020303" pitchFamily="18" charset="77"/>
              </a:rPr>
              <a:t>régulières, dispensées chaque jour de la semaine</a:t>
            </a:r>
            <a:r>
              <a:rPr lang="fr-FR" sz="2400" dirty="0">
                <a:solidFill>
                  <a:srgbClr val="000000"/>
                </a:solidFill>
                <a:latin typeface="Bell MT" panose="02020503060305020303" pitchFamily="18" charset="77"/>
              </a:rPr>
              <a:t> tout au long de l'année scolaire et consacrées, pour la grammaire, à la construction de notions clairement identifiées.</a:t>
            </a:r>
          </a:p>
        </p:txBody>
      </p:sp>
      <p:sp>
        <p:nvSpPr>
          <p:cNvPr id="2" name="Rectangle 1">
            <a:extLst>
              <a:ext uri="{FF2B5EF4-FFF2-40B4-BE49-F238E27FC236}">
                <a16:creationId xmlns:a16="http://schemas.microsoft.com/office/drawing/2014/main" id="{5B1EF5B7-1EE9-3843-AFBC-A98E583608CE}"/>
              </a:ext>
            </a:extLst>
          </p:cNvPr>
          <p:cNvSpPr/>
          <p:nvPr/>
        </p:nvSpPr>
        <p:spPr>
          <a:xfrm>
            <a:off x="3200400" y="5430780"/>
            <a:ext cx="7329488" cy="1200329"/>
          </a:xfrm>
          <a:prstGeom prst="rect">
            <a:avLst/>
          </a:prstGeom>
        </p:spPr>
        <p:txBody>
          <a:bodyPr wrap="square">
            <a:spAutoFit/>
          </a:bodyPr>
          <a:lstStyle/>
          <a:p>
            <a:r>
              <a:rPr lang="fr-FR" sz="2400" dirty="0">
                <a:solidFill>
                  <a:srgbClr val="000000"/>
                </a:solidFill>
                <a:latin typeface="Bell MT" panose="02020503060305020303" pitchFamily="18" charset="77"/>
              </a:rPr>
              <a:t>Il est nécessaire de consacrer environ </a:t>
            </a:r>
            <a:r>
              <a:rPr lang="fr-FR" sz="2400" b="1" dirty="0">
                <a:solidFill>
                  <a:srgbClr val="000000"/>
                </a:solidFill>
                <a:latin typeface="Bell MT" panose="02020503060305020303" pitchFamily="18" charset="77"/>
              </a:rPr>
              <a:t>trois heures par semaine à un enseignement structuré de la langue</a:t>
            </a:r>
            <a:r>
              <a:rPr lang="fr-FR" sz="2400" dirty="0">
                <a:solidFill>
                  <a:srgbClr val="000000"/>
                </a:solidFill>
                <a:latin typeface="Bell MT" panose="02020503060305020303" pitchFamily="18" charset="77"/>
              </a:rPr>
              <a:t>, en cycle 2 comme en classe de CM1 et en classe de CM2.</a:t>
            </a:r>
          </a:p>
        </p:txBody>
      </p:sp>
      <p:sp>
        <p:nvSpPr>
          <p:cNvPr id="3" name="Espace réservé du numéro de diapositive 2">
            <a:extLst>
              <a:ext uri="{FF2B5EF4-FFF2-40B4-BE49-F238E27FC236}">
                <a16:creationId xmlns:a16="http://schemas.microsoft.com/office/drawing/2014/main" id="{E19AF89E-4BA7-1342-A6E0-3C2E13ACFAF2}"/>
              </a:ext>
            </a:extLst>
          </p:cNvPr>
          <p:cNvSpPr>
            <a:spLocks noGrp="1"/>
          </p:cNvSpPr>
          <p:nvPr>
            <p:ph type="sldNum" sz="quarter" idx="12"/>
          </p:nvPr>
        </p:nvSpPr>
        <p:spPr/>
        <p:txBody>
          <a:bodyPr/>
          <a:lstStyle/>
          <a:p>
            <a:fld id="{C1F279EB-0D07-AB47-B72B-F4F0FF081C94}" type="slidenum">
              <a:rPr lang="fr-FR" smtClean="0"/>
              <a:t>3</a:t>
            </a:fld>
            <a:endParaRPr lang="fr-FR"/>
          </a:p>
        </p:txBody>
      </p:sp>
    </p:spTree>
    <p:extLst>
      <p:ext uri="{BB962C8B-B14F-4D97-AF65-F5344CB8AC3E}">
        <p14:creationId xmlns:p14="http://schemas.microsoft.com/office/powerpoint/2010/main" val="2797448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CA897-85BE-7B41-A5E8-CC1E6C230CF9}"/>
              </a:ext>
            </a:extLst>
          </p:cNvPr>
          <p:cNvSpPr>
            <a:spLocks noGrp="1"/>
          </p:cNvSpPr>
          <p:nvPr>
            <p:ph type="title"/>
          </p:nvPr>
        </p:nvSpPr>
        <p:spPr>
          <a:xfrm>
            <a:off x="1024128" y="585216"/>
            <a:ext cx="3468359" cy="1499616"/>
          </a:xfrm>
        </p:spPr>
        <p:txBody>
          <a:bodyPr/>
          <a:lstStyle/>
          <a:p>
            <a:r>
              <a:rPr lang="fr-FR" dirty="0"/>
              <a:t>Les fonctions dans la phrase</a:t>
            </a:r>
          </a:p>
        </p:txBody>
      </p:sp>
      <p:sp>
        <p:nvSpPr>
          <p:cNvPr id="3" name="Espace réservé du contenu 2">
            <a:extLst>
              <a:ext uri="{FF2B5EF4-FFF2-40B4-BE49-F238E27FC236}">
                <a16:creationId xmlns:a16="http://schemas.microsoft.com/office/drawing/2014/main" id="{199AF533-7852-F047-ABF2-AE73EFA5E70E}"/>
              </a:ext>
            </a:extLst>
          </p:cNvPr>
          <p:cNvSpPr>
            <a:spLocks noGrp="1"/>
          </p:cNvSpPr>
          <p:nvPr>
            <p:ph idx="1"/>
          </p:nvPr>
        </p:nvSpPr>
        <p:spPr>
          <a:xfrm>
            <a:off x="246887" y="2221024"/>
            <a:ext cx="5688400" cy="4452296"/>
          </a:xfrm>
        </p:spPr>
        <p:txBody>
          <a:bodyPr>
            <a:normAutofit fontScale="92500" lnSpcReduction="10000"/>
          </a:bodyPr>
          <a:lstStyle/>
          <a:p>
            <a:r>
              <a:rPr lang="fr-FR" sz="3200" dirty="0">
                <a:latin typeface="Bell MT" panose="02020503060305020303" pitchFamily="18" charset="77"/>
              </a:rPr>
              <a:t>Cette description indique bien que, entre les trois groupes majeurs qui constituent la phrase, seules deux fonctions peuvent être identifiées : </a:t>
            </a:r>
            <a:r>
              <a:rPr lang="fr-FR" sz="3200" b="1" dirty="0">
                <a:latin typeface="Bell MT" panose="02020503060305020303" pitchFamily="18" charset="77"/>
              </a:rPr>
              <a:t>la fonction sujet </a:t>
            </a:r>
            <a:r>
              <a:rPr lang="fr-FR" sz="3200" dirty="0">
                <a:latin typeface="Bell MT" panose="02020503060305020303" pitchFamily="18" charset="77"/>
              </a:rPr>
              <a:t>et </a:t>
            </a:r>
            <a:r>
              <a:rPr lang="fr-FR" sz="3200" b="1" dirty="0">
                <a:latin typeface="Bell MT" panose="02020503060305020303" pitchFamily="18" charset="77"/>
              </a:rPr>
              <a:t>la fonction complément circonstanciel</a:t>
            </a:r>
            <a:r>
              <a:rPr lang="fr-FR" sz="3200" dirty="0">
                <a:latin typeface="Bell MT" panose="02020503060305020303" pitchFamily="18" charset="77"/>
              </a:rPr>
              <a:t>. Toutes les autres fonctions (complément d’objet direct, épithète, etc.) n’existent qu’à l’intérieur des groupes qui forment la phrase. </a:t>
            </a:r>
          </a:p>
          <a:p>
            <a:endParaRPr lang="fr-FR" dirty="0"/>
          </a:p>
        </p:txBody>
      </p:sp>
      <p:pic>
        <p:nvPicPr>
          <p:cNvPr id="5" name="Image 4">
            <a:extLst>
              <a:ext uri="{FF2B5EF4-FFF2-40B4-BE49-F238E27FC236}">
                <a16:creationId xmlns:a16="http://schemas.microsoft.com/office/drawing/2014/main" id="{E95C8433-A831-8046-9CAA-FA5C671F19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5287" y="1944716"/>
            <a:ext cx="6071258" cy="2968568"/>
          </a:xfrm>
          <a:prstGeom prst="rect">
            <a:avLst/>
          </a:prstGeom>
        </p:spPr>
      </p:pic>
      <p:sp>
        <p:nvSpPr>
          <p:cNvPr id="7" name="Bulle rectangulaire à coins arrondis 6">
            <a:extLst>
              <a:ext uri="{FF2B5EF4-FFF2-40B4-BE49-F238E27FC236}">
                <a16:creationId xmlns:a16="http://schemas.microsoft.com/office/drawing/2014/main" id="{9B4C7F3B-551C-B14B-A428-C1802F1D5127}"/>
              </a:ext>
            </a:extLst>
          </p:cNvPr>
          <p:cNvSpPr/>
          <p:nvPr/>
        </p:nvSpPr>
        <p:spPr>
          <a:xfrm>
            <a:off x="5269728" y="425019"/>
            <a:ext cx="5415200" cy="1344146"/>
          </a:xfrm>
          <a:prstGeom prst="wedgeRoundRectCallout">
            <a:avLst>
              <a:gd name="adj1" fmla="val -2252"/>
              <a:gd name="adj2" fmla="val 91169"/>
              <a:gd name="adj3" fmla="val 16667"/>
            </a:avLst>
          </a:prstGeom>
          <a:solidFill>
            <a:schemeClr val="accent3">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Le terme fonction désigne une relation entre des mots ou des groupes de mots.</a:t>
            </a:r>
          </a:p>
        </p:txBody>
      </p:sp>
      <p:sp>
        <p:nvSpPr>
          <p:cNvPr id="4" name="Espace réservé du numéro de diapositive 3">
            <a:extLst>
              <a:ext uri="{FF2B5EF4-FFF2-40B4-BE49-F238E27FC236}">
                <a16:creationId xmlns:a16="http://schemas.microsoft.com/office/drawing/2014/main" id="{B619E09C-EA8D-A344-95AE-F4711A0B8760}"/>
              </a:ext>
            </a:extLst>
          </p:cNvPr>
          <p:cNvSpPr>
            <a:spLocks noGrp="1"/>
          </p:cNvSpPr>
          <p:nvPr>
            <p:ph type="sldNum" sz="quarter" idx="12"/>
          </p:nvPr>
        </p:nvSpPr>
        <p:spPr/>
        <p:txBody>
          <a:bodyPr/>
          <a:lstStyle/>
          <a:p>
            <a:fld id="{C1F279EB-0D07-AB47-B72B-F4F0FF081C94}" type="slidenum">
              <a:rPr lang="fr-FR" smtClean="0"/>
              <a:t>30</a:t>
            </a:fld>
            <a:endParaRPr lang="fr-FR"/>
          </a:p>
        </p:txBody>
      </p:sp>
    </p:spTree>
    <p:extLst>
      <p:ext uri="{BB962C8B-B14F-4D97-AF65-F5344CB8AC3E}">
        <p14:creationId xmlns:p14="http://schemas.microsoft.com/office/powerpoint/2010/main" val="3842614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8658E-7F87-F048-B4D8-83A3D2527B1D}"/>
              </a:ext>
            </a:extLst>
          </p:cNvPr>
          <p:cNvSpPr>
            <a:spLocks noGrp="1"/>
          </p:cNvSpPr>
          <p:nvPr>
            <p:ph type="title"/>
          </p:nvPr>
        </p:nvSpPr>
        <p:spPr/>
        <p:txBody>
          <a:bodyPr/>
          <a:lstStyle/>
          <a:p>
            <a:r>
              <a:rPr lang="fr-FR" dirty="0"/>
              <a:t>Le </a:t>
            </a:r>
            <a:r>
              <a:rPr lang="fr-FR" dirty="0" err="1"/>
              <a:t>cod</a:t>
            </a:r>
            <a:endParaRPr lang="fr-FR" dirty="0"/>
          </a:p>
        </p:txBody>
      </p:sp>
      <p:sp>
        <p:nvSpPr>
          <p:cNvPr id="4" name="Espace réservé du numéro de diapositive 3">
            <a:extLst>
              <a:ext uri="{FF2B5EF4-FFF2-40B4-BE49-F238E27FC236}">
                <a16:creationId xmlns:a16="http://schemas.microsoft.com/office/drawing/2014/main" id="{A99BEC41-00E1-E146-B256-DC3D0B379950}"/>
              </a:ext>
            </a:extLst>
          </p:cNvPr>
          <p:cNvSpPr>
            <a:spLocks noGrp="1"/>
          </p:cNvSpPr>
          <p:nvPr>
            <p:ph type="sldNum" sz="quarter" idx="12"/>
          </p:nvPr>
        </p:nvSpPr>
        <p:spPr/>
        <p:txBody>
          <a:bodyPr/>
          <a:lstStyle/>
          <a:p>
            <a:fld id="{C1F279EB-0D07-AB47-B72B-F4F0FF081C94}" type="slidenum">
              <a:rPr lang="fr-FR" smtClean="0"/>
              <a:t>31</a:t>
            </a:fld>
            <a:endParaRPr lang="fr-FR"/>
          </a:p>
        </p:txBody>
      </p:sp>
      <p:pic>
        <p:nvPicPr>
          <p:cNvPr id="5" name="Espace réservé du contenu 5">
            <a:extLst>
              <a:ext uri="{FF2B5EF4-FFF2-40B4-BE49-F238E27FC236}">
                <a16:creationId xmlns:a16="http://schemas.microsoft.com/office/drawing/2014/main" id="{92C64289-3BCB-A740-AE07-CB1334117A7A}"/>
              </a:ext>
            </a:extLst>
          </p:cNvPr>
          <p:cNvPicPr>
            <a:picLocks noGrp="1" noChangeAspect="1"/>
          </p:cNvPicPr>
          <p:nvPr>
            <p:ph idx="1"/>
          </p:nvPr>
        </p:nvPicPr>
        <p:blipFill>
          <a:blip r:embed="rId2"/>
          <a:stretch>
            <a:fillRect/>
          </a:stretch>
        </p:blipFill>
        <p:spPr>
          <a:xfrm>
            <a:off x="746356" y="1976625"/>
            <a:ext cx="10554248" cy="4098737"/>
          </a:xfrm>
        </p:spPr>
      </p:pic>
    </p:spTree>
    <p:extLst>
      <p:ext uri="{BB962C8B-B14F-4D97-AF65-F5344CB8AC3E}">
        <p14:creationId xmlns:p14="http://schemas.microsoft.com/office/powerpoint/2010/main" val="25489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3BA295-B443-3A42-A02D-065C45DC59C0}"/>
              </a:ext>
            </a:extLst>
          </p:cNvPr>
          <p:cNvSpPr>
            <a:spLocks noGrp="1"/>
          </p:cNvSpPr>
          <p:nvPr>
            <p:ph type="title"/>
          </p:nvPr>
        </p:nvSpPr>
        <p:spPr/>
        <p:txBody>
          <a:bodyPr/>
          <a:lstStyle/>
          <a:p>
            <a:r>
              <a:rPr lang="fr-FR" dirty="0"/>
              <a:t>Le COI</a:t>
            </a:r>
          </a:p>
        </p:txBody>
      </p:sp>
      <p:pic>
        <p:nvPicPr>
          <p:cNvPr id="6" name="Espace réservé du contenu 5">
            <a:extLst>
              <a:ext uri="{FF2B5EF4-FFF2-40B4-BE49-F238E27FC236}">
                <a16:creationId xmlns:a16="http://schemas.microsoft.com/office/drawing/2014/main" id="{1B354D7A-58D7-3B45-8C9C-42EF53C2119B}"/>
              </a:ext>
            </a:extLst>
          </p:cNvPr>
          <p:cNvPicPr>
            <a:picLocks noGrp="1" noChangeAspect="1"/>
          </p:cNvPicPr>
          <p:nvPr>
            <p:ph idx="1"/>
          </p:nvPr>
        </p:nvPicPr>
        <p:blipFill>
          <a:blip r:embed="rId2"/>
          <a:stretch>
            <a:fillRect/>
          </a:stretch>
        </p:blipFill>
        <p:spPr>
          <a:xfrm>
            <a:off x="1024128" y="2084832"/>
            <a:ext cx="10327241" cy="3949918"/>
          </a:xfrm>
        </p:spPr>
      </p:pic>
      <p:sp>
        <p:nvSpPr>
          <p:cNvPr id="4" name="Espace réservé du numéro de diapositive 3">
            <a:extLst>
              <a:ext uri="{FF2B5EF4-FFF2-40B4-BE49-F238E27FC236}">
                <a16:creationId xmlns:a16="http://schemas.microsoft.com/office/drawing/2014/main" id="{515444E0-590D-DD4D-B278-18986C272C15}"/>
              </a:ext>
            </a:extLst>
          </p:cNvPr>
          <p:cNvSpPr>
            <a:spLocks noGrp="1"/>
          </p:cNvSpPr>
          <p:nvPr>
            <p:ph type="sldNum" sz="quarter" idx="12"/>
          </p:nvPr>
        </p:nvSpPr>
        <p:spPr/>
        <p:txBody>
          <a:bodyPr/>
          <a:lstStyle/>
          <a:p>
            <a:fld id="{C1F279EB-0D07-AB47-B72B-F4F0FF081C94}" type="slidenum">
              <a:rPr lang="fr-FR" smtClean="0"/>
              <a:t>32</a:t>
            </a:fld>
            <a:endParaRPr lang="fr-FR"/>
          </a:p>
        </p:txBody>
      </p:sp>
    </p:spTree>
    <p:extLst>
      <p:ext uri="{BB962C8B-B14F-4D97-AF65-F5344CB8AC3E}">
        <p14:creationId xmlns:p14="http://schemas.microsoft.com/office/powerpoint/2010/main" val="3897848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F965E5-CCD8-B049-B75A-7C89495CEE65}"/>
              </a:ext>
            </a:extLst>
          </p:cNvPr>
          <p:cNvSpPr>
            <a:spLocks noGrp="1"/>
          </p:cNvSpPr>
          <p:nvPr>
            <p:ph type="title"/>
          </p:nvPr>
        </p:nvSpPr>
        <p:spPr/>
        <p:txBody>
          <a:bodyPr/>
          <a:lstStyle/>
          <a:p>
            <a:r>
              <a:rPr lang="fr-FR" dirty="0"/>
              <a:t>L’implication sémantique</a:t>
            </a:r>
          </a:p>
        </p:txBody>
      </p:sp>
      <p:pic>
        <p:nvPicPr>
          <p:cNvPr id="6" name="Espace réservé du contenu 5">
            <a:extLst>
              <a:ext uri="{FF2B5EF4-FFF2-40B4-BE49-F238E27FC236}">
                <a16:creationId xmlns:a16="http://schemas.microsoft.com/office/drawing/2014/main" id="{E9433457-CAA6-2A44-9269-1897D67F6C19}"/>
              </a:ext>
            </a:extLst>
          </p:cNvPr>
          <p:cNvPicPr>
            <a:picLocks noGrp="1" noChangeAspect="1"/>
          </p:cNvPicPr>
          <p:nvPr>
            <p:ph idx="1"/>
          </p:nvPr>
        </p:nvPicPr>
        <p:blipFill>
          <a:blip r:embed="rId2"/>
          <a:stretch>
            <a:fillRect/>
          </a:stretch>
        </p:blipFill>
        <p:spPr>
          <a:xfrm>
            <a:off x="1024128" y="2084832"/>
            <a:ext cx="10406978" cy="3761930"/>
          </a:xfrm>
        </p:spPr>
      </p:pic>
      <p:sp>
        <p:nvSpPr>
          <p:cNvPr id="4" name="Espace réservé du numéro de diapositive 3">
            <a:extLst>
              <a:ext uri="{FF2B5EF4-FFF2-40B4-BE49-F238E27FC236}">
                <a16:creationId xmlns:a16="http://schemas.microsoft.com/office/drawing/2014/main" id="{0FEF33D1-87BC-1A49-BFC6-9B4C24E6EAC3}"/>
              </a:ext>
            </a:extLst>
          </p:cNvPr>
          <p:cNvSpPr>
            <a:spLocks noGrp="1"/>
          </p:cNvSpPr>
          <p:nvPr>
            <p:ph type="sldNum" sz="quarter" idx="12"/>
          </p:nvPr>
        </p:nvSpPr>
        <p:spPr/>
        <p:txBody>
          <a:bodyPr/>
          <a:lstStyle/>
          <a:p>
            <a:fld id="{C1F279EB-0D07-AB47-B72B-F4F0FF081C94}" type="slidenum">
              <a:rPr lang="fr-FR" smtClean="0"/>
              <a:t>33</a:t>
            </a:fld>
            <a:endParaRPr lang="fr-FR"/>
          </a:p>
        </p:txBody>
      </p:sp>
    </p:spTree>
    <p:extLst>
      <p:ext uri="{BB962C8B-B14F-4D97-AF65-F5344CB8AC3E}">
        <p14:creationId xmlns:p14="http://schemas.microsoft.com/office/powerpoint/2010/main" val="238003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72A9B-226B-B34C-B8E9-35AB3AC8FC89}"/>
              </a:ext>
            </a:extLst>
          </p:cNvPr>
          <p:cNvSpPr>
            <a:spLocks noGrp="1"/>
          </p:cNvSpPr>
          <p:nvPr>
            <p:ph type="title"/>
          </p:nvPr>
        </p:nvSpPr>
        <p:spPr>
          <a:xfrm>
            <a:off x="1024128" y="471509"/>
            <a:ext cx="8477060" cy="1737360"/>
          </a:xfrm>
        </p:spPr>
        <p:txBody>
          <a:bodyPr/>
          <a:lstStyle/>
          <a:p>
            <a:r>
              <a:rPr lang="fr-FR" sz="7200" dirty="0">
                <a:solidFill>
                  <a:schemeClr val="bg1"/>
                </a:solidFill>
              </a:rPr>
              <a:t>Les types de phrases</a:t>
            </a:r>
          </a:p>
        </p:txBody>
      </p:sp>
      <p:sp>
        <p:nvSpPr>
          <p:cNvPr id="9" name="Espace réservé du numéro de diapositive 8">
            <a:extLst>
              <a:ext uri="{FF2B5EF4-FFF2-40B4-BE49-F238E27FC236}">
                <a16:creationId xmlns:a16="http://schemas.microsoft.com/office/drawing/2014/main" id="{53E15D3D-CEF2-4047-B2AE-3CAB2FFCB0B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6" name="Image 5">
            <a:extLst>
              <a:ext uri="{FF2B5EF4-FFF2-40B4-BE49-F238E27FC236}">
                <a16:creationId xmlns:a16="http://schemas.microsoft.com/office/drawing/2014/main" id="{1DDA6C36-35C6-7E48-8881-EC702F0317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047410" y="-1700111"/>
            <a:ext cx="2440264" cy="10258226"/>
          </a:xfrm>
          <a:prstGeom prst="rect">
            <a:avLst/>
          </a:prstGeom>
        </p:spPr>
      </p:pic>
      <p:pic>
        <p:nvPicPr>
          <p:cNvPr id="10" name="Image 9">
            <a:extLst>
              <a:ext uri="{FF2B5EF4-FFF2-40B4-BE49-F238E27FC236}">
                <a16:creationId xmlns:a16="http://schemas.microsoft.com/office/drawing/2014/main" id="{5AD4B158-AAFD-FA4B-8DCC-CF53C4418A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490393" y="1448632"/>
            <a:ext cx="1400178" cy="8104105"/>
          </a:xfrm>
          <a:prstGeom prst="rect">
            <a:avLst/>
          </a:prstGeom>
        </p:spPr>
      </p:pic>
    </p:spTree>
    <p:extLst>
      <p:ext uri="{BB962C8B-B14F-4D97-AF65-F5344CB8AC3E}">
        <p14:creationId xmlns:p14="http://schemas.microsoft.com/office/powerpoint/2010/main" val="22771286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6F3B1B-E72F-054C-8B69-FC47B252EAD7}"/>
              </a:ext>
            </a:extLst>
          </p:cNvPr>
          <p:cNvSpPr>
            <a:spLocks noGrp="1"/>
          </p:cNvSpPr>
          <p:nvPr>
            <p:ph type="title"/>
          </p:nvPr>
        </p:nvSpPr>
        <p:spPr/>
        <p:txBody>
          <a:bodyPr/>
          <a:lstStyle/>
          <a:p>
            <a:r>
              <a:rPr lang="fr-FR" dirty="0"/>
              <a:t>Les trois types de phrases</a:t>
            </a:r>
          </a:p>
        </p:txBody>
      </p:sp>
      <p:pic>
        <p:nvPicPr>
          <p:cNvPr id="5" name="Espace réservé du contenu 4">
            <a:extLst>
              <a:ext uri="{FF2B5EF4-FFF2-40B4-BE49-F238E27FC236}">
                <a16:creationId xmlns:a16="http://schemas.microsoft.com/office/drawing/2014/main" id="{CC28B17C-65E5-364D-BA76-E99CB635C530}"/>
              </a:ext>
            </a:extLst>
          </p:cNvPr>
          <p:cNvPicPr>
            <a:picLocks noGrp="1" noChangeAspect="1"/>
          </p:cNvPicPr>
          <p:nvPr>
            <p:ph idx="1"/>
          </p:nvPr>
        </p:nvPicPr>
        <p:blipFill>
          <a:blip r:embed="rId2"/>
          <a:stretch>
            <a:fillRect/>
          </a:stretch>
        </p:blipFill>
        <p:spPr>
          <a:xfrm>
            <a:off x="745068" y="2084832"/>
            <a:ext cx="11226798" cy="2504101"/>
          </a:xfrm>
        </p:spPr>
      </p:pic>
      <p:sp>
        <p:nvSpPr>
          <p:cNvPr id="6" name="ZoneTexte 5">
            <a:extLst>
              <a:ext uri="{FF2B5EF4-FFF2-40B4-BE49-F238E27FC236}">
                <a16:creationId xmlns:a16="http://schemas.microsoft.com/office/drawing/2014/main" id="{50D1A2F4-5B59-D149-8F2E-D0241DA38885}"/>
              </a:ext>
            </a:extLst>
          </p:cNvPr>
          <p:cNvSpPr txBox="1"/>
          <p:nvPr/>
        </p:nvSpPr>
        <p:spPr>
          <a:xfrm>
            <a:off x="745068" y="4588933"/>
            <a:ext cx="2302933" cy="369332"/>
          </a:xfrm>
          <a:prstGeom prst="rect">
            <a:avLst/>
          </a:prstGeom>
          <a:noFill/>
        </p:spPr>
        <p:txBody>
          <a:bodyPr wrap="square" rtlCol="0">
            <a:spAutoFit/>
          </a:bodyPr>
          <a:lstStyle/>
          <a:p>
            <a:pPr algn="ctr"/>
            <a:r>
              <a:rPr lang="fr-FR" dirty="0"/>
              <a:t>Page 66</a:t>
            </a:r>
          </a:p>
        </p:txBody>
      </p:sp>
      <p:sp>
        <p:nvSpPr>
          <p:cNvPr id="7" name="Rectangle : coins arrondis 6">
            <a:extLst>
              <a:ext uri="{FF2B5EF4-FFF2-40B4-BE49-F238E27FC236}">
                <a16:creationId xmlns:a16="http://schemas.microsoft.com/office/drawing/2014/main" id="{30642C4D-596F-714E-93FB-F310A5B978FC}"/>
              </a:ext>
            </a:extLst>
          </p:cNvPr>
          <p:cNvSpPr/>
          <p:nvPr/>
        </p:nvSpPr>
        <p:spPr>
          <a:xfrm>
            <a:off x="745068" y="5441882"/>
            <a:ext cx="2929465" cy="60011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Le type déclaratif</a:t>
            </a:r>
          </a:p>
        </p:txBody>
      </p:sp>
      <p:sp>
        <p:nvSpPr>
          <p:cNvPr id="8" name="Rectangle : coins arrondis 7">
            <a:extLst>
              <a:ext uri="{FF2B5EF4-FFF2-40B4-BE49-F238E27FC236}">
                <a16:creationId xmlns:a16="http://schemas.microsoft.com/office/drawing/2014/main" id="{FA577B6B-2FD8-4348-AA22-B581927E3C0D}"/>
              </a:ext>
            </a:extLst>
          </p:cNvPr>
          <p:cNvSpPr/>
          <p:nvPr/>
        </p:nvSpPr>
        <p:spPr>
          <a:xfrm>
            <a:off x="3996268" y="5441881"/>
            <a:ext cx="2929465" cy="60011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Le type interrogatif</a:t>
            </a:r>
          </a:p>
        </p:txBody>
      </p:sp>
      <p:sp>
        <p:nvSpPr>
          <p:cNvPr id="9" name="Rectangle : coins arrondis 8">
            <a:extLst>
              <a:ext uri="{FF2B5EF4-FFF2-40B4-BE49-F238E27FC236}">
                <a16:creationId xmlns:a16="http://schemas.microsoft.com/office/drawing/2014/main" id="{8707A22A-EB2D-4348-87C6-EF82A6BFAED9}"/>
              </a:ext>
            </a:extLst>
          </p:cNvPr>
          <p:cNvSpPr/>
          <p:nvPr/>
        </p:nvSpPr>
        <p:spPr>
          <a:xfrm>
            <a:off x="7247468" y="5441881"/>
            <a:ext cx="2929465" cy="60011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Le type impératif</a:t>
            </a:r>
          </a:p>
        </p:txBody>
      </p:sp>
      <p:sp>
        <p:nvSpPr>
          <p:cNvPr id="3" name="Espace réservé du numéro de diapositive 2">
            <a:extLst>
              <a:ext uri="{FF2B5EF4-FFF2-40B4-BE49-F238E27FC236}">
                <a16:creationId xmlns:a16="http://schemas.microsoft.com/office/drawing/2014/main" id="{850EC819-AD89-5647-A746-80FCFF52F57F}"/>
              </a:ext>
            </a:extLst>
          </p:cNvPr>
          <p:cNvSpPr>
            <a:spLocks noGrp="1"/>
          </p:cNvSpPr>
          <p:nvPr>
            <p:ph type="sldNum" sz="quarter" idx="12"/>
          </p:nvPr>
        </p:nvSpPr>
        <p:spPr/>
        <p:txBody>
          <a:bodyPr/>
          <a:lstStyle/>
          <a:p>
            <a:fld id="{C1F279EB-0D07-AB47-B72B-F4F0FF081C94}" type="slidenum">
              <a:rPr lang="fr-FR" smtClean="0"/>
              <a:t>35</a:t>
            </a:fld>
            <a:endParaRPr lang="fr-FR"/>
          </a:p>
        </p:txBody>
      </p:sp>
    </p:spTree>
    <p:extLst>
      <p:ext uri="{BB962C8B-B14F-4D97-AF65-F5344CB8AC3E}">
        <p14:creationId xmlns:p14="http://schemas.microsoft.com/office/powerpoint/2010/main" val="1586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4321A-9099-0B46-93D2-E6B78667D5C6}"/>
              </a:ext>
            </a:extLst>
          </p:cNvPr>
          <p:cNvSpPr>
            <a:spLocks noGrp="1"/>
          </p:cNvSpPr>
          <p:nvPr>
            <p:ph type="title"/>
          </p:nvPr>
        </p:nvSpPr>
        <p:spPr/>
        <p:txBody>
          <a:bodyPr/>
          <a:lstStyle/>
          <a:p>
            <a:r>
              <a:rPr lang="fr-FR" dirty="0"/>
              <a:t>Trois types et cinq formes</a:t>
            </a:r>
          </a:p>
        </p:txBody>
      </p:sp>
      <p:pic>
        <p:nvPicPr>
          <p:cNvPr id="6" name="Espace réservé du contenu 5">
            <a:extLst>
              <a:ext uri="{FF2B5EF4-FFF2-40B4-BE49-F238E27FC236}">
                <a16:creationId xmlns:a16="http://schemas.microsoft.com/office/drawing/2014/main" id="{A17692C6-C439-7B4C-8721-EFFF0FB9DC50}"/>
              </a:ext>
            </a:extLst>
          </p:cNvPr>
          <p:cNvPicPr>
            <a:picLocks noGrp="1" noChangeAspect="1"/>
          </p:cNvPicPr>
          <p:nvPr>
            <p:ph idx="1"/>
          </p:nvPr>
        </p:nvPicPr>
        <p:blipFill>
          <a:blip r:embed="rId2"/>
          <a:stretch>
            <a:fillRect/>
          </a:stretch>
        </p:blipFill>
        <p:spPr>
          <a:xfrm>
            <a:off x="992178" y="2084832"/>
            <a:ext cx="10743886" cy="3712119"/>
          </a:xfrm>
        </p:spPr>
      </p:pic>
      <p:sp>
        <p:nvSpPr>
          <p:cNvPr id="4" name="Espace réservé du numéro de diapositive 3">
            <a:extLst>
              <a:ext uri="{FF2B5EF4-FFF2-40B4-BE49-F238E27FC236}">
                <a16:creationId xmlns:a16="http://schemas.microsoft.com/office/drawing/2014/main" id="{97E24B9C-880A-7445-B030-0F666B59F236}"/>
              </a:ext>
            </a:extLst>
          </p:cNvPr>
          <p:cNvSpPr>
            <a:spLocks noGrp="1"/>
          </p:cNvSpPr>
          <p:nvPr>
            <p:ph type="sldNum" sz="quarter" idx="12"/>
          </p:nvPr>
        </p:nvSpPr>
        <p:spPr/>
        <p:txBody>
          <a:bodyPr/>
          <a:lstStyle/>
          <a:p>
            <a:fld id="{C1F279EB-0D07-AB47-B72B-F4F0FF081C94}" type="slidenum">
              <a:rPr lang="fr-FR" smtClean="0"/>
              <a:t>36</a:t>
            </a:fld>
            <a:endParaRPr lang="fr-FR"/>
          </a:p>
        </p:txBody>
      </p:sp>
      <p:sp>
        <p:nvSpPr>
          <p:cNvPr id="7" name="ZoneTexte 6">
            <a:extLst>
              <a:ext uri="{FF2B5EF4-FFF2-40B4-BE49-F238E27FC236}">
                <a16:creationId xmlns:a16="http://schemas.microsoft.com/office/drawing/2014/main" id="{23A17A15-236E-8F42-9CDE-B718327AC9A3}"/>
              </a:ext>
            </a:extLst>
          </p:cNvPr>
          <p:cNvSpPr txBox="1"/>
          <p:nvPr/>
        </p:nvSpPr>
        <p:spPr>
          <a:xfrm>
            <a:off x="3381555" y="3071004"/>
            <a:ext cx="3881887" cy="586596"/>
          </a:xfrm>
          <a:prstGeom prst="rect">
            <a:avLst/>
          </a:prstGeom>
          <a:noFill/>
          <a:ln w="38100">
            <a:solidFill>
              <a:schemeClr val="tx1"/>
            </a:solidFill>
          </a:ln>
        </p:spPr>
        <p:txBody>
          <a:bodyPr wrap="square" rtlCol="0">
            <a:spAutoFit/>
          </a:bodyPr>
          <a:lstStyle/>
          <a:p>
            <a:endParaRPr lang="fr-FR" dirty="0"/>
          </a:p>
        </p:txBody>
      </p:sp>
    </p:spTree>
    <p:extLst>
      <p:ext uri="{BB962C8B-B14F-4D97-AF65-F5344CB8AC3E}">
        <p14:creationId xmlns:p14="http://schemas.microsoft.com/office/powerpoint/2010/main" val="3338786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549CD81-4B59-D349-8692-B03CE630056D}"/>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Rectangle 4">
            <a:extLst>
              <a:ext uri="{FF2B5EF4-FFF2-40B4-BE49-F238E27FC236}">
                <a16:creationId xmlns:a16="http://schemas.microsoft.com/office/drawing/2014/main" id="{FAF915C4-9AA6-E645-A5C4-F79F34C62F4E}"/>
              </a:ext>
            </a:extLst>
          </p:cNvPr>
          <p:cNvSpPr/>
          <p:nvPr/>
        </p:nvSpPr>
        <p:spPr>
          <a:xfrm>
            <a:off x="838200" y="906601"/>
            <a:ext cx="8663940" cy="5632311"/>
          </a:xfrm>
          <a:prstGeom prst="rect">
            <a:avLst/>
          </a:prstGeom>
        </p:spPr>
        <p:txBody>
          <a:bodyPr wrap="square">
            <a:spAutoFit/>
          </a:bodyPr>
          <a:lstStyle/>
          <a:p>
            <a:r>
              <a:rPr lang="fr-FR" sz="2400" b="1" i="0" u="none" strike="noStrike" dirty="0">
                <a:solidFill>
                  <a:srgbClr val="212121"/>
                </a:solidFill>
                <a:effectLst/>
                <a:latin typeface="SourceSansProRegular"/>
              </a:rPr>
              <a:t>« L'exclamation ne correspond pas à un acte de langage, elle exprime un sentiment ou une émotion. C'est pour cela que l'on dit que la phrase exclamative est une forme de phrase</a:t>
            </a:r>
            <a:r>
              <a:rPr lang="fr-FR" sz="2400" b="0" i="0" u="none" strike="noStrike" dirty="0">
                <a:solidFill>
                  <a:srgbClr val="212121"/>
                </a:solidFill>
                <a:effectLst/>
                <a:latin typeface="SourceSansProRegular"/>
              </a:rPr>
              <a:t>. Une phrase déclarative peut être ou non exclamative selon le contexte: "Mon frère arrive ce soir." ou si l'on veut exprimer de la joie "Mon frère arrive ce soir! " Une phrase interrogative peut être ou non exclamative selon le contexte: "Tu peux venir avec moi?" ou si l'on veut supplier "Tu peux venir avec moi?! " . Une phrase injonctive peut être ou non exclamative selon le contexte: "Arrête." ou si l'on veut exprimer de l'énervement: "Arrête! " Les types de phrases s'excluent l'un l'autre: une phrase est soit déclarative, soit interrogative soit injonctive alors qu'une même phrase peut avoir plusieurs formes: "C'est ce chocolat qui n'est pas apprécié par les Français!" C'est une phrase déclarative à la forme passive, à la forme négative, à la forme emphatique et à la forme exclamative.</a:t>
            </a:r>
            <a:endParaRPr lang="fr-FR" sz="2400" dirty="0"/>
          </a:p>
        </p:txBody>
      </p:sp>
      <p:pic>
        <p:nvPicPr>
          <p:cNvPr id="7" name="Image 6">
            <a:extLst>
              <a:ext uri="{FF2B5EF4-FFF2-40B4-BE49-F238E27FC236}">
                <a16:creationId xmlns:a16="http://schemas.microsoft.com/office/drawing/2014/main" id="{13E708FD-C5EE-6A41-8CAE-0CA922ED13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0747" y="678457"/>
            <a:ext cx="2360079" cy="2704962"/>
          </a:xfrm>
          <a:prstGeom prst="rect">
            <a:avLst/>
          </a:prstGeom>
        </p:spPr>
      </p:pic>
      <p:sp>
        <p:nvSpPr>
          <p:cNvPr id="8" name="Bulle rectangulaire à coins arrondis 7">
            <a:extLst>
              <a:ext uri="{FF2B5EF4-FFF2-40B4-BE49-F238E27FC236}">
                <a16:creationId xmlns:a16="http://schemas.microsoft.com/office/drawing/2014/main" id="{CD025DD4-3616-BF41-ABFB-43C34ABCCAC2}"/>
              </a:ext>
            </a:extLst>
          </p:cNvPr>
          <p:cNvSpPr/>
          <p:nvPr/>
        </p:nvSpPr>
        <p:spPr>
          <a:xfrm>
            <a:off x="398167" y="678457"/>
            <a:ext cx="9212580" cy="5951399"/>
          </a:xfrm>
          <a:prstGeom prst="wedgeRoundRectCallout">
            <a:avLst>
              <a:gd name="adj1" fmla="val 54436"/>
              <a:gd name="adj2" fmla="val -2763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4CA468C1-6CAD-A948-B9B7-159F4CF3CA60}"/>
              </a:ext>
            </a:extLst>
          </p:cNvPr>
          <p:cNvSpPr txBox="1"/>
          <p:nvPr/>
        </p:nvSpPr>
        <p:spPr>
          <a:xfrm>
            <a:off x="9610747" y="3515656"/>
            <a:ext cx="2360079" cy="276999"/>
          </a:xfrm>
          <a:prstGeom prst="rect">
            <a:avLst/>
          </a:prstGeom>
          <a:noFill/>
        </p:spPr>
        <p:txBody>
          <a:bodyPr wrap="square" rtlCol="0">
            <a:spAutoFit/>
          </a:bodyPr>
          <a:lstStyle/>
          <a:p>
            <a:pPr algn="ctr"/>
            <a:r>
              <a:rPr lang="fr-FR" sz="1200" i="1" dirty="0"/>
              <a:t>Françoise Picot</a:t>
            </a:r>
          </a:p>
        </p:txBody>
      </p:sp>
    </p:spTree>
    <p:extLst>
      <p:ext uri="{BB962C8B-B14F-4D97-AF65-F5344CB8AC3E}">
        <p14:creationId xmlns:p14="http://schemas.microsoft.com/office/powerpoint/2010/main" val="4079711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166507-1552-0B41-9DC2-AF1A43B2F362}"/>
              </a:ext>
            </a:extLst>
          </p:cNvPr>
          <p:cNvSpPr>
            <a:spLocks noGrp="1"/>
          </p:cNvSpPr>
          <p:nvPr>
            <p:ph type="title"/>
          </p:nvPr>
        </p:nvSpPr>
        <p:spPr/>
        <p:txBody>
          <a:bodyPr/>
          <a:lstStyle/>
          <a:p>
            <a:r>
              <a:rPr lang="fr-FR" dirty="0"/>
              <a:t>Les types de phrases</a:t>
            </a:r>
          </a:p>
        </p:txBody>
      </p:sp>
      <p:pic>
        <p:nvPicPr>
          <p:cNvPr id="7" name="Image 6">
            <a:extLst>
              <a:ext uri="{FF2B5EF4-FFF2-40B4-BE49-F238E27FC236}">
                <a16:creationId xmlns:a16="http://schemas.microsoft.com/office/drawing/2014/main" id="{F83898A9-80D6-4D40-9EB5-EAD9CADC5D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128" y="1907117"/>
            <a:ext cx="3589540" cy="3985683"/>
          </a:xfrm>
          <a:prstGeom prst="rect">
            <a:avLst/>
          </a:prstGeom>
        </p:spPr>
      </p:pic>
      <p:pic>
        <p:nvPicPr>
          <p:cNvPr id="9" name="Image 8">
            <a:extLst>
              <a:ext uri="{FF2B5EF4-FFF2-40B4-BE49-F238E27FC236}">
                <a16:creationId xmlns:a16="http://schemas.microsoft.com/office/drawing/2014/main" id="{74251D51-94F3-964F-BED2-64A7A835B172}"/>
              </a:ext>
            </a:extLst>
          </p:cNvPr>
          <p:cNvPicPr>
            <a:picLocks noChangeAspect="1"/>
          </p:cNvPicPr>
          <p:nvPr/>
        </p:nvPicPr>
        <p:blipFill>
          <a:blip r:embed="rId3"/>
          <a:stretch>
            <a:fillRect/>
          </a:stretch>
        </p:blipFill>
        <p:spPr>
          <a:xfrm>
            <a:off x="5884164" y="295317"/>
            <a:ext cx="6064254" cy="6359483"/>
          </a:xfrm>
          <a:prstGeom prst="rect">
            <a:avLst/>
          </a:prstGeom>
        </p:spPr>
      </p:pic>
      <p:sp>
        <p:nvSpPr>
          <p:cNvPr id="3" name="Espace réservé du numéro de diapositive 2">
            <a:extLst>
              <a:ext uri="{FF2B5EF4-FFF2-40B4-BE49-F238E27FC236}">
                <a16:creationId xmlns:a16="http://schemas.microsoft.com/office/drawing/2014/main" id="{D6FBDEEA-BFE6-0F49-8EB7-38135D523A81}"/>
              </a:ext>
            </a:extLst>
          </p:cNvPr>
          <p:cNvSpPr>
            <a:spLocks noGrp="1"/>
          </p:cNvSpPr>
          <p:nvPr>
            <p:ph type="sldNum" sz="quarter" idx="12"/>
          </p:nvPr>
        </p:nvSpPr>
        <p:spPr/>
        <p:txBody>
          <a:bodyPr/>
          <a:lstStyle/>
          <a:p>
            <a:fld id="{C1F279EB-0D07-AB47-B72B-F4F0FF081C94}" type="slidenum">
              <a:rPr lang="fr-FR" smtClean="0"/>
              <a:t>38</a:t>
            </a:fld>
            <a:endParaRPr lang="fr-FR"/>
          </a:p>
        </p:txBody>
      </p:sp>
    </p:spTree>
    <p:extLst>
      <p:ext uri="{BB962C8B-B14F-4D97-AF65-F5344CB8AC3E}">
        <p14:creationId xmlns:p14="http://schemas.microsoft.com/office/powerpoint/2010/main" val="3009248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5C08A5E-7B74-994F-B524-5213C8678BA8}"/>
              </a:ext>
            </a:extLst>
          </p:cNvPr>
          <p:cNvPicPr>
            <a:picLocks noChangeAspect="1"/>
          </p:cNvPicPr>
          <p:nvPr/>
        </p:nvPicPr>
        <p:blipFill>
          <a:blip r:embed="rId2"/>
          <a:stretch>
            <a:fillRect/>
          </a:stretch>
        </p:blipFill>
        <p:spPr>
          <a:xfrm>
            <a:off x="4593167" y="838200"/>
            <a:ext cx="7442200" cy="5181600"/>
          </a:xfrm>
          <a:prstGeom prst="rect">
            <a:avLst/>
          </a:prstGeom>
        </p:spPr>
      </p:pic>
      <p:pic>
        <p:nvPicPr>
          <p:cNvPr id="7" name="Image 6">
            <a:extLst>
              <a:ext uri="{FF2B5EF4-FFF2-40B4-BE49-F238E27FC236}">
                <a16:creationId xmlns:a16="http://schemas.microsoft.com/office/drawing/2014/main" id="{10C21C5E-5A98-DA47-88D9-A6FC57DB6CFC}"/>
              </a:ext>
            </a:extLst>
          </p:cNvPr>
          <p:cNvPicPr>
            <a:picLocks noChangeAspect="1"/>
          </p:cNvPicPr>
          <p:nvPr/>
        </p:nvPicPr>
        <p:blipFill>
          <a:blip r:embed="rId3"/>
          <a:stretch>
            <a:fillRect/>
          </a:stretch>
        </p:blipFill>
        <p:spPr>
          <a:xfrm>
            <a:off x="156633" y="838200"/>
            <a:ext cx="4287520" cy="5181600"/>
          </a:xfrm>
          <a:prstGeom prst="rect">
            <a:avLst/>
          </a:prstGeom>
        </p:spPr>
      </p:pic>
      <p:sp>
        <p:nvSpPr>
          <p:cNvPr id="2" name="Espace réservé du numéro de diapositive 1">
            <a:extLst>
              <a:ext uri="{FF2B5EF4-FFF2-40B4-BE49-F238E27FC236}">
                <a16:creationId xmlns:a16="http://schemas.microsoft.com/office/drawing/2014/main" id="{FD35949F-9EE8-3F4D-9885-69A4DD643B2F}"/>
              </a:ext>
            </a:extLst>
          </p:cNvPr>
          <p:cNvSpPr>
            <a:spLocks noGrp="1"/>
          </p:cNvSpPr>
          <p:nvPr>
            <p:ph type="sldNum" sz="quarter" idx="12"/>
          </p:nvPr>
        </p:nvSpPr>
        <p:spPr/>
        <p:txBody>
          <a:bodyPr/>
          <a:lstStyle/>
          <a:p>
            <a:fld id="{C1F279EB-0D07-AB47-B72B-F4F0FF081C94}" type="slidenum">
              <a:rPr lang="fr-FR" smtClean="0"/>
              <a:t>39</a:t>
            </a:fld>
            <a:endParaRPr lang="fr-FR"/>
          </a:p>
        </p:txBody>
      </p:sp>
    </p:spTree>
    <p:extLst>
      <p:ext uri="{BB962C8B-B14F-4D97-AF65-F5344CB8AC3E}">
        <p14:creationId xmlns:p14="http://schemas.microsoft.com/office/powerpoint/2010/main" val="64009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E6F097-CCFE-384C-9752-F969F63C06C4}"/>
              </a:ext>
            </a:extLst>
          </p:cNvPr>
          <p:cNvSpPr>
            <a:spLocks noGrp="1"/>
          </p:cNvSpPr>
          <p:nvPr>
            <p:ph type="title"/>
          </p:nvPr>
        </p:nvSpPr>
        <p:spPr/>
        <p:txBody>
          <a:bodyPr/>
          <a:lstStyle/>
          <a:p>
            <a:r>
              <a:rPr lang="fr-FR" dirty="0"/>
              <a:t>Des séances régulières et spécifiques</a:t>
            </a:r>
          </a:p>
        </p:txBody>
      </p:sp>
      <p:sp>
        <p:nvSpPr>
          <p:cNvPr id="4" name="Espace réservé du contenu 3">
            <a:extLst>
              <a:ext uri="{FF2B5EF4-FFF2-40B4-BE49-F238E27FC236}">
                <a16:creationId xmlns:a16="http://schemas.microsoft.com/office/drawing/2014/main" id="{BADC8367-6DC7-4F43-B1DB-44A4AB3AAD24}"/>
              </a:ext>
            </a:extLst>
          </p:cNvPr>
          <p:cNvSpPr>
            <a:spLocks noGrp="1"/>
          </p:cNvSpPr>
          <p:nvPr>
            <p:ph idx="1"/>
          </p:nvPr>
        </p:nvSpPr>
        <p:spPr/>
        <p:txBody>
          <a:bodyPr/>
          <a:lstStyle/>
          <a:p>
            <a:pPr>
              <a:buFont typeface="Arial" panose="020B0604020202020204" pitchFamily="34" charset="0"/>
              <a:buChar char="•"/>
            </a:pPr>
            <a:r>
              <a:rPr lang="fr-FR" sz="2800" dirty="0">
                <a:solidFill>
                  <a:srgbClr val="000000"/>
                </a:solidFill>
                <a:latin typeface="Bell MT" panose="02020503060305020303" pitchFamily="18" charset="77"/>
              </a:rPr>
              <a:t> La mise en œuvre de séances spécifiques de grammaire et de vocabulaire, sollicitant </a:t>
            </a:r>
            <a:r>
              <a:rPr lang="fr-FR" sz="2800" b="1" dirty="0">
                <a:solidFill>
                  <a:srgbClr val="000000"/>
                </a:solidFill>
                <a:latin typeface="Bell MT" panose="02020503060305020303" pitchFamily="18" charset="77"/>
              </a:rPr>
              <a:t>observation, manipulation, réflexion, mémorisation et automatisation </a:t>
            </a:r>
            <a:r>
              <a:rPr lang="fr-FR" sz="2800" dirty="0">
                <a:solidFill>
                  <a:srgbClr val="000000"/>
                </a:solidFill>
                <a:latin typeface="Bell MT" panose="02020503060305020303" pitchFamily="18" charset="77"/>
              </a:rPr>
              <a:t>doit être renforcée. </a:t>
            </a:r>
          </a:p>
          <a:p>
            <a:pPr>
              <a:buFont typeface="Arial" panose="020B0604020202020204" pitchFamily="34" charset="0"/>
              <a:buChar char="•"/>
            </a:pPr>
            <a:endParaRPr lang="fr-FR" sz="2800" dirty="0">
              <a:solidFill>
                <a:srgbClr val="000000"/>
              </a:solidFill>
              <a:latin typeface="Bell MT" panose="02020503060305020303" pitchFamily="18" charset="77"/>
            </a:endParaRPr>
          </a:p>
          <a:p>
            <a:pPr>
              <a:buFont typeface="Arial" panose="020B0604020202020204" pitchFamily="34" charset="0"/>
              <a:buChar char="•"/>
            </a:pPr>
            <a:r>
              <a:rPr lang="fr-FR" sz="2800" dirty="0">
                <a:solidFill>
                  <a:srgbClr val="000000"/>
                </a:solidFill>
                <a:latin typeface="Bell MT" panose="02020503060305020303" pitchFamily="18" charset="77"/>
              </a:rPr>
              <a:t> Les notions étudiées au cycle 3 figurent en nombre délibérément restreint pour permettre un </a:t>
            </a:r>
            <a:r>
              <a:rPr lang="fr-FR" sz="2800" b="1" dirty="0">
                <a:solidFill>
                  <a:srgbClr val="000000"/>
                </a:solidFill>
                <a:latin typeface="Bell MT" panose="02020503060305020303" pitchFamily="18" charset="77"/>
              </a:rPr>
              <a:t>apprentissage de la morphologie et du vocabulaire </a:t>
            </a:r>
            <a:r>
              <a:rPr lang="fr-FR" sz="2800" dirty="0">
                <a:solidFill>
                  <a:srgbClr val="000000"/>
                </a:solidFill>
                <a:latin typeface="Bell MT" panose="02020503060305020303" pitchFamily="18" charset="77"/>
              </a:rPr>
              <a:t>et poser les bases </a:t>
            </a:r>
            <a:r>
              <a:rPr lang="fr-FR" sz="2800" b="1" dirty="0">
                <a:solidFill>
                  <a:srgbClr val="000000"/>
                </a:solidFill>
                <a:latin typeface="Bell MT" panose="02020503060305020303" pitchFamily="18" charset="77"/>
              </a:rPr>
              <a:t>d'un enseignement de la syntaxe </a:t>
            </a:r>
            <a:r>
              <a:rPr lang="fr-FR" sz="2800" dirty="0">
                <a:solidFill>
                  <a:srgbClr val="000000"/>
                </a:solidFill>
                <a:latin typeface="Bell MT" panose="02020503060305020303" pitchFamily="18" charset="77"/>
              </a:rPr>
              <a:t>sur lequel l'accent doit être mis au collège.</a:t>
            </a:r>
          </a:p>
          <a:p>
            <a:endParaRPr lang="fr-FR" dirty="0"/>
          </a:p>
        </p:txBody>
      </p:sp>
      <p:sp>
        <p:nvSpPr>
          <p:cNvPr id="5" name="Espace réservé du numéro de diapositive 4">
            <a:extLst>
              <a:ext uri="{FF2B5EF4-FFF2-40B4-BE49-F238E27FC236}">
                <a16:creationId xmlns:a16="http://schemas.microsoft.com/office/drawing/2014/main" id="{646C7243-CE5C-B54C-98A5-E54C1419B5F9}"/>
              </a:ext>
            </a:extLst>
          </p:cNvPr>
          <p:cNvSpPr>
            <a:spLocks noGrp="1"/>
          </p:cNvSpPr>
          <p:nvPr>
            <p:ph type="sldNum" sz="quarter" idx="12"/>
          </p:nvPr>
        </p:nvSpPr>
        <p:spPr/>
        <p:txBody>
          <a:bodyPr/>
          <a:lstStyle/>
          <a:p>
            <a:fld id="{C1F279EB-0D07-AB47-B72B-F4F0FF081C94}" type="slidenum">
              <a:rPr lang="fr-FR" smtClean="0"/>
              <a:t>4</a:t>
            </a:fld>
            <a:endParaRPr lang="fr-FR"/>
          </a:p>
        </p:txBody>
      </p:sp>
    </p:spTree>
    <p:extLst>
      <p:ext uri="{BB962C8B-B14F-4D97-AF65-F5344CB8AC3E}">
        <p14:creationId xmlns:p14="http://schemas.microsoft.com/office/powerpoint/2010/main" val="3937923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72A9B-226B-B34C-B8E9-35AB3AC8FC89}"/>
              </a:ext>
            </a:extLst>
          </p:cNvPr>
          <p:cNvSpPr>
            <a:spLocks noGrp="1"/>
          </p:cNvSpPr>
          <p:nvPr>
            <p:ph type="title"/>
          </p:nvPr>
        </p:nvSpPr>
        <p:spPr>
          <a:xfrm>
            <a:off x="448574" y="822960"/>
            <a:ext cx="4964674" cy="1737360"/>
          </a:xfrm>
        </p:spPr>
        <p:txBody>
          <a:bodyPr/>
          <a:lstStyle/>
          <a:p>
            <a:r>
              <a:rPr lang="fr-FR" sz="7200" dirty="0">
                <a:solidFill>
                  <a:schemeClr val="bg1"/>
                </a:solidFill>
              </a:rPr>
              <a:t>LES CLASSES GRAMMATICALES</a:t>
            </a:r>
          </a:p>
        </p:txBody>
      </p:sp>
      <p:sp>
        <p:nvSpPr>
          <p:cNvPr id="3" name="Espace réservé du numéro de diapositive 2">
            <a:extLst>
              <a:ext uri="{FF2B5EF4-FFF2-40B4-BE49-F238E27FC236}">
                <a16:creationId xmlns:a16="http://schemas.microsoft.com/office/drawing/2014/main" id="{58BD5E08-C757-D441-A19B-8661EC9F25EF}"/>
              </a:ext>
            </a:extLst>
          </p:cNvPr>
          <p:cNvSpPr>
            <a:spLocks noGrp="1"/>
          </p:cNvSpPr>
          <p:nvPr>
            <p:ph type="sldNum" sz="quarter" idx="12"/>
          </p:nvPr>
        </p:nvSpPr>
        <p:spPr/>
        <p:txBody>
          <a:bodyPr/>
          <a:lstStyle/>
          <a:p>
            <a:fld id="{C1F279EB-0D07-AB47-B72B-F4F0FF081C94}" type="slidenum">
              <a:rPr lang="fr-FR" smtClean="0"/>
              <a:t>40</a:t>
            </a:fld>
            <a:endParaRPr lang="fr-FR"/>
          </a:p>
        </p:txBody>
      </p:sp>
      <p:pic>
        <p:nvPicPr>
          <p:cNvPr id="9" name="Espace réservé du contenu 8">
            <a:extLst>
              <a:ext uri="{FF2B5EF4-FFF2-40B4-BE49-F238E27FC236}">
                <a16:creationId xmlns:a16="http://schemas.microsoft.com/office/drawing/2014/main" id="{CE41AE7D-3A67-E040-B3D3-5D369F646FD0}"/>
              </a:ext>
            </a:extLst>
          </p:cNvPr>
          <p:cNvPicPr>
            <a:picLocks noGrp="1" noChangeAspect="1"/>
          </p:cNvPicPr>
          <p:nvPr>
            <p:ph idx="1"/>
          </p:nvPr>
        </p:nvPicPr>
        <p:blipFill>
          <a:blip r:embed="rId2"/>
          <a:stretch>
            <a:fillRect/>
          </a:stretch>
        </p:blipFill>
        <p:spPr>
          <a:xfrm>
            <a:off x="6585157" y="228097"/>
            <a:ext cx="4252176" cy="6144764"/>
          </a:xfrm>
          <a:prstGeom prst="rect">
            <a:avLst/>
          </a:prstGeom>
          <a:ln>
            <a:solidFill>
              <a:schemeClr val="tx1"/>
            </a:solidFill>
          </a:ln>
        </p:spPr>
      </p:pic>
    </p:spTree>
    <p:extLst>
      <p:ext uri="{BB962C8B-B14F-4D97-AF65-F5344CB8AC3E}">
        <p14:creationId xmlns:p14="http://schemas.microsoft.com/office/powerpoint/2010/main" val="323455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E9C3FFC-B770-4348-8715-6937ED94BF4D}"/>
              </a:ext>
            </a:extLst>
          </p:cNvPr>
          <p:cNvSpPr>
            <a:spLocks noGrp="1"/>
          </p:cNvSpPr>
          <p:nvPr>
            <p:ph type="title"/>
          </p:nvPr>
        </p:nvSpPr>
        <p:spPr/>
        <p:txBody>
          <a:bodyPr/>
          <a:lstStyle/>
          <a:p>
            <a:r>
              <a:rPr lang="fr-FR" dirty="0"/>
              <a:t>Les huit classes grammaticales</a:t>
            </a:r>
          </a:p>
        </p:txBody>
      </p:sp>
      <p:graphicFrame>
        <p:nvGraphicFramePr>
          <p:cNvPr id="7" name="Tableau 7">
            <a:extLst>
              <a:ext uri="{FF2B5EF4-FFF2-40B4-BE49-F238E27FC236}">
                <a16:creationId xmlns:a16="http://schemas.microsoft.com/office/drawing/2014/main" id="{B5B735D4-CC1F-FF47-B38B-116745B8233C}"/>
              </a:ext>
            </a:extLst>
          </p:cNvPr>
          <p:cNvGraphicFramePr>
            <a:graphicFrameLocks noGrp="1"/>
          </p:cNvGraphicFramePr>
          <p:nvPr>
            <p:extLst>
              <p:ext uri="{D42A27DB-BD31-4B8C-83A1-F6EECF244321}">
                <p14:modId xmlns:p14="http://schemas.microsoft.com/office/powerpoint/2010/main" val="835021535"/>
              </p:ext>
            </p:extLst>
          </p:nvPr>
        </p:nvGraphicFramePr>
        <p:xfrm>
          <a:off x="918464" y="2084832"/>
          <a:ext cx="10355072" cy="2666494"/>
        </p:xfrm>
        <a:graphic>
          <a:graphicData uri="http://schemas.openxmlformats.org/drawingml/2006/table">
            <a:tbl>
              <a:tblPr firstRow="1" bandRow="1">
                <a:tableStyleId>{5FD0F851-EC5A-4D38-B0AD-8093EC10F338}</a:tableStyleId>
              </a:tblPr>
              <a:tblGrid>
                <a:gridCol w="5177536">
                  <a:extLst>
                    <a:ext uri="{9D8B030D-6E8A-4147-A177-3AD203B41FA5}">
                      <a16:colId xmlns:a16="http://schemas.microsoft.com/office/drawing/2014/main" val="2321875962"/>
                    </a:ext>
                  </a:extLst>
                </a:gridCol>
                <a:gridCol w="5177536">
                  <a:extLst>
                    <a:ext uri="{9D8B030D-6E8A-4147-A177-3AD203B41FA5}">
                      <a16:colId xmlns:a16="http://schemas.microsoft.com/office/drawing/2014/main" val="86458861"/>
                    </a:ext>
                  </a:extLst>
                </a:gridCol>
              </a:tblGrid>
              <a:tr h="770468">
                <a:tc>
                  <a:txBody>
                    <a:bodyPr/>
                    <a:lstStyle/>
                    <a:p>
                      <a:pPr algn="ctr"/>
                      <a:r>
                        <a:rPr lang="fr-FR" sz="2800" dirty="0"/>
                        <a:t>Les mots lexicaux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800" dirty="0"/>
                        <a:t>Les mots grammaticaux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462159"/>
                  </a:ext>
                </a:extLst>
              </a:tr>
              <a:tr h="1896026">
                <a:tc>
                  <a:txBody>
                    <a:bodyPr/>
                    <a:lstStyle/>
                    <a:p>
                      <a:r>
                        <a:rPr lang="fr-FR" sz="2800" dirty="0"/>
                        <a:t>Noms</a:t>
                      </a:r>
                    </a:p>
                    <a:p>
                      <a:r>
                        <a:rPr lang="fr-FR" sz="2800" dirty="0"/>
                        <a:t>Verbes</a:t>
                      </a:r>
                    </a:p>
                    <a:p>
                      <a:r>
                        <a:rPr lang="fr-FR" sz="2800" dirty="0"/>
                        <a:t>Adjectifs</a:t>
                      </a:r>
                    </a:p>
                    <a:p>
                      <a:r>
                        <a:rPr lang="fr-FR" sz="2800" dirty="0"/>
                        <a:t>Adverbes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800" dirty="0"/>
                        <a:t>Déterminants</a:t>
                      </a:r>
                    </a:p>
                    <a:p>
                      <a:r>
                        <a:rPr lang="fr-FR" sz="2800" dirty="0"/>
                        <a:t>Pronoms</a:t>
                      </a:r>
                    </a:p>
                    <a:p>
                      <a:r>
                        <a:rPr lang="fr-FR" sz="2800" dirty="0"/>
                        <a:t>Conjonctions</a:t>
                      </a:r>
                    </a:p>
                    <a:p>
                      <a:r>
                        <a:rPr lang="fr-FR" sz="2800" dirty="0"/>
                        <a:t>Interjections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346680"/>
                  </a:ext>
                </a:extLst>
              </a:tr>
            </a:tbl>
          </a:graphicData>
        </a:graphic>
      </p:graphicFrame>
      <p:sp>
        <p:nvSpPr>
          <p:cNvPr id="12" name="Bulle rectangulaire à coins arrondis 11">
            <a:extLst>
              <a:ext uri="{FF2B5EF4-FFF2-40B4-BE49-F238E27FC236}">
                <a16:creationId xmlns:a16="http://schemas.microsoft.com/office/drawing/2014/main" id="{DA66E98B-928F-714C-83E1-76BC31B9EFD0}"/>
              </a:ext>
            </a:extLst>
          </p:cNvPr>
          <p:cNvSpPr/>
          <p:nvPr/>
        </p:nvSpPr>
        <p:spPr>
          <a:xfrm>
            <a:off x="1024128" y="5435601"/>
            <a:ext cx="8991600" cy="1202266"/>
          </a:xfrm>
          <a:prstGeom prst="wedgeRoundRectCallout">
            <a:avLst>
              <a:gd name="adj1" fmla="val -12922"/>
              <a:gd name="adj2" fmla="val -91468"/>
              <a:gd name="adj3" fmla="val 16667"/>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La distinction mots variables / mots invariables  est oubliée pour une distinction plus juste et fonctionnelle entre mots lexicaux et mots grammaticaux.</a:t>
            </a:r>
          </a:p>
        </p:txBody>
      </p:sp>
      <p:sp>
        <p:nvSpPr>
          <p:cNvPr id="2" name="Espace réservé du numéro de diapositive 1">
            <a:extLst>
              <a:ext uri="{FF2B5EF4-FFF2-40B4-BE49-F238E27FC236}">
                <a16:creationId xmlns:a16="http://schemas.microsoft.com/office/drawing/2014/main" id="{C8391CB3-EA64-B54C-9126-3BA0BC53E51C}"/>
              </a:ext>
            </a:extLst>
          </p:cNvPr>
          <p:cNvSpPr>
            <a:spLocks noGrp="1"/>
          </p:cNvSpPr>
          <p:nvPr>
            <p:ph type="sldNum" sz="quarter" idx="12"/>
          </p:nvPr>
        </p:nvSpPr>
        <p:spPr/>
        <p:txBody>
          <a:bodyPr/>
          <a:lstStyle/>
          <a:p>
            <a:fld id="{C1F279EB-0D07-AB47-B72B-F4F0FF081C94}" type="slidenum">
              <a:rPr lang="fr-FR" smtClean="0"/>
              <a:t>41</a:t>
            </a:fld>
            <a:endParaRPr lang="fr-FR"/>
          </a:p>
        </p:txBody>
      </p:sp>
    </p:spTree>
    <p:extLst>
      <p:ext uri="{BB962C8B-B14F-4D97-AF65-F5344CB8AC3E}">
        <p14:creationId xmlns:p14="http://schemas.microsoft.com/office/powerpoint/2010/main" val="3861880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298F8-B861-4549-8846-3C1B8BA16C71}"/>
              </a:ext>
            </a:extLst>
          </p:cNvPr>
          <p:cNvSpPr>
            <a:spLocks noGrp="1"/>
          </p:cNvSpPr>
          <p:nvPr>
            <p:ph type="title"/>
          </p:nvPr>
        </p:nvSpPr>
        <p:spPr>
          <a:xfrm>
            <a:off x="1024127" y="585216"/>
            <a:ext cx="9880939" cy="972651"/>
          </a:xfrm>
        </p:spPr>
        <p:txBody>
          <a:bodyPr/>
          <a:lstStyle/>
          <a:p>
            <a:r>
              <a:rPr lang="fr-FR" dirty="0"/>
              <a:t>Des exemples oui et des exemples non</a:t>
            </a:r>
          </a:p>
        </p:txBody>
      </p:sp>
      <p:sp>
        <p:nvSpPr>
          <p:cNvPr id="4" name="Ellipse 3">
            <a:extLst>
              <a:ext uri="{FF2B5EF4-FFF2-40B4-BE49-F238E27FC236}">
                <a16:creationId xmlns:a16="http://schemas.microsoft.com/office/drawing/2014/main" id="{80EB60CC-A961-BD45-8B40-F8EF37A0EB13}"/>
              </a:ext>
            </a:extLst>
          </p:cNvPr>
          <p:cNvSpPr/>
          <p:nvPr/>
        </p:nvSpPr>
        <p:spPr>
          <a:xfrm>
            <a:off x="414527" y="1708941"/>
            <a:ext cx="2481073" cy="9726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Comparer</a:t>
            </a:r>
          </a:p>
        </p:txBody>
      </p:sp>
      <p:sp>
        <p:nvSpPr>
          <p:cNvPr id="5" name="Ellipse 4">
            <a:extLst>
              <a:ext uri="{FF2B5EF4-FFF2-40B4-BE49-F238E27FC236}">
                <a16:creationId xmlns:a16="http://schemas.microsoft.com/office/drawing/2014/main" id="{977EF323-1F69-444D-8AE7-77346A9DD62B}"/>
              </a:ext>
            </a:extLst>
          </p:cNvPr>
          <p:cNvSpPr/>
          <p:nvPr/>
        </p:nvSpPr>
        <p:spPr>
          <a:xfrm>
            <a:off x="2895600" y="1744040"/>
            <a:ext cx="2481073" cy="9726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Analyser</a:t>
            </a:r>
          </a:p>
        </p:txBody>
      </p:sp>
      <p:sp>
        <p:nvSpPr>
          <p:cNvPr id="6" name="Ellipse 5">
            <a:extLst>
              <a:ext uri="{FF2B5EF4-FFF2-40B4-BE49-F238E27FC236}">
                <a16:creationId xmlns:a16="http://schemas.microsoft.com/office/drawing/2014/main" id="{47AFD7EE-BDDD-F446-A4A8-06C3AAD7E00B}"/>
              </a:ext>
            </a:extLst>
          </p:cNvPr>
          <p:cNvSpPr/>
          <p:nvPr/>
        </p:nvSpPr>
        <p:spPr>
          <a:xfrm>
            <a:off x="5376673" y="1718478"/>
            <a:ext cx="2481073" cy="9726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Définir</a:t>
            </a:r>
          </a:p>
        </p:txBody>
      </p:sp>
      <p:sp>
        <p:nvSpPr>
          <p:cNvPr id="7" name="Ellipse 6">
            <a:extLst>
              <a:ext uri="{FF2B5EF4-FFF2-40B4-BE49-F238E27FC236}">
                <a16:creationId xmlns:a16="http://schemas.microsoft.com/office/drawing/2014/main" id="{6EE1234C-04AC-7542-9790-AB5DAD2A8EE6}"/>
              </a:ext>
            </a:extLst>
          </p:cNvPr>
          <p:cNvSpPr/>
          <p:nvPr/>
        </p:nvSpPr>
        <p:spPr>
          <a:xfrm>
            <a:off x="7891612" y="1744139"/>
            <a:ext cx="2481073" cy="9726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Verbaliser</a:t>
            </a:r>
          </a:p>
        </p:txBody>
      </p:sp>
      <p:graphicFrame>
        <p:nvGraphicFramePr>
          <p:cNvPr id="8" name="Tableau 8">
            <a:extLst>
              <a:ext uri="{FF2B5EF4-FFF2-40B4-BE49-F238E27FC236}">
                <a16:creationId xmlns:a16="http://schemas.microsoft.com/office/drawing/2014/main" id="{FF1DEC2F-6BD9-CB44-9654-461F86F3ACB4}"/>
              </a:ext>
            </a:extLst>
          </p:cNvPr>
          <p:cNvGraphicFramePr>
            <a:graphicFrameLocks noGrp="1"/>
          </p:cNvGraphicFramePr>
          <p:nvPr/>
        </p:nvGraphicFramePr>
        <p:xfrm>
          <a:off x="1405467" y="3585803"/>
          <a:ext cx="9719734" cy="1192923"/>
        </p:xfrm>
        <a:graphic>
          <a:graphicData uri="http://schemas.openxmlformats.org/drawingml/2006/table">
            <a:tbl>
              <a:tblPr firstRow="1" bandRow="1">
                <a:tableStyleId>{68D230F3-CF80-4859-8CE7-A43EE81993B5}</a:tableStyleId>
              </a:tblPr>
              <a:tblGrid>
                <a:gridCol w="4859867">
                  <a:extLst>
                    <a:ext uri="{9D8B030D-6E8A-4147-A177-3AD203B41FA5}">
                      <a16:colId xmlns:a16="http://schemas.microsoft.com/office/drawing/2014/main" val="649872668"/>
                    </a:ext>
                  </a:extLst>
                </a:gridCol>
                <a:gridCol w="4859867">
                  <a:extLst>
                    <a:ext uri="{9D8B030D-6E8A-4147-A177-3AD203B41FA5}">
                      <a16:colId xmlns:a16="http://schemas.microsoft.com/office/drawing/2014/main" val="476779710"/>
                    </a:ext>
                  </a:extLst>
                </a:gridCol>
              </a:tblGrid>
              <a:tr h="362234">
                <a:tc>
                  <a:txBody>
                    <a:bodyPr/>
                    <a:lstStyle/>
                    <a:p>
                      <a:pPr algn="ctr"/>
                      <a:r>
                        <a:rPr lang="fr-FR" dirty="0">
                          <a:solidFill>
                            <a:sysClr val="windowText" lastClr="000000"/>
                          </a:solidFill>
                        </a:rPr>
                        <a:t>Exemples 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Exemples 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103357"/>
                  </a:ext>
                </a:extLst>
              </a:tr>
              <a:tr h="827163">
                <a:tc>
                  <a:txBody>
                    <a:bodyPr/>
                    <a:lstStyle/>
                    <a:p>
                      <a:r>
                        <a:rPr lang="fr-FR" dirty="0">
                          <a:solidFill>
                            <a:sysClr val="windowText" lastClr="000000"/>
                          </a:solidFill>
                        </a:rPr>
                        <a:t>La petite fille tombe.</a:t>
                      </a:r>
                    </a:p>
                    <a:p>
                      <a:r>
                        <a:rPr lang="fr-FR" dirty="0">
                          <a:solidFill>
                            <a:sysClr val="windowText" lastClr="000000"/>
                          </a:solidFill>
                        </a:rPr>
                        <a:t>Il aime les enfants attentifs.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ysClr val="windowText" lastClr="000000"/>
                          </a:solidFill>
                        </a:rPr>
                        <a:t>Le chien aboie.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311446"/>
                  </a:ext>
                </a:extLst>
              </a:tr>
            </a:tbl>
          </a:graphicData>
        </a:graphic>
      </p:graphicFrame>
      <p:sp>
        <p:nvSpPr>
          <p:cNvPr id="9" name="Bulle rectangulaire à coins arrondis 8">
            <a:extLst>
              <a:ext uri="{FF2B5EF4-FFF2-40B4-BE49-F238E27FC236}">
                <a16:creationId xmlns:a16="http://schemas.microsoft.com/office/drawing/2014/main" id="{F6B81CEC-02F5-BF40-9580-E3A358662C77}"/>
              </a:ext>
            </a:extLst>
          </p:cNvPr>
          <p:cNvSpPr/>
          <p:nvPr/>
        </p:nvSpPr>
        <p:spPr>
          <a:xfrm>
            <a:off x="4605864" y="5033866"/>
            <a:ext cx="7128935" cy="1533526"/>
          </a:xfrm>
          <a:prstGeom prst="wedgeRoundRectCallout">
            <a:avLst>
              <a:gd name="adj1" fmla="val -56890"/>
              <a:gd name="adj2" fmla="val -2662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lang="fr-FR" sz="2400" dirty="0"/>
              <a:t>Dans les exemples-oui, on parle d’enfants, pas dans les autres.</a:t>
            </a:r>
          </a:p>
          <a:p>
            <a:r>
              <a:rPr lang="fr-FR" sz="2400" dirty="0"/>
              <a:t>Les phrases des exemples-oui sont plus longues que les phrases des exemples-non.</a:t>
            </a:r>
          </a:p>
        </p:txBody>
      </p:sp>
      <p:pic>
        <p:nvPicPr>
          <p:cNvPr id="11" name="Image 10">
            <a:extLst>
              <a:ext uri="{FF2B5EF4-FFF2-40B4-BE49-F238E27FC236}">
                <a16:creationId xmlns:a16="http://schemas.microsoft.com/office/drawing/2014/main" id="{A49C159A-BEE7-EE43-A0FE-E201A43802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3133" y="4896947"/>
            <a:ext cx="2726267" cy="1533525"/>
          </a:xfrm>
          <a:prstGeom prst="rect">
            <a:avLst/>
          </a:prstGeom>
        </p:spPr>
      </p:pic>
      <p:sp>
        <p:nvSpPr>
          <p:cNvPr id="12" name="ZoneTexte 11">
            <a:extLst>
              <a:ext uri="{FF2B5EF4-FFF2-40B4-BE49-F238E27FC236}">
                <a16:creationId xmlns:a16="http://schemas.microsoft.com/office/drawing/2014/main" id="{C61036FA-4D3E-F645-89A9-B785DB713805}"/>
              </a:ext>
            </a:extLst>
          </p:cNvPr>
          <p:cNvSpPr txBox="1"/>
          <p:nvPr/>
        </p:nvSpPr>
        <p:spPr>
          <a:xfrm>
            <a:off x="1405466" y="2902865"/>
            <a:ext cx="1947333" cy="461665"/>
          </a:xfrm>
          <a:prstGeom prst="rect">
            <a:avLst/>
          </a:prstGeom>
          <a:solidFill>
            <a:schemeClr val="bg1">
              <a:lumMod val="75000"/>
            </a:schemeClr>
          </a:solidFill>
        </p:spPr>
        <p:txBody>
          <a:bodyPr wrap="square" rtlCol="0">
            <a:spAutoFit/>
          </a:bodyPr>
          <a:lstStyle/>
          <a:p>
            <a:pPr algn="ctr"/>
            <a:r>
              <a:rPr lang="fr-FR" sz="2400" dirty="0"/>
              <a:t>Affichage 1</a:t>
            </a:r>
          </a:p>
        </p:txBody>
      </p:sp>
      <p:pic>
        <p:nvPicPr>
          <p:cNvPr id="10" name="Image 9">
            <a:extLst>
              <a:ext uri="{FF2B5EF4-FFF2-40B4-BE49-F238E27FC236}">
                <a16:creationId xmlns:a16="http://schemas.microsoft.com/office/drawing/2014/main" id="{F8377EC6-E873-2642-9BD5-83A7586BC4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6552" y="431781"/>
            <a:ext cx="1530013" cy="2211002"/>
          </a:xfrm>
          <a:prstGeom prst="rect">
            <a:avLst/>
          </a:prstGeom>
          <a:ln>
            <a:solidFill>
              <a:schemeClr val="tx1"/>
            </a:solidFill>
          </a:ln>
        </p:spPr>
      </p:pic>
      <p:sp>
        <p:nvSpPr>
          <p:cNvPr id="3" name="Espace réservé du numéro de diapositive 2">
            <a:extLst>
              <a:ext uri="{FF2B5EF4-FFF2-40B4-BE49-F238E27FC236}">
                <a16:creationId xmlns:a16="http://schemas.microsoft.com/office/drawing/2014/main" id="{2B600734-BF99-A64C-BA4E-D04EED950C7B}"/>
              </a:ext>
            </a:extLst>
          </p:cNvPr>
          <p:cNvSpPr>
            <a:spLocks noGrp="1"/>
          </p:cNvSpPr>
          <p:nvPr>
            <p:ph type="sldNum" sz="quarter" idx="12"/>
          </p:nvPr>
        </p:nvSpPr>
        <p:spPr/>
        <p:txBody>
          <a:bodyPr/>
          <a:lstStyle/>
          <a:p>
            <a:fld id="{C1F279EB-0D07-AB47-B72B-F4F0FF081C94}" type="slidenum">
              <a:rPr lang="fr-FR" smtClean="0"/>
              <a:t>42</a:t>
            </a:fld>
            <a:endParaRPr lang="fr-FR"/>
          </a:p>
        </p:txBody>
      </p:sp>
    </p:spTree>
    <p:extLst>
      <p:ext uri="{BB962C8B-B14F-4D97-AF65-F5344CB8AC3E}">
        <p14:creationId xmlns:p14="http://schemas.microsoft.com/office/powerpoint/2010/main" val="314963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8">
            <a:extLst>
              <a:ext uri="{FF2B5EF4-FFF2-40B4-BE49-F238E27FC236}">
                <a16:creationId xmlns:a16="http://schemas.microsoft.com/office/drawing/2014/main" id="{39D1CCC9-5FDE-EC43-93E4-67C0BC7D9040}"/>
              </a:ext>
            </a:extLst>
          </p:cNvPr>
          <p:cNvGraphicFramePr>
            <a:graphicFrameLocks noGrp="1"/>
          </p:cNvGraphicFramePr>
          <p:nvPr/>
        </p:nvGraphicFramePr>
        <p:xfrm>
          <a:off x="982133" y="1113537"/>
          <a:ext cx="9719734" cy="1192923"/>
        </p:xfrm>
        <a:graphic>
          <a:graphicData uri="http://schemas.openxmlformats.org/drawingml/2006/table">
            <a:tbl>
              <a:tblPr firstRow="1" bandRow="1">
                <a:tableStyleId>{68D230F3-CF80-4859-8CE7-A43EE81993B5}</a:tableStyleId>
              </a:tblPr>
              <a:tblGrid>
                <a:gridCol w="4859867">
                  <a:extLst>
                    <a:ext uri="{9D8B030D-6E8A-4147-A177-3AD203B41FA5}">
                      <a16:colId xmlns:a16="http://schemas.microsoft.com/office/drawing/2014/main" val="649872668"/>
                    </a:ext>
                  </a:extLst>
                </a:gridCol>
                <a:gridCol w="4859867">
                  <a:extLst>
                    <a:ext uri="{9D8B030D-6E8A-4147-A177-3AD203B41FA5}">
                      <a16:colId xmlns:a16="http://schemas.microsoft.com/office/drawing/2014/main" val="476779710"/>
                    </a:ext>
                  </a:extLst>
                </a:gridCol>
              </a:tblGrid>
              <a:tr h="362234">
                <a:tc>
                  <a:txBody>
                    <a:bodyPr/>
                    <a:lstStyle/>
                    <a:p>
                      <a:pPr algn="ctr"/>
                      <a:r>
                        <a:rPr lang="fr-FR" dirty="0">
                          <a:solidFill>
                            <a:sysClr val="windowText" lastClr="000000"/>
                          </a:solidFill>
                        </a:rPr>
                        <a:t>Exemples 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Exemples 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103357"/>
                  </a:ext>
                </a:extLst>
              </a:tr>
              <a:tr h="827163">
                <a:tc>
                  <a:txBody>
                    <a:bodyPr/>
                    <a:lstStyle/>
                    <a:p>
                      <a:r>
                        <a:rPr lang="fr-FR" dirty="0">
                          <a:solidFill>
                            <a:sysClr val="windowText" lastClr="000000"/>
                          </a:solidFill>
                        </a:rPr>
                        <a:t>Ma voisine est vieille.</a:t>
                      </a:r>
                    </a:p>
                    <a:p>
                      <a:r>
                        <a:rPr lang="fr-FR" dirty="0">
                          <a:solidFill>
                            <a:sysClr val="windowText" lastClr="000000"/>
                          </a:solidFill>
                        </a:rPr>
                        <a:t>On a coupé tous ces beaux arbres.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ysClr val="windowText" lastClr="000000"/>
                          </a:solidFill>
                        </a:rPr>
                        <a:t>Le boulanger cuit son pain.</a:t>
                      </a:r>
                    </a:p>
                    <a:p>
                      <a:r>
                        <a:rPr lang="fr-FR" dirty="0">
                          <a:solidFill>
                            <a:sysClr val="windowText" lastClr="000000"/>
                          </a:solidFill>
                        </a:rPr>
                        <a:t>L’arbre est toujours là.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311446"/>
                  </a:ext>
                </a:extLst>
              </a:tr>
            </a:tbl>
          </a:graphicData>
        </a:graphic>
      </p:graphicFrame>
      <p:sp>
        <p:nvSpPr>
          <p:cNvPr id="5" name="ZoneTexte 4">
            <a:extLst>
              <a:ext uri="{FF2B5EF4-FFF2-40B4-BE49-F238E27FC236}">
                <a16:creationId xmlns:a16="http://schemas.microsoft.com/office/drawing/2014/main" id="{0A4AFE83-EF12-0248-9C55-E736AE98B8F6}"/>
              </a:ext>
            </a:extLst>
          </p:cNvPr>
          <p:cNvSpPr txBox="1"/>
          <p:nvPr/>
        </p:nvSpPr>
        <p:spPr>
          <a:xfrm>
            <a:off x="982133" y="498332"/>
            <a:ext cx="1947333" cy="461665"/>
          </a:xfrm>
          <a:prstGeom prst="rect">
            <a:avLst/>
          </a:prstGeom>
          <a:solidFill>
            <a:schemeClr val="bg1">
              <a:lumMod val="75000"/>
            </a:schemeClr>
          </a:solidFill>
        </p:spPr>
        <p:txBody>
          <a:bodyPr wrap="square" rtlCol="0">
            <a:spAutoFit/>
          </a:bodyPr>
          <a:lstStyle/>
          <a:p>
            <a:pPr algn="ctr"/>
            <a:r>
              <a:rPr lang="fr-FR" sz="2400" dirty="0"/>
              <a:t>Affichage 2</a:t>
            </a:r>
          </a:p>
        </p:txBody>
      </p:sp>
      <p:sp>
        <p:nvSpPr>
          <p:cNvPr id="6" name="Bulle rectangulaire à coins arrondis 5">
            <a:extLst>
              <a:ext uri="{FF2B5EF4-FFF2-40B4-BE49-F238E27FC236}">
                <a16:creationId xmlns:a16="http://schemas.microsoft.com/office/drawing/2014/main" id="{7AFFB331-B4C8-3445-991A-DAA676987F8F}"/>
              </a:ext>
            </a:extLst>
          </p:cNvPr>
          <p:cNvSpPr/>
          <p:nvPr/>
        </p:nvSpPr>
        <p:spPr>
          <a:xfrm>
            <a:off x="4402666" y="2667386"/>
            <a:ext cx="6925734" cy="2497281"/>
          </a:xfrm>
          <a:prstGeom prst="wedgeRoundRectCallout">
            <a:avLst>
              <a:gd name="adj1" fmla="val -56890"/>
              <a:gd name="adj2" fmla="val -2662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lang="fr-FR" sz="2400" dirty="0"/>
              <a:t>Dans les exemples-oui, on ne parle toujours pas d’enfants.</a:t>
            </a:r>
          </a:p>
          <a:p>
            <a:r>
              <a:rPr lang="fr-FR" sz="2400" dirty="0"/>
              <a:t>Les phrases des exemples-oui ne sont pas plus longues que les phrases des exemples-non.</a:t>
            </a:r>
          </a:p>
          <a:p>
            <a:r>
              <a:rPr lang="fr-FR" sz="2400" dirty="0"/>
              <a:t>Dans les exemples-oui, ça dit comment c’est. Il y a des précisions.</a:t>
            </a:r>
          </a:p>
        </p:txBody>
      </p:sp>
      <p:pic>
        <p:nvPicPr>
          <p:cNvPr id="7" name="Image 6">
            <a:extLst>
              <a:ext uri="{FF2B5EF4-FFF2-40B4-BE49-F238E27FC236}">
                <a16:creationId xmlns:a16="http://schemas.microsoft.com/office/drawing/2014/main" id="{8673EF90-DA02-464B-B493-1BE0B45AC6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133" y="2662237"/>
            <a:ext cx="2726267" cy="1533525"/>
          </a:xfrm>
          <a:prstGeom prst="rect">
            <a:avLst/>
          </a:prstGeom>
        </p:spPr>
      </p:pic>
      <p:sp>
        <p:nvSpPr>
          <p:cNvPr id="15" name="Rectangle : avec coin rogné 14">
            <a:extLst>
              <a:ext uri="{FF2B5EF4-FFF2-40B4-BE49-F238E27FC236}">
                <a16:creationId xmlns:a16="http://schemas.microsoft.com/office/drawing/2014/main" id="{11E0F3DF-F588-E245-9039-9A1A6FE90817}"/>
              </a:ext>
            </a:extLst>
          </p:cNvPr>
          <p:cNvSpPr/>
          <p:nvPr/>
        </p:nvSpPr>
        <p:spPr>
          <a:xfrm>
            <a:off x="982133" y="4453467"/>
            <a:ext cx="2726267" cy="1906201"/>
          </a:xfrm>
          <a:prstGeom prst="snip1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Dans les exemples-oui, il y a des mots qui indiquent des précisions.</a:t>
            </a:r>
          </a:p>
        </p:txBody>
      </p:sp>
      <p:sp>
        <p:nvSpPr>
          <p:cNvPr id="2" name="Espace réservé du numéro de diapositive 1">
            <a:extLst>
              <a:ext uri="{FF2B5EF4-FFF2-40B4-BE49-F238E27FC236}">
                <a16:creationId xmlns:a16="http://schemas.microsoft.com/office/drawing/2014/main" id="{B4717F43-9C5F-784F-8B35-85CEF60C95F4}"/>
              </a:ext>
            </a:extLst>
          </p:cNvPr>
          <p:cNvSpPr>
            <a:spLocks noGrp="1"/>
          </p:cNvSpPr>
          <p:nvPr>
            <p:ph type="sldNum" sz="quarter" idx="12"/>
          </p:nvPr>
        </p:nvSpPr>
        <p:spPr/>
        <p:txBody>
          <a:bodyPr/>
          <a:lstStyle/>
          <a:p>
            <a:fld id="{C1F279EB-0D07-AB47-B72B-F4F0FF081C94}" type="slidenum">
              <a:rPr lang="fr-FR" smtClean="0"/>
              <a:t>43</a:t>
            </a:fld>
            <a:endParaRPr lang="fr-FR"/>
          </a:p>
        </p:txBody>
      </p:sp>
    </p:spTree>
    <p:extLst>
      <p:ext uri="{BB962C8B-B14F-4D97-AF65-F5344CB8AC3E}">
        <p14:creationId xmlns:p14="http://schemas.microsoft.com/office/powerpoint/2010/main" val="127055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8">
            <a:extLst>
              <a:ext uri="{FF2B5EF4-FFF2-40B4-BE49-F238E27FC236}">
                <a16:creationId xmlns:a16="http://schemas.microsoft.com/office/drawing/2014/main" id="{CDF19EA2-169A-8241-A56B-1B0562936CAA}"/>
              </a:ext>
            </a:extLst>
          </p:cNvPr>
          <p:cNvGraphicFramePr>
            <a:graphicFrameLocks noGrp="1"/>
          </p:cNvGraphicFramePr>
          <p:nvPr/>
        </p:nvGraphicFramePr>
        <p:xfrm>
          <a:off x="982133" y="1113537"/>
          <a:ext cx="9719734" cy="1280160"/>
        </p:xfrm>
        <a:graphic>
          <a:graphicData uri="http://schemas.openxmlformats.org/drawingml/2006/table">
            <a:tbl>
              <a:tblPr firstRow="1" bandRow="1">
                <a:tableStyleId>{68D230F3-CF80-4859-8CE7-A43EE81993B5}</a:tableStyleId>
              </a:tblPr>
              <a:tblGrid>
                <a:gridCol w="4859867">
                  <a:extLst>
                    <a:ext uri="{9D8B030D-6E8A-4147-A177-3AD203B41FA5}">
                      <a16:colId xmlns:a16="http://schemas.microsoft.com/office/drawing/2014/main" val="649872668"/>
                    </a:ext>
                  </a:extLst>
                </a:gridCol>
                <a:gridCol w="4859867">
                  <a:extLst>
                    <a:ext uri="{9D8B030D-6E8A-4147-A177-3AD203B41FA5}">
                      <a16:colId xmlns:a16="http://schemas.microsoft.com/office/drawing/2014/main" val="476779710"/>
                    </a:ext>
                  </a:extLst>
                </a:gridCol>
              </a:tblGrid>
              <a:tr h="362234">
                <a:tc>
                  <a:txBody>
                    <a:bodyPr/>
                    <a:lstStyle/>
                    <a:p>
                      <a:pPr algn="ctr"/>
                      <a:r>
                        <a:rPr lang="fr-FR" dirty="0">
                          <a:solidFill>
                            <a:sysClr val="windowText" lastClr="000000"/>
                          </a:solidFill>
                        </a:rPr>
                        <a:t>Exemples 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Exemples 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103357"/>
                  </a:ext>
                </a:extLst>
              </a:tr>
              <a:tr h="827163">
                <a:tc>
                  <a:txBody>
                    <a:bodyPr/>
                    <a:lstStyle/>
                    <a:p>
                      <a:r>
                        <a:rPr lang="fr-FR" dirty="0">
                          <a:solidFill>
                            <a:sysClr val="windowText" lastClr="000000"/>
                          </a:solidFill>
                        </a:rPr>
                        <a:t>Les exercices sont oraux ou écrits.</a:t>
                      </a:r>
                    </a:p>
                    <a:p>
                      <a:r>
                        <a:rPr lang="fr-FR" dirty="0">
                          <a:solidFill>
                            <a:sysClr val="windowText" lastClr="000000"/>
                          </a:solidFill>
                        </a:rPr>
                        <a:t>L’exercice est oral ou écrit.</a:t>
                      </a:r>
                    </a:p>
                    <a:p>
                      <a:r>
                        <a:rPr lang="fr-FR" dirty="0">
                          <a:solidFill>
                            <a:sysClr val="windowText" lastClr="000000"/>
                          </a:solidFill>
                        </a:rPr>
                        <a:t>Mon chien est méchant et ma chienne est douce.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ysClr val="windowText" lastClr="000000"/>
                          </a:solidFill>
                        </a:rPr>
                        <a:t>Les automobilistes roulent vite.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311446"/>
                  </a:ext>
                </a:extLst>
              </a:tr>
            </a:tbl>
          </a:graphicData>
        </a:graphic>
      </p:graphicFrame>
      <p:sp>
        <p:nvSpPr>
          <p:cNvPr id="3" name="ZoneTexte 2">
            <a:extLst>
              <a:ext uri="{FF2B5EF4-FFF2-40B4-BE49-F238E27FC236}">
                <a16:creationId xmlns:a16="http://schemas.microsoft.com/office/drawing/2014/main" id="{963491C0-C309-0147-A593-8F54D101A65B}"/>
              </a:ext>
            </a:extLst>
          </p:cNvPr>
          <p:cNvSpPr txBox="1"/>
          <p:nvPr/>
        </p:nvSpPr>
        <p:spPr>
          <a:xfrm>
            <a:off x="982133" y="498332"/>
            <a:ext cx="1947333" cy="461665"/>
          </a:xfrm>
          <a:prstGeom prst="rect">
            <a:avLst/>
          </a:prstGeom>
          <a:solidFill>
            <a:schemeClr val="bg1">
              <a:lumMod val="75000"/>
            </a:schemeClr>
          </a:solidFill>
        </p:spPr>
        <p:txBody>
          <a:bodyPr wrap="square" rtlCol="0">
            <a:spAutoFit/>
          </a:bodyPr>
          <a:lstStyle/>
          <a:p>
            <a:pPr algn="ctr"/>
            <a:r>
              <a:rPr lang="fr-FR" sz="2400" dirty="0"/>
              <a:t>Affichage 3</a:t>
            </a:r>
          </a:p>
        </p:txBody>
      </p:sp>
      <p:sp>
        <p:nvSpPr>
          <p:cNvPr id="4" name="Bulle rectangulaire à coins arrondis 3">
            <a:extLst>
              <a:ext uri="{FF2B5EF4-FFF2-40B4-BE49-F238E27FC236}">
                <a16:creationId xmlns:a16="http://schemas.microsoft.com/office/drawing/2014/main" id="{EDF465D2-0518-CD4E-A3D6-F3EE83DA5480}"/>
              </a:ext>
            </a:extLst>
          </p:cNvPr>
          <p:cNvSpPr/>
          <p:nvPr/>
        </p:nvSpPr>
        <p:spPr>
          <a:xfrm>
            <a:off x="4927600" y="2667386"/>
            <a:ext cx="6620933" cy="3970481"/>
          </a:xfrm>
          <a:prstGeom prst="wedgeRoundRectCallout">
            <a:avLst>
              <a:gd name="adj1" fmla="val -56890"/>
              <a:gd name="adj2" fmla="val -2662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lang="fr-FR" sz="2400" dirty="0"/>
              <a:t>Dans les exemples-oui, il y a toujours bien des précisions.</a:t>
            </a:r>
          </a:p>
          <a:p>
            <a:r>
              <a:rPr lang="fr-FR" sz="2400" dirty="0"/>
              <a:t>Dans les exemples-non, il y a aussi des mots qui donnent des précisions comme « vite ».</a:t>
            </a:r>
          </a:p>
          <a:p>
            <a:r>
              <a:rPr lang="fr-FR" sz="2400" dirty="0"/>
              <a:t>Mais vite précise « roulent ». Roulent fait partie de la classe des verbes.</a:t>
            </a:r>
          </a:p>
          <a:p>
            <a:r>
              <a:rPr lang="fr-FR" sz="2400" dirty="0"/>
              <a:t>Dans les exemples-oui, les mots qui donnent des précisions se mettent au singulier ou au pluriel (oraux). C’est le nom qui commande.</a:t>
            </a:r>
          </a:p>
        </p:txBody>
      </p:sp>
      <p:pic>
        <p:nvPicPr>
          <p:cNvPr id="5" name="Image 4">
            <a:extLst>
              <a:ext uri="{FF2B5EF4-FFF2-40B4-BE49-F238E27FC236}">
                <a16:creationId xmlns:a16="http://schemas.microsoft.com/office/drawing/2014/main" id="{8DF5AD90-8812-784F-9648-D8AB5CC7AF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133" y="2591186"/>
            <a:ext cx="2286000" cy="1285875"/>
          </a:xfrm>
          <a:prstGeom prst="rect">
            <a:avLst/>
          </a:prstGeom>
        </p:spPr>
      </p:pic>
      <p:sp>
        <p:nvSpPr>
          <p:cNvPr id="6" name="Rectangle : avec coin rogné 5">
            <a:extLst>
              <a:ext uri="{FF2B5EF4-FFF2-40B4-BE49-F238E27FC236}">
                <a16:creationId xmlns:a16="http://schemas.microsoft.com/office/drawing/2014/main" id="{2F13B20D-1AC4-E943-A620-FFC9F149F969}"/>
              </a:ext>
            </a:extLst>
          </p:cNvPr>
          <p:cNvSpPr/>
          <p:nvPr/>
        </p:nvSpPr>
        <p:spPr>
          <a:xfrm>
            <a:off x="982133" y="4074550"/>
            <a:ext cx="3793068" cy="2563318"/>
          </a:xfrm>
          <a:prstGeom prst="snip1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1"/>
                </a:solidFill>
              </a:rPr>
              <a:t>Les précisions que donnent ces mots portent sur les noms.</a:t>
            </a:r>
          </a:p>
          <a:p>
            <a:pPr algn="ctr"/>
            <a:r>
              <a:rPr lang="fr-FR" sz="2200" dirty="0">
                <a:solidFill>
                  <a:schemeClr val="tx1"/>
                </a:solidFill>
              </a:rPr>
              <a:t>Les mots qui donnent des précisions sont au singulier ou au pluriel comme les noms qui les commandent.</a:t>
            </a:r>
          </a:p>
        </p:txBody>
      </p:sp>
      <p:sp>
        <p:nvSpPr>
          <p:cNvPr id="7" name="Espace réservé du numéro de diapositive 6">
            <a:extLst>
              <a:ext uri="{FF2B5EF4-FFF2-40B4-BE49-F238E27FC236}">
                <a16:creationId xmlns:a16="http://schemas.microsoft.com/office/drawing/2014/main" id="{A980724C-60DB-7D48-AB48-354945C4A87D}"/>
              </a:ext>
            </a:extLst>
          </p:cNvPr>
          <p:cNvSpPr>
            <a:spLocks noGrp="1"/>
          </p:cNvSpPr>
          <p:nvPr>
            <p:ph type="sldNum" sz="quarter" idx="12"/>
          </p:nvPr>
        </p:nvSpPr>
        <p:spPr/>
        <p:txBody>
          <a:bodyPr/>
          <a:lstStyle/>
          <a:p>
            <a:fld id="{C1F279EB-0D07-AB47-B72B-F4F0FF081C94}" type="slidenum">
              <a:rPr lang="fr-FR" smtClean="0"/>
              <a:t>44</a:t>
            </a:fld>
            <a:endParaRPr lang="fr-FR"/>
          </a:p>
        </p:txBody>
      </p:sp>
    </p:spTree>
    <p:extLst>
      <p:ext uri="{BB962C8B-B14F-4D97-AF65-F5344CB8AC3E}">
        <p14:creationId xmlns:p14="http://schemas.microsoft.com/office/powerpoint/2010/main" val="3416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anim calcmode="lin" valueType="num">
                                      <p:cBhvr>
                                        <p:cTn id="15" dur="400" fill="hold"/>
                                        <p:tgtEl>
                                          <p:spTgt spid="4"/>
                                        </p:tgtEl>
                                        <p:attrNameLst>
                                          <p:attrName>ppt_x</p:attrName>
                                        </p:attrNameLst>
                                      </p:cBhvr>
                                      <p:tavLst>
                                        <p:tav tm="0">
                                          <p:val>
                                            <p:strVal val="#ppt_x"/>
                                          </p:val>
                                        </p:tav>
                                        <p:tav tm="100000">
                                          <p:val>
                                            <p:strVal val="#ppt_x"/>
                                          </p:val>
                                        </p:tav>
                                      </p:tavLst>
                                    </p:anim>
                                    <p:anim calcmode="lin" valueType="num">
                                      <p:cBhvr>
                                        <p:cTn id="16" dur="400" fill="hold"/>
                                        <p:tgtEl>
                                          <p:spTgt spid="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98FE207-B7CB-F34D-8828-4FADC4B48B2E}"/>
              </a:ext>
            </a:extLst>
          </p:cNvPr>
          <p:cNvSpPr/>
          <p:nvPr/>
        </p:nvSpPr>
        <p:spPr>
          <a:xfrm>
            <a:off x="245194" y="362911"/>
            <a:ext cx="2481073" cy="9726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Vérifier</a:t>
            </a:r>
          </a:p>
        </p:txBody>
      </p:sp>
      <p:graphicFrame>
        <p:nvGraphicFramePr>
          <p:cNvPr id="3" name="Tableau 8">
            <a:extLst>
              <a:ext uri="{FF2B5EF4-FFF2-40B4-BE49-F238E27FC236}">
                <a16:creationId xmlns:a16="http://schemas.microsoft.com/office/drawing/2014/main" id="{12288798-41CF-9843-96B8-3B60F6668940}"/>
              </a:ext>
            </a:extLst>
          </p:cNvPr>
          <p:cNvGraphicFramePr>
            <a:graphicFrameLocks noGrp="1"/>
          </p:cNvGraphicFramePr>
          <p:nvPr/>
        </p:nvGraphicFramePr>
        <p:xfrm>
          <a:off x="3014134" y="380930"/>
          <a:ext cx="5486399" cy="3617265"/>
        </p:xfrm>
        <a:graphic>
          <a:graphicData uri="http://schemas.openxmlformats.org/drawingml/2006/table">
            <a:tbl>
              <a:tblPr firstRow="1" bandRow="1">
                <a:tableStyleId>{68D230F3-CF80-4859-8CE7-A43EE81993B5}</a:tableStyleId>
              </a:tblPr>
              <a:tblGrid>
                <a:gridCol w="5486399">
                  <a:extLst>
                    <a:ext uri="{9D8B030D-6E8A-4147-A177-3AD203B41FA5}">
                      <a16:colId xmlns:a16="http://schemas.microsoft.com/office/drawing/2014/main" val="649872668"/>
                    </a:ext>
                  </a:extLst>
                </a:gridCol>
              </a:tblGrid>
              <a:tr h="384153">
                <a:tc>
                  <a:txBody>
                    <a:bodyPr/>
                    <a:lstStyle/>
                    <a:p>
                      <a:pPr algn="ctr"/>
                      <a:r>
                        <a:rPr lang="fr-FR" dirty="0">
                          <a:solidFill>
                            <a:sysClr val="windowText" lastClr="000000"/>
                          </a:solidFill>
                        </a:rPr>
                        <a:t>Classe les phrases suivantes en exemples-oui et en exemples-non, et justifiez votre choix.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103357"/>
                  </a:ext>
                </a:extLst>
              </a:tr>
              <a:tr h="2977185">
                <a:tc>
                  <a:txBody>
                    <a:bodyPr/>
                    <a:lstStyle/>
                    <a:p>
                      <a:r>
                        <a:rPr lang="fr-FR" dirty="0">
                          <a:solidFill>
                            <a:sysClr val="windowText" lastClr="000000"/>
                          </a:solidFill>
                        </a:rPr>
                        <a:t>Le gros crocodile dore.</a:t>
                      </a:r>
                    </a:p>
                    <a:p>
                      <a:r>
                        <a:rPr lang="fr-FR" dirty="0">
                          <a:solidFill>
                            <a:sysClr val="windowText" lastClr="000000"/>
                          </a:solidFill>
                        </a:rPr>
                        <a:t>Ce livre est épais.</a:t>
                      </a:r>
                    </a:p>
                    <a:p>
                      <a:r>
                        <a:rPr lang="fr-FR" dirty="0">
                          <a:solidFill>
                            <a:sysClr val="windowText" lastClr="000000"/>
                          </a:solidFill>
                        </a:rPr>
                        <a:t>Ses cheveux sont frisés.</a:t>
                      </a:r>
                    </a:p>
                    <a:p>
                      <a:r>
                        <a:rPr lang="fr-FR" dirty="0">
                          <a:solidFill>
                            <a:sysClr val="windowText" lastClr="000000"/>
                          </a:solidFill>
                        </a:rPr>
                        <a:t>Il habite en ville.</a:t>
                      </a:r>
                    </a:p>
                    <a:p>
                      <a:r>
                        <a:rPr lang="fr-FR" dirty="0">
                          <a:solidFill>
                            <a:sysClr val="windowText" lastClr="000000"/>
                          </a:solidFill>
                        </a:rPr>
                        <a:t>Nous irons au marché.</a:t>
                      </a:r>
                    </a:p>
                    <a:p>
                      <a:r>
                        <a:rPr lang="fr-FR" dirty="0">
                          <a:solidFill>
                            <a:sysClr val="windowText" lastClr="000000"/>
                          </a:solidFill>
                        </a:rPr>
                        <a:t>Les vaches blanches broutent dans le pré.</a:t>
                      </a:r>
                    </a:p>
                    <a:p>
                      <a:r>
                        <a:rPr lang="fr-FR" dirty="0">
                          <a:solidFill>
                            <a:sysClr val="windowText" lastClr="000000"/>
                          </a:solidFill>
                        </a:rPr>
                        <a:t>La fourmi porte des brindilles.</a:t>
                      </a:r>
                    </a:p>
                    <a:p>
                      <a:r>
                        <a:rPr lang="fr-FR" dirty="0">
                          <a:solidFill>
                            <a:sysClr val="windowText" lastClr="000000"/>
                          </a:solidFill>
                        </a:rPr>
                        <a:t>Les nuages épais annoncent l’orage.</a:t>
                      </a:r>
                    </a:p>
                    <a:p>
                      <a:r>
                        <a:rPr lang="fr-FR" dirty="0">
                          <a:solidFill>
                            <a:sysClr val="windowText" lastClr="000000"/>
                          </a:solidFill>
                        </a:rPr>
                        <a:t>Mon chat fait le gros dos.</a:t>
                      </a:r>
                    </a:p>
                    <a:p>
                      <a:r>
                        <a:rPr lang="fr-FR" dirty="0">
                          <a:solidFill>
                            <a:sysClr val="windowText" lastClr="000000"/>
                          </a:solidFill>
                        </a:rPr>
                        <a:t>Pierre a une grosse voiture rouge.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311446"/>
                  </a:ext>
                </a:extLst>
              </a:tr>
            </a:tbl>
          </a:graphicData>
        </a:graphic>
      </p:graphicFrame>
      <p:sp>
        <p:nvSpPr>
          <p:cNvPr id="4" name="Ellipse 3">
            <a:extLst>
              <a:ext uri="{FF2B5EF4-FFF2-40B4-BE49-F238E27FC236}">
                <a16:creationId xmlns:a16="http://schemas.microsoft.com/office/drawing/2014/main" id="{C7924A31-8CA3-784A-80BA-15C3ABADEF9A}"/>
              </a:ext>
            </a:extLst>
          </p:cNvPr>
          <p:cNvSpPr/>
          <p:nvPr/>
        </p:nvSpPr>
        <p:spPr>
          <a:xfrm>
            <a:off x="346794" y="4562377"/>
            <a:ext cx="3717206" cy="9726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Institutionnaliser</a:t>
            </a:r>
          </a:p>
        </p:txBody>
      </p:sp>
      <p:sp>
        <p:nvSpPr>
          <p:cNvPr id="5" name="Rectangle : avec coin rogné 4">
            <a:extLst>
              <a:ext uri="{FF2B5EF4-FFF2-40B4-BE49-F238E27FC236}">
                <a16:creationId xmlns:a16="http://schemas.microsoft.com/office/drawing/2014/main" id="{35F6EBEA-D20B-D549-A56D-5CB61ACF4BC7}"/>
              </a:ext>
            </a:extLst>
          </p:cNvPr>
          <p:cNvSpPr/>
          <p:nvPr/>
        </p:nvSpPr>
        <p:spPr>
          <a:xfrm>
            <a:off x="4317998" y="4253369"/>
            <a:ext cx="7527207" cy="2062764"/>
          </a:xfrm>
          <a:prstGeom prst="snip1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b="1" dirty="0">
                <a:solidFill>
                  <a:schemeClr val="tx1"/>
                </a:solidFill>
              </a:rPr>
              <a:t>La classe de l’adjectif (pas adjectif qualificatif)</a:t>
            </a:r>
          </a:p>
          <a:p>
            <a:endParaRPr lang="fr-FR" sz="2200" dirty="0">
              <a:solidFill>
                <a:schemeClr val="tx1"/>
              </a:solidFill>
            </a:endParaRPr>
          </a:p>
          <a:p>
            <a:r>
              <a:rPr lang="fr-FR" sz="2200" b="1" dirty="0">
                <a:solidFill>
                  <a:schemeClr val="tx1"/>
                </a:solidFill>
              </a:rPr>
              <a:t>Critères : </a:t>
            </a:r>
          </a:p>
          <a:p>
            <a:pPr marL="342900" indent="-342900">
              <a:buFont typeface="Arial" panose="020B0604020202020204" pitchFamily="34" charset="0"/>
              <a:buChar char="•"/>
            </a:pPr>
            <a:r>
              <a:rPr lang="fr-FR" sz="2200" dirty="0">
                <a:solidFill>
                  <a:schemeClr val="tx1"/>
                </a:solidFill>
              </a:rPr>
              <a:t>Précise le nom</a:t>
            </a:r>
          </a:p>
          <a:p>
            <a:pPr marL="342900" indent="-342900">
              <a:buFont typeface="Arial" panose="020B0604020202020204" pitchFamily="34" charset="0"/>
              <a:buChar char="•"/>
            </a:pPr>
            <a:r>
              <a:rPr lang="fr-FR" sz="2200" dirty="0">
                <a:solidFill>
                  <a:schemeClr val="tx1"/>
                </a:solidFill>
              </a:rPr>
              <a:t>S’accorde en genre et en nombre avec le nom qu’il précise.</a:t>
            </a:r>
          </a:p>
        </p:txBody>
      </p:sp>
      <p:sp>
        <p:nvSpPr>
          <p:cNvPr id="6" name="Espace réservé du numéro de diapositive 5">
            <a:extLst>
              <a:ext uri="{FF2B5EF4-FFF2-40B4-BE49-F238E27FC236}">
                <a16:creationId xmlns:a16="http://schemas.microsoft.com/office/drawing/2014/main" id="{5C0A7F1E-E1A6-6640-A164-997727AE0F9C}"/>
              </a:ext>
            </a:extLst>
          </p:cNvPr>
          <p:cNvSpPr>
            <a:spLocks noGrp="1"/>
          </p:cNvSpPr>
          <p:nvPr>
            <p:ph type="sldNum" sz="quarter" idx="12"/>
          </p:nvPr>
        </p:nvSpPr>
        <p:spPr/>
        <p:txBody>
          <a:bodyPr/>
          <a:lstStyle/>
          <a:p>
            <a:fld id="{C1F279EB-0D07-AB47-B72B-F4F0FF081C94}" type="slidenum">
              <a:rPr lang="fr-FR" smtClean="0"/>
              <a:t>45</a:t>
            </a:fld>
            <a:endParaRPr lang="fr-FR"/>
          </a:p>
        </p:txBody>
      </p:sp>
    </p:spTree>
    <p:extLst>
      <p:ext uri="{BB962C8B-B14F-4D97-AF65-F5344CB8AC3E}">
        <p14:creationId xmlns:p14="http://schemas.microsoft.com/office/powerpoint/2010/main" val="231724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3BA0B8-EFFA-794D-9C6F-57F6076132A9}"/>
              </a:ext>
            </a:extLst>
          </p:cNvPr>
          <p:cNvSpPr>
            <a:spLocks noGrp="1"/>
          </p:cNvSpPr>
          <p:nvPr>
            <p:ph type="sldNum" sz="quarter" idx="12"/>
          </p:nvPr>
        </p:nvSpPr>
        <p:spPr/>
        <p:txBody>
          <a:bodyPr/>
          <a:lstStyle/>
          <a:p>
            <a:fld id="{C1F279EB-0D07-AB47-B72B-F4F0FF081C94}" type="slidenum">
              <a:rPr lang="fr-FR" smtClean="0"/>
              <a:t>46</a:t>
            </a:fld>
            <a:endParaRPr lang="fr-FR"/>
          </a:p>
        </p:txBody>
      </p:sp>
      <p:sp>
        <p:nvSpPr>
          <p:cNvPr id="2" name="Titre 1">
            <a:extLst>
              <a:ext uri="{FF2B5EF4-FFF2-40B4-BE49-F238E27FC236}">
                <a16:creationId xmlns:a16="http://schemas.microsoft.com/office/drawing/2014/main" id="{BD0437A1-B4F5-804E-8B53-D3C0EC5EF0EA}"/>
              </a:ext>
            </a:extLst>
          </p:cNvPr>
          <p:cNvSpPr>
            <a:spLocks noGrp="1"/>
          </p:cNvSpPr>
          <p:nvPr>
            <p:ph type="title" idx="4294967295"/>
          </p:nvPr>
        </p:nvSpPr>
        <p:spPr>
          <a:xfrm>
            <a:off x="0" y="585788"/>
            <a:ext cx="9720263" cy="1498600"/>
          </a:xfrm>
        </p:spPr>
        <p:txBody>
          <a:bodyPr/>
          <a:lstStyle/>
          <a:p>
            <a:r>
              <a:rPr lang="fr-FR" dirty="0"/>
              <a:t>Les manipulations syntaxiques</a:t>
            </a:r>
          </a:p>
        </p:txBody>
      </p:sp>
      <p:sp>
        <p:nvSpPr>
          <p:cNvPr id="4" name="Ellipse 3">
            <a:extLst>
              <a:ext uri="{FF2B5EF4-FFF2-40B4-BE49-F238E27FC236}">
                <a16:creationId xmlns:a16="http://schemas.microsoft.com/office/drawing/2014/main" id="{AE432E91-69AC-6147-BFA0-6815D2EA9545}"/>
              </a:ext>
            </a:extLst>
          </p:cNvPr>
          <p:cNvSpPr/>
          <p:nvPr/>
        </p:nvSpPr>
        <p:spPr>
          <a:xfrm>
            <a:off x="508000" y="2084832"/>
            <a:ext cx="3623733" cy="2351701"/>
          </a:xfrm>
          <a:prstGeom prst="ellipse">
            <a:avLst/>
          </a:prstGeom>
          <a:solidFill>
            <a:schemeClr val="accent3">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Déplacement </a:t>
            </a:r>
          </a:p>
        </p:txBody>
      </p:sp>
      <p:sp>
        <p:nvSpPr>
          <p:cNvPr id="5" name="Ellipse 4">
            <a:extLst>
              <a:ext uri="{FF2B5EF4-FFF2-40B4-BE49-F238E27FC236}">
                <a16:creationId xmlns:a16="http://schemas.microsoft.com/office/drawing/2014/main" id="{DA1AE975-509E-8744-BC35-09ED57DE3C3B}"/>
              </a:ext>
            </a:extLst>
          </p:cNvPr>
          <p:cNvSpPr/>
          <p:nvPr/>
        </p:nvSpPr>
        <p:spPr>
          <a:xfrm>
            <a:off x="4207763" y="2084831"/>
            <a:ext cx="3623733" cy="2351701"/>
          </a:xfrm>
          <a:prstGeom prst="ellipse">
            <a:avLst/>
          </a:prstGeom>
          <a:solidFill>
            <a:schemeClr val="accent3">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Remplacement</a:t>
            </a:r>
          </a:p>
        </p:txBody>
      </p:sp>
      <p:sp>
        <p:nvSpPr>
          <p:cNvPr id="6" name="Ellipse 5">
            <a:extLst>
              <a:ext uri="{FF2B5EF4-FFF2-40B4-BE49-F238E27FC236}">
                <a16:creationId xmlns:a16="http://schemas.microsoft.com/office/drawing/2014/main" id="{7A81629E-9403-3D45-ADDF-13D86E4EBA1B}"/>
              </a:ext>
            </a:extLst>
          </p:cNvPr>
          <p:cNvSpPr/>
          <p:nvPr/>
        </p:nvSpPr>
        <p:spPr>
          <a:xfrm>
            <a:off x="508000" y="4436532"/>
            <a:ext cx="3623733" cy="2351701"/>
          </a:xfrm>
          <a:prstGeom prst="ellipse">
            <a:avLst/>
          </a:prstGeom>
          <a:solidFill>
            <a:schemeClr val="accent3">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Expansion</a:t>
            </a:r>
          </a:p>
        </p:txBody>
      </p:sp>
      <p:sp>
        <p:nvSpPr>
          <p:cNvPr id="7" name="Ellipse 6">
            <a:extLst>
              <a:ext uri="{FF2B5EF4-FFF2-40B4-BE49-F238E27FC236}">
                <a16:creationId xmlns:a16="http://schemas.microsoft.com/office/drawing/2014/main" id="{D31A5255-CC9F-3E42-82AC-787858A004BB}"/>
              </a:ext>
            </a:extLst>
          </p:cNvPr>
          <p:cNvSpPr/>
          <p:nvPr/>
        </p:nvSpPr>
        <p:spPr>
          <a:xfrm>
            <a:off x="4207764" y="4436532"/>
            <a:ext cx="3623732" cy="2351701"/>
          </a:xfrm>
          <a:prstGeom prst="ellipse">
            <a:avLst/>
          </a:prstGeom>
          <a:solidFill>
            <a:schemeClr val="accent3">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Réduction</a:t>
            </a:r>
          </a:p>
        </p:txBody>
      </p:sp>
      <p:sp>
        <p:nvSpPr>
          <p:cNvPr id="8" name="ZoneTexte 7">
            <a:extLst>
              <a:ext uri="{FF2B5EF4-FFF2-40B4-BE49-F238E27FC236}">
                <a16:creationId xmlns:a16="http://schemas.microsoft.com/office/drawing/2014/main" id="{43BE36E9-1BB8-2343-8052-07AC7080E8C6}"/>
              </a:ext>
            </a:extLst>
          </p:cNvPr>
          <p:cNvSpPr txBox="1"/>
          <p:nvPr/>
        </p:nvSpPr>
        <p:spPr>
          <a:xfrm>
            <a:off x="8187267" y="259859"/>
            <a:ext cx="3623733" cy="6001643"/>
          </a:xfrm>
          <a:prstGeom prst="rect">
            <a:avLst/>
          </a:prstGeom>
          <a:noFill/>
        </p:spPr>
        <p:txBody>
          <a:bodyPr wrap="square" rtlCol="0">
            <a:spAutoFit/>
          </a:bodyPr>
          <a:lstStyle/>
          <a:p>
            <a:r>
              <a:rPr lang="fr-FR" sz="3200" dirty="0">
                <a:latin typeface="Bell MT" panose="02020503060305020303" pitchFamily="18" charset="77"/>
              </a:rPr>
              <a:t>Les manipulations favorisent essais, échanges entre élèves, verbalisations et conceptualisation.</a:t>
            </a:r>
          </a:p>
          <a:p>
            <a:endParaRPr lang="fr-FR" sz="3200" dirty="0">
              <a:latin typeface="Bell MT" panose="02020503060305020303" pitchFamily="18" charset="77"/>
            </a:endParaRPr>
          </a:p>
          <a:p>
            <a:r>
              <a:rPr lang="fr-FR" sz="3200" dirty="0">
                <a:latin typeface="Bell MT" panose="02020503060305020303" pitchFamily="18" charset="77"/>
              </a:rPr>
              <a:t>Elles permettent d’identifier les classes de mots et leurs fonctionnement syntaxiques. </a:t>
            </a:r>
          </a:p>
        </p:txBody>
      </p:sp>
    </p:spTree>
    <p:extLst>
      <p:ext uri="{BB962C8B-B14F-4D97-AF65-F5344CB8AC3E}">
        <p14:creationId xmlns:p14="http://schemas.microsoft.com/office/powerpoint/2010/main" val="287306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122411"/>
            <a:ext cx="9720072" cy="1499616"/>
          </a:xfrm>
        </p:spPr>
        <p:txBody>
          <a:bodyPr/>
          <a:lstStyle/>
          <a:p>
            <a:pPr algn="l"/>
            <a:r>
              <a:rPr lang="fr-FR" dirty="0"/>
              <a:t>Déplacement </a:t>
            </a:r>
          </a:p>
        </p:txBody>
      </p:sp>
      <p:sp>
        <p:nvSpPr>
          <p:cNvPr id="12" name="Espace réservé du contenu 11">
            <a:extLst>
              <a:ext uri="{FF2B5EF4-FFF2-40B4-BE49-F238E27FC236}">
                <a16:creationId xmlns:a16="http://schemas.microsoft.com/office/drawing/2014/main" id="{C8B2203A-389E-7D48-91C4-37DDACD5A965}"/>
              </a:ext>
            </a:extLst>
          </p:cNvPr>
          <p:cNvSpPr>
            <a:spLocks noGrp="1"/>
          </p:cNvSpPr>
          <p:nvPr>
            <p:ph idx="1"/>
          </p:nvPr>
        </p:nvSpPr>
        <p:spPr>
          <a:xfrm>
            <a:off x="982958" y="1162441"/>
            <a:ext cx="7089480" cy="4752022"/>
          </a:xfrm>
        </p:spPr>
        <p:txBody>
          <a:bodyPr>
            <a:normAutofit/>
          </a:bodyPr>
          <a:lstStyle/>
          <a:p>
            <a:pPr>
              <a:buFont typeface="Arial" panose="020B0604020202020204" pitchFamily="34" charset="0"/>
              <a:buChar char="•"/>
            </a:pPr>
            <a:r>
              <a:rPr lang="fr-FR" sz="2800" dirty="0">
                <a:latin typeface="Bell MT" panose="02020503060305020303" pitchFamily="18" charset="77"/>
              </a:rPr>
              <a:t> </a:t>
            </a:r>
            <a:r>
              <a:rPr lang="fr-FR" sz="2800" b="1" dirty="0">
                <a:latin typeface="Bell MT" panose="02020503060305020303" pitchFamily="18" charset="77"/>
              </a:rPr>
              <a:t>Ecrire </a:t>
            </a:r>
            <a:r>
              <a:rPr lang="fr-FR" sz="2800" dirty="0">
                <a:latin typeface="Bell MT" panose="02020503060305020303" pitchFamily="18" charset="77"/>
              </a:rPr>
              <a:t>une phrase en suivant ces indications : </a:t>
            </a:r>
          </a:p>
        </p:txBody>
      </p:sp>
      <p:sp>
        <p:nvSpPr>
          <p:cNvPr id="4" name="Espace réservé du numéro de diapositive 3"/>
          <p:cNvSpPr>
            <a:spLocks noGrp="1"/>
          </p:cNvSpPr>
          <p:nvPr>
            <p:ph type="sldNum" sz="quarter" idx="12"/>
          </p:nvPr>
        </p:nvSpPr>
        <p:spPr/>
        <p:txBody>
          <a:bodyPr/>
          <a:lstStyle/>
          <a:p>
            <a:fld id="{4F1E0384-253E-4044-A49D-058A256E2775}" type="slidenum">
              <a:rPr lang="fr-FR" smtClean="0"/>
              <a:t>47</a:t>
            </a:fld>
            <a:endParaRPr lang="fr-FR"/>
          </a:p>
        </p:txBody>
      </p:sp>
      <p:pic>
        <p:nvPicPr>
          <p:cNvPr id="5" name="Image 4">
            <a:extLst>
              <a:ext uri="{FF2B5EF4-FFF2-40B4-BE49-F238E27FC236}">
                <a16:creationId xmlns:a16="http://schemas.microsoft.com/office/drawing/2014/main" id="{B1C1E51A-3CD1-3F4A-90CF-62F7D5ED94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4720" y="137463"/>
            <a:ext cx="2205226" cy="2850797"/>
          </a:xfrm>
          <a:prstGeom prst="rect">
            <a:avLst/>
          </a:prstGeom>
        </p:spPr>
      </p:pic>
      <p:pic>
        <p:nvPicPr>
          <p:cNvPr id="7" name="Image 6">
            <a:extLst>
              <a:ext uri="{FF2B5EF4-FFF2-40B4-BE49-F238E27FC236}">
                <a16:creationId xmlns:a16="http://schemas.microsoft.com/office/drawing/2014/main" id="{99450BC4-C5EE-7442-9868-A463E6EDF2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128" y="2988260"/>
            <a:ext cx="1423987" cy="1418713"/>
          </a:xfrm>
          <a:prstGeom prst="rect">
            <a:avLst/>
          </a:prstGeom>
        </p:spPr>
      </p:pic>
      <p:pic>
        <p:nvPicPr>
          <p:cNvPr id="9" name="Image 8">
            <a:extLst>
              <a:ext uri="{FF2B5EF4-FFF2-40B4-BE49-F238E27FC236}">
                <a16:creationId xmlns:a16="http://schemas.microsoft.com/office/drawing/2014/main" id="{3DE12BAD-1272-7C42-8AE3-1A0F5E5D19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0787" y="3047564"/>
            <a:ext cx="1423987" cy="1445562"/>
          </a:xfrm>
          <a:prstGeom prst="rect">
            <a:avLst/>
          </a:prstGeom>
        </p:spPr>
      </p:pic>
      <p:pic>
        <p:nvPicPr>
          <p:cNvPr id="11" name="Image 10">
            <a:extLst>
              <a:ext uri="{FF2B5EF4-FFF2-40B4-BE49-F238E27FC236}">
                <a16:creationId xmlns:a16="http://schemas.microsoft.com/office/drawing/2014/main" id="{A4AA6D91-FA31-7A44-BAA7-9C62BFDD1E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4774" y="3156168"/>
            <a:ext cx="1366837" cy="1333932"/>
          </a:xfrm>
          <a:prstGeom prst="rect">
            <a:avLst/>
          </a:prstGeom>
        </p:spPr>
      </p:pic>
      <p:pic>
        <p:nvPicPr>
          <p:cNvPr id="14" name="Image 13">
            <a:extLst>
              <a:ext uri="{FF2B5EF4-FFF2-40B4-BE49-F238E27FC236}">
                <a16:creationId xmlns:a16="http://schemas.microsoft.com/office/drawing/2014/main" id="{DB085A0C-EDFC-AA44-B698-39BA7EDA33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8120" y="1665480"/>
            <a:ext cx="964680" cy="1331418"/>
          </a:xfrm>
          <a:prstGeom prst="rect">
            <a:avLst/>
          </a:prstGeom>
        </p:spPr>
      </p:pic>
      <p:pic>
        <p:nvPicPr>
          <p:cNvPr id="16" name="Image 15">
            <a:extLst>
              <a:ext uri="{FF2B5EF4-FFF2-40B4-BE49-F238E27FC236}">
                <a16:creationId xmlns:a16="http://schemas.microsoft.com/office/drawing/2014/main" id="{121036B4-D036-2746-A4F1-01E61EE0DC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42252" y="4520372"/>
            <a:ext cx="1043660" cy="1331418"/>
          </a:xfrm>
          <a:prstGeom prst="rect">
            <a:avLst/>
          </a:prstGeom>
        </p:spPr>
      </p:pic>
      <p:pic>
        <p:nvPicPr>
          <p:cNvPr id="18" name="Image 17">
            <a:extLst>
              <a:ext uri="{FF2B5EF4-FFF2-40B4-BE49-F238E27FC236}">
                <a16:creationId xmlns:a16="http://schemas.microsoft.com/office/drawing/2014/main" id="{895ED0A0-DBED-0647-8926-A83D7CB371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35254" y="4493126"/>
            <a:ext cx="997546" cy="1331418"/>
          </a:xfrm>
          <a:prstGeom prst="rect">
            <a:avLst/>
          </a:prstGeom>
        </p:spPr>
      </p:pic>
      <p:pic>
        <p:nvPicPr>
          <p:cNvPr id="20" name="Image 19">
            <a:extLst>
              <a:ext uri="{FF2B5EF4-FFF2-40B4-BE49-F238E27FC236}">
                <a16:creationId xmlns:a16="http://schemas.microsoft.com/office/drawing/2014/main" id="{BC36EB30-E88D-2C4D-9152-717433013E6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10904" y="5558552"/>
            <a:ext cx="1021896" cy="1299448"/>
          </a:xfrm>
          <a:prstGeom prst="rect">
            <a:avLst/>
          </a:prstGeom>
        </p:spPr>
      </p:pic>
      <p:sp>
        <p:nvSpPr>
          <p:cNvPr id="21" name="Espace réservé du contenu 11">
            <a:extLst>
              <a:ext uri="{FF2B5EF4-FFF2-40B4-BE49-F238E27FC236}">
                <a16:creationId xmlns:a16="http://schemas.microsoft.com/office/drawing/2014/main" id="{1D0D8520-1884-7741-BFE1-8DE233ADB9F4}"/>
              </a:ext>
            </a:extLst>
          </p:cNvPr>
          <p:cNvSpPr txBox="1">
            <a:spLocks/>
          </p:cNvSpPr>
          <p:nvPr/>
        </p:nvSpPr>
        <p:spPr>
          <a:xfrm>
            <a:off x="5671266" y="3325765"/>
            <a:ext cx="6001622" cy="285079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fr-FR" sz="2800" dirty="0">
                <a:latin typeface="Bell MT" panose="02020503060305020303" pitchFamily="18" charset="77"/>
              </a:rPr>
              <a:t> </a:t>
            </a:r>
            <a:r>
              <a:rPr lang="fr-FR" sz="2800" b="1" dirty="0">
                <a:latin typeface="Bell MT" panose="02020503060305020303" pitchFamily="18" charset="77"/>
              </a:rPr>
              <a:t>Déplacer et réécrire</a:t>
            </a:r>
            <a:r>
              <a:rPr lang="fr-FR" sz="2800" dirty="0">
                <a:latin typeface="Bell MT" panose="02020503060305020303" pitchFamily="18" charset="77"/>
              </a:rPr>
              <a:t>.</a:t>
            </a:r>
          </a:p>
        </p:txBody>
      </p:sp>
      <p:pic>
        <p:nvPicPr>
          <p:cNvPr id="22" name="Image 21">
            <a:extLst>
              <a:ext uri="{FF2B5EF4-FFF2-40B4-BE49-F238E27FC236}">
                <a16:creationId xmlns:a16="http://schemas.microsoft.com/office/drawing/2014/main" id="{A2B78DC5-E4A4-BA47-8222-342232DD66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7644" y="3823134"/>
            <a:ext cx="1366837" cy="1333932"/>
          </a:xfrm>
          <a:prstGeom prst="rect">
            <a:avLst/>
          </a:prstGeom>
        </p:spPr>
      </p:pic>
      <p:pic>
        <p:nvPicPr>
          <p:cNvPr id="23" name="Image 22">
            <a:extLst>
              <a:ext uri="{FF2B5EF4-FFF2-40B4-BE49-F238E27FC236}">
                <a16:creationId xmlns:a16="http://schemas.microsoft.com/office/drawing/2014/main" id="{62ED902B-B934-0949-B74A-9A5E8BD6CC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284" y="3770345"/>
            <a:ext cx="1423987" cy="1418713"/>
          </a:xfrm>
          <a:prstGeom prst="rect">
            <a:avLst/>
          </a:prstGeom>
        </p:spPr>
      </p:pic>
      <p:pic>
        <p:nvPicPr>
          <p:cNvPr id="25" name="Image 24">
            <a:extLst>
              <a:ext uri="{FF2B5EF4-FFF2-40B4-BE49-F238E27FC236}">
                <a16:creationId xmlns:a16="http://schemas.microsoft.com/office/drawing/2014/main" id="{3C7457C9-7C48-C643-8944-AC124B194E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6084" y="3726111"/>
            <a:ext cx="1423987" cy="1445562"/>
          </a:xfrm>
          <a:prstGeom prst="rect">
            <a:avLst/>
          </a:prstGeom>
        </p:spPr>
      </p:pic>
      <p:sp>
        <p:nvSpPr>
          <p:cNvPr id="26" name="ZoneTexte 25">
            <a:extLst>
              <a:ext uri="{FF2B5EF4-FFF2-40B4-BE49-F238E27FC236}">
                <a16:creationId xmlns:a16="http://schemas.microsoft.com/office/drawing/2014/main" id="{16BC150A-8887-0249-8B5E-66594960F118}"/>
              </a:ext>
            </a:extLst>
          </p:cNvPr>
          <p:cNvSpPr txBox="1"/>
          <p:nvPr/>
        </p:nvSpPr>
        <p:spPr>
          <a:xfrm>
            <a:off x="2614614" y="6176562"/>
            <a:ext cx="2900362" cy="276999"/>
          </a:xfrm>
          <a:prstGeom prst="rect">
            <a:avLst/>
          </a:prstGeom>
          <a:noFill/>
        </p:spPr>
        <p:txBody>
          <a:bodyPr wrap="square" rtlCol="0">
            <a:spAutoFit/>
          </a:bodyPr>
          <a:lstStyle/>
          <a:p>
            <a:pPr algn="ctr"/>
            <a:r>
              <a:rPr lang="fr-FR" sz="1200" i="1" dirty="0"/>
              <a:t>Matériel extrait de Luton Bazar</a:t>
            </a:r>
          </a:p>
        </p:txBody>
      </p:sp>
    </p:spTree>
    <p:extLst>
      <p:ext uri="{BB962C8B-B14F-4D97-AF65-F5344CB8AC3E}">
        <p14:creationId xmlns:p14="http://schemas.microsoft.com/office/powerpoint/2010/main" val="281263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5AF2B66-9011-004F-811D-574A2FDE8DCA}"/>
              </a:ext>
            </a:extLst>
          </p:cNvPr>
          <p:cNvSpPr>
            <a:spLocks noGrp="1"/>
          </p:cNvSpPr>
          <p:nvPr>
            <p:ph type="sldNum" sz="quarter" idx="12"/>
          </p:nvPr>
        </p:nvSpPr>
        <p:spPr/>
        <p:txBody>
          <a:bodyPr/>
          <a:lstStyle/>
          <a:p>
            <a:fld id="{C1F279EB-0D07-AB47-B72B-F4F0FF081C94}" type="slidenum">
              <a:rPr lang="fr-FR" smtClean="0"/>
              <a:t>48</a:t>
            </a:fld>
            <a:endParaRPr lang="fr-FR"/>
          </a:p>
        </p:txBody>
      </p:sp>
      <p:pic>
        <p:nvPicPr>
          <p:cNvPr id="6" name="Image 5">
            <a:extLst>
              <a:ext uri="{FF2B5EF4-FFF2-40B4-BE49-F238E27FC236}">
                <a16:creationId xmlns:a16="http://schemas.microsoft.com/office/drawing/2014/main" id="{B97666B6-6BD4-8440-877A-2DCC63B12F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1458" y="379561"/>
            <a:ext cx="11229084" cy="5348377"/>
          </a:xfrm>
          <a:prstGeom prst="rect">
            <a:avLst/>
          </a:prstGeom>
          <a:ln>
            <a:solidFill>
              <a:schemeClr val="tx1"/>
            </a:solidFill>
          </a:ln>
        </p:spPr>
      </p:pic>
      <p:sp>
        <p:nvSpPr>
          <p:cNvPr id="7" name="ZoneTexte 6">
            <a:extLst>
              <a:ext uri="{FF2B5EF4-FFF2-40B4-BE49-F238E27FC236}">
                <a16:creationId xmlns:a16="http://schemas.microsoft.com/office/drawing/2014/main" id="{015DEB2C-DAF3-C349-AA8D-2C8BCA138A4C}"/>
              </a:ext>
            </a:extLst>
          </p:cNvPr>
          <p:cNvSpPr txBox="1"/>
          <p:nvPr/>
        </p:nvSpPr>
        <p:spPr>
          <a:xfrm>
            <a:off x="2560320" y="6008556"/>
            <a:ext cx="7588674" cy="276999"/>
          </a:xfrm>
          <a:prstGeom prst="rect">
            <a:avLst/>
          </a:prstGeom>
          <a:noFill/>
        </p:spPr>
        <p:txBody>
          <a:bodyPr wrap="square" rtlCol="0">
            <a:spAutoFit/>
          </a:bodyPr>
          <a:lstStyle/>
          <a:p>
            <a:r>
              <a:rPr lang="fr-FR" sz="1200" dirty="0"/>
              <a:t>CE1 Maryline Cortes école Marie Curie PEGOMAS</a:t>
            </a:r>
          </a:p>
        </p:txBody>
      </p:sp>
    </p:spTree>
    <p:extLst>
      <p:ext uri="{BB962C8B-B14F-4D97-AF65-F5344CB8AC3E}">
        <p14:creationId xmlns:p14="http://schemas.microsoft.com/office/powerpoint/2010/main" val="324455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508" y="287263"/>
            <a:ext cx="9720072" cy="1499616"/>
          </a:xfrm>
        </p:spPr>
        <p:txBody>
          <a:bodyPr/>
          <a:lstStyle/>
          <a:p>
            <a:pPr algn="l"/>
            <a:r>
              <a:rPr lang="fr-FR" dirty="0"/>
              <a:t>Remplacement</a:t>
            </a:r>
          </a:p>
        </p:txBody>
      </p:sp>
      <p:sp>
        <p:nvSpPr>
          <p:cNvPr id="4" name="Espace réservé du numéro de diapositive 3"/>
          <p:cNvSpPr>
            <a:spLocks noGrp="1"/>
          </p:cNvSpPr>
          <p:nvPr>
            <p:ph type="sldNum" sz="quarter" idx="12"/>
          </p:nvPr>
        </p:nvSpPr>
        <p:spPr/>
        <p:txBody>
          <a:bodyPr/>
          <a:lstStyle/>
          <a:p>
            <a:fld id="{4F1E0384-253E-4044-A49D-058A256E2775}" type="slidenum">
              <a:rPr lang="fr-FR" smtClean="0"/>
              <a:t>49</a:t>
            </a:fld>
            <a:endParaRPr lang="fr-FR"/>
          </a:p>
        </p:txBody>
      </p:sp>
      <p:pic>
        <p:nvPicPr>
          <p:cNvPr id="7" name="Image 6">
            <a:extLst>
              <a:ext uri="{FF2B5EF4-FFF2-40B4-BE49-F238E27FC236}">
                <a16:creationId xmlns:a16="http://schemas.microsoft.com/office/drawing/2014/main" id="{2B483C5E-38BF-F544-B067-B9035820CE2A}"/>
              </a:ext>
            </a:extLst>
          </p:cNvPr>
          <p:cNvPicPr>
            <a:picLocks noChangeAspect="1"/>
          </p:cNvPicPr>
          <p:nvPr/>
        </p:nvPicPr>
        <p:blipFill>
          <a:blip r:embed="rId2" cstate="email">
            <a:lum/>
            <a:alphaModFix/>
            <a:extLst>
              <a:ext uri="{28A0092B-C50C-407E-A947-70E740481C1C}">
                <a14:useLocalDpi xmlns:a14="http://schemas.microsoft.com/office/drawing/2010/main"/>
              </a:ext>
            </a:extLst>
          </a:blip>
          <a:srcRect/>
          <a:stretch>
            <a:fillRect/>
          </a:stretch>
        </p:blipFill>
        <p:spPr>
          <a:xfrm>
            <a:off x="748724" y="1429894"/>
            <a:ext cx="10903949" cy="3998211"/>
          </a:xfrm>
          <a:prstGeom prst="rect">
            <a:avLst/>
          </a:prstGeom>
          <a:noFill/>
          <a:ln>
            <a:solidFill>
              <a:schemeClr val="tx1"/>
            </a:solidFill>
          </a:ln>
        </p:spPr>
      </p:pic>
      <p:sp>
        <p:nvSpPr>
          <p:cNvPr id="3" name="ZoneTexte 2">
            <a:extLst>
              <a:ext uri="{FF2B5EF4-FFF2-40B4-BE49-F238E27FC236}">
                <a16:creationId xmlns:a16="http://schemas.microsoft.com/office/drawing/2014/main" id="{9A743DCB-CA89-B448-B4B3-365BAA939BDE}"/>
              </a:ext>
            </a:extLst>
          </p:cNvPr>
          <p:cNvSpPr txBox="1"/>
          <p:nvPr/>
        </p:nvSpPr>
        <p:spPr>
          <a:xfrm>
            <a:off x="896815" y="5428105"/>
            <a:ext cx="7649308" cy="276999"/>
          </a:xfrm>
          <a:prstGeom prst="rect">
            <a:avLst/>
          </a:prstGeom>
          <a:noFill/>
        </p:spPr>
        <p:txBody>
          <a:bodyPr wrap="square" rtlCol="0">
            <a:spAutoFit/>
          </a:bodyPr>
          <a:lstStyle/>
          <a:p>
            <a:r>
              <a:rPr lang="fr-FR" sz="1200" i="1" dirty="0">
                <a:latin typeface="Bell MT" panose="02020503060305020303" pitchFamily="18" charset="77"/>
              </a:rPr>
              <a:t>CM2 Isabelle André école Saint Barthélémy NICE</a:t>
            </a:r>
          </a:p>
        </p:txBody>
      </p:sp>
    </p:spTree>
    <p:extLst>
      <p:ext uri="{BB962C8B-B14F-4D97-AF65-F5344CB8AC3E}">
        <p14:creationId xmlns:p14="http://schemas.microsoft.com/office/powerpoint/2010/main" val="2269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CA4701-1563-ED45-99D2-610240C5BB50}"/>
              </a:ext>
            </a:extLst>
          </p:cNvPr>
          <p:cNvSpPr>
            <a:spLocks noGrp="1"/>
          </p:cNvSpPr>
          <p:nvPr>
            <p:ph type="title"/>
          </p:nvPr>
        </p:nvSpPr>
        <p:spPr/>
        <p:txBody>
          <a:bodyPr>
            <a:normAutofit/>
          </a:bodyPr>
          <a:lstStyle/>
          <a:p>
            <a:r>
              <a:rPr lang="fr-FR" sz="4800" dirty="0">
                <a:solidFill>
                  <a:schemeClr val="bg1"/>
                </a:solidFill>
              </a:rPr>
              <a:t>Quelques points d’attention Particuliers</a:t>
            </a:r>
          </a:p>
        </p:txBody>
      </p:sp>
      <p:pic>
        <p:nvPicPr>
          <p:cNvPr id="15" name="Espace réservé pour une image  14">
            <a:extLst>
              <a:ext uri="{FF2B5EF4-FFF2-40B4-BE49-F238E27FC236}">
                <a16:creationId xmlns:a16="http://schemas.microsoft.com/office/drawing/2014/main" id="{6622CEBC-7855-3148-B0E5-046E2D5B4F88}"/>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1069675" y="281531"/>
            <a:ext cx="10472468" cy="3928158"/>
          </a:xfrm>
          <a:solidFill>
            <a:schemeClr val="tx2">
              <a:lumMod val="75000"/>
            </a:schemeClr>
          </a:solidFill>
        </p:spPr>
      </p:pic>
      <p:sp>
        <p:nvSpPr>
          <p:cNvPr id="3" name="Espace réservé du texte 2">
            <a:extLst>
              <a:ext uri="{FF2B5EF4-FFF2-40B4-BE49-F238E27FC236}">
                <a16:creationId xmlns:a16="http://schemas.microsoft.com/office/drawing/2014/main" id="{50778194-FAF1-CC48-823E-2A9814973929}"/>
              </a:ext>
            </a:extLst>
          </p:cNvPr>
          <p:cNvSpPr>
            <a:spLocks noGrp="1"/>
          </p:cNvSpPr>
          <p:nvPr>
            <p:ph type="body" sz="half" idx="2"/>
          </p:nvPr>
        </p:nvSpPr>
        <p:spPr/>
        <p:txBody>
          <a:bodyPr/>
          <a:lstStyle/>
          <a:p>
            <a:endParaRPr lang="fr-FR"/>
          </a:p>
        </p:txBody>
      </p:sp>
      <p:sp>
        <p:nvSpPr>
          <p:cNvPr id="21" name="Espace réservé du numéro de diapositive 20">
            <a:extLst>
              <a:ext uri="{FF2B5EF4-FFF2-40B4-BE49-F238E27FC236}">
                <a16:creationId xmlns:a16="http://schemas.microsoft.com/office/drawing/2014/main" id="{5A2D8C88-2FDF-734B-9471-7138D33F9CC3}"/>
              </a:ext>
            </a:extLst>
          </p:cNvPr>
          <p:cNvSpPr>
            <a:spLocks noGrp="1"/>
          </p:cNvSpPr>
          <p:nvPr>
            <p:ph type="sldNum" sz="quarter" idx="12"/>
          </p:nvPr>
        </p:nvSpPr>
        <p:spPr/>
        <p:txBody>
          <a:bodyPr/>
          <a:lstStyle/>
          <a:p>
            <a:fld id="{C1F279EB-0D07-AB47-B72B-F4F0FF081C94}" type="slidenum">
              <a:rPr lang="fr-FR" smtClean="0"/>
              <a:t>5</a:t>
            </a:fld>
            <a:endParaRPr lang="fr-FR"/>
          </a:p>
        </p:txBody>
      </p:sp>
    </p:spTree>
    <p:extLst>
      <p:ext uri="{BB962C8B-B14F-4D97-AF65-F5344CB8AC3E}">
        <p14:creationId xmlns:p14="http://schemas.microsoft.com/office/powerpoint/2010/main" val="2834269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7CBA027-3704-ED4F-A2B2-2E5A8CC870FB}"/>
              </a:ext>
            </a:extLst>
          </p:cNvPr>
          <p:cNvSpPr>
            <a:spLocks noGrp="1"/>
          </p:cNvSpPr>
          <p:nvPr>
            <p:ph type="sldNum" sz="quarter" idx="12"/>
          </p:nvPr>
        </p:nvSpPr>
        <p:spPr/>
        <p:txBody>
          <a:bodyPr/>
          <a:lstStyle/>
          <a:p>
            <a:fld id="{C1F279EB-0D07-AB47-B72B-F4F0FF081C94}" type="slidenum">
              <a:rPr lang="fr-FR" smtClean="0"/>
              <a:t>50</a:t>
            </a:fld>
            <a:endParaRPr lang="fr-FR"/>
          </a:p>
        </p:txBody>
      </p:sp>
      <p:pic>
        <p:nvPicPr>
          <p:cNvPr id="5" name="Image 4">
            <a:extLst>
              <a:ext uri="{FF2B5EF4-FFF2-40B4-BE49-F238E27FC236}">
                <a16:creationId xmlns:a16="http://schemas.microsoft.com/office/drawing/2014/main" id="{87F21FE5-6CA3-A043-A479-7850D8362146}"/>
              </a:ext>
            </a:extLst>
          </p:cNvPr>
          <p:cNvPicPr>
            <a:picLocks noChangeAspect="1"/>
          </p:cNvPicPr>
          <p:nvPr/>
        </p:nvPicPr>
        <p:blipFill>
          <a:blip r:embed="rId2" cstate="email">
            <a:lum/>
            <a:alphaModFix/>
            <a:extLst>
              <a:ext uri="{28A0092B-C50C-407E-A947-70E740481C1C}">
                <a14:useLocalDpi xmlns:a14="http://schemas.microsoft.com/office/drawing/2010/main"/>
              </a:ext>
            </a:extLst>
          </a:blip>
          <a:srcRect/>
          <a:stretch>
            <a:fillRect/>
          </a:stretch>
        </p:blipFill>
        <p:spPr>
          <a:xfrm>
            <a:off x="1862610" y="248797"/>
            <a:ext cx="6788341" cy="6058256"/>
          </a:xfrm>
          <a:prstGeom prst="rect">
            <a:avLst/>
          </a:prstGeom>
          <a:noFill/>
          <a:ln>
            <a:solidFill>
              <a:schemeClr val="tx1"/>
            </a:solidFill>
          </a:ln>
        </p:spPr>
      </p:pic>
      <p:sp>
        <p:nvSpPr>
          <p:cNvPr id="6" name="ZoneTexte 5">
            <a:extLst>
              <a:ext uri="{FF2B5EF4-FFF2-40B4-BE49-F238E27FC236}">
                <a16:creationId xmlns:a16="http://schemas.microsoft.com/office/drawing/2014/main" id="{5382606E-8F19-314C-8F59-E1F7700E0D46}"/>
              </a:ext>
            </a:extLst>
          </p:cNvPr>
          <p:cNvSpPr txBox="1"/>
          <p:nvPr/>
        </p:nvSpPr>
        <p:spPr>
          <a:xfrm>
            <a:off x="1862610" y="6332204"/>
            <a:ext cx="3764467" cy="276999"/>
          </a:xfrm>
          <a:prstGeom prst="rect">
            <a:avLst/>
          </a:prstGeom>
          <a:noFill/>
        </p:spPr>
        <p:txBody>
          <a:bodyPr wrap="square" rtlCol="0">
            <a:spAutoFit/>
          </a:bodyPr>
          <a:lstStyle/>
          <a:p>
            <a:r>
              <a:rPr lang="fr-FR" sz="1200" i="1" dirty="0">
                <a:latin typeface="Bell MT" panose="02020503060305020303" pitchFamily="18" charset="77"/>
              </a:rPr>
              <a:t>CM2 Isabelle André école Saint Barthélémy NICE</a:t>
            </a:r>
          </a:p>
        </p:txBody>
      </p:sp>
    </p:spTree>
    <p:extLst>
      <p:ext uri="{BB962C8B-B14F-4D97-AF65-F5344CB8AC3E}">
        <p14:creationId xmlns:p14="http://schemas.microsoft.com/office/powerpoint/2010/main" val="3563627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algn="l"/>
            <a:r>
              <a:rPr lang="fr-FR" dirty="0"/>
              <a:t>Expansion</a:t>
            </a:r>
            <a:br>
              <a:rPr lang="fr-FR" dirty="0"/>
            </a:br>
            <a:endParaRPr lang="fr-FR" dirty="0"/>
          </a:p>
        </p:txBody>
      </p:sp>
      <p:sp>
        <p:nvSpPr>
          <p:cNvPr id="4" name="Espace réservé du numéro de diapositive 3"/>
          <p:cNvSpPr>
            <a:spLocks noGrp="1"/>
          </p:cNvSpPr>
          <p:nvPr>
            <p:ph type="sldNum" sz="quarter" idx="12"/>
          </p:nvPr>
        </p:nvSpPr>
        <p:spPr/>
        <p:txBody>
          <a:bodyPr/>
          <a:lstStyle/>
          <a:p>
            <a:fld id="{4F1E0384-253E-4044-A49D-058A256E2775}" type="slidenum">
              <a:rPr lang="fr-FR" smtClean="0"/>
              <a:t>51</a:t>
            </a:fld>
            <a:endParaRPr lang="fr-FR"/>
          </a:p>
        </p:txBody>
      </p:sp>
      <p:pic>
        <p:nvPicPr>
          <p:cNvPr id="5" name="Image 4" descr="IMG_8988.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9428" y="1812334"/>
            <a:ext cx="8774009" cy="3594070"/>
          </a:xfrm>
          <a:prstGeom prst="rect">
            <a:avLst/>
          </a:prstGeom>
          <a:ln>
            <a:solidFill>
              <a:schemeClr val="tx1"/>
            </a:solidFill>
          </a:ln>
        </p:spPr>
      </p:pic>
      <p:pic>
        <p:nvPicPr>
          <p:cNvPr id="7" name="Image 6" descr="978272563438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3437" y="1992703"/>
            <a:ext cx="2307791" cy="3233332"/>
          </a:xfrm>
          <a:prstGeom prst="rect">
            <a:avLst/>
          </a:prstGeom>
          <a:ln>
            <a:solidFill>
              <a:schemeClr val="tx1"/>
            </a:solidFill>
          </a:ln>
        </p:spPr>
      </p:pic>
    </p:spTree>
    <p:extLst>
      <p:ext uri="{BB962C8B-B14F-4D97-AF65-F5344CB8AC3E}">
        <p14:creationId xmlns:p14="http://schemas.microsoft.com/office/powerpoint/2010/main" val="527014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F1687FC-A761-A849-9EBD-C1EC56FB7B4D}"/>
              </a:ext>
            </a:extLst>
          </p:cNvPr>
          <p:cNvSpPr>
            <a:spLocks noGrp="1"/>
          </p:cNvSpPr>
          <p:nvPr>
            <p:ph type="title"/>
          </p:nvPr>
        </p:nvSpPr>
        <p:spPr/>
        <p:txBody>
          <a:bodyPr/>
          <a:lstStyle/>
          <a:p>
            <a:r>
              <a:rPr lang="fr-FR" dirty="0"/>
              <a:t>expansion</a:t>
            </a:r>
          </a:p>
        </p:txBody>
      </p:sp>
      <p:sp>
        <p:nvSpPr>
          <p:cNvPr id="3" name="Espace réservé du numéro de diapositive 2">
            <a:extLst>
              <a:ext uri="{FF2B5EF4-FFF2-40B4-BE49-F238E27FC236}">
                <a16:creationId xmlns:a16="http://schemas.microsoft.com/office/drawing/2014/main" id="{E6434FEF-86EE-3F4B-BD89-A9765B0793A4}"/>
              </a:ext>
            </a:extLst>
          </p:cNvPr>
          <p:cNvSpPr>
            <a:spLocks noGrp="1"/>
          </p:cNvSpPr>
          <p:nvPr>
            <p:ph type="sldNum" sz="quarter" idx="12"/>
          </p:nvPr>
        </p:nvSpPr>
        <p:spPr/>
        <p:txBody>
          <a:bodyPr/>
          <a:lstStyle/>
          <a:p>
            <a:fld id="{C1F279EB-0D07-AB47-B72B-F4F0FF081C94}" type="slidenum">
              <a:rPr lang="fr-FR" smtClean="0"/>
              <a:t>52</a:t>
            </a:fld>
            <a:endParaRPr lang="fr-FR"/>
          </a:p>
        </p:txBody>
      </p:sp>
      <p:pic>
        <p:nvPicPr>
          <p:cNvPr id="4" name="Image 3">
            <a:extLst>
              <a:ext uri="{FF2B5EF4-FFF2-40B4-BE49-F238E27FC236}">
                <a16:creationId xmlns:a16="http://schemas.microsoft.com/office/drawing/2014/main" id="{C5A25612-8319-1640-BAA8-18C52EAC335B}"/>
              </a:ext>
            </a:extLst>
          </p:cNvPr>
          <p:cNvPicPr>
            <a:picLocks noChangeAspect="1"/>
          </p:cNvPicPr>
          <p:nvPr/>
        </p:nvPicPr>
        <p:blipFill>
          <a:blip r:embed="rId2">
            <a:lum/>
            <a:alphaModFix/>
          </a:blip>
          <a:srcRect/>
          <a:stretch>
            <a:fillRect/>
          </a:stretch>
        </p:blipFill>
        <p:spPr>
          <a:xfrm>
            <a:off x="4631270" y="736539"/>
            <a:ext cx="7179730" cy="5384921"/>
          </a:xfrm>
          <a:prstGeom prst="rect">
            <a:avLst/>
          </a:prstGeom>
          <a:noFill/>
          <a:ln>
            <a:solidFill>
              <a:schemeClr val="tx1"/>
            </a:solidFill>
          </a:ln>
        </p:spPr>
      </p:pic>
      <p:sp>
        <p:nvSpPr>
          <p:cNvPr id="6" name="Bulle rectangulaire à coins arrondis 5">
            <a:extLst>
              <a:ext uri="{FF2B5EF4-FFF2-40B4-BE49-F238E27FC236}">
                <a16:creationId xmlns:a16="http://schemas.microsoft.com/office/drawing/2014/main" id="{AD9BAC1C-1BD7-C44F-905F-E5E4D0463834}"/>
              </a:ext>
            </a:extLst>
          </p:cNvPr>
          <p:cNvSpPr/>
          <p:nvPr/>
        </p:nvSpPr>
        <p:spPr>
          <a:xfrm>
            <a:off x="707604" y="2084832"/>
            <a:ext cx="3459949" cy="1499616"/>
          </a:xfrm>
          <a:prstGeom prst="wedgeRoundRectCallout">
            <a:avLst>
              <a:gd name="adj1" fmla="val 70395"/>
              <a:gd name="adj2" fmla="val -13176"/>
              <a:gd name="adj3" fmla="val 16667"/>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Enrichir une phrase minimale.</a:t>
            </a:r>
          </a:p>
        </p:txBody>
      </p:sp>
      <p:sp>
        <p:nvSpPr>
          <p:cNvPr id="7" name="ZoneTexte 6">
            <a:extLst>
              <a:ext uri="{FF2B5EF4-FFF2-40B4-BE49-F238E27FC236}">
                <a16:creationId xmlns:a16="http://schemas.microsoft.com/office/drawing/2014/main" id="{67C2281D-AB71-444C-8830-2DDDFD7B2CBE}"/>
              </a:ext>
            </a:extLst>
          </p:cNvPr>
          <p:cNvSpPr txBox="1"/>
          <p:nvPr/>
        </p:nvSpPr>
        <p:spPr>
          <a:xfrm>
            <a:off x="4631270" y="6188781"/>
            <a:ext cx="3764467" cy="276999"/>
          </a:xfrm>
          <a:prstGeom prst="rect">
            <a:avLst/>
          </a:prstGeom>
          <a:noFill/>
        </p:spPr>
        <p:txBody>
          <a:bodyPr wrap="square" rtlCol="0">
            <a:spAutoFit/>
          </a:bodyPr>
          <a:lstStyle/>
          <a:p>
            <a:r>
              <a:rPr lang="fr-FR" sz="1200" i="1" dirty="0">
                <a:latin typeface="Bell MT" panose="02020503060305020303" pitchFamily="18" charset="77"/>
              </a:rPr>
              <a:t>CM2 Isabelle André école Saint Barthélémy NICE</a:t>
            </a:r>
          </a:p>
        </p:txBody>
      </p:sp>
    </p:spTree>
    <p:extLst>
      <p:ext uri="{BB962C8B-B14F-4D97-AF65-F5344CB8AC3E}">
        <p14:creationId xmlns:p14="http://schemas.microsoft.com/office/powerpoint/2010/main" val="1615649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Réduction </a:t>
            </a:r>
          </a:p>
        </p:txBody>
      </p:sp>
      <p:sp>
        <p:nvSpPr>
          <p:cNvPr id="4" name="Espace réservé du numéro de diapositive 3"/>
          <p:cNvSpPr>
            <a:spLocks noGrp="1"/>
          </p:cNvSpPr>
          <p:nvPr>
            <p:ph type="sldNum" sz="quarter" idx="12"/>
          </p:nvPr>
        </p:nvSpPr>
        <p:spPr/>
        <p:txBody>
          <a:bodyPr/>
          <a:lstStyle/>
          <a:p>
            <a:fld id="{4F1E0384-253E-4044-A49D-058A256E2775}" type="slidenum">
              <a:rPr lang="fr-FR" smtClean="0"/>
              <a:t>53</a:t>
            </a:fld>
            <a:endParaRPr lang="fr-FR"/>
          </a:p>
        </p:txBody>
      </p:sp>
      <p:pic>
        <p:nvPicPr>
          <p:cNvPr id="6" name="Image 3" descr="IMG_001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3532" y="270513"/>
            <a:ext cx="6830960" cy="6486063"/>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134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72A9B-226B-B34C-B8E9-35AB3AC8FC89}"/>
              </a:ext>
            </a:extLst>
          </p:cNvPr>
          <p:cNvSpPr>
            <a:spLocks noGrp="1"/>
          </p:cNvSpPr>
          <p:nvPr>
            <p:ph type="title"/>
          </p:nvPr>
        </p:nvSpPr>
        <p:spPr>
          <a:xfrm>
            <a:off x="219973" y="880110"/>
            <a:ext cx="7123802" cy="1737360"/>
          </a:xfrm>
        </p:spPr>
        <p:txBody>
          <a:bodyPr/>
          <a:lstStyle/>
          <a:p>
            <a:r>
              <a:rPr lang="fr-FR" sz="7200" dirty="0">
                <a:solidFill>
                  <a:schemeClr val="bg1"/>
                </a:solidFill>
              </a:rPr>
              <a:t>Les verbes attributifs</a:t>
            </a:r>
          </a:p>
        </p:txBody>
      </p:sp>
      <p:pic>
        <p:nvPicPr>
          <p:cNvPr id="6" name="Espace réservé du contenu 5">
            <a:extLst>
              <a:ext uri="{FF2B5EF4-FFF2-40B4-BE49-F238E27FC236}">
                <a16:creationId xmlns:a16="http://schemas.microsoft.com/office/drawing/2014/main" id="{E5FDCE7B-854A-714A-9900-B67CE3771799}"/>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214290" y="318941"/>
            <a:ext cx="4757737" cy="6151763"/>
          </a:xfrm>
        </p:spPr>
      </p:pic>
      <p:sp>
        <p:nvSpPr>
          <p:cNvPr id="3" name="Espace réservé du numéro de diapositive 2">
            <a:extLst>
              <a:ext uri="{FF2B5EF4-FFF2-40B4-BE49-F238E27FC236}">
                <a16:creationId xmlns:a16="http://schemas.microsoft.com/office/drawing/2014/main" id="{E35F0929-BC3F-D84C-B054-8EC6BE8B8041}"/>
              </a:ext>
            </a:extLst>
          </p:cNvPr>
          <p:cNvSpPr>
            <a:spLocks noGrp="1"/>
          </p:cNvSpPr>
          <p:nvPr>
            <p:ph type="sldNum" sz="quarter" idx="12"/>
          </p:nvPr>
        </p:nvSpPr>
        <p:spPr/>
        <p:txBody>
          <a:bodyPr/>
          <a:lstStyle/>
          <a:p>
            <a:fld id="{C1F279EB-0D07-AB47-B72B-F4F0FF081C94}" type="slidenum">
              <a:rPr lang="fr-FR" smtClean="0"/>
              <a:t>54</a:t>
            </a:fld>
            <a:endParaRPr lang="fr-FR"/>
          </a:p>
        </p:txBody>
      </p:sp>
    </p:spTree>
    <p:extLst>
      <p:ext uri="{BB962C8B-B14F-4D97-AF65-F5344CB8AC3E}">
        <p14:creationId xmlns:p14="http://schemas.microsoft.com/office/powerpoint/2010/main" val="3872929285"/>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9749E26-B58C-0E41-A901-EC7FB4E7B8BA}"/>
              </a:ext>
            </a:extLst>
          </p:cNvPr>
          <p:cNvSpPr>
            <a:spLocks noGrp="1"/>
          </p:cNvSpPr>
          <p:nvPr>
            <p:ph type="title"/>
          </p:nvPr>
        </p:nvSpPr>
        <p:spPr/>
        <p:txBody>
          <a:bodyPr/>
          <a:lstStyle/>
          <a:p>
            <a:r>
              <a:rPr lang="fr-FR" dirty="0"/>
              <a:t>être</a:t>
            </a:r>
          </a:p>
        </p:txBody>
      </p:sp>
      <p:sp>
        <p:nvSpPr>
          <p:cNvPr id="8" name="Espace réservé du contenu 7">
            <a:extLst>
              <a:ext uri="{FF2B5EF4-FFF2-40B4-BE49-F238E27FC236}">
                <a16:creationId xmlns:a16="http://schemas.microsoft.com/office/drawing/2014/main" id="{F0D6CA99-D9E5-0141-A57F-67AACD5F5386}"/>
              </a:ext>
            </a:extLst>
          </p:cNvPr>
          <p:cNvSpPr>
            <a:spLocks noGrp="1"/>
          </p:cNvSpPr>
          <p:nvPr>
            <p:ph idx="1"/>
          </p:nvPr>
        </p:nvSpPr>
        <p:spPr>
          <a:xfrm>
            <a:off x="345057" y="2084832"/>
            <a:ext cx="11588151" cy="4572000"/>
          </a:xfrm>
        </p:spPr>
        <p:txBody>
          <a:bodyPr>
            <a:normAutofit lnSpcReduction="10000"/>
          </a:bodyPr>
          <a:lstStyle/>
          <a:p>
            <a:pPr>
              <a:buFont typeface="Arial" panose="020B0604020202020204" pitchFamily="34" charset="0"/>
              <a:buChar char="•"/>
            </a:pPr>
            <a:r>
              <a:rPr lang="fr-FR" sz="2800" dirty="0">
                <a:latin typeface="Bell MT" panose="02020503060305020303" pitchFamily="18" charset="77"/>
              </a:rPr>
              <a:t> L’attribut du sujet est un constituant obligatoire du GV dont le noyau est un </a:t>
            </a:r>
            <a:r>
              <a:rPr lang="fr-FR" sz="2800" b="1" dirty="0">
                <a:latin typeface="Bell MT" panose="02020503060305020303" pitchFamily="18" charset="77"/>
              </a:rPr>
              <a:t>verbe attributif. </a:t>
            </a:r>
          </a:p>
          <a:p>
            <a:pPr>
              <a:buFont typeface="Arial" panose="020B0604020202020204" pitchFamily="34" charset="0"/>
              <a:buChar char="•"/>
            </a:pPr>
            <a:r>
              <a:rPr lang="fr-FR" sz="2800" b="1" dirty="0">
                <a:latin typeface="Bell MT" panose="02020503060305020303" pitchFamily="18" charset="77"/>
              </a:rPr>
              <a:t> Le premier des verbes attributifs </a:t>
            </a:r>
            <a:r>
              <a:rPr lang="fr-FR" sz="2800" dirty="0">
                <a:latin typeface="Bell MT" panose="02020503060305020303" pitchFamily="18" charset="77"/>
              </a:rPr>
              <a:t>est le verbe </a:t>
            </a:r>
            <a:r>
              <a:rPr lang="fr-FR" sz="2800" i="1" dirty="0">
                <a:latin typeface="Bell MT" panose="02020503060305020303" pitchFamily="18" charset="77"/>
              </a:rPr>
              <a:t>être</a:t>
            </a:r>
            <a:r>
              <a:rPr lang="fr-FR" sz="2800" dirty="0">
                <a:latin typeface="Bell MT" panose="02020503060305020303" pitchFamily="18" charset="77"/>
              </a:rPr>
              <a:t>, qui permet l’expression d’une propriété́ du sujet </a:t>
            </a:r>
            <a:r>
              <a:rPr lang="fr-FR" sz="2800" i="1" dirty="0">
                <a:latin typeface="Bell MT" panose="02020503060305020303" pitchFamily="18" charset="77"/>
              </a:rPr>
              <a:t>(Alice est grande</a:t>
            </a:r>
            <a:r>
              <a:rPr lang="fr-FR" sz="2800" dirty="0">
                <a:latin typeface="Bell MT" panose="02020503060305020303" pitchFamily="18" charset="77"/>
              </a:rPr>
              <a:t>), d’un état du sujet (</a:t>
            </a:r>
            <a:r>
              <a:rPr lang="fr-FR" sz="2800" i="1" dirty="0">
                <a:latin typeface="Bell MT" panose="02020503060305020303" pitchFamily="18" charset="77"/>
              </a:rPr>
              <a:t>Alice est malade</a:t>
            </a:r>
            <a:r>
              <a:rPr lang="fr-FR" sz="2800" dirty="0">
                <a:latin typeface="Bell MT" panose="02020503060305020303" pitchFamily="18" charset="77"/>
              </a:rPr>
              <a:t>) ou d’effectuer une catégorisation du sujet (</a:t>
            </a:r>
            <a:r>
              <a:rPr lang="fr-FR" sz="2800" i="1" dirty="0">
                <a:latin typeface="Bell MT" panose="02020503060305020303" pitchFamily="18" charset="77"/>
              </a:rPr>
              <a:t>Alice est avocate</a:t>
            </a:r>
            <a:r>
              <a:rPr lang="fr-FR" sz="2800" dirty="0">
                <a:latin typeface="Bell MT" panose="02020503060305020303" pitchFamily="18" charset="77"/>
              </a:rPr>
              <a:t>).  </a:t>
            </a:r>
          </a:p>
          <a:p>
            <a:pPr>
              <a:buFont typeface="Arial" panose="020B0604020202020204" pitchFamily="34" charset="0"/>
              <a:buChar char="•"/>
            </a:pPr>
            <a:r>
              <a:rPr lang="fr-FR" sz="2800" dirty="0">
                <a:latin typeface="Bell MT" panose="02020503060305020303" pitchFamily="18" charset="77"/>
              </a:rPr>
              <a:t> Être n’est pas intrinsèquement un verbe attributif : il connait des emplois attributifs, mais peut aussi être employé́ dans d’autres emplois, par exemple comme </a:t>
            </a:r>
            <a:r>
              <a:rPr lang="fr-FR" sz="2800" b="1" dirty="0">
                <a:latin typeface="Bell MT" panose="02020503060305020303" pitchFamily="18" charset="77"/>
              </a:rPr>
              <a:t>auxiliaire </a:t>
            </a:r>
            <a:r>
              <a:rPr lang="fr-FR" sz="2800" dirty="0">
                <a:latin typeface="Bell MT" panose="02020503060305020303" pitchFamily="18" charset="77"/>
              </a:rPr>
              <a:t>dans la formation des temps composés du verbe (Alice est sortie). </a:t>
            </a:r>
          </a:p>
          <a:p>
            <a:pPr>
              <a:buFont typeface="Arial" panose="020B0604020202020204" pitchFamily="34" charset="0"/>
              <a:buChar char="•"/>
            </a:pPr>
            <a:r>
              <a:rPr lang="fr-FR" sz="2800" dirty="0">
                <a:latin typeface="Bell MT" panose="02020503060305020303" pitchFamily="18" charset="77"/>
              </a:rPr>
              <a:t> </a:t>
            </a:r>
            <a:r>
              <a:rPr lang="fr-FR" sz="2800" b="1" dirty="0">
                <a:latin typeface="Bell MT" panose="02020503060305020303" pitchFamily="18" charset="77"/>
              </a:rPr>
              <a:t>En résumé </a:t>
            </a:r>
            <a:r>
              <a:rPr lang="fr-FR" sz="2800" dirty="0">
                <a:latin typeface="Bell MT" panose="02020503060305020303" pitchFamily="18" charset="77"/>
              </a:rPr>
              <a:t>: Alice est grande = emploi attributif du verbe être ; Alice est sortie = emploi non attributif du verbe être (emploi de être comme auxiliaire). </a:t>
            </a:r>
          </a:p>
          <a:p>
            <a:endParaRPr lang="fr-FR" sz="2800" dirty="0">
              <a:latin typeface="Bell MT" panose="02020503060305020303" pitchFamily="18" charset="77"/>
            </a:endParaRPr>
          </a:p>
          <a:p>
            <a:endParaRPr lang="fr-FR" dirty="0"/>
          </a:p>
        </p:txBody>
      </p:sp>
      <p:sp>
        <p:nvSpPr>
          <p:cNvPr id="9" name="Espace réservé du numéro de diapositive 8">
            <a:extLst>
              <a:ext uri="{FF2B5EF4-FFF2-40B4-BE49-F238E27FC236}">
                <a16:creationId xmlns:a16="http://schemas.microsoft.com/office/drawing/2014/main" id="{41B2D62F-B6A4-7C4D-9604-B9A7067E5F12}"/>
              </a:ext>
            </a:extLst>
          </p:cNvPr>
          <p:cNvSpPr>
            <a:spLocks noGrp="1"/>
          </p:cNvSpPr>
          <p:nvPr>
            <p:ph type="sldNum" sz="quarter" idx="12"/>
          </p:nvPr>
        </p:nvSpPr>
        <p:spPr/>
        <p:txBody>
          <a:bodyPr/>
          <a:lstStyle/>
          <a:p>
            <a:fld id="{C1F279EB-0D07-AB47-B72B-F4F0FF081C94}" type="slidenum">
              <a:rPr lang="fr-FR" smtClean="0"/>
              <a:t>55</a:t>
            </a:fld>
            <a:endParaRPr lang="fr-FR"/>
          </a:p>
        </p:txBody>
      </p:sp>
    </p:spTree>
    <p:extLst>
      <p:ext uri="{BB962C8B-B14F-4D97-AF65-F5344CB8AC3E}">
        <p14:creationId xmlns:p14="http://schemas.microsoft.com/office/powerpoint/2010/main" val="3136933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074D96-C05D-B34E-938F-07102B53887D}"/>
              </a:ext>
            </a:extLst>
          </p:cNvPr>
          <p:cNvSpPr>
            <a:spLocks noGrp="1"/>
          </p:cNvSpPr>
          <p:nvPr>
            <p:ph type="title"/>
          </p:nvPr>
        </p:nvSpPr>
        <p:spPr/>
        <p:txBody>
          <a:bodyPr/>
          <a:lstStyle/>
          <a:p>
            <a:r>
              <a:rPr lang="fr-FR" dirty="0"/>
              <a:t>Les verbes attributifs</a:t>
            </a:r>
          </a:p>
        </p:txBody>
      </p:sp>
      <p:sp>
        <p:nvSpPr>
          <p:cNvPr id="3" name="Espace réservé du contenu 2">
            <a:extLst>
              <a:ext uri="{FF2B5EF4-FFF2-40B4-BE49-F238E27FC236}">
                <a16:creationId xmlns:a16="http://schemas.microsoft.com/office/drawing/2014/main" id="{7A462837-88BB-4B46-BB8E-3E3785523382}"/>
              </a:ext>
            </a:extLst>
          </p:cNvPr>
          <p:cNvSpPr>
            <a:spLocks noGrp="1"/>
          </p:cNvSpPr>
          <p:nvPr>
            <p:ph idx="1"/>
          </p:nvPr>
        </p:nvSpPr>
        <p:spPr>
          <a:xfrm>
            <a:off x="1024128" y="2286000"/>
            <a:ext cx="10391585" cy="4184704"/>
          </a:xfrm>
        </p:spPr>
        <p:txBody>
          <a:bodyPr/>
          <a:lstStyle/>
          <a:p>
            <a:r>
              <a:rPr lang="fr-FR" sz="4000" dirty="0">
                <a:latin typeface="Bell MT" panose="02020503060305020303" pitchFamily="18" charset="77"/>
              </a:rPr>
              <a:t>D’autres verbes attributifs ajoutent des nuances aspectuelles (</a:t>
            </a:r>
            <a:r>
              <a:rPr lang="fr-FR" sz="4000" i="1" dirty="0">
                <a:latin typeface="Bell MT" panose="02020503060305020303" pitchFamily="18" charset="77"/>
              </a:rPr>
              <a:t>rester</a:t>
            </a:r>
            <a:r>
              <a:rPr lang="fr-FR" sz="4000" dirty="0">
                <a:latin typeface="Bell MT" panose="02020503060305020303" pitchFamily="18" charset="77"/>
              </a:rPr>
              <a:t>, </a:t>
            </a:r>
            <a:r>
              <a:rPr lang="fr-FR" sz="4000" i="1" dirty="0">
                <a:latin typeface="Bell MT" panose="02020503060305020303" pitchFamily="18" charset="77"/>
              </a:rPr>
              <a:t>devenir </a:t>
            </a:r>
            <a:r>
              <a:rPr lang="fr-FR" sz="4000" dirty="0">
                <a:latin typeface="Bell MT" panose="02020503060305020303" pitchFamily="18" charset="77"/>
              </a:rPr>
              <a:t>: </a:t>
            </a:r>
            <a:r>
              <a:rPr lang="fr-FR" sz="4000" i="1" dirty="0">
                <a:latin typeface="Bell MT" panose="02020503060305020303" pitchFamily="18" charset="77"/>
              </a:rPr>
              <a:t>Elle reste</a:t>
            </a:r>
            <a:r>
              <a:rPr lang="fr-FR" sz="4000" dirty="0">
                <a:latin typeface="Bell MT" panose="02020503060305020303" pitchFamily="18" charset="77"/>
              </a:rPr>
              <a:t>/</a:t>
            </a:r>
            <a:r>
              <a:rPr lang="fr-FR" sz="4000" i="1" dirty="0">
                <a:latin typeface="Bell MT" panose="02020503060305020303" pitchFamily="18" charset="77"/>
              </a:rPr>
              <a:t>devient</a:t>
            </a:r>
            <a:r>
              <a:rPr lang="fr-FR" sz="4000" dirty="0">
                <a:latin typeface="Bell MT" panose="02020503060305020303" pitchFamily="18" charset="77"/>
              </a:rPr>
              <a:t>/</a:t>
            </a:r>
            <a:r>
              <a:rPr lang="fr-FR" sz="4000" i="1" dirty="0">
                <a:latin typeface="Bell MT" panose="02020503060305020303" pitchFamily="18" charset="77"/>
              </a:rPr>
              <a:t>heureuse</a:t>
            </a:r>
            <a:r>
              <a:rPr lang="fr-FR" sz="4000" dirty="0">
                <a:latin typeface="Bell MT" panose="02020503060305020303" pitchFamily="18" charset="77"/>
              </a:rPr>
              <a:t>) ou modales</a:t>
            </a:r>
            <a:r>
              <a:rPr lang="fr-FR" sz="4000" b="1" dirty="0">
                <a:latin typeface="Bell MT" panose="02020503060305020303" pitchFamily="18" charset="77"/>
              </a:rPr>
              <a:t> </a:t>
            </a:r>
            <a:r>
              <a:rPr lang="fr-FR" sz="4000" dirty="0">
                <a:latin typeface="Bell MT" panose="02020503060305020303" pitchFamily="18" charset="77"/>
              </a:rPr>
              <a:t>(</a:t>
            </a:r>
            <a:r>
              <a:rPr lang="fr-FR" sz="4000" i="1" dirty="0">
                <a:latin typeface="Bell MT" panose="02020503060305020303" pitchFamily="18" charset="77"/>
              </a:rPr>
              <a:t>sembler</a:t>
            </a:r>
            <a:r>
              <a:rPr lang="fr-FR" sz="4000" dirty="0">
                <a:latin typeface="Bell MT" panose="02020503060305020303" pitchFamily="18" charset="77"/>
              </a:rPr>
              <a:t>, </a:t>
            </a:r>
            <a:r>
              <a:rPr lang="fr-FR" sz="4000" i="1" dirty="0">
                <a:latin typeface="Bell MT" panose="02020503060305020303" pitchFamily="18" charset="77"/>
              </a:rPr>
              <a:t>paraitre</a:t>
            </a:r>
            <a:r>
              <a:rPr lang="fr-FR" sz="4000" dirty="0">
                <a:latin typeface="Bell MT" panose="02020503060305020303" pitchFamily="18" charset="77"/>
              </a:rPr>
              <a:t>, </a:t>
            </a:r>
            <a:r>
              <a:rPr lang="fr-FR" sz="4000" i="1" dirty="0">
                <a:latin typeface="Bell MT" panose="02020503060305020303" pitchFamily="18" charset="77"/>
              </a:rPr>
              <a:t>avoir l’air </a:t>
            </a:r>
            <a:r>
              <a:rPr lang="fr-FR" sz="4000" dirty="0">
                <a:latin typeface="Bell MT" panose="02020503060305020303" pitchFamily="18" charset="77"/>
              </a:rPr>
              <a:t>: </a:t>
            </a:r>
            <a:r>
              <a:rPr lang="fr-FR" sz="4000" i="1" dirty="0">
                <a:latin typeface="Bell MT" panose="02020503060305020303" pitchFamily="18" charset="77"/>
              </a:rPr>
              <a:t>Elle semble</a:t>
            </a:r>
            <a:r>
              <a:rPr lang="fr-FR" sz="4000" dirty="0">
                <a:latin typeface="Bell MT" panose="02020503060305020303" pitchFamily="18" charset="77"/>
              </a:rPr>
              <a:t>/</a:t>
            </a:r>
            <a:r>
              <a:rPr lang="fr-FR" sz="4000" i="1" dirty="0">
                <a:latin typeface="Bell MT" panose="02020503060305020303" pitchFamily="18" charset="77"/>
              </a:rPr>
              <a:t>parait</a:t>
            </a:r>
            <a:r>
              <a:rPr lang="fr-FR" sz="4000" dirty="0">
                <a:latin typeface="Bell MT" panose="02020503060305020303" pitchFamily="18" charset="77"/>
              </a:rPr>
              <a:t>/</a:t>
            </a:r>
            <a:r>
              <a:rPr lang="fr-FR" sz="4000" i="1" dirty="0">
                <a:latin typeface="Bell MT" panose="02020503060305020303" pitchFamily="18" charset="77"/>
              </a:rPr>
              <a:t>a l’air heureuse</a:t>
            </a:r>
            <a:r>
              <a:rPr lang="fr-FR" sz="4000" dirty="0">
                <a:latin typeface="Bell MT" panose="02020503060305020303" pitchFamily="18" charset="77"/>
              </a:rPr>
              <a:t>). </a:t>
            </a:r>
          </a:p>
          <a:p>
            <a:endParaRPr lang="fr-FR" dirty="0"/>
          </a:p>
        </p:txBody>
      </p:sp>
      <p:sp>
        <p:nvSpPr>
          <p:cNvPr id="4" name="Espace réservé du numéro de diapositive 3">
            <a:extLst>
              <a:ext uri="{FF2B5EF4-FFF2-40B4-BE49-F238E27FC236}">
                <a16:creationId xmlns:a16="http://schemas.microsoft.com/office/drawing/2014/main" id="{A1BEF2BE-8621-F545-AE08-7D33FD112BF9}"/>
              </a:ext>
            </a:extLst>
          </p:cNvPr>
          <p:cNvSpPr>
            <a:spLocks noGrp="1"/>
          </p:cNvSpPr>
          <p:nvPr>
            <p:ph type="sldNum" sz="quarter" idx="12"/>
          </p:nvPr>
        </p:nvSpPr>
        <p:spPr/>
        <p:txBody>
          <a:bodyPr/>
          <a:lstStyle/>
          <a:p>
            <a:fld id="{C1F279EB-0D07-AB47-B72B-F4F0FF081C94}" type="slidenum">
              <a:rPr lang="fr-FR" smtClean="0"/>
              <a:t>56</a:t>
            </a:fld>
            <a:endParaRPr lang="fr-FR"/>
          </a:p>
        </p:txBody>
      </p:sp>
    </p:spTree>
    <p:extLst>
      <p:ext uri="{BB962C8B-B14F-4D97-AF65-F5344CB8AC3E}">
        <p14:creationId xmlns:p14="http://schemas.microsoft.com/office/powerpoint/2010/main" val="2484730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72A9B-226B-B34C-B8E9-35AB3AC8FC89}"/>
              </a:ext>
            </a:extLst>
          </p:cNvPr>
          <p:cNvSpPr>
            <a:spLocks noGrp="1"/>
          </p:cNvSpPr>
          <p:nvPr>
            <p:ph type="title"/>
          </p:nvPr>
        </p:nvSpPr>
        <p:spPr>
          <a:xfrm>
            <a:off x="293298" y="1444062"/>
            <a:ext cx="5421702" cy="1737360"/>
          </a:xfrm>
        </p:spPr>
        <p:txBody>
          <a:bodyPr/>
          <a:lstStyle/>
          <a:p>
            <a:r>
              <a:rPr lang="fr-FR" sz="7200" dirty="0">
                <a:solidFill>
                  <a:schemeClr val="bg1"/>
                </a:solidFill>
              </a:rPr>
              <a:t>Les Conjonctions de coordination</a:t>
            </a:r>
          </a:p>
        </p:txBody>
      </p:sp>
      <p:pic>
        <p:nvPicPr>
          <p:cNvPr id="7" name="Espace réservé du contenu 6">
            <a:extLst>
              <a:ext uri="{FF2B5EF4-FFF2-40B4-BE49-F238E27FC236}">
                <a16:creationId xmlns:a16="http://schemas.microsoft.com/office/drawing/2014/main" id="{8DEC5DF7-E108-814D-A6D6-BB4FC40D0F47}"/>
              </a:ext>
            </a:extLst>
          </p:cNvPr>
          <p:cNvPicPr>
            <a:picLocks noGrp="1" noChangeAspect="1"/>
          </p:cNvPicPr>
          <p:nvPr>
            <p:ph idx="1"/>
          </p:nvPr>
        </p:nvPicPr>
        <p:blipFill>
          <a:blip r:embed="rId2"/>
          <a:stretch>
            <a:fillRect/>
          </a:stretch>
        </p:blipFill>
        <p:spPr>
          <a:xfrm>
            <a:off x="4897804" y="783662"/>
            <a:ext cx="6426362" cy="930838"/>
          </a:xfrm>
        </p:spPr>
      </p:pic>
      <p:sp>
        <p:nvSpPr>
          <p:cNvPr id="3" name="Espace réservé du numéro de diapositive 2">
            <a:extLst>
              <a:ext uri="{FF2B5EF4-FFF2-40B4-BE49-F238E27FC236}">
                <a16:creationId xmlns:a16="http://schemas.microsoft.com/office/drawing/2014/main" id="{DC7E2119-BE6B-FB40-BC96-1C2339C70F50}"/>
              </a:ext>
            </a:extLst>
          </p:cNvPr>
          <p:cNvSpPr>
            <a:spLocks noGrp="1"/>
          </p:cNvSpPr>
          <p:nvPr>
            <p:ph type="sldNum" sz="quarter" idx="12"/>
          </p:nvPr>
        </p:nvSpPr>
        <p:spPr/>
        <p:txBody>
          <a:bodyPr/>
          <a:lstStyle/>
          <a:p>
            <a:fld id="{C1F279EB-0D07-AB47-B72B-F4F0FF081C94}" type="slidenum">
              <a:rPr lang="fr-FR" smtClean="0"/>
              <a:t>57</a:t>
            </a:fld>
            <a:endParaRPr lang="fr-FR"/>
          </a:p>
        </p:txBody>
      </p:sp>
      <p:sp>
        <p:nvSpPr>
          <p:cNvPr id="4" name="Rectangle 3">
            <a:extLst>
              <a:ext uri="{FF2B5EF4-FFF2-40B4-BE49-F238E27FC236}">
                <a16:creationId xmlns:a16="http://schemas.microsoft.com/office/drawing/2014/main" id="{E329EC5F-91E5-4A4E-AB76-B97B6EDD260C}"/>
              </a:ext>
            </a:extLst>
          </p:cNvPr>
          <p:cNvSpPr/>
          <p:nvPr/>
        </p:nvSpPr>
        <p:spPr>
          <a:xfrm>
            <a:off x="380999" y="6151152"/>
            <a:ext cx="9091613" cy="369332"/>
          </a:xfrm>
          <a:prstGeom prst="rect">
            <a:avLst/>
          </a:prstGeom>
        </p:spPr>
        <p:txBody>
          <a:bodyPr wrap="square">
            <a:spAutoFit/>
          </a:bodyPr>
          <a:lstStyle/>
          <a:p>
            <a:r>
              <a:rPr lang="fr-FR" dirty="0">
                <a:solidFill>
                  <a:schemeClr val="bg1"/>
                </a:solidFill>
              </a:rPr>
              <a:t>https://</a:t>
            </a:r>
            <a:r>
              <a:rPr lang="fr-FR" dirty="0" err="1">
                <a:solidFill>
                  <a:schemeClr val="bg1"/>
                </a:solidFill>
              </a:rPr>
              <a:t>litteratureportesouvertes.wordpress.com</a:t>
            </a:r>
            <a:r>
              <a:rPr lang="fr-FR" dirty="0">
                <a:solidFill>
                  <a:schemeClr val="bg1"/>
                </a:solidFill>
              </a:rPr>
              <a:t>/tag/conjonction-de-coordination/</a:t>
            </a:r>
          </a:p>
        </p:txBody>
      </p:sp>
      <p:pic>
        <p:nvPicPr>
          <p:cNvPr id="9" name="Image 8">
            <a:extLst>
              <a:ext uri="{FF2B5EF4-FFF2-40B4-BE49-F238E27FC236}">
                <a16:creationId xmlns:a16="http://schemas.microsoft.com/office/drawing/2014/main" id="{68850AA2-BA0B-5843-8801-B3D56D8BDC4C}"/>
              </a:ext>
            </a:extLst>
          </p:cNvPr>
          <p:cNvPicPr>
            <a:picLocks noChangeAspect="1"/>
          </p:cNvPicPr>
          <p:nvPr/>
        </p:nvPicPr>
        <p:blipFill>
          <a:blip r:embed="rId3"/>
          <a:stretch>
            <a:fillRect/>
          </a:stretch>
        </p:blipFill>
        <p:spPr>
          <a:xfrm>
            <a:off x="5855491" y="2312742"/>
            <a:ext cx="5955509" cy="1258888"/>
          </a:xfrm>
          <a:prstGeom prst="rect">
            <a:avLst/>
          </a:prstGeom>
        </p:spPr>
      </p:pic>
      <p:pic>
        <p:nvPicPr>
          <p:cNvPr id="11" name="Image 10">
            <a:extLst>
              <a:ext uri="{FF2B5EF4-FFF2-40B4-BE49-F238E27FC236}">
                <a16:creationId xmlns:a16="http://schemas.microsoft.com/office/drawing/2014/main" id="{ABEEA349-4A98-844D-9752-BDED5E5253E1}"/>
              </a:ext>
            </a:extLst>
          </p:cNvPr>
          <p:cNvPicPr>
            <a:picLocks noChangeAspect="1"/>
          </p:cNvPicPr>
          <p:nvPr/>
        </p:nvPicPr>
        <p:blipFill>
          <a:blip r:embed="rId4"/>
          <a:stretch>
            <a:fillRect/>
          </a:stretch>
        </p:blipFill>
        <p:spPr>
          <a:xfrm>
            <a:off x="865775" y="4153534"/>
            <a:ext cx="9251363" cy="1258888"/>
          </a:xfrm>
          <a:prstGeom prst="rect">
            <a:avLst/>
          </a:prstGeom>
        </p:spPr>
      </p:pic>
    </p:spTree>
    <p:extLst>
      <p:ext uri="{BB962C8B-B14F-4D97-AF65-F5344CB8AC3E}">
        <p14:creationId xmlns:p14="http://schemas.microsoft.com/office/powerpoint/2010/main" val="345215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8B208-744C-204F-BEC4-B0FA51B0F3CE}"/>
              </a:ext>
            </a:extLst>
          </p:cNvPr>
          <p:cNvSpPr>
            <a:spLocks noGrp="1"/>
          </p:cNvSpPr>
          <p:nvPr>
            <p:ph type="title"/>
          </p:nvPr>
        </p:nvSpPr>
        <p:spPr/>
        <p:txBody>
          <a:bodyPr/>
          <a:lstStyle/>
          <a:p>
            <a:r>
              <a:rPr lang="fr-FR" dirty="0"/>
              <a:t>ALORS …</a:t>
            </a:r>
          </a:p>
        </p:txBody>
      </p:sp>
      <p:pic>
        <p:nvPicPr>
          <p:cNvPr id="6" name="Espace réservé du contenu 5">
            <a:extLst>
              <a:ext uri="{FF2B5EF4-FFF2-40B4-BE49-F238E27FC236}">
                <a16:creationId xmlns:a16="http://schemas.microsoft.com/office/drawing/2014/main" id="{7E4482B2-DDF1-A24B-B3C2-3CF3DFF92474}"/>
              </a:ext>
            </a:extLst>
          </p:cNvPr>
          <p:cNvPicPr>
            <a:picLocks noGrp="1" noChangeAspect="1"/>
          </p:cNvPicPr>
          <p:nvPr>
            <p:ph idx="1"/>
          </p:nvPr>
        </p:nvPicPr>
        <p:blipFill>
          <a:blip r:embed="rId2"/>
          <a:stretch>
            <a:fillRect/>
          </a:stretch>
        </p:blipFill>
        <p:spPr>
          <a:xfrm>
            <a:off x="445264" y="1787375"/>
            <a:ext cx="11301472" cy="4485409"/>
          </a:xfrm>
        </p:spPr>
      </p:pic>
      <p:sp>
        <p:nvSpPr>
          <p:cNvPr id="4" name="Espace réservé du numéro de diapositive 3">
            <a:extLst>
              <a:ext uri="{FF2B5EF4-FFF2-40B4-BE49-F238E27FC236}">
                <a16:creationId xmlns:a16="http://schemas.microsoft.com/office/drawing/2014/main" id="{18A39B29-51D6-CF4C-9738-79CE66142047}"/>
              </a:ext>
            </a:extLst>
          </p:cNvPr>
          <p:cNvSpPr>
            <a:spLocks noGrp="1"/>
          </p:cNvSpPr>
          <p:nvPr>
            <p:ph type="sldNum" sz="quarter" idx="12"/>
          </p:nvPr>
        </p:nvSpPr>
        <p:spPr/>
        <p:txBody>
          <a:bodyPr/>
          <a:lstStyle/>
          <a:p>
            <a:fld id="{C1F279EB-0D07-AB47-B72B-F4F0FF081C94}" type="slidenum">
              <a:rPr lang="fr-FR" smtClean="0"/>
              <a:t>58</a:t>
            </a:fld>
            <a:endParaRPr lang="fr-FR"/>
          </a:p>
        </p:txBody>
      </p:sp>
    </p:spTree>
    <p:extLst>
      <p:ext uri="{BB962C8B-B14F-4D97-AF65-F5344CB8AC3E}">
        <p14:creationId xmlns:p14="http://schemas.microsoft.com/office/powerpoint/2010/main" val="918059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5958F9-B8B9-204D-A7F6-FEBDD1CA6D15}"/>
              </a:ext>
            </a:extLst>
          </p:cNvPr>
          <p:cNvSpPr>
            <a:spLocks noGrp="1"/>
          </p:cNvSpPr>
          <p:nvPr>
            <p:ph type="title"/>
          </p:nvPr>
        </p:nvSpPr>
        <p:spPr/>
        <p:txBody>
          <a:bodyPr/>
          <a:lstStyle/>
          <a:p>
            <a:r>
              <a:rPr lang="fr-FR" dirty="0"/>
              <a:t>Donc : un adverbe</a:t>
            </a:r>
          </a:p>
        </p:txBody>
      </p:sp>
      <p:sp>
        <p:nvSpPr>
          <p:cNvPr id="3" name="Espace réservé du contenu 2">
            <a:extLst>
              <a:ext uri="{FF2B5EF4-FFF2-40B4-BE49-F238E27FC236}">
                <a16:creationId xmlns:a16="http://schemas.microsoft.com/office/drawing/2014/main" id="{92726561-78CB-7845-B6AE-D18BFDFFFE2E}"/>
              </a:ext>
            </a:extLst>
          </p:cNvPr>
          <p:cNvSpPr>
            <a:spLocks noGrp="1"/>
          </p:cNvSpPr>
          <p:nvPr>
            <p:ph idx="1"/>
          </p:nvPr>
        </p:nvSpPr>
        <p:spPr>
          <a:xfrm>
            <a:off x="860005" y="1957788"/>
            <a:ext cx="10950995" cy="4572000"/>
          </a:xfrm>
        </p:spPr>
        <p:txBody>
          <a:bodyPr>
            <a:normAutofit fontScale="92500" lnSpcReduction="20000"/>
          </a:bodyPr>
          <a:lstStyle/>
          <a:p>
            <a:pPr>
              <a:buFont typeface="Arial" panose="020B0604020202020204" pitchFamily="34" charset="0"/>
              <a:buChar char="•"/>
            </a:pPr>
            <a:r>
              <a:rPr lang="fr-FR" sz="2800" dirty="0">
                <a:latin typeface="Bell MT" panose="02020503060305020303" pitchFamily="18" charset="77"/>
              </a:rPr>
              <a:t> </a:t>
            </a:r>
            <a:r>
              <a:rPr lang="fr-FR" sz="2800" i="1" dirty="0">
                <a:latin typeface="Bell MT" panose="02020503060305020303" pitchFamily="18" charset="77"/>
              </a:rPr>
              <a:t>«</a:t>
            </a:r>
            <a:r>
              <a:rPr lang="fr-FR" sz="3200" i="1" dirty="0">
                <a:latin typeface="Bell MT" panose="02020503060305020303" pitchFamily="18" charset="77"/>
              </a:rPr>
              <a:t> Donc » </a:t>
            </a:r>
            <a:r>
              <a:rPr lang="fr-FR" sz="3200" dirty="0">
                <a:latin typeface="Bell MT" panose="02020503060305020303" pitchFamily="18" charset="77"/>
              </a:rPr>
              <a:t>ne servira pas toujours  à coordonner deux propositions.</a:t>
            </a:r>
          </a:p>
          <a:p>
            <a:pPr>
              <a:buFont typeface="Arial" panose="020B0604020202020204" pitchFamily="34" charset="0"/>
              <a:buChar char="•"/>
            </a:pPr>
            <a:r>
              <a:rPr lang="fr-FR" sz="3200" dirty="0">
                <a:latin typeface="Bell MT" panose="02020503060305020303" pitchFamily="18" charset="77"/>
              </a:rPr>
              <a:t>  Le mot « donc » peut être plutôt synonyme </a:t>
            </a:r>
            <a:r>
              <a:rPr lang="fr-FR" sz="3200" b="1" dirty="0">
                <a:latin typeface="Bell MT" panose="02020503060305020303" pitchFamily="18" charset="77"/>
              </a:rPr>
              <a:t>de </a:t>
            </a:r>
            <a:r>
              <a:rPr lang="fr-FR" sz="3200" b="1" i="1" dirty="0">
                <a:latin typeface="Bell MT" panose="02020503060305020303" pitchFamily="18" charset="77"/>
              </a:rPr>
              <a:t>« par conséquent ». </a:t>
            </a:r>
          </a:p>
          <a:p>
            <a:pPr marL="0" indent="0">
              <a:buNone/>
            </a:pPr>
            <a:r>
              <a:rPr lang="fr-FR" sz="3200" i="1" dirty="0">
                <a:latin typeface="Bell MT" panose="02020503060305020303" pitchFamily="18" charset="77"/>
              </a:rPr>
              <a:t>Si ce n’est pas toi, c’est donc ton frère.</a:t>
            </a:r>
          </a:p>
          <a:p>
            <a:pPr>
              <a:buFont typeface="Arial" panose="020B0604020202020204" pitchFamily="34" charset="0"/>
              <a:buChar char="•"/>
            </a:pPr>
            <a:r>
              <a:rPr lang="fr-FR" sz="3200" i="1" dirty="0">
                <a:latin typeface="Bell MT" panose="02020503060305020303" pitchFamily="18" charset="77"/>
              </a:rPr>
              <a:t> </a:t>
            </a:r>
            <a:r>
              <a:rPr lang="fr-FR" sz="3200" dirty="0">
                <a:latin typeface="Bell MT" panose="02020503060305020303" pitchFamily="18" charset="77"/>
              </a:rPr>
              <a:t>Il peut aussi être </a:t>
            </a:r>
            <a:r>
              <a:rPr lang="fr-FR" sz="3200" b="1" dirty="0">
                <a:latin typeface="Bell MT" panose="02020503060305020303" pitchFamily="18" charset="77"/>
              </a:rPr>
              <a:t>un adverbe de liaison </a:t>
            </a:r>
            <a:r>
              <a:rPr lang="fr-FR" sz="3200" dirty="0">
                <a:latin typeface="Bell MT" panose="02020503060305020303" pitchFamily="18" charset="77"/>
              </a:rPr>
              <a:t>avec 3 particularités</a:t>
            </a:r>
          </a:p>
          <a:p>
            <a:pPr marL="699516" lvl="2" indent="-342900">
              <a:buFont typeface="Wingdings" pitchFamily="2" charset="2"/>
              <a:buChar char="Ø"/>
            </a:pPr>
            <a:r>
              <a:rPr lang="fr-FR" sz="3200" dirty="0">
                <a:latin typeface="Bell MT" panose="02020503060305020303" pitchFamily="18" charset="77"/>
              </a:rPr>
              <a:t> Cumulables entre eux : ainsi donc …</a:t>
            </a:r>
          </a:p>
          <a:p>
            <a:pPr marL="699516" lvl="2" indent="-342900">
              <a:buFont typeface="Wingdings" pitchFamily="2" charset="2"/>
              <a:buChar char="Ø"/>
            </a:pPr>
            <a:r>
              <a:rPr lang="fr-FR" sz="3200" dirty="0">
                <a:latin typeface="Bell MT" panose="02020503060305020303" pitchFamily="18" charset="77"/>
              </a:rPr>
              <a:t> Combinaison possible avec une conjonction antéposée : Et donc</a:t>
            </a:r>
          </a:p>
          <a:p>
            <a:pPr marL="699516" lvl="2" indent="-342900">
              <a:buFont typeface="Wingdings" pitchFamily="2" charset="2"/>
              <a:buChar char="Ø"/>
            </a:pPr>
            <a:r>
              <a:rPr lang="fr-FR" sz="3200" dirty="0">
                <a:latin typeface="Bell MT" panose="02020503060305020303" pitchFamily="18" charset="77"/>
              </a:rPr>
              <a:t>Mobilité possible : </a:t>
            </a:r>
          </a:p>
          <a:p>
            <a:pPr marL="356616" lvl="2" indent="0">
              <a:buNone/>
            </a:pPr>
            <a:r>
              <a:rPr lang="fr-FR" sz="3200" i="1" dirty="0">
                <a:latin typeface="Bell MT" panose="02020503060305020303" pitchFamily="18" charset="77"/>
              </a:rPr>
              <a:t>Donc, je pense que c’est vrai.</a:t>
            </a:r>
          </a:p>
          <a:p>
            <a:pPr marL="356616" lvl="2" indent="0">
              <a:buNone/>
            </a:pPr>
            <a:r>
              <a:rPr lang="fr-FR" sz="3200" i="1" dirty="0">
                <a:latin typeface="Bell MT" panose="02020503060305020303" pitchFamily="18" charset="77"/>
              </a:rPr>
              <a:t>Je pense donc que c’est vrai.</a:t>
            </a:r>
          </a:p>
          <a:p>
            <a:pPr marL="0" indent="0">
              <a:buNone/>
            </a:pPr>
            <a:endParaRPr lang="fr-FR" sz="2800" i="1" dirty="0">
              <a:latin typeface="Bell MT" panose="02020503060305020303" pitchFamily="18" charset="77"/>
            </a:endParaRPr>
          </a:p>
        </p:txBody>
      </p:sp>
      <p:sp>
        <p:nvSpPr>
          <p:cNvPr id="4" name="Espace réservé du numéro de diapositive 3">
            <a:extLst>
              <a:ext uri="{FF2B5EF4-FFF2-40B4-BE49-F238E27FC236}">
                <a16:creationId xmlns:a16="http://schemas.microsoft.com/office/drawing/2014/main" id="{7E21656E-DB01-A340-8FEB-4A2670E6DAF3}"/>
              </a:ext>
            </a:extLst>
          </p:cNvPr>
          <p:cNvSpPr>
            <a:spLocks noGrp="1"/>
          </p:cNvSpPr>
          <p:nvPr>
            <p:ph type="sldNum" sz="quarter" idx="12"/>
          </p:nvPr>
        </p:nvSpPr>
        <p:spPr/>
        <p:txBody>
          <a:bodyPr/>
          <a:lstStyle/>
          <a:p>
            <a:fld id="{C1F279EB-0D07-AB47-B72B-F4F0FF081C94}" type="slidenum">
              <a:rPr lang="fr-FR" smtClean="0"/>
              <a:t>59</a:t>
            </a:fld>
            <a:endParaRPr lang="fr-FR"/>
          </a:p>
        </p:txBody>
      </p:sp>
    </p:spTree>
    <p:extLst>
      <p:ext uri="{BB962C8B-B14F-4D97-AF65-F5344CB8AC3E}">
        <p14:creationId xmlns:p14="http://schemas.microsoft.com/office/powerpoint/2010/main" val="404268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64D9E5D-4670-5540-BEFA-BD5BAD978354}"/>
              </a:ext>
            </a:extLst>
          </p:cNvPr>
          <p:cNvSpPr>
            <a:spLocks noGrp="1"/>
          </p:cNvSpPr>
          <p:nvPr>
            <p:ph type="title"/>
          </p:nvPr>
        </p:nvSpPr>
        <p:spPr/>
        <p:txBody>
          <a:bodyPr/>
          <a:lstStyle/>
          <a:p>
            <a:r>
              <a:rPr lang="fr-FR" dirty="0"/>
              <a:t>La terminologie</a:t>
            </a:r>
          </a:p>
        </p:txBody>
      </p:sp>
      <p:sp>
        <p:nvSpPr>
          <p:cNvPr id="4" name="Espace réservé du contenu 3">
            <a:extLst>
              <a:ext uri="{FF2B5EF4-FFF2-40B4-BE49-F238E27FC236}">
                <a16:creationId xmlns:a16="http://schemas.microsoft.com/office/drawing/2014/main" id="{B2D9886E-8F6B-FB45-A465-6F4B2D275309}"/>
              </a:ext>
            </a:extLst>
          </p:cNvPr>
          <p:cNvSpPr>
            <a:spLocks noGrp="1"/>
          </p:cNvSpPr>
          <p:nvPr>
            <p:ph idx="1"/>
          </p:nvPr>
        </p:nvSpPr>
        <p:spPr/>
        <p:txBody>
          <a:bodyPr>
            <a:normAutofit/>
          </a:bodyPr>
          <a:lstStyle/>
          <a:p>
            <a:r>
              <a:rPr lang="fr-FR" sz="3600" dirty="0">
                <a:latin typeface="Bell MT" panose="02020503060305020303" pitchFamily="18" charset="77"/>
              </a:rPr>
              <a:t>La grammaire a pâti d’une terminologie qui n’a pas cessé d’évoluer au cours du temps.</a:t>
            </a:r>
          </a:p>
          <a:p>
            <a:pPr>
              <a:buFont typeface="Wingdings" pitchFamily="2" charset="2"/>
              <a:buChar char="Ø"/>
            </a:pPr>
            <a:r>
              <a:rPr lang="fr-FR" sz="3600" dirty="0">
                <a:latin typeface="Bell MT" panose="02020503060305020303" pitchFamily="18" charset="77"/>
              </a:rPr>
              <a:t> Se mettre d’accord sur </a:t>
            </a:r>
            <a:r>
              <a:rPr lang="fr-FR" sz="3600" b="1" dirty="0">
                <a:latin typeface="Bell MT" panose="02020503060305020303" pitchFamily="18" charset="77"/>
              </a:rPr>
              <a:t>des termes communs</a:t>
            </a:r>
          </a:p>
          <a:p>
            <a:pPr>
              <a:buFont typeface="Wingdings" pitchFamily="2" charset="2"/>
              <a:buChar char="Ø"/>
            </a:pPr>
            <a:r>
              <a:rPr lang="fr-FR" sz="3600" dirty="0">
                <a:latin typeface="Bell MT" panose="02020503060305020303" pitchFamily="18" charset="77"/>
              </a:rPr>
              <a:t> Offrir </a:t>
            </a:r>
            <a:r>
              <a:rPr lang="fr-FR" sz="3600" b="1" dirty="0">
                <a:latin typeface="Bell MT" panose="02020503060305020303" pitchFamily="18" charset="77"/>
              </a:rPr>
              <a:t>des récapitulatifs</a:t>
            </a:r>
          </a:p>
          <a:p>
            <a:pPr>
              <a:buFont typeface="Wingdings" pitchFamily="2" charset="2"/>
              <a:buChar char="Ø"/>
            </a:pPr>
            <a:r>
              <a:rPr lang="fr-FR" sz="3600" dirty="0">
                <a:latin typeface="Bell MT" panose="02020503060305020303" pitchFamily="18" charset="77"/>
              </a:rPr>
              <a:t> Proposer </a:t>
            </a:r>
            <a:r>
              <a:rPr lang="fr-FR" sz="3600" b="1" dirty="0">
                <a:latin typeface="Bell MT" panose="02020503060305020303" pitchFamily="18" charset="77"/>
              </a:rPr>
              <a:t>des mises au point historiques</a:t>
            </a:r>
          </a:p>
          <a:p>
            <a:pPr marL="0" indent="0">
              <a:buNone/>
            </a:pPr>
            <a:endParaRPr lang="fr-FR" sz="3600" dirty="0">
              <a:latin typeface="Bell MT" panose="02020503060305020303" pitchFamily="18" charset="77"/>
            </a:endParaRPr>
          </a:p>
          <a:p>
            <a:pPr marL="0" indent="0">
              <a:buNone/>
            </a:pPr>
            <a:endParaRPr lang="fr-FR" sz="2800" dirty="0"/>
          </a:p>
        </p:txBody>
      </p:sp>
      <p:sp>
        <p:nvSpPr>
          <p:cNvPr id="2" name="Espace réservé du numéro de diapositive 1">
            <a:extLst>
              <a:ext uri="{FF2B5EF4-FFF2-40B4-BE49-F238E27FC236}">
                <a16:creationId xmlns:a16="http://schemas.microsoft.com/office/drawing/2014/main" id="{D4E74FEC-5250-1841-9F0F-3024DEA7AEAF}"/>
              </a:ext>
            </a:extLst>
          </p:cNvPr>
          <p:cNvSpPr>
            <a:spLocks noGrp="1"/>
          </p:cNvSpPr>
          <p:nvPr>
            <p:ph type="sldNum" sz="quarter" idx="12"/>
          </p:nvPr>
        </p:nvSpPr>
        <p:spPr/>
        <p:txBody>
          <a:bodyPr/>
          <a:lstStyle/>
          <a:p>
            <a:fld id="{C1F279EB-0D07-AB47-B72B-F4F0FF081C94}" type="slidenum">
              <a:rPr lang="fr-FR" smtClean="0"/>
              <a:t>6</a:t>
            </a:fld>
            <a:endParaRPr lang="fr-FR"/>
          </a:p>
        </p:txBody>
      </p:sp>
    </p:spTree>
    <p:extLst>
      <p:ext uri="{BB962C8B-B14F-4D97-AF65-F5344CB8AC3E}">
        <p14:creationId xmlns:p14="http://schemas.microsoft.com/office/powerpoint/2010/main" val="3318826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CA4701-1563-ED45-99D2-610240C5BB50}"/>
              </a:ext>
            </a:extLst>
          </p:cNvPr>
          <p:cNvSpPr>
            <a:spLocks noGrp="1"/>
          </p:cNvSpPr>
          <p:nvPr>
            <p:ph type="title"/>
          </p:nvPr>
        </p:nvSpPr>
        <p:spPr>
          <a:xfrm>
            <a:off x="381000" y="4960138"/>
            <a:ext cx="7865533" cy="1463040"/>
          </a:xfrm>
        </p:spPr>
        <p:txBody>
          <a:bodyPr>
            <a:normAutofit/>
          </a:bodyPr>
          <a:lstStyle/>
          <a:p>
            <a:r>
              <a:rPr lang="fr-FR" sz="4800" dirty="0"/>
              <a:t>Les accords dans la phrase</a:t>
            </a:r>
          </a:p>
        </p:txBody>
      </p:sp>
      <p:pic>
        <p:nvPicPr>
          <p:cNvPr id="7" name="Espace réservé pour une image  6">
            <a:extLst>
              <a:ext uri="{FF2B5EF4-FFF2-40B4-BE49-F238E27FC236}">
                <a16:creationId xmlns:a16="http://schemas.microsoft.com/office/drawing/2014/main" id="{D4BF2C23-E4A2-464B-953A-55E6539B4EC0}"/>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828136" y="323735"/>
            <a:ext cx="7603535" cy="4636403"/>
          </a:xfrm>
          <a:solidFill>
            <a:schemeClr val="accent4">
              <a:lumMod val="75000"/>
            </a:schemeClr>
          </a:solidFill>
        </p:spPr>
      </p:pic>
      <p:sp>
        <p:nvSpPr>
          <p:cNvPr id="5" name="Espace réservé du numéro de diapositive 4">
            <a:extLst>
              <a:ext uri="{FF2B5EF4-FFF2-40B4-BE49-F238E27FC236}">
                <a16:creationId xmlns:a16="http://schemas.microsoft.com/office/drawing/2014/main" id="{720D9E7E-A8DA-4C41-9992-C1B550C033B0}"/>
              </a:ext>
            </a:extLst>
          </p:cNvPr>
          <p:cNvSpPr>
            <a:spLocks noGrp="1"/>
          </p:cNvSpPr>
          <p:nvPr>
            <p:ph type="sldNum" sz="quarter" idx="12"/>
          </p:nvPr>
        </p:nvSpPr>
        <p:spPr/>
        <p:txBody>
          <a:bodyPr/>
          <a:lstStyle/>
          <a:p>
            <a:fld id="{C1F279EB-0D07-AB47-B72B-F4F0FF081C94}" type="slidenum">
              <a:rPr lang="fr-FR" smtClean="0"/>
              <a:t>60</a:t>
            </a:fld>
            <a:endParaRPr lang="fr-FR"/>
          </a:p>
        </p:txBody>
      </p:sp>
    </p:spTree>
    <p:extLst>
      <p:ext uri="{BB962C8B-B14F-4D97-AF65-F5344CB8AC3E}">
        <p14:creationId xmlns:p14="http://schemas.microsoft.com/office/powerpoint/2010/main" val="115291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653A9-6A7A-4247-97F6-911DEBE63094}"/>
              </a:ext>
            </a:extLst>
          </p:cNvPr>
          <p:cNvSpPr>
            <a:spLocks noGrp="1"/>
          </p:cNvSpPr>
          <p:nvPr>
            <p:ph type="title"/>
          </p:nvPr>
        </p:nvSpPr>
        <p:spPr>
          <a:xfrm>
            <a:off x="1000664" y="365125"/>
            <a:ext cx="6131656" cy="1325563"/>
          </a:xfrm>
        </p:spPr>
        <p:txBody>
          <a:bodyPr>
            <a:noAutofit/>
          </a:bodyPr>
          <a:lstStyle/>
          <a:p>
            <a:r>
              <a:rPr lang="fr-FR" dirty="0"/>
              <a:t>L’accord sujet-verbe</a:t>
            </a:r>
          </a:p>
        </p:txBody>
      </p:sp>
      <p:sp>
        <p:nvSpPr>
          <p:cNvPr id="3" name="Espace réservé du numéro de diapositive 2"/>
          <p:cNvSpPr>
            <a:spLocks noGrp="1"/>
          </p:cNvSpPr>
          <p:nvPr>
            <p:ph type="sldNum" sz="quarter" idx="12"/>
          </p:nvPr>
        </p:nvSpPr>
        <p:spPr/>
        <p:txBody>
          <a:bodyPr/>
          <a:lstStyle/>
          <a:p>
            <a:fld id="{19371D3E-5A18-49EB-AD2A-429AF165759F}" type="slidenum">
              <a:rPr lang="en-US" smtClean="0"/>
              <a:t>61</a:t>
            </a:fld>
            <a:endParaRPr lang="en-US" dirty="0"/>
          </a:p>
        </p:txBody>
      </p:sp>
      <p:pic>
        <p:nvPicPr>
          <p:cNvPr id="5" name="Image 4" descr="IMG_370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79337" y="-4652838"/>
            <a:ext cx="9971264" cy="1979875"/>
          </a:xfrm>
          <a:prstGeom prst="rect">
            <a:avLst/>
          </a:prstGeom>
        </p:spPr>
      </p:pic>
      <p:sp>
        <p:nvSpPr>
          <p:cNvPr id="8" name="Bulle rectangulaire à coins arrondis 7"/>
          <p:cNvSpPr/>
          <p:nvPr/>
        </p:nvSpPr>
        <p:spPr>
          <a:xfrm>
            <a:off x="394319" y="2466386"/>
            <a:ext cx="4963783" cy="1255837"/>
          </a:xfrm>
          <a:prstGeom prst="wedgeRoundRectCallout">
            <a:avLst>
              <a:gd name="adj1" fmla="val -20475"/>
              <a:gd name="adj2" fmla="val 106861"/>
              <a:gd name="adj3" fmla="val 16667"/>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Une pièce jaune quand le pluriel est entendu et écrit</a:t>
            </a:r>
          </a:p>
        </p:txBody>
      </p:sp>
      <p:sp>
        <p:nvSpPr>
          <p:cNvPr id="9" name="Bulle rectangulaire à coins arrondis 8"/>
          <p:cNvSpPr/>
          <p:nvPr/>
        </p:nvSpPr>
        <p:spPr>
          <a:xfrm>
            <a:off x="6100350" y="2180643"/>
            <a:ext cx="5138911" cy="1541581"/>
          </a:xfrm>
          <a:prstGeom prst="wedgeRoundRectCallout">
            <a:avLst>
              <a:gd name="adj1" fmla="val -63482"/>
              <a:gd name="adj2" fmla="val 10584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Une pièce blanche quand le pluriel est écrit mais pas marqué oralement</a:t>
            </a:r>
          </a:p>
        </p:txBody>
      </p:sp>
      <p:pic>
        <p:nvPicPr>
          <p:cNvPr id="10" name="Image 9" descr="IMG_3710.JPG">
            <a:extLst>
              <a:ext uri="{FF2B5EF4-FFF2-40B4-BE49-F238E27FC236}">
                <a16:creationId xmlns:a16="http://schemas.microsoft.com/office/drawing/2014/main" id="{55E78678-9E2A-3E4A-80F7-3DF5E0896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685" y="4407677"/>
            <a:ext cx="11174995" cy="1576424"/>
          </a:xfrm>
          <a:prstGeom prst="rect">
            <a:avLst/>
          </a:prstGeom>
        </p:spPr>
      </p:pic>
      <p:sp>
        <p:nvSpPr>
          <p:cNvPr id="11" name="Bulle rectangulaire à coins arrondis 10">
            <a:extLst>
              <a:ext uri="{FF2B5EF4-FFF2-40B4-BE49-F238E27FC236}">
                <a16:creationId xmlns:a16="http://schemas.microsoft.com/office/drawing/2014/main" id="{67EEDFA2-1926-6C4E-A2F4-86CEF9F39584}"/>
              </a:ext>
            </a:extLst>
          </p:cNvPr>
          <p:cNvSpPr/>
          <p:nvPr/>
        </p:nvSpPr>
        <p:spPr>
          <a:xfrm>
            <a:off x="6592769" y="365125"/>
            <a:ext cx="5138911" cy="1325563"/>
          </a:xfrm>
          <a:prstGeom prst="wedgeRoundRectCallout">
            <a:avLst>
              <a:gd name="adj1" fmla="val -58818"/>
              <a:gd name="adj2" fmla="val -3037"/>
              <a:gd name="adj3" fmla="val 1666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Pour repérer les marques du pluriel qui sont entendues (rares) et les marques qui sont écrites (nombreuses)</a:t>
            </a:r>
          </a:p>
        </p:txBody>
      </p:sp>
      <p:sp>
        <p:nvSpPr>
          <p:cNvPr id="4" name="Ellipse 3">
            <a:extLst>
              <a:ext uri="{FF2B5EF4-FFF2-40B4-BE49-F238E27FC236}">
                <a16:creationId xmlns:a16="http://schemas.microsoft.com/office/drawing/2014/main" id="{9836B9C1-C8DA-E148-A426-EF3BF6124234}"/>
              </a:ext>
            </a:extLst>
          </p:cNvPr>
          <p:cNvSpPr/>
          <p:nvPr/>
        </p:nvSpPr>
        <p:spPr>
          <a:xfrm>
            <a:off x="777240" y="5984101"/>
            <a:ext cx="960120" cy="87389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12" name="ZoneTexte 11">
            <a:extLst>
              <a:ext uri="{FF2B5EF4-FFF2-40B4-BE49-F238E27FC236}">
                <a16:creationId xmlns:a16="http://schemas.microsoft.com/office/drawing/2014/main" id="{BECC42CA-766F-3B4A-ACC5-A55406E0C062}"/>
              </a:ext>
            </a:extLst>
          </p:cNvPr>
          <p:cNvSpPr txBox="1"/>
          <p:nvPr/>
        </p:nvSpPr>
        <p:spPr>
          <a:xfrm>
            <a:off x="2072640" y="6111240"/>
            <a:ext cx="3718560" cy="461665"/>
          </a:xfrm>
          <a:prstGeom prst="rect">
            <a:avLst/>
          </a:prstGeom>
          <a:noFill/>
        </p:spPr>
        <p:txBody>
          <a:bodyPr wrap="square" rtlCol="0">
            <a:spAutoFit/>
          </a:bodyPr>
          <a:lstStyle/>
          <a:p>
            <a:r>
              <a:rPr lang="fr-FR" sz="2400" dirty="0"/>
              <a:t>L’information vaut de l’or ! </a:t>
            </a:r>
          </a:p>
        </p:txBody>
      </p:sp>
    </p:spTree>
    <p:extLst>
      <p:ext uri="{BB962C8B-B14F-4D97-AF65-F5344CB8AC3E}">
        <p14:creationId xmlns:p14="http://schemas.microsoft.com/office/powerpoint/2010/main" val="1713670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71D3E-5A18-49EB-AD2A-429AF165759F}" type="slidenum">
              <a:rPr lang="en-US" smtClean="0"/>
              <a:t>62</a:t>
            </a:fld>
            <a:endParaRPr lang="en-US"/>
          </a:p>
        </p:txBody>
      </p:sp>
      <p:pic>
        <p:nvPicPr>
          <p:cNvPr id="3" name="Image 2" descr="IMG_3710.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101" y="4415390"/>
            <a:ext cx="11351175" cy="2306085"/>
          </a:xfrm>
          <a:prstGeom prst="rect">
            <a:avLst/>
          </a:prstGeom>
        </p:spPr>
      </p:pic>
      <p:sp>
        <p:nvSpPr>
          <p:cNvPr id="4" name="Bulle rectangulaire à coins arrondis 3"/>
          <p:cNvSpPr/>
          <p:nvPr/>
        </p:nvSpPr>
        <p:spPr>
          <a:xfrm>
            <a:off x="487101" y="2286134"/>
            <a:ext cx="5867979" cy="1541582"/>
          </a:xfrm>
          <a:prstGeom prst="wedgeRoundRectCallout">
            <a:avLst>
              <a:gd name="adj1" fmla="val -9197"/>
              <a:gd name="adj2" fmla="val 87205"/>
              <a:gd name="adj3" fmla="val 16667"/>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Un triangle jaune quand la marque du féminin est audible.</a:t>
            </a:r>
          </a:p>
        </p:txBody>
      </p:sp>
      <p:sp>
        <p:nvSpPr>
          <p:cNvPr id="5" name="Bulle rectangulaire à coins arrondis 4"/>
          <p:cNvSpPr/>
          <p:nvPr/>
        </p:nvSpPr>
        <p:spPr>
          <a:xfrm>
            <a:off x="6699365" y="2442610"/>
            <a:ext cx="5138911" cy="1541581"/>
          </a:xfrm>
          <a:prstGeom prst="wedgeRoundRectCallout">
            <a:avLst>
              <a:gd name="adj1" fmla="val -6610"/>
              <a:gd name="adj2" fmla="val 8928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Un triangle blanc quand la marque du féminin n’est pas audible.</a:t>
            </a:r>
          </a:p>
        </p:txBody>
      </p:sp>
      <p:sp>
        <p:nvSpPr>
          <p:cNvPr id="6" name="Titre 1">
            <a:extLst>
              <a:ext uri="{FF2B5EF4-FFF2-40B4-BE49-F238E27FC236}">
                <a16:creationId xmlns:a16="http://schemas.microsoft.com/office/drawing/2014/main" id="{8BC16E66-2780-E049-90BD-4F4108B216B0}"/>
              </a:ext>
            </a:extLst>
          </p:cNvPr>
          <p:cNvSpPr txBox="1">
            <a:spLocks/>
          </p:cNvSpPr>
          <p:nvPr/>
        </p:nvSpPr>
        <p:spPr>
          <a:xfrm>
            <a:off x="838200" y="365125"/>
            <a:ext cx="45110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t>L’accord en genre dans le groupe nominal</a:t>
            </a:r>
          </a:p>
        </p:txBody>
      </p:sp>
      <p:sp>
        <p:nvSpPr>
          <p:cNvPr id="7" name="Bulle rectangulaire à coins arrondis 6">
            <a:extLst>
              <a:ext uri="{FF2B5EF4-FFF2-40B4-BE49-F238E27FC236}">
                <a16:creationId xmlns:a16="http://schemas.microsoft.com/office/drawing/2014/main" id="{080A20CE-4DD0-0349-891E-1F6364B94BAD}"/>
              </a:ext>
            </a:extLst>
          </p:cNvPr>
          <p:cNvSpPr/>
          <p:nvPr/>
        </p:nvSpPr>
        <p:spPr>
          <a:xfrm>
            <a:off x="5830146" y="200272"/>
            <a:ext cx="5494020" cy="706883"/>
          </a:xfrm>
          <a:prstGeom prst="wedgeRoundRectCallout">
            <a:avLst>
              <a:gd name="adj1" fmla="val 9357"/>
              <a:gd name="adj2" fmla="val 84030"/>
              <a:gd name="adj3" fmla="val 1666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Pour repérer le nom donneur du genre</a:t>
            </a:r>
          </a:p>
        </p:txBody>
      </p:sp>
      <p:sp>
        <p:nvSpPr>
          <p:cNvPr id="8" name="Bulle rectangulaire à coins arrondis 7">
            <a:extLst>
              <a:ext uri="{FF2B5EF4-FFF2-40B4-BE49-F238E27FC236}">
                <a16:creationId xmlns:a16="http://schemas.microsoft.com/office/drawing/2014/main" id="{024500DF-00CA-3E4F-B22E-B883BB43D837}"/>
              </a:ext>
            </a:extLst>
          </p:cNvPr>
          <p:cNvSpPr/>
          <p:nvPr/>
        </p:nvSpPr>
        <p:spPr>
          <a:xfrm>
            <a:off x="4237893" y="1363651"/>
            <a:ext cx="6352735" cy="706883"/>
          </a:xfrm>
          <a:prstGeom prst="wedgeRoundRectCallout">
            <a:avLst>
              <a:gd name="adj1" fmla="val -12869"/>
              <a:gd name="adj2" fmla="val 76567"/>
              <a:gd name="adj3" fmla="val 1666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67% des adjectifs ont des féminins non-audibles</a:t>
            </a:r>
            <a:r>
              <a:rPr lang="fr-FR" dirty="0"/>
              <a:t>.</a:t>
            </a:r>
          </a:p>
        </p:txBody>
      </p:sp>
    </p:spTree>
    <p:extLst>
      <p:ext uri="{BB962C8B-B14F-4D97-AF65-F5344CB8AC3E}">
        <p14:creationId xmlns:p14="http://schemas.microsoft.com/office/powerpoint/2010/main" val="409423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CA4701-1563-ED45-99D2-610240C5BB50}"/>
              </a:ext>
            </a:extLst>
          </p:cNvPr>
          <p:cNvSpPr>
            <a:spLocks noGrp="1"/>
          </p:cNvSpPr>
          <p:nvPr>
            <p:ph type="title"/>
          </p:nvPr>
        </p:nvSpPr>
        <p:spPr>
          <a:xfrm>
            <a:off x="381000" y="4960138"/>
            <a:ext cx="7865533" cy="1463040"/>
          </a:xfrm>
        </p:spPr>
        <p:txBody>
          <a:bodyPr>
            <a:normAutofit/>
          </a:bodyPr>
          <a:lstStyle/>
          <a:p>
            <a:r>
              <a:rPr lang="fr-FR" sz="4800" dirty="0"/>
              <a:t>Des activités ritualisées</a:t>
            </a:r>
          </a:p>
        </p:txBody>
      </p:sp>
      <p:sp>
        <p:nvSpPr>
          <p:cNvPr id="3" name="Espace réservé pour une image  2">
            <a:extLst>
              <a:ext uri="{FF2B5EF4-FFF2-40B4-BE49-F238E27FC236}">
                <a16:creationId xmlns:a16="http://schemas.microsoft.com/office/drawing/2014/main" id="{D5BF8CE5-898E-1542-87B1-149207ADF9EA}"/>
              </a:ext>
            </a:extLst>
          </p:cNvPr>
          <p:cNvSpPr>
            <a:spLocks noGrp="1"/>
          </p:cNvSpPr>
          <p:nvPr>
            <p:ph type="pic" idx="1"/>
          </p:nvPr>
        </p:nvSpPr>
        <p:spPr>
          <a:solidFill>
            <a:schemeClr val="accent4">
              <a:lumMod val="75000"/>
            </a:schemeClr>
          </a:solidFill>
          <a:ln>
            <a:solidFill>
              <a:schemeClr val="accent5"/>
            </a:solidFill>
          </a:ln>
        </p:spPr>
      </p:sp>
      <p:sp>
        <p:nvSpPr>
          <p:cNvPr id="2" name="Espace réservé du numéro de diapositive 1">
            <a:extLst>
              <a:ext uri="{FF2B5EF4-FFF2-40B4-BE49-F238E27FC236}">
                <a16:creationId xmlns:a16="http://schemas.microsoft.com/office/drawing/2014/main" id="{7FA51EA8-B347-4941-BCF8-E260B415577B}"/>
              </a:ext>
            </a:extLst>
          </p:cNvPr>
          <p:cNvSpPr>
            <a:spLocks noGrp="1"/>
          </p:cNvSpPr>
          <p:nvPr>
            <p:ph type="sldNum" sz="quarter" idx="12"/>
          </p:nvPr>
        </p:nvSpPr>
        <p:spPr/>
        <p:txBody>
          <a:bodyPr/>
          <a:lstStyle/>
          <a:p>
            <a:fld id="{C1F279EB-0D07-AB47-B72B-F4F0FF081C94}" type="slidenum">
              <a:rPr lang="fr-FR" smtClean="0"/>
              <a:t>63</a:t>
            </a:fld>
            <a:endParaRPr lang="fr-FR"/>
          </a:p>
        </p:txBody>
      </p:sp>
      <p:pic>
        <p:nvPicPr>
          <p:cNvPr id="7" name="Picture 5">
            <a:extLst>
              <a:ext uri="{FF2B5EF4-FFF2-40B4-BE49-F238E27FC236}">
                <a16:creationId xmlns:a16="http://schemas.microsoft.com/office/drawing/2014/main" id="{93B898AA-A4F6-DC49-B90F-4C659BB749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697" y="245041"/>
            <a:ext cx="8454341" cy="408542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93956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309127" y="870857"/>
            <a:ext cx="8585348" cy="4387645"/>
          </a:xfrm>
          <a:prstGeom prst="rect">
            <a:avLst/>
          </a:prstGeom>
          <a:noFill/>
          <a:ln w="9525" cap="flat">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7188" tIns="61927" rIns="97188" bIns="48595"/>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charset="0"/>
                <a:ea typeface="ＭＳ Ｐゴシック"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charset="0"/>
                <a:ea typeface="ＭＳ Ｐゴシック"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charset="0"/>
                <a:ea typeface="ＭＳ Ｐゴシック"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charset="0"/>
                <a:ea typeface="ＭＳ Ｐゴシック"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charset="0"/>
                <a:ea typeface="ＭＳ Ｐゴシック" charset="0"/>
                <a:cs typeface="Microsoft YaHei" charset="0"/>
              </a:defRPr>
            </a:lvl9pPr>
          </a:lstStyle>
          <a:p>
            <a:r>
              <a:rPr lang="fr-FR" sz="1467" b="1" u="sng" dirty="0"/>
              <a:t>Une activité rituelle</a:t>
            </a:r>
            <a:r>
              <a:rPr lang="fr-FR" sz="1467" dirty="0"/>
              <a:t> pour </a:t>
            </a:r>
            <a:r>
              <a:rPr lang="fr-FR" sz="1467" i="1" dirty="0"/>
              <a:t>« justifier l'orthographe des mots d'une phrase » Danièle </a:t>
            </a:r>
            <a:r>
              <a:rPr lang="fr-FR" sz="1467" i="1" dirty="0" err="1"/>
              <a:t>Cogis</a:t>
            </a:r>
            <a:r>
              <a:rPr lang="fr-FR" sz="1467" i="1" dirty="0"/>
              <a:t> et Catherine </a:t>
            </a:r>
            <a:r>
              <a:rPr lang="fr-FR" sz="1467" i="1" dirty="0" err="1"/>
              <a:t>Brissaud</a:t>
            </a:r>
            <a:r>
              <a:rPr lang="fr-FR" sz="1467" i="1" dirty="0"/>
              <a:t>, pages 55 à 58. </a:t>
            </a:r>
          </a:p>
          <a:p>
            <a:r>
              <a:rPr lang="fr-FR" sz="1467" i="1" dirty="0"/>
              <a:t>Elle permet de « renforcer ce qui a été appris </a:t>
            </a:r>
            <a:r>
              <a:rPr lang="fr-FR" sz="1467" dirty="0"/>
              <a:t>[… et]</a:t>
            </a:r>
            <a:r>
              <a:rPr lang="fr-FR" sz="1467" i="1" dirty="0"/>
              <a:t> doit présenter des mots et structures grammaticales dont les élèves ont besoin quand ils écrivent dans les différentes disciplines. »</a:t>
            </a:r>
          </a:p>
          <a:p>
            <a:endParaRPr lang="fr-FR" sz="1467" i="1" dirty="0"/>
          </a:p>
          <a:p>
            <a:r>
              <a:rPr lang="fr-FR" sz="1467" dirty="0"/>
              <a:t>Cette activité a pour </a:t>
            </a:r>
            <a:r>
              <a:rPr lang="fr-FR" sz="1467" b="1" u="sng" dirty="0"/>
              <a:t>objectif</a:t>
            </a:r>
            <a:r>
              <a:rPr lang="fr-FR" sz="1467" dirty="0"/>
              <a:t> d'outiller les élèves dans leur réflexion sur la langue.</a:t>
            </a:r>
          </a:p>
          <a:p>
            <a:endParaRPr lang="fr-FR" sz="1467" i="1" dirty="0"/>
          </a:p>
          <a:p>
            <a:r>
              <a:rPr lang="fr-FR" sz="1467" b="1" u="sng" dirty="0"/>
              <a:t>Déroulement</a:t>
            </a:r>
          </a:p>
          <a:p>
            <a:r>
              <a:rPr lang="fr-FR" sz="1467" dirty="0"/>
              <a:t>1./ L'enseignant sélectionne une phrase sous sa forme normée et demande aux élèves d'expliquer l'orthographe des mots soulignés.</a:t>
            </a:r>
          </a:p>
          <a:p>
            <a:r>
              <a:rPr lang="fr-FR" sz="1467" dirty="0"/>
              <a:t>2./ Les élèves copient la phrase sur le cahier et justifient (utilisation du métalangage) par écrit l'orthographe des mots soulignés.</a:t>
            </a:r>
          </a:p>
          <a:p>
            <a:r>
              <a:rPr lang="fr-FR" sz="1467" dirty="0"/>
              <a:t>3./ Lors de la mise en commun, l'enseignant écrit au tableau les remarques des élèves, les commente et les fait commenter, apporte des compléments, des précisions.</a:t>
            </a:r>
          </a:p>
          <a:p>
            <a:endParaRPr lang="fr-FR" sz="1467" dirty="0"/>
          </a:p>
          <a:p>
            <a:r>
              <a:rPr lang="fr-FR" sz="1467" b="1" u="sng" dirty="0"/>
              <a:t>Axes de différenciation : </a:t>
            </a:r>
          </a:p>
          <a:p>
            <a:r>
              <a:rPr lang="fr-FR" sz="1467" b="1" dirty="0"/>
              <a:t>-    </a:t>
            </a:r>
            <a:r>
              <a:rPr lang="fr-FR" sz="1467" dirty="0"/>
              <a:t>Nombre de mots soulignés</a:t>
            </a:r>
          </a:p>
          <a:p>
            <a:pPr marL="228594" indent="-228594">
              <a:buFontTx/>
              <a:buChar char="-"/>
            </a:pPr>
            <a:r>
              <a:rPr lang="fr-FR" sz="1467" dirty="0"/>
              <a:t>Choix des mots soulignés</a:t>
            </a:r>
          </a:p>
          <a:p>
            <a:pPr marL="228594" indent="-228594">
              <a:buFontTx/>
              <a:buChar char="-"/>
            </a:pPr>
            <a:r>
              <a:rPr lang="fr-FR" sz="1467" dirty="0"/>
              <a:t>Phase collective avant l’activité individuelle</a:t>
            </a:r>
          </a:p>
          <a:p>
            <a:pPr marL="228594" indent="-228594">
              <a:buFontTx/>
              <a:buChar char="-"/>
            </a:pPr>
            <a:endParaRPr lang="fr-FR" sz="1467" dirty="0"/>
          </a:p>
          <a:p>
            <a:pPr marL="228594" indent="-228594">
              <a:buFontTx/>
              <a:buChar char="-"/>
            </a:pPr>
            <a:endParaRPr lang="fr-FR" sz="1467" dirty="0"/>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72331" y="3621022"/>
            <a:ext cx="2785920" cy="227831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8038" y="4182661"/>
            <a:ext cx="3936437" cy="190221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8" name="Oval 6"/>
          <p:cNvSpPr>
            <a:spLocks noChangeArrowheads="1"/>
          </p:cNvSpPr>
          <p:nvPr/>
        </p:nvSpPr>
        <p:spPr bwMode="auto">
          <a:xfrm>
            <a:off x="527382" y="5349213"/>
            <a:ext cx="3936437" cy="1371024"/>
          </a:xfrm>
          <a:prstGeom prst="ellipse">
            <a:avLst/>
          </a:prstGeom>
          <a:solidFill>
            <a:srgbClr val="83CAFF"/>
          </a:solidFill>
          <a:ln w="9525" cap="flat">
            <a:solidFill>
              <a:srgbClr val="3465A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8743" tIns="49372" rIns="98743" bIns="49372" anchor="ctr"/>
          <a:lstStyle/>
          <a:p>
            <a:endParaRPr lang="fr-FR" sz="2400"/>
          </a:p>
        </p:txBody>
      </p:sp>
      <p:sp>
        <p:nvSpPr>
          <p:cNvPr id="3079" name="Text Box 7"/>
          <p:cNvSpPr txBox="1">
            <a:spLocks noChangeArrowheads="1"/>
          </p:cNvSpPr>
          <p:nvPr/>
        </p:nvSpPr>
        <p:spPr bwMode="auto">
          <a:xfrm>
            <a:off x="1103445" y="5445224"/>
            <a:ext cx="2966400" cy="9879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7188" tIns="61927" rIns="97188" bIns="48595"/>
          <a:lstStyle>
            <a:lvl1pPr>
              <a:tabLst>
                <a:tab pos="449263" algn="l"/>
                <a:tab pos="898525" algn="l"/>
                <a:tab pos="1347788" algn="l"/>
                <a:tab pos="1797050" algn="l"/>
                <a:tab pos="2246313" algn="l"/>
              </a:tabLst>
              <a:defRPr>
                <a:solidFill>
                  <a:srgbClr val="000000"/>
                </a:solidFill>
                <a:latin typeface="Arial" charset="0"/>
                <a:ea typeface="ＭＳ Ｐゴシック" charset="0"/>
                <a:cs typeface="Microsoft YaHei" charset="0"/>
              </a:defRPr>
            </a:lvl1pPr>
            <a:lvl2pPr>
              <a:tabLst>
                <a:tab pos="449263" algn="l"/>
                <a:tab pos="898525" algn="l"/>
                <a:tab pos="1347788" algn="l"/>
                <a:tab pos="1797050" algn="l"/>
                <a:tab pos="2246313" algn="l"/>
              </a:tabLst>
              <a:defRPr>
                <a:solidFill>
                  <a:srgbClr val="000000"/>
                </a:solidFill>
                <a:latin typeface="Arial" charset="0"/>
                <a:ea typeface="ＭＳ Ｐゴシック" charset="0"/>
                <a:cs typeface="Microsoft YaHei" charset="0"/>
              </a:defRPr>
            </a:lvl2pPr>
            <a:lvl3pPr>
              <a:tabLst>
                <a:tab pos="449263" algn="l"/>
                <a:tab pos="898525" algn="l"/>
                <a:tab pos="1347788" algn="l"/>
                <a:tab pos="1797050" algn="l"/>
                <a:tab pos="2246313" algn="l"/>
              </a:tabLst>
              <a:defRPr>
                <a:solidFill>
                  <a:srgbClr val="000000"/>
                </a:solidFill>
                <a:latin typeface="Arial" charset="0"/>
                <a:ea typeface="ＭＳ Ｐゴシック" charset="0"/>
                <a:cs typeface="Microsoft YaHei" charset="0"/>
              </a:defRPr>
            </a:lvl3pPr>
            <a:lvl4pPr>
              <a:tabLst>
                <a:tab pos="449263" algn="l"/>
                <a:tab pos="898525" algn="l"/>
                <a:tab pos="1347788" algn="l"/>
                <a:tab pos="1797050" algn="l"/>
                <a:tab pos="2246313" algn="l"/>
              </a:tabLst>
              <a:defRPr>
                <a:solidFill>
                  <a:srgbClr val="000000"/>
                </a:solidFill>
                <a:latin typeface="Arial" charset="0"/>
                <a:ea typeface="ＭＳ Ｐゴシック" charset="0"/>
                <a:cs typeface="Microsoft YaHei" charset="0"/>
              </a:defRPr>
            </a:lvl4pPr>
            <a:lvl5pPr>
              <a:tabLst>
                <a:tab pos="449263" algn="l"/>
                <a:tab pos="898525" algn="l"/>
                <a:tab pos="1347788" algn="l"/>
                <a:tab pos="1797050" algn="l"/>
                <a:tab pos="2246313"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rgbClr val="000000"/>
                </a:solidFill>
                <a:latin typeface="Arial" charset="0"/>
                <a:ea typeface="ＭＳ Ｐゴシック" charset="0"/>
                <a:cs typeface="Microsoft YaHei" charset="0"/>
              </a:defRPr>
            </a:lvl9pPr>
          </a:lstStyle>
          <a:p>
            <a:pPr algn="ctr"/>
            <a:r>
              <a:rPr lang="fr-FR" sz="1467" dirty="0"/>
              <a:t>Les accords sujet/verbe</a:t>
            </a:r>
          </a:p>
          <a:p>
            <a:pPr algn="ctr"/>
            <a:r>
              <a:rPr lang="fr-FR" sz="1467" dirty="0"/>
              <a:t>Les accords dans le GN</a:t>
            </a:r>
          </a:p>
          <a:p>
            <a:pPr algn="ctr"/>
            <a:r>
              <a:rPr lang="fr-FR" sz="1467" dirty="0"/>
              <a:t>L'accord de l'attribut</a:t>
            </a:r>
          </a:p>
          <a:p>
            <a:pPr algn="ctr"/>
            <a:r>
              <a:rPr lang="fr-FR" sz="1467" dirty="0"/>
              <a:t>Les terminaisons des verbes</a:t>
            </a:r>
          </a:p>
          <a:p>
            <a:pPr algn="ctr"/>
            <a:r>
              <a:rPr lang="fr-FR" sz="1467" dirty="0"/>
              <a:t>L'accord du participe passé</a:t>
            </a:r>
          </a:p>
        </p:txBody>
      </p:sp>
      <p:sp>
        <p:nvSpPr>
          <p:cNvPr id="3080" name="Text Box 8"/>
          <p:cNvSpPr txBox="1">
            <a:spLocks noChangeArrowheads="1"/>
          </p:cNvSpPr>
          <p:nvPr/>
        </p:nvSpPr>
        <p:spPr bwMode="auto">
          <a:xfrm>
            <a:off x="9456373" y="3140969"/>
            <a:ext cx="2263680" cy="2390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7188" tIns="60023" rIns="97188" bIns="48595"/>
          <a:lstStyle>
            <a:lvl1pPr>
              <a:tabLst>
                <a:tab pos="449263" algn="l"/>
                <a:tab pos="898525" algn="l"/>
                <a:tab pos="1347788" algn="l"/>
                <a:tab pos="1797050" algn="l"/>
              </a:tabLst>
              <a:defRPr>
                <a:solidFill>
                  <a:srgbClr val="000000"/>
                </a:solidFill>
                <a:latin typeface="Arial" charset="0"/>
                <a:ea typeface="ＭＳ Ｐゴシック" charset="0"/>
                <a:cs typeface="Microsoft YaHei" charset="0"/>
              </a:defRPr>
            </a:lvl1pPr>
            <a:lvl2pPr>
              <a:tabLst>
                <a:tab pos="449263" algn="l"/>
                <a:tab pos="898525" algn="l"/>
                <a:tab pos="1347788" algn="l"/>
                <a:tab pos="1797050" algn="l"/>
              </a:tabLst>
              <a:defRPr>
                <a:solidFill>
                  <a:srgbClr val="000000"/>
                </a:solidFill>
                <a:latin typeface="Arial" charset="0"/>
                <a:ea typeface="ＭＳ Ｐゴシック" charset="0"/>
                <a:cs typeface="Microsoft YaHei" charset="0"/>
              </a:defRPr>
            </a:lvl2pPr>
            <a:lvl3pPr>
              <a:tabLst>
                <a:tab pos="449263" algn="l"/>
                <a:tab pos="898525" algn="l"/>
                <a:tab pos="1347788" algn="l"/>
                <a:tab pos="1797050" algn="l"/>
              </a:tabLst>
              <a:defRPr>
                <a:solidFill>
                  <a:srgbClr val="000000"/>
                </a:solidFill>
                <a:latin typeface="Arial" charset="0"/>
                <a:ea typeface="ＭＳ Ｐゴシック" charset="0"/>
                <a:cs typeface="Microsoft YaHei" charset="0"/>
              </a:defRPr>
            </a:lvl3pPr>
            <a:lvl4pPr>
              <a:tabLst>
                <a:tab pos="449263" algn="l"/>
                <a:tab pos="898525" algn="l"/>
                <a:tab pos="1347788" algn="l"/>
                <a:tab pos="1797050" algn="l"/>
              </a:tabLst>
              <a:defRPr>
                <a:solidFill>
                  <a:srgbClr val="000000"/>
                </a:solidFill>
                <a:latin typeface="Arial" charset="0"/>
                <a:ea typeface="ＭＳ Ｐゴシック" charset="0"/>
                <a:cs typeface="Microsoft YaHei" charset="0"/>
              </a:defRPr>
            </a:lvl4pPr>
            <a:lvl5pPr>
              <a:tabLst>
                <a:tab pos="449263" algn="l"/>
                <a:tab pos="898525" algn="l"/>
                <a:tab pos="1347788" algn="l"/>
                <a:tab pos="1797050"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Microsoft YaHei" charset="0"/>
              </a:defRPr>
            </a:lvl9pPr>
          </a:lstStyle>
          <a:p>
            <a:r>
              <a:rPr lang="fr-FR" sz="1333" b="1" i="1" dirty="0"/>
              <a:t>D. </a:t>
            </a:r>
            <a:r>
              <a:rPr lang="fr-FR" sz="1333" b="1" i="1" dirty="0" err="1"/>
              <a:t>Cogis</a:t>
            </a:r>
            <a:r>
              <a:rPr lang="fr-FR" sz="1333" b="1" i="1" dirty="0"/>
              <a:t> et C. </a:t>
            </a:r>
            <a:r>
              <a:rPr lang="fr-FR" sz="1333" b="1" i="1" dirty="0" err="1"/>
              <a:t>Brissaud</a:t>
            </a:r>
            <a:endParaRPr lang="fr-FR" sz="1333" b="1" i="1" dirty="0"/>
          </a:p>
        </p:txBody>
      </p:sp>
      <p:pic>
        <p:nvPicPr>
          <p:cNvPr id="3081"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37921" y="6270417"/>
            <a:ext cx="5988480" cy="24770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 name="Text Box 8"/>
          <p:cNvSpPr txBox="1">
            <a:spLocks noChangeArrowheads="1"/>
          </p:cNvSpPr>
          <p:nvPr/>
        </p:nvSpPr>
        <p:spPr bwMode="auto">
          <a:xfrm>
            <a:off x="5039883" y="6309321"/>
            <a:ext cx="5978880" cy="2361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7188" tIns="60023" rIns="97188" bIns="48595"/>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ＭＳ Ｐゴシック"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ＭＳ Ｐゴシック"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ＭＳ Ｐゴシック"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ＭＳ Ｐゴシック"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ea typeface="ＭＳ Ｐゴシック" charset="0"/>
                <a:cs typeface="Microsoft YaHei" charset="0"/>
              </a:defRPr>
            </a:lvl9pPr>
          </a:lstStyle>
          <a:p>
            <a:pPr algn="ctr"/>
            <a:r>
              <a:rPr lang="fr-FR" sz="1200" i="1" dirty="0"/>
              <a:t>PEMF et CPD Mission Maitrise de la Langue - DSDEN 06 </a:t>
            </a:r>
            <a:r>
              <a:rPr lang="mr-IN" sz="1200" i="1" dirty="0"/>
              <a:t>–</a:t>
            </a:r>
            <a:r>
              <a:rPr lang="fr-FR" sz="1200" i="1" dirty="0"/>
              <a:t> Avril 2019</a:t>
            </a:r>
          </a:p>
        </p:txBody>
      </p:sp>
      <p:pic>
        <p:nvPicPr>
          <p:cNvPr id="2" name="Image 1" descr="Comment-enseigner-l-orthographe-aujourd-hui-.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56373" y="164637"/>
            <a:ext cx="2147627" cy="2976331"/>
          </a:xfrm>
          <a:prstGeom prst="rect">
            <a:avLst/>
          </a:prstGeom>
          <a:ln>
            <a:solidFill>
              <a:srgbClr val="000000"/>
            </a:solidFill>
          </a:ln>
        </p:spPr>
      </p:pic>
      <p:sp>
        <p:nvSpPr>
          <p:cNvPr id="4" name="Titre 3">
            <a:extLst>
              <a:ext uri="{FF2B5EF4-FFF2-40B4-BE49-F238E27FC236}">
                <a16:creationId xmlns:a16="http://schemas.microsoft.com/office/drawing/2014/main" id="{4C220FD9-C939-8149-9FEA-635F869EE8C3}"/>
              </a:ext>
            </a:extLst>
          </p:cNvPr>
          <p:cNvSpPr>
            <a:spLocks noGrp="1"/>
          </p:cNvSpPr>
          <p:nvPr>
            <p:ph type="title"/>
          </p:nvPr>
        </p:nvSpPr>
        <p:spPr>
          <a:xfrm>
            <a:off x="966157" y="-31627"/>
            <a:ext cx="9980813" cy="1325563"/>
          </a:xfrm>
        </p:spPr>
        <p:txBody>
          <a:bodyPr/>
          <a:lstStyle/>
          <a:p>
            <a:r>
              <a:rPr lang="fr-FR" dirty="0"/>
              <a:t>La phrase donnée du jour</a:t>
            </a:r>
          </a:p>
        </p:txBody>
      </p:sp>
      <p:sp>
        <p:nvSpPr>
          <p:cNvPr id="3" name="Espace réservé du numéro de diapositive 2">
            <a:extLst>
              <a:ext uri="{FF2B5EF4-FFF2-40B4-BE49-F238E27FC236}">
                <a16:creationId xmlns:a16="http://schemas.microsoft.com/office/drawing/2014/main" id="{05A352A6-9DD8-D649-A96B-6A2D362D791F}"/>
              </a:ext>
            </a:extLst>
          </p:cNvPr>
          <p:cNvSpPr>
            <a:spLocks noGrp="1"/>
          </p:cNvSpPr>
          <p:nvPr>
            <p:ph type="sldNum" sz="quarter" idx="12"/>
          </p:nvPr>
        </p:nvSpPr>
        <p:spPr/>
        <p:txBody>
          <a:bodyPr/>
          <a:lstStyle/>
          <a:p>
            <a:fld id="{C1F279EB-0D07-AB47-B72B-F4F0FF081C94}" type="slidenum">
              <a:rPr lang="fr-FR" smtClean="0"/>
              <a:t>64</a:t>
            </a:fld>
            <a:endParaRPr lang="fr-FR"/>
          </a:p>
        </p:txBody>
      </p:sp>
    </p:spTree>
    <p:extLst>
      <p:ext uri="{BB962C8B-B14F-4D97-AF65-F5344CB8AC3E}">
        <p14:creationId xmlns:p14="http://schemas.microsoft.com/office/powerpoint/2010/main" val="157615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2F867-4A58-DF41-93AD-3ED8AAC88CDB}"/>
              </a:ext>
            </a:extLst>
          </p:cNvPr>
          <p:cNvSpPr>
            <a:spLocks noGrp="1"/>
          </p:cNvSpPr>
          <p:nvPr>
            <p:ph type="title"/>
          </p:nvPr>
        </p:nvSpPr>
        <p:spPr>
          <a:xfrm>
            <a:off x="1017916" y="373503"/>
            <a:ext cx="6891975" cy="892229"/>
          </a:xfrm>
        </p:spPr>
        <p:txBody>
          <a:bodyPr>
            <a:normAutofit fontScale="90000"/>
          </a:bodyPr>
          <a:lstStyle/>
          <a:p>
            <a:r>
              <a:rPr lang="fr-FR" dirty="0"/>
              <a:t>Les devinettes orthographiques</a:t>
            </a:r>
          </a:p>
        </p:txBody>
      </p:sp>
      <p:sp>
        <p:nvSpPr>
          <p:cNvPr id="6" name="Espace réservé du numéro de diapositive 5"/>
          <p:cNvSpPr>
            <a:spLocks noGrp="1"/>
          </p:cNvSpPr>
          <p:nvPr>
            <p:ph type="sldNum" sz="quarter" idx="12"/>
          </p:nvPr>
        </p:nvSpPr>
        <p:spPr/>
        <p:txBody>
          <a:bodyPr/>
          <a:lstStyle/>
          <a:p>
            <a:fld id="{7E77A998-6969-224D-8E6E-623B68FB2508}" type="slidenum">
              <a:rPr lang="fr-FR" smtClean="0"/>
              <a:t>65</a:t>
            </a:fld>
            <a:endParaRPr lang="fr-FR"/>
          </a:p>
        </p:txBody>
      </p:sp>
      <p:sp>
        <p:nvSpPr>
          <p:cNvPr id="5" name="Espace réservé du contenu 2"/>
          <p:cNvSpPr>
            <a:spLocks noGrp="1"/>
          </p:cNvSpPr>
          <p:nvPr>
            <p:ph idx="4294967295"/>
          </p:nvPr>
        </p:nvSpPr>
        <p:spPr>
          <a:xfrm>
            <a:off x="368300" y="1426275"/>
            <a:ext cx="9977971" cy="5180953"/>
          </a:xfrm>
        </p:spPr>
        <p:txBody>
          <a:bodyPr>
            <a:normAutofit lnSpcReduction="10000"/>
          </a:bodyPr>
          <a:lstStyle/>
          <a:p>
            <a:pPr marL="279386" indent="0">
              <a:lnSpc>
                <a:spcPct val="80000"/>
              </a:lnSpc>
              <a:spcBef>
                <a:spcPct val="0"/>
              </a:spcBef>
              <a:buNone/>
            </a:pPr>
            <a:r>
              <a:rPr lang="fr-FR" sz="2933" b="1" i="1" dirty="0">
                <a:solidFill>
                  <a:srgbClr val="000000"/>
                </a:solidFill>
              </a:rPr>
              <a:t>Les élèves répondent à des devinettes dont la clé est orthographique.</a:t>
            </a:r>
            <a:endParaRPr lang="fr-FR" sz="2933" b="1" i="1" dirty="0">
              <a:solidFill>
                <a:srgbClr val="000000"/>
              </a:solidFill>
              <a:latin typeface="Lucida Sans Unicode" charset="0"/>
            </a:endParaRPr>
          </a:p>
          <a:p>
            <a:pPr marL="973618" lvl="1">
              <a:lnSpc>
                <a:spcPct val="80000"/>
              </a:lnSpc>
              <a:buFont typeface="Wingdings" charset="0"/>
              <a:buChar char=""/>
            </a:pPr>
            <a:r>
              <a:rPr lang="fr-FR" sz="3200" dirty="0">
                <a:solidFill>
                  <a:srgbClr val="000000"/>
                </a:solidFill>
                <a:latin typeface="Bell MT" charset="0"/>
              </a:rPr>
              <a:t>Je suis bleue. La mer ou l’océan ?</a:t>
            </a:r>
          </a:p>
          <a:p>
            <a:pPr marL="973618" lvl="1">
              <a:lnSpc>
                <a:spcPct val="80000"/>
              </a:lnSpc>
              <a:buFont typeface="Wingdings" charset="0"/>
              <a:buChar char=""/>
            </a:pPr>
            <a:r>
              <a:rPr lang="fr-FR" sz="3200" dirty="0">
                <a:solidFill>
                  <a:srgbClr val="000000"/>
                </a:solidFill>
                <a:latin typeface="Bell MT" charset="0"/>
              </a:rPr>
              <a:t>Il vole dans les airs. Des parachutistes ou un homme-oiseau ?</a:t>
            </a:r>
          </a:p>
          <a:p>
            <a:pPr marL="973618" lvl="1">
              <a:lnSpc>
                <a:spcPct val="80000"/>
              </a:lnSpc>
              <a:buFont typeface="Wingdings" charset="0"/>
              <a:buChar char=""/>
            </a:pPr>
            <a:r>
              <a:rPr lang="fr-FR" sz="3200" dirty="0">
                <a:solidFill>
                  <a:srgbClr val="000000"/>
                </a:solidFill>
                <a:latin typeface="Bell MT" charset="0"/>
              </a:rPr>
              <a:t>Je suis hantée. Un château ou une maison ?</a:t>
            </a:r>
          </a:p>
          <a:p>
            <a:pPr marL="973618" lvl="1">
              <a:lnSpc>
                <a:spcPct val="80000"/>
              </a:lnSpc>
              <a:buFont typeface="Wingdings" charset="0"/>
              <a:buChar char=""/>
            </a:pPr>
            <a:r>
              <a:rPr lang="fr-FR" sz="3200" dirty="0">
                <a:solidFill>
                  <a:srgbClr val="000000"/>
                </a:solidFill>
                <a:latin typeface="Bell MT" charset="0"/>
              </a:rPr>
              <a:t>Ils plongent dans la rivière. Un plongeur ou des poissons argentés ?</a:t>
            </a:r>
          </a:p>
          <a:p>
            <a:pPr marL="973618" lvl="1">
              <a:lnSpc>
                <a:spcPct val="80000"/>
              </a:lnSpc>
              <a:buFont typeface="Wingdings" charset="0"/>
              <a:buChar char=""/>
            </a:pPr>
            <a:r>
              <a:rPr lang="fr-FR" sz="3200" dirty="0">
                <a:solidFill>
                  <a:srgbClr val="000000"/>
                </a:solidFill>
                <a:latin typeface="Bell MT" charset="0"/>
              </a:rPr>
              <a:t>Il court quand la récréation est finie. Les enfants ou un enfant ?</a:t>
            </a:r>
          </a:p>
          <a:p>
            <a:pPr marL="973618" lvl="1">
              <a:lnSpc>
                <a:spcPct val="80000"/>
              </a:lnSpc>
              <a:buFont typeface="Wingdings" charset="0"/>
              <a:buChar char=""/>
            </a:pPr>
            <a:r>
              <a:rPr lang="fr-FR" sz="3200" dirty="0">
                <a:solidFill>
                  <a:srgbClr val="000000"/>
                </a:solidFill>
                <a:latin typeface="Bell MT" charset="0"/>
              </a:rPr>
              <a:t>Elles se dressent sur leurs pattes quand quelqu’un sonne. Les chiennes ou la chienne ?</a:t>
            </a:r>
          </a:p>
          <a:p>
            <a:pPr marL="279386" indent="0" algn="r">
              <a:lnSpc>
                <a:spcPct val="80000"/>
              </a:lnSpc>
              <a:buNone/>
            </a:pPr>
            <a:r>
              <a:rPr lang="fr-FR" sz="2933" b="1" dirty="0">
                <a:solidFill>
                  <a:srgbClr val="000000"/>
                </a:solidFill>
              </a:rPr>
              <a:t>Puis ils en rédigent à leur tour.</a:t>
            </a:r>
          </a:p>
        </p:txBody>
      </p:sp>
      <p:pic>
        <p:nvPicPr>
          <p:cNvPr id="7" name="Image 6" descr="Comment-enseigner-l-orthographe-aujourd-hui-.jpg">
            <a:extLst>
              <a:ext uri="{FF2B5EF4-FFF2-40B4-BE49-F238E27FC236}">
                <a16:creationId xmlns:a16="http://schemas.microsoft.com/office/drawing/2014/main" id="{AD6FB7CF-1AA5-B644-980B-0039959872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46271" y="250771"/>
            <a:ext cx="1464729" cy="2029923"/>
          </a:xfrm>
          <a:prstGeom prst="rect">
            <a:avLst/>
          </a:prstGeom>
          <a:ln>
            <a:solidFill>
              <a:srgbClr val="000000"/>
            </a:solidFill>
          </a:ln>
        </p:spPr>
      </p:pic>
    </p:spTree>
    <p:extLst>
      <p:ext uri="{BB962C8B-B14F-4D97-AF65-F5344CB8AC3E}">
        <p14:creationId xmlns:p14="http://schemas.microsoft.com/office/powerpoint/2010/main" val="803010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0BE3C-EEAA-9F42-AF27-F248949034B8}"/>
              </a:ext>
            </a:extLst>
          </p:cNvPr>
          <p:cNvSpPr>
            <a:spLocks noGrp="1"/>
          </p:cNvSpPr>
          <p:nvPr>
            <p:ph type="title"/>
          </p:nvPr>
        </p:nvSpPr>
        <p:spPr>
          <a:xfrm>
            <a:off x="824104" y="358346"/>
            <a:ext cx="5071872" cy="957834"/>
          </a:xfrm>
        </p:spPr>
        <p:txBody>
          <a:bodyPr>
            <a:normAutofit fontScale="90000"/>
          </a:bodyPr>
          <a:lstStyle/>
          <a:p>
            <a:r>
              <a:rPr lang="fr-FR" dirty="0"/>
              <a:t>L’expansion de phrases</a:t>
            </a:r>
          </a:p>
        </p:txBody>
      </p:sp>
      <p:sp>
        <p:nvSpPr>
          <p:cNvPr id="3" name="Espace réservé du numéro de diapositive 2">
            <a:extLst>
              <a:ext uri="{FF2B5EF4-FFF2-40B4-BE49-F238E27FC236}">
                <a16:creationId xmlns:a16="http://schemas.microsoft.com/office/drawing/2014/main" id="{3830A44F-258B-474A-87E2-2CA593E2F25A}"/>
              </a:ext>
            </a:extLst>
          </p:cNvPr>
          <p:cNvSpPr>
            <a:spLocks noGrp="1"/>
          </p:cNvSpPr>
          <p:nvPr>
            <p:ph type="sldNum" sz="quarter" idx="12"/>
          </p:nvPr>
        </p:nvSpPr>
        <p:spPr/>
        <p:txBody>
          <a:bodyPr/>
          <a:lstStyle/>
          <a:p>
            <a:fld id="{C1F279EB-0D07-AB47-B72B-F4F0FF081C94}" type="slidenum">
              <a:rPr lang="fr-FR" smtClean="0"/>
              <a:t>66</a:t>
            </a:fld>
            <a:endParaRPr lang="fr-FR"/>
          </a:p>
        </p:txBody>
      </p:sp>
      <p:sp>
        <p:nvSpPr>
          <p:cNvPr id="4" name="Rectangle 3">
            <a:extLst>
              <a:ext uri="{FF2B5EF4-FFF2-40B4-BE49-F238E27FC236}">
                <a16:creationId xmlns:a16="http://schemas.microsoft.com/office/drawing/2014/main" id="{02BAA9B6-EC84-924F-A42C-12A8FC749121}"/>
              </a:ext>
            </a:extLst>
          </p:cNvPr>
          <p:cNvSpPr/>
          <p:nvPr/>
        </p:nvSpPr>
        <p:spPr>
          <a:xfrm>
            <a:off x="824104" y="1040581"/>
            <a:ext cx="6096000" cy="2554545"/>
          </a:xfrm>
          <a:prstGeom prst="rect">
            <a:avLst/>
          </a:prstGeom>
        </p:spPr>
        <p:txBody>
          <a:bodyPr>
            <a:spAutoFit/>
          </a:bodyPr>
          <a:lstStyle/>
          <a:p>
            <a:r>
              <a:rPr lang="fr-FR" sz="2000" dirty="0">
                <a:solidFill>
                  <a:srgbClr val="000000"/>
                </a:solidFill>
                <a:latin typeface="Bell MT" panose="02020503060305020303" pitchFamily="18" charset="77"/>
              </a:rPr>
              <a:t>« Voilà qu’un </a:t>
            </a:r>
            <a:r>
              <a:rPr lang="fr-FR" sz="2000" dirty="0">
                <a:solidFill>
                  <a:srgbClr val="000000"/>
                </a:solidFill>
                <a:highlight>
                  <a:srgbClr val="FFFF00"/>
                </a:highlight>
                <a:latin typeface="Bell MT" panose="02020503060305020303" pitchFamily="18" charset="77"/>
              </a:rPr>
              <a:t>certain </a:t>
            </a:r>
            <a:r>
              <a:rPr lang="fr-FR" sz="2000" u="sng" dirty="0">
                <a:solidFill>
                  <a:srgbClr val="000000"/>
                </a:solidFill>
                <a:latin typeface="Bell MT" panose="02020503060305020303" pitchFamily="18" charset="77"/>
              </a:rPr>
              <a:t>vendredi </a:t>
            </a:r>
            <a:r>
              <a:rPr lang="fr-FR" sz="2000" dirty="0">
                <a:solidFill>
                  <a:srgbClr val="000000"/>
                </a:solidFill>
                <a:latin typeface="Bell MT" panose="02020503060305020303" pitchFamily="18" charset="77"/>
              </a:rPr>
              <a:t>se présente devant le bourgmestre de la ville un </a:t>
            </a:r>
            <a:r>
              <a:rPr lang="fr-FR" sz="2000" dirty="0">
                <a:solidFill>
                  <a:srgbClr val="000000"/>
                </a:solidFill>
                <a:highlight>
                  <a:srgbClr val="FFFF00"/>
                </a:highlight>
                <a:latin typeface="Bell MT" panose="02020503060305020303" pitchFamily="18" charset="77"/>
              </a:rPr>
              <a:t>grand</a:t>
            </a:r>
            <a:r>
              <a:rPr lang="fr-FR" sz="2000" dirty="0">
                <a:solidFill>
                  <a:srgbClr val="000000"/>
                </a:solidFill>
                <a:latin typeface="Bell MT" panose="02020503060305020303" pitchFamily="18" charset="77"/>
              </a:rPr>
              <a:t> </a:t>
            </a:r>
            <a:r>
              <a:rPr lang="fr-FR" sz="2000" u="sng" dirty="0">
                <a:solidFill>
                  <a:srgbClr val="000000"/>
                </a:solidFill>
                <a:latin typeface="Bell MT" panose="02020503060305020303" pitchFamily="18" charset="77"/>
              </a:rPr>
              <a:t>homme</a:t>
            </a:r>
            <a:r>
              <a:rPr lang="fr-FR" sz="2000" dirty="0">
                <a:solidFill>
                  <a:srgbClr val="000000"/>
                </a:solidFill>
                <a:latin typeface="Bell MT" panose="02020503060305020303" pitchFamily="18" charset="77"/>
              </a:rPr>
              <a:t> </a:t>
            </a:r>
            <a:r>
              <a:rPr lang="fr-FR" sz="2000" dirty="0">
                <a:solidFill>
                  <a:srgbClr val="000000"/>
                </a:solidFill>
                <a:highlight>
                  <a:srgbClr val="FFFF00"/>
                </a:highlight>
                <a:latin typeface="Bell MT" panose="02020503060305020303" pitchFamily="18" charset="77"/>
              </a:rPr>
              <a:t>basané, sec, grands</a:t>
            </a:r>
            <a:r>
              <a:rPr lang="fr-FR" sz="2000" u="sng" dirty="0">
                <a:solidFill>
                  <a:srgbClr val="000000"/>
                </a:solidFill>
                <a:latin typeface="Bell MT" panose="02020503060305020303" pitchFamily="18" charset="77"/>
              </a:rPr>
              <a:t> yeux</a:t>
            </a:r>
            <a:r>
              <a:rPr lang="fr-FR" sz="2000" dirty="0">
                <a:solidFill>
                  <a:srgbClr val="000000"/>
                </a:solidFill>
                <a:latin typeface="Bell MT" panose="02020503060305020303" pitchFamily="18" charset="77"/>
              </a:rPr>
              <a:t>, </a:t>
            </a:r>
            <a:r>
              <a:rPr lang="fr-FR" sz="2000" u="sng" dirty="0">
                <a:solidFill>
                  <a:srgbClr val="000000"/>
                </a:solidFill>
                <a:latin typeface="Bell MT" panose="02020503060305020303" pitchFamily="18" charset="77"/>
              </a:rPr>
              <a:t>bouche</a:t>
            </a:r>
            <a:r>
              <a:rPr lang="fr-FR" sz="2000" dirty="0">
                <a:solidFill>
                  <a:srgbClr val="000000"/>
                </a:solidFill>
                <a:latin typeface="Bell MT" panose="02020503060305020303" pitchFamily="18" charset="77"/>
              </a:rPr>
              <a:t> </a:t>
            </a:r>
            <a:r>
              <a:rPr lang="fr-FR" sz="2000" dirty="0">
                <a:solidFill>
                  <a:srgbClr val="000000"/>
                </a:solidFill>
                <a:highlight>
                  <a:srgbClr val="FFFF00"/>
                </a:highlight>
                <a:latin typeface="Bell MT" panose="02020503060305020303" pitchFamily="18" charset="77"/>
              </a:rPr>
              <a:t>fendue</a:t>
            </a:r>
            <a:r>
              <a:rPr lang="fr-FR" sz="2000" dirty="0">
                <a:solidFill>
                  <a:srgbClr val="000000"/>
                </a:solidFill>
                <a:latin typeface="Bell MT" panose="02020503060305020303" pitchFamily="18" charset="77"/>
              </a:rPr>
              <a:t> jusqu’aux oreilles, habillé d’un </a:t>
            </a:r>
            <a:r>
              <a:rPr lang="fr-FR" sz="2000" u="sng" dirty="0">
                <a:solidFill>
                  <a:srgbClr val="000000"/>
                </a:solidFill>
                <a:latin typeface="Bell MT" panose="02020503060305020303" pitchFamily="18" charset="77"/>
              </a:rPr>
              <a:t>pourpoint</a:t>
            </a:r>
            <a:r>
              <a:rPr lang="fr-FR" sz="2000" dirty="0">
                <a:solidFill>
                  <a:srgbClr val="000000"/>
                </a:solidFill>
                <a:latin typeface="Bell MT" panose="02020503060305020303" pitchFamily="18" charset="77"/>
              </a:rPr>
              <a:t> </a:t>
            </a:r>
            <a:r>
              <a:rPr lang="fr-FR" sz="2000" dirty="0">
                <a:solidFill>
                  <a:srgbClr val="000000"/>
                </a:solidFill>
                <a:highlight>
                  <a:srgbClr val="FFFF00"/>
                </a:highlight>
                <a:latin typeface="Bell MT" panose="02020503060305020303" pitchFamily="18" charset="77"/>
              </a:rPr>
              <a:t>rouge</a:t>
            </a:r>
            <a:r>
              <a:rPr lang="fr-FR" sz="2000" dirty="0">
                <a:solidFill>
                  <a:srgbClr val="000000"/>
                </a:solidFill>
                <a:latin typeface="Bell MT" panose="02020503060305020303" pitchFamily="18" charset="77"/>
              </a:rPr>
              <a:t>, avec un </a:t>
            </a:r>
            <a:r>
              <a:rPr lang="fr-FR" sz="2000" u="sng" dirty="0">
                <a:solidFill>
                  <a:srgbClr val="000000"/>
                </a:solidFill>
                <a:latin typeface="Bell MT" panose="02020503060305020303" pitchFamily="18" charset="77"/>
              </a:rPr>
              <a:t>chapeau</a:t>
            </a:r>
            <a:r>
              <a:rPr lang="fr-FR" sz="2000" dirty="0">
                <a:solidFill>
                  <a:srgbClr val="000000"/>
                </a:solidFill>
                <a:latin typeface="Bell MT" panose="02020503060305020303" pitchFamily="18" charset="77"/>
              </a:rPr>
              <a:t> </a:t>
            </a:r>
            <a:r>
              <a:rPr lang="fr-FR" sz="2000" dirty="0">
                <a:solidFill>
                  <a:srgbClr val="000000"/>
                </a:solidFill>
                <a:highlight>
                  <a:srgbClr val="FFFF00"/>
                </a:highlight>
                <a:latin typeface="Bell MT" panose="02020503060305020303" pitchFamily="18" charset="77"/>
              </a:rPr>
              <a:t>pointu</a:t>
            </a:r>
            <a:r>
              <a:rPr lang="fr-FR" sz="2000" dirty="0">
                <a:solidFill>
                  <a:srgbClr val="000000"/>
                </a:solidFill>
                <a:latin typeface="Bell MT" panose="02020503060305020303" pitchFamily="18" charset="77"/>
              </a:rPr>
              <a:t>, de </a:t>
            </a:r>
            <a:r>
              <a:rPr lang="fr-FR" sz="2000" dirty="0">
                <a:solidFill>
                  <a:srgbClr val="000000"/>
                </a:solidFill>
                <a:highlight>
                  <a:srgbClr val="FFFF00"/>
                </a:highlight>
                <a:latin typeface="Bell MT" panose="02020503060305020303" pitchFamily="18" charset="77"/>
              </a:rPr>
              <a:t>grandes</a:t>
            </a:r>
            <a:r>
              <a:rPr lang="fr-FR" sz="2000" dirty="0">
                <a:solidFill>
                  <a:srgbClr val="000000"/>
                </a:solidFill>
                <a:latin typeface="Bell MT" panose="02020503060305020303" pitchFamily="18" charset="77"/>
              </a:rPr>
              <a:t> </a:t>
            </a:r>
            <a:r>
              <a:rPr lang="fr-FR" sz="2000" u="sng" dirty="0">
                <a:solidFill>
                  <a:srgbClr val="000000"/>
                </a:solidFill>
                <a:latin typeface="Bell MT" panose="02020503060305020303" pitchFamily="18" charset="77"/>
              </a:rPr>
              <a:t>culottes </a:t>
            </a:r>
            <a:r>
              <a:rPr lang="fr-FR" sz="2000" dirty="0">
                <a:solidFill>
                  <a:srgbClr val="000000"/>
                </a:solidFill>
                <a:highlight>
                  <a:srgbClr val="FFFF00"/>
                </a:highlight>
                <a:latin typeface="Bell MT" panose="02020503060305020303" pitchFamily="18" charset="77"/>
              </a:rPr>
              <a:t>garnies </a:t>
            </a:r>
            <a:r>
              <a:rPr lang="fr-FR" sz="2000" dirty="0">
                <a:solidFill>
                  <a:srgbClr val="000000"/>
                </a:solidFill>
                <a:latin typeface="Bell MT" panose="02020503060305020303" pitchFamily="18" charset="77"/>
              </a:rPr>
              <a:t>de rubans, des </a:t>
            </a:r>
            <a:r>
              <a:rPr lang="fr-FR" sz="2000" u="sng" dirty="0">
                <a:solidFill>
                  <a:srgbClr val="000000"/>
                </a:solidFill>
                <a:latin typeface="Bell MT" panose="02020503060305020303" pitchFamily="18" charset="77"/>
              </a:rPr>
              <a:t>bas </a:t>
            </a:r>
            <a:r>
              <a:rPr lang="fr-FR" sz="2000" dirty="0">
                <a:solidFill>
                  <a:srgbClr val="000000"/>
                </a:solidFill>
                <a:highlight>
                  <a:srgbClr val="FFFF00"/>
                </a:highlight>
                <a:latin typeface="Bell MT" panose="02020503060305020303" pitchFamily="18" charset="77"/>
              </a:rPr>
              <a:t>gris </a:t>
            </a:r>
            <a:r>
              <a:rPr lang="fr-FR" sz="2000" dirty="0">
                <a:solidFill>
                  <a:srgbClr val="000000"/>
                </a:solidFill>
                <a:latin typeface="Bell MT" panose="02020503060305020303" pitchFamily="18" charset="77"/>
              </a:rPr>
              <a:t>et des souliers avec de </a:t>
            </a:r>
            <a:r>
              <a:rPr lang="fr-FR" sz="2000" dirty="0">
                <a:solidFill>
                  <a:srgbClr val="000000"/>
                </a:solidFill>
                <a:highlight>
                  <a:srgbClr val="FFFF00"/>
                </a:highlight>
                <a:latin typeface="Bell MT" panose="02020503060305020303" pitchFamily="18" charset="77"/>
              </a:rPr>
              <a:t>rosettes</a:t>
            </a:r>
            <a:r>
              <a:rPr lang="fr-FR" sz="2000" dirty="0">
                <a:solidFill>
                  <a:srgbClr val="000000"/>
                </a:solidFill>
                <a:latin typeface="Bell MT" panose="02020503060305020303" pitchFamily="18" charset="77"/>
              </a:rPr>
              <a:t> </a:t>
            </a:r>
            <a:r>
              <a:rPr lang="fr-FR" sz="2000" u="sng" dirty="0">
                <a:solidFill>
                  <a:srgbClr val="000000"/>
                </a:solidFill>
                <a:latin typeface="Bell MT" panose="02020503060305020303" pitchFamily="18" charset="77"/>
              </a:rPr>
              <a:t>couleur </a:t>
            </a:r>
            <a:r>
              <a:rPr lang="fr-FR" sz="2000" dirty="0">
                <a:solidFill>
                  <a:srgbClr val="000000"/>
                </a:solidFill>
                <a:latin typeface="Bell MT" panose="02020503060305020303" pitchFamily="18" charset="77"/>
              </a:rPr>
              <a:t>de feu. Il avait un </a:t>
            </a:r>
            <a:r>
              <a:rPr lang="fr-FR" sz="2000" dirty="0">
                <a:solidFill>
                  <a:srgbClr val="000000"/>
                </a:solidFill>
                <a:highlight>
                  <a:srgbClr val="FFFF00"/>
                </a:highlight>
                <a:latin typeface="Bell MT" panose="02020503060305020303" pitchFamily="18" charset="77"/>
              </a:rPr>
              <a:t>petit </a:t>
            </a:r>
            <a:r>
              <a:rPr lang="fr-FR" sz="2000" u="sng" dirty="0">
                <a:solidFill>
                  <a:srgbClr val="000000"/>
                </a:solidFill>
                <a:latin typeface="Bell MT" panose="02020503060305020303" pitchFamily="18" charset="77"/>
              </a:rPr>
              <a:t>sac</a:t>
            </a:r>
            <a:r>
              <a:rPr lang="fr-FR" sz="2000" dirty="0">
                <a:solidFill>
                  <a:srgbClr val="000000"/>
                </a:solidFill>
                <a:latin typeface="Bell MT" panose="02020503060305020303" pitchFamily="18" charset="77"/>
              </a:rPr>
              <a:t> de peau au côté. » </a:t>
            </a:r>
          </a:p>
          <a:p>
            <a:r>
              <a:rPr lang="fr-FR" sz="2000" i="1" dirty="0">
                <a:solidFill>
                  <a:srgbClr val="000000"/>
                </a:solidFill>
                <a:latin typeface="Bell MT" panose="02020503060305020303" pitchFamily="18" charset="77"/>
              </a:rPr>
              <a:t>Extrait du joueur de flûte d’Hamelin</a:t>
            </a:r>
            <a:endParaRPr lang="fr-FR" sz="2000" i="1" dirty="0">
              <a:latin typeface="Bell MT" panose="02020503060305020303" pitchFamily="18" charset="77"/>
            </a:endParaRPr>
          </a:p>
        </p:txBody>
      </p:sp>
      <p:sp>
        <p:nvSpPr>
          <p:cNvPr id="5" name="Bulle rectangulaire à coins arrondis 4">
            <a:extLst>
              <a:ext uri="{FF2B5EF4-FFF2-40B4-BE49-F238E27FC236}">
                <a16:creationId xmlns:a16="http://schemas.microsoft.com/office/drawing/2014/main" id="{2AAE9684-A46C-1347-B3B7-E10BFDE0DA6D}"/>
              </a:ext>
            </a:extLst>
          </p:cNvPr>
          <p:cNvSpPr/>
          <p:nvPr/>
        </p:nvSpPr>
        <p:spPr>
          <a:xfrm>
            <a:off x="7033568" y="358346"/>
            <a:ext cx="4910782" cy="3499279"/>
          </a:xfrm>
          <a:prstGeom prst="wedgeRoundRectCallout">
            <a:avLst>
              <a:gd name="adj1" fmla="val -55030"/>
              <a:gd name="adj2" fmla="val -14433"/>
              <a:gd name="adj3" fmla="val 16667"/>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fr-FR" sz="2000" dirty="0">
                <a:solidFill>
                  <a:schemeClr val="tx1"/>
                </a:solidFill>
              </a:rPr>
              <a:t>Rechercher rapidement </a:t>
            </a:r>
            <a:r>
              <a:rPr lang="fr-FR" sz="2000" b="1" dirty="0">
                <a:solidFill>
                  <a:schemeClr val="tx1"/>
                </a:solidFill>
              </a:rPr>
              <a:t>tous les adjectifs</a:t>
            </a:r>
          </a:p>
          <a:p>
            <a:pPr marL="342900" indent="-342900">
              <a:buFont typeface="Arial" panose="020B0604020202020204" pitchFamily="34" charset="0"/>
              <a:buChar char="•"/>
            </a:pPr>
            <a:r>
              <a:rPr lang="fr-FR" sz="2000" dirty="0">
                <a:solidFill>
                  <a:schemeClr val="tx1"/>
                </a:solidFill>
              </a:rPr>
              <a:t>Observer </a:t>
            </a:r>
            <a:r>
              <a:rPr lang="fr-FR" sz="2000" b="1" dirty="0">
                <a:solidFill>
                  <a:schemeClr val="tx1"/>
                </a:solidFill>
              </a:rPr>
              <a:t>la place des adjectifs </a:t>
            </a:r>
            <a:r>
              <a:rPr lang="fr-FR" sz="2000" dirty="0">
                <a:solidFill>
                  <a:schemeClr val="tx1"/>
                </a:solidFill>
              </a:rPr>
              <a:t>dans la phrase</a:t>
            </a:r>
          </a:p>
          <a:p>
            <a:pPr marL="342900" indent="-342900">
              <a:buFont typeface="Arial" panose="020B0604020202020204" pitchFamily="34" charset="0"/>
              <a:buChar char="•"/>
            </a:pPr>
            <a:r>
              <a:rPr lang="fr-FR" sz="2000" b="1" dirty="0">
                <a:solidFill>
                  <a:schemeClr val="tx1"/>
                </a:solidFill>
              </a:rPr>
              <a:t>Enumérer : </a:t>
            </a:r>
          </a:p>
          <a:p>
            <a:r>
              <a:rPr lang="fr-FR" sz="2000" dirty="0">
                <a:solidFill>
                  <a:schemeClr val="tx1"/>
                </a:solidFill>
              </a:rPr>
              <a:t>-    </a:t>
            </a:r>
            <a:r>
              <a:rPr lang="fr-FR" sz="2000" i="1" dirty="0">
                <a:solidFill>
                  <a:schemeClr val="tx1"/>
                </a:solidFill>
              </a:rPr>
              <a:t>Avant ou après le nom</a:t>
            </a:r>
          </a:p>
          <a:p>
            <a:pPr marL="342900" indent="-342900">
              <a:buFontTx/>
              <a:buChar char="-"/>
            </a:pPr>
            <a:r>
              <a:rPr lang="fr-FR" sz="2000" i="1" dirty="0">
                <a:solidFill>
                  <a:schemeClr val="tx1"/>
                </a:solidFill>
              </a:rPr>
              <a:t>Séparé par une virgule</a:t>
            </a:r>
          </a:p>
          <a:p>
            <a:pPr marL="342900" indent="-342900">
              <a:buFontTx/>
              <a:buChar char="-"/>
            </a:pPr>
            <a:r>
              <a:rPr lang="fr-FR" sz="2000" i="1" dirty="0">
                <a:solidFill>
                  <a:schemeClr val="tx1"/>
                </a:solidFill>
              </a:rPr>
              <a:t>En début de phrase</a:t>
            </a:r>
          </a:p>
          <a:p>
            <a:pPr marL="342900" indent="-342900">
              <a:buFontTx/>
              <a:buChar char="-"/>
            </a:pPr>
            <a:r>
              <a:rPr lang="fr-FR" sz="2000" i="1" dirty="0">
                <a:solidFill>
                  <a:schemeClr val="tx1"/>
                </a:solidFill>
              </a:rPr>
              <a:t>Associé au nom qu’il complète dans le complément du nom</a:t>
            </a:r>
          </a:p>
        </p:txBody>
      </p:sp>
      <p:sp>
        <p:nvSpPr>
          <p:cNvPr id="6" name="Bulle rectangulaire à coins arrondis 5">
            <a:extLst>
              <a:ext uri="{FF2B5EF4-FFF2-40B4-BE49-F238E27FC236}">
                <a16:creationId xmlns:a16="http://schemas.microsoft.com/office/drawing/2014/main" id="{14285934-C6FA-BF43-90CE-8B5C7519E4A6}"/>
              </a:ext>
            </a:extLst>
          </p:cNvPr>
          <p:cNvSpPr/>
          <p:nvPr/>
        </p:nvSpPr>
        <p:spPr>
          <a:xfrm>
            <a:off x="7229474" y="4540146"/>
            <a:ext cx="4581525" cy="1484306"/>
          </a:xfrm>
          <a:prstGeom prst="wedgeRoundRectCallout">
            <a:avLst>
              <a:gd name="adj1" fmla="val -55030"/>
              <a:gd name="adj2" fmla="val -14433"/>
              <a:gd name="adj3" fmla="val 16667"/>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fr-FR" sz="2000" b="1" dirty="0">
                <a:solidFill>
                  <a:schemeClr val="tx1"/>
                </a:solidFill>
              </a:rPr>
              <a:t>Donner plus d’informations à la phrase </a:t>
            </a:r>
            <a:r>
              <a:rPr lang="fr-FR" sz="2000" dirty="0">
                <a:solidFill>
                  <a:schemeClr val="tx1"/>
                </a:solidFill>
              </a:rPr>
              <a:t>en ajoutant au moins deux des adjectifs proposés.</a:t>
            </a:r>
            <a:endParaRPr lang="fr-FR" sz="2000" i="1" dirty="0">
              <a:solidFill>
                <a:schemeClr val="tx1"/>
              </a:solidFill>
            </a:endParaRPr>
          </a:p>
        </p:txBody>
      </p:sp>
      <p:graphicFrame>
        <p:nvGraphicFramePr>
          <p:cNvPr id="7" name="Tableau 7">
            <a:extLst>
              <a:ext uri="{FF2B5EF4-FFF2-40B4-BE49-F238E27FC236}">
                <a16:creationId xmlns:a16="http://schemas.microsoft.com/office/drawing/2014/main" id="{21216952-F8DF-ED4E-AB9F-67341E8AA064}"/>
              </a:ext>
            </a:extLst>
          </p:cNvPr>
          <p:cNvGraphicFramePr>
            <a:graphicFrameLocks noGrp="1"/>
          </p:cNvGraphicFramePr>
          <p:nvPr>
            <p:extLst>
              <p:ext uri="{D42A27DB-BD31-4B8C-83A1-F6EECF244321}">
                <p14:modId xmlns:p14="http://schemas.microsoft.com/office/powerpoint/2010/main" val="148706770"/>
              </p:ext>
            </p:extLst>
          </p:nvPr>
        </p:nvGraphicFramePr>
        <p:xfrm>
          <a:off x="381000" y="4241363"/>
          <a:ext cx="6490644" cy="2081872"/>
        </p:xfrm>
        <a:graphic>
          <a:graphicData uri="http://schemas.openxmlformats.org/drawingml/2006/table">
            <a:tbl>
              <a:tblPr firstRow="1" bandRow="1">
                <a:tableStyleId>{5C22544A-7EE6-4342-B048-85BDC9FD1C3A}</a:tableStyleId>
              </a:tblPr>
              <a:tblGrid>
                <a:gridCol w="1719008">
                  <a:extLst>
                    <a:ext uri="{9D8B030D-6E8A-4147-A177-3AD203B41FA5}">
                      <a16:colId xmlns:a16="http://schemas.microsoft.com/office/drawing/2014/main" val="3403080574"/>
                    </a:ext>
                  </a:extLst>
                </a:gridCol>
                <a:gridCol w="2996852">
                  <a:extLst>
                    <a:ext uri="{9D8B030D-6E8A-4147-A177-3AD203B41FA5}">
                      <a16:colId xmlns:a16="http://schemas.microsoft.com/office/drawing/2014/main" val="1054252805"/>
                    </a:ext>
                  </a:extLst>
                </a:gridCol>
                <a:gridCol w="1774784">
                  <a:extLst>
                    <a:ext uri="{9D8B030D-6E8A-4147-A177-3AD203B41FA5}">
                      <a16:colId xmlns:a16="http://schemas.microsoft.com/office/drawing/2014/main" val="2189078724"/>
                    </a:ext>
                  </a:extLst>
                </a:gridCol>
              </a:tblGrid>
              <a:tr h="462380">
                <a:tc>
                  <a:txBody>
                    <a:bodyPr/>
                    <a:lstStyle/>
                    <a:p>
                      <a:pPr algn="ctr"/>
                      <a:r>
                        <a:rPr lang="fr-FR" sz="1400" b="0" dirty="0">
                          <a:solidFill>
                            <a:schemeClr val="tx1"/>
                          </a:solidFill>
                        </a:rPr>
                        <a:t>Phrase à enrichir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0" dirty="0">
                          <a:solidFill>
                            <a:schemeClr val="tx1"/>
                          </a:solidFill>
                        </a:rPr>
                        <a:t>Adjectifs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0" dirty="0">
                          <a:solidFill>
                            <a:schemeClr val="tx1"/>
                          </a:solidFill>
                        </a:rPr>
                        <a:t>Phrases enrichies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635050"/>
                  </a:ext>
                </a:extLst>
              </a:tr>
              <a:tr h="1619492">
                <a:tc>
                  <a:txBody>
                    <a:bodyPr/>
                    <a:lstStyle/>
                    <a:p>
                      <a:r>
                        <a:rPr lang="fr-FR" sz="1400" dirty="0"/>
                        <a:t>Il portait des chaussures à boucle.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beau, beaux, bel, belle, belles</a:t>
                      </a:r>
                    </a:p>
                    <a:p>
                      <a:r>
                        <a:rPr lang="fr-FR" sz="1400" dirty="0"/>
                        <a:t>pointu, pointus, pointu, pointues</a:t>
                      </a:r>
                    </a:p>
                    <a:p>
                      <a:r>
                        <a:rPr lang="fr-FR" sz="1400" dirty="0"/>
                        <a:t>doré, dorée, dorés, dorées</a:t>
                      </a:r>
                    </a:p>
                    <a:p>
                      <a:r>
                        <a:rPr lang="fr-FR" sz="1400" dirty="0"/>
                        <a:t>brillant, brillants, brillante, brillantes</a:t>
                      </a:r>
                    </a:p>
                    <a:p>
                      <a:r>
                        <a:rPr lang="fr-FR" sz="1400" dirty="0"/>
                        <a:t>délicat, délicats, délicate, délicates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09754"/>
                  </a:ext>
                </a:extLst>
              </a:tr>
            </a:tbl>
          </a:graphicData>
        </a:graphic>
      </p:graphicFrame>
    </p:spTree>
    <p:extLst>
      <p:ext uri="{BB962C8B-B14F-4D97-AF65-F5344CB8AC3E}">
        <p14:creationId xmlns:p14="http://schemas.microsoft.com/office/powerpoint/2010/main" val="22408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FB1A7-4D8D-9643-A76E-A0B43ADA9DD6}"/>
              </a:ext>
            </a:extLst>
          </p:cNvPr>
          <p:cNvSpPr>
            <a:spLocks noGrp="1"/>
          </p:cNvSpPr>
          <p:nvPr>
            <p:ph type="title"/>
          </p:nvPr>
        </p:nvSpPr>
        <p:spPr>
          <a:xfrm>
            <a:off x="1024128" y="585216"/>
            <a:ext cx="3175339" cy="2208784"/>
          </a:xfrm>
        </p:spPr>
        <p:txBody>
          <a:bodyPr/>
          <a:lstStyle/>
          <a:p>
            <a:r>
              <a:rPr lang="fr-FR" dirty="0"/>
              <a:t>Une phrase par semaine</a:t>
            </a:r>
          </a:p>
        </p:txBody>
      </p:sp>
      <p:sp>
        <p:nvSpPr>
          <p:cNvPr id="3" name="Espace réservé du numéro de diapositive 2">
            <a:extLst>
              <a:ext uri="{FF2B5EF4-FFF2-40B4-BE49-F238E27FC236}">
                <a16:creationId xmlns:a16="http://schemas.microsoft.com/office/drawing/2014/main" id="{C9F1CB14-E881-5043-BE1D-4C89638EBC5C}"/>
              </a:ext>
            </a:extLst>
          </p:cNvPr>
          <p:cNvSpPr>
            <a:spLocks noGrp="1"/>
          </p:cNvSpPr>
          <p:nvPr>
            <p:ph type="sldNum" sz="quarter" idx="12"/>
          </p:nvPr>
        </p:nvSpPr>
        <p:spPr/>
        <p:txBody>
          <a:bodyPr/>
          <a:lstStyle/>
          <a:p>
            <a:fld id="{C1F279EB-0D07-AB47-B72B-F4F0FF081C94}" type="slidenum">
              <a:rPr lang="fr-FR" smtClean="0"/>
              <a:t>67</a:t>
            </a:fld>
            <a:endParaRPr lang="fr-FR"/>
          </a:p>
        </p:txBody>
      </p:sp>
      <p:pic>
        <p:nvPicPr>
          <p:cNvPr id="5" name="Image 4">
            <a:extLst>
              <a:ext uri="{FF2B5EF4-FFF2-40B4-BE49-F238E27FC236}">
                <a16:creationId xmlns:a16="http://schemas.microsoft.com/office/drawing/2014/main" id="{4120DCDA-FCC7-FD42-A85F-CBB1B202F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2400" y="406870"/>
            <a:ext cx="8334531" cy="3022129"/>
          </a:xfrm>
          <a:prstGeom prst="rect">
            <a:avLst/>
          </a:prstGeom>
        </p:spPr>
      </p:pic>
      <p:sp>
        <p:nvSpPr>
          <p:cNvPr id="4" name="Bulle rectangulaire à coins arrondis 3">
            <a:extLst>
              <a:ext uri="{FF2B5EF4-FFF2-40B4-BE49-F238E27FC236}">
                <a16:creationId xmlns:a16="http://schemas.microsoft.com/office/drawing/2014/main" id="{2CB4445D-A007-E546-B36C-F1D8AE35046E}"/>
              </a:ext>
            </a:extLst>
          </p:cNvPr>
          <p:cNvSpPr/>
          <p:nvPr/>
        </p:nvSpPr>
        <p:spPr>
          <a:xfrm>
            <a:off x="449704" y="3792511"/>
            <a:ext cx="8820350" cy="2678194"/>
          </a:xfrm>
          <a:prstGeom prst="wedgeRoundRectCallout">
            <a:avLst>
              <a:gd name="adj1" fmla="val -8909"/>
              <a:gd name="adj2" fmla="val -740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rPr>
              <a:t>Rituels quotidiens : </a:t>
            </a:r>
          </a:p>
          <a:p>
            <a:pPr marL="342900" indent="-342900">
              <a:buFont typeface="Arial" panose="020B0604020202020204" pitchFamily="34" charset="0"/>
              <a:buChar char="•"/>
            </a:pPr>
            <a:r>
              <a:rPr lang="fr-FR" sz="2400" dirty="0">
                <a:solidFill>
                  <a:schemeClr val="tx1"/>
                </a:solidFill>
              </a:rPr>
              <a:t>Distinguer les groupes dans la phrase (de qui on parle et ce qu’on en dit).</a:t>
            </a:r>
          </a:p>
          <a:p>
            <a:pPr marL="342900" indent="-342900">
              <a:buFont typeface="Arial" panose="020B0604020202020204" pitchFamily="34" charset="0"/>
              <a:buChar char="•"/>
            </a:pPr>
            <a:r>
              <a:rPr lang="fr-FR" sz="2400" dirty="0">
                <a:solidFill>
                  <a:schemeClr val="tx1"/>
                </a:solidFill>
              </a:rPr>
              <a:t>Identifier la classe grammaticale de chaque mot.</a:t>
            </a:r>
          </a:p>
          <a:p>
            <a:pPr marL="342900" indent="-342900">
              <a:buFont typeface="Arial" panose="020B0604020202020204" pitchFamily="34" charset="0"/>
              <a:buChar char="•"/>
            </a:pPr>
            <a:r>
              <a:rPr lang="fr-FR" sz="2400" dirty="0">
                <a:solidFill>
                  <a:schemeClr val="tx1"/>
                </a:solidFill>
              </a:rPr>
              <a:t>Transposer la phrase au pluriel et coder les chaines d’accords.</a:t>
            </a:r>
          </a:p>
          <a:p>
            <a:pPr marL="342900" indent="-342900">
              <a:buFont typeface="Arial" panose="020B0604020202020204" pitchFamily="34" charset="0"/>
              <a:buChar char="•"/>
            </a:pPr>
            <a:r>
              <a:rPr lang="fr-FR" sz="2400" dirty="0">
                <a:solidFill>
                  <a:schemeClr val="tx1"/>
                </a:solidFill>
              </a:rPr>
              <a:t>Transposer la phrase en changeant de temps ou de personne.</a:t>
            </a:r>
          </a:p>
        </p:txBody>
      </p:sp>
      <p:pic>
        <p:nvPicPr>
          <p:cNvPr id="7" name="Image 6">
            <a:extLst>
              <a:ext uri="{FF2B5EF4-FFF2-40B4-BE49-F238E27FC236}">
                <a16:creationId xmlns:a16="http://schemas.microsoft.com/office/drawing/2014/main" id="{24543A5D-7848-0B4F-A88B-EEEC38F2CF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70054" y="3493345"/>
            <a:ext cx="2488368" cy="3114519"/>
          </a:xfrm>
          <a:prstGeom prst="rect">
            <a:avLst/>
          </a:prstGeom>
          <a:ln>
            <a:solidFill>
              <a:schemeClr val="tx1"/>
            </a:solidFill>
          </a:ln>
        </p:spPr>
      </p:pic>
      <p:sp>
        <p:nvSpPr>
          <p:cNvPr id="8" name="ZoneTexte 7">
            <a:extLst>
              <a:ext uri="{FF2B5EF4-FFF2-40B4-BE49-F238E27FC236}">
                <a16:creationId xmlns:a16="http://schemas.microsoft.com/office/drawing/2014/main" id="{1CE76AA8-1D8D-B343-A393-BCDD1D8D9F94}"/>
              </a:ext>
            </a:extLst>
          </p:cNvPr>
          <p:cNvSpPr txBox="1"/>
          <p:nvPr/>
        </p:nvSpPr>
        <p:spPr>
          <a:xfrm>
            <a:off x="1024128" y="6470704"/>
            <a:ext cx="4843272" cy="276999"/>
          </a:xfrm>
          <a:prstGeom prst="rect">
            <a:avLst/>
          </a:prstGeom>
          <a:noFill/>
        </p:spPr>
        <p:txBody>
          <a:bodyPr wrap="square" rtlCol="0">
            <a:spAutoFit/>
          </a:bodyPr>
          <a:lstStyle/>
          <a:p>
            <a:pPr algn="ctr"/>
            <a:r>
              <a:rPr lang="fr-FR" sz="1200" i="1" dirty="0"/>
              <a:t>Ecole </a:t>
            </a:r>
            <a:r>
              <a:rPr lang="fr-FR" sz="1200" i="1" dirty="0" err="1"/>
              <a:t>Sartoux</a:t>
            </a:r>
            <a:r>
              <a:rPr lang="fr-FR" sz="1200" i="1" dirty="0"/>
              <a:t> VALBONNE</a:t>
            </a:r>
          </a:p>
        </p:txBody>
      </p:sp>
    </p:spTree>
    <p:extLst>
      <p:ext uri="{BB962C8B-B14F-4D97-AF65-F5344CB8AC3E}">
        <p14:creationId xmlns:p14="http://schemas.microsoft.com/office/powerpoint/2010/main" val="3217580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89D7FCC2-9BFE-7749-9584-312D8B3A46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2" name="Rectangle 41">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EC449294-9954-4E4C-98B5-AAE5DE09C061}"/>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kern="1200" cap="all" spc="200" baseline="0">
                <a:solidFill>
                  <a:srgbClr val="FFFFFF"/>
                </a:solidFill>
                <a:latin typeface="+mj-lt"/>
                <a:ea typeface="+mj-ea"/>
                <a:cs typeface="+mj-cs"/>
              </a:rPr>
              <a:t>Les mots à mémoriser</a:t>
            </a:r>
          </a:p>
        </p:txBody>
      </p:sp>
      <p:cxnSp>
        <p:nvCxnSpPr>
          <p:cNvPr id="44" name="Straight Connector 43">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2BAAE293-C213-B343-929A-2E51CDCC8B7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C1F279EB-0D07-AB47-B72B-F4F0FF081C94}" type="slidenum">
              <a:rPr lang="en-US">
                <a:solidFill>
                  <a:srgbClr val="FFFFFF">
                    <a:alpha val="80000"/>
                  </a:srgbClr>
                </a:solidFill>
              </a:rPr>
              <a:pPr defTabSz="914400">
                <a:spcAft>
                  <a:spcPts val="600"/>
                </a:spcAft>
              </a:pPr>
              <a:t>68</a:t>
            </a:fld>
            <a:endParaRPr lang="en-US">
              <a:solidFill>
                <a:srgbClr val="FFFFFF">
                  <a:alpha val="80000"/>
                </a:srgbClr>
              </a:solidFill>
            </a:endParaRPr>
          </a:p>
        </p:txBody>
      </p:sp>
    </p:spTree>
    <p:extLst>
      <p:ext uri="{BB962C8B-B14F-4D97-AF65-F5344CB8AC3E}">
        <p14:creationId xmlns:p14="http://schemas.microsoft.com/office/powerpoint/2010/main" val="33348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8B691-85BC-9A45-8BC4-97686848F30F}"/>
              </a:ext>
            </a:extLst>
          </p:cNvPr>
          <p:cNvSpPr>
            <a:spLocks noGrp="1"/>
          </p:cNvSpPr>
          <p:nvPr>
            <p:ph type="title"/>
          </p:nvPr>
        </p:nvSpPr>
        <p:spPr>
          <a:xfrm>
            <a:off x="1024128" y="585217"/>
            <a:ext cx="10413367" cy="1016660"/>
          </a:xfrm>
        </p:spPr>
        <p:txBody>
          <a:bodyPr>
            <a:normAutofit/>
          </a:bodyPr>
          <a:lstStyle/>
          <a:p>
            <a:r>
              <a:rPr lang="fr-FR" dirty="0"/>
              <a:t>Les mots invariables</a:t>
            </a:r>
          </a:p>
        </p:txBody>
      </p:sp>
      <p:sp>
        <p:nvSpPr>
          <p:cNvPr id="3" name="Espace réservé du numéro de diapositive 2">
            <a:extLst>
              <a:ext uri="{FF2B5EF4-FFF2-40B4-BE49-F238E27FC236}">
                <a16:creationId xmlns:a16="http://schemas.microsoft.com/office/drawing/2014/main" id="{D508922F-BAD4-3E48-866B-03C2F3C36409}"/>
              </a:ext>
            </a:extLst>
          </p:cNvPr>
          <p:cNvSpPr>
            <a:spLocks noGrp="1"/>
          </p:cNvSpPr>
          <p:nvPr>
            <p:ph type="sldNum" sz="quarter" idx="12"/>
          </p:nvPr>
        </p:nvSpPr>
        <p:spPr/>
        <p:txBody>
          <a:bodyPr/>
          <a:lstStyle/>
          <a:p>
            <a:fld id="{C1F279EB-0D07-AB47-B72B-F4F0FF081C94}" type="slidenum">
              <a:rPr lang="fr-FR" smtClean="0"/>
              <a:t>69</a:t>
            </a:fld>
            <a:endParaRPr lang="fr-FR"/>
          </a:p>
        </p:txBody>
      </p:sp>
      <p:pic>
        <p:nvPicPr>
          <p:cNvPr id="5" name="Image 4">
            <a:extLst>
              <a:ext uri="{FF2B5EF4-FFF2-40B4-BE49-F238E27FC236}">
                <a16:creationId xmlns:a16="http://schemas.microsoft.com/office/drawing/2014/main" id="{2EC789A8-8A8B-1F44-9C78-25193926F3D7}"/>
              </a:ext>
            </a:extLst>
          </p:cNvPr>
          <p:cNvPicPr>
            <a:picLocks noChangeAspect="1"/>
          </p:cNvPicPr>
          <p:nvPr/>
        </p:nvPicPr>
        <p:blipFill>
          <a:blip r:embed="rId2"/>
          <a:stretch>
            <a:fillRect/>
          </a:stretch>
        </p:blipFill>
        <p:spPr>
          <a:xfrm>
            <a:off x="3151542" y="1601877"/>
            <a:ext cx="8427255" cy="5256124"/>
          </a:xfrm>
          <a:prstGeom prst="rect">
            <a:avLst/>
          </a:prstGeom>
        </p:spPr>
      </p:pic>
      <p:sp>
        <p:nvSpPr>
          <p:cNvPr id="6" name="Bulle rectangulaire à coins arrondis 5">
            <a:extLst>
              <a:ext uri="{FF2B5EF4-FFF2-40B4-BE49-F238E27FC236}">
                <a16:creationId xmlns:a16="http://schemas.microsoft.com/office/drawing/2014/main" id="{19BD0C27-E425-2E4C-84AD-299027512BF7}"/>
              </a:ext>
            </a:extLst>
          </p:cNvPr>
          <p:cNvSpPr/>
          <p:nvPr/>
        </p:nvSpPr>
        <p:spPr>
          <a:xfrm>
            <a:off x="287867" y="2084831"/>
            <a:ext cx="2631472" cy="1996101"/>
          </a:xfrm>
          <a:prstGeom prst="wedgeRoundRectCallout">
            <a:avLst>
              <a:gd name="adj1" fmla="val 74723"/>
              <a:gd name="adj2" fmla="val 22984"/>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Des mots rangés par particularité orthographique</a:t>
            </a:r>
          </a:p>
        </p:txBody>
      </p:sp>
    </p:spTree>
    <p:extLst>
      <p:ext uri="{BB962C8B-B14F-4D97-AF65-F5344CB8AC3E}">
        <p14:creationId xmlns:p14="http://schemas.microsoft.com/office/powerpoint/2010/main" val="427915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72A9B-226B-B34C-B8E9-35AB3AC8FC89}"/>
              </a:ext>
            </a:extLst>
          </p:cNvPr>
          <p:cNvSpPr>
            <a:spLocks noGrp="1"/>
          </p:cNvSpPr>
          <p:nvPr>
            <p:ph type="title"/>
          </p:nvPr>
        </p:nvSpPr>
        <p:spPr>
          <a:xfrm>
            <a:off x="1024128" y="471509"/>
            <a:ext cx="8477060" cy="1737360"/>
          </a:xfrm>
        </p:spPr>
        <p:txBody>
          <a:bodyPr/>
          <a:lstStyle/>
          <a:p>
            <a:r>
              <a:rPr lang="fr-FR" sz="7200" dirty="0">
                <a:solidFill>
                  <a:schemeClr val="bg1"/>
                </a:solidFill>
              </a:rPr>
              <a:t>La phrase : GS + GV + GC</a:t>
            </a:r>
          </a:p>
        </p:txBody>
      </p:sp>
      <p:pic>
        <p:nvPicPr>
          <p:cNvPr id="8" name="Espace réservé du contenu 7">
            <a:extLst>
              <a:ext uri="{FF2B5EF4-FFF2-40B4-BE49-F238E27FC236}">
                <a16:creationId xmlns:a16="http://schemas.microsoft.com/office/drawing/2014/main" id="{470A5AA6-E978-BA4E-A2FB-DE3B96A1B3A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5015053" y="-2268102"/>
            <a:ext cx="1867619" cy="10821562"/>
          </a:xfrm>
        </p:spPr>
      </p:pic>
      <p:sp>
        <p:nvSpPr>
          <p:cNvPr id="9" name="Espace réservé du numéro de diapositive 8">
            <a:extLst>
              <a:ext uri="{FF2B5EF4-FFF2-40B4-BE49-F238E27FC236}">
                <a16:creationId xmlns:a16="http://schemas.microsoft.com/office/drawing/2014/main" id="{53E15D3D-CEF2-4047-B2AE-3CAB2FFCB0B5}"/>
              </a:ext>
            </a:extLst>
          </p:cNvPr>
          <p:cNvSpPr>
            <a:spLocks noGrp="1"/>
          </p:cNvSpPr>
          <p:nvPr>
            <p:ph type="sldNum" sz="quarter" idx="12"/>
          </p:nvPr>
        </p:nvSpPr>
        <p:spPr/>
        <p:txBody>
          <a:bodyPr/>
          <a:lstStyle/>
          <a:p>
            <a:fld id="{C1F279EB-0D07-AB47-B72B-F4F0FF081C94}" type="slidenum">
              <a:rPr lang="fr-FR" smtClean="0"/>
              <a:t>7</a:t>
            </a:fld>
            <a:endParaRPr lang="fr-FR"/>
          </a:p>
        </p:txBody>
      </p:sp>
    </p:spTree>
    <p:extLst>
      <p:ext uri="{BB962C8B-B14F-4D97-AF65-F5344CB8AC3E}">
        <p14:creationId xmlns:p14="http://schemas.microsoft.com/office/powerpoint/2010/main" val="401556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2F094-F167-3743-8DF9-EA8A6A0BFAB2}"/>
              </a:ext>
            </a:extLst>
          </p:cNvPr>
          <p:cNvSpPr>
            <a:spLocks noGrp="1"/>
          </p:cNvSpPr>
          <p:nvPr>
            <p:ph type="title"/>
          </p:nvPr>
        </p:nvSpPr>
        <p:spPr/>
        <p:txBody>
          <a:bodyPr/>
          <a:lstStyle/>
          <a:p>
            <a:r>
              <a:rPr lang="fr-FR" dirty="0"/>
              <a:t>Les familles de mots</a:t>
            </a:r>
          </a:p>
        </p:txBody>
      </p:sp>
      <p:sp>
        <p:nvSpPr>
          <p:cNvPr id="3" name="Espace réservé du numéro de diapositive 2">
            <a:extLst>
              <a:ext uri="{FF2B5EF4-FFF2-40B4-BE49-F238E27FC236}">
                <a16:creationId xmlns:a16="http://schemas.microsoft.com/office/drawing/2014/main" id="{D2F93AF8-DC56-EB4F-9612-FD14B7E3EFE5}"/>
              </a:ext>
            </a:extLst>
          </p:cNvPr>
          <p:cNvSpPr>
            <a:spLocks noGrp="1"/>
          </p:cNvSpPr>
          <p:nvPr>
            <p:ph type="sldNum" sz="quarter" idx="12"/>
          </p:nvPr>
        </p:nvSpPr>
        <p:spPr/>
        <p:txBody>
          <a:bodyPr/>
          <a:lstStyle/>
          <a:p>
            <a:fld id="{C1F279EB-0D07-AB47-B72B-F4F0FF081C94}" type="slidenum">
              <a:rPr lang="fr-FR" smtClean="0"/>
              <a:t>70</a:t>
            </a:fld>
            <a:endParaRPr lang="fr-FR"/>
          </a:p>
        </p:txBody>
      </p:sp>
      <p:pic>
        <p:nvPicPr>
          <p:cNvPr id="5" name="Image 4">
            <a:extLst>
              <a:ext uri="{FF2B5EF4-FFF2-40B4-BE49-F238E27FC236}">
                <a16:creationId xmlns:a16="http://schemas.microsoft.com/office/drawing/2014/main" id="{5BCEB5F3-1E56-8E4E-810E-E65FACD987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64867" y="112976"/>
            <a:ext cx="5046133" cy="6013308"/>
          </a:xfrm>
          <a:prstGeom prst="rect">
            <a:avLst/>
          </a:prstGeom>
        </p:spPr>
      </p:pic>
      <p:pic>
        <p:nvPicPr>
          <p:cNvPr id="7" name="Image 6">
            <a:extLst>
              <a:ext uri="{FF2B5EF4-FFF2-40B4-BE49-F238E27FC236}">
                <a16:creationId xmlns:a16="http://schemas.microsoft.com/office/drawing/2014/main" id="{2C7AEF49-4F8B-2F44-BCA7-78FB3EF72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17777" y="1642533"/>
            <a:ext cx="3898884" cy="5102491"/>
          </a:xfrm>
          <a:prstGeom prst="rect">
            <a:avLst/>
          </a:prstGeom>
        </p:spPr>
      </p:pic>
      <p:sp>
        <p:nvSpPr>
          <p:cNvPr id="8" name="ZoneTexte 7">
            <a:extLst>
              <a:ext uri="{FF2B5EF4-FFF2-40B4-BE49-F238E27FC236}">
                <a16:creationId xmlns:a16="http://schemas.microsoft.com/office/drawing/2014/main" id="{32A6354A-E640-304E-A1D4-A3A150846DFC}"/>
              </a:ext>
            </a:extLst>
          </p:cNvPr>
          <p:cNvSpPr txBox="1"/>
          <p:nvPr/>
        </p:nvSpPr>
        <p:spPr>
          <a:xfrm>
            <a:off x="6764867" y="6126284"/>
            <a:ext cx="5046133" cy="276999"/>
          </a:xfrm>
          <a:prstGeom prst="rect">
            <a:avLst/>
          </a:prstGeom>
          <a:noFill/>
        </p:spPr>
        <p:txBody>
          <a:bodyPr wrap="square" rtlCol="0">
            <a:spAutoFit/>
          </a:bodyPr>
          <a:lstStyle/>
          <a:p>
            <a:pPr algn="ctr"/>
            <a:r>
              <a:rPr lang="fr-FR" sz="1200" i="1" dirty="0"/>
              <a:t>CE1 Maryline Cortes école Marie Curie </a:t>
            </a:r>
            <a:r>
              <a:rPr lang="fr-FR" sz="1200" i="1" dirty="0" err="1"/>
              <a:t>Pégomas</a:t>
            </a:r>
            <a:endParaRPr lang="fr-FR" sz="1200" i="1" dirty="0"/>
          </a:p>
        </p:txBody>
      </p:sp>
      <p:sp>
        <p:nvSpPr>
          <p:cNvPr id="9" name="Bulle rectangulaire à coins arrondis 8">
            <a:extLst>
              <a:ext uri="{FF2B5EF4-FFF2-40B4-BE49-F238E27FC236}">
                <a16:creationId xmlns:a16="http://schemas.microsoft.com/office/drawing/2014/main" id="{C526D272-5D1E-C74F-8F62-35CC599C2714}"/>
              </a:ext>
            </a:extLst>
          </p:cNvPr>
          <p:cNvSpPr/>
          <p:nvPr/>
        </p:nvSpPr>
        <p:spPr>
          <a:xfrm>
            <a:off x="287867" y="2084832"/>
            <a:ext cx="2286000" cy="1928368"/>
          </a:xfrm>
          <a:prstGeom prst="wedgeRoundRectCallout">
            <a:avLst>
              <a:gd name="adj1" fmla="val 63757"/>
              <a:gd name="adj2" fmla="val 18925"/>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Une famille de mots par semaine</a:t>
            </a:r>
          </a:p>
        </p:txBody>
      </p:sp>
    </p:spTree>
    <p:extLst>
      <p:ext uri="{BB962C8B-B14F-4D97-AF65-F5344CB8AC3E}">
        <p14:creationId xmlns:p14="http://schemas.microsoft.com/office/powerpoint/2010/main" val="186314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BD41E9-2814-43BC-8049-4C145F6A9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44736"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5240CA-0E04-462B-ABE9-36D2913281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65" y="640080"/>
            <a:ext cx="3394943" cy="5261170"/>
          </a:xfrm>
          <a:prstGeom prst="rect">
            <a:avLst/>
          </a:prstGeom>
          <a:solidFill>
            <a:srgbClr val="FFFFFF"/>
          </a:solidFill>
          <a:ln w="317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 5">
            <a:extLst>
              <a:ext uri="{FF2B5EF4-FFF2-40B4-BE49-F238E27FC236}">
                <a16:creationId xmlns:a16="http://schemas.microsoft.com/office/drawing/2014/main" id="{0B9FF932-C13F-F343-B48A-CC0451FFC9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838" y="1467539"/>
            <a:ext cx="2761037" cy="3606252"/>
          </a:xfrm>
          <a:prstGeom prst="rect">
            <a:avLst/>
          </a:prstGeom>
        </p:spPr>
      </p:pic>
      <p:sp useBgFill="1">
        <p:nvSpPr>
          <p:cNvPr id="15" name="Rectangle 14">
            <a:extLst>
              <a:ext uri="{FF2B5EF4-FFF2-40B4-BE49-F238E27FC236}">
                <a16:creationId xmlns:a16="http://schemas.microsoft.com/office/drawing/2014/main" id="{4E24B2B9-D182-4E9C-81C1-863356717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0"/>
            <a:ext cx="75377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7F9ED4F0-2B0A-3643-B602-0AFE80B85B9E}"/>
              </a:ext>
            </a:extLst>
          </p:cNvPr>
          <p:cNvPicPr>
            <a:picLocks noChangeAspect="1"/>
          </p:cNvPicPr>
          <p:nvPr/>
        </p:nvPicPr>
        <p:blipFill>
          <a:blip r:embed="rId3"/>
          <a:stretch>
            <a:fillRect/>
          </a:stretch>
        </p:blipFill>
        <p:spPr>
          <a:xfrm>
            <a:off x="5758489" y="640080"/>
            <a:ext cx="5329319" cy="5261170"/>
          </a:xfrm>
          <a:prstGeom prst="rect">
            <a:avLst/>
          </a:prstGeom>
        </p:spPr>
      </p:pic>
      <p:sp>
        <p:nvSpPr>
          <p:cNvPr id="3" name="Espace réservé du numéro de diapositive 2">
            <a:extLst>
              <a:ext uri="{FF2B5EF4-FFF2-40B4-BE49-F238E27FC236}">
                <a16:creationId xmlns:a16="http://schemas.microsoft.com/office/drawing/2014/main" id="{7FCE065A-8CF9-5943-A6F4-E40BF4B0C9B9}"/>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1F279EB-0D07-AB47-B72B-F4F0FF081C94}" type="slidenum">
              <a:rPr lang="en-US" smtClean="0"/>
              <a:pPr>
                <a:spcAft>
                  <a:spcPts val="600"/>
                </a:spcAft>
              </a:pPr>
              <a:t>71</a:t>
            </a:fld>
            <a:endParaRPr lang="en-US"/>
          </a:p>
        </p:txBody>
      </p:sp>
    </p:spTree>
    <p:extLst>
      <p:ext uri="{BB962C8B-B14F-4D97-AF65-F5344CB8AC3E}">
        <p14:creationId xmlns:p14="http://schemas.microsoft.com/office/powerpoint/2010/main" val="1743170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72A7A-5A47-774F-BC74-A2023F0BEBBA}"/>
              </a:ext>
            </a:extLst>
          </p:cNvPr>
          <p:cNvSpPr>
            <a:spLocks noGrp="1"/>
          </p:cNvSpPr>
          <p:nvPr>
            <p:ph type="title"/>
          </p:nvPr>
        </p:nvSpPr>
        <p:spPr/>
        <p:txBody>
          <a:bodyPr/>
          <a:lstStyle/>
          <a:p>
            <a:r>
              <a:rPr lang="fr-FR" dirty="0"/>
              <a:t>Les mots consistants ou inconsistants</a:t>
            </a:r>
          </a:p>
        </p:txBody>
      </p:sp>
      <p:sp>
        <p:nvSpPr>
          <p:cNvPr id="4" name="Espace réservé du contenu 3">
            <a:extLst>
              <a:ext uri="{FF2B5EF4-FFF2-40B4-BE49-F238E27FC236}">
                <a16:creationId xmlns:a16="http://schemas.microsoft.com/office/drawing/2014/main" id="{79D46638-7E81-5646-A9B3-021150642E52}"/>
              </a:ext>
            </a:extLst>
          </p:cNvPr>
          <p:cNvSpPr>
            <a:spLocks noGrp="1"/>
          </p:cNvSpPr>
          <p:nvPr>
            <p:ph idx="1"/>
          </p:nvPr>
        </p:nvSpPr>
        <p:spPr>
          <a:xfrm>
            <a:off x="1024128" y="2286000"/>
            <a:ext cx="10338139" cy="4023360"/>
          </a:xfrm>
        </p:spPr>
        <p:txBody>
          <a:bodyPr>
            <a:normAutofit lnSpcReduction="10000"/>
          </a:bodyPr>
          <a:lstStyle/>
          <a:p>
            <a:pPr>
              <a:buFont typeface="Arial" panose="020B0604020202020204" pitchFamily="34" charset="0"/>
              <a:buChar char="•"/>
            </a:pPr>
            <a:r>
              <a:rPr lang="fr-FR" sz="2800" b="1" dirty="0">
                <a:latin typeface="Bell MT" panose="02020503060305020303" pitchFamily="18" charset="77"/>
              </a:rPr>
              <a:t> </a:t>
            </a:r>
            <a:r>
              <a:rPr lang="fr-FR" sz="3200" b="1" dirty="0">
                <a:latin typeface="Bell MT" panose="02020503060305020303" pitchFamily="18" charset="77"/>
              </a:rPr>
              <a:t>Un mot consistant </a:t>
            </a:r>
            <a:r>
              <a:rPr lang="fr-FR" sz="3200" dirty="0">
                <a:latin typeface="Bell MT" panose="02020503060305020303" pitchFamily="18" charset="77"/>
              </a:rPr>
              <a:t>est un mot qui suit les correspondances graphèmes-phonèmes.</a:t>
            </a:r>
          </a:p>
          <a:p>
            <a:pPr>
              <a:buFont typeface="Arial" panose="020B0604020202020204" pitchFamily="34" charset="0"/>
              <a:buChar char="•"/>
            </a:pPr>
            <a:endParaRPr lang="fr-FR" sz="3200" dirty="0">
              <a:latin typeface="Bell MT" panose="02020503060305020303" pitchFamily="18" charset="77"/>
            </a:endParaRPr>
          </a:p>
          <a:p>
            <a:pPr>
              <a:buFont typeface="Arial" panose="020B0604020202020204" pitchFamily="34" charset="0"/>
              <a:buChar char="•"/>
            </a:pPr>
            <a:r>
              <a:rPr lang="fr-FR" sz="3200" dirty="0">
                <a:latin typeface="Bell MT" panose="02020503060305020303" pitchFamily="18" charset="77"/>
              </a:rPr>
              <a:t> On calcule </a:t>
            </a:r>
            <a:r>
              <a:rPr lang="fr-FR" sz="3200" b="1" dirty="0">
                <a:latin typeface="Bell MT" panose="02020503060305020303" pitchFamily="18" charset="77"/>
              </a:rPr>
              <a:t>un indice de consistance </a:t>
            </a:r>
            <a:r>
              <a:rPr lang="fr-FR" sz="3200" dirty="0">
                <a:latin typeface="Bell MT" panose="02020503060305020303" pitchFamily="18" charset="77"/>
              </a:rPr>
              <a:t>( de 0 à 100). Le mot est alors plus ou moins consistant.</a:t>
            </a:r>
          </a:p>
          <a:p>
            <a:pPr>
              <a:buFont typeface="Arial" panose="020B0604020202020204" pitchFamily="34" charset="0"/>
              <a:buChar char="•"/>
            </a:pPr>
            <a:endParaRPr lang="fr-FR" sz="3200" dirty="0">
              <a:latin typeface="Bell MT" panose="02020503060305020303" pitchFamily="18" charset="77"/>
            </a:endParaRPr>
          </a:p>
          <a:p>
            <a:pPr>
              <a:buFont typeface="Arial" panose="020B0604020202020204" pitchFamily="34" charset="0"/>
              <a:buChar char="•"/>
            </a:pPr>
            <a:r>
              <a:rPr lang="fr-FR" sz="3200" u="sng" dirty="0">
                <a:latin typeface="Bell MT" panose="02020503060305020303" pitchFamily="18" charset="77"/>
              </a:rPr>
              <a:t> Exemples </a:t>
            </a:r>
            <a:r>
              <a:rPr lang="fr-FR" sz="3200" dirty="0">
                <a:latin typeface="Bell MT" panose="02020503060305020303" pitchFamily="18" charset="77"/>
              </a:rPr>
              <a:t>: « œillet » est un mot inconsistant alors que « table » est </a:t>
            </a:r>
            <a:r>
              <a:rPr lang="fr-FR" sz="3200">
                <a:latin typeface="Bell MT" panose="02020503060305020303" pitchFamily="18" charset="77"/>
              </a:rPr>
              <a:t>un mot très </a:t>
            </a:r>
            <a:r>
              <a:rPr lang="fr-FR" sz="3200" dirty="0">
                <a:latin typeface="Bell MT" panose="02020503060305020303" pitchFamily="18" charset="77"/>
              </a:rPr>
              <a:t>consistant.</a:t>
            </a:r>
          </a:p>
          <a:p>
            <a:pPr>
              <a:buFont typeface="Arial" panose="020B0604020202020204" pitchFamily="34" charset="0"/>
              <a:buChar char="•"/>
            </a:pPr>
            <a:endParaRPr lang="fr-FR" sz="2800" dirty="0">
              <a:latin typeface="Bell MT" panose="02020503060305020303" pitchFamily="18" charset="77"/>
            </a:endParaRPr>
          </a:p>
          <a:p>
            <a:pPr>
              <a:buFont typeface="Arial" panose="020B0604020202020204" pitchFamily="34" charset="0"/>
              <a:buChar char="•"/>
            </a:pPr>
            <a:endParaRPr lang="fr-FR" sz="2800" dirty="0">
              <a:latin typeface="Bell MT" panose="02020503060305020303" pitchFamily="18" charset="77"/>
            </a:endParaRPr>
          </a:p>
        </p:txBody>
      </p:sp>
      <p:sp>
        <p:nvSpPr>
          <p:cNvPr id="3" name="Espace réservé du numéro de diapositive 2">
            <a:extLst>
              <a:ext uri="{FF2B5EF4-FFF2-40B4-BE49-F238E27FC236}">
                <a16:creationId xmlns:a16="http://schemas.microsoft.com/office/drawing/2014/main" id="{3B0EF4C2-C0CF-C247-AD2D-F8B1596E88F7}"/>
              </a:ext>
            </a:extLst>
          </p:cNvPr>
          <p:cNvSpPr>
            <a:spLocks noGrp="1"/>
          </p:cNvSpPr>
          <p:nvPr>
            <p:ph type="sldNum" sz="quarter" idx="12"/>
          </p:nvPr>
        </p:nvSpPr>
        <p:spPr/>
        <p:txBody>
          <a:bodyPr/>
          <a:lstStyle/>
          <a:p>
            <a:fld id="{C1F279EB-0D07-AB47-B72B-F4F0FF081C94}" type="slidenum">
              <a:rPr lang="fr-FR" smtClean="0"/>
              <a:t>72</a:t>
            </a:fld>
            <a:endParaRPr lang="fr-FR"/>
          </a:p>
        </p:txBody>
      </p:sp>
    </p:spTree>
    <p:extLst>
      <p:ext uri="{BB962C8B-B14F-4D97-AF65-F5344CB8AC3E}">
        <p14:creationId xmlns:p14="http://schemas.microsoft.com/office/powerpoint/2010/main" val="37762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89D7FCC2-9BFE-7749-9584-312D8B3A46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2" name="Rectangle 41">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EC449294-9954-4E4C-98B5-AAE5DE09C061}"/>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kern="1200" cap="all" spc="200" baseline="0" dirty="0">
                <a:solidFill>
                  <a:srgbClr val="FFFFFF"/>
                </a:solidFill>
                <a:latin typeface="+mj-lt"/>
                <a:ea typeface="+mj-ea"/>
                <a:cs typeface="+mj-cs"/>
              </a:rPr>
              <a:t>Les </a:t>
            </a:r>
            <a:r>
              <a:rPr lang="en-US" kern="1200" cap="all" spc="200" baseline="0" dirty="0" err="1">
                <a:solidFill>
                  <a:srgbClr val="FFFFFF"/>
                </a:solidFill>
                <a:latin typeface="+mj-lt"/>
                <a:ea typeface="+mj-ea"/>
                <a:cs typeface="+mj-cs"/>
              </a:rPr>
              <a:t>dictées</a:t>
            </a:r>
            <a:endParaRPr lang="en-US" kern="1200" cap="all" spc="200" baseline="0" dirty="0">
              <a:solidFill>
                <a:srgbClr val="FFFFFF"/>
              </a:solidFill>
              <a:latin typeface="+mj-lt"/>
              <a:ea typeface="+mj-ea"/>
              <a:cs typeface="+mj-cs"/>
            </a:endParaRPr>
          </a:p>
        </p:txBody>
      </p:sp>
      <p:cxnSp>
        <p:nvCxnSpPr>
          <p:cNvPr id="44" name="Straight Connector 43">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2BAAE293-C213-B343-929A-2E51CDCC8B7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1F279EB-0D07-AB47-B72B-F4F0FF081C94}" type="slidenum">
              <a:rPr kumimoji="0" lang="en-US" sz="1000" b="0" i="0" u="none" strike="noStrike" kern="1200" cap="none" spc="0" normalizeH="0" baseline="0" noProof="0">
                <a:ln>
                  <a:noFill/>
                </a:ln>
                <a:solidFill>
                  <a:srgbClr val="FFFFFF">
                    <a:alpha val="8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73</a:t>
            </a:fld>
            <a:endParaRPr kumimoji="0" lang="en-US" sz="1000" b="0" i="0" u="none" strike="noStrike" kern="1200" cap="none" spc="0" normalizeH="0" baseline="0" noProof="0">
              <a:ln>
                <a:noFill/>
              </a:ln>
              <a:solidFill>
                <a:srgbClr val="FFFFFF">
                  <a:alpha val="80000"/>
                </a:srgb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3617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0BDD19-7118-B649-BBE6-A3B0DB1F2426}"/>
              </a:ext>
            </a:extLst>
          </p:cNvPr>
          <p:cNvSpPr>
            <a:spLocks noGrp="1"/>
          </p:cNvSpPr>
          <p:nvPr>
            <p:ph type="title"/>
          </p:nvPr>
        </p:nvSpPr>
        <p:spPr/>
        <p:txBody>
          <a:bodyPr/>
          <a:lstStyle/>
          <a:p>
            <a:r>
              <a:rPr lang="fr-FR" dirty="0"/>
              <a:t>La dictée de pluriels</a:t>
            </a:r>
          </a:p>
        </p:txBody>
      </p:sp>
      <p:sp>
        <p:nvSpPr>
          <p:cNvPr id="3" name="Espace réservé du numéro de diapositive 2">
            <a:extLst>
              <a:ext uri="{FF2B5EF4-FFF2-40B4-BE49-F238E27FC236}">
                <a16:creationId xmlns:a16="http://schemas.microsoft.com/office/drawing/2014/main" id="{F879E5F2-8413-B244-A802-A75CE23392CB}"/>
              </a:ext>
            </a:extLst>
          </p:cNvPr>
          <p:cNvSpPr>
            <a:spLocks noGrp="1"/>
          </p:cNvSpPr>
          <p:nvPr>
            <p:ph type="sldNum" sz="quarter" idx="12"/>
          </p:nvPr>
        </p:nvSpPr>
        <p:spPr/>
        <p:txBody>
          <a:bodyPr/>
          <a:lstStyle/>
          <a:p>
            <a:fld id="{C1F279EB-0D07-AB47-B72B-F4F0FF081C94}" type="slidenum">
              <a:rPr lang="fr-FR" smtClean="0"/>
              <a:t>74</a:t>
            </a:fld>
            <a:endParaRPr lang="fr-FR"/>
          </a:p>
        </p:txBody>
      </p:sp>
      <p:pic>
        <p:nvPicPr>
          <p:cNvPr id="4" name="Image 3">
            <a:extLst>
              <a:ext uri="{FF2B5EF4-FFF2-40B4-BE49-F238E27FC236}">
                <a16:creationId xmlns:a16="http://schemas.microsoft.com/office/drawing/2014/main" id="{71DDD6A5-1297-084A-9C16-63DFC1A847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0854" y="269236"/>
            <a:ext cx="1752946" cy="2287595"/>
          </a:xfrm>
          <a:prstGeom prst="rect">
            <a:avLst/>
          </a:prstGeom>
          <a:ln>
            <a:solidFill>
              <a:schemeClr val="tx1"/>
            </a:solidFill>
          </a:ln>
        </p:spPr>
      </p:pic>
      <p:pic>
        <p:nvPicPr>
          <p:cNvPr id="6" name="Image 5">
            <a:extLst>
              <a:ext uri="{FF2B5EF4-FFF2-40B4-BE49-F238E27FC236}">
                <a16:creationId xmlns:a16="http://schemas.microsoft.com/office/drawing/2014/main" id="{DFF84CD5-C77D-5F4E-84F2-1EBE896F4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448893"/>
            <a:ext cx="4916714" cy="4158971"/>
          </a:xfrm>
          <a:prstGeom prst="rect">
            <a:avLst/>
          </a:prstGeom>
          <a:ln>
            <a:solidFill>
              <a:schemeClr val="tx1"/>
            </a:solidFill>
          </a:ln>
        </p:spPr>
      </p:pic>
      <p:sp>
        <p:nvSpPr>
          <p:cNvPr id="7" name="ZoneTexte 6">
            <a:extLst>
              <a:ext uri="{FF2B5EF4-FFF2-40B4-BE49-F238E27FC236}">
                <a16:creationId xmlns:a16="http://schemas.microsoft.com/office/drawing/2014/main" id="{101B838E-483F-D349-B267-06337DD25018}"/>
              </a:ext>
            </a:extLst>
          </p:cNvPr>
          <p:cNvSpPr txBox="1"/>
          <p:nvPr/>
        </p:nvSpPr>
        <p:spPr>
          <a:xfrm>
            <a:off x="381000" y="1727200"/>
            <a:ext cx="4916714" cy="461665"/>
          </a:xfrm>
          <a:prstGeom prst="rect">
            <a:avLst/>
          </a:prstGeom>
          <a:noFill/>
        </p:spPr>
        <p:txBody>
          <a:bodyPr wrap="square" rtlCol="0">
            <a:spAutoFit/>
          </a:bodyPr>
          <a:lstStyle/>
          <a:p>
            <a:r>
              <a:rPr lang="fr-FR" sz="2400" dirty="0"/>
              <a:t>Une dictée par semaine</a:t>
            </a:r>
          </a:p>
        </p:txBody>
      </p:sp>
      <p:sp>
        <p:nvSpPr>
          <p:cNvPr id="8" name="ZoneTexte 7">
            <a:extLst>
              <a:ext uri="{FF2B5EF4-FFF2-40B4-BE49-F238E27FC236}">
                <a16:creationId xmlns:a16="http://schemas.microsoft.com/office/drawing/2014/main" id="{7B451712-FC58-C847-A659-7ED341DD766C}"/>
              </a:ext>
            </a:extLst>
          </p:cNvPr>
          <p:cNvSpPr txBox="1"/>
          <p:nvPr/>
        </p:nvSpPr>
        <p:spPr>
          <a:xfrm>
            <a:off x="5560613" y="1727200"/>
            <a:ext cx="4916714" cy="461665"/>
          </a:xfrm>
          <a:prstGeom prst="rect">
            <a:avLst/>
          </a:prstGeom>
          <a:noFill/>
        </p:spPr>
        <p:txBody>
          <a:bodyPr wrap="square" rtlCol="0">
            <a:spAutoFit/>
          </a:bodyPr>
          <a:lstStyle/>
          <a:p>
            <a:r>
              <a:rPr lang="fr-FR" sz="2400" dirty="0"/>
              <a:t>Des aides différenciées</a:t>
            </a:r>
          </a:p>
        </p:txBody>
      </p:sp>
      <p:pic>
        <p:nvPicPr>
          <p:cNvPr id="10" name="Image 9">
            <a:extLst>
              <a:ext uri="{FF2B5EF4-FFF2-40B4-BE49-F238E27FC236}">
                <a16:creationId xmlns:a16="http://schemas.microsoft.com/office/drawing/2014/main" id="{355AA902-5769-D24D-8E86-856397C68C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0613" y="2693603"/>
            <a:ext cx="6139542" cy="1470793"/>
          </a:xfrm>
          <a:prstGeom prst="rect">
            <a:avLst/>
          </a:prstGeom>
          <a:ln>
            <a:solidFill>
              <a:schemeClr val="tx1"/>
            </a:solidFill>
          </a:ln>
        </p:spPr>
      </p:pic>
      <p:pic>
        <p:nvPicPr>
          <p:cNvPr id="12" name="Image 11">
            <a:extLst>
              <a:ext uri="{FF2B5EF4-FFF2-40B4-BE49-F238E27FC236}">
                <a16:creationId xmlns:a16="http://schemas.microsoft.com/office/drawing/2014/main" id="{52D323A5-FA86-0946-8571-64A8980FB5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0613" y="4665113"/>
            <a:ext cx="6269437" cy="1173350"/>
          </a:xfrm>
          <a:prstGeom prst="rect">
            <a:avLst/>
          </a:prstGeom>
          <a:ln>
            <a:solidFill>
              <a:schemeClr val="tx1"/>
            </a:solidFill>
          </a:ln>
        </p:spPr>
      </p:pic>
    </p:spTree>
    <p:extLst>
      <p:ext uri="{BB962C8B-B14F-4D97-AF65-F5344CB8AC3E}">
        <p14:creationId xmlns:p14="http://schemas.microsoft.com/office/powerpoint/2010/main" val="5629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BF88D07-7AB1-6141-BB1D-1C73484883EC}"/>
              </a:ext>
            </a:extLst>
          </p:cNvPr>
          <p:cNvSpPr>
            <a:spLocks noGrp="1"/>
          </p:cNvSpPr>
          <p:nvPr>
            <p:ph type="sldNum" sz="quarter" idx="12"/>
          </p:nvPr>
        </p:nvSpPr>
        <p:spPr/>
        <p:txBody>
          <a:bodyPr/>
          <a:lstStyle/>
          <a:p>
            <a:fld id="{C1F279EB-0D07-AB47-B72B-F4F0FF081C94}" type="slidenum">
              <a:rPr lang="fr-FR" smtClean="0"/>
              <a:t>75</a:t>
            </a:fld>
            <a:endParaRPr lang="fr-FR"/>
          </a:p>
        </p:txBody>
      </p:sp>
      <p:pic>
        <p:nvPicPr>
          <p:cNvPr id="5" name="Image 4">
            <a:extLst>
              <a:ext uri="{FF2B5EF4-FFF2-40B4-BE49-F238E27FC236}">
                <a16:creationId xmlns:a16="http://schemas.microsoft.com/office/drawing/2014/main" id="{37E94629-A1B8-8D4C-9CF0-B8C082382F46}"/>
              </a:ext>
            </a:extLst>
          </p:cNvPr>
          <p:cNvPicPr>
            <a:picLocks noChangeAspect="1"/>
          </p:cNvPicPr>
          <p:nvPr/>
        </p:nvPicPr>
        <p:blipFill>
          <a:blip r:embed="rId2"/>
          <a:stretch>
            <a:fillRect/>
          </a:stretch>
        </p:blipFill>
        <p:spPr>
          <a:xfrm>
            <a:off x="1298119" y="282545"/>
            <a:ext cx="9268279" cy="6292909"/>
          </a:xfrm>
          <a:prstGeom prst="rect">
            <a:avLst/>
          </a:prstGeom>
        </p:spPr>
      </p:pic>
    </p:spTree>
    <p:extLst>
      <p:ext uri="{BB962C8B-B14F-4D97-AF65-F5344CB8AC3E}">
        <p14:creationId xmlns:p14="http://schemas.microsoft.com/office/powerpoint/2010/main" val="18223509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D79E8270-3FCB-7E48-B931-474B31ACB7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8335" y="804333"/>
            <a:ext cx="10275327" cy="5249331"/>
          </a:xfrm>
          <a:prstGeom prst="rect">
            <a:avLst/>
          </a:prstGeom>
        </p:spPr>
      </p:pic>
      <p:sp>
        <p:nvSpPr>
          <p:cNvPr id="2" name="Espace réservé du numéro de diapositive 1">
            <a:extLst>
              <a:ext uri="{FF2B5EF4-FFF2-40B4-BE49-F238E27FC236}">
                <a16:creationId xmlns:a16="http://schemas.microsoft.com/office/drawing/2014/main" id="{CC5D6EAD-0D91-FB41-AC66-BCF6CF47DCE0}"/>
              </a:ext>
            </a:extLst>
          </p:cNvPr>
          <p:cNvSpPr>
            <a:spLocks noGrp="1"/>
          </p:cNvSpPr>
          <p:nvPr>
            <p:ph type="sldNum" sz="quarter" idx="12"/>
          </p:nvPr>
        </p:nvSpPr>
        <p:spPr>
          <a:xfrm>
            <a:off x="10837333" y="6470704"/>
            <a:ext cx="973667" cy="274320"/>
          </a:xfrm>
        </p:spPr>
        <p:txBody>
          <a:bodyPr>
            <a:normAutofit/>
          </a:bodyPr>
          <a:lstStyle/>
          <a:p>
            <a:pPr>
              <a:spcAft>
                <a:spcPts val="600"/>
              </a:spcAft>
            </a:pPr>
            <a:fld id="{C1F279EB-0D07-AB47-B72B-F4F0FF081C94}" type="slidenum">
              <a:rPr lang="fr-FR"/>
              <a:pPr>
                <a:spcAft>
                  <a:spcPts val="600"/>
                </a:spcAft>
              </a:pPr>
              <a:t>76</a:t>
            </a:fld>
            <a:endParaRPr lang="fr-FR"/>
          </a:p>
        </p:txBody>
      </p:sp>
      <p:sp>
        <p:nvSpPr>
          <p:cNvPr id="5" name="ZoneTexte 4">
            <a:extLst>
              <a:ext uri="{FF2B5EF4-FFF2-40B4-BE49-F238E27FC236}">
                <a16:creationId xmlns:a16="http://schemas.microsoft.com/office/drawing/2014/main" id="{B8DAA6E6-0326-3E4D-BE36-5AEFA0400D5E}"/>
              </a:ext>
            </a:extLst>
          </p:cNvPr>
          <p:cNvSpPr txBox="1"/>
          <p:nvPr/>
        </p:nvSpPr>
        <p:spPr>
          <a:xfrm>
            <a:off x="824459" y="6340839"/>
            <a:ext cx="6715593" cy="276999"/>
          </a:xfrm>
          <a:prstGeom prst="rect">
            <a:avLst/>
          </a:prstGeom>
          <a:noFill/>
        </p:spPr>
        <p:txBody>
          <a:bodyPr wrap="square" rtlCol="0">
            <a:spAutoFit/>
          </a:bodyPr>
          <a:lstStyle/>
          <a:p>
            <a:pPr algn="ctr"/>
            <a:r>
              <a:rPr lang="fr-FR" sz="1200" i="1" dirty="0"/>
              <a:t>CM1-CM2 Agnès </a:t>
            </a:r>
            <a:r>
              <a:rPr lang="fr-FR" sz="1200" i="1" dirty="0" err="1"/>
              <a:t>Bancel</a:t>
            </a:r>
            <a:r>
              <a:rPr lang="fr-FR" sz="1200" i="1" dirty="0"/>
              <a:t> école Jean-Marie </a:t>
            </a:r>
            <a:r>
              <a:rPr lang="fr-FR" sz="1200" i="1" dirty="0" err="1"/>
              <a:t>Hyvert</a:t>
            </a:r>
            <a:r>
              <a:rPr lang="fr-FR" sz="1200" i="1" dirty="0"/>
              <a:t> Nice</a:t>
            </a:r>
          </a:p>
        </p:txBody>
      </p:sp>
    </p:spTree>
    <p:extLst>
      <p:ext uri="{BB962C8B-B14F-4D97-AF65-F5344CB8AC3E}">
        <p14:creationId xmlns:p14="http://schemas.microsoft.com/office/powerpoint/2010/main" val="24268386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E34E496-8E61-8540-87E6-46863CD010CE}"/>
              </a:ext>
            </a:extLst>
          </p:cNvPr>
          <p:cNvSpPr>
            <a:spLocks noGrp="1"/>
          </p:cNvSpPr>
          <p:nvPr>
            <p:ph type="sldNum" sz="quarter" idx="12"/>
          </p:nvPr>
        </p:nvSpPr>
        <p:spPr/>
        <p:txBody>
          <a:bodyPr/>
          <a:lstStyle/>
          <a:p>
            <a:fld id="{D57F1E4F-1CFF-5643-939E-217C01CDF565}" type="slidenum">
              <a:rPr lang="en-US" smtClean="0"/>
              <a:pPr/>
              <a:t>77</a:t>
            </a:fld>
            <a:endParaRPr lang="en-US" dirty="0"/>
          </a:p>
        </p:txBody>
      </p:sp>
      <p:pic>
        <p:nvPicPr>
          <p:cNvPr id="7" name="Image 6">
            <a:extLst>
              <a:ext uri="{FF2B5EF4-FFF2-40B4-BE49-F238E27FC236}">
                <a16:creationId xmlns:a16="http://schemas.microsoft.com/office/drawing/2014/main" id="{85C77698-74AB-8346-BB3B-E7147FA69D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0854" y="269236"/>
            <a:ext cx="1752946" cy="2287595"/>
          </a:xfrm>
          <a:prstGeom prst="rect">
            <a:avLst/>
          </a:prstGeom>
          <a:ln>
            <a:solidFill>
              <a:schemeClr val="tx1"/>
            </a:solidFill>
          </a:ln>
        </p:spPr>
      </p:pic>
      <p:sp>
        <p:nvSpPr>
          <p:cNvPr id="8" name="Bulle rectangulaire 7">
            <a:extLst>
              <a:ext uri="{FF2B5EF4-FFF2-40B4-BE49-F238E27FC236}">
                <a16:creationId xmlns:a16="http://schemas.microsoft.com/office/drawing/2014/main" id="{BEECE680-FC40-8846-97AA-0FFCAC9E4FF3}"/>
              </a:ext>
            </a:extLst>
          </p:cNvPr>
          <p:cNvSpPr/>
          <p:nvPr/>
        </p:nvSpPr>
        <p:spPr>
          <a:xfrm>
            <a:off x="476792" y="5328016"/>
            <a:ext cx="2510971" cy="1248229"/>
          </a:xfrm>
          <a:prstGeom prst="wedgeRectCallout">
            <a:avLst>
              <a:gd name="adj1" fmla="val -7813"/>
              <a:gd name="adj2" fmla="val -856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Distribuer le texte de la dictée.</a:t>
            </a:r>
          </a:p>
        </p:txBody>
      </p:sp>
      <p:sp>
        <p:nvSpPr>
          <p:cNvPr id="9" name="Bulle rectangulaire 8">
            <a:extLst>
              <a:ext uri="{FF2B5EF4-FFF2-40B4-BE49-F238E27FC236}">
                <a16:creationId xmlns:a16="http://schemas.microsoft.com/office/drawing/2014/main" id="{956D5F05-3610-764F-8F2B-EEEC9749404D}"/>
              </a:ext>
            </a:extLst>
          </p:cNvPr>
          <p:cNvSpPr/>
          <p:nvPr/>
        </p:nvSpPr>
        <p:spPr>
          <a:xfrm>
            <a:off x="4107181" y="5375005"/>
            <a:ext cx="2510971" cy="1248229"/>
          </a:xfrm>
          <a:prstGeom prst="wedgeRectCallout">
            <a:avLst>
              <a:gd name="adj1" fmla="val -36036"/>
              <a:gd name="adj2" fmla="val -83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Le lire et laisser les élèves s’exprimer sur ce texte.</a:t>
            </a:r>
          </a:p>
        </p:txBody>
      </p:sp>
      <p:sp>
        <p:nvSpPr>
          <p:cNvPr id="10" name="Bulle rectangulaire 9">
            <a:extLst>
              <a:ext uri="{FF2B5EF4-FFF2-40B4-BE49-F238E27FC236}">
                <a16:creationId xmlns:a16="http://schemas.microsoft.com/office/drawing/2014/main" id="{C9DBEB45-42D7-3D4F-946F-FDE2D7A8F96A}"/>
              </a:ext>
            </a:extLst>
          </p:cNvPr>
          <p:cNvSpPr/>
          <p:nvPr/>
        </p:nvSpPr>
        <p:spPr>
          <a:xfrm>
            <a:off x="7355114" y="4844141"/>
            <a:ext cx="2510971" cy="1248229"/>
          </a:xfrm>
          <a:prstGeom prst="wedgeRectCallout">
            <a:avLst>
              <a:gd name="adj1" fmla="val -66079"/>
              <a:gd name="adj2" fmla="val -67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Réaliser collectivement les chaines d’accord.</a:t>
            </a:r>
          </a:p>
        </p:txBody>
      </p:sp>
      <p:sp>
        <p:nvSpPr>
          <p:cNvPr id="11" name="Ellipse 10">
            <a:extLst>
              <a:ext uri="{FF2B5EF4-FFF2-40B4-BE49-F238E27FC236}">
                <a16:creationId xmlns:a16="http://schemas.microsoft.com/office/drawing/2014/main" id="{4FB75347-0FE0-3B4B-9A64-A9461E0770CA}"/>
              </a:ext>
            </a:extLst>
          </p:cNvPr>
          <p:cNvSpPr/>
          <p:nvPr/>
        </p:nvSpPr>
        <p:spPr>
          <a:xfrm>
            <a:off x="8806905" y="2684960"/>
            <a:ext cx="2118360" cy="1895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JOUR 1</a:t>
            </a:r>
          </a:p>
        </p:txBody>
      </p:sp>
      <p:pic>
        <p:nvPicPr>
          <p:cNvPr id="13" name="Image 12">
            <a:extLst>
              <a:ext uri="{FF2B5EF4-FFF2-40B4-BE49-F238E27FC236}">
                <a16:creationId xmlns:a16="http://schemas.microsoft.com/office/drawing/2014/main" id="{5791C0E7-1CE3-8E4D-97BD-96469462AA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792" y="838200"/>
            <a:ext cx="6289768" cy="4118061"/>
          </a:xfrm>
          <a:prstGeom prst="rect">
            <a:avLst/>
          </a:prstGeom>
        </p:spPr>
      </p:pic>
      <p:sp>
        <p:nvSpPr>
          <p:cNvPr id="14" name="Rectangle 1">
            <a:extLst>
              <a:ext uri="{FF2B5EF4-FFF2-40B4-BE49-F238E27FC236}">
                <a16:creationId xmlns:a16="http://schemas.microsoft.com/office/drawing/2014/main" id="{EA428D06-0515-7747-B84E-B143CA5068A5}"/>
              </a:ext>
            </a:extLst>
          </p:cNvPr>
          <p:cNvSpPr txBox="1">
            <a:spLocks noChangeArrowheads="1"/>
          </p:cNvSpPr>
          <p:nvPr/>
        </p:nvSpPr>
        <p:spPr>
          <a:xfrm>
            <a:off x="346831" y="271412"/>
            <a:ext cx="7008283" cy="660400"/>
          </a:xfrm>
          <a:prstGeom prst="rect">
            <a:avLst/>
          </a:prstGeom>
        </p:spPr>
        <p:txBody>
          <a:bodyPr vert="horz" lIns="91440" tIns="41908"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84705" algn="l"/>
                <a:tab pos="969409" algn="l"/>
                <a:tab pos="1454114" algn="l"/>
                <a:tab pos="1938818" algn="l"/>
                <a:tab pos="2425639" algn="l"/>
                <a:tab pos="2910345" algn="l"/>
                <a:tab pos="3395048" algn="l"/>
                <a:tab pos="3879754" algn="l"/>
                <a:tab pos="4364458" algn="l"/>
                <a:tab pos="4851279" algn="l"/>
                <a:tab pos="5335984" algn="l"/>
                <a:tab pos="5820688" algn="l"/>
                <a:tab pos="6305393" algn="l"/>
                <a:tab pos="6790097" algn="l"/>
                <a:tab pos="7276918" algn="l"/>
                <a:tab pos="7761623" algn="l"/>
                <a:tab pos="8246327" algn="l"/>
                <a:tab pos="8731032" algn="l"/>
                <a:tab pos="9215736" algn="l"/>
                <a:tab pos="9702557" algn="l"/>
              </a:tabLst>
            </a:pPr>
            <a:r>
              <a:rPr lang="fr-FR" altLang="fr-FR" dirty="0"/>
              <a:t>La dictée boomerang</a:t>
            </a:r>
          </a:p>
        </p:txBody>
      </p:sp>
    </p:spTree>
    <p:extLst>
      <p:ext uri="{BB962C8B-B14F-4D97-AF65-F5344CB8AC3E}">
        <p14:creationId xmlns:p14="http://schemas.microsoft.com/office/powerpoint/2010/main" val="159728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E34E496-8E61-8540-87E6-46863CD010CE}"/>
              </a:ext>
            </a:extLst>
          </p:cNvPr>
          <p:cNvSpPr>
            <a:spLocks noGrp="1"/>
          </p:cNvSpPr>
          <p:nvPr>
            <p:ph type="sldNum" sz="quarter" idx="12"/>
          </p:nvPr>
        </p:nvSpPr>
        <p:spPr/>
        <p:txBody>
          <a:bodyPr/>
          <a:lstStyle/>
          <a:p>
            <a:fld id="{D57F1E4F-1CFF-5643-939E-217C01CDF565}" type="slidenum">
              <a:rPr lang="en-US" smtClean="0"/>
              <a:pPr/>
              <a:t>78</a:t>
            </a:fld>
            <a:endParaRPr lang="en-US" dirty="0"/>
          </a:p>
        </p:txBody>
      </p:sp>
      <p:pic>
        <p:nvPicPr>
          <p:cNvPr id="7" name="Image 6">
            <a:extLst>
              <a:ext uri="{FF2B5EF4-FFF2-40B4-BE49-F238E27FC236}">
                <a16:creationId xmlns:a16="http://schemas.microsoft.com/office/drawing/2014/main" id="{85C77698-74AB-8346-BB3B-E7147FA69D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0854" y="269236"/>
            <a:ext cx="1752946" cy="2287595"/>
          </a:xfrm>
          <a:prstGeom prst="rect">
            <a:avLst/>
          </a:prstGeom>
        </p:spPr>
      </p:pic>
      <p:sp>
        <p:nvSpPr>
          <p:cNvPr id="8" name="Bulle rectangulaire 7">
            <a:extLst>
              <a:ext uri="{FF2B5EF4-FFF2-40B4-BE49-F238E27FC236}">
                <a16:creationId xmlns:a16="http://schemas.microsoft.com/office/drawing/2014/main" id="{BEECE680-FC40-8846-97AA-0FFCAC9E4FF3}"/>
              </a:ext>
            </a:extLst>
          </p:cNvPr>
          <p:cNvSpPr/>
          <p:nvPr/>
        </p:nvSpPr>
        <p:spPr>
          <a:xfrm>
            <a:off x="707677" y="5150330"/>
            <a:ext cx="2510971" cy="1248229"/>
          </a:xfrm>
          <a:prstGeom prst="wedgeRectCallout">
            <a:avLst>
              <a:gd name="adj1" fmla="val -7813"/>
              <a:gd name="adj2" fmla="val -856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Trouver les mots de la même famille que ceux proposés.</a:t>
            </a:r>
          </a:p>
        </p:txBody>
      </p:sp>
      <p:sp>
        <p:nvSpPr>
          <p:cNvPr id="9" name="Bulle rectangulaire 8">
            <a:extLst>
              <a:ext uri="{FF2B5EF4-FFF2-40B4-BE49-F238E27FC236}">
                <a16:creationId xmlns:a16="http://schemas.microsoft.com/office/drawing/2014/main" id="{956D5F05-3610-764F-8F2B-EEEC9749404D}"/>
              </a:ext>
            </a:extLst>
          </p:cNvPr>
          <p:cNvSpPr/>
          <p:nvPr/>
        </p:nvSpPr>
        <p:spPr>
          <a:xfrm>
            <a:off x="3943670" y="5290683"/>
            <a:ext cx="2510971" cy="1248229"/>
          </a:xfrm>
          <a:prstGeom prst="wedgeRectCallout">
            <a:avLst>
              <a:gd name="adj1" fmla="val -36036"/>
              <a:gd name="adj2" fmla="val -83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Faire classer les mots invariables.</a:t>
            </a:r>
          </a:p>
        </p:txBody>
      </p:sp>
      <p:sp>
        <p:nvSpPr>
          <p:cNvPr id="10" name="Bulle rectangulaire 9">
            <a:extLst>
              <a:ext uri="{FF2B5EF4-FFF2-40B4-BE49-F238E27FC236}">
                <a16:creationId xmlns:a16="http://schemas.microsoft.com/office/drawing/2014/main" id="{C9DBEB45-42D7-3D4F-946F-FDE2D7A8F96A}"/>
              </a:ext>
            </a:extLst>
          </p:cNvPr>
          <p:cNvSpPr/>
          <p:nvPr/>
        </p:nvSpPr>
        <p:spPr>
          <a:xfrm>
            <a:off x="7089883" y="4855751"/>
            <a:ext cx="2510971" cy="1248229"/>
          </a:xfrm>
          <a:prstGeom prst="wedgeRectCallout">
            <a:avLst>
              <a:gd name="adj1" fmla="val -66079"/>
              <a:gd name="adj2" fmla="val -67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Faire sonner les lettres muettes de certains mots.</a:t>
            </a:r>
          </a:p>
        </p:txBody>
      </p:sp>
      <p:sp>
        <p:nvSpPr>
          <p:cNvPr id="11" name="Ellipse 10">
            <a:extLst>
              <a:ext uri="{FF2B5EF4-FFF2-40B4-BE49-F238E27FC236}">
                <a16:creationId xmlns:a16="http://schemas.microsoft.com/office/drawing/2014/main" id="{4FB75347-0FE0-3B4B-9A64-A9461E0770CA}"/>
              </a:ext>
            </a:extLst>
          </p:cNvPr>
          <p:cNvSpPr/>
          <p:nvPr/>
        </p:nvSpPr>
        <p:spPr>
          <a:xfrm>
            <a:off x="8806905" y="2684960"/>
            <a:ext cx="2118360" cy="1895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JOUR 2</a:t>
            </a:r>
          </a:p>
        </p:txBody>
      </p:sp>
      <p:pic>
        <p:nvPicPr>
          <p:cNvPr id="13" name="Image 12">
            <a:extLst>
              <a:ext uri="{FF2B5EF4-FFF2-40B4-BE49-F238E27FC236}">
                <a16:creationId xmlns:a16="http://schemas.microsoft.com/office/drawing/2014/main" id="{025B91CB-F913-DF48-A6D3-BF260CE9C959}"/>
              </a:ext>
            </a:extLst>
          </p:cNvPr>
          <p:cNvPicPr>
            <a:picLocks noChangeAspect="1"/>
          </p:cNvPicPr>
          <p:nvPr/>
        </p:nvPicPr>
        <p:blipFill>
          <a:blip r:embed="rId3"/>
          <a:stretch>
            <a:fillRect/>
          </a:stretch>
        </p:blipFill>
        <p:spPr>
          <a:xfrm>
            <a:off x="266994" y="459441"/>
            <a:ext cx="8078374" cy="4194780"/>
          </a:xfrm>
          <a:prstGeom prst="rect">
            <a:avLst/>
          </a:prstGeom>
        </p:spPr>
      </p:pic>
      <p:sp>
        <p:nvSpPr>
          <p:cNvPr id="14" name="Rectangle : coins arrondis 13">
            <a:extLst>
              <a:ext uri="{FF2B5EF4-FFF2-40B4-BE49-F238E27FC236}">
                <a16:creationId xmlns:a16="http://schemas.microsoft.com/office/drawing/2014/main" id="{318E68E3-9DC2-324F-99A8-A7AE88D3E051}"/>
              </a:ext>
            </a:extLst>
          </p:cNvPr>
          <p:cNvSpPr/>
          <p:nvPr/>
        </p:nvSpPr>
        <p:spPr>
          <a:xfrm>
            <a:off x="9646920" y="4717956"/>
            <a:ext cx="2118360" cy="15005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cependan</a:t>
            </a:r>
            <a:r>
              <a:rPr lang="fr-FR" sz="2000" b="1" dirty="0">
                <a:solidFill>
                  <a:schemeClr val="tx1"/>
                </a:solidFill>
              </a:rPr>
              <a:t>t</a:t>
            </a:r>
            <a:r>
              <a:rPr lang="fr-FR" sz="2000" dirty="0">
                <a:solidFill>
                  <a:schemeClr val="tx1"/>
                </a:solidFill>
              </a:rPr>
              <a:t>, pourtan</a:t>
            </a:r>
            <a:r>
              <a:rPr lang="fr-FR" sz="2000" b="1" dirty="0">
                <a:solidFill>
                  <a:schemeClr val="tx1"/>
                </a:solidFill>
              </a:rPr>
              <a:t>t</a:t>
            </a:r>
            <a:r>
              <a:rPr lang="fr-FR" sz="2000" dirty="0">
                <a:solidFill>
                  <a:schemeClr val="tx1"/>
                </a:solidFill>
              </a:rPr>
              <a:t>, </a:t>
            </a:r>
            <a:r>
              <a:rPr lang="fr-FR" sz="2000" b="1" dirty="0">
                <a:solidFill>
                  <a:schemeClr val="tx1"/>
                </a:solidFill>
              </a:rPr>
              <a:t>h</a:t>
            </a:r>
            <a:r>
              <a:rPr lang="fr-FR" sz="2000" dirty="0">
                <a:solidFill>
                  <a:schemeClr val="tx1"/>
                </a:solidFill>
              </a:rPr>
              <a:t>umain,  pay</a:t>
            </a:r>
            <a:r>
              <a:rPr lang="fr-FR" sz="2000" b="1" dirty="0">
                <a:solidFill>
                  <a:schemeClr val="tx1"/>
                </a:solidFill>
              </a:rPr>
              <a:t>s</a:t>
            </a:r>
          </a:p>
        </p:txBody>
      </p:sp>
    </p:spTree>
    <p:extLst>
      <p:ext uri="{BB962C8B-B14F-4D97-AF65-F5344CB8AC3E}">
        <p14:creationId xmlns:p14="http://schemas.microsoft.com/office/powerpoint/2010/main" val="306895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0EB0A90-1ED7-B94B-91D2-EE0E2F253C88}"/>
              </a:ext>
            </a:extLst>
          </p:cNvPr>
          <p:cNvSpPr>
            <a:spLocks noGrp="1"/>
          </p:cNvSpPr>
          <p:nvPr>
            <p:ph type="sldNum" sz="quarter" idx="12"/>
          </p:nvPr>
        </p:nvSpPr>
        <p:spPr/>
        <p:txBody>
          <a:bodyPr/>
          <a:lstStyle/>
          <a:p>
            <a:fld id="{D57F1E4F-1CFF-5643-939E-217C01CDF565}" type="slidenum">
              <a:rPr lang="en-US" smtClean="0"/>
              <a:pPr/>
              <a:t>79</a:t>
            </a:fld>
            <a:endParaRPr lang="en-US" dirty="0"/>
          </a:p>
        </p:txBody>
      </p:sp>
      <p:sp>
        <p:nvSpPr>
          <p:cNvPr id="3" name="Ellipse 2">
            <a:extLst>
              <a:ext uri="{FF2B5EF4-FFF2-40B4-BE49-F238E27FC236}">
                <a16:creationId xmlns:a16="http://schemas.microsoft.com/office/drawing/2014/main" id="{4F6A9487-5D0A-C54B-86CE-D83267878F4D}"/>
              </a:ext>
            </a:extLst>
          </p:cNvPr>
          <p:cNvSpPr/>
          <p:nvPr/>
        </p:nvSpPr>
        <p:spPr>
          <a:xfrm>
            <a:off x="315044" y="617218"/>
            <a:ext cx="2118360" cy="1895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JOUR 3</a:t>
            </a:r>
          </a:p>
        </p:txBody>
      </p:sp>
      <p:sp>
        <p:nvSpPr>
          <p:cNvPr id="4" name="Rectangle : avec coin arrondi et coin rogné en haut 3">
            <a:extLst>
              <a:ext uri="{FF2B5EF4-FFF2-40B4-BE49-F238E27FC236}">
                <a16:creationId xmlns:a16="http://schemas.microsoft.com/office/drawing/2014/main" id="{6D5BB26B-C7B4-4246-AB5B-68CDBECC0462}"/>
              </a:ext>
            </a:extLst>
          </p:cNvPr>
          <p:cNvSpPr/>
          <p:nvPr/>
        </p:nvSpPr>
        <p:spPr>
          <a:xfrm>
            <a:off x="232662" y="2929652"/>
            <a:ext cx="3080164" cy="2495788"/>
          </a:xfrm>
          <a:prstGeom prst="snip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Dicter la première partie du texte.</a:t>
            </a:r>
          </a:p>
          <a:p>
            <a:pPr algn="ctr"/>
            <a:r>
              <a:rPr lang="fr-FR" sz="2400" dirty="0">
                <a:solidFill>
                  <a:schemeClr val="tx1"/>
                </a:solidFill>
              </a:rPr>
              <a:t>Le codage réalisé lors de la préparation doit être repris.</a:t>
            </a:r>
          </a:p>
        </p:txBody>
      </p:sp>
      <p:sp>
        <p:nvSpPr>
          <p:cNvPr id="6" name="Ellipse 5">
            <a:extLst>
              <a:ext uri="{FF2B5EF4-FFF2-40B4-BE49-F238E27FC236}">
                <a16:creationId xmlns:a16="http://schemas.microsoft.com/office/drawing/2014/main" id="{0C8C8374-2E73-514D-AB19-9C68F07E2CA5}"/>
              </a:ext>
            </a:extLst>
          </p:cNvPr>
          <p:cNvSpPr/>
          <p:nvPr/>
        </p:nvSpPr>
        <p:spPr>
          <a:xfrm>
            <a:off x="3459480" y="567452"/>
            <a:ext cx="2118360" cy="1895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JOUR 4</a:t>
            </a:r>
          </a:p>
        </p:txBody>
      </p:sp>
      <p:sp>
        <p:nvSpPr>
          <p:cNvPr id="7" name="Rectangle : avec coin arrondi et coin rogné en haut 6">
            <a:extLst>
              <a:ext uri="{FF2B5EF4-FFF2-40B4-BE49-F238E27FC236}">
                <a16:creationId xmlns:a16="http://schemas.microsoft.com/office/drawing/2014/main" id="{0959D5BB-AC32-034A-8B3F-46AFC4C24AFF}"/>
              </a:ext>
            </a:extLst>
          </p:cNvPr>
          <p:cNvSpPr/>
          <p:nvPr/>
        </p:nvSpPr>
        <p:spPr>
          <a:xfrm>
            <a:off x="5821680" y="567452"/>
            <a:ext cx="5532120" cy="1744745"/>
          </a:xfrm>
          <a:prstGeom prst="snip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Dicter la deuxième partie du texte.</a:t>
            </a:r>
          </a:p>
          <a:p>
            <a:pPr algn="ctr"/>
            <a:r>
              <a:rPr lang="fr-FR" sz="2400" dirty="0">
                <a:solidFill>
                  <a:schemeClr val="tx1"/>
                </a:solidFill>
              </a:rPr>
              <a:t>Le codage réalisé lors de la préparation doit être repris.</a:t>
            </a:r>
          </a:p>
        </p:txBody>
      </p:sp>
      <p:pic>
        <p:nvPicPr>
          <p:cNvPr id="9" name="Image 8">
            <a:extLst>
              <a:ext uri="{FF2B5EF4-FFF2-40B4-BE49-F238E27FC236}">
                <a16:creationId xmlns:a16="http://schemas.microsoft.com/office/drawing/2014/main" id="{A1686A9E-2216-4847-B021-91FBA59022F9}"/>
              </a:ext>
            </a:extLst>
          </p:cNvPr>
          <p:cNvPicPr>
            <a:picLocks noChangeAspect="1"/>
          </p:cNvPicPr>
          <p:nvPr/>
        </p:nvPicPr>
        <p:blipFill>
          <a:blip r:embed="rId2"/>
          <a:stretch>
            <a:fillRect/>
          </a:stretch>
        </p:blipFill>
        <p:spPr>
          <a:xfrm>
            <a:off x="3459480" y="2803668"/>
            <a:ext cx="8619840" cy="3637336"/>
          </a:xfrm>
          <a:prstGeom prst="rect">
            <a:avLst/>
          </a:prstGeom>
        </p:spPr>
      </p:pic>
    </p:spTree>
    <p:extLst>
      <p:ext uri="{BB962C8B-B14F-4D97-AF65-F5344CB8AC3E}">
        <p14:creationId xmlns:p14="http://schemas.microsoft.com/office/powerpoint/2010/main" val="32941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AB0DCC1-1E9D-134F-B823-18BAB0E8D94F}"/>
              </a:ext>
            </a:extLst>
          </p:cNvPr>
          <p:cNvSpPr>
            <a:spLocks noGrp="1"/>
          </p:cNvSpPr>
          <p:nvPr>
            <p:ph type="title"/>
          </p:nvPr>
        </p:nvSpPr>
        <p:spPr/>
        <p:txBody>
          <a:bodyPr/>
          <a:lstStyle/>
          <a:p>
            <a:r>
              <a:rPr lang="fr-FR" dirty="0"/>
              <a:t>L’unité de base</a:t>
            </a:r>
          </a:p>
        </p:txBody>
      </p:sp>
      <p:sp>
        <p:nvSpPr>
          <p:cNvPr id="6" name="Espace réservé du contenu 5">
            <a:extLst>
              <a:ext uri="{FF2B5EF4-FFF2-40B4-BE49-F238E27FC236}">
                <a16:creationId xmlns:a16="http://schemas.microsoft.com/office/drawing/2014/main" id="{95083527-B371-1E48-9E45-4EFB0F689726}"/>
              </a:ext>
            </a:extLst>
          </p:cNvPr>
          <p:cNvSpPr>
            <a:spLocks noGrp="1"/>
          </p:cNvSpPr>
          <p:nvPr>
            <p:ph idx="1"/>
          </p:nvPr>
        </p:nvSpPr>
        <p:spPr>
          <a:xfrm>
            <a:off x="871728" y="1984465"/>
            <a:ext cx="10778405" cy="4288319"/>
          </a:xfrm>
        </p:spPr>
        <p:txBody>
          <a:bodyPr>
            <a:normAutofit fontScale="92500"/>
          </a:bodyPr>
          <a:lstStyle/>
          <a:p>
            <a:r>
              <a:rPr lang="fr-FR" sz="4300" dirty="0">
                <a:latin typeface="Bell MT" panose="02020503060305020303" pitchFamily="18" charset="77"/>
              </a:rPr>
              <a:t>L’unité de base est </a:t>
            </a:r>
            <a:r>
              <a:rPr lang="fr-FR" sz="4300" b="1" dirty="0">
                <a:latin typeface="Bell MT" panose="02020503060305020303" pitchFamily="18" charset="77"/>
              </a:rPr>
              <a:t>la phrase</a:t>
            </a:r>
            <a:r>
              <a:rPr lang="fr-FR" sz="4300" dirty="0">
                <a:latin typeface="Bell MT" panose="02020503060305020303" pitchFamily="18" charset="77"/>
              </a:rPr>
              <a:t>, non le mot.</a:t>
            </a:r>
          </a:p>
          <a:p>
            <a:r>
              <a:rPr lang="fr-FR" sz="4300" dirty="0">
                <a:latin typeface="Bell MT" panose="02020503060305020303" pitchFamily="18" charset="77"/>
              </a:rPr>
              <a:t>L’objectif n’est pas la mémorisation de règles ou d’étiquettes grammaticales pour elles-mêmes, mais bien </a:t>
            </a:r>
            <a:r>
              <a:rPr lang="fr-FR" sz="4300" b="1" dirty="0">
                <a:latin typeface="Bell MT" panose="02020503060305020303" pitchFamily="18" charset="77"/>
              </a:rPr>
              <a:t>l’apprentissage de ce qui permet de comprendre la phrase</a:t>
            </a:r>
            <a:r>
              <a:rPr lang="fr-FR" sz="4300" dirty="0">
                <a:latin typeface="Bell MT" panose="02020503060305020303" pitchFamily="18" charset="77"/>
              </a:rPr>
              <a:t>, </a:t>
            </a:r>
            <a:r>
              <a:rPr lang="fr-FR" sz="4300" b="1" dirty="0">
                <a:latin typeface="Bell MT" panose="02020503060305020303" pitchFamily="18" charset="77"/>
              </a:rPr>
              <a:t>les liens </a:t>
            </a:r>
            <a:r>
              <a:rPr lang="fr-FR" sz="4300" dirty="0">
                <a:latin typeface="Bell MT" panose="02020503060305020303" pitchFamily="18" charset="77"/>
              </a:rPr>
              <a:t>entre les mots et les groupes de mots et ainsi de réfléchir au bon usage de la langue et de l’orthographe.</a:t>
            </a:r>
          </a:p>
          <a:p>
            <a:endParaRPr lang="fr-FR" sz="2800" dirty="0">
              <a:latin typeface="Bell MT" panose="02020503060305020303" pitchFamily="18" charset="77"/>
            </a:endParaRPr>
          </a:p>
          <a:p>
            <a:endParaRPr lang="fr-FR" sz="2800" dirty="0">
              <a:latin typeface="Bell MT" panose="02020503060305020303" pitchFamily="18" charset="77"/>
            </a:endParaRPr>
          </a:p>
        </p:txBody>
      </p:sp>
      <p:sp>
        <p:nvSpPr>
          <p:cNvPr id="2" name="Espace réservé du numéro de diapositive 1">
            <a:extLst>
              <a:ext uri="{FF2B5EF4-FFF2-40B4-BE49-F238E27FC236}">
                <a16:creationId xmlns:a16="http://schemas.microsoft.com/office/drawing/2014/main" id="{301FFB4B-F388-B047-99FC-FA53C71EBE0C}"/>
              </a:ext>
            </a:extLst>
          </p:cNvPr>
          <p:cNvSpPr>
            <a:spLocks noGrp="1"/>
          </p:cNvSpPr>
          <p:nvPr>
            <p:ph type="sldNum" sz="quarter" idx="12"/>
          </p:nvPr>
        </p:nvSpPr>
        <p:spPr/>
        <p:txBody>
          <a:bodyPr/>
          <a:lstStyle/>
          <a:p>
            <a:fld id="{C1F279EB-0D07-AB47-B72B-F4F0FF081C94}" type="slidenum">
              <a:rPr lang="fr-FR" smtClean="0"/>
              <a:t>8</a:t>
            </a:fld>
            <a:endParaRPr lang="fr-FR"/>
          </a:p>
        </p:txBody>
      </p:sp>
    </p:spTree>
    <p:extLst>
      <p:ext uri="{BB962C8B-B14F-4D97-AF65-F5344CB8AC3E}">
        <p14:creationId xmlns:p14="http://schemas.microsoft.com/office/powerpoint/2010/main" val="23641259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DE5587-ADF9-A541-8F58-AF087FB38F41}"/>
              </a:ext>
            </a:extLst>
          </p:cNvPr>
          <p:cNvSpPr>
            <a:spLocks noGrp="1"/>
          </p:cNvSpPr>
          <p:nvPr>
            <p:ph type="title"/>
          </p:nvPr>
        </p:nvSpPr>
        <p:spPr>
          <a:xfrm>
            <a:off x="499300" y="156464"/>
            <a:ext cx="9727911" cy="1053358"/>
          </a:xfrm>
        </p:spPr>
        <p:txBody>
          <a:bodyPr/>
          <a:lstStyle/>
          <a:p>
            <a:r>
              <a:rPr lang="fr-FR" dirty="0"/>
              <a:t>La dictée réflexive quotidienne</a:t>
            </a:r>
          </a:p>
        </p:txBody>
      </p:sp>
      <p:sp>
        <p:nvSpPr>
          <p:cNvPr id="2" name="Espace réservé du numéro de diapositive 1"/>
          <p:cNvSpPr>
            <a:spLocks noGrp="1"/>
          </p:cNvSpPr>
          <p:nvPr>
            <p:ph type="sldNum" sz="quarter" idx="12"/>
          </p:nvPr>
        </p:nvSpPr>
        <p:spPr/>
        <p:txBody>
          <a:bodyPr/>
          <a:lstStyle/>
          <a:p>
            <a:fld id="{FCD49538-A344-6E49-BCC6-A5518757C028}" type="slidenum">
              <a:rPr lang="fr-FR" smtClean="0">
                <a:latin typeface="Gill Sans MT"/>
              </a:rPr>
              <a:pPr/>
              <a:t>80</a:t>
            </a:fld>
            <a:endParaRPr lang="fr-FR">
              <a:latin typeface="Gill Sans MT"/>
            </a:endParaRPr>
          </a:p>
        </p:txBody>
      </p:sp>
      <p:pic>
        <p:nvPicPr>
          <p:cNvPr id="5" name="Image 4" descr="Capture d’écran 2018-04-07 à 09.41.3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61478"/>
            <a:ext cx="12192000" cy="5247616"/>
          </a:xfrm>
          <a:prstGeom prst="rect">
            <a:avLst/>
          </a:prstGeom>
        </p:spPr>
      </p:pic>
      <p:sp>
        <p:nvSpPr>
          <p:cNvPr id="3" name="Rectangle 2"/>
          <p:cNvSpPr/>
          <p:nvPr/>
        </p:nvSpPr>
        <p:spPr>
          <a:xfrm>
            <a:off x="499301" y="6239871"/>
            <a:ext cx="5198896" cy="461665"/>
          </a:xfrm>
          <a:prstGeom prst="rect">
            <a:avLst/>
          </a:prstGeom>
        </p:spPr>
        <p:txBody>
          <a:bodyPr wrap="square">
            <a:spAutoFit/>
          </a:bodyPr>
          <a:lstStyle/>
          <a:p>
            <a:r>
              <a:rPr lang="fr-FR" sz="2400" dirty="0" err="1"/>
              <a:t>https</a:t>
            </a:r>
            <a:r>
              <a:rPr lang="fr-FR" sz="2400" dirty="0"/>
              <a:t>://</a:t>
            </a:r>
            <a:r>
              <a:rPr lang="fr-FR" sz="2400" dirty="0" err="1"/>
              <a:t>scolagram.u-cergy.fr</a:t>
            </a:r>
            <a:endParaRPr lang="fr-FR" sz="2400" dirty="0"/>
          </a:p>
        </p:txBody>
      </p:sp>
    </p:spTree>
    <p:extLst>
      <p:ext uri="{BB962C8B-B14F-4D97-AF65-F5344CB8AC3E}">
        <p14:creationId xmlns:p14="http://schemas.microsoft.com/office/powerpoint/2010/main" val="28774800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CD49538-A344-6E49-BCC6-A5518757C028}" type="slidenum">
              <a:rPr lang="fr-FR" smtClean="0">
                <a:latin typeface="Gill Sans MT"/>
              </a:rPr>
              <a:pPr/>
              <a:t>81</a:t>
            </a:fld>
            <a:endParaRPr lang="fr-FR">
              <a:latin typeface="Gill Sans MT"/>
            </a:endParaRPr>
          </a:p>
        </p:txBody>
      </p:sp>
      <p:pic>
        <p:nvPicPr>
          <p:cNvPr id="3" name="Image 2" descr="Capture d’écran 2018-04-07 à 09.41.5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4040"/>
            <a:ext cx="12192000" cy="944539"/>
          </a:xfrm>
          <a:prstGeom prst="rect">
            <a:avLst/>
          </a:prstGeom>
        </p:spPr>
      </p:pic>
      <p:pic>
        <p:nvPicPr>
          <p:cNvPr id="4" name="Image 3" descr="Capture d’écran 2018-04-07 à 09.42.0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3" y="1368779"/>
            <a:ext cx="5734987" cy="5413023"/>
          </a:xfrm>
          <a:prstGeom prst="rect">
            <a:avLst/>
          </a:prstGeom>
        </p:spPr>
      </p:pic>
      <p:pic>
        <p:nvPicPr>
          <p:cNvPr id="6" name="Image 5" descr="Capture d’écran 2018-04-07 à 09.42.2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6939" y="1879602"/>
            <a:ext cx="6455060" cy="1809204"/>
          </a:xfrm>
          <a:prstGeom prst="rect">
            <a:avLst/>
          </a:prstGeom>
          <a:ln>
            <a:solidFill>
              <a:srgbClr val="000000"/>
            </a:solidFill>
          </a:ln>
        </p:spPr>
      </p:pic>
      <p:pic>
        <p:nvPicPr>
          <p:cNvPr id="7" name="Image 6" descr="Capture d’écran 2018-04-07 à 09.42.27.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28240" y="4704647"/>
            <a:ext cx="6263761" cy="2077155"/>
          </a:xfrm>
          <a:prstGeom prst="rect">
            <a:avLst/>
          </a:prstGeom>
          <a:ln>
            <a:solidFill>
              <a:schemeClr val="bg1"/>
            </a:solidFill>
          </a:ln>
        </p:spPr>
      </p:pic>
    </p:spTree>
    <p:extLst>
      <p:ext uri="{BB962C8B-B14F-4D97-AF65-F5344CB8AC3E}">
        <p14:creationId xmlns:p14="http://schemas.microsoft.com/office/powerpoint/2010/main" val="1528221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3CD8706-022C-9746-9DB7-95ABAD43752B}"/>
              </a:ext>
            </a:extLst>
          </p:cNvPr>
          <p:cNvSpPr>
            <a:spLocks noGrp="1"/>
          </p:cNvSpPr>
          <p:nvPr>
            <p:ph type="title"/>
          </p:nvPr>
        </p:nvSpPr>
        <p:spPr/>
        <p:txBody>
          <a:bodyPr/>
          <a:lstStyle/>
          <a:p>
            <a:r>
              <a:rPr lang="fr-FR" dirty="0"/>
              <a:t>La dictée grignotée</a:t>
            </a:r>
          </a:p>
        </p:txBody>
      </p:sp>
      <p:sp>
        <p:nvSpPr>
          <p:cNvPr id="2" name="Espace réservé du numéro de diapositive 1">
            <a:extLst>
              <a:ext uri="{FF2B5EF4-FFF2-40B4-BE49-F238E27FC236}">
                <a16:creationId xmlns:a16="http://schemas.microsoft.com/office/drawing/2014/main" id="{9505E1A5-B7CF-854A-8D34-962706071F90}"/>
              </a:ext>
            </a:extLst>
          </p:cNvPr>
          <p:cNvSpPr>
            <a:spLocks noGrp="1"/>
          </p:cNvSpPr>
          <p:nvPr>
            <p:ph type="sldNum" sz="quarter" idx="12"/>
          </p:nvPr>
        </p:nvSpPr>
        <p:spPr/>
        <p:txBody>
          <a:bodyPr/>
          <a:lstStyle/>
          <a:p>
            <a:fld id="{C1F279EB-0D07-AB47-B72B-F4F0FF081C94}" type="slidenum">
              <a:rPr lang="fr-FR" smtClean="0"/>
              <a:t>82</a:t>
            </a:fld>
            <a:endParaRPr lang="fr-FR"/>
          </a:p>
        </p:txBody>
      </p:sp>
      <p:pic>
        <p:nvPicPr>
          <p:cNvPr id="6" name="Image 5">
            <a:extLst>
              <a:ext uri="{FF2B5EF4-FFF2-40B4-BE49-F238E27FC236}">
                <a16:creationId xmlns:a16="http://schemas.microsoft.com/office/drawing/2014/main" id="{58FD9AA8-E748-494D-8E23-472285AE07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5933156" y="402401"/>
            <a:ext cx="5841567" cy="5574150"/>
          </a:xfrm>
          <a:prstGeom prst="rect">
            <a:avLst/>
          </a:prstGeom>
          <a:ln>
            <a:solidFill>
              <a:schemeClr val="tx1"/>
            </a:solidFill>
          </a:ln>
        </p:spPr>
      </p:pic>
      <p:sp>
        <p:nvSpPr>
          <p:cNvPr id="7" name="ZoneTexte 6">
            <a:extLst>
              <a:ext uri="{FF2B5EF4-FFF2-40B4-BE49-F238E27FC236}">
                <a16:creationId xmlns:a16="http://schemas.microsoft.com/office/drawing/2014/main" id="{8A1F07E5-4656-5541-849E-03AE1666A390}"/>
              </a:ext>
            </a:extLst>
          </p:cNvPr>
          <p:cNvSpPr txBox="1"/>
          <p:nvPr/>
        </p:nvSpPr>
        <p:spPr>
          <a:xfrm>
            <a:off x="5884164" y="6151982"/>
            <a:ext cx="3764467" cy="276999"/>
          </a:xfrm>
          <a:prstGeom prst="rect">
            <a:avLst/>
          </a:prstGeom>
          <a:noFill/>
        </p:spPr>
        <p:txBody>
          <a:bodyPr wrap="square" rtlCol="0">
            <a:spAutoFit/>
          </a:bodyPr>
          <a:lstStyle/>
          <a:p>
            <a:pPr algn="ctr"/>
            <a:r>
              <a:rPr lang="fr-FR" sz="1200" i="1" dirty="0">
                <a:latin typeface="Bell MT" panose="02020503060305020303" pitchFamily="18" charset="77"/>
              </a:rPr>
              <a:t>CM1-CM2 Agnès </a:t>
            </a:r>
            <a:r>
              <a:rPr lang="fr-FR" sz="1200" i="1" dirty="0" err="1">
                <a:latin typeface="Bell MT" panose="02020503060305020303" pitchFamily="18" charset="77"/>
              </a:rPr>
              <a:t>Bancel</a:t>
            </a:r>
            <a:r>
              <a:rPr lang="fr-FR" sz="1200" i="1" dirty="0">
                <a:latin typeface="Bell MT" panose="02020503060305020303" pitchFamily="18" charset="77"/>
              </a:rPr>
              <a:t> école JM </a:t>
            </a:r>
            <a:r>
              <a:rPr lang="fr-FR" sz="1200" i="1" dirty="0" err="1">
                <a:latin typeface="Bell MT" panose="02020503060305020303" pitchFamily="18" charset="77"/>
              </a:rPr>
              <a:t>Hyvert</a:t>
            </a:r>
            <a:r>
              <a:rPr lang="fr-FR" sz="1200" i="1" dirty="0">
                <a:latin typeface="Bell MT" panose="02020503060305020303" pitchFamily="18" charset="77"/>
              </a:rPr>
              <a:t> NICE</a:t>
            </a:r>
          </a:p>
        </p:txBody>
      </p:sp>
      <p:sp>
        <p:nvSpPr>
          <p:cNvPr id="8" name="Rectangle : coins arrondis 7">
            <a:extLst>
              <a:ext uri="{FF2B5EF4-FFF2-40B4-BE49-F238E27FC236}">
                <a16:creationId xmlns:a16="http://schemas.microsoft.com/office/drawing/2014/main" id="{1C7F6719-E88B-E249-8A26-6B6B2E231ACC}"/>
              </a:ext>
            </a:extLst>
          </p:cNvPr>
          <p:cNvSpPr/>
          <p:nvPr/>
        </p:nvSpPr>
        <p:spPr>
          <a:xfrm>
            <a:off x="1024128" y="1846385"/>
            <a:ext cx="4860036" cy="15826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Bell MT" panose="02020503060305020303" pitchFamily="18" charset="77"/>
              </a:rPr>
              <a:t>Echanges oraux </a:t>
            </a:r>
            <a:r>
              <a:rPr lang="fr-FR" sz="2000" dirty="0">
                <a:solidFill>
                  <a:schemeClr val="tx1"/>
                </a:solidFill>
                <a:latin typeface="Bell MT" panose="02020503060305020303" pitchFamily="18" charset="77"/>
              </a:rPr>
              <a:t>après une phrase de la dictée lue par l’enseignante :</a:t>
            </a:r>
          </a:p>
          <a:p>
            <a:pPr marL="285750" indent="-285750">
              <a:buFont typeface="Wingdings" pitchFamily="2" charset="2"/>
              <a:buChar char="Ø"/>
            </a:pPr>
            <a:r>
              <a:rPr lang="fr-FR" dirty="0">
                <a:solidFill>
                  <a:schemeClr val="tx1"/>
                </a:solidFill>
                <a:latin typeface="Bell MT" panose="02020503060305020303" pitchFamily="18" charset="77"/>
              </a:rPr>
              <a:t>Verbalisation des règles</a:t>
            </a:r>
          </a:p>
          <a:p>
            <a:pPr marL="285750" indent="-285750">
              <a:buFont typeface="Wingdings" pitchFamily="2" charset="2"/>
              <a:buChar char="Ø"/>
            </a:pPr>
            <a:r>
              <a:rPr lang="fr-FR" dirty="0">
                <a:solidFill>
                  <a:schemeClr val="tx1"/>
                </a:solidFill>
                <a:latin typeface="Bell MT" panose="02020503060305020303" pitchFamily="18" charset="77"/>
              </a:rPr>
              <a:t>Explicitation des procédures ou des stratégies</a:t>
            </a:r>
          </a:p>
        </p:txBody>
      </p:sp>
      <p:sp>
        <p:nvSpPr>
          <p:cNvPr id="9" name="Rectangle : coins arrondis 8">
            <a:extLst>
              <a:ext uri="{FF2B5EF4-FFF2-40B4-BE49-F238E27FC236}">
                <a16:creationId xmlns:a16="http://schemas.microsoft.com/office/drawing/2014/main" id="{2CD2A46B-6F68-9D4C-9023-E8DE71080036}"/>
              </a:ext>
            </a:extLst>
          </p:cNvPr>
          <p:cNvSpPr/>
          <p:nvPr/>
        </p:nvSpPr>
        <p:spPr>
          <a:xfrm>
            <a:off x="1024128" y="3944139"/>
            <a:ext cx="4860036" cy="7291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Bell MT" panose="02020503060305020303" pitchFamily="18" charset="77"/>
              </a:rPr>
              <a:t>Des élèves </a:t>
            </a:r>
            <a:r>
              <a:rPr lang="fr-FR" sz="2000" b="1" dirty="0">
                <a:solidFill>
                  <a:schemeClr val="tx1"/>
                </a:solidFill>
                <a:latin typeface="Bell MT" panose="02020503060305020303" pitchFamily="18" charset="77"/>
              </a:rPr>
              <a:t>répètent</a:t>
            </a:r>
            <a:r>
              <a:rPr lang="fr-FR" sz="2000" dirty="0">
                <a:solidFill>
                  <a:schemeClr val="tx1"/>
                </a:solidFill>
                <a:latin typeface="Bell MT" panose="02020503060305020303" pitchFamily="18" charset="77"/>
              </a:rPr>
              <a:t> à haute voix, à tour de rôle, la phrase.</a:t>
            </a:r>
            <a:endParaRPr lang="fr-FR" dirty="0">
              <a:solidFill>
                <a:schemeClr val="tx1"/>
              </a:solidFill>
              <a:latin typeface="Bell MT" panose="02020503060305020303" pitchFamily="18" charset="77"/>
            </a:endParaRPr>
          </a:p>
        </p:txBody>
      </p:sp>
      <p:sp>
        <p:nvSpPr>
          <p:cNvPr id="10" name="Rectangle : coins arrondis 9">
            <a:extLst>
              <a:ext uri="{FF2B5EF4-FFF2-40B4-BE49-F238E27FC236}">
                <a16:creationId xmlns:a16="http://schemas.microsoft.com/office/drawing/2014/main" id="{31C79BB2-29D6-1049-B897-D4230B109915}"/>
              </a:ext>
            </a:extLst>
          </p:cNvPr>
          <p:cNvSpPr/>
          <p:nvPr/>
        </p:nvSpPr>
        <p:spPr>
          <a:xfrm>
            <a:off x="1024128" y="5120997"/>
            <a:ext cx="4860036" cy="9514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Bell MT" panose="02020503060305020303" pitchFamily="18" charset="77"/>
              </a:rPr>
              <a:t>Chaque élève </a:t>
            </a:r>
            <a:r>
              <a:rPr lang="fr-FR" sz="2000" b="1" dirty="0">
                <a:solidFill>
                  <a:schemeClr val="tx1"/>
                </a:solidFill>
                <a:latin typeface="Bell MT" panose="02020503060305020303" pitchFamily="18" charset="77"/>
              </a:rPr>
              <a:t>écrit</a:t>
            </a:r>
            <a:r>
              <a:rPr lang="fr-FR" sz="2000" dirty="0">
                <a:solidFill>
                  <a:schemeClr val="tx1"/>
                </a:solidFill>
                <a:latin typeface="Bell MT" panose="02020503060305020303" pitchFamily="18" charset="77"/>
              </a:rPr>
              <a:t> la phrase (non dictée par l’enseignante).</a:t>
            </a:r>
            <a:endParaRPr lang="fr-FR" dirty="0">
              <a:solidFill>
                <a:schemeClr val="tx1"/>
              </a:solidFill>
              <a:latin typeface="Bell MT" panose="02020503060305020303" pitchFamily="18" charset="77"/>
            </a:endParaRPr>
          </a:p>
        </p:txBody>
      </p:sp>
    </p:spTree>
    <p:extLst>
      <p:ext uri="{BB962C8B-B14F-4D97-AF65-F5344CB8AC3E}">
        <p14:creationId xmlns:p14="http://schemas.microsoft.com/office/powerpoint/2010/main" val="21398332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027AB6-8276-814E-920B-900C0B4DE722}"/>
              </a:ext>
            </a:extLst>
          </p:cNvPr>
          <p:cNvSpPr>
            <a:spLocks noGrp="1"/>
          </p:cNvSpPr>
          <p:nvPr>
            <p:ph type="title"/>
          </p:nvPr>
        </p:nvSpPr>
        <p:spPr/>
        <p:txBody>
          <a:bodyPr/>
          <a:lstStyle/>
          <a:p>
            <a:r>
              <a:rPr lang="fr-FR" dirty="0"/>
              <a:t>La dictée grignotée</a:t>
            </a:r>
          </a:p>
        </p:txBody>
      </p:sp>
      <p:sp>
        <p:nvSpPr>
          <p:cNvPr id="4" name="Espace réservé du numéro de diapositive 3">
            <a:extLst>
              <a:ext uri="{FF2B5EF4-FFF2-40B4-BE49-F238E27FC236}">
                <a16:creationId xmlns:a16="http://schemas.microsoft.com/office/drawing/2014/main" id="{BE925BCC-4069-9249-9C2B-89A6872A0F7A}"/>
              </a:ext>
            </a:extLst>
          </p:cNvPr>
          <p:cNvSpPr>
            <a:spLocks noGrp="1"/>
          </p:cNvSpPr>
          <p:nvPr>
            <p:ph type="sldNum" sz="quarter" idx="12"/>
          </p:nvPr>
        </p:nvSpPr>
        <p:spPr/>
        <p:txBody>
          <a:bodyPr/>
          <a:lstStyle/>
          <a:p>
            <a:fld id="{C1F279EB-0D07-AB47-B72B-F4F0FF081C94}" type="slidenum">
              <a:rPr lang="fr-FR" smtClean="0"/>
              <a:t>83</a:t>
            </a:fld>
            <a:endParaRPr lang="fr-FR"/>
          </a:p>
        </p:txBody>
      </p:sp>
      <p:pic>
        <p:nvPicPr>
          <p:cNvPr id="6" name="Image 5">
            <a:extLst>
              <a:ext uri="{FF2B5EF4-FFF2-40B4-BE49-F238E27FC236}">
                <a16:creationId xmlns:a16="http://schemas.microsoft.com/office/drawing/2014/main" id="{656B84EC-6BAF-5947-9138-4220EC7C49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89230" y="1649001"/>
            <a:ext cx="7121770" cy="4958863"/>
          </a:xfrm>
          <a:prstGeom prst="rect">
            <a:avLst/>
          </a:prstGeom>
          <a:ln>
            <a:solidFill>
              <a:schemeClr val="tx1"/>
            </a:solidFill>
          </a:ln>
        </p:spPr>
      </p:pic>
      <p:sp>
        <p:nvSpPr>
          <p:cNvPr id="7" name="Rectangle : coins arrondis 6">
            <a:extLst>
              <a:ext uri="{FF2B5EF4-FFF2-40B4-BE49-F238E27FC236}">
                <a16:creationId xmlns:a16="http://schemas.microsoft.com/office/drawing/2014/main" id="{B8BD4F8C-4A69-324D-85BC-201430ACFF4C}"/>
              </a:ext>
            </a:extLst>
          </p:cNvPr>
          <p:cNvSpPr/>
          <p:nvPr/>
        </p:nvSpPr>
        <p:spPr>
          <a:xfrm>
            <a:off x="602097" y="2357308"/>
            <a:ext cx="3952317" cy="3463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Bell MT" panose="02020503060305020303" pitchFamily="18" charset="77"/>
              </a:rPr>
              <a:t>Une fiche autocorrective permet aux élèves non seulement de corriger leur texte de dictée mais aussi d’évaluer leurs capacités.</a:t>
            </a:r>
          </a:p>
        </p:txBody>
      </p:sp>
    </p:spTree>
    <p:extLst>
      <p:ext uri="{BB962C8B-B14F-4D97-AF65-F5344CB8AC3E}">
        <p14:creationId xmlns:p14="http://schemas.microsoft.com/office/powerpoint/2010/main" val="1169225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FA908C2-5BC3-994E-865A-82300C63D10C}"/>
              </a:ext>
            </a:extLst>
          </p:cNvPr>
          <p:cNvPicPr>
            <a:picLocks noChangeAspect="1"/>
          </p:cNvPicPr>
          <p:nvPr/>
        </p:nvPicPr>
        <p:blipFill>
          <a:blip r:embed="rId3" cstate="email">
            <a:lum/>
            <a:alphaModFix/>
            <a:extLst>
              <a:ext uri="{28A0092B-C50C-407E-A947-70E740481C1C}">
                <a14:useLocalDpi xmlns:a14="http://schemas.microsoft.com/office/drawing/2010/main"/>
              </a:ext>
            </a:extLst>
          </a:blip>
          <a:srcRect/>
          <a:stretch>
            <a:fillRect/>
          </a:stretch>
        </p:blipFill>
        <p:spPr>
          <a:xfrm>
            <a:off x="3266000" y="448042"/>
            <a:ext cx="8311274" cy="3279897"/>
          </a:xfrm>
          <a:prstGeom prst="rect">
            <a:avLst/>
          </a:prstGeom>
          <a:noFill/>
          <a:ln>
            <a:solidFill>
              <a:schemeClr val="tx1"/>
            </a:solidFill>
          </a:ln>
        </p:spPr>
      </p:pic>
      <p:sp>
        <p:nvSpPr>
          <p:cNvPr id="4" name="ZoneTexte 3">
            <a:extLst>
              <a:ext uri="{FF2B5EF4-FFF2-40B4-BE49-F238E27FC236}">
                <a16:creationId xmlns:a16="http://schemas.microsoft.com/office/drawing/2014/main" id="{14178978-4852-2F4C-9863-093F7469CADF}"/>
              </a:ext>
            </a:extLst>
          </p:cNvPr>
          <p:cNvSpPr txBox="1"/>
          <p:nvPr/>
        </p:nvSpPr>
        <p:spPr>
          <a:xfrm>
            <a:off x="720503" y="4094592"/>
            <a:ext cx="10750993" cy="2363196"/>
          </a:xfrm>
          <a:prstGeom prst="rect">
            <a:avLst/>
          </a:prstGeom>
          <a:noFill/>
          <a:ln>
            <a:noFill/>
          </a:ln>
        </p:spPr>
        <p:txBody>
          <a:bodyPr vert="horz" wrap="square" lIns="81646" tIns="40823" rIns="81646" bIns="40823" anchorCtr="0" compatLnSpc="0">
            <a:spAutoFit/>
          </a:bodyPr>
          <a:lstStyle/>
          <a:p>
            <a:pPr hangingPunct="0"/>
            <a:r>
              <a:rPr lang="fr-FR" sz="2800" dirty="0">
                <a:latin typeface="Bell MT" panose="02020503060305020303" pitchFamily="18" charset="77"/>
                <a:ea typeface="Microsoft YaHei" pitchFamily="2"/>
                <a:cs typeface="Mangal" pitchFamily="2"/>
              </a:rPr>
              <a:t>- </a:t>
            </a:r>
            <a:r>
              <a:rPr lang="fr-FR" sz="3200" dirty="0">
                <a:latin typeface="Bell MT" panose="02020503060305020303" pitchFamily="18" charset="77"/>
                <a:ea typeface="Microsoft YaHei" pitchFamily="2"/>
                <a:cs typeface="Mangal" pitchFamily="2"/>
              </a:rPr>
              <a:t>Le texte est présenté aux élèves.</a:t>
            </a:r>
          </a:p>
          <a:p>
            <a:pPr hangingPunct="0"/>
            <a:r>
              <a:rPr lang="fr-FR" sz="3200" dirty="0">
                <a:latin typeface="Bell MT" panose="02020503060305020303" pitchFamily="18" charset="77"/>
                <a:ea typeface="Microsoft YaHei" pitchFamily="2"/>
                <a:cs typeface="Mangal" pitchFamily="2"/>
              </a:rPr>
              <a:t>- Ils noircissent les mots qu'il estiment pouvoir écrire sans modèle lors de la dictée.</a:t>
            </a:r>
          </a:p>
          <a:p>
            <a:pPr marL="457200" indent="-457200" hangingPunct="0">
              <a:buFontTx/>
              <a:buChar char="-"/>
            </a:pPr>
            <a:r>
              <a:rPr lang="fr-FR" sz="3200" dirty="0">
                <a:latin typeface="Bell MT" panose="02020503060305020303" pitchFamily="18" charset="77"/>
                <a:ea typeface="Microsoft YaHei" pitchFamily="2"/>
                <a:cs typeface="Mangal" pitchFamily="2"/>
              </a:rPr>
              <a:t>Le jour de la dictée : les élèves écrivent sous la dictée en s'aidant ou non du texte noirci.</a:t>
            </a:r>
          </a:p>
        </p:txBody>
      </p:sp>
      <p:sp>
        <p:nvSpPr>
          <p:cNvPr id="6" name="Titre 5">
            <a:extLst>
              <a:ext uri="{FF2B5EF4-FFF2-40B4-BE49-F238E27FC236}">
                <a16:creationId xmlns:a16="http://schemas.microsoft.com/office/drawing/2014/main" id="{94738DA6-BBFD-CA43-94FC-4617AA388E0A}"/>
              </a:ext>
            </a:extLst>
          </p:cNvPr>
          <p:cNvSpPr>
            <a:spLocks noGrp="1"/>
          </p:cNvSpPr>
          <p:nvPr>
            <p:ph type="title"/>
          </p:nvPr>
        </p:nvSpPr>
        <p:spPr>
          <a:xfrm>
            <a:off x="1024128" y="585216"/>
            <a:ext cx="3073087" cy="2544846"/>
          </a:xfrm>
        </p:spPr>
        <p:txBody>
          <a:bodyPr/>
          <a:lstStyle/>
          <a:p>
            <a:r>
              <a:rPr lang="fr-FR" dirty="0"/>
              <a:t>La dictée noircie</a:t>
            </a:r>
          </a:p>
        </p:txBody>
      </p:sp>
      <p:sp>
        <p:nvSpPr>
          <p:cNvPr id="9" name="ZoneTexte 8">
            <a:extLst>
              <a:ext uri="{FF2B5EF4-FFF2-40B4-BE49-F238E27FC236}">
                <a16:creationId xmlns:a16="http://schemas.microsoft.com/office/drawing/2014/main" id="{6923CDB9-CBC9-1A4F-B902-37357CBBBE82}"/>
              </a:ext>
            </a:extLst>
          </p:cNvPr>
          <p:cNvSpPr txBox="1"/>
          <p:nvPr/>
        </p:nvSpPr>
        <p:spPr>
          <a:xfrm>
            <a:off x="3296431" y="3727939"/>
            <a:ext cx="3764467" cy="276999"/>
          </a:xfrm>
          <a:prstGeom prst="rect">
            <a:avLst/>
          </a:prstGeom>
          <a:noFill/>
        </p:spPr>
        <p:txBody>
          <a:bodyPr wrap="square" rtlCol="0">
            <a:spAutoFit/>
          </a:bodyPr>
          <a:lstStyle/>
          <a:p>
            <a:pPr algn="ctr"/>
            <a:r>
              <a:rPr lang="fr-FR" sz="1200" i="1" dirty="0">
                <a:latin typeface="Bell MT" panose="02020503060305020303" pitchFamily="18" charset="77"/>
              </a:rPr>
              <a:t>CM2 Isabelle André école Saint Barthélémy NICE</a:t>
            </a:r>
          </a:p>
        </p:txBody>
      </p:sp>
    </p:spTree>
    <p:extLst>
      <p:ext uri="{BB962C8B-B14F-4D97-AF65-F5344CB8AC3E}">
        <p14:creationId xmlns:p14="http://schemas.microsoft.com/office/powerpoint/2010/main" val="8638063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CA555FB-A374-1B44-80D0-BA9F2B5D79F3}"/>
              </a:ext>
            </a:extLst>
          </p:cNvPr>
          <p:cNvPicPr>
            <a:picLocks noChangeAspect="1"/>
          </p:cNvPicPr>
          <p:nvPr/>
        </p:nvPicPr>
        <p:blipFill>
          <a:blip r:embed="rId3">
            <a:lum/>
            <a:alphaModFix/>
          </a:blip>
          <a:srcRect/>
          <a:stretch>
            <a:fillRect/>
          </a:stretch>
        </p:blipFill>
        <p:spPr>
          <a:xfrm>
            <a:off x="373155" y="257961"/>
            <a:ext cx="5078076" cy="6342077"/>
          </a:xfrm>
          <a:prstGeom prst="rect">
            <a:avLst/>
          </a:prstGeom>
          <a:noFill/>
          <a:ln>
            <a:solidFill>
              <a:schemeClr val="tx1"/>
            </a:solidFill>
          </a:ln>
        </p:spPr>
      </p:pic>
      <p:pic>
        <p:nvPicPr>
          <p:cNvPr id="5" name="Image 4">
            <a:extLst>
              <a:ext uri="{FF2B5EF4-FFF2-40B4-BE49-F238E27FC236}">
                <a16:creationId xmlns:a16="http://schemas.microsoft.com/office/drawing/2014/main" id="{2F224200-E458-A443-A6E8-273150DD25AF}"/>
              </a:ext>
            </a:extLst>
          </p:cNvPr>
          <p:cNvPicPr>
            <a:picLocks noChangeAspect="1"/>
          </p:cNvPicPr>
          <p:nvPr/>
        </p:nvPicPr>
        <p:blipFill>
          <a:blip r:embed="rId4">
            <a:lum/>
            <a:alphaModFix/>
          </a:blip>
          <a:srcRect/>
          <a:stretch>
            <a:fillRect/>
          </a:stretch>
        </p:blipFill>
        <p:spPr>
          <a:xfrm>
            <a:off x="5774693" y="257961"/>
            <a:ext cx="5444291" cy="6458167"/>
          </a:xfrm>
          <a:prstGeom prst="rect">
            <a:avLst/>
          </a:prstGeom>
          <a:noFill/>
          <a:ln>
            <a:solidFill>
              <a:schemeClr val="tx1"/>
            </a:solidFill>
          </a:ln>
        </p:spPr>
      </p:pic>
    </p:spTree>
    <p:extLst>
      <p:ext uri="{BB962C8B-B14F-4D97-AF65-F5344CB8AC3E}">
        <p14:creationId xmlns:p14="http://schemas.microsoft.com/office/powerpoint/2010/main" val="6524614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BD2D337-C066-C446-A998-E388B33F8171}"/>
              </a:ext>
            </a:extLst>
          </p:cNvPr>
          <p:cNvSpPr>
            <a:spLocks noGrp="1"/>
          </p:cNvSpPr>
          <p:nvPr>
            <p:ph type="title"/>
          </p:nvPr>
        </p:nvSpPr>
        <p:spPr>
          <a:xfrm>
            <a:off x="1024127" y="585216"/>
            <a:ext cx="9813205" cy="957834"/>
          </a:xfrm>
        </p:spPr>
        <p:txBody>
          <a:bodyPr/>
          <a:lstStyle/>
          <a:p>
            <a:r>
              <a:rPr lang="fr-FR" dirty="0"/>
              <a:t>La copie cachée</a:t>
            </a:r>
          </a:p>
        </p:txBody>
      </p:sp>
      <p:sp>
        <p:nvSpPr>
          <p:cNvPr id="4" name="Espace réservé du contenu 3">
            <a:extLst>
              <a:ext uri="{FF2B5EF4-FFF2-40B4-BE49-F238E27FC236}">
                <a16:creationId xmlns:a16="http://schemas.microsoft.com/office/drawing/2014/main" id="{27F6857B-F35B-5344-BCF7-386A22D61D99}"/>
              </a:ext>
            </a:extLst>
          </p:cNvPr>
          <p:cNvSpPr>
            <a:spLocks noGrp="1"/>
          </p:cNvSpPr>
          <p:nvPr>
            <p:ph idx="1"/>
          </p:nvPr>
        </p:nvSpPr>
        <p:spPr>
          <a:xfrm>
            <a:off x="817299" y="1543050"/>
            <a:ext cx="10993701" cy="5030524"/>
          </a:xfrm>
        </p:spPr>
        <p:txBody>
          <a:bodyPr>
            <a:normAutofit lnSpcReduction="10000"/>
          </a:bodyPr>
          <a:lstStyle/>
          <a:p>
            <a:pPr>
              <a:buFont typeface="Arial" panose="020B0604020202020204" pitchFamily="34" charset="0"/>
              <a:buChar char="•"/>
            </a:pPr>
            <a:r>
              <a:rPr lang="fr-FR" sz="3200" dirty="0">
                <a:latin typeface="Bell MT" panose="02020503060305020303" pitchFamily="18" charset="77"/>
                <a:ea typeface="Microsoft YaHei" pitchFamily="2"/>
                <a:cs typeface="Mangal" pitchFamily="2"/>
              </a:rPr>
              <a:t> L’enseignant </a:t>
            </a:r>
            <a:r>
              <a:rPr lang="fr-FR" sz="3200" b="1" dirty="0">
                <a:latin typeface="Bell MT" panose="02020503060305020303" pitchFamily="18" charset="77"/>
                <a:ea typeface="Microsoft YaHei" pitchFamily="2"/>
                <a:cs typeface="Mangal" pitchFamily="2"/>
              </a:rPr>
              <a:t>lit la phrase à haute voix</a:t>
            </a:r>
            <a:r>
              <a:rPr lang="fr-FR" sz="3200" dirty="0">
                <a:latin typeface="Bell MT" panose="02020503060305020303" pitchFamily="18" charset="77"/>
                <a:ea typeface="Microsoft YaHei" pitchFamily="2"/>
                <a:cs typeface="Mangal" pitchFamily="2"/>
              </a:rPr>
              <a:t>.</a:t>
            </a:r>
          </a:p>
          <a:p>
            <a:pPr>
              <a:buFont typeface="Arial" panose="020B0604020202020204" pitchFamily="34" charset="0"/>
              <a:buChar char="•"/>
            </a:pPr>
            <a:r>
              <a:rPr lang="fr-FR" sz="3200" dirty="0">
                <a:latin typeface="Bell MT" panose="02020503060305020303" pitchFamily="18" charset="77"/>
                <a:ea typeface="Microsoft YaHei" pitchFamily="2"/>
                <a:cs typeface="Mangal" pitchFamily="2"/>
              </a:rPr>
              <a:t> Les mots sont </a:t>
            </a:r>
            <a:r>
              <a:rPr lang="fr-FR" sz="3200" b="1" dirty="0">
                <a:latin typeface="Bell MT" panose="02020503060305020303" pitchFamily="18" charset="77"/>
                <a:ea typeface="Microsoft YaHei" pitchFamily="2"/>
                <a:cs typeface="Mangal" pitchFamily="2"/>
              </a:rPr>
              <a:t>analysés </a:t>
            </a:r>
            <a:r>
              <a:rPr lang="fr-FR" sz="3200" dirty="0">
                <a:latin typeface="Bell MT" panose="02020503060305020303" pitchFamily="18" charset="77"/>
                <a:ea typeface="Microsoft YaHei" pitchFamily="2"/>
                <a:cs typeface="Mangal" pitchFamily="2"/>
              </a:rPr>
              <a:t>pour comprendre une graphie particulière en donnant des moyens à employer pour s’en souvenir. </a:t>
            </a:r>
            <a:r>
              <a:rPr lang="fr-FR" sz="3200" b="1" dirty="0">
                <a:latin typeface="Bell MT" panose="02020503060305020303" pitchFamily="18" charset="77"/>
                <a:ea typeface="Microsoft YaHei" pitchFamily="2"/>
                <a:cs typeface="Mangal" pitchFamily="2"/>
              </a:rPr>
              <a:t>Les accords </a:t>
            </a:r>
            <a:r>
              <a:rPr lang="fr-FR" sz="3200" dirty="0">
                <a:latin typeface="Bell MT" panose="02020503060305020303" pitchFamily="18" charset="77"/>
                <a:ea typeface="Microsoft YaHei" pitchFamily="2"/>
                <a:cs typeface="Mangal" pitchFamily="2"/>
              </a:rPr>
              <a:t>sont aussi explicités.</a:t>
            </a:r>
          </a:p>
          <a:p>
            <a:pPr>
              <a:buFont typeface="Arial" panose="020B0604020202020204" pitchFamily="34" charset="0"/>
              <a:buChar char="•"/>
            </a:pPr>
            <a:r>
              <a:rPr lang="fr-FR" sz="3200" dirty="0">
                <a:latin typeface="Bell MT" panose="02020503060305020303" pitchFamily="18" charset="77"/>
                <a:ea typeface="Microsoft YaHei" pitchFamily="2"/>
                <a:cs typeface="Mangal" pitchFamily="2"/>
              </a:rPr>
              <a:t> Chaque élève est invité à mémoriser la phrase et l’orthographe des mots qui la composent. </a:t>
            </a:r>
          </a:p>
          <a:p>
            <a:r>
              <a:rPr lang="fr-FR" sz="3200" dirty="0">
                <a:latin typeface="Bell MT" panose="02020503060305020303" pitchFamily="18" charset="77"/>
                <a:ea typeface="Microsoft YaHei" pitchFamily="2"/>
                <a:cs typeface="Mangal" pitchFamily="2"/>
              </a:rPr>
              <a:t>• Quand tous sont prêts le tableau est fermé, le signal est donné, </a:t>
            </a:r>
            <a:r>
              <a:rPr lang="fr-FR" sz="3200" b="1" dirty="0">
                <a:latin typeface="Bell MT" panose="02020503060305020303" pitchFamily="18" charset="77"/>
                <a:ea typeface="Microsoft YaHei" pitchFamily="2"/>
                <a:cs typeface="Mangal" pitchFamily="2"/>
              </a:rPr>
              <a:t>et ils écrivent la phrase sans avoir le modèle sous les yeux</a:t>
            </a:r>
            <a:r>
              <a:rPr lang="fr-FR" sz="3200" dirty="0">
                <a:latin typeface="Bell MT" panose="02020503060305020303" pitchFamily="18" charset="77"/>
                <a:ea typeface="Microsoft YaHei" pitchFamily="2"/>
                <a:cs typeface="Mangal" pitchFamily="2"/>
              </a:rPr>
              <a:t>. Bien sûr, s’ils leur manquent un mot ou s’ils ne se rappellent plus son orthographe, ils ont le droit de venir ouvrir le tableau ou de demander l’aide de l’enseignant. </a:t>
            </a:r>
          </a:p>
          <a:p>
            <a:pPr>
              <a:buFont typeface="Arial" panose="020B0604020202020204" pitchFamily="34" charset="0"/>
              <a:buChar char="•"/>
            </a:pPr>
            <a:endParaRPr lang="fr-FR" dirty="0"/>
          </a:p>
        </p:txBody>
      </p:sp>
      <p:sp>
        <p:nvSpPr>
          <p:cNvPr id="2" name="Espace réservé du numéro de diapositive 1">
            <a:extLst>
              <a:ext uri="{FF2B5EF4-FFF2-40B4-BE49-F238E27FC236}">
                <a16:creationId xmlns:a16="http://schemas.microsoft.com/office/drawing/2014/main" id="{CC1C2869-87EC-2745-813F-45201E806739}"/>
              </a:ext>
            </a:extLst>
          </p:cNvPr>
          <p:cNvSpPr>
            <a:spLocks noGrp="1"/>
          </p:cNvSpPr>
          <p:nvPr>
            <p:ph type="sldNum" sz="quarter" idx="12"/>
          </p:nvPr>
        </p:nvSpPr>
        <p:spPr/>
        <p:txBody>
          <a:bodyPr/>
          <a:lstStyle/>
          <a:p>
            <a:fld id="{C1F279EB-0D07-AB47-B72B-F4F0FF081C94}" type="slidenum">
              <a:rPr lang="fr-FR" smtClean="0"/>
              <a:t>86</a:t>
            </a:fld>
            <a:endParaRPr lang="fr-FR"/>
          </a:p>
        </p:txBody>
      </p:sp>
    </p:spTree>
    <p:extLst>
      <p:ext uri="{BB962C8B-B14F-4D97-AF65-F5344CB8AC3E}">
        <p14:creationId xmlns:p14="http://schemas.microsoft.com/office/powerpoint/2010/main" val="21082205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5982153" cy="1105472"/>
          </a:xfrm>
        </p:spPr>
        <p:txBody>
          <a:bodyPr/>
          <a:lstStyle/>
          <a:p>
            <a:pPr algn="l"/>
            <a:r>
              <a:rPr lang="fr-FR" dirty="0"/>
              <a:t>Le copier, dicter, rédiger</a:t>
            </a:r>
          </a:p>
        </p:txBody>
      </p:sp>
      <p:pic>
        <p:nvPicPr>
          <p:cNvPr id="3" name="Image 2" descr="IMG_943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7114" y="1690688"/>
            <a:ext cx="5333035" cy="4344352"/>
          </a:xfrm>
          <a:prstGeom prst="rect">
            <a:avLst/>
          </a:prstGeom>
          <a:ln>
            <a:solidFill>
              <a:schemeClr val="tx1"/>
            </a:solidFill>
          </a:ln>
        </p:spPr>
      </p:pic>
      <p:pic>
        <p:nvPicPr>
          <p:cNvPr id="4" name="Image 3" descr="IMG_942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7831" y="365125"/>
            <a:ext cx="4929482" cy="3697112"/>
          </a:xfrm>
          <a:prstGeom prst="rect">
            <a:avLst/>
          </a:prstGeom>
        </p:spPr>
      </p:pic>
      <p:sp>
        <p:nvSpPr>
          <p:cNvPr id="5" name="ZoneTexte 4"/>
          <p:cNvSpPr txBox="1"/>
          <p:nvPr/>
        </p:nvSpPr>
        <p:spPr>
          <a:xfrm>
            <a:off x="376486" y="6215876"/>
            <a:ext cx="3193192" cy="276999"/>
          </a:xfrm>
          <a:prstGeom prst="rect">
            <a:avLst/>
          </a:prstGeom>
          <a:noFill/>
        </p:spPr>
        <p:txBody>
          <a:bodyPr wrap="square" rtlCol="0">
            <a:spAutoFit/>
          </a:bodyPr>
          <a:lstStyle/>
          <a:p>
            <a:r>
              <a:rPr lang="fr-FR" sz="1200" i="1" dirty="0"/>
              <a:t>CE1 Sylvie Weil Ecole Le </a:t>
            </a:r>
            <a:r>
              <a:rPr lang="fr-FR" sz="1200" i="1" dirty="0" err="1"/>
              <a:t>Devens</a:t>
            </a:r>
            <a:r>
              <a:rPr lang="fr-FR" sz="1200" i="1" dirty="0"/>
              <a:t> Mougins</a:t>
            </a:r>
          </a:p>
        </p:txBody>
      </p:sp>
      <p:sp>
        <p:nvSpPr>
          <p:cNvPr id="6" name="Bulle rectangulaire 5">
            <a:extLst>
              <a:ext uri="{FF2B5EF4-FFF2-40B4-BE49-F238E27FC236}">
                <a16:creationId xmlns:a16="http://schemas.microsoft.com/office/drawing/2014/main" id="{ABF9AD14-B802-3248-8B2E-3A4441CCE4CF}"/>
              </a:ext>
            </a:extLst>
          </p:cNvPr>
          <p:cNvSpPr/>
          <p:nvPr/>
        </p:nvSpPr>
        <p:spPr>
          <a:xfrm>
            <a:off x="6285302" y="4487832"/>
            <a:ext cx="5654651" cy="2248247"/>
          </a:xfrm>
          <a:prstGeom prst="wedgeRectCallout">
            <a:avLst>
              <a:gd name="adj1" fmla="val -72842"/>
              <a:gd name="adj2" fmla="val -88284"/>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t>Pour une même trace écrite, installer trois modalités différentes : </a:t>
            </a:r>
          </a:p>
          <a:p>
            <a:pPr marL="342900" indent="-342900">
              <a:buFontTx/>
              <a:buChar char="-"/>
            </a:pPr>
            <a:r>
              <a:rPr lang="fr-FR" sz="2800" dirty="0"/>
              <a:t>Une partie dictée</a:t>
            </a:r>
          </a:p>
          <a:p>
            <a:pPr marL="342900" indent="-342900">
              <a:buFontTx/>
              <a:buChar char="-"/>
            </a:pPr>
            <a:r>
              <a:rPr lang="fr-FR" sz="2800" dirty="0"/>
              <a:t>Une partie copiée</a:t>
            </a:r>
          </a:p>
          <a:p>
            <a:pPr marL="342900" indent="-342900">
              <a:buFontTx/>
              <a:buChar char="-"/>
            </a:pPr>
            <a:r>
              <a:rPr lang="fr-FR" sz="2800" dirty="0"/>
              <a:t>Une partie rédigée </a:t>
            </a:r>
          </a:p>
        </p:txBody>
      </p:sp>
      <p:sp>
        <p:nvSpPr>
          <p:cNvPr id="7" name="Espace réservé du numéro de diapositive 6">
            <a:extLst>
              <a:ext uri="{FF2B5EF4-FFF2-40B4-BE49-F238E27FC236}">
                <a16:creationId xmlns:a16="http://schemas.microsoft.com/office/drawing/2014/main" id="{3F51A9D7-ACA1-8147-80C3-BBE6DC609D20}"/>
              </a:ext>
            </a:extLst>
          </p:cNvPr>
          <p:cNvSpPr>
            <a:spLocks noGrp="1"/>
          </p:cNvSpPr>
          <p:nvPr>
            <p:ph type="sldNum" sz="quarter" idx="12"/>
          </p:nvPr>
        </p:nvSpPr>
        <p:spPr/>
        <p:txBody>
          <a:bodyPr/>
          <a:lstStyle/>
          <a:p>
            <a:fld id="{C1F279EB-0D07-AB47-B72B-F4F0FF081C94}" type="slidenum">
              <a:rPr lang="fr-FR" smtClean="0"/>
              <a:t>87</a:t>
            </a:fld>
            <a:endParaRPr lang="fr-FR"/>
          </a:p>
        </p:txBody>
      </p:sp>
    </p:spTree>
    <p:extLst>
      <p:ext uri="{BB962C8B-B14F-4D97-AF65-F5344CB8AC3E}">
        <p14:creationId xmlns:p14="http://schemas.microsoft.com/office/powerpoint/2010/main" val="3370293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28040-4BEB-3644-8F95-3EF56B8934A0}"/>
              </a:ext>
            </a:extLst>
          </p:cNvPr>
          <p:cNvSpPr>
            <a:spLocks noGrp="1"/>
          </p:cNvSpPr>
          <p:nvPr>
            <p:ph type="title"/>
          </p:nvPr>
        </p:nvSpPr>
        <p:spPr>
          <a:xfrm>
            <a:off x="1024127" y="585216"/>
            <a:ext cx="10677721" cy="891047"/>
          </a:xfrm>
        </p:spPr>
        <p:txBody>
          <a:bodyPr>
            <a:normAutofit/>
          </a:bodyPr>
          <a:lstStyle/>
          <a:p>
            <a:r>
              <a:rPr lang="fr-FR" dirty="0"/>
              <a:t>les liens entre les groupes de mots</a:t>
            </a:r>
          </a:p>
        </p:txBody>
      </p:sp>
      <p:pic>
        <p:nvPicPr>
          <p:cNvPr id="5" name="Image 4">
            <a:extLst>
              <a:ext uri="{FF2B5EF4-FFF2-40B4-BE49-F238E27FC236}">
                <a16:creationId xmlns:a16="http://schemas.microsoft.com/office/drawing/2014/main" id="{0752B520-F110-C840-9854-CFCD55AE82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4800" y="1690688"/>
            <a:ext cx="7848600" cy="4587761"/>
          </a:xfrm>
          <a:prstGeom prst="rect">
            <a:avLst/>
          </a:prstGeom>
          <a:ln>
            <a:solidFill>
              <a:schemeClr val="tx1"/>
            </a:solidFill>
          </a:ln>
        </p:spPr>
      </p:pic>
      <p:sp>
        <p:nvSpPr>
          <p:cNvPr id="6" name="ZoneTexte 5">
            <a:extLst>
              <a:ext uri="{FF2B5EF4-FFF2-40B4-BE49-F238E27FC236}">
                <a16:creationId xmlns:a16="http://schemas.microsoft.com/office/drawing/2014/main" id="{1DCB63EE-B6AC-1545-85B9-01EC0F1EE110}"/>
              </a:ext>
            </a:extLst>
          </p:cNvPr>
          <p:cNvSpPr txBox="1"/>
          <p:nvPr/>
        </p:nvSpPr>
        <p:spPr>
          <a:xfrm>
            <a:off x="411480" y="2026920"/>
            <a:ext cx="3779520" cy="3816429"/>
          </a:xfrm>
          <a:prstGeom prst="rect">
            <a:avLst/>
          </a:prstGeom>
          <a:noFill/>
        </p:spPr>
        <p:txBody>
          <a:bodyPr wrap="square" rtlCol="0">
            <a:spAutoFit/>
          </a:bodyPr>
          <a:lstStyle/>
          <a:p>
            <a:pPr marL="342900" indent="-342900">
              <a:buAutoNum type="arabicPeriod"/>
            </a:pPr>
            <a:r>
              <a:rPr lang="fr-FR" sz="2800" b="1" dirty="0"/>
              <a:t>Enjeu </a:t>
            </a:r>
            <a:r>
              <a:rPr lang="fr-FR" sz="2800" dirty="0"/>
              <a:t>: Décrire des illustrations.</a:t>
            </a:r>
          </a:p>
          <a:p>
            <a:pPr marL="342900" indent="-342900">
              <a:buAutoNum type="arabicPeriod"/>
            </a:pPr>
            <a:r>
              <a:rPr lang="fr-FR" sz="2800" b="1" dirty="0"/>
              <a:t>Collecter</a:t>
            </a:r>
            <a:r>
              <a:rPr lang="fr-FR" sz="2800" dirty="0"/>
              <a:t> différentes propositions en faisant apparaitre le groupe sujet, le groupe verbal et le groupe circonstanciel.</a:t>
            </a:r>
          </a:p>
          <a:p>
            <a:pPr marL="342900" indent="-342900">
              <a:buAutoNum type="arabicPeriod"/>
            </a:pPr>
            <a:endParaRPr lang="fr-FR" dirty="0"/>
          </a:p>
        </p:txBody>
      </p:sp>
      <p:sp>
        <p:nvSpPr>
          <p:cNvPr id="7" name="ZoneTexte 6">
            <a:extLst>
              <a:ext uri="{FF2B5EF4-FFF2-40B4-BE49-F238E27FC236}">
                <a16:creationId xmlns:a16="http://schemas.microsoft.com/office/drawing/2014/main" id="{CC67A4D9-AD95-724F-922B-D3C7864D9795}"/>
              </a:ext>
            </a:extLst>
          </p:cNvPr>
          <p:cNvSpPr txBox="1"/>
          <p:nvPr/>
        </p:nvSpPr>
        <p:spPr>
          <a:xfrm>
            <a:off x="4441869" y="6492874"/>
            <a:ext cx="3489960" cy="274320"/>
          </a:xfrm>
          <a:prstGeom prst="rect">
            <a:avLst/>
          </a:prstGeom>
          <a:noFill/>
        </p:spPr>
        <p:txBody>
          <a:bodyPr wrap="square" rtlCol="0">
            <a:spAutoFit/>
          </a:bodyPr>
          <a:lstStyle/>
          <a:p>
            <a:pPr algn="ctr"/>
            <a:r>
              <a:rPr lang="fr-FR" sz="1200" i="1" dirty="0"/>
              <a:t>CE1 Maryline Cortes école Marie Curie PEGOMAS</a:t>
            </a:r>
          </a:p>
        </p:txBody>
      </p:sp>
    </p:spTree>
    <p:extLst>
      <p:ext uri="{BB962C8B-B14F-4D97-AF65-F5344CB8AC3E}">
        <p14:creationId xmlns:p14="http://schemas.microsoft.com/office/powerpoint/2010/main" val="41202521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B3E87-9859-CC42-B5D3-BD8D4776E67E}"/>
              </a:ext>
            </a:extLst>
          </p:cNvPr>
          <p:cNvSpPr>
            <a:spLocks noGrp="1"/>
          </p:cNvSpPr>
          <p:nvPr>
            <p:ph type="title"/>
          </p:nvPr>
        </p:nvSpPr>
        <p:spPr>
          <a:xfrm>
            <a:off x="989392" y="207168"/>
            <a:ext cx="10798953" cy="1499616"/>
          </a:xfrm>
        </p:spPr>
        <p:txBody>
          <a:bodyPr/>
          <a:lstStyle/>
          <a:p>
            <a:r>
              <a:rPr lang="fr-FR" dirty="0"/>
              <a:t>les groupes sujets collectés et catégorisés</a:t>
            </a:r>
          </a:p>
        </p:txBody>
      </p:sp>
      <p:pic>
        <p:nvPicPr>
          <p:cNvPr id="5" name="Image 4">
            <a:extLst>
              <a:ext uri="{FF2B5EF4-FFF2-40B4-BE49-F238E27FC236}">
                <a16:creationId xmlns:a16="http://schemas.microsoft.com/office/drawing/2014/main" id="{9BB81306-6A00-2343-AAE7-5EE7CB809C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8697" y="1690688"/>
            <a:ext cx="1941406" cy="2584935"/>
          </a:xfrm>
          <a:prstGeom prst="rect">
            <a:avLst/>
          </a:prstGeom>
        </p:spPr>
      </p:pic>
      <p:pic>
        <p:nvPicPr>
          <p:cNvPr id="7" name="Image 6">
            <a:extLst>
              <a:ext uri="{FF2B5EF4-FFF2-40B4-BE49-F238E27FC236}">
                <a16:creationId xmlns:a16="http://schemas.microsoft.com/office/drawing/2014/main" id="{98DD5EE4-0982-DE43-B7CD-D704360F6C91}"/>
              </a:ext>
            </a:extLst>
          </p:cNvPr>
          <p:cNvPicPr>
            <a:picLocks noChangeAspect="1"/>
          </p:cNvPicPr>
          <p:nvPr/>
        </p:nvPicPr>
        <p:blipFill>
          <a:blip r:embed="rId3"/>
          <a:stretch>
            <a:fillRect/>
          </a:stretch>
        </p:blipFill>
        <p:spPr>
          <a:xfrm>
            <a:off x="1303120" y="4407386"/>
            <a:ext cx="1432560" cy="1193800"/>
          </a:xfrm>
          <a:prstGeom prst="rect">
            <a:avLst/>
          </a:prstGeom>
        </p:spPr>
      </p:pic>
      <p:pic>
        <p:nvPicPr>
          <p:cNvPr id="9" name="Image 8">
            <a:extLst>
              <a:ext uri="{FF2B5EF4-FFF2-40B4-BE49-F238E27FC236}">
                <a16:creationId xmlns:a16="http://schemas.microsoft.com/office/drawing/2014/main" id="{D89FF868-9C86-0644-BFD2-0D7AEAC62F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1181" y="1681820"/>
            <a:ext cx="1941407" cy="2593803"/>
          </a:xfrm>
          <a:prstGeom prst="rect">
            <a:avLst/>
          </a:prstGeom>
        </p:spPr>
      </p:pic>
      <p:pic>
        <p:nvPicPr>
          <p:cNvPr id="11" name="Image 10">
            <a:extLst>
              <a:ext uri="{FF2B5EF4-FFF2-40B4-BE49-F238E27FC236}">
                <a16:creationId xmlns:a16="http://schemas.microsoft.com/office/drawing/2014/main" id="{B0400021-EA90-984A-8975-C23B5BDA02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86004" y="1693576"/>
            <a:ext cx="1820232" cy="2425267"/>
          </a:xfrm>
          <a:prstGeom prst="rect">
            <a:avLst/>
          </a:prstGeom>
        </p:spPr>
      </p:pic>
      <p:pic>
        <p:nvPicPr>
          <p:cNvPr id="13" name="Image 12">
            <a:extLst>
              <a:ext uri="{FF2B5EF4-FFF2-40B4-BE49-F238E27FC236}">
                <a16:creationId xmlns:a16="http://schemas.microsoft.com/office/drawing/2014/main" id="{A1E12E63-4206-5448-9C82-5645504676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42572" y="1681820"/>
            <a:ext cx="1941408" cy="2581432"/>
          </a:xfrm>
          <a:prstGeom prst="rect">
            <a:avLst/>
          </a:prstGeom>
        </p:spPr>
      </p:pic>
      <p:pic>
        <p:nvPicPr>
          <p:cNvPr id="15" name="Image 14">
            <a:extLst>
              <a:ext uri="{FF2B5EF4-FFF2-40B4-BE49-F238E27FC236}">
                <a16:creationId xmlns:a16="http://schemas.microsoft.com/office/drawing/2014/main" id="{B21BC76C-15A2-7949-A3A9-830EE961CCF8}"/>
              </a:ext>
            </a:extLst>
          </p:cNvPr>
          <p:cNvPicPr>
            <a:picLocks noChangeAspect="1"/>
          </p:cNvPicPr>
          <p:nvPr/>
        </p:nvPicPr>
        <p:blipFill>
          <a:blip r:embed="rId7"/>
          <a:stretch>
            <a:fillRect/>
          </a:stretch>
        </p:blipFill>
        <p:spPr>
          <a:xfrm>
            <a:off x="6493280" y="4263252"/>
            <a:ext cx="1790700" cy="736600"/>
          </a:xfrm>
          <a:prstGeom prst="rect">
            <a:avLst/>
          </a:prstGeom>
        </p:spPr>
      </p:pic>
      <p:pic>
        <p:nvPicPr>
          <p:cNvPr id="17" name="Image 16">
            <a:extLst>
              <a:ext uri="{FF2B5EF4-FFF2-40B4-BE49-F238E27FC236}">
                <a16:creationId xmlns:a16="http://schemas.microsoft.com/office/drawing/2014/main" id="{535981F9-C053-AF43-9F49-D5877CAF33F4}"/>
              </a:ext>
            </a:extLst>
          </p:cNvPr>
          <p:cNvPicPr>
            <a:picLocks noChangeAspect="1"/>
          </p:cNvPicPr>
          <p:nvPr/>
        </p:nvPicPr>
        <p:blipFill>
          <a:blip r:embed="rId8"/>
          <a:stretch>
            <a:fillRect/>
          </a:stretch>
        </p:blipFill>
        <p:spPr>
          <a:xfrm>
            <a:off x="6737967" y="5189181"/>
            <a:ext cx="1384300" cy="749300"/>
          </a:xfrm>
          <a:prstGeom prst="rect">
            <a:avLst/>
          </a:prstGeom>
        </p:spPr>
      </p:pic>
      <p:pic>
        <p:nvPicPr>
          <p:cNvPr id="19" name="Image 18">
            <a:extLst>
              <a:ext uri="{FF2B5EF4-FFF2-40B4-BE49-F238E27FC236}">
                <a16:creationId xmlns:a16="http://schemas.microsoft.com/office/drawing/2014/main" id="{2CABCD9F-0F2D-8541-899F-B8F6269D0CF5}"/>
              </a:ext>
            </a:extLst>
          </p:cNvPr>
          <p:cNvPicPr>
            <a:picLocks noChangeAspect="1"/>
          </p:cNvPicPr>
          <p:nvPr/>
        </p:nvPicPr>
        <p:blipFill>
          <a:blip r:embed="rId9"/>
          <a:stretch>
            <a:fillRect/>
          </a:stretch>
        </p:blipFill>
        <p:spPr>
          <a:xfrm>
            <a:off x="6737967" y="6100447"/>
            <a:ext cx="1384300" cy="647700"/>
          </a:xfrm>
          <a:prstGeom prst="rect">
            <a:avLst/>
          </a:prstGeom>
        </p:spPr>
      </p:pic>
    </p:spTree>
    <p:extLst>
      <p:ext uri="{BB962C8B-B14F-4D97-AF65-F5344CB8AC3E}">
        <p14:creationId xmlns:p14="http://schemas.microsoft.com/office/powerpoint/2010/main" val="416212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AB0DCC1-1E9D-134F-B823-18BAB0E8D94F}"/>
              </a:ext>
            </a:extLst>
          </p:cNvPr>
          <p:cNvSpPr>
            <a:spLocks noGrp="1"/>
          </p:cNvSpPr>
          <p:nvPr>
            <p:ph type="title"/>
          </p:nvPr>
        </p:nvSpPr>
        <p:spPr/>
        <p:txBody>
          <a:bodyPr/>
          <a:lstStyle/>
          <a:p>
            <a:r>
              <a:rPr lang="fr-FR" dirty="0"/>
              <a:t>Les groupes dans la phrase</a:t>
            </a:r>
          </a:p>
        </p:txBody>
      </p:sp>
      <p:sp>
        <p:nvSpPr>
          <p:cNvPr id="6" name="Espace réservé du contenu 5">
            <a:extLst>
              <a:ext uri="{FF2B5EF4-FFF2-40B4-BE49-F238E27FC236}">
                <a16:creationId xmlns:a16="http://schemas.microsoft.com/office/drawing/2014/main" id="{95083527-B371-1E48-9E45-4EFB0F689726}"/>
              </a:ext>
            </a:extLst>
          </p:cNvPr>
          <p:cNvSpPr>
            <a:spLocks noGrp="1"/>
          </p:cNvSpPr>
          <p:nvPr>
            <p:ph idx="1"/>
          </p:nvPr>
        </p:nvSpPr>
        <p:spPr>
          <a:xfrm>
            <a:off x="1024128" y="1785405"/>
            <a:ext cx="10930806" cy="2907299"/>
          </a:xfrm>
        </p:spPr>
        <p:txBody>
          <a:bodyPr>
            <a:normAutofit lnSpcReduction="10000"/>
          </a:bodyPr>
          <a:lstStyle/>
          <a:p>
            <a:r>
              <a:rPr lang="fr-FR" sz="3600" dirty="0">
                <a:latin typeface="Bell MT" panose="02020503060305020303" pitchFamily="18" charset="77"/>
              </a:rPr>
              <a:t>La phrase est l’unité de base de la grammaire au sein de laquelle les groupes entretiennent des relations syntaxiques hiérarchisées. Elle repose sur deux constituants obligatoires : le </a:t>
            </a:r>
            <a:r>
              <a:rPr lang="fr-FR" sz="3600" b="1" dirty="0">
                <a:latin typeface="Bell MT" panose="02020503060305020303" pitchFamily="18" charset="77"/>
              </a:rPr>
              <a:t>groupe sujet, le groupe verbal </a:t>
            </a:r>
            <a:r>
              <a:rPr lang="fr-FR" sz="3600" dirty="0">
                <a:latin typeface="Bell MT" panose="02020503060305020303" pitchFamily="18" charset="77"/>
              </a:rPr>
              <a:t>et un constituant facultatif </a:t>
            </a:r>
            <a:r>
              <a:rPr lang="fr-FR" sz="3600" b="1" dirty="0">
                <a:latin typeface="Bell MT" panose="02020503060305020303" pitchFamily="18" charset="77"/>
              </a:rPr>
              <a:t>le groupe circonstanciel.</a:t>
            </a:r>
          </a:p>
          <a:p>
            <a:endParaRPr lang="fr-FR" sz="2800" dirty="0">
              <a:latin typeface="Bell MT" panose="02020503060305020303" pitchFamily="18" charset="77"/>
            </a:endParaRPr>
          </a:p>
        </p:txBody>
      </p:sp>
      <p:pic>
        <p:nvPicPr>
          <p:cNvPr id="7" name="Image 6">
            <a:extLst>
              <a:ext uri="{FF2B5EF4-FFF2-40B4-BE49-F238E27FC236}">
                <a16:creationId xmlns:a16="http://schemas.microsoft.com/office/drawing/2014/main" id="{17092DE2-02D5-4848-B3C8-D6CAF7E6E2D1}"/>
              </a:ext>
            </a:extLst>
          </p:cNvPr>
          <p:cNvPicPr>
            <a:picLocks noChangeAspect="1"/>
          </p:cNvPicPr>
          <p:nvPr/>
        </p:nvPicPr>
        <p:blipFill>
          <a:blip r:embed="rId2"/>
          <a:stretch>
            <a:fillRect/>
          </a:stretch>
        </p:blipFill>
        <p:spPr>
          <a:xfrm>
            <a:off x="2063750" y="4393276"/>
            <a:ext cx="8064500" cy="1993900"/>
          </a:xfrm>
          <a:prstGeom prst="rect">
            <a:avLst/>
          </a:prstGeom>
        </p:spPr>
      </p:pic>
      <p:sp>
        <p:nvSpPr>
          <p:cNvPr id="2" name="Espace réservé du numéro de diapositive 1">
            <a:extLst>
              <a:ext uri="{FF2B5EF4-FFF2-40B4-BE49-F238E27FC236}">
                <a16:creationId xmlns:a16="http://schemas.microsoft.com/office/drawing/2014/main" id="{38E6E179-509E-1149-871A-2E09F5E7ADD6}"/>
              </a:ext>
            </a:extLst>
          </p:cNvPr>
          <p:cNvSpPr>
            <a:spLocks noGrp="1"/>
          </p:cNvSpPr>
          <p:nvPr>
            <p:ph type="sldNum" sz="quarter" idx="12"/>
          </p:nvPr>
        </p:nvSpPr>
        <p:spPr/>
        <p:txBody>
          <a:bodyPr/>
          <a:lstStyle/>
          <a:p>
            <a:fld id="{C1F279EB-0D07-AB47-B72B-F4F0FF081C94}" type="slidenum">
              <a:rPr lang="fr-FR" smtClean="0"/>
              <a:t>9</a:t>
            </a:fld>
            <a:endParaRPr lang="fr-FR"/>
          </a:p>
        </p:txBody>
      </p:sp>
    </p:spTree>
    <p:extLst>
      <p:ext uri="{BB962C8B-B14F-4D97-AF65-F5344CB8AC3E}">
        <p14:creationId xmlns:p14="http://schemas.microsoft.com/office/powerpoint/2010/main" val="40845214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8B0BE-8876-FB4C-BF12-5702E06F0E8F}"/>
              </a:ext>
            </a:extLst>
          </p:cNvPr>
          <p:cNvSpPr>
            <a:spLocks noGrp="1"/>
          </p:cNvSpPr>
          <p:nvPr>
            <p:ph type="title"/>
          </p:nvPr>
        </p:nvSpPr>
        <p:spPr/>
        <p:txBody>
          <a:bodyPr/>
          <a:lstStyle/>
          <a:p>
            <a:r>
              <a:rPr lang="fr-FR" dirty="0"/>
              <a:t>le genre et le nombre d’un groupe nominal</a:t>
            </a:r>
          </a:p>
        </p:txBody>
      </p:sp>
      <p:pic>
        <p:nvPicPr>
          <p:cNvPr id="5" name="Image 4">
            <a:extLst>
              <a:ext uri="{FF2B5EF4-FFF2-40B4-BE49-F238E27FC236}">
                <a16:creationId xmlns:a16="http://schemas.microsoft.com/office/drawing/2014/main" id="{AA118166-361B-024B-8018-B3F1BC704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208" y="3559522"/>
            <a:ext cx="1329589" cy="1741836"/>
          </a:xfrm>
          <a:prstGeom prst="rect">
            <a:avLst/>
          </a:prstGeom>
        </p:spPr>
      </p:pic>
      <p:pic>
        <p:nvPicPr>
          <p:cNvPr id="7" name="Image 6">
            <a:extLst>
              <a:ext uri="{FF2B5EF4-FFF2-40B4-BE49-F238E27FC236}">
                <a16:creationId xmlns:a16="http://schemas.microsoft.com/office/drawing/2014/main" id="{1B9E7AA1-B010-AE4B-B85E-0489047C12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8407" y="2630049"/>
            <a:ext cx="1798337" cy="2305051"/>
          </a:xfrm>
          <a:prstGeom prst="rect">
            <a:avLst/>
          </a:prstGeom>
        </p:spPr>
      </p:pic>
      <p:pic>
        <p:nvPicPr>
          <p:cNvPr id="9" name="Image 8">
            <a:extLst>
              <a:ext uri="{FF2B5EF4-FFF2-40B4-BE49-F238E27FC236}">
                <a16:creationId xmlns:a16="http://schemas.microsoft.com/office/drawing/2014/main" id="{E52F5307-83D0-C344-A1BF-BB45A4C7A9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8384" y="1831098"/>
            <a:ext cx="1283271" cy="1597902"/>
          </a:xfrm>
          <a:prstGeom prst="rect">
            <a:avLst/>
          </a:prstGeom>
        </p:spPr>
      </p:pic>
      <p:pic>
        <p:nvPicPr>
          <p:cNvPr id="11" name="Image 10">
            <a:extLst>
              <a:ext uri="{FF2B5EF4-FFF2-40B4-BE49-F238E27FC236}">
                <a16:creationId xmlns:a16="http://schemas.microsoft.com/office/drawing/2014/main" id="{8FCD9C5D-A95A-EE4C-B1DF-9646FB40A9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1667" y="1831098"/>
            <a:ext cx="1319130" cy="1741835"/>
          </a:xfrm>
          <a:prstGeom prst="rect">
            <a:avLst/>
          </a:prstGeom>
        </p:spPr>
      </p:pic>
      <p:pic>
        <p:nvPicPr>
          <p:cNvPr id="12" name="Image 11">
            <a:extLst>
              <a:ext uri="{FF2B5EF4-FFF2-40B4-BE49-F238E27FC236}">
                <a16:creationId xmlns:a16="http://schemas.microsoft.com/office/drawing/2014/main" id="{3DE5B820-5013-E64F-BDDE-C7455D1CC108}"/>
              </a:ext>
            </a:extLst>
          </p:cNvPr>
          <p:cNvPicPr>
            <a:picLocks noChangeAspect="1"/>
          </p:cNvPicPr>
          <p:nvPr/>
        </p:nvPicPr>
        <p:blipFill>
          <a:blip r:embed="rId6"/>
          <a:stretch>
            <a:fillRect/>
          </a:stretch>
        </p:blipFill>
        <p:spPr>
          <a:xfrm>
            <a:off x="5476044" y="5342106"/>
            <a:ext cx="1790700" cy="736600"/>
          </a:xfrm>
          <a:prstGeom prst="rect">
            <a:avLst/>
          </a:prstGeom>
        </p:spPr>
      </p:pic>
      <p:pic>
        <p:nvPicPr>
          <p:cNvPr id="13" name="Image 12">
            <a:extLst>
              <a:ext uri="{FF2B5EF4-FFF2-40B4-BE49-F238E27FC236}">
                <a16:creationId xmlns:a16="http://schemas.microsoft.com/office/drawing/2014/main" id="{B0544088-A5D0-EA4A-ABB1-1AF3557188E1}"/>
              </a:ext>
            </a:extLst>
          </p:cNvPr>
          <p:cNvPicPr>
            <a:picLocks noChangeAspect="1"/>
          </p:cNvPicPr>
          <p:nvPr/>
        </p:nvPicPr>
        <p:blipFill>
          <a:blip r:embed="rId7"/>
          <a:stretch>
            <a:fillRect/>
          </a:stretch>
        </p:blipFill>
        <p:spPr>
          <a:xfrm>
            <a:off x="921667" y="5506869"/>
            <a:ext cx="1675667" cy="784028"/>
          </a:xfrm>
          <a:prstGeom prst="rect">
            <a:avLst/>
          </a:prstGeom>
        </p:spPr>
      </p:pic>
      <p:pic>
        <p:nvPicPr>
          <p:cNvPr id="15" name="Image 14">
            <a:extLst>
              <a:ext uri="{FF2B5EF4-FFF2-40B4-BE49-F238E27FC236}">
                <a16:creationId xmlns:a16="http://schemas.microsoft.com/office/drawing/2014/main" id="{D44A021B-6C4F-4D4F-998F-48E946117E0C}"/>
              </a:ext>
            </a:extLst>
          </p:cNvPr>
          <p:cNvPicPr>
            <a:picLocks noChangeAspect="1"/>
          </p:cNvPicPr>
          <p:nvPr/>
        </p:nvPicPr>
        <p:blipFill>
          <a:blip r:embed="rId8"/>
          <a:stretch>
            <a:fillRect/>
          </a:stretch>
        </p:blipFill>
        <p:spPr>
          <a:xfrm>
            <a:off x="3140245" y="5341578"/>
            <a:ext cx="1313352" cy="1004328"/>
          </a:xfrm>
          <a:prstGeom prst="rect">
            <a:avLst/>
          </a:prstGeom>
        </p:spPr>
      </p:pic>
      <p:pic>
        <p:nvPicPr>
          <p:cNvPr id="16" name="Image 15">
            <a:extLst>
              <a:ext uri="{FF2B5EF4-FFF2-40B4-BE49-F238E27FC236}">
                <a16:creationId xmlns:a16="http://schemas.microsoft.com/office/drawing/2014/main" id="{A296524F-EB5A-314D-8E18-9A33E466AC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8384" y="3580250"/>
            <a:ext cx="1329589" cy="1741836"/>
          </a:xfrm>
          <a:prstGeom prst="rect">
            <a:avLst/>
          </a:prstGeom>
        </p:spPr>
      </p:pic>
    </p:spTree>
    <p:extLst>
      <p:ext uri="{BB962C8B-B14F-4D97-AF65-F5344CB8AC3E}">
        <p14:creationId xmlns:p14="http://schemas.microsoft.com/office/powerpoint/2010/main" val="3961359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8B0BE-8876-FB4C-BF12-5702E06F0E8F}"/>
              </a:ext>
            </a:extLst>
          </p:cNvPr>
          <p:cNvSpPr>
            <a:spLocks noGrp="1"/>
          </p:cNvSpPr>
          <p:nvPr>
            <p:ph type="title"/>
          </p:nvPr>
        </p:nvSpPr>
        <p:spPr/>
        <p:txBody>
          <a:bodyPr/>
          <a:lstStyle/>
          <a:p>
            <a:r>
              <a:rPr lang="fr-FR" dirty="0"/>
              <a:t>les groupes verbaux classés</a:t>
            </a:r>
          </a:p>
        </p:txBody>
      </p:sp>
      <p:pic>
        <p:nvPicPr>
          <p:cNvPr id="4" name="Image 3">
            <a:extLst>
              <a:ext uri="{FF2B5EF4-FFF2-40B4-BE49-F238E27FC236}">
                <a16:creationId xmlns:a16="http://schemas.microsoft.com/office/drawing/2014/main" id="{161F71B6-7855-3C48-A789-D745D9046E84}"/>
              </a:ext>
            </a:extLst>
          </p:cNvPr>
          <p:cNvPicPr>
            <a:picLocks noChangeAspect="1"/>
          </p:cNvPicPr>
          <p:nvPr/>
        </p:nvPicPr>
        <p:blipFill>
          <a:blip r:embed="rId2"/>
          <a:stretch>
            <a:fillRect/>
          </a:stretch>
        </p:blipFill>
        <p:spPr>
          <a:xfrm>
            <a:off x="838200" y="1828800"/>
            <a:ext cx="2705100" cy="3606800"/>
          </a:xfrm>
          <a:prstGeom prst="rect">
            <a:avLst/>
          </a:prstGeom>
        </p:spPr>
      </p:pic>
      <p:pic>
        <p:nvPicPr>
          <p:cNvPr id="8" name="Image 7">
            <a:extLst>
              <a:ext uri="{FF2B5EF4-FFF2-40B4-BE49-F238E27FC236}">
                <a16:creationId xmlns:a16="http://schemas.microsoft.com/office/drawing/2014/main" id="{9C2B9B49-6FAE-4147-AE94-73F66764DAE7}"/>
              </a:ext>
            </a:extLst>
          </p:cNvPr>
          <p:cNvPicPr>
            <a:picLocks noChangeAspect="1"/>
          </p:cNvPicPr>
          <p:nvPr/>
        </p:nvPicPr>
        <p:blipFill>
          <a:blip r:embed="rId3"/>
          <a:stretch>
            <a:fillRect/>
          </a:stretch>
        </p:blipFill>
        <p:spPr>
          <a:xfrm>
            <a:off x="4176879" y="1828800"/>
            <a:ext cx="3838241" cy="1183217"/>
          </a:xfrm>
          <a:prstGeom prst="rect">
            <a:avLst/>
          </a:prstGeom>
        </p:spPr>
      </p:pic>
      <p:pic>
        <p:nvPicPr>
          <p:cNvPr id="14" name="Image 13">
            <a:extLst>
              <a:ext uri="{FF2B5EF4-FFF2-40B4-BE49-F238E27FC236}">
                <a16:creationId xmlns:a16="http://schemas.microsoft.com/office/drawing/2014/main" id="{F09F31AA-38FD-4645-9600-05F5A794DD08}"/>
              </a:ext>
            </a:extLst>
          </p:cNvPr>
          <p:cNvPicPr>
            <a:picLocks noChangeAspect="1"/>
          </p:cNvPicPr>
          <p:nvPr/>
        </p:nvPicPr>
        <p:blipFill>
          <a:blip r:embed="rId4"/>
          <a:stretch>
            <a:fillRect/>
          </a:stretch>
        </p:blipFill>
        <p:spPr>
          <a:xfrm>
            <a:off x="4176879" y="3251199"/>
            <a:ext cx="4876175" cy="1325562"/>
          </a:xfrm>
          <a:prstGeom prst="rect">
            <a:avLst/>
          </a:prstGeom>
        </p:spPr>
      </p:pic>
      <p:pic>
        <p:nvPicPr>
          <p:cNvPr id="18" name="Image 17">
            <a:extLst>
              <a:ext uri="{FF2B5EF4-FFF2-40B4-BE49-F238E27FC236}">
                <a16:creationId xmlns:a16="http://schemas.microsoft.com/office/drawing/2014/main" id="{842D559A-757C-BD48-82E5-9D75B07CE97A}"/>
              </a:ext>
            </a:extLst>
          </p:cNvPr>
          <p:cNvPicPr>
            <a:picLocks noChangeAspect="1"/>
          </p:cNvPicPr>
          <p:nvPr/>
        </p:nvPicPr>
        <p:blipFill>
          <a:blip r:embed="rId5"/>
          <a:stretch>
            <a:fillRect/>
          </a:stretch>
        </p:blipFill>
        <p:spPr>
          <a:xfrm>
            <a:off x="4176879" y="4807475"/>
            <a:ext cx="4876174" cy="962403"/>
          </a:xfrm>
          <a:prstGeom prst="rect">
            <a:avLst/>
          </a:prstGeom>
        </p:spPr>
      </p:pic>
      <p:pic>
        <p:nvPicPr>
          <p:cNvPr id="20" name="Image 19">
            <a:extLst>
              <a:ext uri="{FF2B5EF4-FFF2-40B4-BE49-F238E27FC236}">
                <a16:creationId xmlns:a16="http://schemas.microsoft.com/office/drawing/2014/main" id="{9B9BCBE0-3A63-7A49-99A7-2D1AE33384A7}"/>
              </a:ext>
            </a:extLst>
          </p:cNvPr>
          <p:cNvPicPr>
            <a:picLocks noChangeAspect="1"/>
          </p:cNvPicPr>
          <p:nvPr/>
        </p:nvPicPr>
        <p:blipFill>
          <a:blip r:embed="rId6"/>
          <a:stretch>
            <a:fillRect/>
          </a:stretch>
        </p:blipFill>
        <p:spPr>
          <a:xfrm>
            <a:off x="8597190" y="1648815"/>
            <a:ext cx="3073400" cy="1363202"/>
          </a:xfrm>
          <a:prstGeom prst="rect">
            <a:avLst/>
          </a:prstGeom>
        </p:spPr>
      </p:pic>
    </p:spTree>
    <p:extLst>
      <p:ext uri="{BB962C8B-B14F-4D97-AF65-F5344CB8AC3E}">
        <p14:creationId xmlns:p14="http://schemas.microsoft.com/office/powerpoint/2010/main" val="23709627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92FAF-AA8A-1D44-9CE2-601762945757}"/>
              </a:ext>
            </a:extLst>
          </p:cNvPr>
          <p:cNvSpPr>
            <a:spLocks noGrp="1"/>
          </p:cNvSpPr>
          <p:nvPr>
            <p:ph type="title"/>
          </p:nvPr>
        </p:nvSpPr>
        <p:spPr>
          <a:xfrm>
            <a:off x="1024127" y="585216"/>
            <a:ext cx="9843742" cy="910166"/>
          </a:xfrm>
        </p:spPr>
        <p:txBody>
          <a:bodyPr>
            <a:normAutofit/>
          </a:bodyPr>
          <a:lstStyle/>
          <a:p>
            <a:r>
              <a:rPr lang="fr-FR" dirty="0"/>
              <a:t>les groupes circonstanciels classés</a:t>
            </a:r>
          </a:p>
        </p:txBody>
      </p:sp>
      <p:pic>
        <p:nvPicPr>
          <p:cNvPr id="5" name="Image 4">
            <a:extLst>
              <a:ext uri="{FF2B5EF4-FFF2-40B4-BE49-F238E27FC236}">
                <a16:creationId xmlns:a16="http://schemas.microsoft.com/office/drawing/2014/main" id="{CDFA22E7-A6A8-3A49-B9FD-E6B50C773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356" y="1373188"/>
            <a:ext cx="1626400" cy="2055812"/>
          </a:xfrm>
          <a:prstGeom prst="rect">
            <a:avLst/>
          </a:prstGeom>
        </p:spPr>
      </p:pic>
      <p:pic>
        <p:nvPicPr>
          <p:cNvPr id="7" name="Image 6">
            <a:extLst>
              <a:ext uri="{FF2B5EF4-FFF2-40B4-BE49-F238E27FC236}">
                <a16:creationId xmlns:a16="http://schemas.microsoft.com/office/drawing/2014/main" id="{93064B2D-88BF-5149-A3F9-60A04706D5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0044" y="1373188"/>
            <a:ext cx="2064712" cy="2732506"/>
          </a:xfrm>
          <a:prstGeom prst="rect">
            <a:avLst/>
          </a:prstGeom>
        </p:spPr>
      </p:pic>
      <p:pic>
        <p:nvPicPr>
          <p:cNvPr id="9" name="Image 8">
            <a:extLst>
              <a:ext uri="{FF2B5EF4-FFF2-40B4-BE49-F238E27FC236}">
                <a16:creationId xmlns:a16="http://schemas.microsoft.com/office/drawing/2014/main" id="{D106AA50-5FCB-8F4F-8106-CB52D449A8D2}"/>
              </a:ext>
            </a:extLst>
          </p:cNvPr>
          <p:cNvPicPr>
            <a:picLocks noChangeAspect="1"/>
          </p:cNvPicPr>
          <p:nvPr/>
        </p:nvPicPr>
        <p:blipFill>
          <a:blip r:embed="rId4"/>
          <a:stretch>
            <a:fillRect/>
          </a:stretch>
        </p:blipFill>
        <p:spPr>
          <a:xfrm>
            <a:off x="541866" y="3594980"/>
            <a:ext cx="3860554" cy="842083"/>
          </a:xfrm>
          <a:prstGeom prst="rect">
            <a:avLst/>
          </a:prstGeom>
        </p:spPr>
      </p:pic>
      <p:pic>
        <p:nvPicPr>
          <p:cNvPr id="11" name="Image 10">
            <a:extLst>
              <a:ext uri="{FF2B5EF4-FFF2-40B4-BE49-F238E27FC236}">
                <a16:creationId xmlns:a16="http://schemas.microsoft.com/office/drawing/2014/main" id="{272DC3EC-7C1A-9E4B-B483-34386E960517}"/>
              </a:ext>
            </a:extLst>
          </p:cNvPr>
          <p:cNvPicPr>
            <a:picLocks noChangeAspect="1"/>
          </p:cNvPicPr>
          <p:nvPr/>
        </p:nvPicPr>
        <p:blipFill>
          <a:blip r:embed="rId5"/>
          <a:stretch>
            <a:fillRect/>
          </a:stretch>
        </p:blipFill>
        <p:spPr>
          <a:xfrm>
            <a:off x="541866" y="5523441"/>
            <a:ext cx="3913718" cy="910167"/>
          </a:xfrm>
          <a:prstGeom prst="rect">
            <a:avLst/>
          </a:prstGeom>
        </p:spPr>
      </p:pic>
      <p:pic>
        <p:nvPicPr>
          <p:cNvPr id="13" name="Image 12">
            <a:extLst>
              <a:ext uri="{FF2B5EF4-FFF2-40B4-BE49-F238E27FC236}">
                <a16:creationId xmlns:a16="http://schemas.microsoft.com/office/drawing/2014/main" id="{FEC4BE34-3BF7-E943-A8A7-7D621CE7D375}"/>
              </a:ext>
            </a:extLst>
          </p:cNvPr>
          <p:cNvPicPr>
            <a:picLocks noChangeAspect="1"/>
          </p:cNvPicPr>
          <p:nvPr/>
        </p:nvPicPr>
        <p:blipFill>
          <a:blip r:embed="rId6"/>
          <a:stretch>
            <a:fillRect/>
          </a:stretch>
        </p:blipFill>
        <p:spPr>
          <a:xfrm>
            <a:off x="541866" y="4515378"/>
            <a:ext cx="3860554" cy="817914"/>
          </a:xfrm>
          <a:prstGeom prst="rect">
            <a:avLst/>
          </a:prstGeom>
        </p:spPr>
      </p:pic>
      <p:pic>
        <p:nvPicPr>
          <p:cNvPr id="4" name="Image 3">
            <a:extLst>
              <a:ext uri="{FF2B5EF4-FFF2-40B4-BE49-F238E27FC236}">
                <a16:creationId xmlns:a16="http://schemas.microsoft.com/office/drawing/2014/main" id="{BEC19720-17A9-CC44-A8F0-0A950425D7C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86231" y="4264608"/>
            <a:ext cx="2786288" cy="913872"/>
          </a:xfrm>
          <a:prstGeom prst="rect">
            <a:avLst/>
          </a:prstGeom>
        </p:spPr>
      </p:pic>
      <p:pic>
        <p:nvPicPr>
          <p:cNvPr id="8" name="Image 7">
            <a:extLst>
              <a:ext uri="{FF2B5EF4-FFF2-40B4-BE49-F238E27FC236}">
                <a16:creationId xmlns:a16="http://schemas.microsoft.com/office/drawing/2014/main" id="{53946ED5-14CE-C04F-A0DE-AE5BDA8E8B5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86231" y="5428776"/>
            <a:ext cx="3333113" cy="1099495"/>
          </a:xfrm>
          <a:prstGeom prst="rect">
            <a:avLst/>
          </a:prstGeom>
        </p:spPr>
      </p:pic>
    </p:spTree>
    <p:extLst>
      <p:ext uri="{BB962C8B-B14F-4D97-AF65-F5344CB8AC3E}">
        <p14:creationId xmlns:p14="http://schemas.microsoft.com/office/powerpoint/2010/main" val="15407312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E334E-C2A7-B341-ABBB-E12912C3A2C8}"/>
              </a:ext>
            </a:extLst>
          </p:cNvPr>
          <p:cNvSpPr>
            <a:spLocks noGrp="1"/>
          </p:cNvSpPr>
          <p:nvPr>
            <p:ph type="title"/>
          </p:nvPr>
        </p:nvSpPr>
        <p:spPr>
          <a:xfrm>
            <a:off x="905624" y="243902"/>
            <a:ext cx="8868571" cy="1085551"/>
          </a:xfrm>
        </p:spPr>
        <p:txBody>
          <a:bodyPr/>
          <a:lstStyle/>
          <a:p>
            <a:r>
              <a:rPr lang="fr-FR" dirty="0"/>
              <a:t>L’écriture d’une phrase à contrainte</a:t>
            </a:r>
          </a:p>
        </p:txBody>
      </p:sp>
      <p:grpSp>
        <p:nvGrpSpPr>
          <p:cNvPr id="3" name="Groupe 2">
            <a:extLst>
              <a:ext uri="{FF2B5EF4-FFF2-40B4-BE49-F238E27FC236}">
                <a16:creationId xmlns:a16="http://schemas.microsoft.com/office/drawing/2014/main" id="{9423FE37-1EED-1D45-812C-304A84B162C5}"/>
              </a:ext>
            </a:extLst>
          </p:cNvPr>
          <p:cNvGrpSpPr/>
          <p:nvPr/>
        </p:nvGrpSpPr>
        <p:grpSpPr>
          <a:xfrm>
            <a:off x="586317" y="1342013"/>
            <a:ext cx="5847494" cy="5463251"/>
            <a:chOff x="586317" y="1342013"/>
            <a:chExt cx="5847494" cy="5463251"/>
          </a:xfrm>
        </p:grpSpPr>
        <p:pic>
          <p:nvPicPr>
            <p:cNvPr id="5" name="Image 4">
              <a:extLst>
                <a:ext uri="{FF2B5EF4-FFF2-40B4-BE49-F238E27FC236}">
                  <a16:creationId xmlns:a16="http://schemas.microsoft.com/office/drawing/2014/main" id="{E1C8E0ED-A14D-394D-A102-BE5F465A81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317" y="1435631"/>
              <a:ext cx="1699683" cy="1624632"/>
            </a:xfrm>
            <a:prstGeom prst="rect">
              <a:avLst/>
            </a:prstGeom>
          </p:spPr>
        </p:pic>
        <p:pic>
          <p:nvPicPr>
            <p:cNvPr id="7" name="Image 6">
              <a:extLst>
                <a:ext uri="{FF2B5EF4-FFF2-40B4-BE49-F238E27FC236}">
                  <a16:creationId xmlns:a16="http://schemas.microsoft.com/office/drawing/2014/main" id="{B1AD64DB-3F58-8442-A959-44248592D5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1342013"/>
              <a:ext cx="1996040" cy="1811867"/>
            </a:xfrm>
            <a:prstGeom prst="rect">
              <a:avLst/>
            </a:prstGeom>
          </p:spPr>
        </p:pic>
        <p:pic>
          <p:nvPicPr>
            <p:cNvPr id="9" name="Image 8">
              <a:extLst>
                <a:ext uri="{FF2B5EF4-FFF2-40B4-BE49-F238E27FC236}">
                  <a16:creationId xmlns:a16="http://schemas.microsoft.com/office/drawing/2014/main" id="{A6055279-8422-914B-8C5F-D58794956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3923" y="1423070"/>
              <a:ext cx="1899888" cy="1782671"/>
            </a:xfrm>
            <a:prstGeom prst="rect">
              <a:avLst/>
            </a:prstGeom>
          </p:spPr>
        </p:pic>
        <p:pic>
          <p:nvPicPr>
            <p:cNvPr id="10" name="Image 9">
              <a:extLst>
                <a:ext uri="{FF2B5EF4-FFF2-40B4-BE49-F238E27FC236}">
                  <a16:creationId xmlns:a16="http://schemas.microsoft.com/office/drawing/2014/main" id="{78C26B86-0F1E-3C4D-813A-28AC4E82A4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0845" y="3024350"/>
              <a:ext cx="1090062" cy="1456369"/>
            </a:xfrm>
            <a:prstGeom prst="rect">
              <a:avLst/>
            </a:prstGeom>
          </p:spPr>
        </p:pic>
        <p:pic>
          <p:nvPicPr>
            <p:cNvPr id="11" name="Image 10">
              <a:extLst>
                <a:ext uri="{FF2B5EF4-FFF2-40B4-BE49-F238E27FC236}">
                  <a16:creationId xmlns:a16="http://schemas.microsoft.com/office/drawing/2014/main" id="{F5B7705B-64A7-504C-B707-24C291D182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111111" y="5707153"/>
              <a:ext cx="881890" cy="1098111"/>
            </a:xfrm>
            <a:prstGeom prst="rect">
              <a:avLst/>
            </a:prstGeom>
          </p:spPr>
        </p:pic>
        <p:pic>
          <p:nvPicPr>
            <p:cNvPr id="12" name="Image 11">
              <a:extLst>
                <a:ext uri="{FF2B5EF4-FFF2-40B4-BE49-F238E27FC236}">
                  <a16:creationId xmlns:a16="http://schemas.microsoft.com/office/drawing/2014/main" id="{7D52C829-1201-0F46-ABEF-913519650E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1050845" y="4393925"/>
              <a:ext cx="1002421" cy="1313228"/>
            </a:xfrm>
            <a:prstGeom prst="rect">
              <a:avLst/>
            </a:prstGeom>
          </p:spPr>
        </p:pic>
        <p:pic>
          <p:nvPicPr>
            <p:cNvPr id="13" name="Image 12">
              <a:extLst>
                <a:ext uri="{FF2B5EF4-FFF2-40B4-BE49-F238E27FC236}">
                  <a16:creationId xmlns:a16="http://schemas.microsoft.com/office/drawing/2014/main" id="{C12D1BE9-E342-764D-9761-85B7A5D4B1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31377" y="3205741"/>
              <a:ext cx="1268567" cy="1678863"/>
            </a:xfrm>
            <a:prstGeom prst="rect">
              <a:avLst/>
            </a:prstGeom>
          </p:spPr>
        </p:pic>
      </p:grpSp>
      <p:pic>
        <p:nvPicPr>
          <p:cNvPr id="15" name="Image 14">
            <a:extLst>
              <a:ext uri="{FF2B5EF4-FFF2-40B4-BE49-F238E27FC236}">
                <a16:creationId xmlns:a16="http://schemas.microsoft.com/office/drawing/2014/main" id="{7D90DBCA-E032-A441-A9C1-375CAE9E48E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a:off x="5563883" y="1541636"/>
            <a:ext cx="1672121" cy="8358057"/>
          </a:xfrm>
          <a:prstGeom prst="rect">
            <a:avLst/>
          </a:prstGeom>
        </p:spPr>
      </p:pic>
    </p:spTree>
    <p:extLst>
      <p:ext uri="{BB962C8B-B14F-4D97-AF65-F5344CB8AC3E}">
        <p14:creationId xmlns:p14="http://schemas.microsoft.com/office/powerpoint/2010/main" val="35026687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303DC11-A98D-2C4B-B593-C5BF27049A1B}"/>
              </a:ext>
            </a:extLst>
          </p:cNvPr>
          <p:cNvSpPr>
            <a:spLocks noGrp="1"/>
          </p:cNvSpPr>
          <p:nvPr>
            <p:ph type="sldNum" sz="quarter" idx="12"/>
          </p:nvPr>
        </p:nvSpPr>
        <p:spPr/>
        <p:txBody>
          <a:bodyPr/>
          <a:lstStyle/>
          <a:p>
            <a:fld id="{C1F279EB-0D07-AB47-B72B-F4F0FF081C94}" type="slidenum">
              <a:rPr lang="fr-FR" smtClean="0"/>
              <a:t>94</a:t>
            </a:fld>
            <a:endParaRPr lang="fr-FR"/>
          </a:p>
        </p:txBody>
      </p:sp>
      <p:pic>
        <p:nvPicPr>
          <p:cNvPr id="5" name="Image 4">
            <a:extLst>
              <a:ext uri="{FF2B5EF4-FFF2-40B4-BE49-F238E27FC236}">
                <a16:creationId xmlns:a16="http://schemas.microsoft.com/office/drawing/2014/main" id="{DAA6A90F-1026-3642-99AD-2DF4981B2A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9711" y="428532"/>
            <a:ext cx="6935684" cy="6000935"/>
          </a:xfrm>
          <a:prstGeom prst="rect">
            <a:avLst/>
          </a:prstGeom>
          <a:ln>
            <a:solidFill>
              <a:schemeClr val="tx1"/>
            </a:solidFill>
          </a:ln>
        </p:spPr>
      </p:pic>
      <p:sp>
        <p:nvSpPr>
          <p:cNvPr id="6" name="Titre 1">
            <a:extLst>
              <a:ext uri="{FF2B5EF4-FFF2-40B4-BE49-F238E27FC236}">
                <a16:creationId xmlns:a16="http://schemas.microsoft.com/office/drawing/2014/main" id="{DE659CEB-DC1F-BF41-B1D7-FE90DF876837}"/>
              </a:ext>
            </a:extLst>
          </p:cNvPr>
          <p:cNvSpPr>
            <a:spLocks noGrp="1"/>
          </p:cNvSpPr>
          <p:nvPr>
            <p:ph type="title"/>
          </p:nvPr>
        </p:nvSpPr>
        <p:spPr>
          <a:xfrm>
            <a:off x="1024128" y="585216"/>
            <a:ext cx="3720867" cy="1058233"/>
          </a:xfrm>
        </p:spPr>
        <p:txBody>
          <a:bodyPr>
            <a:normAutofit fontScale="90000"/>
          </a:bodyPr>
          <a:lstStyle/>
          <a:p>
            <a:pPr algn="l"/>
            <a:r>
              <a:rPr lang="fr-FR" dirty="0"/>
              <a:t>Les régularités flexionnelles</a:t>
            </a:r>
          </a:p>
        </p:txBody>
      </p:sp>
      <p:sp>
        <p:nvSpPr>
          <p:cNvPr id="7" name="ZoneTexte 6">
            <a:extLst>
              <a:ext uri="{FF2B5EF4-FFF2-40B4-BE49-F238E27FC236}">
                <a16:creationId xmlns:a16="http://schemas.microsoft.com/office/drawing/2014/main" id="{FE875D72-A62D-354D-95DB-C62259E81E42}"/>
              </a:ext>
            </a:extLst>
          </p:cNvPr>
          <p:cNvSpPr txBox="1"/>
          <p:nvPr/>
        </p:nvSpPr>
        <p:spPr>
          <a:xfrm>
            <a:off x="469557" y="2125362"/>
            <a:ext cx="4275438" cy="1015663"/>
          </a:xfrm>
          <a:prstGeom prst="rect">
            <a:avLst/>
          </a:prstGeom>
          <a:noFill/>
        </p:spPr>
        <p:txBody>
          <a:bodyPr wrap="square" rtlCol="0">
            <a:spAutoFit/>
          </a:bodyPr>
          <a:lstStyle/>
          <a:p>
            <a:r>
              <a:rPr lang="fr-FR" sz="2000" dirty="0">
                <a:latin typeface="Bell MT" panose="02020503060305020303" pitchFamily="18" charset="77"/>
              </a:rPr>
              <a:t>1/ </a:t>
            </a:r>
            <a:r>
              <a:rPr lang="fr-FR" sz="2000" b="1" dirty="0">
                <a:latin typeface="Bell MT" panose="02020503060305020303" pitchFamily="18" charset="77"/>
              </a:rPr>
              <a:t>Collecter</a:t>
            </a:r>
            <a:r>
              <a:rPr lang="fr-FR" sz="2000" dirty="0">
                <a:latin typeface="Bell MT" panose="02020503060305020303" pitchFamily="18" charset="77"/>
              </a:rPr>
              <a:t> des verbes avec un groupe sujet (personne) identifiée : ici, 1</a:t>
            </a:r>
            <a:r>
              <a:rPr lang="fr-FR" sz="2000" baseline="30000" dirty="0">
                <a:latin typeface="Bell MT" panose="02020503060305020303" pitchFamily="18" charset="77"/>
              </a:rPr>
              <a:t>ère</a:t>
            </a:r>
            <a:r>
              <a:rPr lang="fr-FR" sz="2000" dirty="0">
                <a:latin typeface="Bell MT" panose="02020503060305020303" pitchFamily="18" charset="77"/>
              </a:rPr>
              <a:t> puis 2</a:t>
            </a:r>
            <a:r>
              <a:rPr lang="fr-FR" sz="2000" baseline="30000" dirty="0">
                <a:latin typeface="Bell MT" panose="02020503060305020303" pitchFamily="18" charset="77"/>
              </a:rPr>
              <a:t>ème</a:t>
            </a:r>
            <a:r>
              <a:rPr lang="fr-FR" sz="2000" dirty="0">
                <a:latin typeface="Bell MT" panose="02020503060305020303" pitchFamily="18" charset="77"/>
              </a:rPr>
              <a:t>personne du pluriel.</a:t>
            </a:r>
          </a:p>
        </p:txBody>
      </p:sp>
      <p:sp>
        <p:nvSpPr>
          <p:cNvPr id="8" name="ZoneTexte 7">
            <a:extLst>
              <a:ext uri="{FF2B5EF4-FFF2-40B4-BE49-F238E27FC236}">
                <a16:creationId xmlns:a16="http://schemas.microsoft.com/office/drawing/2014/main" id="{95821712-4B98-5748-B1E4-A3B28C5D837F}"/>
              </a:ext>
            </a:extLst>
          </p:cNvPr>
          <p:cNvSpPr txBox="1"/>
          <p:nvPr/>
        </p:nvSpPr>
        <p:spPr>
          <a:xfrm>
            <a:off x="469557" y="3622239"/>
            <a:ext cx="4275438" cy="1015663"/>
          </a:xfrm>
          <a:prstGeom prst="rect">
            <a:avLst/>
          </a:prstGeom>
          <a:noFill/>
        </p:spPr>
        <p:txBody>
          <a:bodyPr wrap="square" rtlCol="0">
            <a:spAutoFit/>
          </a:bodyPr>
          <a:lstStyle/>
          <a:p>
            <a:r>
              <a:rPr lang="fr-FR" sz="2000" dirty="0">
                <a:latin typeface="Bell MT" panose="02020503060305020303" pitchFamily="18" charset="77"/>
              </a:rPr>
              <a:t>2/ </a:t>
            </a:r>
            <a:r>
              <a:rPr lang="fr-FR" sz="2000" b="1" dirty="0">
                <a:latin typeface="Bell MT" panose="02020503060305020303" pitchFamily="18" charset="77"/>
              </a:rPr>
              <a:t>Écrire </a:t>
            </a:r>
            <a:r>
              <a:rPr lang="fr-FR" sz="2000" dirty="0">
                <a:latin typeface="Bell MT" panose="02020503060305020303" pitchFamily="18" charset="77"/>
              </a:rPr>
              <a:t>un verbe sur chaque bandelette de papier (une lettre par case), les </a:t>
            </a:r>
            <a:r>
              <a:rPr lang="fr-FR" sz="2000" b="1" dirty="0">
                <a:latin typeface="Bell MT" panose="02020503060305020303" pitchFamily="18" charset="77"/>
              </a:rPr>
              <a:t>découper</a:t>
            </a:r>
            <a:r>
              <a:rPr lang="fr-FR" sz="2000" dirty="0">
                <a:latin typeface="Bell MT" panose="02020503060305020303" pitchFamily="18" charset="77"/>
              </a:rPr>
              <a:t> pour les </a:t>
            </a:r>
            <a:r>
              <a:rPr lang="fr-FR" sz="2000" b="1" dirty="0">
                <a:latin typeface="Bell MT" panose="02020503060305020303" pitchFamily="18" charset="77"/>
              </a:rPr>
              <a:t>aligner.</a:t>
            </a:r>
          </a:p>
        </p:txBody>
      </p:sp>
      <p:sp>
        <p:nvSpPr>
          <p:cNvPr id="9" name="ZoneTexte 8">
            <a:extLst>
              <a:ext uri="{FF2B5EF4-FFF2-40B4-BE49-F238E27FC236}">
                <a16:creationId xmlns:a16="http://schemas.microsoft.com/office/drawing/2014/main" id="{75466A29-BB02-F64C-BA35-98AFE1C86576}"/>
              </a:ext>
            </a:extLst>
          </p:cNvPr>
          <p:cNvSpPr txBox="1"/>
          <p:nvPr/>
        </p:nvSpPr>
        <p:spPr>
          <a:xfrm>
            <a:off x="469557" y="5119815"/>
            <a:ext cx="4275438" cy="707886"/>
          </a:xfrm>
          <a:prstGeom prst="rect">
            <a:avLst/>
          </a:prstGeom>
          <a:noFill/>
        </p:spPr>
        <p:txBody>
          <a:bodyPr wrap="square" rtlCol="0">
            <a:spAutoFit/>
          </a:bodyPr>
          <a:lstStyle/>
          <a:p>
            <a:r>
              <a:rPr lang="fr-FR" sz="2000" dirty="0">
                <a:latin typeface="Bell MT" panose="02020503060305020303" pitchFamily="18" charset="77"/>
              </a:rPr>
              <a:t>3/ </a:t>
            </a:r>
            <a:r>
              <a:rPr lang="fr-FR" sz="2000" b="1" dirty="0">
                <a:latin typeface="Bell MT" panose="02020503060305020303" pitchFamily="18" charset="77"/>
              </a:rPr>
              <a:t>Observer</a:t>
            </a:r>
            <a:r>
              <a:rPr lang="fr-FR" sz="2000" dirty="0">
                <a:latin typeface="Bell MT" panose="02020503060305020303" pitchFamily="18" charset="77"/>
              </a:rPr>
              <a:t> les marques de personne identiques.</a:t>
            </a:r>
          </a:p>
        </p:txBody>
      </p:sp>
      <p:sp>
        <p:nvSpPr>
          <p:cNvPr id="10" name="ZoneTexte 9">
            <a:extLst>
              <a:ext uri="{FF2B5EF4-FFF2-40B4-BE49-F238E27FC236}">
                <a16:creationId xmlns:a16="http://schemas.microsoft.com/office/drawing/2014/main" id="{ED2B4096-7810-4540-B8DA-AC5FA9DCFAE1}"/>
              </a:ext>
            </a:extLst>
          </p:cNvPr>
          <p:cNvSpPr txBox="1"/>
          <p:nvPr/>
        </p:nvSpPr>
        <p:spPr>
          <a:xfrm>
            <a:off x="5115697" y="6470704"/>
            <a:ext cx="5572898" cy="276999"/>
          </a:xfrm>
          <a:prstGeom prst="rect">
            <a:avLst/>
          </a:prstGeom>
          <a:noFill/>
        </p:spPr>
        <p:txBody>
          <a:bodyPr wrap="square" rtlCol="0">
            <a:spAutoFit/>
          </a:bodyPr>
          <a:lstStyle/>
          <a:p>
            <a:r>
              <a:rPr lang="fr-FR" sz="1200" i="1" dirty="0"/>
              <a:t>Chloé </a:t>
            </a:r>
            <a:r>
              <a:rPr lang="fr-FR" sz="1200" i="1" dirty="0" err="1"/>
              <a:t>Bettini</a:t>
            </a:r>
            <a:r>
              <a:rPr lang="fr-FR" sz="1200" i="1" dirty="0"/>
              <a:t> école Prévert Ariane NICE</a:t>
            </a:r>
          </a:p>
        </p:txBody>
      </p:sp>
    </p:spTree>
    <p:extLst>
      <p:ext uri="{BB962C8B-B14F-4D97-AF65-F5344CB8AC3E}">
        <p14:creationId xmlns:p14="http://schemas.microsoft.com/office/powerpoint/2010/main" val="15664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FCEED88-8F9F-5340-82A7-370A572CE161}"/>
              </a:ext>
            </a:extLst>
          </p:cNvPr>
          <p:cNvSpPr>
            <a:spLocks noGrp="1"/>
          </p:cNvSpPr>
          <p:nvPr>
            <p:ph type="sldNum" sz="quarter" idx="12"/>
          </p:nvPr>
        </p:nvSpPr>
        <p:spPr/>
        <p:txBody>
          <a:bodyPr/>
          <a:lstStyle/>
          <a:p>
            <a:fld id="{C1F279EB-0D07-AB47-B72B-F4F0FF081C94}" type="slidenum">
              <a:rPr lang="fr-FR" smtClean="0"/>
              <a:t>95</a:t>
            </a:fld>
            <a:endParaRPr lang="fr-FR"/>
          </a:p>
        </p:txBody>
      </p:sp>
      <p:pic>
        <p:nvPicPr>
          <p:cNvPr id="5" name="Image 4">
            <a:extLst>
              <a:ext uri="{FF2B5EF4-FFF2-40B4-BE49-F238E27FC236}">
                <a16:creationId xmlns:a16="http://schemas.microsoft.com/office/drawing/2014/main" id="{42FF37D0-CBC8-6B4D-B152-ED293FE53B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2101" y="2785239"/>
            <a:ext cx="3416200" cy="3852817"/>
          </a:xfrm>
          <a:prstGeom prst="rect">
            <a:avLst/>
          </a:prstGeom>
          <a:ln>
            <a:solidFill>
              <a:schemeClr val="tx1"/>
            </a:solidFill>
          </a:ln>
        </p:spPr>
      </p:pic>
      <p:pic>
        <p:nvPicPr>
          <p:cNvPr id="6" name="Image 5">
            <a:extLst>
              <a:ext uri="{FF2B5EF4-FFF2-40B4-BE49-F238E27FC236}">
                <a16:creationId xmlns:a16="http://schemas.microsoft.com/office/drawing/2014/main" id="{C0B8CD0B-8280-3B41-B8A9-C1F1F6A96E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2348" y="324561"/>
            <a:ext cx="5264381" cy="5615339"/>
          </a:xfrm>
          <a:prstGeom prst="rect">
            <a:avLst/>
          </a:prstGeom>
          <a:ln>
            <a:solidFill>
              <a:schemeClr val="tx1"/>
            </a:solidFill>
          </a:ln>
        </p:spPr>
      </p:pic>
      <p:pic>
        <p:nvPicPr>
          <p:cNvPr id="7" name="Image 6">
            <a:extLst>
              <a:ext uri="{FF2B5EF4-FFF2-40B4-BE49-F238E27FC236}">
                <a16:creationId xmlns:a16="http://schemas.microsoft.com/office/drawing/2014/main" id="{24C910DD-2A32-DC43-A823-CBFD5F9E04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5940" y="324561"/>
            <a:ext cx="4444083" cy="2271760"/>
          </a:xfrm>
          <a:prstGeom prst="rect">
            <a:avLst/>
          </a:prstGeom>
          <a:ln>
            <a:solidFill>
              <a:schemeClr val="tx1"/>
            </a:solidFill>
          </a:ln>
        </p:spPr>
      </p:pic>
      <p:sp>
        <p:nvSpPr>
          <p:cNvPr id="8" name="ZoneTexte 7">
            <a:extLst>
              <a:ext uri="{FF2B5EF4-FFF2-40B4-BE49-F238E27FC236}">
                <a16:creationId xmlns:a16="http://schemas.microsoft.com/office/drawing/2014/main" id="{9DBB7A10-B917-2A46-869D-73D0446480D2}"/>
              </a:ext>
            </a:extLst>
          </p:cNvPr>
          <p:cNvSpPr txBox="1"/>
          <p:nvPr/>
        </p:nvSpPr>
        <p:spPr>
          <a:xfrm>
            <a:off x="5264435" y="6193705"/>
            <a:ext cx="5572898" cy="276999"/>
          </a:xfrm>
          <a:prstGeom prst="rect">
            <a:avLst/>
          </a:prstGeom>
          <a:noFill/>
        </p:spPr>
        <p:txBody>
          <a:bodyPr wrap="square" rtlCol="0">
            <a:spAutoFit/>
          </a:bodyPr>
          <a:lstStyle/>
          <a:p>
            <a:r>
              <a:rPr lang="fr-FR" sz="1200" i="1" dirty="0"/>
              <a:t>Chloé </a:t>
            </a:r>
            <a:r>
              <a:rPr lang="fr-FR" sz="1200" i="1" dirty="0" err="1"/>
              <a:t>Bettini</a:t>
            </a:r>
            <a:r>
              <a:rPr lang="fr-FR" sz="1200" i="1" dirty="0"/>
              <a:t> école Prévert Ariane NICE</a:t>
            </a:r>
          </a:p>
        </p:txBody>
      </p:sp>
    </p:spTree>
    <p:extLst>
      <p:ext uri="{BB962C8B-B14F-4D97-AF65-F5344CB8AC3E}">
        <p14:creationId xmlns:p14="http://schemas.microsoft.com/office/powerpoint/2010/main" val="17709690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FC03573-07D2-B243-8AF5-CDC397A16E52}"/>
              </a:ext>
            </a:extLst>
          </p:cNvPr>
          <p:cNvSpPr>
            <a:spLocks noGrp="1"/>
          </p:cNvSpPr>
          <p:nvPr>
            <p:ph type="sldNum" sz="quarter" idx="12"/>
          </p:nvPr>
        </p:nvSpPr>
        <p:spPr/>
        <p:txBody>
          <a:bodyPr/>
          <a:lstStyle/>
          <a:p>
            <a:fld id="{C1F279EB-0D07-AB47-B72B-F4F0FF081C94}" type="slidenum">
              <a:rPr lang="fr-FR" smtClean="0"/>
              <a:t>96</a:t>
            </a:fld>
            <a:endParaRPr lang="fr-FR"/>
          </a:p>
        </p:txBody>
      </p:sp>
      <p:pic>
        <p:nvPicPr>
          <p:cNvPr id="4" name="Image 3">
            <a:extLst>
              <a:ext uri="{FF2B5EF4-FFF2-40B4-BE49-F238E27FC236}">
                <a16:creationId xmlns:a16="http://schemas.microsoft.com/office/drawing/2014/main" id="{CF66A0E6-1B74-6141-90EF-A137AA592B4B}"/>
              </a:ext>
            </a:extLst>
          </p:cNvPr>
          <p:cNvPicPr>
            <a:picLocks noChangeAspect="1"/>
          </p:cNvPicPr>
          <p:nvPr/>
        </p:nvPicPr>
        <p:blipFill>
          <a:blip r:embed="rId2"/>
          <a:stretch>
            <a:fillRect/>
          </a:stretch>
        </p:blipFill>
        <p:spPr>
          <a:xfrm rot="5400000">
            <a:off x="5838494" y="941982"/>
            <a:ext cx="6632048" cy="4974036"/>
          </a:xfrm>
          <a:prstGeom prst="rect">
            <a:avLst/>
          </a:prstGeom>
          <a:ln>
            <a:solidFill>
              <a:schemeClr val="tx1"/>
            </a:solidFill>
          </a:ln>
        </p:spPr>
      </p:pic>
      <p:sp>
        <p:nvSpPr>
          <p:cNvPr id="8" name="Titre 1">
            <a:extLst>
              <a:ext uri="{FF2B5EF4-FFF2-40B4-BE49-F238E27FC236}">
                <a16:creationId xmlns:a16="http://schemas.microsoft.com/office/drawing/2014/main" id="{476C8B61-A17D-1442-9477-1A62801458C2}"/>
              </a:ext>
            </a:extLst>
          </p:cNvPr>
          <p:cNvSpPr txBox="1">
            <a:spLocks/>
          </p:cNvSpPr>
          <p:nvPr/>
        </p:nvSpPr>
        <p:spPr>
          <a:xfrm>
            <a:off x="1024128" y="585216"/>
            <a:ext cx="3720867" cy="105823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FR" dirty="0"/>
              <a:t>Les régularités flexionnelles</a:t>
            </a:r>
          </a:p>
        </p:txBody>
      </p:sp>
      <p:sp>
        <p:nvSpPr>
          <p:cNvPr id="9" name="ZoneTexte 8">
            <a:extLst>
              <a:ext uri="{FF2B5EF4-FFF2-40B4-BE49-F238E27FC236}">
                <a16:creationId xmlns:a16="http://schemas.microsoft.com/office/drawing/2014/main" id="{EA92C15A-DB24-5D47-AECF-26FCFE8BFA13}"/>
              </a:ext>
            </a:extLst>
          </p:cNvPr>
          <p:cNvSpPr txBox="1"/>
          <p:nvPr/>
        </p:nvSpPr>
        <p:spPr>
          <a:xfrm>
            <a:off x="1024128" y="2105561"/>
            <a:ext cx="4790076" cy="2246769"/>
          </a:xfrm>
          <a:prstGeom prst="rect">
            <a:avLst/>
          </a:prstGeom>
          <a:noFill/>
        </p:spPr>
        <p:txBody>
          <a:bodyPr wrap="square" rtlCol="0">
            <a:spAutoFit/>
          </a:bodyPr>
          <a:lstStyle/>
          <a:p>
            <a:r>
              <a:rPr lang="fr-FR" sz="2800" dirty="0">
                <a:latin typeface="Bell MT" panose="02020503060305020303" pitchFamily="18" charset="77"/>
              </a:rPr>
              <a:t>4/ </a:t>
            </a:r>
            <a:r>
              <a:rPr lang="fr-FR" sz="2800" b="1" dirty="0">
                <a:latin typeface="Bell MT" panose="02020503060305020303" pitchFamily="18" charset="77"/>
              </a:rPr>
              <a:t>Institutionnaliser : </a:t>
            </a:r>
          </a:p>
          <a:p>
            <a:r>
              <a:rPr lang="fr-FR" sz="2800" dirty="0">
                <a:latin typeface="Bell MT" panose="02020503060305020303" pitchFamily="18" charset="77"/>
              </a:rPr>
              <a:t>A partir des différentes collectes et observations, mettre en évidence les régularités.</a:t>
            </a:r>
          </a:p>
        </p:txBody>
      </p:sp>
      <p:sp>
        <p:nvSpPr>
          <p:cNvPr id="10" name="Ellipse 9">
            <a:extLst>
              <a:ext uri="{FF2B5EF4-FFF2-40B4-BE49-F238E27FC236}">
                <a16:creationId xmlns:a16="http://schemas.microsoft.com/office/drawing/2014/main" id="{F41D8FC9-4752-C448-A1F5-EFD2E8E28B2B}"/>
              </a:ext>
            </a:extLst>
          </p:cNvPr>
          <p:cNvSpPr/>
          <p:nvPr/>
        </p:nvSpPr>
        <p:spPr>
          <a:xfrm>
            <a:off x="2319745" y="4833411"/>
            <a:ext cx="4178291" cy="1655439"/>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Marque NT pour la 3</a:t>
            </a:r>
            <a:r>
              <a:rPr lang="fr-FR" sz="2800" baseline="30000" dirty="0"/>
              <a:t>ème</a:t>
            </a:r>
            <a:r>
              <a:rPr lang="fr-FR" sz="2800" dirty="0"/>
              <a:t> personne du pluriel</a:t>
            </a:r>
          </a:p>
        </p:txBody>
      </p:sp>
    </p:spTree>
    <p:extLst>
      <p:ext uri="{BB962C8B-B14F-4D97-AF65-F5344CB8AC3E}">
        <p14:creationId xmlns:p14="http://schemas.microsoft.com/office/powerpoint/2010/main" val="247111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9176C6-7018-B44C-8108-7F64C175E43E}"/>
              </a:ext>
            </a:extLst>
          </p:cNvPr>
          <p:cNvSpPr>
            <a:spLocks noGrp="1"/>
          </p:cNvSpPr>
          <p:nvPr>
            <p:ph type="sldNum" sz="quarter" idx="12"/>
          </p:nvPr>
        </p:nvSpPr>
        <p:spPr/>
        <p:txBody>
          <a:bodyPr/>
          <a:lstStyle/>
          <a:p>
            <a:fld id="{C1F279EB-0D07-AB47-B72B-F4F0FF081C94}" type="slidenum">
              <a:rPr lang="fr-FR" smtClean="0"/>
              <a:t>97</a:t>
            </a:fld>
            <a:endParaRPr lang="fr-FR"/>
          </a:p>
        </p:txBody>
      </p:sp>
      <p:sp>
        <p:nvSpPr>
          <p:cNvPr id="6" name="Rectangle 5">
            <a:extLst>
              <a:ext uri="{FF2B5EF4-FFF2-40B4-BE49-F238E27FC236}">
                <a16:creationId xmlns:a16="http://schemas.microsoft.com/office/drawing/2014/main" id="{EC2B17B2-FBBC-F44C-96FB-BFAAC831871F}"/>
              </a:ext>
            </a:extLst>
          </p:cNvPr>
          <p:cNvSpPr/>
          <p:nvPr/>
        </p:nvSpPr>
        <p:spPr>
          <a:xfrm>
            <a:off x="381000" y="6147538"/>
            <a:ext cx="11101466" cy="369332"/>
          </a:xfrm>
          <a:prstGeom prst="rect">
            <a:avLst/>
          </a:prstGeom>
        </p:spPr>
        <p:txBody>
          <a:bodyPr wrap="square">
            <a:spAutoFit/>
          </a:bodyPr>
          <a:lstStyle/>
          <a:p>
            <a:r>
              <a:rPr lang="fr-FR" dirty="0"/>
              <a:t>https://</a:t>
            </a:r>
            <a:r>
              <a:rPr lang="fr-FR" dirty="0" err="1"/>
              <a:t>litteratureportesouvertes.wordpress.com</a:t>
            </a:r>
            <a:r>
              <a:rPr lang="fr-FR" dirty="0"/>
              <a:t>/2020/11/08/enseigner-le-</a:t>
            </a:r>
            <a:r>
              <a:rPr lang="fr-FR" dirty="0" err="1"/>
              <a:t>present</a:t>
            </a:r>
            <a:r>
              <a:rPr lang="fr-FR" dirty="0"/>
              <a:t>-de-</a:t>
            </a:r>
            <a:r>
              <a:rPr lang="fr-FR" dirty="0" err="1"/>
              <a:t>lindicatif</a:t>
            </a:r>
            <a:r>
              <a:rPr lang="fr-FR" dirty="0"/>
              <a:t>/#more-12420</a:t>
            </a:r>
          </a:p>
        </p:txBody>
      </p:sp>
      <p:sp>
        <p:nvSpPr>
          <p:cNvPr id="8" name="ZoneTexte 7">
            <a:extLst>
              <a:ext uri="{FF2B5EF4-FFF2-40B4-BE49-F238E27FC236}">
                <a16:creationId xmlns:a16="http://schemas.microsoft.com/office/drawing/2014/main" id="{1BEE80E1-58A3-0948-934A-065D665C2027}"/>
              </a:ext>
            </a:extLst>
          </p:cNvPr>
          <p:cNvSpPr txBox="1"/>
          <p:nvPr/>
        </p:nvSpPr>
        <p:spPr>
          <a:xfrm>
            <a:off x="470733" y="661147"/>
            <a:ext cx="3216639" cy="1938992"/>
          </a:xfrm>
          <a:prstGeom prst="rect">
            <a:avLst/>
          </a:prstGeom>
          <a:noFill/>
        </p:spPr>
        <p:txBody>
          <a:bodyPr wrap="square" rtlCol="0">
            <a:spAutoFit/>
          </a:bodyPr>
          <a:lstStyle/>
          <a:p>
            <a:r>
              <a:rPr lang="fr-FR" sz="2400" dirty="0">
                <a:latin typeface="Bell MT" panose="02020503060305020303" pitchFamily="18" charset="77"/>
              </a:rPr>
              <a:t>4/ </a:t>
            </a:r>
            <a:r>
              <a:rPr lang="fr-FR" sz="2400" b="1" dirty="0">
                <a:latin typeface="Bell MT" panose="02020503060305020303" pitchFamily="18" charset="77"/>
              </a:rPr>
              <a:t>Institutionnaliser : </a:t>
            </a:r>
          </a:p>
          <a:p>
            <a:r>
              <a:rPr lang="fr-FR" sz="2400" dirty="0">
                <a:latin typeface="Bell MT" panose="02020503060305020303" pitchFamily="18" charset="77"/>
              </a:rPr>
              <a:t>A partir des différentes collectes et observations, mettre en évidence les régularités.</a:t>
            </a:r>
          </a:p>
        </p:txBody>
      </p:sp>
      <p:pic>
        <p:nvPicPr>
          <p:cNvPr id="4" name="Image 3">
            <a:extLst>
              <a:ext uri="{FF2B5EF4-FFF2-40B4-BE49-F238E27FC236}">
                <a16:creationId xmlns:a16="http://schemas.microsoft.com/office/drawing/2014/main" id="{0AD599E8-ADBC-B048-9ABF-798F88DC9A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1843" y="596689"/>
            <a:ext cx="7749424" cy="5055329"/>
          </a:xfrm>
          <a:prstGeom prst="rect">
            <a:avLst/>
          </a:prstGeom>
        </p:spPr>
      </p:pic>
    </p:spTree>
    <p:extLst>
      <p:ext uri="{BB962C8B-B14F-4D97-AF65-F5344CB8AC3E}">
        <p14:creationId xmlns:p14="http://schemas.microsoft.com/office/powerpoint/2010/main" val="41400039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9176C6-7018-B44C-8108-7F64C175E43E}"/>
              </a:ext>
            </a:extLst>
          </p:cNvPr>
          <p:cNvSpPr>
            <a:spLocks noGrp="1"/>
          </p:cNvSpPr>
          <p:nvPr>
            <p:ph type="sldNum" sz="quarter" idx="12"/>
          </p:nvPr>
        </p:nvSpPr>
        <p:spPr/>
        <p:txBody>
          <a:bodyPr/>
          <a:lstStyle/>
          <a:p>
            <a:fld id="{C1F279EB-0D07-AB47-B72B-F4F0FF081C94}" type="slidenum">
              <a:rPr lang="fr-FR" smtClean="0"/>
              <a:t>98</a:t>
            </a:fld>
            <a:endParaRPr lang="fr-FR"/>
          </a:p>
        </p:txBody>
      </p:sp>
      <p:sp>
        <p:nvSpPr>
          <p:cNvPr id="6" name="Rectangle 5">
            <a:extLst>
              <a:ext uri="{FF2B5EF4-FFF2-40B4-BE49-F238E27FC236}">
                <a16:creationId xmlns:a16="http://schemas.microsoft.com/office/drawing/2014/main" id="{EC2B17B2-FBBC-F44C-96FB-BFAAC831871F}"/>
              </a:ext>
            </a:extLst>
          </p:cNvPr>
          <p:cNvSpPr/>
          <p:nvPr/>
        </p:nvSpPr>
        <p:spPr>
          <a:xfrm>
            <a:off x="381000" y="6147538"/>
            <a:ext cx="11101466" cy="369332"/>
          </a:xfrm>
          <a:prstGeom prst="rect">
            <a:avLst/>
          </a:prstGeom>
        </p:spPr>
        <p:txBody>
          <a:bodyPr wrap="square">
            <a:spAutoFit/>
          </a:bodyPr>
          <a:lstStyle/>
          <a:p>
            <a:r>
              <a:rPr lang="fr-FR" dirty="0"/>
              <a:t>https://</a:t>
            </a:r>
            <a:r>
              <a:rPr lang="fr-FR" dirty="0" err="1"/>
              <a:t>litteratureportesouvertes.wordpress.com</a:t>
            </a:r>
            <a:r>
              <a:rPr lang="fr-FR" dirty="0"/>
              <a:t>/2020/11/08/enseigner-le-</a:t>
            </a:r>
            <a:r>
              <a:rPr lang="fr-FR" dirty="0" err="1"/>
              <a:t>present</a:t>
            </a:r>
            <a:r>
              <a:rPr lang="fr-FR" dirty="0"/>
              <a:t>-de-</a:t>
            </a:r>
            <a:r>
              <a:rPr lang="fr-FR" dirty="0" err="1"/>
              <a:t>lindicatif</a:t>
            </a:r>
            <a:r>
              <a:rPr lang="fr-FR" dirty="0"/>
              <a:t>/#more-12420</a:t>
            </a:r>
          </a:p>
        </p:txBody>
      </p:sp>
      <p:sp>
        <p:nvSpPr>
          <p:cNvPr id="8" name="ZoneTexte 7">
            <a:extLst>
              <a:ext uri="{FF2B5EF4-FFF2-40B4-BE49-F238E27FC236}">
                <a16:creationId xmlns:a16="http://schemas.microsoft.com/office/drawing/2014/main" id="{1BEE80E1-58A3-0948-934A-065D665C2027}"/>
              </a:ext>
            </a:extLst>
          </p:cNvPr>
          <p:cNvSpPr txBox="1"/>
          <p:nvPr/>
        </p:nvSpPr>
        <p:spPr>
          <a:xfrm>
            <a:off x="470732" y="661147"/>
            <a:ext cx="11340267" cy="830997"/>
          </a:xfrm>
          <a:prstGeom prst="rect">
            <a:avLst/>
          </a:prstGeom>
          <a:noFill/>
        </p:spPr>
        <p:txBody>
          <a:bodyPr wrap="square" rtlCol="0">
            <a:spAutoFit/>
          </a:bodyPr>
          <a:lstStyle/>
          <a:p>
            <a:r>
              <a:rPr lang="fr-FR" sz="2400" dirty="0">
                <a:latin typeface="Bell MT" panose="02020503060305020303" pitchFamily="18" charset="77"/>
              </a:rPr>
              <a:t>4/ </a:t>
            </a:r>
            <a:r>
              <a:rPr lang="fr-FR" sz="2400" b="1" dirty="0">
                <a:latin typeface="Bell MT" panose="02020503060305020303" pitchFamily="18" charset="77"/>
              </a:rPr>
              <a:t>Institutionnaliser : </a:t>
            </a:r>
          </a:p>
          <a:p>
            <a:r>
              <a:rPr lang="fr-FR" sz="2400" dirty="0">
                <a:latin typeface="Bell MT" panose="02020503060305020303" pitchFamily="18" charset="77"/>
              </a:rPr>
              <a:t>A partir des différentes collectes et observations, mettre en évidence les régularités.</a:t>
            </a:r>
          </a:p>
        </p:txBody>
      </p:sp>
      <p:pic>
        <p:nvPicPr>
          <p:cNvPr id="4" name="Image 3">
            <a:extLst>
              <a:ext uri="{FF2B5EF4-FFF2-40B4-BE49-F238E27FC236}">
                <a16:creationId xmlns:a16="http://schemas.microsoft.com/office/drawing/2014/main" id="{9EDA339E-CB9F-7045-BD0B-F13547F84939}"/>
              </a:ext>
            </a:extLst>
          </p:cNvPr>
          <p:cNvPicPr>
            <a:picLocks noChangeAspect="1"/>
          </p:cNvPicPr>
          <p:nvPr/>
        </p:nvPicPr>
        <p:blipFill>
          <a:blip r:embed="rId2"/>
          <a:stretch>
            <a:fillRect/>
          </a:stretch>
        </p:blipFill>
        <p:spPr>
          <a:xfrm>
            <a:off x="89106" y="2184642"/>
            <a:ext cx="11356653" cy="3541322"/>
          </a:xfrm>
          <a:prstGeom prst="rect">
            <a:avLst/>
          </a:prstGeom>
        </p:spPr>
      </p:pic>
    </p:spTree>
    <p:extLst>
      <p:ext uri="{BB962C8B-B14F-4D97-AF65-F5344CB8AC3E}">
        <p14:creationId xmlns:p14="http://schemas.microsoft.com/office/powerpoint/2010/main" val="41914091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CA4701-1563-ED45-99D2-610240C5BB50}"/>
              </a:ext>
            </a:extLst>
          </p:cNvPr>
          <p:cNvSpPr>
            <a:spLocks noGrp="1"/>
          </p:cNvSpPr>
          <p:nvPr>
            <p:ph type="title"/>
          </p:nvPr>
        </p:nvSpPr>
        <p:spPr>
          <a:xfrm>
            <a:off x="381000" y="4960138"/>
            <a:ext cx="7865533" cy="1463040"/>
          </a:xfrm>
        </p:spPr>
        <p:txBody>
          <a:bodyPr>
            <a:normAutofit/>
          </a:bodyPr>
          <a:lstStyle/>
          <a:p>
            <a:r>
              <a:rPr lang="fr-FR" sz="4800" dirty="0"/>
              <a:t>La trace écrite</a:t>
            </a:r>
          </a:p>
        </p:txBody>
      </p:sp>
      <p:sp>
        <p:nvSpPr>
          <p:cNvPr id="3" name="Espace réservé pour une image  2">
            <a:extLst>
              <a:ext uri="{FF2B5EF4-FFF2-40B4-BE49-F238E27FC236}">
                <a16:creationId xmlns:a16="http://schemas.microsoft.com/office/drawing/2014/main" id="{D5BF8CE5-898E-1542-87B1-149207ADF9EA}"/>
              </a:ext>
            </a:extLst>
          </p:cNvPr>
          <p:cNvSpPr>
            <a:spLocks noGrp="1"/>
          </p:cNvSpPr>
          <p:nvPr>
            <p:ph type="pic" idx="1"/>
          </p:nvPr>
        </p:nvSpPr>
        <p:spPr>
          <a:solidFill>
            <a:schemeClr val="accent2">
              <a:lumMod val="75000"/>
            </a:schemeClr>
          </a:solidFill>
          <a:ln>
            <a:solidFill>
              <a:schemeClr val="accent5"/>
            </a:solidFill>
          </a:ln>
        </p:spPr>
      </p:sp>
      <p:sp>
        <p:nvSpPr>
          <p:cNvPr id="6" name="Espace réservé du texte 5">
            <a:extLst>
              <a:ext uri="{FF2B5EF4-FFF2-40B4-BE49-F238E27FC236}">
                <a16:creationId xmlns:a16="http://schemas.microsoft.com/office/drawing/2014/main" id="{574AD320-1C9B-8743-B5FE-2668C5CC2E4C}"/>
              </a:ext>
            </a:extLst>
          </p:cNvPr>
          <p:cNvSpPr>
            <a:spLocks noGrp="1"/>
          </p:cNvSpPr>
          <p:nvPr>
            <p:ph type="body" sz="half" idx="2"/>
          </p:nvPr>
        </p:nvSpPr>
        <p:spPr/>
        <p:txBody>
          <a:bodyPr/>
          <a:lstStyle/>
          <a:p>
            <a:endParaRPr lang="fr-FR"/>
          </a:p>
        </p:txBody>
      </p:sp>
      <p:sp>
        <p:nvSpPr>
          <p:cNvPr id="2" name="Espace réservé du numéro de diapositive 1">
            <a:extLst>
              <a:ext uri="{FF2B5EF4-FFF2-40B4-BE49-F238E27FC236}">
                <a16:creationId xmlns:a16="http://schemas.microsoft.com/office/drawing/2014/main" id="{7FA51EA8-B347-4941-BCF8-E260B415577B}"/>
              </a:ext>
            </a:extLst>
          </p:cNvPr>
          <p:cNvSpPr>
            <a:spLocks noGrp="1"/>
          </p:cNvSpPr>
          <p:nvPr>
            <p:ph type="sldNum" sz="quarter" idx="12"/>
          </p:nvPr>
        </p:nvSpPr>
        <p:spPr/>
        <p:txBody>
          <a:bodyPr/>
          <a:lstStyle/>
          <a:p>
            <a:fld id="{C1F279EB-0D07-AB47-B72B-F4F0FF081C94}" type="slidenum">
              <a:rPr lang="fr-FR" smtClean="0"/>
              <a:t>99</a:t>
            </a:fld>
            <a:endParaRPr lang="fr-FR"/>
          </a:p>
        </p:txBody>
      </p:sp>
      <p:pic>
        <p:nvPicPr>
          <p:cNvPr id="7" name="Image 6">
            <a:extLst>
              <a:ext uri="{FF2B5EF4-FFF2-40B4-BE49-F238E27FC236}">
                <a16:creationId xmlns:a16="http://schemas.microsoft.com/office/drawing/2014/main" id="{33D91A6E-7FF1-8F4D-8DB4-8DF7E3A95D94}"/>
              </a:ext>
            </a:extLst>
          </p:cNvPr>
          <p:cNvPicPr>
            <a:picLocks noChangeAspect="1"/>
          </p:cNvPicPr>
          <p:nvPr/>
        </p:nvPicPr>
        <p:blipFill>
          <a:blip r:embed="rId2" cstate="email">
            <a:lum/>
            <a:alphaModFix/>
            <a:extLst>
              <a:ext uri="{28A0092B-C50C-407E-A947-70E740481C1C}">
                <a14:useLocalDpi xmlns:a14="http://schemas.microsoft.com/office/drawing/2010/main"/>
              </a:ext>
            </a:extLst>
          </a:blip>
          <a:srcRect/>
          <a:stretch>
            <a:fillRect/>
          </a:stretch>
        </p:blipFill>
        <p:spPr>
          <a:xfrm>
            <a:off x="381000" y="78441"/>
            <a:ext cx="6587511" cy="4415115"/>
          </a:xfrm>
          <a:prstGeom prst="rect">
            <a:avLst/>
          </a:prstGeom>
          <a:noFill/>
          <a:ln>
            <a:solidFill>
              <a:schemeClr val="tx1"/>
            </a:solidFill>
          </a:ln>
        </p:spPr>
      </p:pic>
    </p:spTree>
    <p:extLst>
      <p:ext uri="{BB962C8B-B14F-4D97-AF65-F5344CB8AC3E}">
        <p14:creationId xmlns:p14="http://schemas.microsoft.com/office/powerpoint/2010/main" val="677150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xml><?xml version="1.0" encoding="utf-8"?>
<a:themeOverride xmlns:a="http://schemas.openxmlformats.org/drawingml/2006/main">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3076</TotalTime>
  <Words>4962</Words>
  <Application>Microsoft Macintosh PowerPoint</Application>
  <PresentationFormat>Grand écran</PresentationFormat>
  <Paragraphs>623</Paragraphs>
  <Slides>108</Slides>
  <Notes>6</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108</vt:i4>
      </vt:variant>
    </vt:vector>
  </HeadingPairs>
  <TitlesOfParts>
    <vt:vector size="123" baseType="lpstr">
      <vt:lpstr>Arial</vt:lpstr>
      <vt:lpstr>Bell MT</vt:lpstr>
      <vt:lpstr>Calibri</vt:lpstr>
      <vt:lpstr>Cambria</vt:lpstr>
      <vt:lpstr>Comic Sans MS</vt:lpstr>
      <vt:lpstr>Gill Sans MT</vt:lpstr>
      <vt:lpstr>Lucida Sans Unicode</vt:lpstr>
      <vt:lpstr>SourceSansProRegular</vt:lpstr>
      <vt:lpstr>Tempo Grunge</vt:lpstr>
      <vt:lpstr>Tw Cen MT</vt:lpstr>
      <vt:lpstr>Tw Cen MT Condensed</vt:lpstr>
      <vt:lpstr>Verdana</vt:lpstr>
      <vt:lpstr>Wingdings</vt:lpstr>
      <vt:lpstr>Wingdings 3</vt:lpstr>
      <vt:lpstr>Intégral</vt:lpstr>
      <vt:lpstr>L’orthographe grammaticale  au cycle 3</vt:lpstr>
      <vt:lpstr>La place de l’étude de la langue dans un emploi du temps</vt:lpstr>
      <vt:lpstr>Présentation PowerPoint</vt:lpstr>
      <vt:lpstr>Des séances régulières et spécifiques</vt:lpstr>
      <vt:lpstr>Quelques points d’attention Particuliers</vt:lpstr>
      <vt:lpstr>La terminologie</vt:lpstr>
      <vt:lpstr>La phrase : GS + GV + GC</vt:lpstr>
      <vt:lpstr>L’unité de base</vt:lpstr>
      <vt:lpstr>Les groupes dans la phrase</vt:lpstr>
      <vt:lpstr>Le groupe sujet, sa valeur sémantique</vt:lpstr>
      <vt:lpstr>Le groupe sujet, sa valeur morphosyntaxique</vt:lpstr>
      <vt:lpstr>L’accord sujet-verbe</vt:lpstr>
      <vt:lpstr>Proposer un codage pour repérer la chaine d’accord</vt:lpstr>
      <vt:lpstr>Présentation PowerPoint</vt:lpstr>
      <vt:lpstr>Présentation PowerPoint</vt:lpstr>
      <vt:lpstr>Des tris de phrases pour collecter les différents cas de l’accord sujet-verbe</vt:lpstr>
      <vt:lpstr>Présentation PowerPoint</vt:lpstr>
      <vt:lpstr>Le groupe verbal</vt:lpstr>
      <vt:lpstr>Le groupe circonstanciel : déplaçable et facultatif</vt:lpstr>
      <vt:lpstr>LeS Trois groupes CC au programme</vt:lpstr>
      <vt:lpstr>CCL et COI : les cas les plus complexes</vt:lpstr>
      <vt:lpstr>Quelle stratégie ? </vt:lpstr>
      <vt:lpstr>Présentation PowerPoint</vt:lpstr>
      <vt:lpstr>Présentation PowerPoint</vt:lpstr>
      <vt:lpstr>Présentation PowerPoint</vt:lpstr>
      <vt:lpstr>Quelle stratégie ? </vt:lpstr>
      <vt:lpstr>Présentation PowerPoint</vt:lpstr>
      <vt:lpstr>Présentation PowerPoint</vt:lpstr>
      <vt:lpstr>Présentation PowerPoint</vt:lpstr>
      <vt:lpstr>Les fonctions dans la phrase</vt:lpstr>
      <vt:lpstr>Le cod</vt:lpstr>
      <vt:lpstr>Le COI</vt:lpstr>
      <vt:lpstr>L’implication sémantique</vt:lpstr>
      <vt:lpstr>Les types de phrases</vt:lpstr>
      <vt:lpstr>Les trois types de phrases</vt:lpstr>
      <vt:lpstr>Trois types et cinq formes</vt:lpstr>
      <vt:lpstr>Présentation PowerPoint</vt:lpstr>
      <vt:lpstr>Les types de phrases</vt:lpstr>
      <vt:lpstr>Présentation PowerPoint</vt:lpstr>
      <vt:lpstr>LES CLASSES GRAMMATICALES</vt:lpstr>
      <vt:lpstr>Les huit classes grammaticales</vt:lpstr>
      <vt:lpstr>Des exemples oui et des exemples non</vt:lpstr>
      <vt:lpstr>Présentation PowerPoint</vt:lpstr>
      <vt:lpstr>Présentation PowerPoint</vt:lpstr>
      <vt:lpstr>Présentation PowerPoint</vt:lpstr>
      <vt:lpstr>Les manipulations syntaxiques</vt:lpstr>
      <vt:lpstr>Déplacement </vt:lpstr>
      <vt:lpstr>Présentation PowerPoint</vt:lpstr>
      <vt:lpstr>Remplacement</vt:lpstr>
      <vt:lpstr>Présentation PowerPoint</vt:lpstr>
      <vt:lpstr>Expansion </vt:lpstr>
      <vt:lpstr>expansion</vt:lpstr>
      <vt:lpstr>Réduction </vt:lpstr>
      <vt:lpstr>Les verbes attributifs</vt:lpstr>
      <vt:lpstr>être</vt:lpstr>
      <vt:lpstr>Les verbes attributifs</vt:lpstr>
      <vt:lpstr>Les Conjonctions de coordination</vt:lpstr>
      <vt:lpstr>ALORS …</vt:lpstr>
      <vt:lpstr>Donc : un adverbe</vt:lpstr>
      <vt:lpstr>Les accords dans la phrase</vt:lpstr>
      <vt:lpstr>L’accord sujet-verbe</vt:lpstr>
      <vt:lpstr>Présentation PowerPoint</vt:lpstr>
      <vt:lpstr>Des activités ritualisées</vt:lpstr>
      <vt:lpstr>La phrase donnée du jour</vt:lpstr>
      <vt:lpstr>Les devinettes orthographiques</vt:lpstr>
      <vt:lpstr>L’expansion de phrases</vt:lpstr>
      <vt:lpstr>Une phrase par semaine</vt:lpstr>
      <vt:lpstr>Les mots à mémoriser</vt:lpstr>
      <vt:lpstr>Les mots invariables</vt:lpstr>
      <vt:lpstr>Les familles de mots</vt:lpstr>
      <vt:lpstr>Présentation PowerPoint</vt:lpstr>
      <vt:lpstr>Les mots consistants ou inconsistants</vt:lpstr>
      <vt:lpstr>Les dictées</vt:lpstr>
      <vt:lpstr>La dictée de pluriels</vt:lpstr>
      <vt:lpstr>Présentation PowerPoint</vt:lpstr>
      <vt:lpstr>Présentation PowerPoint</vt:lpstr>
      <vt:lpstr>Présentation PowerPoint</vt:lpstr>
      <vt:lpstr>Présentation PowerPoint</vt:lpstr>
      <vt:lpstr>Présentation PowerPoint</vt:lpstr>
      <vt:lpstr>La dictée réflexive quotidienne</vt:lpstr>
      <vt:lpstr>Présentation PowerPoint</vt:lpstr>
      <vt:lpstr>La dictée grignotée</vt:lpstr>
      <vt:lpstr>La dictée grignotée</vt:lpstr>
      <vt:lpstr>La dictée noircie</vt:lpstr>
      <vt:lpstr>Présentation PowerPoint</vt:lpstr>
      <vt:lpstr>La copie cachée</vt:lpstr>
      <vt:lpstr>Le copier, dicter, rédiger</vt:lpstr>
      <vt:lpstr>les liens entre les groupes de mots</vt:lpstr>
      <vt:lpstr>les groupes sujets collectés et catégorisés</vt:lpstr>
      <vt:lpstr>le genre et le nombre d’un groupe nominal</vt:lpstr>
      <vt:lpstr>les groupes verbaux classés</vt:lpstr>
      <vt:lpstr>les groupes circonstanciels classés</vt:lpstr>
      <vt:lpstr>L’écriture d’une phrase à contrainte</vt:lpstr>
      <vt:lpstr>Les régularités flexionnelles</vt:lpstr>
      <vt:lpstr>Présentation PowerPoint</vt:lpstr>
      <vt:lpstr>Présentation PowerPoint</vt:lpstr>
      <vt:lpstr>Présentation PowerPoint</vt:lpstr>
      <vt:lpstr>Présentation PowerPoint</vt:lpstr>
      <vt:lpstr>La trace écrite</vt:lpstr>
      <vt:lpstr>Une trace écrite personnelle</vt:lpstr>
      <vt:lpstr>Présentation PowerPoint</vt:lpstr>
      <vt:lpstr>Une trace écrite collective</vt:lpstr>
      <vt:lpstr>Une trace écrite collective et synthétiqur</vt:lpstr>
      <vt:lpstr>Des affichages</vt:lpstr>
      <vt:lpstr>A retenir ..</vt:lpstr>
      <vt:lpstr>Présentation PowerPoint</vt:lpstr>
      <vt:lpstr>Bibliographie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L’orthographe grammaticale  au cycle 3</dc:title>
  <dc:creator>Natalie Leblanc</dc:creator>
  <cp:lastModifiedBy>Natalie Leblanc</cp:lastModifiedBy>
  <cp:revision>174</cp:revision>
  <dcterms:created xsi:type="dcterms:W3CDTF">2020-09-22T09:45:03Z</dcterms:created>
  <dcterms:modified xsi:type="dcterms:W3CDTF">2021-04-08T17:11:21Z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3550980</vt:lpwstr>
  </property>
  <property fmtid="{D5CDD505-2E9C-101B-9397-08002B2CF9AE}" pid="3" name="NXPowerLiteSettings">
    <vt:lpwstr>C7000400038000</vt:lpwstr>
  </property>
  <property fmtid="{D5CDD505-2E9C-101B-9397-08002B2CF9AE}" pid="4" name="NXPowerLiteVersion">
    <vt:lpwstr>S9.0.1</vt:lpwstr>
  </property>
</Properties>
</file>