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  <p:sldMasterId id="2147483828" r:id="rId2"/>
  </p:sldMasterIdLst>
  <p:notesMasterIdLst>
    <p:notesMasterId r:id="rId21"/>
  </p:notesMasterIdLst>
  <p:sldIdLst>
    <p:sldId id="256" r:id="rId3"/>
    <p:sldId id="499" r:id="rId4"/>
    <p:sldId id="263" r:id="rId5"/>
    <p:sldId id="500" r:id="rId6"/>
    <p:sldId id="260" r:id="rId7"/>
    <p:sldId id="498" r:id="rId8"/>
    <p:sldId id="285" r:id="rId9"/>
    <p:sldId id="283" r:id="rId10"/>
    <p:sldId id="284" r:id="rId11"/>
    <p:sldId id="342" r:id="rId12"/>
    <p:sldId id="265" r:id="rId13"/>
    <p:sldId id="490" r:id="rId14"/>
    <p:sldId id="492" r:id="rId15"/>
    <p:sldId id="495" r:id="rId16"/>
    <p:sldId id="496" r:id="rId17"/>
    <p:sldId id="497" r:id="rId18"/>
    <p:sldId id="501" r:id="rId19"/>
    <p:sldId id="502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/>
    <p:restoredTop sz="95775"/>
  </p:normalViewPr>
  <p:slideViewPr>
    <p:cSldViewPr snapToGrid="0">
      <p:cViewPr varScale="1">
        <p:scale>
          <a:sx n="111" d="100"/>
          <a:sy n="111" d="100"/>
        </p:scale>
        <p:origin x="6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74605-600A-3C45-A96B-E83DF0DA52AB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15E82-AC00-AC46-B3B9-65D7F5EAA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85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932D-B6D7-5141-9FC0-7C31E007160D}" type="datetime1">
              <a:rPr lang="fr-FR" smtClean="0"/>
              <a:t>08/09/2023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6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D2CB-15A4-8D47-9CFE-BCE2E4CF44B4}" type="datetime1">
              <a:rPr lang="fr-FR" smtClean="0"/>
              <a:t>08/09/2023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8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BAA8-6CE1-3444-AA36-8A95B4E40CAC}" type="datetime1">
              <a:rPr lang="fr-FR" smtClean="0"/>
              <a:t>08/09/2023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4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64FAEF-A205-A64F-B153-689C4F9CE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B2D9EC-1C34-BA3D-33F8-D61AED62C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7E655E-A890-B008-0A9A-0E5CDE3F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EA03-7F95-C741-99D6-C186CD0182D8}" type="datetime1">
              <a:rPr lang="fr-FR" smtClean="0"/>
              <a:t>08/09/2023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804F48-FC2C-982F-51B4-18C8C53D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609179-8AA8-9759-9F8C-82D36CD2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4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485D90-26F6-2F23-868D-95D23F02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83CED5-6665-EA6F-892E-0463F874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F7702A-12EC-CA29-0211-86423BC6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D59D-A1AF-3F44-A735-9F1EEF61D818}" type="datetime1">
              <a:rPr lang="fr-FR" smtClean="0"/>
              <a:t>08/09/2023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31F857-5077-4244-5D95-BA6C284B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B34EC8-32E4-F5B1-4FF3-613AE075D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33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3C43C-1503-46DC-6A6C-8E00ABE7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1FAD12-972C-669D-DB15-1BA42056A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9560DC-510C-48D8-8C3C-B441E3EE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43E9-B2DA-174E-8A8C-4557BB756C41}" type="datetime1">
              <a:rPr lang="fr-FR" smtClean="0"/>
              <a:t>08/09/2023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249BA1-1770-2FB4-5E66-B8EED95A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F08B5C-5D42-43F5-271C-44F95092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80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B0F6B-BBE7-7C17-81D5-D6E4F7BB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90697B-7A54-9CD2-C6DA-E74D75178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458E5C-2FF7-B027-5F5F-5BE941D86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62F5C4-E128-3A8C-1FFC-E76C8606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A441-A73F-464D-97AE-346CD0702215}" type="datetime1">
              <a:rPr lang="fr-FR" smtClean="0"/>
              <a:t>08/09/2023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5044B2-E5C4-B907-FFAB-F99AB60A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183828-64FA-9CB8-D04E-E6B1E85A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9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C766B-9734-043C-C1C6-C0B5C4E8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0F2B56-437D-4E59-D829-B6FAFB511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A0E66D-02BF-9D76-08B1-B99148E1F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858F15-D27E-A9B9-54BC-EC1F78993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C06D02-8742-BE0A-E0FC-FADD65E83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F36EEA-3980-B220-5E70-656461E0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C9B1-B9CD-714D-A63D-C0B484D183F5}" type="datetime1">
              <a:rPr lang="fr-FR" smtClean="0"/>
              <a:t>08/09/2023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A6626D-DD18-10B7-1226-E305398D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162A91-48D7-0F3B-0E4C-39164E69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F6C4E-369F-FAF7-5707-59845A911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D50553-3CC5-6FD6-A111-A5C44586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FA81-FDEB-A24A-A6DD-9CDD74F3A67D}" type="datetime1">
              <a:rPr lang="fr-FR" smtClean="0"/>
              <a:t>08/09/2023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9987F6-E375-56B3-7446-CC7FC98B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8A0C75-25E8-3095-9860-201947CA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12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7B58A8-B452-CE9A-6F23-CD3CDFDB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7D64-9335-1D41-A2B0-10C523EB5E7B}" type="datetime1">
              <a:rPr lang="fr-FR" smtClean="0"/>
              <a:t>08/09/2023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015DCF-2D62-8348-C059-5FAD325E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C62BD5-8088-14A1-F509-B2191BFA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30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E304B-5080-005D-38C9-25979970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A82F3-8357-E8F3-F63E-5CF23FDD8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88A81F-48C1-D422-E062-80944EF8F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AFBA6-6983-3A59-0282-A83FFF11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134A-DC2B-3E4F-B9D6-D45983F692F1}" type="datetime1">
              <a:rPr lang="fr-FR" smtClean="0"/>
              <a:t>08/09/2023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E355B-26B0-E4FB-5BAD-77C47E85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AA15F5-FE70-C62A-3FF1-F426D6BE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3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1780-15E5-AC42-BE78-1EF83E95DDC4}" type="datetime1">
              <a:rPr lang="fr-FR" smtClean="0"/>
              <a:t>08/09/2023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2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A3C49-A933-BE79-DF14-BFC1FDF4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B67DD9-723E-017C-07E9-D022C466B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B6A391-C8FE-94C8-BAF7-55F5EB255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AA4807-EDCC-C692-AEE5-B8B76468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C4B3-1EFB-6D44-B4E6-2FE132A050AE}" type="datetime1">
              <a:rPr lang="fr-FR" smtClean="0"/>
              <a:t>08/09/2023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5CF92A-99B2-68AD-4BA7-86993868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76B157-DFC0-5085-E279-7754ED8A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3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E7560-3B3F-4A26-14F3-6CE3B022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AAE6E6-11E0-B0A8-1053-35A977487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1C3CA-3A60-EDBE-7D93-83E07AE8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E233-388B-194A-8162-B83D3B755840}" type="datetime1">
              <a:rPr lang="fr-FR" smtClean="0"/>
              <a:t>08/09/2023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DF1337-C5B3-35A0-BC67-39DE8324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E071E-128A-247C-E510-74DE6EE8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00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EC49165-A641-16A3-C8CC-BAC58CDFE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D6B813-6F98-FDB8-3235-1618F4640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75CAEB-56A0-2AEB-EFC0-7F6A0AD8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81C-2B79-C24E-A4A2-38C358EBC080}" type="datetime1">
              <a:rPr lang="fr-FR" smtClean="0"/>
              <a:t>08/09/2023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5AE4-14FB-6139-E18B-62E81773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3F6AC2-5987-C608-DDBB-5D666584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4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6E48-D56C-C84C-8DC5-14A700F59FEB}" type="datetime1">
              <a:rPr lang="fr-FR" smtClean="0"/>
              <a:t>08/09/2023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3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CDDD-0308-8A41-9712-BBA4619636B7}" type="datetime1">
              <a:rPr lang="fr-FR" smtClean="0"/>
              <a:t>08/09/2023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0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A0BA-75B2-D54A-A43A-778845A8448B}" type="datetime1">
              <a:rPr lang="fr-FR" smtClean="0"/>
              <a:t>08/09/2023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1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4820-9F5B-3642-B5C0-27398CB121E4}" type="datetime1">
              <a:rPr lang="fr-FR" smtClean="0"/>
              <a:t>08/09/2023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43B-A6DE-104C-99CF-468E47237CC8}" type="datetime1">
              <a:rPr lang="fr-FR" smtClean="0"/>
              <a:t>08/09/2023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9264-CBBD-B340-BF45-206AC66F2AB0}" type="datetime1">
              <a:rPr lang="fr-FR" smtClean="0"/>
              <a:t>08/09/2023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3E64-39D2-2D40-810E-41D56C277A9B}" type="datetime1">
              <a:rPr lang="fr-FR" smtClean="0"/>
              <a:t>08/09/2023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92B5943-F44C-0240-ABD1-78866F68EF49}" type="datetime1">
              <a:rPr lang="fr-FR" smtClean="0"/>
              <a:t>08/09/2023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6" r:id="rId6"/>
    <p:sldLayoutId id="2147483821" r:id="rId7"/>
    <p:sldLayoutId id="2147483822" r:id="rId8"/>
    <p:sldLayoutId id="2147483823" r:id="rId9"/>
    <p:sldLayoutId id="2147483825" r:id="rId10"/>
    <p:sldLayoutId id="21474838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68201E-C3C7-542B-471F-09BFFCBC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37B3E7-E3DA-50DF-B601-0BF6B731F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A80C28-E369-FA36-C8CB-AE8D0E742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70315-41AA-1642-86E8-13640CADC772}" type="datetime1">
              <a:rPr lang="fr-FR" smtClean="0"/>
              <a:t>08/09/2023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19D86A-5D07-8A7D-BBBB-6ED5B16A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4EC504-2411-8501-3789-B35725EB0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0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pd.mdl@ac-nice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dagogie.ac-nice.fr/dsden06/mdll/wp-content/uploads/sites/11/2021/05/Le-gardien-de-la-Lune-Programmation-des-seances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edagogie.ac-nice.fr/dsden06/mdll/wp-content/uploads/sites/11/2019/05/Pr&#233;vision-des-s&#233;ances-Le-village-aux-mille-roses-Philippe-Nessmann-S&#233;quence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61.ac-normandie.fr/IMG/pdf/les_7_familles_d_aide_r._goigoux_.pdf" TargetMode="External"/><Relationship Id="rId2" Type="http://schemas.openxmlformats.org/officeDocument/2006/relationships/hyperlink" Target="https://veille-et-analyses.ens-lyon.fr/DA-Veille/113-novembre-2016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cl/fi/wfhfczbur0nqd1nkh4j7a/Qui-explicite-Sylvie-C-be.mp4?rlkey=ry63levjo201a0lds9xrc5u4k&amp;dl=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agogie.ac-nice.fr/dsden06/mdll/preparer-sa-rentree/" TargetMode="External"/><Relationship Id="rId2" Type="http://schemas.openxmlformats.org/officeDocument/2006/relationships/hyperlink" Target="https://eduscol.education.fr/114/lectures-l-ecole-des-listes-de-referenc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duscol.education.fr/document/16435/downlo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cl/fo/mc9hhb9eg1t5nzb3elrsz/h?rlkey=s6ld7fc5hhznre2d1jtbmb16v&amp;dl=0" TargetMode="External"/><Relationship Id="rId2" Type="http://schemas.openxmlformats.org/officeDocument/2006/relationships/hyperlink" Target="https://www.dropbox.com/scl/fo/o4wc708ex96ozxtklsvrn/h?rlkey=pt8m5dsw9eqec5wu6d61pffjb&amp;dl=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ropbox.com/scl/fo/t2wbt1fh9my39xofj5oki/h?rlkey=3053tqo1fa8xkp7cavdkggtuv&amp;dl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document/33593/download" TargetMode="External"/><Relationship Id="rId2" Type="http://schemas.openxmlformats.org/officeDocument/2006/relationships/hyperlink" Target="https://eduscol.education.fr/3107/guides-fondamentaux-pour-l-enseignement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www.pedagogie.ac-nice.fr/dsden06/mdll/wp-content/uploads/sites/11/2019/02/Petit-Pois-Davide-Cali-D&#233;roulement-des-s&#233;ances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dagogie.ac-nice.fr/dsden06/mdll/wp-content/uploads/sites/11/2021/05/Le-gardien-de-la-Lune-Programmation-des-seances.pdf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dagogie.ac-nice.fr/dsden06/mdll/wp-content/uploads/sites/11/2021/06/La-riviere-a-lenvers-Tomek-CYCLE-3.pdf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Yeux fixant des bonbons">
            <a:extLst>
              <a:ext uri="{FF2B5EF4-FFF2-40B4-BE49-F238E27FC236}">
                <a16:creationId xmlns:a16="http://schemas.microsoft.com/office/drawing/2014/main" id="{602B3F29-E6B8-B53A-3FEA-808DDB13F5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1944"/>
            <a:ext cx="12191980" cy="685799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EF5482-568A-9463-C672-BC6D644D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39511" y="-72076"/>
            <a:ext cx="8582352" cy="4875036"/>
          </a:xfrm>
          <a:custGeom>
            <a:avLst/>
            <a:gdLst>
              <a:gd name="connsiteX0" fmla="*/ 1259133 w 8582352"/>
              <a:gd name="connsiteY0" fmla="*/ 1707 h 4875036"/>
              <a:gd name="connsiteX1" fmla="*/ 29139 w 8582352"/>
              <a:gd name="connsiteY1" fmla="*/ 317762 h 4875036"/>
              <a:gd name="connsiteX2" fmla="*/ 0 w 8582352"/>
              <a:gd name="connsiteY2" fmla="*/ 333585 h 4875036"/>
              <a:gd name="connsiteX3" fmla="*/ 79271 w 8582352"/>
              <a:gd name="connsiteY3" fmla="*/ 4875036 h 4875036"/>
              <a:gd name="connsiteX4" fmla="*/ 8582352 w 8582352"/>
              <a:gd name="connsiteY4" fmla="*/ 4726614 h 4875036"/>
              <a:gd name="connsiteX5" fmla="*/ 3064323 w 8582352"/>
              <a:gd name="connsiteY5" fmla="*/ 550287 h 4875036"/>
              <a:gd name="connsiteX6" fmla="*/ 3002736 w 8582352"/>
              <a:gd name="connsiteY6" fmla="*/ 506058 h 4875036"/>
              <a:gd name="connsiteX7" fmla="*/ 1429589 w 8582352"/>
              <a:gd name="connsiteY7" fmla="*/ 840 h 4875036"/>
              <a:gd name="connsiteX8" fmla="*/ 1259133 w 8582352"/>
              <a:gd name="connsiteY8" fmla="*/ 1707 h 487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352" h="4875036">
                <a:moveTo>
                  <a:pt x="1259133" y="1707"/>
                </a:moveTo>
                <a:cubicBezTo>
                  <a:pt x="833461" y="16212"/>
                  <a:pt x="412733" y="123046"/>
                  <a:pt x="29139" y="317762"/>
                </a:cubicBezTo>
                <a:lnTo>
                  <a:pt x="0" y="333585"/>
                </a:lnTo>
                <a:lnTo>
                  <a:pt x="79271" y="4875036"/>
                </a:lnTo>
                <a:lnTo>
                  <a:pt x="8582352" y="4726614"/>
                </a:lnTo>
                <a:lnTo>
                  <a:pt x="3064323" y="550287"/>
                </a:lnTo>
                <a:lnTo>
                  <a:pt x="3002736" y="506058"/>
                </a:lnTo>
                <a:cubicBezTo>
                  <a:pt x="2522288" y="179187"/>
                  <a:pt x="1975404" y="13891"/>
                  <a:pt x="1429589" y="840"/>
                </a:cubicBezTo>
                <a:cubicBezTo>
                  <a:pt x="1372734" y="-519"/>
                  <a:pt x="1315889" y="-227"/>
                  <a:pt x="1259133" y="1707"/>
                </a:cubicBezTo>
                <a:close/>
              </a:path>
            </a:pathLst>
          </a:custGeom>
          <a:gradFill>
            <a:gsLst>
              <a:gs pos="22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86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43182-2265-A56B-12CC-1C2470056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6" y="91466"/>
            <a:ext cx="4241299" cy="1819658"/>
          </a:xfrm>
        </p:spPr>
        <p:txBody>
          <a:bodyPr>
            <a:normAutofit/>
          </a:bodyPr>
          <a:lstStyle/>
          <a:p>
            <a:r>
              <a:rPr lang="fr-FR" dirty="0"/>
              <a:t>Enseigner la compréhension d’un texte narratif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9C4635-35BA-9DB8-1B3B-D2FBC012E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904" y="2894251"/>
            <a:ext cx="4781584" cy="1357345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Nathalie Leblanc</a:t>
            </a:r>
          </a:p>
          <a:p>
            <a:r>
              <a:rPr lang="fr-FR" dirty="0"/>
              <a:t>CPD Maitrise de La Langue DSDEN06</a:t>
            </a:r>
          </a:p>
          <a:p>
            <a:r>
              <a:rPr lang="fr-FR" dirty="0">
                <a:hlinkClick r:id="rId3"/>
              </a:rPr>
              <a:t>cpd.mdl@ac-nice.fr</a:t>
            </a:r>
            <a:endParaRPr lang="fr-FR" dirty="0"/>
          </a:p>
          <a:p>
            <a:r>
              <a:rPr lang="fr-FR" dirty="0"/>
              <a:t>Formation MEEF – Septembre 2023 </a:t>
            </a:r>
          </a:p>
          <a:p>
            <a:endParaRPr lang="fr-FR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8784C3-11AE-0BE2-6339-1A2BDAC7F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740000" flipV="1">
            <a:off x="7888979" y="5014859"/>
            <a:ext cx="4324338" cy="1889417"/>
          </a:xfrm>
          <a:custGeom>
            <a:avLst/>
            <a:gdLst>
              <a:gd name="connsiteX0" fmla="*/ 26412 w 4324338"/>
              <a:gd name="connsiteY0" fmla="*/ 1889417 h 1889417"/>
              <a:gd name="connsiteX1" fmla="*/ 4324338 w 4324338"/>
              <a:gd name="connsiteY1" fmla="*/ 1814397 h 1889417"/>
              <a:gd name="connsiteX2" fmla="*/ 2459858 w 4324338"/>
              <a:gd name="connsiteY2" fmla="*/ 403264 h 1889417"/>
              <a:gd name="connsiteX3" fmla="*/ 2414726 w 4324338"/>
              <a:gd name="connsiteY3" fmla="*/ 370852 h 1889417"/>
              <a:gd name="connsiteX4" fmla="*/ 1261883 w 4324338"/>
              <a:gd name="connsiteY4" fmla="*/ 615 h 1889417"/>
              <a:gd name="connsiteX5" fmla="*/ 70385 w 4324338"/>
              <a:gd name="connsiteY5" fmla="*/ 326182 h 1889417"/>
              <a:gd name="connsiteX6" fmla="*/ 0 w 4324338"/>
              <a:gd name="connsiteY6" fmla="*/ 376291 h 188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338" h="1889417">
                <a:moveTo>
                  <a:pt x="26412" y="1889417"/>
                </a:moveTo>
                <a:lnTo>
                  <a:pt x="4324338" y="1814397"/>
                </a:lnTo>
                <a:lnTo>
                  <a:pt x="2459858" y="403264"/>
                </a:lnTo>
                <a:lnTo>
                  <a:pt x="2414726" y="370852"/>
                </a:lnTo>
                <a:cubicBezTo>
                  <a:pt x="2062641" y="131313"/>
                  <a:pt x="1661870" y="10180"/>
                  <a:pt x="1261883" y="615"/>
                </a:cubicBezTo>
                <a:cubicBezTo>
                  <a:pt x="845229" y="-9347"/>
                  <a:pt x="429425" y="101751"/>
                  <a:pt x="70385" y="326182"/>
                </a:cubicBezTo>
                <a:lnTo>
                  <a:pt x="0" y="376291"/>
                </a:lnTo>
                <a:close/>
              </a:path>
            </a:pathLst>
          </a:custGeom>
          <a:gradFill>
            <a:gsLst>
              <a:gs pos="27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92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6B69C8-E9DB-8459-12B3-1EB4154A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3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88C31-F0F6-444A-A852-A07623B88CD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Image 2" descr="Capture d’écran 2016-11-11 à 08.00.5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8825"/>
            <a:ext cx="12192000" cy="40903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8675CD4-3E08-FBF6-407D-8399D2386527}"/>
              </a:ext>
            </a:extLst>
          </p:cNvPr>
          <p:cNvSpPr/>
          <p:nvPr/>
        </p:nvSpPr>
        <p:spPr>
          <a:xfrm>
            <a:off x="166233" y="67362"/>
            <a:ext cx="1885950" cy="18573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E7A526-ACDB-F8CB-183B-FC54137F1C8D}"/>
              </a:ext>
            </a:extLst>
          </p:cNvPr>
          <p:cNvSpPr txBox="1"/>
          <p:nvPr/>
        </p:nvSpPr>
        <p:spPr>
          <a:xfrm>
            <a:off x="166233" y="580550"/>
            <a:ext cx="18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Quelles traces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912C77-AE29-CE70-B713-39F65718B83F}"/>
              </a:ext>
            </a:extLst>
          </p:cNvPr>
          <p:cNvSpPr txBox="1"/>
          <p:nvPr/>
        </p:nvSpPr>
        <p:spPr>
          <a:xfrm>
            <a:off x="2346527" y="332385"/>
            <a:ext cx="9472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Raconter l’histoire de la petite bulle rouge.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5D427C-8948-BAD3-73D1-DF3662C3C82B}"/>
              </a:ext>
            </a:extLst>
          </p:cNvPr>
          <p:cNvSpPr txBox="1"/>
          <p:nvPr/>
        </p:nvSpPr>
        <p:spPr>
          <a:xfrm>
            <a:off x="222504" y="6248616"/>
            <a:ext cx="4771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latin typeface="Bell MT" panose="02020503060305020303" pitchFamily="18" charset="77"/>
              </a:rPr>
              <a:t>PSMSGS Sophie </a:t>
            </a:r>
            <a:r>
              <a:rPr lang="fr-FR" sz="1200" i="1" dirty="0" err="1">
                <a:latin typeface="Bell MT" panose="02020503060305020303" pitchFamily="18" charset="77"/>
              </a:rPr>
              <a:t>Ngô</a:t>
            </a:r>
            <a:r>
              <a:rPr lang="fr-FR" sz="1200" i="1" dirty="0">
                <a:latin typeface="Bell MT" panose="02020503060305020303" pitchFamily="18" charset="77"/>
              </a:rPr>
              <a:t>-Maï école Pierre Teisseire La Colle sur Loup</a:t>
            </a:r>
          </a:p>
        </p:txBody>
      </p:sp>
    </p:spTree>
    <p:extLst>
      <p:ext uri="{BB962C8B-B14F-4D97-AF65-F5344CB8AC3E}">
        <p14:creationId xmlns:p14="http://schemas.microsoft.com/office/powerpoint/2010/main" val="383247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D079B1F7-63F5-5ABA-D349-135D680BE93B}"/>
              </a:ext>
            </a:extLst>
          </p:cNvPr>
          <p:cNvSpPr/>
          <p:nvPr/>
        </p:nvSpPr>
        <p:spPr>
          <a:xfrm>
            <a:off x="323396" y="332385"/>
            <a:ext cx="1885950" cy="18573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762EC9-81D7-5C0A-64BA-AC4A9C89B671}"/>
              </a:ext>
            </a:extLst>
          </p:cNvPr>
          <p:cNvSpPr txBox="1"/>
          <p:nvPr/>
        </p:nvSpPr>
        <p:spPr>
          <a:xfrm>
            <a:off x="323396" y="845573"/>
            <a:ext cx="18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Quelles traces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17FB03-C0F9-ED53-5CA5-7CFABC46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1FCA-5E79-BD4F-930E-2B8A5189DCC3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BDEEAD40-B22C-B74B-F197-545AF2D67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15" y="3980612"/>
            <a:ext cx="1723712" cy="2031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Une image contenant texte, tableau noir&#10;&#10;Description générée automatiquement">
            <a:extLst>
              <a:ext uri="{FF2B5EF4-FFF2-40B4-BE49-F238E27FC236}">
                <a16:creationId xmlns:a16="http://schemas.microsoft.com/office/drawing/2014/main" id="{C59028EC-AF62-60CB-1478-BEF44EF2CC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5"/>
          <a:stretch/>
        </p:blipFill>
        <p:spPr>
          <a:xfrm>
            <a:off x="2209346" y="1435009"/>
            <a:ext cx="9747204" cy="464181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F241CF7-FD5C-AC1C-34A0-B89FD42B5376}"/>
              </a:ext>
            </a:extLst>
          </p:cNvPr>
          <p:cNvSpPr txBox="1"/>
          <p:nvPr/>
        </p:nvSpPr>
        <p:spPr>
          <a:xfrm>
            <a:off x="2346527" y="332385"/>
            <a:ext cx="9472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Individuellement, choisis un personnage de l’histoire et écris sur ton ardoise tout ce que tu as retenu : ce qu’il fait, qui est-il, ce qu’il aime, ce qu’il ressent…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036F6B-D46B-80FE-FD74-AF58FE339A20}"/>
              </a:ext>
            </a:extLst>
          </p:cNvPr>
          <p:cNvSpPr txBox="1"/>
          <p:nvPr/>
        </p:nvSpPr>
        <p:spPr>
          <a:xfrm>
            <a:off x="2346527" y="6166022"/>
            <a:ext cx="401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latin typeface="Bell MT" panose="02020503060305020303" pitchFamily="18" charset="77"/>
              </a:rPr>
              <a:t>CE1 Maryline Cortes PEMF école Marie Curie Pégomas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9D921A-2493-275C-39D9-DC02BA29FBC6}"/>
              </a:ext>
            </a:extLst>
          </p:cNvPr>
          <p:cNvSpPr txBox="1"/>
          <p:nvPr/>
        </p:nvSpPr>
        <p:spPr>
          <a:xfrm>
            <a:off x="7336844" y="6397582"/>
            <a:ext cx="401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Programmation des séances C2</a:t>
            </a:r>
            <a:endParaRPr lang="fr-FR" dirty="0"/>
          </a:p>
        </p:txBody>
      </p:sp>
      <p:sp>
        <p:nvSpPr>
          <p:cNvPr id="10" name="Bouton d'action : Informations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4E9F1AD-B905-7E18-8575-09A0ECC6EDFD}"/>
              </a:ext>
            </a:extLst>
          </p:cNvPr>
          <p:cNvSpPr/>
          <p:nvPr/>
        </p:nvSpPr>
        <p:spPr>
          <a:xfrm>
            <a:off x="6812588" y="6420302"/>
            <a:ext cx="524256" cy="369332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34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BF06D6-E352-9322-A091-760A1402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1FCA-5E79-BD4F-930E-2B8A5189DCC3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 descr="IMG_0033.JPG">
            <a:extLst>
              <a:ext uri="{FF2B5EF4-FFF2-40B4-BE49-F238E27FC236}">
                <a16:creationId xmlns:a16="http://schemas.microsoft.com/office/drawing/2014/main" id="{9039DD1C-2446-CB51-E30F-B613D0BEDC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4976" y="2383294"/>
            <a:ext cx="9374982" cy="395766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247E40B-8BAE-6888-9B87-CE3A80068271}"/>
              </a:ext>
            </a:extLst>
          </p:cNvPr>
          <p:cNvSpPr txBox="1"/>
          <p:nvPr/>
        </p:nvSpPr>
        <p:spPr>
          <a:xfrm>
            <a:off x="342042" y="136525"/>
            <a:ext cx="11752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 </a:t>
            </a:r>
          </a:p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deux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relever dans la bande-annonce de notre nouveau livre tout ce qui relève (au choix) :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personnages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lieux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objets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actions</a:t>
            </a:r>
          </a:p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groupes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collecter et organiser vos prises de notes.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797D7C-8BBD-654D-19C6-5EED6CEDD669}"/>
              </a:ext>
            </a:extLst>
          </p:cNvPr>
          <p:cNvSpPr txBox="1"/>
          <p:nvPr/>
        </p:nvSpPr>
        <p:spPr>
          <a:xfrm>
            <a:off x="2346527" y="6320576"/>
            <a:ext cx="363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latin typeface="Bell MT" panose="02020503060305020303" pitchFamily="18" charset="77"/>
              </a:rPr>
              <a:t>CM2 Isabelle André PEMF école Saint Barthélémy Nice</a:t>
            </a:r>
          </a:p>
        </p:txBody>
      </p:sp>
      <p:pic>
        <p:nvPicPr>
          <p:cNvPr id="9" name="Image 8" descr="Unknown.png">
            <a:extLst>
              <a:ext uri="{FF2B5EF4-FFF2-40B4-BE49-F238E27FC236}">
                <a16:creationId xmlns:a16="http://schemas.microsoft.com/office/drawing/2014/main" id="{469889E8-F20E-D707-774E-58C9FBC32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5" y="4422438"/>
            <a:ext cx="1548670" cy="19339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391BCEB-580C-0DD9-1998-F5A1B455EB95}"/>
              </a:ext>
            </a:extLst>
          </p:cNvPr>
          <p:cNvSpPr txBox="1"/>
          <p:nvPr/>
        </p:nvSpPr>
        <p:spPr>
          <a:xfrm>
            <a:off x="6941487" y="6459075"/>
            <a:ext cx="397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Programmation des séances C3</a:t>
            </a:r>
            <a:endParaRPr lang="fr-FR" dirty="0"/>
          </a:p>
        </p:txBody>
      </p:sp>
      <p:sp>
        <p:nvSpPr>
          <p:cNvPr id="11" name="Bouton d'action : Informations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E0FA0E6-DDF9-9535-0451-0AC7346CB998}"/>
              </a:ext>
            </a:extLst>
          </p:cNvPr>
          <p:cNvSpPr/>
          <p:nvPr/>
        </p:nvSpPr>
        <p:spPr>
          <a:xfrm>
            <a:off x="6417231" y="6443685"/>
            <a:ext cx="524256" cy="369332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374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A931F153-A5D2-766A-6D2D-CFB2D5B24036}"/>
              </a:ext>
            </a:extLst>
          </p:cNvPr>
          <p:cNvSpPr/>
          <p:nvPr/>
        </p:nvSpPr>
        <p:spPr>
          <a:xfrm>
            <a:off x="335753" y="258245"/>
            <a:ext cx="1885950" cy="18573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BD84AE-56A8-1613-9CB3-82855ECB4FEB}"/>
              </a:ext>
            </a:extLst>
          </p:cNvPr>
          <p:cNvSpPr txBox="1"/>
          <p:nvPr/>
        </p:nvSpPr>
        <p:spPr>
          <a:xfrm>
            <a:off x="335753" y="687875"/>
            <a:ext cx="18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différencier ?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0E0273F-5ADF-0C55-7B09-38FA5481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1FCA-5E79-BD4F-930E-2B8A5189DCC3}" type="slidenum">
              <a:rPr lang="fr-FR" smtClean="0"/>
              <a:t>13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CC7DA8-7319-C800-C471-FD93BCCA97C8}"/>
              </a:ext>
            </a:extLst>
          </p:cNvPr>
          <p:cNvSpPr/>
          <p:nvPr/>
        </p:nvSpPr>
        <p:spPr>
          <a:xfrm>
            <a:off x="3191445" y="319800"/>
            <a:ext cx="8664801" cy="461665"/>
          </a:xfrm>
          <a:prstGeom prst="rect">
            <a:avLst/>
          </a:prstGeom>
          <a:solidFill>
            <a:srgbClr val="00A4F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D699A4-8BF5-23D3-6B0F-4F8E9B891233}"/>
              </a:ext>
            </a:extLst>
          </p:cNvPr>
          <p:cNvSpPr txBox="1"/>
          <p:nvPr/>
        </p:nvSpPr>
        <p:spPr>
          <a:xfrm>
            <a:off x="5219557" y="258245"/>
            <a:ext cx="460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 un apprentissage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525786F-0968-90C8-DF8C-57158DCA2A69}"/>
              </a:ext>
            </a:extLst>
          </p:cNvPr>
          <p:cNvSpPr txBox="1"/>
          <p:nvPr/>
        </p:nvSpPr>
        <p:spPr>
          <a:xfrm>
            <a:off x="2548310" y="1385136"/>
            <a:ext cx="18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Préparer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APC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ateliers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55033174-7859-F2AE-A140-6ECCBD4979E0}"/>
              </a:ext>
            </a:extLst>
          </p:cNvPr>
          <p:cNvSpPr/>
          <p:nvPr/>
        </p:nvSpPr>
        <p:spPr>
          <a:xfrm>
            <a:off x="4241002" y="1012607"/>
            <a:ext cx="471486" cy="243369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CD6DAEE-370D-1CDB-7E56-C313710CEC0F}"/>
              </a:ext>
            </a:extLst>
          </p:cNvPr>
          <p:cNvSpPr txBox="1"/>
          <p:nvPr/>
        </p:nvSpPr>
        <p:spPr>
          <a:xfrm>
            <a:off x="4712488" y="1103373"/>
            <a:ext cx="6784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Raconter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oralement le début de l’histoire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Présenter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personnages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Dessiner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différents lieux de l’histoire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Expliciter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mots nécessaires à la compréhension du texte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882499F-C040-DC89-594C-5A73C353C04A}"/>
              </a:ext>
            </a:extLst>
          </p:cNvPr>
          <p:cNvSpPr txBox="1"/>
          <p:nvPr/>
        </p:nvSpPr>
        <p:spPr>
          <a:xfrm>
            <a:off x="2491351" y="3927799"/>
            <a:ext cx="2728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Réactiver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APC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ateliers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Collectivement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Accolade fermante 21">
            <a:extLst>
              <a:ext uri="{FF2B5EF4-FFF2-40B4-BE49-F238E27FC236}">
                <a16:creationId xmlns:a16="http://schemas.microsoft.com/office/drawing/2014/main" id="{C0E4412D-ED9C-2EA1-682B-AC67AC71F955}"/>
              </a:ext>
            </a:extLst>
          </p:cNvPr>
          <p:cNvSpPr/>
          <p:nvPr/>
        </p:nvSpPr>
        <p:spPr>
          <a:xfrm>
            <a:off x="5051770" y="3674360"/>
            <a:ext cx="471486" cy="191290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8FEAFD4-705A-8E73-88E9-5BB887493311}"/>
              </a:ext>
            </a:extLst>
          </p:cNvPr>
          <p:cNvSpPr txBox="1"/>
          <p:nvPr/>
        </p:nvSpPr>
        <p:spPr>
          <a:xfrm>
            <a:off x="5523256" y="3765125"/>
            <a:ext cx="6534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Raconter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différents évènements en s’appuyant sur le schéma de l’histoire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Redire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mots issus du lexique travaillé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Rappeler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récit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Bouton d'action : Informations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0790B66-1AD4-739D-DF04-F3599E954EA6}"/>
              </a:ext>
            </a:extLst>
          </p:cNvPr>
          <p:cNvSpPr/>
          <p:nvPr/>
        </p:nvSpPr>
        <p:spPr>
          <a:xfrm>
            <a:off x="134112" y="5820156"/>
            <a:ext cx="1233489" cy="1014412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C4F3ABB-DAD1-59DC-3690-BBD7F44BC04F}"/>
              </a:ext>
            </a:extLst>
          </p:cNvPr>
          <p:cNvSpPr txBox="1"/>
          <p:nvPr/>
        </p:nvSpPr>
        <p:spPr>
          <a:xfrm>
            <a:off x="1497801" y="5940689"/>
            <a:ext cx="716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La différenciation pédagogique en classe Annie Feyfant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3"/>
              </a:rPr>
              <a:t>Les 7 familles d'aides Roland Goigoux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20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A931F153-A5D2-766A-6D2D-CFB2D5B24036}"/>
              </a:ext>
            </a:extLst>
          </p:cNvPr>
          <p:cNvSpPr/>
          <p:nvPr/>
        </p:nvSpPr>
        <p:spPr>
          <a:xfrm>
            <a:off x="335753" y="258245"/>
            <a:ext cx="1885950" cy="18573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BD84AE-56A8-1613-9CB3-82855ECB4FEB}"/>
              </a:ext>
            </a:extLst>
          </p:cNvPr>
          <p:cNvSpPr txBox="1"/>
          <p:nvPr/>
        </p:nvSpPr>
        <p:spPr>
          <a:xfrm>
            <a:off x="335753" y="687875"/>
            <a:ext cx="18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différencier ?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0E0273F-5ADF-0C55-7B09-38FA5481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1FCA-5E79-BD4F-930E-2B8A5189DCC3}" type="slidenum">
              <a:rPr lang="fr-FR" smtClean="0"/>
              <a:t>14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CC7DA8-7319-C800-C471-FD93BCCA97C8}"/>
              </a:ext>
            </a:extLst>
          </p:cNvPr>
          <p:cNvSpPr/>
          <p:nvPr/>
        </p:nvSpPr>
        <p:spPr>
          <a:xfrm>
            <a:off x="3191445" y="319800"/>
            <a:ext cx="8664801" cy="461665"/>
          </a:xfrm>
          <a:prstGeom prst="rect">
            <a:avLst/>
          </a:prstGeom>
          <a:solidFill>
            <a:srgbClr val="00A4F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D699A4-8BF5-23D3-6B0F-4F8E9B891233}"/>
              </a:ext>
            </a:extLst>
          </p:cNvPr>
          <p:cNvSpPr txBox="1"/>
          <p:nvPr/>
        </p:nvSpPr>
        <p:spPr>
          <a:xfrm>
            <a:off x="5219557" y="258245"/>
            <a:ext cx="460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Pendant l’apprentissage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525786F-0968-90C8-DF8C-57158DCA2A69}"/>
              </a:ext>
            </a:extLst>
          </p:cNvPr>
          <p:cNvSpPr txBox="1"/>
          <p:nvPr/>
        </p:nvSpPr>
        <p:spPr>
          <a:xfrm>
            <a:off x="2969437" y="2469630"/>
            <a:ext cx="141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Adapter</a:t>
            </a:r>
          </a:p>
        </p:txBody>
      </p: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55033174-7859-F2AE-A140-6ECCBD4979E0}"/>
              </a:ext>
            </a:extLst>
          </p:cNvPr>
          <p:cNvSpPr/>
          <p:nvPr/>
        </p:nvSpPr>
        <p:spPr>
          <a:xfrm>
            <a:off x="4241002" y="1012607"/>
            <a:ext cx="471486" cy="33757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CD6DAEE-370D-1CDB-7E56-C313710CEC0F}"/>
              </a:ext>
            </a:extLst>
          </p:cNvPr>
          <p:cNvSpPr txBox="1"/>
          <p:nvPr/>
        </p:nvSpPr>
        <p:spPr>
          <a:xfrm>
            <a:off x="4712488" y="1103373"/>
            <a:ext cx="6784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supports : </a:t>
            </a:r>
          </a:p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Longueur du texte, lisibilité, présence des illustrations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consignes</a:t>
            </a:r>
          </a:p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personnage ou plusieurs, un lieu ou plusieurs, surligner, copier, écrire, imaginer 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productions : </a:t>
            </a:r>
          </a:p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l’oral, à l’écrit, sur tablette, dessiner, légender, écrire, compléter …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882499F-C040-DC89-594C-5A73C353C04A}"/>
              </a:ext>
            </a:extLst>
          </p:cNvPr>
          <p:cNvSpPr txBox="1"/>
          <p:nvPr/>
        </p:nvSpPr>
        <p:spPr>
          <a:xfrm>
            <a:off x="3187071" y="5147501"/>
            <a:ext cx="141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Soutenir</a:t>
            </a:r>
          </a:p>
        </p:txBody>
      </p:sp>
      <p:sp>
        <p:nvSpPr>
          <p:cNvPr id="22" name="Accolade fermante 21">
            <a:extLst>
              <a:ext uri="{FF2B5EF4-FFF2-40B4-BE49-F238E27FC236}">
                <a16:creationId xmlns:a16="http://schemas.microsoft.com/office/drawing/2014/main" id="{C0E4412D-ED9C-2EA1-682B-AC67AC71F955}"/>
              </a:ext>
            </a:extLst>
          </p:cNvPr>
          <p:cNvSpPr/>
          <p:nvPr/>
        </p:nvSpPr>
        <p:spPr>
          <a:xfrm>
            <a:off x="4282372" y="4559033"/>
            <a:ext cx="435267" cy="18747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8FEAFD4-705A-8E73-88E9-5BB887493311}"/>
              </a:ext>
            </a:extLst>
          </p:cNvPr>
          <p:cNvSpPr txBox="1"/>
          <p:nvPr/>
        </p:nvSpPr>
        <p:spPr>
          <a:xfrm>
            <a:off x="4819168" y="4778169"/>
            <a:ext cx="653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Lister les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outils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Affichages, cahiers, dictionnaire, manuels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Expliciter les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procédures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Qui explicite ? Sylvie Cèbe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7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A931F153-A5D2-766A-6D2D-CFB2D5B24036}"/>
              </a:ext>
            </a:extLst>
          </p:cNvPr>
          <p:cNvSpPr/>
          <p:nvPr/>
        </p:nvSpPr>
        <p:spPr>
          <a:xfrm>
            <a:off x="335753" y="258245"/>
            <a:ext cx="1885950" cy="18573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BD84AE-56A8-1613-9CB3-82855ECB4FEB}"/>
              </a:ext>
            </a:extLst>
          </p:cNvPr>
          <p:cNvSpPr txBox="1"/>
          <p:nvPr/>
        </p:nvSpPr>
        <p:spPr>
          <a:xfrm>
            <a:off x="335753" y="687875"/>
            <a:ext cx="18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différencier ?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0E0273F-5ADF-0C55-7B09-38FA5481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1FCA-5E79-BD4F-930E-2B8A5189DCC3}" type="slidenum">
              <a:rPr lang="fr-FR" smtClean="0"/>
              <a:t>15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CC7DA8-7319-C800-C471-FD93BCCA97C8}"/>
              </a:ext>
            </a:extLst>
          </p:cNvPr>
          <p:cNvSpPr/>
          <p:nvPr/>
        </p:nvSpPr>
        <p:spPr>
          <a:xfrm>
            <a:off x="3191445" y="319800"/>
            <a:ext cx="8664801" cy="461665"/>
          </a:xfrm>
          <a:prstGeom prst="rect">
            <a:avLst/>
          </a:prstGeom>
          <a:solidFill>
            <a:srgbClr val="00A4F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D699A4-8BF5-23D3-6B0F-4F8E9B891233}"/>
              </a:ext>
            </a:extLst>
          </p:cNvPr>
          <p:cNvSpPr txBox="1"/>
          <p:nvPr/>
        </p:nvSpPr>
        <p:spPr>
          <a:xfrm>
            <a:off x="5219557" y="258245"/>
            <a:ext cx="460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l’apprentissage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525786F-0968-90C8-DF8C-57158DCA2A69}"/>
              </a:ext>
            </a:extLst>
          </p:cNvPr>
          <p:cNvSpPr txBox="1"/>
          <p:nvPr/>
        </p:nvSpPr>
        <p:spPr>
          <a:xfrm>
            <a:off x="2969437" y="2469630"/>
            <a:ext cx="141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Exercer</a:t>
            </a:r>
          </a:p>
        </p:txBody>
      </p: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55033174-7859-F2AE-A140-6ECCBD4979E0}"/>
              </a:ext>
            </a:extLst>
          </p:cNvPr>
          <p:cNvSpPr/>
          <p:nvPr/>
        </p:nvSpPr>
        <p:spPr>
          <a:xfrm>
            <a:off x="4241002" y="1012607"/>
            <a:ext cx="471486" cy="33757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CD6DAEE-370D-1CDB-7E56-C313710CEC0F}"/>
              </a:ext>
            </a:extLst>
          </p:cNvPr>
          <p:cNvSpPr txBox="1"/>
          <p:nvPr/>
        </p:nvSpPr>
        <p:spPr>
          <a:xfrm>
            <a:off x="4712488" y="1103373"/>
            <a:ext cx="7143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gammes</a:t>
            </a:r>
          </a:p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Exercices adaptés avec plus de matérialisation ( entourer, surligner, découper, reconstituer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Automatiser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procédures</a:t>
            </a:r>
          </a:p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Explicitation des procédures, verbalisation des stratégies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Systématiser</a:t>
            </a:r>
          </a:p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Leçons à manipuler, cartes mentales, aide-mémoire ..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882499F-C040-DC89-594C-5A73C353C04A}"/>
              </a:ext>
            </a:extLst>
          </p:cNvPr>
          <p:cNvSpPr txBox="1"/>
          <p:nvPr/>
        </p:nvSpPr>
        <p:spPr>
          <a:xfrm>
            <a:off x="2648644" y="5080924"/>
            <a:ext cx="163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Faire autrement</a:t>
            </a:r>
          </a:p>
        </p:txBody>
      </p:sp>
      <p:sp>
        <p:nvSpPr>
          <p:cNvPr id="22" name="Accolade fermante 21">
            <a:extLst>
              <a:ext uri="{FF2B5EF4-FFF2-40B4-BE49-F238E27FC236}">
                <a16:creationId xmlns:a16="http://schemas.microsoft.com/office/drawing/2014/main" id="{C0E4412D-ED9C-2EA1-682B-AC67AC71F955}"/>
              </a:ext>
            </a:extLst>
          </p:cNvPr>
          <p:cNvSpPr/>
          <p:nvPr/>
        </p:nvSpPr>
        <p:spPr>
          <a:xfrm>
            <a:off x="4282372" y="4559033"/>
            <a:ext cx="435267" cy="18747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8FEAFD4-705A-8E73-88E9-5BB887493311}"/>
              </a:ext>
            </a:extLst>
          </p:cNvPr>
          <p:cNvSpPr txBox="1"/>
          <p:nvPr/>
        </p:nvSpPr>
        <p:spPr>
          <a:xfrm>
            <a:off x="4850173" y="4599208"/>
            <a:ext cx="7006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Diversifier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entrées</a:t>
            </a:r>
          </a:p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Entrée par une bande-annonce, des illustrations, des mots du texte, l’écoute active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Diversifier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procédures</a:t>
            </a:r>
          </a:p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notant, en écrivant, en dessinant, en schématisant, en enregistrant …</a:t>
            </a:r>
          </a:p>
        </p:txBody>
      </p:sp>
    </p:spTree>
    <p:extLst>
      <p:ext uri="{BB962C8B-B14F-4D97-AF65-F5344CB8AC3E}">
        <p14:creationId xmlns:p14="http://schemas.microsoft.com/office/powerpoint/2010/main" val="21882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C72F058-A298-E25C-87B4-23EB255A0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022" y="3691942"/>
            <a:ext cx="9535609" cy="602265"/>
          </a:xfrm>
        </p:spPr>
        <p:txBody>
          <a:bodyPr>
            <a:noAutofit/>
          </a:bodyPr>
          <a:lstStyle/>
          <a:p>
            <a:r>
              <a:rPr lang="fr-FR" sz="6000" dirty="0"/>
              <a:t>Des ouvrages didactiques et des chercheurs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AC59C8-4F73-ED4D-8789-B587FCD7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6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50EDDD-C360-D696-F241-89DE3051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Image 5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BF8D1061-4FF7-4BB0-A3DA-24DC216A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87348"/>
            <a:ext cx="2214562" cy="3171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 descr="Une image contenant texte, carte de visite, logo, Police&#10;&#10;Description générée automatiquement">
            <a:extLst>
              <a:ext uri="{FF2B5EF4-FFF2-40B4-BE49-F238E27FC236}">
                <a16:creationId xmlns:a16="http://schemas.microsoft.com/office/drawing/2014/main" id="{7BC737FD-E060-308A-4004-A63E84E35A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223" y="387349"/>
            <a:ext cx="2214562" cy="3271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4C7F038-6977-EA8D-DCD6-3891797A91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6812" y="387348"/>
            <a:ext cx="2214562" cy="3171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 descr="Une image contenant text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B1192A19-17B0-386F-68B9-DA50BFC5A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88" y="337589"/>
            <a:ext cx="2378075" cy="3370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 descr="Une image contenant texte, dessin humoristique, graphisme, Police&#10;&#10;Description générée automatiquement">
            <a:extLst>
              <a:ext uri="{FF2B5EF4-FFF2-40B4-BE49-F238E27FC236}">
                <a16:creationId xmlns:a16="http://schemas.microsoft.com/office/drawing/2014/main" id="{96491C5D-D7E9-0862-FE67-4E478F6792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533" y="3823312"/>
            <a:ext cx="2255852" cy="30020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7" name="Image 6" descr="Une image contenant texte, livre, Prospectus, disque compact&#10;&#10;Description générée automatiquement">
            <a:extLst>
              <a:ext uri="{FF2B5EF4-FFF2-40B4-BE49-F238E27FC236}">
                <a16:creationId xmlns:a16="http://schemas.microsoft.com/office/drawing/2014/main" id="{90F506E2-EAA9-7CCD-8222-9F6C99B25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160" y="3851513"/>
            <a:ext cx="2123330" cy="30042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1" name="Image 10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3B3E2D68-8EDE-412A-3657-B6B14130B0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041" y="3960506"/>
            <a:ext cx="2255852" cy="28648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" name="Image 4" descr="Une image contenant texte, livre, conception&#10;&#10;Description générée automatiquement">
            <a:extLst>
              <a:ext uri="{FF2B5EF4-FFF2-40B4-BE49-F238E27FC236}">
                <a16:creationId xmlns:a16="http://schemas.microsoft.com/office/drawing/2014/main" id="{EDAAC922-723C-AB4D-0187-D0D40A8432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419" y="3823312"/>
            <a:ext cx="2334375" cy="3034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843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F72355-DE88-B097-B96B-5ACFD82A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Image 5" descr="Une image contenant Visage humain, personne, habits, femme&#10;&#10;Description générée automatiquement">
            <a:extLst>
              <a:ext uri="{FF2B5EF4-FFF2-40B4-BE49-F238E27FC236}">
                <a16:creationId xmlns:a16="http://schemas.microsoft.com/office/drawing/2014/main" id="{72BC0EE6-D4D1-A0CB-127D-DF4638E60F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78" y="528637"/>
            <a:ext cx="4021366" cy="2043113"/>
          </a:xfrm>
          <a:prstGeom prst="rect">
            <a:avLst/>
          </a:prstGeom>
        </p:spPr>
      </p:pic>
      <p:pic>
        <p:nvPicPr>
          <p:cNvPr id="8" name="Image 7" descr="Une image contenant Visage humain, personne, homme, Front&#10;&#10;Description générée automatiquement">
            <a:extLst>
              <a:ext uri="{FF2B5EF4-FFF2-40B4-BE49-F238E27FC236}">
                <a16:creationId xmlns:a16="http://schemas.microsoft.com/office/drawing/2014/main" id="{3F699376-388C-119E-A022-9B66DBA360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78" y="3156528"/>
            <a:ext cx="1745248" cy="2715635"/>
          </a:xfrm>
          <a:prstGeom prst="rect">
            <a:avLst/>
          </a:prstGeom>
        </p:spPr>
      </p:pic>
      <p:pic>
        <p:nvPicPr>
          <p:cNvPr id="10" name="Image 9" descr="Une image contenant Visage humain, sourire, personne, habits&#10;&#10;Description générée automatiquement">
            <a:extLst>
              <a:ext uri="{FF2B5EF4-FFF2-40B4-BE49-F238E27FC236}">
                <a16:creationId xmlns:a16="http://schemas.microsoft.com/office/drawing/2014/main" id="{AFD7167D-781B-05CE-10C6-F22F20165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225" y="3127134"/>
            <a:ext cx="2006600" cy="2745029"/>
          </a:xfrm>
          <a:prstGeom prst="rect">
            <a:avLst/>
          </a:prstGeom>
        </p:spPr>
      </p:pic>
      <p:pic>
        <p:nvPicPr>
          <p:cNvPr id="12" name="Image 11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4311B2FA-5125-E71E-F698-3BF785A80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3" y="528636"/>
            <a:ext cx="2157412" cy="2081713"/>
          </a:xfrm>
          <a:prstGeom prst="rect">
            <a:avLst/>
          </a:prstGeom>
        </p:spPr>
      </p:pic>
      <p:pic>
        <p:nvPicPr>
          <p:cNvPr id="14" name="Image 13" descr="Une image contenant Visage humain, personne, habits, lunettes&#10;&#10;Description générée automatiquement">
            <a:extLst>
              <a:ext uri="{FF2B5EF4-FFF2-40B4-BE49-F238E27FC236}">
                <a16:creationId xmlns:a16="http://schemas.microsoft.com/office/drawing/2014/main" id="{F22413A0-AA7E-EEAB-C8D6-307CA99FC7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783" y="479593"/>
            <a:ext cx="1979256" cy="2179797"/>
          </a:xfrm>
          <a:prstGeom prst="rect">
            <a:avLst/>
          </a:prstGeom>
        </p:spPr>
      </p:pic>
      <p:pic>
        <p:nvPicPr>
          <p:cNvPr id="16" name="Image 15" descr="Une image contenant Visage humain, microphone, personne, habits&#10;&#10;Description générée automatiquement">
            <a:extLst>
              <a:ext uri="{FF2B5EF4-FFF2-40B4-BE49-F238E27FC236}">
                <a16:creationId xmlns:a16="http://schemas.microsoft.com/office/drawing/2014/main" id="{267EB9A4-0C7A-3963-CA2F-F3B780854E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375" y="3127134"/>
            <a:ext cx="2776538" cy="2776538"/>
          </a:xfrm>
          <a:prstGeom prst="rect">
            <a:avLst/>
          </a:prstGeom>
        </p:spPr>
      </p:pic>
      <p:pic>
        <p:nvPicPr>
          <p:cNvPr id="7" name="Image 6" descr="Une image contenant Visage humain, habits, personne, Porte-parole&#10;&#10;Description générée automatiquement">
            <a:extLst>
              <a:ext uri="{FF2B5EF4-FFF2-40B4-BE49-F238E27FC236}">
                <a16:creationId xmlns:a16="http://schemas.microsoft.com/office/drawing/2014/main" id="{D04B2F52-C20D-FEC4-61D8-5765871B01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994" y="415677"/>
            <a:ext cx="2479319" cy="21946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2A3160E-5980-B46F-8FE0-2E8A66A637C6}"/>
              </a:ext>
            </a:extLst>
          </p:cNvPr>
          <p:cNvSpPr txBox="1"/>
          <p:nvPr/>
        </p:nvSpPr>
        <p:spPr>
          <a:xfrm>
            <a:off x="258178" y="2571750"/>
            <a:ext cx="402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Bell MT" panose="02020503060305020303" pitchFamily="18" charset="77"/>
              </a:rPr>
              <a:t>Marie-France Bishop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38AACE0-4DD7-35B4-AB2A-9A9A54A5333C}"/>
              </a:ext>
            </a:extLst>
          </p:cNvPr>
          <p:cNvSpPr txBox="1"/>
          <p:nvPr/>
        </p:nvSpPr>
        <p:spPr>
          <a:xfrm>
            <a:off x="4524375" y="2571750"/>
            <a:ext cx="235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Bell MT" panose="02020503060305020303" pitchFamily="18" charset="77"/>
              </a:rPr>
              <a:t>Anissa </a:t>
            </a:r>
            <a:r>
              <a:rPr lang="fr-FR" i="1" dirty="0" err="1">
                <a:latin typeface="Bell MT" panose="02020503060305020303" pitchFamily="18" charset="77"/>
              </a:rPr>
              <a:t>Belhadjin</a:t>
            </a:r>
            <a:endParaRPr lang="fr-FR" i="1" dirty="0">
              <a:latin typeface="Bell MT" panose="02020503060305020303" pitchFamily="18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E0F59BF-DE00-F1FB-0CC8-29287B1E240C}"/>
              </a:ext>
            </a:extLst>
          </p:cNvPr>
          <p:cNvSpPr txBox="1"/>
          <p:nvPr/>
        </p:nvSpPr>
        <p:spPr>
          <a:xfrm>
            <a:off x="6902806" y="2571750"/>
            <a:ext cx="235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Bell MT" panose="02020503060305020303" pitchFamily="18" charset="77"/>
              </a:rPr>
              <a:t>Catherine </a:t>
            </a:r>
            <a:r>
              <a:rPr lang="fr-FR" i="1" dirty="0" err="1">
                <a:latin typeface="Bell MT" panose="02020503060305020303" pitchFamily="18" charset="77"/>
              </a:rPr>
              <a:t>Tauveron</a:t>
            </a:r>
            <a:endParaRPr lang="fr-FR" i="1" dirty="0">
              <a:latin typeface="Bell MT" panose="02020503060305020303" pitchFamily="18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0C1065A-1342-98C7-6D50-24279F609DFF}"/>
              </a:ext>
            </a:extLst>
          </p:cNvPr>
          <p:cNvSpPr txBox="1"/>
          <p:nvPr/>
        </p:nvSpPr>
        <p:spPr>
          <a:xfrm>
            <a:off x="9426055" y="2610349"/>
            <a:ext cx="235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Bell MT" panose="02020503060305020303" pitchFamily="18" charset="77"/>
              </a:rPr>
              <a:t>Maryse Bianco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F3F4555-F3DB-F50B-78E3-6A479573C26E}"/>
              </a:ext>
            </a:extLst>
          </p:cNvPr>
          <p:cNvSpPr txBox="1"/>
          <p:nvPr/>
        </p:nvSpPr>
        <p:spPr>
          <a:xfrm>
            <a:off x="196850" y="5872163"/>
            <a:ext cx="190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Bell MT" panose="02020503060305020303" pitchFamily="18" charset="77"/>
              </a:rPr>
              <a:t>Roland </a:t>
            </a:r>
            <a:r>
              <a:rPr lang="fr-FR" i="1" dirty="0" err="1">
                <a:latin typeface="Bell MT" panose="02020503060305020303" pitchFamily="18" charset="77"/>
              </a:rPr>
              <a:t>Goigoux</a:t>
            </a:r>
            <a:endParaRPr lang="fr-FR" i="1" dirty="0">
              <a:latin typeface="Bell MT" panose="02020503060305020303" pitchFamily="18" charset="77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57F075A-44A5-F7CD-611B-95DE9E2F72CA}"/>
              </a:ext>
            </a:extLst>
          </p:cNvPr>
          <p:cNvSpPr txBox="1"/>
          <p:nvPr/>
        </p:nvSpPr>
        <p:spPr>
          <a:xfrm>
            <a:off x="2145944" y="5845503"/>
            <a:ext cx="235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Bell MT" panose="02020503060305020303" pitchFamily="18" charset="77"/>
              </a:rPr>
              <a:t>Sylvie Cèbe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4FDF9E8-61A0-452F-80B5-4E0BB71FE8FE}"/>
              </a:ext>
            </a:extLst>
          </p:cNvPr>
          <p:cNvSpPr txBox="1"/>
          <p:nvPr/>
        </p:nvSpPr>
        <p:spPr>
          <a:xfrm>
            <a:off x="4548187" y="5905058"/>
            <a:ext cx="235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Bell MT" panose="02020503060305020303" pitchFamily="18" charset="77"/>
              </a:rPr>
              <a:t>Jean-François Rouet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533F6E9-848C-468C-045F-9DC7AA943B25}"/>
              </a:ext>
            </a:extLst>
          </p:cNvPr>
          <p:cNvSpPr txBox="1"/>
          <p:nvPr/>
        </p:nvSpPr>
        <p:spPr>
          <a:xfrm>
            <a:off x="7433290" y="5961377"/>
            <a:ext cx="235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Bell MT" panose="02020503060305020303" pitchFamily="18" charset="77"/>
              </a:rPr>
              <a:t>Pierre </a:t>
            </a:r>
            <a:r>
              <a:rPr lang="fr-FR" i="1" dirty="0" err="1">
                <a:latin typeface="Bell MT" panose="02020503060305020303" pitchFamily="18" charset="77"/>
              </a:rPr>
              <a:t>Péroz</a:t>
            </a:r>
            <a:endParaRPr lang="fr-FR" i="1" dirty="0">
              <a:latin typeface="Bell MT" panose="02020503060305020303" pitchFamily="18" charset="77"/>
            </a:endParaRPr>
          </a:p>
        </p:txBody>
      </p:sp>
      <p:pic>
        <p:nvPicPr>
          <p:cNvPr id="3" name="Image 2" descr="Une image contenant Visage humain, portrait, personne, Front&#10;&#10;Description générée automatiquement">
            <a:extLst>
              <a:ext uri="{FF2B5EF4-FFF2-40B4-BE49-F238E27FC236}">
                <a16:creationId xmlns:a16="http://schemas.microsoft.com/office/drawing/2014/main" id="{3A3B6479-1E7B-8CC2-93E1-550F715607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9325" y="3183052"/>
            <a:ext cx="2776539" cy="277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0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EFACC908-8A50-F12F-29A2-1E66A33AA72E}"/>
              </a:ext>
            </a:extLst>
          </p:cNvPr>
          <p:cNvSpPr/>
          <p:nvPr/>
        </p:nvSpPr>
        <p:spPr>
          <a:xfrm>
            <a:off x="113545" y="72878"/>
            <a:ext cx="1885950" cy="1857375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FDF8AC-B472-1C2F-8BEA-7E19404A35B4}"/>
              </a:ext>
            </a:extLst>
          </p:cNvPr>
          <p:cNvSpPr txBox="1"/>
          <p:nvPr/>
        </p:nvSpPr>
        <p:spPr>
          <a:xfrm>
            <a:off x="249276" y="586066"/>
            <a:ext cx="1614487" cy="8309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Quels supports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FCB6F7-6E6C-DF5D-AA22-8F763AA1B1DA}"/>
              </a:ext>
            </a:extLst>
          </p:cNvPr>
          <p:cNvSpPr txBox="1"/>
          <p:nvPr/>
        </p:nvSpPr>
        <p:spPr>
          <a:xfrm>
            <a:off x="2312193" y="72878"/>
            <a:ext cx="83010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albums de littérature de jeunesse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textes courts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romans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pièces de théâtre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BD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poèmes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textes documentaires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2D6F74-9349-85B7-4EF6-4C5871FA4947}"/>
              </a:ext>
            </a:extLst>
          </p:cNvPr>
          <p:cNvSpPr txBox="1"/>
          <p:nvPr/>
        </p:nvSpPr>
        <p:spPr>
          <a:xfrm>
            <a:off x="7069558" y="5244147"/>
            <a:ext cx="472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Listes de référence 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3"/>
              </a:rPr>
              <a:t>Site Maitrise de La Langue 06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4"/>
              </a:rPr>
              <a:t>Des modalités pour lire une oeuvre longue</a:t>
            </a:r>
            <a:endParaRPr lang="fr-FR" dirty="0"/>
          </a:p>
        </p:txBody>
      </p:sp>
      <p:sp>
        <p:nvSpPr>
          <p:cNvPr id="12" name="Bouton d'action : Informations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8FF56AB-9D69-6F08-ECB9-4E3E27ED19D5}"/>
              </a:ext>
            </a:extLst>
          </p:cNvPr>
          <p:cNvSpPr/>
          <p:nvPr/>
        </p:nvSpPr>
        <p:spPr>
          <a:xfrm>
            <a:off x="6020554" y="5480944"/>
            <a:ext cx="950994" cy="763588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BE80D95-F8D1-A28D-8327-487D9EB7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1FCA-5E79-BD4F-930E-2B8A5189DCC3}" type="slidenum">
              <a:rPr lang="fr-FR" smtClean="0"/>
              <a:t>2</a:t>
            </a:fld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9D57490-05FE-5BBE-4ED7-2188316F0240}"/>
              </a:ext>
            </a:extLst>
          </p:cNvPr>
          <p:cNvSpPr/>
          <p:nvPr/>
        </p:nvSpPr>
        <p:spPr>
          <a:xfrm>
            <a:off x="249277" y="3747943"/>
            <a:ext cx="1885950" cy="1857375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40C7EC4-E322-3CE7-DF1E-33B6F35CB9EC}"/>
              </a:ext>
            </a:extLst>
          </p:cNvPr>
          <p:cNvSpPr txBox="1"/>
          <p:nvPr/>
        </p:nvSpPr>
        <p:spPr>
          <a:xfrm>
            <a:off x="385008" y="4261131"/>
            <a:ext cx="1614487" cy="8309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durée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B4B88C-5C46-1C7F-AD31-EE9E15C5FCD8}"/>
              </a:ext>
            </a:extLst>
          </p:cNvPr>
          <p:cNvSpPr txBox="1"/>
          <p:nvPr/>
        </p:nvSpPr>
        <p:spPr>
          <a:xfrm>
            <a:off x="2312193" y="3984131"/>
            <a:ext cx="9630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Pour ne pas générer de lassitude, il est préférable d’envisager ce dispositif sur </a:t>
            </a:r>
            <a:r>
              <a:rPr lang="fr-FR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 durée de trois semaines au plus</a:t>
            </a:r>
            <a:r>
              <a:rPr lang="fr-F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en retenant un rythme régulier de lecture.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3" grpId="0" animBg="1"/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A931F153-A5D2-766A-6D2D-CFB2D5B24036}"/>
              </a:ext>
            </a:extLst>
          </p:cNvPr>
          <p:cNvSpPr/>
          <p:nvPr/>
        </p:nvSpPr>
        <p:spPr>
          <a:xfrm>
            <a:off x="335753" y="258245"/>
            <a:ext cx="1885950" cy="18573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BD84AE-56A8-1613-9CB3-82855ECB4FEB}"/>
              </a:ext>
            </a:extLst>
          </p:cNvPr>
          <p:cNvSpPr txBox="1"/>
          <p:nvPr/>
        </p:nvSpPr>
        <p:spPr>
          <a:xfrm>
            <a:off x="471484" y="956099"/>
            <a:ext cx="161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lit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7D9BC0B-2716-9C7F-5F3C-31BDE707C5AB}"/>
              </a:ext>
            </a:extLst>
          </p:cNvPr>
          <p:cNvSpPr txBox="1"/>
          <p:nvPr/>
        </p:nvSpPr>
        <p:spPr>
          <a:xfrm>
            <a:off x="2438395" y="526311"/>
            <a:ext cx="5722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Texte résistant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Implicites importants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Vocabulaire riche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 de référence dense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D817F5-C91E-ACF4-09B8-8288E0B3672D}"/>
              </a:ext>
            </a:extLst>
          </p:cNvPr>
          <p:cNvSpPr txBox="1"/>
          <p:nvPr/>
        </p:nvSpPr>
        <p:spPr>
          <a:xfrm>
            <a:off x="2264568" y="3454297"/>
            <a:ext cx="5495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Texte non-résistant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Texte court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Vocabulaire accessible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 de référence familier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9CF92DA7-A940-6BBF-47D0-4F6D508CA422}"/>
              </a:ext>
            </a:extLst>
          </p:cNvPr>
          <p:cNvSpPr/>
          <p:nvPr/>
        </p:nvSpPr>
        <p:spPr>
          <a:xfrm>
            <a:off x="7381871" y="526311"/>
            <a:ext cx="471486" cy="17829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78F017-13E8-9D77-02CA-3928A88DDC6C}"/>
              </a:ext>
            </a:extLst>
          </p:cNvPr>
          <p:cNvSpPr txBox="1"/>
          <p:nvPr/>
        </p:nvSpPr>
        <p:spPr>
          <a:xfrm>
            <a:off x="7996234" y="969223"/>
            <a:ext cx="320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à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haute voix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l’ enseignant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82525788-0A52-D5E2-FA3B-4F8907084F2B}"/>
              </a:ext>
            </a:extLst>
          </p:cNvPr>
          <p:cNvSpPr/>
          <p:nvPr/>
        </p:nvSpPr>
        <p:spPr>
          <a:xfrm>
            <a:off x="7524748" y="3429000"/>
            <a:ext cx="471486" cy="17829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B044814-BC2E-8C46-8700-156AF909BDB3}"/>
              </a:ext>
            </a:extLst>
          </p:cNvPr>
          <p:cNvSpPr txBox="1"/>
          <p:nvPr/>
        </p:nvSpPr>
        <p:spPr>
          <a:xfrm>
            <a:off x="8160535" y="3946740"/>
            <a:ext cx="267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silencieuse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l’élève</a:t>
            </a:r>
          </a:p>
        </p:txBody>
      </p:sp>
      <p:sp>
        <p:nvSpPr>
          <p:cNvPr id="14" name="Bouton d'action : Informations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4DF67D8-C3CE-CC19-C676-355397F3B438}"/>
              </a:ext>
            </a:extLst>
          </p:cNvPr>
          <p:cNvSpPr/>
          <p:nvPr/>
        </p:nvSpPr>
        <p:spPr>
          <a:xfrm>
            <a:off x="486136" y="5678455"/>
            <a:ext cx="866413" cy="660775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E00B0B0-08F5-E74A-87F2-DCB83E17E671}"/>
              </a:ext>
            </a:extLst>
          </p:cNvPr>
          <p:cNvSpPr txBox="1"/>
          <p:nvPr/>
        </p:nvSpPr>
        <p:spPr>
          <a:xfrm>
            <a:off x="1613290" y="5380672"/>
            <a:ext cx="3686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hlinkClick r:id="rId2" tooltip="Tapuscrits C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Tapuscrits C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Tapuscrits C2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Tapuscrits C3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0E0273F-5ADF-0C55-7B09-38FA5481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1FCA-5E79-BD4F-930E-2B8A5189DCC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4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D079B1F7-63F5-5ABA-D349-135D680BE93B}"/>
              </a:ext>
            </a:extLst>
          </p:cNvPr>
          <p:cNvSpPr/>
          <p:nvPr/>
        </p:nvSpPr>
        <p:spPr>
          <a:xfrm>
            <a:off x="335753" y="258245"/>
            <a:ext cx="1885950" cy="1857375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762EC9-81D7-5C0A-64BA-AC4A9C89B671}"/>
              </a:ext>
            </a:extLst>
          </p:cNvPr>
          <p:cNvSpPr txBox="1"/>
          <p:nvPr/>
        </p:nvSpPr>
        <p:spPr>
          <a:xfrm>
            <a:off x="471484" y="771433"/>
            <a:ext cx="161448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Quelle démarche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31191F-BF65-A97E-1A5C-3219C827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71FCA-5E79-BD4F-930E-2B8A5189DCC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C77E8C6B-D35E-27AE-F400-E3A5DDE53AD0}"/>
              </a:ext>
            </a:extLst>
          </p:cNvPr>
          <p:cNvGrpSpPr/>
          <p:nvPr/>
        </p:nvGrpSpPr>
        <p:grpSpPr>
          <a:xfrm>
            <a:off x="2330050" y="40200"/>
            <a:ext cx="2185987" cy="2352695"/>
            <a:chOff x="2557462" y="52328"/>
            <a:chExt cx="2185987" cy="23526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ECD304-0A7F-5D75-3F8F-118327784414}"/>
                </a:ext>
              </a:extLst>
            </p:cNvPr>
            <p:cNvSpPr/>
            <p:nvPr/>
          </p:nvSpPr>
          <p:spPr>
            <a:xfrm>
              <a:off x="2557462" y="680886"/>
              <a:ext cx="2185987" cy="172413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794586E-623A-233A-F936-A62B5192D2A6}"/>
                </a:ext>
              </a:extLst>
            </p:cNvPr>
            <p:cNvSpPr txBox="1"/>
            <p:nvPr/>
          </p:nvSpPr>
          <p:spPr>
            <a:xfrm>
              <a:off x="2700336" y="890422"/>
              <a:ext cx="19002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Mobilise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 les connaissances encyclopédiques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7233684-C5E2-4F84-63BA-BD6E3C2A4DD9}"/>
                </a:ext>
              </a:extLst>
            </p:cNvPr>
            <p:cNvSpPr/>
            <p:nvPr/>
          </p:nvSpPr>
          <p:spPr>
            <a:xfrm>
              <a:off x="3343274" y="52328"/>
              <a:ext cx="614362" cy="62855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917F1E6-7132-A7F9-702E-FC6D46F00C1F}"/>
                </a:ext>
              </a:extLst>
            </p:cNvPr>
            <p:cNvSpPr txBox="1"/>
            <p:nvPr/>
          </p:nvSpPr>
          <p:spPr>
            <a:xfrm>
              <a:off x="3471861" y="173968"/>
              <a:ext cx="357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ECE4F28-85DA-0ED2-6930-656582C98A48}"/>
              </a:ext>
            </a:extLst>
          </p:cNvPr>
          <p:cNvGrpSpPr/>
          <p:nvPr/>
        </p:nvGrpSpPr>
        <p:grpSpPr>
          <a:xfrm>
            <a:off x="4720829" y="11478"/>
            <a:ext cx="2426493" cy="2364559"/>
            <a:chOff x="5003006" y="40465"/>
            <a:chExt cx="2426493" cy="23645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AB8490-1134-D79E-5EA3-BC4943565F01}"/>
                </a:ext>
              </a:extLst>
            </p:cNvPr>
            <p:cNvSpPr/>
            <p:nvPr/>
          </p:nvSpPr>
          <p:spPr>
            <a:xfrm>
              <a:off x="5003006" y="669023"/>
              <a:ext cx="2185987" cy="17360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E7B6977-A22E-A0FD-8251-9583D2BFB86F}"/>
                </a:ext>
              </a:extLst>
            </p:cNvPr>
            <p:cNvSpPr txBox="1"/>
            <p:nvPr/>
          </p:nvSpPr>
          <p:spPr>
            <a:xfrm>
              <a:off x="5003006" y="773808"/>
              <a:ext cx="242649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Expliciter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le vocabulaire :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 ou 5 mots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Avec supports imagés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A2C895D-14D1-7E2D-96A9-6CA354512615}"/>
                </a:ext>
              </a:extLst>
            </p:cNvPr>
            <p:cNvSpPr/>
            <p:nvPr/>
          </p:nvSpPr>
          <p:spPr>
            <a:xfrm>
              <a:off x="5788818" y="40465"/>
              <a:ext cx="614362" cy="62855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DC1811F-98F0-9BC4-632D-B26C192B03E3}"/>
                </a:ext>
              </a:extLst>
            </p:cNvPr>
            <p:cNvSpPr txBox="1"/>
            <p:nvPr/>
          </p:nvSpPr>
          <p:spPr>
            <a:xfrm>
              <a:off x="5917405" y="135774"/>
              <a:ext cx="357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1E08F191-11F4-CB90-30DC-C6FFF0990052}"/>
              </a:ext>
            </a:extLst>
          </p:cNvPr>
          <p:cNvGrpSpPr/>
          <p:nvPr/>
        </p:nvGrpSpPr>
        <p:grpSpPr>
          <a:xfrm>
            <a:off x="7121723" y="28072"/>
            <a:ext cx="2274094" cy="2364823"/>
            <a:chOff x="7517605" y="40200"/>
            <a:chExt cx="2274094" cy="236482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657CCF-6424-4F96-B4E0-7A68E14A0AE6}"/>
                </a:ext>
              </a:extLst>
            </p:cNvPr>
            <p:cNvSpPr/>
            <p:nvPr/>
          </p:nvSpPr>
          <p:spPr>
            <a:xfrm>
              <a:off x="7517606" y="680886"/>
              <a:ext cx="2185988" cy="172413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0244041-5256-A201-AE5A-DBA7626F91AE}"/>
                </a:ext>
              </a:extLst>
            </p:cNvPr>
            <p:cNvSpPr txBox="1"/>
            <p:nvPr/>
          </p:nvSpPr>
          <p:spPr>
            <a:xfrm>
              <a:off x="7517605" y="720495"/>
              <a:ext cx="22740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Lire 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le texte :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En entier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Un chapitre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Par dévoilement progressif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079D67F2-3D17-A938-381E-6448F565F88F}"/>
                </a:ext>
              </a:extLst>
            </p:cNvPr>
            <p:cNvSpPr/>
            <p:nvPr/>
          </p:nvSpPr>
          <p:spPr>
            <a:xfrm>
              <a:off x="8303419" y="40200"/>
              <a:ext cx="614362" cy="62855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4497665-47E4-61D4-2B35-F39B1FF3E964}"/>
                </a:ext>
              </a:extLst>
            </p:cNvPr>
            <p:cNvSpPr txBox="1"/>
            <p:nvPr/>
          </p:nvSpPr>
          <p:spPr>
            <a:xfrm>
              <a:off x="8432006" y="135509"/>
              <a:ext cx="357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076EC677-D84B-E7D6-8D76-5CA8599EBBAF}"/>
              </a:ext>
            </a:extLst>
          </p:cNvPr>
          <p:cNvGrpSpPr/>
          <p:nvPr/>
        </p:nvGrpSpPr>
        <p:grpSpPr>
          <a:xfrm>
            <a:off x="9620248" y="28072"/>
            <a:ext cx="2185988" cy="2364823"/>
            <a:chOff x="9832181" y="40200"/>
            <a:chExt cx="2185988" cy="23648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32B30E-691C-F4CD-4264-CB52091ADF54}"/>
                </a:ext>
              </a:extLst>
            </p:cNvPr>
            <p:cNvSpPr/>
            <p:nvPr/>
          </p:nvSpPr>
          <p:spPr>
            <a:xfrm>
              <a:off x="9832181" y="680886"/>
              <a:ext cx="2185988" cy="172413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A869EEA-456B-856B-E168-EEFFEAF88221}"/>
                </a:ext>
              </a:extLst>
            </p:cNvPr>
            <p:cNvSpPr txBox="1"/>
            <p:nvPr/>
          </p:nvSpPr>
          <p:spPr>
            <a:xfrm>
              <a:off x="9846468" y="866742"/>
              <a:ext cx="2028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Comprendre le texte :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 l’oral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 l’écrit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48B02EF-09E9-DBF1-385D-7AF781DE7EDE}"/>
                </a:ext>
              </a:extLst>
            </p:cNvPr>
            <p:cNvSpPr/>
            <p:nvPr/>
          </p:nvSpPr>
          <p:spPr>
            <a:xfrm>
              <a:off x="10617994" y="40200"/>
              <a:ext cx="614362" cy="62855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1AA9246-863D-DB39-68F5-DAA20D5A0367}"/>
                </a:ext>
              </a:extLst>
            </p:cNvPr>
            <p:cNvSpPr txBox="1"/>
            <p:nvPr/>
          </p:nvSpPr>
          <p:spPr>
            <a:xfrm>
              <a:off x="10746581" y="135509"/>
              <a:ext cx="357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3E9085EE-5BD2-0DC1-2021-6783F70B980C}"/>
              </a:ext>
            </a:extLst>
          </p:cNvPr>
          <p:cNvSpPr txBox="1"/>
          <p:nvPr/>
        </p:nvSpPr>
        <p:spPr>
          <a:xfrm>
            <a:off x="4762500" y="2509809"/>
            <a:ext cx="21443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 mots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 facilitent la compréhension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 mot, une représentation imagée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le répéter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définir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L’écrire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FFF0E4-7656-B328-2B93-98D4BC691D30}"/>
              </a:ext>
            </a:extLst>
          </p:cNvPr>
          <p:cNvSpPr txBox="1"/>
          <p:nvPr/>
        </p:nvSpPr>
        <p:spPr>
          <a:xfrm>
            <a:off x="2320139" y="2509808"/>
            <a:ext cx="21859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Exemples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 savez-vous des lapins dans les histoires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 savez-vous des ogres dans les histoires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Qu’est-ce qu’un défi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A309A9B-7E3E-6665-67A5-9211D142BBE7}"/>
              </a:ext>
            </a:extLst>
          </p:cNvPr>
          <p:cNvSpPr txBox="1"/>
          <p:nvPr/>
        </p:nvSpPr>
        <p:spPr>
          <a:xfrm>
            <a:off x="7163191" y="2528344"/>
            <a:ext cx="25404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 l’enseignant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 l’élève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 montrant les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illustrations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Sans montrer les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illustrations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Avec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une prise de notes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prise de notes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Avec ou sans un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support de narration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9FE4396-14E0-E793-EADF-F407293ED4A9}"/>
              </a:ext>
            </a:extLst>
          </p:cNvPr>
          <p:cNvSpPr txBox="1"/>
          <p:nvPr/>
        </p:nvSpPr>
        <p:spPr>
          <a:xfrm>
            <a:off x="9753010" y="2376037"/>
            <a:ext cx="22794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l’oral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Débat interprétatif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Espace de réflexion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l’écrit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Surligner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Dessiner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Associer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Compléter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Ecrire</a:t>
            </a:r>
          </a:p>
        </p:txBody>
      </p:sp>
      <p:sp>
        <p:nvSpPr>
          <p:cNvPr id="27" name="Bouton d'action : Informations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82FA9D-3561-22F7-D41C-20D35C334B7C}"/>
              </a:ext>
            </a:extLst>
          </p:cNvPr>
          <p:cNvSpPr/>
          <p:nvPr/>
        </p:nvSpPr>
        <p:spPr>
          <a:xfrm>
            <a:off x="160733" y="5588825"/>
            <a:ext cx="1233489" cy="1014412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B792465-ED55-D408-A215-26F21472BE6C}"/>
              </a:ext>
            </a:extLst>
          </p:cNvPr>
          <p:cNvSpPr txBox="1"/>
          <p:nvPr/>
        </p:nvSpPr>
        <p:spPr>
          <a:xfrm>
            <a:off x="1495167" y="5679908"/>
            <a:ext cx="2972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Guides fondamentaux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Guide compréhension C3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66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0181002_173129">
            <a:extLst>
              <a:ext uri="{FF2B5EF4-FFF2-40B4-BE49-F238E27FC236}">
                <a16:creationId xmlns:a16="http://schemas.microsoft.com/office/drawing/2014/main" id="{53B698B3-FE01-49F6-A516-850F1DDD7DE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10" y="205945"/>
            <a:ext cx="8942816" cy="632666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DDA443C-F90B-4937-B065-A0EC60269948}"/>
              </a:ext>
            </a:extLst>
          </p:cNvPr>
          <p:cNvSpPr txBox="1"/>
          <p:nvPr/>
        </p:nvSpPr>
        <p:spPr>
          <a:xfrm>
            <a:off x="9338713" y="0"/>
            <a:ext cx="26937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Maxime, MS a tout dessiné et a entouré spontanément (sûrement après m’avoir entendu travailler avec Mattéo) le passage de Susie dans sa ferme avec ses copines. On a donc légendé le reste du dessin.</a:t>
            </a:r>
          </a:p>
          <a:p>
            <a:pPr algn="just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chaque fois j’ai demandé aux enfants : on en est sûr ou pas ? Pour le hibou ils m’ont dit qu’on ne sait pas. Donc, on a mis un point d’interrogation. </a:t>
            </a:r>
          </a:p>
          <a:p>
            <a:pPr algn="just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ma classe, les points d’interrogation servent à dire qu’on ne sait pas… </a:t>
            </a:r>
          </a:p>
        </p:txBody>
      </p:sp>
      <p:pic>
        <p:nvPicPr>
          <p:cNvPr id="5" name="Image 4" descr="Une image contenant texte, oiseau, dessin, Dessin d’enfant&#10;&#10;Description générée automatiquement">
            <a:extLst>
              <a:ext uri="{FF2B5EF4-FFF2-40B4-BE49-F238E27FC236}">
                <a16:creationId xmlns:a16="http://schemas.microsoft.com/office/drawing/2014/main" id="{23143897-AE16-E5BF-62E4-015A2EDFFC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10" y="205945"/>
            <a:ext cx="1731181" cy="1969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F9F0E87-D476-C421-24E0-1F3A3760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5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F0602F-6D32-6FAD-78C4-27E6C5DF38CB}"/>
              </a:ext>
            </a:extLst>
          </p:cNvPr>
          <p:cNvSpPr txBox="1"/>
          <p:nvPr/>
        </p:nvSpPr>
        <p:spPr>
          <a:xfrm>
            <a:off x="263610" y="6545071"/>
            <a:ext cx="4771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latin typeface="Bell MT" panose="02020503060305020303" pitchFamily="18" charset="77"/>
              </a:rPr>
              <a:t>PSMSGS Sophie </a:t>
            </a:r>
            <a:r>
              <a:rPr lang="fr-FR" sz="1200" i="1" dirty="0" err="1">
                <a:latin typeface="Bell MT" panose="02020503060305020303" pitchFamily="18" charset="77"/>
              </a:rPr>
              <a:t>Ngô</a:t>
            </a:r>
            <a:r>
              <a:rPr lang="fr-FR" sz="1200" i="1" dirty="0">
                <a:latin typeface="Bell MT" panose="02020503060305020303" pitchFamily="18" charset="77"/>
              </a:rPr>
              <a:t>-Maï école Pierre Teisseire La Colle sur Loup</a:t>
            </a:r>
          </a:p>
        </p:txBody>
      </p:sp>
    </p:spTree>
    <p:extLst>
      <p:ext uri="{BB962C8B-B14F-4D97-AF65-F5344CB8AC3E}">
        <p14:creationId xmlns:p14="http://schemas.microsoft.com/office/powerpoint/2010/main" val="7306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0190115_154249">
            <a:extLst>
              <a:ext uri="{FF2B5EF4-FFF2-40B4-BE49-F238E27FC236}">
                <a16:creationId xmlns:a16="http://schemas.microsoft.com/office/drawing/2014/main" id="{F9C51F2A-A9A2-4DBE-8B2E-4D1E76A814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49" y="1323439"/>
            <a:ext cx="9444681" cy="44173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9FF1253-3ED8-4D90-9E6D-0DEF55C71C77}"/>
              </a:ext>
            </a:extLst>
          </p:cNvPr>
          <p:cNvSpPr txBox="1"/>
          <p:nvPr/>
        </p:nvSpPr>
        <p:spPr>
          <a:xfrm>
            <a:off x="53546" y="0"/>
            <a:ext cx="11722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Mardi après-midi nous avons observé ce lexique puis j’ai écrit trois phrases que les GS ont décodées :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ROI C’EST LE PAPA DU PRINCE.                 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REINE C’EST LA MAMAN DU PRINCE.       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ROI C’EST LE MARI DE LA REINE.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ACCC92-7080-4025-8C92-1C96EF779D5B}"/>
              </a:ext>
            </a:extLst>
          </p:cNvPr>
          <p:cNvSpPr txBox="1"/>
          <p:nvPr/>
        </p:nvSpPr>
        <p:spPr>
          <a:xfrm>
            <a:off x="197708" y="5651718"/>
            <a:ext cx="11722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Puis chacun a choisi un personnage et a écrit une phrase en s’aidant des mots du lexique, de ses connaissances GP et de l’aide de l’adulte sur le principe bien rôdé désormais de 1 mot = 1 étiquette. AVANT que les élèves n’écrivent, je découpe avec eux les étiquettes nécessaires pour écrire leur phrase, je les aligne en redisant la phrase mot à mot et ils écrivent chaque mot sur chaque étiquette</a:t>
            </a:r>
            <a:r>
              <a:rPr lang="fr-FR" dirty="0"/>
              <a:t>.</a:t>
            </a:r>
          </a:p>
        </p:txBody>
      </p:sp>
      <p:pic>
        <p:nvPicPr>
          <p:cNvPr id="6" name="Image 5" descr="Une image contenant texte, Dessin animé, livre, dessin humoristique&#10;&#10;Description générée automatiquement">
            <a:extLst>
              <a:ext uri="{FF2B5EF4-FFF2-40B4-BE49-F238E27FC236}">
                <a16:creationId xmlns:a16="http://schemas.microsoft.com/office/drawing/2014/main" id="{20D0DC77-E813-35DD-9226-24A30862D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243" y="1323439"/>
            <a:ext cx="2068887" cy="2222138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C0DDFAA-0907-C1D7-79AD-1675EF46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6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BAE734-2CCA-FD2E-2E97-22973750E009}"/>
              </a:ext>
            </a:extLst>
          </p:cNvPr>
          <p:cNvSpPr txBox="1"/>
          <p:nvPr/>
        </p:nvSpPr>
        <p:spPr>
          <a:xfrm>
            <a:off x="4583489" y="5396061"/>
            <a:ext cx="4771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latin typeface="Bell MT" panose="02020503060305020303" pitchFamily="18" charset="77"/>
              </a:rPr>
              <a:t>PSMSGS Sophie </a:t>
            </a:r>
            <a:r>
              <a:rPr lang="fr-FR" sz="1200" i="1" dirty="0" err="1">
                <a:latin typeface="Bell MT" panose="02020503060305020303" pitchFamily="18" charset="77"/>
              </a:rPr>
              <a:t>Ngô</a:t>
            </a:r>
            <a:r>
              <a:rPr lang="fr-FR" sz="1200" i="1" dirty="0">
                <a:latin typeface="Bell MT" panose="02020503060305020303" pitchFamily="18" charset="77"/>
              </a:rPr>
              <a:t>-Maï école Pierre Teisseire La Colle sur Loup</a:t>
            </a:r>
          </a:p>
        </p:txBody>
      </p:sp>
    </p:spTree>
    <p:extLst>
      <p:ext uri="{BB962C8B-B14F-4D97-AF65-F5344CB8AC3E}">
        <p14:creationId xmlns:p14="http://schemas.microsoft.com/office/powerpoint/2010/main" val="132127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6646156-14F4-CF78-9A93-8F929F83A300}"/>
              </a:ext>
            </a:extLst>
          </p:cNvPr>
          <p:cNvSpPr txBox="1"/>
          <p:nvPr/>
        </p:nvSpPr>
        <p:spPr>
          <a:xfrm>
            <a:off x="0" y="112957"/>
            <a:ext cx="405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Ecrire (l’écoute active)</a:t>
            </a:r>
          </a:p>
        </p:txBody>
      </p:sp>
      <p:pic>
        <p:nvPicPr>
          <p:cNvPr id="5" name="Image 4" descr="Une image contenant texte, différent, botte, divers&#10;&#10;Description générée automatiquement">
            <a:extLst>
              <a:ext uri="{FF2B5EF4-FFF2-40B4-BE49-F238E27FC236}">
                <a16:creationId xmlns:a16="http://schemas.microsoft.com/office/drawing/2014/main" id="{15247DA3-B18E-664D-FBA1-CB8D0148CE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6"/>
          <a:stretch/>
        </p:blipFill>
        <p:spPr>
          <a:xfrm rot="16200000">
            <a:off x="6956572" y="1536395"/>
            <a:ext cx="5660387" cy="3903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A5353C-B32B-539A-1C1B-9DD2AAB5A5E2}"/>
              </a:ext>
            </a:extLst>
          </p:cNvPr>
          <p:cNvSpPr txBox="1"/>
          <p:nvPr/>
        </p:nvSpPr>
        <p:spPr>
          <a:xfrm>
            <a:off x="7634855" y="75755"/>
            <a:ext cx="445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Ecrire (des bulles de pensées)</a:t>
            </a:r>
          </a:p>
        </p:txBody>
      </p:sp>
      <p:pic>
        <p:nvPicPr>
          <p:cNvPr id="8" name="Image 7" descr="Une image contenant dessin, croquis, Dessin d’enfant, dessin humoristique&#10;&#10;Description générée automatiquement">
            <a:extLst>
              <a:ext uri="{FF2B5EF4-FFF2-40B4-BE49-F238E27FC236}">
                <a16:creationId xmlns:a16="http://schemas.microsoft.com/office/drawing/2014/main" id="{E36A8E79-BDBE-D698-9515-FBE69489E3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167" y="542348"/>
            <a:ext cx="4459989" cy="57360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 descr="Une image contenant texte, affiche, graphisme, livre&#10;&#10;Description générée automatiquement">
            <a:extLst>
              <a:ext uri="{FF2B5EF4-FFF2-40B4-BE49-F238E27FC236}">
                <a16:creationId xmlns:a16="http://schemas.microsoft.com/office/drawing/2014/main" id="{DFC5C7DF-4918-1395-6BC1-A4C7391D28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259" y="624454"/>
            <a:ext cx="890182" cy="12161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 descr="Une image contenant texte, mammifère, dessin humoristique, illustration&#10;&#10;Description générée automatiquement">
            <a:extLst>
              <a:ext uri="{FF2B5EF4-FFF2-40B4-BE49-F238E27FC236}">
                <a16:creationId xmlns:a16="http://schemas.microsoft.com/office/drawing/2014/main" id="{191A29C8-E2C4-04D7-9E80-50B2D15A25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58058"/>
            <a:ext cx="1689689" cy="1689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F8F3604-BEE2-3E60-92DA-8CB11024A72E}"/>
              </a:ext>
            </a:extLst>
          </p:cNvPr>
          <p:cNvSpPr txBox="1"/>
          <p:nvPr/>
        </p:nvSpPr>
        <p:spPr>
          <a:xfrm>
            <a:off x="1039441" y="6319950"/>
            <a:ext cx="401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latin typeface="Bell MT" panose="02020503060305020303" pitchFamily="18" charset="77"/>
              </a:rPr>
              <a:t>CE1 Maryline Cortes PEMF école Marie Curie Pégomas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D0B15AA-E9AA-281F-BB7F-6739DE0D140B}"/>
              </a:ext>
            </a:extLst>
          </p:cNvPr>
          <p:cNvSpPr txBox="1"/>
          <p:nvPr/>
        </p:nvSpPr>
        <p:spPr>
          <a:xfrm>
            <a:off x="7826601" y="6318445"/>
            <a:ext cx="401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latin typeface="Bell MT" panose="02020503060305020303" pitchFamily="18" charset="77"/>
              </a:rPr>
              <a:t>CE1 Maryline Cortes PEMF école Marie Curie Pégomas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C752599-BE9D-F7DF-8925-8F457289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7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00616F-3FA5-BC9C-341D-BA6428D85ABE}"/>
              </a:ext>
            </a:extLst>
          </p:cNvPr>
          <p:cNvSpPr txBox="1"/>
          <p:nvPr/>
        </p:nvSpPr>
        <p:spPr>
          <a:xfrm>
            <a:off x="555585" y="6544893"/>
            <a:ext cx="3865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hlinkClick r:id="rId6"/>
              </a:rPr>
              <a:t>Programmation des séances C2</a:t>
            </a:r>
            <a:endParaRPr lang="fr-FR" sz="1600" dirty="0"/>
          </a:p>
        </p:txBody>
      </p:sp>
      <p:sp>
        <p:nvSpPr>
          <p:cNvPr id="7" name="Bouton d'action : Informations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E4B28C3-7BC2-5098-DF50-B9A912650F3D}"/>
              </a:ext>
            </a:extLst>
          </p:cNvPr>
          <p:cNvSpPr/>
          <p:nvPr/>
        </p:nvSpPr>
        <p:spPr>
          <a:xfrm>
            <a:off x="70094" y="6480978"/>
            <a:ext cx="524256" cy="369332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Bouton d'action : Informations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2F6256F-0400-7619-55E0-EBDE80DD2DDC}"/>
              </a:ext>
            </a:extLst>
          </p:cNvPr>
          <p:cNvSpPr/>
          <p:nvPr/>
        </p:nvSpPr>
        <p:spPr>
          <a:xfrm>
            <a:off x="5917243" y="6456944"/>
            <a:ext cx="524256" cy="369332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CDF3282-9D8E-EAB8-58F6-F08F520716A7}"/>
              </a:ext>
            </a:extLst>
          </p:cNvPr>
          <p:cNvSpPr txBox="1"/>
          <p:nvPr/>
        </p:nvSpPr>
        <p:spPr>
          <a:xfrm>
            <a:off x="6508051" y="6501008"/>
            <a:ext cx="4166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hlinkClick r:id="rId7"/>
              </a:rPr>
              <a:t>Programmation des séances C2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489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CFDE656-F853-9F8F-8A5C-AC392C6972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991" y="788292"/>
            <a:ext cx="5558280" cy="57738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AF63D80E-4D79-3C1C-38AF-3FB81EC55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5" y="1991572"/>
            <a:ext cx="5988425" cy="4491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C25DF3C-8BA9-5D5D-A400-CBA37F486EA5}"/>
              </a:ext>
            </a:extLst>
          </p:cNvPr>
          <p:cNvSpPr txBox="1"/>
          <p:nvPr/>
        </p:nvSpPr>
        <p:spPr>
          <a:xfrm>
            <a:off x="-1" y="21992"/>
            <a:ext cx="460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Dessiner (le plan de l’histoire)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D87273-7881-A8F0-4ED0-C4350479C113}"/>
              </a:ext>
            </a:extLst>
          </p:cNvPr>
          <p:cNvSpPr txBox="1"/>
          <p:nvPr/>
        </p:nvSpPr>
        <p:spPr>
          <a:xfrm>
            <a:off x="6310991" y="199051"/>
            <a:ext cx="5737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Schématiser (le plan de l’hôtel)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3B0F5C0-60AF-1BAA-9E98-DE798B3E2ACC}"/>
              </a:ext>
            </a:extLst>
          </p:cNvPr>
          <p:cNvSpPr txBox="1"/>
          <p:nvPr/>
        </p:nvSpPr>
        <p:spPr>
          <a:xfrm>
            <a:off x="6346770" y="6581001"/>
            <a:ext cx="4338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CM2 Nathalie </a:t>
            </a:r>
            <a:r>
              <a:rPr lang="fr-F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Satre</a:t>
            </a:r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PEMF école Saint Barthélémy Nice</a:t>
            </a:r>
          </a:p>
        </p:txBody>
      </p:sp>
      <p:pic>
        <p:nvPicPr>
          <p:cNvPr id="2" name="Image 1" descr="Unknown.png">
            <a:extLst>
              <a:ext uri="{FF2B5EF4-FFF2-40B4-BE49-F238E27FC236}">
                <a16:creationId xmlns:a16="http://schemas.microsoft.com/office/drawing/2014/main" id="{57071EB7-93AE-214B-F7AF-52ED7FE01F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5" y="545212"/>
            <a:ext cx="1174071" cy="1466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339E57A-1451-846D-748F-112BEB29F9F0}"/>
              </a:ext>
            </a:extLst>
          </p:cNvPr>
          <p:cNvSpPr txBox="1"/>
          <p:nvPr/>
        </p:nvSpPr>
        <p:spPr>
          <a:xfrm>
            <a:off x="754021" y="6482891"/>
            <a:ext cx="363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latin typeface="Bell MT" panose="02020503060305020303" pitchFamily="18" charset="77"/>
              </a:rPr>
              <a:t>CM2 Isabelle André PEMF école Saint Barthélémy Nice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7A1CF67-2EB5-A49C-8859-C8F3F76199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863" y="244200"/>
            <a:ext cx="1152113" cy="147796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CD3CEC-308E-2E5F-3B57-AAB3835B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1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699C564-2AEA-0C49-A808-D8D21A499D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255" y="1983611"/>
            <a:ext cx="5808745" cy="44626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D65E307-158A-508C-AEE9-53D614B24FD9}"/>
              </a:ext>
            </a:extLst>
          </p:cNvPr>
          <p:cNvSpPr txBox="1"/>
          <p:nvPr/>
        </p:nvSpPr>
        <p:spPr>
          <a:xfrm>
            <a:off x="7420708" y="528070"/>
            <a:ext cx="4783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Relever et structurer (les profils des personnages)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4250EB-BD29-19E4-321E-587258406CA1}"/>
              </a:ext>
            </a:extLst>
          </p:cNvPr>
          <p:cNvSpPr txBox="1"/>
          <p:nvPr/>
        </p:nvSpPr>
        <p:spPr>
          <a:xfrm>
            <a:off x="7324031" y="6495027"/>
            <a:ext cx="4338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CM2 Carole Grinda, école Langevin II Vallauris</a:t>
            </a:r>
          </a:p>
        </p:txBody>
      </p:sp>
      <p:pic>
        <p:nvPicPr>
          <p:cNvPr id="3" name="Image 2" descr="Une image contenant texte, tableau blanc, écriture manuscrite, Dessin d’enfant&#10;&#10;Description générée automatiquement">
            <a:extLst>
              <a:ext uri="{FF2B5EF4-FFF2-40B4-BE49-F238E27FC236}">
                <a16:creationId xmlns:a16="http://schemas.microsoft.com/office/drawing/2014/main" id="{B9C448E5-C1AA-EA67-1D6F-2234205341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6"/>
          <a:stretch/>
        </p:blipFill>
        <p:spPr>
          <a:xfrm>
            <a:off x="152400" y="2011104"/>
            <a:ext cx="5750304" cy="4123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7AF38FD-5192-C023-42A7-D03776C07374}"/>
              </a:ext>
            </a:extLst>
          </p:cNvPr>
          <p:cNvSpPr txBox="1"/>
          <p:nvPr/>
        </p:nvSpPr>
        <p:spPr>
          <a:xfrm>
            <a:off x="1251966" y="226208"/>
            <a:ext cx="4844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Relever et organiser (la cible des personnages)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05BB94-E41F-96E2-0D80-4EA412907658}"/>
              </a:ext>
            </a:extLst>
          </p:cNvPr>
          <p:cNvSpPr txBox="1"/>
          <p:nvPr/>
        </p:nvSpPr>
        <p:spPr>
          <a:xfrm>
            <a:off x="1029938" y="6125034"/>
            <a:ext cx="4338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CM2 Carole Grinda, école Langevin II Vallauris</a:t>
            </a:r>
          </a:p>
        </p:txBody>
      </p:sp>
      <p:pic>
        <p:nvPicPr>
          <p:cNvPr id="9" name="Image 8" descr="Une image contenant texte, affiche, livre, Couverture de livre&#10;&#10;Description générée automatiquement">
            <a:extLst>
              <a:ext uri="{FF2B5EF4-FFF2-40B4-BE49-F238E27FC236}">
                <a16:creationId xmlns:a16="http://schemas.microsoft.com/office/drawing/2014/main" id="{92F4EBCF-14A4-7AF8-6B85-4C6354AD63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66825"/>
            <a:ext cx="977735" cy="1607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 descr="Une image contenant texte, habits, livre, dessin&#10;&#10;Description générée automatiquement">
            <a:extLst>
              <a:ext uri="{FF2B5EF4-FFF2-40B4-BE49-F238E27FC236}">
                <a16:creationId xmlns:a16="http://schemas.microsoft.com/office/drawing/2014/main" id="{820F85F3-84F9-83DD-A6DB-4683DEBE7C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254" y="527623"/>
            <a:ext cx="940777" cy="1346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ACAFFBA-5321-E848-50FE-1F67678A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9</a:t>
            </a:fld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87C8B6-9FE3-8965-E8E0-923D286116B2}"/>
              </a:ext>
            </a:extLst>
          </p:cNvPr>
          <p:cNvSpPr txBox="1"/>
          <p:nvPr/>
        </p:nvSpPr>
        <p:spPr>
          <a:xfrm>
            <a:off x="785280" y="6529682"/>
            <a:ext cx="458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hlinkClick r:id="rId6"/>
              </a:rPr>
              <a:t>Programmation des séances C3</a:t>
            </a:r>
            <a:endParaRPr lang="fr-FR" sz="1600" dirty="0"/>
          </a:p>
        </p:txBody>
      </p:sp>
      <p:sp>
        <p:nvSpPr>
          <p:cNvPr id="10" name="Bouton d'action : Informations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FB6CC1-C7BC-D4AE-E4C9-CE14B9ADFEC8}"/>
              </a:ext>
            </a:extLst>
          </p:cNvPr>
          <p:cNvSpPr/>
          <p:nvPr/>
        </p:nvSpPr>
        <p:spPr>
          <a:xfrm>
            <a:off x="70094" y="6480978"/>
            <a:ext cx="524256" cy="369332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1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SwellVTI">
  <a:themeElements>
    <a:clrScheme name="Swell">
      <a:dk1>
        <a:sysClr val="windowText" lastClr="000000"/>
      </a:dk1>
      <a:lt1>
        <a:sysClr val="window" lastClr="FFFFFF"/>
      </a:lt1>
      <a:dk2>
        <a:srgbClr val="233B47"/>
      </a:dk2>
      <a:lt2>
        <a:srgbClr val="FEEFD9"/>
      </a:lt2>
      <a:accent1>
        <a:srgbClr val="16AEA7"/>
      </a:accent1>
      <a:accent2>
        <a:srgbClr val="618F88"/>
      </a:accent2>
      <a:accent3>
        <a:srgbClr val="7A9973"/>
      </a:accent3>
      <a:accent4>
        <a:srgbClr val="8AAE8E"/>
      </a:accent4>
      <a:accent5>
        <a:srgbClr val="EB8F60"/>
      </a:accent5>
      <a:accent6>
        <a:srgbClr val="E57A6F"/>
      </a:accent6>
      <a:hlink>
        <a:srgbClr val="13968F"/>
      </a:hlink>
      <a:folHlink>
        <a:srgbClr val="E5615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1023</Words>
  <Application>Microsoft Macintosh PowerPoint</Application>
  <PresentationFormat>Grand écran</PresentationFormat>
  <Paragraphs>205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Bell MT</vt:lpstr>
      <vt:lpstr>Calibri</vt:lpstr>
      <vt:lpstr>Calibri Light</vt:lpstr>
      <vt:lpstr>Neue Haas Grotesk Text Pro</vt:lpstr>
      <vt:lpstr>Times New Roman</vt:lpstr>
      <vt:lpstr>SwellVTI</vt:lpstr>
      <vt:lpstr>Thème Office</vt:lpstr>
      <vt:lpstr>Enseigner la compréhension d’un texte narratif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ouvrages didactiques et des chercheurs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Enseigner la compréhension d’un texte narratif</dc:title>
  <dc:creator>Nathalie LEBLANC</dc:creator>
  <cp:lastModifiedBy>Nathalie LEBLANC</cp:lastModifiedBy>
  <cp:revision>27</cp:revision>
  <dcterms:created xsi:type="dcterms:W3CDTF">2023-08-24T08:02:10Z</dcterms:created>
  <dcterms:modified xsi:type="dcterms:W3CDTF">2023-09-08T13:40:29Z</dcterms:modified>
</cp:coreProperties>
</file>