
<file path=[Content_Types].xml><?xml version="1.0" encoding="utf-8"?>
<Types xmlns="http://schemas.openxmlformats.org/package/2006/content-types">
  <Default Extension="png" ContentType="image/png"/>
  <Default Extension="jpeg" ContentType="image/jpeg"/>
  <Default Extension="webp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6" r:id="rId7"/>
    <p:sldId id="267" r:id="rId8"/>
    <p:sldId id="264" r:id="rId9"/>
    <p:sldId id="265" r:id="rId10"/>
    <p:sldId id="268" r:id="rId11"/>
    <p:sldId id="270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234" y="-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A2EEF5-462A-4220-89B0-CD306E8B99D4}" type="datetimeFigureOut">
              <a:rPr lang="fr-FR" smtClean="0"/>
              <a:t>31/01/2020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8C338F0-7A72-4FB6-BFAA-4AA7394395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560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A2EEF5-462A-4220-89B0-CD306E8B99D4}" type="datetimeFigureOut">
              <a:rPr lang="fr-FR" smtClean="0"/>
              <a:t>31/01/2020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8C338F0-7A72-4FB6-BFAA-4AA7394395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4602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A2EEF5-462A-4220-89B0-CD306E8B99D4}" type="datetimeFigureOut">
              <a:rPr lang="fr-FR" smtClean="0"/>
              <a:t>31/01/2020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8C338F0-7A72-4FB6-BFAA-4AA7394395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5550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A2EEF5-462A-4220-89B0-CD306E8B99D4}" type="datetimeFigureOut">
              <a:rPr lang="fr-FR" smtClean="0"/>
              <a:t>31/01/2020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8C338F0-7A72-4FB6-BFAA-4AA7394395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3547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A2EEF5-462A-4220-89B0-CD306E8B99D4}" type="datetimeFigureOut">
              <a:rPr lang="fr-FR" smtClean="0"/>
              <a:t>31/01/2020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8C338F0-7A72-4FB6-BFAA-4AA7394395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6201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A2EEF5-462A-4220-89B0-CD306E8B99D4}" type="datetimeFigureOut">
              <a:rPr lang="fr-FR" smtClean="0"/>
              <a:t>31/01/2020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8C338F0-7A72-4FB6-BFAA-4AA7394395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4575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A2EEF5-462A-4220-89B0-CD306E8B99D4}" type="datetimeFigureOut">
              <a:rPr lang="fr-FR" smtClean="0"/>
              <a:t>31/01/2020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8C338F0-7A72-4FB6-BFAA-4AA7394395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9276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A2EEF5-462A-4220-89B0-CD306E8B99D4}" type="datetimeFigureOut">
              <a:rPr lang="fr-FR" smtClean="0"/>
              <a:t>31/01/2020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8C338F0-7A72-4FB6-BFAA-4AA7394395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6907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A2EEF5-462A-4220-89B0-CD306E8B99D4}" type="datetimeFigureOut">
              <a:rPr lang="fr-FR" smtClean="0"/>
              <a:t>31/01/2020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8C338F0-7A72-4FB6-BFAA-4AA7394395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9952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A2EEF5-462A-4220-89B0-CD306E8B99D4}" type="datetimeFigureOut">
              <a:rPr lang="fr-FR" smtClean="0"/>
              <a:t>31/01/2020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8C338F0-7A72-4FB6-BFAA-4AA7394395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3273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A2EEF5-462A-4220-89B0-CD306E8B99D4}" type="datetimeFigureOut">
              <a:rPr lang="fr-FR" smtClean="0"/>
              <a:t>31/01/2020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8C338F0-7A72-4FB6-BFAA-4AA7394395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2636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 userDrawn="1"/>
        </p:nvSpPr>
        <p:spPr>
          <a:xfrm>
            <a:off x="9888164" y="6596390"/>
            <a:ext cx="23038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>
                <a:solidFill>
                  <a:schemeClr val="bg2">
                    <a:lumMod val="25000"/>
                  </a:schemeClr>
                </a:solidFill>
              </a:rPr>
              <a:t>Rédigé par R. Clavier ~ CPD Maths 83</a:t>
            </a:r>
          </a:p>
        </p:txBody>
      </p:sp>
    </p:spTree>
    <p:extLst>
      <p:ext uri="{BB962C8B-B14F-4D97-AF65-F5344CB8AC3E}">
        <p14:creationId xmlns:p14="http://schemas.microsoft.com/office/powerpoint/2010/main" val="2163845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ebp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s://fr.vikidia.org/wiki/Hypatie_d'Alexandri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>
            <a:extLst>
              <a:ext uri="{FF2B5EF4-FFF2-40B4-BE49-F238E27FC236}">
                <a16:creationId xmlns:a16="http://schemas.microsoft.com/office/drawing/2014/main" id="{07322A9E-F1EC-405E-8971-BA906EFFCCB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329674" y="1290909"/>
            <a:ext cx="9702800" cy="5573512"/>
          </a:xfrm>
          <a:custGeom>
            <a:avLst/>
            <a:gdLst>
              <a:gd name="T0" fmla="*/ 1752 w 2038"/>
              <a:gd name="T1" fmla="*/ 1169 h 1169"/>
              <a:gd name="T2" fmla="*/ 1487 w 2038"/>
              <a:gd name="T3" fmla="*/ 334 h 1169"/>
              <a:gd name="T4" fmla="*/ 860 w 2038"/>
              <a:gd name="T5" fmla="*/ 22 h 1169"/>
              <a:gd name="T6" fmla="*/ 199 w 2038"/>
              <a:gd name="T7" fmla="*/ 318 h 1169"/>
              <a:gd name="T8" fmla="*/ 399 w 2038"/>
              <a:gd name="T9" fmla="*/ 1165 h 1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38" h="1169">
                <a:moveTo>
                  <a:pt x="1752" y="1169"/>
                </a:moveTo>
                <a:cubicBezTo>
                  <a:pt x="2038" y="928"/>
                  <a:pt x="1673" y="513"/>
                  <a:pt x="1487" y="334"/>
                </a:cubicBezTo>
                <a:cubicBezTo>
                  <a:pt x="1316" y="170"/>
                  <a:pt x="1099" y="43"/>
                  <a:pt x="860" y="22"/>
                </a:cubicBezTo>
                <a:cubicBezTo>
                  <a:pt x="621" y="0"/>
                  <a:pt x="341" y="128"/>
                  <a:pt x="199" y="318"/>
                </a:cubicBezTo>
                <a:cubicBezTo>
                  <a:pt x="0" y="586"/>
                  <a:pt x="184" y="965"/>
                  <a:pt x="399" y="1165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6">
            <a:extLst>
              <a:ext uri="{FF2B5EF4-FFF2-40B4-BE49-F238E27FC236}">
                <a16:creationId xmlns:a16="http://schemas.microsoft.com/office/drawing/2014/main" id="{A5704422-1118-4FD1-95AD-29A064EB80D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70451" y="2010741"/>
            <a:ext cx="7373938" cy="4848892"/>
          </a:xfrm>
          <a:custGeom>
            <a:avLst/>
            <a:gdLst>
              <a:gd name="T0" fmla="*/ 1025 w 1549"/>
              <a:gd name="T1" fmla="*/ 1016 h 1017"/>
              <a:gd name="T2" fmla="*/ 1443 w 1549"/>
              <a:gd name="T3" fmla="*/ 592 h 1017"/>
              <a:gd name="T4" fmla="*/ 782 w 1549"/>
              <a:gd name="T5" fmla="*/ 53 h 1017"/>
              <a:gd name="T6" fmla="*/ 150 w 1549"/>
              <a:gd name="T7" fmla="*/ 329 h 1017"/>
              <a:gd name="T8" fmla="*/ 477 w 1549"/>
              <a:gd name="T9" fmla="*/ 1017 h 10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49" h="1017">
                <a:moveTo>
                  <a:pt x="1025" y="1016"/>
                </a:moveTo>
                <a:cubicBezTo>
                  <a:pt x="1223" y="971"/>
                  <a:pt x="1549" y="857"/>
                  <a:pt x="1443" y="592"/>
                </a:cubicBezTo>
                <a:cubicBezTo>
                  <a:pt x="1344" y="344"/>
                  <a:pt x="1041" y="111"/>
                  <a:pt x="782" y="53"/>
                </a:cubicBezTo>
                <a:cubicBezTo>
                  <a:pt x="545" y="0"/>
                  <a:pt x="275" y="117"/>
                  <a:pt x="150" y="329"/>
                </a:cubicBezTo>
                <a:cubicBezTo>
                  <a:pt x="0" y="584"/>
                  <a:pt x="243" y="911"/>
                  <a:pt x="477" y="1017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7">
            <a:extLst>
              <a:ext uri="{FF2B5EF4-FFF2-40B4-BE49-F238E27FC236}">
                <a16:creationId xmlns:a16="http://schemas.microsoft.com/office/drawing/2014/main" id="{A88B2AAA-B805-498E-A9E6-98B88585549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51351" y="1780905"/>
            <a:ext cx="8035925" cy="5083516"/>
          </a:xfrm>
          <a:custGeom>
            <a:avLst/>
            <a:gdLst>
              <a:gd name="T0" fmla="*/ 1302 w 1688"/>
              <a:gd name="T1" fmla="*/ 1066 h 1066"/>
              <a:gd name="T2" fmla="*/ 1613 w 1688"/>
              <a:gd name="T3" fmla="*/ 850 h 1066"/>
              <a:gd name="T4" fmla="*/ 1517 w 1688"/>
              <a:gd name="T5" fmla="*/ 471 h 1066"/>
              <a:gd name="T6" fmla="*/ 798 w 1688"/>
              <a:gd name="T7" fmla="*/ 28 h 1066"/>
              <a:gd name="T8" fmla="*/ 181 w 1688"/>
              <a:gd name="T9" fmla="*/ 333 h 1066"/>
              <a:gd name="T10" fmla="*/ 420 w 1688"/>
              <a:gd name="T11" fmla="*/ 1066 h 10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88" h="1066">
                <a:moveTo>
                  <a:pt x="1302" y="1066"/>
                </a:moveTo>
                <a:cubicBezTo>
                  <a:pt x="1416" y="1024"/>
                  <a:pt x="1551" y="962"/>
                  <a:pt x="1613" y="850"/>
                </a:cubicBezTo>
                <a:cubicBezTo>
                  <a:pt x="1688" y="715"/>
                  <a:pt x="1606" y="575"/>
                  <a:pt x="1517" y="471"/>
                </a:cubicBezTo>
                <a:cubicBezTo>
                  <a:pt x="1336" y="258"/>
                  <a:pt x="1084" y="62"/>
                  <a:pt x="798" y="28"/>
                </a:cubicBezTo>
                <a:cubicBezTo>
                  <a:pt x="559" y="0"/>
                  <a:pt x="317" y="138"/>
                  <a:pt x="181" y="333"/>
                </a:cubicBezTo>
                <a:cubicBezTo>
                  <a:pt x="0" y="592"/>
                  <a:pt x="191" y="907"/>
                  <a:pt x="420" y="1066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8">
            <a:extLst>
              <a:ext uri="{FF2B5EF4-FFF2-40B4-BE49-F238E27FC236}">
                <a16:creationId xmlns:a16="http://schemas.microsoft.com/office/drawing/2014/main" id="{9B8051E0-19D7-43E1-BFD9-E6DBFEB3A3F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542347"/>
            <a:ext cx="10334625" cy="6322075"/>
          </a:xfrm>
          <a:custGeom>
            <a:avLst/>
            <a:gdLst>
              <a:gd name="T0" fmla="*/ 1873 w 2171"/>
              <a:gd name="T1" fmla="*/ 1326 h 1326"/>
              <a:gd name="T2" fmla="*/ 1609 w 2171"/>
              <a:gd name="T3" fmla="*/ 473 h 1326"/>
              <a:gd name="T4" fmla="*/ 880 w 2171"/>
              <a:gd name="T5" fmla="*/ 63 h 1326"/>
              <a:gd name="T6" fmla="*/ 0 w 2171"/>
              <a:gd name="T7" fmla="*/ 423 h 13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71" h="1326">
                <a:moveTo>
                  <a:pt x="1873" y="1326"/>
                </a:moveTo>
                <a:cubicBezTo>
                  <a:pt x="2171" y="1045"/>
                  <a:pt x="1825" y="678"/>
                  <a:pt x="1609" y="473"/>
                </a:cubicBezTo>
                <a:cubicBezTo>
                  <a:pt x="1406" y="281"/>
                  <a:pt x="1159" y="116"/>
                  <a:pt x="880" y="63"/>
                </a:cubicBezTo>
                <a:cubicBezTo>
                  <a:pt x="545" y="0"/>
                  <a:pt x="214" y="161"/>
                  <a:pt x="0" y="423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Freeform 9">
            <a:extLst>
              <a:ext uri="{FF2B5EF4-FFF2-40B4-BE49-F238E27FC236}">
                <a16:creationId xmlns:a16="http://schemas.microsoft.com/office/drawing/2014/main" id="{4EDB2B02-86A2-46F5-A4BE-B7D9B10411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701" y="6178751"/>
            <a:ext cx="504825" cy="681527"/>
          </a:xfrm>
          <a:custGeom>
            <a:avLst/>
            <a:gdLst>
              <a:gd name="T0" fmla="*/ 0 w 106"/>
              <a:gd name="T1" fmla="*/ 0 h 143"/>
              <a:gd name="T2" fmla="*/ 106 w 106"/>
              <a:gd name="T3" fmla="*/ 143 h 143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06" h="143">
                <a:moveTo>
                  <a:pt x="0" y="0"/>
                </a:moveTo>
                <a:cubicBezTo>
                  <a:pt x="35" y="54"/>
                  <a:pt x="70" y="101"/>
                  <a:pt x="106" y="143"/>
                </a:cubicBezTo>
              </a:path>
            </a:pathLst>
          </a:custGeom>
          <a:noFill/>
          <a:ln w="4763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Freeform 10">
            <a:extLst>
              <a:ext uri="{FF2B5EF4-FFF2-40B4-BE49-F238E27FC236}">
                <a16:creationId xmlns:a16="http://schemas.microsoft.com/office/drawing/2014/main" id="{43954639-FB5D-41F4-9560-6F6DFE77842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59376"/>
            <a:ext cx="11091863" cy="6923796"/>
          </a:xfrm>
          <a:custGeom>
            <a:avLst/>
            <a:gdLst>
              <a:gd name="T0" fmla="*/ 2046 w 2330"/>
              <a:gd name="T1" fmla="*/ 1452 h 1452"/>
              <a:gd name="T2" fmla="*/ 1813 w 2330"/>
              <a:gd name="T3" fmla="*/ 601 h 1452"/>
              <a:gd name="T4" fmla="*/ 956 w 2330"/>
              <a:gd name="T5" fmla="*/ 97 h 1452"/>
              <a:gd name="T6" fmla="*/ 0 w 2330"/>
              <a:gd name="T7" fmla="*/ 366 h 1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30" h="1452">
                <a:moveTo>
                  <a:pt x="2046" y="1452"/>
                </a:moveTo>
                <a:cubicBezTo>
                  <a:pt x="2330" y="1153"/>
                  <a:pt x="2049" y="821"/>
                  <a:pt x="1813" y="601"/>
                </a:cubicBezTo>
                <a:cubicBezTo>
                  <a:pt x="1569" y="375"/>
                  <a:pt x="1282" y="179"/>
                  <a:pt x="956" y="97"/>
                </a:cubicBezTo>
                <a:cubicBezTo>
                  <a:pt x="572" y="0"/>
                  <a:pt x="292" y="101"/>
                  <a:pt x="0" y="366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Freeform 12">
            <a:extLst>
              <a:ext uri="{FF2B5EF4-FFF2-40B4-BE49-F238E27FC236}">
                <a16:creationId xmlns:a16="http://schemas.microsoft.com/office/drawing/2014/main" id="{E898931C-0323-41FA-A036-20F818B1FF8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1916"/>
            <a:ext cx="1057275" cy="614491"/>
          </a:xfrm>
          <a:custGeom>
            <a:avLst/>
            <a:gdLst>
              <a:gd name="T0" fmla="*/ 222 w 222"/>
              <a:gd name="T1" fmla="*/ 0 h 129"/>
              <a:gd name="T2" fmla="*/ 0 w 222"/>
              <a:gd name="T3" fmla="*/ 129 h 129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22" h="129">
                <a:moveTo>
                  <a:pt x="222" y="0"/>
                </a:moveTo>
                <a:cubicBezTo>
                  <a:pt x="152" y="35"/>
                  <a:pt x="76" y="78"/>
                  <a:pt x="0" y="129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Freeform 14">
            <a:extLst>
              <a:ext uri="{FF2B5EF4-FFF2-40B4-BE49-F238E27FC236}">
                <a16:creationId xmlns:a16="http://schemas.microsoft.com/office/drawing/2014/main" id="{89AFE9DD-0792-4B98-B4EB-97ACA17E6AA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701" y="-6705"/>
            <a:ext cx="595313" cy="352734"/>
          </a:xfrm>
          <a:custGeom>
            <a:avLst/>
            <a:gdLst>
              <a:gd name="T0" fmla="*/ 125 w 125"/>
              <a:gd name="T1" fmla="*/ 0 h 74"/>
              <a:gd name="T2" fmla="*/ 0 w 125"/>
              <a:gd name="T3" fmla="*/ 74 h 7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25" h="74">
                <a:moveTo>
                  <a:pt x="125" y="0"/>
                </a:moveTo>
                <a:cubicBezTo>
                  <a:pt x="85" y="22"/>
                  <a:pt x="43" y="47"/>
                  <a:pt x="0" y="74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Freeform 16">
            <a:extLst>
              <a:ext uri="{FF2B5EF4-FFF2-40B4-BE49-F238E27FC236}">
                <a16:creationId xmlns:a16="http://schemas.microsoft.com/office/drawing/2014/main" id="{3981F5C4-9AE1-404E-AF44-A4E6DB374F9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1916"/>
            <a:ext cx="357188" cy="213875"/>
          </a:xfrm>
          <a:custGeom>
            <a:avLst/>
            <a:gdLst>
              <a:gd name="T0" fmla="*/ 75 w 75"/>
              <a:gd name="T1" fmla="*/ 0 h 45"/>
              <a:gd name="T2" fmla="*/ 0 w 75"/>
              <a:gd name="T3" fmla="*/ 45 h 4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75" h="45">
                <a:moveTo>
                  <a:pt x="75" y="0"/>
                </a:moveTo>
                <a:cubicBezTo>
                  <a:pt x="50" y="14"/>
                  <a:pt x="25" y="29"/>
                  <a:pt x="0" y="45"/>
                </a:cubicBezTo>
              </a:path>
            </a:pathLst>
          </a:custGeom>
          <a:noFill/>
          <a:ln w="12700" cap="flat">
            <a:solidFill>
              <a:schemeClr val="tx1">
                <a:alpha val="20000"/>
              </a:schemeClr>
            </a:solidFill>
            <a:prstDash val="dash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Freeform 11">
            <a:extLst>
              <a:ext uri="{FF2B5EF4-FFF2-40B4-BE49-F238E27FC236}">
                <a16:creationId xmlns:a16="http://schemas.microsoft.com/office/drawing/2014/main" id="{763C1781-8726-4FAC-8C45-FF40376BE40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426601" y="-1916"/>
            <a:ext cx="5788025" cy="6847184"/>
          </a:xfrm>
          <a:custGeom>
            <a:avLst/>
            <a:gdLst>
              <a:gd name="T0" fmla="*/ 1094 w 1216"/>
              <a:gd name="T1" fmla="*/ 1436 h 1436"/>
              <a:gd name="T2" fmla="*/ 709 w 1216"/>
              <a:gd name="T3" fmla="*/ 551 h 1436"/>
              <a:gd name="T4" fmla="*/ 0 w 1216"/>
              <a:gd name="T5" fmla="*/ 0 h 1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16" h="1436">
                <a:moveTo>
                  <a:pt x="1094" y="1436"/>
                </a:moveTo>
                <a:cubicBezTo>
                  <a:pt x="1216" y="1114"/>
                  <a:pt x="904" y="770"/>
                  <a:pt x="709" y="551"/>
                </a:cubicBezTo>
                <a:cubicBezTo>
                  <a:pt x="509" y="327"/>
                  <a:pt x="274" y="127"/>
                  <a:pt x="0" y="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Freeform 21">
            <a:extLst>
              <a:ext uri="{FF2B5EF4-FFF2-40B4-BE49-F238E27FC236}">
                <a16:creationId xmlns:a16="http://schemas.microsoft.com/office/drawing/2014/main" id="{301491B5-56C7-43DC-A3D9-861EECCA05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235014" y="2872"/>
            <a:ext cx="2951163" cy="2555325"/>
          </a:xfrm>
          <a:custGeom>
            <a:avLst/>
            <a:gdLst>
              <a:gd name="T0" fmla="*/ 620 w 620"/>
              <a:gd name="T1" fmla="*/ 536 h 536"/>
              <a:gd name="T2" fmla="*/ 0 w 620"/>
              <a:gd name="T3" fmla="*/ 0 h 53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620" h="536">
                <a:moveTo>
                  <a:pt x="620" y="536"/>
                </a:moveTo>
                <a:cubicBezTo>
                  <a:pt x="404" y="314"/>
                  <a:pt x="196" y="138"/>
                  <a:pt x="0" y="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842248" y="1481328"/>
            <a:ext cx="2926080" cy="3554498"/>
          </a:xfrm>
        </p:spPr>
        <p:txBody>
          <a:bodyPr>
            <a:normAutofit/>
          </a:bodyPr>
          <a:lstStyle/>
          <a:p>
            <a:r>
              <a:rPr lang="fr-FR" sz="3400" dirty="0"/>
              <a:t>Semaine des mathématiques</a:t>
            </a:r>
            <a:br>
              <a:rPr lang="fr-FR" sz="3400" dirty="0"/>
            </a:br>
            <a:r>
              <a:rPr lang="fr-FR" sz="3400" dirty="0"/>
              <a:t> 2020   </a:t>
            </a:r>
            <a:br>
              <a:rPr lang="fr-FR" sz="3400" dirty="0"/>
            </a:br>
            <a:r>
              <a:rPr lang="fr-FR" sz="3400" dirty="0"/>
              <a:t>avec </a:t>
            </a:r>
            <a:br>
              <a:rPr lang="fr-FR" sz="3400" dirty="0"/>
            </a:br>
            <a:r>
              <a:rPr lang="fr-FR" sz="3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Hypatie d’Alexandrie</a:t>
            </a:r>
          </a:p>
        </p:txBody>
      </p:sp>
      <p:sp>
        <p:nvSpPr>
          <p:cNvPr id="32" name="Freeform 22">
            <a:extLst>
              <a:ext uri="{FF2B5EF4-FFF2-40B4-BE49-F238E27FC236}">
                <a16:creationId xmlns:a16="http://schemas.microsoft.com/office/drawing/2014/main" id="{237E2353-22DF-46E0-A200-FB30F8F394E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020826" y="-1916"/>
            <a:ext cx="2165350" cy="1358265"/>
          </a:xfrm>
          <a:custGeom>
            <a:avLst/>
            <a:gdLst>
              <a:gd name="T0" fmla="*/ 0 w 455"/>
              <a:gd name="T1" fmla="*/ 0 h 285"/>
              <a:gd name="T2" fmla="*/ 455 w 455"/>
              <a:gd name="T3" fmla="*/ 285 h 28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55" h="285">
                <a:moveTo>
                  <a:pt x="0" y="0"/>
                </a:moveTo>
                <a:cubicBezTo>
                  <a:pt x="153" y="85"/>
                  <a:pt x="308" y="180"/>
                  <a:pt x="455" y="285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Freeform 23">
            <a:extLst>
              <a:ext uri="{FF2B5EF4-FFF2-40B4-BE49-F238E27FC236}">
                <a16:creationId xmlns:a16="http://schemas.microsoft.com/office/drawing/2014/main" id="{DD6138DB-057B-45F7-A5F4-E7BFDA20D02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90826" y="-1916"/>
            <a:ext cx="895350" cy="534687"/>
          </a:xfrm>
          <a:custGeom>
            <a:avLst/>
            <a:gdLst>
              <a:gd name="T0" fmla="*/ 0 w 188"/>
              <a:gd name="T1" fmla="*/ 0 h 112"/>
              <a:gd name="T2" fmla="*/ 188 w 188"/>
              <a:gd name="T3" fmla="*/ 112 h 11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88" h="112">
                <a:moveTo>
                  <a:pt x="0" y="0"/>
                </a:moveTo>
                <a:cubicBezTo>
                  <a:pt x="63" y="36"/>
                  <a:pt x="126" y="73"/>
                  <a:pt x="188" y="112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79A54AB1-B64F-4843-BFAB-81CB74E66B6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752078" y="2218040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" t="5535" r="-141" b="41632"/>
          <a:stretch/>
        </p:blipFill>
        <p:spPr>
          <a:xfrm>
            <a:off x="921910" y="465243"/>
            <a:ext cx="7761924" cy="5343065"/>
          </a:xfrm>
          <a:custGeom>
            <a:avLst/>
            <a:gdLst>
              <a:gd name="connsiteX0" fmla="*/ 3025687 w 7761924"/>
              <a:gd name="connsiteY0" fmla="*/ 76 h 5343065"/>
              <a:gd name="connsiteX1" fmla="*/ 3372722 w 7761924"/>
              <a:gd name="connsiteY1" fmla="*/ 16088 h 5343065"/>
              <a:gd name="connsiteX2" fmla="*/ 7761924 w 7761924"/>
              <a:gd name="connsiteY2" fmla="*/ 3316816 h 5343065"/>
              <a:gd name="connsiteX3" fmla="*/ 3701109 w 7761924"/>
              <a:gd name="connsiteY3" fmla="*/ 5320611 h 5343065"/>
              <a:gd name="connsiteX4" fmla="*/ 36290 w 7761924"/>
              <a:gd name="connsiteY4" fmla="*/ 2696959 h 5343065"/>
              <a:gd name="connsiteX5" fmla="*/ 3025687 w 7761924"/>
              <a:gd name="connsiteY5" fmla="*/ 76 h 5343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761924" h="5343065">
                <a:moveTo>
                  <a:pt x="3025687" y="76"/>
                </a:moveTo>
                <a:cubicBezTo>
                  <a:pt x="3140786" y="756"/>
                  <a:pt x="3256631" y="6055"/>
                  <a:pt x="3372722" y="16088"/>
                </a:cubicBezTo>
                <a:cubicBezTo>
                  <a:pt x="5230178" y="176616"/>
                  <a:pt x="7761924" y="1424594"/>
                  <a:pt x="7761924" y="3316816"/>
                </a:cubicBezTo>
                <a:cubicBezTo>
                  <a:pt x="7646022" y="5237647"/>
                  <a:pt x="4988715" y="5423921"/>
                  <a:pt x="3701109" y="5320611"/>
                </a:cubicBezTo>
                <a:cubicBezTo>
                  <a:pt x="2413504" y="5217301"/>
                  <a:pt x="351800" y="4486992"/>
                  <a:pt x="36290" y="2696959"/>
                </a:cubicBezTo>
                <a:cubicBezTo>
                  <a:pt x="-259500" y="1018804"/>
                  <a:pt x="1299198" y="-10133"/>
                  <a:pt x="3025687" y="76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76901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" y="10"/>
            <a:ext cx="12192000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64104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du contenu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68081" cy="4056027"/>
          </a:xfrm>
        </p:spPr>
      </p:pic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2743893"/>
              </p:ext>
            </p:extLst>
          </p:nvPr>
        </p:nvGraphicFramePr>
        <p:xfrm>
          <a:off x="2235274" y="4166235"/>
          <a:ext cx="7697531" cy="26917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52807">
                  <a:extLst>
                    <a:ext uri="{9D8B030D-6E8A-4147-A177-3AD203B41FA5}">
                      <a16:colId xmlns:a16="http://schemas.microsoft.com/office/drawing/2014/main" val="319159673"/>
                    </a:ext>
                  </a:extLst>
                </a:gridCol>
                <a:gridCol w="2017280">
                  <a:extLst>
                    <a:ext uri="{9D8B030D-6E8A-4147-A177-3AD203B41FA5}">
                      <a16:colId xmlns:a16="http://schemas.microsoft.com/office/drawing/2014/main" val="2631484223"/>
                    </a:ext>
                  </a:extLst>
                </a:gridCol>
                <a:gridCol w="4227444">
                  <a:extLst>
                    <a:ext uri="{9D8B030D-6E8A-4147-A177-3AD203B41FA5}">
                      <a16:colId xmlns:a16="http://schemas.microsoft.com/office/drawing/2014/main" val="1943407489"/>
                    </a:ext>
                  </a:extLst>
                </a:gridCol>
              </a:tblGrid>
              <a:tr h="159298"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 dirty="0">
                          <a:effectLst/>
                        </a:rPr>
                        <a:t>Planète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Times-Roman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 dirty="0">
                          <a:effectLst/>
                        </a:rPr>
                        <a:t>Diamètre (km)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Times-Roman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 dirty="0">
                          <a:effectLst/>
                        </a:rPr>
                        <a:t>Distance arrondie au Soleil (en millions de km)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Times-Roman"/>
                      </a:endParaRPr>
                    </a:p>
                  </a:txBody>
                  <a:tcPr marL="9525" marR="9525" marT="9525" anchor="ctr"/>
                </a:tc>
                <a:extLst>
                  <a:ext uri="{0D108BD9-81ED-4DB2-BD59-A6C34878D82A}">
                    <a16:rowId xmlns:a16="http://schemas.microsoft.com/office/drawing/2014/main" val="1295407296"/>
                  </a:ext>
                </a:extLst>
              </a:tr>
              <a:tr h="159298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</a:rPr>
                        <a:t>Jupiter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Times-Roman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u="none" strike="noStrike" dirty="0">
                          <a:effectLst/>
                        </a:rPr>
                        <a:t>142 000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Times-Roman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u="none" strike="noStrike" dirty="0">
                          <a:effectLst/>
                        </a:rPr>
                        <a:t>800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Times-Roman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646305800"/>
                  </a:ext>
                </a:extLst>
              </a:tr>
              <a:tr h="159298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>
                          <a:effectLst/>
                        </a:rPr>
                        <a:t>Mars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Times-Roman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u="none" strike="noStrike" dirty="0">
                          <a:effectLst/>
                        </a:rPr>
                        <a:t>6 400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Times-Roman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u="none" strike="noStrike" dirty="0">
                          <a:effectLst/>
                        </a:rPr>
                        <a:t>200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Times-Roman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681043304"/>
                  </a:ext>
                </a:extLst>
              </a:tr>
              <a:tr h="159298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>
                          <a:effectLst/>
                        </a:rPr>
                        <a:t>Mercure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Times-Roman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u="none" strike="noStrike" dirty="0">
                          <a:effectLst/>
                        </a:rPr>
                        <a:t>4 800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Times-Roman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u="none" strike="noStrike" dirty="0">
                          <a:effectLst/>
                        </a:rPr>
                        <a:t>60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Times-Roman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289628722"/>
                  </a:ext>
                </a:extLst>
              </a:tr>
              <a:tr h="159298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>
                          <a:effectLst/>
                        </a:rPr>
                        <a:t>Neptune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Times-Roman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u="none" strike="noStrike" dirty="0">
                          <a:effectLst/>
                        </a:rPr>
                        <a:t>50 000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Times-Roman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u="none" strike="noStrike" dirty="0">
                          <a:effectLst/>
                        </a:rPr>
                        <a:t>4 000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Times-Roman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709737588"/>
                  </a:ext>
                </a:extLst>
              </a:tr>
              <a:tr h="159298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>
                          <a:effectLst/>
                        </a:rPr>
                        <a:t>Saturne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Times-Roman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u="none" strike="noStrike">
                          <a:effectLst/>
                        </a:rPr>
                        <a:t>120 000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Times-Roman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u="none" strike="noStrike" dirty="0">
                          <a:effectLst/>
                        </a:rPr>
                        <a:t>1 500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Times-Roman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053342234"/>
                  </a:ext>
                </a:extLst>
              </a:tr>
              <a:tr h="159298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>
                          <a:effectLst/>
                        </a:rPr>
                        <a:t>Terre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Times-Roman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u="none" strike="noStrike">
                          <a:effectLst/>
                        </a:rPr>
                        <a:t>12 800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Times-Roman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u="none" strike="noStrike" dirty="0">
                          <a:effectLst/>
                        </a:rPr>
                        <a:t>150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Times-Roman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106073528"/>
                  </a:ext>
                </a:extLst>
              </a:tr>
              <a:tr h="159298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>
                          <a:effectLst/>
                        </a:rPr>
                        <a:t>Uranus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Times-Roman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u="none" strike="noStrike">
                          <a:effectLst/>
                        </a:rPr>
                        <a:t>51 300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Times-Roman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u="none" strike="noStrike" dirty="0">
                          <a:effectLst/>
                        </a:rPr>
                        <a:t>3 000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Times-Roman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68584505"/>
                  </a:ext>
                </a:extLst>
              </a:tr>
              <a:tr h="159298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>
                          <a:effectLst/>
                        </a:rPr>
                        <a:t>Vénus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Times-Roman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u="none" strike="noStrike">
                          <a:effectLst/>
                        </a:rPr>
                        <a:t>1 200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Times-Roman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u="none" strike="noStrike" dirty="0">
                          <a:effectLst/>
                        </a:rPr>
                        <a:t>100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Times-Roman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42162447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0781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675861"/>
            <a:ext cx="10515600" cy="550110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Elle est née en 370 après J.C. </a:t>
            </a:r>
          </a:p>
          <a:p>
            <a:pPr marL="0" indent="0">
              <a:buNone/>
            </a:pPr>
            <a:r>
              <a:rPr lang="fr-FR" dirty="0"/>
              <a:t>Elle a vécu à Alexandrie en Égypte. </a:t>
            </a:r>
          </a:p>
          <a:p>
            <a:pPr marL="0" indent="0">
              <a:buNone/>
            </a:pPr>
            <a:r>
              <a:rPr lang="fr-FR" dirty="0"/>
              <a:t>Elle était la fille du mathématicien </a:t>
            </a:r>
          </a:p>
          <a:p>
            <a:pPr marL="0" indent="0">
              <a:buNone/>
            </a:pPr>
            <a:r>
              <a:rPr lang="fr-FR" dirty="0"/>
              <a:t>et philosophe </a:t>
            </a:r>
            <a:r>
              <a:rPr lang="fr-FR" dirty="0" err="1"/>
              <a:t>Théon</a:t>
            </a:r>
            <a:r>
              <a:rPr lang="fr-FR" dirty="0"/>
              <a:t> d'Alexandrie.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Elle donnait des conférences sur les mathématiques et sur la philosophie. Hypatie avait fini par symboliser l'apprentissage de la science. Elle aurait également participé à l’édition des Canons astronomiques de Ptolémée, célèbre astronome, mathématicien et géographe, actif à Alexandrie au début du IIe s. apr. J.-C. (source </a:t>
            </a:r>
            <a:r>
              <a:rPr lang="fr-FR" u="sng" dirty="0">
                <a:hlinkClick r:id="rId2"/>
              </a:rPr>
              <a:t>Vikidia</a:t>
            </a:r>
            <a:r>
              <a:rPr lang="fr-FR" dirty="0"/>
              <a:t>)</a:t>
            </a: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8609" y="219831"/>
            <a:ext cx="4174434" cy="3683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0786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Aide Hypatie à lire les étoiles !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Le but est d’aider Hypatie à construire un astrolabe planisphérique que son père lui a enseigné.</a:t>
            </a:r>
          </a:p>
          <a:p>
            <a:endParaRPr lang="fr-FR" dirty="0"/>
          </a:p>
          <a:p>
            <a:r>
              <a:rPr lang="fr-FR" dirty="0"/>
              <a:t>A chaque étape, Hypatie avancera un peu plus dans sa construction.</a:t>
            </a:r>
          </a:p>
          <a:p>
            <a:endParaRPr lang="fr-FR" dirty="0"/>
          </a:p>
          <a:p>
            <a:pPr lvl="1"/>
            <a:r>
              <a:rPr lang="fr-FR" dirty="0"/>
              <a:t>Si vous trouvez les réponses à l’énigme, alors Hypatie pourra comprendre et avancer dans la réalisation de l’astrolabe.</a:t>
            </a:r>
          </a:p>
          <a:p>
            <a:pPr lvl="1"/>
            <a:endParaRPr lang="fr-FR" dirty="0"/>
          </a:p>
          <a:p>
            <a:pPr lvl="1"/>
            <a:r>
              <a:rPr lang="fr-FR" dirty="0"/>
              <a:t>Sinon, Hypatie restera à se questionner jusqu’à ce que vous trouviez la bonne réponse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25472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angle 53">
            <a:extLst>
              <a:ext uri="{FF2B5EF4-FFF2-40B4-BE49-F238E27FC236}">
                <a16:creationId xmlns:a16="http://schemas.microsoft.com/office/drawing/2014/main" id="{F56F5174-31D9-4DBB-AAB7-A1FD7BDB135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5614875" cy="6858000"/>
          </a:xfrm>
          <a:prstGeom prst="rect">
            <a:avLst/>
          </a:prstGeom>
          <a:gradFill>
            <a:gsLst>
              <a:gs pos="0">
                <a:schemeClr val="accent4"/>
              </a:gs>
              <a:gs pos="25000">
                <a:schemeClr val="accent4"/>
              </a:gs>
              <a:gs pos="94000">
                <a:schemeClr val="accent2"/>
              </a:gs>
              <a:gs pos="100000">
                <a:schemeClr val="accent2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6" name="Picture 55">
            <a:extLst>
              <a:ext uri="{FF2B5EF4-FFF2-40B4-BE49-F238E27FC236}">
                <a16:creationId xmlns:a16="http://schemas.microsoft.com/office/drawing/2014/main" id="{AE113210-7872-481A-ADE6-3A05CCAF5EB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>
            <a:normAutofit/>
          </a:bodyPr>
          <a:lstStyle/>
          <a:p>
            <a:r>
              <a:rPr lang="fr-FR">
                <a:solidFill>
                  <a:srgbClr val="000000"/>
                </a:solidFill>
              </a:rPr>
              <a:t>Lundi</a:t>
            </a:r>
          </a:p>
        </p:txBody>
      </p:sp>
      <p:sp>
        <p:nvSpPr>
          <p:cNvPr id="58" name="Freeform 62">
            <a:extLst>
              <a:ext uri="{FF2B5EF4-FFF2-40B4-BE49-F238E27FC236}">
                <a16:creationId xmlns:a16="http://schemas.microsoft.com/office/drawing/2014/main" id="{F9A95BEE-6BB1-4A28-A8E6-A34B2E42EF8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3">
            <a:alphaModFix/>
            <a:extLst/>
          </a:blip>
          <a:srcRect l="8205" r="11301"/>
          <a:stretch/>
        </p:blipFill>
        <p:spPr>
          <a:xfrm>
            <a:off x="20" y="907231"/>
            <a:ext cx="4838021" cy="5063738"/>
          </a:xfrm>
          <a:custGeom>
            <a:avLst/>
            <a:gdLst>
              <a:gd name="connsiteX0" fmla="*/ 2306172 w 4838041"/>
              <a:gd name="connsiteY0" fmla="*/ 0 h 5063738"/>
              <a:gd name="connsiteX1" fmla="*/ 4838041 w 4838041"/>
              <a:gd name="connsiteY1" fmla="*/ 2531869 h 5063738"/>
              <a:gd name="connsiteX2" fmla="*/ 2306172 w 4838041"/>
              <a:gd name="connsiteY2" fmla="*/ 5063738 h 5063738"/>
              <a:gd name="connsiteX3" fmla="*/ 79886 w 4838041"/>
              <a:gd name="connsiteY3" fmla="*/ 3738709 h 5063738"/>
              <a:gd name="connsiteX4" fmla="*/ 0 w 4838041"/>
              <a:gd name="connsiteY4" fmla="*/ 3572876 h 5063738"/>
              <a:gd name="connsiteX5" fmla="*/ 0 w 4838041"/>
              <a:gd name="connsiteY5" fmla="*/ 1490863 h 5063738"/>
              <a:gd name="connsiteX6" fmla="*/ 79886 w 4838041"/>
              <a:gd name="connsiteY6" fmla="*/ 1325030 h 5063738"/>
              <a:gd name="connsiteX7" fmla="*/ 2306172 w 4838041"/>
              <a:gd name="connsiteY7" fmla="*/ 0 h 5063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38041" h="5063738">
                <a:moveTo>
                  <a:pt x="2306172" y="0"/>
                </a:moveTo>
                <a:cubicBezTo>
                  <a:pt x="3704485" y="0"/>
                  <a:pt x="4838041" y="1133556"/>
                  <a:pt x="4838041" y="2531869"/>
                </a:cubicBezTo>
                <a:cubicBezTo>
                  <a:pt x="4838041" y="3930182"/>
                  <a:pt x="3704485" y="5063738"/>
                  <a:pt x="2306172" y="5063738"/>
                </a:cubicBezTo>
                <a:cubicBezTo>
                  <a:pt x="1344832" y="5063738"/>
                  <a:pt x="508631" y="4527956"/>
                  <a:pt x="79886" y="3738709"/>
                </a:cubicBezTo>
                <a:lnTo>
                  <a:pt x="0" y="3572876"/>
                </a:lnTo>
                <a:lnTo>
                  <a:pt x="0" y="1490863"/>
                </a:lnTo>
                <a:lnTo>
                  <a:pt x="79886" y="1325030"/>
                </a:lnTo>
                <a:cubicBezTo>
                  <a:pt x="508631" y="535783"/>
                  <a:pt x="1344832" y="0"/>
                  <a:pt x="2306172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090574" y="2421682"/>
            <a:ext cx="4977578" cy="363928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fr-FR" sz="2000" dirty="0">
                <a:solidFill>
                  <a:srgbClr val="000000"/>
                </a:solidFill>
              </a:rPr>
              <a:t>Hypatie reçoit une quantité d’or pour construire son astrolabe planisphérique.</a:t>
            </a:r>
          </a:p>
          <a:p>
            <a:pPr marL="0" indent="0">
              <a:buNone/>
            </a:pPr>
            <a:r>
              <a:rPr lang="fr-FR" sz="2000" dirty="0">
                <a:solidFill>
                  <a:srgbClr val="000000"/>
                </a:solidFill>
              </a:rPr>
              <a:t>Elle a reçu 26 grammes d’or. Elle en avait 72 grammes</a:t>
            </a:r>
          </a:p>
          <a:p>
            <a:pPr marL="0" indent="0">
              <a:buNone/>
            </a:pPr>
            <a:endParaRPr lang="fr-FR" sz="20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fr-FR" sz="2000" dirty="0">
                <a:solidFill>
                  <a:srgbClr val="000000"/>
                </a:solidFill>
              </a:rPr>
              <a:t>Il faut 100 grammes d’or pour construire un astrolabe planisphérique.</a:t>
            </a:r>
          </a:p>
          <a:p>
            <a:pPr marL="0" indent="0">
              <a:buNone/>
            </a:pPr>
            <a:endParaRPr lang="fr-FR" sz="20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fr-FR" sz="2000" dirty="0">
                <a:solidFill>
                  <a:srgbClr val="000000"/>
                </a:solidFill>
              </a:rPr>
              <a:t>Doit-elle en recommander ?</a:t>
            </a:r>
          </a:p>
          <a:p>
            <a:pPr marL="0" indent="0">
              <a:buNone/>
            </a:pPr>
            <a:endParaRPr lang="fr-FR" sz="2000" dirty="0">
              <a:solidFill>
                <a:srgbClr val="00000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9916234" y="6596390"/>
            <a:ext cx="23038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>
                <a:solidFill>
                  <a:schemeClr val="bg2">
                    <a:lumMod val="25000"/>
                  </a:schemeClr>
                </a:solidFill>
              </a:rPr>
              <a:t>Rédigé par R. Clavier ~ CPD Maths 83</a:t>
            </a:r>
          </a:p>
        </p:txBody>
      </p:sp>
    </p:spTree>
    <p:extLst>
      <p:ext uri="{BB962C8B-B14F-4D97-AF65-F5344CB8AC3E}">
        <p14:creationId xmlns:p14="http://schemas.microsoft.com/office/powerpoint/2010/main" val="4207121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F56F5174-31D9-4DBB-AAB7-A1FD7BDB135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AE113210-7872-481A-ADE6-3A05CCAF5EB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>
            <a:normAutofit/>
          </a:bodyPr>
          <a:lstStyle/>
          <a:p>
            <a:r>
              <a:rPr lang="fr-FR">
                <a:solidFill>
                  <a:srgbClr val="000000"/>
                </a:solidFill>
              </a:rPr>
              <a:t>Mardi</a:t>
            </a:r>
          </a:p>
        </p:txBody>
      </p:sp>
      <p:sp>
        <p:nvSpPr>
          <p:cNvPr id="35" name="Freeform 62">
            <a:extLst>
              <a:ext uri="{FF2B5EF4-FFF2-40B4-BE49-F238E27FC236}">
                <a16:creationId xmlns:a16="http://schemas.microsoft.com/office/drawing/2014/main" id="{F9A95BEE-6BB1-4A28-A8E6-A34B2E42EF8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344" r="13915" b="2"/>
          <a:stretch/>
        </p:blipFill>
        <p:spPr>
          <a:xfrm>
            <a:off x="20" y="907231"/>
            <a:ext cx="4838021" cy="5063738"/>
          </a:xfrm>
          <a:custGeom>
            <a:avLst/>
            <a:gdLst>
              <a:gd name="connsiteX0" fmla="*/ 2306172 w 4838041"/>
              <a:gd name="connsiteY0" fmla="*/ 0 h 5063738"/>
              <a:gd name="connsiteX1" fmla="*/ 4838041 w 4838041"/>
              <a:gd name="connsiteY1" fmla="*/ 2531869 h 5063738"/>
              <a:gd name="connsiteX2" fmla="*/ 2306172 w 4838041"/>
              <a:gd name="connsiteY2" fmla="*/ 5063738 h 5063738"/>
              <a:gd name="connsiteX3" fmla="*/ 79886 w 4838041"/>
              <a:gd name="connsiteY3" fmla="*/ 3738709 h 5063738"/>
              <a:gd name="connsiteX4" fmla="*/ 0 w 4838041"/>
              <a:gd name="connsiteY4" fmla="*/ 3572876 h 5063738"/>
              <a:gd name="connsiteX5" fmla="*/ 0 w 4838041"/>
              <a:gd name="connsiteY5" fmla="*/ 1490863 h 5063738"/>
              <a:gd name="connsiteX6" fmla="*/ 79886 w 4838041"/>
              <a:gd name="connsiteY6" fmla="*/ 1325030 h 5063738"/>
              <a:gd name="connsiteX7" fmla="*/ 2306172 w 4838041"/>
              <a:gd name="connsiteY7" fmla="*/ 0 h 5063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38041" h="5063738">
                <a:moveTo>
                  <a:pt x="2306172" y="0"/>
                </a:moveTo>
                <a:cubicBezTo>
                  <a:pt x="3704485" y="0"/>
                  <a:pt x="4838041" y="1133556"/>
                  <a:pt x="4838041" y="2531869"/>
                </a:cubicBezTo>
                <a:cubicBezTo>
                  <a:pt x="4838041" y="3930182"/>
                  <a:pt x="3704485" y="5063738"/>
                  <a:pt x="2306172" y="5063738"/>
                </a:cubicBezTo>
                <a:cubicBezTo>
                  <a:pt x="1344832" y="5063738"/>
                  <a:pt x="508631" y="4527956"/>
                  <a:pt x="79886" y="3738709"/>
                </a:cubicBezTo>
                <a:lnTo>
                  <a:pt x="0" y="3572876"/>
                </a:lnTo>
                <a:lnTo>
                  <a:pt x="0" y="1490863"/>
                </a:lnTo>
                <a:lnTo>
                  <a:pt x="79886" y="1325030"/>
                </a:lnTo>
                <a:cubicBezTo>
                  <a:pt x="508631" y="535783"/>
                  <a:pt x="1344832" y="0"/>
                  <a:pt x="2306172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090574" y="2421682"/>
            <a:ext cx="4977578" cy="363928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fr-FR" sz="2000" dirty="0">
                <a:solidFill>
                  <a:srgbClr val="000000"/>
                </a:solidFill>
              </a:rPr>
              <a:t>Ce soir, Hypatie a relevé 34 étoiles dans le ciel qui forment 4 constellations.</a:t>
            </a:r>
          </a:p>
          <a:p>
            <a:pPr marL="0" indent="0">
              <a:buNone/>
            </a:pPr>
            <a:endParaRPr lang="fr-FR" sz="20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fr-FR" sz="2000" dirty="0">
                <a:solidFill>
                  <a:srgbClr val="000000"/>
                </a:solidFill>
              </a:rPr>
              <a:t>Hier, Hypatie voyait une constellation de moins.</a:t>
            </a:r>
          </a:p>
          <a:p>
            <a:pPr marL="0" indent="0">
              <a:buNone/>
            </a:pPr>
            <a:endParaRPr lang="fr-FR" sz="20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fr-FR" sz="2000" dirty="0">
                <a:solidFill>
                  <a:srgbClr val="000000"/>
                </a:solidFill>
              </a:rPr>
              <a:t>Combien pouvait-elle voir d’étoiles en tout ? Plusieurs réponses sont-elles possibles ?</a:t>
            </a:r>
          </a:p>
          <a:p>
            <a:pPr marL="0" indent="0">
              <a:buNone/>
            </a:pPr>
            <a:endParaRPr lang="fr-FR" sz="2000" dirty="0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916234" y="6596390"/>
            <a:ext cx="230383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100" dirty="0">
                <a:solidFill>
                  <a:schemeClr val="bg2">
                    <a:lumMod val="25000"/>
                  </a:schemeClr>
                </a:solidFill>
              </a:rPr>
              <a:t>Rédigé par R. Clavier ~ CPD Maths 83</a:t>
            </a:r>
          </a:p>
        </p:txBody>
      </p:sp>
    </p:spTree>
    <p:extLst>
      <p:ext uri="{BB962C8B-B14F-4D97-AF65-F5344CB8AC3E}">
        <p14:creationId xmlns:p14="http://schemas.microsoft.com/office/powerpoint/2010/main" val="2435546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ectangle 51">
            <a:extLst>
              <a:ext uri="{FF2B5EF4-FFF2-40B4-BE49-F238E27FC236}">
                <a16:creationId xmlns:a16="http://schemas.microsoft.com/office/drawing/2014/main" id="{F56F5174-31D9-4DBB-AAB7-A1FD7BDB135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5614875" cy="6858000"/>
          </a:xfrm>
          <a:prstGeom prst="rect">
            <a:avLst/>
          </a:prstGeom>
          <a:gradFill>
            <a:gsLst>
              <a:gs pos="0">
                <a:schemeClr val="accent6"/>
              </a:gs>
              <a:gs pos="25000">
                <a:schemeClr val="accent6"/>
              </a:gs>
              <a:gs pos="94000">
                <a:schemeClr val="accent1"/>
              </a:gs>
              <a:gs pos="100000">
                <a:schemeClr val="accent1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4" name="Picture 53">
            <a:extLst>
              <a:ext uri="{FF2B5EF4-FFF2-40B4-BE49-F238E27FC236}">
                <a16:creationId xmlns:a16="http://schemas.microsoft.com/office/drawing/2014/main" id="{AE113210-7872-481A-ADE6-3A05CCAF5EB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>
            <a:normAutofit/>
          </a:bodyPr>
          <a:lstStyle/>
          <a:p>
            <a:r>
              <a:rPr lang="fr-FR">
                <a:solidFill>
                  <a:srgbClr val="000000"/>
                </a:solidFill>
              </a:rPr>
              <a:t>Jeudi</a:t>
            </a:r>
          </a:p>
        </p:txBody>
      </p:sp>
      <p:sp>
        <p:nvSpPr>
          <p:cNvPr id="56" name="Freeform 62">
            <a:extLst>
              <a:ext uri="{FF2B5EF4-FFF2-40B4-BE49-F238E27FC236}">
                <a16:creationId xmlns:a16="http://schemas.microsoft.com/office/drawing/2014/main" id="{F9A95BEE-6BB1-4A28-A8E6-A34B2E42EF8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 rotWithShape="1">
          <a:blip r:embed="rId3">
            <a:alphaModFix/>
            <a:extLst/>
          </a:blip>
          <a:srcRect l="28425" r="7085" b="2"/>
          <a:stretch/>
        </p:blipFill>
        <p:spPr>
          <a:xfrm>
            <a:off x="20" y="907231"/>
            <a:ext cx="4838021" cy="5063738"/>
          </a:xfrm>
          <a:custGeom>
            <a:avLst/>
            <a:gdLst>
              <a:gd name="connsiteX0" fmla="*/ 2306172 w 4838041"/>
              <a:gd name="connsiteY0" fmla="*/ 0 h 5063738"/>
              <a:gd name="connsiteX1" fmla="*/ 4838041 w 4838041"/>
              <a:gd name="connsiteY1" fmla="*/ 2531869 h 5063738"/>
              <a:gd name="connsiteX2" fmla="*/ 2306172 w 4838041"/>
              <a:gd name="connsiteY2" fmla="*/ 5063738 h 5063738"/>
              <a:gd name="connsiteX3" fmla="*/ 79886 w 4838041"/>
              <a:gd name="connsiteY3" fmla="*/ 3738709 h 5063738"/>
              <a:gd name="connsiteX4" fmla="*/ 0 w 4838041"/>
              <a:gd name="connsiteY4" fmla="*/ 3572876 h 5063738"/>
              <a:gd name="connsiteX5" fmla="*/ 0 w 4838041"/>
              <a:gd name="connsiteY5" fmla="*/ 1490863 h 5063738"/>
              <a:gd name="connsiteX6" fmla="*/ 79886 w 4838041"/>
              <a:gd name="connsiteY6" fmla="*/ 1325030 h 5063738"/>
              <a:gd name="connsiteX7" fmla="*/ 2306172 w 4838041"/>
              <a:gd name="connsiteY7" fmla="*/ 0 h 5063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38041" h="5063738">
                <a:moveTo>
                  <a:pt x="2306172" y="0"/>
                </a:moveTo>
                <a:cubicBezTo>
                  <a:pt x="3704485" y="0"/>
                  <a:pt x="4838041" y="1133556"/>
                  <a:pt x="4838041" y="2531869"/>
                </a:cubicBezTo>
                <a:cubicBezTo>
                  <a:pt x="4838041" y="3930182"/>
                  <a:pt x="3704485" y="5063738"/>
                  <a:pt x="2306172" y="5063738"/>
                </a:cubicBezTo>
                <a:cubicBezTo>
                  <a:pt x="1344832" y="5063738"/>
                  <a:pt x="508631" y="4527956"/>
                  <a:pt x="79886" y="3738709"/>
                </a:cubicBezTo>
                <a:lnTo>
                  <a:pt x="0" y="3572876"/>
                </a:lnTo>
                <a:lnTo>
                  <a:pt x="0" y="1490863"/>
                </a:lnTo>
                <a:lnTo>
                  <a:pt x="79886" y="1325030"/>
                </a:lnTo>
                <a:cubicBezTo>
                  <a:pt x="508631" y="535783"/>
                  <a:pt x="1344832" y="0"/>
                  <a:pt x="2306172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090574" y="2421682"/>
            <a:ext cx="4977578" cy="371789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fr-FR" sz="2000" dirty="0">
                <a:solidFill>
                  <a:srgbClr val="000000"/>
                </a:solidFill>
              </a:rPr>
              <a:t>Hypatie a trouvé un document lui indiquant le nom des planètes du Système Solaire.</a:t>
            </a:r>
          </a:p>
          <a:p>
            <a:pPr marL="0" indent="0">
              <a:buNone/>
            </a:pPr>
            <a:endParaRPr lang="fr-FR" sz="20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fr-FR" sz="2000">
                <a:solidFill>
                  <a:srgbClr val="000000"/>
                </a:solidFill>
              </a:rPr>
              <a:t>Elle </a:t>
            </a:r>
            <a:r>
              <a:rPr lang="fr-FR" sz="2000" dirty="0">
                <a:solidFill>
                  <a:srgbClr val="000000"/>
                </a:solidFill>
              </a:rPr>
              <a:t>se demande dans quel ordre sont les planètes vis-à-vis du Soleil.</a:t>
            </a:r>
          </a:p>
          <a:p>
            <a:pPr marL="0" indent="0">
              <a:buNone/>
            </a:pPr>
            <a:endParaRPr lang="fr-FR" sz="20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fr-FR" sz="2000" dirty="0">
                <a:solidFill>
                  <a:srgbClr val="000000"/>
                </a:solidFill>
              </a:rPr>
              <a:t>Grâce aux données du tableau, donne un nom à chacune des planètes. </a:t>
            </a:r>
          </a:p>
          <a:p>
            <a:pPr marL="0" indent="0">
              <a:buNone/>
            </a:pPr>
            <a:endParaRPr lang="fr-FR" sz="200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fr-FR" sz="2000" dirty="0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916234" y="6596390"/>
            <a:ext cx="230383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100" dirty="0">
                <a:solidFill>
                  <a:schemeClr val="bg2">
                    <a:lumMod val="25000"/>
                  </a:schemeClr>
                </a:solidFill>
              </a:rPr>
              <a:t>Rédigé par R. Clavier ~ CPD Maths 83</a:t>
            </a:r>
          </a:p>
        </p:txBody>
      </p:sp>
    </p:spTree>
    <p:extLst>
      <p:ext uri="{BB962C8B-B14F-4D97-AF65-F5344CB8AC3E}">
        <p14:creationId xmlns:p14="http://schemas.microsoft.com/office/powerpoint/2010/main" val="13125403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F56F5174-31D9-4DBB-AAB7-A1FD7BDB135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AE113210-7872-481A-ADE6-3A05CCAF5EB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>
            <a:normAutofit/>
          </a:bodyPr>
          <a:lstStyle/>
          <a:p>
            <a:r>
              <a:rPr lang="fr-FR">
                <a:solidFill>
                  <a:srgbClr val="000000"/>
                </a:solidFill>
              </a:rPr>
              <a:t>Vendredi</a:t>
            </a:r>
          </a:p>
        </p:txBody>
      </p:sp>
      <p:sp>
        <p:nvSpPr>
          <p:cNvPr id="38" name="Freeform 62">
            <a:extLst>
              <a:ext uri="{FF2B5EF4-FFF2-40B4-BE49-F238E27FC236}">
                <a16:creationId xmlns:a16="http://schemas.microsoft.com/office/drawing/2014/main" id="{F9A95BEE-6BB1-4A28-A8E6-A34B2E42EF8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15" r="-2" b="3694"/>
          <a:stretch/>
        </p:blipFill>
        <p:spPr>
          <a:xfrm>
            <a:off x="20" y="907231"/>
            <a:ext cx="4838021" cy="5063738"/>
          </a:xfrm>
          <a:custGeom>
            <a:avLst/>
            <a:gdLst>
              <a:gd name="connsiteX0" fmla="*/ 2306172 w 4838041"/>
              <a:gd name="connsiteY0" fmla="*/ 0 h 5063738"/>
              <a:gd name="connsiteX1" fmla="*/ 4838041 w 4838041"/>
              <a:gd name="connsiteY1" fmla="*/ 2531869 h 5063738"/>
              <a:gd name="connsiteX2" fmla="*/ 2306172 w 4838041"/>
              <a:gd name="connsiteY2" fmla="*/ 5063738 h 5063738"/>
              <a:gd name="connsiteX3" fmla="*/ 79886 w 4838041"/>
              <a:gd name="connsiteY3" fmla="*/ 3738709 h 5063738"/>
              <a:gd name="connsiteX4" fmla="*/ 0 w 4838041"/>
              <a:gd name="connsiteY4" fmla="*/ 3572876 h 5063738"/>
              <a:gd name="connsiteX5" fmla="*/ 0 w 4838041"/>
              <a:gd name="connsiteY5" fmla="*/ 1490863 h 5063738"/>
              <a:gd name="connsiteX6" fmla="*/ 79886 w 4838041"/>
              <a:gd name="connsiteY6" fmla="*/ 1325030 h 5063738"/>
              <a:gd name="connsiteX7" fmla="*/ 2306172 w 4838041"/>
              <a:gd name="connsiteY7" fmla="*/ 0 h 5063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38041" h="5063738">
                <a:moveTo>
                  <a:pt x="2306172" y="0"/>
                </a:moveTo>
                <a:cubicBezTo>
                  <a:pt x="3704485" y="0"/>
                  <a:pt x="4838041" y="1133556"/>
                  <a:pt x="4838041" y="2531869"/>
                </a:cubicBezTo>
                <a:cubicBezTo>
                  <a:pt x="4838041" y="3930182"/>
                  <a:pt x="3704485" y="5063738"/>
                  <a:pt x="2306172" y="5063738"/>
                </a:cubicBezTo>
                <a:cubicBezTo>
                  <a:pt x="1344832" y="5063738"/>
                  <a:pt x="508631" y="4527956"/>
                  <a:pt x="79886" y="3738709"/>
                </a:cubicBezTo>
                <a:lnTo>
                  <a:pt x="0" y="3572876"/>
                </a:lnTo>
                <a:lnTo>
                  <a:pt x="0" y="1490863"/>
                </a:lnTo>
                <a:lnTo>
                  <a:pt x="79886" y="1325030"/>
                </a:lnTo>
                <a:cubicBezTo>
                  <a:pt x="508631" y="535783"/>
                  <a:pt x="1344832" y="0"/>
                  <a:pt x="2306172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090574" y="2421682"/>
            <a:ext cx="4977578" cy="363928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fr-FR" sz="2000" dirty="0">
                <a:solidFill>
                  <a:srgbClr val="000000"/>
                </a:solidFill>
              </a:rPr>
              <a:t>Hypatie a presque fini son astrolabe.</a:t>
            </a:r>
          </a:p>
          <a:p>
            <a:pPr marL="0" indent="0">
              <a:buNone/>
            </a:pPr>
            <a:endParaRPr lang="fr-FR" sz="20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fr-FR" sz="2000" dirty="0">
                <a:solidFill>
                  <a:srgbClr val="000000"/>
                </a:solidFill>
              </a:rPr>
              <a:t>Elle commence à travailler chaque jour à 9h et travaille 7 heures et 30 minutes par jour. Un collègue astronome veut venir voir son travail réalisé.</a:t>
            </a:r>
          </a:p>
          <a:p>
            <a:pPr marL="0" indent="0">
              <a:buNone/>
            </a:pPr>
            <a:endParaRPr lang="fr-FR" sz="20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fr-FR" sz="2000" dirty="0">
                <a:solidFill>
                  <a:srgbClr val="000000"/>
                </a:solidFill>
              </a:rPr>
              <a:t>Comme elle travaille encore sur l’astrolabe, il faudrait écrire un petit courrier à son collègue pour lui dire à quelle heure venir pour qu’elle lui montre l’astrolabe planisphérique terminé.</a:t>
            </a:r>
          </a:p>
          <a:p>
            <a:pPr marL="0" indent="0">
              <a:buNone/>
            </a:pPr>
            <a:endParaRPr lang="fr-FR" sz="2000" dirty="0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916234" y="6596390"/>
            <a:ext cx="230383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100" dirty="0">
                <a:solidFill>
                  <a:schemeClr val="bg2">
                    <a:lumMod val="25000"/>
                  </a:schemeClr>
                </a:solidFill>
              </a:rPr>
              <a:t>Rédigé par R. Clavier ~ CPD Maths 83</a:t>
            </a:r>
          </a:p>
        </p:txBody>
      </p:sp>
    </p:spTree>
    <p:extLst>
      <p:ext uri="{BB962C8B-B14F-4D97-AF65-F5344CB8AC3E}">
        <p14:creationId xmlns:p14="http://schemas.microsoft.com/office/powerpoint/2010/main" val="38003990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65430" y="629268"/>
            <a:ext cx="6586491" cy="1286160"/>
          </a:xfrm>
        </p:spPr>
        <p:txBody>
          <a:bodyPr anchor="b">
            <a:normAutofit/>
          </a:bodyPr>
          <a:lstStyle/>
          <a:p>
            <a:r>
              <a:rPr lang="fr-FR" dirty="0"/>
              <a:t>Bravo !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65431" y="2438400"/>
            <a:ext cx="6586489" cy="37854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1900"/>
              <a:t>Grâce à ton assistance Hypatie a fini de construire son astrolabe planisphérique.</a:t>
            </a:r>
          </a:p>
          <a:p>
            <a:pPr marL="0" indent="0">
              <a:buNone/>
            </a:pPr>
            <a:endParaRPr lang="fr-FR" sz="1900"/>
          </a:p>
          <a:p>
            <a:pPr marL="0" indent="0">
              <a:buNone/>
            </a:pPr>
            <a:r>
              <a:rPr lang="fr-FR" sz="1900"/>
              <a:t>Un astrolabe est un instrument utilisé pour calculer la date et l'heure en se basant sur les positions des étoiles et des planètes.</a:t>
            </a:r>
          </a:p>
          <a:p>
            <a:pPr marL="0" indent="0">
              <a:buNone/>
            </a:pPr>
            <a:endParaRPr lang="fr-FR" sz="1900"/>
          </a:p>
          <a:p>
            <a:pPr marL="0" indent="0">
              <a:buNone/>
            </a:pPr>
            <a:r>
              <a:rPr lang="fr-FR" sz="1900"/>
              <a:t>En remerciement pour ton aide à la construction de l’astrolabe, Hypatie te délivre un diplôme </a:t>
            </a:r>
            <a:r>
              <a:rPr lang="fr-FR" sz="1900" b="1"/>
              <a:t>d’assistant astronome </a:t>
            </a:r>
            <a:r>
              <a:rPr lang="fr-FR" sz="1900"/>
              <a:t>afin que tu puisses poursuivre dans cette lancée et peut-être comme elle, faire des découvertes scientifiques qui aideront les humains à mieux comprendre l’univers…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33" r="11433" b="-1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A48B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85686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376451" y="6046586"/>
            <a:ext cx="1815549" cy="81141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Parchemin : vertical 13"/>
          <p:cNvSpPr/>
          <p:nvPr/>
        </p:nvSpPr>
        <p:spPr>
          <a:xfrm>
            <a:off x="0" y="0"/>
            <a:ext cx="12099235" cy="6858000"/>
          </a:xfrm>
          <a:prstGeom prst="verticalScroll">
            <a:avLst/>
          </a:prstGeom>
          <a:blipFill>
            <a:blip r:embed="rId2"/>
            <a:tile tx="0" ty="0" sx="100000" sy="100000" flip="none" algn="tl"/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76" t="7835" r="4243" b="7634"/>
          <a:stretch/>
        </p:blipFill>
        <p:spPr>
          <a:xfrm rot="21077238">
            <a:off x="7161400" y="5442953"/>
            <a:ext cx="1323160" cy="914400"/>
          </a:xfrm>
          <a:prstGeom prst="ellipse">
            <a:avLst/>
          </a:prstGeom>
          <a:ln w="3175" cap="rnd">
            <a:solidFill>
              <a:schemeClr val="accent1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ZoneTexte 4"/>
          <p:cNvSpPr txBox="1"/>
          <p:nvPr/>
        </p:nvSpPr>
        <p:spPr>
          <a:xfrm>
            <a:off x="1431235" y="537386"/>
            <a:ext cx="10084904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fr-FR" sz="4000" dirty="0">
                <a:latin typeface="Segoe Print" panose="02000600000000000000" pitchFamily="2" charset="0"/>
                <a:cs typeface="MV Boli" panose="02000500030200090000" pitchFamily="2" charset="0"/>
              </a:rPr>
              <a:t>Diplôme d’Assistant astronome</a:t>
            </a:r>
            <a:r>
              <a:rPr lang="fr-FR" dirty="0">
                <a:latin typeface="Segoe Print" panose="02000600000000000000" pitchFamily="2" charset="0"/>
                <a:cs typeface="MV Boli" panose="02000500030200090000" pitchFamily="2" charset="0"/>
              </a:rPr>
              <a:t>,</a:t>
            </a:r>
          </a:p>
          <a:p>
            <a:pPr>
              <a:lnSpc>
                <a:spcPct val="200000"/>
              </a:lnSpc>
            </a:pPr>
            <a:endParaRPr lang="fr-FR" dirty="0">
              <a:latin typeface="Segoe Print" panose="02000600000000000000" pitchFamily="2" charset="0"/>
              <a:cs typeface="MV Boli" panose="02000500030200090000" pitchFamily="2" charset="0"/>
            </a:endParaRPr>
          </a:p>
          <a:p>
            <a:pPr>
              <a:lnSpc>
                <a:spcPct val="200000"/>
              </a:lnSpc>
            </a:pPr>
            <a:r>
              <a:rPr lang="fr-FR" sz="2000" dirty="0">
                <a:latin typeface="Segoe Print" panose="02000600000000000000" pitchFamily="2" charset="0"/>
                <a:cs typeface="MV Boli" panose="02000500030200090000" pitchFamily="2" charset="0"/>
              </a:rPr>
              <a:t>Délivré à ……………………………………………</a:t>
            </a:r>
          </a:p>
          <a:p>
            <a:pPr>
              <a:lnSpc>
                <a:spcPct val="200000"/>
              </a:lnSpc>
            </a:pPr>
            <a:r>
              <a:rPr lang="fr-FR" sz="2000" dirty="0">
                <a:latin typeface="Segoe Print" panose="02000600000000000000" pitchFamily="2" charset="0"/>
                <a:cs typeface="MV Boli" panose="02000500030200090000" pitchFamily="2" charset="0"/>
              </a:rPr>
              <a:t>Classe………………………………</a:t>
            </a:r>
          </a:p>
          <a:p>
            <a:pPr>
              <a:lnSpc>
                <a:spcPct val="200000"/>
              </a:lnSpc>
            </a:pPr>
            <a:r>
              <a:rPr lang="fr-FR" sz="2000" dirty="0">
                <a:latin typeface="Segoe Print" panose="02000600000000000000" pitchFamily="2" charset="0"/>
                <a:cs typeface="MV Boli" panose="02000500030200090000" pitchFamily="2" charset="0"/>
              </a:rPr>
              <a:t>Ecole……………………………………………………………</a:t>
            </a:r>
          </a:p>
          <a:p>
            <a:pPr>
              <a:lnSpc>
                <a:spcPct val="200000"/>
              </a:lnSpc>
            </a:pPr>
            <a:r>
              <a:rPr lang="fr-FR" dirty="0">
                <a:latin typeface="Segoe Print" panose="02000600000000000000" pitchFamily="2" charset="0"/>
                <a:cs typeface="MV Boli" panose="02000500030200090000" pitchFamily="2" charset="0"/>
              </a:rPr>
              <a:t>       </a:t>
            </a:r>
          </a:p>
          <a:p>
            <a:pPr>
              <a:lnSpc>
                <a:spcPct val="200000"/>
              </a:lnSpc>
            </a:pPr>
            <a:r>
              <a:rPr lang="fr-FR" sz="2000" dirty="0">
                <a:latin typeface="Segoe Print" panose="02000600000000000000" pitchFamily="2" charset="0"/>
                <a:cs typeface="MV Boli" panose="02000500030200090000" pitchFamily="2" charset="0"/>
              </a:rPr>
              <a:t> Pour son aide dans la construction de l’astrolabe planisphérique</a:t>
            </a:r>
          </a:p>
          <a:p>
            <a:pPr>
              <a:lnSpc>
                <a:spcPct val="200000"/>
              </a:lnSpc>
            </a:pPr>
            <a:r>
              <a:rPr lang="fr-FR" sz="2000" dirty="0">
                <a:latin typeface="Segoe Print" panose="02000600000000000000" pitchFamily="2" charset="0"/>
                <a:cs typeface="MV Boli" panose="02000500030200090000" pitchFamily="2" charset="0"/>
              </a:rPr>
              <a:t>   Le ……… à …………………</a:t>
            </a:r>
          </a:p>
        </p:txBody>
      </p:sp>
      <p:sp>
        <p:nvSpPr>
          <p:cNvPr id="11" name="AutoShape 2" descr="Résultat de recherche d'images pour &quot;académie des science&quot;"/>
          <p:cNvSpPr>
            <a:spLocks noChangeAspect="1" noChangeArrowheads="1"/>
          </p:cNvSpPr>
          <p:nvPr/>
        </p:nvSpPr>
        <p:spPr bwMode="auto">
          <a:xfrm>
            <a:off x="3228975" y="3031698"/>
            <a:ext cx="4112729" cy="1311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 rot="321684">
            <a:off x="6498723" y="5630364"/>
            <a:ext cx="23588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dirty="0">
                <a:latin typeface="Cambria" panose="02040503050406030204" pitchFamily="18" charset="0"/>
              </a:rPr>
              <a:t>Ὑπατία</a:t>
            </a:r>
            <a:endParaRPr lang="fr-FR" sz="3600" dirty="0">
              <a:latin typeface="Cambria" panose="02040503050406030204" pitchFamily="18" charset="0"/>
            </a:endParaRPr>
          </a:p>
        </p:txBody>
      </p:sp>
      <p:pic>
        <p:nvPicPr>
          <p:cNvPr id="17" name="Image 1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6" t="4228" r="1338" b="12804"/>
          <a:stretch/>
        </p:blipFill>
        <p:spPr>
          <a:xfrm>
            <a:off x="7659434" y="2374272"/>
            <a:ext cx="2717017" cy="1969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00465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548</Words>
  <Application>Microsoft Office PowerPoint</Application>
  <PresentationFormat>Grand écran</PresentationFormat>
  <Paragraphs>88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20" baseType="lpstr">
      <vt:lpstr>Arial</vt:lpstr>
      <vt:lpstr>Calibri</vt:lpstr>
      <vt:lpstr>Calibri Light</vt:lpstr>
      <vt:lpstr>Cambria</vt:lpstr>
      <vt:lpstr>MV Boli</vt:lpstr>
      <vt:lpstr>Rockwell</vt:lpstr>
      <vt:lpstr>Segoe Print</vt:lpstr>
      <vt:lpstr>Times-Roman</vt:lpstr>
      <vt:lpstr>Thème Office</vt:lpstr>
      <vt:lpstr>Semaine des mathématiques  2020    avec  Hypatie d’Alexandrie</vt:lpstr>
      <vt:lpstr>Présentation PowerPoint</vt:lpstr>
      <vt:lpstr>Aide Hypatie à lire les étoiles !</vt:lpstr>
      <vt:lpstr>Lundi</vt:lpstr>
      <vt:lpstr>Mardi</vt:lpstr>
      <vt:lpstr>Jeudi</vt:lpstr>
      <vt:lpstr>Vendredi</vt:lpstr>
      <vt:lpstr>Bravo !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Semaine des mathématiques 2014   avec Marie Curie</dc:title>
  <dc:creator>Clavier Romain</dc:creator>
  <cp:lastModifiedBy>Clavier Romain</cp:lastModifiedBy>
  <cp:revision>28</cp:revision>
  <dcterms:created xsi:type="dcterms:W3CDTF">2020-01-06T08:28:26Z</dcterms:created>
  <dcterms:modified xsi:type="dcterms:W3CDTF">2020-01-31T14:42:36Z</dcterms:modified>
</cp:coreProperties>
</file>