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6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60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55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54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20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57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27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90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95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27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63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916234" y="6596390"/>
            <a:ext cx="23038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Rédigé par R. Clavier ~ CPD Maths 83</a:t>
            </a:r>
          </a:p>
        </p:txBody>
      </p:sp>
    </p:spTree>
    <p:extLst>
      <p:ext uri="{BB962C8B-B14F-4D97-AF65-F5344CB8AC3E}">
        <p14:creationId xmlns:p14="http://schemas.microsoft.com/office/powerpoint/2010/main" val="216384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fr.vikidia.org/wiki/Marie_Cur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842248" y="1481328"/>
            <a:ext cx="2926080" cy="2468880"/>
          </a:xfrm>
        </p:spPr>
        <p:txBody>
          <a:bodyPr>
            <a:normAutofit/>
          </a:bodyPr>
          <a:lstStyle/>
          <a:p>
            <a:r>
              <a:rPr lang="fr-FR" sz="3400" dirty="0"/>
              <a:t>Semaine des mathématiques 2020   </a:t>
            </a:r>
            <a:br>
              <a:rPr lang="fr-FR" sz="3400" dirty="0"/>
            </a:br>
            <a:r>
              <a:rPr lang="fr-FR" sz="3400" dirty="0"/>
              <a:t>avec </a:t>
            </a:r>
            <a:br>
              <a:rPr lang="fr-FR" sz="3400" dirty="0"/>
            </a:br>
            <a:r>
              <a:rPr lang="fr-FR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Marie Curie</a:t>
            </a:r>
          </a:p>
        </p:txBody>
      </p:sp>
      <p:sp>
        <p:nvSpPr>
          <p:cNvPr id="159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5" r="3694" b="-1"/>
          <a:stretch/>
        </p:blipFill>
        <p:spPr bwMode="auto">
          <a:xfrm>
            <a:off x="921910" y="465243"/>
            <a:ext cx="7761924" cy="5343065"/>
          </a:xfrm>
          <a:custGeom>
            <a:avLst/>
            <a:gdLst>
              <a:gd name="connsiteX0" fmla="*/ 3025687 w 7761924"/>
              <a:gd name="connsiteY0" fmla="*/ 76 h 5343065"/>
              <a:gd name="connsiteX1" fmla="*/ 3372722 w 7761924"/>
              <a:gd name="connsiteY1" fmla="*/ 16088 h 5343065"/>
              <a:gd name="connsiteX2" fmla="*/ 7761924 w 7761924"/>
              <a:gd name="connsiteY2" fmla="*/ 3316816 h 5343065"/>
              <a:gd name="connsiteX3" fmla="*/ 3701109 w 7761924"/>
              <a:gd name="connsiteY3" fmla="*/ 5320611 h 5343065"/>
              <a:gd name="connsiteX4" fmla="*/ 36290 w 7761924"/>
              <a:gd name="connsiteY4" fmla="*/ 2696959 h 5343065"/>
              <a:gd name="connsiteX5" fmla="*/ 3025687 w 7761924"/>
              <a:gd name="connsiteY5" fmla="*/ 76 h 5343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9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1">
            <a:extLst>
              <a:ext uri="{FF2B5EF4-FFF2-40B4-BE49-F238E27FC236}">
                <a16:creationId xmlns:a16="http://schemas.microsoft.com/office/drawing/2014/main" id="{77C59BEC-C4CC-4741-B975-08C543178D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500"/>
              <a:t>Marie Curie est née à Varsovie, en Pologne, où elle a fait ses études secondaires. À cette époque, Varsovie est annexée par la Russie, et l’accès à l’université est difficile pour les Polonais, et interdit aux femmes. Elle participe pendant deux ans à « l'université volante » : des réunions clandestines d'universitaires et d'étudiants dans un but de partage du savoir. </a:t>
            </a:r>
          </a:p>
          <a:p>
            <a:pPr marL="0" indent="0">
              <a:buNone/>
            </a:pPr>
            <a:r>
              <a:rPr lang="fr-FR" sz="1500"/>
              <a:t>Marie part ensuite en novembre 1891 pour Paris où elle y retrouve sa sœur Bronia Dluska , et entre à la Sorbonne où elle fait de brillantes études en sciences physiques et en mathématiques. </a:t>
            </a:r>
          </a:p>
          <a:p>
            <a:pPr marL="0" indent="0">
              <a:buNone/>
            </a:pPr>
            <a:r>
              <a:rPr lang="fr-FR" sz="1500"/>
              <a:t>Au printemps 1894, elle rencontre Pierre Curie, qu’elle épouse à Sceaux, le 26 juillet 1895. Le 12 septembre 1897, elle donne naissance à leur première fille, Irène. Elle dit aussi cette citation très connue : "Dans la vie, rien n'est à craindre, tout est à comprendre."    (source </a:t>
            </a:r>
            <a:r>
              <a:rPr lang="fr-FR" sz="1500" u="sng">
                <a:hlinkClick r:id="rId2"/>
              </a:rPr>
              <a:t>Vikidia</a:t>
            </a:r>
            <a:r>
              <a:rPr lang="fr-FR" sz="1500"/>
              <a:t>)</a:t>
            </a:r>
          </a:p>
        </p:txBody>
      </p:sp>
      <p:sp>
        <p:nvSpPr>
          <p:cNvPr id="29" name="Oval 23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77008" y="5228027"/>
            <a:ext cx="1107241" cy="10772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373" y="2831263"/>
            <a:ext cx="5099998" cy="2868748"/>
          </a:xfrm>
          <a:custGeom>
            <a:avLst/>
            <a:gdLst>
              <a:gd name="connsiteX0" fmla="*/ 126986 w 4221597"/>
              <a:gd name="connsiteY0" fmla="*/ 0 h 4303912"/>
              <a:gd name="connsiteX1" fmla="*/ 4094611 w 4221597"/>
              <a:gd name="connsiteY1" fmla="*/ 0 h 4303912"/>
              <a:gd name="connsiteX2" fmla="*/ 4221597 w 4221597"/>
              <a:gd name="connsiteY2" fmla="*/ 126986 h 4303912"/>
              <a:gd name="connsiteX3" fmla="*/ 4221597 w 4221597"/>
              <a:gd name="connsiteY3" fmla="*/ 4176926 h 4303912"/>
              <a:gd name="connsiteX4" fmla="*/ 4094611 w 4221597"/>
              <a:gd name="connsiteY4" fmla="*/ 4303912 h 4303912"/>
              <a:gd name="connsiteX5" fmla="*/ 126986 w 4221597"/>
              <a:gd name="connsiteY5" fmla="*/ 4303912 h 4303912"/>
              <a:gd name="connsiteX6" fmla="*/ 0 w 4221597"/>
              <a:gd name="connsiteY6" fmla="*/ 4176926 h 4303912"/>
              <a:gd name="connsiteX7" fmla="*/ 0 w 4221597"/>
              <a:gd name="connsiteY7" fmla="*/ 126986 h 4303912"/>
              <a:gd name="connsiteX8" fmla="*/ 126986 w 4221597"/>
              <a:gd name="connsiteY8" fmla="*/ 0 h 4303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21597" h="4303912">
                <a:moveTo>
                  <a:pt x="126986" y="0"/>
                </a:moveTo>
                <a:lnTo>
                  <a:pt x="4094611" y="0"/>
                </a:lnTo>
                <a:cubicBezTo>
                  <a:pt x="4164743" y="0"/>
                  <a:pt x="4221597" y="56854"/>
                  <a:pt x="4221597" y="126986"/>
                </a:cubicBezTo>
                <a:lnTo>
                  <a:pt x="4221597" y="4176926"/>
                </a:lnTo>
                <a:cubicBezTo>
                  <a:pt x="4221597" y="4247058"/>
                  <a:pt x="4164743" y="4303912"/>
                  <a:pt x="4094611" y="4303912"/>
                </a:cubicBezTo>
                <a:lnTo>
                  <a:pt x="126986" y="4303912"/>
                </a:lnTo>
                <a:cubicBezTo>
                  <a:pt x="56854" y="4303912"/>
                  <a:pt x="0" y="4247058"/>
                  <a:pt x="0" y="4176926"/>
                </a:cubicBezTo>
                <a:lnTo>
                  <a:pt x="0" y="126986"/>
                </a:lnTo>
                <a:cubicBezTo>
                  <a:pt x="0" y="56854"/>
                  <a:pt x="56854" y="0"/>
                  <a:pt x="126986" y="0"/>
                </a:cubicBezTo>
                <a:close/>
              </a:path>
            </a:pathLst>
          </a:custGeom>
        </p:spPr>
      </p:pic>
      <p:sp>
        <p:nvSpPr>
          <p:cNvPr id="30" name="Arc 25">
            <a:extLst>
              <a:ext uri="{FF2B5EF4-FFF2-40B4-BE49-F238E27FC236}">
                <a16:creationId xmlns:a16="http://schemas.microsoft.com/office/drawing/2014/main" id="{72DEF309-605D-4117-9340-6D589B6C3A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986173" flipV="1">
            <a:off x="3930947" y="651615"/>
            <a:ext cx="4083433" cy="408343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916234" y="6596390"/>
            <a:ext cx="23038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Rédigé par R. Clavier ~ CPD Maths 83</a:t>
            </a:r>
          </a:p>
        </p:txBody>
      </p:sp>
    </p:spTree>
    <p:extLst>
      <p:ext uri="{BB962C8B-B14F-4D97-AF65-F5344CB8AC3E}">
        <p14:creationId xmlns:p14="http://schemas.microsoft.com/office/powerpoint/2010/main" val="253078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Aide Marie à comprendre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but est d’aider Marie Curie à comprendre le principe de radioactivité.</a:t>
            </a:r>
          </a:p>
          <a:p>
            <a:endParaRPr lang="fr-FR" dirty="0"/>
          </a:p>
          <a:p>
            <a:r>
              <a:rPr lang="fr-FR" dirty="0"/>
              <a:t>A chaque étape, Marie avancera un peu plus dans ses recherches... </a:t>
            </a:r>
          </a:p>
          <a:p>
            <a:endParaRPr lang="fr-FR" dirty="0"/>
          </a:p>
          <a:p>
            <a:pPr lvl="1"/>
            <a:r>
              <a:rPr lang="fr-FR" dirty="0"/>
              <a:t>Si vous trouvez les réponses aux énigmes, alors Marie pourra comprendre et avancer dans ses recherches.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Sinon, Marie restera à se questionner jusqu’à ce que vous trouviez la bonne réponse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5472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Lundi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3362171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</a:rPr>
              <a:t>Marie reçoit un courrier expliquant la propagation des ondes du nouvel élément qu’elle étudie. Il y a un dessin à main levée et une explication.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</a:rPr>
              <a:t>Cependant, il manque une partie de la description puisque le papier a pris l’eau. Sans l’exactitude de ces données, Marie ne pourra pas avancer dans sa recherche. Peux-tu lui refaire le schéma avec précision pour qu’elle puisse savoir à quelle distance doit-elle se mettre pour être en sécurité ?</a:t>
            </a:r>
          </a:p>
          <a:p>
            <a:pPr marL="0" indent="0">
              <a:buNone/>
            </a:pPr>
            <a:endParaRPr lang="fr-FR" sz="2400" dirty="0">
              <a:solidFill>
                <a:srgbClr val="000000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6703" y="3819525"/>
            <a:ext cx="3933825" cy="30384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916234" y="6596390"/>
            <a:ext cx="23038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Rédigé par R. Clavier ~ CPD Maths 83</a:t>
            </a:r>
          </a:p>
        </p:txBody>
      </p:sp>
    </p:spTree>
    <p:extLst>
      <p:ext uri="{BB962C8B-B14F-4D97-AF65-F5344CB8AC3E}">
        <p14:creationId xmlns:p14="http://schemas.microsoft.com/office/powerpoint/2010/main" val="4207121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Mardi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0" y="801865"/>
            <a:ext cx="5300658" cy="5572431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fr-FR" sz="2400">
                <a:solidFill>
                  <a:srgbClr val="000000"/>
                </a:solidFill>
              </a:rPr>
              <a:t>Marie se fait du souci pour sa santé, elle va consulter un cardiologue. Le médecin commence par prendre son pouls et a trouvé 75 : c’est le nombre de contractions du cœur par minute.</a:t>
            </a:r>
          </a:p>
          <a:p>
            <a:pPr marL="0" indent="0">
              <a:buNone/>
            </a:pPr>
            <a:r>
              <a:rPr lang="fr-FR" sz="2400">
                <a:solidFill>
                  <a:srgbClr val="000000"/>
                </a:solidFill>
              </a:rPr>
              <a:t>Après les examens, le cardiologue mesure la contenance des cavités cardiaques de Marie Curie et a trouvé 80mL. Chaque contraction éjecte donc 80mL de sang dans les artères de Marie.</a:t>
            </a:r>
          </a:p>
          <a:p>
            <a:pPr marL="0" indent="0">
              <a:buNone/>
            </a:pPr>
            <a:r>
              <a:rPr lang="fr-FR" sz="2400">
                <a:solidFill>
                  <a:srgbClr val="000000"/>
                </a:solidFill>
              </a:rPr>
              <a:t>Marie a un volume total de sang de 5L.</a:t>
            </a:r>
          </a:p>
          <a:p>
            <a:pPr marL="0" indent="0">
              <a:buNone/>
            </a:pPr>
            <a:endParaRPr lang="fr-FR" sz="24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2400">
                <a:solidFill>
                  <a:srgbClr val="000000"/>
                </a:solidFill>
              </a:rPr>
              <a:t>Le cardiologue dit à Marie que si tout son sang passe par son cœur en moins d’une minute, elle est en bonne santé et peut retourner à ses recherches.</a:t>
            </a:r>
          </a:p>
          <a:p>
            <a:pPr marL="0" indent="0">
              <a:buNone/>
            </a:pPr>
            <a:endParaRPr lang="fr-FR" sz="24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16234" y="6596390"/>
            <a:ext cx="23038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Rédigé par R. Clavier ~ CPD Maths 83</a:t>
            </a:r>
          </a:p>
        </p:txBody>
      </p:sp>
    </p:spTree>
    <p:extLst>
      <p:ext uri="{BB962C8B-B14F-4D97-AF65-F5344CB8AC3E}">
        <p14:creationId xmlns:p14="http://schemas.microsoft.com/office/powerpoint/2010/main" val="2435546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Jeudi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364352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</a:rPr>
              <a:t>Marie a reçu une lettre d’un collègue anglais pour l’aider à avancer dans ses travaux. A la lecture de la lettre, Marie se rend compte que les unités de mesure utilisées ne sont pas celles qu’elle connaît.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</a:rPr>
              <a:t>Peux-tu aider Marie en lui réécrivant le courrier avec les unités de mesure du système métrique ?</a:t>
            </a:r>
          </a:p>
          <a:p>
            <a:pPr marL="0" indent="0">
              <a:buNone/>
            </a:pPr>
            <a:endParaRPr lang="fr-FR" sz="2400" dirty="0">
              <a:solidFill>
                <a:srgbClr val="000000"/>
              </a:solidFill>
            </a:endParaRPr>
          </a:p>
        </p:txBody>
      </p:sp>
      <p:sp>
        <p:nvSpPr>
          <p:cNvPr id="4" name="Rectangle : carré corné 3"/>
          <p:cNvSpPr/>
          <p:nvPr/>
        </p:nvSpPr>
        <p:spPr>
          <a:xfrm>
            <a:off x="6771860" y="4206240"/>
            <a:ext cx="4757532" cy="2472856"/>
          </a:xfrm>
          <a:prstGeom prst="foldedCorner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771861" y="4333461"/>
            <a:ext cx="44659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Dear</a:t>
            </a:r>
            <a:r>
              <a:rPr lang="fr-FR" dirty="0"/>
              <a:t> Marie,</a:t>
            </a:r>
          </a:p>
          <a:p>
            <a:endParaRPr lang="fr-FR" dirty="0"/>
          </a:p>
          <a:p>
            <a:r>
              <a:rPr lang="fr-FR" dirty="0"/>
              <a:t>You </a:t>
            </a:r>
            <a:r>
              <a:rPr lang="fr-FR" dirty="0" err="1"/>
              <a:t>need</a:t>
            </a:r>
            <a:r>
              <a:rPr lang="fr-FR" dirty="0"/>
              <a:t> 2204,6226 lb of uraninite to have 0.002205 lb of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element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                                             </a:t>
            </a:r>
            <a:r>
              <a:rPr lang="fr-FR" dirty="0" err="1"/>
              <a:t>See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,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friend</a:t>
            </a:r>
            <a:endParaRPr lang="fr-FR" dirty="0"/>
          </a:p>
          <a:p>
            <a:r>
              <a:rPr lang="fr-FR" i="1" dirty="0"/>
              <a:t>1 kg = 2,204623 lb</a:t>
            </a:r>
          </a:p>
          <a:p>
            <a:r>
              <a:rPr lang="fr-FR" i="1" dirty="0"/>
              <a:t>1 lb = 453,59237 g</a:t>
            </a:r>
          </a:p>
        </p:txBody>
      </p:sp>
      <p:sp>
        <p:nvSpPr>
          <p:cNvPr id="9" name="Rectangle 8"/>
          <p:cNvSpPr/>
          <p:nvPr/>
        </p:nvSpPr>
        <p:spPr>
          <a:xfrm>
            <a:off x="9916234" y="6636145"/>
            <a:ext cx="23038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Rédigé par R. Clavier ~ CPD Maths 83</a:t>
            </a:r>
          </a:p>
        </p:txBody>
      </p:sp>
    </p:spTree>
    <p:extLst>
      <p:ext uri="{BB962C8B-B14F-4D97-AF65-F5344CB8AC3E}">
        <p14:creationId xmlns:p14="http://schemas.microsoft.com/office/powerpoint/2010/main" val="2575470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10292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7554138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Vendredi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850" y="0"/>
            <a:ext cx="53911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</a:rPr>
              <a:t>Marie reste bloquée face à cette opération qui l’empêche de savoir la quantité du matériau qui se perd à chaque utilisation. Peux-tu l’aider ?</a:t>
            </a:r>
          </a:p>
          <a:p>
            <a:pPr marL="0" indent="0">
              <a:buNone/>
            </a:pPr>
            <a:endParaRPr lang="fr-FR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FR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FR" sz="2400" dirty="0">
              <a:solidFill>
                <a:srgbClr val="00000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8637" y="3759020"/>
            <a:ext cx="5483221" cy="26875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916234" y="6596390"/>
            <a:ext cx="23038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Rédigé par R. Clavier ~ CPD Maths 83</a:t>
            </a:r>
          </a:p>
        </p:txBody>
      </p:sp>
    </p:spTree>
    <p:extLst>
      <p:ext uri="{BB962C8B-B14F-4D97-AF65-F5344CB8AC3E}">
        <p14:creationId xmlns:p14="http://schemas.microsoft.com/office/powerpoint/2010/main" val="4088660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fr-FR" dirty="0"/>
              <a:t>Bravo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/>
              <a:t>Grâce à ton assistance Marie a découvert le </a:t>
            </a:r>
            <a:r>
              <a:rPr lang="fr-FR" sz="2000" b="1"/>
              <a:t>polonium</a:t>
            </a:r>
            <a:r>
              <a:rPr lang="fr-FR" sz="2000"/>
              <a:t>, le 18 juillet 1898, quatre cents fois plus radioactif que l'uranium, nommé ainsi par l'Académie des sciences en référence à son pays d’origine, la Pologne.</a:t>
            </a:r>
          </a:p>
          <a:p>
            <a:pPr marL="0" indent="0">
              <a:buNone/>
            </a:pPr>
            <a:endParaRPr lang="fr-FR" sz="2000"/>
          </a:p>
          <a:p>
            <a:pPr marL="0" indent="0">
              <a:buNone/>
            </a:pPr>
            <a:r>
              <a:rPr lang="fr-FR" sz="2000"/>
              <a:t>La même année le 26 décembre, Marie découvrira le </a:t>
            </a:r>
            <a:r>
              <a:rPr lang="fr-FR" sz="2000" b="1"/>
              <a:t>radium</a:t>
            </a:r>
            <a:r>
              <a:rPr lang="fr-FR" sz="2000"/>
              <a:t>.</a:t>
            </a:r>
          </a:p>
          <a:p>
            <a:pPr marL="0" indent="0">
              <a:buNone/>
            </a:pPr>
            <a:endParaRPr lang="fr-FR" sz="2000"/>
          </a:p>
          <a:p>
            <a:pPr marL="0" indent="0">
              <a:buNone/>
            </a:pPr>
            <a:r>
              <a:rPr lang="fr-FR" sz="2000"/>
              <a:t>En remerciement pour ton aide à ses recherches, Marie te délivre un diplôme </a:t>
            </a:r>
            <a:r>
              <a:rPr lang="fr-FR" sz="2000" b="1"/>
              <a:t>d’assistant scientifique </a:t>
            </a:r>
            <a:r>
              <a:rPr lang="fr-FR" sz="2000"/>
              <a:t>afin que tu puisses poursuivre dans cette lancée et peut-être comme elle, faire des découvertes scientifiques qui sauveront des vies…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4" r="29414"/>
          <a:stretch/>
        </p:blipFill>
        <p:spPr>
          <a:xfrm>
            <a:off x="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1E3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568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05176" y="5632661"/>
            <a:ext cx="2586824" cy="12253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arré corné 9"/>
          <p:cNvSpPr/>
          <p:nvPr/>
        </p:nvSpPr>
        <p:spPr>
          <a:xfrm>
            <a:off x="436098" y="112542"/>
            <a:ext cx="11159554" cy="6619562"/>
          </a:xfrm>
          <a:prstGeom prst="foldedCorner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973423" y="773111"/>
            <a:ext cx="100849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4000" dirty="0">
                <a:latin typeface="MV Boli" panose="02000500030200090000" pitchFamily="2" charset="0"/>
                <a:cs typeface="MV Boli" panose="02000500030200090000" pitchFamily="2" charset="0"/>
              </a:rPr>
              <a:t>Diplôme d’Assistant scientifique</a:t>
            </a:r>
            <a:r>
              <a:rPr lang="fr-FR" dirty="0">
                <a:latin typeface="MV Boli" panose="02000500030200090000" pitchFamily="2" charset="0"/>
                <a:cs typeface="MV Boli" panose="02000500030200090000" pitchFamily="2" charset="0"/>
              </a:rPr>
              <a:t>,</a:t>
            </a:r>
          </a:p>
          <a:p>
            <a:pPr>
              <a:lnSpc>
                <a:spcPct val="200000"/>
              </a:lnSpc>
            </a:pPr>
            <a:endParaRPr lang="fr-FR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Délivré à ……………………………………………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Classe………………………………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Ecole……………………………………………………………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MV Boli" panose="02000500030200090000" pitchFamily="2" charset="0"/>
                <a:cs typeface="MV Boli" panose="02000500030200090000" pitchFamily="2" charset="0"/>
              </a:rPr>
              <a:t>       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               Pour son aide dans les recherches de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   Le ……… à …………………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6205">
            <a:off x="7765361" y="5714927"/>
            <a:ext cx="2173515" cy="710015"/>
          </a:xfrm>
          <a:prstGeom prst="rect">
            <a:avLst/>
          </a:prstGeom>
        </p:spPr>
      </p:pic>
      <p:sp>
        <p:nvSpPr>
          <p:cNvPr id="11" name="AutoShape 2" descr="Résultat de recherche d'images pour &quot;académie des science&quot;"/>
          <p:cNvSpPr>
            <a:spLocks noChangeAspect="1" noChangeArrowheads="1"/>
          </p:cNvSpPr>
          <p:nvPr/>
        </p:nvSpPr>
        <p:spPr bwMode="auto">
          <a:xfrm>
            <a:off x="3228975" y="3031698"/>
            <a:ext cx="4112729" cy="131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716" y="189393"/>
            <a:ext cx="2798318" cy="89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0046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593</Words>
  <Application>Microsoft Office PowerPoint</Application>
  <PresentationFormat>Grand écran</PresentationFormat>
  <Paragraphs>53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MV Boli</vt:lpstr>
      <vt:lpstr>Rockwell</vt:lpstr>
      <vt:lpstr>Thème Office</vt:lpstr>
      <vt:lpstr>Semaine des mathématiques 2020    avec  Marie Curie</vt:lpstr>
      <vt:lpstr>Présentation PowerPoint</vt:lpstr>
      <vt:lpstr>Aide Marie à comprendre !</vt:lpstr>
      <vt:lpstr>Lundi</vt:lpstr>
      <vt:lpstr>Mardi</vt:lpstr>
      <vt:lpstr>Jeudi</vt:lpstr>
      <vt:lpstr>Vendredi</vt:lpstr>
      <vt:lpstr>Bravo !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Semaine des mathématiques 2014   avec Marie Curie</dc:title>
  <dc:creator>Clavier Romain</dc:creator>
  <cp:lastModifiedBy>Clavier Romain</cp:lastModifiedBy>
  <cp:revision>20</cp:revision>
  <dcterms:created xsi:type="dcterms:W3CDTF">2020-01-06T08:28:26Z</dcterms:created>
  <dcterms:modified xsi:type="dcterms:W3CDTF">2020-01-31T14:43:43Z</dcterms:modified>
</cp:coreProperties>
</file>