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23"/>
  </p:notesMasterIdLst>
  <p:sldIdLst>
    <p:sldId id="256" r:id="rId2"/>
    <p:sldId id="263" r:id="rId3"/>
    <p:sldId id="264" r:id="rId4"/>
    <p:sldId id="265" r:id="rId5"/>
    <p:sldId id="268" r:id="rId6"/>
    <p:sldId id="278" r:id="rId7"/>
    <p:sldId id="280" r:id="rId8"/>
    <p:sldId id="282" r:id="rId9"/>
    <p:sldId id="273" r:id="rId10"/>
    <p:sldId id="277" r:id="rId11"/>
    <p:sldId id="283" r:id="rId12"/>
    <p:sldId id="272" r:id="rId13"/>
    <p:sldId id="288" r:id="rId14"/>
    <p:sldId id="289" r:id="rId15"/>
    <p:sldId id="269" r:id="rId16"/>
    <p:sldId id="275" r:id="rId17"/>
    <p:sldId id="276" r:id="rId18"/>
    <p:sldId id="284" r:id="rId19"/>
    <p:sldId id="285" r:id="rId20"/>
    <p:sldId id="286" r:id="rId21"/>
    <p:sldId id="287" r:id="rId22"/>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inimized">
    <p:restoredLeft sz="12353" autoAdjust="0"/>
    <p:restoredTop sz="73357" autoAdjust="0"/>
  </p:normalViewPr>
  <p:slideViewPr>
    <p:cSldViewPr>
      <p:cViewPr>
        <p:scale>
          <a:sx n="70" d="100"/>
          <a:sy n="70" d="100"/>
        </p:scale>
        <p:origin x="-1518" y="49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02423E9-F878-40B1-94D8-78CC1DD44203}" type="datetimeFigureOut">
              <a:rPr lang="fr-FR" smtClean="0"/>
              <a:t>12/10/2016</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E5FEEBA-A87A-4C9B-B00E-6AE7BD9E59A0}" type="slidenum">
              <a:rPr lang="fr-FR" smtClean="0"/>
              <a:t>‹N°›</a:t>
            </a:fld>
            <a:endParaRPr lang="fr-FR"/>
          </a:p>
        </p:txBody>
      </p:sp>
    </p:spTree>
    <p:extLst>
      <p:ext uri="{BB962C8B-B14F-4D97-AF65-F5344CB8AC3E}">
        <p14:creationId xmlns:p14="http://schemas.microsoft.com/office/powerpoint/2010/main" val="2808058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Espace réservé de l'image des diapositives 1"/>
          <p:cNvSpPr>
            <a:spLocks noGrp="1" noRot="1" noChangeAspect="1" noTextEdit="1"/>
          </p:cNvSpPr>
          <p:nvPr>
            <p:ph type="sldImg"/>
          </p:nvPr>
        </p:nvSpPr>
        <p:spPr>
          <a:xfrm>
            <a:off x="1143000" y="685800"/>
            <a:ext cx="4572000" cy="3429000"/>
          </a:xfrm>
          <a:ln/>
        </p:spPr>
      </p:sp>
      <p:sp>
        <p:nvSpPr>
          <p:cNvPr id="78851" name="Espace réservé des commentaire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r-FR" altLang="fr-FR" smtClean="0">
              <a:ea typeface="ＭＳ Ｐゴシック" pitchFamily="34" charset="-128"/>
            </a:endParaRPr>
          </a:p>
        </p:txBody>
      </p:sp>
      <p:sp>
        <p:nvSpPr>
          <p:cNvPr id="78852" name="Espace réservé du numéro de diapositive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ea typeface="ＭＳ Ｐゴシック" pitchFamily="34" charset="-128"/>
              </a:defRPr>
            </a:lvl1pPr>
            <a:lvl2pPr marL="742950" indent="-285750" eaLnBrk="0" hangingPunct="0">
              <a:spcBef>
                <a:spcPct val="30000"/>
              </a:spcBef>
              <a:defRPr sz="1200">
                <a:solidFill>
                  <a:schemeClr val="tx1"/>
                </a:solidFill>
                <a:latin typeface="Arial" charset="0"/>
                <a:ea typeface="ＭＳ Ｐゴシック" pitchFamily="34" charset="-128"/>
              </a:defRPr>
            </a:lvl2pPr>
            <a:lvl3pPr marL="1143000" indent="-228600" eaLnBrk="0" hangingPunct="0">
              <a:spcBef>
                <a:spcPct val="30000"/>
              </a:spcBef>
              <a:defRPr sz="1200">
                <a:solidFill>
                  <a:schemeClr val="tx1"/>
                </a:solidFill>
                <a:latin typeface="Arial" charset="0"/>
                <a:ea typeface="ＭＳ Ｐゴシック" pitchFamily="34" charset="-128"/>
              </a:defRPr>
            </a:lvl3pPr>
            <a:lvl4pPr marL="1600200" indent="-228600" eaLnBrk="0" hangingPunct="0">
              <a:spcBef>
                <a:spcPct val="30000"/>
              </a:spcBef>
              <a:defRPr sz="1200">
                <a:solidFill>
                  <a:schemeClr val="tx1"/>
                </a:solidFill>
                <a:latin typeface="Arial" charset="0"/>
                <a:ea typeface="ＭＳ Ｐゴシック" pitchFamily="34" charset="-128"/>
              </a:defRPr>
            </a:lvl4pPr>
            <a:lvl5pPr marL="2057400" indent="-228600" eaLnBrk="0" hangingPunct="0">
              <a:spcBef>
                <a:spcPct val="30000"/>
              </a:spcBef>
              <a:defRPr sz="1200">
                <a:solidFill>
                  <a:schemeClr val="tx1"/>
                </a:solidFill>
                <a:latin typeface="Arial" charset="0"/>
                <a:ea typeface="ＭＳ Ｐゴシック" pitchFamily="34" charset="-128"/>
              </a:defRPr>
            </a:lvl5pPr>
            <a:lvl6pPr marL="2514600" indent="-228600"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eaLnBrk="0" fontAlgn="base" hangingPunct="0">
              <a:spcBef>
                <a:spcPct val="30000"/>
              </a:spcBef>
              <a:spcAft>
                <a:spcPct val="0"/>
              </a:spcAft>
              <a:defRPr sz="1200">
                <a:solidFill>
                  <a:schemeClr val="tx1"/>
                </a:solidFill>
                <a:latin typeface="Arial" charset="0"/>
                <a:ea typeface="ＭＳ Ｐゴシック" pitchFamily="34" charset="-128"/>
              </a:defRPr>
            </a:lvl9pPr>
          </a:lstStyle>
          <a:p>
            <a:pPr eaLnBrk="1" hangingPunct="1">
              <a:spcBef>
                <a:spcPct val="0"/>
              </a:spcBef>
            </a:pPr>
            <a:fld id="{AE355E5B-671F-48EF-8674-14A4584B37DF}" type="slidenum">
              <a:rPr lang="fr-FR" altLang="fr-FR" smtClean="0"/>
              <a:pPr eaLnBrk="1" hangingPunct="1">
                <a:spcBef>
                  <a:spcPct val="0"/>
                </a:spcBef>
              </a:pPr>
              <a:t>4</a:t>
            </a:fld>
            <a:endParaRPr lang="fr-FR" altLang="fr-FR"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b="1" dirty="0" smtClean="0">
                <a:solidFill>
                  <a:srgbClr val="FF0000"/>
                </a:solidFill>
              </a:rPr>
              <a:t>Attention! </a:t>
            </a:r>
            <a:r>
              <a:rPr lang="fr-FR" dirty="0" smtClean="0">
                <a:solidFill>
                  <a:srgbClr val="FF0000"/>
                </a:solidFill>
              </a:rPr>
              <a:t>Même si les documents d’accompagnement</a:t>
            </a:r>
            <a:r>
              <a:rPr lang="fr-FR" baseline="0" dirty="0" smtClean="0">
                <a:solidFill>
                  <a:srgbClr val="FF0000"/>
                </a:solidFill>
              </a:rPr>
              <a:t> sont des aides, </a:t>
            </a:r>
            <a:r>
              <a:rPr lang="fr-FR" b="1" baseline="0" dirty="0" smtClean="0">
                <a:solidFill>
                  <a:srgbClr val="FF0000"/>
                </a:solidFill>
              </a:rPr>
              <a:t>ils ne sont pas les programmes</a:t>
            </a:r>
            <a:r>
              <a:rPr lang="fr-FR" baseline="0" dirty="0" smtClean="0">
                <a:solidFill>
                  <a:srgbClr val="FF0000"/>
                </a:solidFill>
              </a:rPr>
              <a:t>. C’est au programme que l’on se réfère dans les projets, dans les préparations, … .</a:t>
            </a:r>
            <a:endParaRPr lang="fr-FR" dirty="0" smtClean="0">
              <a:solidFill>
                <a:srgbClr val="FF0000"/>
              </a:solidFill>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fr-FR"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fr-FR" dirty="0" smtClean="0"/>
              <a:t>Agir </a:t>
            </a:r>
            <a:r>
              <a:rPr lang="fr-FR" dirty="0" smtClean="0">
                <a:sym typeface="Wingdings" panose="05000000000000000000" pitchFamily="2" charset="2"/>
              </a:rPr>
              <a:t> agir autrement  agir spécifique</a:t>
            </a:r>
            <a:endParaRPr lang="fr-FR" dirty="0" smtClean="0"/>
          </a:p>
          <a:p>
            <a:endParaRPr lang="fr-FR" dirty="0"/>
          </a:p>
        </p:txBody>
      </p:sp>
      <p:sp>
        <p:nvSpPr>
          <p:cNvPr id="4" name="Espace réservé du numéro de diapositive 3"/>
          <p:cNvSpPr>
            <a:spLocks noGrp="1"/>
          </p:cNvSpPr>
          <p:nvPr>
            <p:ph type="sldNum" sz="quarter" idx="10"/>
          </p:nvPr>
        </p:nvSpPr>
        <p:spPr/>
        <p:txBody>
          <a:bodyPr/>
          <a:lstStyle/>
          <a:p>
            <a:fld id="{1E5FEEBA-A87A-4C9B-B00E-6AE7BD9E59A0}" type="slidenum">
              <a:rPr lang="fr-FR" smtClean="0"/>
              <a:t>6</a:t>
            </a:fld>
            <a:endParaRPr lang="fr-FR"/>
          </a:p>
        </p:txBody>
      </p:sp>
    </p:spTree>
    <p:extLst>
      <p:ext uri="{BB962C8B-B14F-4D97-AF65-F5344CB8AC3E}">
        <p14:creationId xmlns:p14="http://schemas.microsoft.com/office/powerpoint/2010/main" val="12170814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MS: les docs d’accompagnement préconisent le plan,</a:t>
            </a:r>
            <a:r>
              <a:rPr lang="fr-FR" baseline="0" dirty="0" smtClean="0"/>
              <a:t> nous nous préconisons la maquette et les photos. Le plan (simple) sera introduit en GS et travailler encore au C2.</a:t>
            </a:r>
            <a:endParaRPr lang="fr-FR" dirty="0"/>
          </a:p>
        </p:txBody>
      </p:sp>
      <p:sp>
        <p:nvSpPr>
          <p:cNvPr id="4" name="Espace réservé du numéro de diapositive 3"/>
          <p:cNvSpPr>
            <a:spLocks noGrp="1"/>
          </p:cNvSpPr>
          <p:nvPr>
            <p:ph type="sldNum" sz="quarter" idx="10"/>
          </p:nvPr>
        </p:nvSpPr>
        <p:spPr/>
        <p:txBody>
          <a:bodyPr/>
          <a:lstStyle/>
          <a:p>
            <a:fld id="{1E5FEEBA-A87A-4C9B-B00E-6AE7BD9E59A0}" type="slidenum">
              <a:rPr lang="fr-FR" smtClean="0"/>
              <a:t>7</a:t>
            </a:fld>
            <a:endParaRPr lang="fr-FR"/>
          </a:p>
        </p:txBody>
      </p:sp>
    </p:spTree>
    <p:extLst>
      <p:ext uri="{BB962C8B-B14F-4D97-AF65-F5344CB8AC3E}">
        <p14:creationId xmlns:p14="http://schemas.microsoft.com/office/powerpoint/2010/main" val="32262334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b="1" dirty="0" smtClean="0"/>
              <a:t>Prise de risques</a:t>
            </a:r>
            <a:r>
              <a:rPr lang="fr-FR" dirty="0" smtClean="0"/>
              <a:t>: Il s’agit d’amener l’enfant à prendre conscience des facteurs de dangerosité et de prendre des risques mesurés, de construire deux types de stratégies qui sont en quelque sorte antagonistes : certaines qui </a:t>
            </a:r>
            <a:r>
              <a:rPr lang="fr-FR" b="1" dirty="0" smtClean="0"/>
              <a:t>incitent à la prudence et à la prévention</a:t>
            </a:r>
            <a:r>
              <a:rPr lang="fr-FR" dirty="0" smtClean="0"/>
              <a:t> et d’autres qui </a:t>
            </a:r>
            <a:r>
              <a:rPr lang="fr-FR" b="1" dirty="0" smtClean="0"/>
              <a:t>encouragent l’engagement dans l’action</a:t>
            </a:r>
            <a:r>
              <a:rPr lang="fr-FR" dirty="0" smtClean="0"/>
              <a:t>. L’enjeu est de contribuer à la construction d’un enfant actif et désireux de découvrir le monde qui l’entoure tout en faisant en sorte que son action ne soit jamais irréversible, qu’il soit à même d’anticiper, d’éviter les risques « réels ». </a:t>
            </a:r>
          </a:p>
          <a:p>
            <a:r>
              <a:rPr lang="fr-FR" dirty="0" smtClean="0"/>
              <a:t>Certains des plus jeunes enfants restent, au départ, à proximité de l’adulte, se tiennent à distance du groupe avant de s’impliquer dans l’activité. Ils éprouvent la nécessité d’observer les autres, notamment ceux qui manifestent leur familiarité avec ces situations. D’autres enfants sont très timorés, parfois du fait d’un environnement familial parfois « trop protecteur ». D’autres enfin se comportent comme des « risque- tout », s’aventurant seuls et en toute inconscience dans des situations qu’ils ne peuvent maîtriser. De ce point de vue, l’imitation qui est un phénomène important à cet âge peut, elle aussi, engendrer des problèmes en amenant certains enfants à en suivre d’autres ou, dans des moments d’excitation, à créer une surenchère dans les comportements. Grâce aux aménagements pensés par l’adulte, grâce à ses interventions, par ses capacités à observer, à solliciter, à réguler, les enfants prendront progressivement confiance et apprendront à prendre des risques mesurés, à les évaluer de mieux en mieux et à cheminer vers l’autonomie.</a:t>
            </a:r>
          </a:p>
          <a:p>
            <a:endParaRPr lang="fr-FR" dirty="0" smtClean="0"/>
          </a:p>
          <a:p>
            <a:r>
              <a:rPr lang="fr-FR" b="1" dirty="0" smtClean="0"/>
              <a:t>Engager le groupe dans un projet d’apprentissage:  </a:t>
            </a:r>
            <a:r>
              <a:rPr lang="fr-FR" dirty="0" smtClean="0"/>
              <a:t>Il prend le temps de parler de ce qui a été vécu, de présenter ce qui va être proposé, d’expliciter pourquoi on le fait. Il suscite et prend en compte l’expression des désirs de chacun en les intégrant dans un projet collectif. L’enseignant apprend ainsi à l‘enfant à observer, à prendre de la distance, à anticiper, à enchaîner des conduites afin d’atteindre un but donné. L’enseignant encourage l’enfant à exprimer ce qu’il ressent, par le geste, par la parole, par le dessin, à nommer les actions engagées, les activités vécues ou les objets utilisés. Il l’invite à formuler ce qu’il a envie d’apprendre ou de faire. Il est lui-même attentif au vocabulaire qu’il emploie (matériel, actions, activité…) afin de faciliter la prise de repères et la compréhension des consignes. Ces moments de verbalisation sont fondamentaux, </a:t>
            </a:r>
            <a:r>
              <a:rPr lang="fr-FR" b="1" dirty="0" smtClean="0"/>
              <a:t>mais doivent se dérouler pour leur plus grande part dans la classe, en amont et en aval de la séance dont l’objectif premier reste l’action motrice</a:t>
            </a:r>
            <a:r>
              <a:rPr lang="fr-FR" dirty="0" smtClean="0"/>
              <a:t>. Pour cela, l’enseignant suscite le désir de produire des traces des activités vécues (affiches, portfolios, dessins…), rappelle celles-ci fréquemment pour mettre en évidence leur utilité. Il amène le groupe à comprendre la nécessité de les organiser et de les conserver.</a:t>
            </a:r>
          </a:p>
          <a:p>
            <a:r>
              <a:rPr lang="fr-FR" dirty="0" smtClean="0"/>
              <a:t>Il élabore des formes variées et évolutives de représentations du réel (maquettes, figurines, photos, images, traces graphiques, plans…), constituant des supports d’observation, d’évocation, d’anticipation. Parce qu’ils peuvent être transportés, ces supports permettent à l’enfant de faire des liens entre ce qui se passe dans la salle de classe et ce qui est proposé dans les autres espaces structurés d’expérimentation et d’action. L’enseignant provoque ainsi la mise à distance de l’action pour mieux y retourner, avec des intentions plus affirmées. Il aide également à la structuration de l’espace en mettant en œuvre des opérations mentales essentielles (situer des objets les uns par rapport aux autres, situer des objets par rapport à soi, se situer par rapport à des repères fixes…). Il focalise et enrichit de cette façon les situations langagières.</a:t>
            </a:r>
            <a:endParaRPr lang="fr-FR" dirty="0"/>
          </a:p>
        </p:txBody>
      </p:sp>
      <p:sp>
        <p:nvSpPr>
          <p:cNvPr id="4" name="Espace réservé du numéro de diapositive 3"/>
          <p:cNvSpPr>
            <a:spLocks noGrp="1"/>
          </p:cNvSpPr>
          <p:nvPr>
            <p:ph type="sldNum" sz="quarter" idx="10"/>
          </p:nvPr>
        </p:nvSpPr>
        <p:spPr/>
        <p:txBody>
          <a:bodyPr/>
          <a:lstStyle/>
          <a:p>
            <a:fld id="{1E5FEEBA-A87A-4C9B-B00E-6AE7BD9E59A0}" type="slidenum">
              <a:rPr lang="fr-FR" smtClean="0"/>
              <a:t>8</a:t>
            </a:fld>
            <a:endParaRPr lang="fr-FR"/>
          </a:p>
        </p:txBody>
      </p:sp>
    </p:spTree>
    <p:extLst>
      <p:ext uri="{BB962C8B-B14F-4D97-AF65-F5344CB8AC3E}">
        <p14:creationId xmlns:p14="http://schemas.microsoft.com/office/powerpoint/2010/main" val="30028749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Même si en maternelle il ne s’agit pas à proprement parlé de CO, il est nécessaire de comprendre vers quelle activité et à quels comportements on se réfère.</a:t>
            </a:r>
            <a:endParaRPr lang="fr-FR" dirty="0"/>
          </a:p>
        </p:txBody>
      </p:sp>
      <p:sp>
        <p:nvSpPr>
          <p:cNvPr id="4" name="Espace réservé du numéro de diapositive 3"/>
          <p:cNvSpPr>
            <a:spLocks noGrp="1"/>
          </p:cNvSpPr>
          <p:nvPr>
            <p:ph type="sldNum" sz="quarter" idx="10"/>
          </p:nvPr>
        </p:nvSpPr>
        <p:spPr/>
        <p:txBody>
          <a:bodyPr/>
          <a:lstStyle/>
          <a:p>
            <a:fld id="{1E5FEEBA-A87A-4C9B-B00E-6AE7BD9E59A0}" type="slidenum">
              <a:rPr lang="fr-FR" smtClean="0"/>
              <a:t>9</a:t>
            </a:fld>
            <a:endParaRPr lang="fr-FR"/>
          </a:p>
        </p:txBody>
      </p:sp>
    </p:spTree>
    <p:extLst>
      <p:ext uri="{BB962C8B-B14F-4D97-AF65-F5344CB8AC3E}">
        <p14:creationId xmlns:p14="http://schemas.microsoft.com/office/powerpoint/2010/main" val="267364767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285750" indent="-285750">
              <a:lnSpc>
                <a:spcPct val="150000"/>
              </a:lnSpc>
              <a:buFontTx/>
              <a:buChar char="-"/>
            </a:pPr>
            <a:r>
              <a:rPr lang="fr-FR" sz="1200" dirty="0" smtClean="0"/>
              <a:t>Du connu vers l’inconnu: école</a:t>
            </a:r>
            <a:r>
              <a:rPr lang="fr-FR" sz="1200" baseline="0" dirty="0" smtClean="0"/>
              <a:t> (classe, cour, …) vers un stade, un parc de proximité …</a:t>
            </a:r>
            <a:endParaRPr lang="fr-FR" sz="1200" dirty="0" smtClean="0"/>
          </a:p>
          <a:p>
            <a:pPr marL="285750" indent="-285750">
              <a:lnSpc>
                <a:spcPct val="150000"/>
              </a:lnSpc>
              <a:buFontTx/>
              <a:buChar char="-"/>
            </a:pPr>
            <a:r>
              <a:rPr lang="fr-FR" sz="1200" dirty="0" smtClean="0"/>
              <a:t>Du simple vers le complexe (de jeux d’apprentissage où</a:t>
            </a:r>
            <a:r>
              <a:rPr lang="fr-FR" sz="1200" baseline="0" dirty="0" smtClean="0"/>
              <a:t> une seule info est à traiter à des situations à infos multiples et/ou taches multiples) Ex: suivre le parcours matérialisé par la corde </a:t>
            </a:r>
            <a:r>
              <a:rPr lang="fr-FR" sz="1200" baseline="0" dirty="0" smtClean="0">
                <a:sym typeface="Wingdings" panose="05000000000000000000" pitchFamily="2" charset="2"/>
              </a:rPr>
              <a:t> suivre la parcours matérialisé par la corde ET ne me déplacer que dans des cerceaux.</a:t>
            </a:r>
            <a:endParaRPr lang="fr-FR" sz="1200" dirty="0" smtClean="0"/>
          </a:p>
          <a:p>
            <a:pPr marL="285750" indent="-285750">
              <a:lnSpc>
                <a:spcPct val="150000"/>
              </a:lnSpc>
              <a:buFontTx/>
              <a:buChar char="-"/>
            </a:pPr>
            <a:r>
              <a:rPr lang="fr-FR" sz="1200" dirty="0" smtClean="0"/>
              <a:t>D’un espace restreint vers un espace plus large:</a:t>
            </a:r>
            <a:r>
              <a:rPr lang="fr-FR" sz="1200" baseline="0" dirty="0" smtClean="0"/>
              <a:t> d’un périmètre ou l’E voit le point de départ et l’enseignant vers une zone de jeu où il perd de vue l’enseignant et le point de départ ou s’en éloigne « beaucoup ».</a:t>
            </a:r>
            <a:endParaRPr lang="fr-FR" sz="1200" dirty="0" smtClean="0"/>
          </a:p>
          <a:p>
            <a:pPr marL="285750" indent="-285750">
              <a:lnSpc>
                <a:spcPct val="150000"/>
              </a:lnSpc>
              <a:buFontTx/>
              <a:buChar char="-"/>
            </a:pPr>
            <a:r>
              <a:rPr lang="fr-FR" sz="1200" dirty="0" smtClean="0"/>
              <a:t>Travailler dans les 2 sens: plan/maquette - réalité </a:t>
            </a:r>
            <a:r>
              <a:rPr lang="fr-FR" sz="1200" b="1" dirty="0" smtClean="0"/>
              <a:t>et </a:t>
            </a:r>
            <a:r>
              <a:rPr lang="fr-FR" sz="1200" dirty="0" smtClean="0"/>
              <a:t>réalité – plan/maquette</a:t>
            </a:r>
          </a:p>
          <a:p>
            <a:pPr marL="285750" indent="-285750">
              <a:lnSpc>
                <a:spcPct val="150000"/>
              </a:lnSpc>
              <a:buFontTx/>
              <a:buChar char="-"/>
            </a:pPr>
            <a:r>
              <a:rPr lang="fr-FR" sz="1200" dirty="0" smtClean="0"/>
              <a:t>Vers la gestion de son potentiel physique: de jeux sans contrainte de temps vers des jeux avec contraintes de temps.</a:t>
            </a:r>
            <a:r>
              <a:rPr lang="fr-FR" sz="1200" baseline="0" dirty="0" smtClean="0"/>
              <a:t> Ex: de « rapporter les objets dont les lieux sont matérialisés sur un plan-photos » à « en 1 min </a:t>
            </a:r>
            <a:r>
              <a:rPr lang="fr-FR" sz="1200" baseline="0" dirty="0" smtClean="0"/>
              <a:t>(le temps de la comptine) rapporter </a:t>
            </a:r>
            <a:r>
              <a:rPr lang="fr-FR" sz="1200" baseline="0" dirty="0" smtClean="0"/>
              <a:t>le plus d’objets possibles dont les lieux sont matérialisés sur un plan-photos ».</a:t>
            </a:r>
            <a:endParaRPr lang="fr-FR" sz="1200" dirty="0" smtClean="0"/>
          </a:p>
          <a:p>
            <a:pPr marL="285750" indent="-285750">
              <a:lnSpc>
                <a:spcPct val="150000"/>
              </a:lnSpc>
              <a:buFontTx/>
              <a:buChar char="-"/>
            </a:pPr>
            <a:r>
              <a:rPr lang="fr-FR" sz="1200" dirty="0" smtClean="0"/>
              <a:t>Vers une prise de risque mesurée et assumée: se déplacer plus vite, s’éloigner du point de départ, ….</a:t>
            </a:r>
          </a:p>
          <a:p>
            <a:endParaRPr lang="fr-FR" dirty="0"/>
          </a:p>
        </p:txBody>
      </p:sp>
      <p:sp>
        <p:nvSpPr>
          <p:cNvPr id="4" name="Espace réservé du numéro de diapositive 3"/>
          <p:cNvSpPr>
            <a:spLocks noGrp="1"/>
          </p:cNvSpPr>
          <p:nvPr>
            <p:ph type="sldNum" sz="quarter" idx="10"/>
          </p:nvPr>
        </p:nvSpPr>
        <p:spPr/>
        <p:txBody>
          <a:bodyPr/>
          <a:lstStyle/>
          <a:p>
            <a:fld id="{1E5FEEBA-A87A-4C9B-B00E-6AE7BD9E59A0}" type="slidenum">
              <a:rPr lang="fr-FR" smtClean="0"/>
              <a:t>11</a:t>
            </a:fld>
            <a:endParaRPr lang="fr-FR"/>
          </a:p>
        </p:txBody>
      </p:sp>
    </p:spTree>
    <p:extLst>
      <p:ext uri="{BB962C8B-B14F-4D97-AF65-F5344CB8AC3E}">
        <p14:creationId xmlns:p14="http://schemas.microsoft.com/office/powerpoint/2010/main" val="91234983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sz="1200" kern="1200" dirty="0" smtClean="0">
                <a:solidFill>
                  <a:schemeClr val="tx1"/>
                </a:solidFill>
                <a:effectLst/>
                <a:latin typeface="+mn-lt"/>
                <a:ea typeface="+mn-ea"/>
                <a:cs typeface="+mn-cs"/>
              </a:rPr>
              <a:t>Cette phase est guidée pour permettre une véritable préparation aux situations d’apprentissage que vont vivre les élèves dans la séance.</a:t>
            </a:r>
          </a:p>
          <a:p>
            <a:r>
              <a:rPr lang="fr-FR" sz="1200" kern="1200" dirty="0" smtClean="0">
                <a:solidFill>
                  <a:schemeClr val="tx1"/>
                </a:solidFill>
                <a:effectLst/>
                <a:latin typeface="+mn-lt"/>
                <a:ea typeface="+mn-ea"/>
                <a:cs typeface="+mn-cs"/>
              </a:rPr>
              <a:t>La règle essentielle est </a:t>
            </a:r>
            <a:r>
              <a:rPr lang="fr-FR" sz="1200" b="1" kern="1200" dirty="0" smtClean="0">
                <a:solidFill>
                  <a:schemeClr val="tx1"/>
                </a:solidFill>
                <a:effectLst/>
                <a:latin typeface="+mn-lt"/>
                <a:ea typeface="+mn-ea"/>
                <a:cs typeface="+mn-cs"/>
              </a:rPr>
              <a:t>l’adaptation au contenu et donc à l’activité support</a:t>
            </a:r>
            <a:r>
              <a:rPr lang="fr-FR" sz="1200" kern="1200" dirty="0" smtClean="0">
                <a:solidFill>
                  <a:schemeClr val="tx1"/>
                </a:solidFill>
                <a:effectLst/>
                <a:latin typeface="+mn-lt"/>
                <a:ea typeface="+mn-ea"/>
                <a:cs typeface="+mn-cs"/>
              </a:rPr>
              <a:t>. Elle doit permettre de construire </a:t>
            </a:r>
            <a:r>
              <a:rPr lang="fr-FR" sz="1200" b="1" kern="1200" dirty="0" smtClean="0">
                <a:solidFill>
                  <a:schemeClr val="tx1"/>
                </a:solidFill>
                <a:effectLst/>
                <a:latin typeface="+mn-lt"/>
                <a:ea typeface="+mn-ea"/>
                <a:cs typeface="+mn-cs"/>
              </a:rPr>
              <a:t>une continuité</a:t>
            </a:r>
            <a:r>
              <a:rPr lang="fr-FR" sz="1200" kern="1200" dirty="0" smtClean="0">
                <a:solidFill>
                  <a:schemeClr val="tx1"/>
                </a:solidFill>
                <a:effectLst/>
                <a:latin typeface="+mn-lt"/>
                <a:ea typeface="+mn-ea"/>
                <a:cs typeface="+mn-cs"/>
              </a:rPr>
              <a:t> au sein de la séance.</a:t>
            </a:r>
          </a:p>
          <a:p>
            <a:r>
              <a:rPr lang="fr-FR" sz="1200" kern="1200" dirty="0" smtClean="0">
                <a:solidFill>
                  <a:schemeClr val="tx1"/>
                </a:solidFill>
                <a:effectLst/>
                <a:latin typeface="+mn-lt"/>
                <a:ea typeface="+mn-ea"/>
                <a:cs typeface="+mn-cs"/>
              </a:rPr>
              <a:t>Lors de cette mise en disponibilité il semble intéressant de travailler sous la forme de « jeux ritualisés »…</a:t>
            </a:r>
          </a:p>
          <a:p>
            <a:r>
              <a:rPr lang="fr-FR" sz="1200" kern="1200" dirty="0" smtClean="0">
                <a:solidFill>
                  <a:schemeClr val="tx1"/>
                </a:solidFill>
                <a:effectLst/>
                <a:latin typeface="+mn-lt"/>
                <a:ea typeface="+mn-ea"/>
                <a:cs typeface="+mn-cs"/>
              </a:rPr>
              <a:t>Attention, les </a:t>
            </a:r>
            <a:r>
              <a:rPr lang="fr-FR" sz="1200" kern="1200" dirty="0" smtClean="0">
                <a:solidFill>
                  <a:schemeClr val="tx1"/>
                </a:solidFill>
                <a:effectLst/>
                <a:latin typeface="+mn-lt"/>
                <a:ea typeface="+mn-ea"/>
                <a:cs typeface="+mn-cs"/>
              </a:rPr>
              <a:t>jeux ritualisés peuvent évoluer de </a:t>
            </a:r>
            <a:r>
              <a:rPr lang="fr-FR" sz="1200" kern="1200" dirty="0" smtClean="0">
                <a:solidFill>
                  <a:schemeClr val="tx1"/>
                </a:solidFill>
                <a:effectLst/>
                <a:latin typeface="+mn-lt"/>
                <a:ea typeface="+mn-ea"/>
                <a:cs typeface="+mn-cs"/>
              </a:rPr>
              <a:t>séance </a:t>
            </a:r>
            <a:r>
              <a:rPr lang="fr-FR" sz="1200" kern="1200" dirty="0" smtClean="0">
                <a:solidFill>
                  <a:schemeClr val="tx1"/>
                </a:solidFill>
                <a:effectLst/>
                <a:latin typeface="+mn-lt"/>
                <a:ea typeface="+mn-ea"/>
                <a:cs typeface="+mn-cs"/>
              </a:rPr>
              <a:t>en </a:t>
            </a:r>
            <a:r>
              <a:rPr lang="fr-FR" sz="1200" kern="1200" dirty="0" smtClean="0">
                <a:solidFill>
                  <a:schemeClr val="tx1"/>
                </a:solidFill>
                <a:effectLst/>
                <a:latin typeface="+mn-lt"/>
                <a:ea typeface="+mn-ea"/>
                <a:cs typeface="+mn-cs"/>
              </a:rPr>
              <a:t>séance </a:t>
            </a:r>
            <a:r>
              <a:rPr lang="fr-FR" sz="1200" kern="1200" dirty="0" smtClean="0">
                <a:solidFill>
                  <a:schemeClr val="tx1"/>
                </a:solidFill>
                <a:effectLst/>
                <a:latin typeface="+mn-lt"/>
                <a:ea typeface="+mn-ea"/>
                <a:cs typeface="+mn-cs"/>
              </a:rPr>
              <a:t>afin de permettre une meilleure adaptation aux contenus et à l’évolution des élèves.</a:t>
            </a:r>
          </a:p>
          <a:p>
            <a:r>
              <a:rPr lang="fr-FR" sz="1200" kern="1200" dirty="0" smtClean="0">
                <a:solidFill>
                  <a:schemeClr val="tx1"/>
                </a:solidFill>
                <a:effectLst/>
                <a:latin typeface="+mn-lt"/>
                <a:ea typeface="+mn-ea"/>
                <a:cs typeface="+mn-cs"/>
              </a:rPr>
              <a:t>En cycle 2 et 3, ces mises en disponibilités sont proposées en début de séance afin de préparer les élèves à ce qui va suivre. </a:t>
            </a:r>
            <a:r>
              <a:rPr lang="fr-FR" sz="1200" u="sng" kern="1200" dirty="0" smtClean="0">
                <a:solidFill>
                  <a:schemeClr val="tx1"/>
                </a:solidFill>
                <a:effectLst/>
                <a:latin typeface="+mn-lt"/>
                <a:ea typeface="+mn-ea"/>
                <a:cs typeface="+mn-cs"/>
              </a:rPr>
              <a:t>En maternelle</a:t>
            </a:r>
            <a:r>
              <a:rPr lang="fr-FR" sz="1200" kern="1200" dirty="0" smtClean="0">
                <a:solidFill>
                  <a:schemeClr val="tx1"/>
                </a:solidFill>
                <a:effectLst/>
                <a:latin typeface="+mn-lt"/>
                <a:ea typeface="+mn-ea"/>
                <a:cs typeface="+mn-cs"/>
              </a:rPr>
              <a:t>, quelques séances peuvent être consacrées uniquement à ces mises en disponibilités.</a:t>
            </a:r>
          </a:p>
          <a:p>
            <a:endParaRPr lang="fr-FR" sz="1200" kern="1200" dirty="0" smtClean="0">
              <a:solidFill>
                <a:schemeClr val="tx1"/>
              </a:solidFill>
              <a:effectLst/>
              <a:latin typeface="+mn-lt"/>
              <a:ea typeface="+mn-ea"/>
              <a:cs typeface="+mn-cs"/>
            </a:endParaRPr>
          </a:p>
          <a:p>
            <a:r>
              <a:rPr lang="fr-FR" sz="1200" b="1" kern="1200" dirty="0" smtClean="0">
                <a:solidFill>
                  <a:schemeClr val="tx1"/>
                </a:solidFill>
                <a:effectLst/>
                <a:latin typeface="+mn-lt"/>
                <a:ea typeface="+mn-ea"/>
                <a:cs typeface="+mn-cs"/>
              </a:rPr>
              <a:t>Le jeu ritualisé </a:t>
            </a:r>
            <a:r>
              <a:rPr lang="fr-FR" sz="1200" kern="1200" dirty="0" smtClean="0">
                <a:solidFill>
                  <a:schemeClr val="tx1"/>
                </a:solidFill>
                <a:effectLst/>
                <a:latin typeface="+mn-lt"/>
                <a:ea typeface="+mn-ea"/>
                <a:cs typeface="+mn-cs"/>
              </a:rPr>
              <a:t>aide à mobiliser l’attention des enfants qui viennent de changer de lieu d’activité.</a:t>
            </a:r>
          </a:p>
          <a:p>
            <a:r>
              <a:rPr lang="fr-FR" sz="1200" kern="1200" dirty="0" smtClean="0">
                <a:solidFill>
                  <a:schemeClr val="tx1"/>
                </a:solidFill>
                <a:effectLst/>
                <a:latin typeface="+mn-lt"/>
                <a:ea typeface="+mn-ea"/>
                <a:cs typeface="+mn-cs"/>
              </a:rPr>
              <a:t>L’idée de rituel implique la répétition d’une même situation.</a:t>
            </a:r>
          </a:p>
          <a:p>
            <a:r>
              <a:rPr lang="fr-FR" sz="1200" kern="1200" dirty="0" smtClean="0">
                <a:solidFill>
                  <a:schemeClr val="tx1"/>
                </a:solidFill>
                <a:effectLst/>
                <a:latin typeface="+mn-lt"/>
                <a:ea typeface="+mn-ea"/>
                <a:cs typeface="+mn-cs"/>
              </a:rPr>
              <a:t>Ce jeu peut se trouver en début ou en fin de séance. Dès lors, il aura des rôles différents (mise en disponibilité… retour au calme).</a:t>
            </a:r>
          </a:p>
          <a:p>
            <a:r>
              <a:rPr lang="fr-FR" sz="1200" kern="1200" dirty="0" smtClean="0">
                <a:solidFill>
                  <a:schemeClr val="tx1"/>
                </a:solidFill>
                <a:effectLst/>
                <a:latin typeface="+mn-lt"/>
                <a:ea typeface="+mn-ea"/>
                <a:cs typeface="+mn-cs"/>
              </a:rPr>
              <a:t>Cette répétition est source de plaisir.</a:t>
            </a:r>
          </a:p>
          <a:p>
            <a:r>
              <a:rPr lang="fr-FR" sz="1200" kern="1200" dirty="0" smtClean="0">
                <a:solidFill>
                  <a:schemeClr val="tx1"/>
                </a:solidFill>
                <a:effectLst/>
                <a:latin typeface="+mn-lt"/>
                <a:ea typeface="+mn-ea"/>
                <a:cs typeface="+mn-cs"/>
              </a:rPr>
              <a:t>Toutefois, afin que le jeu ritualisé ne se vide pas progressivement de sons sens, il est nécessaire de le faire évoluer en fonction des différents objectifs fixés et de l’âge des élèves.</a:t>
            </a:r>
          </a:p>
          <a:p>
            <a:endParaRPr lang="fr-FR" dirty="0" smtClean="0"/>
          </a:p>
          <a:p>
            <a:endParaRPr lang="fr-FR" dirty="0"/>
          </a:p>
        </p:txBody>
      </p:sp>
      <p:sp>
        <p:nvSpPr>
          <p:cNvPr id="4" name="Espace réservé du numéro de diapositive 3"/>
          <p:cNvSpPr>
            <a:spLocks noGrp="1"/>
          </p:cNvSpPr>
          <p:nvPr>
            <p:ph type="sldNum" sz="quarter" idx="10"/>
          </p:nvPr>
        </p:nvSpPr>
        <p:spPr/>
        <p:txBody>
          <a:bodyPr/>
          <a:lstStyle/>
          <a:p>
            <a:fld id="{1E5FEEBA-A87A-4C9B-B00E-6AE7BD9E59A0}" type="slidenum">
              <a:rPr lang="fr-FR" smtClean="0"/>
              <a:t>21</a:t>
            </a:fld>
            <a:endParaRPr lang="fr-FR"/>
          </a:p>
        </p:txBody>
      </p:sp>
    </p:spTree>
    <p:extLst>
      <p:ext uri="{BB962C8B-B14F-4D97-AF65-F5344CB8AC3E}">
        <p14:creationId xmlns:p14="http://schemas.microsoft.com/office/powerpoint/2010/main" val="2755510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fr-FR" smtClean="0"/>
              <a:t>Modifiez le style du titre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AA309A6D-C09C-4548-B29A-6CF363A7E532}" type="datetimeFigureOut">
              <a:rPr lang="fr-FR" smtClean="0"/>
              <a:pPr/>
              <a:t>12/10/2016</a:t>
            </a:fld>
            <a:endParaRPr lang="fr-BE"/>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fr-BE"/>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CF4668DC-857F-487D-BFFA-8C0CA5037977}" type="slidenum">
              <a:rPr lang="fr-BE" smtClean="0"/>
              <a:pPr/>
              <a:t>‹N°›</a:t>
            </a:fld>
            <a:endParaRPr lang="fr-BE"/>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a:p>
        </p:txBody>
      </p:sp>
      <p:sp>
        <p:nvSpPr>
          <p:cNvPr id="3" name="Vertical Text Placeholder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Date Placeholder 3"/>
          <p:cNvSpPr>
            <a:spLocks noGrp="1"/>
          </p:cNvSpPr>
          <p:nvPr>
            <p:ph type="dt" sz="half" idx="10"/>
          </p:nvPr>
        </p:nvSpPr>
        <p:spPr/>
        <p:txBody>
          <a:bodyPr/>
          <a:lstStyle/>
          <a:p>
            <a:fld id="{AA309A6D-C09C-4548-B29A-6CF363A7E532}" type="datetimeFigureOut">
              <a:rPr lang="fr-FR" smtClean="0"/>
              <a:pPr/>
              <a:t>12/10/2016</a:t>
            </a:fld>
            <a:endParaRPr lang="fr-BE"/>
          </a:p>
        </p:txBody>
      </p:sp>
      <p:sp>
        <p:nvSpPr>
          <p:cNvPr id="5" name="Footer Placeholder 4"/>
          <p:cNvSpPr>
            <a:spLocks noGrp="1"/>
          </p:cNvSpPr>
          <p:nvPr>
            <p:ph type="ftr" sz="quarter" idx="11"/>
          </p:nvPr>
        </p:nvSpPr>
        <p:spPr/>
        <p:txBody>
          <a:bodyPr/>
          <a:lstStyle/>
          <a:p>
            <a:endParaRPr lang="fr-BE"/>
          </a:p>
        </p:txBody>
      </p:sp>
      <p:sp>
        <p:nvSpPr>
          <p:cNvPr id="6" name="Slide Number Placeholder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fr-FR" smtClean="0"/>
              <a:t>Modifiez le style du titre</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Date Placeholder 3"/>
          <p:cNvSpPr>
            <a:spLocks noGrp="1"/>
          </p:cNvSpPr>
          <p:nvPr>
            <p:ph type="dt" sz="half" idx="10"/>
          </p:nvPr>
        </p:nvSpPr>
        <p:spPr/>
        <p:txBody>
          <a:bodyPr/>
          <a:lstStyle/>
          <a:p>
            <a:fld id="{AA309A6D-C09C-4548-B29A-6CF363A7E532}" type="datetimeFigureOut">
              <a:rPr lang="fr-FR" smtClean="0"/>
              <a:pPr/>
              <a:t>12/10/2016</a:t>
            </a:fld>
            <a:endParaRPr lang="fr-BE"/>
          </a:p>
        </p:txBody>
      </p:sp>
      <p:sp>
        <p:nvSpPr>
          <p:cNvPr id="5" name="Footer Placeholder 4"/>
          <p:cNvSpPr>
            <a:spLocks noGrp="1"/>
          </p:cNvSpPr>
          <p:nvPr>
            <p:ph type="ftr" sz="quarter" idx="11"/>
          </p:nvPr>
        </p:nvSpPr>
        <p:spPr/>
        <p:txBody>
          <a:bodyPr/>
          <a:lstStyle/>
          <a:p>
            <a:endParaRPr lang="fr-BE"/>
          </a:p>
        </p:txBody>
      </p:sp>
      <p:sp>
        <p:nvSpPr>
          <p:cNvPr id="6" name="Slide Number Placeholder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a:p>
        </p:txBody>
      </p:sp>
      <p:sp>
        <p:nvSpPr>
          <p:cNvPr id="3" name="Content Placeholder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AA309A6D-C09C-4548-B29A-6CF363A7E532}" type="datetimeFigureOut">
              <a:rPr lang="fr-FR" smtClean="0"/>
              <a:pPr/>
              <a:t>12/10/2016</a:t>
            </a:fld>
            <a:endParaRPr lang="fr-BE"/>
          </a:p>
        </p:txBody>
      </p:sp>
      <p:sp>
        <p:nvSpPr>
          <p:cNvPr id="5" name="Footer Placeholder 4"/>
          <p:cNvSpPr>
            <a:spLocks noGrp="1"/>
          </p:cNvSpPr>
          <p:nvPr>
            <p:ph type="ftr" sz="quarter" idx="11"/>
          </p:nvPr>
        </p:nvSpPr>
        <p:spPr/>
        <p:txBody>
          <a:bodyPr/>
          <a:lstStyle/>
          <a:p>
            <a:endParaRPr lang="fr-BE"/>
          </a:p>
        </p:txBody>
      </p:sp>
      <p:sp>
        <p:nvSpPr>
          <p:cNvPr id="6" name="Slide Number Placeholder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fr-FR" smtClean="0"/>
              <a:t>Modifiez le style du titre</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AA309A6D-C09C-4548-B29A-6CF363A7E532}" type="datetimeFigureOut">
              <a:rPr lang="fr-FR" smtClean="0"/>
              <a:pPr/>
              <a:t>12/10/2016</a:t>
            </a:fld>
            <a:endParaRPr lang="fr-BE"/>
          </a:p>
        </p:txBody>
      </p:sp>
      <p:sp>
        <p:nvSpPr>
          <p:cNvPr id="5" name="Footer Placeholder 4"/>
          <p:cNvSpPr>
            <a:spLocks noGrp="1"/>
          </p:cNvSpPr>
          <p:nvPr>
            <p:ph type="ftr" sz="quarter" idx="11"/>
          </p:nvPr>
        </p:nvSpPr>
        <p:spPr/>
        <p:txBody>
          <a:bodyPr/>
          <a:lstStyle/>
          <a:p>
            <a:endParaRPr lang="fr-BE"/>
          </a:p>
        </p:txBody>
      </p:sp>
      <p:sp>
        <p:nvSpPr>
          <p:cNvPr id="6" name="Slide Number Placeholder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a:p>
        </p:txBody>
      </p:sp>
      <p:sp>
        <p:nvSpPr>
          <p:cNvPr id="5" name="Date Placeholder 4"/>
          <p:cNvSpPr>
            <a:spLocks noGrp="1"/>
          </p:cNvSpPr>
          <p:nvPr>
            <p:ph type="dt" sz="half" idx="10"/>
          </p:nvPr>
        </p:nvSpPr>
        <p:spPr/>
        <p:txBody>
          <a:bodyPr/>
          <a:lstStyle/>
          <a:p>
            <a:fld id="{AA309A6D-C09C-4548-B29A-6CF363A7E532}" type="datetimeFigureOut">
              <a:rPr lang="fr-FR" smtClean="0"/>
              <a:pPr/>
              <a:t>12/10/2016</a:t>
            </a:fld>
            <a:endParaRPr lang="fr-BE"/>
          </a:p>
        </p:txBody>
      </p:sp>
      <p:sp>
        <p:nvSpPr>
          <p:cNvPr id="6" name="Footer Placeholder 5"/>
          <p:cNvSpPr>
            <a:spLocks noGrp="1"/>
          </p:cNvSpPr>
          <p:nvPr>
            <p:ph type="ftr" sz="quarter" idx="11"/>
          </p:nvPr>
        </p:nvSpPr>
        <p:spPr/>
        <p:txBody>
          <a:bodyPr/>
          <a:lstStyle/>
          <a:p>
            <a:endParaRPr lang="fr-BE"/>
          </a:p>
        </p:txBody>
      </p:sp>
      <p:sp>
        <p:nvSpPr>
          <p:cNvPr id="7" name="Slide Number Placeholder 6"/>
          <p:cNvSpPr>
            <a:spLocks noGrp="1"/>
          </p:cNvSpPr>
          <p:nvPr>
            <p:ph type="sldNum" sz="quarter" idx="12"/>
          </p:nvPr>
        </p:nvSpPr>
        <p:spPr/>
        <p:txBody>
          <a:bodyPr/>
          <a:lstStyle/>
          <a:p>
            <a:fld id="{CF4668DC-857F-487D-BFFA-8C0CA5037977}" type="slidenum">
              <a:rPr lang="fr-BE" smtClean="0"/>
              <a:pPr/>
              <a:t>‹N°›</a:t>
            </a:fld>
            <a:endParaRPr lang="fr-BE"/>
          </a:p>
        </p:txBody>
      </p:sp>
      <p:sp>
        <p:nvSpPr>
          <p:cNvPr id="9" name="Content Placeholder 8"/>
          <p:cNvSpPr>
            <a:spLocks noGrp="1"/>
          </p:cNvSpPr>
          <p:nvPr>
            <p:ph sz="quarter" idx="13"/>
          </p:nvPr>
        </p:nvSpPr>
        <p:spPr>
          <a:xfrm>
            <a:off x="1042416" y="2313432"/>
            <a:ext cx="3419856" cy="349300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smtClean="0"/>
              <a:t>Modifiez le style du titre</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AA309A6D-C09C-4548-B29A-6CF363A7E532}" type="datetimeFigureOut">
              <a:rPr lang="fr-FR" smtClean="0"/>
              <a:pPr/>
              <a:t>12/10/2016</a:t>
            </a:fld>
            <a:endParaRPr lang="fr-BE"/>
          </a:p>
        </p:txBody>
      </p:sp>
      <p:sp>
        <p:nvSpPr>
          <p:cNvPr id="8" name="Footer Placeholder 7"/>
          <p:cNvSpPr>
            <a:spLocks noGrp="1"/>
          </p:cNvSpPr>
          <p:nvPr>
            <p:ph type="ftr" sz="quarter" idx="11"/>
          </p:nvPr>
        </p:nvSpPr>
        <p:spPr/>
        <p:txBody>
          <a:bodyPr/>
          <a:lstStyle/>
          <a:p>
            <a:endParaRPr lang="fr-BE"/>
          </a:p>
        </p:txBody>
      </p:sp>
      <p:sp>
        <p:nvSpPr>
          <p:cNvPr id="9" name="Slide Number Placeholder 8"/>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a:p>
        </p:txBody>
      </p:sp>
      <p:sp>
        <p:nvSpPr>
          <p:cNvPr id="3" name="Date Placeholder 2"/>
          <p:cNvSpPr>
            <a:spLocks noGrp="1"/>
          </p:cNvSpPr>
          <p:nvPr>
            <p:ph type="dt" sz="half" idx="10"/>
          </p:nvPr>
        </p:nvSpPr>
        <p:spPr/>
        <p:txBody>
          <a:bodyPr/>
          <a:lstStyle/>
          <a:p>
            <a:fld id="{AA309A6D-C09C-4548-B29A-6CF363A7E532}" type="datetimeFigureOut">
              <a:rPr lang="fr-FR" smtClean="0"/>
              <a:pPr/>
              <a:t>12/10/2016</a:t>
            </a:fld>
            <a:endParaRPr lang="fr-BE"/>
          </a:p>
        </p:txBody>
      </p:sp>
      <p:sp>
        <p:nvSpPr>
          <p:cNvPr id="4" name="Footer Placeholder 3"/>
          <p:cNvSpPr>
            <a:spLocks noGrp="1"/>
          </p:cNvSpPr>
          <p:nvPr>
            <p:ph type="ftr" sz="quarter" idx="11"/>
          </p:nvPr>
        </p:nvSpPr>
        <p:spPr/>
        <p:txBody>
          <a:bodyPr/>
          <a:lstStyle/>
          <a:p>
            <a:endParaRPr lang="fr-BE"/>
          </a:p>
        </p:txBody>
      </p:sp>
      <p:sp>
        <p:nvSpPr>
          <p:cNvPr id="5" name="Slide Number Placeholder 4"/>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A309A6D-C09C-4548-B29A-6CF363A7E532}" type="datetimeFigureOut">
              <a:rPr lang="fr-FR" smtClean="0"/>
              <a:pPr/>
              <a:t>12/10/2016</a:t>
            </a:fld>
            <a:endParaRPr lang="fr-BE"/>
          </a:p>
        </p:txBody>
      </p:sp>
      <p:sp>
        <p:nvSpPr>
          <p:cNvPr id="3" name="Footer Placeholder 2"/>
          <p:cNvSpPr>
            <a:spLocks noGrp="1"/>
          </p:cNvSpPr>
          <p:nvPr>
            <p:ph type="ftr" sz="quarter" idx="11"/>
          </p:nvPr>
        </p:nvSpPr>
        <p:spPr/>
        <p:txBody>
          <a:bodyPr/>
          <a:lstStyle/>
          <a:p>
            <a:endParaRPr lang="fr-BE"/>
          </a:p>
        </p:txBody>
      </p:sp>
      <p:sp>
        <p:nvSpPr>
          <p:cNvPr id="4" name="Slide Number Placeholder 3"/>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AA309A6D-C09C-4548-B29A-6CF363A7E532}" type="datetimeFigureOut">
              <a:rPr lang="fr-FR" smtClean="0"/>
              <a:pPr/>
              <a:t>12/10/2016</a:t>
            </a:fld>
            <a:endParaRPr lang="fr-BE"/>
          </a:p>
        </p:txBody>
      </p:sp>
      <p:sp>
        <p:nvSpPr>
          <p:cNvPr id="7" name="Slide Number Placeholder 6"/>
          <p:cNvSpPr>
            <a:spLocks noGrp="1"/>
          </p:cNvSpPr>
          <p:nvPr>
            <p:ph type="sldNum" sz="quarter" idx="12"/>
          </p:nvPr>
        </p:nvSpPr>
        <p:spPr/>
        <p:txBody>
          <a:bodyPr/>
          <a:lstStyle/>
          <a:p>
            <a:fld id="{CF4668DC-857F-487D-BFFA-8C0CA5037977}" type="slidenum">
              <a:rPr lang="fr-BE" smtClean="0"/>
              <a:pPr/>
              <a:t>‹N°›</a:t>
            </a:fld>
            <a:endParaRPr lang="fr-BE"/>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fr-BE"/>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fr-FR" smtClean="0"/>
              <a:t>Modifiez le style du titre</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fr-FR" smtClean="0"/>
              <a:t>Modifiez le style du titre</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AA309A6D-C09C-4548-B29A-6CF363A7E532}" type="datetimeFigureOut">
              <a:rPr lang="fr-FR" smtClean="0"/>
              <a:pPr/>
              <a:t>12/10/2016</a:t>
            </a:fld>
            <a:endParaRPr lang="fr-BE"/>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fr-BE"/>
          </a:p>
        </p:txBody>
      </p:sp>
      <p:sp>
        <p:nvSpPr>
          <p:cNvPr id="7" name="Slide Number Placeholder 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fr-FR" smtClean="0"/>
              <a:t>Modifiez le style du titre</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AA309A6D-C09C-4548-B29A-6CF363A7E532}" type="datetimeFigureOut">
              <a:rPr lang="fr-FR" smtClean="0"/>
              <a:pPr/>
              <a:t>12/10/2016</a:t>
            </a:fld>
            <a:endParaRPr lang="fr-BE"/>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fr-BE"/>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CF4668DC-857F-487D-BFFA-8C0CA5037977}" type="slidenum">
              <a:rPr lang="fr-BE" smtClean="0"/>
              <a:pPr/>
              <a:t>‹N°›</a:t>
            </a:fld>
            <a:endParaRPr lang="fr-BE"/>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slide" Target="slide20.xml"/><Relationship Id="rId2" Type="http://schemas.openxmlformats.org/officeDocument/2006/relationships/slide" Target="slide19.xml"/><Relationship Id="rId1" Type="http://schemas.openxmlformats.org/officeDocument/2006/relationships/slideLayout" Target="../slideLayouts/slideLayout2.xml"/><Relationship Id="rId5" Type="http://schemas.openxmlformats.org/officeDocument/2006/relationships/hyperlink" Target="progression%203%20&#233;tapes.docx" TargetMode="External"/><Relationship Id="rId4" Type="http://schemas.openxmlformats.org/officeDocument/2006/relationships/slide" Target="slide21.xml"/></Relationships>
</file>

<file path=ppt/slides/_rels/slide11.xml.rels><?xml version="1.0" encoding="UTF-8" standalone="yes"?>
<Relationships xmlns="http://schemas.openxmlformats.org/package/2006/relationships"><Relationship Id="rId3" Type="http://schemas.openxmlformats.org/officeDocument/2006/relationships/hyperlink" Target="CAMETI%20CO.rtf" TargetMode="External"/><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slide" Target="slide16.xml"/><Relationship Id="rId7" Type="http://schemas.openxmlformats.org/officeDocument/2006/relationships/hyperlink" Target="1-Exemple%20d'activit&#233;%20en%20orientation%20en%20maternelle%20(vid&#233;o)%20-%20IE.flv" TargetMode="External"/><Relationship Id="rId2" Type="http://schemas.openxmlformats.org/officeDocument/2006/relationships/slide" Target="slide18.xml"/><Relationship Id="rId1" Type="http://schemas.openxmlformats.org/officeDocument/2006/relationships/slideLayout" Target="../slideLayouts/slideLayout2.xml"/><Relationship Id="rId6" Type="http://schemas.openxmlformats.org/officeDocument/2006/relationships/image" Target="../media/image3.gif"/><Relationship Id="rId5" Type="http://schemas.openxmlformats.org/officeDocument/2006/relationships/hyperlink" Target="Exemple%20d'activit&#233;%20en%20orientation%20en%20maternelle%20(vid&#233;o)%20-%20IE-1.flv" TargetMode="External"/><Relationship Id="rId4" Type="http://schemas.openxmlformats.org/officeDocument/2006/relationships/slide" Target="slide1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Albums%20jeunesse.docx"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slide" Target="slide12.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slide" Target="slide12.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slide" Target="slide12.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slide" Target="slide10.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slide" Target="slide1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slide" Target="slide10.xml"/><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4572000" y="1844825"/>
            <a:ext cx="3600400" cy="1584175"/>
          </a:xfrm>
        </p:spPr>
        <p:txBody>
          <a:bodyPr>
            <a:normAutofit fontScale="90000"/>
          </a:bodyPr>
          <a:lstStyle/>
          <a:p>
            <a:pPr algn="ctr"/>
            <a:r>
              <a:rPr lang="fr-FR" dirty="0"/>
              <a:t>EPS </a:t>
            </a:r>
            <a:r>
              <a:rPr lang="fr-FR" dirty="0" smtClean="0"/>
              <a:t/>
            </a:r>
            <a:br>
              <a:rPr lang="fr-FR" dirty="0" smtClean="0"/>
            </a:br>
            <a:r>
              <a:rPr lang="fr-FR" sz="3100" dirty="0" smtClean="0"/>
              <a:t/>
            </a:r>
            <a:br>
              <a:rPr lang="fr-FR" sz="3100" dirty="0" smtClean="0"/>
            </a:br>
            <a:r>
              <a:rPr lang="fr-FR" dirty="0" smtClean="0"/>
              <a:t>construire des espaces orientés en maternelle</a:t>
            </a:r>
            <a:br>
              <a:rPr lang="fr-FR" dirty="0" smtClean="0"/>
            </a:br>
            <a:r>
              <a:rPr lang="fr-FR" dirty="0" smtClean="0"/>
              <a:t/>
            </a:r>
            <a:br>
              <a:rPr lang="fr-FR" dirty="0" smtClean="0"/>
            </a:br>
            <a:r>
              <a:rPr lang="fr-FR" sz="2400" dirty="0" smtClean="0"/>
              <a:t>(vers la course d’orientation )</a:t>
            </a:r>
            <a:endParaRPr lang="fr-FR" sz="2400" dirty="0"/>
          </a:p>
        </p:txBody>
      </p:sp>
      <p:sp>
        <p:nvSpPr>
          <p:cNvPr id="3" name="Sous-titre 2"/>
          <p:cNvSpPr>
            <a:spLocks noGrp="1"/>
          </p:cNvSpPr>
          <p:nvPr>
            <p:ph type="subTitle" idx="1"/>
          </p:nvPr>
        </p:nvSpPr>
        <p:spPr>
          <a:xfrm>
            <a:off x="539552" y="5157192"/>
            <a:ext cx="6400800" cy="1343000"/>
          </a:xfrm>
        </p:spPr>
        <p:txBody>
          <a:bodyPr>
            <a:normAutofit/>
          </a:bodyPr>
          <a:lstStyle/>
          <a:p>
            <a:r>
              <a:rPr lang="fr-FR" sz="2000" dirty="0" smtClean="0"/>
              <a:t>Marion Weingartner CPC EPS St Maximin</a:t>
            </a:r>
          </a:p>
          <a:p>
            <a:r>
              <a:rPr lang="fr-FR" sz="2000" dirty="0" smtClean="0"/>
              <a:t>Nadine </a:t>
            </a:r>
            <a:r>
              <a:rPr lang="fr-FR" sz="2000" dirty="0" err="1" smtClean="0"/>
              <a:t>Aubé</a:t>
            </a:r>
            <a:r>
              <a:rPr lang="fr-FR" sz="2000" dirty="0" smtClean="0"/>
              <a:t> CPD EPS</a:t>
            </a:r>
          </a:p>
        </p:txBody>
      </p:sp>
      <p:pic>
        <p:nvPicPr>
          <p:cNvPr id="1026" name="Picture 2" descr="https://encrypted-tbn1.gstatic.com/images?q=tbn:ANd9GcRrp8uG6GcXkQBTkxkGTo8CvA1WGBdJ0yBdytAQTXG2mggDJ4fuww"/>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87624" y="836712"/>
            <a:ext cx="1800200" cy="1800201"/>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43608" y="1412776"/>
            <a:ext cx="7024744" cy="1143000"/>
          </a:xfrm>
        </p:spPr>
        <p:txBody>
          <a:bodyPr>
            <a:normAutofit fontScale="90000"/>
          </a:bodyPr>
          <a:lstStyle/>
          <a:p>
            <a:r>
              <a:rPr lang="fr-FR" dirty="0" smtClean="0"/>
              <a:t>Compétences travaillées en EPS à travers les jeux d’orientation</a:t>
            </a:r>
            <a:endParaRPr lang="fr-FR" dirty="0"/>
          </a:p>
        </p:txBody>
      </p:sp>
      <p:sp>
        <p:nvSpPr>
          <p:cNvPr id="3" name="Espace réservé du contenu 2"/>
          <p:cNvSpPr>
            <a:spLocks noGrp="1"/>
          </p:cNvSpPr>
          <p:nvPr>
            <p:ph idx="1"/>
          </p:nvPr>
        </p:nvSpPr>
        <p:spPr>
          <a:xfrm>
            <a:off x="755576" y="2708920"/>
            <a:ext cx="7560840" cy="3600400"/>
          </a:xfrm>
        </p:spPr>
        <p:txBody>
          <a:bodyPr>
            <a:normAutofit/>
          </a:bodyPr>
          <a:lstStyle/>
          <a:p>
            <a:r>
              <a:rPr lang="fr-FR" dirty="0" smtClean="0"/>
              <a:t>Définitions: </a:t>
            </a:r>
          </a:p>
          <a:p>
            <a:pPr>
              <a:buFontTx/>
              <a:buChar char="-"/>
            </a:pPr>
            <a:r>
              <a:rPr lang="fr-FR" dirty="0" smtClean="0">
                <a:hlinkClick r:id="rId2" action="ppaction://hlinksldjump"/>
              </a:rPr>
              <a:t>situation de référence? </a:t>
            </a:r>
            <a:endParaRPr lang="fr-FR" dirty="0" smtClean="0"/>
          </a:p>
          <a:p>
            <a:pPr>
              <a:buFontTx/>
              <a:buChar char="-"/>
            </a:pPr>
            <a:r>
              <a:rPr lang="fr-FR" dirty="0" smtClean="0">
                <a:hlinkClick r:id="rId3" action="ppaction://hlinksldjump"/>
              </a:rPr>
              <a:t>Situation d’apprentissage? </a:t>
            </a:r>
            <a:endParaRPr lang="fr-FR" dirty="0" smtClean="0"/>
          </a:p>
          <a:p>
            <a:pPr>
              <a:buFontTx/>
              <a:buChar char="-"/>
            </a:pPr>
            <a:r>
              <a:rPr lang="fr-FR" dirty="0" smtClean="0">
                <a:hlinkClick r:id="rId4" action="ppaction://hlinksldjump"/>
              </a:rPr>
              <a:t>Mises en disponibilité?</a:t>
            </a:r>
            <a:endParaRPr lang="fr-FR" dirty="0" smtClean="0"/>
          </a:p>
          <a:p>
            <a:pPr marL="68580" indent="0">
              <a:buNone/>
            </a:pPr>
            <a:endParaRPr lang="fr-FR" dirty="0" smtClean="0"/>
          </a:p>
          <a:p>
            <a:r>
              <a:rPr lang="fr-FR" dirty="0" smtClean="0">
                <a:hlinkClick r:id="rId5" action="ppaction://hlinkfile"/>
              </a:rPr>
              <a:t>Un exemple de progression possible en étapes</a:t>
            </a:r>
            <a:endParaRPr lang="fr-FR" dirty="0" smtClean="0"/>
          </a:p>
          <a:p>
            <a:endParaRPr lang="fr-FR" dirty="0" smtClean="0"/>
          </a:p>
          <a:p>
            <a:pPr marL="68580" indent="0">
              <a:buNone/>
            </a:pPr>
            <a:endParaRPr lang="fr-FR" dirty="0" smtClean="0"/>
          </a:p>
          <a:p>
            <a:endParaRPr lang="fr-FR" dirty="0" smtClean="0"/>
          </a:p>
        </p:txBody>
      </p:sp>
    </p:spTree>
    <p:extLst>
      <p:ext uri="{BB962C8B-B14F-4D97-AF65-F5344CB8AC3E}">
        <p14:creationId xmlns:p14="http://schemas.microsoft.com/office/powerpoint/2010/main" val="333893220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a:xfrm>
            <a:off x="1023624" y="908720"/>
            <a:ext cx="7024744" cy="829896"/>
          </a:xfrm>
        </p:spPr>
        <p:txBody>
          <a:bodyPr/>
          <a:lstStyle/>
          <a:p>
            <a:r>
              <a:rPr lang="fr-FR" dirty="0"/>
              <a:t>E</a:t>
            </a:r>
            <a:r>
              <a:rPr lang="fr-FR" dirty="0" smtClean="0"/>
              <a:t>léments de progression</a:t>
            </a:r>
            <a:endParaRPr lang="fr-FR" dirty="0"/>
          </a:p>
        </p:txBody>
      </p:sp>
      <p:sp>
        <p:nvSpPr>
          <p:cNvPr id="2" name="ZoneTexte 1"/>
          <p:cNvSpPr txBox="1"/>
          <p:nvPr/>
        </p:nvSpPr>
        <p:spPr>
          <a:xfrm>
            <a:off x="667580" y="1844824"/>
            <a:ext cx="7704856" cy="4524315"/>
          </a:xfrm>
          <a:prstGeom prst="rect">
            <a:avLst/>
          </a:prstGeom>
          <a:noFill/>
        </p:spPr>
        <p:txBody>
          <a:bodyPr wrap="square" rtlCol="0">
            <a:spAutoFit/>
          </a:bodyPr>
          <a:lstStyle/>
          <a:p>
            <a:pPr marL="285750" indent="-285750">
              <a:lnSpc>
                <a:spcPct val="150000"/>
              </a:lnSpc>
              <a:buFontTx/>
              <a:buChar char="-"/>
            </a:pPr>
            <a:r>
              <a:rPr lang="fr-FR" sz="2400" dirty="0" smtClean="0"/>
              <a:t>Du connu vers l’inconnu</a:t>
            </a:r>
          </a:p>
          <a:p>
            <a:pPr marL="285750" indent="-285750">
              <a:lnSpc>
                <a:spcPct val="150000"/>
              </a:lnSpc>
              <a:buFontTx/>
              <a:buChar char="-"/>
            </a:pPr>
            <a:r>
              <a:rPr lang="fr-FR" sz="2400" dirty="0" smtClean="0"/>
              <a:t>Du simple vers le complexe</a:t>
            </a:r>
          </a:p>
          <a:p>
            <a:pPr marL="285750" indent="-285750">
              <a:lnSpc>
                <a:spcPct val="150000"/>
              </a:lnSpc>
              <a:buFontTx/>
              <a:buChar char="-"/>
            </a:pPr>
            <a:r>
              <a:rPr lang="fr-FR" sz="2400" dirty="0" smtClean="0"/>
              <a:t>D’un espace restreint vers un espace plus large</a:t>
            </a:r>
          </a:p>
          <a:p>
            <a:pPr marL="285750" indent="-285750">
              <a:lnSpc>
                <a:spcPct val="150000"/>
              </a:lnSpc>
              <a:buFontTx/>
              <a:buChar char="-"/>
            </a:pPr>
            <a:r>
              <a:rPr lang="fr-FR" sz="2400" dirty="0" smtClean="0"/>
              <a:t>Travailler dans les 2 sens: plan/maquette -&gt; réalité </a:t>
            </a:r>
            <a:r>
              <a:rPr lang="fr-FR" sz="2400" b="1" dirty="0" smtClean="0"/>
              <a:t>et </a:t>
            </a:r>
            <a:r>
              <a:rPr lang="fr-FR" sz="2400" dirty="0" smtClean="0"/>
              <a:t>réalité –&gt; plan/maquette</a:t>
            </a:r>
          </a:p>
          <a:p>
            <a:pPr marL="285750" indent="-285750">
              <a:lnSpc>
                <a:spcPct val="150000"/>
              </a:lnSpc>
              <a:buFontTx/>
              <a:buChar char="-"/>
            </a:pPr>
            <a:r>
              <a:rPr lang="fr-FR" sz="2400" dirty="0" smtClean="0"/>
              <a:t>Vers la gestion de son potentiel physique</a:t>
            </a:r>
          </a:p>
          <a:p>
            <a:pPr marL="285750" indent="-285750">
              <a:lnSpc>
                <a:spcPct val="150000"/>
              </a:lnSpc>
              <a:buFontTx/>
              <a:buChar char="-"/>
            </a:pPr>
            <a:r>
              <a:rPr lang="fr-FR" sz="2400" dirty="0" smtClean="0"/>
              <a:t>Vers une prise de risque mesurée et assumée</a:t>
            </a:r>
          </a:p>
          <a:p>
            <a:pPr marL="285750" indent="-285750">
              <a:lnSpc>
                <a:spcPct val="150000"/>
              </a:lnSpc>
              <a:buFontTx/>
              <a:buChar char="-"/>
            </a:pPr>
            <a:r>
              <a:rPr lang="fr-FR" sz="2400" dirty="0" smtClean="0">
                <a:hlinkClick r:id="rId3" action="ppaction://hlinkfile"/>
              </a:rPr>
              <a:t>CAMETI</a:t>
            </a:r>
            <a:endParaRPr lang="fr-FR" sz="2400" dirty="0"/>
          </a:p>
        </p:txBody>
      </p:sp>
    </p:spTree>
    <p:extLst>
      <p:ext uri="{BB962C8B-B14F-4D97-AF65-F5344CB8AC3E}">
        <p14:creationId xmlns:p14="http://schemas.microsoft.com/office/powerpoint/2010/main" val="208891197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43490" y="764704"/>
            <a:ext cx="7024744" cy="1405960"/>
          </a:xfrm>
        </p:spPr>
        <p:txBody>
          <a:bodyPr>
            <a:normAutofit fontScale="90000"/>
          </a:bodyPr>
          <a:lstStyle/>
          <a:p>
            <a:r>
              <a:rPr lang="fr-FR" dirty="0"/>
              <a:t/>
            </a:r>
            <a:br>
              <a:rPr lang="fr-FR" dirty="0"/>
            </a:br>
            <a:r>
              <a:rPr lang="fr-FR" dirty="0"/>
              <a:t/>
            </a:r>
            <a:br>
              <a:rPr lang="fr-FR" dirty="0"/>
            </a:br>
            <a:r>
              <a:rPr lang="fr-FR" dirty="0" smtClean="0"/>
              <a:t/>
            </a:r>
            <a:br>
              <a:rPr lang="fr-FR" dirty="0" smtClean="0"/>
            </a:br>
            <a:r>
              <a:rPr lang="fr-FR" dirty="0"/>
              <a:t/>
            </a:r>
            <a:br>
              <a:rPr lang="fr-FR" dirty="0"/>
            </a:br>
            <a:r>
              <a:rPr lang="fr-FR" dirty="0" smtClean="0"/>
              <a:t/>
            </a:r>
            <a:br>
              <a:rPr lang="fr-FR" dirty="0" smtClean="0"/>
            </a:br>
            <a:r>
              <a:rPr lang="fr-FR" dirty="0" smtClean="0"/>
              <a:t>Un </a:t>
            </a:r>
            <a:r>
              <a:rPr lang="fr-FR" dirty="0"/>
              <a:t>projet </a:t>
            </a:r>
            <a:r>
              <a:rPr lang="fr-FR" dirty="0" smtClean="0"/>
              <a:t>interdisciplinaire </a:t>
            </a:r>
            <a:r>
              <a:rPr lang="fr-FR" dirty="0"/>
              <a:t>qui donne du sens </a:t>
            </a:r>
            <a:r>
              <a:rPr lang="fr-FR" dirty="0" smtClean="0"/>
              <a:t>aux apprentissages</a:t>
            </a:r>
            <a:endParaRPr lang="fr-FR" dirty="0"/>
          </a:p>
        </p:txBody>
      </p:sp>
      <p:sp>
        <p:nvSpPr>
          <p:cNvPr id="9" name="ZoneTexte 8"/>
          <p:cNvSpPr txBox="1"/>
          <p:nvPr/>
        </p:nvSpPr>
        <p:spPr>
          <a:xfrm>
            <a:off x="5323523" y="3854097"/>
            <a:ext cx="2269641" cy="369332"/>
          </a:xfrm>
          <a:prstGeom prst="rect">
            <a:avLst/>
          </a:prstGeom>
          <a:noFill/>
        </p:spPr>
        <p:txBody>
          <a:bodyPr wrap="square" rtlCol="0">
            <a:spAutoFit/>
          </a:bodyPr>
          <a:lstStyle/>
          <a:p>
            <a:r>
              <a:rPr lang="fr-FR" b="1" dirty="0" smtClean="0">
                <a:hlinkClick r:id="rId2" action="ppaction://hlinksldjump"/>
              </a:rPr>
              <a:t>EPS: </a:t>
            </a:r>
            <a:r>
              <a:rPr lang="fr-FR" dirty="0" smtClean="0">
                <a:solidFill>
                  <a:schemeClr val="accent1"/>
                </a:solidFill>
                <a:hlinkClick r:id="rId2" action="ppaction://hlinksldjump"/>
              </a:rPr>
              <a:t>espace vécu</a:t>
            </a:r>
            <a:endParaRPr lang="fr-FR" dirty="0">
              <a:solidFill>
                <a:schemeClr val="accent1"/>
              </a:solidFill>
            </a:endParaRPr>
          </a:p>
        </p:txBody>
      </p:sp>
      <p:sp>
        <p:nvSpPr>
          <p:cNvPr id="12" name="ZoneTexte 11"/>
          <p:cNvSpPr txBox="1"/>
          <p:nvPr/>
        </p:nvSpPr>
        <p:spPr>
          <a:xfrm>
            <a:off x="1907704" y="4954901"/>
            <a:ext cx="5461424" cy="646331"/>
          </a:xfrm>
          <a:prstGeom prst="rect">
            <a:avLst/>
          </a:prstGeom>
          <a:noFill/>
        </p:spPr>
        <p:txBody>
          <a:bodyPr wrap="square" rtlCol="0">
            <a:spAutoFit/>
          </a:bodyPr>
          <a:lstStyle/>
          <a:p>
            <a:r>
              <a:rPr lang="fr-FR" b="1" dirty="0" smtClean="0">
                <a:hlinkClick r:id="rId3" action="ppaction://hlinksldjump"/>
              </a:rPr>
              <a:t>Découverte du monde: </a:t>
            </a:r>
            <a:r>
              <a:rPr lang="fr-FR" dirty="0" smtClean="0">
                <a:hlinkClick r:id="rId3" action="ppaction://hlinksldjump"/>
              </a:rPr>
              <a:t>de l’</a:t>
            </a:r>
            <a:r>
              <a:rPr lang="fr-FR" dirty="0" smtClean="0">
                <a:solidFill>
                  <a:schemeClr val="accent1"/>
                </a:solidFill>
                <a:hlinkClick r:id="rId3" action="ppaction://hlinksldjump"/>
              </a:rPr>
              <a:t>espace</a:t>
            </a:r>
            <a:r>
              <a:rPr lang="fr-FR" dirty="0" smtClean="0">
                <a:hlinkClick r:id="rId3" action="ppaction://hlinksldjump"/>
              </a:rPr>
              <a:t> </a:t>
            </a:r>
            <a:r>
              <a:rPr lang="fr-FR" dirty="0" smtClean="0">
                <a:solidFill>
                  <a:schemeClr val="accent1"/>
                </a:solidFill>
                <a:hlinkClick r:id="rId3" action="ppaction://hlinksldjump"/>
              </a:rPr>
              <a:t>perçu</a:t>
            </a:r>
            <a:r>
              <a:rPr lang="fr-FR" dirty="0" smtClean="0">
                <a:hlinkClick r:id="rId3" action="ppaction://hlinksldjump"/>
              </a:rPr>
              <a:t> à l’</a:t>
            </a:r>
            <a:r>
              <a:rPr lang="fr-FR" dirty="0" smtClean="0">
                <a:solidFill>
                  <a:schemeClr val="accent1"/>
                </a:solidFill>
                <a:hlinkClick r:id="rId3" action="ppaction://hlinksldjump"/>
              </a:rPr>
              <a:t>espace représenté</a:t>
            </a:r>
            <a:endParaRPr lang="fr-FR" dirty="0">
              <a:solidFill>
                <a:schemeClr val="accent1"/>
              </a:solidFill>
            </a:endParaRPr>
          </a:p>
        </p:txBody>
      </p:sp>
      <p:sp>
        <p:nvSpPr>
          <p:cNvPr id="15" name="ZoneTexte 14"/>
          <p:cNvSpPr txBox="1"/>
          <p:nvPr/>
        </p:nvSpPr>
        <p:spPr>
          <a:xfrm>
            <a:off x="1259632" y="3115433"/>
            <a:ext cx="2088232" cy="1200329"/>
          </a:xfrm>
          <a:prstGeom prst="rect">
            <a:avLst/>
          </a:prstGeom>
          <a:noFill/>
        </p:spPr>
        <p:txBody>
          <a:bodyPr wrap="square" rtlCol="0">
            <a:spAutoFit/>
          </a:bodyPr>
          <a:lstStyle/>
          <a:p>
            <a:r>
              <a:rPr lang="fr-FR" b="1" dirty="0" smtClean="0">
                <a:hlinkClick r:id="rId4" action="ppaction://hlinksldjump"/>
              </a:rPr>
              <a:t>Maitrise de la Langue: </a:t>
            </a:r>
            <a:r>
              <a:rPr lang="fr-FR" dirty="0">
                <a:solidFill>
                  <a:schemeClr val="accent1"/>
                </a:solidFill>
                <a:hlinkClick r:id="rId4" action="ppaction://hlinksldjump"/>
              </a:rPr>
              <a:t>e</a:t>
            </a:r>
            <a:r>
              <a:rPr lang="fr-FR" dirty="0" smtClean="0">
                <a:solidFill>
                  <a:schemeClr val="accent1"/>
                </a:solidFill>
                <a:hlinkClick r:id="rId4" action="ppaction://hlinksldjump"/>
              </a:rPr>
              <a:t>space évoqué</a:t>
            </a:r>
            <a:endParaRPr lang="fr-FR" dirty="0" smtClean="0">
              <a:solidFill>
                <a:schemeClr val="accent1"/>
              </a:solidFill>
            </a:endParaRPr>
          </a:p>
          <a:p>
            <a:endParaRPr lang="fr-FR" dirty="0">
              <a:solidFill>
                <a:schemeClr val="accent1"/>
              </a:solidFill>
            </a:endParaRPr>
          </a:p>
        </p:txBody>
      </p:sp>
      <p:cxnSp>
        <p:nvCxnSpPr>
          <p:cNvPr id="18" name="Connecteur droit avec flèche 17"/>
          <p:cNvCxnSpPr/>
          <p:nvPr/>
        </p:nvCxnSpPr>
        <p:spPr>
          <a:xfrm>
            <a:off x="2447764" y="3852262"/>
            <a:ext cx="750289" cy="977043"/>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20" name="Connecteur droit avec flèche 19"/>
          <p:cNvCxnSpPr/>
          <p:nvPr/>
        </p:nvCxnSpPr>
        <p:spPr>
          <a:xfrm>
            <a:off x="2822908" y="2960183"/>
            <a:ext cx="2556284" cy="753393"/>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22" name="Connecteur droit avec flèche 21"/>
          <p:cNvCxnSpPr/>
          <p:nvPr/>
        </p:nvCxnSpPr>
        <p:spPr>
          <a:xfrm flipV="1">
            <a:off x="3995936" y="4397257"/>
            <a:ext cx="1327587" cy="557644"/>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pic>
        <p:nvPicPr>
          <p:cNvPr id="1027" name="Picture 3" descr="C:\Users\naube\AppData\Local\Microsoft\Windows\Temporary Internet Files\Content.IE5\0150GS5W\video1[1].gif">
            <a:hlinkClick r:id="rId5" action="ppaction://hlinkfile"/>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1696858" y="4038763"/>
            <a:ext cx="606890" cy="563218"/>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a:hlinkClick r:id="rId7" action="ppaction://hlinkfile"/>
          </p:cNvPr>
          <p:cNvPicPr>
            <a:picLocks noGrp="1" noChangeAspect="1" noChangeArrowheads="1"/>
          </p:cNvPicPr>
          <p:nvPr>
            <p:ph idx="1"/>
          </p:nvPr>
        </p:nvPicPr>
        <p:blipFill>
          <a:blip r:embed="rId8" cstate="print">
            <a:extLst>
              <a:ext uri="{28A0092B-C50C-407E-A947-70E740481C1C}">
                <a14:useLocalDpi xmlns:a14="http://schemas.microsoft.com/office/drawing/2010/main" val="0"/>
              </a:ext>
            </a:extLst>
          </a:blip>
          <a:srcRect/>
          <a:stretch>
            <a:fillRect/>
          </a:stretch>
        </p:blipFill>
        <p:spPr bwMode="auto">
          <a:xfrm>
            <a:off x="6300192" y="4223429"/>
            <a:ext cx="563218" cy="56321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06219275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L’évaluation</a:t>
            </a:r>
            <a:endParaRPr lang="fr-FR" dirty="0"/>
          </a:p>
        </p:txBody>
      </p:sp>
      <p:sp>
        <p:nvSpPr>
          <p:cNvPr id="3" name="Espace réservé du contenu 2"/>
          <p:cNvSpPr>
            <a:spLocks noGrp="1"/>
          </p:cNvSpPr>
          <p:nvPr>
            <p:ph idx="1"/>
          </p:nvPr>
        </p:nvSpPr>
        <p:spPr/>
        <p:txBody>
          <a:bodyPr/>
          <a:lstStyle/>
          <a:p>
            <a:r>
              <a:rPr lang="fr-FR" dirty="0" smtClean="0"/>
              <a:t>À partir des fondamentaux et des observables à chaque étape construire une grille + lien avec la </a:t>
            </a:r>
            <a:r>
              <a:rPr lang="fr-FR" dirty="0" err="1" smtClean="0"/>
              <a:t>MdlL</a:t>
            </a:r>
            <a:r>
              <a:rPr lang="fr-FR" dirty="0" smtClean="0"/>
              <a:t> et découverte </a:t>
            </a:r>
            <a:r>
              <a:rPr lang="fr-FR" smtClean="0"/>
              <a:t>du monde</a:t>
            </a:r>
            <a:endParaRPr lang="fr-FR"/>
          </a:p>
        </p:txBody>
      </p:sp>
    </p:spTree>
    <p:extLst>
      <p:ext uri="{BB962C8B-B14F-4D97-AF65-F5344CB8AC3E}">
        <p14:creationId xmlns:p14="http://schemas.microsoft.com/office/powerpoint/2010/main" val="140397546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Bibliographie</a:t>
            </a:r>
            <a:endParaRPr lang="fr-FR" dirty="0"/>
          </a:p>
        </p:txBody>
      </p:sp>
      <p:pic>
        <p:nvPicPr>
          <p:cNvPr id="1026" name="Picture 2">
            <a:hlinkClick r:id="rId2" action="ppaction://hlinkfile"/>
          </p:cNvPr>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3851920" y="2564904"/>
            <a:ext cx="1822402" cy="293241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78542699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1403648" y="1988840"/>
            <a:ext cx="6552728" cy="1446550"/>
          </a:xfrm>
          <a:prstGeom prst="rect">
            <a:avLst/>
          </a:prstGeom>
          <a:noFill/>
        </p:spPr>
        <p:txBody>
          <a:bodyPr wrap="square" rtlCol="0">
            <a:spAutoFit/>
          </a:bodyPr>
          <a:lstStyle/>
          <a:p>
            <a:pPr algn="ctr"/>
            <a:r>
              <a:rPr lang="fr-FR" sz="4400" b="1" dirty="0" smtClean="0">
                <a:solidFill>
                  <a:srgbClr val="92D050"/>
                </a:solidFill>
              </a:rPr>
              <a:t>MERCI DE VOTRE ATTENTION</a:t>
            </a:r>
            <a:endParaRPr lang="fr-FR" sz="4400" b="1" dirty="0">
              <a:solidFill>
                <a:srgbClr val="92D050"/>
              </a:solidFill>
            </a:endParaRPr>
          </a:p>
        </p:txBody>
      </p:sp>
    </p:spTree>
    <p:extLst>
      <p:ext uri="{BB962C8B-B14F-4D97-AF65-F5344CB8AC3E}">
        <p14:creationId xmlns:p14="http://schemas.microsoft.com/office/powerpoint/2010/main" val="388326165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4294967295"/>
          </p:nvPr>
        </p:nvSpPr>
        <p:spPr>
          <a:xfrm>
            <a:off x="1259632" y="1844824"/>
            <a:ext cx="6777038" cy="3508375"/>
          </a:xfrm>
        </p:spPr>
        <p:txBody>
          <a:bodyPr>
            <a:normAutofit/>
          </a:bodyPr>
          <a:lstStyle/>
          <a:p>
            <a:pPr marL="68580" indent="0">
              <a:buNone/>
            </a:pPr>
            <a:r>
              <a:rPr lang="fr-FR" u="sng" dirty="0"/>
              <a:t>D</a:t>
            </a:r>
            <a:r>
              <a:rPr lang="fr-FR" u="sng" dirty="0" smtClean="0"/>
              <a:t>écouverte </a:t>
            </a:r>
            <a:r>
              <a:rPr lang="fr-FR" u="sng" dirty="0"/>
              <a:t>du monde: </a:t>
            </a:r>
            <a:r>
              <a:rPr lang="fr-FR" dirty="0"/>
              <a:t>appropriation de </a:t>
            </a:r>
            <a:r>
              <a:rPr lang="fr-FR" b="1" dirty="0"/>
              <a:t>l’espace perçu</a:t>
            </a:r>
          </a:p>
          <a:p>
            <a:pPr marL="68580" indent="0">
              <a:buNone/>
            </a:pPr>
            <a:r>
              <a:rPr lang="fr-FR" dirty="0" smtClean="0"/>
              <a:t>	Utilisation </a:t>
            </a:r>
            <a:r>
              <a:rPr lang="fr-FR" dirty="0"/>
              <a:t>de </a:t>
            </a:r>
            <a:r>
              <a:rPr lang="fr-FR" b="1" dirty="0"/>
              <a:t>l’espace représenté</a:t>
            </a:r>
          </a:p>
          <a:p>
            <a:pPr marL="68580" indent="0">
              <a:buNone/>
            </a:pPr>
            <a:r>
              <a:rPr lang="fr-FR" dirty="0" smtClean="0"/>
              <a:t>	1</a:t>
            </a:r>
            <a:r>
              <a:rPr lang="fr-FR" dirty="0"/>
              <a:t>) Se repérer dans l’espace</a:t>
            </a:r>
          </a:p>
          <a:p>
            <a:pPr marL="68580" indent="0">
              <a:buNone/>
            </a:pPr>
            <a:r>
              <a:rPr lang="fr-FR" dirty="0" smtClean="0"/>
              <a:t>	2</a:t>
            </a:r>
            <a:r>
              <a:rPr lang="fr-FR" dirty="0"/>
              <a:t>) Représenter cet espace: coder</a:t>
            </a:r>
          </a:p>
          <a:p>
            <a:pPr marL="68580" indent="0">
              <a:buNone/>
            </a:pPr>
            <a:r>
              <a:rPr lang="fr-FR" dirty="0" smtClean="0"/>
              <a:t>	3</a:t>
            </a:r>
            <a:r>
              <a:rPr lang="fr-FR" dirty="0"/>
              <a:t>) Passer de l’espace représenté à </a:t>
            </a:r>
            <a:r>
              <a:rPr lang="fr-FR" dirty="0" smtClean="0"/>
              <a:t>	l’espace </a:t>
            </a:r>
            <a:r>
              <a:rPr lang="fr-FR" dirty="0"/>
              <a:t>vécu: décoder</a:t>
            </a:r>
          </a:p>
          <a:p>
            <a:endParaRPr lang="fr-FR" dirty="0"/>
          </a:p>
        </p:txBody>
      </p:sp>
      <p:sp>
        <p:nvSpPr>
          <p:cNvPr id="4" name="Flèche courbée vers la gauche 3">
            <a:hlinkClick r:id="rId2" action="ppaction://hlinksldjump"/>
          </p:cNvPr>
          <p:cNvSpPr/>
          <p:nvPr/>
        </p:nvSpPr>
        <p:spPr>
          <a:xfrm>
            <a:off x="6876256" y="5229200"/>
            <a:ext cx="504056" cy="936104"/>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Tree>
    <p:extLst>
      <p:ext uri="{BB962C8B-B14F-4D97-AF65-F5344CB8AC3E}">
        <p14:creationId xmlns:p14="http://schemas.microsoft.com/office/powerpoint/2010/main" val="169868032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4294967295"/>
          </p:nvPr>
        </p:nvSpPr>
        <p:spPr>
          <a:xfrm>
            <a:off x="1187624" y="2348880"/>
            <a:ext cx="6777038" cy="3508375"/>
          </a:xfrm>
        </p:spPr>
        <p:txBody>
          <a:bodyPr/>
          <a:lstStyle/>
          <a:p>
            <a:pPr marL="68580" indent="0">
              <a:buNone/>
            </a:pPr>
            <a:r>
              <a:rPr lang="fr-FR" u="sng" dirty="0"/>
              <a:t>M</a:t>
            </a:r>
            <a:r>
              <a:rPr lang="fr-FR" u="sng" dirty="0" smtClean="0"/>
              <a:t>aîtrise de la langue</a:t>
            </a:r>
            <a:r>
              <a:rPr lang="fr-FR" dirty="0" smtClean="0"/>
              <a:t>: </a:t>
            </a:r>
            <a:r>
              <a:rPr lang="fr-FR" b="1" dirty="0"/>
              <a:t>l’espace évoqué</a:t>
            </a:r>
            <a:r>
              <a:rPr lang="fr-FR" dirty="0"/>
              <a:t>: utiliser le vocabulaire </a:t>
            </a:r>
            <a:r>
              <a:rPr lang="fr-FR" dirty="0" smtClean="0"/>
              <a:t>spatial, </a:t>
            </a:r>
            <a:r>
              <a:rPr lang="fr-FR" dirty="0"/>
              <a:t>décrire un parcours, lire et écrire des consignes/une légende, …</a:t>
            </a:r>
          </a:p>
          <a:p>
            <a:endParaRPr lang="fr-FR" dirty="0"/>
          </a:p>
        </p:txBody>
      </p:sp>
      <p:sp>
        <p:nvSpPr>
          <p:cNvPr id="4" name="Flèche courbée vers la gauche 3">
            <a:hlinkClick r:id="rId2" action="ppaction://hlinksldjump"/>
          </p:cNvPr>
          <p:cNvSpPr/>
          <p:nvPr/>
        </p:nvSpPr>
        <p:spPr>
          <a:xfrm>
            <a:off x="6876256" y="5229200"/>
            <a:ext cx="504056" cy="936104"/>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Tree>
    <p:extLst>
      <p:ext uri="{BB962C8B-B14F-4D97-AF65-F5344CB8AC3E}">
        <p14:creationId xmlns:p14="http://schemas.microsoft.com/office/powerpoint/2010/main" val="87888032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4294967295"/>
          </p:nvPr>
        </p:nvSpPr>
        <p:spPr>
          <a:xfrm>
            <a:off x="1187624" y="2348880"/>
            <a:ext cx="6777038" cy="3508375"/>
          </a:xfrm>
        </p:spPr>
        <p:txBody>
          <a:bodyPr/>
          <a:lstStyle/>
          <a:p>
            <a:pPr marL="68580" indent="0">
              <a:buNone/>
            </a:pPr>
            <a:r>
              <a:rPr lang="fr-FR" u="sng" dirty="0" smtClean="0"/>
              <a:t>EPS</a:t>
            </a:r>
            <a:r>
              <a:rPr lang="fr-FR" dirty="0" smtClean="0"/>
              <a:t>: </a:t>
            </a:r>
            <a:r>
              <a:rPr lang="fr-FR" b="1" dirty="0"/>
              <a:t>l’espace </a:t>
            </a:r>
            <a:r>
              <a:rPr lang="fr-FR" b="1" dirty="0" smtClean="0"/>
              <a:t>vécu</a:t>
            </a:r>
            <a:r>
              <a:rPr lang="fr-FR" dirty="0" smtClean="0"/>
              <a:t>: vivre l’expérience de se déplacer (sans adulte) dans un espace plus ou moins connu:</a:t>
            </a:r>
          </a:p>
          <a:p>
            <a:pPr>
              <a:buFontTx/>
              <a:buChar char="-"/>
            </a:pPr>
            <a:r>
              <a:rPr lang="fr-FR" dirty="0" smtClean="0"/>
              <a:t>Reconnaître des lieux (prendre des repères)</a:t>
            </a:r>
          </a:p>
          <a:p>
            <a:pPr>
              <a:buFontTx/>
              <a:buChar char="-"/>
            </a:pPr>
            <a:r>
              <a:rPr lang="fr-FR" dirty="0" smtClean="0"/>
              <a:t>Oser s’éloigner</a:t>
            </a:r>
          </a:p>
          <a:p>
            <a:pPr>
              <a:buFontTx/>
              <a:buChar char="-"/>
            </a:pPr>
            <a:r>
              <a:rPr lang="fr-FR" dirty="0" smtClean="0"/>
              <a:t>Suivre un itinéraire</a:t>
            </a:r>
          </a:p>
          <a:p>
            <a:pPr>
              <a:buFontTx/>
              <a:buChar char="-"/>
            </a:pPr>
            <a:r>
              <a:rPr lang="fr-FR" dirty="0" smtClean="0"/>
              <a:t>Retrouver des indices ….</a:t>
            </a:r>
          </a:p>
          <a:p>
            <a:pPr>
              <a:buFontTx/>
              <a:buChar char="-"/>
            </a:pPr>
            <a:endParaRPr lang="fr-FR" dirty="0"/>
          </a:p>
          <a:p>
            <a:endParaRPr lang="fr-FR" dirty="0"/>
          </a:p>
        </p:txBody>
      </p:sp>
      <p:sp>
        <p:nvSpPr>
          <p:cNvPr id="4" name="Flèche courbée vers la gauche 3">
            <a:hlinkClick r:id="rId2" action="ppaction://hlinksldjump"/>
          </p:cNvPr>
          <p:cNvSpPr/>
          <p:nvPr/>
        </p:nvSpPr>
        <p:spPr>
          <a:xfrm>
            <a:off x="6876256" y="5229200"/>
            <a:ext cx="504056" cy="936104"/>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Tree>
    <p:extLst>
      <p:ext uri="{BB962C8B-B14F-4D97-AF65-F5344CB8AC3E}">
        <p14:creationId xmlns:p14="http://schemas.microsoft.com/office/powerpoint/2010/main" val="368702414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55576" y="1988840"/>
            <a:ext cx="7920880" cy="2123658"/>
          </a:xfrm>
          <a:prstGeom prst="rect">
            <a:avLst/>
          </a:prstGeom>
        </p:spPr>
        <p:txBody>
          <a:bodyPr wrap="square">
            <a:spAutoFit/>
          </a:bodyPr>
          <a:lstStyle/>
          <a:p>
            <a:r>
              <a:rPr lang="fr-FR" sz="3600" b="1" u="sng" dirty="0"/>
              <a:t>Une situation de référence : </a:t>
            </a:r>
            <a:endParaRPr lang="fr-FR" sz="3600" b="1" u="sng" dirty="0" smtClean="0"/>
          </a:p>
          <a:p>
            <a:pPr algn="just"/>
            <a:r>
              <a:rPr lang="fr-FR" sz="3200" dirty="0">
                <a:solidFill>
                  <a:schemeClr val="accent1"/>
                </a:solidFill>
                <a:latin typeface="+mj-lt"/>
                <a:ea typeface="+mj-ea"/>
                <a:cs typeface="+mj-cs"/>
              </a:rPr>
              <a:t>c’est une situation complexe, qui pose problème dans sa totalité pour savoir où on en est.</a:t>
            </a:r>
          </a:p>
        </p:txBody>
      </p:sp>
      <p:sp>
        <p:nvSpPr>
          <p:cNvPr id="3" name="Flèche courbée vers la gauche 2">
            <a:hlinkClick r:id="rId2" action="ppaction://hlinksldjump"/>
          </p:cNvPr>
          <p:cNvSpPr/>
          <p:nvPr/>
        </p:nvSpPr>
        <p:spPr>
          <a:xfrm>
            <a:off x="6876256" y="4725144"/>
            <a:ext cx="731520" cy="1216152"/>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Tree>
    <p:extLst>
      <p:ext uri="{BB962C8B-B14F-4D97-AF65-F5344CB8AC3E}">
        <p14:creationId xmlns:p14="http://schemas.microsoft.com/office/powerpoint/2010/main" val="41005876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Les </a:t>
            </a:r>
            <a:r>
              <a:rPr lang="fr-FR" dirty="0" err="1" smtClean="0"/>
              <a:t>idées-forces</a:t>
            </a:r>
            <a:endParaRPr lang="fr-FR" dirty="0"/>
          </a:p>
        </p:txBody>
      </p:sp>
      <p:sp>
        <p:nvSpPr>
          <p:cNvPr id="3" name="Espace réservé du contenu 2"/>
          <p:cNvSpPr>
            <a:spLocks noGrp="1"/>
          </p:cNvSpPr>
          <p:nvPr>
            <p:ph idx="1"/>
          </p:nvPr>
        </p:nvSpPr>
        <p:spPr/>
        <p:txBody>
          <a:bodyPr>
            <a:normAutofit/>
          </a:bodyPr>
          <a:lstStyle/>
          <a:p>
            <a:pPr algn="just"/>
            <a:r>
              <a:rPr lang="fr-FR" dirty="0" smtClean="0"/>
              <a:t>penser l’organisation matérielle et humaine ainsi que les consignes pour permettre un temps optimal de pratique.</a:t>
            </a:r>
          </a:p>
          <a:p>
            <a:pPr algn="just"/>
            <a:r>
              <a:rPr lang="fr-FR" dirty="0" smtClean="0"/>
              <a:t>analyser simultanément le dispositif en termes d’apprentissages moteurs, de maîtrise de la langue et de socialisation.</a:t>
            </a:r>
          </a:p>
          <a:p>
            <a:pPr algn="just"/>
            <a:r>
              <a:rPr lang="fr-FR" dirty="0" smtClean="0"/>
              <a:t>tenir </a:t>
            </a:r>
            <a:r>
              <a:rPr lang="fr-FR" dirty="0"/>
              <a:t>compte des différences entre enfants d’un même niveau de classe.</a:t>
            </a:r>
          </a:p>
          <a:p>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71600" y="1628800"/>
            <a:ext cx="7560840" cy="2123658"/>
          </a:xfrm>
          <a:prstGeom prst="rect">
            <a:avLst/>
          </a:prstGeom>
        </p:spPr>
        <p:txBody>
          <a:bodyPr wrap="square">
            <a:spAutoFit/>
          </a:bodyPr>
          <a:lstStyle/>
          <a:p>
            <a:pPr lvl="0" algn="just"/>
            <a:r>
              <a:rPr lang="fr-FR" sz="3600" b="1" u="sng" dirty="0">
                <a:solidFill>
                  <a:prstClr val="black"/>
                </a:solidFill>
                <a:latin typeface="Calibri"/>
              </a:rPr>
              <a:t>Une situation d’apprentissage </a:t>
            </a:r>
            <a:r>
              <a:rPr lang="fr-FR" sz="3600" u="sng" dirty="0">
                <a:solidFill>
                  <a:prstClr val="black"/>
                </a:solidFill>
                <a:latin typeface="Calibri"/>
              </a:rPr>
              <a:t>:</a:t>
            </a:r>
            <a:r>
              <a:rPr lang="fr-FR" sz="3600" dirty="0">
                <a:solidFill>
                  <a:prstClr val="black"/>
                </a:solidFill>
                <a:latin typeface="Calibri"/>
              </a:rPr>
              <a:t> </a:t>
            </a:r>
            <a:endParaRPr lang="fr-FR" sz="3600" dirty="0" smtClean="0">
              <a:solidFill>
                <a:prstClr val="black"/>
              </a:solidFill>
              <a:latin typeface="Calibri"/>
            </a:endParaRPr>
          </a:p>
          <a:p>
            <a:pPr lvl="0" algn="just"/>
            <a:r>
              <a:rPr lang="fr-FR" sz="3200" dirty="0">
                <a:solidFill>
                  <a:schemeClr val="accent1"/>
                </a:solidFill>
                <a:latin typeface="+mj-lt"/>
                <a:ea typeface="+mj-ea"/>
                <a:cs typeface="+mj-cs"/>
              </a:rPr>
              <a:t>les situations proposées permettent d’expérimenter, de s’exercer, de progresser, de diversifier</a:t>
            </a:r>
          </a:p>
        </p:txBody>
      </p:sp>
      <p:sp>
        <p:nvSpPr>
          <p:cNvPr id="3" name="Flèche courbée vers la gauche 2">
            <a:hlinkClick r:id="rId2" action="ppaction://hlinksldjump"/>
          </p:cNvPr>
          <p:cNvSpPr/>
          <p:nvPr/>
        </p:nvSpPr>
        <p:spPr>
          <a:xfrm>
            <a:off x="6804248" y="4869160"/>
            <a:ext cx="731520" cy="1216152"/>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Tree>
    <p:extLst>
      <p:ext uri="{BB962C8B-B14F-4D97-AF65-F5344CB8AC3E}">
        <p14:creationId xmlns:p14="http://schemas.microsoft.com/office/powerpoint/2010/main" val="299997412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idx="4294967295"/>
          </p:nvPr>
        </p:nvSpPr>
        <p:spPr>
          <a:xfrm>
            <a:off x="899592" y="1340768"/>
            <a:ext cx="7632848" cy="5032576"/>
          </a:xfrm>
        </p:spPr>
        <p:txBody>
          <a:bodyPr>
            <a:normAutofit fontScale="90000"/>
          </a:bodyPr>
          <a:lstStyle/>
          <a:p>
            <a:r>
              <a:rPr lang="fr-FR" b="1" u="sng" dirty="0">
                <a:solidFill>
                  <a:prstClr val="black"/>
                </a:solidFill>
                <a:latin typeface="Calibri"/>
                <a:ea typeface="+mn-ea"/>
                <a:cs typeface="+mn-cs"/>
              </a:rPr>
              <a:t>Mises en </a:t>
            </a:r>
            <a:r>
              <a:rPr lang="fr-FR" b="1" u="sng" dirty="0" smtClean="0">
                <a:solidFill>
                  <a:prstClr val="black"/>
                </a:solidFill>
                <a:latin typeface="Calibri"/>
                <a:ea typeface="+mn-ea"/>
                <a:cs typeface="+mn-cs"/>
              </a:rPr>
              <a:t>disponibilité:</a:t>
            </a:r>
            <a:r>
              <a:rPr lang="fr-FR" sz="2000" b="1" u="sng" dirty="0" smtClean="0">
                <a:solidFill>
                  <a:prstClr val="black"/>
                </a:solidFill>
                <a:latin typeface="Calibri"/>
                <a:ea typeface="+mn-ea"/>
                <a:cs typeface="+mn-cs"/>
              </a:rPr>
              <a:t/>
            </a:r>
            <a:br>
              <a:rPr lang="fr-FR" sz="2000" b="1" u="sng" dirty="0" smtClean="0">
                <a:solidFill>
                  <a:prstClr val="black"/>
                </a:solidFill>
                <a:latin typeface="Calibri"/>
                <a:ea typeface="+mn-ea"/>
                <a:cs typeface="+mn-cs"/>
              </a:rPr>
            </a:br>
            <a:r>
              <a:rPr lang="fr-FR" sz="2000" dirty="0"/>
              <a:t>Cette phase à pour but de préparer l’élève à la séance d’EPS d’un point de vue physique, social et cognitif.</a:t>
            </a:r>
            <a:r>
              <a:rPr lang="fr-FR" sz="2000" dirty="0" smtClean="0">
                <a:solidFill>
                  <a:prstClr val="black"/>
                </a:solidFill>
                <a:latin typeface="Calibri"/>
                <a:ea typeface="+mn-ea"/>
                <a:cs typeface="+mn-cs"/>
              </a:rPr>
              <a:t/>
            </a:r>
            <a:br>
              <a:rPr lang="fr-FR" sz="2000" dirty="0" smtClean="0">
                <a:solidFill>
                  <a:prstClr val="black"/>
                </a:solidFill>
                <a:latin typeface="Calibri"/>
                <a:ea typeface="+mn-ea"/>
                <a:cs typeface="+mn-cs"/>
              </a:rPr>
            </a:br>
            <a:r>
              <a:rPr lang="fr-FR" sz="2000" dirty="0" smtClean="0"/>
              <a:t>En </a:t>
            </a:r>
            <a:r>
              <a:rPr lang="fr-FR" sz="2000" dirty="0"/>
              <a:t>course d’orientation, il s’agit de prendre des repères, de respecter des règles du jeu liées à l’espace, aux autres, à la sécurité, </a:t>
            </a:r>
            <a:r>
              <a:rPr lang="fr-FR" sz="2000" dirty="0" smtClean="0"/>
              <a:t>… .</a:t>
            </a:r>
            <a:br>
              <a:rPr lang="fr-FR" sz="2000" dirty="0" smtClean="0"/>
            </a:br>
            <a:r>
              <a:rPr lang="fr-FR" sz="2000" dirty="0"/>
              <a:t/>
            </a:r>
            <a:br>
              <a:rPr lang="fr-FR" sz="2000" dirty="0"/>
            </a:br>
            <a:r>
              <a:rPr lang="fr-FR" sz="2000" dirty="0" smtClean="0"/>
              <a:t>- rendre </a:t>
            </a:r>
            <a:r>
              <a:rPr lang="fr-FR" sz="2000" dirty="0"/>
              <a:t>le corps disponible : concentration sur soi, préparer son corps à la pratique, découvrir et se centrer</a:t>
            </a:r>
            <a:r>
              <a:rPr lang="fr-FR" sz="2000" b="1" dirty="0"/>
              <a:t> </a:t>
            </a:r>
            <a:r>
              <a:rPr lang="fr-FR" sz="2000" dirty="0"/>
              <a:t>sur les sensations, les possibles de son corps</a:t>
            </a:r>
            <a:r>
              <a:rPr lang="fr-FR" sz="2000" dirty="0" smtClean="0"/>
              <a:t>…</a:t>
            </a:r>
            <a:br>
              <a:rPr lang="fr-FR" sz="2000" dirty="0" smtClean="0"/>
            </a:br>
            <a:r>
              <a:rPr lang="fr-FR" sz="2000" dirty="0"/>
              <a:t/>
            </a:r>
            <a:br>
              <a:rPr lang="fr-FR" sz="2000" dirty="0"/>
            </a:br>
            <a:r>
              <a:rPr lang="fr-FR" sz="2000" dirty="0" smtClean="0"/>
              <a:t>- se </a:t>
            </a:r>
            <a:r>
              <a:rPr lang="fr-FR" sz="2000" dirty="0"/>
              <a:t>rendre disponible aux autres : coopérer, se préparer progressivement à travailler avec les autres (futur partenaire</a:t>
            </a:r>
            <a:r>
              <a:rPr lang="fr-FR" sz="2000" dirty="0" smtClean="0"/>
              <a:t>)</a:t>
            </a:r>
            <a:br>
              <a:rPr lang="fr-FR" sz="2000" dirty="0" smtClean="0"/>
            </a:br>
            <a:r>
              <a:rPr lang="fr-FR" sz="2000" dirty="0" smtClean="0"/>
              <a:t> </a:t>
            </a:r>
            <a:r>
              <a:rPr lang="fr-FR" sz="2000" dirty="0"/>
              <a:t/>
            </a:r>
            <a:br>
              <a:rPr lang="fr-FR" sz="2000" dirty="0"/>
            </a:br>
            <a:r>
              <a:rPr lang="fr-FR" sz="2000" dirty="0" smtClean="0"/>
              <a:t>- se </a:t>
            </a:r>
            <a:r>
              <a:rPr lang="fr-FR" sz="2000" dirty="0"/>
              <a:t>rendre disponible mentalement à ce qui va suivre dans la séance : </a:t>
            </a:r>
            <a:br>
              <a:rPr lang="fr-FR" sz="2000" dirty="0"/>
            </a:br>
            <a:r>
              <a:rPr lang="fr-FR" sz="2000" dirty="0" smtClean="0"/>
              <a:t>	- prendre </a:t>
            </a:r>
            <a:r>
              <a:rPr lang="fr-FR" sz="2000" dirty="0"/>
              <a:t>des repères dans l’espace</a:t>
            </a:r>
            <a:br>
              <a:rPr lang="fr-FR" sz="2000" dirty="0"/>
            </a:br>
            <a:r>
              <a:rPr lang="fr-FR" sz="2000" dirty="0" smtClean="0"/>
              <a:t>	- décoder</a:t>
            </a:r>
            <a:r>
              <a:rPr lang="fr-FR" sz="2000" dirty="0"/>
              <a:t/>
            </a:r>
            <a:br>
              <a:rPr lang="fr-FR" sz="2000" dirty="0"/>
            </a:br>
            <a:r>
              <a:rPr lang="fr-FR" sz="2000" dirty="0" smtClean="0"/>
              <a:t> 	</a:t>
            </a:r>
            <a:r>
              <a:rPr lang="fr-FR" sz="2000" dirty="0" smtClean="0"/>
              <a:t>- gérer </a:t>
            </a:r>
            <a:r>
              <a:rPr lang="fr-FR" sz="2000" dirty="0"/>
              <a:t>sa </a:t>
            </a:r>
            <a:r>
              <a:rPr lang="fr-FR" sz="2000" dirty="0" smtClean="0"/>
              <a:t>sécurité</a:t>
            </a:r>
            <a:endParaRPr lang="fr-FR" sz="3600" b="1" u="sng" dirty="0">
              <a:solidFill>
                <a:prstClr val="black"/>
              </a:solidFill>
              <a:latin typeface="Calibri"/>
              <a:ea typeface="+mn-ea"/>
              <a:cs typeface="+mn-cs"/>
            </a:endParaRPr>
          </a:p>
        </p:txBody>
      </p:sp>
      <p:sp>
        <p:nvSpPr>
          <p:cNvPr id="3" name="Flèche courbée vers la gauche 2">
            <a:hlinkClick r:id="rId3" action="ppaction://hlinksldjump"/>
          </p:cNvPr>
          <p:cNvSpPr/>
          <p:nvPr/>
        </p:nvSpPr>
        <p:spPr>
          <a:xfrm>
            <a:off x="7740352" y="5229200"/>
            <a:ext cx="731520" cy="1216152"/>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Tree>
    <p:extLst>
      <p:ext uri="{BB962C8B-B14F-4D97-AF65-F5344CB8AC3E}">
        <p14:creationId xmlns:p14="http://schemas.microsoft.com/office/powerpoint/2010/main" val="49145470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a:bodyPr>
          <a:lstStyle/>
          <a:p>
            <a:pPr algn="just"/>
            <a:r>
              <a:rPr lang="fr-FR" dirty="0" smtClean="0"/>
              <a:t>prévoir les supports matériels concrets qui ancrent les situations langagières (langage d’évocation).</a:t>
            </a:r>
          </a:p>
          <a:p>
            <a:pPr algn="just"/>
            <a:r>
              <a:rPr lang="fr-FR" dirty="0" smtClean="0"/>
              <a:t>créer du sens pour les élèves à travers le projet interdisciplinaire.</a:t>
            </a:r>
          </a:p>
          <a:p>
            <a:pPr algn="just"/>
            <a:r>
              <a:rPr lang="fr-FR" dirty="0" smtClean="0"/>
              <a:t>Proposer une mise en œuvre progressive au sein de l’école</a:t>
            </a:r>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vert="horz" wrap="square" lIns="91440" tIns="45720" rIns="91440" bIns="45720" numCol="1" anchor="t" anchorCtr="0" compatLnSpc="1">
            <a:prstTxWarp prst="textNoShape">
              <a:avLst/>
            </a:prstTxWarp>
            <a:normAutofit fontScale="90000"/>
          </a:bodyPr>
          <a:lstStyle/>
          <a:p>
            <a:pPr>
              <a:defRPr/>
            </a:pPr>
            <a:r>
              <a:rPr lang="fr-FR" altLang="fr-FR" dirty="0" smtClean="0">
                <a:ea typeface="ＭＳ Ｐゴシック" pitchFamily="34" charset="-128"/>
              </a:rPr>
              <a:t>Plan de l</a:t>
            </a:r>
            <a:r>
              <a:rPr lang="ja-JP" altLang="fr-FR" dirty="0" smtClean="0">
                <a:ea typeface="ＭＳ Ｐゴシック" pitchFamily="34" charset="-128"/>
              </a:rPr>
              <a:t>’</a:t>
            </a:r>
            <a:r>
              <a:rPr lang="fr-FR" altLang="ja-JP" dirty="0" smtClean="0">
                <a:ea typeface="ＭＳ Ｐゴシック" pitchFamily="34" charset="-128"/>
              </a:rPr>
              <a:t>animation « Jeux d’orientation et langage »</a:t>
            </a:r>
            <a:endParaRPr lang="fr-FR" altLang="fr-FR" dirty="0" smtClean="0">
              <a:ea typeface="ＭＳ Ｐゴシック" pitchFamily="34" charset="-128"/>
            </a:endParaRPr>
          </a:p>
        </p:txBody>
      </p:sp>
      <p:sp>
        <p:nvSpPr>
          <p:cNvPr id="3" name="Espace réservé du contenu 2"/>
          <p:cNvSpPr>
            <a:spLocks noGrp="1"/>
          </p:cNvSpPr>
          <p:nvPr>
            <p:ph idx="1"/>
          </p:nvPr>
        </p:nvSpPr>
        <p:spPr>
          <a:xfrm>
            <a:off x="191861" y="2348880"/>
            <a:ext cx="8653224" cy="3747120"/>
          </a:xfrm>
        </p:spPr>
        <p:txBody>
          <a:bodyPr vert="horz" wrap="square" lIns="91440" tIns="45720" rIns="91440" bIns="45720" numCol="1" anchor="t" anchorCtr="0" compatLnSpc="1">
            <a:prstTxWarp prst="textNoShape">
              <a:avLst/>
            </a:prstTxWarp>
          </a:bodyPr>
          <a:lstStyle/>
          <a:p>
            <a:pPr lvl="1">
              <a:defRPr/>
            </a:pPr>
            <a:r>
              <a:rPr lang="fr-FR" altLang="fr-FR" dirty="0" smtClean="0">
                <a:ea typeface="ＭＳ Ｐゴシック" pitchFamily="34" charset="-128"/>
              </a:rPr>
              <a:t>Vivre des situations</a:t>
            </a:r>
          </a:p>
          <a:p>
            <a:pPr lvl="1">
              <a:defRPr/>
            </a:pPr>
            <a:endParaRPr lang="fr-FR" altLang="fr-FR" dirty="0" smtClean="0">
              <a:ea typeface="ＭＳ Ｐゴシック" pitchFamily="34" charset="-128"/>
            </a:endParaRPr>
          </a:p>
          <a:p>
            <a:pPr lvl="1">
              <a:defRPr/>
            </a:pPr>
            <a:r>
              <a:rPr lang="fr-FR" altLang="fr-FR" dirty="0" smtClean="0">
                <a:ea typeface="ＭＳ Ｐゴシック" pitchFamily="34" charset="-128"/>
              </a:rPr>
              <a:t>Cadre institutionnel : programmes, </a:t>
            </a:r>
            <a:r>
              <a:rPr lang="fr-FR" altLang="ja-JP" dirty="0" smtClean="0">
                <a:ea typeface="ＭＳ Ｐゴシック" pitchFamily="34" charset="-128"/>
              </a:rPr>
              <a:t>sécurité</a:t>
            </a:r>
          </a:p>
          <a:p>
            <a:pPr>
              <a:defRPr/>
            </a:pPr>
            <a:endParaRPr lang="fr-FR" altLang="fr-FR" dirty="0" smtClean="0">
              <a:ea typeface="ＭＳ Ｐゴシック" pitchFamily="34" charset="-128"/>
            </a:endParaRPr>
          </a:p>
          <a:p>
            <a:pPr lvl="1">
              <a:defRPr/>
            </a:pPr>
            <a:r>
              <a:rPr lang="fr-FR" altLang="fr-FR" dirty="0" smtClean="0">
                <a:ea typeface="ＭＳ Ｐゴシック" pitchFamily="34" charset="-128"/>
              </a:rPr>
              <a:t>Eléments de progression en EPS</a:t>
            </a:r>
          </a:p>
          <a:p>
            <a:pPr marL="365760" lvl="1" indent="0">
              <a:buNone/>
              <a:defRPr/>
            </a:pPr>
            <a:endParaRPr lang="fr-FR" altLang="fr-FR" dirty="0" smtClean="0">
              <a:ea typeface="ＭＳ Ｐゴシック" pitchFamily="34" charset="-128"/>
            </a:endParaRPr>
          </a:p>
          <a:p>
            <a:pPr lvl="1">
              <a:defRPr/>
            </a:pPr>
            <a:r>
              <a:rPr lang="fr-FR" altLang="fr-FR" dirty="0" smtClean="0">
                <a:ea typeface="ＭＳ Ｐゴシック" pitchFamily="34" charset="-128"/>
              </a:rPr>
              <a:t>Pistes interdisciplinaires</a:t>
            </a:r>
          </a:p>
          <a:p>
            <a:pPr lvl="1">
              <a:defRPr/>
            </a:pPr>
            <a:endParaRPr lang="fr-FR" altLang="fr-FR" dirty="0" smtClean="0">
              <a:ea typeface="ＭＳ Ｐゴシック" pitchFamily="34" charset="-128"/>
            </a:endParaRPr>
          </a:p>
          <a:p>
            <a:pPr lvl="1">
              <a:defRPr/>
            </a:pPr>
            <a:r>
              <a:rPr lang="fr-FR" altLang="fr-FR" dirty="0" smtClean="0">
                <a:ea typeface="ＭＳ Ｐゴシック" pitchFamily="34" charset="-128"/>
              </a:rPr>
              <a:t>L’évaluation</a:t>
            </a:r>
          </a:p>
          <a:p>
            <a:pPr>
              <a:defRPr/>
            </a:pPr>
            <a:endParaRPr lang="fr-FR" altLang="fr-FR" dirty="0" smtClean="0">
              <a:ea typeface="ＭＳ Ｐゴシック" pitchFamily="34" charset="-128"/>
            </a:endParaRPr>
          </a:p>
        </p:txBody>
      </p:sp>
    </p:spTree>
    <p:extLst>
      <p:ext uri="{BB962C8B-B14F-4D97-AF65-F5344CB8AC3E}">
        <p14:creationId xmlns:p14="http://schemas.microsoft.com/office/powerpoint/2010/main" val="327402931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t>Cadre </a:t>
            </a:r>
            <a:r>
              <a:rPr lang="fr-FR" dirty="0" smtClean="0"/>
              <a:t>institutionnel</a:t>
            </a:r>
            <a:r>
              <a:rPr lang="fr-FR" dirty="0"/>
              <a:t/>
            </a:r>
            <a:br>
              <a:rPr lang="fr-FR" dirty="0"/>
            </a:br>
            <a:endParaRPr lang="fr-FR" dirty="0"/>
          </a:p>
        </p:txBody>
      </p:sp>
      <p:sp>
        <p:nvSpPr>
          <p:cNvPr id="3" name="Espace réservé du contenu 2"/>
          <p:cNvSpPr>
            <a:spLocks noGrp="1"/>
          </p:cNvSpPr>
          <p:nvPr>
            <p:ph idx="1"/>
          </p:nvPr>
        </p:nvSpPr>
        <p:spPr>
          <a:xfrm>
            <a:off x="1043492" y="1628800"/>
            <a:ext cx="6777317" cy="4203829"/>
          </a:xfrm>
        </p:spPr>
        <p:txBody>
          <a:bodyPr>
            <a:normAutofit/>
          </a:bodyPr>
          <a:lstStyle/>
          <a:p>
            <a:r>
              <a:rPr lang="fr-FR" dirty="0" smtClean="0"/>
              <a:t>Programmes </a:t>
            </a:r>
            <a:r>
              <a:rPr lang="fr-FR" dirty="0"/>
              <a:t>de l’école maternelle: BO n°2 du 26 mars 2015</a:t>
            </a:r>
          </a:p>
          <a:p>
            <a:endParaRPr lang="fr-FR" dirty="0" smtClean="0"/>
          </a:p>
        </p:txBody>
      </p:sp>
      <p:graphicFrame>
        <p:nvGraphicFramePr>
          <p:cNvPr id="4" name="Tableau 3"/>
          <p:cNvGraphicFramePr>
            <a:graphicFrameLocks noGrp="1"/>
          </p:cNvGraphicFramePr>
          <p:nvPr>
            <p:extLst>
              <p:ext uri="{D42A27DB-BD31-4B8C-83A1-F6EECF244321}">
                <p14:modId xmlns:p14="http://schemas.microsoft.com/office/powerpoint/2010/main" val="2680773329"/>
              </p:ext>
            </p:extLst>
          </p:nvPr>
        </p:nvGraphicFramePr>
        <p:xfrm>
          <a:off x="899592" y="2636912"/>
          <a:ext cx="7200799" cy="3662934"/>
        </p:xfrm>
        <a:graphic>
          <a:graphicData uri="http://schemas.openxmlformats.org/drawingml/2006/table">
            <a:tbl>
              <a:tblPr firstRow="1" firstCol="1" bandRow="1">
                <a:tableStyleId>{5C22544A-7EE6-4342-B048-85BDC9FD1C3A}</a:tableStyleId>
              </a:tblPr>
              <a:tblGrid>
                <a:gridCol w="1028274"/>
                <a:gridCol w="4300317"/>
                <a:gridCol w="1872208"/>
              </a:tblGrid>
              <a:tr h="191901">
                <a:tc gridSpan="3">
                  <a:txBody>
                    <a:bodyPr/>
                    <a:lstStyle/>
                    <a:p>
                      <a:pPr algn="ctr">
                        <a:lnSpc>
                          <a:spcPct val="115000"/>
                        </a:lnSpc>
                        <a:spcAft>
                          <a:spcPts val="0"/>
                        </a:spcAft>
                      </a:pPr>
                      <a:r>
                        <a:rPr lang="fr-FR" sz="1100" dirty="0">
                          <a:effectLst/>
                        </a:rPr>
                        <a:t>Adapter ses équilibres et ses déplacements à des environnements ou des contraintes variés</a:t>
                      </a:r>
                      <a:endParaRPr lang="fr-FR" sz="900" dirty="0">
                        <a:effectLst/>
                        <a:latin typeface="Calibri"/>
                        <a:ea typeface="Calibri"/>
                        <a:cs typeface="Times New Roman"/>
                      </a:endParaRPr>
                    </a:p>
                  </a:txBody>
                  <a:tcPr marL="58920" marR="58920" marT="0" marB="0" anchor="ctr">
                    <a:lnB w="12700" cap="flat" cmpd="sng" algn="ctr">
                      <a:solidFill>
                        <a:schemeClr val="tx1"/>
                      </a:solidFill>
                      <a:prstDash val="solid"/>
                      <a:round/>
                      <a:headEnd type="none" w="med" len="med"/>
                      <a:tailEnd type="none" w="med" len="med"/>
                    </a:lnB>
                  </a:tcPr>
                </a:tc>
                <a:tc hMerge="1">
                  <a:txBody>
                    <a:bodyPr/>
                    <a:lstStyle/>
                    <a:p>
                      <a:endParaRPr lang="fr-FR"/>
                    </a:p>
                  </a:txBody>
                  <a:tcPr/>
                </a:tc>
                <a:tc hMerge="1">
                  <a:txBody>
                    <a:bodyPr/>
                    <a:lstStyle/>
                    <a:p>
                      <a:endParaRPr lang="fr-FR"/>
                    </a:p>
                  </a:txBody>
                  <a:tcPr/>
                </a:tc>
              </a:tr>
              <a:tr h="1700992">
                <a:tc>
                  <a:txBody>
                    <a:bodyPr/>
                    <a:lstStyle/>
                    <a:p>
                      <a:pPr algn="ctr">
                        <a:lnSpc>
                          <a:spcPct val="115000"/>
                        </a:lnSpc>
                        <a:spcAft>
                          <a:spcPts val="0"/>
                        </a:spcAft>
                      </a:pPr>
                      <a:r>
                        <a:rPr lang="fr-FR" sz="1000" dirty="0" smtClean="0">
                          <a:effectLst/>
                        </a:rPr>
                        <a:t>Ce </a:t>
                      </a:r>
                      <a:r>
                        <a:rPr lang="fr-FR" sz="1000" dirty="0">
                          <a:effectLst/>
                        </a:rPr>
                        <a:t>à quoi l’élève doit accéder</a:t>
                      </a:r>
                      <a:endParaRPr lang="fr-FR" sz="1000" dirty="0">
                        <a:effectLst/>
                        <a:latin typeface="Calibri"/>
                        <a:ea typeface="Calibri"/>
                        <a:cs typeface="Times New Roman"/>
                      </a:endParaRPr>
                    </a:p>
                  </a:txBody>
                  <a:tcPr marL="58920" marR="5892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42900" lvl="0" indent="-342900">
                        <a:lnSpc>
                          <a:spcPct val="115000"/>
                        </a:lnSpc>
                        <a:spcAft>
                          <a:spcPts val="0"/>
                        </a:spcAft>
                        <a:buFont typeface="Wingdings"/>
                        <a:buChar char=""/>
                        <a:tabLst>
                          <a:tab pos="187960" algn="l"/>
                        </a:tabLst>
                      </a:pPr>
                      <a:r>
                        <a:rPr lang="fr-FR" sz="900" dirty="0">
                          <a:ln>
                            <a:solidFill>
                              <a:srgbClr val="92D050"/>
                            </a:solidFill>
                          </a:ln>
                          <a:solidFill>
                            <a:schemeClr val="accent1"/>
                          </a:solidFill>
                          <a:effectLst/>
                        </a:rPr>
                        <a:t>conquérir des espaces nouveaux ou s'engager dans des environnements inconnus </a:t>
                      </a:r>
                    </a:p>
                    <a:p>
                      <a:pPr marL="342900" lvl="0" indent="-342900">
                        <a:lnSpc>
                          <a:spcPct val="115000"/>
                        </a:lnSpc>
                        <a:spcAft>
                          <a:spcPts val="0"/>
                        </a:spcAft>
                        <a:buFont typeface="Wingdings"/>
                        <a:buChar char=""/>
                        <a:tabLst>
                          <a:tab pos="187960" algn="l"/>
                        </a:tabLst>
                      </a:pPr>
                      <a:r>
                        <a:rPr lang="fr-FR" sz="900" dirty="0">
                          <a:ln>
                            <a:solidFill>
                              <a:srgbClr val="92D050"/>
                            </a:solidFill>
                          </a:ln>
                          <a:solidFill>
                            <a:schemeClr val="accent1"/>
                          </a:solidFill>
                          <a:effectLst/>
                        </a:rPr>
                        <a:t>découvrir ses possibilités</a:t>
                      </a:r>
                    </a:p>
                    <a:p>
                      <a:pPr marL="342900" lvl="0" indent="-342900">
                        <a:lnSpc>
                          <a:spcPct val="115000"/>
                        </a:lnSpc>
                        <a:spcAft>
                          <a:spcPts val="0"/>
                        </a:spcAft>
                        <a:buFont typeface="Wingdings"/>
                        <a:buChar char=""/>
                        <a:tabLst>
                          <a:tab pos="187960" algn="l"/>
                        </a:tabLst>
                      </a:pPr>
                      <a:r>
                        <a:rPr lang="fr-FR" sz="900" dirty="0">
                          <a:ln>
                            <a:solidFill>
                              <a:srgbClr val="92D050"/>
                            </a:solidFill>
                          </a:ln>
                          <a:solidFill>
                            <a:schemeClr val="accent1"/>
                          </a:solidFill>
                          <a:effectLst/>
                        </a:rPr>
                        <a:t>explorer et étendre (repousser) ses limites </a:t>
                      </a:r>
                    </a:p>
                    <a:p>
                      <a:pPr marL="342900" lvl="0" indent="-342900">
                        <a:lnSpc>
                          <a:spcPct val="115000"/>
                        </a:lnSpc>
                        <a:spcAft>
                          <a:spcPts val="0"/>
                        </a:spcAft>
                        <a:buFont typeface="Wingdings"/>
                        <a:buChar char=""/>
                        <a:tabLst>
                          <a:tab pos="187960" algn="l"/>
                        </a:tabLst>
                      </a:pPr>
                      <a:r>
                        <a:rPr lang="fr-FR" sz="900" dirty="0">
                          <a:effectLst/>
                        </a:rPr>
                        <a:t>mettre en jeu des conduites motrices inhabituelles (escalader, se suspendre, ramper...)</a:t>
                      </a:r>
                    </a:p>
                    <a:p>
                      <a:pPr marL="342900" lvl="0" indent="-342900">
                        <a:lnSpc>
                          <a:spcPct val="115000"/>
                        </a:lnSpc>
                        <a:spcAft>
                          <a:spcPts val="0"/>
                        </a:spcAft>
                        <a:buFont typeface="Wingdings"/>
                        <a:buChar char=""/>
                        <a:tabLst>
                          <a:tab pos="187960" algn="l"/>
                        </a:tabLst>
                      </a:pPr>
                      <a:r>
                        <a:rPr lang="fr-FR" sz="900" dirty="0">
                          <a:effectLst/>
                        </a:rPr>
                        <a:t>développer de nouveaux équilibres (se renverser, rouler, se laisser flotter...)</a:t>
                      </a:r>
                    </a:p>
                    <a:p>
                      <a:pPr marL="342900" lvl="0" indent="-342900">
                        <a:lnSpc>
                          <a:spcPct val="115000"/>
                        </a:lnSpc>
                        <a:spcAft>
                          <a:spcPts val="0"/>
                        </a:spcAft>
                        <a:buFont typeface="Wingdings"/>
                        <a:buChar char=""/>
                        <a:tabLst>
                          <a:tab pos="187960" algn="l"/>
                        </a:tabLst>
                      </a:pPr>
                      <a:r>
                        <a:rPr lang="fr-FR" sz="900" b="0" dirty="0">
                          <a:ln>
                            <a:solidFill>
                              <a:srgbClr val="92D050"/>
                            </a:solidFill>
                          </a:ln>
                          <a:solidFill>
                            <a:schemeClr val="accent1"/>
                          </a:solidFill>
                          <a:effectLst/>
                        </a:rPr>
                        <a:t>découvrir des espaces inconnus ou caractérisés par leur incertitude (piscine, patinoire, parc, forêt...)</a:t>
                      </a:r>
                    </a:p>
                    <a:p>
                      <a:pPr marL="342900" lvl="0" indent="-342900">
                        <a:lnSpc>
                          <a:spcPct val="115000"/>
                        </a:lnSpc>
                        <a:spcAft>
                          <a:spcPts val="0"/>
                        </a:spcAft>
                        <a:buFont typeface="Wingdings"/>
                        <a:buChar char=""/>
                        <a:tabLst>
                          <a:tab pos="187960" algn="l"/>
                        </a:tabLst>
                      </a:pPr>
                      <a:r>
                        <a:rPr lang="fr-FR" sz="900" dirty="0">
                          <a:effectLst/>
                        </a:rPr>
                        <a:t> accéder à de nouveaux modes de déplacements</a:t>
                      </a:r>
                      <a:endParaRPr lang="fr-FR" sz="900" dirty="0">
                        <a:effectLst/>
                        <a:latin typeface="Calibri"/>
                        <a:ea typeface="Calibri"/>
                        <a:cs typeface="Times New Roman"/>
                      </a:endParaRPr>
                    </a:p>
                  </a:txBody>
                  <a:tcPr marL="58920" marR="5892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spcAft>
                          <a:spcPts val="1000"/>
                        </a:spcAft>
                      </a:pPr>
                      <a:r>
                        <a:rPr lang="fr-FR" sz="1000" b="1" dirty="0">
                          <a:solidFill>
                            <a:sysClr val="windowText" lastClr="000000"/>
                          </a:solidFill>
                          <a:effectLst/>
                        </a:rPr>
                        <a:t>Ce qui est attendu des enfants en fin d'école maternelle</a:t>
                      </a:r>
                    </a:p>
                    <a:p>
                      <a:pPr marL="342900" lvl="0" indent="-342900">
                        <a:lnSpc>
                          <a:spcPct val="115000"/>
                        </a:lnSpc>
                        <a:spcAft>
                          <a:spcPts val="0"/>
                        </a:spcAft>
                        <a:buFont typeface="Wingdings"/>
                        <a:buChar char=""/>
                        <a:tabLst>
                          <a:tab pos="187960" algn="l"/>
                        </a:tabLst>
                      </a:pPr>
                      <a:r>
                        <a:rPr lang="fr-FR" sz="900" dirty="0">
                          <a:effectLst/>
                        </a:rPr>
                        <a:t>Se déplacer avec aisance dans des environnements variés, naturels ou aménagés.</a:t>
                      </a:r>
                      <a:endParaRPr lang="fr-FR" sz="900" dirty="0">
                        <a:effectLst/>
                        <a:latin typeface="Calibri"/>
                        <a:ea typeface="Calibri"/>
                        <a:cs typeface="Times New Roman"/>
                      </a:endParaRPr>
                    </a:p>
                  </a:txBody>
                  <a:tcPr marL="58920" marR="5892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50000"/>
                      </a:schemeClr>
                    </a:solidFill>
                  </a:tcPr>
                </a:tc>
              </a:tr>
              <a:tr h="1700992">
                <a:tc>
                  <a:txBody>
                    <a:bodyPr/>
                    <a:lstStyle/>
                    <a:p>
                      <a:pPr algn="ctr">
                        <a:lnSpc>
                          <a:spcPct val="115000"/>
                        </a:lnSpc>
                        <a:spcAft>
                          <a:spcPts val="0"/>
                        </a:spcAft>
                      </a:pPr>
                      <a:r>
                        <a:rPr lang="fr-FR" sz="1000" dirty="0" smtClean="0">
                          <a:effectLst/>
                        </a:rPr>
                        <a:t>Ce </a:t>
                      </a:r>
                      <a:r>
                        <a:rPr lang="fr-FR" sz="1000" dirty="0">
                          <a:effectLst/>
                        </a:rPr>
                        <a:t>que l’enseignant doit mettre en place</a:t>
                      </a:r>
                      <a:endParaRPr lang="fr-FR" sz="1000" dirty="0">
                        <a:effectLst/>
                        <a:latin typeface="Calibri"/>
                        <a:ea typeface="Calibri"/>
                        <a:cs typeface="Times New Roman"/>
                      </a:endParaRPr>
                    </a:p>
                  </a:txBody>
                  <a:tcPr marL="58920" marR="5892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nSpc>
                          <a:spcPct val="115000"/>
                        </a:lnSpc>
                        <a:spcAft>
                          <a:spcPts val="0"/>
                        </a:spcAft>
                      </a:pPr>
                      <a:r>
                        <a:rPr lang="fr-FR" sz="900" dirty="0">
                          <a:effectLst/>
                        </a:rPr>
                        <a:t>- tenir compte de l’hétérogénéité : « certains ont besoin de temps  D'autres, au contraire, investissent d'emblée les propositions nouvelles sans appréhension mais également sans conscience des risques potentiels »</a:t>
                      </a:r>
                    </a:p>
                    <a:p>
                      <a:pPr>
                        <a:lnSpc>
                          <a:spcPct val="115000"/>
                        </a:lnSpc>
                        <a:spcAft>
                          <a:spcPts val="0"/>
                        </a:spcAft>
                      </a:pPr>
                      <a:r>
                        <a:rPr lang="fr-FR" sz="900" dirty="0">
                          <a:effectLst/>
                        </a:rPr>
                        <a:t>- donner du temps</a:t>
                      </a:r>
                    </a:p>
                    <a:p>
                      <a:pPr>
                        <a:lnSpc>
                          <a:spcPct val="115000"/>
                        </a:lnSpc>
                        <a:spcAft>
                          <a:spcPts val="0"/>
                        </a:spcAft>
                      </a:pPr>
                      <a:r>
                        <a:rPr lang="fr-FR" sz="900" dirty="0">
                          <a:effectLst/>
                        </a:rPr>
                        <a:t>- sécuriser </a:t>
                      </a:r>
                    </a:p>
                    <a:p>
                      <a:pPr>
                        <a:lnSpc>
                          <a:spcPct val="115000"/>
                        </a:lnSpc>
                        <a:spcAft>
                          <a:spcPts val="0"/>
                        </a:spcAft>
                      </a:pPr>
                      <a:r>
                        <a:rPr lang="fr-FR" sz="900" dirty="0">
                          <a:effectLst/>
                        </a:rPr>
                        <a:t>- situations qui leur permettent d'explorer et d'étendre (repousser) leurs limites </a:t>
                      </a:r>
                    </a:p>
                    <a:p>
                      <a:pPr>
                        <a:lnSpc>
                          <a:spcPct val="115000"/>
                        </a:lnSpc>
                        <a:spcAft>
                          <a:spcPts val="0"/>
                        </a:spcAft>
                      </a:pPr>
                      <a:r>
                        <a:rPr lang="fr-FR" sz="900" dirty="0">
                          <a:effectLst/>
                        </a:rPr>
                        <a:t>- situations pédagogiques dont le niveau de risque objectif est contrôlé par l'adulte</a:t>
                      </a:r>
                    </a:p>
                    <a:p>
                      <a:pPr>
                        <a:lnSpc>
                          <a:spcPct val="115000"/>
                        </a:lnSpc>
                        <a:spcAft>
                          <a:spcPts val="0"/>
                        </a:spcAft>
                      </a:pPr>
                      <a:r>
                        <a:rPr lang="fr-FR" sz="900" dirty="0">
                          <a:effectLst/>
                        </a:rPr>
                        <a:t>- Pour les enfants autour de quatre ans, (..) matériels sollicitant l'équilibre (patins, échasses...), permettant de nouveaux modes de déplacement (tricycles, draisiennes, vélos, trottinettes...)</a:t>
                      </a:r>
                    </a:p>
                    <a:p>
                      <a:pPr>
                        <a:lnSpc>
                          <a:spcPct val="115000"/>
                        </a:lnSpc>
                        <a:spcAft>
                          <a:spcPts val="0"/>
                        </a:spcAft>
                      </a:pPr>
                      <a:r>
                        <a:rPr lang="fr-FR" sz="900" dirty="0">
                          <a:effectLst/>
                        </a:rPr>
                        <a:t>- L’enseignant attire l'attention des enfants sur leur propre sécurité et celle des autres</a:t>
                      </a:r>
                    </a:p>
                    <a:p>
                      <a:pPr>
                        <a:lnSpc>
                          <a:spcPct val="115000"/>
                        </a:lnSpc>
                        <a:spcAft>
                          <a:spcPts val="0"/>
                        </a:spcAft>
                      </a:pPr>
                      <a:r>
                        <a:rPr lang="fr-FR" sz="900" dirty="0">
                          <a:effectLst/>
                        </a:rPr>
                        <a:t> </a:t>
                      </a:r>
                      <a:endParaRPr lang="fr-FR" sz="900" dirty="0">
                        <a:effectLst/>
                        <a:latin typeface="Calibri"/>
                        <a:ea typeface="Calibri"/>
                        <a:cs typeface="Times New Roman"/>
                      </a:endParaRPr>
                    </a:p>
                  </a:txBody>
                  <a:tcPr marL="58920" marR="5892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hMerge="1">
                  <a:txBody>
                    <a:bodyPr/>
                    <a:lstStyle/>
                    <a:p>
                      <a:endParaRPr lang="fr-FR"/>
                    </a:p>
                  </a:txBody>
                  <a:tcPr/>
                </a:tc>
              </a:tr>
            </a:tbl>
          </a:graphicData>
        </a:graphic>
      </p:graphicFrame>
    </p:spTree>
    <p:extLst>
      <p:ext uri="{BB962C8B-B14F-4D97-AF65-F5344CB8AC3E}">
        <p14:creationId xmlns:p14="http://schemas.microsoft.com/office/powerpoint/2010/main" val="63704699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83568" y="764704"/>
            <a:ext cx="7848872" cy="1143000"/>
          </a:xfrm>
        </p:spPr>
        <p:txBody>
          <a:bodyPr>
            <a:normAutofit fontScale="90000"/>
          </a:bodyPr>
          <a:lstStyle/>
          <a:p>
            <a:r>
              <a:rPr lang="fr-FR" dirty="0" smtClean="0"/>
              <a:t>Documents d’accompagnement des programmes</a:t>
            </a:r>
            <a:endParaRPr lang="fr-FR" dirty="0"/>
          </a:p>
        </p:txBody>
      </p:sp>
      <p:graphicFrame>
        <p:nvGraphicFramePr>
          <p:cNvPr id="4" name="Tableau 3"/>
          <p:cNvGraphicFramePr>
            <a:graphicFrameLocks noGrp="1"/>
          </p:cNvGraphicFramePr>
          <p:nvPr>
            <p:extLst>
              <p:ext uri="{D42A27DB-BD31-4B8C-83A1-F6EECF244321}">
                <p14:modId xmlns:p14="http://schemas.microsoft.com/office/powerpoint/2010/main" val="903680145"/>
              </p:ext>
            </p:extLst>
          </p:nvPr>
        </p:nvGraphicFramePr>
        <p:xfrm>
          <a:off x="539552" y="1923674"/>
          <a:ext cx="7920880" cy="4710411"/>
        </p:xfrm>
        <a:graphic>
          <a:graphicData uri="http://schemas.openxmlformats.org/drawingml/2006/table">
            <a:tbl>
              <a:tblPr firstRow="1" firstCol="1" bandRow="1">
                <a:tableStyleId>{5C22544A-7EE6-4342-B048-85BDC9FD1C3A}</a:tableStyleId>
              </a:tblPr>
              <a:tblGrid>
                <a:gridCol w="2494831"/>
                <a:gridCol w="1808143"/>
                <a:gridCol w="1808953"/>
                <a:gridCol w="1808953"/>
              </a:tblGrid>
              <a:tr h="404724">
                <a:tc gridSpan="4">
                  <a:txBody>
                    <a:bodyPr/>
                    <a:lstStyle/>
                    <a:p>
                      <a:pPr algn="ctr">
                        <a:lnSpc>
                          <a:spcPct val="115000"/>
                        </a:lnSpc>
                        <a:spcAft>
                          <a:spcPts val="0"/>
                        </a:spcAft>
                      </a:pPr>
                      <a:r>
                        <a:rPr lang="fr-FR" sz="1200" dirty="0">
                          <a:effectLst/>
                        </a:rPr>
                        <a:t>Objectif n°2 : ADAPTER SES EQUILIBRES ET SES </a:t>
                      </a:r>
                      <a:r>
                        <a:rPr lang="fr-FR" sz="1200" dirty="0" smtClean="0">
                          <a:effectLst/>
                        </a:rPr>
                        <a:t>DEPLACEMENTS </a:t>
                      </a:r>
                      <a:r>
                        <a:rPr lang="fr-FR" sz="1200" dirty="0">
                          <a:effectLst/>
                        </a:rPr>
                        <a:t>A DES ENVIRONNEMENTS OU DES CONTRAINTES VARIES</a:t>
                      </a:r>
                      <a:endParaRPr lang="fr-FR" sz="1200" dirty="0">
                        <a:effectLst/>
                        <a:latin typeface="Calibri"/>
                        <a:ea typeface="Calibri"/>
                        <a:cs typeface="Times New Roman"/>
                      </a:endParaRPr>
                    </a:p>
                  </a:txBody>
                  <a:tcPr marL="46380" marR="46380" marT="0" marB="0" anchor="ctr"/>
                </a:tc>
                <a:tc hMerge="1">
                  <a:txBody>
                    <a:bodyPr/>
                    <a:lstStyle/>
                    <a:p>
                      <a:endParaRPr lang="fr-FR"/>
                    </a:p>
                  </a:txBody>
                  <a:tcPr/>
                </a:tc>
                <a:tc hMerge="1">
                  <a:txBody>
                    <a:bodyPr/>
                    <a:lstStyle/>
                    <a:p>
                      <a:endParaRPr lang="fr-FR"/>
                    </a:p>
                  </a:txBody>
                  <a:tcPr/>
                </a:tc>
                <a:tc hMerge="1">
                  <a:txBody>
                    <a:bodyPr/>
                    <a:lstStyle/>
                    <a:p>
                      <a:endParaRPr lang="fr-FR"/>
                    </a:p>
                  </a:txBody>
                  <a:tcPr/>
                </a:tc>
              </a:tr>
              <a:tr h="2732036">
                <a:tc>
                  <a:txBody>
                    <a:bodyPr/>
                    <a:lstStyle/>
                    <a:p>
                      <a:pPr algn="ctr">
                        <a:lnSpc>
                          <a:spcPct val="115000"/>
                        </a:lnSpc>
                        <a:spcAft>
                          <a:spcPts val="0"/>
                        </a:spcAft>
                      </a:pPr>
                      <a:r>
                        <a:rPr lang="fr-FR" sz="1100" dirty="0">
                          <a:effectLst/>
                        </a:rPr>
                        <a:t>Les enjeux essentiels de cet objectif</a:t>
                      </a:r>
                      <a:endParaRPr lang="fr-FR" sz="1100" dirty="0">
                        <a:effectLst/>
                        <a:latin typeface="Calibri"/>
                        <a:ea typeface="Calibri"/>
                        <a:cs typeface="Times New Roman"/>
                      </a:endParaRPr>
                    </a:p>
                  </a:txBody>
                  <a:tcPr marL="46380" marR="46380" marT="0" marB="0" anchor="ctr"/>
                </a:tc>
                <a:tc gridSpan="3">
                  <a:txBody>
                    <a:bodyPr/>
                    <a:lstStyle/>
                    <a:p>
                      <a:pPr>
                        <a:lnSpc>
                          <a:spcPct val="115000"/>
                        </a:lnSpc>
                        <a:spcAft>
                          <a:spcPts val="0"/>
                        </a:spcAft>
                      </a:pPr>
                      <a:r>
                        <a:rPr lang="fr-FR" sz="800" dirty="0">
                          <a:effectLst/>
                        </a:rPr>
                        <a:t> </a:t>
                      </a:r>
                    </a:p>
                    <a:p>
                      <a:pPr marL="342900" lvl="0" indent="-342900">
                        <a:lnSpc>
                          <a:spcPct val="115000"/>
                        </a:lnSpc>
                        <a:spcAft>
                          <a:spcPts val="0"/>
                        </a:spcAft>
                        <a:buFont typeface="Wingdings"/>
                        <a:buChar char=""/>
                      </a:pPr>
                      <a:r>
                        <a:rPr lang="fr-FR" sz="800" dirty="0">
                          <a:effectLst/>
                        </a:rPr>
                        <a:t>Coordonner ses appuis de mains et/ou de pieds pour monter, escalader, descendre, contourner, passer sous des obstacles dans un milieu sécurisé, naturel ou aménagé.</a:t>
                      </a:r>
                    </a:p>
                    <a:p>
                      <a:pPr>
                        <a:lnSpc>
                          <a:spcPct val="115000"/>
                        </a:lnSpc>
                        <a:spcAft>
                          <a:spcPts val="0"/>
                        </a:spcAft>
                      </a:pPr>
                      <a:r>
                        <a:rPr lang="fr-FR" sz="800" dirty="0">
                          <a:effectLst/>
                        </a:rPr>
                        <a:t> </a:t>
                      </a:r>
                    </a:p>
                    <a:p>
                      <a:pPr marL="342900" lvl="0" indent="-342900">
                        <a:lnSpc>
                          <a:spcPct val="115000"/>
                        </a:lnSpc>
                        <a:spcAft>
                          <a:spcPts val="0"/>
                        </a:spcAft>
                        <a:buFont typeface="Wingdings"/>
                        <a:buChar char=""/>
                      </a:pPr>
                      <a:r>
                        <a:rPr lang="fr-FR" sz="800" dirty="0">
                          <a:effectLst/>
                        </a:rPr>
                        <a:t>Réaliser, reproduire, inventer des actions inhabituelles, dans un espace aménagé, pour enchainer des «acrobaties», montrer à d’autres ses trouvailles, ses propres «exploits».</a:t>
                      </a:r>
                    </a:p>
                    <a:p>
                      <a:pPr marL="457200">
                        <a:lnSpc>
                          <a:spcPct val="115000"/>
                        </a:lnSpc>
                        <a:spcAft>
                          <a:spcPts val="0"/>
                        </a:spcAft>
                      </a:pPr>
                      <a:r>
                        <a:rPr lang="fr-FR" sz="800" dirty="0">
                          <a:effectLst/>
                        </a:rPr>
                        <a:t> </a:t>
                      </a:r>
                    </a:p>
                    <a:p>
                      <a:pPr marL="457200">
                        <a:lnSpc>
                          <a:spcPct val="115000"/>
                        </a:lnSpc>
                        <a:spcAft>
                          <a:spcPts val="0"/>
                        </a:spcAft>
                      </a:pPr>
                      <a:r>
                        <a:rPr lang="fr-FR" sz="800" dirty="0">
                          <a:effectLst/>
                        </a:rPr>
                        <a:t> </a:t>
                      </a:r>
                    </a:p>
                    <a:p>
                      <a:pPr marL="342900" lvl="0" indent="-342900">
                        <a:lnSpc>
                          <a:spcPct val="115000"/>
                        </a:lnSpc>
                        <a:spcAft>
                          <a:spcPts val="0"/>
                        </a:spcAft>
                        <a:buFont typeface="Wingdings"/>
                        <a:buChar char=""/>
                      </a:pPr>
                      <a:r>
                        <a:rPr lang="fr-FR" sz="800" dirty="0">
                          <a:effectLst/>
                        </a:rPr>
                        <a:t>Mettre en jeu, assurer son équilibre pour se déplacer, se propulser, piloter des engins roulant, glissant ou présentant un caractère d’instabilité</a:t>
                      </a:r>
                    </a:p>
                    <a:p>
                      <a:pPr marL="457200">
                        <a:lnSpc>
                          <a:spcPct val="115000"/>
                        </a:lnSpc>
                        <a:spcAft>
                          <a:spcPts val="0"/>
                        </a:spcAft>
                      </a:pPr>
                      <a:r>
                        <a:rPr lang="fr-FR" sz="800" dirty="0">
                          <a:effectLst/>
                        </a:rPr>
                        <a:t> </a:t>
                      </a:r>
                    </a:p>
                    <a:p>
                      <a:pPr marL="342900" lvl="0" indent="-342900">
                        <a:lnSpc>
                          <a:spcPct val="115000"/>
                        </a:lnSpc>
                        <a:spcAft>
                          <a:spcPts val="0"/>
                        </a:spcAft>
                        <a:buFont typeface="Wingdings"/>
                        <a:buChar char=""/>
                      </a:pPr>
                      <a:r>
                        <a:rPr lang="fr-FR" sz="800" dirty="0">
                          <a:effectLst/>
                          <a:highlight>
                            <a:srgbClr val="00FF00"/>
                          </a:highlight>
                        </a:rPr>
                        <a:t>Se repérer dans un espace extérieur, de plus en plus large, connu ou inconnu, y prélever des indices, utiliser des moyens de guidage, pour retrouver des « trésors » cachés, réaliser des déplacements, projeter des itinéraires.</a:t>
                      </a:r>
                      <a:endParaRPr lang="fr-FR" sz="800" dirty="0">
                        <a:effectLst/>
                      </a:endParaRPr>
                    </a:p>
                    <a:p>
                      <a:pPr marL="457200">
                        <a:lnSpc>
                          <a:spcPct val="115000"/>
                        </a:lnSpc>
                        <a:spcAft>
                          <a:spcPts val="0"/>
                        </a:spcAft>
                      </a:pPr>
                      <a:r>
                        <a:rPr lang="fr-FR" sz="800" dirty="0">
                          <a:effectLst/>
                        </a:rPr>
                        <a:t> </a:t>
                      </a:r>
                    </a:p>
                    <a:p>
                      <a:pPr marL="457200">
                        <a:lnSpc>
                          <a:spcPct val="115000"/>
                        </a:lnSpc>
                        <a:spcAft>
                          <a:spcPts val="0"/>
                        </a:spcAft>
                      </a:pPr>
                      <a:r>
                        <a:rPr lang="fr-FR" sz="800" dirty="0">
                          <a:effectLst/>
                        </a:rPr>
                        <a:t> </a:t>
                      </a:r>
                    </a:p>
                    <a:p>
                      <a:pPr marL="342900" lvl="0" indent="-342900">
                        <a:lnSpc>
                          <a:spcPct val="115000"/>
                        </a:lnSpc>
                        <a:spcAft>
                          <a:spcPts val="0"/>
                        </a:spcAft>
                        <a:buFont typeface="Wingdings"/>
                        <a:buChar char=""/>
                      </a:pPr>
                      <a:r>
                        <a:rPr lang="fr-FR" sz="800" dirty="0">
                          <a:effectLst/>
                        </a:rPr>
                        <a:t>Lorsque les conditions locales le permettent, s’immerger dans le milieu aquatique, en petite ou en grande profondeur, pour prendre plaisir à l’explorer, à se laisser flotter, à s’y déplacer, avec ou sans objet flottant.</a:t>
                      </a:r>
                    </a:p>
                    <a:p>
                      <a:pPr>
                        <a:lnSpc>
                          <a:spcPct val="115000"/>
                        </a:lnSpc>
                        <a:spcAft>
                          <a:spcPts val="0"/>
                        </a:spcAft>
                      </a:pPr>
                      <a:r>
                        <a:rPr lang="fr-FR" sz="800" dirty="0">
                          <a:effectLst/>
                        </a:rPr>
                        <a:t> </a:t>
                      </a:r>
                      <a:endParaRPr lang="fr-FR" sz="800" dirty="0">
                        <a:effectLst/>
                        <a:latin typeface="Calibri"/>
                        <a:ea typeface="Calibri"/>
                        <a:cs typeface="Times New Roman"/>
                      </a:endParaRPr>
                    </a:p>
                  </a:txBody>
                  <a:tcPr marL="46380" marR="46380" marT="0" marB="0"/>
                </a:tc>
                <a:tc hMerge="1">
                  <a:txBody>
                    <a:bodyPr/>
                    <a:lstStyle/>
                    <a:p>
                      <a:endParaRPr lang="fr-FR"/>
                    </a:p>
                  </a:txBody>
                  <a:tcPr/>
                </a:tc>
                <a:tc hMerge="1">
                  <a:txBody>
                    <a:bodyPr/>
                    <a:lstStyle/>
                    <a:p>
                      <a:endParaRPr lang="fr-FR"/>
                    </a:p>
                  </a:txBody>
                  <a:tcPr/>
                </a:tc>
              </a:tr>
              <a:tr h="1485627">
                <a:tc>
                  <a:txBody>
                    <a:bodyPr/>
                    <a:lstStyle/>
                    <a:p>
                      <a:pPr algn="ctr">
                        <a:lnSpc>
                          <a:spcPct val="115000"/>
                        </a:lnSpc>
                        <a:spcAft>
                          <a:spcPts val="0"/>
                        </a:spcAft>
                      </a:pPr>
                      <a:r>
                        <a:rPr lang="fr-FR" sz="1100" dirty="0">
                          <a:effectLst/>
                        </a:rPr>
                        <a:t>Les différents attendus (en EPS) en fonction des âges</a:t>
                      </a:r>
                      <a:endParaRPr lang="fr-FR" sz="1100" dirty="0">
                        <a:effectLst/>
                        <a:latin typeface="Calibri"/>
                        <a:ea typeface="Calibri"/>
                        <a:cs typeface="Times New Roman"/>
                      </a:endParaRPr>
                    </a:p>
                  </a:txBody>
                  <a:tcPr marL="46380" marR="46380" marT="0" marB="0" anchor="ctr"/>
                </a:tc>
                <a:tc>
                  <a:txBody>
                    <a:bodyPr/>
                    <a:lstStyle/>
                    <a:p>
                      <a:pPr>
                        <a:lnSpc>
                          <a:spcPct val="115000"/>
                        </a:lnSpc>
                        <a:spcAft>
                          <a:spcPts val="0"/>
                        </a:spcAft>
                      </a:pPr>
                      <a:r>
                        <a:rPr lang="fr-FR" sz="800" dirty="0">
                          <a:effectLst/>
                        </a:rPr>
                        <a:t> </a:t>
                      </a:r>
                    </a:p>
                    <a:p>
                      <a:pPr>
                        <a:lnSpc>
                          <a:spcPct val="115000"/>
                        </a:lnSpc>
                        <a:spcAft>
                          <a:spcPts val="0"/>
                        </a:spcAft>
                      </a:pPr>
                      <a:r>
                        <a:rPr lang="fr-FR" sz="800" dirty="0">
                          <a:effectLst/>
                        </a:rPr>
                        <a:t>TPS/PS </a:t>
                      </a:r>
                    </a:p>
                    <a:p>
                      <a:pPr>
                        <a:lnSpc>
                          <a:spcPct val="115000"/>
                        </a:lnSpc>
                        <a:spcAft>
                          <a:spcPts val="0"/>
                        </a:spcAft>
                      </a:pPr>
                      <a:r>
                        <a:rPr lang="fr-FR" sz="800" dirty="0">
                          <a:effectLst/>
                        </a:rPr>
                        <a:t> </a:t>
                      </a:r>
                    </a:p>
                    <a:p>
                      <a:pPr>
                        <a:lnSpc>
                          <a:spcPct val="115000"/>
                        </a:lnSpc>
                        <a:spcAft>
                          <a:spcPts val="0"/>
                        </a:spcAft>
                      </a:pPr>
                      <a:r>
                        <a:rPr lang="fr-FR" sz="800" dirty="0">
                          <a:solidFill>
                            <a:srgbClr val="00B050"/>
                          </a:solidFill>
                          <a:effectLst/>
                        </a:rPr>
                        <a:t>Découvrir </a:t>
                      </a:r>
                      <a:r>
                        <a:rPr lang="fr-FR" sz="800" dirty="0">
                          <a:effectLst/>
                        </a:rPr>
                        <a:t>différents aménagements et différents engins, se déplacer en mettant en œuvre une motricité inhabituelle, y prendre plaisir et découvrir ses propres possibles.</a:t>
                      </a:r>
                    </a:p>
                    <a:p>
                      <a:pPr>
                        <a:lnSpc>
                          <a:spcPct val="115000"/>
                        </a:lnSpc>
                        <a:spcAft>
                          <a:spcPts val="0"/>
                        </a:spcAft>
                      </a:pPr>
                      <a:r>
                        <a:rPr lang="fr-FR" sz="800" dirty="0">
                          <a:effectLst/>
                        </a:rPr>
                        <a:t> </a:t>
                      </a:r>
                      <a:endParaRPr lang="fr-FR" sz="800" dirty="0">
                        <a:effectLst/>
                        <a:latin typeface="Calibri"/>
                        <a:ea typeface="Calibri"/>
                        <a:cs typeface="Times New Roman"/>
                      </a:endParaRPr>
                    </a:p>
                  </a:txBody>
                  <a:tcPr marL="46380" marR="46380" marT="0" marB="0"/>
                </a:tc>
                <a:tc>
                  <a:txBody>
                    <a:bodyPr/>
                    <a:lstStyle/>
                    <a:p>
                      <a:pPr>
                        <a:lnSpc>
                          <a:spcPct val="115000"/>
                        </a:lnSpc>
                        <a:spcAft>
                          <a:spcPts val="0"/>
                        </a:spcAft>
                      </a:pPr>
                      <a:r>
                        <a:rPr lang="fr-FR" sz="800" dirty="0">
                          <a:effectLst/>
                        </a:rPr>
                        <a:t> </a:t>
                      </a:r>
                    </a:p>
                    <a:p>
                      <a:pPr>
                        <a:lnSpc>
                          <a:spcPct val="115000"/>
                        </a:lnSpc>
                        <a:spcAft>
                          <a:spcPts val="0"/>
                        </a:spcAft>
                      </a:pPr>
                      <a:r>
                        <a:rPr lang="fr-FR" sz="800" dirty="0">
                          <a:effectLst/>
                        </a:rPr>
                        <a:t>MS</a:t>
                      </a:r>
                    </a:p>
                    <a:p>
                      <a:pPr>
                        <a:lnSpc>
                          <a:spcPct val="115000"/>
                        </a:lnSpc>
                        <a:spcAft>
                          <a:spcPts val="0"/>
                        </a:spcAft>
                      </a:pPr>
                      <a:r>
                        <a:rPr lang="fr-FR" sz="800" dirty="0">
                          <a:effectLst/>
                        </a:rPr>
                        <a:t> </a:t>
                      </a:r>
                    </a:p>
                    <a:p>
                      <a:pPr>
                        <a:lnSpc>
                          <a:spcPct val="115000"/>
                        </a:lnSpc>
                        <a:spcAft>
                          <a:spcPts val="0"/>
                        </a:spcAft>
                      </a:pPr>
                      <a:r>
                        <a:rPr lang="fr-FR" sz="800" dirty="0">
                          <a:solidFill>
                            <a:srgbClr val="00B050"/>
                          </a:solidFill>
                          <a:effectLst/>
                        </a:rPr>
                        <a:t>Explorer </a:t>
                      </a:r>
                      <a:r>
                        <a:rPr lang="fr-FR" sz="800" dirty="0">
                          <a:effectLst/>
                        </a:rPr>
                        <a:t>des actions motrices variées de plus en plus maîtrisées dans des espaces ou avec des contraintes nécessitant des déséquilibres plus importants, affiner ses réponses.</a:t>
                      </a:r>
                    </a:p>
                    <a:p>
                      <a:pPr>
                        <a:lnSpc>
                          <a:spcPct val="115000"/>
                        </a:lnSpc>
                        <a:spcAft>
                          <a:spcPts val="0"/>
                        </a:spcAft>
                      </a:pPr>
                      <a:r>
                        <a:rPr lang="fr-FR" sz="800" dirty="0">
                          <a:effectLst/>
                        </a:rPr>
                        <a:t> </a:t>
                      </a:r>
                      <a:endParaRPr lang="fr-FR" sz="800" dirty="0">
                        <a:effectLst/>
                        <a:latin typeface="Calibri"/>
                        <a:ea typeface="Calibri"/>
                        <a:cs typeface="Times New Roman"/>
                      </a:endParaRPr>
                    </a:p>
                  </a:txBody>
                  <a:tcPr marL="46380" marR="46380" marT="0" marB="0"/>
                </a:tc>
                <a:tc>
                  <a:txBody>
                    <a:bodyPr/>
                    <a:lstStyle/>
                    <a:p>
                      <a:pPr>
                        <a:lnSpc>
                          <a:spcPct val="115000"/>
                        </a:lnSpc>
                        <a:spcAft>
                          <a:spcPts val="0"/>
                        </a:spcAft>
                      </a:pPr>
                      <a:r>
                        <a:rPr lang="fr-FR" sz="800" dirty="0">
                          <a:effectLst/>
                        </a:rPr>
                        <a:t> </a:t>
                      </a:r>
                    </a:p>
                    <a:p>
                      <a:pPr>
                        <a:lnSpc>
                          <a:spcPct val="115000"/>
                        </a:lnSpc>
                        <a:spcAft>
                          <a:spcPts val="0"/>
                        </a:spcAft>
                      </a:pPr>
                      <a:r>
                        <a:rPr lang="fr-FR" sz="800" dirty="0">
                          <a:effectLst/>
                        </a:rPr>
                        <a:t>Les attendus fin de GS </a:t>
                      </a:r>
                    </a:p>
                    <a:p>
                      <a:pPr>
                        <a:lnSpc>
                          <a:spcPct val="115000"/>
                        </a:lnSpc>
                        <a:spcAft>
                          <a:spcPts val="0"/>
                        </a:spcAft>
                      </a:pPr>
                      <a:r>
                        <a:rPr lang="fr-FR" sz="800" dirty="0">
                          <a:effectLst/>
                        </a:rPr>
                        <a:t> </a:t>
                      </a:r>
                    </a:p>
                    <a:p>
                      <a:pPr>
                        <a:lnSpc>
                          <a:spcPct val="115000"/>
                        </a:lnSpc>
                        <a:spcAft>
                          <a:spcPts val="0"/>
                        </a:spcAft>
                      </a:pPr>
                      <a:r>
                        <a:rPr lang="fr-FR" sz="800" dirty="0">
                          <a:solidFill>
                            <a:srgbClr val="00B050"/>
                          </a:solidFill>
                          <a:effectLst/>
                        </a:rPr>
                        <a:t>Ajuster et enchaîner </a:t>
                      </a:r>
                      <a:r>
                        <a:rPr lang="fr-FR" sz="800" dirty="0">
                          <a:effectLst/>
                        </a:rPr>
                        <a:t>ses actions et ses déplacements en fonction d’obstacles à franchir.</a:t>
                      </a:r>
                    </a:p>
                    <a:p>
                      <a:pPr>
                        <a:lnSpc>
                          <a:spcPct val="115000"/>
                        </a:lnSpc>
                        <a:spcAft>
                          <a:spcPts val="0"/>
                        </a:spcAft>
                      </a:pPr>
                      <a:r>
                        <a:rPr lang="fr-FR" sz="800" dirty="0">
                          <a:effectLst/>
                        </a:rPr>
                        <a:t>Se déplacer avec aisance dans des environnements variés, naturels ou aménagés.</a:t>
                      </a:r>
                    </a:p>
                    <a:p>
                      <a:pPr>
                        <a:lnSpc>
                          <a:spcPct val="115000"/>
                        </a:lnSpc>
                        <a:spcAft>
                          <a:spcPts val="0"/>
                        </a:spcAft>
                      </a:pPr>
                      <a:r>
                        <a:rPr lang="fr-FR" sz="800" dirty="0">
                          <a:effectLst/>
                        </a:rPr>
                        <a:t> </a:t>
                      </a:r>
                      <a:endParaRPr lang="fr-FR" sz="800" dirty="0">
                        <a:effectLst/>
                        <a:latin typeface="Calibri"/>
                        <a:ea typeface="Calibri"/>
                        <a:cs typeface="Times New Roman"/>
                      </a:endParaRPr>
                    </a:p>
                  </a:txBody>
                  <a:tcPr marL="46380" marR="46380" marT="0" marB="0"/>
                </a:tc>
              </a:tr>
            </a:tbl>
          </a:graphicData>
        </a:graphic>
      </p:graphicFrame>
    </p:spTree>
    <p:extLst>
      <p:ext uri="{BB962C8B-B14F-4D97-AF65-F5344CB8AC3E}">
        <p14:creationId xmlns:p14="http://schemas.microsoft.com/office/powerpoint/2010/main" val="359433570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39552" y="1027664"/>
            <a:ext cx="7992888" cy="1143000"/>
          </a:xfrm>
        </p:spPr>
        <p:txBody>
          <a:bodyPr>
            <a:normAutofit fontScale="90000"/>
          </a:bodyPr>
          <a:lstStyle/>
          <a:p>
            <a:r>
              <a:rPr lang="fr-FR" dirty="0"/>
              <a:t>Documents d’accompagnement des programmes</a:t>
            </a:r>
          </a:p>
        </p:txBody>
      </p:sp>
      <p:sp>
        <p:nvSpPr>
          <p:cNvPr id="3" name="Espace réservé du contenu 2"/>
          <p:cNvSpPr>
            <a:spLocks noGrp="1"/>
          </p:cNvSpPr>
          <p:nvPr>
            <p:ph idx="1"/>
          </p:nvPr>
        </p:nvSpPr>
        <p:spPr/>
        <p:txBody>
          <a:bodyPr/>
          <a:lstStyle/>
          <a:p>
            <a:r>
              <a:rPr lang="fr-FR" b="1" dirty="0"/>
              <a:t>Ce qui est à construire  sur l’ensemble du cycle</a:t>
            </a:r>
            <a:r>
              <a:rPr lang="fr-FR" dirty="0"/>
              <a:t> (au regard de la CO) :</a:t>
            </a:r>
          </a:p>
          <a:p>
            <a:pPr marL="68580" indent="0" algn="ctr">
              <a:buNone/>
            </a:pPr>
            <a:r>
              <a:rPr lang="fr-FR" dirty="0"/>
              <a:t>CONSTRUIRE DES ESPACES ORIENTES</a:t>
            </a:r>
          </a:p>
          <a:p>
            <a:endParaRPr lang="fr-FR" dirty="0"/>
          </a:p>
        </p:txBody>
      </p:sp>
      <p:graphicFrame>
        <p:nvGraphicFramePr>
          <p:cNvPr id="4" name="Tableau 3"/>
          <p:cNvGraphicFramePr>
            <a:graphicFrameLocks noGrp="1"/>
          </p:cNvGraphicFramePr>
          <p:nvPr>
            <p:extLst>
              <p:ext uri="{D42A27DB-BD31-4B8C-83A1-F6EECF244321}">
                <p14:modId xmlns:p14="http://schemas.microsoft.com/office/powerpoint/2010/main" val="3661085095"/>
              </p:ext>
            </p:extLst>
          </p:nvPr>
        </p:nvGraphicFramePr>
        <p:xfrm>
          <a:off x="755576" y="3789040"/>
          <a:ext cx="7488834" cy="2147601"/>
        </p:xfrm>
        <a:graphic>
          <a:graphicData uri="http://schemas.openxmlformats.org/drawingml/2006/table">
            <a:tbl>
              <a:tblPr firstRow="1" firstCol="1" bandRow="1">
                <a:tableStyleId>{5C22544A-7EE6-4342-B048-85BDC9FD1C3A}</a:tableStyleId>
              </a:tblPr>
              <a:tblGrid>
                <a:gridCol w="2495530"/>
                <a:gridCol w="2496652"/>
                <a:gridCol w="2496652"/>
              </a:tblGrid>
              <a:tr h="2147601">
                <a:tc>
                  <a:txBody>
                    <a:bodyPr/>
                    <a:lstStyle/>
                    <a:p>
                      <a:pPr>
                        <a:lnSpc>
                          <a:spcPct val="115000"/>
                        </a:lnSpc>
                        <a:spcAft>
                          <a:spcPts val="0"/>
                        </a:spcAft>
                      </a:pPr>
                      <a:r>
                        <a:rPr lang="fr-FR" sz="1200" b="0" dirty="0" smtClean="0">
                          <a:effectLst/>
                        </a:rPr>
                        <a:t>PS</a:t>
                      </a:r>
                    </a:p>
                    <a:p>
                      <a:pPr>
                        <a:lnSpc>
                          <a:spcPct val="115000"/>
                        </a:lnSpc>
                        <a:spcAft>
                          <a:spcPts val="0"/>
                        </a:spcAft>
                      </a:pPr>
                      <a:r>
                        <a:rPr lang="fr-FR" sz="1200" dirty="0" smtClean="0">
                          <a:effectLst/>
                        </a:rPr>
                        <a:t>Suivi </a:t>
                      </a:r>
                      <a:r>
                        <a:rPr lang="fr-FR" sz="1200" dirty="0">
                          <a:effectLst/>
                        </a:rPr>
                        <a:t>d’un itinéraire simple dans un espace proche et connu. Prise d’indices spatiaux.</a:t>
                      </a:r>
                      <a:endParaRPr lang="fr-FR" sz="1200" dirty="0">
                        <a:effectLst/>
                        <a:latin typeface="Calibri"/>
                        <a:ea typeface="Calibri"/>
                        <a:cs typeface="Times New Roman"/>
                      </a:endParaRPr>
                    </a:p>
                  </a:txBody>
                  <a:tcPr marL="68580" marR="68580" marT="0" marB="0"/>
                </a:tc>
                <a:tc>
                  <a:txBody>
                    <a:bodyPr/>
                    <a:lstStyle/>
                    <a:p>
                      <a:pPr>
                        <a:lnSpc>
                          <a:spcPct val="115000"/>
                        </a:lnSpc>
                        <a:spcAft>
                          <a:spcPts val="0"/>
                        </a:spcAft>
                      </a:pPr>
                      <a:r>
                        <a:rPr lang="fr-FR" sz="1200" b="0" dirty="0" smtClean="0">
                          <a:effectLst/>
                        </a:rPr>
                        <a:t>MS</a:t>
                      </a:r>
                    </a:p>
                    <a:p>
                      <a:pPr>
                        <a:lnSpc>
                          <a:spcPct val="115000"/>
                        </a:lnSpc>
                        <a:spcAft>
                          <a:spcPts val="0"/>
                        </a:spcAft>
                      </a:pPr>
                      <a:r>
                        <a:rPr lang="fr-FR" sz="1200" dirty="0" smtClean="0">
                          <a:effectLst/>
                        </a:rPr>
                        <a:t>Utilisation </a:t>
                      </a:r>
                      <a:r>
                        <a:rPr lang="fr-FR" sz="1200" dirty="0">
                          <a:effectLst/>
                        </a:rPr>
                        <a:t>de repères spatiaux pour suivre un itinéraire dans un espace connu élargi. Représentation d’un itinéraire sur un plan à l’aide de dessins d’éléments remarquables.</a:t>
                      </a:r>
                      <a:endParaRPr lang="fr-FR" sz="1200" dirty="0">
                        <a:effectLst/>
                        <a:latin typeface="Calibri"/>
                        <a:ea typeface="Calibri"/>
                        <a:cs typeface="Times New Roman"/>
                      </a:endParaRPr>
                    </a:p>
                  </a:txBody>
                  <a:tcPr marL="68580" marR="68580" marT="0" marB="0"/>
                </a:tc>
                <a:tc>
                  <a:txBody>
                    <a:bodyPr/>
                    <a:lstStyle/>
                    <a:p>
                      <a:pPr>
                        <a:lnSpc>
                          <a:spcPct val="115000"/>
                        </a:lnSpc>
                        <a:spcAft>
                          <a:spcPts val="0"/>
                        </a:spcAft>
                      </a:pPr>
                      <a:r>
                        <a:rPr lang="fr-FR" sz="1200" b="0" dirty="0" smtClean="0">
                          <a:effectLst/>
                        </a:rPr>
                        <a:t>GS</a:t>
                      </a:r>
                    </a:p>
                    <a:p>
                      <a:pPr>
                        <a:lnSpc>
                          <a:spcPct val="115000"/>
                        </a:lnSpc>
                        <a:spcAft>
                          <a:spcPts val="0"/>
                        </a:spcAft>
                      </a:pPr>
                      <a:r>
                        <a:rPr lang="fr-FR" sz="1200" dirty="0" smtClean="0">
                          <a:effectLst/>
                        </a:rPr>
                        <a:t>Repérage </a:t>
                      </a:r>
                      <a:r>
                        <a:rPr lang="fr-FR" sz="1200" dirty="0">
                          <a:effectLst/>
                        </a:rPr>
                        <a:t>dans un lieu inconnu (stade, parc) à l’aide de photos, de plans, de maquettes. Mémorisation d’un parcours. Elaboration et décodage de représentations schématiques d’un parcours simple.</a:t>
                      </a:r>
                      <a:endParaRPr lang="fr-FR" sz="1200" dirty="0">
                        <a:effectLst/>
                        <a:latin typeface="Calibri"/>
                        <a:ea typeface="Calibri"/>
                        <a:cs typeface="Times New Roman"/>
                      </a:endParaRPr>
                    </a:p>
                  </a:txBody>
                  <a:tcPr marL="68580" marR="68580" marT="0" marB="0"/>
                </a:tc>
              </a:tr>
            </a:tbl>
          </a:graphicData>
        </a:graphic>
      </p:graphicFrame>
    </p:spTree>
    <p:extLst>
      <p:ext uri="{BB962C8B-B14F-4D97-AF65-F5344CB8AC3E}">
        <p14:creationId xmlns:p14="http://schemas.microsoft.com/office/powerpoint/2010/main" val="391607993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39552" y="764704"/>
            <a:ext cx="7992888" cy="1143000"/>
          </a:xfrm>
        </p:spPr>
        <p:txBody>
          <a:bodyPr>
            <a:normAutofit fontScale="90000"/>
          </a:bodyPr>
          <a:lstStyle/>
          <a:p>
            <a:r>
              <a:rPr lang="fr-FR" dirty="0"/>
              <a:t>Documents d’accompagnement des programmes</a:t>
            </a:r>
          </a:p>
        </p:txBody>
      </p:sp>
      <p:sp>
        <p:nvSpPr>
          <p:cNvPr id="3" name="Espace réservé du contenu 2"/>
          <p:cNvSpPr>
            <a:spLocks noGrp="1"/>
          </p:cNvSpPr>
          <p:nvPr>
            <p:ph idx="1"/>
          </p:nvPr>
        </p:nvSpPr>
        <p:spPr>
          <a:xfrm>
            <a:off x="683568" y="1988840"/>
            <a:ext cx="7632848" cy="3843789"/>
          </a:xfrm>
        </p:spPr>
        <p:txBody>
          <a:bodyPr>
            <a:normAutofit fontScale="62500" lnSpcReduction="20000"/>
          </a:bodyPr>
          <a:lstStyle/>
          <a:p>
            <a:pPr marL="68580" indent="0">
              <a:buNone/>
            </a:pPr>
            <a:r>
              <a:rPr lang="fr-FR" b="1" dirty="0"/>
              <a:t>Les conditions de la </a:t>
            </a:r>
            <a:r>
              <a:rPr lang="fr-FR" b="1" dirty="0" smtClean="0"/>
              <a:t>réussite</a:t>
            </a:r>
          </a:p>
          <a:p>
            <a:r>
              <a:rPr lang="fr-FR" dirty="0"/>
              <a:t>investir des espaces familiers ou inhabituels, dans et hors de l’école, à la fois stimulants et sécurisants </a:t>
            </a:r>
            <a:endParaRPr lang="fr-FR" dirty="0" smtClean="0"/>
          </a:p>
          <a:p>
            <a:r>
              <a:rPr lang="fr-FR" dirty="0"/>
              <a:t>Chaque fois que c’est possible, </a:t>
            </a:r>
            <a:r>
              <a:rPr lang="fr-FR" dirty="0" smtClean="0"/>
              <a:t>proposer </a:t>
            </a:r>
            <a:r>
              <a:rPr lang="fr-FR" dirty="0"/>
              <a:t>des activités en extérieur </a:t>
            </a:r>
            <a:r>
              <a:rPr lang="fr-FR" dirty="0" smtClean="0"/>
              <a:t>pour </a:t>
            </a:r>
            <a:r>
              <a:rPr lang="fr-FR" dirty="0"/>
              <a:t>éprouver d’autres sensations, prendre d’autres repères, s’approprier des espaces </a:t>
            </a:r>
            <a:r>
              <a:rPr lang="fr-FR" dirty="0" smtClean="0"/>
              <a:t>élargis</a:t>
            </a:r>
          </a:p>
          <a:p>
            <a:r>
              <a:rPr lang="fr-FR" dirty="0" smtClean="0"/>
              <a:t>Assurer un temps d’exploration et d’expérimentation suffisant pour permette </a:t>
            </a:r>
            <a:r>
              <a:rPr lang="fr-FR" dirty="0"/>
              <a:t>la construction de conquêtes motrices </a:t>
            </a:r>
            <a:r>
              <a:rPr lang="fr-FR" dirty="0" smtClean="0"/>
              <a:t>significatives</a:t>
            </a:r>
          </a:p>
          <a:p>
            <a:r>
              <a:rPr lang="fr-FR" dirty="0" smtClean="0"/>
              <a:t>Proposer une </a:t>
            </a:r>
            <a:r>
              <a:rPr lang="fr-FR" dirty="0"/>
              <a:t>exploration propre qui s’articule avec des situations </a:t>
            </a:r>
            <a:r>
              <a:rPr lang="fr-FR" dirty="0" smtClean="0"/>
              <a:t>langagières</a:t>
            </a:r>
          </a:p>
          <a:p>
            <a:r>
              <a:rPr lang="fr-FR" dirty="0"/>
              <a:t>A</a:t>
            </a:r>
            <a:r>
              <a:rPr lang="fr-FR" dirty="0" smtClean="0"/>
              <a:t>iguiser la curiosité</a:t>
            </a:r>
            <a:r>
              <a:rPr lang="fr-FR" dirty="0"/>
              <a:t> </a:t>
            </a:r>
            <a:r>
              <a:rPr lang="fr-FR" dirty="0" smtClean="0"/>
              <a:t>pour </a:t>
            </a:r>
            <a:r>
              <a:rPr lang="fr-FR" dirty="0"/>
              <a:t>se donner progressivement des intentions</a:t>
            </a:r>
            <a:r>
              <a:rPr lang="fr-FR" dirty="0" smtClean="0"/>
              <a:t>.</a:t>
            </a:r>
          </a:p>
          <a:p>
            <a:r>
              <a:rPr lang="fr-FR" dirty="0" smtClean="0"/>
              <a:t>Développer les </a:t>
            </a:r>
            <a:r>
              <a:rPr lang="fr-FR" dirty="0"/>
              <a:t>capacités </a:t>
            </a:r>
            <a:r>
              <a:rPr lang="fr-FR" dirty="0" smtClean="0"/>
              <a:t>d’équilibration: l’équilibre </a:t>
            </a:r>
            <a:r>
              <a:rPr lang="fr-FR" dirty="0"/>
              <a:t>du jeune enfant est un objectif prioritaire, au cycle </a:t>
            </a:r>
            <a:r>
              <a:rPr lang="fr-FR" dirty="0" smtClean="0"/>
              <a:t>1. </a:t>
            </a:r>
            <a:r>
              <a:rPr lang="fr-FR" dirty="0"/>
              <a:t>A cet âge, marcher, sautiller ou courir consistent encore en une recherche permanente de rééquilibrations</a:t>
            </a:r>
            <a:r>
              <a:rPr lang="fr-FR" dirty="0" smtClean="0"/>
              <a:t>.</a:t>
            </a:r>
          </a:p>
          <a:p>
            <a:r>
              <a:rPr lang="fr-FR" dirty="0" smtClean="0"/>
              <a:t>Susciter les prises </a:t>
            </a:r>
            <a:r>
              <a:rPr lang="fr-FR" dirty="0"/>
              <a:t>de </a:t>
            </a:r>
            <a:r>
              <a:rPr lang="fr-FR" dirty="0" smtClean="0"/>
              <a:t>risques: éducation </a:t>
            </a:r>
            <a:r>
              <a:rPr lang="fr-FR" dirty="0"/>
              <a:t>à la sécurité au travers des expériences motrices vécues. Les risques « objectifs » </a:t>
            </a:r>
            <a:r>
              <a:rPr lang="fr-FR" dirty="0" smtClean="0"/>
              <a:t>les </a:t>
            </a:r>
            <a:r>
              <a:rPr lang="fr-FR" dirty="0"/>
              <a:t>plus faibles possibles, mais les risques « subjectifs </a:t>
            </a:r>
            <a:r>
              <a:rPr lang="fr-FR" dirty="0" smtClean="0"/>
              <a:t>» (ressentis </a:t>
            </a:r>
            <a:r>
              <a:rPr lang="fr-FR" dirty="0"/>
              <a:t>par </a:t>
            </a:r>
            <a:r>
              <a:rPr lang="fr-FR" dirty="0" smtClean="0"/>
              <a:t>l’enfant) peuvent </a:t>
            </a:r>
            <a:r>
              <a:rPr lang="fr-FR" dirty="0"/>
              <a:t>être forts </a:t>
            </a:r>
            <a:endParaRPr lang="fr-FR" dirty="0" smtClean="0"/>
          </a:p>
          <a:p>
            <a:r>
              <a:rPr lang="fr-FR" dirty="0"/>
              <a:t>Engager le groupe dans un projet d’apprentissage</a:t>
            </a:r>
          </a:p>
        </p:txBody>
      </p:sp>
    </p:spTree>
    <p:extLst>
      <p:ext uri="{BB962C8B-B14F-4D97-AF65-F5344CB8AC3E}">
        <p14:creationId xmlns:p14="http://schemas.microsoft.com/office/powerpoint/2010/main" val="135900052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p:cNvSpPr>
            <a:spLocks noGrp="1"/>
          </p:cNvSpPr>
          <p:nvPr>
            <p:ph type="title"/>
          </p:nvPr>
        </p:nvSpPr>
        <p:spPr>
          <a:xfrm>
            <a:off x="1115616" y="836712"/>
            <a:ext cx="7024744" cy="1143000"/>
          </a:xfrm>
        </p:spPr>
        <p:txBody>
          <a:bodyPr/>
          <a:lstStyle/>
          <a:p>
            <a:r>
              <a:rPr lang="fr-FR" dirty="0" smtClean="0"/>
              <a:t>Définition de la CO</a:t>
            </a:r>
            <a:endParaRPr lang="fr-FR" dirty="0"/>
          </a:p>
        </p:txBody>
      </p:sp>
      <p:sp>
        <p:nvSpPr>
          <p:cNvPr id="6" name="Rectangle 5"/>
          <p:cNvSpPr/>
          <p:nvPr/>
        </p:nvSpPr>
        <p:spPr>
          <a:xfrm>
            <a:off x="1118080" y="2063743"/>
            <a:ext cx="7056784" cy="3693319"/>
          </a:xfrm>
          <a:prstGeom prst="rect">
            <a:avLst/>
          </a:prstGeom>
        </p:spPr>
        <p:txBody>
          <a:bodyPr wrap="square">
            <a:spAutoFit/>
          </a:bodyPr>
          <a:lstStyle/>
          <a:p>
            <a:pPr marL="285750" indent="-285750">
              <a:buFont typeface="Arial" panose="020B0604020202020204" pitchFamily="34" charset="0"/>
              <a:buChar char="•"/>
            </a:pPr>
            <a:r>
              <a:rPr lang="fr-FR" b="1" u="sng" dirty="0" smtClean="0"/>
              <a:t>Définition de la Course d’orientation: </a:t>
            </a:r>
            <a:endParaRPr lang="fr-FR" b="1" u="sng" dirty="0"/>
          </a:p>
          <a:p>
            <a:r>
              <a:rPr lang="fr-FR" dirty="0"/>
              <a:t>« dans un milieu aménagé ou semi-naturel, connu et/ou inconnu et varié, se déplacer seul ou à plusieurs d’un point à un autre le plus rapidement en utilisant un document de référence (plan, carte dessinée, carte IGN ou de CO) </a:t>
            </a:r>
            <a:r>
              <a:rPr lang="fr-FR" dirty="0" smtClean="0"/>
              <a:t>»</a:t>
            </a:r>
          </a:p>
          <a:p>
            <a:endParaRPr lang="fr-FR" dirty="0"/>
          </a:p>
          <a:p>
            <a:pPr marL="285750" indent="-285750">
              <a:buFont typeface="Arial" panose="020B0604020202020204" pitchFamily="34" charset="0"/>
              <a:buChar char="•"/>
            </a:pPr>
            <a:r>
              <a:rPr lang="fr-FR" b="1" dirty="0" smtClean="0"/>
              <a:t>Les fondamentaux de l’activité:</a:t>
            </a:r>
          </a:p>
          <a:p>
            <a:pPr marL="285750" indent="-285750">
              <a:buFontTx/>
              <a:buChar char="-"/>
            </a:pPr>
            <a:r>
              <a:rPr lang="fr-FR" dirty="0" smtClean="0"/>
              <a:t>se repérer dans l’espace</a:t>
            </a:r>
          </a:p>
          <a:p>
            <a:pPr marL="285750" indent="-285750">
              <a:buFontTx/>
              <a:buChar char="-"/>
            </a:pPr>
            <a:r>
              <a:rPr lang="fr-FR" dirty="0" smtClean="0"/>
              <a:t>Décoder</a:t>
            </a:r>
          </a:p>
          <a:p>
            <a:pPr marL="285750" indent="-285750">
              <a:buFontTx/>
              <a:buChar char="-"/>
            </a:pPr>
            <a:r>
              <a:rPr lang="fr-FR" dirty="0" smtClean="0"/>
              <a:t>Construire son itinéraire et sa trajectoire</a:t>
            </a:r>
          </a:p>
          <a:p>
            <a:pPr marL="285750" indent="-285750">
              <a:buFontTx/>
              <a:buChar char="-"/>
            </a:pPr>
            <a:r>
              <a:rPr lang="fr-FR" dirty="0" smtClean="0"/>
              <a:t>Gérer son potentiel physique</a:t>
            </a:r>
          </a:p>
          <a:p>
            <a:pPr marL="285750" indent="-285750">
              <a:buFontTx/>
              <a:buChar char="-"/>
            </a:pPr>
            <a:r>
              <a:rPr lang="fr-FR" dirty="0" smtClean="0"/>
              <a:t>Gérer sa sécurité</a:t>
            </a:r>
          </a:p>
          <a:p>
            <a:pPr marL="285750" indent="-285750">
              <a:buFontTx/>
              <a:buChar char="-"/>
            </a:pPr>
            <a:endParaRPr lang="fr-FR" dirty="0" smtClean="0"/>
          </a:p>
        </p:txBody>
      </p:sp>
    </p:spTree>
    <p:extLst>
      <p:ext uri="{BB962C8B-B14F-4D97-AF65-F5344CB8AC3E}">
        <p14:creationId xmlns:p14="http://schemas.microsoft.com/office/powerpoint/2010/main" val="40742713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6">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6">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6">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Personnalisé 2">
      <a:dk1>
        <a:sysClr val="windowText" lastClr="000000"/>
      </a:dk1>
      <a:lt1>
        <a:sysClr val="window" lastClr="FFFFFF"/>
      </a:lt1>
      <a:dk2>
        <a:srgbClr val="3E3D2D"/>
      </a:dk2>
      <a:lt2>
        <a:srgbClr val="CAF278"/>
      </a:lt2>
      <a:accent1>
        <a:srgbClr val="FF67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951</TotalTime>
  <Words>1726</Words>
  <Application>Microsoft Office PowerPoint</Application>
  <PresentationFormat>Affichage à l'écran (4:3)</PresentationFormat>
  <Paragraphs>178</Paragraphs>
  <Slides>21</Slides>
  <Notes>7</Notes>
  <HiddenSlides>0</HiddenSlides>
  <MMClips>0</MMClips>
  <ScaleCrop>false</ScaleCrop>
  <HeadingPairs>
    <vt:vector size="4" baseType="variant">
      <vt:variant>
        <vt:lpstr>Thème</vt:lpstr>
      </vt:variant>
      <vt:variant>
        <vt:i4>1</vt:i4>
      </vt:variant>
      <vt:variant>
        <vt:lpstr>Titres des diapositives</vt:lpstr>
      </vt:variant>
      <vt:variant>
        <vt:i4>21</vt:i4>
      </vt:variant>
    </vt:vector>
  </HeadingPairs>
  <TitlesOfParts>
    <vt:vector size="22" baseType="lpstr">
      <vt:lpstr>Austin</vt:lpstr>
      <vt:lpstr>EPS   construire des espaces orientés en maternelle  (vers la course d’orientation )</vt:lpstr>
      <vt:lpstr>Les idées-forces</vt:lpstr>
      <vt:lpstr>Présentation PowerPoint</vt:lpstr>
      <vt:lpstr>Plan de l’animation « Jeux d’orientation et langage »</vt:lpstr>
      <vt:lpstr>Cadre institutionnel </vt:lpstr>
      <vt:lpstr>Documents d’accompagnement des programmes</vt:lpstr>
      <vt:lpstr>Documents d’accompagnement des programmes</vt:lpstr>
      <vt:lpstr>Documents d’accompagnement des programmes</vt:lpstr>
      <vt:lpstr>Définition de la CO</vt:lpstr>
      <vt:lpstr>Compétences travaillées en EPS à travers les jeux d’orientation</vt:lpstr>
      <vt:lpstr>Eléments de progression</vt:lpstr>
      <vt:lpstr>     Un projet interdisciplinaire qui donne du sens aux apprentissages</vt:lpstr>
      <vt:lpstr>L’évaluation</vt:lpstr>
      <vt:lpstr>Bibliographie</vt:lpstr>
      <vt:lpstr>Présentation PowerPoint</vt:lpstr>
      <vt:lpstr>Présentation PowerPoint</vt:lpstr>
      <vt:lpstr>Présentation PowerPoint</vt:lpstr>
      <vt:lpstr>Présentation PowerPoint</vt:lpstr>
      <vt:lpstr>Présentation PowerPoint</vt:lpstr>
      <vt:lpstr>Présentation PowerPoint</vt:lpstr>
      <vt:lpstr>Mises en disponibilité: Cette phase à pour but de préparer l’élève à la séance d’EPS d’un point de vue physique, social et cognitif. En course d’orientation, il s’agit de prendre des repères, de respecter des règles du jeu liées à l’espace, aux autres, à la sécurité, … .  - rendre le corps disponible : concentration sur soi, préparer son corps à la pratique, découvrir et se centrer sur les sensations, les possibles de son corps…  - se rendre disponible aux autres : coopérer, se préparer progressivement à travailler avec les autres (futur partenaire)   - se rendre disponible mentalement à ce qui va suivre dans la séance :   - prendre des repères dans l’espace  - décoder   - gérer sa sécurité</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Utilisateur</dc:creator>
  <cp:lastModifiedBy>naube</cp:lastModifiedBy>
  <cp:revision>98</cp:revision>
  <dcterms:modified xsi:type="dcterms:W3CDTF">2016-10-12T08:10:03Z</dcterms:modified>
</cp:coreProperties>
</file>