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8" r:id="rId3"/>
    <p:sldId id="259" r:id="rId4"/>
    <p:sldId id="257" r:id="rId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6128" autoAdjust="0"/>
  </p:normalViewPr>
  <p:slideViewPr>
    <p:cSldViewPr>
      <p:cViewPr>
        <p:scale>
          <a:sx n="50" d="100"/>
          <a:sy n="50" d="100"/>
        </p:scale>
        <p:origin x="-187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D6C2C0-F3C6-4A2B-8F8A-B48FD18FBDDC}" type="datetimeFigureOut">
              <a:rPr lang="fr-FR" smtClean="0"/>
              <a:t>18/05/2018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B5669E-59D4-41ED-A113-043060272BC1}" type="slidenum">
              <a:rPr lang="fr-FR" smtClean="0"/>
              <a:t>‹N°›</a:t>
            </a:fld>
            <a:endParaRPr lang="fr-FR"/>
          </a:p>
        </p:txBody>
      </p:sp>
    </p:spTree>
    <p:extLst>
      <p:ext uri="{BB962C8B-B14F-4D97-AF65-F5344CB8AC3E}">
        <p14:creationId xmlns:p14="http://schemas.microsoft.com/office/powerpoint/2010/main" val="4218716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5B5669E-59D4-41ED-A113-043060272BC1}" type="slidenum">
              <a:rPr lang="fr-FR" smtClean="0"/>
              <a:t>1</a:t>
            </a:fld>
            <a:endParaRPr lang="fr-FR"/>
          </a:p>
        </p:txBody>
      </p:sp>
    </p:spTree>
    <p:extLst>
      <p:ext uri="{BB962C8B-B14F-4D97-AF65-F5344CB8AC3E}">
        <p14:creationId xmlns:p14="http://schemas.microsoft.com/office/powerpoint/2010/main" val="15980826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smtClean="0">
                <a:solidFill>
                  <a:schemeClr val="tx1"/>
                </a:solidFill>
                <a:effectLst/>
                <a:latin typeface="+mn-lt"/>
                <a:ea typeface="+mn-ea"/>
                <a:cs typeface="+mn-cs"/>
              </a:rPr>
              <a:t>Pourquoi connaître les fondamentaux de la</a:t>
            </a:r>
            <a:r>
              <a:rPr lang="fr-FR" sz="1200" kern="1200" baseline="0" dirty="0" smtClean="0">
                <a:solidFill>
                  <a:schemeClr val="tx1"/>
                </a:solidFill>
                <a:effectLst/>
                <a:latin typeface="+mn-lt"/>
                <a:ea typeface="+mn-ea"/>
                <a:cs typeface="+mn-cs"/>
              </a:rPr>
              <a:t> natation</a:t>
            </a:r>
            <a:r>
              <a:rPr lang="fr-FR" sz="1200" kern="1200" dirty="0" smtClean="0">
                <a:solidFill>
                  <a:schemeClr val="tx1"/>
                </a:solidFill>
                <a:effectLst/>
                <a:latin typeface="+mn-lt"/>
                <a:ea typeface="+mn-ea"/>
                <a:cs typeface="+mn-cs"/>
              </a:rPr>
              <a:t>?</a:t>
            </a:r>
          </a:p>
          <a:p>
            <a:r>
              <a:rPr lang="fr-FR" sz="1200" kern="1200" dirty="0" smtClean="0">
                <a:solidFill>
                  <a:schemeClr val="tx1"/>
                </a:solidFill>
                <a:effectLst/>
                <a:latin typeface="+mn-lt"/>
                <a:ea typeface="+mn-ea"/>
                <a:cs typeface="+mn-cs"/>
              </a:rPr>
              <a:t>•Pour pouvoir observer </a:t>
            </a:r>
            <a:r>
              <a:rPr lang="fr-FR" sz="1200" kern="1200" smtClean="0">
                <a:solidFill>
                  <a:schemeClr val="tx1"/>
                </a:solidFill>
                <a:effectLst/>
                <a:latin typeface="+mn-lt"/>
                <a:ea typeface="+mn-ea"/>
                <a:cs typeface="+mn-cs"/>
              </a:rPr>
              <a:t>sa </a:t>
            </a:r>
            <a:r>
              <a:rPr lang="fr-FR" sz="1200" kern="1200" smtClean="0">
                <a:solidFill>
                  <a:schemeClr val="tx1"/>
                </a:solidFill>
                <a:effectLst/>
                <a:latin typeface="+mn-lt"/>
                <a:ea typeface="+mn-ea"/>
                <a:cs typeface="+mn-cs"/>
              </a:rPr>
              <a:t>classePour </a:t>
            </a:r>
            <a:r>
              <a:rPr lang="fr-FR" sz="1200" kern="1200" dirty="0" smtClean="0">
                <a:solidFill>
                  <a:schemeClr val="tx1"/>
                </a:solidFill>
                <a:effectLst/>
                <a:latin typeface="+mn-lt"/>
                <a:ea typeface="+mn-ea"/>
                <a:cs typeface="+mn-cs"/>
              </a:rPr>
              <a:t>pouvoir fixer des objectifs d’apprentissage</a:t>
            </a:r>
          </a:p>
          <a:p>
            <a:pPr algn="l"/>
            <a:r>
              <a:rPr lang="fr-FR" sz="1200" kern="1200" dirty="0" smtClean="0">
                <a:solidFill>
                  <a:schemeClr val="tx1"/>
                </a:solidFill>
                <a:effectLst/>
                <a:latin typeface="+mn-lt"/>
                <a:ea typeface="+mn-ea"/>
                <a:cs typeface="+mn-cs"/>
              </a:rPr>
              <a:t>•Pour pouvoir concevoir des situations d’apprentissage en fonction des besoins recensés</a:t>
            </a:r>
          </a:p>
          <a:p>
            <a:r>
              <a:rPr lang="fr-FR" sz="1200" kern="1200" dirty="0" smtClean="0">
                <a:solidFill>
                  <a:schemeClr val="tx1"/>
                </a:solidFill>
                <a:effectLst/>
                <a:latin typeface="+mn-lt"/>
                <a:ea typeface="+mn-ea"/>
                <a:cs typeface="+mn-cs"/>
              </a:rPr>
              <a:t>•Pour pouvoir réguler au cours des séances</a:t>
            </a:r>
          </a:p>
          <a:p>
            <a:r>
              <a:rPr lang="fr-FR" sz="1200" kern="1200" dirty="0" smtClean="0">
                <a:solidFill>
                  <a:schemeClr val="tx1"/>
                </a:solidFill>
                <a:effectLst/>
                <a:latin typeface="+mn-lt"/>
                <a:ea typeface="+mn-ea"/>
                <a:cs typeface="+mn-cs"/>
              </a:rPr>
              <a:t>•Pour pouvoir évaluer</a:t>
            </a:r>
          </a:p>
          <a:p>
            <a:r>
              <a:rPr lang="fr-FR" sz="1200" kern="1200" dirty="0" smtClean="0">
                <a:solidFill>
                  <a:schemeClr val="tx1"/>
                </a:solidFill>
                <a:effectLst/>
                <a:latin typeface="+mn-lt"/>
                <a:ea typeface="+mn-ea"/>
                <a:cs typeface="+mn-cs"/>
              </a:rPr>
              <a:t>•Pour pouvoir aider tous les enfants </a:t>
            </a:r>
          </a:p>
          <a:p>
            <a:endParaRPr lang="fr-FR" dirty="0"/>
          </a:p>
        </p:txBody>
      </p:sp>
      <p:sp>
        <p:nvSpPr>
          <p:cNvPr id="4" name="Espace réservé du numéro de diapositive 3"/>
          <p:cNvSpPr>
            <a:spLocks noGrp="1"/>
          </p:cNvSpPr>
          <p:nvPr>
            <p:ph type="sldNum" sz="quarter" idx="10"/>
          </p:nvPr>
        </p:nvSpPr>
        <p:spPr/>
        <p:txBody>
          <a:bodyPr/>
          <a:lstStyle/>
          <a:p>
            <a:fld id="{15B5669E-59D4-41ED-A113-043060272BC1}" type="slidenum">
              <a:rPr lang="fr-FR" smtClean="0"/>
              <a:t>2</a:t>
            </a:fld>
            <a:endParaRPr lang="fr-FR"/>
          </a:p>
        </p:txBody>
      </p:sp>
    </p:spTree>
    <p:extLst>
      <p:ext uri="{BB962C8B-B14F-4D97-AF65-F5344CB8AC3E}">
        <p14:creationId xmlns:p14="http://schemas.microsoft.com/office/powerpoint/2010/main" val="1681364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En fonction du niveau d’apprentissage,</a:t>
            </a:r>
            <a:r>
              <a:rPr lang="fr-FR" baseline="0" dirty="0" smtClean="0"/>
              <a:t> la focale porte sur certains fondamentaux.</a:t>
            </a:r>
          </a:p>
          <a:p>
            <a:r>
              <a:rPr lang="fr-FR" baseline="0" dirty="0" smtClean="0"/>
              <a:t>Ainsi, en début d’apprentissage il est nécessaire de travailler majoritairement l’équilibre et l’immersion. Il s’agit pour l’élève de vivre des situations qui vont lui permettre de comprendre qu’il ne peut pas couler et de prendre conscience que son corps flotte. Il doit passer d’un équilibre naturellement vertical à l’équilibre horizontal du nageur qu’il est capable de maintenir sur la durée. En fin d’apprentissage, en lien avec la propulsion, l’équilibre sera facilité par l’action efficace des membres et notamment celle des jambes.</a:t>
            </a:r>
          </a:p>
          <a:p>
            <a:r>
              <a:rPr lang="fr-FR" baseline="0" dirty="0" smtClean="0"/>
              <a:t>D’un refus parfois total d’immersion des voies aériennes l’élève accepte peu à peu d’immerger son visage. L’apnée se fait de plus en plus longue et l’immersion plus profonde. L’élève développe de plus en plus son adaptation sensorielle (champ visuel réduit, une vision trouble, sons assourdis, etc.) . D’une respiration réflexe et terrienne (tête hors de l’eau) il contrôle son apnée lors de brèves immersions. En fin d’apprentissage l’élève sera capable d’adapter sa respiration.</a:t>
            </a:r>
          </a:p>
          <a:p>
            <a:r>
              <a:rPr lang="fr-FR" baseline="0" dirty="0" smtClean="0"/>
              <a:t>Quant à la propulsion, les réponses motrices naturelles du terrien (se tenir, se tracter) évoluent vers des formes plus élaborées (actions des membres sur l’eau). La propulsion experte en fin d’apprentissage s’appuie sur les bras (moteur à l’avant) et sur un travail sur l’hydrodynamisme du corps (</a:t>
            </a:r>
            <a:r>
              <a:rPr lang="fr-FR" baseline="0" smtClean="0"/>
              <a:t>corps propulsé).</a:t>
            </a:r>
            <a:endParaRPr lang="fr-FR" dirty="0"/>
          </a:p>
        </p:txBody>
      </p:sp>
      <p:sp>
        <p:nvSpPr>
          <p:cNvPr id="4" name="Espace réservé du numéro de diapositive 3"/>
          <p:cNvSpPr>
            <a:spLocks noGrp="1"/>
          </p:cNvSpPr>
          <p:nvPr>
            <p:ph type="sldNum" sz="quarter" idx="10"/>
          </p:nvPr>
        </p:nvSpPr>
        <p:spPr/>
        <p:txBody>
          <a:bodyPr/>
          <a:lstStyle/>
          <a:p>
            <a:fld id="{15B5669E-59D4-41ED-A113-043060272BC1}" type="slidenum">
              <a:rPr lang="fr-FR" smtClean="0"/>
              <a:t>3</a:t>
            </a:fld>
            <a:endParaRPr lang="fr-FR"/>
          </a:p>
        </p:txBody>
      </p:sp>
    </p:spTree>
    <p:extLst>
      <p:ext uri="{BB962C8B-B14F-4D97-AF65-F5344CB8AC3E}">
        <p14:creationId xmlns:p14="http://schemas.microsoft.com/office/powerpoint/2010/main" val="36081300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Conformément aux prescriptions</a:t>
            </a:r>
            <a:r>
              <a:rPr lang="fr-FR" baseline="0" dirty="0" smtClean="0"/>
              <a:t> </a:t>
            </a:r>
            <a:r>
              <a:rPr lang="fr-FR" baseline="0" dirty="0" smtClean="0"/>
              <a:t>de la </a:t>
            </a:r>
            <a:r>
              <a:rPr lang="fr-FR" baseline="0" dirty="0" smtClean="0"/>
              <a:t>circulaire </a:t>
            </a:r>
            <a:r>
              <a:rPr lang="fr-FR" baseline="0" dirty="0" smtClean="0"/>
              <a:t>sur la natation</a:t>
            </a:r>
            <a:r>
              <a:rPr lang="fr-FR" baseline="0" dirty="0" smtClean="0"/>
              <a:t>, il s’agit de répartir 3 à 4 séquences natation du cycle 1 au cycle 3. Les niveaux de classe proposés sont donnés à titre indicatif. </a:t>
            </a:r>
          </a:p>
          <a:p>
            <a:r>
              <a:rPr lang="fr-FR" baseline="0" dirty="0" smtClean="0"/>
              <a:t>En maternelle, les activités proposées permettent à l’élève de découvrir le milieu de façon ludique. Cette 1</a:t>
            </a:r>
            <a:r>
              <a:rPr lang="fr-FR" baseline="30000" dirty="0" smtClean="0"/>
              <a:t>ère</a:t>
            </a:r>
            <a:r>
              <a:rPr lang="fr-FR" baseline="0" dirty="0" smtClean="0"/>
              <a:t> découverte doit lui procurer du plaisir. L’élève joue.</a:t>
            </a:r>
          </a:p>
          <a:p>
            <a:r>
              <a:rPr lang="fr-FR" baseline="0" dirty="0" smtClean="0"/>
              <a:t>Au cycle 2, les activités proposées permettent de passer de réponses motrices naturelles à des formes plus élaborées.</a:t>
            </a:r>
          </a:p>
          <a:p>
            <a:r>
              <a:rPr lang="fr-FR" baseline="0" dirty="0" smtClean="0"/>
              <a:t>En début de cycle 3, l’élève se défie par rapport à lui-même. </a:t>
            </a:r>
            <a:r>
              <a:rPr lang="fr-FR" baseline="0" dirty="0" smtClean="0"/>
              <a:t>Des </a:t>
            </a:r>
            <a:r>
              <a:rPr lang="fr-FR" baseline="0" dirty="0" smtClean="0"/>
              <a:t>repères matériels et spatiaux lui permettent de mesurer ses progrès. Il expérimente SES solutions mais également celles de ses camarades afin d’être de plus en plus efficace.</a:t>
            </a:r>
          </a:p>
          <a:p>
            <a:r>
              <a:rPr lang="fr-FR" baseline="0" dirty="0" smtClean="0"/>
              <a:t>En fin de cycle 3, l’élève va devoir exploiter au mieux ses ressources dans une recherche d’efficience.</a:t>
            </a:r>
            <a:endParaRPr lang="fr-FR" dirty="0"/>
          </a:p>
        </p:txBody>
      </p:sp>
      <p:sp>
        <p:nvSpPr>
          <p:cNvPr id="4" name="Espace réservé du numéro de diapositive 3"/>
          <p:cNvSpPr>
            <a:spLocks noGrp="1"/>
          </p:cNvSpPr>
          <p:nvPr>
            <p:ph type="sldNum" sz="quarter" idx="10"/>
          </p:nvPr>
        </p:nvSpPr>
        <p:spPr/>
        <p:txBody>
          <a:bodyPr/>
          <a:lstStyle/>
          <a:p>
            <a:fld id="{15B5669E-59D4-41ED-A113-043060272BC1}" type="slidenum">
              <a:rPr lang="fr-FR" smtClean="0"/>
              <a:t>4</a:t>
            </a:fld>
            <a:endParaRPr lang="fr-FR"/>
          </a:p>
        </p:txBody>
      </p:sp>
    </p:spTree>
    <p:extLst>
      <p:ext uri="{BB962C8B-B14F-4D97-AF65-F5344CB8AC3E}">
        <p14:creationId xmlns:p14="http://schemas.microsoft.com/office/powerpoint/2010/main" val="4108925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297B1B08-B515-45BF-B6CF-E62083B4244B}" type="datetimeFigureOut">
              <a:rPr lang="fr-FR" smtClean="0"/>
              <a:t>18/05/2018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5684A61-4BCB-47C9-A415-8790233CA2AD}" type="slidenum">
              <a:rPr lang="fr-FR" smtClean="0"/>
              <a:t>‹N°›</a:t>
            </a:fld>
            <a:endParaRPr lang="fr-F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fr-FR" smtClean="0"/>
              <a:t>Modifiez le style du titre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297B1B08-B515-45BF-B6CF-E62083B4244B}" type="datetimeFigureOut">
              <a:rPr lang="fr-FR" smtClean="0"/>
              <a:t>18/05/2018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5684A61-4BCB-47C9-A415-8790233CA2AD}"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fr-FR" smtClean="0"/>
              <a:t>Modifiez le style du titre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97B1B08-B515-45BF-B6CF-E62083B4244B}" type="datetimeFigureOut">
              <a:rPr lang="fr-FR" smtClean="0"/>
              <a:t>18/05/2018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5684A61-4BCB-47C9-A415-8790233CA2AD}"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97B1B08-B515-45BF-B6CF-E62083B4244B}" type="datetimeFigureOut">
              <a:rPr lang="fr-FR" smtClean="0"/>
              <a:t>18/05/2018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5684A61-4BCB-47C9-A415-8790233CA2AD}" type="slidenum">
              <a:rPr lang="fr-FR" smtClean="0"/>
              <a:t>‹N°›</a:t>
            </a:fld>
            <a:endParaRPr lang="fr-FR"/>
          </a:p>
        </p:txBody>
      </p:sp>
      <p:sp>
        <p:nvSpPr>
          <p:cNvPr id="8" name="Title 7"/>
          <p:cNvSpPr>
            <a:spLocks noGrp="1"/>
          </p:cNvSpPr>
          <p:nvPr>
            <p:ph type="title"/>
          </p:nvPr>
        </p:nvSpPr>
        <p:spPr/>
        <p:txBody>
          <a:bodyPr/>
          <a:lstStyle/>
          <a:p>
            <a:r>
              <a:rPr lang="fr-FR" smtClean="0"/>
              <a:t>Modifiez le style du titre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fr-FR" smtClean="0"/>
              <a:t>Modifiez le style du titre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97B1B08-B515-45BF-B6CF-E62083B4244B}" type="datetimeFigureOut">
              <a:rPr lang="fr-FR" smtClean="0"/>
              <a:t>18/05/2018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5684A61-4BCB-47C9-A415-8790233CA2AD}"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97B1B08-B515-45BF-B6CF-E62083B4244B}" type="datetimeFigureOut">
              <a:rPr lang="fr-FR" smtClean="0"/>
              <a:t>18/05/2018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5684A61-4BCB-47C9-A415-8790233CA2AD}" type="slidenum">
              <a:rPr lang="fr-FR" smtClean="0"/>
              <a:t>‹N°›</a:t>
            </a:fld>
            <a:endParaRPr lang="fr-FR"/>
          </a:p>
        </p:txBody>
      </p:sp>
      <p:sp>
        <p:nvSpPr>
          <p:cNvPr id="8" name="Title 7"/>
          <p:cNvSpPr>
            <a:spLocks noGrp="1"/>
          </p:cNvSpPr>
          <p:nvPr>
            <p:ph type="title"/>
          </p:nvPr>
        </p:nvSpPr>
        <p:spPr/>
        <p:txBody>
          <a:bodyPr/>
          <a:lstStyle/>
          <a:p>
            <a:r>
              <a:rPr lang="fr-FR" smtClean="0"/>
              <a:t>Modifiez le style du titre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fr-FR" smtClean="0"/>
              <a:t>Modifiez les styles du texte du masque</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297B1B08-B515-45BF-B6CF-E62083B4244B}" type="datetimeFigureOut">
              <a:rPr lang="fr-FR" smtClean="0"/>
              <a:t>18/05/2018</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A5684A61-4BCB-47C9-A415-8790233CA2AD}" type="slidenum">
              <a:rPr lang="fr-FR" smtClean="0"/>
              <a:t>‹N°›</a:t>
            </a:fld>
            <a:endParaRPr lang="fr-FR"/>
          </a:p>
        </p:txBody>
      </p:sp>
      <p:sp>
        <p:nvSpPr>
          <p:cNvPr id="10" name="Title 9"/>
          <p:cNvSpPr>
            <a:spLocks noGrp="1"/>
          </p:cNvSpPr>
          <p:nvPr>
            <p:ph type="title"/>
          </p:nvPr>
        </p:nvSpPr>
        <p:spPr/>
        <p:txBody>
          <a:bodyPr/>
          <a:lstStyle/>
          <a:p>
            <a:r>
              <a:rPr lang="fr-FR" smtClean="0"/>
              <a:t>Modifiez le style du titre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297B1B08-B515-45BF-B6CF-E62083B4244B}" type="datetimeFigureOut">
              <a:rPr lang="fr-FR" smtClean="0"/>
              <a:t>18/05/2018</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A5684A61-4BCB-47C9-A415-8790233CA2AD}"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7B1B08-B515-45BF-B6CF-E62083B4244B}" type="datetimeFigureOut">
              <a:rPr lang="fr-FR" smtClean="0"/>
              <a:t>18/05/2018</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A5684A61-4BCB-47C9-A415-8790233CA2AD}"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fr-FR" smtClean="0"/>
              <a:t>Modifiez le style du titre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297B1B08-B515-45BF-B6CF-E62083B4244B}" type="datetimeFigureOut">
              <a:rPr lang="fr-FR" smtClean="0"/>
              <a:t>18/05/2018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5684A61-4BCB-47C9-A415-8790233CA2AD}"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297B1B08-B515-45BF-B6CF-E62083B4244B}" type="datetimeFigureOut">
              <a:rPr lang="fr-FR" smtClean="0"/>
              <a:t>18/05/2018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5684A61-4BCB-47C9-A415-8790233CA2AD}" type="slidenum">
              <a:rPr lang="fr-FR" smtClean="0"/>
              <a:t>‹N°›</a:t>
            </a:fld>
            <a:endParaRPr lang="fr-F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fr-FR" smtClean="0"/>
              <a:t>Modifiez le style du titre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fr-FR" smtClean="0"/>
              <a:t>Modifiez le style du titre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297B1B08-B515-45BF-B6CF-E62083B4244B}" type="datetimeFigureOut">
              <a:rPr lang="fr-FR" smtClean="0"/>
              <a:t>18/05/2018</a:t>
            </a:fld>
            <a:endParaRPr lang="fr-F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fr-F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A5684A61-4BCB-47C9-A415-8790233CA2AD}"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619672" y="3356992"/>
            <a:ext cx="6512511" cy="2369200"/>
          </a:xfrm>
        </p:spPr>
        <p:txBody>
          <a:bodyPr/>
          <a:lstStyle/>
          <a:p>
            <a:pPr marL="0" indent="0">
              <a:buNone/>
            </a:pPr>
            <a:r>
              <a:rPr lang="fr-FR" dirty="0" smtClean="0"/>
              <a:t>Connaissances pédagogiques et didactiques</a:t>
            </a:r>
            <a:endParaRPr lang="fr-FR" dirty="0"/>
          </a:p>
        </p:txBody>
      </p:sp>
      <p:pic>
        <p:nvPicPr>
          <p:cNvPr id="1026" name="Picture 2" descr="C:\Users\naube\Documents\CPD\péda EPS\ressources vidéos\natation\natation maternelle\IMG_0473.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0625"/>
          <a:stretch/>
        </p:blipFill>
        <p:spPr bwMode="auto">
          <a:xfrm>
            <a:off x="611560" y="332656"/>
            <a:ext cx="3312368" cy="31169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4257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71500"/>
            <a:ext cx="8784976" cy="1143000"/>
          </a:xfrm>
        </p:spPr>
        <p:txBody>
          <a:bodyPr/>
          <a:lstStyle/>
          <a:p>
            <a:pPr marL="0" indent="0" algn="l">
              <a:buNone/>
            </a:pPr>
            <a:r>
              <a:rPr lang="fr-FR" sz="4200" dirty="0" smtClean="0"/>
              <a:t>Les fondamentaux de la natation</a:t>
            </a:r>
            <a:endParaRPr lang="fr-FR" sz="4200"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714500"/>
            <a:ext cx="8064896" cy="46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443398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7584" y="764704"/>
            <a:ext cx="7694240" cy="1143000"/>
          </a:xfrm>
        </p:spPr>
        <p:txBody>
          <a:bodyPr/>
          <a:lstStyle/>
          <a:p>
            <a:pPr marL="0" indent="0">
              <a:buNone/>
            </a:pPr>
            <a:r>
              <a:rPr lang="fr-FR" dirty="0" smtClean="0"/>
              <a:t>Eléments de progression</a:t>
            </a:r>
            <a:endParaRPr lang="fr-FR" dirty="0"/>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2000249"/>
            <a:ext cx="8712968" cy="38770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753070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texte 2"/>
          <p:cNvSpPr>
            <a:spLocks noGrp="1"/>
          </p:cNvSpPr>
          <p:nvPr>
            <p:ph type="body" idx="1"/>
          </p:nvPr>
        </p:nvSpPr>
        <p:spPr>
          <a:xfrm>
            <a:off x="683568" y="332656"/>
            <a:ext cx="7632848" cy="1152128"/>
          </a:xfrm>
        </p:spPr>
        <p:txBody>
          <a:bodyPr>
            <a:noAutofit/>
          </a:bodyPr>
          <a:lstStyle/>
          <a:p>
            <a:pPr algn="ctr"/>
            <a:r>
              <a:rPr lang="fr-FR" sz="3600" b="1" dirty="0" smtClean="0"/>
              <a:t>Le parcours natation de l’élève dans le Var</a:t>
            </a:r>
            <a:endParaRPr lang="fr-FR" sz="3600" b="1"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010" y="1844824"/>
            <a:ext cx="8235950" cy="445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76854"/>
      </p:ext>
    </p:extLst>
  </p:cSld>
  <p:clrMapOvr>
    <a:masterClrMapping/>
  </p:clrMapOvr>
  <p:timing>
    <p:tnLst>
      <p:par>
        <p:cTn id="1" dur="indefinite" restart="never" nodeType="tmRoot"/>
      </p:par>
    </p:tnLst>
  </p:timing>
</p:sld>
</file>

<file path=ppt/theme/theme1.xml><?xml version="1.0" encoding="utf-8"?>
<a:theme xmlns:a="http://schemas.openxmlformats.org/drawingml/2006/main" name="Sillage">
  <a:themeElements>
    <a:clrScheme name="Sillage">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illage">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illage">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172</TotalTime>
  <Words>466</Words>
  <Application>Microsoft Office PowerPoint</Application>
  <PresentationFormat>Affichage à l'écran (4:3)</PresentationFormat>
  <Paragraphs>23</Paragraphs>
  <Slides>4</Slides>
  <Notes>4</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Sillage</vt:lpstr>
      <vt:lpstr>Connaissances pédagogiques et didactiques</vt:lpstr>
      <vt:lpstr>Les fondamentaux de la natation</vt:lpstr>
      <vt:lpstr>Eléments de progression</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Connaissances pédagogiques et didactiques</dc:title>
  <dc:creator>naube</dc:creator>
  <cp:lastModifiedBy>naube</cp:lastModifiedBy>
  <cp:revision>15</cp:revision>
  <dcterms:created xsi:type="dcterms:W3CDTF">2018-04-09T12:36:43Z</dcterms:created>
  <dcterms:modified xsi:type="dcterms:W3CDTF">2018-05-18T14:13:12Z</dcterms:modified>
</cp:coreProperties>
</file>