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</p:sldMasterIdLst>
  <p:notesMasterIdLst>
    <p:notesMasterId r:id="rId25"/>
  </p:notesMasterIdLst>
  <p:sldIdLst>
    <p:sldId id="256" r:id="rId3"/>
    <p:sldId id="259" r:id="rId4"/>
    <p:sldId id="260" r:id="rId5"/>
    <p:sldId id="261" r:id="rId6"/>
    <p:sldId id="265" r:id="rId7"/>
    <p:sldId id="263" r:id="rId8"/>
    <p:sldId id="267" r:id="rId9"/>
    <p:sldId id="269" r:id="rId10"/>
    <p:sldId id="270" r:id="rId11"/>
    <p:sldId id="262" r:id="rId12"/>
    <p:sldId id="297" r:id="rId13"/>
    <p:sldId id="271" r:id="rId14"/>
    <p:sldId id="272" r:id="rId15"/>
    <p:sldId id="287" r:id="rId16"/>
    <p:sldId id="289" r:id="rId17"/>
    <p:sldId id="288" r:id="rId18"/>
    <p:sldId id="290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1B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CBFCD-0660-0A4E-83FA-684FE80D549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5AC0D-B9A2-8245-87C8-A3520EBEA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4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youtu.be</a:t>
            </a:r>
            <a:r>
              <a:rPr lang="fr-FR" dirty="0"/>
              <a:t>/hNN2Q4bPY5M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5AC0D-B9A2-8245-87C8-A3520EBEA2E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09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youtu.be</a:t>
            </a:r>
            <a:r>
              <a:rPr lang="fr-FR" dirty="0"/>
              <a:t>/OIQ03yoSqwU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5AC0D-B9A2-8245-87C8-A3520EBEA2E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38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youtu.be</a:t>
            </a:r>
            <a:r>
              <a:rPr lang="fr-FR" dirty="0"/>
              <a:t>/uLuck8Q5vXo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5AC0D-B9A2-8245-87C8-A3520EBEA2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5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youtu.be</a:t>
            </a:r>
            <a:r>
              <a:rPr lang="fr-FR" dirty="0"/>
              <a:t>/aDFl4ubqaxs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5AC0D-B9A2-8245-87C8-A3520EBEA2E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98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7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1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6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8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81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B41D56-3FFC-4D7B-A6D5-691C3085B0E2}" type="datetimeFigureOut">
              <a:rPr lang="fr-FR" smtClean="0"/>
              <a:t>10/02/2021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212FA8-1E93-4250-8E79-8C3794299BBE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B41D56-3FFC-4D7B-A6D5-691C3085B0E2}" type="datetimeFigureOut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10/02/2021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212FA8-1E93-4250-8E79-8C3794299BBE}" type="slidenum">
              <a:rPr lang="fr-F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8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youtu.be/hNN2Q4bPY5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youtu.be/OIQ03yoSqw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youtu.be/uLuck8Q5vXo" TargetMode="Externa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hyperlink" Target="https://youtu.be/aDFl4ubqax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7_39N5y4ERU" TargetMode="External"/><Relationship Id="rId3" Type="http://schemas.openxmlformats.org/officeDocument/2006/relationships/slide" Target="slide3.xml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s.apple.com/fr/app/hudl-technique/id4704283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fr/app/bam-video-delay/id51767384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3568" y="908720"/>
            <a:ext cx="6400800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2 APPLICATIONS VIDEOS</a:t>
            </a:r>
            <a:br>
              <a:rPr lang="fr-FR" dirty="0"/>
            </a:br>
            <a:r>
              <a:rPr lang="fr-FR" dirty="0"/>
              <a:t>pour tablette </a:t>
            </a:r>
            <a:br>
              <a:rPr lang="fr-FR" dirty="0"/>
            </a:br>
            <a:br>
              <a:rPr lang="fr-FR" dirty="0"/>
            </a:br>
            <a:r>
              <a:rPr lang="fr-FR" sz="2000" dirty="0"/>
              <a:t>intérêt et mode d’emploi</a:t>
            </a:r>
            <a:br>
              <a:rPr lang="fr-FR" sz="2000" dirty="0"/>
            </a:br>
            <a:r>
              <a:rPr lang="fr-FR" sz="2000" dirty="0"/>
              <a:t>(</a:t>
            </a:r>
            <a:r>
              <a:rPr lang="fr-FR" sz="1600" dirty="0">
                <a:solidFill>
                  <a:srgbClr val="FF0000"/>
                </a:solidFill>
              </a:rPr>
              <a:t>A VISUALISER EN PLEIN ECRAN</a:t>
            </a:r>
            <a:r>
              <a:rPr lang="fr-FR" sz="2000" dirty="0"/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3608" y="51165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GND EPS NICE</a:t>
            </a:r>
          </a:p>
        </p:txBody>
      </p:sp>
      <p:sp>
        <p:nvSpPr>
          <p:cNvPr id="7" name="AutoShape 4" descr="Résultat de recherche d'images pour &quot;académie de n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Flèche droite à entaille 7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223590" y="63000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suite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C9E5A6-CDB0-B34D-81DB-1CAF30DE4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043608" y="3608997"/>
            <a:ext cx="1093935" cy="1044139"/>
          </a:xfrm>
          <a:prstGeom prst="round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9BA5CB-6E71-4E4E-B38E-381CCD7DC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7156376" y="3608997"/>
            <a:ext cx="1008112" cy="11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/>
          </a:bodyPr>
          <a:lstStyle/>
          <a:p>
            <a:r>
              <a:rPr lang="fr-FR" dirty="0"/>
              <a:t>MISE EN PLACE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899514" y="764704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6" name="Flèche droite à entaille 5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26EA4D10-B728-5C4D-9D4E-68090BF0E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48" y="2458097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DEMONSTRATION DES FONCTIONS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899514" y="764704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6" name="Flèche droite à entaille 5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2921B1E2-56D8-A747-97E0-C853F3EE9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5" y="2420888"/>
            <a:ext cx="4197830" cy="31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d’utilisation en cours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115616" y="836712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6" name="Flèche droite à entaille 5">
            <a:hlinkClick r:id="rId4" action="ppaction://hlinksldjump"/>
          </p:cNvPr>
          <p:cNvSpPr/>
          <p:nvPr/>
        </p:nvSpPr>
        <p:spPr>
          <a:xfrm>
            <a:off x="7992629" y="6428385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A9C88CC8-CC3D-0C4D-A3EE-28820807C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7" y="2405726"/>
            <a:ext cx="4244685" cy="31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368752" cy="435928"/>
          </a:xfrm>
        </p:spPr>
        <p:txBody>
          <a:bodyPr>
            <a:normAutofit fontScale="90000"/>
          </a:bodyPr>
          <a:lstStyle/>
          <a:p>
            <a:r>
              <a:rPr lang="fr-FR" dirty="0"/>
              <a:t>HUDL TECHNIQUE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420888"/>
            <a:ext cx="6400800" cy="3312368"/>
          </a:xfrm>
        </p:spPr>
        <p:txBody>
          <a:bodyPr>
            <a:normAutofit fontScale="77500" lnSpcReduction="20000"/>
          </a:bodyPr>
          <a:lstStyle/>
          <a:p>
            <a:r>
              <a:rPr lang="fr-FR" u="sng" dirty="0"/>
              <a:t>Le principe  :</a:t>
            </a:r>
          </a:p>
          <a:p>
            <a:pPr indent="0">
              <a:buNone/>
            </a:pPr>
            <a:r>
              <a:rPr lang="fr-FR" b="1" dirty="0"/>
              <a:t>Je filme une action, je l’enregistre puis je peux l’analyser.</a:t>
            </a:r>
          </a:p>
          <a:p>
            <a:pPr marL="285750" indent="-285750"/>
            <a:r>
              <a:rPr lang="fr-FR" u="sng" dirty="0"/>
              <a:t>L’intérêt  pour l’élève </a:t>
            </a:r>
            <a:r>
              <a:rPr lang="fr-FR" b="1" dirty="0"/>
              <a:t>: </a:t>
            </a:r>
          </a:p>
          <a:p>
            <a:pPr indent="0">
              <a:buNone/>
            </a:pPr>
            <a:r>
              <a:rPr lang="fr-FR" dirty="0"/>
              <a:t>L’élève fait une action et peut revoir son action autant de fois qu’il veut :</a:t>
            </a:r>
          </a:p>
          <a:p>
            <a:pPr indent="0">
              <a:buNone/>
            </a:pPr>
            <a:r>
              <a:rPr lang="fr-FR" dirty="0"/>
              <a:t>Il peut zoomer sur une action précise</a:t>
            </a:r>
          </a:p>
          <a:p>
            <a:pPr indent="0">
              <a:buNone/>
            </a:pPr>
            <a:r>
              <a:rPr lang="fr-FR" dirty="0"/>
              <a:t>Il peut ralentir son geste </a:t>
            </a:r>
          </a:p>
          <a:p>
            <a:pPr indent="0">
              <a:buNone/>
            </a:pPr>
            <a:r>
              <a:rPr lang="fr-FR" dirty="0"/>
              <a:t>Un « élève-entraineur » ou  « Juge » analyse grâce à des outils de l ’application </a:t>
            </a:r>
          </a:p>
          <a:p>
            <a:pPr marL="285750" indent="-285750"/>
            <a:r>
              <a:rPr lang="fr-FR" u="sng" dirty="0"/>
              <a:t>L’intérêt pour l’enseignant  :</a:t>
            </a:r>
          </a:p>
          <a:p>
            <a:pPr indent="0">
              <a:buNone/>
            </a:pPr>
            <a:r>
              <a:rPr lang="fr-FR" dirty="0"/>
              <a:t>Retour rapide sur l’analyse des élèves </a:t>
            </a:r>
          </a:p>
          <a:p>
            <a:pPr indent="0">
              <a:buNone/>
            </a:pPr>
            <a:r>
              <a:rPr lang="fr-FR" dirty="0"/>
              <a:t>Montrer une action à l’élève et la corriger avec lui en pouvant pointer des actions</a:t>
            </a:r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1187624" y="908720"/>
            <a:ext cx="792088" cy="872163"/>
          </a:xfrm>
          <a:prstGeom prst="rect">
            <a:avLst/>
          </a:prstGeom>
        </p:spPr>
      </p:pic>
      <p:sp>
        <p:nvSpPr>
          <p:cNvPr id="6" name="Flèche droite à entaille 5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1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0457" y="260648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démarrer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701306" y="116631"/>
            <a:ext cx="665957" cy="73328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1124744"/>
            <a:ext cx="6400800" cy="3048001"/>
          </a:xfrm>
        </p:spPr>
        <p:txBody>
          <a:bodyPr/>
          <a:lstStyle/>
          <a:p>
            <a:r>
              <a:rPr lang="fr-FR" dirty="0"/>
              <a:t>Je crée mon compte</a:t>
            </a:r>
          </a:p>
          <a:p>
            <a:r>
              <a:rPr lang="fr-FR" dirty="0"/>
              <a:t>J’arrive sur la page d’accueil </a:t>
            </a:r>
          </a:p>
          <a:p>
            <a:endParaRPr lang="fr-FR" dirty="0"/>
          </a:p>
        </p:txBody>
      </p:sp>
      <p:pic>
        <p:nvPicPr>
          <p:cNvPr id="5122" name="Picture 2" descr="C:\Users\katia\Documents\Downloads\Capture d’écran . 2021-02-07 à 15.16.5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/>
          <a:stretch/>
        </p:blipFill>
        <p:spPr bwMode="auto">
          <a:xfrm>
            <a:off x="2267744" y="2381956"/>
            <a:ext cx="5148064" cy="37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1632795" y="4207396"/>
            <a:ext cx="665958" cy="6206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6185863" y="4522682"/>
            <a:ext cx="1229945" cy="9335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7176089" y="2564904"/>
            <a:ext cx="990226" cy="9945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4204" y="480987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J’enregistre en appuyant ici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432151" y="5338082"/>
            <a:ext cx="1744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Mes vidéos sont rangées selon les dates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432151" y="3490899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sélectionne ma vidéo pour supprimer ou identifier </a:t>
            </a:r>
          </a:p>
        </p:txBody>
      </p:sp>
      <p:sp>
        <p:nvSpPr>
          <p:cNvPr id="43" name="Flèche droite à entaille 42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4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3259" y="300996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Réglages camera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1371" y="901100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Accès depuis le bouton enregistrement           , les possibilités :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893545" y="1502012"/>
            <a:ext cx="261455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989122" y="2996952"/>
            <a:ext cx="1071736" cy="12961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948808" y="2296999"/>
            <a:ext cx="1242864" cy="2497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267745" y="1988840"/>
            <a:ext cx="2358764" cy="86409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2106723" y="2708920"/>
            <a:ext cx="2519786" cy="25922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191672" y="210875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Je choisis la qualité de l’image : utile pour rallonger temps de rediffusion. Attention à la qualité de l’image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20072" y="45091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L’image est grossie deux fois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74001" y="289899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J’inverse le sens de la prise de vue : mode « selfie »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18296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L’image se place à l’envers : effet miroir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452339" y="137060"/>
            <a:ext cx="665957" cy="733281"/>
          </a:xfrm>
          <a:prstGeom prst="rect">
            <a:avLst/>
          </a:prstGeom>
        </p:spPr>
      </p:pic>
      <p:sp>
        <p:nvSpPr>
          <p:cNvPr id="20" name="Espace réservé du contenu 19"/>
          <p:cNvSpPr txBox="1">
            <a:spLocks noGrp="1"/>
          </p:cNvSpPr>
          <p:nvPr>
            <p:ph idx="1"/>
          </p:nvPr>
        </p:nvSpPr>
        <p:spPr>
          <a:xfrm>
            <a:off x="1371600" y="2438400"/>
            <a:ext cx="6400800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361" name="Picture 1" descr="C:\Users\katia\Documents\Downloads\Capture d’écran . 2021-02-07 à 15.42.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2" y="1338045"/>
            <a:ext cx="8662494" cy="53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 flipH="1">
            <a:off x="5796136" y="2659987"/>
            <a:ext cx="2545998" cy="48098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5388061" y="2037660"/>
            <a:ext cx="2980476" cy="14219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191672" y="3255479"/>
            <a:ext cx="1990054" cy="118163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55776" y="15020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J’inverse la caméra en type </a:t>
            </a:r>
            <a:r>
              <a:rPr lang="fr-FR" dirty="0" err="1">
                <a:solidFill>
                  <a:schemeClr val="bg1"/>
                </a:solidFill>
              </a:rPr>
              <a:t>selfie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682303" y="281780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Différé de </a:t>
            </a:r>
            <a:r>
              <a:rPr lang="fr-FR" dirty="0" err="1">
                <a:solidFill>
                  <a:schemeClr val="bg1"/>
                </a:solidFill>
              </a:rPr>
              <a:t>10s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106723" y="4427047"/>
            <a:ext cx="364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Qualité de l’image : j’appuie dessus pour ajuster ( attention plus la définition est faible, plus l’image est peu précise)</a:t>
            </a:r>
          </a:p>
        </p:txBody>
      </p:sp>
      <p:sp>
        <p:nvSpPr>
          <p:cNvPr id="33" name="Flèche droite à entaille 32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 descr="Capture d’écra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90505"/>
              </a:clrFrom>
              <a:clrTo>
                <a:srgbClr val="2905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4" b="12621"/>
          <a:stretch/>
        </p:blipFill>
        <p:spPr>
          <a:xfrm>
            <a:off x="4014647" y="822281"/>
            <a:ext cx="485345" cy="4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549185" y="93853"/>
            <a:ext cx="665957" cy="733281"/>
          </a:xfrm>
          <a:prstGeom prst="rect">
            <a:avLst/>
          </a:prstGeom>
        </p:spPr>
      </p:pic>
      <p:sp>
        <p:nvSpPr>
          <p:cNvPr id="6" name="AutoShape 2" descr="https://mail.google.com/mail/u/1?ui=2&amp;ik=50c13d0445&amp;attid=0.1.1&amp;permmsgid=msg-f:1691046909899412442&amp;th=1777ce347b1393da&amp;view=fimg&amp;sz=s0-l75-ft&amp;attbid=ANGjdJ_vYNvEH-VJS6SJl5GQAt6mJ5O7terroKIFkvOXUYXAqRM3m7T79oSfnllrrSCTJ-779ABc3RGuMvXZFJBoSpF2yE31k_Elmxm5YHHLWSQHvReKwKL52UihwZ0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88248" y="133366"/>
            <a:ext cx="775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cap="all" spc="300" dirty="0">
                <a:latin typeface="+mj-lt"/>
                <a:ea typeface="+mj-ea"/>
                <a:cs typeface="+mj-cs"/>
              </a:rPr>
              <a:t>Faire </a:t>
            </a:r>
            <a:r>
              <a:rPr lang="fr-FR" sz="2000" cap="all" spc="300" dirty="0">
                <a:latin typeface="+mj-lt"/>
                <a:ea typeface="+mj-ea"/>
                <a:cs typeface="+mj-cs"/>
              </a:rPr>
              <a:t>ou</a:t>
            </a:r>
            <a:r>
              <a:rPr lang="fr-FR" sz="3200" cap="all" spc="300" dirty="0">
                <a:latin typeface="+mj-lt"/>
                <a:ea typeface="+mj-ea"/>
                <a:cs typeface="+mj-cs"/>
              </a:rPr>
              <a:t> importer une </a:t>
            </a:r>
            <a:r>
              <a:rPr lang="fr-FR" sz="3200" cap="all" spc="300" dirty="0" err="1">
                <a:latin typeface="+mj-lt"/>
                <a:ea typeface="+mj-ea"/>
                <a:cs typeface="+mj-cs"/>
              </a:rPr>
              <a:t>video</a:t>
            </a:r>
            <a:r>
              <a:rPr lang="fr-FR" sz="3200" cap="all" spc="300" dirty="0">
                <a:latin typeface="+mj-lt"/>
                <a:ea typeface="+mj-ea"/>
                <a:cs typeface="+mj-cs"/>
              </a:rPr>
              <a:t> : </a:t>
            </a:r>
          </a:p>
        </p:txBody>
      </p:sp>
      <p:pic>
        <p:nvPicPr>
          <p:cNvPr id="16388" name="Picture 4" descr="C:\Users\katia\Documents\Downloads\Capture d’écran . 2021-02-07 à 15.37.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49" y="1340768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95936" y="1196752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filme en appuyant sur le bouton rouge </a:t>
            </a:r>
          </a:p>
          <a:p>
            <a:endParaRPr lang="fr-FR" dirty="0"/>
          </a:p>
          <a:p>
            <a:r>
              <a:rPr lang="fr-FR" dirty="0"/>
              <a:t> puis j’enregistre</a:t>
            </a:r>
          </a:p>
          <a:p>
            <a:endParaRPr lang="fr-FR" dirty="0"/>
          </a:p>
          <a:p>
            <a:r>
              <a:rPr lang="fr-FR" dirty="0"/>
              <a:t>Quand j’arrête ma vidéo figure en bas à gauche</a:t>
            </a:r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1691680" y="2564904"/>
            <a:ext cx="2304256" cy="2880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655993" y="1502012"/>
            <a:ext cx="339943" cy="55883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56111" y="6309320"/>
            <a:ext cx="865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partir de ce moment là , je peux analyser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0375" y="3212976"/>
            <a:ext cx="92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 </a:t>
            </a:r>
          </a:p>
        </p:txBody>
      </p:sp>
      <p:pic>
        <p:nvPicPr>
          <p:cNvPr id="16389" name="Picture 5" descr="C:\Users\katia\Documents\Downloads\Capture d’écran . 2021-02-07 à 15.42.3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3309"/>
          <a:stretch/>
        </p:blipFill>
        <p:spPr bwMode="auto">
          <a:xfrm>
            <a:off x="1229169" y="3301506"/>
            <a:ext cx="2426823" cy="25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eur droit avec flèche 31"/>
          <p:cNvCxnSpPr/>
          <p:nvPr/>
        </p:nvCxnSpPr>
        <p:spPr>
          <a:xfrm flipV="1">
            <a:off x="3497032" y="4797152"/>
            <a:ext cx="997808" cy="4148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540110" y="4451685"/>
            <a:ext cx="460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J’appuie pour importer mes vidéos propres </a:t>
            </a:r>
          </a:p>
          <a:p>
            <a:r>
              <a:rPr lang="fr-FR" dirty="0"/>
              <a:t>( donner accès aux photos )</a:t>
            </a:r>
          </a:p>
        </p:txBody>
      </p:sp>
      <p:sp>
        <p:nvSpPr>
          <p:cNvPr id="35" name="Flèche droite à entaille 34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6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0457" y="260648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 OUTILS D’ANALYSE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719155" y="116631"/>
            <a:ext cx="665957" cy="733281"/>
          </a:xfrm>
          <a:prstGeom prst="rect">
            <a:avLst/>
          </a:prstGeom>
        </p:spPr>
      </p:pic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6" y="1072766"/>
            <a:ext cx="6159144" cy="51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6300192" y="1268760"/>
            <a:ext cx="71554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995936" y="1286319"/>
            <a:ext cx="4176464" cy="48649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052133" y="5013176"/>
            <a:ext cx="6112155" cy="72008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987824" y="6101999"/>
            <a:ext cx="1520930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657966" y="2924944"/>
            <a:ext cx="71554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164288" y="8499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compare deux vidéos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61832" y="1700808"/>
            <a:ext cx="187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peux enregistrer un commentaire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329947" y="2708920"/>
            <a:ext cx="1684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peux tracer une forme, un angle et choisir une couleur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207574" y="4413011"/>
            <a:ext cx="1684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choisi la vitesse : 1/1,1/2,1/4,1/8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508754" y="63796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visualise à la vitesse que je veux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3089" y="4136012"/>
            <a:ext cx="162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Si j’écarte mes deux doigts posés sur l’écran, je zoom</a:t>
            </a:r>
          </a:p>
        </p:txBody>
      </p:sp>
      <p:sp>
        <p:nvSpPr>
          <p:cNvPr id="27" name="Flèche droite à entaille 26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5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/>
          </a:bodyPr>
          <a:lstStyle/>
          <a:p>
            <a:r>
              <a:rPr lang="fr-FR" dirty="0" err="1"/>
              <a:t>Video</a:t>
            </a:r>
            <a:r>
              <a:rPr lang="fr-FR" dirty="0"/>
              <a:t> des outils: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971600" y="980728"/>
            <a:ext cx="665957" cy="733281"/>
          </a:xfrm>
          <a:prstGeom prst="rect">
            <a:avLst/>
          </a:prstGeom>
        </p:spPr>
      </p:pic>
      <p:sp>
        <p:nvSpPr>
          <p:cNvPr id="6" name="Flèche droite à entaille 5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36222E8C-0AD4-8840-9DDA-21F545CC6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37" y="2348880"/>
            <a:ext cx="4459221" cy="33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1829" y="33265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d’utilisation en cours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971600" y="90323"/>
            <a:ext cx="665957" cy="733281"/>
          </a:xfrm>
          <a:prstGeom prst="rect">
            <a:avLst/>
          </a:prstGeom>
        </p:spPr>
      </p:pic>
      <p:sp>
        <p:nvSpPr>
          <p:cNvPr id="5" name="Flèche droite à entaille 4">
            <a:hlinkClick r:id="rId3" action="ppaction://hlinksldjump"/>
          </p:cNvPr>
          <p:cNvSpPr/>
          <p:nvPr/>
        </p:nvSpPr>
        <p:spPr>
          <a:xfrm>
            <a:off x="7992629" y="6428385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1135374"/>
            <a:ext cx="8893236" cy="547303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fr-FR" u="sng" dirty="0"/>
              <a:t>Musculation: analyse du placement : </a:t>
            </a:r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u="sng" dirty="0"/>
          </a:p>
          <a:p>
            <a:pPr indent="0">
              <a:buNone/>
            </a:pPr>
            <a:r>
              <a:rPr lang="fr-FR" u="sng" dirty="0"/>
              <a:t>Acrosport : travail du JUGE</a:t>
            </a:r>
            <a:r>
              <a:rPr lang="fr-FR" dirty="0"/>
              <a:t>( code couleur : Vert=bien / Jaune=moyen /Rouge=gros problème )</a:t>
            </a:r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r>
              <a:rPr lang="fr-FR" u="sng" dirty="0"/>
              <a:t>En escalade  :</a:t>
            </a:r>
            <a:r>
              <a:rPr lang="fr-FR" dirty="0"/>
              <a:t>  je m’auto évalue en assureur en enregistrant</a:t>
            </a:r>
          </a:p>
          <a:p>
            <a:pPr indent="0">
              <a:buNone/>
            </a:pPr>
            <a:r>
              <a:rPr lang="fr-FR" dirty="0"/>
              <a:t>                        une vidéo que je juge  me représenter</a:t>
            </a:r>
          </a:p>
        </p:txBody>
      </p:sp>
      <p:pic>
        <p:nvPicPr>
          <p:cNvPr id="12289" name="Picture 1" descr="C:\Users\katia\Documents\Downloads\IMG_03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156108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6193112" y="1122736"/>
            <a:ext cx="1799517" cy="1904272"/>
            <a:chOff x="3275856" y="2257778"/>
            <a:chExt cx="2266988" cy="2212622"/>
          </a:xfrm>
        </p:grpSpPr>
        <p:pic>
          <p:nvPicPr>
            <p:cNvPr id="12290" name="Picture 2" descr="C:\Users\katia\Documents\Downloads\IMG_3017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0" t="21180" r="15409" b="24375"/>
            <a:stretch/>
          </p:blipFill>
          <p:spPr bwMode="auto">
            <a:xfrm>
              <a:off x="3275856" y="2257778"/>
              <a:ext cx="2266988" cy="2212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Émoticône 5"/>
            <p:cNvSpPr/>
            <p:nvPr/>
          </p:nvSpPr>
          <p:spPr>
            <a:xfrm>
              <a:off x="4644008" y="2417735"/>
              <a:ext cx="648072" cy="648072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291" name="Picture 3" descr="C:\Users\katia\Documents\Downloads\IMG_0218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13096" r="-1537" b="34805"/>
          <a:stretch/>
        </p:blipFill>
        <p:spPr bwMode="auto">
          <a:xfrm>
            <a:off x="971601" y="1563265"/>
            <a:ext cx="2808312" cy="13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atia\Documents\Downloads\Capture d’écran . 2021-02-07 à 16.20.4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1817" y="2865613"/>
            <a:ext cx="1825556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69851"/>
            <a:ext cx="767137" cy="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8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/>
          </a:bodyPr>
          <a:lstStyle/>
          <a:p>
            <a:r>
              <a:rPr lang="fr-FR" dirty="0"/>
              <a:t>Pourquoi faire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420888"/>
            <a:ext cx="7704856" cy="345638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dirty="0"/>
              <a:t>DEUX USAGES DIFFERENTS  :  </a:t>
            </a:r>
          </a:p>
          <a:p>
            <a:pPr indent="0">
              <a:buNone/>
            </a:pPr>
            <a:r>
              <a:rPr lang="fr-FR" sz="2400" b="1" dirty="0"/>
              <a:t>Un retour immédiat et différé            Une analyse vidéo plus affinée </a:t>
            </a:r>
            <a:br>
              <a:rPr lang="fr-FR" sz="2400" b="1" dirty="0"/>
            </a:br>
            <a:r>
              <a:rPr lang="fr-FR" sz="2400" b="1" dirty="0"/>
              <a:t>					      et enregistrée</a:t>
            </a:r>
            <a:endParaRPr lang="fr-FR" dirty="0"/>
          </a:p>
          <a:p>
            <a:pPr algn="ctr"/>
            <a:r>
              <a:rPr lang="fr-FR" dirty="0"/>
              <a:t>DES POINTS COMMUNS : </a:t>
            </a:r>
          </a:p>
          <a:p>
            <a:pPr indent="0">
              <a:buNone/>
            </a:pPr>
            <a:r>
              <a:rPr lang="fr-FR" sz="1400" b="1" u="sng" dirty="0">
                <a:solidFill>
                  <a:srgbClr val="FF0000"/>
                </a:solidFill>
              </a:rPr>
              <a:t>FACILE D’UTILISATION   et de mise en place </a:t>
            </a:r>
            <a:r>
              <a:rPr lang="fr-FR" sz="1400" b="1" dirty="0">
                <a:solidFill>
                  <a:srgbClr val="FF0000"/>
                </a:solidFill>
              </a:rPr>
              <a:t>                                                         </a:t>
            </a:r>
            <a:r>
              <a:rPr lang="fr-FR" dirty="0"/>
              <a:t>Prise en main rapide </a:t>
            </a:r>
            <a:endParaRPr lang="fr-FR" u="sng" dirty="0"/>
          </a:p>
          <a:p>
            <a:pPr indent="0">
              <a:buNone/>
            </a:pPr>
            <a:r>
              <a:rPr lang="fr-FR" dirty="0"/>
              <a:t>Permet de laisser plus d’autonomie dans l’apprentissage </a:t>
            </a:r>
          </a:p>
          <a:p>
            <a:pPr indent="0">
              <a:buNone/>
            </a:pPr>
            <a:r>
              <a:rPr lang="fr-FR" dirty="0"/>
              <a:t>Permet d’enrichir la pédagogie et aborder plus de points pendant la séance </a:t>
            </a:r>
          </a:p>
          <a:p>
            <a:pPr indent="0">
              <a:buNone/>
            </a:pPr>
            <a:r>
              <a:rPr lang="fr-FR" dirty="0"/>
              <a:t>Orienter vers une pratique qualitative et critique de son action </a:t>
            </a:r>
          </a:p>
        </p:txBody>
      </p:sp>
      <p:sp>
        <p:nvSpPr>
          <p:cNvPr id="4" name="Flèche droite à entaille 3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0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565" y="980728"/>
            <a:ext cx="6400800" cy="685800"/>
          </a:xfrm>
        </p:spPr>
        <p:txBody>
          <a:bodyPr>
            <a:normAutofit/>
          </a:bodyPr>
          <a:lstStyle/>
          <a:p>
            <a:r>
              <a:rPr lang="fr-FR" dirty="0"/>
              <a:t>Le cout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796261"/>
              </p:ext>
            </p:extLst>
          </p:nvPr>
        </p:nvGraphicFramePr>
        <p:xfrm>
          <a:off x="2555776" y="2927037"/>
          <a:ext cx="5544616" cy="282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021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Android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 iOS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N’existe pas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  GRATUIT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80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N’existe pas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8,99€</a:t>
                      </a:r>
                    </a:p>
                    <a:p>
                      <a:r>
                        <a:rPr lang="fr-FR" dirty="0"/>
                        <a:t>(</a:t>
                      </a:r>
                      <a:r>
                        <a:rPr lang="fr-FR" baseline="0" dirty="0"/>
                        <a:t>A acheter avec les fonds établissements pour installer sur plusieurs iPad: utiliser même compte utilisateur 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1475656" y="3501008"/>
            <a:ext cx="665957" cy="7332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457565" y="4653136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8" name="Flèche droite à entaille 7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44749"/>
              </p:ext>
            </p:extLst>
          </p:nvPr>
        </p:nvGraphicFramePr>
        <p:xfrm>
          <a:off x="1115616" y="1804272"/>
          <a:ext cx="69600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UN  TREPIED   et fixation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ysClr val="windowText" lastClr="000000"/>
                          </a:solidFill>
                        </a:rPr>
                        <a:t>( crochet au milieu : utile en cas de vent pour mettre un sac en contre poids)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environ 35 euros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434BED6-0F8E-3F4E-8BEA-5C3B8CAAD0F7}"/>
              </a:ext>
            </a:extLst>
          </p:cNvPr>
          <p:cNvSpPr/>
          <p:nvPr/>
        </p:nvSpPr>
        <p:spPr>
          <a:xfrm rot="19445696">
            <a:off x="134565" y="3078627"/>
            <a:ext cx="1962101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effectLst/>
              </a:rPr>
              <a:t>Pour télécharger</a:t>
            </a:r>
          </a:p>
        </p:txBody>
      </p:sp>
      <p:sp>
        <p:nvSpPr>
          <p:cNvPr id="15" name="Flèche droite rayée 14">
            <a:extLst>
              <a:ext uri="{FF2B5EF4-FFF2-40B4-BE49-F238E27FC236}">
                <a16:creationId xmlns:a16="http://schemas.microsoft.com/office/drawing/2014/main" id="{2213E96B-7C2B-E741-91F0-369AEE332602}"/>
              </a:ext>
            </a:extLst>
          </p:cNvPr>
          <p:cNvSpPr/>
          <p:nvPr/>
        </p:nvSpPr>
        <p:spPr>
          <a:xfrm>
            <a:off x="971600" y="3789040"/>
            <a:ext cx="360040" cy="227016"/>
          </a:xfrm>
          <a:prstGeom prst="stripedRightArrow">
            <a:avLst/>
          </a:prstGeom>
          <a:solidFill>
            <a:srgbClr val="FF92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rayée 15">
            <a:extLst>
              <a:ext uri="{FF2B5EF4-FFF2-40B4-BE49-F238E27FC236}">
                <a16:creationId xmlns:a16="http://schemas.microsoft.com/office/drawing/2014/main" id="{7B64B43D-5C03-614A-9F2C-992CAE40C194}"/>
              </a:ext>
            </a:extLst>
          </p:cNvPr>
          <p:cNvSpPr/>
          <p:nvPr/>
        </p:nvSpPr>
        <p:spPr>
          <a:xfrm>
            <a:off x="971600" y="4988212"/>
            <a:ext cx="360040" cy="227016"/>
          </a:xfrm>
          <a:prstGeom prst="stripedRightArrow">
            <a:avLst/>
          </a:prstGeom>
          <a:solidFill>
            <a:srgbClr val="FF92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QUELQUES ALTERNATIVES 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75065"/>
              </p:ext>
            </p:extLst>
          </p:nvPr>
        </p:nvGraphicFramePr>
        <p:xfrm>
          <a:off x="2555776" y="2499497"/>
          <a:ext cx="5472608" cy="312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752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Android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 iOS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920">
                <a:tc>
                  <a:txBody>
                    <a:bodyPr/>
                    <a:lstStyle/>
                    <a:p>
                      <a:r>
                        <a:rPr lang="fr-FR" dirty="0"/>
                        <a:t> Coach eyes </a:t>
                      </a:r>
                    </a:p>
                    <a:p>
                      <a:r>
                        <a:rPr lang="fr-FR" dirty="0"/>
                        <a:t>(fonction er</a:t>
                      </a:r>
                      <a:r>
                        <a:rPr lang="fr-FR" baseline="0" dirty="0"/>
                        <a:t> fonctionnement t</a:t>
                      </a:r>
                      <a:r>
                        <a:rPr lang="fr-FR" dirty="0"/>
                        <a:t>rès similaire)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Coach eyes ( 5,49€)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071">
                <a:tc>
                  <a:txBody>
                    <a:bodyPr/>
                    <a:lstStyle/>
                    <a:p>
                      <a:r>
                        <a:rPr lang="fr-FR" dirty="0"/>
                        <a:t> Vidéo coach ( 5,49€)</a:t>
                      </a:r>
                    </a:p>
                    <a:p>
                      <a:endParaRPr lang="fr-F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(F</a:t>
                      </a:r>
                      <a:r>
                        <a:rPr lang="fr-FR" baseline="0" dirty="0"/>
                        <a:t>onctionnement t</a:t>
                      </a:r>
                      <a:r>
                        <a:rPr lang="fr-FR" dirty="0"/>
                        <a:t>rès similaire)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Vidéo Delay instant replay </a:t>
                      </a:r>
                    </a:p>
                    <a:p>
                      <a:r>
                        <a:rPr lang="fr-FR" dirty="0"/>
                        <a:t>GRATUIT/ version</a:t>
                      </a:r>
                      <a:r>
                        <a:rPr lang="fr-FR" baseline="0" dirty="0"/>
                        <a:t> pro payante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1475656" y="3501008"/>
            <a:ext cx="665957" cy="733281"/>
          </a:xfrm>
          <a:prstGeom prst="rect">
            <a:avLst/>
          </a:prstGeom>
        </p:spPr>
      </p:pic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457565" y="4653136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8" name="Flèche droite à entaille 7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2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/>
              <a:t>Merci a tous </a:t>
            </a:r>
            <a:br>
              <a:rPr lang="fr-FR" sz="3100" dirty="0"/>
            </a:br>
            <a:r>
              <a:rPr lang="fr-FR" sz="3100" dirty="0"/>
              <a:t>et</a:t>
            </a:r>
            <a:br>
              <a:rPr lang="fr-FR" sz="3100" dirty="0"/>
            </a:br>
            <a:r>
              <a:rPr lang="fr-FR" sz="3100" dirty="0"/>
              <a:t> tentez l’</a:t>
            </a:r>
            <a:r>
              <a:rPr lang="fr-FR" sz="3100" dirty="0" err="1"/>
              <a:t>experience</a:t>
            </a:r>
            <a:r>
              <a:rPr lang="fr-FR" sz="3100" dirty="0"/>
              <a:t>  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989216"/>
          </a:xfrm>
        </p:spPr>
        <p:txBody>
          <a:bodyPr>
            <a:normAutofit fontScale="70000" lnSpcReduction="20000"/>
          </a:bodyPr>
          <a:lstStyle/>
          <a:p>
            <a:r>
              <a:rPr lang="fr-FR" sz="5400" dirty="0"/>
              <a:t>Deux appli super simples et rapides </a:t>
            </a:r>
          </a:p>
        </p:txBody>
      </p:sp>
      <p:sp>
        <p:nvSpPr>
          <p:cNvPr id="7" name="Flèche à angle droit 6">
            <a:hlinkClick r:id="rId2" action="ppaction://hlinksldjump"/>
          </p:cNvPr>
          <p:cNvSpPr/>
          <p:nvPr/>
        </p:nvSpPr>
        <p:spPr>
          <a:xfrm>
            <a:off x="8316416" y="6093296"/>
            <a:ext cx="720080" cy="576064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452320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Retour </a:t>
            </a:r>
          </a:p>
        </p:txBody>
      </p:sp>
    </p:spTree>
    <p:extLst>
      <p:ext uri="{BB962C8B-B14F-4D97-AF65-F5344CB8AC3E}">
        <p14:creationId xmlns:p14="http://schemas.microsoft.com/office/powerpoint/2010/main" val="14418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547663" y="3573015"/>
            <a:ext cx="1093935" cy="1044139"/>
          </a:xfrm>
          <a:prstGeom prst="round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290689"/>
            <a:ext cx="6400800" cy="864096"/>
          </a:xfrm>
        </p:spPr>
        <p:txBody>
          <a:bodyPr>
            <a:noAutofit/>
          </a:bodyPr>
          <a:lstStyle/>
          <a:p>
            <a:r>
              <a:rPr lang="fr-FR" dirty="0"/>
              <a:t>APPLICATIONS VIDEOS</a:t>
            </a:r>
            <a:br>
              <a:rPr lang="fr-FR" dirty="0"/>
            </a:br>
            <a:br>
              <a:rPr lang="fr-FR" dirty="0"/>
            </a:br>
            <a:r>
              <a:rPr lang="fr-FR" sz="2000" dirty="0"/>
              <a:t>mode d’emploi et exemples de mise en pratique vidéo</a:t>
            </a:r>
            <a:br>
              <a:rPr lang="fr-FR" sz="2000" dirty="0"/>
            </a:br>
            <a:br>
              <a:rPr lang="fr-FR" sz="2000" dirty="0"/>
            </a:br>
            <a:r>
              <a:rPr lang="fr-FR" sz="1600" dirty="0">
                <a:solidFill>
                  <a:srgbClr val="FF0000"/>
                </a:solidFill>
              </a:rPr>
              <a:t>cliquer sur l’image de l’application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727797"/>
            <a:ext cx="6400800" cy="762000"/>
          </a:xfrm>
        </p:spPr>
        <p:txBody>
          <a:bodyPr>
            <a:normAutofit/>
          </a:bodyPr>
          <a:lstStyle/>
          <a:p>
            <a:r>
              <a:rPr lang="fr-FR" dirty="0" err="1"/>
              <a:t>BaM</a:t>
            </a:r>
            <a:r>
              <a:rPr lang="fr-FR" dirty="0"/>
              <a:t> Vidéo Delay                </a:t>
            </a:r>
            <a:r>
              <a:rPr lang="fr-FR" dirty="0" err="1"/>
              <a:t>Hudl</a:t>
            </a:r>
            <a:r>
              <a:rPr lang="fr-FR" dirty="0"/>
              <a:t> technique</a:t>
            </a:r>
          </a:p>
        </p:txBody>
      </p:sp>
      <p:pic>
        <p:nvPicPr>
          <p:cNvPr id="6" name="Image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9" t="13531" r="32643" b="15942"/>
          <a:stretch/>
        </p:blipFill>
        <p:spPr>
          <a:xfrm>
            <a:off x="6732240" y="3507129"/>
            <a:ext cx="1008112" cy="11100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59632" y="47251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Diffusion différée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6138" y="4725144"/>
            <a:ext cx="234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Analyser la pratique </a:t>
            </a:r>
          </a:p>
        </p:txBody>
      </p:sp>
      <p:sp>
        <p:nvSpPr>
          <p:cNvPr id="9" name="Flèche droite à entaille 8">
            <a:hlinkClick r:id="rId6" action="ppaction://hlinksldjump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44308" y="63194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4810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368752" cy="435928"/>
          </a:xfrm>
        </p:spPr>
        <p:txBody>
          <a:bodyPr>
            <a:normAutofit fontScale="90000"/>
          </a:bodyPr>
          <a:lstStyle/>
          <a:p>
            <a:r>
              <a:rPr lang="fr-FR" dirty="0"/>
              <a:t>Bam Vidéo delay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438400"/>
            <a:ext cx="6584776" cy="3366864"/>
          </a:xfrm>
        </p:spPr>
        <p:txBody>
          <a:bodyPr>
            <a:normAutofit fontScale="77500" lnSpcReduction="20000"/>
          </a:bodyPr>
          <a:lstStyle/>
          <a:p>
            <a:r>
              <a:rPr lang="fr-FR" u="sng" dirty="0"/>
              <a:t>Le principe  </a:t>
            </a:r>
            <a:r>
              <a:rPr lang="fr-FR" dirty="0"/>
              <a:t>:</a:t>
            </a:r>
          </a:p>
          <a:p>
            <a:pPr indent="0">
              <a:buNone/>
            </a:pPr>
            <a:r>
              <a:rPr lang="fr-FR" b="1" dirty="0"/>
              <a:t>L’image est rediffusée avec un temps de retard que l’on peut choisir : c’est de l’image différée.</a:t>
            </a:r>
          </a:p>
          <a:p>
            <a:pPr marL="285750" indent="-285750"/>
            <a:r>
              <a:rPr lang="fr-FR" u="sng" dirty="0"/>
              <a:t>L’intérêt  pour l’élève </a:t>
            </a:r>
            <a:r>
              <a:rPr lang="fr-FR" dirty="0"/>
              <a:t>: </a:t>
            </a:r>
          </a:p>
          <a:p>
            <a:pPr indent="0">
              <a:buNone/>
            </a:pPr>
            <a:r>
              <a:rPr lang="fr-FR" dirty="0"/>
              <a:t>L’élève fait une action et peut revoir son action directement</a:t>
            </a:r>
          </a:p>
          <a:p>
            <a:pPr indent="0">
              <a:buNone/>
            </a:pPr>
            <a:r>
              <a:rPr lang="fr-FR" dirty="0"/>
              <a:t>Un « élève-entraineur » juge et  le pratiquant peut valider son jugement ensemble à la vidéo</a:t>
            </a:r>
          </a:p>
          <a:p>
            <a:pPr indent="0">
              <a:buNone/>
            </a:pPr>
            <a:r>
              <a:rPr lang="fr-FR" dirty="0"/>
              <a:t>On favorise l ’autonomie,  la concertation et la collaboration ( AFL 2 et  3)</a:t>
            </a:r>
          </a:p>
          <a:p>
            <a:pPr marL="285750" indent="-285750"/>
            <a:r>
              <a:rPr lang="fr-FR" u="sng" dirty="0"/>
              <a:t>L’intérêt pour l’enseignant  </a:t>
            </a:r>
            <a:r>
              <a:rPr lang="fr-FR" dirty="0"/>
              <a:t>:</a:t>
            </a:r>
          </a:p>
          <a:p>
            <a:pPr indent="0">
              <a:buNone/>
            </a:pPr>
            <a:r>
              <a:rPr lang="fr-FR" dirty="0"/>
              <a:t>Plus de feedbacks  possible                          </a:t>
            </a:r>
          </a:p>
          <a:p>
            <a:pPr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259632" y="980728"/>
            <a:ext cx="786397" cy="750600"/>
          </a:xfrm>
          <a:prstGeom prst="roundRect">
            <a:avLst/>
          </a:prstGeom>
          <a:ln>
            <a:noFill/>
          </a:ln>
        </p:spPr>
      </p:pic>
      <p:sp>
        <p:nvSpPr>
          <p:cNvPr id="5" name="Flèche droite à entaille 4">
            <a:hlinkClick r:id="" action="ppaction://hlinkshowjump?jump=nextslide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1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0457" y="260648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Prise en main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07" y="1110303"/>
            <a:ext cx="8280920" cy="51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043608" y="18154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503587" y="1124744"/>
            <a:ext cx="108004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1187624" y="1945474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63666" y="251352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Changer la vue 1/2/4 images 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355976" y="5649534"/>
            <a:ext cx="108004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83607" y="5517232"/>
            <a:ext cx="108004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7956376" y="1078041"/>
            <a:ext cx="108004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355976" y="925488"/>
            <a:ext cx="1080042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956376" y="5519842"/>
            <a:ext cx="1080042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064310" y="5155451"/>
            <a:ext cx="432087" cy="361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5040053" y="5281075"/>
            <a:ext cx="32720" cy="236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580112" y="35730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524289" y="1621438"/>
            <a:ext cx="432087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412245" y="5013176"/>
            <a:ext cx="423529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499992" y="1706721"/>
            <a:ext cx="0" cy="276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984268" y="461887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notice en ANGLAIS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372200" y="3321858"/>
            <a:ext cx="255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Allonger  ou raccourcir le temps de rediffusion en balayant de haut en bas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984268" y="219035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Réglage caméra et l’image en direct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112604" y="1978407"/>
            <a:ext cx="325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Indication du délai de rediffusion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100665" y="463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Ralenti et pause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01306" y="4509120"/>
            <a:ext cx="228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Exporter la vidéo sur votre tablette</a:t>
            </a:r>
          </a:p>
        </p:txBody>
      </p:sp>
      <p:sp>
        <p:nvSpPr>
          <p:cNvPr id="2058" name="ZoneTexte 2057"/>
          <p:cNvSpPr txBox="1"/>
          <p:nvPr/>
        </p:nvSpPr>
        <p:spPr>
          <a:xfrm>
            <a:off x="323528" y="6381328"/>
            <a:ext cx="867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Cliquer sur les carrés rouges pour plus de détails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355976" y="3317902"/>
            <a:ext cx="1080042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Flèche droite à entaille 51">
            <a:hlinkClick r:id="rId7" action="ppaction://hlinksldjump"/>
          </p:cNvPr>
          <p:cNvSpPr/>
          <p:nvPr/>
        </p:nvSpPr>
        <p:spPr>
          <a:xfrm>
            <a:off x="7884368" y="6309320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23728" y="548680"/>
            <a:ext cx="6156625" cy="37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J’ouvre l’application et j’arrive sur ce menu d’accueil</a:t>
            </a:r>
          </a:p>
        </p:txBody>
      </p:sp>
    </p:spTree>
    <p:extLst>
      <p:ext uri="{BB962C8B-B14F-4D97-AF65-F5344CB8AC3E}">
        <p14:creationId xmlns:p14="http://schemas.microsoft.com/office/powerpoint/2010/main" val="17917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0457" y="260648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Nombre d’écran :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39" b="83770"/>
          <a:stretch/>
        </p:blipFill>
        <p:spPr bwMode="auto">
          <a:xfrm>
            <a:off x="7740352" y="18154"/>
            <a:ext cx="832054" cy="73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043608" y="18154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252277" y="100417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J’appuie sur le carré  pour choisir le format voulu, chaque partie peut avoir un temps différent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1955"/>
            <a:ext cx="3816423" cy="2431914"/>
          </a:xfrm>
          <a:prstGeom prst="rect">
            <a:avLst/>
          </a:prstGeom>
        </p:spPr>
      </p:pic>
      <p:pic>
        <p:nvPicPr>
          <p:cNvPr id="2052" name="Picture 4" descr="C:\Users\katia\AppData\Local\Temp\Rar$DIa5348.25937\IMG_30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5" y="4167242"/>
            <a:ext cx="3816423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tia\AppData\Local\Temp\Rar$DIa5348.28943\IMG_305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6" y="1483043"/>
            <a:ext cx="39463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rganigramme : Connecteur 16"/>
          <p:cNvSpPr/>
          <p:nvPr/>
        </p:nvSpPr>
        <p:spPr>
          <a:xfrm>
            <a:off x="162084" y="1379116"/>
            <a:ext cx="720080" cy="576064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rganigramme : Connecteur 17"/>
          <p:cNvSpPr/>
          <p:nvPr/>
        </p:nvSpPr>
        <p:spPr>
          <a:xfrm>
            <a:off x="4547392" y="1359942"/>
            <a:ext cx="720080" cy="576064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Organigramme : Connecteur 18"/>
          <p:cNvSpPr/>
          <p:nvPr/>
        </p:nvSpPr>
        <p:spPr>
          <a:xfrm>
            <a:off x="162084" y="4057075"/>
            <a:ext cx="720080" cy="576064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6" y="3942909"/>
            <a:ext cx="3934865" cy="25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rganigramme : Connecteur 10"/>
          <p:cNvSpPr/>
          <p:nvPr/>
        </p:nvSpPr>
        <p:spPr>
          <a:xfrm>
            <a:off x="4560286" y="3769043"/>
            <a:ext cx="720080" cy="576064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lèche droite à entaille 22">
            <a:hlinkClick r:id="rId8" action="ppaction://hlinksldjump"/>
          </p:cNvPr>
          <p:cNvSpPr/>
          <p:nvPr/>
        </p:nvSpPr>
        <p:spPr>
          <a:xfrm>
            <a:off x="7992629" y="6428385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5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0457" y="260648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Réglage camera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043608" y="18154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8" name="Flèche droite à entaille 7">
            <a:hlinkClick r:id="rId3" action="ppaction://hlinksldjump"/>
          </p:cNvPr>
          <p:cNvSpPr/>
          <p:nvPr/>
        </p:nvSpPr>
        <p:spPr>
          <a:xfrm>
            <a:off x="7992629" y="6428385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0" t="-1446" r="-432" b="86302"/>
          <a:stretch/>
        </p:blipFill>
        <p:spPr bwMode="auto">
          <a:xfrm>
            <a:off x="7724551" y="18154"/>
            <a:ext cx="874629" cy="78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331"/>
            <a:ext cx="46805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2277" y="841557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J’appuie sur le coin live view pour entrer dans le menu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893545" y="1502012"/>
            <a:ext cx="261455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989122" y="2996952"/>
            <a:ext cx="1071736" cy="12961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948808" y="2296999"/>
            <a:ext cx="1242864" cy="2497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267745" y="1988840"/>
            <a:ext cx="2358764" cy="86409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2106723" y="2708920"/>
            <a:ext cx="2519786" cy="25922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9" name="ZoneTexte 2048"/>
          <p:cNvSpPr txBox="1"/>
          <p:nvPr/>
        </p:nvSpPr>
        <p:spPr>
          <a:xfrm>
            <a:off x="5524990" y="117884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regarde en direct : utile pour placer la tablette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191672" y="210875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choisis la qualité de l’image : utile pour rallonger temps de rediffusion. Attention à la qualité de l’image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20072" y="45091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L’image est grossie deux fois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74001" y="289899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J’inverse le sens de la prise de vue : mode « selfie »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18296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L’image se place à l’envers : effet miroir </a:t>
            </a:r>
          </a:p>
        </p:txBody>
      </p:sp>
    </p:spTree>
    <p:extLst>
      <p:ext uri="{BB962C8B-B14F-4D97-AF65-F5344CB8AC3E}">
        <p14:creationId xmlns:p14="http://schemas.microsoft.com/office/powerpoint/2010/main" val="28470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0457" y="260648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Exporter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043608" y="18154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691" y="1700808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fr-FR" dirty="0"/>
              <a:t>Je mets en place mon dispositif habituel </a:t>
            </a:r>
          </a:p>
          <a:p>
            <a:pPr indent="0">
              <a:buNone/>
            </a:pPr>
            <a:r>
              <a:rPr lang="fr-FR" dirty="0"/>
              <a:t>Quand je souhaite garder ce qui s’est passé, j’appui sur le carré.</a:t>
            </a:r>
          </a:p>
          <a:p>
            <a:pPr indent="0">
              <a:buNone/>
            </a:pPr>
            <a:r>
              <a:rPr lang="fr-FR" dirty="0"/>
              <a:t>Une flèche apparait </a:t>
            </a:r>
          </a:p>
          <a:p>
            <a:pPr indent="0">
              <a:buNone/>
            </a:pPr>
            <a:r>
              <a:rPr lang="fr-FR" dirty="0"/>
              <a:t>Je choisis alors le temps que je veux enregistrer</a:t>
            </a:r>
          </a:p>
          <a:p>
            <a:pPr indent="0">
              <a:buNone/>
            </a:pPr>
            <a:r>
              <a:rPr lang="fr-FR" dirty="0"/>
              <a:t>La vidéo est placée alors dans mon album photo</a:t>
            </a:r>
          </a:p>
        </p:txBody>
      </p:sp>
      <p:sp>
        <p:nvSpPr>
          <p:cNvPr id="8" name="Flèche droite à entaille 7">
            <a:hlinkClick r:id="rId3" action="ppaction://hlinksldjump"/>
          </p:cNvPr>
          <p:cNvSpPr/>
          <p:nvPr/>
        </p:nvSpPr>
        <p:spPr>
          <a:xfrm>
            <a:off x="7992629" y="6428385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4" t="83253" r="89700" b="-5357"/>
          <a:stretch/>
        </p:blipFill>
        <p:spPr bwMode="auto">
          <a:xfrm>
            <a:off x="7596336" y="18154"/>
            <a:ext cx="1080198" cy="114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59832" y="98266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ATTENTION : Fonctionne sur 1 écran  </a:t>
            </a:r>
          </a:p>
        </p:txBody>
      </p:sp>
    </p:spTree>
    <p:extLst>
      <p:ext uri="{BB962C8B-B14F-4D97-AF65-F5344CB8AC3E}">
        <p14:creationId xmlns:p14="http://schemas.microsoft.com/office/powerpoint/2010/main" val="31197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0457" y="260648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fr-FR" dirty="0"/>
              <a:t>Pause et ralenti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087" b="2558"/>
          <a:stretch/>
        </p:blipFill>
        <p:spPr>
          <a:xfrm>
            <a:off x="1043608" y="18154"/>
            <a:ext cx="792166" cy="756107"/>
          </a:xfrm>
          <a:prstGeom prst="roundRect">
            <a:avLst/>
          </a:prstGeom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6109" y="1412776"/>
            <a:ext cx="6400800" cy="38884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La pause : permet de stopper la diffusion mais  l ’enregistrement continue.</a:t>
            </a:r>
          </a:p>
          <a:p>
            <a:pPr indent="0">
              <a:buNone/>
            </a:pPr>
            <a:r>
              <a:rPr lang="fr-FR" dirty="0"/>
              <a:t>Si j’ appuie de nouveau sur le symbole, la diffusion reprend où elle en était.</a:t>
            </a:r>
          </a:p>
          <a:p>
            <a:pPr indent="0">
              <a:buNone/>
            </a:pPr>
            <a:endParaRPr lang="fr-FR" dirty="0"/>
          </a:p>
          <a:p>
            <a:r>
              <a:rPr lang="fr-FR" dirty="0"/>
              <a:t>Le ralenti pour faire une diffusion plus lente : x2 , x4 ou x 8.</a:t>
            </a:r>
          </a:p>
          <a:p>
            <a:pPr indent="0">
              <a:buNone/>
            </a:pPr>
            <a:r>
              <a:rPr lang="fr-FR" dirty="0"/>
              <a:t>Si je partage l’écran en 2, je peux diffuser le geste à vitesse normale et en même temps au ralenti par exemple</a:t>
            </a:r>
          </a:p>
          <a:p>
            <a:endParaRPr lang="fr-FR" dirty="0"/>
          </a:p>
          <a:p>
            <a:r>
              <a:rPr lang="fr-FR" dirty="0"/>
              <a:t>Attention le temps est limité à 2 min dans les deux cas</a:t>
            </a:r>
          </a:p>
          <a:p>
            <a:endParaRPr lang="fr-FR" dirty="0"/>
          </a:p>
        </p:txBody>
      </p:sp>
      <p:sp>
        <p:nvSpPr>
          <p:cNvPr id="8" name="Flèche droite à entaille 7">
            <a:hlinkClick r:id="rId3" action="ppaction://hlinksldjump"/>
          </p:cNvPr>
          <p:cNvSpPr/>
          <p:nvPr/>
        </p:nvSpPr>
        <p:spPr>
          <a:xfrm>
            <a:off x="7992629" y="6428385"/>
            <a:ext cx="1008112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9" t="82521" r="41474" b="-2707"/>
          <a:stretch/>
        </p:blipFill>
        <p:spPr bwMode="auto">
          <a:xfrm>
            <a:off x="7538830" y="80243"/>
            <a:ext cx="1411111" cy="102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2277" y="841557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J’appuie dessus pour l’activer</a:t>
            </a:r>
          </a:p>
        </p:txBody>
      </p:sp>
    </p:spTree>
    <p:extLst>
      <p:ext uri="{BB962C8B-B14F-4D97-AF65-F5344CB8AC3E}">
        <p14:creationId xmlns:p14="http://schemas.microsoft.com/office/powerpoint/2010/main" val="5923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</TotalTime>
  <Words>1022</Words>
  <Application>Microsoft Macintosh PowerPoint</Application>
  <PresentationFormat>Affichage à l'écran (4:3)</PresentationFormat>
  <Paragraphs>156</Paragraphs>
  <Slides>22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Wingdings</vt:lpstr>
      <vt:lpstr>Couture</vt:lpstr>
      <vt:lpstr>2_Couture</vt:lpstr>
      <vt:lpstr>2 APPLICATIONS VIDEOS pour tablette   intérêt et mode d’emploi (A VISUALISER EN PLEIN ECRAN)</vt:lpstr>
      <vt:lpstr>Pourquoi faire ? </vt:lpstr>
      <vt:lpstr>APPLICATIONS VIDEOS  mode d’emploi et exemples de mise en pratique vidéo  cliquer sur l’image de l’application   </vt:lpstr>
      <vt:lpstr>Bam Vidéo delay</vt:lpstr>
      <vt:lpstr>Prise en main </vt:lpstr>
      <vt:lpstr>Nombre d’écran :</vt:lpstr>
      <vt:lpstr>Réglage camera </vt:lpstr>
      <vt:lpstr>Exporter </vt:lpstr>
      <vt:lpstr>Pause et ralenti</vt:lpstr>
      <vt:lpstr>MISE EN PLACE </vt:lpstr>
      <vt:lpstr>DEMONSTRATION DES FONCTIONS</vt:lpstr>
      <vt:lpstr>Un exemple d’utilisation en cours </vt:lpstr>
      <vt:lpstr>HUDL TECHNIQUE</vt:lpstr>
      <vt:lpstr>démarrer</vt:lpstr>
      <vt:lpstr>Réglages camera  </vt:lpstr>
      <vt:lpstr>Présentation PowerPoint</vt:lpstr>
      <vt:lpstr> OUTILS D’ANALYSE</vt:lpstr>
      <vt:lpstr>Video des outils:</vt:lpstr>
      <vt:lpstr>Un exemple d’utilisation en cours </vt:lpstr>
      <vt:lpstr>Le cout </vt:lpstr>
      <vt:lpstr>QUELQUES ALTERNATIVES  </vt:lpstr>
      <vt:lpstr>Merci a tous  et  tentez l’experience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VIDEOS</dc:title>
  <dc:creator>baba</dc:creator>
  <cp:lastModifiedBy>cedric Jourdan</cp:lastModifiedBy>
  <cp:revision>51</cp:revision>
  <dcterms:created xsi:type="dcterms:W3CDTF">2021-02-07T07:14:19Z</dcterms:created>
  <dcterms:modified xsi:type="dcterms:W3CDTF">2021-02-10T08:24:15Z</dcterms:modified>
</cp:coreProperties>
</file>