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25"/>
  </p:notesMasterIdLst>
  <p:sldIdLst>
    <p:sldId id="331" r:id="rId2"/>
    <p:sldId id="354" r:id="rId3"/>
    <p:sldId id="367" r:id="rId4"/>
    <p:sldId id="336" r:id="rId5"/>
    <p:sldId id="360" r:id="rId6"/>
    <p:sldId id="358" r:id="rId7"/>
    <p:sldId id="365" r:id="rId8"/>
    <p:sldId id="359" r:id="rId9"/>
    <p:sldId id="364" r:id="rId10"/>
    <p:sldId id="341" r:id="rId11"/>
    <p:sldId id="361" r:id="rId12"/>
    <p:sldId id="366" r:id="rId13"/>
    <p:sldId id="355" r:id="rId14"/>
    <p:sldId id="342" r:id="rId15"/>
    <p:sldId id="340" r:id="rId16"/>
    <p:sldId id="346" r:id="rId17"/>
    <p:sldId id="347" r:id="rId18"/>
    <p:sldId id="363" r:id="rId19"/>
    <p:sldId id="350" r:id="rId20"/>
    <p:sldId id="352" r:id="rId21"/>
    <p:sldId id="368" r:id="rId22"/>
    <p:sldId id="353" r:id="rId23"/>
    <p:sldId id="370" r:id="rId2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1"/>
            <p14:sldId id="354"/>
            <p14:sldId id="367"/>
            <p14:sldId id="336"/>
            <p14:sldId id="360"/>
            <p14:sldId id="358"/>
            <p14:sldId id="365"/>
            <p14:sldId id="359"/>
            <p14:sldId id="364"/>
            <p14:sldId id="341"/>
            <p14:sldId id="361"/>
            <p14:sldId id="366"/>
            <p14:sldId id="355"/>
            <p14:sldId id="342"/>
            <p14:sldId id="340"/>
            <p14:sldId id="346"/>
            <p14:sldId id="347"/>
            <p14:sldId id="363"/>
            <p14:sldId id="350"/>
            <p14:sldId id="352"/>
            <p14:sldId id="368"/>
            <p14:sldId id="353"/>
            <p14:sldId id="370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3120" userDrawn="1">
          <p15:clr>
            <a:srgbClr val="A4A3A4"/>
          </p15:clr>
        </p15:guide>
        <p15:guide id="8" pos="516" userDrawn="1">
          <p15:clr>
            <a:srgbClr val="A4A3A4"/>
          </p15:clr>
        </p15:guide>
        <p15:guide id="9" pos="5626" userDrawn="1">
          <p15:clr>
            <a:srgbClr val="A4A3A4"/>
          </p15:clr>
        </p15:guide>
        <p15:guide id="10" pos="5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7" autoAdjust="0"/>
    <p:restoredTop sz="94280" autoAdjust="0"/>
  </p:normalViewPr>
  <p:slideViewPr>
    <p:cSldViewPr showGuides="1">
      <p:cViewPr varScale="1">
        <p:scale>
          <a:sx n="53" d="100"/>
          <a:sy n="53" d="100"/>
        </p:scale>
        <p:origin x="902" y="48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3120"/>
        <p:guide pos="516"/>
        <p:guide pos="5626"/>
        <p:guide pos="59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05/10/2021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95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601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6268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917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95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80000" y="5226529"/>
            <a:ext cx="351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95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5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038582B-81B9-ED4B-B6B4-0498E3E48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546279" y="360000"/>
            <a:ext cx="268744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5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0000" y="3128061"/>
            <a:ext cx="9126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90000" y="6379200"/>
            <a:ext cx="9126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1BE9C7E-02AC-EF4A-9280-1DAF65F18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304799" y="302018"/>
            <a:ext cx="1311851" cy="131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1200000"/>
            <a:ext cx="9126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9998" y="2522624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8000" y="2524800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85999" y="2524800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9906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984000"/>
            <a:ext cx="9126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1200000"/>
            <a:ext cx="9126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8000" y="240000"/>
            <a:ext cx="5928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89999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88000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786000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89999" y="1200000"/>
            <a:ext cx="9126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89999" y="2448000"/>
            <a:ext cx="9126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248500" y="6378000"/>
            <a:ext cx="12675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90000" y="6378000"/>
            <a:ext cx="6396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786000" y="6378000"/>
            <a:ext cx="14625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90000" y="6379200"/>
            <a:ext cx="9126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4930F57-0330-1546-B652-1891BB50267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289256" y="108000"/>
            <a:ext cx="537488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hf hdr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9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bonnet@ac-nice.fr" TargetMode="External"/><Relationship Id="rId2" Type="http://schemas.openxmlformats.org/officeDocument/2006/relationships/hyperlink" Target="mailto:karine.logeart@ac-nice.fr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67344" y="1268760"/>
            <a:ext cx="7371312" cy="1584176"/>
          </a:xfrm>
        </p:spPr>
        <p:txBody>
          <a:bodyPr/>
          <a:lstStyle/>
          <a:p>
            <a:pPr algn="ctr"/>
            <a:r>
              <a:rPr lang="fr-FR" dirty="0"/>
              <a:t>« BACCALAUREAT PROFESSIONNEL EPS » : ACCOMPAGNEMENT A L’ECRITURE DES REFERENTIELS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105108-F16D-4607-9A9E-F3C6977E666C}"/>
              </a:ext>
            </a:extLst>
          </p:cNvPr>
          <p:cNvSpPr txBox="1"/>
          <p:nvPr/>
        </p:nvSpPr>
        <p:spPr>
          <a:xfrm>
            <a:off x="2000672" y="3068960"/>
            <a:ext cx="5760640" cy="22467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Journée de formation des référents examens :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83 </a:t>
            </a:r>
          </a:p>
          <a:p>
            <a:pPr algn="ctr"/>
            <a:r>
              <a:rPr lang="fr-FR" sz="2000" b="1" dirty="0"/>
              <a:t>4 octobre 2021 : Lycée du Val d’Argens, le Muy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06</a:t>
            </a:r>
          </a:p>
          <a:p>
            <a:pPr algn="ctr"/>
            <a:r>
              <a:rPr lang="fr-FR" sz="2000" b="1" dirty="0"/>
              <a:t>7 octobre 2021 : Lycée Renoir, Cagnes sur mer</a:t>
            </a:r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314E21-7125-4E0A-83A2-0C0ECF23CDA9}"/>
              </a:ext>
            </a:extLst>
          </p:cNvPr>
          <p:cNvPicPr/>
          <p:nvPr/>
        </p:nvPicPr>
        <p:blipFill rotWithShape="1">
          <a:blip r:embed="rId2"/>
          <a:srcRect l="17416" t="23124" r="17879" b="9857"/>
          <a:stretch/>
        </p:blipFill>
        <p:spPr bwMode="auto">
          <a:xfrm>
            <a:off x="200472" y="116632"/>
            <a:ext cx="9413409" cy="626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667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FAC980-80D5-4D71-BCB0-0B07C25E2DE9}"/>
              </a:ext>
            </a:extLst>
          </p:cNvPr>
          <p:cNvSpPr txBox="1"/>
          <p:nvPr/>
        </p:nvSpPr>
        <p:spPr>
          <a:xfrm>
            <a:off x="344488" y="692696"/>
            <a:ext cx="921702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800" b="1" dirty="0">
                <a:solidFill>
                  <a:srgbClr val="0070C0"/>
                </a:solidFill>
              </a:rPr>
              <a:t>3 / Déclinaison des AFLP en 4 degrès d’acquisition</a:t>
            </a:r>
          </a:p>
          <a:p>
            <a:endParaRPr lang="fr-FR" sz="2400" b="1" dirty="0"/>
          </a:p>
          <a:p>
            <a:endParaRPr lang="fr-FR" sz="2400" dirty="0"/>
          </a:p>
          <a:p>
            <a:r>
              <a:rPr lang="fr-FR" sz="2400" b="1" dirty="0"/>
              <a:t>Cadrage National : Programme 3 04 2019 chapitre « Evaluation »</a:t>
            </a:r>
          </a:p>
          <a:p>
            <a:endParaRPr lang="fr-FR" sz="2400" dirty="0"/>
          </a:p>
          <a:p>
            <a:r>
              <a:rPr lang="fr-FR" sz="2400" dirty="0"/>
              <a:t>« Les équipes pédagogiques (…) doivent également caractériser les quatre degrés d’acquisition pour chacun des AFLP travaillés dans l’APSA support. »</a:t>
            </a:r>
          </a:p>
          <a:p>
            <a:endParaRPr lang="fr-FR" sz="2400" dirty="0"/>
          </a:p>
          <a:p>
            <a:r>
              <a:rPr lang="fr-FR" sz="2400" b="1" dirty="0"/>
              <a:t>Accompagnement Académique :</a:t>
            </a:r>
          </a:p>
          <a:p>
            <a:endParaRPr lang="fr-FR" sz="2400" b="1" dirty="0"/>
          </a:p>
          <a:p>
            <a:pPr marL="285750" indent="-285750">
              <a:buFontTx/>
              <a:buChar char="-"/>
            </a:pPr>
            <a:r>
              <a:rPr lang="fr-FR" sz="2400" dirty="0"/>
              <a:t>Notion de </a:t>
            </a:r>
            <a:r>
              <a:rPr lang="fr-FR" sz="2400" b="1" dirty="0"/>
              <a:t>progressivité</a:t>
            </a:r>
            <a:r>
              <a:rPr lang="fr-FR" sz="2400" dirty="0"/>
              <a:t> inter degré 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Logique d’évaluation </a:t>
            </a:r>
            <a:r>
              <a:rPr lang="fr-FR" sz="2400" b="1" dirty="0"/>
              <a:t>positive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63959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FAC980-80D5-4D71-BCB0-0B07C25E2DE9}"/>
              </a:ext>
            </a:extLst>
          </p:cNvPr>
          <p:cNvSpPr txBox="1"/>
          <p:nvPr/>
        </p:nvSpPr>
        <p:spPr>
          <a:xfrm>
            <a:off x="416496" y="116632"/>
            <a:ext cx="928903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800" b="1" dirty="0">
                <a:solidFill>
                  <a:srgbClr val="0070C0"/>
                </a:solidFill>
              </a:rPr>
              <a:t>3 / Déclinaison des AFLP en 4 degrès progressifs d’acquisition</a:t>
            </a:r>
          </a:p>
          <a:p>
            <a:endParaRPr lang="fr-FR" sz="2400" b="1" dirty="0"/>
          </a:p>
          <a:p>
            <a:pPr algn="ctr"/>
            <a:r>
              <a:rPr lang="fr-FR" sz="2000" dirty="0"/>
              <a:t>Travail en groupe restreint :</a:t>
            </a:r>
          </a:p>
          <a:p>
            <a:pPr algn="ctr"/>
            <a:endParaRPr lang="fr-FR" sz="2000" dirty="0"/>
          </a:p>
          <a:p>
            <a:pPr marL="285750" indent="-285750" algn="ctr">
              <a:buFontTx/>
              <a:buChar char="-"/>
            </a:pPr>
            <a:r>
              <a:rPr lang="fr-FR" sz="2000" b="1" u="sng" dirty="0"/>
              <a:t>Modalités : </a:t>
            </a:r>
          </a:p>
          <a:p>
            <a:pPr algn="ctr"/>
            <a:r>
              <a:rPr lang="fr-FR" sz="2000" b="1" dirty="0"/>
              <a:t>	</a:t>
            </a:r>
            <a:r>
              <a:rPr lang="fr-FR" sz="2000" dirty="0"/>
              <a:t>Echanges autour d’au moins 2 AFLP différents</a:t>
            </a:r>
          </a:p>
          <a:p>
            <a:pPr algn="ctr"/>
            <a:r>
              <a:rPr lang="fr-FR" sz="2000" dirty="0"/>
              <a:t> parmi 3, 4, 5 et 6 </a:t>
            </a:r>
          </a:p>
          <a:p>
            <a:pPr algn="ctr"/>
            <a:r>
              <a:rPr lang="fr-FR" sz="2000" dirty="0"/>
              <a:t>dans plusieurs établissements .</a:t>
            </a:r>
          </a:p>
          <a:p>
            <a:pPr marL="285750" indent="-285750" algn="ctr">
              <a:buFontTx/>
              <a:buChar char="-"/>
            </a:pPr>
            <a:endParaRPr lang="fr-FR" sz="2000" dirty="0"/>
          </a:p>
          <a:p>
            <a:pPr marL="285750" indent="-285750" algn="ctr">
              <a:buFontTx/>
              <a:buChar char="-"/>
            </a:pPr>
            <a:r>
              <a:rPr lang="fr-FR" sz="2000" b="1" u="sng" dirty="0"/>
              <a:t>Questionnement </a:t>
            </a:r>
            <a:r>
              <a:rPr lang="fr-FR" sz="2000" dirty="0"/>
              <a:t>:</a:t>
            </a:r>
          </a:p>
          <a:p>
            <a:pPr marL="285750" indent="-285750" algn="ctr">
              <a:buFontTx/>
              <a:buChar char="-"/>
            </a:pPr>
            <a:endParaRPr lang="fr-FR" sz="2000" dirty="0"/>
          </a:p>
          <a:p>
            <a:pPr marL="285750" indent="-285750" algn="ctr">
              <a:buFontTx/>
              <a:buChar char="-"/>
            </a:pPr>
            <a:r>
              <a:rPr lang="fr-FR" sz="2000" dirty="0"/>
              <a:t>Compréhensible ?</a:t>
            </a:r>
          </a:p>
          <a:p>
            <a:pPr marL="285750" indent="-285750" algn="ctr">
              <a:buFontTx/>
              <a:buChar char="-"/>
            </a:pPr>
            <a:r>
              <a:rPr lang="fr-FR" sz="2000" dirty="0"/>
              <a:t>Progressivité ?</a:t>
            </a:r>
          </a:p>
          <a:p>
            <a:pPr marL="285750" indent="-285750" algn="ctr">
              <a:buFontTx/>
              <a:buChar char="-"/>
            </a:pPr>
            <a:r>
              <a:rPr lang="fr-FR" sz="2000" dirty="0"/>
              <a:t>En creux ou en bosses ?</a:t>
            </a:r>
          </a:p>
          <a:p>
            <a:pPr marL="285750" indent="-285750" algn="ctr">
              <a:buFontTx/>
              <a:buChar char="-"/>
            </a:pPr>
            <a:r>
              <a:rPr lang="fr-FR" sz="2000" dirty="0"/>
              <a:t>Degré 1 bienveillant ?</a:t>
            </a:r>
          </a:p>
          <a:p>
            <a:pPr marL="285750" indent="-285750" algn="ctr">
              <a:buFontTx/>
              <a:buChar char="-"/>
            </a:pPr>
            <a:r>
              <a:rPr lang="fr-FR" sz="2000" dirty="0"/>
              <a:t>Degré 4 atteignable ?</a:t>
            </a:r>
          </a:p>
          <a:p>
            <a:pPr marL="285750" indent="-285750" algn="ctr">
              <a:buFontTx/>
              <a:buChar char="-"/>
            </a:pPr>
            <a:endParaRPr lang="fr-FR" sz="2000" dirty="0"/>
          </a:p>
          <a:p>
            <a:pPr marL="285750" indent="-285750" algn="ctr">
              <a:buFontTx/>
              <a:buChar char="-"/>
            </a:pPr>
            <a:r>
              <a:rPr lang="fr-FR" sz="2000" b="1" u="sng" dirty="0"/>
              <a:t>Temps </a:t>
            </a:r>
            <a:r>
              <a:rPr lang="fr-FR" sz="2000" b="1" dirty="0"/>
              <a:t>:</a:t>
            </a:r>
          </a:p>
          <a:p>
            <a:pPr algn="ctr"/>
            <a:r>
              <a:rPr lang="fr-FR" sz="2000" dirty="0"/>
              <a:t>20’</a:t>
            </a:r>
          </a:p>
          <a:p>
            <a:endParaRPr lang="fr-FR" sz="24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91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FAC980-80D5-4D71-BCB0-0B07C25E2DE9}"/>
              </a:ext>
            </a:extLst>
          </p:cNvPr>
          <p:cNvSpPr txBox="1"/>
          <p:nvPr/>
        </p:nvSpPr>
        <p:spPr>
          <a:xfrm>
            <a:off x="776536" y="188640"/>
            <a:ext cx="87849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4 /  Spécificité de l’AFLP1, marqueur identitaire du CA</a:t>
            </a:r>
          </a:p>
          <a:p>
            <a:endParaRPr lang="fr-FR" dirty="0"/>
          </a:p>
          <a:p>
            <a:r>
              <a:rPr lang="fr-FR" b="1" dirty="0"/>
              <a:t>Cadrage National : Evaluation circulaire 29 12 2020 (Annexe 1)</a:t>
            </a:r>
          </a:p>
          <a:p>
            <a:r>
              <a:rPr lang="fr-FR" b="1" dirty="0"/>
              <a:t> </a:t>
            </a:r>
          </a:p>
          <a:p>
            <a:r>
              <a:rPr lang="fr-FR" b="1" dirty="0"/>
              <a:t>CA1 </a:t>
            </a:r>
            <a:r>
              <a:rPr lang="fr-FR" dirty="0"/>
              <a:t>: Distinction de la note sur 7 entre ;</a:t>
            </a:r>
            <a:r>
              <a:rPr lang="fr-FR" b="1" dirty="0"/>
              <a:t> </a:t>
            </a:r>
            <a:r>
              <a:rPr lang="fr-FR" dirty="0"/>
              <a:t>4 pts, repère(s) qualitatif(s) et </a:t>
            </a:r>
            <a:r>
              <a:rPr lang="fr-FR" b="1" dirty="0"/>
              <a:t>3 pts</a:t>
            </a:r>
            <a:r>
              <a:rPr lang="fr-FR" dirty="0"/>
              <a:t>, repère(s) quantitatif(s) (</a:t>
            </a:r>
            <a:r>
              <a:rPr lang="fr-FR" b="1" dirty="0"/>
              <a:t>performance</a:t>
            </a:r>
            <a:r>
              <a:rPr lang="fr-FR" dirty="0"/>
              <a:t>)</a:t>
            </a:r>
          </a:p>
          <a:p>
            <a:r>
              <a:rPr lang="fr-FR" b="1" dirty="0"/>
              <a:t>CA2 </a:t>
            </a:r>
            <a:r>
              <a:rPr lang="fr-FR" dirty="0"/>
              <a:t>: </a:t>
            </a:r>
            <a:r>
              <a:rPr lang="fr-FR" b="1" dirty="0"/>
              <a:t>Positionne</a:t>
            </a:r>
            <a:r>
              <a:rPr lang="fr-FR" dirty="0"/>
              <a:t> l’élève dans 1 degré grâce à 1 (ou des) Repère(s) qualitatif(s) </a:t>
            </a:r>
            <a:r>
              <a:rPr lang="fr-FR" b="1" dirty="0"/>
              <a:t>puis</a:t>
            </a:r>
            <a:r>
              <a:rPr lang="fr-FR" dirty="0"/>
              <a:t> </a:t>
            </a:r>
            <a:r>
              <a:rPr lang="fr-FR" b="1" dirty="0"/>
              <a:t>ajuster</a:t>
            </a:r>
            <a:r>
              <a:rPr lang="fr-FR" dirty="0"/>
              <a:t> la note sur 7 à l’intérieur du degré grâce à repère quantitatif (difficulté de l’itinéraire …) .</a:t>
            </a:r>
          </a:p>
          <a:p>
            <a:r>
              <a:rPr lang="fr-FR" b="1" dirty="0"/>
              <a:t>CA3</a:t>
            </a:r>
            <a:r>
              <a:rPr lang="fr-FR" dirty="0"/>
              <a:t> : </a:t>
            </a:r>
            <a:r>
              <a:rPr lang="fr-FR" b="1" dirty="0"/>
              <a:t>Croisement</a:t>
            </a:r>
            <a:r>
              <a:rPr lang="fr-FR" dirty="0"/>
              <a:t> entre repère(s) qualitatif(s) et repère(s) quantitatif(s) pour déterminer la note sur 7</a:t>
            </a:r>
          </a:p>
          <a:p>
            <a:r>
              <a:rPr lang="fr-FR" b="1" dirty="0"/>
              <a:t>CA4</a:t>
            </a:r>
            <a:r>
              <a:rPr lang="fr-FR" dirty="0"/>
              <a:t> : </a:t>
            </a:r>
            <a:r>
              <a:rPr lang="fr-FR" b="1" dirty="0"/>
              <a:t>Positionne</a:t>
            </a:r>
            <a:r>
              <a:rPr lang="fr-FR" dirty="0"/>
              <a:t> l’élève dans 1 degré grâce à 1 (ou des) Repère(s) qualitatif(s) </a:t>
            </a:r>
            <a:r>
              <a:rPr lang="fr-FR" b="1" dirty="0"/>
              <a:t>puis</a:t>
            </a:r>
            <a:r>
              <a:rPr lang="fr-FR" dirty="0"/>
              <a:t> </a:t>
            </a:r>
            <a:r>
              <a:rPr lang="fr-FR" b="1" dirty="0"/>
              <a:t>ajuster</a:t>
            </a:r>
            <a:r>
              <a:rPr lang="fr-FR" dirty="0"/>
              <a:t> la note sur 7 à l’intérieur du degré grâce à repère quantitatif (gain des matchs)</a:t>
            </a:r>
          </a:p>
          <a:p>
            <a:r>
              <a:rPr lang="fr-FR" b="1" dirty="0"/>
              <a:t>CA5</a:t>
            </a:r>
            <a:r>
              <a:rPr lang="fr-FR" dirty="0"/>
              <a:t> : Note sur 7 dépend uniquement de </a:t>
            </a:r>
            <a:r>
              <a:rPr lang="fr-FR" b="1" dirty="0"/>
              <a:t>repères qualitatifs</a:t>
            </a:r>
          </a:p>
          <a:p>
            <a:endParaRPr lang="fr-FR" b="1" dirty="0"/>
          </a:p>
          <a:p>
            <a:r>
              <a:rPr lang="fr-FR" b="1" dirty="0"/>
              <a:t>Accompagnement Académique :</a:t>
            </a:r>
          </a:p>
          <a:p>
            <a:r>
              <a:rPr lang="fr-FR" dirty="0"/>
              <a:t>Réflexion sur l’évaluation par compétence et outil de suivi des progrès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287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43CC00-C7A4-46CF-8CBD-2DED13582941}"/>
              </a:ext>
            </a:extLst>
          </p:cNvPr>
          <p:cNvPicPr/>
          <p:nvPr/>
        </p:nvPicPr>
        <p:blipFill rotWithShape="1">
          <a:blip r:embed="rId2"/>
          <a:srcRect l="20503" t="23320" r="22178" b="11817"/>
          <a:stretch/>
        </p:blipFill>
        <p:spPr bwMode="auto">
          <a:xfrm>
            <a:off x="272480" y="116632"/>
            <a:ext cx="9289032" cy="626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4688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3F37C2D-C299-4C45-A6F5-B7E70594A8B5}"/>
              </a:ext>
            </a:extLst>
          </p:cNvPr>
          <p:cNvPicPr/>
          <p:nvPr/>
        </p:nvPicPr>
        <p:blipFill rotWithShape="1">
          <a:blip r:embed="rId2"/>
          <a:srcRect l="20612" t="24692" r="23060" b="10444"/>
          <a:stretch/>
        </p:blipFill>
        <p:spPr bwMode="auto">
          <a:xfrm>
            <a:off x="560512" y="476672"/>
            <a:ext cx="8496944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5405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6438538-98FC-4651-836E-23367527636F}"/>
              </a:ext>
            </a:extLst>
          </p:cNvPr>
          <p:cNvPicPr/>
          <p:nvPr/>
        </p:nvPicPr>
        <p:blipFill rotWithShape="1">
          <a:blip r:embed="rId2"/>
          <a:srcRect l="20447" t="20894" r="22416" b="8613"/>
          <a:stretch/>
        </p:blipFill>
        <p:spPr bwMode="auto">
          <a:xfrm>
            <a:off x="272480" y="116632"/>
            <a:ext cx="9361040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0199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917F59-1676-4C6B-B465-6FD86416BB3E}"/>
              </a:ext>
            </a:extLst>
          </p:cNvPr>
          <p:cNvPicPr/>
          <p:nvPr/>
        </p:nvPicPr>
        <p:blipFill rotWithShape="1">
          <a:blip r:embed="rId2"/>
          <a:srcRect l="19841" t="22144" r="21406" b="9074"/>
          <a:stretch/>
        </p:blipFill>
        <p:spPr bwMode="auto">
          <a:xfrm>
            <a:off x="632520" y="359632"/>
            <a:ext cx="8928992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7047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4E8077-1CBE-4390-96D5-66D45CE19381}"/>
              </a:ext>
            </a:extLst>
          </p:cNvPr>
          <p:cNvPicPr/>
          <p:nvPr/>
        </p:nvPicPr>
        <p:blipFill rotWithShape="1">
          <a:blip r:embed="rId2"/>
          <a:srcRect l="19871" t="22366" r="20978" b="9062"/>
          <a:stretch/>
        </p:blipFill>
        <p:spPr bwMode="auto">
          <a:xfrm>
            <a:off x="272480" y="41296"/>
            <a:ext cx="9505056" cy="7132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6832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FF7BEE-4BC3-4FE3-BEB5-1D5D3B458345}"/>
              </a:ext>
            </a:extLst>
          </p:cNvPr>
          <p:cNvSpPr txBox="1"/>
          <p:nvPr/>
        </p:nvSpPr>
        <p:spPr>
          <a:xfrm>
            <a:off x="992560" y="1052736"/>
            <a:ext cx="80648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L’ensemble des référentiels est à envoyer impérativement avant le </a:t>
            </a:r>
          </a:p>
          <a:p>
            <a:pPr algn="ctr"/>
            <a:r>
              <a:rPr lang="fr-FR" sz="3200" b="1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mardi 9 novembre 2021.</a:t>
            </a:r>
            <a:r>
              <a:rPr lang="fr-FR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F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 barèmes (en CA1 notamment) sont à annexer s’ils ne sont pas intégrer dans le référentiel.</a:t>
            </a:r>
          </a:p>
          <a:p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Pour les établissements du Var, les documents sont à envoyer à </a:t>
            </a:r>
          </a:p>
          <a:p>
            <a:r>
              <a:rPr lang="fr-F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Karine LOGEART (</a:t>
            </a:r>
            <a:r>
              <a:rPr lang="fr-FR" sz="1800" u="sng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karine.logeart@ac-nice.fr</a:t>
            </a:r>
            <a:r>
              <a:rPr lang="fr-F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</a:p>
          <a:p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Pour les établissements des Alpes Maritimes, les documents sont à transmettre à Cathy BONNET (</a:t>
            </a:r>
            <a:r>
              <a:rPr lang="fr-FR" sz="1800" u="sng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catherine.bonnet@ac-nice.fr</a:t>
            </a:r>
            <a:r>
              <a:rPr lang="fr-F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5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88704" y="454031"/>
            <a:ext cx="6840760" cy="480000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DEMARCHE SYSTEMIQUE DE PROJET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4EFF90-EDA1-49D3-8406-F92D71E54130}"/>
              </a:ext>
            </a:extLst>
          </p:cNvPr>
          <p:cNvPicPr/>
          <p:nvPr/>
        </p:nvPicPr>
        <p:blipFill rotWithShape="1">
          <a:blip r:embed="rId2"/>
          <a:srcRect l="17196" t="23824" r="18540" b="18676"/>
          <a:stretch/>
        </p:blipFill>
        <p:spPr bwMode="auto">
          <a:xfrm>
            <a:off x="200472" y="855382"/>
            <a:ext cx="9145016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C0FC3BB-7CF5-45B2-816D-45FC608063F2}"/>
              </a:ext>
            </a:extLst>
          </p:cNvPr>
          <p:cNvSpPr txBox="1"/>
          <p:nvPr/>
        </p:nvSpPr>
        <p:spPr>
          <a:xfrm>
            <a:off x="5212994" y="577824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VIGILANCE SUR LE PILOTAGE PAR L’EVALUATION CERTIFICATIVE</a:t>
            </a:r>
          </a:p>
        </p:txBody>
      </p:sp>
    </p:spTree>
    <p:extLst>
      <p:ext uri="{BB962C8B-B14F-4D97-AF65-F5344CB8AC3E}">
        <p14:creationId xmlns:p14="http://schemas.microsoft.com/office/powerpoint/2010/main" val="3711343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850B06-305B-4F0E-BE37-AE33814EC2DE}"/>
              </a:ext>
            </a:extLst>
          </p:cNvPr>
          <p:cNvSpPr txBox="1"/>
          <p:nvPr/>
        </p:nvSpPr>
        <p:spPr>
          <a:xfrm>
            <a:off x="1568624" y="2060848"/>
            <a:ext cx="640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Nous vous remercions pour cette journée de travail que nous espérons constructive.</a:t>
            </a:r>
          </a:p>
          <a:p>
            <a:endParaRPr lang="fr-FR" sz="2800" b="1" dirty="0"/>
          </a:p>
          <a:p>
            <a:r>
              <a:rPr lang="fr-FR" sz="2800" b="1" dirty="0"/>
              <a:t>Bonne continuation.</a:t>
            </a:r>
          </a:p>
          <a:p>
            <a:endParaRPr lang="fr-FR" sz="2800" b="1" dirty="0"/>
          </a:p>
          <a:p>
            <a:r>
              <a:rPr lang="fr-FR" sz="2800" b="1" dirty="0"/>
              <a:t>Les IA-IPR EPS.</a:t>
            </a:r>
          </a:p>
        </p:txBody>
      </p:sp>
    </p:spTree>
    <p:extLst>
      <p:ext uri="{BB962C8B-B14F-4D97-AF65-F5344CB8AC3E}">
        <p14:creationId xmlns:p14="http://schemas.microsoft.com/office/powerpoint/2010/main" val="370500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850B06-305B-4F0E-BE37-AE33814EC2DE}"/>
              </a:ext>
            </a:extLst>
          </p:cNvPr>
          <p:cNvSpPr txBox="1"/>
          <p:nvPr/>
        </p:nvSpPr>
        <p:spPr>
          <a:xfrm>
            <a:off x="3728864" y="797510"/>
            <a:ext cx="57528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0" i="0" dirty="0">
                <a:solidFill>
                  <a:srgbClr val="414856"/>
                </a:solidFill>
                <a:effectLst/>
                <a:latin typeface="marianne_regular"/>
              </a:rPr>
              <a:t>A partir du 4 octobre 2021, le protocole sanitaire applicable dans les écoles, collèges et lycées sera de :</a:t>
            </a:r>
          </a:p>
          <a:p>
            <a:pPr algn="l"/>
            <a:endParaRPr lang="fr-FR" sz="2400" dirty="0">
              <a:solidFill>
                <a:srgbClr val="414856"/>
              </a:solidFill>
              <a:latin typeface="marianne_regular"/>
            </a:endParaRPr>
          </a:p>
          <a:p>
            <a:pPr algn="l"/>
            <a:r>
              <a:rPr lang="fr-FR" sz="2400" b="1" dirty="0">
                <a:solidFill>
                  <a:srgbClr val="414856"/>
                </a:solidFill>
                <a:latin typeface="marianne_regular"/>
              </a:rPr>
              <a:t>N</a:t>
            </a:r>
            <a:r>
              <a:rPr lang="fr-FR" sz="2400" b="1" i="0" dirty="0">
                <a:solidFill>
                  <a:srgbClr val="414856"/>
                </a:solidFill>
                <a:effectLst/>
                <a:latin typeface="marianne_regular"/>
              </a:rPr>
              <a:t>iveau 1 (niveau vert) </a:t>
            </a:r>
            <a:r>
              <a:rPr lang="fr-FR" sz="2400" b="0" i="0" dirty="0">
                <a:solidFill>
                  <a:srgbClr val="414856"/>
                </a:solidFill>
                <a:effectLst/>
                <a:latin typeface="marianne_regular"/>
              </a:rPr>
              <a:t>uniquement dans les départements où le taux d'incidence est inférieur au seuil de 50 pour 100 000 habitants durant au moins 5 jours consécutifs.</a:t>
            </a:r>
          </a:p>
          <a:p>
            <a:pPr algn="l"/>
            <a:endParaRPr lang="fr-FR" sz="2400" b="0" i="0" dirty="0">
              <a:solidFill>
                <a:srgbClr val="414856"/>
              </a:solidFill>
              <a:effectLst/>
              <a:latin typeface="marianne_regular"/>
            </a:endParaRPr>
          </a:p>
          <a:p>
            <a:pPr algn="l"/>
            <a:r>
              <a:rPr lang="fr-FR" sz="2400" b="1" dirty="0">
                <a:solidFill>
                  <a:srgbClr val="414856"/>
                </a:solidFill>
                <a:latin typeface="marianne_regular"/>
              </a:rPr>
              <a:t>N</a:t>
            </a:r>
            <a:r>
              <a:rPr lang="fr-FR" sz="2400" b="1" i="0" dirty="0">
                <a:solidFill>
                  <a:srgbClr val="414856"/>
                </a:solidFill>
                <a:effectLst/>
                <a:latin typeface="marianne_regular"/>
              </a:rPr>
              <a:t>iveau 2 (niveau jaune</a:t>
            </a:r>
            <a:r>
              <a:rPr lang="fr-FR" sz="2400" b="0" i="0" dirty="0">
                <a:solidFill>
                  <a:srgbClr val="414856"/>
                </a:solidFill>
                <a:effectLst/>
                <a:latin typeface="marianne_regular"/>
              </a:rPr>
              <a:t>) du protocole s'applique dans les autres départements (taux d'incidence supérieur à 50 pour 100 000 habitants).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8F9650-9186-414D-BD44-05B16C3352AC}"/>
              </a:ext>
            </a:extLst>
          </p:cNvPr>
          <p:cNvPicPr/>
          <p:nvPr/>
        </p:nvPicPr>
        <p:blipFill rotWithShape="1">
          <a:blip r:embed="rId2"/>
          <a:srcRect l="10582" t="28023" r="70789" b="32001"/>
          <a:stretch/>
        </p:blipFill>
        <p:spPr bwMode="auto">
          <a:xfrm>
            <a:off x="560512" y="980728"/>
            <a:ext cx="2592288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176882C-F81C-4D56-B513-0BB56EEFEA2F}"/>
              </a:ext>
            </a:extLst>
          </p:cNvPr>
          <p:cNvSpPr txBox="1"/>
          <p:nvPr/>
        </p:nvSpPr>
        <p:spPr>
          <a:xfrm>
            <a:off x="560512" y="443711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4 octobre, le protocole en vigueur est celui de niveau 2 (jaune)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8485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850B06-305B-4F0E-BE37-AE33814EC2DE}"/>
              </a:ext>
            </a:extLst>
          </p:cNvPr>
          <p:cNvSpPr txBox="1"/>
          <p:nvPr/>
        </p:nvSpPr>
        <p:spPr>
          <a:xfrm>
            <a:off x="200472" y="176493"/>
            <a:ext cx="9289032" cy="604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PROTOCOLE SANITAIRE </a:t>
            </a:r>
            <a:r>
              <a:rPr lang="fr-FR" sz="1000" b="1" dirty="0">
                <a:effectLst/>
                <a:latin typeface="Arial" panose="020B0604020202020204" pitchFamily="34" charset="0"/>
              </a:rPr>
              <a:t>Décret du 29 septembre 2021 + FAQ 30 09 2021</a:t>
            </a:r>
            <a:endParaRPr lang="fr-FR" sz="1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Brassage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Limitation par niveau obligatoire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Mesures renforcées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Aération, lavage des mains et désinfection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fois par jour des surfaces les plus fréquemment touchées.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 du masque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 obligatoire en intérieur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les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personnels enseignants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pour les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élèves statiques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Lors d’une activité physique, le port du masque en intérieur et extérieur n’est pas recommandé pour les élèves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Distances physiques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adaptées selon les pratiques lors des activités physiques et sportives.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Sports de contact proscrits en intérieur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ctivités aquatiques sont autorisées. </a:t>
            </a:r>
          </a:p>
          <a:p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ymnases ou piscines des collectivités utilisés pour l'EPS </a:t>
            </a:r>
          </a:p>
          <a:p>
            <a:r>
              <a:rPr lang="fr-F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Aucun passe sanitaire n’est à présenter dans le cadre des activités scolaires. </a:t>
            </a:r>
          </a:p>
          <a:p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sage des vestiaires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utorisé, dans le respect des mesures sanitaires en vigueur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UNSS</a:t>
            </a:r>
          </a:p>
          <a:p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Entrainement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Idem EPS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Compétition 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ouverte au public + </a:t>
            </a:r>
            <a:r>
              <a:rPr lang="fr-F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déroulent dans un établissement sportif soumis à passe sanitaire, </a:t>
            </a:r>
            <a:r>
              <a:rPr lang="fr-FR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alors</a:t>
            </a:r>
            <a:r>
              <a:rPr lang="fr-F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présentation de ce dernier est requise. </a:t>
            </a:r>
          </a:p>
          <a:p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Brassage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limitation obligatoire par groupe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26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0CDF23-6FF3-430C-B5AD-2CE24B576B46}"/>
              </a:ext>
            </a:extLst>
          </p:cNvPr>
          <p:cNvSpPr txBox="1"/>
          <p:nvPr/>
        </p:nvSpPr>
        <p:spPr>
          <a:xfrm>
            <a:off x="704528" y="908720"/>
            <a:ext cx="8280919" cy="372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2000" b="1" dirty="0">
              <a:effectLst/>
              <a:latin typeface="Arial" panose="020B0604020202020204" pitchFamily="34" charset="0"/>
            </a:endParaRPr>
          </a:p>
          <a:p>
            <a:pPr indent="-228600">
              <a:lnSpc>
                <a:spcPct val="107000"/>
              </a:lnSpc>
              <a:spcAft>
                <a:spcPts val="800"/>
              </a:spcAft>
            </a:pPr>
            <a:r>
              <a:rPr lang="fr-FR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Principe </a:t>
            </a:r>
            <a:r>
              <a:rPr lang="fr-FR" sz="20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F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Adaptation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protocole sanitaire en vigueur au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contexte local 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bonne intelligence</a:t>
            </a:r>
            <a:endParaRPr lang="fr-F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107000"/>
              </a:lnSpc>
              <a:spcAft>
                <a:spcPts val="800"/>
              </a:spcAft>
            </a:pPr>
            <a:r>
              <a:rPr lang="fr-FR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Principe 2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Validation par le chef d’établissement des modalités 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d’organisation de  l’EPS et de l’AS qui lui sont proposées par l’équipe d’EPS</a:t>
            </a:r>
          </a:p>
          <a:p>
            <a:pPr indent="-228600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protocole sanitaire demande une réflexion d’équipe EPS sur les formes de pratiques scolaires et les organisations pédagogiques (formes de groupements, circulation des élèves…). </a:t>
            </a:r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8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88704" y="454031"/>
            <a:ext cx="6840760" cy="480000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PROGRAMME  </a:t>
            </a:r>
            <a:r>
              <a:rPr lang="fr-FR" b="1" i="1" dirty="0"/>
              <a:t>Arrêté du 3 avril 2019</a:t>
            </a:r>
            <a:br>
              <a:rPr lang="fr-FR" b="1" i="1" dirty="0"/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060AAA-AFF5-4A42-95C6-3D45A5512CF5}"/>
              </a:ext>
            </a:extLst>
          </p:cNvPr>
          <p:cNvSpPr txBox="1"/>
          <p:nvPr/>
        </p:nvSpPr>
        <p:spPr>
          <a:xfrm>
            <a:off x="812060" y="1268760"/>
            <a:ext cx="64087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Chapitre : Évaluation</a:t>
            </a:r>
          </a:p>
          <a:p>
            <a:pPr algn="ctr"/>
            <a:endParaRPr lang="fr-FR" sz="2000" b="1" dirty="0">
              <a:solidFill>
                <a:srgbClr val="0070C0"/>
              </a:solidFill>
            </a:endParaRPr>
          </a:p>
          <a:p>
            <a:r>
              <a:rPr lang="fr-FR" sz="2000" dirty="0"/>
              <a:t>« L’évaluation est un outil au service de la formation des élèves. </a:t>
            </a:r>
          </a:p>
          <a:p>
            <a:endParaRPr lang="fr-FR" sz="2000" dirty="0"/>
          </a:p>
          <a:p>
            <a:r>
              <a:rPr lang="fr-FR" sz="2000" dirty="0"/>
              <a:t>Le professeur conçoit des situations d’évaluation qui </a:t>
            </a:r>
            <a:r>
              <a:rPr lang="fr-FR" sz="2000" b="1" dirty="0"/>
              <a:t>renseignent les élèves sur le degré d’acquisition des compétences au fil des leçons. </a:t>
            </a:r>
          </a:p>
          <a:p>
            <a:r>
              <a:rPr lang="fr-FR" sz="2000" dirty="0"/>
              <a:t>Il veille à les informer régulièrement sur l’évolution de leurs acquisitions. </a:t>
            </a:r>
          </a:p>
          <a:p>
            <a:endParaRPr lang="fr-FR" sz="2000" dirty="0"/>
          </a:p>
          <a:p>
            <a:r>
              <a:rPr lang="fr-FR" sz="2000" dirty="0"/>
              <a:t>Pour chaque champ d’apprentissage, l’évaluation des AFLP se réalise dans les pratiques physiques </a:t>
            </a:r>
            <a:r>
              <a:rPr lang="fr-FR" sz="2000" b="1" dirty="0"/>
              <a:t>à l’issue d’un temps d’apprentissage suffisamment long</a:t>
            </a:r>
            <a:r>
              <a:rPr lang="fr-FR" sz="2000" dirty="0"/>
              <a:t>. »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9ADEED7-D9E4-4ABD-A9EC-E29F8A3853FC}"/>
              </a:ext>
            </a:extLst>
          </p:cNvPr>
          <p:cNvSpPr txBox="1"/>
          <p:nvPr/>
        </p:nvSpPr>
        <p:spPr>
          <a:xfrm>
            <a:off x="7710234" y="246366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Formatrice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EFC0DA3-0688-4270-8EB4-5856E15C892D}"/>
              </a:ext>
            </a:extLst>
          </p:cNvPr>
          <p:cNvSpPr txBox="1"/>
          <p:nvPr/>
        </p:nvSpPr>
        <p:spPr>
          <a:xfrm>
            <a:off x="7689304" y="436263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Sommative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335B6A-E10F-4DD4-9F02-F21EF7D7F911}"/>
              </a:ext>
            </a:extLst>
          </p:cNvPr>
          <p:cNvSpPr txBox="1"/>
          <p:nvPr/>
        </p:nvSpPr>
        <p:spPr>
          <a:xfrm>
            <a:off x="8121352" y="326501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1 seul et même outil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5D56E70-2934-4D69-90EF-AE693BC8EB6E}"/>
              </a:ext>
            </a:extLst>
          </p:cNvPr>
          <p:cNvCxnSpPr>
            <a:cxnSpLocks/>
          </p:cNvCxnSpPr>
          <p:nvPr/>
        </p:nvCxnSpPr>
        <p:spPr>
          <a:xfrm>
            <a:off x="8049344" y="2976111"/>
            <a:ext cx="0" cy="122413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0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384116" y="357750"/>
            <a:ext cx="6840760" cy="480000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EVALUATION </a:t>
            </a:r>
            <a:r>
              <a:rPr lang="fr-FR" i="1" dirty="0"/>
              <a:t>Circulaire du 29 12 2020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6DF303B-6026-4373-9C85-950D984E2F93}"/>
              </a:ext>
            </a:extLst>
          </p:cNvPr>
          <p:cNvSpPr txBox="1"/>
          <p:nvPr/>
        </p:nvSpPr>
        <p:spPr>
          <a:xfrm>
            <a:off x="1856656" y="5131148"/>
            <a:ext cx="3996925" cy="70788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Publie les statistiques, leurs analyses et les préconisations qui en découle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220066-849C-4DBF-A556-D7C19F9DA153}"/>
              </a:ext>
            </a:extLst>
          </p:cNvPr>
          <p:cNvSpPr txBox="1"/>
          <p:nvPr/>
        </p:nvSpPr>
        <p:spPr>
          <a:xfrm>
            <a:off x="667848" y="1422215"/>
            <a:ext cx="3599920" cy="16312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Valide les protocoles d’évaluation (modalités d’organisation, calendrier des épreuves et des rattrapages, ensembles certificatifs …)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C90655-73BA-4DAF-9995-0586C7AF23E8}"/>
              </a:ext>
            </a:extLst>
          </p:cNvPr>
          <p:cNvSpPr txBox="1"/>
          <p:nvPr/>
        </p:nvSpPr>
        <p:spPr>
          <a:xfrm>
            <a:off x="7039233" y="4513677"/>
            <a:ext cx="2232248" cy="163121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Elabore progressivement une banque d’épreuve (EPS adaptée)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79E7AA3-3C55-40CD-BBC5-2913A3961605}"/>
              </a:ext>
            </a:extLst>
          </p:cNvPr>
          <p:cNvSpPr txBox="1"/>
          <p:nvPr/>
        </p:nvSpPr>
        <p:spPr>
          <a:xfrm>
            <a:off x="5765110" y="1448780"/>
            <a:ext cx="3420380" cy="132343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/>
              <a:t>Vérifie la déclinaison du référentiel national élaborée pour chacune des activités (BAC PRO)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3F0AFA-A49E-4B5C-9CFA-30AC46EFC5FE}"/>
              </a:ext>
            </a:extLst>
          </p:cNvPr>
          <p:cNvSpPr txBox="1"/>
          <p:nvPr/>
        </p:nvSpPr>
        <p:spPr>
          <a:xfrm>
            <a:off x="7062366" y="3316469"/>
            <a:ext cx="2372267" cy="40011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Harmonise les notes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294761E-AA6E-4F13-BE59-CBDEEA68E77D}"/>
              </a:ext>
            </a:extLst>
          </p:cNvPr>
          <p:cNvSpPr txBox="1"/>
          <p:nvPr/>
        </p:nvSpPr>
        <p:spPr>
          <a:xfrm>
            <a:off x="4484948" y="2854804"/>
            <a:ext cx="20565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Rôle de la CAHPN </a:t>
            </a:r>
            <a:r>
              <a:rPr lang="fr-FR" sz="1200" dirty="0"/>
              <a:t>(Commission Académique d’Harmonisation et de Proposition de Notes)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E9A2D50-F940-4D30-90DB-73248A11E198}"/>
              </a:ext>
            </a:extLst>
          </p:cNvPr>
          <p:cNvSpPr txBox="1"/>
          <p:nvPr/>
        </p:nvSpPr>
        <p:spPr>
          <a:xfrm>
            <a:off x="270843" y="3806749"/>
            <a:ext cx="3996925" cy="101566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Etablit un compte rendu à destination de la commission nationale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8D8E645-E49E-4CAA-B87D-9DC0933CC382}"/>
              </a:ext>
            </a:extLst>
          </p:cNvPr>
          <p:cNvSpPr txBox="1"/>
          <p:nvPr/>
        </p:nvSpPr>
        <p:spPr>
          <a:xfrm>
            <a:off x="3440832" y="805566"/>
            <a:ext cx="321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Mardi 16 Novembre 2021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7BB31D1-F1CC-40F4-ADD0-FA6BBDEAB870}"/>
              </a:ext>
            </a:extLst>
          </p:cNvPr>
          <p:cNvSpPr txBox="1"/>
          <p:nvPr/>
        </p:nvSpPr>
        <p:spPr>
          <a:xfrm>
            <a:off x="4484948" y="4144345"/>
            <a:ext cx="2530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92D050"/>
                </a:solidFill>
              </a:rPr>
              <a:t>   Mardi 21 Juin 2022 </a:t>
            </a:r>
          </a:p>
        </p:txBody>
      </p:sp>
    </p:spTree>
    <p:extLst>
      <p:ext uri="{BB962C8B-B14F-4D97-AF65-F5344CB8AC3E}">
        <p14:creationId xmlns:p14="http://schemas.microsoft.com/office/powerpoint/2010/main" val="236571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FAC980-80D5-4D71-BCB0-0B07C25E2DE9}"/>
              </a:ext>
            </a:extLst>
          </p:cNvPr>
          <p:cNvSpPr txBox="1"/>
          <p:nvPr/>
        </p:nvSpPr>
        <p:spPr>
          <a:xfrm>
            <a:off x="1352600" y="476672"/>
            <a:ext cx="73999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Démarche d’écriture des référentiels :</a:t>
            </a:r>
          </a:p>
          <a:p>
            <a:pPr algn="ctr"/>
            <a:endParaRPr lang="fr-FR" dirty="0">
              <a:solidFill>
                <a:srgbClr val="0070C0"/>
              </a:solidFill>
            </a:endParaRPr>
          </a:p>
          <a:p>
            <a:r>
              <a:rPr lang="fr-FR" sz="3200" b="1" dirty="0"/>
              <a:t>1 / Construction de l’épreuve</a:t>
            </a:r>
            <a:endParaRPr lang="fr-FR" b="1" dirty="0"/>
          </a:p>
          <a:p>
            <a:endParaRPr lang="fr-FR" b="1" dirty="0"/>
          </a:p>
          <a:p>
            <a:r>
              <a:rPr lang="fr-FR" sz="3200" b="1" dirty="0"/>
              <a:t>2 / Caractérisation des AFLP 3, 4, 5 et 6</a:t>
            </a:r>
          </a:p>
          <a:p>
            <a:endParaRPr lang="fr-FR" sz="3200" b="1" dirty="0"/>
          </a:p>
          <a:p>
            <a:r>
              <a:rPr lang="fr-FR" sz="3200" b="1" dirty="0"/>
              <a:t>3 / Déclinaison des AFLP en 4 degrés  </a:t>
            </a:r>
          </a:p>
          <a:p>
            <a:r>
              <a:rPr lang="fr-FR" sz="3200" b="1" dirty="0"/>
              <a:t>      d’acquisition</a:t>
            </a:r>
          </a:p>
          <a:p>
            <a:endParaRPr lang="fr-FR" sz="3200" dirty="0"/>
          </a:p>
          <a:p>
            <a:r>
              <a:rPr lang="fr-FR" sz="3200" b="1" dirty="0"/>
              <a:t>4 /  Spécificité de l’AFLP1, marqueur </a:t>
            </a:r>
          </a:p>
          <a:p>
            <a:r>
              <a:rPr lang="fr-FR" sz="3200" b="1" dirty="0"/>
              <a:t>       identitaire du CA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7350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FAC980-80D5-4D71-BCB0-0B07C25E2DE9}"/>
              </a:ext>
            </a:extLst>
          </p:cNvPr>
          <p:cNvSpPr txBox="1"/>
          <p:nvPr/>
        </p:nvSpPr>
        <p:spPr>
          <a:xfrm>
            <a:off x="866546" y="764704"/>
            <a:ext cx="81729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sz="2800" b="1" dirty="0">
                <a:solidFill>
                  <a:srgbClr val="0070C0"/>
                </a:solidFill>
              </a:rPr>
              <a:t>1 / Construction de l’épreuve</a:t>
            </a:r>
          </a:p>
          <a:p>
            <a:endParaRPr lang="fr-FR" dirty="0"/>
          </a:p>
          <a:p>
            <a:r>
              <a:rPr lang="fr-FR" sz="2000" b="1" dirty="0"/>
              <a:t>Cadrage National : Programme 3 04 2019 chapitre « Evaluation »</a:t>
            </a:r>
          </a:p>
          <a:p>
            <a:endParaRPr lang="fr-FR" sz="2000" b="1" dirty="0"/>
          </a:p>
          <a:p>
            <a:r>
              <a:rPr lang="fr-FR" sz="2000" dirty="0"/>
              <a:t>« Les équipes pédagogiques doivent construire les situations qui permettent d’atteindre les AFLP du champ d’apprentissage dans les APSA retenues. »</a:t>
            </a:r>
          </a:p>
          <a:p>
            <a:endParaRPr lang="fr-FR" sz="2000" dirty="0"/>
          </a:p>
          <a:p>
            <a:r>
              <a:rPr lang="fr-FR" sz="2000" b="1" dirty="0"/>
              <a:t>Accompagnement Académique :</a:t>
            </a:r>
          </a:p>
          <a:p>
            <a:endParaRPr lang="fr-FR" sz="2000" b="1" dirty="0"/>
          </a:p>
          <a:p>
            <a:r>
              <a:rPr lang="fr-FR" sz="2000" dirty="0"/>
              <a:t>-    En adéquation avec le niveau identifié des élèves </a:t>
            </a:r>
            <a:endParaRPr lang="fr-FR" sz="2000" b="1" dirty="0"/>
          </a:p>
          <a:p>
            <a:r>
              <a:rPr lang="fr-FR" sz="2000" dirty="0"/>
              <a:t>-    </a:t>
            </a:r>
            <a:r>
              <a:rPr lang="fr-FR" sz="2000" b="1" dirty="0"/>
              <a:t>Révélatrice</a:t>
            </a:r>
            <a:r>
              <a:rPr lang="fr-FR" sz="2000" dirty="0"/>
              <a:t> du degré d’acquisition de l’élève dans tous les AFLP</a:t>
            </a:r>
          </a:p>
          <a:p>
            <a:r>
              <a:rPr lang="fr-FR" sz="2000" dirty="0"/>
              <a:t>-    Modalités d’organisation </a:t>
            </a:r>
            <a:r>
              <a:rPr lang="fr-FR" sz="2000" b="1" dirty="0"/>
              <a:t>explicites</a:t>
            </a:r>
            <a:r>
              <a:rPr lang="fr-FR" sz="2000" dirty="0"/>
              <a:t>, sécuritaires, justes et équitables </a:t>
            </a:r>
          </a:p>
          <a:p>
            <a:pPr marL="285750" indent="-285750">
              <a:buFontTx/>
              <a:buChar char="-"/>
            </a:pPr>
            <a:r>
              <a:rPr lang="fr-FR" sz="2000" b="1" dirty="0"/>
              <a:t>Faisable</a:t>
            </a:r>
            <a:r>
              <a:rPr lang="fr-FR" sz="2000" dirty="0"/>
              <a:t> selon les contraintes de temps et d’installation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En tenant compte des recommandations propres à la spécificité du CA (annexe 1)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9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FAC980-80D5-4D71-BCB0-0B07C25E2DE9}"/>
              </a:ext>
            </a:extLst>
          </p:cNvPr>
          <p:cNvSpPr txBox="1"/>
          <p:nvPr/>
        </p:nvSpPr>
        <p:spPr>
          <a:xfrm>
            <a:off x="776536" y="99358"/>
            <a:ext cx="817290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sz="2800" b="1" dirty="0">
                <a:solidFill>
                  <a:srgbClr val="0070C0"/>
                </a:solidFill>
              </a:rPr>
              <a:t>1 / Construction de l’épreuve</a:t>
            </a:r>
          </a:p>
          <a:p>
            <a:endParaRPr lang="fr-FR" sz="2000" dirty="0"/>
          </a:p>
          <a:p>
            <a:pPr algn="ctr"/>
            <a:r>
              <a:rPr lang="fr-FR" sz="2000" dirty="0"/>
              <a:t>Travail en groupe restreint :</a:t>
            </a:r>
          </a:p>
          <a:p>
            <a:pPr algn="ctr"/>
            <a:endParaRPr lang="fr-FR" sz="2000" dirty="0"/>
          </a:p>
          <a:p>
            <a:pPr marL="285750" indent="-285750" algn="ctr">
              <a:buFontTx/>
              <a:buChar char="-"/>
            </a:pPr>
            <a:r>
              <a:rPr lang="fr-FR" sz="2000" b="1" u="sng" dirty="0"/>
              <a:t>Modalités : </a:t>
            </a:r>
          </a:p>
          <a:p>
            <a:pPr algn="ctr"/>
            <a:r>
              <a:rPr lang="fr-FR" sz="2000" b="1" dirty="0"/>
              <a:t>	</a:t>
            </a:r>
            <a:r>
              <a:rPr lang="fr-FR" sz="2000" dirty="0"/>
              <a:t>Echanges autour d’au moins 2 épreuves </a:t>
            </a:r>
          </a:p>
          <a:p>
            <a:pPr algn="ctr"/>
            <a:r>
              <a:rPr lang="fr-FR" sz="2000" dirty="0"/>
              <a:t>issues de CA différentes </a:t>
            </a:r>
          </a:p>
          <a:p>
            <a:pPr algn="ctr"/>
            <a:r>
              <a:rPr lang="fr-FR" sz="2000" dirty="0"/>
              <a:t>et d’établissements différents.</a:t>
            </a:r>
          </a:p>
          <a:p>
            <a:pPr marL="285750" indent="-285750" algn="ctr">
              <a:buFontTx/>
              <a:buChar char="-"/>
            </a:pPr>
            <a:endParaRPr lang="fr-FR" sz="2000" dirty="0"/>
          </a:p>
          <a:p>
            <a:pPr marL="285750" indent="-285750" algn="ctr">
              <a:buFontTx/>
              <a:buChar char="-"/>
            </a:pPr>
            <a:r>
              <a:rPr lang="fr-FR" sz="2000" b="1" u="sng" dirty="0"/>
              <a:t>Questionnement </a:t>
            </a:r>
            <a:r>
              <a:rPr lang="fr-FR" sz="2000" dirty="0"/>
              <a:t>:</a:t>
            </a:r>
          </a:p>
          <a:p>
            <a:pPr marL="285750" indent="-285750" algn="ctr">
              <a:buFontTx/>
              <a:buChar char="-"/>
            </a:pPr>
            <a:endParaRPr lang="fr-FR" sz="2000" dirty="0"/>
          </a:p>
          <a:p>
            <a:pPr marL="285750" indent="-285750" algn="ctr">
              <a:buFontTx/>
              <a:buChar char="-"/>
            </a:pPr>
            <a:r>
              <a:rPr lang="fr-FR" sz="2000" dirty="0"/>
              <a:t>Compréhensible ?</a:t>
            </a:r>
          </a:p>
          <a:p>
            <a:pPr marL="285750" indent="-285750" algn="ctr">
              <a:buFontTx/>
              <a:buChar char="-"/>
            </a:pPr>
            <a:r>
              <a:rPr lang="fr-FR" sz="2000" dirty="0"/>
              <a:t>Dans la logique du CA ?</a:t>
            </a:r>
          </a:p>
          <a:p>
            <a:pPr marL="285750" indent="-285750" algn="ctr">
              <a:buFontTx/>
              <a:buChar char="-"/>
            </a:pPr>
            <a:r>
              <a:rPr lang="fr-FR" sz="2000" dirty="0"/>
              <a:t>Faisable ?</a:t>
            </a:r>
          </a:p>
          <a:p>
            <a:pPr marL="285750" indent="-285750" algn="ctr">
              <a:buFontTx/>
              <a:buChar char="-"/>
            </a:pPr>
            <a:endParaRPr lang="fr-FR" sz="2000" dirty="0"/>
          </a:p>
          <a:p>
            <a:pPr marL="285750" indent="-285750" algn="ctr">
              <a:buFontTx/>
              <a:buChar char="-"/>
            </a:pPr>
            <a:r>
              <a:rPr lang="fr-FR" sz="2000" b="1" u="sng" dirty="0"/>
              <a:t>Temps </a:t>
            </a:r>
            <a:r>
              <a:rPr lang="fr-FR" sz="2000" b="1" dirty="0"/>
              <a:t>:</a:t>
            </a:r>
          </a:p>
          <a:p>
            <a:pPr algn="ctr"/>
            <a:r>
              <a:rPr lang="fr-FR" sz="2000" dirty="0"/>
              <a:t>20’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8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FAC980-80D5-4D71-BCB0-0B07C25E2DE9}"/>
              </a:ext>
            </a:extLst>
          </p:cNvPr>
          <p:cNvSpPr txBox="1"/>
          <p:nvPr/>
        </p:nvSpPr>
        <p:spPr>
          <a:xfrm>
            <a:off x="848544" y="404664"/>
            <a:ext cx="820891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2/ Caractérisation des AFLP 3, 4, 5 et 6</a:t>
            </a:r>
          </a:p>
          <a:p>
            <a:endParaRPr lang="fr-FR" sz="2000" dirty="0"/>
          </a:p>
          <a:p>
            <a:r>
              <a:rPr lang="fr-FR" sz="2000" b="1" dirty="0"/>
              <a:t>Cadrage National : Programme 3 04 2019 chapitre « AFLP » :</a:t>
            </a:r>
          </a:p>
          <a:p>
            <a:endParaRPr lang="fr-FR" sz="2000" dirty="0"/>
          </a:p>
          <a:p>
            <a:r>
              <a:rPr lang="fr-FR" sz="2000" dirty="0"/>
              <a:t>« Au sein du projet pédagogique, l’équipe caractérise</a:t>
            </a:r>
            <a:r>
              <a:rPr lang="fr-FR" sz="2000" b="1" dirty="0"/>
              <a:t>, sans en dévoyer le sens</a:t>
            </a:r>
            <a:r>
              <a:rPr lang="fr-FR" sz="2000" dirty="0"/>
              <a:t>, ces AFLP dans les APSA retenues. (…) Les AFLP tiennent compte de la spécificité des parcours et des caractéristiques des élèves qui s’y engagent. Le </a:t>
            </a:r>
            <a:r>
              <a:rPr lang="fr-FR" sz="2000" b="1" dirty="0"/>
              <a:t>choix des AFLP retenus </a:t>
            </a:r>
            <a:r>
              <a:rPr lang="fr-FR" sz="2000" dirty="0"/>
              <a:t>comme prioritaires pour chaque séquence d’enseignement relève de la liberté pédagogique des équipes et </a:t>
            </a:r>
            <a:r>
              <a:rPr lang="fr-FR" sz="2000" b="1" dirty="0"/>
              <a:t>dépend des caractéristiques des élèves</a:t>
            </a:r>
            <a:r>
              <a:rPr lang="fr-FR" sz="2000" dirty="0"/>
              <a:t>. »</a:t>
            </a:r>
          </a:p>
          <a:p>
            <a:endParaRPr lang="fr-FR" sz="2000" dirty="0"/>
          </a:p>
          <a:p>
            <a:r>
              <a:rPr lang="fr-FR" sz="2000" b="1" dirty="0"/>
              <a:t>Accompagnement Académique :</a:t>
            </a:r>
          </a:p>
          <a:p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000" dirty="0"/>
              <a:t>Construire un référentiel comportant l’ensemble des </a:t>
            </a:r>
            <a:r>
              <a:rPr lang="fr-FR" sz="2000" b="1" dirty="0"/>
              <a:t>AFLP (3, 4, 5 et 6) </a:t>
            </a:r>
            <a:r>
              <a:rPr lang="fr-FR" sz="2000" dirty="0"/>
              <a:t>permet une adaptation aux besoins prioritaires de formation de chaque groupe classe.</a:t>
            </a:r>
          </a:p>
          <a:p>
            <a:pPr marL="285750" indent="-285750">
              <a:buFontTx/>
              <a:buChar char="-"/>
            </a:pPr>
            <a:r>
              <a:rPr lang="fr-FR" sz="2000" b="1" dirty="0"/>
              <a:t>Spécifier l’AFLP </a:t>
            </a:r>
            <a:r>
              <a:rPr lang="fr-FR" sz="2000" dirty="0"/>
              <a:t>en fonction de l’APSA support permet une meilleure cohérence dans le 3.</a:t>
            </a:r>
          </a:p>
        </p:txBody>
      </p:sp>
    </p:spTree>
    <p:extLst>
      <p:ext uri="{BB962C8B-B14F-4D97-AF65-F5344CB8AC3E}">
        <p14:creationId xmlns:p14="http://schemas.microsoft.com/office/powerpoint/2010/main" val="52236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64568" y="476672"/>
            <a:ext cx="6840760" cy="480000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GUIDE D’ECRITURE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3B8CA8-B24D-4372-8866-2D0BC3D992C4}"/>
              </a:ext>
            </a:extLst>
          </p:cNvPr>
          <p:cNvPicPr/>
          <p:nvPr/>
        </p:nvPicPr>
        <p:blipFill rotWithShape="1">
          <a:blip r:embed="rId2"/>
          <a:srcRect l="20931" t="21322" r="21810" b="9910"/>
          <a:stretch/>
        </p:blipFill>
        <p:spPr bwMode="auto">
          <a:xfrm>
            <a:off x="272480" y="106854"/>
            <a:ext cx="9633520" cy="6271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9813722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_FOND ECRAN_4_3" id="{10C338DC-25DE-DE49-B378-885F7B62B31C}" vid="{8EB08C32-EACE-6D4D-9991-56925EA9F4D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10005</TotalTime>
  <Words>726</Words>
  <Application>Microsoft Office PowerPoint</Application>
  <PresentationFormat>Format A4 (210 x 297 mm)</PresentationFormat>
  <Paragraphs>198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Marianne</vt:lpstr>
      <vt:lpstr>marianne_regular</vt:lpstr>
      <vt:lpstr>Times New Roman</vt:lpstr>
      <vt:lpstr>MINISTÈRIEL</vt:lpstr>
      <vt:lpstr>Présentation PowerPoint</vt:lpstr>
      <vt:lpstr>DEMARCHE SYSTEMIQUE DE PROJET </vt:lpstr>
      <vt:lpstr>PROGRAMME  Arrêté du 3 avril 2019 </vt:lpstr>
      <vt:lpstr>EVALUATION Circulaire du 29 12 2020</vt:lpstr>
      <vt:lpstr>Présentation PowerPoint</vt:lpstr>
      <vt:lpstr>Présentation PowerPoint</vt:lpstr>
      <vt:lpstr>Présentation PowerPoint</vt:lpstr>
      <vt:lpstr>Présentation PowerPoint</vt:lpstr>
      <vt:lpstr>GUIDE D’ECRITURE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Logeart Karine</cp:lastModifiedBy>
  <cp:revision>29</cp:revision>
  <dcterms:created xsi:type="dcterms:W3CDTF">2020-07-23T12:31:19Z</dcterms:created>
  <dcterms:modified xsi:type="dcterms:W3CDTF">2021-10-05T06:21:53Z</dcterms:modified>
</cp:coreProperties>
</file>