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1"/>
  </p:sldMasterIdLst>
  <p:notesMasterIdLst>
    <p:notesMasterId r:id="rId10"/>
  </p:notesMasterIdLst>
  <p:sldIdLst>
    <p:sldId id="331" r:id="rId2"/>
    <p:sldId id="343" r:id="rId3"/>
    <p:sldId id="327" r:id="rId4"/>
    <p:sldId id="344" r:id="rId5"/>
    <p:sldId id="345" r:id="rId6"/>
    <p:sldId id="346" r:id="rId7"/>
    <p:sldId id="347" r:id="rId8"/>
    <p:sldId id="340" r:id="rId9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INISTÈRIEL" id="{0B896E98-F45E-4768-8620-EDDF394BE181}">
          <p14:sldIdLst>
            <p14:sldId id="331"/>
            <p14:sldId id="343"/>
            <p14:sldId id="327"/>
            <p14:sldId id="344"/>
            <p14:sldId id="345"/>
            <p14:sldId id="346"/>
            <p14:sldId id="347"/>
            <p14:sldId id="34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255" userDrawn="1">
          <p15:clr>
            <a:srgbClr val="A4A3A4"/>
          </p15:clr>
        </p15:guide>
        <p15:guide id="3" orient="horz" pos="1139" userDrawn="1">
          <p15:clr>
            <a:srgbClr val="A4A3A4"/>
          </p15:clr>
        </p15:guide>
        <p15:guide id="4" orient="horz" pos="1095" userDrawn="1">
          <p15:clr>
            <a:srgbClr val="A4A3A4"/>
          </p15:clr>
        </p15:guide>
        <p15:guide id="5" orient="horz" pos="4065" userDrawn="1">
          <p15:clr>
            <a:srgbClr val="A4A3A4"/>
          </p15:clr>
        </p15:guide>
        <p15:guide id="6" orient="horz" pos="4201" userDrawn="1">
          <p15:clr>
            <a:srgbClr val="A4A3A4"/>
          </p15:clr>
        </p15:guide>
        <p15:guide id="7" pos="3120" userDrawn="1">
          <p15:clr>
            <a:srgbClr val="A4A3A4"/>
          </p15:clr>
        </p15:guide>
        <p15:guide id="8" pos="516" userDrawn="1">
          <p15:clr>
            <a:srgbClr val="A4A3A4"/>
          </p15:clr>
        </p15:guide>
        <p15:guide id="9" pos="5626" userDrawn="1">
          <p15:clr>
            <a:srgbClr val="A4A3A4"/>
          </p15:clr>
        </p15:guide>
        <p15:guide id="10" pos="59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howGuides="1">
      <p:cViewPr varScale="1">
        <p:scale>
          <a:sx n="73" d="100"/>
          <a:sy n="73" d="100"/>
        </p:scale>
        <p:origin x="516" y="78"/>
      </p:cViewPr>
      <p:guideLst>
        <p:guide orient="horz" pos="2160"/>
        <p:guide orient="horz" pos="255"/>
        <p:guide orient="horz" pos="1139"/>
        <p:guide orient="horz" pos="1095"/>
        <p:guide orient="horz" pos="4065"/>
        <p:guide orient="horz" pos="4201"/>
        <p:guide pos="3120"/>
        <p:guide pos="516"/>
        <p:guide pos="5626"/>
        <p:guide pos="59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00" baseline="0"/>
              <a:t>Niveaux concernés sur un total de 87 Sections Sportives Scolaires exprimées</a:t>
            </a:r>
            <a:endParaRPr lang="en-US" sz="10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679-4207-B4B2-85314AF6FD9E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679-4207-B4B2-85314AF6FD9E}"/>
              </c:ext>
            </c:extLst>
          </c:dPt>
          <c:dPt>
            <c:idx val="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679-4207-B4B2-85314AF6FD9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Feuil1!$A$2:$A$5</c:f>
              <c:strCache>
                <c:ptCount val="4"/>
                <c:pt idx="0">
                  <c:v>6 ème</c:v>
                </c:pt>
                <c:pt idx="1">
                  <c:v>5 ème</c:v>
                </c:pt>
                <c:pt idx="2">
                  <c:v>4 ème</c:v>
                </c:pt>
                <c:pt idx="3">
                  <c:v>3 ème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67</c:v>
                </c:pt>
                <c:pt idx="1">
                  <c:v>72</c:v>
                </c:pt>
                <c:pt idx="2">
                  <c:v>72</c:v>
                </c:pt>
                <c:pt idx="3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679-4207-B4B2-85314AF6FD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2382719"/>
        <c:axId val="141660847"/>
      </c:barChart>
      <c:catAx>
        <c:axId val="1723827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41660847"/>
        <c:crosses val="autoZero"/>
        <c:auto val="1"/>
        <c:lblAlgn val="ctr"/>
        <c:lblOffset val="100"/>
        <c:noMultiLvlLbl val="0"/>
      </c:catAx>
      <c:valAx>
        <c:axId val="141660847"/>
        <c:scaling>
          <c:orientation val="minMax"/>
          <c:min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72382719"/>
        <c:crosses val="autoZero"/>
        <c:crossBetween val="between"/>
        <c:majorUnit val="11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00" baseline="0"/>
              <a:t>Niveaux concernés sur un total de 87 Sections Sportives Scolaires exprimées</a:t>
            </a:r>
            <a:endParaRPr lang="en-US" sz="10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2382719"/>
        <c:axId val="141660847"/>
      </c:barChart>
      <c:catAx>
        <c:axId val="1723827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41660847"/>
        <c:crosses val="autoZero"/>
        <c:auto val="1"/>
        <c:lblAlgn val="ctr"/>
        <c:lblOffset val="100"/>
        <c:noMultiLvlLbl val="0"/>
      </c:catAx>
      <c:valAx>
        <c:axId val="141660847"/>
        <c:scaling>
          <c:orientation val="minMax"/>
          <c:min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72382719"/>
        <c:crosses val="autoZero"/>
        <c:crossBetween val="between"/>
        <c:majorUnit val="11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000"/>
              <a:t>Répartition Filles / Garçons </a:t>
            </a:r>
            <a:r>
              <a:rPr lang="fr-FR" sz="1000" baseline="0"/>
              <a:t>selon les années</a:t>
            </a:r>
            <a:endParaRPr lang="fr-FR" sz="10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Filles</c:v>
                </c:pt>
              </c:strCache>
            </c:strRef>
          </c:tx>
          <c:spPr>
            <a:solidFill>
              <a:srgbClr val="EB2CE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Feuil1!$A$2:$A$5</c:f>
              <c:strCache>
                <c:ptCount val="4"/>
                <c:pt idx="0">
                  <c:v>2022 2023                                       80 réponses</c:v>
                </c:pt>
                <c:pt idx="1">
                  <c:v>2021 2022                                       65 réponses</c:v>
                </c:pt>
                <c:pt idx="2">
                  <c:v>2020 2021                                       52 réponses</c:v>
                </c:pt>
                <c:pt idx="3">
                  <c:v>2019 2020                                       45 réponses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1059</c:v>
                </c:pt>
                <c:pt idx="1">
                  <c:v>872</c:v>
                </c:pt>
                <c:pt idx="2">
                  <c:v>732</c:v>
                </c:pt>
                <c:pt idx="3">
                  <c:v>558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B0-4537-A1FD-1605F8E1D3DC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Garçons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Feuil1!$A$2:$A$5</c:f>
              <c:strCache>
                <c:ptCount val="4"/>
                <c:pt idx="0">
                  <c:v>2022 2023                                       80 réponses</c:v>
                </c:pt>
                <c:pt idx="1">
                  <c:v>2021 2022                                       65 réponses</c:v>
                </c:pt>
                <c:pt idx="2">
                  <c:v>2020 2021                                       52 réponses</c:v>
                </c:pt>
                <c:pt idx="3">
                  <c:v>2019 2020                                       45 réponses</c:v>
                </c:pt>
              </c:strCache>
            </c:strRef>
          </c:cat>
          <c:val>
            <c:numRef>
              <c:f>Feuil1!$C$2:$C$5</c:f>
              <c:numCache>
                <c:formatCode>General</c:formatCode>
                <c:ptCount val="4"/>
                <c:pt idx="0">
                  <c:v>1379</c:v>
                </c:pt>
                <c:pt idx="1">
                  <c:v>1172</c:v>
                </c:pt>
                <c:pt idx="2">
                  <c:v>1005</c:v>
                </c:pt>
                <c:pt idx="3">
                  <c:v>835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B0-4537-A1FD-1605F8E1D3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5747199"/>
        <c:axId val="285775343"/>
      </c:barChart>
      <c:catAx>
        <c:axId val="2857471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85775343"/>
        <c:crosses val="autoZero"/>
        <c:auto val="1"/>
        <c:lblAlgn val="ctr"/>
        <c:lblOffset val="100"/>
        <c:noMultiLvlLbl val="0"/>
      </c:catAx>
      <c:valAx>
        <c:axId val="2857753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857471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00"/>
              <a:t>Heures prises sur la marge d'autonomie de l'établissement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Heure d'autonomie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73D-4628-8756-B13FE114D3BC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73D-4628-8756-B13FE114D3BC}"/>
              </c:ext>
            </c:extLst>
          </c:dPt>
          <c:dPt>
            <c:idx val="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73D-4628-8756-B13FE114D3BC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73D-4628-8756-B13FE114D3BC}"/>
              </c:ext>
            </c:extLst>
          </c:dPt>
          <c:dPt>
            <c:idx val="5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B73D-4628-8756-B13FE114D3BC}"/>
              </c:ext>
            </c:extLst>
          </c:dPt>
          <c:dPt>
            <c:idx val="6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B73D-4628-8756-B13FE114D3B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Feuil1!$A$2:$A$8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</c:numCache>
            </c:numRef>
          </c:cat>
          <c:val>
            <c:numRef>
              <c:f>Feuil1!$B$2:$B$8</c:f>
              <c:numCache>
                <c:formatCode>General</c:formatCode>
                <c:ptCount val="7"/>
                <c:pt idx="0">
                  <c:v>22</c:v>
                </c:pt>
                <c:pt idx="1">
                  <c:v>12</c:v>
                </c:pt>
                <c:pt idx="2">
                  <c:v>12</c:v>
                </c:pt>
                <c:pt idx="3">
                  <c:v>15</c:v>
                </c:pt>
                <c:pt idx="4">
                  <c:v>5</c:v>
                </c:pt>
                <c:pt idx="5">
                  <c:v>1</c:v>
                </c:pt>
                <c:pt idx="6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73D-4628-8756-B13FE114D3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8181311"/>
        <c:axId val="270900335"/>
      </c:barChart>
      <c:catAx>
        <c:axId val="2681813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70900335"/>
        <c:crosses val="autoZero"/>
        <c:auto val="1"/>
        <c:lblAlgn val="ctr"/>
        <c:lblOffset val="100"/>
        <c:noMultiLvlLbl val="0"/>
      </c:catAx>
      <c:valAx>
        <c:axId val="2709003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681813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16/01/2023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195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XX/XX/XXXX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780000" y="5226529"/>
            <a:ext cx="3510000" cy="1200000"/>
          </a:xfrm>
        </p:spPr>
        <p:txBody>
          <a:bodyPr anchor="b" anchorCtr="0"/>
          <a:lstStyle>
            <a:lvl1pPr>
              <a:defRPr sz="1150"/>
            </a:lvl1pPr>
          </a:lstStyle>
          <a:p>
            <a:r>
              <a:rPr lang="fr-FR" dirty="0"/>
              <a:t>Intitulé de la direction/service interministérielle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195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95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3038582B-81B9-ED4B-B6B4-0498E3E489E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gray">
          <a:xfrm>
            <a:off x="546279" y="360000"/>
            <a:ext cx="2687441" cy="27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610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95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90000" y="3128061"/>
            <a:ext cx="9126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/>
            </a:lvl1pPr>
            <a:lvl2pPr marL="0" indent="0">
              <a:spcBef>
                <a:spcPts val="500"/>
              </a:spcBef>
              <a:spcAft>
                <a:spcPts val="0"/>
              </a:spcAft>
              <a:buNone/>
              <a:defRPr sz="18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390000" y="6379200"/>
            <a:ext cx="9126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9">
            <a:extLst>
              <a:ext uri="{FF2B5EF4-FFF2-40B4-BE49-F238E27FC236}">
                <a16:creationId xmlns:a16="http://schemas.microsoft.com/office/drawing/2014/main" id="{E1BE9C7E-02AC-EF4A-9280-1DAF65F1842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gray">
          <a:xfrm>
            <a:off x="304799" y="302018"/>
            <a:ext cx="1311851" cy="1317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90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89999" y="1200000"/>
            <a:ext cx="9126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89998" y="2522624"/>
            <a:ext cx="2730000" cy="3374400"/>
          </a:xfrm>
        </p:spPr>
        <p:txBody>
          <a:bodyPr/>
          <a:lstStyle>
            <a:lvl1pPr marL="143996" indent="-143996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3992" indent="-143996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588000" y="2524800"/>
            <a:ext cx="2730000" cy="3374400"/>
          </a:xfrm>
        </p:spPr>
        <p:txBody>
          <a:bodyPr/>
          <a:lstStyle>
            <a:lvl1pPr marL="143996" indent="-143996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3992" indent="-143996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785999" y="2524800"/>
            <a:ext cx="2730000" cy="3374400"/>
          </a:xfrm>
        </p:spPr>
        <p:txBody>
          <a:bodyPr/>
          <a:lstStyle>
            <a:lvl1pPr marL="143996" indent="-143996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3992" indent="-143996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1641030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4000"/>
            <a:ext cx="9906000" cy="58752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89999" y="984000"/>
            <a:ext cx="9126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395990" indent="-395990">
              <a:buFont typeface="+mj-lt"/>
              <a:buAutoNum type="arabicPeriod"/>
              <a:defRPr sz="3250"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8596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89999" y="1200000"/>
            <a:ext cx="9126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588000" y="240000"/>
            <a:ext cx="5928000" cy="480000"/>
          </a:xfrm>
        </p:spPr>
        <p:txBody>
          <a:bodyPr/>
          <a:lstStyle>
            <a:lvl1pPr marL="107997" indent="-107997" algn="r">
              <a:spcAft>
                <a:spcPts val="0"/>
              </a:spcAft>
              <a:buFont typeface="+mj-lt"/>
              <a:buAutoNum type="arabicPeriod"/>
              <a:defRPr sz="750" b="1"/>
            </a:lvl1pPr>
            <a:lvl2pPr marL="107997" indent="-107997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7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89999" y="2448000"/>
            <a:ext cx="273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588000" y="2448000"/>
            <a:ext cx="273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6786000" y="2448000"/>
            <a:ext cx="273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3840454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389999" y="1200000"/>
            <a:ext cx="9126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89999" y="2448000"/>
            <a:ext cx="9126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8248500" y="6378000"/>
            <a:ext cx="12675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50" b="1">
                <a:solidFill>
                  <a:schemeClr val="tx1"/>
                </a:solidFill>
              </a:defRPr>
            </a:lvl1pPr>
          </a:lstStyle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390000" y="6378000"/>
            <a:ext cx="6396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 interministérielle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6786000" y="6378000"/>
            <a:ext cx="14625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390000" y="6379200"/>
            <a:ext cx="9126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 10">
            <a:extLst>
              <a:ext uri="{FF2B5EF4-FFF2-40B4-BE49-F238E27FC236}">
                <a16:creationId xmlns:a16="http://schemas.microsoft.com/office/drawing/2014/main" id="{34930F57-0330-1546-B652-1891BB502670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 bwMode="gray">
          <a:xfrm>
            <a:off x="289256" y="108000"/>
            <a:ext cx="537488" cy="54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12" r:id="rId2"/>
    <p:sldLayoutId id="2147483810" r:id="rId3"/>
    <p:sldLayoutId id="2147483811" r:id="rId4"/>
    <p:sldLayoutId id="2147483809" r:id="rId5"/>
  </p:sldLayoutIdLst>
  <p:hf hdr="0"/>
  <p:txStyles>
    <p:titleStyle>
      <a:lvl1pPr algn="l" defTabSz="914378" rtl="0" eaLnBrk="1" latinLnBrk="0" hangingPunct="1">
        <a:lnSpc>
          <a:spcPct val="90000"/>
        </a:lnSpc>
        <a:spcBef>
          <a:spcPct val="0"/>
        </a:spcBef>
        <a:buNone/>
        <a:defRPr sz="25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78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defRPr sz="105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251994" indent="-71999" algn="l" defTabSz="914378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2pPr>
      <a:lvl3pPr marL="431990" indent="-71999" algn="l" defTabSz="914378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3pPr>
      <a:lvl4pPr marL="611985" indent="-71999" algn="l" defTabSz="914378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50" kern="1200">
          <a:solidFill>
            <a:schemeClr val="tx1"/>
          </a:solidFill>
          <a:latin typeface="+mn-lt"/>
          <a:ea typeface="+mn-ea"/>
          <a:cs typeface="+mn-cs"/>
        </a:defRPr>
      </a:lvl4pPr>
      <a:lvl5pPr marL="827979" indent="-71999" algn="l" defTabSz="914378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560512" y="2060848"/>
            <a:ext cx="797733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Comité de pilotage des Sections Sportives Scolaires</a:t>
            </a:r>
          </a:p>
          <a:p>
            <a:pPr algn="ctr"/>
            <a:endParaRPr lang="fr-FR" sz="2800" b="1" dirty="0"/>
          </a:p>
          <a:p>
            <a:pPr algn="ctr"/>
            <a:r>
              <a:rPr lang="fr-FR" sz="2800" b="1" dirty="0" smtClean="0"/>
              <a:t>7 décembre 2022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418151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ce réservé de la date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704528" y="764704"/>
            <a:ext cx="86496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Mise en conformité avec la circulaire nationale du 10 avril 2020 et son annexe</a:t>
            </a:r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 smtClean="0"/>
              <a:t>Réécriture du dossier de demande d’ouverture d’une section sportive</a:t>
            </a:r>
          </a:p>
          <a:p>
            <a:endParaRPr lang="fr-FR" dirty="0" smtClean="0"/>
          </a:p>
          <a:p>
            <a:pPr marL="285750" indent="-285750">
              <a:buFontTx/>
              <a:buChar char="-"/>
            </a:pPr>
            <a:r>
              <a:rPr lang="fr-FR" dirty="0" smtClean="0"/>
              <a:t>Réécriture du modèle de convention de partenariat proposée aux établissement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961370" y="3068960"/>
            <a:ext cx="79208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Circulaire académique du 26 septembre 2022</a:t>
            </a:r>
          </a:p>
          <a:p>
            <a:endParaRPr lang="fr-FR" dirty="0"/>
          </a:p>
          <a:p>
            <a:r>
              <a:rPr lang="fr-FR" dirty="0" smtClean="0"/>
              <a:t>5 priorités académiques :</a:t>
            </a:r>
          </a:p>
          <a:p>
            <a:endParaRPr lang="fr-FR" dirty="0" smtClean="0"/>
          </a:p>
          <a:p>
            <a:r>
              <a:rPr lang="fr-FR" dirty="0"/>
              <a:t>	</a:t>
            </a:r>
            <a:r>
              <a:rPr lang="fr-FR" dirty="0" smtClean="0"/>
              <a:t>- Le label « Génération 2024 » est essentiel </a:t>
            </a:r>
          </a:p>
          <a:p>
            <a:r>
              <a:rPr lang="fr-FR" dirty="0"/>
              <a:t>	</a:t>
            </a:r>
            <a:r>
              <a:rPr lang="fr-FR" dirty="0" smtClean="0"/>
              <a:t>- Une attention particulière portée au public féminin</a:t>
            </a:r>
          </a:p>
          <a:p>
            <a:r>
              <a:rPr lang="fr-FR" dirty="0"/>
              <a:t>	</a:t>
            </a:r>
            <a:r>
              <a:rPr lang="fr-FR" dirty="0" smtClean="0"/>
              <a:t>- Partenariat vivement recommandé </a:t>
            </a:r>
          </a:p>
          <a:p>
            <a:r>
              <a:rPr lang="fr-FR" dirty="0"/>
              <a:t>	</a:t>
            </a:r>
            <a:r>
              <a:rPr lang="fr-FR" dirty="0" smtClean="0"/>
              <a:t>- La valorisation des élèves, SSS constitue un vecteur de réussite</a:t>
            </a:r>
          </a:p>
          <a:p>
            <a:r>
              <a:rPr lang="fr-FR" dirty="0"/>
              <a:t>	</a:t>
            </a:r>
            <a:r>
              <a:rPr lang="fr-FR" dirty="0" smtClean="0"/>
              <a:t>- Le bien être des élèves préside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8237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ce réservé de la date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1068391" y="400298"/>
            <a:ext cx="80397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Etat des lieux :</a:t>
            </a:r>
          </a:p>
          <a:p>
            <a:pPr algn="ctr"/>
            <a:endParaRPr lang="fr-FR" b="1" dirty="0" smtClean="0"/>
          </a:p>
          <a:p>
            <a:endParaRPr lang="fr-FR" dirty="0" smtClean="0"/>
          </a:p>
          <a:p>
            <a:pPr marL="285750" indent="-285750">
              <a:buFontTx/>
              <a:buChar char="-"/>
            </a:pPr>
            <a:r>
              <a:rPr lang="fr-FR" dirty="0" smtClean="0"/>
              <a:t>94 SSS implantées dans 72 établissements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28 SSS sur 94 sont proposées dans des établissements labellisés G24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+ de 2300 élèves concernés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R22 : 8 ouvertures et 3 fermetures</a:t>
            </a:r>
          </a:p>
          <a:p>
            <a:pPr marL="285750" indent="-285750">
              <a:buFontTx/>
              <a:buChar char="-"/>
            </a:pPr>
            <a:endParaRPr lang="fr-FR" dirty="0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276315"/>
              </p:ext>
            </p:extLst>
          </p:nvPr>
        </p:nvGraphicFramePr>
        <p:xfrm>
          <a:off x="1053476" y="2695519"/>
          <a:ext cx="7200799" cy="14218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78940">
                  <a:extLst>
                    <a:ext uri="{9D8B030D-6E8A-4147-A177-3AD203B41FA5}">
                      <a16:colId xmlns:a16="http://schemas.microsoft.com/office/drawing/2014/main" val="3715492351"/>
                    </a:ext>
                  </a:extLst>
                </a:gridCol>
                <a:gridCol w="1027595">
                  <a:extLst>
                    <a:ext uri="{9D8B030D-6E8A-4147-A177-3AD203B41FA5}">
                      <a16:colId xmlns:a16="http://schemas.microsoft.com/office/drawing/2014/main" val="3251899397"/>
                    </a:ext>
                  </a:extLst>
                </a:gridCol>
                <a:gridCol w="1027595">
                  <a:extLst>
                    <a:ext uri="{9D8B030D-6E8A-4147-A177-3AD203B41FA5}">
                      <a16:colId xmlns:a16="http://schemas.microsoft.com/office/drawing/2014/main" val="4111889400"/>
                    </a:ext>
                  </a:extLst>
                </a:gridCol>
                <a:gridCol w="1028983">
                  <a:extLst>
                    <a:ext uri="{9D8B030D-6E8A-4147-A177-3AD203B41FA5}">
                      <a16:colId xmlns:a16="http://schemas.microsoft.com/office/drawing/2014/main" val="2177456106"/>
                    </a:ext>
                  </a:extLst>
                </a:gridCol>
                <a:gridCol w="1028983">
                  <a:extLst>
                    <a:ext uri="{9D8B030D-6E8A-4147-A177-3AD203B41FA5}">
                      <a16:colId xmlns:a16="http://schemas.microsoft.com/office/drawing/2014/main" val="370890807"/>
                    </a:ext>
                  </a:extLst>
                </a:gridCol>
                <a:gridCol w="1028983">
                  <a:extLst>
                    <a:ext uri="{9D8B030D-6E8A-4147-A177-3AD203B41FA5}">
                      <a16:colId xmlns:a16="http://schemas.microsoft.com/office/drawing/2014/main" val="437507580"/>
                    </a:ext>
                  </a:extLst>
                </a:gridCol>
                <a:gridCol w="979720">
                  <a:extLst>
                    <a:ext uri="{9D8B030D-6E8A-4147-A177-3AD203B41FA5}">
                      <a16:colId xmlns:a16="http://schemas.microsoft.com/office/drawing/2014/main" val="3626511069"/>
                    </a:ext>
                  </a:extLst>
                </a:gridCol>
              </a:tblGrid>
              <a:tr h="355471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CA1</a:t>
                      </a:r>
                      <a:endParaRPr lang="fr-FR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CA2</a:t>
                      </a:r>
                      <a:endParaRPr lang="fr-FR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CA3</a:t>
                      </a:r>
                      <a:endParaRPr lang="fr-FR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CA4</a:t>
                      </a:r>
                      <a:endParaRPr lang="fr-FR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CA5</a:t>
                      </a:r>
                      <a:endParaRPr lang="fr-FR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Total</a:t>
                      </a:r>
                      <a:endParaRPr lang="fr-FR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5762257"/>
                  </a:ext>
                </a:extLst>
              </a:tr>
              <a:tr h="355471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06</a:t>
                      </a:r>
                      <a:endParaRPr lang="fr-FR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5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13</a:t>
                      </a:r>
                      <a:endParaRPr lang="fr-FR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5</a:t>
                      </a:r>
                      <a:endParaRPr lang="fr-FR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26</a:t>
                      </a:r>
                      <a:endParaRPr lang="fr-FR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0</a:t>
                      </a:r>
                      <a:endParaRPr lang="fr-FR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49</a:t>
                      </a:r>
                      <a:endParaRPr lang="fr-FR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5359929"/>
                  </a:ext>
                </a:extLst>
              </a:tr>
              <a:tr h="355471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83</a:t>
                      </a:r>
                      <a:endParaRPr lang="fr-FR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4</a:t>
                      </a:r>
                      <a:endParaRPr lang="fr-FR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10</a:t>
                      </a:r>
                      <a:endParaRPr lang="fr-FR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3</a:t>
                      </a:r>
                      <a:endParaRPr lang="fr-FR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28</a:t>
                      </a:r>
                      <a:endParaRPr lang="fr-FR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0</a:t>
                      </a:r>
                      <a:endParaRPr lang="fr-FR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45</a:t>
                      </a:r>
                      <a:endParaRPr lang="fr-FR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56568433"/>
                  </a:ext>
                </a:extLst>
              </a:tr>
              <a:tr h="355471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Académie</a:t>
                      </a:r>
                      <a:endParaRPr lang="fr-FR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9</a:t>
                      </a:r>
                      <a:endParaRPr lang="fr-FR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23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8</a:t>
                      </a:r>
                      <a:endParaRPr lang="fr-FR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54</a:t>
                      </a:r>
                      <a:endParaRPr lang="fr-FR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0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94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2794262"/>
                  </a:ext>
                </a:extLst>
              </a:tr>
            </a:tbl>
          </a:graphicData>
        </a:graphic>
      </p:graphicFrame>
      <p:sp>
        <p:nvSpPr>
          <p:cNvPr id="13" name="ZoneTexte 12"/>
          <p:cNvSpPr txBox="1"/>
          <p:nvPr/>
        </p:nvSpPr>
        <p:spPr>
          <a:xfrm>
            <a:off x="1371988" y="4575819"/>
            <a:ext cx="69127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Mise en place d’un </a:t>
            </a:r>
            <a:r>
              <a:rPr lang="fr-FR" b="1" dirty="0" smtClean="0"/>
              <a:t>questionnaire en ligne </a:t>
            </a:r>
            <a:r>
              <a:rPr lang="fr-FR" dirty="0" smtClean="0"/>
              <a:t>pour recueillir des éléments administratifs mais aussi d’ordre pédagogique </a:t>
            </a:r>
          </a:p>
          <a:p>
            <a:endParaRPr lang="fr-FR" dirty="0"/>
          </a:p>
          <a:p>
            <a:r>
              <a:rPr lang="fr-FR" dirty="0" smtClean="0"/>
              <a:t>Enjeu : Inviter les équipes à réaliser une auto évaluation de leur projet de SSS</a:t>
            </a:r>
          </a:p>
        </p:txBody>
      </p:sp>
    </p:spTree>
    <p:extLst>
      <p:ext uri="{BB962C8B-B14F-4D97-AF65-F5344CB8AC3E}">
        <p14:creationId xmlns:p14="http://schemas.microsoft.com/office/powerpoint/2010/main" val="275785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ce réservé de la date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596965" y="630623"/>
            <a:ext cx="89190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Eléments saillants qui émanent du questionnaire en ligne : </a:t>
            </a:r>
            <a:r>
              <a:rPr lang="fr-FR" b="1" dirty="0" smtClean="0"/>
              <a:t>Continuité pédagogique</a:t>
            </a:r>
          </a:p>
          <a:p>
            <a:endParaRPr lang="fr-FR" dirty="0"/>
          </a:p>
          <a:p>
            <a:endParaRPr lang="fr-FR" dirty="0" smtClean="0"/>
          </a:p>
        </p:txBody>
      </p:sp>
      <p:graphicFrame>
        <p:nvGraphicFramePr>
          <p:cNvPr id="7" name="Graphique 6"/>
          <p:cNvGraphicFramePr/>
          <p:nvPr>
            <p:extLst>
              <p:ext uri="{D42A27DB-BD31-4B8C-83A1-F6EECF244321}">
                <p14:modId xmlns:p14="http://schemas.microsoft.com/office/powerpoint/2010/main" val="3651038837"/>
              </p:ext>
            </p:extLst>
          </p:nvPr>
        </p:nvGraphicFramePr>
        <p:xfrm>
          <a:off x="2144688" y="1412776"/>
          <a:ext cx="4896544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28397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ce réservé de la date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596965" y="630623"/>
            <a:ext cx="89190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Eléments saillants qui émanent du questionnaire en ligne : </a:t>
            </a:r>
            <a:r>
              <a:rPr lang="fr-FR" b="1" dirty="0" smtClean="0"/>
              <a:t>SSS filles à encourager</a:t>
            </a:r>
          </a:p>
          <a:p>
            <a:endParaRPr lang="fr-FR" dirty="0"/>
          </a:p>
          <a:p>
            <a:endParaRPr lang="fr-FR" dirty="0" smtClean="0"/>
          </a:p>
        </p:txBody>
      </p:sp>
      <p:graphicFrame>
        <p:nvGraphicFramePr>
          <p:cNvPr id="7" name="Graphique 6"/>
          <p:cNvGraphicFramePr/>
          <p:nvPr/>
        </p:nvGraphicFramePr>
        <p:xfrm>
          <a:off x="848544" y="1092288"/>
          <a:ext cx="2592288" cy="3056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phique 7"/>
          <p:cNvGraphicFramePr/>
          <p:nvPr>
            <p:extLst>
              <p:ext uri="{D42A27DB-BD31-4B8C-83A1-F6EECF244321}">
                <p14:modId xmlns:p14="http://schemas.microsoft.com/office/powerpoint/2010/main" val="4065980865"/>
              </p:ext>
            </p:extLst>
          </p:nvPr>
        </p:nvGraphicFramePr>
        <p:xfrm>
          <a:off x="1352600" y="1340768"/>
          <a:ext cx="6264696" cy="4316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73232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ce réservé de la date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28464" y="648919"/>
            <a:ext cx="9777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Eléments saillants qui émanent du questionnaire en ligne :</a:t>
            </a:r>
            <a:r>
              <a:rPr lang="fr-FR" b="1" dirty="0" smtClean="0"/>
              <a:t>Des établissements contributeurs</a:t>
            </a:r>
          </a:p>
          <a:p>
            <a:endParaRPr lang="fr-FR" dirty="0"/>
          </a:p>
          <a:p>
            <a:endParaRPr lang="fr-FR" dirty="0" smtClean="0"/>
          </a:p>
        </p:txBody>
      </p:sp>
      <p:graphicFrame>
        <p:nvGraphicFramePr>
          <p:cNvPr id="8" name="Graphique 7"/>
          <p:cNvGraphicFramePr/>
          <p:nvPr>
            <p:extLst>
              <p:ext uri="{D42A27DB-BD31-4B8C-83A1-F6EECF244321}">
                <p14:modId xmlns:p14="http://schemas.microsoft.com/office/powerpoint/2010/main" val="530140643"/>
              </p:ext>
            </p:extLst>
          </p:nvPr>
        </p:nvGraphicFramePr>
        <p:xfrm>
          <a:off x="2332666" y="1196752"/>
          <a:ext cx="4425288" cy="503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7131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ce réservé de la date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32520" y="1052736"/>
            <a:ext cx="90730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Eléments saillants qui émanent du questionnaire en ligne : </a:t>
            </a:r>
          </a:p>
          <a:p>
            <a:endParaRPr lang="fr-FR" dirty="0"/>
          </a:p>
          <a:p>
            <a:r>
              <a:rPr lang="fr-FR" dirty="0" smtClean="0"/>
              <a:t>Génération 2024</a:t>
            </a:r>
          </a:p>
          <a:p>
            <a:r>
              <a:rPr lang="fr-FR" dirty="0" smtClean="0"/>
              <a:t>41% des établissements qui se sont exprimés sont labellisés G 24</a:t>
            </a:r>
          </a:p>
          <a:p>
            <a:endParaRPr lang="fr-FR" dirty="0" smtClean="0"/>
          </a:p>
          <a:p>
            <a:r>
              <a:rPr lang="fr-FR" dirty="0" smtClean="0"/>
              <a:t>UNSS</a:t>
            </a:r>
          </a:p>
          <a:p>
            <a:r>
              <a:rPr lang="fr-FR" dirty="0" smtClean="0"/>
              <a:t>86% des élèves sont licenciés à l’UNSS</a:t>
            </a:r>
          </a:p>
          <a:p>
            <a:endParaRPr lang="fr-FR" dirty="0"/>
          </a:p>
          <a:p>
            <a:r>
              <a:rPr lang="fr-FR" dirty="0" smtClean="0"/>
              <a:t>Coordonnateur</a:t>
            </a:r>
          </a:p>
          <a:p>
            <a:r>
              <a:rPr lang="fr-FR" dirty="0" smtClean="0"/>
              <a:t>65% des coordonnateurs sont aussi intervenants dans l’encadrement de la pratique</a:t>
            </a:r>
          </a:p>
          <a:p>
            <a:endParaRPr lang="fr-FR" dirty="0"/>
          </a:p>
          <a:p>
            <a:r>
              <a:rPr lang="fr-FR" dirty="0" smtClean="0"/>
              <a:t>Partenariat</a:t>
            </a:r>
          </a:p>
          <a:p>
            <a:r>
              <a:rPr lang="fr-FR" dirty="0" smtClean="0"/>
              <a:t>82% des établissements ont mis en place un partenariat avec au moins un club, une ligue ou une fédération.</a:t>
            </a:r>
          </a:p>
        </p:txBody>
      </p:sp>
    </p:spTree>
    <p:extLst>
      <p:ext uri="{BB962C8B-B14F-4D97-AF65-F5344CB8AC3E}">
        <p14:creationId xmlns:p14="http://schemas.microsoft.com/office/powerpoint/2010/main" val="349994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ce réservé de la date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064568" y="548680"/>
            <a:ext cx="784887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Etude des demandes d’ouverture :</a:t>
            </a:r>
          </a:p>
          <a:p>
            <a:endParaRPr lang="fr-FR" dirty="0"/>
          </a:p>
          <a:p>
            <a:r>
              <a:rPr lang="fr-FR" b="1" dirty="0" smtClean="0"/>
              <a:t>Var :</a:t>
            </a:r>
          </a:p>
          <a:p>
            <a:endParaRPr lang="fr-FR" b="1" dirty="0" smtClean="0"/>
          </a:p>
          <a:p>
            <a:pPr marL="285750" indent="-285750">
              <a:buFontTx/>
              <a:buChar char="-"/>
            </a:pPr>
            <a:r>
              <a:rPr lang="fr-FR" dirty="0" err="1" smtClean="0"/>
              <a:t>M.Pagnol</a:t>
            </a:r>
            <a:r>
              <a:rPr lang="fr-FR" dirty="0" smtClean="0"/>
              <a:t>, Toulon, Boxe Française</a:t>
            </a:r>
          </a:p>
          <a:p>
            <a:pPr marL="285750" indent="-285750">
              <a:buFontTx/>
              <a:buChar char="-"/>
            </a:pPr>
            <a:r>
              <a:rPr lang="fr-FR" dirty="0"/>
              <a:t>J. Yves Cousteau, La Garde, </a:t>
            </a:r>
            <a:r>
              <a:rPr lang="fr-FR" dirty="0" smtClean="0"/>
              <a:t>Tennis</a:t>
            </a:r>
          </a:p>
          <a:p>
            <a:pPr marL="285750" indent="-285750">
              <a:buFontTx/>
              <a:buChar char="-"/>
            </a:pPr>
            <a:r>
              <a:rPr lang="fr-FR" dirty="0" err="1" smtClean="0"/>
              <a:t>M.Genevoix</a:t>
            </a:r>
            <a:r>
              <a:rPr lang="fr-FR" dirty="0" smtClean="0"/>
              <a:t>, Toulon, Kick </a:t>
            </a:r>
            <a:r>
              <a:rPr lang="fr-FR" dirty="0" err="1" smtClean="0"/>
              <a:t>boxing</a:t>
            </a:r>
            <a:r>
              <a:rPr lang="fr-FR" dirty="0" smtClean="0"/>
              <a:t> light (fermeture APPN)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Moulin Blanc, Saint Tropez, Pétanque (fermeture tennis)</a:t>
            </a:r>
          </a:p>
          <a:p>
            <a:pPr marL="285750" indent="-285750">
              <a:buFontTx/>
              <a:buChar char="-"/>
            </a:pPr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b="1" dirty="0" smtClean="0"/>
              <a:t>Alpes Maritimes :</a:t>
            </a:r>
          </a:p>
          <a:p>
            <a:endParaRPr lang="fr-FR" dirty="0" smtClean="0"/>
          </a:p>
          <a:p>
            <a:pPr marL="285750" indent="-285750">
              <a:buFontTx/>
              <a:buChar char="-"/>
            </a:pPr>
            <a:r>
              <a:rPr lang="fr-FR" dirty="0" err="1" smtClean="0"/>
              <a:t>P.Arene</a:t>
            </a:r>
            <a:r>
              <a:rPr lang="fr-FR" dirty="0" smtClean="0"/>
              <a:t>, </a:t>
            </a:r>
            <a:r>
              <a:rPr lang="fr-FR" dirty="0" err="1" smtClean="0"/>
              <a:t>Peymenade</a:t>
            </a:r>
            <a:r>
              <a:rPr lang="fr-FR" dirty="0" smtClean="0"/>
              <a:t>, Hand Ball</a:t>
            </a:r>
            <a:endParaRPr lang="fr-FR" dirty="0"/>
          </a:p>
          <a:p>
            <a:r>
              <a:rPr lang="fr-FR" dirty="0"/>
              <a:t>-   </a:t>
            </a:r>
            <a:r>
              <a:rPr lang="fr-FR" dirty="0" err="1"/>
              <a:t>A.Beltrame</a:t>
            </a:r>
            <a:r>
              <a:rPr lang="fr-FR" dirty="0"/>
              <a:t> PEGOMAS, Arts du </a:t>
            </a:r>
            <a:r>
              <a:rPr lang="fr-FR" dirty="0" smtClean="0"/>
              <a:t>cirque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R De Villeneuve, Villeneuve Loubet, Hand Ball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S. Veil, Nice, Escalade</a:t>
            </a:r>
          </a:p>
          <a:p>
            <a:pPr marL="285750" indent="-285750">
              <a:buFontTx/>
              <a:buChar char="-"/>
            </a:pPr>
            <a:r>
              <a:rPr lang="fr-FR" dirty="0" err="1" smtClean="0"/>
              <a:t>J.Franco</a:t>
            </a:r>
            <a:r>
              <a:rPr lang="fr-FR" dirty="0" smtClean="0"/>
              <a:t>, Saint Etienne de Tinée</a:t>
            </a:r>
          </a:p>
        </p:txBody>
      </p:sp>
    </p:spTree>
    <p:extLst>
      <p:ext uri="{BB962C8B-B14F-4D97-AF65-F5344CB8AC3E}">
        <p14:creationId xmlns:p14="http://schemas.microsoft.com/office/powerpoint/2010/main" val="4242447943"/>
      </p:ext>
    </p:extLst>
  </p:cSld>
  <p:clrMapOvr>
    <a:masterClrMapping/>
  </p:clrMapOvr>
</p:sld>
</file>

<file path=ppt/theme/theme1.xml><?xml version="1.0" encoding="utf-8"?>
<a:theme xmlns:a="http://schemas.openxmlformats.org/drawingml/2006/main" name="MINISTÈRIEL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2_FOND ECRAN_4_3" id="{10C338DC-25DE-DE49-B378-885F7B62B31C}" vid="{8EB08C32-EACE-6D4D-9991-56925EA9F4D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MINISTÈRIEL</Template>
  <TotalTime>67735</TotalTime>
  <Words>388</Words>
  <Application>Microsoft Office PowerPoint</Application>
  <PresentationFormat>Format A4 (210 x 297 mm)</PresentationFormat>
  <Paragraphs>110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Marianne</vt:lpstr>
      <vt:lpstr>MINISTÈRIEL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Manager>Client</Manager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Client</dc:subject>
  <dc:creator>Microsoft Office User</dc:creator>
  <cp:lastModifiedBy>Fanjaud Benjamin</cp:lastModifiedBy>
  <cp:revision>20</cp:revision>
  <dcterms:created xsi:type="dcterms:W3CDTF">2020-07-23T12:31:19Z</dcterms:created>
  <dcterms:modified xsi:type="dcterms:W3CDTF">2023-01-23T13:38:11Z</dcterms:modified>
</cp:coreProperties>
</file>