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6.xml" ContentType="application/vnd.openxmlformats-officedocument.drawingml.chartshape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6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8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9.xml" ContentType="application/vnd.openxmlformats-officedocument.drawingml.chartshapes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0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11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2.xml" ContentType="application/vnd.openxmlformats-officedocument.drawingml.chartshapes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3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4"/>
    <p:sldMasterId id="2147483681" r:id="rId5"/>
  </p:sldMasterIdLst>
  <p:notesMasterIdLst>
    <p:notesMasterId r:id="rId46"/>
  </p:notesMasterIdLst>
  <p:handoutMasterIdLst>
    <p:handoutMasterId r:id="rId47"/>
  </p:handoutMasterIdLst>
  <p:sldIdLst>
    <p:sldId id="256" r:id="rId6"/>
    <p:sldId id="290" r:id="rId7"/>
    <p:sldId id="330" r:id="rId8"/>
    <p:sldId id="259" r:id="rId9"/>
    <p:sldId id="264" r:id="rId10"/>
    <p:sldId id="258" r:id="rId11"/>
    <p:sldId id="324" r:id="rId12"/>
    <p:sldId id="283" r:id="rId13"/>
    <p:sldId id="284" r:id="rId14"/>
    <p:sldId id="260" r:id="rId15"/>
    <p:sldId id="334" r:id="rId16"/>
    <p:sldId id="285" r:id="rId17"/>
    <p:sldId id="335" r:id="rId18"/>
    <p:sldId id="329" r:id="rId19"/>
    <p:sldId id="325" r:id="rId20"/>
    <p:sldId id="326" r:id="rId21"/>
    <p:sldId id="327" r:id="rId22"/>
    <p:sldId id="336" r:id="rId23"/>
    <p:sldId id="268" r:id="rId24"/>
    <p:sldId id="328" r:id="rId25"/>
    <p:sldId id="288" r:id="rId26"/>
    <p:sldId id="292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293" r:id="rId37"/>
    <p:sldId id="317" r:id="rId38"/>
    <p:sldId id="296" r:id="rId39"/>
    <p:sldId id="331" r:id="rId40"/>
    <p:sldId id="332" r:id="rId41"/>
    <p:sldId id="333" r:id="rId42"/>
    <p:sldId id="337" r:id="rId43"/>
    <p:sldId id="338" r:id="rId44"/>
    <p:sldId id="269" r:id="rId45"/>
  </p:sldIdLst>
  <p:sldSz cx="12192000" cy="6858000"/>
  <p:notesSz cx="6884988" cy="100187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EC7016"/>
    <a:srgbClr val="067F9C"/>
    <a:srgbClr val="075256"/>
    <a:srgbClr val="0D829F"/>
    <a:srgbClr val="12CAFD"/>
    <a:srgbClr val="FFFFFF"/>
    <a:srgbClr val="45A5D4"/>
    <a:srgbClr val="C9D9E9"/>
    <a:srgbClr val="3B8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B69A8-63EF-4818-9E02-DE68A4C55029}" v="2278" dt="2023-06-24T13:17:16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COMMISSION/stat%20acad%20apsa%20%20effectifs%20note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COMMISSION/stat%20acad%20apsa%20%20effectifs%20note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COMMISSION/stat%20acad%20apsa%20%20effectifs%20note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G/EPSNET%20AVANT%20HARMO%20BAC%20G%20ET%20TECH.xls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G/EPSNET%20AVANT%20HARMO%20BAC%20G%20ET%20TECH.xls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G/EPSNET%20AVANT%20HARMO%20BAC%20G%20ET%20TECH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G/EPSNET%20AVANT%20HARMO%20BAC%20G%20ET%20TECH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G/EPSNET%20AVANT%20HARMO%20BAC%20G%20ET%20TECH.xls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PRO/EPSNET%20AVANT%20HARMO%20BAC%20PRO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PRO/EPSNET%20AVANT%20HARMO%20BAC%20PRO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PRO/EPSNET%20AVANT%20HARMO%20BAC%20PRO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PRO/EPSNET%20AVANT%20HARMO%20BAC%20PRO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BAC%20PRO/EPSNET%20AVANT%20HARMO%20BAC%20PRO.xls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CAP/EPSNET%20STATISTIQUES%20CAP%20AVANT%20HARMO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CAP/EPSNET%20STATISTIQUES%20CAP%20AVANT%20HARMO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CAP/EPSNET%20STATISTIQUES%20CAP%20AVANT%20HARMO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CAP/EPSNET%20STATISTIQUES%20CAP%20AVANT%20HARMO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b30676106bd1d47/Documents/1%20Nice%202022/examen/EPS%20NET/CAP/EPSNET%20STATISTIQUES%20CAP%20AVANT%20HARMO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1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08598284187105E-2"/>
          <c:y val="2.8454108742936857E-2"/>
          <c:w val="0.93480257534146916"/>
          <c:h val="0.88182654059389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8178210431519179E-2"/>
                  <c:y val="2.3472409390736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C4-40E6-A066-4822E361A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Bac GT</c:v>
                </c:pt>
                <c:pt idx="1">
                  <c:v>Ecart</c:v>
                </c:pt>
                <c:pt idx="2">
                  <c:v>Bac pro</c:v>
                </c:pt>
                <c:pt idx="3">
                  <c:v>cap bep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14.7</c:v>
                </c:pt>
                <c:pt idx="1">
                  <c:v>-0.7</c:v>
                </c:pt>
                <c:pt idx="2">
                  <c:v>13.9</c:v>
                </c:pt>
                <c:pt idx="3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D-4506-A668-800ED997D33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247734961851004E-3"/>
                  <c:y val="-1.6419419521479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C4-40E6-A066-4822E361A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Bac GT</c:v>
                </c:pt>
                <c:pt idx="1">
                  <c:v>Ecart</c:v>
                </c:pt>
                <c:pt idx="2">
                  <c:v>Bac pro</c:v>
                </c:pt>
                <c:pt idx="3">
                  <c:v>cap bep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15.1</c:v>
                </c:pt>
                <c:pt idx="1">
                  <c:v>-0.9</c:v>
                </c:pt>
                <c:pt idx="2">
                  <c:v>14.3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D-4506-A668-800ED997D33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979735485732846E-2"/>
                  <c:y val="2.3465021159893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C4-40E6-A066-4822E361A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Bac GT</c:v>
                </c:pt>
                <c:pt idx="1">
                  <c:v>Ecart</c:v>
                </c:pt>
                <c:pt idx="2">
                  <c:v>Bac pro</c:v>
                </c:pt>
                <c:pt idx="3">
                  <c:v>cap bep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14.4</c:v>
                </c:pt>
                <c:pt idx="1">
                  <c:v>-0.8</c:v>
                </c:pt>
                <c:pt idx="2">
                  <c:v>13.4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D-4506-A668-800ED997D3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625203416"/>
        <c:axId val="625206040"/>
      </c:barChart>
      <c:catAx>
        <c:axId val="62520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625206040"/>
        <c:crosses val="autoZero"/>
        <c:auto val="1"/>
        <c:lblAlgn val="ctr"/>
        <c:lblOffset val="100"/>
        <c:noMultiLvlLbl val="0"/>
      </c:catAx>
      <c:valAx>
        <c:axId val="625206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520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31387013510835204"/>
          <c:y val="0.16463287142114097"/>
          <c:w val="0.17059964834971239"/>
          <c:h val="0.441278895370830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2CAF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12CAF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D-4631-B991-F439C49FC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1D-4631-B991-F439C49FC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D-4631-B991-F439C49FC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1D-4631-B991-F439C49FC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D-4631-B991-F439C49FCFB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01D-4631-B991-F439C49FCF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F5C-4749-A353-11B8AFDB0AA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01D-4631-B991-F439C49FCFB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01D-4631-B991-F439C49FCFB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6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01D-4631-B991-F439C49FCFB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01D-4631-B991-F439C49FC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DEMI FOND</c:v>
                </c:pt>
                <c:pt idx="1">
                  <c:v>ESCALADE</c:v>
                </c:pt>
                <c:pt idx="2">
                  <c:v>CO</c:v>
                </c:pt>
                <c:pt idx="3">
                  <c:v>DANSE</c:v>
                </c:pt>
                <c:pt idx="4">
                  <c:v>ACROSPORT</c:v>
                </c:pt>
                <c:pt idx="5">
                  <c:v>BADMINTON</c:v>
                </c:pt>
                <c:pt idx="6">
                  <c:v>MUCULATION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0.71</c:v>
                </c:pt>
                <c:pt idx="1">
                  <c:v>0.46</c:v>
                </c:pt>
                <c:pt idx="2">
                  <c:v>0.44</c:v>
                </c:pt>
                <c:pt idx="3">
                  <c:v>0.35</c:v>
                </c:pt>
                <c:pt idx="4">
                  <c:v>0.28999999999999998</c:v>
                </c:pt>
                <c:pt idx="5">
                  <c:v>0.5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D-4631-B991-F439C49FC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>
      <a:outerShdw blurRad="50800" dist="165100" dir="7140000" algn="tr" rotWithShape="0">
        <a:prstClr val="black">
          <a:alpha val="40000"/>
        </a:prstClr>
      </a:outerShdw>
    </a:effectLst>
  </c:spPr>
  <c:txPr>
    <a:bodyPr/>
    <a:lstStyle/>
    <a:p>
      <a:pPr>
        <a:defRPr sz="12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C0-4C70-9C92-FB020EFF3D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0-4C70-9C92-FB020EFF3D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C0-4C70-9C92-FB020EFF3D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0-4C70-9C92-FB020EFF3D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C0-4C70-9C92-FB020EFF3D0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C0-4C70-9C92-FB020EFF3D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D55-4EAE-8105-44EA2115E6D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6C0-4C70-9C92-FB020EFF3D0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C0-4C70-9C92-FB020EFF3D0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6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6C0-4C70-9C92-FB020EFF3D0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C0-4C70-9C92-FB020EFF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DEMI FOND</c:v>
                </c:pt>
                <c:pt idx="1">
                  <c:v>ESCALADE</c:v>
                </c:pt>
                <c:pt idx="2">
                  <c:v>CO</c:v>
                </c:pt>
                <c:pt idx="3">
                  <c:v>DANSE</c:v>
                </c:pt>
                <c:pt idx="4">
                  <c:v>ACROSPORT</c:v>
                </c:pt>
                <c:pt idx="5">
                  <c:v>BADMINTON</c:v>
                </c:pt>
                <c:pt idx="6">
                  <c:v>MUCULATION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13.6</c:v>
                </c:pt>
                <c:pt idx="1">
                  <c:v>13.7</c:v>
                </c:pt>
                <c:pt idx="2">
                  <c:v>13.7</c:v>
                </c:pt>
                <c:pt idx="3">
                  <c:v>14.1</c:v>
                </c:pt>
                <c:pt idx="4">
                  <c:v>14</c:v>
                </c:pt>
                <c:pt idx="5">
                  <c:v>14</c:v>
                </c:pt>
                <c:pt idx="6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0-4C70-9C92-FB020EFF3D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>
      <a:outerShdw blurRad="50800" dist="2159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2022</c:v>
                </c:pt>
              </c:numCache>
            </c:numRef>
          </c:cat>
          <c:val>
            <c:numRef>
              <c:f>Feuil1!$B$2:$B$16</c:f>
              <c:numCache>
                <c:formatCode>0.00%</c:formatCode>
                <c:ptCount val="15"/>
                <c:pt idx="0">
                  <c:v>2.3E-2</c:v>
                </c:pt>
                <c:pt idx="1">
                  <c:v>2.4E-2</c:v>
                </c:pt>
                <c:pt idx="2">
                  <c:v>2.5000000000000001E-2</c:v>
                </c:pt>
                <c:pt idx="3">
                  <c:v>2.9000000000000001E-2</c:v>
                </c:pt>
                <c:pt idx="4">
                  <c:v>2.8000000000000001E-2</c:v>
                </c:pt>
                <c:pt idx="5">
                  <c:v>2.9000000000000001E-2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2.1000000000000001E-2</c:v>
                </c:pt>
                <c:pt idx="9">
                  <c:v>2.1000000000000001E-2</c:v>
                </c:pt>
                <c:pt idx="10">
                  <c:v>1.7000000000000001E-2</c:v>
                </c:pt>
                <c:pt idx="11">
                  <c:v>1.9E-2</c:v>
                </c:pt>
                <c:pt idx="12">
                  <c:v>0.02</c:v>
                </c:pt>
                <c:pt idx="13">
                  <c:v>2.1999999999999999E-2</c:v>
                </c:pt>
                <c:pt idx="14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6-4C8C-BFA5-A47B037230F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2022</c:v>
                </c:pt>
              </c:numCache>
            </c:numRef>
          </c:cat>
          <c:val>
            <c:numRef>
              <c:f>Feuil1!$C$2:$C$16</c:f>
              <c:numCache>
                <c:formatCode>0.00%</c:formatCode>
                <c:ptCount val="15"/>
                <c:pt idx="0">
                  <c:v>0.04</c:v>
                </c:pt>
                <c:pt idx="1">
                  <c:v>4.2999999999999997E-2</c:v>
                </c:pt>
                <c:pt idx="2">
                  <c:v>3.7999999999999999E-2</c:v>
                </c:pt>
                <c:pt idx="3">
                  <c:v>4.8000000000000001E-2</c:v>
                </c:pt>
                <c:pt idx="4">
                  <c:v>4.8000000000000001E-2</c:v>
                </c:pt>
                <c:pt idx="5">
                  <c:v>4.8000000000000001E-2</c:v>
                </c:pt>
                <c:pt idx="6">
                  <c:v>3.9E-2</c:v>
                </c:pt>
                <c:pt idx="7">
                  <c:v>0.04</c:v>
                </c:pt>
                <c:pt idx="8">
                  <c:v>3.5999999999999997E-2</c:v>
                </c:pt>
                <c:pt idx="9">
                  <c:v>3.5000000000000003E-2</c:v>
                </c:pt>
                <c:pt idx="10">
                  <c:v>2.9000000000000001E-2</c:v>
                </c:pt>
                <c:pt idx="11">
                  <c:v>3.4000000000000002E-2</c:v>
                </c:pt>
                <c:pt idx="12">
                  <c:v>3.4000000000000002E-2</c:v>
                </c:pt>
                <c:pt idx="13">
                  <c:v>3.5999999999999997E-2</c:v>
                </c:pt>
                <c:pt idx="14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6-4C8C-BFA5-A47B037230F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Filles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2022</c:v>
                </c:pt>
              </c:numCache>
            </c:numRef>
          </c:cat>
          <c:val>
            <c:numRef>
              <c:f>Feuil1!$D$2:$D$16</c:f>
              <c:numCache>
                <c:formatCode>0.00%</c:formatCode>
                <c:ptCount val="15"/>
                <c:pt idx="0">
                  <c:v>5.3999999999999999E-2</c:v>
                </c:pt>
                <c:pt idx="1">
                  <c:v>5.8000000000000003E-2</c:v>
                </c:pt>
                <c:pt idx="2">
                  <c:v>4.9000000000000002E-2</c:v>
                </c:pt>
                <c:pt idx="3">
                  <c:v>6.3E-2</c:v>
                </c:pt>
                <c:pt idx="4">
                  <c:v>6.3E-2</c:v>
                </c:pt>
                <c:pt idx="5">
                  <c:v>6.3E-2</c:v>
                </c:pt>
                <c:pt idx="6">
                  <c:v>5.0999999999999997E-2</c:v>
                </c:pt>
                <c:pt idx="7">
                  <c:v>5.2999999999999999E-2</c:v>
                </c:pt>
                <c:pt idx="8">
                  <c:v>4.8000000000000001E-2</c:v>
                </c:pt>
                <c:pt idx="9">
                  <c:v>4.8000000000000001E-2</c:v>
                </c:pt>
                <c:pt idx="10">
                  <c:v>0.04</c:v>
                </c:pt>
                <c:pt idx="11">
                  <c:v>4.7E-2</c:v>
                </c:pt>
                <c:pt idx="12">
                  <c:v>4.5999999999999999E-2</c:v>
                </c:pt>
                <c:pt idx="13">
                  <c:v>0.05</c:v>
                </c:pt>
                <c:pt idx="14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46-4C8C-BFA5-A47B037230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555664"/>
        <c:axId val="277556144"/>
      </c:lineChart>
      <c:catAx>
        <c:axId val="2775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77556144"/>
        <c:crosses val="autoZero"/>
        <c:auto val="1"/>
        <c:lblAlgn val="ctr"/>
        <c:lblOffset val="100"/>
        <c:noMultiLvlLbl val="0"/>
      </c:catAx>
      <c:valAx>
        <c:axId val="2775561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7755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2022</c:v>
                </c:pt>
              </c:numCache>
            </c:numRef>
          </c:cat>
          <c:val>
            <c:numRef>
              <c:f>Feuil1!$B$2:$B$16</c:f>
              <c:numCache>
                <c:formatCode>0.00%</c:formatCode>
                <c:ptCount val="15"/>
                <c:pt idx="0">
                  <c:v>3.5000000000000003E-2</c:v>
                </c:pt>
                <c:pt idx="1">
                  <c:v>5.0999999999999997E-2</c:v>
                </c:pt>
                <c:pt idx="2">
                  <c:v>3.6999999999999998E-2</c:v>
                </c:pt>
                <c:pt idx="3">
                  <c:v>0.04</c:v>
                </c:pt>
                <c:pt idx="4">
                  <c:v>3.6999999999999998E-2</c:v>
                </c:pt>
                <c:pt idx="5">
                  <c:v>3.6999999999999998E-2</c:v>
                </c:pt>
                <c:pt idx="6">
                  <c:v>3.2000000000000001E-2</c:v>
                </c:pt>
                <c:pt idx="7">
                  <c:v>3.3000000000000002E-2</c:v>
                </c:pt>
                <c:pt idx="8">
                  <c:v>0.03</c:v>
                </c:pt>
                <c:pt idx="9">
                  <c:v>3.1E-2</c:v>
                </c:pt>
                <c:pt idx="10">
                  <c:v>0.03</c:v>
                </c:pt>
                <c:pt idx="11">
                  <c:v>3.3000000000000002E-2</c:v>
                </c:pt>
                <c:pt idx="12">
                  <c:v>3.1E-2</c:v>
                </c:pt>
                <c:pt idx="13">
                  <c:v>3.1E-2</c:v>
                </c:pt>
                <c:pt idx="14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C-4C50-8697-A3CB0233DBB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2022</c:v>
                </c:pt>
              </c:numCache>
            </c:numRef>
          </c:cat>
          <c:val>
            <c:numRef>
              <c:f>Feuil1!$C$2:$C$16</c:f>
              <c:numCache>
                <c:formatCode>0.00%</c:formatCode>
                <c:ptCount val="15"/>
                <c:pt idx="0">
                  <c:v>6.2E-2</c:v>
                </c:pt>
                <c:pt idx="1">
                  <c:v>8.7999999999999995E-2</c:v>
                </c:pt>
                <c:pt idx="2">
                  <c:v>6.2E-2</c:v>
                </c:pt>
                <c:pt idx="3">
                  <c:v>5.8999999999999997E-2</c:v>
                </c:pt>
                <c:pt idx="4">
                  <c:v>5.7000000000000002E-2</c:v>
                </c:pt>
                <c:pt idx="5">
                  <c:v>5.5E-2</c:v>
                </c:pt>
                <c:pt idx="6">
                  <c:v>5.1999999999999998E-2</c:v>
                </c:pt>
                <c:pt idx="7">
                  <c:v>5.1999999999999998E-2</c:v>
                </c:pt>
                <c:pt idx="8">
                  <c:v>5.0999999999999997E-2</c:v>
                </c:pt>
                <c:pt idx="9">
                  <c:v>5.3999999999999999E-2</c:v>
                </c:pt>
                <c:pt idx="10">
                  <c:v>5.1999999999999998E-2</c:v>
                </c:pt>
                <c:pt idx="11">
                  <c:v>5.5999999999999994E-2</c:v>
                </c:pt>
                <c:pt idx="12">
                  <c:v>5.3999999999999999E-2</c:v>
                </c:pt>
                <c:pt idx="13">
                  <c:v>5.0999999999999997E-2</c:v>
                </c:pt>
                <c:pt idx="14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C-4C50-8697-A3CB0233DBB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Filles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Feuil1!$A$2:$A$16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2022</c:v>
                </c:pt>
              </c:numCache>
            </c:numRef>
          </c:cat>
          <c:val>
            <c:numRef>
              <c:f>Feuil1!$D$2:$D$16</c:f>
              <c:numCache>
                <c:formatCode>0.00%</c:formatCode>
                <c:ptCount val="15"/>
                <c:pt idx="0">
                  <c:v>9.9000000000000005E-2</c:v>
                </c:pt>
                <c:pt idx="1">
                  <c:v>0.14099999999999999</c:v>
                </c:pt>
                <c:pt idx="2">
                  <c:v>9.6000000000000002E-2</c:v>
                </c:pt>
                <c:pt idx="3">
                  <c:v>0.08</c:v>
                </c:pt>
                <c:pt idx="4">
                  <c:v>8.7999999999999995E-2</c:v>
                </c:pt>
                <c:pt idx="5">
                  <c:v>7.9000000000000001E-2</c:v>
                </c:pt>
                <c:pt idx="6">
                  <c:v>8.5000000000000006E-2</c:v>
                </c:pt>
                <c:pt idx="7">
                  <c:v>8.2000000000000003E-2</c:v>
                </c:pt>
                <c:pt idx="8">
                  <c:v>7.8E-2</c:v>
                </c:pt>
                <c:pt idx="9">
                  <c:v>8.5000000000000006E-2</c:v>
                </c:pt>
                <c:pt idx="10">
                  <c:v>8.1000000000000003E-2</c:v>
                </c:pt>
                <c:pt idx="11">
                  <c:v>8.8000000000000009E-2</c:v>
                </c:pt>
                <c:pt idx="12">
                  <c:v>8.6999999999999994E-2</c:v>
                </c:pt>
                <c:pt idx="13">
                  <c:v>8.4000000000000005E-2</c:v>
                </c:pt>
                <c:pt idx="14">
                  <c:v>6.8000000000000005E-2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7C-4C50-8697-A3CB0233DB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555664"/>
        <c:axId val="277556144"/>
      </c:lineChart>
      <c:catAx>
        <c:axId val="2775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77556144"/>
        <c:crosses val="autoZero"/>
        <c:auto val="1"/>
        <c:lblAlgn val="ctr"/>
        <c:lblOffset val="100"/>
        <c:noMultiLvlLbl val="0"/>
      </c:catAx>
      <c:valAx>
        <c:axId val="2775561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7755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2022</c:v>
                </c:pt>
              </c:numCache>
            </c:numRef>
          </c:cat>
          <c:val>
            <c:numRef>
              <c:f>Feuil1!$B$2:$B$15</c:f>
              <c:numCache>
                <c:formatCode>0.00%</c:formatCode>
                <c:ptCount val="14"/>
                <c:pt idx="0">
                  <c:v>3.5999999999999997E-2</c:v>
                </c:pt>
                <c:pt idx="1">
                  <c:v>2.7E-2</c:v>
                </c:pt>
                <c:pt idx="2">
                  <c:v>3.2000000000000001E-2</c:v>
                </c:pt>
                <c:pt idx="3">
                  <c:v>3.5000000000000003E-2</c:v>
                </c:pt>
                <c:pt idx="4">
                  <c:v>2.1999999999999999E-2</c:v>
                </c:pt>
                <c:pt idx="5">
                  <c:v>2.3E-2</c:v>
                </c:pt>
                <c:pt idx="6">
                  <c:v>2.4E-2</c:v>
                </c:pt>
                <c:pt idx="7">
                  <c:v>2.1999999999999999E-2</c:v>
                </c:pt>
                <c:pt idx="8">
                  <c:v>2.3E-2</c:v>
                </c:pt>
                <c:pt idx="9">
                  <c:v>2.1000000000000001E-2</c:v>
                </c:pt>
                <c:pt idx="10">
                  <c:v>2.3E-2</c:v>
                </c:pt>
                <c:pt idx="11">
                  <c:v>3.1E-2</c:v>
                </c:pt>
                <c:pt idx="12">
                  <c:v>2.1999999999999999E-2</c:v>
                </c:pt>
                <c:pt idx="13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AF-47A4-9B2C-268E221D705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2022</c:v>
                </c:pt>
              </c:numCache>
            </c:numRef>
          </c:cat>
          <c:val>
            <c:numRef>
              <c:f>Feuil1!$C$2:$C$15</c:f>
              <c:numCache>
                <c:formatCode>0.00%</c:formatCode>
                <c:ptCount val="14"/>
                <c:pt idx="0">
                  <c:v>5.1999999999999998E-2</c:v>
                </c:pt>
                <c:pt idx="1">
                  <c:v>4.4999999999999998E-2</c:v>
                </c:pt>
                <c:pt idx="2">
                  <c:v>4.4999999999999998E-2</c:v>
                </c:pt>
                <c:pt idx="3">
                  <c:v>0.04</c:v>
                </c:pt>
                <c:pt idx="4">
                  <c:v>3.3000000000000002E-2</c:v>
                </c:pt>
                <c:pt idx="5">
                  <c:v>3.6999999999999998E-2</c:v>
                </c:pt>
                <c:pt idx="6">
                  <c:v>3.9E-2</c:v>
                </c:pt>
                <c:pt idx="7">
                  <c:v>3.5000000000000003E-2</c:v>
                </c:pt>
                <c:pt idx="8">
                  <c:v>3.7999999999999999E-2</c:v>
                </c:pt>
                <c:pt idx="9">
                  <c:v>3.3000000000000002E-2</c:v>
                </c:pt>
                <c:pt idx="10">
                  <c:v>3.7999999999999999E-2</c:v>
                </c:pt>
                <c:pt idx="11">
                  <c:v>5.3999999999999999E-2</c:v>
                </c:pt>
                <c:pt idx="12">
                  <c:v>3.5999999999999997E-2</c:v>
                </c:pt>
                <c:pt idx="13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AF-47A4-9B2C-268E221D705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Filles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2022</c:v>
                </c:pt>
              </c:numCache>
            </c:numRef>
          </c:cat>
          <c:val>
            <c:numRef>
              <c:f>Feuil1!$D$2:$D$15</c:f>
              <c:numCache>
                <c:formatCode>0.00%</c:formatCode>
                <c:ptCount val="14"/>
                <c:pt idx="0">
                  <c:v>7.8E-2</c:v>
                </c:pt>
                <c:pt idx="1">
                  <c:v>6.9000000000000006E-2</c:v>
                </c:pt>
                <c:pt idx="2">
                  <c:v>6.4000000000000001E-2</c:v>
                </c:pt>
                <c:pt idx="3">
                  <c:v>4.7E-2</c:v>
                </c:pt>
                <c:pt idx="4">
                  <c:v>4.9000000000000002E-2</c:v>
                </c:pt>
                <c:pt idx="5">
                  <c:v>5.7000000000000002E-2</c:v>
                </c:pt>
                <c:pt idx="6">
                  <c:v>6.0999999999999999E-2</c:v>
                </c:pt>
                <c:pt idx="7">
                  <c:v>5.5E-2</c:v>
                </c:pt>
                <c:pt idx="8">
                  <c:v>6.2E-2</c:v>
                </c:pt>
                <c:pt idx="9">
                  <c:v>5.6000000000000001E-2</c:v>
                </c:pt>
                <c:pt idx="10">
                  <c:v>6.0999999999999999E-2</c:v>
                </c:pt>
                <c:pt idx="11">
                  <c:v>8.6999999999999994E-2</c:v>
                </c:pt>
                <c:pt idx="12">
                  <c:v>5.7000000000000002E-2</c:v>
                </c:pt>
                <c:pt idx="13">
                  <c:v>5.8000000000000003E-2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AF-47A4-9B2C-268E221D705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555664"/>
        <c:axId val="277556144"/>
      </c:lineChart>
      <c:catAx>
        <c:axId val="27755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277556144"/>
        <c:crosses val="autoZero"/>
        <c:auto val="1"/>
        <c:lblAlgn val="ctr"/>
        <c:lblOffset val="100"/>
        <c:noMultiLvlLbl val="0"/>
      </c:catAx>
      <c:valAx>
        <c:axId val="2775561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7755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DI+DI+1 note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D-4631-B991-F439C49FC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1D-4631-B991-F439C49FC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D-4631-B991-F439C49FC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1D-4631-B991-F439C49FC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D-4631-B991-F439C49FCFB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01D-4631-B991-F439C49FCFB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96D5D4-D12E-4B1B-9AE5-0188E917E7B1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C3-480F-8993-C194060F3A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8A37DB-E600-4065-810B-66E6A5644B7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1D-4631-B991-F439C49FCF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0DD4BF-BD62-43E5-8BC2-F9D23E278FEB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01D-4631-B991-F439C49FCF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22D77206-54B6-419C-9B4C-1AC51CF2D59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1D-4631-B991-F439C49FCF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04EE0AE2-D56A-4D9F-B462-1C2C94894CAC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01D-4631-B991-F439C49FC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BAC G et TECH</c:v>
                </c:pt>
                <c:pt idx="1">
                  <c:v>BAC PRO</c:v>
                </c:pt>
                <c:pt idx="2">
                  <c:v>CAP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2.5999999999999999E-2</c:v>
                </c:pt>
                <c:pt idx="1">
                  <c:v>2.9000000000000001E-2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D-4631-B991-F439C49FC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DI+DI+1 note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C-4350-B3DC-FCB124CD78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C-4350-B3DC-FCB124CD78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C-4350-B3DC-FCB124CD780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C-4350-B3DC-FCB124CD78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BC-4350-B3DC-FCB124CD780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BC-4350-B3DC-FCB124CD780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96D5D4-D12E-4B1B-9AE5-0188E917E7B1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9BC-4350-B3DC-FCB124CD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8A37DB-E600-4065-810B-66E6A5644B7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BC-4350-B3DC-FCB124CD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0DD4BF-BD62-43E5-8BC2-F9D23E278FEB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BC-4350-B3DC-FCB124CD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22D77206-54B6-419C-9B4C-1AC51CF2D59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BC-4350-B3DC-FCB124CD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04EE0AE2-D56A-4D9F-B462-1C2C94894CAC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9BC-4350-B3DC-FCB124CD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BAC G et TECH</c:v>
                </c:pt>
                <c:pt idx="1">
                  <c:v>BAC PRO</c:v>
                </c:pt>
                <c:pt idx="2">
                  <c:v>CAP</c:v>
                </c:pt>
              </c:strCache>
            </c:strRef>
          </c:cat>
          <c:val>
            <c:numRef>
              <c:f>Feuil1!$B$2:$B$4</c:f>
              <c:numCache>
                <c:formatCode>0.0</c:formatCode>
                <c:ptCount val="3"/>
                <c:pt idx="0">
                  <c:v>14.4</c:v>
                </c:pt>
                <c:pt idx="1">
                  <c:v>13.1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9BC-4350-B3DC-FCB124CD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DI+DI+1 note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50-4EA1-9614-065248BD53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50-4EA1-9614-065248BD531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50-4EA1-9614-065248BD531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50-4EA1-9614-065248BD531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50-4EA1-9614-065248BD53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96D5D4-D12E-4B1B-9AE5-0188E917E7B1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A50-4EA1-9614-065248BD53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8A37DB-E600-4065-810B-66E6A5644B7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50-4EA1-9614-065248BD53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0DD4BF-BD62-43E5-8BC2-F9D23E278FEB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50-4EA1-9614-065248BD53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04EE0AE2-D56A-4D9F-B462-1C2C94894CAC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A50-4EA1-9614-065248BD5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BAC G et TECH</c:v>
                </c:pt>
                <c:pt idx="1">
                  <c:v>BAC PRO</c:v>
                </c:pt>
                <c:pt idx="2">
                  <c:v>CAP</c:v>
                </c:pt>
              </c:strCache>
            </c:strRef>
          </c:cat>
          <c:val>
            <c:numRef>
              <c:f>Feuil1!$B$2:$B$4</c:f>
              <c:numCache>
                <c:formatCode>0.0</c:formatCode>
                <c:ptCount val="3"/>
                <c:pt idx="0">
                  <c:v>-0.7</c:v>
                </c:pt>
                <c:pt idx="1">
                  <c:v>-0.6</c:v>
                </c:pt>
                <c:pt idx="2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A50-4EA1-9614-065248BD5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fr-FR" dirty="0"/>
              <a:t>Baccalauréat Général</a:t>
            </a:r>
            <a:r>
              <a:rPr lang="fr-FR" baseline="0" dirty="0"/>
              <a:t> et technologique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5120554764323195E-2"/>
          <c:y val="2.6232607391830427E-2"/>
          <c:w val="0.92864698162729664"/>
          <c:h val="0.82617352898506291"/>
        </c:manualLayout>
      </c:layout>
      <c:lineChart>
        <c:grouping val="standard"/>
        <c:varyColors val="0"/>
        <c:ser>
          <c:idx val="0"/>
          <c:order val="0"/>
          <c:tx>
            <c:strRef>
              <c:f>'[stat acad apsa  effectifs note.xlsx]Feuil1'!$A$2</c:f>
              <c:strCache>
                <c:ptCount val="1"/>
                <c:pt idx="0">
                  <c:v>Garçons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 acad apsa  effectifs note.xlsx]Feuil1'!$B$1:$S$1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2022</c:v>
                </c:pt>
              </c:strCache>
            </c:strRef>
          </c:cat>
          <c:val>
            <c:numRef>
              <c:f>'[stat acad apsa  effectifs note.xlsx]Feuil1'!$B$2:$S$2</c:f>
              <c:numCache>
                <c:formatCode>General</c:formatCode>
                <c:ptCount val="18"/>
                <c:pt idx="0">
                  <c:v>13.24</c:v>
                </c:pt>
                <c:pt idx="1">
                  <c:v>13.32</c:v>
                </c:pt>
                <c:pt idx="2">
                  <c:v>13.44</c:v>
                </c:pt>
                <c:pt idx="3">
                  <c:v>13.59</c:v>
                </c:pt>
                <c:pt idx="4">
                  <c:v>13.71</c:v>
                </c:pt>
                <c:pt idx="5">
                  <c:v>13.98</c:v>
                </c:pt>
                <c:pt idx="6">
                  <c:v>14.01</c:v>
                </c:pt>
                <c:pt idx="7">
                  <c:v>14.05</c:v>
                </c:pt>
                <c:pt idx="8">
                  <c:v>13.98</c:v>
                </c:pt>
                <c:pt idx="9">
                  <c:v>14.06</c:v>
                </c:pt>
                <c:pt idx="10">
                  <c:v>14.11</c:v>
                </c:pt>
                <c:pt idx="11">
                  <c:v>14.12</c:v>
                </c:pt>
                <c:pt idx="12">
                  <c:v>14.2</c:v>
                </c:pt>
                <c:pt idx="13">
                  <c:v>14.25</c:v>
                </c:pt>
                <c:pt idx="14">
                  <c:v>14.19</c:v>
                </c:pt>
                <c:pt idx="15">
                  <c:v>14.3</c:v>
                </c:pt>
                <c:pt idx="16">
                  <c:v>14.8</c:v>
                </c:pt>
                <c:pt idx="17">
                  <c:v>15.06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BE-4017-BE5D-8B8797209C41}"/>
            </c:ext>
          </c:extLst>
        </c:ser>
        <c:ser>
          <c:idx val="1"/>
          <c:order val="1"/>
          <c:tx>
            <c:strRef>
              <c:f>'[stat acad apsa  effectifs note.xlsx]Feuil1'!$A$3</c:f>
              <c:strCache>
                <c:ptCount val="1"/>
                <c:pt idx="0">
                  <c:v>G+F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 acad apsa  effectifs note.xlsx]Feuil1'!$B$1:$S$1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2022</c:v>
                </c:pt>
              </c:strCache>
            </c:strRef>
          </c:cat>
          <c:val>
            <c:numRef>
              <c:f>'[stat acad apsa  effectifs note.xlsx]Feuil1'!$B$3:$S$3</c:f>
              <c:numCache>
                <c:formatCode>General</c:formatCode>
                <c:ptCount val="18"/>
                <c:pt idx="0">
                  <c:v>12.55</c:v>
                </c:pt>
                <c:pt idx="1">
                  <c:v>12.73</c:v>
                </c:pt>
                <c:pt idx="2">
                  <c:v>12.88</c:v>
                </c:pt>
                <c:pt idx="3">
                  <c:v>13.05</c:v>
                </c:pt>
                <c:pt idx="4">
                  <c:v>13.17</c:v>
                </c:pt>
                <c:pt idx="5">
                  <c:v>13.42</c:v>
                </c:pt>
                <c:pt idx="6">
                  <c:v>13.45</c:v>
                </c:pt>
                <c:pt idx="7">
                  <c:v>13.52</c:v>
                </c:pt>
                <c:pt idx="8">
                  <c:v>13.47</c:v>
                </c:pt>
                <c:pt idx="9">
                  <c:v>13.67</c:v>
                </c:pt>
                <c:pt idx="10">
                  <c:v>13.76</c:v>
                </c:pt>
                <c:pt idx="11">
                  <c:v>13.83</c:v>
                </c:pt>
                <c:pt idx="12">
                  <c:v>13.92</c:v>
                </c:pt>
                <c:pt idx="13">
                  <c:v>13.99</c:v>
                </c:pt>
                <c:pt idx="14">
                  <c:v>13.97</c:v>
                </c:pt>
                <c:pt idx="15">
                  <c:v>14.04</c:v>
                </c:pt>
                <c:pt idx="16">
                  <c:v>14.6</c:v>
                </c:pt>
                <c:pt idx="17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BE-4017-BE5D-8B8797209C41}"/>
            </c:ext>
          </c:extLst>
        </c:ser>
        <c:ser>
          <c:idx val="2"/>
          <c:order val="2"/>
          <c:tx>
            <c:strRef>
              <c:f>'[stat acad apsa  effectifs note.xlsx]Feuil1'!$A$4</c:f>
              <c:strCache>
                <c:ptCount val="1"/>
                <c:pt idx="0">
                  <c:v>Filles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 acad apsa  effectifs note.xlsx]Feuil1'!$B$1:$S$1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2022</c:v>
                </c:pt>
              </c:strCache>
            </c:strRef>
          </c:cat>
          <c:val>
            <c:numRef>
              <c:f>'[stat acad apsa  effectifs note.xlsx]Feuil1'!$B$4:$S$4</c:f>
              <c:numCache>
                <c:formatCode>General</c:formatCode>
                <c:ptCount val="18"/>
                <c:pt idx="0">
                  <c:v>12.12</c:v>
                </c:pt>
                <c:pt idx="1">
                  <c:v>12.19</c:v>
                </c:pt>
                <c:pt idx="2">
                  <c:v>12.4</c:v>
                </c:pt>
                <c:pt idx="3">
                  <c:v>12.6</c:v>
                </c:pt>
                <c:pt idx="4">
                  <c:v>12.71</c:v>
                </c:pt>
                <c:pt idx="5">
                  <c:v>12.99</c:v>
                </c:pt>
                <c:pt idx="6">
                  <c:v>12.99</c:v>
                </c:pt>
                <c:pt idx="7">
                  <c:v>13.1</c:v>
                </c:pt>
                <c:pt idx="8">
                  <c:v>13.02</c:v>
                </c:pt>
                <c:pt idx="9">
                  <c:v>13.33</c:v>
                </c:pt>
                <c:pt idx="10">
                  <c:v>13.45</c:v>
                </c:pt>
                <c:pt idx="11">
                  <c:v>13.58</c:v>
                </c:pt>
                <c:pt idx="12">
                  <c:v>13.68</c:v>
                </c:pt>
                <c:pt idx="13">
                  <c:v>13.77</c:v>
                </c:pt>
                <c:pt idx="14">
                  <c:v>13.77</c:v>
                </c:pt>
                <c:pt idx="15">
                  <c:v>13.81</c:v>
                </c:pt>
                <c:pt idx="16">
                  <c:v>14.3</c:v>
                </c:pt>
                <c:pt idx="17">
                  <c:v>14.38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BE-4017-BE5D-8B8797209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558720"/>
        <c:axId val="1800559680"/>
      </c:lineChart>
      <c:catAx>
        <c:axId val="18005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800559680"/>
        <c:crosses val="autoZero"/>
        <c:auto val="1"/>
        <c:lblAlgn val="ctr"/>
        <c:lblOffset val="100"/>
        <c:noMultiLvlLbl val="0"/>
      </c:catAx>
      <c:valAx>
        <c:axId val="1800559680"/>
        <c:scaling>
          <c:orientation val="minMax"/>
          <c:min val="11"/>
        </c:scaling>
        <c:delete val="1"/>
        <c:axPos val="l"/>
        <c:numFmt formatCode="General" sourceLinked="1"/>
        <c:majorTickMark val="out"/>
        <c:minorTickMark val="none"/>
        <c:tickLblPos val="nextTo"/>
        <c:crossAx val="1800558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fr-FR" sz="2400" dirty="0">
                <a:solidFill>
                  <a:schemeClr val="tx1"/>
                </a:solidFill>
              </a:rPr>
              <a:t>Baccalauréat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fr-FR" sz="2400" dirty="0">
                <a:solidFill>
                  <a:schemeClr val="tx1"/>
                </a:solidFill>
              </a:rPr>
              <a:t>professionnel</a:t>
            </a:r>
          </a:p>
        </c:rich>
      </c:tx>
      <c:layout>
        <c:manualLayout>
          <c:xMode val="edge"/>
          <c:yMode val="edge"/>
          <c:x val="0.10287792432370842"/>
          <c:y val="5.0717923908280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0797462817147856E-2"/>
          <c:y val="2.6232607391830427E-2"/>
          <c:w val="0.92864698162729664"/>
          <c:h val="0.82617352898506291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Garçons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2022</c:v>
                </c:pt>
              </c:strCache>
            </c:strRef>
          </c:cat>
          <c:val>
            <c:numRef>
              <c:f>Feuil1!$B$2:$Q$2</c:f>
              <c:numCache>
                <c:formatCode>General</c:formatCode>
                <c:ptCount val="16"/>
                <c:pt idx="0">
                  <c:v>13.4</c:v>
                </c:pt>
                <c:pt idx="1">
                  <c:v>13.3</c:v>
                </c:pt>
                <c:pt idx="2">
                  <c:v>13.3</c:v>
                </c:pt>
                <c:pt idx="3">
                  <c:v>12.7</c:v>
                </c:pt>
                <c:pt idx="4">
                  <c:v>12.8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13.1</c:v>
                </c:pt>
                <c:pt idx="10">
                  <c:v>13.4</c:v>
                </c:pt>
                <c:pt idx="11">
                  <c:v>13.4</c:v>
                </c:pt>
                <c:pt idx="12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7B-40A3-AF30-22D0BBF09335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G+F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2022</c:v>
                </c:pt>
              </c:strCache>
            </c:strRef>
          </c:cat>
          <c:val>
            <c:numRef>
              <c:f>Feuil1!$B$3:$Q$3</c:f>
              <c:numCache>
                <c:formatCode>General</c:formatCode>
                <c:ptCount val="16"/>
                <c:pt idx="0">
                  <c:v>13</c:v>
                </c:pt>
                <c:pt idx="1">
                  <c:v>12.8</c:v>
                </c:pt>
                <c:pt idx="2">
                  <c:v>12.9</c:v>
                </c:pt>
                <c:pt idx="3">
                  <c:v>12.4</c:v>
                </c:pt>
                <c:pt idx="4">
                  <c:v>12.5</c:v>
                </c:pt>
                <c:pt idx="5">
                  <c:v>12.5</c:v>
                </c:pt>
                <c:pt idx="6">
                  <c:v>12.7</c:v>
                </c:pt>
                <c:pt idx="7">
                  <c:v>12.6</c:v>
                </c:pt>
                <c:pt idx="8">
                  <c:v>12.7</c:v>
                </c:pt>
                <c:pt idx="9">
                  <c:v>12.8</c:v>
                </c:pt>
                <c:pt idx="10">
                  <c:v>13.1</c:v>
                </c:pt>
                <c:pt idx="11">
                  <c:v>13.1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7B-40A3-AF30-22D0BBF09335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Filles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2022</c:v>
                </c:pt>
              </c:strCache>
            </c:strRef>
          </c:cat>
          <c:val>
            <c:numRef>
              <c:f>Feuil1!$B$4:$Q$4</c:f>
              <c:numCache>
                <c:formatCode>General</c:formatCode>
                <c:ptCount val="16"/>
                <c:pt idx="0">
                  <c:v>12.4</c:v>
                </c:pt>
                <c:pt idx="1">
                  <c:v>12.2</c:v>
                </c:pt>
                <c:pt idx="2">
                  <c:v>12.3</c:v>
                </c:pt>
                <c:pt idx="3">
                  <c:v>11.9</c:v>
                </c:pt>
                <c:pt idx="4">
                  <c:v>12</c:v>
                </c:pt>
                <c:pt idx="5">
                  <c:v>12</c:v>
                </c:pt>
                <c:pt idx="6">
                  <c:v>12.2</c:v>
                </c:pt>
                <c:pt idx="7">
                  <c:v>12.1</c:v>
                </c:pt>
                <c:pt idx="8">
                  <c:v>12.3</c:v>
                </c:pt>
                <c:pt idx="9">
                  <c:v>12.3</c:v>
                </c:pt>
                <c:pt idx="10">
                  <c:v>12.7</c:v>
                </c:pt>
                <c:pt idx="11">
                  <c:v>12.7</c:v>
                </c:pt>
                <c:pt idx="12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7B-40A3-AF30-22D0BBF09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558720"/>
        <c:axId val="1800559680"/>
      </c:lineChart>
      <c:catAx>
        <c:axId val="18005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800559680"/>
        <c:crosses val="autoZero"/>
        <c:auto val="1"/>
        <c:lblAlgn val="ctr"/>
        <c:lblOffset val="100"/>
        <c:noMultiLvlLbl val="0"/>
      </c:catAx>
      <c:valAx>
        <c:axId val="1800559680"/>
        <c:scaling>
          <c:orientation val="minMax"/>
          <c:min val="11"/>
        </c:scaling>
        <c:delete val="1"/>
        <c:axPos val="l"/>
        <c:numFmt formatCode="General" sourceLinked="1"/>
        <c:majorTickMark val="out"/>
        <c:minorTickMark val="none"/>
        <c:tickLblPos val="nextTo"/>
        <c:crossAx val="1800558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426-4CDF-A21F-7EB7008D2AE4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6-4CDF-A21F-7EB7008D2AE4}"/>
              </c:ext>
            </c:extLst>
          </c:dPt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6-4CDF-A21F-7EB7008D2AE4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6-4CDF-A21F-7EB7008D2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Feuil1!$A$2:$A$33</c:f>
              <c:strCache>
                <c:ptCount val="32"/>
                <c:pt idx="0">
                  <c:v>Corse</c:v>
                </c:pt>
                <c:pt idx="1">
                  <c:v>Strasbourg</c:v>
                </c:pt>
                <c:pt idx="2">
                  <c:v>Polynésie</c:v>
                </c:pt>
                <c:pt idx="3">
                  <c:v>Paris</c:v>
                </c:pt>
                <c:pt idx="4">
                  <c:v>Grenoble</c:v>
                </c:pt>
                <c:pt idx="5">
                  <c:v>Toulouse</c:v>
                </c:pt>
                <c:pt idx="6">
                  <c:v>Rennes</c:v>
                </c:pt>
                <c:pt idx="7">
                  <c:v>Bordeaux</c:v>
                </c:pt>
                <c:pt idx="8">
                  <c:v>Reims</c:v>
                </c:pt>
                <c:pt idx="9">
                  <c:v>Nancy-Metz</c:v>
                </c:pt>
                <c:pt idx="10">
                  <c:v>Lille</c:v>
                </c:pt>
                <c:pt idx="11">
                  <c:v>La réunion</c:v>
                </c:pt>
                <c:pt idx="12">
                  <c:v>Normandie</c:v>
                </c:pt>
                <c:pt idx="13">
                  <c:v>Nice</c:v>
                </c:pt>
                <c:pt idx="14">
                  <c:v>Nantes</c:v>
                </c:pt>
                <c:pt idx="15">
                  <c:v>Martinique</c:v>
                </c:pt>
                <c:pt idx="16">
                  <c:v>Versailles</c:v>
                </c:pt>
                <c:pt idx="17">
                  <c:v>Poitiers</c:v>
                </c:pt>
                <c:pt idx="18">
                  <c:v>Orléans-Tours</c:v>
                </c:pt>
                <c:pt idx="19">
                  <c:v>Moyenne Nationale</c:v>
                </c:pt>
                <c:pt idx="20">
                  <c:v>Guadeloupe</c:v>
                </c:pt>
                <c:pt idx="21">
                  <c:v>Amiens</c:v>
                </c:pt>
                <c:pt idx="22">
                  <c:v>Aix Marseille</c:v>
                </c:pt>
                <c:pt idx="23">
                  <c:v>Montpellier</c:v>
                </c:pt>
                <c:pt idx="24">
                  <c:v>Limoges </c:v>
                </c:pt>
                <c:pt idx="25">
                  <c:v>Dijon</c:v>
                </c:pt>
                <c:pt idx="26">
                  <c:v>Créteil</c:v>
                </c:pt>
                <c:pt idx="27">
                  <c:v>Clermont-Ferrand</c:v>
                </c:pt>
                <c:pt idx="28">
                  <c:v>Nouvelle Calédonie</c:v>
                </c:pt>
                <c:pt idx="29">
                  <c:v>Besançon</c:v>
                </c:pt>
                <c:pt idx="30">
                  <c:v>Lyon</c:v>
                </c:pt>
                <c:pt idx="31">
                  <c:v>Mayotte</c:v>
                </c:pt>
              </c:strCache>
            </c:strRef>
          </c:cat>
          <c:val>
            <c:numRef>
              <c:f>Feuil1!$B$2:$B$33</c:f>
              <c:numCache>
                <c:formatCode>General</c:formatCode>
                <c:ptCount val="32"/>
                <c:pt idx="0">
                  <c:v>15.5</c:v>
                </c:pt>
                <c:pt idx="1">
                  <c:v>15.2</c:v>
                </c:pt>
                <c:pt idx="2">
                  <c:v>15.1</c:v>
                </c:pt>
                <c:pt idx="3">
                  <c:v>15.1</c:v>
                </c:pt>
                <c:pt idx="4">
                  <c:v>15.1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14.9</c:v>
                </c:pt>
                <c:pt idx="9">
                  <c:v>14.9</c:v>
                </c:pt>
                <c:pt idx="10">
                  <c:v>14.9</c:v>
                </c:pt>
                <c:pt idx="11">
                  <c:v>14.9</c:v>
                </c:pt>
                <c:pt idx="12">
                  <c:v>14.8</c:v>
                </c:pt>
                <c:pt idx="13">
                  <c:v>14.8</c:v>
                </c:pt>
                <c:pt idx="14">
                  <c:v>14.8</c:v>
                </c:pt>
                <c:pt idx="15">
                  <c:v>14.8</c:v>
                </c:pt>
                <c:pt idx="16">
                  <c:v>14.7</c:v>
                </c:pt>
                <c:pt idx="17">
                  <c:v>14.7</c:v>
                </c:pt>
                <c:pt idx="18">
                  <c:v>14.7</c:v>
                </c:pt>
                <c:pt idx="19">
                  <c:v>14.7</c:v>
                </c:pt>
                <c:pt idx="20">
                  <c:v>14.7</c:v>
                </c:pt>
                <c:pt idx="21">
                  <c:v>14.7</c:v>
                </c:pt>
                <c:pt idx="22">
                  <c:v>14.7</c:v>
                </c:pt>
                <c:pt idx="23">
                  <c:v>14.6</c:v>
                </c:pt>
                <c:pt idx="24">
                  <c:v>14.6</c:v>
                </c:pt>
                <c:pt idx="25">
                  <c:v>14.6</c:v>
                </c:pt>
                <c:pt idx="26">
                  <c:v>14.6</c:v>
                </c:pt>
                <c:pt idx="27">
                  <c:v>14.6</c:v>
                </c:pt>
                <c:pt idx="28">
                  <c:v>14.5</c:v>
                </c:pt>
                <c:pt idx="29">
                  <c:v>14.5</c:v>
                </c:pt>
                <c:pt idx="30">
                  <c:v>14.4</c:v>
                </c:pt>
                <c:pt idx="31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6-4CDF-A21F-7EB7008D2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495328"/>
        <c:axId val="330495808"/>
      </c:barChart>
      <c:catAx>
        <c:axId val="33049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330495808"/>
        <c:crosses val="autoZero"/>
        <c:auto val="1"/>
        <c:lblAlgn val="ctr"/>
        <c:lblOffset val="100"/>
        <c:noMultiLvlLbl val="0"/>
      </c:catAx>
      <c:valAx>
        <c:axId val="3304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33049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fr-FR" sz="2400" dirty="0">
                <a:solidFill>
                  <a:schemeClr val="tx1"/>
                </a:solidFill>
              </a:rPr>
              <a:t>CAP</a:t>
            </a:r>
          </a:p>
        </c:rich>
      </c:tx>
      <c:layout>
        <c:manualLayout>
          <c:xMode val="edge"/>
          <c:yMode val="edge"/>
          <c:x val="0.46096995397658591"/>
          <c:y val="0.10143584781656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0797526930075115E-2"/>
          <c:y val="2.3817456550314007E-2"/>
          <c:w val="0.92864698162729664"/>
          <c:h val="0.82617352898506291"/>
        </c:manualLayout>
      </c:layout>
      <c:lineChart>
        <c:grouping val="standard"/>
        <c:varyColors val="0"/>
        <c:ser>
          <c:idx val="0"/>
          <c:order val="0"/>
          <c:tx>
            <c:strRef>
              <c:f>'CAP §'!$A$2</c:f>
              <c:strCache>
                <c:ptCount val="1"/>
                <c:pt idx="0">
                  <c:v>Garçons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 §'!$B$1:$N$1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2022</c:v>
                </c:pt>
              </c:strCache>
            </c:strRef>
          </c:cat>
          <c:val>
            <c:numRef>
              <c:f>'CAP §'!$B$2:$N$2</c:f>
              <c:numCache>
                <c:formatCode>General</c:formatCode>
                <c:ptCount val="13"/>
                <c:pt idx="0">
                  <c:v>13.4</c:v>
                </c:pt>
                <c:pt idx="1">
                  <c:v>13.3</c:v>
                </c:pt>
                <c:pt idx="2">
                  <c:v>13.3</c:v>
                </c:pt>
                <c:pt idx="3">
                  <c:v>12.7</c:v>
                </c:pt>
                <c:pt idx="4">
                  <c:v>12.8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13.1</c:v>
                </c:pt>
                <c:pt idx="10">
                  <c:v>13.4</c:v>
                </c:pt>
                <c:pt idx="11">
                  <c:v>13.5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4-495E-AFE0-F6AE211A11B5}"/>
            </c:ext>
          </c:extLst>
        </c:ser>
        <c:ser>
          <c:idx val="1"/>
          <c:order val="1"/>
          <c:tx>
            <c:strRef>
              <c:f>'CAP §'!$A$3</c:f>
              <c:strCache>
                <c:ptCount val="1"/>
                <c:pt idx="0">
                  <c:v>G+F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 §'!$B$1:$N$1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2022</c:v>
                </c:pt>
              </c:strCache>
            </c:strRef>
          </c:cat>
          <c:val>
            <c:numRef>
              <c:f>'CAP §'!$B$3:$N$3</c:f>
              <c:numCache>
                <c:formatCode>General</c:formatCode>
                <c:ptCount val="13"/>
                <c:pt idx="0">
                  <c:v>13</c:v>
                </c:pt>
                <c:pt idx="1">
                  <c:v>12.8</c:v>
                </c:pt>
                <c:pt idx="2">
                  <c:v>12.9</c:v>
                </c:pt>
                <c:pt idx="3">
                  <c:v>12.4</c:v>
                </c:pt>
                <c:pt idx="4">
                  <c:v>12.5</c:v>
                </c:pt>
                <c:pt idx="5">
                  <c:v>12.5</c:v>
                </c:pt>
                <c:pt idx="6">
                  <c:v>12.7</c:v>
                </c:pt>
                <c:pt idx="7">
                  <c:v>12.6</c:v>
                </c:pt>
                <c:pt idx="8">
                  <c:v>12.7</c:v>
                </c:pt>
                <c:pt idx="9">
                  <c:v>12.8</c:v>
                </c:pt>
                <c:pt idx="10">
                  <c:v>13.1</c:v>
                </c:pt>
                <c:pt idx="11">
                  <c:v>13.3</c:v>
                </c:pt>
                <c:pt idx="12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24-495E-AFE0-F6AE211A11B5}"/>
            </c:ext>
          </c:extLst>
        </c:ser>
        <c:ser>
          <c:idx val="2"/>
          <c:order val="2"/>
          <c:tx>
            <c:strRef>
              <c:f>'CAP §'!$A$4</c:f>
              <c:strCache>
                <c:ptCount val="1"/>
                <c:pt idx="0">
                  <c:v>Filles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 §'!$B$1:$N$1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2022</c:v>
                </c:pt>
              </c:strCache>
            </c:strRef>
          </c:cat>
          <c:val>
            <c:numRef>
              <c:f>'CAP §'!$B$4:$N$4</c:f>
              <c:numCache>
                <c:formatCode>General</c:formatCode>
                <c:ptCount val="13"/>
                <c:pt idx="0">
                  <c:v>12.4</c:v>
                </c:pt>
                <c:pt idx="1">
                  <c:v>12.2</c:v>
                </c:pt>
                <c:pt idx="2">
                  <c:v>12.3</c:v>
                </c:pt>
                <c:pt idx="3">
                  <c:v>11.9</c:v>
                </c:pt>
                <c:pt idx="4">
                  <c:v>12</c:v>
                </c:pt>
                <c:pt idx="5">
                  <c:v>12</c:v>
                </c:pt>
                <c:pt idx="6">
                  <c:v>12.2</c:v>
                </c:pt>
                <c:pt idx="7">
                  <c:v>12.1</c:v>
                </c:pt>
                <c:pt idx="8">
                  <c:v>12.3</c:v>
                </c:pt>
                <c:pt idx="9">
                  <c:v>12.3</c:v>
                </c:pt>
                <c:pt idx="10">
                  <c:v>12.7</c:v>
                </c:pt>
                <c:pt idx="11">
                  <c:v>12.8</c:v>
                </c:pt>
                <c:pt idx="1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24-495E-AFE0-F6AE211A1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558720"/>
        <c:axId val="1800559680"/>
      </c:lineChart>
      <c:catAx>
        <c:axId val="18005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800559680"/>
        <c:crosses val="autoZero"/>
        <c:auto val="1"/>
        <c:lblAlgn val="ctr"/>
        <c:lblOffset val="100"/>
        <c:noMultiLvlLbl val="0"/>
      </c:catAx>
      <c:valAx>
        <c:axId val="1800559680"/>
        <c:scaling>
          <c:orientation val="minMax"/>
          <c:min val="11"/>
        </c:scaling>
        <c:delete val="1"/>
        <c:axPos val="l"/>
        <c:numFmt formatCode="General" sourceLinked="1"/>
        <c:majorTickMark val="out"/>
        <c:minorTickMark val="none"/>
        <c:tickLblPos val="nextTo"/>
        <c:crossAx val="1800558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6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42-4B50-BBCC-0509B556D8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2-4B50-BBCC-0509B556D8D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42-4B50-BBCC-0509B556D8DB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E42-4B50-BBCC-0509B556D8D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42-4B50-BBCC-0509B556D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G ET TECH.xls]Moyenne par épreuve nationale o'!$A$4:$A$70</c:f>
              <c:strCache>
                <c:ptCount val="23"/>
                <c:pt idx="0">
                  <c:v>TENNIS DE TABLE</c:v>
                </c:pt>
                <c:pt idx="1">
                  <c:v>BADMINTON</c:v>
                </c:pt>
                <c:pt idx="2">
                  <c:v>BASKET-BALL</c:v>
                </c:pt>
                <c:pt idx="3">
                  <c:v>VOLLEY-BALL</c:v>
                </c:pt>
                <c:pt idx="4">
                  <c:v>SAUTS</c:v>
                </c:pt>
                <c:pt idx="5">
                  <c:v>HANDBALL</c:v>
                </c:pt>
                <c:pt idx="6">
                  <c:v>COURSES</c:v>
                </c:pt>
                <c:pt idx="7">
                  <c:v>RUGBY</c:v>
                </c:pt>
                <c:pt idx="8">
                  <c:v>COURSE D'ORIENTATION</c:v>
                </c:pt>
                <c:pt idx="9">
                  <c:v>FOOTBALL</c:v>
                </c:pt>
                <c:pt idx="10">
                  <c:v>ESCALADE</c:v>
                </c:pt>
                <c:pt idx="11">
                  <c:v>COURSE EN DUREE</c:v>
                </c:pt>
                <c:pt idx="12">
                  <c:v>BOXE FRANCAISE</c:v>
                </c:pt>
                <c:pt idx="13">
                  <c:v>GYMNASTIQUE</c:v>
                </c:pt>
                <c:pt idx="14">
                  <c:v>ACROSPORT</c:v>
                </c:pt>
                <c:pt idx="15">
                  <c:v>MUSCULATION</c:v>
                </c:pt>
                <c:pt idx="16">
                  <c:v>SAUVETAGE AQUATIQUE</c:v>
                </c:pt>
                <c:pt idx="17">
                  <c:v>NATATION DE VITESSE</c:v>
                </c:pt>
                <c:pt idx="18">
                  <c:v>STEP</c:v>
                </c:pt>
                <c:pt idx="19">
                  <c:v>DANSE(S)</c:v>
                </c:pt>
                <c:pt idx="20">
                  <c:v>VTT</c:v>
                </c:pt>
                <c:pt idx="21">
                  <c:v>YOGA</c:v>
                </c:pt>
                <c:pt idx="22">
                  <c:v>ARTS DU CIRQUE</c:v>
                </c:pt>
              </c:strCache>
            </c:strRef>
          </c:cat>
          <c:val>
            <c:numRef>
              <c:f>'[EPSNET AVANT HARMO BAC G ET TECH.xls]Moyenne par épreuve nationale o'!$C$4:$C$70</c:f>
              <c:numCache>
                <c:formatCode>0.0</c:formatCode>
                <c:ptCount val="23"/>
                <c:pt idx="0">
                  <c:v>13.103930968360496</c:v>
                </c:pt>
                <c:pt idx="1">
                  <c:v>13.339820592823703</c:v>
                </c:pt>
                <c:pt idx="2">
                  <c:v>13.388364361702127</c:v>
                </c:pt>
                <c:pt idx="3">
                  <c:v>13.41025477707006</c:v>
                </c:pt>
                <c:pt idx="4">
                  <c:v>13.709063444108763</c:v>
                </c:pt>
                <c:pt idx="5">
                  <c:v>13.814540059347173</c:v>
                </c:pt>
                <c:pt idx="6">
                  <c:v>13.946602508019815</c:v>
                </c:pt>
                <c:pt idx="7">
                  <c:v>14.027777777777777</c:v>
                </c:pt>
                <c:pt idx="8">
                  <c:v>14.133461538461548</c:v>
                </c:pt>
                <c:pt idx="9">
                  <c:v>14.333333333333334</c:v>
                </c:pt>
                <c:pt idx="10">
                  <c:v>14.666473072861672</c:v>
                </c:pt>
                <c:pt idx="11">
                  <c:v>14.702472799208701</c:v>
                </c:pt>
                <c:pt idx="12">
                  <c:v>14.777777777777779</c:v>
                </c:pt>
                <c:pt idx="13">
                  <c:v>14.859294871794873</c:v>
                </c:pt>
                <c:pt idx="14">
                  <c:v>14.890333560245057</c:v>
                </c:pt>
                <c:pt idx="15">
                  <c:v>15.066958277254365</c:v>
                </c:pt>
                <c:pt idx="16">
                  <c:v>15.102819237147598</c:v>
                </c:pt>
                <c:pt idx="17">
                  <c:v>15.138447319778196</c:v>
                </c:pt>
                <c:pt idx="18">
                  <c:v>15.493998441153524</c:v>
                </c:pt>
                <c:pt idx="19">
                  <c:v>15.497978663672097</c:v>
                </c:pt>
                <c:pt idx="20">
                  <c:v>15.54054054054054</c:v>
                </c:pt>
                <c:pt idx="21">
                  <c:v>15.685714285714285</c:v>
                </c:pt>
                <c:pt idx="22">
                  <c:v>15.986842105263158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2-4B50-BBCC-0509B556D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0851647"/>
        <c:axId val="780852127"/>
      </c:barChart>
      <c:catAx>
        <c:axId val="78085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0852127"/>
        <c:crosses val="autoZero"/>
        <c:auto val="1"/>
        <c:lblAlgn val="ctr"/>
        <c:lblOffset val="100"/>
        <c:noMultiLvlLbl val="0"/>
      </c:catAx>
      <c:valAx>
        <c:axId val="7808521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8085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16-40A1-82FB-3F551C4D85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16-40A1-82FB-3F551C4D85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16-40A1-82FB-3F551C4D853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G ET TECH.xls]Effectifs par épreuve nationale'!$A$4:$A$70</c:f>
              <c:strCache>
                <c:ptCount val="23"/>
                <c:pt idx="0">
                  <c:v>COURSES</c:v>
                </c:pt>
                <c:pt idx="1">
                  <c:v>MUSCULATION</c:v>
                </c:pt>
                <c:pt idx="2">
                  <c:v>BADMINTON</c:v>
                </c:pt>
                <c:pt idx="3">
                  <c:v>ESCALADE</c:v>
                </c:pt>
                <c:pt idx="4">
                  <c:v>DANSE(S)</c:v>
                </c:pt>
                <c:pt idx="5">
                  <c:v>VOLLEY-BALL</c:v>
                </c:pt>
                <c:pt idx="6">
                  <c:v>BASKET-BALL</c:v>
                </c:pt>
                <c:pt idx="7">
                  <c:v>ACROSPORT</c:v>
                </c:pt>
                <c:pt idx="8">
                  <c:v>STEP</c:v>
                </c:pt>
                <c:pt idx="9">
                  <c:v>TENNIS DE TABLE</c:v>
                </c:pt>
                <c:pt idx="10">
                  <c:v>COURSE EN DUREE</c:v>
                </c:pt>
                <c:pt idx="11">
                  <c:v>HANDBALL</c:v>
                </c:pt>
                <c:pt idx="12">
                  <c:v>SAUVETAGE AQUATIQUE</c:v>
                </c:pt>
                <c:pt idx="13">
                  <c:v>NATATION DE VITESSE</c:v>
                </c:pt>
                <c:pt idx="14">
                  <c:v>SAUTS</c:v>
                </c:pt>
                <c:pt idx="15">
                  <c:v>GYMNASTIQUE</c:v>
                </c:pt>
                <c:pt idx="16">
                  <c:v>COURSE D'ORIENTATION</c:v>
                </c:pt>
                <c:pt idx="17">
                  <c:v>RUGBY</c:v>
                </c:pt>
                <c:pt idx="18">
                  <c:v>ARTS DU CIRQUE</c:v>
                </c:pt>
                <c:pt idx="19">
                  <c:v>VTT</c:v>
                </c:pt>
                <c:pt idx="20">
                  <c:v>YOGA</c:v>
                </c:pt>
                <c:pt idx="21">
                  <c:v>BOXE FRANCAISE</c:v>
                </c:pt>
                <c:pt idx="22">
                  <c:v>FOOTBALL</c:v>
                </c:pt>
              </c:strCache>
            </c:strRef>
          </c:cat>
          <c:val>
            <c:numRef>
              <c:f>'[EPSNET AVANT HARMO BAC G ET TECH.xls]Effectifs par épreuve nationale'!$B$4:$B$70</c:f>
              <c:numCache>
                <c:formatCode>0.0%</c:formatCode>
                <c:ptCount val="23"/>
                <c:pt idx="0">
                  <c:v>0.39072470373746582</c:v>
                </c:pt>
                <c:pt idx="1">
                  <c:v>0.33865086599817684</c:v>
                </c:pt>
                <c:pt idx="2">
                  <c:v>0.29216043755697357</c:v>
                </c:pt>
                <c:pt idx="3">
                  <c:v>0.21581586144029172</c:v>
                </c:pt>
                <c:pt idx="4">
                  <c:v>0.2029398359161349</c:v>
                </c:pt>
                <c:pt idx="5">
                  <c:v>0.17889699179580676</c:v>
                </c:pt>
                <c:pt idx="6">
                  <c:v>0.17137648131267091</c:v>
                </c:pt>
                <c:pt idx="7">
                  <c:v>0.16738833181403828</c:v>
                </c:pt>
                <c:pt idx="8">
                  <c:v>0.14619416590701914</c:v>
                </c:pt>
                <c:pt idx="9">
                  <c:v>0.11884685505925251</c:v>
                </c:pt>
                <c:pt idx="10">
                  <c:v>0.11520054694621695</c:v>
                </c:pt>
                <c:pt idx="11">
                  <c:v>7.6800364630811302E-2</c:v>
                </c:pt>
                <c:pt idx="12">
                  <c:v>6.871011850501367E-2</c:v>
                </c:pt>
                <c:pt idx="13">
                  <c:v>6.1645396536007292E-2</c:v>
                </c:pt>
                <c:pt idx="14">
                  <c:v>3.7716499544211489E-2</c:v>
                </c:pt>
                <c:pt idx="15">
                  <c:v>3.5551504102096627E-2</c:v>
                </c:pt>
                <c:pt idx="16">
                  <c:v>2.9626253418413857E-2</c:v>
                </c:pt>
                <c:pt idx="17">
                  <c:v>1.6408386508659983E-2</c:v>
                </c:pt>
                <c:pt idx="18">
                  <c:v>4.3299908842297178E-3</c:v>
                </c:pt>
                <c:pt idx="19">
                  <c:v>4.2160437556973563E-3</c:v>
                </c:pt>
                <c:pt idx="20">
                  <c:v>3.9881494986326342E-3</c:v>
                </c:pt>
                <c:pt idx="21">
                  <c:v>2.0510483135824978E-3</c:v>
                </c:pt>
                <c:pt idx="22">
                  <c:v>2.0510483135824978E-3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6-40A1-82FB-3F551C4D85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2037775"/>
        <c:axId val="795437695"/>
      </c:barChart>
      <c:catAx>
        <c:axId val="148203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5437695"/>
        <c:crosses val="autoZero"/>
        <c:auto val="1"/>
        <c:lblAlgn val="ctr"/>
        <c:lblOffset val="100"/>
        <c:noMultiLvlLbl val="0"/>
      </c:catAx>
      <c:valAx>
        <c:axId val="79543769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82037775"/>
        <c:crosses val="autoZero"/>
        <c:crossBetween val="between"/>
      </c:valAx>
      <c:spPr>
        <a:solidFill>
          <a:schemeClr val="bg1"/>
        </a:solidFill>
        <a:ln w="1905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28575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70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4-4D2C-B7AD-5E08106E7E34}"/>
              </c:ext>
            </c:extLst>
          </c:dPt>
          <c:dPt>
            <c:idx val="1"/>
            <c:invertIfNegative val="0"/>
            <c:bubble3D val="0"/>
            <c:spPr>
              <a:solidFill>
                <a:srgbClr val="EC70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44-4D2C-B7AD-5E08106E7E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44-4D2C-B7AD-5E08106E7E3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444-4D2C-B7AD-5E08106E7E3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44-4D2C-B7AD-5E08106E7E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G ET TECH.xlsx]Effectifs par épreuve nationale'!$A$5:$A$71</c:f>
              <c:strCache>
                <c:ptCount val="23"/>
                <c:pt idx="0">
                  <c:v>COURSES</c:v>
                </c:pt>
                <c:pt idx="1">
                  <c:v>MUSCULATION</c:v>
                </c:pt>
                <c:pt idx="2">
                  <c:v>ESCALADE</c:v>
                </c:pt>
                <c:pt idx="3">
                  <c:v>BADMINTON</c:v>
                </c:pt>
                <c:pt idx="4">
                  <c:v>VOLLEY-BALL</c:v>
                </c:pt>
                <c:pt idx="5">
                  <c:v>BASKET-BALL</c:v>
                </c:pt>
                <c:pt idx="6">
                  <c:v>COURSE EN DUREE</c:v>
                </c:pt>
                <c:pt idx="7">
                  <c:v>ACROSPORT</c:v>
                </c:pt>
                <c:pt idx="8">
                  <c:v>SAUVETAGE AQUATIQUE</c:v>
                </c:pt>
                <c:pt idx="9">
                  <c:v>HANDBALL</c:v>
                </c:pt>
                <c:pt idx="10">
                  <c:v>TENNIS DE TABLE</c:v>
                </c:pt>
                <c:pt idx="11">
                  <c:v>DANSE(S)</c:v>
                </c:pt>
                <c:pt idx="12">
                  <c:v>NATATION DE VITESSE</c:v>
                </c:pt>
                <c:pt idx="13">
                  <c:v>SAUTS</c:v>
                </c:pt>
                <c:pt idx="14">
                  <c:v>STEP</c:v>
                </c:pt>
                <c:pt idx="15">
                  <c:v>COURSE D'ORIENTATION</c:v>
                </c:pt>
                <c:pt idx="16">
                  <c:v>RUGBY</c:v>
                </c:pt>
                <c:pt idx="17">
                  <c:v>GYMNASTIQUE</c:v>
                </c:pt>
                <c:pt idx="18">
                  <c:v>FOOTBALL</c:v>
                </c:pt>
                <c:pt idx="19">
                  <c:v>VTT</c:v>
                </c:pt>
                <c:pt idx="20">
                  <c:v>ARTS DU CIRQUE</c:v>
                </c:pt>
                <c:pt idx="21">
                  <c:v>YOGA</c:v>
                </c:pt>
                <c:pt idx="22">
                  <c:v>BOXE FRANCAISE</c:v>
                </c:pt>
              </c:strCache>
            </c:strRef>
          </c:cat>
          <c:val>
            <c:numRef>
              <c:f>'[EPSNET AVANT HARMO BAC G ET TECH.xlsx]Effectifs par épreuve nationale'!$B$5:$B$71</c:f>
              <c:numCache>
                <c:formatCode>0.0%</c:formatCode>
                <c:ptCount val="23"/>
                <c:pt idx="0">
                  <c:v>0.50782107574094404</c:v>
                </c:pt>
                <c:pt idx="1">
                  <c:v>0.40710757409440174</c:v>
                </c:pt>
                <c:pt idx="2">
                  <c:v>0.26097694840834246</c:v>
                </c:pt>
                <c:pt idx="3">
                  <c:v>0.23861141602634467</c:v>
                </c:pt>
                <c:pt idx="4">
                  <c:v>0.2298298572996707</c:v>
                </c:pt>
                <c:pt idx="5">
                  <c:v>0.21501097694840834</c:v>
                </c:pt>
                <c:pt idx="6">
                  <c:v>0.1402305159165752</c:v>
                </c:pt>
                <c:pt idx="7">
                  <c:v>0.11223929747530187</c:v>
                </c:pt>
                <c:pt idx="8">
                  <c:v>0.10318331503841932</c:v>
                </c:pt>
                <c:pt idx="9">
                  <c:v>9.3441273326015373E-2</c:v>
                </c:pt>
                <c:pt idx="10">
                  <c:v>9.1657519209659713E-2</c:v>
                </c:pt>
                <c:pt idx="11">
                  <c:v>8.232711306256861E-2</c:v>
                </c:pt>
                <c:pt idx="12">
                  <c:v>7.3271130625686062E-2</c:v>
                </c:pt>
                <c:pt idx="13">
                  <c:v>5.0219538968166846E-2</c:v>
                </c:pt>
                <c:pt idx="14">
                  <c:v>4.8710208562019762E-2</c:v>
                </c:pt>
                <c:pt idx="15">
                  <c:v>4.1575192096597144E-2</c:v>
                </c:pt>
                <c:pt idx="16">
                  <c:v>3.6498353457738747E-2</c:v>
                </c:pt>
                <c:pt idx="17">
                  <c:v>3.0323819978046104E-2</c:v>
                </c:pt>
                <c:pt idx="18">
                  <c:v>1.0290889132821076E-2</c:v>
                </c:pt>
                <c:pt idx="19">
                  <c:v>9.7420417124039517E-3</c:v>
                </c:pt>
                <c:pt idx="20">
                  <c:v>3.4302963776070253E-3</c:v>
                </c:pt>
                <c:pt idx="21">
                  <c:v>3.2930845225027441E-3</c:v>
                </c:pt>
                <c:pt idx="22">
                  <c:v>9.6048298572996708E-4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4-4D2C-B7AD-5E08106E7E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4089807"/>
        <c:axId val="1654090767"/>
      </c:barChart>
      <c:catAx>
        <c:axId val="165408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4090767"/>
        <c:crosses val="autoZero"/>
        <c:auto val="1"/>
        <c:lblAlgn val="ctr"/>
        <c:lblOffset val="100"/>
        <c:noMultiLvlLbl val="0"/>
      </c:catAx>
      <c:valAx>
        <c:axId val="16540907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5408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8B-4B9F-AF3A-1C4076A5FB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8B-4B9F-AF3A-1C4076A5FBE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8B-4B9F-AF3A-1C4076A5FBE9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F8B-4B9F-AF3A-1C4076A5F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G ET TECH.xlsx]Moyenne par épreuve nationale o'!$A$5:$A$71</c:f>
              <c:strCache>
                <c:ptCount val="23"/>
                <c:pt idx="0">
                  <c:v>DANSE(S)</c:v>
                </c:pt>
                <c:pt idx="1">
                  <c:v>GYMNASTIQUE</c:v>
                </c:pt>
                <c:pt idx="2">
                  <c:v>FOOTBALL</c:v>
                </c:pt>
                <c:pt idx="3">
                  <c:v>ACROSPORT</c:v>
                </c:pt>
                <c:pt idx="4">
                  <c:v>ARTS DU CIRQUE</c:v>
                </c:pt>
                <c:pt idx="5">
                  <c:v>STEP</c:v>
                </c:pt>
                <c:pt idx="6">
                  <c:v>SAUTS</c:v>
                </c:pt>
                <c:pt idx="7">
                  <c:v>HANDBALL</c:v>
                </c:pt>
                <c:pt idx="8">
                  <c:v>ESCALADE</c:v>
                </c:pt>
                <c:pt idx="9">
                  <c:v>COURSE D'ORIENTATION</c:v>
                </c:pt>
                <c:pt idx="10">
                  <c:v>COURSE EN DUREE</c:v>
                </c:pt>
                <c:pt idx="11">
                  <c:v>TENNIS DE TABLE</c:v>
                </c:pt>
                <c:pt idx="12">
                  <c:v>RUGBY</c:v>
                </c:pt>
                <c:pt idx="13">
                  <c:v>BASKET-BALL</c:v>
                </c:pt>
                <c:pt idx="14">
                  <c:v>MUSCULATION</c:v>
                </c:pt>
                <c:pt idx="15">
                  <c:v>NATATION DE VITESSE</c:v>
                </c:pt>
                <c:pt idx="16">
                  <c:v>COURSES</c:v>
                </c:pt>
                <c:pt idx="17">
                  <c:v>BADMINTON</c:v>
                </c:pt>
                <c:pt idx="18">
                  <c:v>VTT</c:v>
                </c:pt>
                <c:pt idx="19">
                  <c:v>SAUVETAGE AQUATIQUE</c:v>
                </c:pt>
                <c:pt idx="20">
                  <c:v>VOLLEY-BALL</c:v>
                </c:pt>
                <c:pt idx="21">
                  <c:v>YOGA</c:v>
                </c:pt>
                <c:pt idx="22">
                  <c:v>BOXE FRANCAISE</c:v>
                </c:pt>
              </c:strCache>
            </c:strRef>
          </c:cat>
          <c:val>
            <c:numRef>
              <c:f>'[EPSNET AVANT HARMO BAC G ET TECH.xlsx]Moyenne par épreuve nationale o'!$C$5:$C$71</c:f>
              <c:numCache>
                <c:formatCode>0.0</c:formatCode>
                <c:ptCount val="23"/>
                <c:pt idx="0">
                  <c:v>13.121833333333335</c:v>
                </c:pt>
                <c:pt idx="1">
                  <c:v>13.356561085972851</c:v>
                </c:pt>
                <c:pt idx="2">
                  <c:v>14.382666666666667</c:v>
                </c:pt>
                <c:pt idx="3">
                  <c:v>14.404278728606357</c:v>
                </c:pt>
                <c:pt idx="4">
                  <c:v>14.62</c:v>
                </c:pt>
                <c:pt idx="5">
                  <c:v>14.644788732394371</c:v>
                </c:pt>
                <c:pt idx="6">
                  <c:v>14.701912568306017</c:v>
                </c:pt>
                <c:pt idx="7">
                  <c:v>14.762408223201176</c:v>
                </c:pt>
                <c:pt idx="8">
                  <c:v>14.838275499474223</c:v>
                </c:pt>
                <c:pt idx="9">
                  <c:v>14.89339933993401</c:v>
                </c:pt>
                <c:pt idx="10">
                  <c:v>14.998532289628178</c:v>
                </c:pt>
                <c:pt idx="11">
                  <c:v>15.063622754491011</c:v>
                </c:pt>
                <c:pt idx="12">
                  <c:v>15.19398496240602</c:v>
                </c:pt>
                <c:pt idx="13">
                  <c:v>15.212890874282053</c:v>
                </c:pt>
                <c:pt idx="14">
                  <c:v>15.231715537580056</c:v>
                </c:pt>
                <c:pt idx="15">
                  <c:v>15.262734082397012</c:v>
                </c:pt>
                <c:pt idx="16">
                  <c:v>15.292137260199953</c:v>
                </c:pt>
                <c:pt idx="17">
                  <c:v>15.292466935020105</c:v>
                </c:pt>
                <c:pt idx="18">
                  <c:v>15.422535211267606</c:v>
                </c:pt>
                <c:pt idx="19">
                  <c:v>15.500531914893624</c:v>
                </c:pt>
                <c:pt idx="20">
                  <c:v>15.648597014925365</c:v>
                </c:pt>
                <c:pt idx="21">
                  <c:v>16.158333333333335</c:v>
                </c:pt>
                <c:pt idx="22">
                  <c:v>16.571428571428573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B-4B9F-AF3A-1C4076A5F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229951"/>
        <c:axId val="171213151"/>
      </c:barChart>
      <c:catAx>
        <c:axId val="17122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213151"/>
        <c:crosses val="autoZero"/>
        <c:auto val="1"/>
        <c:lblAlgn val="ctr"/>
        <c:lblOffset val="100"/>
        <c:noMultiLvlLbl val="0"/>
      </c:catAx>
      <c:valAx>
        <c:axId val="17121315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122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1151811529632E-2"/>
          <c:y val="0"/>
          <c:w val="0.87931185475710161"/>
          <c:h val="0.809603489077158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D-4E00-806C-FA0FA844C6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D-4E00-806C-FA0FA844C6C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D-4E00-806C-FA0FA844C6C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D-4E00-806C-FA0FA844C6C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7D-4E00-806C-FA0FA844C6C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7D-4E00-806C-FA0FA844C6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G ET TECH.xls]ecart'!$A$4:$A$70</c:f>
              <c:strCache>
                <c:ptCount val="23"/>
                <c:pt idx="0">
                  <c:v>ACROSPORT</c:v>
                </c:pt>
                <c:pt idx="1">
                  <c:v>ARTS DU CIRQUE</c:v>
                </c:pt>
                <c:pt idx="2">
                  <c:v>BADMINTON</c:v>
                </c:pt>
                <c:pt idx="3">
                  <c:v>BASKET-BALL</c:v>
                </c:pt>
                <c:pt idx="4">
                  <c:v>BOXE FRANCAISE</c:v>
                </c:pt>
                <c:pt idx="5">
                  <c:v>COURSE D'ORIENTATION</c:v>
                </c:pt>
                <c:pt idx="6">
                  <c:v>COURSE EN DUREE</c:v>
                </c:pt>
                <c:pt idx="7">
                  <c:v>COURSES</c:v>
                </c:pt>
                <c:pt idx="8">
                  <c:v>DANSE(S)</c:v>
                </c:pt>
                <c:pt idx="9">
                  <c:v>ESCALADE</c:v>
                </c:pt>
                <c:pt idx="10">
                  <c:v>FOOTBALL</c:v>
                </c:pt>
                <c:pt idx="11">
                  <c:v>GYMNASTIQUE</c:v>
                </c:pt>
                <c:pt idx="12">
                  <c:v>HANDBALL</c:v>
                </c:pt>
                <c:pt idx="13">
                  <c:v>MUSCULATION</c:v>
                </c:pt>
                <c:pt idx="14">
                  <c:v>NATATION DE VITESSE</c:v>
                </c:pt>
                <c:pt idx="15">
                  <c:v>RUGBY</c:v>
                </c:pt>
                <c:pt idx="16">
                  <c:v>SAUTS</c:v>
                </c:pt>
                <c:pt idx="17">
                  <c:v>SAUVETAGE AQUATIQUE</c:v>
                </c:pt>
                <c:pt idx="18">
                  <c:v>STEP</c:v>
                </c:pt>
                <c:pt idx="19">
                  <c:v>TENNIS DE TABLE</c:v>
                </c:pt>
                <c:pt idx="20">
                  <c:v>VOLLEY-BALL</c:v>
                </c:pt>
                <c:pt idx="21">
                  <c:v>VTT</c:v>
                </c:pt>
                <c:pt idx="22">
                  <c:v>YOGA</c:v>
                </c:pt>
              </c:strCache>
            </c:strRef>
          </c:cat>
          <c:val>
            <c:numRef>
              <c:f>'[EPSNET AVANT HARMO BAC G ET TECH.xls]ecart'!$C$4:$C$70</c:f>
              <c:numCache>
                <c:formatCode>0.0</c:formatCode>
                <c:ptCount val="23"/>
                <c:pt idx="0">
                  <c:v>0.48605483163870034</c:v>
                </c:pt>
                <c:pt idx="1">
                  <c:v>1.3668421052631583</c:v>
                </c:pt>
                <c:pt idx="2">
                  <c:v>-1.9526463421964024</c:v>
                </c:pt>
                <c:pt idx="3">
                  <c:v>-1.8245265125799257</c:v>
                </c:pt>
                <c:pt idx="4">
                  <c:v>-1.7936507936507944</c:v>
                </c:pt>
                <c:pt idx="5">
                  <c:v>-0.75993780147246248</c:v>
                </c:pt>
                <c:pt idx="6">
                  <c:v>-0.2960594904194771</c:v>
                </c:pt>
                <c:pt idx="7">
                  <c:v>-1.3455347521801375</c:v>
                </c:pt>
                <c:pt idx="8">
                  <c:v>2.3761453303387619</c:v>
                </c:pt>
                <c:pt idx="9">
                  <c:v>-0.17180242661255107</c:v>
                </c:pt>
                <c:pt idx="10">
                  <c:v>-4.9333333333333229E-2</c:v>
                </c:pt>
                <c:pt idx="11">
                  <c:v>1.5027337858220218</c:v>
                </c:pt>
                <c:pt idx="12">
                  <c:v>-0.94786816385400208</c:v>
                </c:pt>
                <c:pt idx="13">
                  <c:v>-0.16475726032569149</c:v>
                </c:pt>
                <c:pt idx="14">
                  <c:v>-0.12428676261881577</c:v>
                </c:pt>
                <c:pt idx="15">
                  <c:v>-1.1662071846282434</c:v>
                </c:pt>
                <c:pt idx="16">
                  <c:v>-0.9928491241972548</c:v>
                </c:pt>
                <c:pt idx="17">
                  <c:v>-0.3977126777460267</c:v>
                </c:pt>
                <c:pt idx="18">
                  <c:v>0.8492097087591528</c:v>
                </c:pt>
                <c:pt idx="19">
                  <c:v>-1.9596917861305148</c:v>
                </c:pt>
                <c:pt idx="20">
                  <c:v>-2.2383422378553046</c:v>
                </c:pt>
                <c:pt idx="21">
                  <c:v>0.11800532927293439</c:v>
                </c:pt>
                <c:pt idx="22">
                  <c:v>-0.47261904761904994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7D-4E00-806C-FA0FA844C6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6287007"/>
        <c:axId val="816274527"/>
      </c:barChart>
      <c:catAx>
        <c:axId val="81628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6274527"/>
        <c:crosses val="autoZero"/>
        <c:auto val="1"/>
        <c:lblAlgn val="ctr"/>
        <c:lblOffset val="100"/>
        <c:noMultiLvlLbl val="0"/>
      </c:catAx>
      <c:valAx>
        <c:axId val="8162745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1628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3-4C77-83D5-6095B2E06A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83-4C77-83D5-6095B2E06A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3-4C77-83D5-6095B2E06A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83-4C77-83D5-6095B2E06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PRO.xls]Effectifs par épreuve nationale'!$A$4:$A$70</c:f>
              <c:strCache>
                <c:ptCount val="23"/>
                <c:pt idx="0">
                  <c:v>MUSCULATION</c:v>
                </c:pt>
                <c:pt idx="1">
                  <c:v>BADMINTON SIMPLE</c:v>
                </c:pt>
                <c:pt idx="2">
                  <c:v>COURSE DE DEMI-FOND</c:v>
                </c:pt>
                <c:pt idx="3">
                  <c:v>ESCALADE</c:v>
                </c:pt>
                <c:pt idx="4">
                  <c:v>BASKET-BALL</c:v>
                </c:pt>
                <c:pt idx="5">
                  <c:v>RELAIS VITESSE</c:v>
                </c:pt>
                <c:pt idx="6">
                  <c:v>COURSE EN DUREE</c:v>
                </c:pt>
                <c:pt idx="7">
                  <c:v>VOLLEY-BALL</c:v>
                </c:pt>
                <c:pt idx="8">
                  <c:v>SAUT EN PENTABOND</c:v>
                </c:pt>
                <c:pt idx="9">
                  <c:v>ACROSPORT</c:v>
                </c:pt>
                <c:pt idx="10">
                  <c:v>STEP</c:v>
                </c:pt>
                <c:pt idx="11">
                  <c:v>TENNIS TABLE SIMPLE</c:v>
                </c:pt>
                <c:pt idx="12">
                  <c:v>COURSE D'ORIENTATION</c:v>
                </c:pt>
                <c:pt idx="13">
                  <c:v>DANSE</c:v>
                </c:pt>
                <c:pt idx="14">
                  <c:v>NATATION</c:v>
                </c:pt>
                <c:pt idx="15">
                  <c:v>HANDBALL</c:v>
                </c:pt>
                <c:pt idx="16">
                  <c:v>FOOTBALL</c:v>
                </c:pt>
                <c:pt idx="17">
                  <c:v>LANCER DU JAVELOT</c:v>
                </c:pt>
                <c:pt idx="18">
                  <c:v>SAUVETAGE</c:v>
                </c:pt>
                <c:pt idx="19">
                  <c:v>GYMNASTIQUE</c:v>
                </c:pt>
                <c:pt idx="20">
                  <c:v>RUGBY</c:v>
                </c:pt>
                <c:pt idx="21">
                  <c:v>JUDO</c:v>
                </c:pt>
                <c:pt idx="22">
                  <c:v>SAVATE BOXE FRANCAISE</c:v>
                </c:pt>
              </c:strCache>
            </c:strRef>
          </c:cat>
          <c:val>
            <c:numRef>
              <c:f>'[EPSNET AVANT HARMO BAC PRO.xls]Effectifs par épreuve nationale'!$B$4:$B$70</c:f>
              <c:numCache>
                <c:formatCode>0.0%</c:formatCode>
                <c:ptCount val="23"/>
                <c:pt idx="0">
                  <c:v>0.50955056179775282</c:v>
                </c:pt>
                <c:pt idx="1">
                  <c:v>0.3146067415730337</c:v>
                </c:pt>
                <c:pt idx="2">
                  <c:v>0.30561797752808989</c:v>
                </c:pt>
                <c:pt idx="3">
                  <c:v>0.25617977528089886</c:v>
                </c:pt>
                <c:pt idx="4">
                  <c:v>0.1544943820224719</c:v>
                </c:pt>
                <c:pt idx="5">
                  <c:v>0.12808988764044943</c:v>
                </c:pt>
                <c:pt idx="6">
                  <c:v>0.12752808988764044</c:v>
                </c:pt>
                <c:pt idx="7">
                  <c:v>0.1</c:v>
                </c:pt>
                <c:pt idx="8">
                  <c:v>9.2134831460674152E-2</c:v>
                </c:pt>
                <c:pt idx="9">
                  <c:v>8.4831460674157297E-2</c:v>
                </c:pt>
                <c:pt idx="10">
                  <c:v>7.6404494382022473E-2</c:v>
                </c:pt>
                <c:pt idx="11">
                  <c:v>7.528089887640449E-2</c:v>
                </c:pt>
                <c:pt idx="12">
                  <c:v>7.4719101123595505E-2</c:v>
                </c:pt>
                <c:pt idx="13">
                  <c:v>7.0786516853932585E-2</c:v>
                </c:pt>
                <c:pt idx="14">
                  <c:v>2.359550561797753E-2</c:v>
                </c:pt>
                <c:pt idx="15">
                  <c:v>2.3033707865168538E-2</c:v>
                </c:pt>
                <c:pt idx="16">
                  <c:v>2.1910112359550562E-2</c:v>
                </c:pt>
                <c:pt idx="17">
                  <c:v>1.7977528089887642E-2</c:v>
                </c:pt>
                <c:pt idx="18">
                  <c:v>1.2921348314606741E-2</c:v>
                </c:pt>
                <c:pt idx="19">
                  <c:v>4.4943820224719105E-3</c:v>
                </c:pt>
                <c:pt idx="20">
                  <c:v>4.4943820224719105E-3</c:v>
                </c:pt>
                <c:pt idx="21">
                  <c:v>3.9325842696629216E-3</c:v>
                </c:pt>
                <c:pt idx="22">
                  <c:v>5.6179775280898881E-4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3-4C77-83D5-6095B2E06A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5538751"/>
        <c:axId val="225548351"/>
      </c:barChart>
      <c:catAx>
        <c:axId val="22553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548351"/>
        <c:crosses val="autoZero"/>
        <c:auto val="1"/>
        <c:lblAlgn val="ctr"/>
        <c:lblOffset val="100"/>
        <c:noMultiLvlLbl val="0"/>
      </c:catAx>
      <c:valAx>
        <c:axId val="22554835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5538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0288503904803E-2"/>
          <c:y val="7.407407407407407E-2"/>
          <c:w val="0.9251835927759543"/>
          <c:h val="0.49841571886847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E-411D-B471-8ACAA87508C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1E-411D-B471-8ACAA87508C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E-411D-B471-8ACAA87508C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E-411D-B471-8ACAA8750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PRO.xls]Moyenne par épreuve nationale o'!$A$4:$A$70</c:f>
              <c:strCache>
                <c:ptCount val="23"/>
                <c:pt idx="0">
                  <c:v>TENNIS TABLE SIMPLE</c:v>
                </c:pt>
                <c:pt idx="1">
                  <c:v>SAUVETAGE</c:v>
                </c:pt>
                <c:pt idx="2">
                  <c:v>HANDBALL</c:v>
                </c:pt>
                <c:pt idx="3">
                  <c:v>COURSE DE DEMI-FOND</c:v>
                </c:pt>
                <c:pt idx="4">
                  <c:v>LANCER DU JAVELOT</c:v>
                </c:pt>
                <c:pt idx="5">
                  <c:v>VOLLEY-BALL</c:v>
                </c:pt>
                <c:pt idx="6">
                  <c:v>RELAIS VITESSE</c:v>
                </c:pt>
                <c:pt idx="7">
                  <c:v>BASKET-BALL</c:v>
                </c:pt>
                <c:pt idx="8">
                  <c:v>FOOTBALL</c:v>
                </c:pt>
                <c:pt idx="9">
                  <c:v>SAUT EN PENTABOND</c:v>
                </c:pt>
                <c:pt idx="10">
                  <c:v>GYMNASTIQUE</c:v>
                </c:pt>
                <c:pt idx="11">
                  <c:v>BADMINTON SIMPLE</c:v>
                </c:pt>
                <c:pt idx="12">
                  <c:v>ESCALADE</c:v>
                </c:pt>
                <c:pt idx="13">
                  <c:v>NATATION</c:v>
                </c:pt>
                <c:pt idx="14">
                  <c:v>MUSCULATION</c:v>
                </c:pt>
                <c:pt idx="15">
                  <c:v>COURSE D'ORIENTATION</c:v>
                </c:pt>
                <c:pt idx="16">
                  <c:v>COURSE EN DUREE</c:v>
                </c:pt>
                <c:pt idx="17">
                  <c:v>ACROSPORT</c:v>
                </c:pt>
                <c:pt idx="18">
                  <c:v>DANSE</c:v>
                </c:pt>
                <c:pt idx="19">
                  <c:v>STEP</c:v>
                </c:pt>
                <c:pt idx="20">
                  <c:v>JUDO</c:v>
                </c:pt>
                <c:pt idx="21">
                  <c:v>RUGBY</c:v>
                </c:pt>
                <c:pt idx="22">
                  <c:v>SAVATE BOXE FRANCAISE</c:v>
                </c:pt>
              </c:strCache>
            </c:strRef>
          </c:cat>
          <c:val>
            <c:numRef>
              <c:f>'[EPSNET AVANT HARMO BAC PRO.xls]Moyenne par épreuve nationale o'!$C$4:$C$70</c:f>
              <c:numCache>
                <c:formatCode>0.0</c:formatCode>
                <c:ptCount val="23"/>
                <c:pt idx="0">
                  <c:v>11.5</c:v>
                </c:pt>
                <c:pt idx="1">
                  <c:v>11.569565217391306</c:v>
                </c:pt>
                <c:pt idx="2">
                  <c:v>11.682926829268293</c:v>
                </c:pt>
                <c:pt idx="3">
                  <c:v>11.911213235294117</c:v>
                </c:pt>
                <c:pt idx="4">
                  <c:v>11.981250000000001</c:v>
                </c:pt>
                <c:pt idx="5">
                  <c:v>12.439325842696631</c:v>
                </c:pt>
                <c:pt idx="6">
                  <c:v>12.539473684210527</c:v>
                </c:pt>
                <c:pt idx="7">
                  <c:v>12.644363636363636</c:v>
                </c:pt>
                <c:pt idx="8">
                  <c:v>12.679487179487179</c:v>
                </c:pt>
                <c:pt idx="9">
                  <c:v>12.817073170731707</c:v>
                </c:pt>
                <c:pt idx="10">
                  <c:v>13</c:v>
                </c:pt>
                <c:pt idx="11">
                  <c:v>13.148214285714285</c:v>
                </c:pt>
                <c:pt idx="12">
                  <c:v>13.191885964912281</c:v>
                </c:pt>
                <c:pt idx="13">
                  <c:v>13.25</c:v>
                </c:pt>
                <c:pt idx="14">
                  <c:v>13.319514884233739</c:v>
                </c:pt>
                <c:pt idx="15">
                  <c:v>13.37218045112782</c:v>
                </c:pt>
                <c:pt idx="16">
                  <c:v>13.768722466960352</c:v>
                </c:pt>
                <c:pt idx="17">
                  <c:v>14.198675496688741</c:v>
                </c:pt>
                <c:pt idx="18">
                  <c:v>14.957936507936509</c:v>
                </c:pt>
                <c:pt idx="19">
                  <c:v>15.203676470588235</c:v>
                </c:pt>
                <c:pt idx="20">
                  <c:v>15.714285714285714</c:v>
                </c:pt>
                <c:pt idx="21">
                  <c:v>15.8125</c:v>
                </c:pt>
                <c:pt idx="2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E-411D-B471-8ACAA87508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5520031"/>
        <c:axId val="225520511"/>
      </c:barChart>
      <c:catAx>
        <c:axId val="22552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520511"/>
        <c:crosses val="autoZero"/>
        <c:auto val="1"/>
        <c:lblAlgn val="ctr"/>
        <c:lblOffset val="100"/>
        <c:noMultiLvlLbl val="0"/>
      </c:catAx>
      <c:valAx>
        <c:axId val="22552051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552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4EE-4902-A670-DA5CB7BBB98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EE-4902-A670-DA5CB7BBB98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EE-4902-A670-DA5CB7BBB98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4EE-4902-A670-DA5CB7BBB985}"/>
              </c:ext>
            </c:extLst>
          </c:dPt>
          <c:dPt>
            <c:idx val="19"/>
            <c:invertIfNegative val="0"/>
            <c:bubble3D val="0"/>
            <c:spPr>
              <a:solidFill>
                <a:srgbClr val="01C6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E-4902-A670-DA5CB7BBB985}"/>
              </c:ext>
            </c:extLst>
          </c:dPt>
          <c:dPt>
            <c:idx val="20"/>
            <c:invertIfNegative val="0"/>
            <c:bubble3D val="0"/>
            <c:spPr>
              <a:solidFill>
                <a:srgbClr val="01C6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E-4902-A670-DA5CB7BBB9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PRO.xls]Moyenne par épreuve nationale o'!$A$5:$A$71</c:f>
              <c:strCache>
                <c:ptCount val="23"/>
                <c:pt idx="0">
                  <c:v>ACROSPORT</c:v>
                </c:pt>
                <c:pt idx="1">
                  <c:v>SAUVETAGE</c:v>
                </c:pt>
                <c:pt idx="2">
                  <c:v>DANSE</c:v>
                </c:pt>
                <c:pt idx="3">
                  <c:v>COURSE DE DEMI-FOND</c:v>
                </c:pt>
                <c:pt idx="4">
                  <c:v>HANDBALL</c:v>
                </c:pt>
                <c:pt idx="5">
                  <c:v>LANCER DU JAVELOT</c:v>
                </c:pt>
                <c:pt idx="6">
                  <c:v>COURSE EN DUREE</c:v>
                </c:pt>
                <c:pt idx="7">
                  <c:v>TENNIS TABLE SIMPLE</c:v>
                </c:pt>
                <c:pt idx="8">
                  <c:v>NATATION</c:v>
                </c:pt>
                <c:pt idx="9">
                  <c:v>SAUT EN PENTABOND</c:v>
                </c:pt>
                <c:pt idx="10">
                  <c:v>STEP</c:v>
                </c:pt>
                <c:pt idx="11">
                  <c:v>SAVATE BOXE FRANCAISE</c:v>
                </c:pt>
                <c:pt idx="12">
                  <c:v>ESCALADE</c:v>
                </c:pt>
                <c:pt idx="13">
                  <c:v>MUSCULATION</c:v>
                </c:pt>
                <c:pt idx="14">
                  <c:v>RELAIS VITESSE</c:v>
                </c:pt>
                <c:pt idx="15">
                  <c:v>VOLLEY-BALL</c:v>
                </c:pt>
                <c:pt idx="16">
                  <c:v>COURSE D'ORIENTATION</c:v>
                </c:pt>
                <c:pt idx="17">
                  <c:v>BASKET-BALL</c:v>
                </c:pt>
                <c:pt idx="18">
                  <c:v>BADMINTON SIMPLE</c:v>
                </c:pt>
                <c:pt idx="19">
                  <c:v>RUGBY</c:v>
                </c:pt>
                <c:pt idx="20">
                  <c:v>FOOTBALL</c:v>
                </c:pt>
                <c:pt idx="21">
                  <c:v>GYMNASTIQUE</c:v>
                </c:pt>
                <c:pt idx="22">
                  <c:v>JUDO</c:v>
                </c:pt>
              </c:strCache>
            </c:strRef>
          </c:cat>
          <c:val>
            <c:numRef>
              <c:f>'[EPSNET AVANT HARMO BAC PRO.xls]Moyenne par épreuve nationale o'!$C$5:$C$71</c:f>
              <c:numCache>
                <c:formatCode>0.0</c:formatCode>
                <c:ptCount val="23"/>
                <c:pt idx="0">
                  <c:v>13.18</c:v>
                </c:pt>
                <c:pt idx="1">
                  <c:v>13.291919191919193</c:v>
                </c:pt>
                <c:pt idx="2">
                  <c:v>13.452777777777778</c:v>
                </c:pt>
                <c:pt idx="3">
                  <c:v>13.587899159663868</c:v>
                </c:pt>
                <c:pt idx="4">
                  <c:v>13.613375796178346</c:v>
                </c:pt>
                <c:pt idx="5">
                  <c:v>13.627419354838709</c:v>
                </c:pt>
                <c:pt idx="6">
                  <c:v>13.648258706467663</c:v>
                </c:pt>
                <c:pt idx="7">
                  <c:v>13.818731117824774</c:v>
                </c:pt>
                <c:pt idx="8">
                  <c:v>13.99074074074074</c:v>
                </c:pt>
                <c:pt idx="9">
                  <c:v>14.027683615819218</c:v>
                </c:pt>
                <c:pt idx="10">
                  <c:v>14.080645161290322</c:v>
                </c:pt>
                <c:pt idx="11">
                  <c:v>14.25</c:v>
                </c:pt>
                <c:pt idx="12">
                  <c:v>14.278555304740406</c:v>
                </c:pt>
                <c:pt idx="13">
                  <c:v>14.280904130943107</c:v>
                </c:pt>
                <c:pt idx="14">
                  <c:v>14.323443223443224</c:v>
                </c:pt>
                <c:pt idx="15">
                  <c:v>14.345230769230769</c:v>
                </c:pt>
                <c:pt idx="16">
                  <c:v>14.353174603174603</c:v>
                </c:pt>
                <c:pt idx="17">
                  <c:v>14.409027777777782</c:v>
                </c:pt>
                <c:pt idx="18">
                  <c:v>14.55308176100629</c:v>
                </c:pt>
                <c:pt idx="19">
                  <c:v>14.686170212765957</c:v>
                </c:pt>
                <c:pt idx="20">
                  <c:v>14.700760456273766</c:v>
                </c:pt>
                <c:pt idx="21">
                  <c:v>15.222222222222221</c:v>
                </c:pt>
                <c:pt idx="22">
                  <c:v>15.722222222222221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E-4902-A670-DA5CB7BBB9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5537311"/>
        <c:axId val="225545471"/>
      </c:barChart>
      <c:catAx>
        <c:axId val="22553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545471"/>
        <c:crosses val="autoZero"/>
        <c:auto val="1"/>
        <c:lblAlgn val="ctr"/>
        <c:lblOffset val="100"/>
        <c:noMultiLvlLbl val="0"/>
      </c:catAx>
      <c:valAx>
        <c:axId val="22554547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553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33E-2"/>
          <c:y val="5.0855293573740176E-2"/>
          <c:w val="0.93888888888888888"/>
          <c:h val="0.460677311169437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8-4623-A8B6-16C726800A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08-4623-A8B6-16C726800A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8-4623-A8B6-16C726800A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C08-4623-A8B6-16C726800A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PRO.xls]Effectifs par épreuve nationale'!$A$5:$A$71</c:f>
              <c:strCache>
                <c:ptCount val="23"/>
                <c:pt idx="0">
                  <c:v>MUSCULATION</c:v>
                </c:pt>
                <c:pt idx="1">
                  <c:v>COURSE DE DEMI-FOND</c:v>
                </c:pt>
                <c:pt idx="2">
                  <c:v>ESCALADE</c:v>
                </c:pt>
                <c:pt idx="3">
                  <c:v>BADMINTON SIMPLE</c:v>
                </c:pt>
                <c:pt idx="4">
                  <c:v>COURSE EN DUREE</c:v>
                </c:pt>
                <c:pt idx="5">
                  <c:v>TENNIS TABLE SIMPLE</c:v>
                </c:pt>
                <c:pt idx="6">
                  <c:v>VOLLEY-BALL</c:v>
                </c:pt>
                <c:pt idx="7">
                  <c:v>BASKET-BALL</c:v>
                </c:pt>
                <c:pt idx="8">
                  <c:v>RELAIS VITESSE</c:v>
                </c:pt>
                <c:pt idx="9">
                  <c:v>FOOTBALL</c:v>
                </c:pt>
                <c:pt idx="10">
                  <c:v>COURSE D'ORIENTATION</c:v>
                </c:pt>
                <c:pt idx="11">
                  <c:v>SAUVETAGE</c:v>
                </c:pt>
                <c:pt idx="12">
                  <c:v>SAUT EN PENTABOND</c:v>
                </c:pt>
                <c:pt idx="13">
                  <c:v>HANDBALL</c:v>
                </c:pt>
                <c:pt idx="14">
                  <c:v>RUGBY</c:v>
                </c:pt>
                <c:pt idx="15">
                  <c:v>STEP</c:v>
                </c:pt>
                <c:pt idx="16">
                  <c:v>ACROSPORT</c:v>
                </c:pt>
                <c:pt idx="17">
                  <c:v>LANCER DU JAVELOT</c:v>
                </c:pt>
                <c:pt idx="18">
                  <c:v>NATATION</c:v>
                </c:pt>
                <c:pt idx="19">
                  <c:v>DANSE</c:v>
                </c:pt>
                <c:pt idx="20">
                  <c:v>SAVATE BOXE FRANCAISE</c:v>
                </c:pt>
                <c:pt idx="21">
                  <c:v>GYMNASTIQUE</c:v>
                </c:pt>
                <c:pt idx="22">
                  <c:v>JUDO</c:v>
                </c:pt>
              </c:strCache>
            </c:strRef>
          </c:cat>
          <c:val>
            <c:numRef>
              <c:f>'[EPSNET AVANT HARMO BAC PRO.xls]Effectifs par épreuve nationale'!$B$5:$B$71</c:f>
              <c:numCache>
                <c:formatCode>0.0%</c:formatCode>
                <c:ptCount val="23"/>
                <c:pt idx="0">
                  <c:v>0.48433371083427706</c:v>
                </c:pt>
                <c:pt idx="1">
                  <c:v>0.44922612306530768</c:v>
                </c:pt>
                <c:pt idx="2">
                  <c:v>0.33446583616459041</c:v>
                </c:pt>
                <c:pt idx="3">
                  <c:v>0.30011325028312569</c:v>
                </c:pt>
                <c:pt idx="4">
                  <c:v>0.15175537938844846</c:v>
                </c:pt>
                <c:pt idx="5">
                  <c:v>0.12495281238203096</c:v>
                </c:pt>
                <c:pt idx="6">
                  <c:v>0.1226878067195168</c:v>
                </c:pt>
                <c:pt idx="7">
                  <c:v>0.1087202718006795</c:v>
                </c:pt>
                <c:pt idx="8">
                  <c:v>0.10305775764439411</c:v>
                </c:pt>
                <c:pt idx="9">
                  <c:v>9.9282748206870511E-2</c:v>
                </c:pt>
                <c:pt idx="10">
                  <c:v>9.5130237825594557E-2</c:v>
                </c:pt>
                <c:pt idx="11">
                  <c:v>7.4745186862967161E-2</c:v>
                </c:pt>
                <c:pt idx="12">
                  <c:v>6.6817667044167611E-2</c:v>
                </c:pt>
                <c:pt idx="13">
                  <c:v>5.9267648169120425E-2</c:v>
                </c:pt>
                <c:pt idx="14">
                  <c:v>3.5485088712721782E-2</c:v>
                </c:pt>
                <c:pt idx="15">
                  <c:v>3.5107587768969425E-2</c:v>
                </c:pt>
                <c:pt idx="16">
                  <c:v>3.3975084937712341E-2</c:v>
                </c:pt>
                <c:pt idx="17">
                  <c:v>2.3405058512646282E-2</c:v>
                </c:pt>
                <c:pt idx="18">
                  <c:v>2.0385050962627407E-2</c:v>
                </c:pt>
                <c:pt idx="19">
                  <c:v>1.3590033975084938E-2</c:v>
                </c:pt>
                <c:pt idx="20">
                  <c:v>8.3050207625519068E-3</c:v>
                </c:pt>
                <c:pt idx="21">
                  <c:v>3.3975084937712344E-3</c:v>
                </c:pt>
                <c:pt idx="22">
                  <c:v>3.3975084937712344E-3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8-4623-A8B6-16C726800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5538271"/>
        <c:axId val="225542591"/>
      </c:barChart>
      <c:catAx>
        <c:axId val="2255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542591"/>
        <c:crosses val="autoZero"/>
        <c:auto val="1"/>
        <c:lblAlgn val="ctr"/>
        <c:lblOffset val="100"/>
        <c:noMultiLvlLbl val="0"/>
      </c:catAx>
      <c:valAx>
        <c:axId val="22554259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553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83-4B24-930B-202977A3C469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83-4B24-930B-202977A3C469}"/>
              </c:ext>
            </c:extLst>
          </c:dPt>
          <c:dLbls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83-4B24-930B-202977A3C469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83-4B24-930B-202977A3C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Feuil1!$A$2:$A$33</c:f>
              <c:strCache>
                <c:ptCount val="32"/>
                <c:pt idx="0">
                  <c:v>Corse</c:v>
                </c:pt>
                <c:pt idx="1">
                  <c:v>Strasbourg</c:v>
                </c:pt>
                <c:pt idx="2">
                  <c:v>Grenoble</c:v>
                </c:pt>
                <c:pt idx="3">
                  <c:v>Rennes</c:v>
                </c:pt>
                <c:pt idx="4">
                  <c:v>Toulouse</c:v>
                </c:pt>
                <c:pt idx="5">
                  <c:v>Clermont-Ferrand</c:v>
                </c:pt>
                <c:pt idx="6">
                  <c:v>La réunion</c:v>
                </c:pt>
                <c:pt idx="7">
                  <c:v>Normandie</c:v>
                </c:pt>
                <c:pt idx="8">
                  <c:v>Reims</c:v>
                </c:pt>
                <c:pt idx="9">
                  <c:v>Lille</c:v>
                </c:pt>
                <c:pt idx="10">
                  <c:v>Nancy-Metz</c:v>
                </c:pt>
                <c:pt idx="11">
                  <c:v>Nice</c:v>
                </c:pt>
                <c:pt idx="12">
                  <c:v>Poitiers</c:v>
                </c:pt>
                <c:pt idx="13">
                  <c:v>Polynésie</c:v>
                </c:pt>
                <c:pt idx="14">
                  <c:v>Aix Marseille</c:v>
                </c:pt>
                <c:pt idx="15">
                  <c:v>Amiens</c:v>
                </c:pt>
                <c:pt idx="16">
                  <c:v>Créteil</c:v>
                </c:pt>
                <c:pt idx="17">
                  <c:v>Dijon</c:v>
                </c:pt>
                <c:pt idx="18">
                  <c:v>Guadeloupe</c:v>
                </c:pt>
                <c:pt idx="19">
                  <c:v>Montpellier</c:v>
                </c:pt>
                <c:pt idx="20">
                  <c:v>Moyenne Nationale</c:v>
                </c:pt>
                <c:pt idx="21">
                  <c:v>Nantes</c:v>
                </c:pt>
                <c:pt idx="22">
                  <c:v>Orléans-Tours</c:v>
                </c:pt>
                <c:pt idx="23">
                  <c:v>Besançon</c:v>
                </c:pt>
                <c:pt idx="24">
                  <c:v>Limoges </c:v>
                </c:pt>
                <c:pt idx="25">
                  <c:v>Mayotte</c:v>
                </c:pt>
                <c:pt idx="26">
                  <c:v>Versailles</c:v>
                </c:pt>
                <c:pt idx="27">
                  <c:v>Lyon</c:v>
                </c:pt>
                <c:pt idx="28">
                  <c:v>Bordeaux</c:v>
                </c:pt>
                <c:pt idx="29">
                  <c:v>Nouvelle Calédonie</c:v>
                </c:pt>
                <c:pt idx="30">
                  <c:v>Martinique</c:v>
                </c:pt>
                <c:pt idx="31">
                  <c:v>Paris</c:v>
                </c:pt>
              </c:strCache>
            </c:strRef>
          </c:cat>
          <c:val>
            <c:numRef>
              <c:f>Feuil1!$B$2:$B$33</c:f>
              <c:numCache>
                <c:formatCode>0.0</c:formatCode>
                <c:ptCount val="32"/>
                <c:pt idx="0">
                  <c:v>14.8</c:v>
                </c:pt>
                <c:pt idx="1">
                  <c:v>14.6</c:v>
                </c:pt>
                <c:pt idx="2">
                  <c:v>14.5</c:v>
                </c:pt>
                <c:pt idx="3">
                  <c:v>14.3</c:v>
                </c:pt>
                <c:pt idx="4">
                  <c:v>14.2</c:v>
                </c:pt>
                <c:pt idx="5">
                  <c:v>14.1</c:v>
                </c:pt>
                <c:pt idx="6">
                  <c:v>14.1</c:v>
                </c:pt>
                <c:pt idx="7">
                  <c:v>14.1</c:v>
                </c:pt>
                <c:pt idx="8">
                  <c:v>14.1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13.9</c:v>
                </c:pt>
                <c:pt idx="15">
                  <c:v>13.9</c:v>
                </c:pt>
                <c:pt idx="16">
                  <c:v>13.9</c:v>
                </c:pt>
                <c:pt idx="17">
                  <c:v>13.9</c:v>
                </c:pt>
                <c:pt idx="18">
                  <c:v>13.9</c:v>
                </c:pt>
                <c:pt idx="19">
                  <c:v>13.9</c:v>
                </c:pt>
                <c:pt idx="20">
                  <c:v>13.9</c:v>
                </c:pt>
                <c:pt idx="21">
                  <c:v>13.9</c:v>
                </c:pt>
                <c:pt idx="22">
                  <c:v>13.9</c:v>
                </c:pt>
                <c:pt idx="23">
                  <c:v>13.8</c:v>
                </c:pt>
                <c:pt idx="24">
                  <c:v>13.8</c:v>
                </c:pt>
                <c:pt idx="25">
                  <c:v>13.8</c:v>
                </c:pt>
                <c:pt idx="26">
                  <c:v>13.7</c:v>
                </c:pt>
                <c:pt idx="27">
                  <c:v>13.6</c:v>
                </c:pt>
                <c:pt idx="28">
                  <c:v>13.5</c:v>
                </c:pt>
                <c:pt idx="29">
                  <c:v>13.5</c:v>
                </c:pt>
                <c:pt idx="30">
                  <c:v>13.4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3-4B24-930B-202977A3C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607312"/>
        <c:axId val="311608752"/>
      </c:barChart>
      <c:catAx>
        <c:axId val="31160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311608752"/>
        <c:crosses val="autoZero"/>
        <c:auto val="1"/>
        <c:lblAlgn val="ctr"/>
        <c:lblOffset val="100"/>
        <c:noMultiLvlLbl val="0"/>
      </c:catAx>
      <c:valAx>
        <c:axId val="31160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31160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1944720011699E-2"/>
          <c:y val="3.8294449641667977E-2"/>
          <c:w val="0.94911957678916214"/>
          <c:h val="0.74069343106961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23-4F9F-9DF9-8F78F4852C7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B23-4F9F-9DF9-8F78F4852C76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23-4F9F-9DF9-8F78F4852C7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B23-4F9F-9DF9-8F78F4852C7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23-4F9F-9DF9-8F78F4852C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AVANT HARMO BAC PRO.xls]ecart'!$A$4:$A$70</c:f>
              <c:strCache>
                <c:ptCount val="23"/>
                <c:pt idx="0">
                  <c:v>ACROSPORT</c:v>
                </c:pt>
                <c:pt idx="1">
                  <c:v>BADMINTON SIMPLE</c:v>
                </c:pt>
                <c:pt idx="2">
                  <c:v>BASKET-BALL</c:v>
                </c:pt>
                <c:pt idx="3">
                  <c:v>COURSE D'ORIENTATION</c:v>
                </c:pt>
                <c:pt idx="4">
                  <c:v>COURSE DE DEMI-FOND</c:v>
                </c:pt>
                <c:pt idx="5">
                  <c:v>COURSE EN DUREE</c:v>
                </c:pt>
                <c:pt idx="6">
                  <c:v>DANSE</c:v>
                </c:pt>
                <c:pt idx="7">
                  <c:v>ESCALADE</c:v>
                </c:pt>
                <c:pt idx="8">
                  <c:v>FOOTBALL</c:v>
                </c:pt>
                <c:pt idx="9">
                  <c:v>GYMNASTIQUE</c:v>
                </c:pt>
                <c:pt idx="10">
                  <c:v>HANDBALL</c:v>
                </c:pt>
                <c:pt idx="11">
                  <c:v>JUDO</c:v>
                </c:pt>
                <c:pt idx="12">
                  <c:v>LANCER DU JAVELOT</c:v>
                </c:pt>
                <c:pt idx="13">
                  <c:v>MUSCULATION</c:v>
                </c:pt>
                <c:pt idx="14">
                  <c:v>NATATION</c:v>
                </c:pt>
                <c:pt idx="15">
                  <c:v>RELAIS VITESSE</c:v>
                </c:pt>
                <c:pt idx="16">
                  <c:v>RUGBY</c:v>
                </c:pt>
                <c:pt idx="17">
                  <c:v>SAUT EN PENTABOND</c:v>
                </c:pt>
                <c:pt idx="18">
                  <c:v>SAUVETAGE</c:v>
                </c:pt>
                <c:pt idx="19">
                  <c:v>SAVATE BOXE FRANCAISE</c:v>
                </c:pt>
                <c:pt idx="20">
                  <c:v>STEP</c:v>
                </c:pt>
                <c:pt idx="21">
                  <c:v>TENNIS TABLE SIMPLE</c:v>
                </c:pt>
                <c:pt idx="22">
                  <c:v>VOLLEY-BALL</c:v>
                </c:pt>
              </c:strCache>
            </c:strRef>
          </c:cat>
          <c:val>
            <c:numRef>
              <c:f>'[EPSNET AVANT HARMO BAC PRO.xls]ecart'!$C$4:$C$70</c:f>
              <c:numCache>
                <c:formatCode>0.0</c:formatCode>
                <c:ptCount val="23"/>
                <c:pt idx="0">
                  <c:v>-1.6799999999999997</c:v>
                </c:pt>
                <c:pt idx="1">
                  <c:v>-1.7223539745278877</c:v>
                </c:pt>
                <c:pt idx="2">
                  <c:v>-1.7698509485094842</c:v>
                </c:pt>
                <c:pt idx="3">
                  <c:v>-1.6766859243697514</c:v>
                </c:pt>
                <c:pt idx="4">
                  <c:v>-1.6321257961783449</c:v>
                </c:pt>
                <c:pt idx="5">
                  <c:v>-1.1880935121420784</c:v>
                </c:pt>
                <c:pt idx="6">
                  <c:v>-1.1087850222571358</c:v>
                </c:pt>
                <c:pt idx="7">
                  <c:v>-1.1743674814611378</c:v>
                </c:pt>
                <c:pt idx="8">
                  <c:v>-1.3112535612535616</c:v>
                </c:pt>
                <c:pt idx="9">
                  <c:v>-1.2106104450875108</c:v>
                </c:pt>
                <c:pt idx="10">
                  <c:v>-1.0806451612903221</c:v>
                </c:pt>
                <c:pt idx="11">
                  <c:v>-1.1017857142857146</c:v>
                </c:pt>
                <c:pt idx="12">
                  <c:v>-1.0866693398281253</c:v>
                </c:pt>
                <c:pt idx="13">
                  <c:v>-1.0309041309431066</c:v>
                </c:pt>
                <c:pt idx="14">
                  <c:v>-1.0039283392094855</c:v>
                </c:pt>
                <c:pt idx="15">
                  <c:v>-0.97305031810294906</c:v>
                </c:pt>
                <c:pt idx="16">
                  <c:v>-0.58445213621425118</c:v>
                </c:pt>
                <c:pt idx="17">
                  <c:v>-0.21035228108904036</c:v>
                </c:pt>
                <c:pt idx="18">
                  <c:v>0.40485474693021928</c:v>
                </c:pt>
                <c:pt idx="19">
                  <c:v>0.51750625782227822</c:v>
                </c:pt>
                <c:pt idx="20">
                  <c:v>1.0135252580119474</c:v>
                </c:pt>
                <c:pt idx="21">
                  <c:v>0.59027777777777857</c:v>
                </c:pt>
                <c:pt idx="22">
                  <c:v>0.27777777777777857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3-4F9F-9DF9-8F78F4852C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518591"/>
        <c:axId val="250495551"/>
      </c:barChart>
      <c:catAx>
        <c:axId val="25051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0495551"/>
        <c:crosses val="autoZero"/>
        <c:auto val="1"/>
        <c:lblAlgn val="ctr"/>
        <c:lblOffset val="100"/>
        <c:noMultiLvlLbl val="0"/>
      </c:catAx>
      <c:valAx>
        <c:axId val="25049555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051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2C-436E-B0E1-0E79F76E023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2C-436E-B0E1-0E79F76E023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2C-436E-B0E1-0E79F76E0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STATISTIQUES CAP AVANT HARMO.xls]Effectifs par épreuve nationale'!$A$4:$A$62</c:f>
              <c:strCache>
                <c:ptCount val="20"/>
                <c:pt idx="0">
                  <c:v>MUSCULATION</c:v>
                </c:pt>
                <c:pt idx="1">
                  <c:v>COURSE DE DEMI-FOND</c:v>
                </c:pt>
                <c:pt idx="2">
                  <c:v>BADMINTON SIMPLE</c:v>
                </c:pt>
                <c:pt idx="3">
                  <c:v>COURSE D'ORIENTATION</c:v>
                </c:pt>
                <c:pt idx="4">
                  <c:v>BASKET-BALL</c:v>
                </c:pt>
                <c:pt idx="5">
                  <c:v>TENNIS TABLE SIMPLE</c:v>
                </c:pt>
                <c:pt idx="6">
                  <c:v>SAUT EN PENTABOND</c:v>
                </c:pt>
                <c:pt idx="7">
                  <c:v>COURSE EN DUREE</c:v>
                </c:pt>
                <c:pt idx="8">
                  <c:v>ESCALADE</c:v>
                </c:pt>
                <c:pt idx="9">
                  <c:v>ACROSPORT</c:v>
                </c:pt>
                <c:pt idx="10">
                  <c:v>STEP</c:v>
                </c:pt>
                <c:pt idx="11">
                  <c:v>HANDBALL</c:v>
                </c:pt>
                <c:pt idx="12">
                  <c:v>DANSE</c:v>
                </c:pt>
                <c:pt idx="13">
                  <c:v>VOLLEY-BALL</c:v>
                </c:pt>
                <c:pt idx="14">
                  <c:v>RELAIS VITESSE</c:v>
                </c:pt>
                <c:pt idx="15">
                  <c:v>FOOTBALL</c:v>
                </c:pt>
                <c:pt idx="16">
                  <c:v>RUGBY</c:v>
                </c:pt>
                <c:pt idx="17">
                  <c:v>NATATION</c:v>
                </c:pt>
                <c:pt idx="18">
                  <c:v>SAUVETAGE</c:v>
                </c:pt>
                <c:pt idx="19">
                  <c:v>ARTS DU CIRQUE</c:v>
                </c:pt>
              </c:strCache>
            </c:strRef>
          </c:cat>
          <c:val>
            <c:numRef>
              <c:f>'[EPSNET STATISTIQUES CAP AVANT HARMO.xls]Effectifs par épreuve nationale'!$B$4:$B$62</c:f>
              <c:numCache>
                <c:formatCode>0.0%</c:formatCode>
                <c:ptCount val="20"/>
                <c:pt idx="0">
                  <c:v>0.33887043189368771</c:v>
                </c:pt>
                <c:pt idx="1">
                  <c:v>0.2857142857142857</c:v>
                </c:pt>
                <c:pt idx="2">
                  <c:v>0.2292358803986711</c:v>
                </c:pt>
                <c:pt idx="3">
                  <c:v>0.18936877076411959</c:v>
                </c:pt>
                <c:pt idx="4">
                  <c:v>0.15448504983388706</c:v>
                </c:pt>
                <c:pt idx="5">
                  <c:v>9.8006644518272429E-2</c:v>
                </c:pt>
                <c:pt idx="6">
                  <c:v>7.6411960132890366E-2</c:v>
                </c:pt>
                <c:pt idx="7">
                  <c:v>7.3089700996677748E-2</c:v>
                </c:pt>
                <c:pt idx="8">
                  <c:v>7.3089700996677748E-2</c:v>
                </c:pt>
                <c:pt idx="9">
                  <c:v>5.8139534883720929E-2</c:v>
                </c:pt>
                <c:pt idx="10">
                  <c:v>5.8139534883720929E-2</c:v>
                </c:pt>
                <c:pt idx="11">
                  <c:v>4.817275747508306E-2</c:v>
                </c:pt>
                <c:pt idx="12">
                  <c:v>2.9900332225913623E-2</c:v>
                </c:pt>
                <c:pt idx="13">
                  <c:v>1.6611295681063124E-2</c:v>
                </c:pt>
                <c:pt idx="14">
                  <c:v>1.1627906976744186E-2</c:v>
                </c:pt>
                <c:pt idx="15">
                  <c:v>8.3056478405315621E-3</c:v>
                </c:pt>
                <c:pt idx="16">
                  <c:v>8.3056478405315621E-3</c:v>
                </c:pt>
                <c:pt idx="17">
                  <c:v>6.6445182724252493E-3</c:v>
                </c:pt>
                <c:pt idx="18">
                  <c:v>3.3222591362126247E-3</c:v>
                </c:pt>
                <c:pt idx="19">
                  <c:v>1.6611295681063123E-3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C-436E-B0E1-0E79F76E02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499231"/>
        <c:axId val="280504511"/>
      </c:barChart>
      <c:catAx>
        <c:axId val="28049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504511"/>
        <c:crosses val="autoZero"/>
        <c:auto val="1"/>
        <c:lblAlgn val="ctr"/>
        <c:lblOffset val="100"/>
        <c:noMultiLvlLbl val="0"/>
      </c:catAx>
      <c:valAx>
        <c:axId val="2805045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049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B-4460-B9A2-3C346F160BF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9B-4460-B9A2-3C346F160BF1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B-4460-B9A2-3C346F160B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STATISTIQUES CAP AVANT HARMO.xls]Moyenne par épreuve nationale o'!$A$4:$A$62</c:f>
              <c:strCache>
                <c:ptCount val="20"/>
                <c:pt idx="0">
                  <c:v>NATATION</c:v>
                </c:pt>
                <c:pt idx="1">
                  <c:v>FOOTBALL</c:v>
                </c:pt>
                <c:pt idx="2">
                  <c:v>COURSE EN DUREE</c:v>
                </c:pt>
                <c:pt idx="3">
                  <c:v>BADMINTON SIMPLE</c:v>
                </c:pt>
                <c:pt idx="4">
                  <c:v>ACROSPORT</c:v>
                </c:pt>
                <c:pt idx="5">
                  <c:v>COURSE DE DEMI-FOND</c:v>
                </c:pt>
                <c:pt idx="6">
                  <c:v>STEP</c:v>
                </c:pt>
                <c:pt idx="7">
                  <c:v>ESCALADE</c:v>
                </c:pt>
                <c:pt idx="8">
                  <c:v>BASKET-BALL</c:v>
                </c:pt>
                <c:pt idx="9">
                  <c:v>SAUT EN PENTABOND</c:v>
                </c:pt>
                <c:pt idx="10">
                  <c:v>MUSCULATION</c:v>
                </c:pt>
                <c:pt idx="11">
                  <c:v>TENNIS TABLE SIMPLE</c:v>
                </c:pt>
                <c:pt idx="12">
                  <c:v>DANSE</c:v>
                </c:pt>
                <c:pt idx="13">
                  <c:v>COURSE D'ORIENTATION</c:v>
                </c:pt>
                <c:pt idx="14">
                  <c:v>HANDBALL</c:v>
                </c:pt>
                <c:pt idx="15">
                  <c:v>VOLLEY-BALL</c:v>
                </c:pt>
                <c:pt idx="16">
                  <c:v>RUGBY</c:v>
                </c:pt>
                <c:pt idx="17">
                  <c:v>RELAIS VITESSE</c:v>
                </c:pt>
                <c:pt idx="18">
                  <c:v>ARTS DU CIRQUE</c:v>
                </c:pt>
                <c:pt idx="19">
                  <c:v>SAUVETAGE</c:v>
                </c:pt>
              </c:strCache>
            </c:strRef>
          </c:cat>
          <c:val>
            <c:numRef>
              <c:f>'[EPSNET STATISTIQUES CAP AVANT HARMO.xls]Moyenne par épreuve nationale o'!$C$4:$C$62</c:f>
              <c:numCache>
                <c:formatCode>0.0</c:formatCode>
                <c:ptCount val="20"/>
                <c:pt idx="0">
                  <c:v>9.25</c:v>
                </c:pt>
                <c:pt idx="1">
                  <c:v>11.3</c:v>
                </c:pt>
                <c:pt idx="2">
                  <c:v>11.568181818181818</c:v>
                </c:pt>
                <c:pt idx="3">
                  <c:v>11.891304347826088</c:v>
                </c:pt>
                <c:pt idx="4">
                  <c:v>12.014285714285714</c:v>
                </c:pt>
                <c:pt idx="5">
                  <c:v>12.140697674418604</c:v>
                </c:pt>
                <c:pt idx="6">
                  <c:v>12.294285714285715</c:v>
                </c:pt>
                <c:pt idx="7">
                  <c:v>12.329545454545455</c:v>
                </c:pt>
                <c:pt idx="8">
                  <c:v>12.544086021505375</c:v>
                </c:pt>
                <c:pt idx="9">
                  <c:v>12.921739130434782</c:v>
                </c:pt>
                <c:pt idx="10">
                  <c:v>13.049019607843137</c:v>
                </c:pt>
                <c:pt idx="11">
                  <c:v>13.067796610169491</c:v>
                </c:pt>
                <c:pt idx="12">
                  <c:v>13.333333333333334</c:v>
                </c:pt>
                <c:pt idx="13">
                  <c:v>13.37719298245614</c:v>
                </c:pt>
                <c:pt idx="14">
                  <c:v>13.396551724137931</c:v>
                </c:pt>
                <c:pt idx="15">
                  <c:v>13.6</c:v>
                </c:pt>
                <c:pt idx="16">
                  <c:v>13.7</c:v>
                </c:pt>
                <c:pt idx="17">
                  <c:v>13.785714285714286</c:v>
                </c:pt>
                <c:pt idx="18">
                  <c:v>14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B-4460-B9A2-3C346F160B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516031"/>
        <c:axId val="280516991"/>
      </c:barChart>
      <c:catAx>
        <c:axId val="28051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516991"/>
        <c:crosses val="autoZero"/>
        <c:auto val="1"/>
        <c:lblAlgn val="ctr"/>
        <c:lblOffset val="100"/>
        <c:noMultiLvlLbl val="0"/>
      </c:catAx>
      <c:valAx>
        <c:axId val="28051699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8051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7-4D66-8D95-45B3B0FEF63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27-4D66-8D95-45B3B0FEF63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7-4D66-8D95-45B3B0FEF6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STATISTIQUES CAP AVANT HARMO.xls]Effectifs par épreuve nationale'!$A$5:$A$63</c:f>
              <c:strCache>
                <c:ptCount val="20"/>
                <c:pt idx="0">
                  <c:v>COURSE DE DEMI-FOND</c:v>
                </c:pt>
                <c:pt idx="1">
                  <c:v>BASKET-BALL</c:v>
                </c:pt>
                <c:pt idx="2">
                  <c:v>COURSE D'ORIENTATION</c:v>
                </c:pt>
                <c:pt idx="3">
                  <c:v>VOLLEY-BALL</c:v>
                </c:pt>
                <c:pt idx="4">
                  <c:v>MUSCULATION</c:v>
                </c:pt>
                <c:pt idx="5">
                  <c:v>BADMINTON SIMPLE</c:v>
                </c:pt>
                <c:pt idx="6">
                  <c:v>TENNIS TABLE SIMPLE</c:v>
                </c:pt>
                <c:pt idx="7">
                  <c:v>FOOTBALL</c:v>
                </c:pt>
                <c:pt idx="8">
                  <c:v>ESCALADE</c:v>
                </c:pt>
                <c:pt idx="9">
                  <c:v>COURSE EN DUREE</c:v>
                </c:pt>
                <c:pt idx="10">
                  <c:v>SAUT EN PENTABOND</c:v>
                </c:pt>
                <c:pt idx="11">
                  <c:v>RELAIS VITESSE</c:v>
                </c:pt>
                <c:pt idx="12">
                  <c:v>HANDBALL</c:v>
                </c:pt>
                <c:pt idx="13">
                  <c:v>RUGBY</c:v>
                </c:pt>
                <c:pt idx="14">
                  <c:v>SAUVETAGE</c:v>
                </c:pt>
                <c:pt idx="15">
                  <c:v>ACROSPORT</c:v>
                </c:pt>
                <c:pt idx="16">
                  <c:v>NATATION</c:v>
                </c:pt>
                <c:pt idx="17">
                  <c:v>SAVATE BOXE FRANCAISE</c:v>
                </c:pt>
                <c:pt idx="18">
                  <c:v>ARTS DU CIRQUE</c:v>
                </c:pt>
                <c:pt idx="19">
                  <c:v>STEP</c:v>
                </c:pt>
              </c:strCache>
            </c:strRef>
          </c:cat>
          <c:val>
            <c:numRef>
              <c:f>'[EPSNET STATISTIQUES CAP AVANT HARMO.xls]Effectifs par épreuve nationale'!$B$5:$B$63</c:f>
              <c:numCache>
                <c:formatCode>0.0%</c:formatCode>
                <c:ptCount val="20"/>
                <c:pt idx="0">
                  <c:v>0.49120603015075376</c:v>
                </c:pt>
                <c:pt idx="1">
                  <c:v>0.24183417085427136</c:v>
                </c:pt>
                <c:pt idx="2">
                  <c:v>0.24183417085427136</c:v>
                </c:pt>
                <c:pt idx="3">
                  <c:v>0.20414572864321609</c:v>
                </c:pt>
                <c:pt idx="4">
                  <c:v>0.20163316582914573</c:v>
                </c:pt>
                <c:pt idx="5">
                  <c:v>0.12185929648241206</c:v>
                </c:pt>
                <c:pt idx="6">
                  <c:v>9.6733668341708545E-2</c:v>
                </c:pt>
                <c:pt idx="7">
                  <c:v>6.407035175879397E-2</c:v>
                </c:pt>
                <c:pt idx="8">
                  <c:v>6.2185929648241205E-2</c:v>
                </c:pt>
                <c:pt idx="9">
                  <c:v>4.0201005025125629E-2</c:v>
                </c:pt>
                <c:pt idx="10">
                  <c:v>3.2663316582914576E-2</c:v>
                </c:pt>
                <c:pt idx="11">
                  <c:v>3.1407035175879394E-2</c:v>
                </c:pt>
                <c:pt idx="12">
                  <c:v>2.8894472361809045E-2</c:v>
                </c:pt>
                <c:pt idx="13">
                  <c:v>1.8216080402010049E-2</c:v>
                </c:pt>
                <c:pt idx="14">
                  <c:v>1.7587939698492462E-2</c:v>
                </c:pt>
                <c:pt idx="15">
                  <c:v>1.3190954773869347E-2</c:v>
                </c:pt>
                <c:pt idx="16">
                  <c:v>1.3190954773869347E-2</c:v>
                </c:pt>
                <c:pt idx="17">
                  <c:v>6.9095477386934678E-3</c:v>
                </c:pt>
                <c:pt idx="18">
                  <c:v>2.5125628140703518E-3</c:v>
                </c:pt>
                <c:pt idx="19">
                  <c:v>6.2814070351758795E-4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7-4D66-8D95-45B3B0FEF6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505471"/>
        <c:axId val="280502591"/>
      </c:barChart>
      <c:catAx>
        <c:axId val="28050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502591"/>
        <c:crosses val="autoZero"/>
        <c:auto val="1"/>
        <c:lblAlgn val="ctr"/>
        <c:lblOffset val="100"/>
        <c:noMultiLvlLbl val="0"/>
      </c:catAx>
      <c:valAx>
        <c:axId val="28050259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050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B-4494-9301-9A75546C5333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2B-4494-9301-9A75546C5333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B-4494-9301-9A75546C53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STATISTIQUES CAP AVANT HARMO.xls]Moyenne par épreuve nationale o'!$A$5:$A$63</c:f>
              <c:strCache>
                <c:ptCount val="20"/>
                <c:pt idx="0">
                  <c:v>VOLLEY-BALL</c:v>
                </c:pt>
                <c:pt idx="1">
                  <c:v>COURSE DE DEMI-FOND</c:v>
                </c:pt>
                <c:pt idx="2">
                  <c:v>SAVATE BOXE FRANCAISE</c:v>
                </c:pt>
                <c:pt idx="3">
                  <c:v>RELAIS VITESSE</c:v>
                </c:pt>
                <c:pt idx="4">
                  <c:v>COURSE EN DUREE</c:v>
                </c:pt>
                <c:pt idx="5">
                  <c:v>FOOTBALL</c:v>
                </c:pt>
                <c:pt idx="6">
                  <c:v>SAUVETAGE</c:v>
                </c:pt>
                <c:pt idx="7">
                  <c:v>ACROSPORT</c:v>
                </c:pt>
                <c:pt idx="8">
                  <c:v>BASKET-BALL</c:v>
                </c:pt>
                <c:pt idx="9">
                  <c:v>COURSE D'ORIENTATION</c:v>
                </c:pt>
                <c:pt idx="10">
                  <c:v>HANDBALL</c:v>
                </c:pt>
                <c:pt idx="11">
                  <c:v>SAUT EN PENTABOND</c:v>
                </c:pt>
                <c:pt idx="12">
                  <c:v>RUGBY</c:v>
                </c:pt>
                <c:pt idx="13">
                  <c:v>ARTS DU CIRQUE</c:v>
                </c:pt>
                <c:pt idx="14">
                  <c:v>ESCALADE</c:v>
                </c:pt>
                <c:pt idx="15">
                  <c:v>MUSCULATION</c:v>
                </c:pt>
                <c:pt idx="16">
                  <c:v>BADMINTON SIMPLE</c:v>
                </c:pt>
                <c:pt idx="17">
                  <c:v>STEP</c:v>
                </c:pt>
                <c:pt idx="18">
                  <c:v>TENNIS TABLE SIMPLE</c:v>
                </c:pt>
                <c:pt idx="19">
                  <c:v>NATATION</c:v>
                </c:pt>
              </c:strCache>
            </c:strRef>
          </c:cat>
          <c:val>
            <c:numRef>
              <c:f>'[EPSNET STATISTIQUES CAP AVANT HARMO.xls]Moyenne par épreuve nationale o'!$C$5:$C$63</c:f>
              <c:numCache>
                <c:formatCode>0.0</c:formatCode>
                <c:ptCount val="20"/>
                <c:pt idx="0">
                  <c:v>10.8</c:v>
                </c:pt>
                <c:pt idx="1">
                  <c:v>12.316624040920717</c:v>
                </c:pt>
                <c:pt idx="2">
                  <c:v>12.363636363636363</c:v>
                </c:pt>
                <c:pt idx="3">
                  <c:v>12.48</c:v>
                </c:pt>
                <c:pt idx="4">
                  <c:v>12.65625</c:v>
                </c:pt>
                <c:pt idx="5">
                  <c:v>12.740196078431373</c:v>
                </c:pt>
                <c:pt idx="6">
                  <c:v>12.892857142857142</c:v>
                </c:pt>
                <c:pt idx="7">
                  <c:v>13.023809523809524</c:v>
                </c:pt>
                <c:pt idx="8">
                  <c:v>13.16831168831169</c:v>
                </c:pt>
                <c:pt idx="9">
                  <c:v>13.21948051948052</c:v>
                </c:pt>
                <c:pt idx="10">
                  <c:v>13.271739130434783</c:v>
                </c:pt>
                <c:pt idx="11">
                  <c:v>13.311538461538463</c:v>
                </c:pt>
                <c:pt idx="12">
                  <c:v>13.517241379310345</c:v>
                </c:pt>
                <c:pt idx="13">
                  <c:v>13.75</c:v>
                </c:pt>
                <c:pt idx="14">
                  <c:v>13.885858585858585</c:v>
                </c:pt>
                <c:pt idx="15">
                  <c:v>13.966355140186918</c:v>
                </c:pt>
                <c:pt idx="16">
                  <c:v>13.980927835051547</c:v>
                </c:pt>
                <c:pt idx="17">
                  <c:v>14</c:v>
                </c:pt>
                <c:pt idx="18">
                  <c:v>14.025974025974026</c:v>
                </c:pt>
                <c:pt idx="19">
                  <c:v>14.785714285714286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B-4494-9301-9A75546C53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501151"/>
        <c:axId val="280500671"/>
      </c:barChart>
      <c:catAx>
        <c:axId val="28050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500671"/>
        <c:crosses val="autoZero"/>
        <c:auto val="1"/>
        <c:lblAlgn val="ctr"/>
        <c:lblOffset val="100"/>
        <c:noMultiLvlLbl val="0"/>
      </c:catAx>
      <c:valAx>
        <c:axId val="28050067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8050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E5-4D99-ACF5-138132DDF81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5-4D99-ACF5-138132DDF8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'[EPSNET STATISTIQUES CAP AVANT HARMO.xls]ecart'!$A$4:$A$61</c:f>
              <c:strCache>
                <c:ptCount val="20"/>
                <c:pt idx="0">
                  <c:v>ACROSPORT</c:v>
                </c:pt>
                <c:pt idx="1">
                  <c:v>ARTS DU CIRQUE</c:v>
                </c:pt>
                <c:pt idx="2">
                  <c:v>BADMINTON SIMPLE</c:v>
                </c:pt>
                <c:pt idx="3">
                  <c:v>BASKET-BALL</c:v>
                </c:pt>
                <c:pt idx="4">
                  <c:v>COURSE D'ORIENTATION</c:v>
                </c:pt>
                <c:pt idx="5">
                  <c:v>COURSE DE DEMI-FOND</c:v>
                </c:pt>
                <c:pt idx="6">
                  <c:v>COURSE EN DUREE</c:v>
                </c:pt>
                <c:pt idx="8">
                  <c:v>ESCALADE</c:v>
                </c:pt>
                <c:pt idx="9">
                  <c:v>FOOTBALL</c:v>
                </c:pt>
                <c:pt idx="10">
                  <c:v>HANDBALL</c:v>
                </c:pt>
                <c:pt idx="11">
                  <c:v>MUSCULATION</c:v>
                </c:pt>
                <c:pt idx="12">
                  <c:v>NATATION</c:v>
                </c:pt>
                <c:pt idx="13">
                  <c:v>RELAIS VITESSE</c:v>
                </c:pt>
                <c:pt idx="14">
                  <c:v>RUGBY</c:v>
                </c:pt>
                <c:pt idx="15">
                  <c:v>SAUT EN PENTABOND</c:v>
                </c:pt>
                <c:pt idx="16">
                  <c:v>SAUVETAGE</c:v>
                </c:pt>
                <c:pt idx="17">
                  <c:v>STEP</c:v>
                </c:pt>
                <c:pt idx="18">
                  <c:v>TENNIS TABLE SIMPLE</c:v>
                </c:pt>
                <c:pt idx="19">
                  <c:v>VOLLEY-BALL</c:v>
                </c:pt>
              </c:strCache>
            </c:strRef>
          </c:cat>
          <c:val>
            <c:numRef>
              <c:f>'[EPSNET STATISTIQUES CAP AVANT HARMO.xls]ecart'!$C$4:$C$61</c:f>
              <c:numCache>
                <c:formatCode>0.0</c:formatCode>
                <c:ptCount val="20"/>
                <c:pt idx="0">
                  <c:v>-1.5500000000000007</c:v>
                </c:pt>
                <c:pt idx="1">
                  <c:v>-1.0166240409207159</c:v>
                </c:pt>
                <c:pt idx="2">
                  <c:v>-0.79545454545454497</c:v>
                </c:pt>
                <c:pt idx="3">
                  <c:v>-0.58869565217391262</c:v>
                </c:pt>
                <c:pt idx="4">
                  <c:v>-0.64196428571428577</c:v>
                </c:pt>
                <c:pt idx="5">
                  <c:v>-0.59949840401276866</c:v>
                </c:pt>
                <c:pt idx="6">
                  <c:v>-0.59857142857142698</c:v>
                </c:pt>
                <c:pt idx="8">
                  <c:v>-0.4797235023041484</c:v>
                </c:pt>
                <c:pt idx="9">
                  <c:v>-0.24657255787690779</c:v>
                </c:pt>
                <c:pt idx="10">
                  <c:v>-0.17046091163738275</c:v>
                </c:pt>
                <c:pt idx="11">
                  <c:v>-0.2039425202652918</c:v>
                </c:pt>
                <c:pt idx="12">
                  <c:v>2.1794871794870829E-2</c:v>
                </c:pt>
                <c:pt idx="13">
                  <c:v>-0.14004839685420478</c:v>
                </c:pt>
                <c:pt idx="14">
                  <c:v>-0.35344827586206939</c:v>
                </c:pt>
                <c:pt idx="15">
                  <c:v>-0.28585858585858581</c:v>
                </c:pt>
                <c:pt idx="16">
                  <c:v>-0.26635514018691886</c:v>
                </c:pt>
                <c:pt idx="17">
                  <c:v>-0.21428571428571352</c:v>
                </c:pt>
                <c:pt idx="18">
                  <c:v>-2.5974025974026205E-2</c:v>
                </c:pt>
                <c:pt idx="19">
                  <c:v>0.21428571428571352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4D99-ACF5-138132DDF8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521791"/>
        <c:axId val="280522271"/>
      </c:barChart>
      <c:catAx>
        <c:axId val="28052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522271"/>
        <c:crosses val="autoZero"/>
        <c:auto val="1"/>
        <c:lblAlgn val="ctr"/>
        <c:lblOffset val="100"/>
        <c:noMultiLvlLbl val="0"/>
      </c:catAx>
      <c:valAx>
        <c:axId val="28052227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8052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93823852006379E-3"/>
          <c:y val="0.21660623619126293"/>
          <c:w val="1"/>
          <c:h val="0.45599177418160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 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97-430E-B527-AD001D1A02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Bac G et T AVANT HARMO</c:v>
                </c:pt>
                <c:pt idx="1">
                  <c:v>Bac Pro AVANT HARMO</c:v>
                </c:pt>
                <c:pt idx="2">
                  <c:v>CAP AVANT HARMO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14.7</c:v>
                </c:pt>
                <c:pt idx="1">
                  <c:v>13.7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D-4A6E-B310-8156643B75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006532808"/>
        <c:axId val="1006528872"/>
      </c:barChart>
      <c:catAx>
        <c:axId val="100653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006528872"/>
        <c:crosses val="autoZero"/>
        <c:auto val="1"/>
        <c:lblAlgn val="ctr"/>
        <c:lblOffset val="100"/>
        <c:noMultiLvlLbl val="0"/>
      </c:catAx>
      <c:valAx>
        <c:axId val="1006528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53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75054532988123E-2"/>
          <c:y val="3.1028266421413004E-2"/>
          <c:w val="0.94982494546701191"/>
          <c:h val="0.7094857725576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ECART F - 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Bac G et T</c:v>
                </c:pt>
                <c:pt idx="1">
                  <c:v>Bac Pro</c:v>
                </c:pt>
                <c:pt idx="2">
                  <c:v>CAP BEP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-0.8</c:v>
                </c:pt>
                <c:pt idx="1">
                  <c:v>-1</c:v>
                </c:pt>
                <c:pt idx="2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C-4D50-8F6C-67095D1D86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006532808"/>
        <c:axId val="1006528872"/>
      </c:barChart>
      <c:catAx>
        <c:axId val="100653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006528872"/>
        <c:crosses val="autoZero"/>
        <c:auto val="1"/>
        <c:lblAlgn val="ctr"/>
        <c:lblOffset val="100"/>
        <c:noMultiLvlLbl val="0"/>
      </c:catAx>
      <c:valAx>
        <c:axId val="1006528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53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Elèves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8-4DFB-89B9-D4077B2FFC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08-4DFB-89B9-D4077B2FFC43}"/>
              </c:ext>
            </c:extLst>
          </c:dPt>
          <c:dLbls>
            <c:dLbl>
              <c:idx val="0"/>
              <c:layout>
                <c:manualLayout>
                  <c:x val="0.15917388909879773"/>
                  <c:y val="-1.8358971897573736E-3"/>
                </c:manualLayout>
              </c:layout>
              <c:tx>
                <c:rich>
                  <a:bodyPr/>
                  <a:lstStyle/>
                  <a:p>
                    <a:fld id="{DBE07775-D714-4725-AA75-9CCD99B81A6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D5881DA-A213-4D70-A5D7-6B55312053BE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08-4DFB-89B9-D4077B2FFC43}"/>
                </c:ext>
              </c:extLst>
            </c:dLbl>
            <c:dLbl>
              <c:idx val="1"/>
              <c:layout>
                <c:manualLayout>
                  <c:x val="-0.10034708588603429"/>
                  <c:y val="0"/>
                </c:manualLayout>
              </c:layout>
              <c:tx>
                <c:rich>
                  <a:bodyPr/>
                  <a:lstStyle/>
                  <a:p>
                    <a:fld id="{E1B158A2-EAE3-414A-8FBA-AB590E1976C5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295212A3-F0E6-49E7-99A8-184D220A0542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388239273836"/>
                      <c:h val="0.26122736418511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08-4DFB-89B9-D4077B2FF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0.90300000000000002</c:v>
                </c:pt>
                <c:pt idx="1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8-4DFB-89B9-D4077B2FFC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5A5D4">
        <a:alpha val="67000"/>
      </a:srgb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Elèves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8-4AAF-BBCC-EF4230D7A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8-4AAF-BBCC-EF4230D7A923}"/>
              </c:ext>
            </c:extLst>
          </c:dPt>
          <c:dLbls>
            <c:dLbl>
              <c:idx val="0"/>
              <c:layout>
                <c:manualLayout>
                  <c:x val="0.36895339805892063"/>
                  <c:y val="-2.9611145131659522E-2"/>
                </c:manualLayout>
              </c:layout>
              <c:tx>
                <c:rich>
                  <a:bodyPr/>
                  <a:lstStyle/>
                  <a:p>
                    <a:fld id="{DBE07775-D714-4725-AA75-9CCD99B81A6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D5881DA-A213-4D70-A5D7-6B55312053BE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8-4AAF-BBCC-EF4230D7A923}"/>
                </c:ext>
              </c:extLst>
            </c:dLbl>
            <c:dLbl>
              <c:idx val="1"/>
              <c:layout>
                <c:manualLayout>
                  <c:x val="-0.34071937558953153"/>
                  <c:y val="3.3330417286326658E-2"/>
                </c:manualLayout>
              </c:layout>
              <c:tx>
                <c:rich>
                  <a:bodyPr/>
                  <a:lstStyle/>
                  <a:p>
                    <a:fld id="{E1B158A2-EAE3-414A-8FBA-AB590E1976C5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295212A3-F0E6-49E7-99A8-184D220A0542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388239273836"/>
                      <c:h val="0.26122736418511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A8-4AAF-BBCC-EF4230D7A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8-4AAF-BBCC-EF4230D7A9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5A5D4">
        <a:alpha val="67000"/>
      </a:srgb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83-4DD0-8CF6-82FF3FEF3B7B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83-4DD0-8CF6-82FF3FEF3B7B}"/>
              </c:ext>
            </c:extLst>
          </c:dPt>
          <c:dLbls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3-4DD0-8CF6-82FF3FEF3B7B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3-4DD0-8CF6-82FF3FEF3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Feuil1!$A$2:$A$33</c:f>
              <c:strCache>
                <c:ptCount val="32"/>
                <c:pt idx="0">
                  <c:v>Aix Marseille</c:v>
                </c:pt>
                <c:pt idx="1">
                  <c:v>Amiens</c:v>
                </c:pt>
                <c:pt idx="2">
                  <c:v>Besançon</c:v>
                </c:pt>
                <c:pt idx="3">
                  <c:v>Bordeaux</c:v>
                </c:pt>
                <c:pt idx="4">
                  <c:v>Clermont-Ferrand</c:v>
                </c:pt>
                <c:pt idx="5">
                  <c:v>Corse</c:v>
                </c:pt>
                <c:pt idx="6">
                  <c:v>Créteil</c:v>
                </c:pt>
                <c:pt idx="7">
                  <c:v>Dijon</c:v>
                </c:pt>
                <c:pt idx="8">
                  <c:v>Grenoble</c:v>
                </c:pt>
                <c:pt idx="9">
                  <c:v>Guadeloupe</c:v>
                </c:pt>
                <c:pt idx="10">
                  <c:v>La réunion</c:v>
                </c:pt>
                <c:pt idx="11">
                  <c:v>Lille</c:v>
                </c:pt>
                <c:pt idx="12">
                  <c:v>Limoges </c:v>
                </c:pt>
                <c:pt idx="13">
                  <c:v>Lyon</c:v>
                </c:pt>
                <c:pt idx="14">
                  <c:v>Martinique</c:v>
                </c:pt>
                <c:pt idx="15">
                  <c:v>Mayotte</c:v>
                </c:pt>
                <c:pt idx="16">
                  <c:v>Montpellier</c:v>
                </c:pt>
                <c:pt idx="17">
                  <c:v>Moyenne Nationale</c:v>
                </c:pt>
                <c:pt idx="18">
                  <c:v>Nancy-Metz</c:v>
                </c:pt>
                <c:pt idx="19">
                  <c:v>Nantes</c:v>
                </c:pt>
                <c:pt idx="20">
                  <c:v>Nice</c:v>
                </c:pt>
                <c:pt idx="21">
                  <c:v>Normandie</c:v>
                </c:pt>
                <c:pt idx="22">
                  <c:v>Nouvelle Calédonie</c:v>
                </c:pt>
                <c:pt idx="23">
                  <c:v>Orléans-Tours</c:v>
                </c:pt>
                <c:pt idx="24">
                  <c:v>Paris</c:v>
                </c:pt>
                <c:pt idx="25">
                  <c:v>Poitiers</c:v>
                </c:pt>
                <c:pt idx="26">
                  <c:v>Polynésie</c:v>
                </c:pt>
                <c:pt idx="27">
                  <c:v>Reims</c:v>
                </c:pt>
                <c:pt idx="28">
                  <c:v>Rennes</c:v>
                </c:pt>
                <c:pt idx="29">
                  <c:v>Strasbourg</c:v>
                </c:pt>
                <c:pt idx="30">
                  <c:v>Toulouse</c:v>
                </c:pt>
                <c:pt idx="31">
                  <c:v>Versailles</c:v>
                </c:pt>
              </c:strCache>
            </c:strRef>
          </c:cat>
          <c:val>
            <c:numRef>
              <c:f>Feuil1!$B$2:$B$33</c:f>
              <c:numCache>
                <c:formatCode>0.0</c:formatCode>
                <c:ptCount val="32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  <c:pt idx="3">
                  <c:v>13.8</c:v>
                </c:pt>
                <c:pt idx="4">
                  <c:v>13.8</c:v>
                </c:pt>
                <c:pt idx="5">
                  <c:v>14.3</c:v>
                </c:pt>
                <c:pt idx="6">
                  <c:v>13.7</c:v>
                </c:pt>
                <c:pt idx="7">
                  <c:v>13.3</c:v>
                </c:pt>
                <c:pt idx="8">
                  <c:v>13.9</c:v>
                </c:pt>
                <c:pt idx="9">
                  <c:v>13.4</c:v>
                </c:pt>
                <c:pt idx="10">
                  <c:v>13.8</c:v>
                </c:pt>
                <c:pt idx="11">
                  <c:v>13.8</c:v>
                </c:pt>
                <c:pt idx="12">
                  <c:v>14</c:v>
                </c:pt>
                <c:pt idx="13">
                  <c:v>13.6</c:v>
                </c:pt>
                <c:pt idx="14">
                  <c:v>12.8</c:v>
                </c:pt>
                <c:pt idx="15">
                  <c:v>13.7</c:v>
                </c:pt>
                <c:pt idx="16">
                  <c:v>13.9</c:v>
                </c:pt>
                <c:pt idx="17">
                  <c:v>13.7</c:v>
                </c:pt>
                <c:pt idx="18">
                  <c:v>13.9</c:v>
                </c:pt>
                <c:pt idx="19">
                  <c:v>13.8</c:v>
                </c:pt>
                <c:pt idx="20">
                  <c:v>13.4</c:v>
                </c:pt>
                <c:pt idx="21">
                  <c:v>13.6</c:v>
                </c:pt>
                <c:pt idx="22">
                  <c:v>12.6</c:v>
                </c:pt>
                <c:pt idx="23">
                  <c:v>13.6</c:v>
                </c:pt>
                <c:pt idx="24">
                  <c:v>14.4</c:v>
                </c:pt>
                <c:pt idx="26">
                  <c:v>13.6</c:v>
                </c:pt>
                <c:pt idx="27">
                  <c:v>13.5</c:v>
                </c:pt>
                <c:pt idx="28">
                  <c:v>13.8</c:v>
                </c:pt>
                <c:pt idx="29">
                  <c:v>14</c:v>
                </c:pt>
                <c:pt idx="30">
                  <c:v>13.5</c:v>
                </c:pt>
                <c:pt idx="31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3-4DD0-8CF6-82FF3FEF3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757872"/>
        <c:axId val="301756912"/>
      </c:barChart>
      <c:catAx>
        <c:axId val="30175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301756912"/>
        <c:crosses val="autoZero"/>
        <c:auto val="1"/>
        <c:lblAlgn val="ctr"/>
        <c:lblOffset val="100"/>
        <c:noMultiLvlLbl val="0"/>
      </c:catAx>
      <c:valAx>
        <c:axId val="3017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30175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ECRIT</c:v>
                </c:pt>
                <c:pt idx="2">
                  <c:v>PRATIQUE + ORAL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15.1</c:v>
                </c:pt>
                <c:pt idx="1">
                  <c:v>13.7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C-40C8-BAF1-8E72353471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ECRIT</c:v>
                </c:pt>
                <c:pt idx="2">
                  <c:v>PRATIQUE + ORAL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11</c:v>
                </c:pt>
                <c:pt idx="1">
                  <c:v>11.8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C-40C8-BAF1-8E7235347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094351"/>
        <c:axId val="158080431"/>
      </c:barChart>
      <c:catAx>
        <c:axId val="15809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80431"/>
        <c:crosses val="autoZero"/>
        <c:auto val="1"/>
        <c:lblAlgn val="ctr"/>
        <c:lblOffset val="100"/>
        <c:noMultiLvlLbl val="0"/>
      </c:catAx>
      <c:valAx>
        <c:axId val="1580804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09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67000"/>
      </a:schemeClr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Elèves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8-4DFB-89B9-D4077B2FFC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08-4DFB-89B9-D4077B2FFC43}"/>
              </c:ext>
            </c:extLst>
          </c:dPt>
          <c:dLbls>
            <c:dLbl>
              <c:idx val="0"/>
              <c:layout>
                <c:manualLayout>
                  <c:x val="0.15917388909879773"/>
                  <c:y val="-1.8358971897573736E-3"/>
                </c:manualLayout>
              </c:layout>
              <c:tx>
                <c:rich>
                  <a:bodyPr/>
                  <a:lstStyle/>
                  <a:p>
                    <a:fld id="{DBE07775-D714-4725-AA75-9CCD99B81A6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D5881DA-A213-4D70-A5D7-6B55312053BE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08-4DFB-89B9-D4077B2FFC43}"/>
                </c:ext>
              </c:extLst>
            </c:dLbl>
            <c:dLbl>
              <c:idx val="1"/>
              <c:layout>
                <c:manualLayout>
                  <c:x val="-0.10034708588603429"/>
                  <c:y val="0"/>
                </c:manualLayout>
              </c:layout>
              <c:tx>
                <c:rich>
                  <a:bodyPr/>
                  <a:lstStyle/>
                  <a:p>
                    <a:fld id="{E1B158A2-EAE3-414A-8FBA-AB590E1976C5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295212A3-F0E6-49E7-99A8-184D220A0542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388239273836"/>
                      <c:h val="0.26122736418511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08-4DFB-89B9-D4077B2FFC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8-4DFB-89B9-D4077B2FFC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5A5D4">
        <a:alpha val="67000"/>
      </a:srgb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Elèves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8-4AAF-BBCC-EF4230D7A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8-4AAF-BBCC-EF4230D7A923}"/>
              </c:ext>
            </c:extLst>
          </c:dPt>
          <c:dLbls>
            <c:dLbl>
              <c:idx val="0"/>
              <c:layout>
                <c:manualLayout>
                  <c:x val="0.36895339805892063"/>
                  <c:y val="-2.9611145131659522E-2"/>
                </c:manualLayout>
              </c:layout>
              <c:tx>
                <c:rich>
                  <a:bodyPr/>
                  <a:lstStyle/>
                  <a:p>
                    <a:fld id="{DBE07775-D714-4725-AA75-9CCD99B81A6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D5881DA-A213-4D70-A5D7-6B55312053BE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8-4AAF-BBCC-EF4230D7A923}"/>
                </c:ext>
              </c:extLst>
            </c:dLbl>
            <c:dLbl>
              <c:idx val="1"/>
              <c:layout>
                <c:manualLayout>
                  <c:x val="-0.34071937558953153"/>
                  <c:y val="3.33304172863266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B158A2-EAE3-414A-8FBA-AB590E1976C5}" type="CATEGORYNAM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fld id="{295212A3-F0E6-49E7-99A8-184D220A0542}" type="VALUE">
                      <a:rPr lang="en-US" baseline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388239273836"/>
                      <c:h val="0.26122736418511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A8-4AAF-BBCC-EF4230D7A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8-4AAF-BBCC-EF4230D7A9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5A5D4">
        <a:alpha val="67000"/>
      </a:srgb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01C6F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ECRIT</c:v>
                </c:pt>
                <c:pt idx="2">
                  <c:v>PRATIQUE + ORAL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14.7</c:v>
                </c:pt>
                <c:pt idx="1">
                  <c:v>14.2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C-40C8-BAF1-8E72353471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NICE</c:v>
                </c:pt>
              </c:strCache>
            </c:strRef>
          </c:tx>
          <c:spPr>
            <a:solidFill>
              <a:srgbClr val="067F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TOTAL</c:v>
                </c:pt>
                <c:pt idx="1">
                  <c:v>ECRIT</c:v>
                </c:pt>
                <c:pt idx="2">
                  <c:v>PRATIQUE + ORAL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13.7</c:v>
                </c:pt>
                <c:pt idx="1">
                  <c:v>13.8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C-40C8-BAF1-8E7235347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094351"/>
        <c:axId val="158080431"/>
      </c:barChart>
      <c:catAx>
        <c:axId val="15809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80431"/>
        <c:crosses val="autoZero"/>
        <c:auto val="1"/>
        <c:lblAlgn val="ctr"/>
        <c:lblOffset val="100"/>
        <c:noMultiLvlLbl val="0"/>
      </c:catAx>
      <c:valAx>
        <c:axId val="1580804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09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45000"/>
      </a:schemeClr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Elèves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8-4DFB-89B9-D4077B2FFC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08-4DFB-89B9-D4077B2FFC43}"/>
              </c:ext>
            </c:extLst>
          </c:dPt>
          <c:dLbls>
            <c:dLbl>
              <c:idx val="0"/>
              <c:layout>
                <c:manualLayout>
                  <c:x val="0.15917388909879773"/>
                  <c:y val="-1.8358971897573736E-3"/>
                </c:manualLayout>
              </c:layout>
              <c:tx>
                <c:rich>
                  <a:bodyPr/>
                  <a:lstStyle/>
                  <a:p>
                    <a:fld id="{DBE07775-D714-4725-AA75-9CCD99B81A6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D5881DA-A213-4D70-A5D7-6B55312053BE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08-4DFB-89B9-D4077B2FFC43}"/>
                </c:ext>
              </c:extLst>
            </c:dLbl>
            <c:dLbl>
              <c:idx val="1"/>
              <c:layout>
                <c:manualLayout>
                  <c:x val="1.7206319950142967E-7"/>
                  <c:y val="3.8885486834047765E-2"/>
                </c:manualLayout>
              </c:layout>
              <c:tx>
                <c:rich>
                  <a:bodyPr/>
                  <a:lstStyle/>
                  <a:p>
                    <a:fld id="{E1B158A2-EAE3-414A-8FBA-AB590E1976C5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295212A3-F0E6-49E7-99A8-184D220A0542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388239273836"/>
                      <c:h val="0.26122736418511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08-4DFB-89B9-D4077B2FFC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8-4DFB-89B9-D4077B2FFC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5A5D4">
        <a:alpha val="67000"/>
      </a:srgb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Elèves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8-4AAF-BBCC-EF4230D7A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8-4AAF-BBCC-EF4230D7A923}"/>
              </c:ext>
            </c:extLst>
          </c:dPt>
          <c:dLbls>
            <c:dLbl>
              <c:idx val="0"/>
              <c:layout>
                <c:manualLayout>
                  <c:x val="0.36895339805892063"/>
                  <c:y val="-2.9611145131659522E-2"/>
                </c:manualLayout>
              </c:layout>
              <c:tx>
                <c:rich>
                  <a:bodyPr/>
                  <a:lstStyle/>
                  <a:p>
                    <a:fld id="{DBE07775-D714-4725-AA75-9CCD99B81A6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ED5881DA-A213-4D70-A5D7-6B55312053BE}" type="VALUE">
                      <a:rPr lang="en-US" baseline="0"/>
                      <a:pPr/>
                      <a:t>[VALEUR]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8-4AAF-BBCC-EF4230D7A923}"/>
                </c:ext>
              </c:extLst>
            </c:dLbl>
            <c:dLbl>
              <c:idx val="1"/>
              <c:layout>
                <c:manualLayout>
                  <c:x val="-0.34071937558953153"/>
                  <c:y val="3.33304172863266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B158A2-EAE3-414A-8FBA-AB590E1976C5}" type="CATEGORYNAM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fld id="{295212A3-F0E6-49E7-99A8-184D220A0542}" type="VALUE">
                      <a:rPr lang="en-US" baseline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68388239273836"/>
                      <c:h val="0.26122736418511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A8-4AAF-BBCC-EF4230D7A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8-4AAF-BBCC-EF4230D7A9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45A5D4">
        <a:alpha val="67000"/>
      </a:srgb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ECRIT/20</c:v>
                </c:pt>
                <c:pt idx="2">
                  <c:v>PHYSIQUE/12</c:v>
                </c:pt>
                <c:pt idx="3">
                  <c:v>ENTRETIEN/8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 formatCode="0.0">
                  <c:v>13.8</c:v>
                </c:pt>
                <c:pt idx="1">
                  <c:v>13.7</c:v>
                </c:pt>
                <c:pt idx="2">
                  <c:v>8.5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C-40C8-BAF1-8E723534718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ECRIT/20</c:v>
                </c:pt>
                <c:pt idx="2">
                  <c:v>PHYSIQUE/12</c:v>
                </c:pt>
                <c:pt idx="3">
                  <c:v>ENTRETIEN/8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 formatCode="0.0">
                  <c:v>13.25</c:v>
                </c:pt>
                <c:pt idx="1">
                  <c:v>11.1</c:v>
                </c:pt>
                <c:pt idx="2">
                  <c:v>9.1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C-40C8-BAF1-8E7235347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094351"/>
        <c:axId val="158080431"/>
      </c:barChart>
      <c:catAx>
        <c:axId val="15809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80431"/>
        <c:crosses val="autoZero"/>
        <c:auto val="1"/>
        <c:lblAlgn val="ctr"/>
        <c:lblOffset val="100"/>
        <c:noMultiLvlLbl val="0"/>
      </c:catAx>
      <c:valAx>
        <c:axId val="15808043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809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C9D9E9">
        <a:alpha val="68000"/>
      </a:srgbClr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D-4631-B991-F439C49FC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1D-4631-B991-F439C49FC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D-4631-B991-F439C49FC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1D-4631-B991-F439C49FC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D-4631-B991-F439C49FCFB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01D-4631-B991-F439C49FCFB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3F96D5D4-D12E-4B1B-9AE5-0188E917E7B1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C3-480F-8993-C194060F3A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C98A37DB-E600-4065-810B-66E6A5644B7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1D-4631-B991-F439C49FCF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3C0DD4BF-BD62-43E5-8BC2-F9D23E278FEB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01D-4631-B991-F439C49FCF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22D77206-54B6-419C-9B4C-1AC51CF2D59E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1D-4631-B991-F439C49FCF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04EE0AE2-D56A-4D9F-B462-1C2C94894CAC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01D-4631-B991-F439C49FC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DEMI FOND</c:v>
                </c:pt>
                <c:pt idx="1">
                  <c:v>ESCALADE</c:v>
                </c:pt>
                <c:pt idx="2">
                  <c:v>DANSE</c:v>
                </c:pt>
                <c:pt idx="3">
                  <c:v>BADMINTON</c:v>
                </c:pt>
                <c:pt idx="4">
                  <c:v>MUCULATION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0.45</c:v>
                </c:pt>
                <c:pt idx="1">
                  <c:v>0.17</c:v>
                </c:pt>
                <c:pt idx="2">
                  <c:v>0.08</c:v>
                </c:pt>
                <c:pt idx="3">
                  <c:v>0.44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D-4631-B991-F439C49FCFB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3-480F-8993-C194060F3A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3-480F-8993-C194060F3A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3-480F-8993-C194060F3A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5C3-480F-8993-C194060F3A2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3-480F-8993-C194060F3A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4B706883-4905-4F68-9399-2A414F863866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C3-480F-8993-C194060F3A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E57EBBB2-52FE-430C-8806-62EB9C9CD959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C3-480F-8993-C194060F3A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1318B17B-A809-41D5-880A-EFBAEAE9FFDF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C3-480F-8993-C194060F3A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410B4C2B-AE8C-4634-A887-D1DAB98E0390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5C3-480F-8993-C194060F3A2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48E7D190-6BD1-4CAE-BE30-C537D455215D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C3-480F-8993-C194060F3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DEMI FOND</c:v>
                </c:pt>
                <c:pt idx="1">
                  <c:v>ESCALADE</c:v>
                </c:pt>
                <c:pt idx="2">
                  <c:v>DANSE</c:v>
                </c:pt>
                <c:pt idx="3">
                  <c:v>BADMINTON</c:v>
                </c:pt>
                <c:pt idx="4">
                  <c:v>MUCULATION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0.37</c:v>
                </c:pt>
                <c:pt idx="1">
                  <c:v>0.15</c:v>
                </c:pt>
                <c:pt idx="2">
                  <c:v>0.19</c:v>
                </c:pt>
                <c:pt idx="3">
                  <c:v>0.51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3-480F-8993-C194060F3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C0-4C70-9C92-FB020EFF3D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0-4C70-9C92-FB020EFF3D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C0-4C70-9C92-FB020EFF3D0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0-4C70-9C92-FB020EFF3D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C0-4C70-9C92-FB020EFF3D0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C0-4C70-9C92-FB020EFF3D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62FBC690-44A7-4DF2-B1F8-E3BF8D83EE10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AA-45C3-86F5-B7906933D0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45EEEF87-12B9-471D-9700-41D18304C96D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C0-4C70-9C92-FB020EFF3D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4B161A26-CFD9-4BE0-836E-AA93388B4274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C0-4C70-9C92-FB020EFF3D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0B2FA7E9-5548-4C22-974F-38561FF38A6F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6C0-4C70-9C92-FB020EFF3D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9AC72EEB-9DE7-49B5-AE58-9E58064565B4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C0-4C70-9C92-FB020EFF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DEMI FOND</c:v>
                </c:pt>
                <c:pt idx="1">
                  <c:v>ESCALADE</c:v>
                </c:pt>
                <c:pt idx="2">
                  <c:v>DANSE</c:v>
                </c:pt>
                <c:pt idx="3">
                  <c:v>BADMINTON</c:v>
                </c:pt>
                <c:pt idx="4">
                  <c:v>MUCULATION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15.4</c:v>
                </c:pt>
                <c:pt idx="1">
                  <c:v>14.7</c:v>
                </c:pt>
                <c:pt idx="2">
                  <c:v>13.9</c:v>
                </c:pt>
                <c:pt idx="3">
                  <c:v>15.2</c:v>
                </c:pt>
                <c:pt idx="4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0-4C70-9C92-FB020EFF3D0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A-45C3-86F5-B7906933D0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AA-45C3-86F5-B7906933D0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A-45C3-86F5-B7906933D04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AA-45C3-86F5-B7906933D0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777FF2E5-D283-4222-94ED-082A10C8AFDD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BAA-45C3-86F5-B7906933D0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2E7C2987-C33E-4A8C-97D4-93CCDE24FEC2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AA-45C3-86F5-B7906933D0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2CD2B894-B135-4BB7-8E00-113B09CED6CF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BAA-45C3-86F5-B7906933D0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676878AE-751E-4F98-9EE6-B8CB056053FD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AA-45C3-86F5-B7906933D0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1" i="0" u="none" strike="noStrike" baseline="0" dirty="0">
                        <a:effectLst/>
                      </a:rPr>
                      <a:t>♀</a:t>
                    </a:r>
                  </a:p>
                  <a:p>
                    <a:fld id="{F44F004B-96F8-4B8F-89B7-7CE9CF524517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AA-45C3-86F5-B7906933D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DEMI FOND</c:v>
                </c:pt>
                <c:pt idx="1">
                  <c:v>ESCALADE</c:v>
                </c:pt>
                <c:pt idx="2">
                  <c:v>DANSE</c:v>
                </c:pt>
                <c:pt idx="3">
                  <c:v>BADMINTON</c:v>
                </c:pt>
                <c:pt idx="4">
                  <c:v>MUCULATION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14.5</c:v>
                </c:pt>
                <c:pt idx="1">
                  <c:v>14.4</c:v>
                </c:pt>
                <c:pt idx="2">
                  <c:v>15.3</c:v>
                </c:pt>
                <c:pt idx="3">
                  <c:v>13.5</c:v>
                </c:pt>
                <c:pt idx="4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A-45C3-86F5-B7906933D0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9-4F7C-BAB0-545EE7EE74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9-4F7C-BAB0-545EE7EE74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69-4F7C-BAB0-545EE7EE74F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69-4F7C-BAB0-545EE7EE74F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69-4F7C-BAB0-545EE7EE74F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69-4F7C-BAB0-545EE7EE74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62FBC690-44A7-4DF2-B1F8-E3BF8D83EE10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269-4F7C-BAB0-545EE7EE74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45EEEF87-12B9-471D-9700-41D18304C96D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69-4F7C-BAB0-545EE7EE74F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b="0" i="0" u="none" strike="noStrike" baseline="0" dirty="0">
                        <a:solidFill>
                          <a:schemeClr val="accent5"/>
                        </a:solidFill>
                        <a:effectLst/>
                      </a:rPr>
                      <a:t>♂</a:t>
                    </a:r>
                  </a:p>
                  <a:p>
                    <a:pPr>
                      <a:defRPr sz="1200" b="1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4B161A26-CFD9-4BE0-836E-AA93388B4274}" type="VALUE">
                      <a:rPr lang="en-US" sz="1200" smtClean="0">
                        <a:solidFill>
                          <a:schemeClr val="accent5"/>
                        </a:solidFill>
                      </a:rPr>
                      <a:pPr>
                        <a:defRPr sz="1200" b="1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69-4F7C-BAB0-545EE7EE74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0B2FA7E9-5548-4C22-974F-38561FF38A6F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269-4F7C-BAB0-545EE7EE74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97" b="0" i="0" u="none" strike="noStrike" baseline="0" dirty="0">
                        <a:effectLst/>
                      </a:rPr>
                      <a:t>♂</a:t>
                    </a:r>
                  </a:p>
                  <a:p>
                    <a:fld id="{9AC72EEB-9DE7-49B5-AE58-9E58064565B4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269-4F7C-BAB0-545EE7EE7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DEMI FOND</c:v>
                </c:pt>
                <c:pt idx="1">
                  <c:v>ESCALADE</c:v>
                </c:pt>
                <c:pt idx="2">
                  <c:v>DANSE</c:v>
                </c:pt>
                <c:pt idx="3">
                  <c:v>BADMINTON</c:v>
                </c:pt>
                <c:pt idx="4">
                  <c:v>MUCULATION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-0.9</c:v>
                </c:pt>
                <c:pt idx="1">
                  <c:v>-0.3</c:v>
                </c:pt>
                <c:pt idx="2">
                  <c:v>1.4</c:v>
                </c:pt>
                <c:pt idx="3">
                  <c:v>-1.7</c:v>
                </c:pt>
                <c:pt idx="4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269-4F7C-BAB0-545EE7EE74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600"/>
        <c:noMultiLvlLbl val="0"/>
      </c:catAx>
      <c:valAx>
        <c:axId val="52348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D-4631-B991-F439C49FCF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1D-4631-B991-F439C49FCF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D-4631-B991-F439C49FCF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1D-4631-B991-F439C49FCF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D-4631-B991-F439C49FCFB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01D-4631-B991-F439C49FCF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01D-4631-B991-F439C49FCFB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01D-4631-B991-F439C49FCF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01D-4631-B991-F439C49FCFB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01D-4631-B991-F439C49FCFB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01D-4631-B991-F439C49FCFB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01D-4631-B991-F439C49FCFB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01D-4631-B991-F439C49FC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DEMI FOND</c:v>
                </c:pt>
                <c:pt idx="1">
                  <c:v>CO</c:v>
                </c:pt>
                <c:pt idx="2">
                  <c:v>ESCALADE</c:v>
                </c:pt>
                <c:pt idx="3">
                  <c:v>DANSE</c:v>
                </c:pt>
                <c:pt idx="4">
                  <c:v>ACROSPORT</c:v>
                </c:pt>
                <c:pt idx="5">
                  <c:v>BADMINTON</c:v>
                </c:pt>
                <c:pt idx="6">
                  <c:v>MUCULATION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0.61</c:v>
                </c:pt>
                <c:pt idx="1">
                  <c:v>0.45</c:v>
                </c:pt>
                <c:pt idx="2">
                  <c:v>0.41</c:v>
                </c:pt>
                <c:pt idx="3">
                  <c:v>0.36</c:v>
                </c:pt>
                <c:pt idx="4">
                  <c:v>0.34</c:v>
                </c:pt>
                <c:pt idx="5">
                  <c:v>0.55000000000000004</c:v>
                </c:pt>
                <c:pt idx="6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D-4631-B991-F439C49FC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>
      <a:outerShdw blurRad="50800" dist="127000" dir="1242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C0-4C70-9C92-FB020EFF3D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0-4C70-9C92-FB020EFF3D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C0-4C70-9C92-FB020EFF3D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0-4C70-9C92-FB020EFF3D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C0-4C70-9C92-FB020EFF3D0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C0-4C70-9C92-FB020EFF3D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6C0-4C70-9C92-FB020EFF3D0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6C0-4C70-9C92-FB020EFF3D0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C0-4C70-9C92-FB020EFF3D0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accent6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6C0-4C70-9C92-FB020EFF3D0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6C0-4C70-9C92-FB020EFF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DEMI FOND</c:v>
                </c:pt>
                <c:pt idx="1">
                  <c:v>CO</c:v>
                </c:pt>
                <c:pt idx="2">
                  <c:v>ESCALADE</c:v>
                </c:pt>
                <c:pt idx="3">
                  <c:v>DANSE</c:v>
                </c:pt>
                <c:pt idx="4">
                  <c:v>ACROSPORT</c:v>
                </c:pt>
                <c:pt idx="5">
                  <c:v>BADMINTON</c:v>
                </c:pt>
                <c:pt idx="6">
                  <c:v>MUCULATION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13.9</c:v>
                </c:pt>
                <c:pt idx="1">
                  <c:v>13.8</c:v>
                </c:pt>
                <c:pt idx="2">
                  <c:v>13.8</c:v>
                </c:pt>
                <c:pt idx="3">
                  <c:v>13.2</c:v>
                </c:pt>
                <c:pt idx="4">
                  <c:v>13.1</c:v>
                </c:pt>
                <c:pt idx="5">
                  <c:v>13.9</c:v>
                </c:pt>
                <c:pt idx="6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0-4C70-9C92-FB020EFF3D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3475248"/>
        <c:axId val="523483408"/>
      </c:barChart>
      <c:catAx>
        <c:axId val="5234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523483408"/>
        <c:crosses val="autoZero"/>
        <c:auto val="1"/>
        <c:lblAlgn val="ctr"/>
        <c:lblOffset val="100"/>
        <c:noMultiLvlLbl val="0"/>
      </c:catAx>
      <c:valAx>
        <c:axId val="52348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3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>
      <a:outerShdw blurRad="50800" dist="165100" dir="19740000" algn="l" rotWithShape="0">
        <a:prstClr val="black">
          <a:alpha val="40000"/>
        </a:prstClr>
      </a:outerShdw>
    </a:effectLst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141FF-73FE-4ED4-B43C-BA21F5E4D487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B82767EC-3C53-4E74-899C-B6FC7F2D8056}">
      <dgm:prSet phldrT="[Texte]"/>
      <dgm:spPr/>
      <dgm:t>
        <a:bodyPr/>
        <a:lstStyle/>
        <a:p>
          <a:r>
            <a:rPr lang="fr-FR" dirty="0"/>
            <a:t>Equipe EPS des lycées</a:t>
          </a:r>
        </a:p>
      </dgm:t>
    </dgm:pt>
    <dgm:pt modelId="{D642AC2F-82E6-4FBE-85A2-869BE649E069}" type="parTrans" cxnId="{D48C8DFC-13E5-4137-A07A-CF488A41C3FE}">
      <dgm:prSet/>
      <dgm:spPr/>
      <dgm:t>
        <a:bodyPr/>
        <a:lstStyle/>
        <a:p>
          <a:endParaRPr lang="fr-FR"/>
        </a:p>
      </dgm:t>
    </dgm:pt>
    <dgm:pt modelId="{0CBC74A3-F614-48E6-B34C-789B86B89FA2}" type="sibTrans" cxnId="{D48C8DFC-13E5-4137-A07A-CF488A41C3FE}">
      <dgm:prSet/>
      <dgm:spPr/>
      <dgm:t>
        <a:bodyPr/>
        <a:lstStyle/>
        <a:p>
          <a:endParaRPr lang="fr-FR"/>
        </a:p>
      </dgm:t>
    </dgm:pt>
    <dgm:pt modelId="{42A33354-F9F0-4CF5-AB40-00F2B228B261}">
      <dgm:prSet phldrT="[Texte]"/>
      <dgm:spPr/>
      <dgm:t>
        <a:bodyPr/>
        <a:lstStyle/>
        <a:p>
          <a:r>
            <a:rPr lang="fr-FR" dirty="0"/>
            <a:t>Commission académique</a:t>
          </a:r>
        </a:p>
      </dgm:t>
    </dgm:pt>
    <dgm:pt modelId="{3AD95198-B8C8-4877-9E32-D40CB0C0515B}" type="parTrans" cxnId="{31E9A500-1875-4D9C-9F19-DBAEB0E0582A}">
      <dgm:prSet/>
      <dgm:spPr/>
      <dgm:t>
        <a:bodyPr/>
        <a:lstStyle/>
        <a:p>
          <a:endParaRPr lang="fr-FR"/>
        </a:p>
      </dgm:t>
    </dgm:pt>
    <dgm:pt modelId="{E0F98558-E3E6-4580-A17F-0EC0108C5388}" type="sibTrans" cxnId="{31E9A500-1875-4D9C-9F19-DBAEB0E0582A}">
      <dgm:prSet/>
      <dgm:spPr/>
      <dgm:t>
        <a:bodyPr/>
        <a:lstStyle/>
        <a:p>
          <a:endParaRPr lang="fr-FR"/>
        </a:p>
      </dgm:t>
    </dgm:pt>
    <dgm:pt modelId="{D13A6916-A68E-4C7B-9A5E-598F84F1A442}">
      <dgm:prSet phldrT="[Texte]"/>
      <dgm:spPr/>
      <dgm:t>
        <a:bodyPr/>
        <a:lstStyle/>
        <a:p>
          <a:r>
            <a:rPr lang="fr-FR" dirty="0"/>
            <a:t>Commission nationale</a:t>
          </a:r>
        </a:p>
      </dgm:t>
    </dgm:pt>
    <dgm:pt modelId="{7B3322DE-ACA6-4C6A-8B0B-97CF6BA07C85}" type="parTrans" cxnId="{794A922D-C8CD-42F9-B9C8-A7A425E7B95D}">
      <dgm:prSet/>
      <dgm:spPr/>
      <dgm:t>
        <a:bodyPr/>
        <a:lstStyle/>
        <a:p>
          <a:endParaRPr lang="fr-FR"/>
        </a:p>
      </dgm:t>
    </dgm:pt>
    <dgm:pt modelId="{9CACE6E2-FB8F-455A-BCDD-6F57D40D090A}" type="sibTrans" cxnId="{794A922D-C8CD-42F9-B9C8-A7A425E7B95D}">
      <dgm:prSet/>
      <dgm:spPr/>
      <dgm:t>
        <a:bodyPr/>
        <a:lstStyle/>
        <a:p>
          <a:endParaRPr lang="fr-FR"/>
        </a:p>
      </dgm:t>
    </dgm:pt>
    <dgm:pt modelId="{0B520862-73CC-438B-9683-2FC46D7FE817}">
      <dgm:prSet/>
      <dgm:spPr/>
      <dgm:t>
        <a:bodyPr/>
        <a:lstStyle/>
        <a:p>
          <a:r>
            <a:rPr lang="fr-FR" dirty="0"/>
            <a:t>Jury final du baccalauréat</a:t>
          </a:r>
        </a:p>
      </dgm:t>
    </dgm:pt>
    <dgm:pt modelId="{D89E97B9-8149-4EE6-A19E-D76FD006457B}" type="parTrans" cxnId="{F2BCED74-789F-44A4-9286-11B188A309E1}">
      <dgm:prSet/>
      <dgm:spPr/>
      <dgm:t>
        <a:bodyPr/>
        <a:lstStyle/>
        <a:p>
          <a:endParaRPr lang="fr-FR"/>
        </a:p>
      </dgm:t>
    </dgm:pt>
    <dgm:pt modelId="{070FD89C-BEF6-460E-BA7A-5B7FD5CB58A8}" type="sibTrans" cxnId="{F2BCED74-789F-44A4-9286-11B188A309E1}">
      <dgm:prSet/>
      <dgm:spPr/>
      <dgm:t>
        <a:bodyPr/>
        <a:lstStyle/>
        <a:p>
          <a:endParaRPr lang="fr-FR"/>
        </a:p>
      </dgm:t>
    </dgm:pt>
    <dgm:pt modelId="{CC9861A8-2B68-4298-84D2-4040410F603F}" type="pres">
      <dgm:prSet presAssocID="{DB5141FF-73FE-4ED4-B43C-BA21F5E4D487}" presName="Name0" presStyleCnt="0">
        <dgm:presLayoutVars>
          <dgm:dir/>
          <dgm:animLvl val="lvl"/>
          <dgm:resizeHandles val="exact"/>
        </dgm:presLayoutVars>
      </dgm:prSet>
      <dgm:spPr/>
    </dgm:pt>
    <dgm:pt modelId="{DA5713DE-10C1-49A2-86D9-D609A95E40A1}" type="pres">
      <dgm:prSet presAssocID="{B82767EC-3C53-4E74-899C-B6FC7F2D805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DF1ABAE-90C2-4674-9CDF-BAAB8AD57F74}" type="pres">
      <dgm:prSet presAssocID="{0CBC74A3-F614-48E6-B34C-789B86B89FA2}" presName="parTxOnlySpace" presStyleCnt="0"/>
      <dgm:spPr/>
    </dgm:pt>
    <dgm:pt modelId="{1CAF65DF-CBC8-42F3-A56D-E3B3B19CDF50}" type="pres">
      <dgm:prSet presAssocID="{42A33354-F9F0-4CF5-AB40-00F2B228B26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A5B87E8-D7E1-4ABD-AE20-5FFC498150DF}" type="pres">
      <dgm:prSet presAssocID="{E0F98558-E3E6-4580-A17F-0EC0108C5388}" presName="parTxOnlySpace" presStyleCnt="0"/>
      <dgm:spPr/>
    </dgm:pt>
    <dgm:pt modelId="{41C103A9-0736-4290-B4D9-B5FD911B7899}" type="pres">
      <dgm:prSet presAssocID="{0B520862-73CC-438B-9683-2FC46D7FE81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A6AC5D-D41E-43E4-8695-7629095BE804}" type="pres">
      <dgm:prSet presAssocID="{070FD89C-BEF6-460E-BA7A-5B7FD5CB58A8}" presName="parTxOnlySpace" presStyleCnt="0"/>
      <dgm:spPr/>
    </dgm:pt>
    <dgm:pt modelId="{6D8335B3-5078-46C0-99EC-CA79383680D9}" type="pres">
      <dgm:prSet presAssocID="{D13A6916-A68E-4C7B-9A5E-598F84F1A44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1E9A500-1875-4D9C-9F19-DBAEB0E0582A}" srcId="{DB5141FF-73FE-4ED4-B43C-BA21F5E4D487}" destId="{42A33354-F9F0-4CF5-AB40-00F2B228B261}" srcOrd="1" destOrd="0" parTransId="{3AD95198-B8C8-4877-9E32-D40CB0C0515B}" sibTransId="{E0F98558-E3E6-4580-A17F-0EC0108C5388}"/>
    <dgm:cxn modelId="{794A922D-C8CD-42F9-B9C8-A7A425E7B95D}" srcId="{DB5141FF-73FE-4ED4-B43C-BA21F5E4D487}" destId="{D13A6916-A68E-4C7B-9A5E-598F84F1A442}" srcOrd="3" destOrd="0" parTransId="{7B3322DE-ACA6-4C6A-8B0B-97CF6BA07C85}" sibTransId="{9CACE6E2-FB8F-455A-BCDD-6F57D40D090A}"/>
    <dgm:cxn modelId="{78608830-5BFB-4141-9CFD-FA8AAF0A6BC3}" type="presOf" srcId="{DB5141FF-73FE-4ED4-B43C-BA21F5E4D487}" destId="{CC9861A8-2B68-4298-84D2-4040410F603F}" srcOrd="0" destOrd="0" presId="urn:microsoft.com/office/officeart/2005/8/layout/chevron1"/>
    <dgm:cxn modelId="{5700066E-E7F5-48A5-B451-96CC4B03C438}" type="presOf" srcId="{42A33354-F9F0-4CF5-AB40-00F2B228B261}" destId="{1CAF65DF-CBC8-42F3-A56D-E3B3B19CDF50}" srcOrd="0" destOrd="0" presId="urn:microsoft.com/office/officeart/2005/8/layout/chevron1"/>
    <dgm:cxn modelId="{F2BCED74-789F-44A4-9286-11B188A309E1}" srcId="{DB5141FF-73FE-4ED4-B43C-BA21F5E4D487}" destId="{0B520862-73CC-438B-9683-2FC46D7FE817}" srcOrd="2" destOrd="0" parTransId="{D89E97B9-8149-4EE6-A19E-D76FD006457B}" sibTransId="{070FD89C-BEF6-460E-BA7A-5B7FD5CB58A8}"/>
    <dgm:cxn modelId="{B4156991-126B-450A-A830-6F4FFBD888D9}" type="presOf" srcId="{D13A6916-A68E-4C7B-9A5E-598F84F1A442}" destId="{6D8335B3-5078-46C0-99EC-CA79383680D9}" srcOrd="0" destOrd="0" presId="urn:microsoft.com/office/officeart/2005/8/layout/chevron1"/>
    <dgm:cxn modelId="{C31DCD9F-ED35-4EB6-9D84-BE73C94C1A61}" type="presOf" srcId="{0B520862-73CC-438B-9683-2FC46D7FE817}" destId="{41C103A9-0736-4290-B4D9-B5FD911B7899}" srcOrd="0" destOrd="0" presId="urn:microsoft.com/office/officeart/2005/8/layout/chevron1"/>
    <dgm:cxn modelId="{8F3A7FB5-3E50-4A99-A844-6EDB986FEC4C}" type="presOf" srcId="{B82767EC-3C53-4E74-899C-B6FC7F2D8056}" destId="{DA5713DE-10C1-49A2-86D9-D609A95E40A1}" srcOrd="0" destOrd="0" presId="urn:microsoft.com/office/officeart/2005/8/layout/chevron1"/>
    <dgm:cxn modelId="{D48C8DFC-13E5-4137-A07A-CF488A41C3FE}" srcId="{DB5141FF-73FE-4ED4-B43C-BA21F5E4D487}" destId="{B82767EC-3C53-4E74-899C-B6FC7F2D8056}" srcOrd="0" destOrd="0" parTransId="{D642AC2F-82E6-4FBE-85A2-869BE649E069}" sibTransId="{0CBC74A3-F614-48E6-B34C-789B86B89FA2}"/>
    <dgm:cxn modelId="{57C87F3F-FB49-4F20-A85E-27A4157DF4D8}" type="presParOf" srcId="{CC9861A8-2B68-4298-84D2-4040410F603F}" destId="{DA5713DE-10C1-49A2-86D9-D609A95E40A1}" srcOrd="0" destOrd="0" presId="urn:microsoft.com/office/officeart/2005/8/layout/chevron1"/>
    <dgm:cxn modelId="{831D8443-3D8A-4845-A018-9A81B7C75A46}" type="presParOf" srcId="{CC9861A8-2B68-4298-84D2-4040410F603F}" destId="{9DF1ABAE-90C2-4674-9CDF-BAAB8AD57F74}" srcOrd="1" destOrd="0" presId="urn:microsoft.com/office/officeart/2005/8/layout/chevron1"/>
    <dgm:cxn modelId="{FB458483-AB0C-4E30-9870-E271F655FAB4}" type="presParOf" srcId="{CC9861A8-2B68-4298-84D2-4040410F603F}" destId="{1CAF65DF-CBC8-42F3-A56D-E3B3B19CDF50}" srcOrd="2" destOrd="0" presId="urn:microsoft.com/office/officeart/2005/8/layout/chevron1"/>
    <dgm:cxn modelId="{BC15EC41-F7F1-415B-8B04-275452891AF5}" type="presParOf" srcId="{CC9861A8-2B68-4298-84D2-4040410F603F}" destId="{9A5B87E8-D7E1-4ABD-AE20-5FFC498150DF}" srcOrd="3" destOrd="0" presId="urn:microsoft.com/office/officeart/2005/8/layout/chevron1"/>
    <dgm:cxn modelId="{E217C020-786F-454E-AD5A-CC010C77572F}" type="presParOf" srcId="{CC9861A8-2B68-4298-84D2-4040410F603F}" destId="{41C103A9-0736-4290-B4D9-B5FD911B7899}" srcOrd="4" destOrd="0" presId="urn:microsoft.com/office/officeart/2005/8/layout/chevron1"/>
    <dgm:cxn modelId="{03D2E600-A663-4974-A296-F7225D7B5B36}" type="presParOf" srcId="{CC9861A8-2B68-4298-84D2-4040410F603F}" destId="{A4A6AC5D-D41E-43E4-8695-7629095BE804}" srcOrd="5" destOrd="0" presId="urn:microsoft.com/office/officeart/2005/8/layout/chevron1"/>
    <dgm:cxn modelId="{F5E11292-F48E-42BC-9372-C3568C4F6E41}" type="presParOf" srcId="{CC9861A8-2B68-4298-84D2-4040410F603F}" destId="{6D8335B3-5078-46C0-99EC-CA79383680D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70DB9-E755-4594-A584-9488B23261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EAB17-5147-4CCA-91FB-B70D274079AD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Moyenne hors cible 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13,5 – 16,5</a:t>
          </a:r>
        </a:p>
      </dgm:t>
    </dgm:pt>
    <dgm:pt modelId="{B8E95723-D3F9-4DE3-8CC8-67A734EFF74D}" type="parTrans" cxnId="{97576A50-D8A6-48EE-A167-04E0CB89655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949736-76E0-4E67-8003-1E8A88A6189F}" type="sibTrans" cxnId="{97576A50-D8A6-48EE-A167-04E0CB89655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B730DA-D253-4AE8-89EC-037BE0DEB166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Ecart filles garçons hors cible 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+/- 1 point</a:t>
          </a:r>
        </a:p>
      </dgm:t>
    </dgm:pt>
    <dgm:pt modelId="{3A8B6984-354D-4DE0-AC86-8B40607C6192}" type="parTrans" cxnId="{9CABDCA2-A4FD-4918-BAAE-8FD4DFADA8B9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2582D6-FD92-4733-A9DF-A50274B91147}" type="sibTrans" cxnId="{9CABDCA2-A4FD-4918-BAAE-8FD4DFADA8B9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2D14D-088F-49CB-B5B5-4736ACFF3B89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8 établissements</a:t>
          </a:r>
        </a:p>
      </dgm:t>
    </dgm:pt>
    <dgm:pt modelId="{C5ED0173-81F8-48D1-B635-4B168AC52C37}" type="parTrans" cxnId="{713C864C-C40B-4559-B063-7A48C190D56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0D6210-1E46-43E4-A7DA-815753130124}" type="sibTrans" cxnId="{713C864C-C40B-4559-B063-7A48C190D56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6EC18C-DF4B-49BD-93B2-CA2443079E76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5F9B2F-DBC4-4B1F-82E0-4AD0FFA68780}" type="parTrans" cxnId="{20D6BB49-9C86-4678-B32D-52E3EFC7B683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4F0D83-D2F4-4688-ABAA-EA9D26AF5E12}" type="sibTrans" cxnId="{20D6BB49-9C86-4678-B32D-52E3EFC7B683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20E8AF-73F7-4D05-9CB0-3B46B41AAD8F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6 établissements</a:t>
          </a:r>
        </a:p>
      </dgm:t>
    </dgm:pt>
    <dgm:pt modelId="{FA32B466-8B32-41A5-B904-C42D869EEB24}" type="parTrans" cxnId="{C1522A53-C12F-4C6D-96C1-A7F85B8D579A}">
      <dgm:prSet/>
      <dgm:spPr/>
      <dgm:t>
        <a:bodyPr/>
        <a:lstStyle/>
        <a:p>
          <a:endParaRPr lang="fr-FR"/>
        </a:p>
      </dgm:t>
    </dgm:pt>
    <dgm:pt modelId="{4773029C-6B72-44EF-85CF-A2C1DADC69D8}" type="sibTrans" cxnId="{C1522A53-C12F-4C6D-96C1-A7F85B8D579A}">
      <dgm:prSet/>
      <dgm:spPr/>
      <dgm:t>
        <a:bodyPr/>
        <a:lstStyle/>
        <a:p>
          <a:endParaRPr lang="fr-FR"/>
        </a:p>
      </dgm:t>
    </dgm:pt>
    <dgm:pt modelId="{5D82E989-D4B0-4318-87F1-27813FCCA570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3 &lt; de 13,5</a:t>
          </a:r>
        </a:p>
      </dgm:t>
    </dgm:pt>
    <dgm:pt modelId="{A972F734-194A-40ED-9F87-D1A9443099F7}" type="parTrans" cxnId="{6673EA7A-A272-4A80-8C3C-E6B7C518E598}">
      <dgm:prSet/>
      <dgm:spPr/>
      <dgm:t>
        <a:bodyPr/>
        <a:lstStyle/>
        <a:p>
          <a:endParaRPr lang="fr-FR"/>
        </a:p>
      </dgm:t>
    </dgm:pt>
    <dgm:pt modelId="{9C3E2B89-3A78-482C-94F5-EEE5A789A590}" type="sibTrans" cxnId="{6673EA7A-A272-4A80-8C3C-E6B7C518E598}">
      <dgm:prSet/>
      <dgm:spPr/>
      <dgm:t>
        <a:bodyPr/>
        <a:lstStyle/>
        <a:p>
          <a:endParaRPr lang="fr-FR"/>
        </a:p>
      </dgm:t>
    </dgm:pt>
    <dgm:pt modelId="{D490A8B2-0111-4FFD-82BC-4116A40CA94F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3 &gt; de 16,5</a:t>
          </a:r>
        </a:p>
      </dgm:t>
    </dgm:pt>
    <dgm:pt modelId="{89CADA27-EFC6-4DE5-BF5A-7F3A8D921E1F}" type="parTrans" cxnId="{7B8EBA0F-4397-4621-BF0C-EA5A5FF14A5B}">
      <dgm:prSet/>
      <dgm:spPr/>
      <dgm:t>
        <a:bodyPr/>
        <a:lstStyle/>
        <a:p>
          <a:endParaRPr lang="fr-FR"/>
        </a:p>
      </dgm:t>
    </dgm:pt>
    <dgm:pt modelId="{C4DA4A8A-B092-4A91-9CA9-2BF1FD6B8B07}" type="sibTrans" cxnId="{7B8EBA0F-4397-4621-BF0C-EA5A5FF14A5B}">
      <dgm:prSet/>
      <dgm:spPr/>
      <dgm:t>
        <a:bodyPr/>
        <a:lstStyle/>
        <a:p>
          <a:endParaRPr lang="fr-FR"/>
        </a:p>
      </dgm:t>
    </dgm:pt>
    <dgm:pt modelId="{29C44D93-DFE7-4E5C-99CF-0E2E9E877757}" type="pres">
      <dgm:prSet presAssocID="{D8B70DB9-E755-4594-A584-9488B2326124}" presName="Name0" presStyleCnt="0">
        <dgm:presLayoutVars>
          <dgm:dir/>
          <dgm:animLvl val="lvl"/>
          <dgm:resizeHandles val="exact"/>
        </dgm:presLayoutVars>
      </dgm:prSet>
      <dgm:spPr/>
    </dgm:pt>
    <dgm:pt modelId="{0EAE02BD-2141-4091-8D3B-986C4FDFF3FD}" type="pres">
      <dgm:prSet presAssocID="{640EAB17-5147-4CCA-91FB-B70D274079AD}" presName="composite" presStyleCnt="0"/>
      <dgm:spPr/>
    </dgm:pt>
    <dgm:pt modelId="{F95091F2-6CEC-4655-BE91-F86EA5F65F2A}" type="pres">
      <dgm:prSet presAssocID="{640EAB17-5147-4CCA-91FB-B70D274079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2445EAB-A9C7-4822-95C7-63D524AF3A6A}" type="pres">
      <dgm:prSet presAssocID="{640EAB17-5147-4CCA-91FB-B70D274079AD}" presName="desTx" presStyleLbl="alignAccFollowNode1" presStyleIdx="0" presStyleCnt="2">
        <dgm:presLayoutVars>
          <dgm:bulletEnabled val="1"/>
        </dgm:presLayoutVars>
      </dgm:prSet>
      <dgm:spPr/>
    </dgm:pt>
    <dgm:pt modelId="{ADBCCCB5-E3D9-4C3D-885D-26F5C12626FC}" type="pres">
      <dgm:prSet presAssocID="{EC949736-76E0-4E67-8003-1E8A88A6189F}" presName="space" presStyleCnt="0"/>
      <dgm:spPr/>
    </dgm:pt>
    <dgm:pt modelId="{A1F154DF-D94C-4BEF-8947-0952A2C374D9}" type="pres">
      <dgm:prSet presAssocID="{E0B730DA-D253-4AE8-89EC-037BE0DEB166}" presName="composite" presStyleCnt="0"/>
      <dgm:spPr/>
    </dgm:pt>
    <dgm:pt modelId="{B3F15F89-1C16-43A6-B8FD-32D5D786F500}" type="pres">
      <dgm:prSet presAssocID="{E0B730DA-D253-4AE8-89EC-037BE0DEB1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6A8A7D6-ADD1-48CD-984B-ECDD52D42577}" type="pres">
      <dgm:prSet presAssocID="{E0B730DA-D253-4AE8-89EC-037BE0DEB16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AD59E09-A9D4-4B2D-86EB-2E8CB4B1893E}" type="presOf" srcId="{E0B730DA-D253-4AE8-89EC-037BE0DEB166}" destId="{B3F15F89-1C16-43A6-B8FD-32D5D786F500}" srcOrd="0" destOrd="0" presId="urn:microsoft.com/office/officeart/2005/8/layout/hList1"/>
    <dgm:cxn modelId="{FA6B6E0E-8865-4654-8788-9F363C3263D1}" type="presOf" srcId="{6FA2D14D-088F-49CB-B5B5-4736ACFF3B89}" destId="{C6A8A7D6-ADD1-48CD-984B-ECDD52D42577}" srcOrd="0" destOrd="0" presId="urn:microsoft.com/office/officeart/2005/8/layout/hList1"/>
    <dgm:cxn modelId="{7B8EBA0F-4397-4621-BF0C-EA5A5FF14A5B}" srcId="{640EAB17-5147-4CCA-91FB-B70D274079AD}" destId="{D490A8B2-0111-4FFD-82BC-4116A40CA94F}" srcOrd="2" destOrd="0" parTransId="{89CADA27-EFC6-4DE5-BF5A-7F3A8D921E1F}" sibTransId="{C4DA4A8A-B092-4A91-9CA9-2BF1FD6B8B07}"/>
    <dgm:cxn modelId="{217BA12D-0814-4730-9BF4-C751FBC655C7}" type="presOf" srcId="{9E20E8AF-73F7-4D05-9CB0-3B46B41AAD8F}" destId="{C2445EAB-A9C7-4822-95C7-63D524AF3A6A}" srcOrd="0" destOrd="0" presId="urn:microsoft.com/office/officeart/2005/8/layout/hList1"/>
    <dgm:cxn modelId="{95538E3F-A95A-4AF4-9F02-0D8C1D621065}" type="presOf" srcId="{5D82E989-D4B0-4318-87F1-27813FCCA570}" destId="{C2445EAB-A9C7-4822-95C7-63D524AF3A6A}" srcOrd="0" destOrd="1" presId="urn:microsoft.com/office/officeart/2005/8/layout/hList1"/>
    <dgm:cxn modelId="{20D6BB49-9C86-4678-B32D-52E3EFC7B683}" srcId="{E0B730DA-D253-4AE8-89EC-037BE0DEB166}" destId="{CF6EC18C-DF4B-49BD-93B2-CA2443079E76}" srcOrd="1" destOrd="0" parTransId="{435F9B2F-DBC4-4B1F-82E0-4AD0FFA68780}" sibTransId="{264F0D83-D2F4-4688-ABAA-EA9D26AF5E12}"/>
    <dgm:cxn modelId="{713C864C-C40B-4559-B063-7A48C190D567}" srcId="{E0B730DA-D253-4AE8-89EC-037BE0DEB166}" destId="{6FA2D14D-088F-49CB-B5B5-4736ACFF3B89}" srcOrd="0" destOrd="0" parTransId="{C5ED0173-81F8-48D1-B635-4B168AC52C37}" sibTransId="{080D6210-1E46-43E4-A7DA-815753130124}"/>
    <dgm:cxn modelId="{97576A50-D8A6-48EE-A167-04E0CB896557}" srcId="{D8B70DB9-E755-4594-A584-9488B2326124}" destId="{640EAB17-5147-4CCA-91FB-B70D274079AD}" srcOrd="0" destOrd="0" parTransId="{B8E95723-D3F9-4DE3-8CC8-67A734EFF74D}" sibTransId="{EC949736-76E0-4E67-8003-1E8A88A6189F}"/>
    <dgm:cxn modelId="{C1522A53-C12F-4C6D-96C1-A7F85B8D579A}" srcId="{640EAB17-5147-4CCA-91FB-B70D274079AD}" destId="{9E20E8AF-73F7-4D05-9CB0-3B46B41AAD8F}" srcOrd="0" destOrd="0" parTransId="{FA32B466-8B32-41A5-B904-C42D869EEB24}" sibTransId="{4773029C-6B72-44EF-85CF-A2C1DADC69D8}"/>
    <dgm:cxn modelId="{6673EA7A-A272-4A80-8C3C-E6B7C518E598}" srcId="{640EAB17-5147-4CCA-91FB-B70D274079AD}" destId="{5D82E989-D4B0-4318-87F1-27813FCCA570}" srcOrd="1" destOrd="0" parTransId="{A972F734-194A-40ED-9F87-D1A9443099F7}" sibTransId="{9C3E2B89-3A78-482C-94F5-EEE5A789A590}"/>
    <dgm:cxn modelId="{B2592B84-C87D-45F1-A292-2B04331571FD}" type="presOf" srcId="{640EAB17-5147-4CCA-91FB-B70D274079AD}" destId="{F95091F2-6CEC-4655-BE91-F86EA5F65F2A}" srcOrd="0" destOrd="0" presId="urn:microsoft.com/office/officeart/2005/8/layout/hList1"/>
    <dgm:cxn modelId="{F3815F92-1836-4588-9B43-BF8030D8D19B}" type="presOf" srcId="{CF6EC18C-DF4B-49BD-93B2-CA2443079E76}" destId="{C6A8A7D6-ADD1-48CD-984B-ECDD52D42577}" srcOrd="0" destOrd="1" presId="urn:microsoft.com/office/officeart/2005/8/layout/hList1"/>
    <dgm:cxn modelId="{C7EF2E9A-3848-47B1-B9A3-967A6143F354}" type="presOf" srcId="{D8B70DB9-E755-4594-A584-9488B2326124}" destId="{29C44D93-DFE7-4E5C-99CF-0E2E9E877757}" srcOrd="0" destOrd="0" presId="urn:microsoft.com/office/officeart/2005/8/layout/hList1"/>
    <dgm:cxn modelId="{9CABDCA2-A4FD-4918-BAAE-8FD4DFADA8B9}" srcId="{D8B70DB9-E755-4594-A584-9488B2326124}" destId="{E0B730DA-D253-4AE8-89EC-037BE0DEB166}" srcOrd="1" destOrd="0" parTransId="{3A8B6984-354D-4DE0-AC86-8B40607C6192}" sibTransId="{DA2582D6-FD92-4733-A9DF-A50274B91147}"/>
    <dgm:cxn modelId="{78D731A9-CC07-422C-B5E9-2E2BB1047015}" type="presOf" srcId="{D490A8B2-0111-4FFD-82BC-4116A40CA94F}" destId="{C2445EAB-A9C7-4822-95C7-63D524AF3A6A}" srcOrd="0" destOrd="2" presId="urn:microsoft.com/office/officeart/2005/8/layout/hList1"/>
    <dgm:cxn modelId="{63A3FEFC-957A-4ACF-8EE8-182641CF100C}" type="presParOf" srcId="{29C44D93-DFE7-4E5C-99CF-0E2E9E877757}" destId="{0EAE02BD-2141-4091-8D3B-986C4FDFF3FD}" srcOrd="0" destOrd="0" presId="urn:microsoft.com/office/officeart/2005/8/layout/hList1"/>
    <dgm:cxn modelId="{AD1EFD99-24C3-48E7-82E6-F4F784907375}" type="presParOf" srcId="{0EAE02BD-2141-4091-8D3B-986C4FDFF3FD}" destId="{F95091F2-6CEC-4655-BE91-F86EA5F65F2A}" srcOrd="0" destOrd="0" presId="urn:microsoft.com/office/officeart/2005/8/layout/hList1"/>
    <dgm:cxn modelId="{249520CF-C8DB-4065-8023-12FC561072C9}" type="presParOf" srcId="{0EAE02BD-2141-4091-8D3B-986C4FDFF3FD}" destId="{C2445EAB-A9C7-4822-95C7-63D524AF3A6A}" srcOrd="1" destOrd="0" presId="urn:microsoft.com/office/officeart/2005/8/layout/hList1"/>
    <dgm:cxn modelId="{BC4A0B23-BE5E-4106-A898-C403C4CCE02D}" type="presParOf" srcId="{29C44D93-DFE7-4E5C-99CF-0E2E9E877757}" destId="{ADBCCCB5-E3D9-4C3D-885D-26F5C12626FC}" srcOrd="1" destOrd="0" presId="urn:microsoft.com/office/officeart/2005/8/layout/hList1"/>
    <dgm:cxn modelId="{9C73FCA9-305B-4F93-A16C-29093D9640A2}" type="presParOf" srcId="{29C44D93-DFE7-4E5C-99CF-0E2E9E877757}" destId="{A1F154DF-D94C-4BEF-8947-0952A2C374D9}" srcOrd="2" destOrd="0" presId="urn:microsoft.com/office/officeart/2005/8/layout/hList1"/>
    <dgm:cxn modelId="{454407BE-D63A-4976-83A5-85A823674670}" type="presParOf" srcId="{A1F154DF-D94C-4BEF-8947-0952A2C374D9}" destId="{B3F15F89-1C16-43A6-B8FD-32D5D786F500}" srcOrd="0" destOrd="0" presId="urn:microsoft.com/office/officeart/2005/8/layout/hList1"/>
    <dgm:cxn modelId="{7A12B095-51EC-49C5-8E05-E5A5B45AA0A0}" type="presParOf" srcId="{A1F154DF-D94C-4BEF-8947-0952A2C374D9}" destId="{C6A8A7D6-ADD1-48CD-984B-ECDD52D425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B70DB9-E755-4594-A584-9488B2326124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640EAB17-5147-4CCA-91FB-B70D274079AD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Moyenne hors cible 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12,5 – 15,5</a:t>
          </a:r>
        </a:p>
      </dgm:t>
    </dgm:pt>
    <dgm:pt modelId="{B8E95723-D3F9-4DE3-8CC8-67A734EFF74D}" type="parTrans" cxnId="{97576A50-D8A6-48EE-A167-04E0CB89655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949736-76E0-4E67-8003-1E8A88A6189F}" type="sibTrans" cxnId="{97576A50-D8A6-48EE-A167-04E0CB89655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B707AC-CDD0-49DE-A662-90256BC3285C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10 établissements</a:t>
          </a:r>
        </a:p>
      </dgm:t>
    </dgm:pt>
    <dgm:pt modelId="{25AD1679-590E-43FD-89C3-0B693F1596EF}" type="parTrans" cxnId="{128F062A-804B-4529-863B-66A6D2091660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533CE3-C87C-40D2-976D-9AD93A773C09}" type="sibTrans" cxnId="{128F062A-804B-4529-863B-66A6D2091660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B730DA-D253-4AE8-89EC-037BE0DEB166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Ecart filles garçons hors cible 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+/- 1 point</a:t>
          </a:r>
        </a:p>
      </dgm:t>
    </dgm:pt>
    <dgm:pt modelId="{3A8B6984-354D-4DE0-AC86-8B40607C6192}" type="parTrans" cxnId="{9CABDCA2-A4FD-4918-BAAE-8FD4DFADA8B9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2582D6-FD92-4733-A9DF-A50274B91147}" type="sibTrans" cxnId="{9CABDCA2-A4FD-4918-BAAE-8FD4DFADA8B9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2D14D-088F-49CB-B5B5-4736ACFF3B89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29 établissements  </a:t>
          </a:r>
        </a:p>
      </dgm:t>
    </dgm:pt>
    <dgm:pt modelId="{C5ED0173-81F8-48D1-B635-4B168AC52C37}" type="parTrans" cxnId="{713C864C-C40B-4559-B063-7A48C190D56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0D6210-1E46-43E4-A7DA-815753130124}" type="sibTrans" cxnId="{713C864C-C40B-4559-B063-7A48C190D56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96ECCD-DB1A-49AF-B1C1-9E39CDED363E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6 &lt; de 12,5</a:t>
          </a:r>
        </a:p>
      </dgm:t>
    </dgm:pt>
    <dgm:pt modelId="{B780BD4C-CD97-492C-B4CA-F7998C546FED}" type="parTrans" cxnId="{B1C5C99E-551A-4AC8-8403-7FCEA7D30154}">
      <dgm:prSet/>
      <dgm:spPr/>
      <dgm:t>
        <a:bodyPr/>
        <a:lstStyle/>
        <a:p>
          <a:endParaRPr lang="fr-FR"/>
        </a:p>
      </dgm:t>
    </dgm:pt>
    <dgm:pt modelId="{3B2D5103-E2DB-4EB4-BD01-9EFD29286139}" type="sibTrans" cxnId="{B1C5C99E-551A-4AC8-8403-7FCEA7D30154}">
      <dgm:prSet/>
      <dgm:spPr/>
      <dgm:t>
        <a:bodyPr/>
        <a:lstStyle/>
        <a:p>
          <a:endParaRPr lang="fr-FR"/>
        </a:p>
      </dgm:t>
    </dgm:pt>
    <dgm:pt modelId="{4806DB6B-A474-4933-8453-7764AD8761D2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4 &gt; de 15,5</a:t>
          </a:r>
        </a:p>
      </dgm:t>
    </dgm:pt>
    <dgm:pt modelId="{540D2F54-2175-4D8B-81B1-73A393DD73E6}" type="parTrans" cxnId="{E9A9EC38-FD9A-45A4-8CD5-D2FDA53AF284}">
      <dgm:prSet/>
      <dgm:spPr/>
      <dgm:t>
        <a:bodyPr/>
        <a:lstStyle/>
        <a:p>
          <a:endParaRPr lang="fr-FR"/>
        </a:p>
      </dgm:t>
    </dgm:pt>
    <dgm:pt modelId="{F8281799-68CA-4F96-8E6D-F372782FB04D}" type="sibTrans" cxnId="{E9A9EC38-FD9A-45A4-8CD5-D2FDA53AF284}">
      <dgm:prSet/>
      <dgm:spPr/>
      <dgm:t>
        <a:bodyPr/>
        <a:lstStyle/>
        <a:p>
          <a:endParaRPr lang="fr-FR"/>
        </a:p>
      </dgm:t>
    </dgm:pt>
    <dgm:pt modelId="{29C44D93-DFE7-4E5C-99CF-0E2E9E877757}" type="pres">
      <dgm:prSet presAssocID="{D8B70DB9-E755-4594-A584-9488B2326124}" presName="Name0" presStyleCnt="0">
        <dgm:presLayoutVars>
          <dgm:dir/>
          <dgm:animLvl val="lvl"/>
          <dgm:resizeHandles val="exact"/>
        </dgm:presLayoutVars>
      </dgm:prSet>
      <dgm:spPr/>
    </dgm:pt>
    <dgm:pt modelId="{0EAE02BD-2141-4091-8D3B-986C4FDFF3FD}" type="pres">
      <dgm:prSet presAssocID="{640EAB17-5147-4CCA-91FB-B70D274079AD}" presName="composite" presStyleCnt="0"/>
      <dgm:spPr/>
    </dgm:pt>
    <dgm:pt modelId="{F95091F2-6CEC-4655-BE91-F86EA5F65F2A}" type="pres">
      <dgm:prSet presAssocID="{640EAB17-5147-4CCA-91FB-B70D274079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2445EAB-A9C7-4822-95C7-63D524AF3A6A}" type="pres">
      <dgm:prSet presAssocID="{640EAB17-5147-4CCA-91FB-B70D274079AD}" presName="desTx" presStyleLbl="alignAccFollowNode1" presStyleIdx="0" presStyleCnt="2">
        <dgm:presLayoutVars>
          <dgm:bulletEnabled val="1"/>
        </dgm:presLayoutVars>
      </dgm:prSet>
      <dgm:spPr/>
    </dgm:pt>
    <dgm:pt modelId="{ADBCCCB5-E3D9-4C3D-885D-26F5C12626FC}" type="pres">
      <dgm:prSet presAssocID="{EC949736-76E0-4E67-8003-1E8A88A6189F}" presName="space" presStyleCnt="0"/>
      <dgm:spPr/>
    </dgm:pt>
    <dgm:pt modelId="{A1F154DF-D94C-4BEF-8947-0952A2C374D9}" type="pres">
      <dgm:prSet presAssocID="{E0B730DA-D253-4AE8-89EC-037BE0DEB166}" presName="composite" presStyleCnt="0"/>
      <dgm:spPr/>
    </dgm:pt>
    <dgm:pt modelId="{B3F15F89-1C16-43A6-B8FD-32D5D786F500}" type="pres">
      <dgm:prSet presAssocID="{E0B730DA-D253-4AE8-89EC-037BE0DEB1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6A8A7D6-ADD1-48CD-984B-ECDD52D42577}" type="pres">
      <dgm:prSet presAssocID="{E0B730DA-D253-4AE8-89EC-037BE0DEB16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AD59E09-A9D4-4B2D-86EB-2E8CB4B1893E}" type="presOf" srcId="{E0B730DA-D253-4AE8-89EC-037BE0DEB166}" destId="{B3F15F89-1C16-43A6-B8FD-32D5D786F500}" srcOrd="0" destOrd="0" presId="urn:microsoft.com/office/officeart/2005/8/layout/hList1"/>
    <dgm:cxn modelId="{FA6B6E0E-8865-4654-8788-9F363C3263D1}" type="presOf" srcId="{6FA2D14D-088F-49CB-B5B5-4736ACFF3B89}" destId="{C6A8A7D6-ADD1-48CD-984B-ECDD52D42577}" srcOrd="0" destOrd="0" presId="urn:microsoft.com/office/officeart/2005/8/layout/hList1"/>
    <dgm:cxn modelId="{8B130617-D493-4BE6-9E44-0E6B8864AE51}" type="presOf" srcId="{4806DB6B-A474-4933-8453-7764AD8761D2}" destId="{C2445EAB-A9C7-4822-95C7-63D524AF3A6A}" srcOrd="0" destOrd="2" presId="urn:microsoft.com/office/officeart/2005/8/layout/hList1"/>
    <dgm:cxn modelId="{128F062A-804B-4529-863B-66A6D2091660}" srcId="{640EAB17-5147-4CCA-91FB-B70D274079AD}" destId="{7FB707AC-CDD0-49DE-A662-90256BC3285C}" srcOrd="0" destOrd="0" parTransId="{25AD1679-590E-43FD-89C3-0B693F1596EF}" sibTransId="{74533CE3-C87C-40D2-976D-9AD93A773C09}"/>
    <dgm:cxn modelId="{E9A9EC38-FD9A-45A4-8CD5-D2FDA53AF284}" srcId="{640EAB17-5147-4CCA-91FB-B70D274079AD}" destId="{4806DB6B-A474-4933-8453-7764AD8761D2}" srcOrd="2" destOrd="0" parTransId="{540D2F54-2175-4D8B-81B1-73A393DD73E6}" sibTransId="{F8281799-68CA-4F96-8E6D-F372782FB04D}"/>
    <dgm:cxn modelId="{713C864C-C40B-4559-B063-7A48C190D567}" srcId="{E0B730DA-D253-4AE8-89EC-037BE0DEB166}" destId="{6FA2D14D-088F-49CB-B5B5-4736ACFF3B89}" srcOrd="0" destOrd="0" parTransId="{C5ED0173-81F8-48D1-B635-4B168AC52C37}" sibTransId="{080D6210-1E46-43E4-A7DA-815753130124}"/>
    <dgm:cxn modelId="{97576A50-D8A6-48EE-A167-04E0CB896557}" srcId="{D8B70DB9-E755-4594-A584-9488B2326124}" destId="{640EAB17-5147-4CCA-91FB-B70D274079AD}" srcOrd="0" destOrd="0" parTransId="{B8E95723-D3F9-4DE3-8CC8-67A734EFF74D}" sibTransId="{EC949736-76E0-4E67-8003-1E8A88A6189F}"/>
    <dgm:cxn modelId="{B2592B84-C87D-45F1-A292-2B04331571FD}" type="presOf" srcId="{640EAB17-5147-4CCA-91FB-B70D274079AD}" destId="{F95091F2-6CEC-4655-BE91-F86EA5F65F2A}" srcOrd="0" destOrd="0" presId="urn:microsoft.com/office/officeart/2005/8/layout/hList1"/>
    <dgm:cxn modelId="{C7EF2E9A-3848-47B1-B9A3-967A6143F354}" type="presOf" srcId="{D8B70DB9-E755-4594-A584-9488B2326124}" destId="{29C44D93-DFE7-4E5C-99CF-0E2E9E877757}" srcOrd="0" destOrd="0" presId="urn:microsoft.com/office/officeart/2005/8/layout/hList1"/>
    <dgm:cxn modelId="{B1C5C99E-551A-4AC8-8403-7FCEA7D30154}" srcId="{640EAB17-5147-4CCA-91FB-B70D274079AD}" destId="{5096ECCD-DB1A-49AF-B1C1-9E39CDED363E}" srcOrd="1" destOrd="0" parTransId="{B780BD4C-CD97-492C-B4CA-F7998C546FED}" sibTransId="{3B2D5103-E2DB-4EB4-BD01-9EFD29286139}"/>
    <dgm:cxn modelId="{9CABDCA2-A4FD-4918-BAAE-8FD4DFADA8B9}" srcId="{D8B70DB9-E755-4594-A584-9488B2326124}" destId="{E0B730DA-D253-4AE8-89EC-037BE0DEB166}" srcOrd="1" destOrd="0" parTransId="{3A8B6984-354D-4DE0-AC86-8B40607C6192}" sibTransId="{DA2582D6-FD92-4733-A9DF-A50274B91147}"/>
    <dgm:cxn modelId="{9CB3E9A6-15F5-4BC2-A2D6-C271A391BF52}" type="presOf" srcId="{7FB707AC-CDD0-49DE-A662-90256BC3285C}" destId="{C2445EAB-A9C7-4822-95C7-63D524AF3A6A}" srcOrd="0" destOrd="0" presId="urn:microsoft.com/office/officeart/2005/8/layout/hList1"/>
    <dgm:cxn modelId="{E173A5FD-373F-4616-A148-D2916B84A26D}" type="presOf" srcId="{5096ECCD-DB1A-49AF-B1C1-9E39CDED363E}" destId="{C2445EAB-A9C7-4822-95C7-63D524AF3A6A}" srcOrd="0" destOrd="1" presId="urn:microsoft.com/office/officeart/2005/8/layout/hList1"/>
    <dgm:cxn modelId="{63A3FEFC-957A-4ACF-8EE8-182641CF100C}" type="presParOf" srcId="{29C44D93-DFE7-4E5C-99CF-0E2E9E877757}" destId="{0EAE02BD-2141-4091-8D3B-986C4FDFF3FD}" srcOrd="0" destOrd="0" presId="urn:microsoft.com/office/officeart/2005/8/layout/hList1"/>
    <dgm:cxn modelId="{AD1EFD99-24C3-48E7-82E6-F4F784907375}" type="presParOf" srcId="{0EAE02BD-2141-4091-8D3B-986C4FDFF3FD}" destId="{F95091F2-6CEC-4655-BE91-F86EA5F65F2A}" srcOrd="0" destOrd="0" presId="urn:microsoft.com/office/officeart/2005/8/layout/hList1"/>
    <dgm:cxn modelId="{249520CF-C8DB-4065-8023-12FC561072C9}" type="presParOf" srcId="{0EAE02BD-2141-4091-8D3B-986C4FDFF3FD}" destId="{C2445EAB-A9C7-4822-95C7-63D524AF3A6A}" srcOrd="1" destOrd="0" presId="urn:microsoft.com/office/officeart/2005/8/layout/hList1"/>
    <dgm:cxn modelId="{BC4A0B23-BE5E-4106-A898-C403C4CCE02D}" type="presParOf" srcId="{29C44D93-DFE7-4E5C-99CF-0E2E9E877757}" destId="{ADBCCCB5-E3D9-4C3D-885D-26F5C12626FC}" srcOrd="1" destOrd="0" presId="urn:microsoft.com/office/officeart/2005/8/layout/hList1"/>
    <dgm:cxn modelId="{9C73FCA9-305B-4F93-A16C-29093D9640A2}" type="presParOf" srcId="{29C44D93-DFE7-4E5C-99CF-0E2E9E877757}" destId="{A1F154DF-D94C-4BEF-8947-0952A2C374D9}" srcOrd="2" destOrd="0" presId="urn:microsoft.com/office/officeart/2005/8/layout/hList1"/>
    <dgm:cxn modelId="{454407BE-D63A-4976-83A5-85A823674670}" type="presParOf" srcId="{A1F154DF-D94C-4BEF-8947-0952A2C374D9}" destId="{B3F15F89-1C16-43A6-B8FD-32D5D786F500}" srcOrd="0" destOrd="0" presId="urn:microsoft.com/office/officeart/2005/8/layout/hList1"/>
    <dgm:cxn modelId="{7A12B095-51EC-49C5-8E05-E5A5B45AA0A0}" type="presParOf" srcId="{A1F154DF-D94C-4BEF-8947-0952A2C374D9}" destId="{C6A8A7D6-ADD1-48CD-984B-ECDD52D425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70DB9-E755-4594-A584-9488B2326124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640EAB17-5147-4CCA-91FB-B70D274079AD}">
      <dgm:prSet phldrT="[Texte]" custT="1"/>
      <dgm:spPr>
        <a:solidFill>
          <a:srgbClr val="D7712B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Moyenne hors cible  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11,5 – 14,5</a:t>
          </a:r>
        </a:p>
      </dgm:t>
    </dgm:pt>
    <dgm:pt modelId="{B8E95723-D3F9-4DE3-8CC8-67A734EFF74D}" type="parTrans" cxnId="{97576A50-D8A6-48EE-A167-04E0CB89655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949736-76E0-4E67-8003-1E8A88A6189F}" type="sibTrans" cxnId="{97576A50-D8A6-48EE-A167-04E0CB89655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B707AC-CDD0-49DE-A662-90256BC3285C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 11 établissements</a:t>
          </a:r>
        </a:p>
      </dgm:t>
    </dgm:pt>
    <dgm:pt modelId="{25AD1679-590E-43FD-89C3-0B693F1596EF}" type="parTrans" cxnId="{128F062A-804B-4529-863B-66A6D2091660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533CE3-C87C-40D2-976D-9AD93A773C09}" type="sibTrans" cxnId="{128F062A-804B-4529-863B-66A6D2091660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B730DA-D253-4AE8-89EC-037BE0DEB166}">
      <dgm:prSet phldrT="[Texte]" custT="1"/>
      <dgm:spPr>
        <a:solidFill>
          <a:srgbClr val="D7712B"/>
        </a:solidFill>
      </dgm:spPr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Ecart filles </a:t>
          </a:r>
          <a:r>
            <a:rPr lang="fr-FR" sz="1400">
              <a:latin typeface="Calibri" panose="020F0502020204030204" pitchFamily="34" charset="0"/>
              <a:cs typeface="Calibri" panose="020F0502020204030204" pitchFamily="34" charset="0"/>
            </a:rPr>
            <a:t>garçons hors cible </a:t>
          </a:r>
          <a:endParaRPr lang="fr-FR" sz="1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+/- 1 point</a:t>
          </a:r>
        </a:p>
      </dgm:t>
    </dgm:pt>
    <dgm:pt modelId="{3A8B6984-354D-4DE0-AC86-8B40607C6192}" type="parTrans" cxnId="{9CABDCA2-A4FD-4918-BAAE-8FD4DFADA8B9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2582D6-FD92-4733-A9DF-A50274B91147}" type="sibTrans" cxnId="{9CABDCA2-A4FD-4918-BAAE-8FD4DFADA8B9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2D14D-088F-49CB-B5B5-4736ACFF3B89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23 établissements </a:t>
          </a:r>
        </a:p>
      </dgm:t>
    </dgm:pt>
    <dgm:pt modelId="{C5ED0173-81F8-48D1-B635-4B168AC52C37}" type="parTrans" cxnId="{713C864C-C40B-4559-B063-7A48C190D56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0D6210-1E46-43E4-A7DA-815753130124}" type="sibTrans" cxnId="{713C864C-C40B-4559-B063-7A48C190D567}">
      <dgm:prSet/>
      <dgm:spPr/>
      <dgm:t>
        <a:bodyPr/>
        <a:lstStyle/>
        <a:p>
          <a:endParaRPr lang="fr-FR" sz="11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ED6E49-CF2B-4139-8F27-6C9169EBF676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1 &lt; de 11,5</a:t>
          </a:r>
        </a:p>
      </dgm:t>
    </dgm:pt>
    <dgm:pt modelId="{17B0D565-8DF4-411D-BB2D-8DDAA2CC46E8}" type="parTrans" cxnId="{1DE98305-5781-44FB-A929-42B196B10EC6}">
      <dgm:prSet/>
      <dgm:spPr/>
      <dgm:t>
        <a:bodyPr/>
        <a:lstStyle/>
        <a:p>
          <a:endParaRPr lang="fr-FR"/>
        </a:p>
      </dgm:t>
    </dgm:pt>
    <dgm:pt modelId="{CE24CDCE-3C0E-463D-985E-F0D86607FA09}" type="sibTrans" cxnId="{1DE98305-5781-44FB-A929-42B196B10EC6}">
      <dgm:prSet/>
      <dgm:spPr/>
      <dgm:t>
        <a:bodyPr/>
        <a:lstStyle/>
        <a:p>
          <a:endParaRPr lang="fr-FR"/>
        </a:p>
      </dgm:t>
    </dgm:pt>
    <dgm:pt modelId="{606E5912-3587-445C-8836-200E68B2A128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10 &gt; de 14,5</a:t>
          </a:r>
        </a:p>
      </dgm:t>
    </dgm:pt>
    <dgm:pt modelId="{F800C18E-5919-4FFF-B79F-15F9351B0296}" type="parTrans" cxnId="{7A076B26-1A31-47AD-868E-701EE2A72330}">
      <dgm:prSet/>
      <dgm:spPr/>
      <dgm:t>
        <a:bodyPr/>
        <a:lstStyle/>
        <a:p>
          <a:endParaRPr lang="fr-FR"/>
        </a:p>
      </dgm:t>
    </dgm:pt>
    <dgm:pt modelId="{2D421C81-F745-4740-9677-0A29AEE93912}" type="sibTrans" cxnId="{7A076B26-1A31-47AD-868E-701EE2A72330}">
      <dgm:prSet/>
      <dgm:spPr/>
      <dgm:t>
        <a:bodyPr/>
        <a:lstStyle/>
        <a:p>
          <a:endParaRPr lang="fr-FR"/>
        </a:p>
      </dgm:t>
    </dgm:pt>
    <dgm:pt modelId="{29C44D93-DFE7-4E5C-99CF-0E2E9E877757}" type="pres">
      <dgm:prSet presAssocID="{D8B70DB9-E755-4594-A584-9488B2326124}" presName="Name0" presStyleCnt="0">
        <dgm:presLayoutVars>
          <dgm:dir/>
          <dgm:animLvl val="lvl"/>
          <dgm:resizeHandles val="exact"/>
        </dgm:presLayoutVars>
      </dgm:prSet>
      <dgm:spPr/>
    </dgm:pt>
    <dgm:pt modelId="{0EAE02BD-2141-4091-8D3B-986C4FDFF3FD}" type="pres">
      <dgm:prSet presAssocID="{640EAB17-5147-4CCA-91FB-B70D274079AD}" presName="composite" presStyleCnt="0"/>
      <dgm:spPr/>
    </dgm:pt>
    <dgm:pt modelId="{F95091F2-6CEC-4655-BE91-F86EA5F65F2A}" type="pres">
      <dgm:prSet presAssocID="{640EAB17-5147-4CCA-91FB-B70D274079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2445EAB-A9C7-4822-95C7-63D524AF3A6A}" type="pres">
      <dgm:prSet presAssocID="{640EAB17-5147-4CCA-91FB-B70D274079AD}" presName="desTx" presStyleLbl="alignAccFollowNode1" presStyleIdx="0" presStyleCnt="2">
        <dgm:presLayoutVars>
          <dgm:bulletEnabled val="1"/>
        </dgm:presLayoutVars>
      </dgm:prSet>
      <dgm:spPr/>
    </dgm:pt>
    <dgm:pt modelId="{ADBCCCB5-E3D9-4C3D-885D-26F5C12626FC}" type="pres">
      <dgm:prSet presAssocID="{EC949736-76E0-4E67-8003-1E8A88A6189F}" presName="space" presStyleCnt="0"/>
      <dgm:spPr/>
    </dgm:pt>
    <dgm:pt modelId="{A1F154DF-D94C-4BEF-8947-0952A2C374D9}" type="pres">
      <dgm:prSet presAssocID="{E0B730DA-D253-4AE8-89EC-037BE0DEB166}" presName="composite" presStyleCnt="0"/>
      <dgm:spPr/>
    </dgm:pt>
    <dgm:pt modelId="{B3F15F89-1C16-43A6-B8FD-32D5D786F500}" type="pres">
      <dgm:prSet presAssocID="{E0B730DA-D253-4AE8-89EC-037BE0DEB1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6A8A7D6-ADD1-48CD-984B-ECDD52D42577}" type="pres">
      <dgm:prSet presAssocID="{E0B730DA-D253-4AE8-89EC-037BE0DEB16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DE98305-5781-44FB-A929-42B196B10EC6}" srcId="{640EAB17-5147-4CCA-91FB-B70D274079AD}" destId="{D3ED6E49-CF2B-4139-8F27-6C9169EBF676}" srcOrd="1" destOrd="0" parTransId="{17B0D565-8DF4-411D-BB2D-8DDAA2CC46E8}" sibTransId="{CE24CDCE-3C0E-463D-985E-F0D86607FA09}"/>
    <dgm:cxn modelId="{8AD59E09-A9D4-4B2D-86EB-2E8CB4B1893E}" type="presOf" srcId="{E0B730DA-D253-4AE8-89EC-037BE0DEB166}" destId="{B3F15F89-1C16-43A6-B8FD-32D5D786F500}" srcOrd="0" destOrd="0" presId="urn:microsoft.com/office/officeart/2005/8/layout/hList1"/>
    <dgm:cxn modelId="{FA6B6E0E-8865-4654-8788-9F363C3263D1}" type="presOf" srcId="{6FA2D14D-088F-49CB-B5B5-4736ACFF3B89}" destId="{C6A8A7D6-ADD1-48CD-984B-ECDD52D42577}" srcOrd="0" destOrd="0" presId="urn:microsoft.com/office/officeart/2005/8/layout/hList1"/>
    <dgm:cxn modelId="{7A076B26-1A31-47AD-868E-701EE2A72330}" srcId="{640EAB17-5147-4CCA-91FB-B70D274079AD}" destId="{606E5912-3587-445C-8836-200E68B2A128}" srcOrd="2" destOrd="0" parTransId="{F800C18E-5919-4FFF-B79F-15F9351B0296}" sibTransId="{2D421C81-F745-4740-9677-0A29AEE93912}"/>
    <dgm:cxn modelId="{128F062A-804B-4529-863B-66A6D2091660}" srcId="{640EAB17-5147-4CCA-91FB-B70D274079AD}" destId="{7FB707AC-CDD0-49DE-A662-90256BC3285C}" srcOrd="0" destOrd="0" parTransId="{25AD1679-590E-43FD-89C3-0B693F1596EF}" sibTransId="{74533CE3-C87C-40D2-976D-9AD93A773C09}"/>
    <dgm:cxn modelId="{713C864C-C40B-4559-B063-7A48C190D567}" srcId="{E0B730DA-D253-4AE8-89EC-037BE0DEB166}" destId="{6FA2D14D-088F-49CB-B5B5-4736ACFF3B89}" srcOrd="0" destOrd="0" parTransId="{C5ED0173-81F8-48D1-B635-4B168AC52C37}" sibTransId="{080D6210-1E46-43E4-A7DA-815753130124}"/>
    <dgm:cxn modelId="{97576A50-D8A6-48EE-A167-04E0CB896557}" srcId="{D8B70DB9-E755-4594-A584-9488B2326124}" destId="{640EAB17-5147-4CCA-91FB-B70D274079AD}" srcOrd="0" destOrd="0" parTransId="{B8E95723-D3F9-4DE3-8CC8-67A734EFF74D}" sibTransId="{EC949736-76E0-4E67-8003-1E8A88A6189F}"/>
    <dgm:cxn modelId="{0029B67B-C457-49F9-AB85-E8A9C6A37031}" type="presOf" srcId="{D3ED6E49-CF2B-4139-8F27-6C9169EBF676}" destId="{C2445EAB-A9C7-4822-95C7-63D524AF3A6A}" srcOrd="0" destOrd="1" presId="urn:microsoft.com/office/officeart/2005/8/layout/hList1"/>
    <dgm:cxn modelId="{B2592B84-C87D-45F1-A292-2B04331571FD}" type="presOf" srcId="{640EAB17-5147-4CCA-91FB-B70D274079AD}" destId="{F95091F2-6CEC-4655-BE91-F86EA5F65F2A}" srcOrd="0" destOrd="0" presId="urn:microsoft.com/office/officeart/2005/8/layout/hList1"/>
    <dgm:cxn modelId="{C7EF2E9A-3848-47B1-B9A3-967A6143F354}" type="presOf" srcId="{D8B70DB9-E755-4594-A584-9488B2326124}" destId="{29C44D93-DFE7-4E5C-99CF-0E2E9E877757}" srcOrd="0" destOrd="0" presId="urn:microsoft.com/office/officeart/2005/8/layout/hList1"/>
    <dgm:cxn modelId="{9CABDCA2-A4FD-4918-BAAE-8FD4DFADA8B9}" srcId="{D8B70DB9-E755-4594-A584-9488B2326124}" destId="{E0B730DA-D253-4AE8-89EC-037BE0DEB166}" srcOrd="1" destOrd="0" parTransId="{3A8B6984-354D-4DE0-AC86-8B40607C6192}" sibTransId="{DA2582D6-FD92-4733-A9DF-A50274B91147}"/>
    <dgm:cxn modelId="{9CB3E9A6-15F5-4BC2-A2D6-C271A391BF52}" type="presOf" srcId="{7FB707AC-CDD0-49DE-A662-90256BC3285C}" destId="{C2445EAB-A9C7-4822-95C7-63D524AF3A6A}" srcOrd="0" destOrd="0" presId="urn:microsoft.com/office/officeart/2005/8/layout/hList1"/>
    <dgm:cxn modelId="{B9064FC4-6E52-4CDD-86AA-4822ADE11EDD}" type="presOf" srcId="{606E5912-3587-445C-8836-200E68B2A128}" destId="{C2445EAB-A9C7-4822-95C7-63D524AF3A6A}" srcOrd="0" destOrd="2" presId="urn:microsoft.com/office/officeart/2005/8/layout/hList1"/>
    <dgm:cxn modelId="{63A3FEFC-957A-4ACF-8EE8-182641CF100C}" type="presParOf" srcId="{29C44D93-DFE7-4E5C-99CF-0E2E9E877757}" destId="{0EAE02BD-2141-4091-8D3B-986C4FDFF3FD}" srcOrd="0" destOrd="0" presId="urn:microsoft.com/office/officeart/2005/8/layout/hList1"/>
    <dgm:cxn modelId="{AD1EFD99-24C3-48E7-82E6-F4F784907375}" type="presParOf" srcId="{0EAE02BD-2141-4091-8D3B-986C4FDFF3FD}" destId="{F95091F2-6CEC-4655-BE91-F86EA5F65F2A}" srcOrd="0" destOrd="0" presId="urn:microsoft.com/office/officeart/2005/8/layout/hList1"/>
    <dgm:cxn modelId="{249520CF-C8DB-4065-8023-12FC561072C9}" type="presParOf" srcId="{0EAE02BD-2141-4091-8D3B-986C4FDFF3FD}" destId="{C2445EAB-A9C7-4822-95C7-63D524AF3A6A}" srcOrd="1" destOrd="0" presId="urn:microsoft.com/office/officeart/2005/8/layout/hList1"/>
    <dgm:cxn modelId="{BC4A0B23-BE5E-4106-A898-C403C4CCE02D}" type="presParOf" srcId="{29C44D93-DFE7-4E5C-99CF-0E2E9E877757}" destId="{ADBCCCB5-E3D9-4C3D-885D-26F5C12626FC}" srcOrd="1" destOrd="0" presId="urn:microsoft.com/office/officeart/2005/8/layout/hList1"/>
    <dgm:cxn modelId="{9C73FCA9-305B-4F93-A16C-29093D9640A2}" type="presParOf" srcId="{29C44D93-DFE7-4E5C-99CF-0E2E9E877757}" destId="{A1F154DF-D94C-4BEF-8947-0952A2C374D9}" srcOrd="2" destOrd="0" presId="urn:microsoft.com/office/officeart/2005/8/layout/hList1"/>
    <dgm:cxn modelId="{454407BE-D63A-4976-83A5-85A823674670}" type="presParOf" srcId="{A1F154DF-D94C-4BEF-8947-0952A2C374D9}" destId="{B3F15F89-1C16-43A6-B8FD-32D5D786F500}" srcOrd="0" destOrd="0" presId="urn:microsoft.com/office/officeart/2005/8/layout/hList1"/>
    <dgm:cxn modelId="{7A12B095-51EC-49C5-8E05-E5A5B45AA0A0}" type="presParOf" srcId="{A1F154DF-D94C-4BEF-8947-0952A2C374D9}" destId="{C6A8A7D6-ADD1-48CD-984B-ECDD52D425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713DE-10C1-49A2-86D9-D609A95E40A1}">
      <dsp:nvSpPr>
        <dsp:cNvPr id="0" name=""/>
        <dsp:cNvSpPr/>
      </dsp:nvSpPr>
      <dsp:spPr>
        <a:xfrm>
          <a:off x="4845" y="2047851"/>
          <a:ext cx="2820578" cy="1128231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Equipe EPS des lycées</a:t>
          </a:r>
        </a:p>
      </dsp:txBody>
      <dsp:txXfrm>
        <a:off x="568961" y="2047851"/>
        <a:ext cx="1692347" cy="1128231"/>
      </dsp:txXfrm>
    </dsp:sp>
    <dsp:sp modelId="{1CAF65DF-CBC8-42F3-A56D-E3B3B19CDF50}">
      <dsp:nvSpPr>
        <dsp:cNvPr id="0" name=""/>
        <dsp:cNvSpPr/>
      </dsp:nvSpPr>
      <dsp:spPr>
        <a:xfrm>
          <a:off x="2543366" y="2047851"/>
          <a:ext cx="2820578" cy="1128231"/>
        </a:xfrm>
        <a:prstGeom prst="chevron">
          <a:avLst/>
        </a:prstGeom>
        <a:solidFill>
          <a:schemeClr val="accent2">
            <a:shade val="80000"/>
            <a:hueOff val="159462"/>
            <a:satOff val="-22449"/>
            <a:lumOff val="12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Commission académique</a:t>
          </a:r>
        </a:p>
      </dsp:txBody>
      <dsp:txXfrm>
        <a:off x="3107482" y="2047851"/>
        <a:ext cx="1692347" cy="1128231"/>
      </dsp:txXfrm>
    </dsp:sp>
    <dsp:sp modelId="{41C103A9-0736-4290-B4D9-B5FD911B7899}">
      <dsp:nvSpPr>
        <dsp:cNvPr id="0" name=""/>
        <dsp:cNvSpPr/>
      </dsp:nvSpPr>
      <dsp:spPr>
        <a:xfrm>
          <a:off x="5081887" y="2047851"/>
          <a:ext cx="2820578" cy="1128231"/>
        </a:xfrm>
        <a:prstGeom prst="chevron">
          <a:avLst/>
        </a:prstGeom>
        <a:solidFill>
          <a:schemeClr val="accent2">
            <a:shade val="80000"/>
            <a:hueOff val="318923"/>
            <a:satOff val="-44898"/>
            <a:lumOff val="25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Jury final du baccalauréat</a:t>
          </a:r>
        </a:p>
      </dsp:txBody>
      <dsp:txXfrm>
        <a:off x="5646003" y="2047851"/>
        <a:ext cx="1692347" cy="1128231"/>
      </dsp:txXfrm>
    </dsp:sp>
    <dsp:sp modelId="{6D8335B3-5078-46C0-99EC-CA79383680D9}">
      <dsp:nvSpPr>
        <dsp:cNvPr id="0" name=""/>
        <dsp:cNvSpPr/>
      </dsp:nvSpPr>
      <dsp:spPr>
        <a:xfrm>
          <a:off x="7620407" y="2047851"/>
          <a:ext cx="2820578" cy="1128231"/>
        </a:xfrm>
        <a:prstGeom prst="chevron">
          <a:avLst/>
        </a:prstGeom>
        <a:solidFill>
          <a:schemeClr val="accent2">
            <a:shade val="80000"/>
            <a:hueOff val="478385"/>
            <a:satOff val="-67347"/>
            <a:lumOff val="385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Commission nationale</a:t>
          </a:r>
        </a:p>
      </dsp:txBody>
      <dsp:txXfrm>
        <a:off x="8184523" y="2047851"/>
        <a:ext cx="1692347" cy="112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91F2-6CEC-4655-BE91-F86EA5F65F2A}">
      <dsp:nvSpPr>
        <dsp:cNvPr id="0" name=""/>
        <dsp:cNvSpPr/>
      </dsp:nvSpPr>
      <dsp:spPr>
        <a:xfrm>
          <a:off x="17" y="3153"/>
          <a:ext cx="1665382" cy="666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Moyenne hors cible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13,5 – 16,5</a:t>
          </a:r>
        </a:p>
      </dsp:txBody>
      <dsp:txXfrm>
        <a:off x="17" y="3153"/>
        <a:ext cx="1665382" cy="666153"/>
      </dsp:txXfrm>
    </dsp:sp>
    <dsp:sp modelId="{C2445EAB-A9C7-4822-95C7-63D524AF3A6A}">
      <dsp:nvSpPr>
        <dsp:cNvPr id="0" name=""/>
        <dsp:cNvSpPr/>
      </dsp:nvSpPr>
      <dsp:spPr>
        <a:xfrm>
          <a:off x="17" y="669307"/>
          <a:ext cx="1665382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6 établissements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3 &lt; de 13,5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3 &gt; de 16,5</a:t>
          </a:r>
        </a:p>
      </dsp:txBody>
      <dsp:txXfrm>
        <a:off x="17" y="669307"/>
        <a:ext cx="1665382" cy="1844640"/>
      </dsp:txXfrm>
    </dsp:sp>
    <dsp:sp modelId="{B3F15F89-1C16-43A6-B8FD-32D5D786F500}">
      <dsp:nvSpPr>
        <dsp:cNvPr id="0" name=""/>
        <dsp:cNvSpPr/>
      </dsp:nvSpPr>
      <dsp:spPr>
        <a:xfrm>
          <a:off x="1898553" y="3153"/>
          <a:ext cx="1665382" cy="666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Ecart filles garçons hors cible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+/- 1 point</a:t>
          </a:r>
        </a:p>
      </dsp:txBody>
      <dsp:txXfrm>
        <a:off x="1898553" y="3153"/>
        <a:ext cx="1665382" cy="666153"/>
      </dsp:txXfrm>
    </dsp:sp>
    <dsp:sp modelId="{C6A8A7D6-ADD1-48CD-984B-ECDD52D42577}">
      <dsp:nvSpPr>
        <dsp:cNvPr id="0" name=""/>
        <dsp:cNvSpPr/>
      </dsp:nvSpPr>
      <dsp:spPr>
        <a:xfrm>
          <a:off x="1898553" y="669307"/>
          <a:ext cx="1665382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8 établissements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8553" y="669307"/>
        <a:ext cx="1665382" cy="184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91F2-6CEC-4655-BE91-F86EA5F65F2A}">
      <dsp:nvSpPr>
        <dsp:cNvPr id="0" name=""/>
        <dsp:cNvSpPr/>
      </dsp:nvSpPr>
      <dsp:spPr>
        <a:xfrm>
          <a:off x="17" y="3153"/>
          <a:ext cx="1665382" cy="666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Moyenne hors cible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12,5 – 15,5</a:t>
          </a:r>
        </a:p>
      </dsp:txBody>
      <dsp:txXfrm>
        <a:off x="17" y="3153"/>
        <a:ext cx="1665382" cy="666153"/>
      </dsp:txXfrm>
    </dsp:sp>
    <dsp:sp modelId="{C2445EAB-A9C7-4822-95C7-63D524AF3A6A}">
      <dsp:nvSpPr>
        <dsp:cNvPr id="0" name=""/>
        <dsp:cNvSpPr/>
      </dsp:nvSpPr>
      <dsp:spPr>
        <a:xfrm>
          <a:off x="17" y="669307"/>
          <a:ext cx="1665382" cy="18446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10 établissements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6 &lt; de 12,5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4 &gt; de 15,5</a:t>
          </a:r>
        </a:p>
      </dsp:txBody>
      <dsp:txXfrm>
        <a:off x="17" y="669307"/>
        <a:ext cx="1665382" cy="1844640"/>
      </dsp:txXfrm>
    </dsp:sp>
    <dsp:sp modelId="{B3F15F89-1C16-43A6-B8FD-32D5D786F500}">
      <dsp:nvSpPr>
        <dsp:cNvPr id="0" name=""/>
        <dsp:cNvSpPr/>
      </dsp:nvSpPr>
      <dsp:spPr>
        <a:xfrm>
          <a:off x="1898553" y="3153"/>
          <a:ext cx="1665382" cy="666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Ecart filles garçons hors cible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+/- 1 point</a:t>
          </a:r>
        </a:p>
      </dsp:txBody>
      <dsp:txXfrm>
        <a:off x="1898553" y="3153"/>
        <a:ext cx="1665382" cy="666153"/>
      </dsp:txXfrm>
    </dsp:sp>
    <dsp:sp modelId="{C6A8A7D6-ADD1-48CD-984B-ECDD52D42577}">
      <dsp:nvSpPr>
        <dsp:cNvPr id="0" name=""/>
        <dsp:cNvSpPr/>
      </dsp:nvSpPr>
      <dsp:spPr>
        <a:xfrm>
          <a:off x="1898553" y="669307"/>
          <a:ext cx="1665382" cy="18446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29 établissements  </a:t>
          </a:r>
        </a:p>
      </dsp:txBody>
      <dsp:txXfrm>
        <a:off x="1898553" y="669307"/>
        <a:ext cx="1665382" cy="184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91F2-6CEC-4655-BE91-F86EA5F65F2A}">
      <dsp:nvSpPr>
        <dsp:cNvPr id="0" name=""/>
        <dsp:cNvSpPr/>
      </dsp:nvSpPr>
      <dsp:spPr>
        <a:xfrm>
          <a:off x="17" y="3153"/>
          <a:ext cx="1665382" cy="666153"/>
        </a:xfrm>
        <a:prstGeom prst="rect">
          <a:avLst/>
        </a:prstGeom>
        <a:solidFill>
          <a:srgbClr val="D7712B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Moyenne hors cible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11,5 – 14,5</a:t>
          </a:r>
        </a:p>
      </dsp:txBody>
      <dsp:txXfrm>
        <a:off x="17" y="3153"/>
        <a:ext cx="1665382" cy="666153"/>
      </dsp:txXfrm>
    </dsp:sp>
    <dsp:sp modelId="{C2445EAB-A9C7-4822-95C7-63D524AF3A6A}">
      <dsp:nvSpPr>
        <dsp:cNvPr id="0" name=""/>
        <dsp:cNvSpPr/>
      </dsp:nvSpPr>
      <dsp:spPr>
        <a:xfrm>
          <a:off x="17" y="669307"/>
          <a:ext cx="1665382" cy="18446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 11 établissements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1 &lt; de 11,5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10 &gt; de 14,5</a:t>
          </a:r>
        </a:p>
      </dsp:txBody>
      <dsp:txXfrm>
        <a:off x="17" y="669307"/>
        <a:ext cx="1665382" cy="1844640"/>
      </dsp:txXfrm>
    </dsp:sp>
    <dsp:sp modelId="{B3F15F89-1C16-43A6-B8FD-32D5D786F500}">
      <dsp:nvSpPr>
        <dsp:cNvPr id="0" name=""/>
        <dsp:cNvSpPr/>
      </dsp:nvSpPr>
      <dsp:spPr>
        <a:xfrm>
          <a:off x="1898553" y="3153"/>
          <a:ext cx="1665382" cy="666153"/>
        </a:xfrm>
        <a:prstGeom prst="rect">
          <a:avLst/>
        </a:prstGeom>
        <a:solidFill>
          <a:srgbClr val="D7712B"/>
        </a:solidFill>
        <a:ln w="12700" cap="flat" cmpd="sng" algn="ctr">
          <a:solidFill>
            <a:schemeClr val="accent4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Ecart filles </a:t>
          </a:r>
          <a:r>
            <a:rPr lang="fr-FR" sz="1400" kern="1200">
              <a:latin typeface="Calibri" panose="020F0502020204030204" pitchFamily="34" charset="0"/>
              <a:cs typeface="Calibri" panose="020F0502020204030204" pitchFamily="34" charset="0"/>
            </a:rPr>
            <a:t>garçons hors cible </a:t>
          </a:r>
          <a:endParaRPr lang="fr-F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+/- 1 point</a:t>
          </a:r>
        </a:p>
      </dsp:txBody>
      <dsp:txXfrm>
        <a:off x="1898553" y="3153"/>
        <a:ext cx="1665382" cy="666153"/>
      </dsp:txXfrm>
    </dsp:sp>
    <dsp:sp modelId="{C6A8A7D6-ADD1-48CD-984B-ECDD52D42577}">
      <dsp:nvSpPr>
        <dsp:cNvPr id="0" name=""/>
        <dsp:cNvSpPr/>
      </dsp:nvSpPr>
      <dsp:spPr>
        <a:xfrm>
          <a:off x="1898553" y="669307"/>
          <a:ext cx="1665382" cy="18446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23 établissements </a:t>
          </a:r>
        </a:p>
      </dsp:txBody>
      <dsp:txXfrm>
        <a:off x="1898553" y="669307"/>
        <a:ext cx="1665382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0.24353</cdr:y>
    </cdr:from>
    <cdr:to>
      <cdr:x>0.12679</cdr:x>
      <cdr:y>0.28541</cdr:y>
    </cdr:to>
    <cdr:sp macro="" textlink="">
      <cdr:nvSpPr>
        <cdr:cNvPr id="2" name="ZoneTexte 7">
          <a:extLst xmlns:a="http://schemas.openxmlformats.org/drawingml/2006/main">
            <a:ext uri="{FF2B5EF4-FFF2-40B4-BE49-F238E27FC236}">
              <a16:creationId xmlns:a16="http://schemas.microsoft.com/office/drawing/2014/main" id="{92CF5066-4185-6EDD-3B3B-85531F4B19E5}"/>
            </a:ext>
          </a:extLst>
        </cdr:cNvPr>
        <cdr:cNvSpPr txBox="1"/>
      </cdr:nvSpPr>
      <cdr:spPr>
        <a:xfrm xmlns:a="http://schemas.openxmlformats.org/drawingml/2006/main">
          <a:off x="-6224336" y="1342531"/>
          <a:ext cx="74595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solidFill>
                <a:schemeClr val="accent5"/>
              </a:solidFill>
            </a:rPr>
            <a:t>Filles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0.29828</cdr:x>
      <cdr:y>0.53441</cdr:y>
    </cdr:from>
    <cdr:to>
      <cdr:x>0.75438</cdr:x>
      <cdr:y>0.73439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5C7545A-2B68-CC3A-4ECD-E6588A5EA7BC}"/>
            </a:ext>
          </a:extLst>
        </cdr:cNvPr>
        <cdr:cNvSpPr txBox="1"/>
      </cdr:nvSpPr>
      <cdr:spPr>
        <a:xfrm xmlns:a="http://schemas.openxmlformats.org/drawingml/2006/main">
          <a:off x="866776" y="1221762"/>
          <a:ext cx="1325378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dirty="0">
              <a:solidFill>
                <a:schemeClr val="bg1"/>
              </a:solidFill>
            </a:rPr>
            <a:t>NATIONAL</a:t>
          </a:r>
        </a:p>
        <a:p xmlns:a="http://schemas.openxmlformats.org/drawingml/2006/main">
          <a:r>
            <a:rPr lang="fr-FR" b="1" dirty="0">
              <a:solidFill>
                <a:schemeClr val="bg1"/>
              </a:solidFill>
            </a:rPr>
            <a:t>131 CANDIDATS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0.29486</cdr:x>
      <cdr:y>0.56484</cdr:y>
    </cdr:from>
    <cdr:to>
      <cdr:x>0.7053</cdr:x>
      <cdr:y>0.76482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5C7545A-2B68-CC3A-4ECD-E6588A5EA7BC}"/>
            </a:ext>
          </a:extLst>
        </cdr:cNvPr>
        <cdr:cNvSpPr txBox="1"/>
      </cdr:nvSpPr>
      <cdr:spPr>
        <a:xfrm xmlns:a="http://schemas.openxmlformats.org/drawingml/2006/main">
          <a:off x="856839" y="1291337"/>
          <a:ext cx="1192696" cy="4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dirty="0">
              <a:solidFill>
                <a:schemeClr val="bg1"/>
              </a:solidFill>
            </a:rPr>
            <a:t>NICE</a:t>
          </a:r>
        </a:p>
        <a:p xmlns:a="http://schemas.openxmlformats.org/drawingml/2006/main">
          <a:pPr algn="ctr"/>
          <a:r>
            <a:rPr lang="fr-FR" b="1" dirty="0">
              <a:solidFill>
                <a:schemeClr val="bg1"/>
              </a:solidFill>
            </a:rPr>
            <a:t>5 CANDIDATS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0.27195</cdr:x>
      <cdr:y>0.56484</cdr:y>
    </cdr:from>
    <cdr:to>
      <cdr:x>0.72805</cdr:x>
      <cdr:y>0.76482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5C7545A-2B68-CC3A-4ECD-E6588A5EA7BC}"/>
            </a:ext>
          </a:extLst>
        </cdr:cNvPr>
        <cdr:cNvSpPr txBox="1"/>
      </cdr:nvSpPr>
      <cdr:spPr>
        <a:xfrm xmlns:a="http://schemas.openxmlformats.org/drawingml/2006/main">
          <a:off x="790260" y="1291342"/>
          <a:ext cx="1325385" cy="4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dirty="0">
              <a:solidFill>
                <a:schemeClr val="bg1"/>
              </a:solidFill>
            </a:rPr>
            <a:t>NATIONAL</a:t>
          </a:r>
        </a:p>
        <a:p xmlns:a="http://schemas.openxmlformats.org/drawingml/2006/main">
          <a:r>
            <a:rPr lang="fr-FR" b="1" dirty="0">
              <a:solidFill>
                <a:schemeClr val="bg1"/>
              </a:solidFill>
            </a:rPr>
            <a:t>2601 CANDIDATS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0.29486</cdr:x>
      <cdr:y>0.56484</cdr:y>
    </cdr:from>
    <cdr:to>
      <cdr:x>0.7053</cdr:x>
      <cdr:y>0.76482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5C7545A-2B68-CC3A-4ECD-E6588A5EA7BC}"/>
            </a:ext>
          </a:extLst>
        </cdr:cNvPr>
        <cdr:cNvSpPr txBox="1"/>
      </cdr:nvSpPr>
      <cdr:spPr>
        <a:xfrm xmlns:a="http://schemas.openxmlformats.org/drawingml/2006/main">
          <a:off x="856839" y="1291337"/>
          <a:ext cx="1192696" cy="4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dirty="0">
              <a:solidFill>
                <a:schemeClr val="bg1"/>
              </a:solidFill>
            </a:rPr>
            <a:t>NICE</a:t>
          </a:r>
        </a:p>
        <a:p xmlns:a="http://schemas.openxmlformats.org/drawingml/2006/main">
          <a:pPr algn="ctr"/>
          <a:r>
            <a:rPr lang="fr-FR" b="1">
              <a:solidFill>
                <a:schemeClr val="bg1"/>
              </a:solidFill>
            </a:rPr>
            <a:t>92 </a:t>
          </a:r>
          <a:r>
            <a:rPr lang="fr-FR" b="1" dirty="0">
              <a:solidFill>
                <a:schemeClr val="bg1"/>
              </a:solidFill>
            </a:rPr>
            <a:t>CANDIDATS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0.24353</cdr:y>
    </cdr:from>
    <cdr:to>
      <cdr:x>0.12679</cdr:x>
      <cdr:y>0.28541</cdr:y>
    </cdr:to>
    <cdr:sp macro="" textlink="">
      <cdr:nvSpPr>
        <cdr:cNvPr id="2" name="ZoneTexte 7">
          <a:extLst xmlns:a="http://schemas.openxmlformats.org/drawingml/2006/main">
            <a:ext uri="{FF2B5EF4-FFF2-40B4-BE49-F238E27FC236}">
              <a16:creationId xmlns:a16="http://schemas.microsoft.com/office/drawing/2014/main" id="{92CF5066-4185-6EDD-3B3B-85531F4B19E5}"/>
            </a:ext>
          </a:extLst>
        </cdr:cNvPr>
        <cdr:cNvSpPr txBox="1"/>
      </cdr:nvSpPr>
      <cdr:spPr>
        <a:xfrm xmlns:a="http://schemas.openxmlformats.org/drawingml/2006/main">
          <a:off x="-6224336" y="1342531"/>
          <a:ext cx="74595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solidFill>
                <a:schemeClr val="accent5"/>
              </a:solidFill>
            </a:rPr>
            <a:t>Filles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0.24353</cdr:y>
    </cdr:from>
    <cdr:to>
      <cdr:x>0.12679</cdr:x>
      <cdr:y>0.28541</cdr:y>
    </cdr:to>
    <cdr:sp macro="" textlink="">
      <cdr:nvSpPr>
        <cdr:cNvPr id="2" name="ZoneTexte 7">
          <a:extLst xmlns:a="http://schemas.openxmlformats.org/drawingml/2006/main">
            <a:ext uri="{FF2B5EF4-FFF2-40B4-BE49-F238E27FC236}">
              <a16:creationId xmlns:a16="http://schemas.microsoft.com/office/drawing/2014/main" id="{92CF5066-4185-6EDD-3B3B-85531F4B19E5}"/>
            </a:ext>
          </a:extLst>
        </cdr:cNvPr>
        <cdr:cNvSpPr txBox="1"/>
      </cdr:nvSpPr>
      <cdr:spPr>
        <a:xfrm xmlns:a="http://schemas.openxmlformats.org/drawingml/2006/main">
          <a:off x="-6224336" y="1342531"/>
          <a:ext cx="74595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solidFill>
                <a:schemeClr val="accent5"/>
              </a:solidFill>
            </a:rPr>
            <a:t>Filles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0.37542</cdr:x>
      <cdr:y>0.54359</cdr:y>
    </cdr:from>
    <cdr:to>
      <cdr:x>0.37542</cdr:x>
      <cdr:y>0.8555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FCE312AF-1E03-DAA3-2DF7-FF38FA243C86}"/>
            </a:ext>
          </a:extLst>
        </cdr:cNvPr>
        <cdr:cNvCxnSpPr/>
      </cdr:nvCxnSpPr>
      <cdr:spPr>
        <a:xfrm xmlns:a="http://schemas.openxmlformats.org/drawingml/2006/main" flipV="1">
          <a:off x="2205789" y="3634455"/>
          <a:ext cx="0" cy="2085475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0.30853</cdr:x>
      <cdr:y>0.77128</cdr:y>
    </cdr:from>
    <cdr:to>
      <cdr:x>0.44504</cdr:x>
      <cdr:y>0.82406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09EAFA99-54E1-F8B2-E159-C23B93C47D1F}"/>
            </a:ext>
          </a:extLst>
        </cdr:cNvPr>
        <cdr:cNvSpPr txBox="1"/>
      </cdr:nvSpPr>
      <cdr:spPr>
        <a:xfrm xmlns:a="http://schemas.openxmlformats.org/drawingml/2006/main">
          <a:off x="1812759" y="5156785"/>
          <a:ext cx="802104" cy="3529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800" dirty="0"/>
            <a:t>Programme de 2010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0.06553</cdr:x>
      <cdr:y>0.69715</cdr:y>
    </cdr:from>
    <cdr:to>
      <cdr:x>0.06553</cdr:x>
      <cdr:y>0.85231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0D3B8915-0C90-2D82-2BD6-3DE8B102A6EB}"/>
            </a:ext>
          </a:extLst>
        </cdr:cNvPr>
        <cdr:cNvCxnSpPr/>
      </cdr:nvCxnSpPr>
      <cdr:spPr>
        <a:xfrm xmlns:a="http://schemas.openxmlformats.org/drawingml/2006/main" flipV="1">
          <a:off x="385009" y="4661150"/>
          <a:ext cx="0" cy="1037391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0.77128</cdr:y>
    </cdr:from>
    <cdr:to>
      <cdr:x>0.13652</cdr:x>
      <cdr:y>0.82406</cdr:y>
    </cdr:to>
    <cdr:sp macro="" textlink="">
      <cdr:nvSpPr>
        <cdr:cNvPr id="9" name="ZoneTexte 2">
          <a:extLst xmlns:a="http://schemas.openxmlformats.org/drawingml/2006/main">
            <a:ext uri="{FF2B5EF4-FFF2-40B4-BE49-F238E27FC236}">
              <a16:creationId xmlns:a16="http://schemas.microsoft.com/office/drawing/2014/main" id="{A3591327-8088-BC98-70DC-A385DE032EC3}"/>
            </a:ext>
          </a:extLst>
        </cdr:cNvPr>
        <cdr:cNvSpPr txBox="1"/>
      </cdr:nvSpPr>
      <cdr:spPr>
        <a:xfrm xmlns:a="http://schemas.openxmlformats.org/drawingml/2006/main">
          <a:off x="0" y="5156785"/>
          <a:ext cx="802104" cy="3529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Programme de 2001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0.84276</cdr:x>
      <cdr:y>0.39963</cdr:y>
    </cdr:from>
    <cdr:to>
      <cdr:x>0.84276</cdr:x>
      <cdr:y>0.8547</cdr:y>
    </cdr:to>
    <cdr:cxnSp macro="">
      <cdr:nvCxnSpPr>
        <cdr:cNvPr id="13" name="Connecteur droit avec flèche 12">
          <a:extLst xmlns:a="http://schemas.openxmlformats.org/drawingml/2006/main">
            <a:ext uri="{FF2B5EF4-FFF2-40B4-BE49-F238E27FC236}">
              <a16:creationId xmlns:a16="http://schemas.microsoft.com/office/drawing/2014/main" id="{03637503-17F0-9D55-85FA-99CE0335A34B}"/>
            </a:ext>
          </a:extLst>
        </cdr:cNvPr>
        <cdr:cNvCxnSpPr/>
      </cdr:nvCxnSpPr>
      <cdr:spPr>
        <a:xfrm xmlns:a="http://schemas.openxmlformats.org/drawingml/2006/main" flipV="1">
          <a:off x="4951663" y="2671929"/>
          <a:ext cx="0" cy="3042654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0.77724</cdr:x>
      <cdr:y>0.77128</cdr:y>
    </cdr:from>
    <cdr:to>
      <cdr:x>0.91375</cdr:x>
      <cdr:y>0.82406</cdr:y>
    </cdr:to>
    <cdr:sp macro="" textlink="">
      <cdr:nvSpPr>
        <cdr:cNvPr id="14" name="ZoneTexte 3">
          <a:extLst xmlns:a="http://schemas.openxmlformats.org/drawingml/2006/main">
            <a:ext uri="{FF2B5EF4-FFF2-40B4-BE49-F238E27FC236}">
              <a16:creationId xmlns:a16="http://schemas.microsoft.com/office/drawing/2014/main" id="{2E74DED5-FF87-9C8E-8392-A129701E7505}"/>
            </a:ext>
          </a:extLst>
        </cdr:cNvPr>
        <cdr:cNvSpPr txBox="1"/>
      </cdr:nvSpPr>
      <cdr:spPr>
        <a:xfrm xmlns:a="http://schemas.openxmlformats.org/drawingml/2006/main">
          <a:off x="4566654" y="5156785"/>
          <a:ext cx="802104" cy="3529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Programme de 2010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</cdr:x>
      <cdr:y>0.49584</cdr:y>
    </cdr:from>
    <cdr:to>
      <cdr:x>0.07645</cdr:x>
      <cdr:y>0.53036</cdr:y>
    </cdr:to>
    <cdr:sp macro="" textlink="">
      <cdr:nvSpPr>
        <cdr:cNvPr id="17" name="ZoneTexte 3">
          <a:extLst xmlns:a="http://schemas.openxmlformats.org/drawingml/2006/main">
            <a:ext uri="{FF2B5EF4-FFF2-40B4-BE49-F238E27FC236}">
              <a16:creationId xmlns:a16="http://schemas.microsoft.com/office/drawing/2014/main" id="{3A350CF1-0634-CE47-493D-102B1BD43A78}"/>
            </a:ext>
          </a:extLst>
        </cdr:cNvPr>
        <cdr:cNvSpPr txBox="1"/>
      </cdr:nvSpPr>
      <cdr:spPr>
        <a:xfrm xmlns:a="http://schemas.openxmlformats.org/drawingml/2006/main">
          <a:off x="-6232358" y="3315171"/>
          <a:ext cx="449179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solidFill>
                <a:srgbClr val="FF0000"/>
              </a:solidFill>
            </a:rPr>
            <a:t>Total</a:t>
          </a:r>
        </a:p>
      </cdr:txBody>
    </cdr:sp>
  </cdr:relSizeAnchor>
  <cdr:relSizeAnchor xmlns:cdr="http://schemas.openxmlformats.org/drawingml/2006/chartDrawing">
    <cdr:from>
      <cdr:x>0.5397</cdr:x>
      <cdr:y>0.47521</cdr:y>
    </cdr:from>
    <cdr:to>
      <cdr:x>0.5397</cdr:x>
      <cdr:y>0.8559</cdr:y>
    </cdr:to>
    <cdr:cxnSp macro="">
      <cdr:nvCxnSpPr>
        <cdr:cNvPr id="18" name="Connecteur droit avec flèche 17">
          <a:extLst xmlns:a="http://schemas.openxmlformats.org/drawingml/2006/main">
            <a:ext uri="{FF2B5EF4-FFF2-40B4-BE49-F238E27FC236}">
              <a16:creationId xmlns:a16="http://schemas.microsoft.com/office/drawing/2014/main" id="{A605500F-37CF-312D-72EE-C032CF1EC6D4}"/>
            </a:ext>
          </a:extLst>
        </cdr:cNvPr>
        <cdr:cNvCxnSpPr/>
      </cdr:nvCxnSpPr>
      <cdr:spPr>
        <a:xfrm xmlns:a="http://schemas.openxmlformats.org/drawingml/2006/main" flipV="1">
          <a:off x="3170989" y="3177255"/>
          <a:ext cx="0" cy="2545349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0.4728</cdr:x>
      <cdr:y>0.77168</cdr:y>
    </cdr:from>
    <cdr:to>
      <cdr:x>0.60932</cdr:x>
      <cdr:y>0.82446</cdr:y>
    </cdr:to>
    <cdr:sp macro="" textlink="">
      <cdr:nvSpPr>
        <cdr:cNvPr id="19" name="ZoneTexte 2">
          <a:extLst xmlns:a="http://schemas.openxmlformats.org/drawingml/2006/main">
            <a:ext uri="{FF2B5EF4-FFF2-40B4-BE49-F238E27FC236}">
              <a16:creationId xmlns:a16="http://schemas.microsoft.com/office/drawing/2014/main" id="{658DCE09-0D51-AD1C-9389-AB5D9636B3ED}"/>
            </a:ext>
          </a:extLst>
        </cdr:cNvPr>
        <cdr:cNvSpPr txBox="1"/>
      </cdr:nvSpPr>
      <cdr:spPr>
        <a:xfrm xmlns:a="http://schemas.openxmlformats.org/drawingml/2006/main">
          <a:off x="2777959" y="5159459"/>
          <a:ext cx="802104" cy="3529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3 CP différentes</a:t>
          </a:r>
        </a:p>
        <a:p xmlns:a="http://schemas.openxmlformats.org/drawingml/2006/main">
          <a:pPr algn="ctr"/>
          <a:endParaRPr lang="fr-FR" sz="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0.18389</cdr:x>
      <cdr:y>0.63766</cdr:y>
    </cdr:from>
    <cdr:to>
      <cdr:x>0.18389</cdr:x>
      <cdr:y>0.8555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FCE312AF-1E03-DAA3-2DF7-FF38FA243C86}"/>
            </a:ext>
          </a:extLst>
        </cdr:cNvPr>
        <cdr:cNvCxnSpPr/>
      </cdr:nvCxnSpPr>
      <cdr:spPr>
        <a:xfrm xmlns:a="http://schemas.openxmlformats.org/drawingml/2006/main" flipV="1">
          <a:off x="877971" y="3353143"/>
          <a:ext cx="0" cy="11455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0.16188</cdr:x>
      <cdr:y>0.75983</cdr:y>
    </cdr:from>
    <cdr:to>
      <cdr:x>0.33864</cdr:x>
      <cdr:y>0.8253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09EAFA99-54E1-F8B2-E159-C23B93C47D1F}"/>
            </a:ext>
          </a:extLst>
        </cdr:cNvPr>
        <cdr:cNvSpPr txBox="1"/>
      </cdr:nvSpPr>
      <cdr:spPr>
        <a:xfrm xmlns:a="http://schemas.openxmlformats.org/drawingml/2006/main">
          <a:off x="772886" y="3995540"/>
          <a:ext cx="843872" cy="3443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800" dirty="0"/>
            <a:t>Programme de 2009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0.06553</cdr:x>
      <cdr:y>0.69715</cdr:y>
    </cdr:from>
    <cdr:to>
      <cdr:x>0.06553</cdr:x>
      <cdr:y>0.85231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0D3B8915-0C90-2D82-2BD6-3DE8B102A6EB}"/>
            </a:ext>
          </a:extLst>
        </cdr:cNvPr>
        <cdr:cNvCxnSpPr/>
      </cdr:nvCxnSpPr>
      <cdr:spPr>
        <a:xfrm xmlns:a="http://schemas.openxmlformats.org/drawingml/2006/main" flipV="1">
          <a:off x="385009" y="4661150"/>
          <a:ext cx="0" cy="1037391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0.75665</cdr:y>
    </cdr:from>
    <cdr:to>
      <cdr:x>0.16366</cdr:x>
      <cdr:y>0.82406</cdr:y>
    </cdr:to>
    <cdr:sp macro="" textlink="">
      <cdr:nvSpPr>
        <cdr:cNvPr id="9" name="ZoneTexte 2">
          <a:extLst xmlns:a="http://schemas.openxmlformats.org/drawingml/2006/main">
            <a:ext uri="{FF2B5EF4-FFF2-40B4-BE49-F238E27FC236}">
              <a16:creationId xmlns:a16="http://schemas.microsoft.com/office/drawing/2014/main" id="{A3591327-8088-BC98-70DC-A385DE032EC3}"/>
            </a:ext>
          </a:extLst>
        </cdr:cNvPr>
        <cdr:cNvSpPr txBox="1"/>
      </cdr:nvSpPr>
      <cdr:spPr>
        <a:xfrm xmlns:a="http://schemas.openxmlformats.org/drawingml/2006/main">
          <a:off x="0" y="4093639"/>
          <a:ext cx="781353" cy="364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Programme de 2002</a:t>
          </a:r>
        </a:p>
      </cdr:txBody>
    </cdr:sp>
  </cdr:relSizeAnchor>
  <cdr:relSizeAnchor xmlns:cdr="http://schemas.openxmlformats.org/drawingml/2006/chartDrawing">
    <cdr:from>
      <cdr:x>0.71001</cdr:x>
      <cdr:y>0.52422</cdr:y>
    </cdr:from>
    <cdr:to>
      <cdr:x>0.71168</cdr:x>
      <cdr:y>0.85148</cdr:y>
    </cdr:to>
    <cdr:cxnSp macro="">
      <cdr:nvCxnSpPr>
        <cdr:cNvPr id="13" name="Connecteur droit avec flèche 12">
          <a:extLst xmlns:a="http://schemas.openxmlformats.org/drawingml/2006/main">
            <a:ext uri="{FF2B5EF4-FFF2-40B4-BE49-F238E27FC236}">
              <a16:creationId xmlns:a16="http://schemas.microsoft.com/office/drawing/2014/main" id="{03637503-17F0-9D55-85FA-99CE0335A34B}"/>
            </a:ext>
          </a:extLst>
        </cdr:cNvPr>
        <cdr:cNvCxnSpPr/>
      </cdr:nvCxnSpPr>
      <cdr:spPr>
        <a:xfrm xmlns:a="http://schemas.openxmlformats.org/drawingml/2006/main" flipH="1" flipV="1">
          <a:off x="3389811" y="2756591"/>
          <a:ext cx="7978" cy="1720913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0.65134</cdr:x>
      <cdr:y>0.75387</cdr:y>
    </cdr:from>
    <cdr:to>
      <cdr:x>0.81444</cdr:x>
      <cdr:y>0.82441</cdr:y>
    </cdr:to>
    <cdr:sp macro="" textlink="">
      <cdr:nvSpPr>
        <cdr:cNvPr id="14" name="ZoneTexte 3">
          <a:extLst xmlns:a="http://schemas.openxmlformats.org/drawingml/2006/main">
            <a:ext uri="{FF2B5EF4-FFF2-40B4-BE49-F238E27FC236}">
              <a16:creationId xmlns:a16="http://schemas.microsoft.com/office/drawing/2014/main" id="{2E74DED5-FF87-9C8E-8392-A129701E7505}"/>
            </a:ext>
          </a:extLst>
        </cdr:cNvPr>
        <cdr:cNvSpPr txBox="1"/>
      </cdr:nvSpPr>
      <cdr:spPr>
        <a:xfrm xmlns:a="http://schemas.openxmlformats.org/drawingml/2006/main">
          <a:off x="3109687" y="3964234"/>
          <a:ext cx="778706" cy="3709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Programme de 2019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</cdr:x>
      <cdr:y>0.37578</cdr:y>
    </cdr:from>
    <cdr:to>
      <cdr:x>0.11223</cdr:x>
      <cdr:y>0.42057</cdr:y>
    </cdr:to>
    <cdr:sp macro="" textlink="">
      <cdr:nvSpPr>
        <cdr:cNvPr id="17" name="ZoneTexte 3">
          <a:extLst xmlns:a="http://schemas.openxmlformats.org/drawingml/2006/main">
            <a:ext uri="{FF2B5EF4-FFF2-40B4-BE49-F238E27FC236}">
              <a16:creationId xmlns:a16="http://schemas.microsoft.com/office/drawing/2014/main" id="{3A350CF1-0634-CE47-493D-102B1BD43A78}"/>
            </a:ext>
          </a:extLst>
        </cdr:cNvPr>
        <cdr:cNvSpPr txBox="1"/>
      </cdr:nvSpPr>
      <cdr:spPr>
        <a:xfrm xmlns:a="http://schemas.openxmlformats.org/drawingml/2006/main">
          <a:off x="0" y="1976039"/>
          <a:ext cx="535818" cy="2355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solidFill>
                <a:srgbClr val="FF0000"/>
              </a:solidFill>
            </a:rPr>
            <a:t>Total</a:t>
          </a:r>
        </a:p>
      </cdr:txBody>
    </cdr:sp>
  </cdr:relSizeAnchor>
  <cdr:relSizeAnchor xmlns:cdr="http://schemas.openxmlformats.org/drawingml/2006/chartDrawing">
    <cdr:from>
      <cdr:x>0.5397</cdr:x>
      <cdr:y>0.61599</cdr:y>
    </cdr:from>
    <cdr:to>
      <cdr:x>0.5397</cdr:x>
      <cdr:y>0.8559</cdr:y>
    </cdr:to>
    <cdr:cxnSp macro="">
      <cdr:nvCxnSpPr>
        <cdr:cNvPr id="18" name="Connecteur droit avec flèche 17">
          <a:extLst xmlns:a="http://schemas.openxmlformats.org/drawingml/2006/main">
            <a:ext uri="{FF2B5EF4-FFF2-40B4-BE49-F238E27FC236}">
              <a16:creationId xmlns:a16="http://schemas.microsoft.com/office/drawing/2014/main" id="{A605500F-37CF-312D-72EE-C032CF1EC6D4}"/>
            </a:ext>
          </a:extLst>
        </cdr:cNvPr>
        <cdr:cNvCxnSpPr/>
      </cdr:nvCxnSpPr>
      <cdr:spPr>
        <a:xfrm xmlns:a="http://schemas.openxmlformats.org/drawingml/2006/main" flipV="1">
          <a:off x="2576695" y="3239191"/>
          <a:ext cx="0" cy="1261556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0.46216</cdr:x>
      <cdr:y>0.7566</cdr:y>
    </cdr:from>
    <cdr:to>
      <cdr:x>0.62828</cdr:x>
      <cdr:y>0.82441</cdr:y>
    </cdr:to>
    <cdr:sp macro="" textlink="">
      <cdr:nvSpPr>
        <cdr:cNvPr id="19" name="ZoneTexte 2">
          <a:extLst xmlns:a="http://schemas.openxmlformats.org/drawingml/2006/main">
            <a:ext uri="{FF2B5EF4-FFF2-40B4-BE49-F238E27FC236}">
              <a16:creationId xmlns:a16="http://schemas.microsoft.com/office/drawing/2014/main" id="{658DCE09-0D51-AD1C-9389-AB5D9636B3ED}"/>
            </a:ext>
          </a:extLst>
        </cdr:cNvPr>
        <cdr:cNvSpPr txBox="1"/>
      </cdr:nvSpPr>
      <cdr:spPr>
        <a:xfrm xmlns:a="http://schemas.openxmlformats.org/drawingml/2006/main">
          <a:off x="2206493" y="3978590"/>
          <a:ext cx="793126" cy="3565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3 CP différentes</a:t>
          </a:r>
        </a:p>
        <a:p xmlns:a="http://schemas.openxmlformats.org/drawingml/2006/main">
          <a:pPr algn="ctr"/>
          <a:endParaRPr lang="fr-FR" sz="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0.21582</cdr:x>
      <cdr:y>0.67476</cdr:y>
    </cdr:from>
    <cdr:to>
      <cdr:x>0.21582</cdr:x>
      <cdr:y>0.85067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FCE312AF-1E03-DAA3-2DF7-FF38FA243C86}"/>
            </a:ext>
          </a:extLst>
        </cdr:cNvPr>
        <cdr:cNvCxnSpPr/>
      </cdr:nvCxnSpPr>
      <cdr:spPr>
        <a:xfrm xmlns:a="http://schemas.openxmlformats.org/drawingml/2006/main" flipV="1">
          <a:off x="1030371" y="3548229"/>
          <a:ext cx="0" cy="925014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0.15657</cdr:x>
      <cdr:y>0.75377</cdr:y>
    </cdr:from>
    <cdr:to>
      <cdr:x>0.33332</cdr:x>
      <cdr:y>0.82489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id="{09EAFA99-54E1-F8B2-E159-C23B93C47D1F}"/>
            </a:ext>
          </a:extLst>
        </cdr:cNvPr>
        <cdr:cNvSpPr txBox="1"/>
      </cdr:nvSpPr>
      <cdr:spPr>
        <a:xfrm xmlns:a="http://schemas.openxmlformats.org/drawingml/2006/main">
          <a:off x="747499" y="3963701"/>
          <a:ext cx="843859" cy="3739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800" dirty="0"/>
            <a:t>Programme de 2009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0.06553</cdr:x>
      <cdr:y>0.69715</cdr:y>
    </cdr:from>
    <cdr:to>
      <cdr:x>0.06553</cdr:x>
      <cdr:y>0.85231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0D3B8915-0C90-2D82-2BD6-3DE8B102A6EB}"/>
            </a:ext>
          </a:extLst>
        </cdr:cNvPr>
        <cdr:cNvCxnSpPr/>
      </cdr:nvCxnSpPr>
      <cdr:spPr>
        <a:xfrm xmlns:a="http://schemas.openxmlformats.org/drawingml/2006/main" flipV="1">
          <a:off x="385009" y="4661150"/>
          <a:ext cx="0" cy="1037391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0.75665</cdr:y>
    </cdr:from>
    <cdr:to>
      <cdr:x>0.16366</cdr:x>
      <cdr:y>0.82406</cdr:y>
    </cdr:to>
    <cdr:sp macro="" textlink="">
      <cdr:nvSpPr>
        <cdr:cNvPr id="9" name="ZoneTexte 2">
          <a:extLst xmlns:a="http://schemas.openxmlformats.org/drawingml/2006/main">
            <a:ext uri="{FF2B5EF4-FFF2-40B4-BE49-F238E27FC236}">
              <a16:creationId xmlns:a16="http://schemas.microsoft.com/office/drawing/2014/main" id="{A3591327-8088-BC98-70DC-A385DE032EC3}"/>
            </a:ext>
          </a:extLst>
        </cdr:cNvPr>
        <cdr:cNvSpPr txBox="1"/>
      </cdr:nvSpPr>
      <cdr:spPr>
        <a:xfrm xmlns:a="http://schemas.openxmlformats.org/drawingml/2006/main">
          <a:off x="0" y="4093639"/>
          <a:ext cx="781353" cy="364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Programme de 2002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0.86936</cdr:x>
      <cdr:y>0.47994</cdr:y>
    </cdr:from>
    <cdr:to>
      <cdr:x>0.86936</cdr:x>
      <cdr:y>0.86234</cdr:y>
    </cdr:to>
    <cdr:cxnSp macro="">
      <cdr:nvCxnSpPr>
        <cdr:cNvPr id="13" name="Connecteur droit avec flèche 12">
          <a:extLst xmlns:a="http://schemas.openxmlformats.org/drawingml/2006/main">
            <a:ext uri="{FF2B5EF4-FFF2-40B4-BE49-F238E27FC236}">
              <a16:creationId xmlns:a16="http://schemas.microsoft.com/office/drawing/2014/main" id="{03637503-17F0-9D55-85FA-99CE0335A34B}"/>
            </a:ext>
          </a:extLst>
        </cdr:cNvPr>
        <cdr:cNvCxnSpPr/>
      </cdr:nvCxnSpPr>
      <cdr:spPr>
        <a:xfrm xmlns:a="http://schemas.openxmlformats.org/drawingml/2006/main" flipV="1">
          <a:off x="4150597" y="2523763"/>
          <a:ext cx="0" cy="201083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0.80414</cdr:x>
      <cdr:y>0.67195</cdr:y>
    </cdr:from>
    <cdr:to>
      <cdr:x>0.96724</cdr:x>
      <cdr:y>0.74249</cdr:y>
    </cdr:to>
    <cdr:sp macro="" textlink="">
      <cdr:nvSpPr>
        <cdr:cNvPr id="14" name="ZoneTexte 3">
          <a:extLst xmlns:a="http://schemas.openxmlformats.org/drawingml/2006/main">
            <a:ext uri="{FF2B5EF4-FFF2-40B4-BE49-F238E27FC236}">
              <a16:creationId xmlns:a16="http://schemas.microsoft.com/office/drawing/2014/main" id="{2E74DED5-FF87-9C8E-8392-A129701E7505}"/>
            </a:ext>
          </a:extLst>
        </cdr:cNvPr>
        <cdr:cNvSpPr txBox="1"/>
      </cdr:nvSpPr>
      <cdr:spPr>
        <a:xfrm xmlns:a="http://schemas.openxmlformats.org/drawingml/2006/main">
          <a:off x="3839196" y="3533426"/>
          <a:ext cx="778690" cy="3709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Programme de 2019</a:t>
          </a:r>
        </a:p>
        <a:p xmlns:a="http://schemas.openxmlformats.org/drawingml/2006/main">
          <a:pPr algn="ctr"/>
          <a:endParaRPr lang="fr-FR" sz="800" dirty="0"/>
        </a:p>
      </cdr:txBody>
    </cdr:sp>
  </cdr:relSizeAnchor>
  <cdr:relSizeAnchor xmlns:cdr="http://schemas.openxmlformats.org/drawingml/2006/chartDrawing">
    <cdr:from>
      <cdr:x>0.00869</cdr:x>
      <cdr:y>0.38937</cdr:y>
    </cdr:from>
    <cdr:to>
      <cdr:x>0.12092</cdr:x>
      <cdr:y>0.43415</cdr:y>
    </cdr:to>
    <cdr:sp macro="" textlink="">
      <cdr:nvSpPr>
        <cdr:cNvPr id="17" name="ZoneTexte 3">
          <a:extLst xmlns:a="http://schemas.openxmlformats.org/drawingml/2006/main">
            <a:ext uri="{FF2B5EF4-FFF2-40B4-BE49-F238E27FC236}">
              <a16:creationId xmlns:a16="http://schemas.microsoft.com/office/drawing/2014/main" id="{3A350CF1-0634-CE47-493D-102B1BD43A78}"/>
            </a:ext>
          </a:extLst>
        </cdr:cNvPr>
        <cdr:cNvSpPr txBox="1"/>
      </cdr:nvSpPr>
      <cdr:spPr>
        <a:xfrm xmlns:a="http://schemas.openxmlformats.org/drawingml/2006/main">
          <a:off x="41489" y="2047486"/>
          <a:ext cx="535821" cy="2354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1" dirty="0">
              <a:solidFill>
                <a:srgbClr val="FF0000"/>
              </a:solidFill>
            </a:rPr>
            <a:t>Total</a:t>
          </a:r>
        </a:p>
      </cdr:txBody>
    </cdr:sp>
  </cdr:relSizeAnchor>
  <cdr:relSizeAnchor xmlns:cdr="http://schemas.openxmlformats.org/drawingml/2006/chartDrawing">
    <cdr:from>
      <cdr:x>0.77201</cdr:x>
      <cdr:y>0.60714</cdr:y>
    </cdr:from>
    <cdr:to>
      <cdr:x>0.77201</cdr:x>
      <cdr:y>0.86234</cdr:y>
    </cdr:to>
    <cdr:cxnSp macro="">
      <cdr:nvCxnSpPr>
        <cdr:cNvPr id="18" name="Connecteur droit avec flèche 17">
          <a:extLst xmlns:a="http://schemas.openxmlformats.org/drawingml/2006/main">
            <a:ext uri="{FF2B5EF4-FFF2-40B4-BE49-F238E27FC236}">
              <a16:creationId xmlns:a16="http://schemas.microsoft.com/office/drawing/2014/main" id="{A605500F-37CF-312D-72EE-C032CF1EC6D4}"/>
            </a:ext>
          </a:extLst>
        </cdr:cNvPr>
        <cdr:cNvCxnSpPr/>
      </cdr:nvCxnSpPr>
      <cdr:spPr>
        <a:xfrm xmlns:a="http://schemas.openxmlformats.org/drawingml/2006/main" flipV="1">
          <a:off x="3685828" y="3192629"/>
          <a:ext cx="0" cy="13419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0.67851</cdr:x>
      <cdr:y>0.75543</cdr:y>
    </cdr:from>
    <cdr:to>
      <cdr:x>0.84463</cdr:x>
      <cdr:y>0.82324</cdr:y>
    </cdr:to>
    <cdr:sp macro="" textlink="">
      <cdr:nvSpPr>
        <cdr:cNvPr id="19" name="ZoneTexte 2">
          <a:extLst xmlns:a="http://schemas.openxmlformats.org/drawingml/2006/main">
            <a:ext uri="{FF2B5EF4-FFF2-40B4-BE49-F238E27FC236}">
              <a16:creationId xmlns:a16="http://schemas.microsoft.com/office/drawing/2014/main" id="{658DCE09-0D51-AD1C-9389-AB5D9636B3ED}"/>
            </a:ext>
          </a:extLst>
        </cdr:cNvPr>
        <cdr:cNvSpPr txBox="1"/>
      </cdr:nvSpPr>
      <cdr:spPr>
        <a:xfrm xmlns:a="http://schemas.openxmlformats.org/drawingml/2006/main">
          <a:off x="3239427" y="3972403"/>
          <a:ext cx="793109" cy="3565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800" dirty="0"/>
            <a:t>2 CP différentes</a:t>
          </a:r>
        </a:p>
        <a:p xmlns:a="http://schemas.openxmlformats.org/drawingml/2006/main">
          <a:pPr algn="ctr"/>
          <a:endParaRPr lang="fr-FR" sz="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0.0287</cdr:x>
      <cdr:y>0.13336</cdr:y>
    </cdr:from>
    <cdr:to>
      <cdr:x>1</cdr:x>
      <cdr:y>0.16037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32D69DD8-61B5-EB69-8933-B28F6A228CA8}"/>
            </a:ext>
          </a:extLst>
        </cdr:cNvPr>
        <cdr:cNvCxnSpPr/>
      </cdr:nvCxnSpPr>
      <cdr:spPr>
        <a:xfrm xmlns:a="http://schemas.openxmlformats.org/drawingml/2006/main" flipV="1">
          <a:off x="307169" y="426445"/>
          <a:ext cx="10396328" cy="86356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0.29828</cdr:x>
      <cdr:y>0.53441</cdr:y>
    </cdr:from>
    <cdr:to>
      <cdr:x>0.75438</cdr:x>
      <cdr:y>0.73439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5C7545A-2B68-CC3A-4ECD-E6588A5EA7BC}"/>
            </a:ext>
          </a:extLst>
        </cdr:cNvPr>
        <cdr:cNvSpPr txBox="1"/>
      </cdr:nvSpPr>
      <cdr:spPr>
        <a:xfrm xmlns:a="http://schemas.openxmlformats.org/drawingml/2006/main">
          <a:off x="866776" y="1221762"/>
          <a:ext cx="1325378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dirty="0">
              <a:solidFill>
                <a:schemeClr val="bg1"/>
              </a:solidFill>
            </a:rPr>
            <a:t>NATIONAL</a:t>
          </a:r>
        </a:p>
        <a:p xmlns:a="http://schemas.openxmlformats.org/drawingml/2006/main">
          <a:r>
            <a:rPr lang="fr-FR" b="1" dirty="0">
              <a:solidFill>
                <a:schemeClr val="bg1"/>
              </a:solidFill>
            </a:rPr>
            <a:t>349 CANDIDATS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0.29486</cdr:x>
      <cdr:y>0.56484</cdr:y>
    </cdr:from>
    <cdr:to>
      <cdr:x>0.7053</cdr:x>
      <cdr:y>0.76482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5C7545A-2B68-CC3A-4ECD-E6588A5EA7BC}"/>
            </a:ext>
          </a:extLst>
        </cdr:cNvPr>
        <cdr:cNvSpPr txBox="1"/>
      </cdr:nvSpPr>
      <cdr:spPr>
        <a:xfrm xmlns:a="http://schemas.openxmlformats.org/drawingml/2006/main">
          <a:off x="856839" y="1291337"/>
          <a:ext cx="1192696" cy="4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b="1" dirty="0">
              <a:solidFill>
                <a:schemeClr val="bg1"/>
              </a:solidFill>
            </a:rPr>
            <a:t>NICE</a:t>
          </a:r>
        </a:p>
        <a:p xmlns:a="http://schemas.openxmlformats.org/drawingml/2006/main">
          <a:pPr algn="ctr"/>
          <a:r>
            <a:rPr lang="fr-FR" b="1" dirty="0">
              <a:solidFill>
                <a:schemeClr val="bg1"/>
              </a:solidFill>
            </a:rPr>
            <a:t>6 CANDIDATS</a:t>
          </a:r>
          <a:endParaRPr lang="fr-FR" sz="11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pPr rtl="0"/>
            <a:fld id="{1484E84D-673E-4F6E-8BBE-4E20D842C021}" type="datetime1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 rtl="0"/>
            <a:fld id="{AE62C3C4-9460-4343-9283-24A378E27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49A59BE1-50EF-4468-BDA9-63344D0832E8}" type="datetime1">
              <a:rPr lang="fr-FR" noProof="0" smtClean="0"/>
              <a:pPr/>
              <a:t>07/07/2023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 rtl="0"/>
            <a:fld id="{F6DE8F2A-B3D4-43F2-B39B-CD77F64A195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43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9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2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60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8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9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1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8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34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E8F2A-B3D4-43F2-B39B-CD77F64A195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8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77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352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7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8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6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41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39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81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7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6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’image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fr-FR" noProof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rois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mi-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0" name="Espace réservé au numéro de diapositive 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fr-FR" noProof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En-tête de section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Espace réservé au numéro de diapositive 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tx1"/>
                </a:solidFill>
              </a:rPr>
              <a:pPr rtl="0"/>
              <a:t>‹N°›</a:t>
            </a:fld>
            <a:endParaRPr lang="fr-FR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0" rtl="0"/>
            <a:endParaRPr lang="fr-FR" noProof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4875181"/>
          </a:xfrm>
          <a:noFill/>
        </p:spPr>
        <p:txBody>
          <a:bodyPr wrap="square" lIns="182880" tIns="182880" rIns="182880" bIns="91440" rtlCol="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« 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 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fr-FR" noProof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4602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le style du titre </a:t>
            </a:r>
            <a:br>
              <a:rPr lang="fr-FR" dirty="0"/>
            </a:br>
            <a:r>
              <a:rPr lang="fr-FR" dirty="0"/>
              <a:t>du masque des diapositives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479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78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9529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024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6572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96460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995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 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 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4192" y="6188627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09481" y="6188627"/>
            <a:ext cx="1680670" cy="39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4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En-tête de section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251898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Espace réservé au numéro de diapositive 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161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fr-FR" dirty="0"/>
              <a:t>1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4721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071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dirty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dirty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dirty="0"/>
              <a:t>Titre de section 3</a:t>
            </a:r>
          </a:p>
        </p:txBody>
      </p:sp>
    </p:spTree>
    <p:extLst>
      <p:ext uri="{BB962C8B-B14F-4D97-AF65-F5344CB8AC3E}">
        <p14:creationId xmlns:p14="http://schemas.microsoft.com/office/powerpoint/2010/main" val="549818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dirty="0"/>
              <a:t>Mois, Année</a:t>
            </a:r>
          </a:p>
        </p:txBody>
      </p:sp>
    </p:spTree>
    <p:extLst>
      <p:ext uri="{BB962C8B-B14F-4D97-AF65-F5344CB8AC3E}">
        <p14:creationId xmlns:p14="http://schemas.microsoft.com/office/powerpoint/2010/main" val="252860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Courte biographie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dirty="0"/>
              <a:t>Courte biographie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dirty="0"/>
              <a:t>Courte biographie</a:t>
            </a:r>
          </a:p>
        </p:txBody>
      </p:sp>
    </p:spTree>
    <p:extLst>
      <p:ext uri="{BB962C8B-B14F-4D97-AF65-F5344CB8AC3E}">
        <p14:creationId xmlns:p14="http://schemas.microsoft.com/office/powerpoint/2010/main" val="1979899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dirty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dirty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21086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dirty="0"/>
              <a:t>Sous-titre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CA8A7-D8D8-4FCC-ABB7-99A992800221}"/>
              </a:ext>
            </a:extLst>
          </p:cNvPr>
          <p:cNvSpPr/>
          <p:nvPr userDrawn="1"/>
        </p:nvSpPr>
        <p:spPr>
          <a:xfrm>
            <a:off x="9734843" y="6260123"/>
            <a:ext cx="1532035" cy="32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155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437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 Auc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15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rtlCol="0"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En-tête de section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Espace réservé au numéro de diapositive 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 de votre atten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dirty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dirty="0"/>
              <a:t>Coordonnées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dirty="0"/>
              <a:t>Poignée E-mail ou Réseaux sociaux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Logo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dirty="0"/>
              <a:t>Adresse de site web</a:t>
            </a:r>
          </a:p>
        </p:txBody>
      </p:sp>
    </p:spTree>
    <p:extLst>
      <p:ext uri="{BB962C8B-B14F-4D97-AF65-F5344CB8AC3E}">
        <p14:creationId xmlns:p14="http://schemas.microsoft.com/office/powerpoint/2010/main" val="1543613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95389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ière-plan blanc de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ogone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fr-FR" sz="1200" dirty="0">
                <a:solidFill>
                  <a:schemeClr val="tx2"/>
                </a:solidFill>
                <a:latin typeface="+mj-lt"/>
              </a:rPr>
              <a:t>Votre logo ou nom ici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1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58.xml"/><Relationship Id="rId7" Type="http://schemas.openxmlformats.org/officeDocument/2006/relationships/chart" Target="../charts/chart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9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chart" Target="../charts/chart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chart" Target="../charts/chart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chart" Target="../charts/chart1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chart" Target="../charts/chart1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91.xml"/><Relationship Id="rId7" Type="http://schemas.openxmlformats.org/officeDocument/2006/relationships/chart" Target="../charts/chart1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2.xml"/><Relationship Id="rId9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microsoft.com/office/2007/relationships/hdphoto" Target="../media/hdphoto1.wdp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chart" Target="../charts/chart18.xml"/><Relationship Id="rId4" Type="http://schemas.openxmlformats.org/officeDocument/2006/relationships/tags" Target="../tags/tag102.xml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chart" Target="../charts/chart20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chart" Target="../charts/chart19.xml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microsoft.com/office/2007/relationships/hdphoto" Target="../media/hdphoto1.wdp"/><Relationship Id="rId4" Type="http://schemas.openxmlformats.org/officeDocument/2006/relationships/tags" Target="../tags/tag117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microsoft.com/office/2007/relationships/hdphoto" Target="../media/hdphoto1.wdp"/><Relationship Id="rId4" Type="http://schemas.openxmlformats.org/officeDocument/2006/relationships/tags" Target="../tags/tag14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tags" Target="../tags/tag122.xml"/><Relationship Id="rId7" Type="http://schemas.openxmlformats.org/officeDocument/2006/relationships/image" Target="../media/image15.jpe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chart" Target="../charts/chart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18.svg"/><Relationship Id="rId3" Type="http://schemas.openxmlformats.org/officeDocument/2006/relationships/tags" Target="../tags/tag127.xml"/><Relationship Id="rId21" Type="http://schemas.openxmlformats.org/officeDocument/2006/relationships/diagramQuickStyle" Target="../diagrams/quickStyle4.xml"/><Relationship Id="rId7" Type="http://schemas.openxmlformats.org/officeDocument/2006/relationships/tags" Target="../tags/tag13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17.png"/><Relationship Id="rId2" Type="http://schemas.openxmlformats.org/officeDocument/2006/relationships/tags" Target="../tags/tag126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21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6.jpeg"/><Relationship Id="rId5" Type="http://schemas.openxmlformats.org/officeDocument/2006/relationships/tags" Target="../tags/tag129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image" Target="../media/image20.svg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tags" Target="../tags/tag128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image" Target="../media/image19.png"/><Relationship Id="rId30" Type="http://schemas.openxmlformats.org/officeDocument/2006/relationships/image" Target="../media/image2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microsoft.com/office/2007/relationships/hdphoto" Target="../media/hdphoto1.wdp"/><Relationship Id="rId4" Type="http://schemas.openxmlformats.org/officeDocument/2006/relationships/tags" Target="../tags/tag135.xml"/><Relationship Id="rId9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chart" Target="../charts/chart38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image" Target="../media/image23.jpe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42.xml"/><Relationship Id="rId15" Type="http://schemas.openxmlformats.org/officeDocument/2006/relationships/chart" Target="../charts/chart40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chart" Target="../charts/chart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chart" Target="../charts/chart41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23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51.xml"/><Relationship Id="rId15" Type="http://schemas.openxmlformats.org/officeDocument/2006/relationships/chart" Target="../charts/chart43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chart" Target="../charts/chart4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slideLayout" Target="../slideLayouts/slideLayout19.xml"/><Relationship Id="rId17" Type="http://schemas.openxmlformats.org/officeDocument/2006/relationships/chart" Target="../charts/chart46.xml"/><Relationship Id="rId2" Type="http://schemas.openxmlformats.org/officeDocument/2006/relationships/tags" Target="../tags/tag157.xml"/><Relationship Id="rId16" Type="http://schemas.openxmlformats.org/officeDocument/2006/relationships/chart" Target="../charts/chart45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chart" Target="../charts/chart44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microsoft.com/office/2007/relationships/hdphoto" Target="../media/hdphoto1.wdp"/><Relationship Id="rId4" Type="http://schemas.openxmlformats.org/officeDocument/2006/relationships/tags" Target="../tags/tag170.xml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25.sv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diagramLayout" Target="../diagrams/layout1.xml"/><Relationship Id="rId3" Type="http://schemas.openxmlformats.org/officeDocument/2006/relationships/tags" Target="../tags/tag19.xml"/><Relationship Id="rId21" Type="http://schemas.microsoft.com/office/2007/relationships/diagramDrawing" Target="../diagrams/drawing1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diagramData" Target="../diagrams/data1.xml"/><Relationship Id="rId2" Type="http://schemas.openxmlformats.org/officeDocument/2006/relationships/tags" Target="../tags/tag18.xml"/><Relationship Id="rId16" Type="http://schemas.openxmlformats.org/officeDocument/2006/relationships/image" Target="../media/image4.jpeg"/><Relationship Id="rId20" Type="http://schemas.openxmlformats.org/officeDocument/2006/relationships/diagramColors" Target="../diagrams/colors1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microsoft.com/office/2007/relationships/hdphoto" Target="../media/hdphoto2.wdp"/><Relationship Id="rId5" Type="http://schemas.openxmlformats.org/officeDocument/2006/relationships/tags" Target="../tags/tag21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6.png"/><Relationship Id="rId10" Type="http://schemas.openxmlformats.org/officeDocument/2006/relationships/tags" Target="../tags/tag26.xml"/><Relationship Id="rId19" Type="http://schemas.openxmlformats.org/officeDocument/2006/relationships/diagramQuickStyle" Target="../diagrams/quickStyle1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26.jpe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41.xml"/><Relationship Id="rId4" Type="http://schemas.openxmlformats.org/officeDocument/2006/relationships/tags" Target="../tags/tag1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7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chart" Target="../charts/char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chart" Target="../charts/char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Tortue dans l’océ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r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94871" y="4901450"/>
            <a:ext cx="10802258" cy="701731"/>
          </a:xfrm>
        </p:spPr>
        <p:txBody>
          <a:bodyPr rtlCol="0"/>
          <a:lstStyle/>
          <a:p>
            <a:pPr rtl="0"/>
            <a:r>
              <a:rPr lang="fr-FR" dirty="0"/>
              <a:t>Commission d’harmonisation EPS 2023</a:t>
            </a:r>
          </a:p>
        </p:txBody>
      </p:sp>
      <p:sp>
        <p:nvSpPr>
          <p:cNvPr id="52" name="Sous-titr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94871" y="5603181"/>
            <a:ext cx="10802258" cy="590931"/>
          </a:xfrm>
        </p:spPr>
        <p:txBody>
          <a:bodyPr rtlCol="0"/>
          <a:lstStyle/>
          <a:p>
            <a:pPr algn="just"/>
            <a:r>
              <a:rPr lang="fr-FR" dirty="0"/>
              <a:t>Indispensable, pour corriger des écarts qui ne seraient pas justifiés par des contextes d’évaluation particuliers.</a:t>
            </a:r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A89D4D1-5ECA-DDA2-42FF-856DB2BFAB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31" t="-28207" r="3113" b="-27665"/>
          <a:stretch/>
        </p:blipFill>
        <p:spPr>
          <a:xfrm>
            <a:off x="360948" y="336884"/>
            <a:ext cx="1200070" cy="1114927"/>
          </a:xfrm>
          <a:prstGeom prst="flowChartConnector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Pointe d'iceberg immergée dans l'eau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662925" y="4648200"/>
            <a:ext cx="10033000" cy="1289050"/>
          </a:xfrm>
        </p:spPr>
        <p:txBody>
          <a:bodyPr rtlCol="0">
            <a:normAutofit fontScale="32500" lnSpcReduction="20000"/>
          </a:bodyPr>
          <a:lstStyle/>
          <a:p>
            <a:r>
              <a:rPr lang="fr-FR" sz="1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L’impact des APSA des MENUS</a:t>
            </a:r>
          </a:p>
          <a:p>
            <a:pPr marL="3657600" lvl="8" indent="0">
              <a:buNone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r-FR" sz="5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stratégie pour l’élève… s’il en existe une ?</a:t>
            </a:r>
            <a:endParaRPr lang="fr-FR" sz="3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476250" y="4025900"/>
            <a:ext cx="971550" cy="2188291"/>
          </a:xfrm>
        </p:spPr>
        <p:txBody>
          <a:bodyPr/>
          <a:lstStyle/>
          <a:p>
            <a:endParaRPr lang="fr-FR" sz="13800" dirty="0"/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10</a:t>
            </a:fld>
            <a:endParaRPr lang="fr-F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1442" y="171600"/>
            <a:ext cx="11796594" cy="590931"/>
          </a:xfrm>
        </p:spPr>
        <p:txBody>
          <a:bodyPr rtlCol="0"/>
          <a:lstStyle/>
          <a:p>
            <a:pPr algn="ctr" rtl="0"/>
            <a:r>
              <a:rPr lang="fr-FR" dirty="0"/>
              <a:t>Baccalauréat Général et Technologique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48997AE-4DA3-1B08-5EC9-258C3ED5431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148548"/>
              </p:ext>
            </p:extLst>
          </p:nvPr>
        </p:nvGraphicFramePr>
        <p:xfrm>
          <a:off x="201442" y="997517"/>
          <a:ext cx="4852833" cy="400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2DAFDE8-9FB0-0655-FC2B-8B041404F2B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07785257"/>
              </p:ext>
            </p:extLst>
          </p:nvPr>
        </p:nvGraphicFramePr>
        <p:xfrm>
          <a:off x="6723821" y="659256"/>
          <a:ext cx="4852833" cy="436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D00DC3D-D345-1BB4-C8A6-548FC3DB7D9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94314918"/>
              </p:ext>
            </p:extLst>
          </p:nvPr>
        </p:nvGraphicFramePr>
        <p:xfrm>
          <a:off x="4163780" y="3873344"/>
          <a:ext cx="3450536" cy="281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0815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1442" y="171600"/>
            <a:ext cx="11796594" cy="590931"/>
          </a:xfrm>
        </p:spPr>
        <p:txBody>
          <a:bodyPr rtlCol="0"/>
          <a:lstStyle/>
          <a:p>
            <a:pPr algn="ctr" rtl="0"/>
            <a:r>
              <a:rPr lang="fr-FR" dirty="0"/>
              <a:t>Baccalauréat Professionnel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48997AE-4DA3-1B08-5EC9-258C3ED5431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2700959"/>
              </p:ext>
            </p:extLst>
          </p:nvPr>
        </p:nvGraphicFramePr>
        <p:xfrm>
          <a:off x="517333" y="995207"/>
          <a:ext cx="5218447" cy="514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2DAFDE8-9FB0-0655-FC2B-8B041404F2B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8044355"/>
              </p:ext>
            </p:extLst>
          </p:nvPr>
        </p:nvGraphicFramePr>
        <p:xfrm>
          <a:off x="6456221" y="995208"/>
          <a:ext cx="5314700" cy="514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3445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1442" y="171600"/>
            <a:ext cx="11796594" cy="590931"/>
          </a:xfrm>
        </p:spPr>
        <p:txBody>
          <a:bodyPr rtlCol="0"/>
          <a:lstStyle/>
          <a:p>
            <a:pPr algn="ctr" rtl="0"/>
            <a:r>
              <a:rPr lang="fr-FR" dirty="0"/>
              <a:t>CAP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48997AE-4DA3-1B08-5EC9-258C3ED5431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8094537"/>
              </p:ext>
            </p:extLst>
          </p:nvPr>
        </p:nvGraphicFramePr>
        <p:xfrm>
          <a:off x="421078" y="970495"/>
          <a:ext cx="5334825" cy="511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2DAFDE8-9FB0-0655-FC2B-8B041404F2B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5667530"/>
              </p:ext>
            </p:extLst>
          </p:nvPr>
        </p:nvGraphicFramePr>
        <p:xfrm>
          <a:off x="6436098" y="970495"/>
          <a:ext cx="5334825" cy="511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0491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Femme en train de baigner dans un pool intérieur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662925" y="4648200"/>
            <a:ext cx="10033000" cy="1289050"/>
          </a:xfrm>
        </p:spPr>
        <p:txBody>
          <a:bodyPr rtlCol="0">
            <a:normAutofit fontScale="77500" lnSpcReduction="20000"/>
          </a:bodyPr>
          <a:lstStyle/>
          <a:p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inaptitudes</a:t>
            </a:r>
          </a:p>
          <a:p>
            <a:pPr marL="3657600" lvl="8" indent="0">
              <a:buNone/>
            </a:pPr>
            <a:r>
              <a:rPr lang="fr-FR" sz="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fr-FR" sz="2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accroissement ou pas ?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476250" y="4025900"/>
            <a:ext cx="971550" cy="2188291"/>
          </a:xfrm>
        </p:spPr>
        <p:txBody>
          <a:bodyPr/>
          <a:lstStyle/>
          <a:p>
            <a:endParaRPr lang="fr-FR" sz="13800" dirty="0"/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14</a:t>
            </a:fld>
            <a:endParaRPr lang="fr-F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6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6D9F8-C332-29A7-E348-1C0C615CD44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000" y="3517901"/>
            <a:ext cx="6012000" cy="1409700"/>
          </a:xfrm>
        </p:spPr>
        <p:txBody>
          <a:bodyPr wrap="square" anchor="b">
            <a:normAutofit/>
          </a:bodyPr>
          <a:lstStyle/>
          <a:p>
            <a:r>
              <a:rPr lang="fr-FR" dirty="0"/>
              <a:t>Inaptitudes totales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D42C90-98D6-F679-6F57-B9511754B83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4000" y="4927600"/>
            <a:ext cx="6012000" cy="1845743"/>
          </a:xfrm>
        </p:spPr>
        <p:txBody>
          <a:bodyPr/>
          <a:lstStyle/>
          <a:p>
            <a:r>
              <a:rPr lang="fr-FR" dirty="0"/>
              <a:t>Baccalauréat</a:t>
            </a:r>
            <a:r>
              <a:rPr lang="en-US" dirty="0"/>
              <a:t> Générale et techno </a:t>
            </a:r>
          </a:p>
          <a:p>
            <a:r>
              <a:rPr lang="fr-FR" dirty="0"/>
              <a:t>Depuis</a:t>
            </a:r>
            <a:r>
              <a:rPr lang="en-US" dirty="0"/>
              <a:t> 2006</a:t>
            </a:r>
          </a:p>
        </p:txBody>
      </p:sp>
      <p:pic>
        <p:nvPicPr>
          <p:cNvPr id="14" name="Espace réservé pour une image  13" descr="Grande vague sur fond de ciel bleu clair">
            <a:extLst>
              <a:ext uri="{FF2B5EF4-FFF2-40B4-BE49-F238E27FC236}">
                <a16:creationId xmlns:a16="http://schemas.microsoft.com/office/drawing/2014/main" id="{3D24614C-250F-DB70-E967-5C7041B1D43B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8" y="87313"/>
            <a:ext cx="6008687" cy="3430587"/>
          </a:xfr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15FBD3A8-E04B-788A-5CA3-A1474DCD1E56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79210971"/>
              </p:ext>
            </p:extLst>
          </p:nvPr>
        </p:nvGraphicFramePr>
        <p:xfrm>
          <a:off x="6224336" y="719666"/>
          <a:ext cx="5883526" cy="55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36AD1E0-7FC0-BE0F-767C-1039E7F40E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24336" y="4360887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3"/>
                </a:solidFill>
              </a:rPr>
              <a:t>Garçons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CF5066-4185-6EDD-3B3B-85531F4B19E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24336" y="3096126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</a:rPr>
              <a:t>Total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488461E-9482-32DC-490D-3DE06295BB39}"/>
              </a:ext>
            </a:extLst>
          </p:cNvPr>
          <p:cNvCxnSpPr/>
          <p:nvPr/>
        </p:nvCxnSpPr>
        <p:spPr>
          <a:xfrm flipV="1">
            <a:off x="8056605" y="4267200"/>
            <a:ext cx="0" cy="1639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8CD2AB7-EDE9-DFB0-9461-ED4F416175D0}"/>
              </a:ext>
            </a:extLst>
          </p:cNvPr>
          <p:cNvCxnSpPr/>
          <p:nvPr/>
        </p:nvCxnSpPr>
        <p:spPr>
          <a:xfrm flipV="1">
            <a:off x="11784227" y="4267200"/>
            <a:ext cx="0" cy="1639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5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6D9F8-C332-29A7-E348-1C0C615CD44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000" y="3517901"/>
            <a:ext cx="6012000" cy="1409700"/>
          </a:xfrm>
        </p:spPr>
        <p:txBody>
          <a:bodyPr wrap="square" anchor="b">
            <a:normAutofit/>
          </a:bodyPr>
          <a:lstStyle/>
          <a:p>
            <a:r>
              <a:rPr lang="fr-FR" dirty="0"/>
              <a:t>Inaptitudes totales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D42C90-98D6-F679-6F57-B9511754B83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4000" y="4927600"/>
            <a:ext cx="6012000" cy="1845743"/>
          </a:xfrm>
        </p:spPr>
        <p:txBody>
          <a:bodyPr/>
          <a:lstStyle/>
          <a:p>
            <a:r>
              <a:rPr lang="fr-FR" dirty="0"/>
              <a:t>Baccalauréat</a:t>
            </a:r>
            <a:r>
              <a:rPr lang="en-US" dirty="0"/>
              <a:t> Professionel</a:t>
            </a:r>
          </a:p>
          <a:p>
            <a:r>
              <a:rPr lang="fr-FR" dirty="0"/>
              <a:t>Depuis</a:t>
            </a:r>
            <a:r>
              <a:rPr lang="en-US" dirty="0"/>
              <a:t> 2006</a:t>
            </a:r>
          </a:p>
        </p:txBody>
      </p:sp>
      <p:pic>
        <p:nvPicPr>
          <p:cNvPr id="14" name="Espace réservé pour une image  13" descr="Homme plongeant sous une vague">
            <a:extLst>
              <a:ext uri="{FF2B5EF4-FFF2-40B4-BE49-F238E27FC236}">
                <a16:creationId xmlns:a16="http://schemas.microsoft.com/office/drawing/2014/main" id="{3D24614C-250F-DB70-E967-5C7041B1D43B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8" y="87313"/>
            <a:ext cx="6008687" cy="3430587"/>
          </a:xfr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0E88C34-509D-AFAC-963C-969CAA77A4C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39138087"/>
              </p:ext>
            </p:extLst>
          </p:nvPr>
        </p:nvGraphicFramePr>
        <p:xfrm>
          <a:off x="6224336" y="719666"/>
          <a:ext cx="5883526" cy="55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C7BC41C-DC51-E6BA-4704-817AE66062E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24336" y="3991919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</a:rPr>
              <a:t>Total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F96AE3-A047-EC64-EA9E-DC42EE047A1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24336" y="4927599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3"/>
                </a:solidFill>
              </a:rPr>
              <a:t>Garçons</a:t>
            </a:r>
          </a:p>
        </p:txBody>
      </p:sp>
    </p:spTree>
    <p:extLst>
      <p:ext uri="{BB962C8B-B14F-4D97-AF65-F5344CB8AC3E}">
        <p14:creationId xmlns:p14="http://schemas.microsoft.com/office/powerpoint/2010/main" val="373780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6D9F8-C332-29A7-E348-1C0C615CD44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000" y="3517901"/>
            <a:ext cx="6012000" cy="1409700"/>
          </a:xfrm>
        </p:spPr>
        <p:txBody>
          <a:bodyPr wrap="square" anchor="b">
            <a:normAutofit/>
          </a:bodyPr>
          <a:lstStyle/>
          <a:p>
            <a:r>
              <a:rPr lang="fr-FR" dirty="0"/>
              <a:t>Inaptitudes totales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D42C90-98D6-F679-6F57-B9511754B83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4000" y="4927600"/>
            <a:ext cx="6012000" cy="1845743"/>
          </a:xfrm>
        </p:spPr>
        <p:txBody>
          <a:bodyPr/>
          <a:lstStyle/>
          <a:p>
            <a:r>
              <a:rPr lang="en-US" dirty="0"/>
              <a:t>CAP</a:t>
            </a:r>
          </a:p>
          <a:p>
            <a:r>
              <a:rPr lang="fr-FR" dirty="0"/>
              <a:t>Depuis</a:t>
            </a:r>
            <a:r>
              <a:rPr lang="en-US" dirty="0"/>
              <a:t> 2006</a:t>
            </a:r>
          </a:p>
        </p:txBody>
      </p:sp>
      <p:pic>
        <p:nvPicPr>
          <p:cNvPr id="14" name="Espace réservé pour une image  13" descr="Enfant sous l’eau">
            <a:extLst>
              <a:ext uri="{FF2B5EF4-FFF2-40B4-BE49-F238E27FC236}">
                <a16:creationId xmlns:a16="http://schemas.microsoft.com/office/drawing/2014/main" id="{3D24614C-250F-DB70-E967-5C7041B1D43B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38" y="87313"/>
            <a:ext cx="6008687" cy="3430587"/>
          </a:xfr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D6F40A5-CBBE-1621-51FB-42F8D418C45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07545861"/>
              </p:ext>
            </p:extLst>
          </p:nvPr>
        </p:nvGraphicFramePr>
        <p:xfrm>
          <a:off x="6224336" y="719666"/>
          <a:ext cx="5883526" cy="55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A350CF1-0634-CE47-493D-102B1BD43A7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27511" y="3402484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</a:rPr>
              <a:t>Total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17D61C-D38C-B5A9-532D-1FD47ED8DED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24336" y="4446336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3"/>
                </a:solidFill>
              </a:rPr>
              <a:t>Garçons</a:t>
            </a:r>
          </a:p>
        </p:txBody>
      </p:sp>
    </p:spTree>
    <p:extLst>
      <p:ext uri="{BB962C8B-B14F-4D97-AF65-F5344CB8AC3E}">
        <p14:creationId xmlns:p14="http://schemas.microsoft.com/office/powerpoint/2010/main" val="285545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1442" y="171600"/>
            <a:ext cx="11796594" cy="590931"/>
          </a:xfrm>
        </p:spPr>
        <p:txBody>
          <a:bodyPr rtlCol="0"/>
          <a:lstStyle/>
          <a:p>
            <a:pPr algn="ctr" rtl="0"/>
            <a:r>
              <a:rPr lang="fr-FR" dirty="0"/>
              <a:t>Les inaptes avec 1 seule note maintenue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48997AE-4DA3-1B08-5EC9-258C3ED5431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979839"/>
              </p:ext>
            </p:extLst>
          </p:nvPr>
        </p:nvGraphicFramePr>
        <p:xfrm>
          <a:off x="201442" y="997517"/>
          <a:ext cx="4852833" cy="400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7F33D0B-4026-5D97-AE1E-BEAC5D4E85F8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97706"/>
              </p:ext>
            </p:extLst>
          </p:nvPr>
        </p:nvGraphicFramePr>
        <p:xfrm>
          <a:off x="7004024" y="997517"/>
          <a:ext cx="4852833" cy="400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AD48DBD-51CE-FBA1-5FE2-01150CA1BC7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90313200"/>
              </p:ext>
            </p:extLst>
          </p:nvPr>
        </p:nvGraphicFramePr>
        <p:xfrm>
          <a:off x="4091373" y="5240591"/>
          <a:ext cx="4009254" cy="130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5243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’image 20" descr="Personne qui escalade une falaise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229458" y="3429000"/>
            <a:ext cx="1155366" cy="4875181"/>
          </a:xfrm>
        </p:spPr>
        <p:txBody>
          <a:bodyPr rtlCol="0"/>
          <a:lstStyle/>
          <a:p>
            <a:pPr rtl="0"/>
            <a:r>
              <a:rPr lang="fr-FR" dirty="0"/>
              <a:t>« 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480408" y="3966942"/>
            <a:ext cx="10033000" cy="1667123"/>
          </a:xfrm>
        </p:spPr>
        <p:txBody>
          <a:bodyPr rtlCol="0"/>
          <a:lstStyle/>
          <a:p>
            <a:pPr rtl="0"/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notes en EPS depuis 2004</a:t>
            </a:r>
          </a:p>
          <a:p>
            <a:pPr rtl="0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niveau monte… nous sommes de plus en plus forts ! </a:t>
            </a:r>
          </a:p>
        </p:txBody>
      </p:sp>
      <p:sp>
        <p:nvSpPr>
          <p:cNvPr id="6" name="Titr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lang="fr-FR" dirty="0"/>
              <a:t>Citation et image des diapositives</a:t>
            </a:r>
            <a:endParaRPr lang="fr" dirty="0"/>
          </a:p>
        </p:txBody>
      </p:sp>
      <p:sp>
        <p:nvSpPr>
          <p:cNvPr id="5" name="Rectangle 4" descr="Bloc d’arrière-plan du numéro de diapositive">
            <a:extLst>
              <a:ext uri="{FF2B5EF4-FFF2-40B4-BE49-F238E27FC236}">
                <a16:creationId xmlns:a16="http://schemas.microsoft.com/office/drawing/2014/main" id="{4D2D947A-5BA8-423D-A1CE-1ABB26F593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19</a:t>
            </a:fld>
            <a:endParaRPr lang="fr-F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Image de diapositive complète grand format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 10" descr="Bloc d’accentuation de titre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5714" y="56480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169817"/>
            <a:ext cx="9666514" cy="856414"/>
          </a:xfrm>
        </p:spPr>
        <p:txBody>
          <a:bodyPr rtlCol="0"/>
          <a:lstStyle/>
          <a:p>
            <a:pPr rtl="0"/>
            <a:r>
              <a:rPr lang="fr-FR" dirty="0"/>
              <a:t>Déroulement de la commission</a:t>
            </a:r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2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F19E43-09F9-416E-875C-E7A2E83745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6063" y="1750423"/>
            <a:ext cx="7576457" cy="2246769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Quelques repères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Étude des notes 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Au-delà de l’EPS : point sur l’EPPCS, art danse et S2TMD</a:t>
            </a:r>
          </a:p>
          <a:p>
            <a:pPr marL="742950" indent="-742950">
              <a:buFontTx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Clarifier quelques règles communes</a:t>
            </a:r>
          </a:p>
        </p:txBody>
      </p:sp>
    </p:spTree>
    <p:extLst>
      <p:ext uri="{BB962C8B-B14F-4D97-AF65-F5344CB8AC3E}">
        <p14:creationId xmlns:p14="http://schemas.microsoft.com/office/powerpoint/2010/main" val="3912694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F2B5BF5-5AD5-4942-941D-D571C49059F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0825" y="3517900"/>
            <a:ext cx="6012000" cy="902806"/>
          </a:xfrm>
          <a:solidFill>
            <a:srgbClr val="282629"/>
          </a:solidFill>
        </p:spPr>
        <p:txBody>
          <a:bodyPr vert="horz" wrap="square" lIns="288000" tIns="45720" rIns="432000" bIns="144000" rtlCol="0" anchor="b">
            <a:normAutofit/>
          </a:bodyPr>
          <a:lstStyle/>
          <a:p>
            <a:r>
              <a:rPr lang="fr-FR" b="1" kern="1200" spc="-150" baseline="0" dirty="0">
                <a:latin typeface="+mj-lt"/>
                <a:ea typeface="+mj-ea"/>
                <a:cs typeface="+mj-cs"/>
              </a:rPr>
              <a:t>EVOLUTION DES NOTES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B88E46-0AFE-476C-B4EC-52D64BCB17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000" y="4420706"/>
            <a:ext cx="6012000" cy="2352637"/>
          </a:xfrm>
          <a:prstGeom prst="rect">
            <a:avLst/>
          </a:prstGeom>
          <a:solidFill>
            <a:srgbClr val="28262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288000" tIns="144000" rIns="43200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0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Augmentation constante des notes… depuis 2004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endParaRPr lang="fr-FR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FR" b="0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Irons-nous plus haut en 2023 ?</a:t>
            </a:r>
          </a:p>
        </p:txBody>
      </p:sp>
      <p:pic>
        <p:nvPicPr>
          <p:cNvPr id="4" name="Espace réservé pour une image  3" descr="Une image contenant croquis, art, noir et blanc, tableau&#10;&#10;Description générée automatiquement">
            <a:extLst>
              <a:ext uri="{FF2B5EF4-FFF2-40B4-BE49-F238E27FC236}">
                <a16:creationId xmlns:a16="http://schemas.microsoft.com/office/drawing/2014/main" id="{BBF14BAA-B60C-CF48-27B3-B14E5E61B449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38" y="87313"/>
            <a:ext cx="6008687" cy="3430587"/>
          </a:xfr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D69FC58-E435-0EF9-DBAE-1911E3A0CB86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08216287"/>
              </p:ext>
            </p:extLst>
          </p:nvPr>
        </p:nvGraphicFramePr>
        <p:xfrm>
          <a:off x="6232358" y="87313"/>
          <a:ext cx="5875504" cy="668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11B0487-E2AE-97AE-1F48-A77567F3966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9177" y="4117473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3"/>
                </a:solidFill>
              </a:rPr>
              <a:t>Garçons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40522DED-A3CC-D745-BAF0-8AB9E3F45AA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9177" y="2625091"/>
            <a:ext cx="745972" cy="23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accent5"/>
                </a:solidFill>
              </a:rPr>
              <a:t>Filles</a:t>
            </a:r>
          </a:p>
        </p:txBody>
      </p:sp>
    </p:spTree>
    <p:extLst>
      <p:ext uri="{BB962C8B-B14F-4D97-AF65-F5344CB8AC3E}">
        <p14:creationId xmlns:p14="http://schemas.microsoft.com/office/powerpoint/2010/main" val="28606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F2B5BF5-5AD5-4942-941D-D571C49059F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6314" y="284678"/>
            <a:ext cx="11174186" cy="590931"/>
          </a:xfrm>
        </p:spPr>
        <p:txBody>
          <a:bodyPr/>
          <a:lstStyle/>
          <a:p>
            <a:r>
              <a:rPr lang="fr-FR" dirty="0"/>
              <a:t>EVOLUTION DES NOTES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0666045-05A3-CA7C-51A0-6F777B0BB396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77823"/>
              </p:ext>
            </p:extLst>
          </p:nvPr>
        </p:nvGraphicFramePr>
        <p:xfrm>
          <a:off x="250885" y="799752"/>
          <a:ext cx="4774309" cy="525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36844E8-8D2C-AD26-7460-04FA99BD2F1B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2772148"/>
              </p:ext>
            </p:extLst>
          </p:nvPr>
        </p:nvGraphicFramePr>
        <p:xfrm>
          <a:off x="7166806" y="1599504"/>
          <a:ext cx="4774309" cy="525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7468391-1CA9-0576-4F97-07CF57662C2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08295" y="4113336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3"/>
                </a:solidFill>
              </a:rPr>
              <a:t>Garçons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8BEE74-4E2A-37F8-1729-911D6FF0E4C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0209" y="3236096"/>
            <a:ext cx="745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3"/>
                </a:solidFill>
              </a:rPr>
              <a:t>Garçons</a:t>
            </a:r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F8779690-4ACA-3D19-474E-524F007C1C1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08295" y="2625549"/>
            <a:ext cx="745972" cy="23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accent5"/>
                </a:solidFill>
              </a:rPr>
              <a:t>Filles</a:t>
            </a:r>
          </a:p>
        </p:txBody>
      </p:sp>
      <p:sp>
        <p:nvSpPr>
          <p:cNvPr id="15" name="ZoneTexte 7">
            <a:extLst>
              <a:ext uri="{FF2B5EF4-FFF2-40B4-BE49-F238E27FC236}">
                <a16:creationId xmlns:a16="http://schemas.microsoft.com/office/drawing/2014/main" id="{F8779690-4ACA-3D19-474E-524F007C1C1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50885" y="1863725"/>
            <a:ext cx="745972" cy="23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solidFill>
                  <a:schemeClr val="accent5"/>
                </a:solidFill>
              </a:rPr>
              <a:t>Filles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13752BD8-00B6-493C-13D7-ED29A52F704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55495" y="5317835"/>
            <a:ext cx="2480733" cy="10829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Notes stables jusqu’à 2018, passage à 2 notes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ABEBAEE-8CDC-73B0-EFE9-8A4AE49AE6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4355495" y="1058021"/>
            <a:ext cx="2480733" cy="108296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Notes stables pour le bac pro jusqu’en 2019. </a:t>
            </a:r>
          </a:p>
        </p:txBody>
      </p:sp>
    </p:spTree>
    <p:extLst>
      <p:ext uri="{BB962C8B-B14F-4D97-AF65-F5344CB8AC3E}">
        <p14:creationId xmlns:p14="http://schemas.microsoft.com/office/powerpoint/2010/main" val="10046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Image de diapositive complète grand format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 10" descr="Bloc d’accentuation de titre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5714" y="56480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169817"/>
            <a:ext cx="9666514" cy="856414"/>
          </a:xfrm>
        </p:spPr>
        <p:txBody>
          <a:bodyPr rtlCol="0"/>
          <a:lstStyle/>
          <a:p>
            <a:pPr rtl="0"/>
            <a:r>
              <a:rPr lang="fr-FR" dirty="0"/>
              <a:t>Déroulement de la commission</a:t>
            </a:r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22</a:t>
            </a:fld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F19E43-09F9-416E-875C-E7A2E83745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6063" y="1750423"/>
            <a:ext cx="7576457" cy="249299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Quelques repères </a:t>
            </a:r>
          </a:p>
          <a:p>
            <a:pPr marL="742950" indent="-742950">
              <a:buAutoNum type="arabicPeriod"/>
            </a:pPr>
            <a:r>
              <a:rPr lang="fr-FR" sz="3600" dirty="0">
                <a:solidFill>
                  <a:schemeClr val="bg1"/>
                </a:solidFill>
              </a:rPr>
              <a:t>Étude des notes </a:t>
            </a:r>
          </a:p>
          <a:p>
            <a:pPr marL="742950" indent="-7429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Au-delà de l’EPS : point sur l’EPPCS, art danse et S2TMD</a:t>
            </a:r>
          </a:p>
          <a:p>
            <a:pPr marL="742950" indent="-7429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Clarifier quelques règles communes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7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0703497" cy="746846"/>
          </a:xfrm>
        </p:spPr>
        <p:txBody>
          <a:bodyPr/>
          <a:lstStyle/>
          <a:p>
            <a:r>
              <a:rPr lang="fr-FR" dirty="0"/>
              <a:t>Bac général et technologique filles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4B999D1-24C2-0069-52E4-0A47A45D6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608784"/>
              </p:ext>
            </p:extLst>
          </p:nvPr>
        </p:nvGraphicFramePr>
        <p:xfrm>
          <a:off x="696683" y="3558210"/>
          <a:ext cx="10703497" cy="319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27E1704-115B-3EAE-A5D9-EE17E3CEB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838259"/>
              </p:ext>
            </p:extLst>
          </p:nvPr>
        </p:nvGraphicFramePr>
        <p:xfrm>
          <a:off x="696685" y="1026385"/>
          <a:ext cx="10703497" cy="260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D435997-FA95-DD9D-2F2C-558BA4BF2F90}"/>
              </a:ext>
            </a:extLst>
          </p:cNvPr>
          <p:cNvSpPr txBox="1"/>
          <p:nvPr/>
        </p:nvSpPr>
        <p:spPr>
          <a:xfrm>
            <a:off x="298799" y="3846876"/>
            <a:ext cx="68179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Moyenne 14,7</a:t>
            </a:r>
          </a:p>
        </p:txBody>
      </p:sp>
    </p:spTree>
    <p:extLst>
      <p:ext uri="{BB962C8B-B14F-4D97-AF65-F5344CB8AC3E}">
        <p14:creationId xmlns:p14="http://schemas.microsoft.com/office/powerpoint/2010/main" val="80951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1190515" cy="746846"/>
          </a:xfrm>
        </p:spPr>
        <p:txBody>
          <a:bodyPr/>
          <a:lstStyle/>
          <a:p>
            <a:r>
              <a:rPr lang="fr-FR" dirty="0"/>
              <a:t>Bac général et technologique garçons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41A7767-16CD-C20E-5D65-36587593F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43667"/>
              </p:ext>
            </p:extLst>
          </p:nvPr>
        </p:nvGraphicFramePr>
        <p:xfrm>
          <a:off x="892360" y="1261411"/>
          <a:ext cx="10407280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1C41D40-876D-B14C-AFFE-64E4BDCCF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2369"/>
              </p:ext>
            </p:extLst>
          </p:nvPr>
        </p:nvGraphicFramePr>
        <p:xfrm>
          <a:off x="903262" y="3934327"/>
          <a:ext cx="103963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B17B588-DFE2-EC3B-4E9D-B7BC3AD6F0A1}"/>
              </a:ext>
            </a:extLst>
          </p:cNvPr>
          <p:cNvCxnSpPr>
            <a:cxnSpLocks/>
          </p:cNvCxnSpPr>
          <p:nvPr/>
        </p:nvCxnSpPr>
        <p:spPr>
          <a:xfrm>
            <a:off x="903262" y="4327668"/>
            <a:ext cx="1039638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EC0FB3F-CCD7-6D52-64CF-35D5513CB256}"/>
              </a:ext>
            </a:extLst>
          </p:cNvPr>
          <p:cNvSpPr txBox="1"/>
          <p:nvPr/>
        </p:nvSpPr>
        <p:spPr>
          <a:xfrm>
            <a:off x="210568" y="4127613"/>
            <a:ext cx="68179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Moyenne 14,7</a:t>
            </a:r>
          </a:p>
        </p:txBody>
      </p:sp>
    </p:spTree>
    <p:extLst>
      <p:ext uri="{BB962C8B-B14F-4D97-AF65-F5344CB8AC3E}">
        <p14:creationId xmlns:p14="http://schemas.microsoft.com/office/powerpoint/2010/main" val="312183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1190515" cy="746846"/>
          </a:xfrm>
        </p:spPr>
        <p:txBody>
          <a:bodyPr/>
          <a:lstStyle/>
          <a:p>
            <a:r>
              <a:rPr lang="fr-FR" dirty="0"/>
              <a:t>Bac général et technologique écarts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CBDFFD4-B1E2-50BE-55F0-E829BC2F9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488205"/>
              </p:ext>
            </p:extLst>
          </p:nvPr>
        </p:nvGraphicFramePr>
        <p:xfrm>
          <a:off x="889820" y="1026385"/>
          <a:ext cx="10804244" cy="569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B98722B9-3C57-7E16-DA8A-6FB514EA1EB9}"/>
              </a:ext>
            </a:extLst>
          </p:cNvPr>
          <p:cNvSpPr/>
          <p:nvPr/>
        </p:nvSpPr>
        <p:spPr>
          <a:xfrm>
            <a:off x="2132478" y="4798263"/>
            <a:ext cx="387625" cy="370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D545EDF-2885-2C47-9CAE-E720C998EA8C}"/>
              </a:ext>
            </a:extLst>
          </p:cNvPr>
          <p:cNvSpPr/>
          <p:nvPr/>
        </p:nvSpPr>
        <p:spPr>
          <a:xfrm>
            <a:off x="4227193" y="4316477"/>
            <a:ext cx="387625" cy="370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856CEC-1497-E03D-10F0-064C527E1B81}"/>
              </a:ext>
            </a:extLst>
          </p:cNvPr>
          <p:cNvSpPr/>
          <p:nvPr/>
        </p:nvSpPr>
        <p:spPr>
          <a:xfrm>
            <a:off x="6702037" y="3429000"/>
            <a:ext cx="387625" cy="370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0703497" cy="746846"/>
          </a:xfrm>
        </p:spPr>
        <p:txBody>
          <a:bodyPr/>
          <a:lstStyle/>
          <a:p>
            <a:r>
              <a:rPr lang="fr-FR" dirty="0"/>
              <a:t>Bac pro filles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78D78A9-880F-2CE8-C17A-E4B39118C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834787"/>
              </p:ext>
            </p:extLst>
          </p:nvPr>
        </p:nvGraphicFramePr>
        <p:xfrm>
          <a:off x="696683" y="1026385"/>
          <a:ext cx="10703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4DAC168-D2A4-7D7A-3A09-34C6E2B59DD4}"/>
              </a:ext>
            </a:extLst>
          </p:cNvPr>
          <p:cNvCxnSpPr/>
          <p:nvPr/>
        </p:nvCxnSpPr>
        <p:spPr>
          <a:xfrm flipV="1">
            <a:off x="897836" y="4483192"/>
            <a:ext cx="10396328" cy="8635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0985330-496A-F0CE-40C8-C448D909D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58429"/>
              </p:ext>
            </p:extLst>
          </p:nvPr>
        </p:nvGraphicFramePr>
        <p:xfrm>
          <a:off x="367746" y="3989013"/>
          <a:ext cx="110324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AFED06C-415E-9401-703D-44EFA88C9121}"/>
              </a:ext>
            </a:extLst>
          </p:cNvPr>
          <p:cNvSpPr txBox="1"/>
          <p:nvPr/>
        </p:nvSpPr>
        <p:spPr>
          <a:xfrm>
            <a:off x="216046" y="4316376"/>
            <a:ext cx="68179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Moyenne 13,7</a:t>
            </a:r>
          </a:p>
        </p:txBody>
      </p:sp>
    </p:spTree>
    <p:extLst>
      <p:ext uri="{BB962C8B-B14F-4D97-AF65-F5344CB8AC3E}">
        <p14:creationId xmlns:p14="http://schemas.microsoft.com/office/powerpoint/2010/main" val="3767592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1190515" cy="746846"/>
          </a:xfrm>
        </p:spPr>
        <p:txBody>
          <a:bodyPr/>
          <a:lstStyle/>
          <a:p>
            <a:r>
              <a:rPr lang="fr-FR" dirty="0"/>
              <a:t>Bac pro garçons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5445B5E-8ABF-4F03-B337-0DE0FEC86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25551"/>
              </p:ext>
            </p:extLst>
          </p:nvPr>
        </p:nvGraphicFramePr>
        <p:xfrm>
          <a:off x="696683" y="4118610"/>
          <a:ext cx="10703496" cy="273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E9577E7-06D6-8B94-508A-ECFBCDBF3582}"/>
              </a:ext>
            </a:extLst>
          </p:cNvPr>
          <p:cNvCxnSpPr/>
          <p:nvPr/>
        </p:nvCxnSpPr>
        <p:spPr>
          <a:xfrm flipV="1">
            <a:off x="1003851" y="4871446"/>
            <a:ext cx="10396328" cy="8635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592ED1E-F365-DA91-E8A5-04587261A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845139"/>
              </p:ext>
            </p:extLst>
          </p:nvPr>
        </p:nvGraphicFramePr>
        <p:xfrm>
          <a:off x="696683" y="1365885"/>
          <a:ext cx="10703496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C46F4AC-D392-0E3A-D980-01A35FA4FC8B}"/>
              </a:ext>
            </a:extLst>
          </p:cNvPr>
          <p:cNvSpPr txBox="1"/>
          <p:nvPr/>
        </p:nvSpPr>
        <p:spPr>
          <a:xfrm>
            <a:off x="322061" y="4757747"/>
            <a:ext cx="68179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Moyenne 13,7</a:t>
            </a:r>
          </a:p>
        </p:txBody>
      </p:sp>
    </p:spTree>
    <p:extLst>
      <p:ext uri="{BB962C8B-B14F-4D97-AF65-F5344CB8AC3E}">
        <p14:creationId xmlns:p14="http://schemas.microsoft.com/office/powerpoint/2010/main" val="89466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1190515" cy="746846"/>
          </a:xfrm>
        </p:spPr>
        <p:txBody>
          <a:bodyPr/>
          <a:lstStyle/>
          <a:p>
            <a:r>
              <a:rPr lang="fr-FR" dirty="0"/>
              <a:t>Bac pro écarts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6205397-6C61-C727-1E32-C39103FFD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829245"/>
              </p:ext>
            </p:extLst>
          </p:nvPr>
        </p:nvGraphicFramePr>
        <p:xfrm>
          <a:off x="803886" y="902542"/>
          <a:ext cx="10584228" cy="530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B98722B9-3C57-7E16-DA8A-6FB514EA1EB9}"/>
              </a:ext>
            </a:extLst>
          </p:cNvPr>
          <p:cNvSpPr/>
          <p:nvPr/>
        </p:nvSpPr>
        <p:spPr>
          <a:xfrm flipV="1">
            <a:off x="1561390" y="4702302"/>
            <a:ext cx="494826" cy="4465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78813A-7449-0A96-C520-21948383608C}"/>
              </a:ext>
            </a:extLst>
          </p:cNvPr>
          <p:cNvSpPr/>
          <p:nvPr/>
        </p:nvSpPr>
        <p:spPr>
          <a:xfrm flipV="1">
            <a:off x="4184796" y="4110583"/>
            <a:ext cx="494826" cy="446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49C64EE-6C34-41B3-0A47-4E583A776100}"/>
              </a:ext>
            </a:extLst>
          </p:cNvPr>
          <p:cNvSpPr/>
          <p:nvPr/>
        </p:nvSpPr>
        <p:spPr>
          <a:xfrm flipV="1">
            <a:off x="6805939" y="3858491"/>
            <a:ext cx="494826" cy="446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7D1A8EE-7290-35D7-7D76-3A19F7EBB4A9}"/>
              </a:ext>
            </a:extLst>
          </p:cNvPr>
          <p:cNvSpPr/>
          <p:nvPr/>
        </p:nvSpPr>
        <p:spPr>
          <a:xfrm flipV="1">
            <a:off x="2875622" y="4599168"/>
            <a:ext cx="494826" cy="4465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8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0703497" cy="746846"/>
          </a:xfrm>
        </p:spPr>
        <p:txBody>
          <a:bodyPr/>
          <a:lstStyle/>
          <a:p>
            <a:r>
              <a:rPr lang="fr-FR" dirty="0"/>
              <a:t>CAP filles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12EA8A3-BA41-DEE0-5AA3-9E5FB6720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485820"/>
              </p:ext>
            </p:extLst>
          </p:nvPr>
        </p:nvGraphicFramePr>
        <p:xfrm>
          <a:off x="696684" y="1184646"/>
          <a:ext cx="10597479" cy="27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4DAC168-D2A4-7D7A-3A09-34C6E2B59DD4}"/>
              </a:ext>
            </a:extLst>
          </p:cNvPr>
          <p:cNvCxnSpPr/>
          <p:nvPr/>
        </p:nvCxnSpPr>
        <p:spPr>
          <a:xfrm flipV="1">
            <a:off x="850269" y="4473810"/>
            <a:ext cx="10396328" cy="8635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4E7A173-9812-80FD-F78A-6E8F8E4A5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276890"/>
              </p:ext>
            </p:extLst>
          </p:nvPr>
        </p:nvGraphicFramePr>
        <p:xfrm>
          <a:off x="696684" y="4088533"/>
          <a:ext cx="105974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001131E-AF25-27CA-A8BF-989A23D05021}"/>
              </a:ext>
            </a:extLst>
          </p:cNvPr>
          <p:cNvSpPr txBox="1"/>
          <p:nvPr/>
        </p:nvSpPr>
        <p:spPr>
          <a:xfrm>
            <a:off x="182815" y="4316933"/>
            <a:ext cx="681790" cy="400110"/>
          </a:xfrm>
          <a:prstGeom prst="rect">
            <a:avLst/>
          </a:prstGeom>
          <a:noFill/>
          <a:ln>
            <a:solidFill>
              <a:srgbClr val="01C6F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Moyenne 12,8</a:t>
            </a:r>
          </a:p>
        </p:txBody>
      </p:sp>
    </p:spTree>
    <p:extLst>
      <p:ext uri="{BB962C8B-B14F-4D97-AF65-F5344CB8AC3E}">
        <p14:creationId xmlns:p14="http://schemas.microsoft.com/office/powerpoint/2010/main" val="365118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Image de diapositive complète grand format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 10" descr="Bloc d’accentuation de titre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5714" y="56480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169817"/>
            <a:ext cx="9666514" cy="856414"/>
          </a:xfrm>
        </p:spPr>
        <p:txBody>
          <a:bodyPr rtlCol="0"/>
          <a:lstStyle/>
          <a:p>
            <a:pPr rtl="0"/>
            <a:r>
              <a:rPr lang="fr-FR" dirty="0"/>
              <a:t>Déroulement de la commission</a:t>
            </a:r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3</a:t>
            </a:fld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F19E43-09F9-416E-875C-E7A2E83745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6063" y="1750423"/>
            <a:ext cx="7576457" cy="236988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FR" sz="3600" dirty="0">
                <a:solidFill>
                  <a:schemeClr val="bg1"/>
                </a:solidFill>
              </a:rPr>
              <a:t>Quelques repères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Étude des notes 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Au-delà de l’EPS : point sur l’EPPCS, art danse et S2TMD</a:t>
            </a:r>
          </a:p>
          <a:p>
            <a:pPr marL="742950" indent="-742950">
              <a:buFontTx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Clarifier quelques règles communes</a:t>
            </a:r>
          </a:p>
        </p:txBody>
      </p:sp>
    </p:spTree>
    <p:extLst>
      <p:ext uri="{BB962C8B-B14F-4D97-AF65-F5344CB8AC3E}">
        <p14:creationId xmlns:p14="http://schemas.microsoft.com/office/powerpoint/2010/main" val="245084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1190515" cy="746846"/>
          </a:xfrm>
        </p:spPr>
        <p:txBody>
          <a:bodyPr/>
          <a:lstStyle/>
          <a:p>
            <a:r>
              <a:rPr lang="fr-FR" dirty="0"/>
              <a:t>CAP garçons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0FB249D-9F64-6A04-0DA0-5D5ADB89A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40357"/>
              </p:ext>
            </p:extLst>
          </p:nvPr>
        </p:nvGraphicFramePr>
        <p:xfrm>
          <a:off x="696683" y="1120609"/>
          <a:ext cx="10703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E37414C-D893-5844-3C91-38808EA2A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48137"/>
              </p:ext>
            </p:extLst>
          </p:nvPr>
        </p:nvGraphicFramePr>
        <p:xfrm>
          <a:off x="640535" y="3842833"/>
          <a:ext cx="10703496" cy="299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E9577E7-06D6-8B94-508A-ECFBCDBF3582}"/>
              </a:ext>
            </a:extLst>
          </p:cNvPr>
          <p:cNvCxnSpPr/>
          <p:nvPr/>
        </p:nvCxnSpPr>
        <p:spPr>
          <a:xfrm flipV="1">
            <a:off x="1003851" y="4259193"/>
            <a:ext cx="10396328" cy="8635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81CFB83-9D5B-56A1-2BAD-8239F1238242}"/>
              </a:ext>
            </a:extLst>
          </p:cNvPr>
          <p:cNvSpPr txBox="1"/>
          <p:nvPr/>
        </p:nvSpPr>
        <p:spPr>
          <a:xfrm>
            <a:off x="322061" y="4102316"/>
            <a:ext cx="68179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Moyenne 12,8</a:t>
            </a:r>
          </a:p>
        </p:txBody>
      </p:sp>
    </p:spTree>
    <p:extLst>
      <p:ext uri="{BB962C8B-B14F-4D97-AF65-F5344CB8AC3E}">
        <p14:creationId xmlns:p14="http://schemas.microsoft.com/office/powerpoint/2010/main" val="236294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42522F-3ECC-142F-3EBD-4F74717A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279539"/>
            <a:ext cx="11190515" cy="746846"/>
          </a:xfrm>
        </p:spPr>
        <p:txBody>
          <a:bodyPr/>
          <a:lstStyle/>
          <a:p>
            <a:r>
              <a:rPr lang="fr-FR" dirty="0"/>
              <a:t>CAP écarts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5926AA5-E103-B7CA-A151-72CF83CC7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00533"/>
              </p:ext>
            </p:extLst>
          </p:nvPr>
        </p:nvGraphicFramePr>
        <p:xfrm>
          <a:off x="795130" y="1441174"/>
          <a:ext cx="10277061" cy="47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B98722B9-3C57-7E16-DA8A-6FB514EA1EB9}"/>
              </a:ext>
            </a:extLst>
          </p:cNvPr>
          <p:cNvSpPr/>
          <p:nvPr/>
        </p:nvSpPr>
        <p:spPr>
          <a:xfrm flipV="1">
            <a:off x="2147798" y="3362137"/>
            <a:ext cx="494826" cy="504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39B51AD-87A9-8143-CF7A-C23E0BDA90BF}"/>
              </a:ext>
            </a:extLst>
          </p:cNvPr>
          <p:cNvSpPr/>
          <p:nvPr/>
        </p:nvSpPr>
        <p:spPr>
          <a:xfrm flipV="1">
            <a:off x="6504450" y="2401354"/>
            <a:ext cx="494826" cy="504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64DF85C-F98B-FAFC-BE49-6C90353565C3}"/>
              </a:ext>
            </a:extLst>
          </p:cNvPr>
          <p:cNvSpPr/>
          <p:nvPr/>
        </p:nvSpPr>
        <p:spPr>
          <a:xfrm flipV="1">
            <a:off x="3612163" y="3110044"/>
            <a:ext cx="494826" cy="504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6881B9F-2185-93DB-8DFF-5FA4E209E99A}"/>
              </a:ext>
            </a:extLst>
          </p:cNvPr>
          <p:cNvSpPr/>
          <p:nvPr/>
        </p:nvSpPr>
        <p:spPr>
          <a:xfrm flipV="1">
            <a:off x="2632567" y="3076612"/>
            <a:ext cx="494826" cy="504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9AE3F9B-E5CB-A6A5-98A2-1C0AECBABE49}"/>
              </a:ext>
            </a:extLst>
          </p:cNvPr>
          <p:cNvSpPr/>
          <p:nvPr/>
        </p:nvSpPr>
        <p:spPr>
          <a:xfrm flipV="1">
            <a:off x="3091363" y="3122693"/>
            <a:ext cx="494826" cy="504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42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56FFDF0-02BE-428E-9C2A-DB84FF5FE5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686" y="318160"/>
            <a:ext cx="9666514" cy="746846"/>
          </a:xfrm>
        </p:spPr>
        <p:txBody>
          <a:bodyPr/>
          <a:lstStyle/>
          <a:p>
            <a:r>
              <a:rPr lang="fr-FR" sz="4400" dirty="0"/>
              <a:t>Les principes d’harmonisation retenus</a:t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D5B9DF-CF5B-4A2F-954F-4613EFC344C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6686" y="1061323"/>
            <a:ext cx="10798628" cy="285719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sz="2000" dirty="0"/>
              <a:t>Les établissements dont la moyenne est à plus ou moins 1,5 point de celle de l’Académie. </a:t>
            </a:r>
          </a:p>
          <a:p>
            <a:pPr marL="457200" indent="-457200">
              <a:buAutoNum type="arabicPeriod"/>
            </a:pPr>
            <a:endParaRPr lang="fr-FR" sz="2000" dirty="0"/>
          </a:p>
          <a:p>
            <a:endParaRPr lang="fr-FR" sz="2000" dirty="0"/>
          </a:p>
          <a:p>
            <a:pPr marL="457200" indent="-457200">
              <a:buAutoNum type="arabicPeriod"/>
            </a:pPr>
            <a:endParaRPr lang="fr-FR" sz="2000" dirty="0"/>
          </a:p>
          <a:p>
            <a:pPr marL="457200" indent="-457200">
              <a:buAutoNum type="arabicPeriod"/>
            </a:pPr>
            <a:endParaRPr lang="fr-FR" sz="2000" dirty="0"/>
          </a:p>
          <a:p>
            <a:pPr marL="457200" indent="-457200">
              <a:buFont typeface="+mj-lt"/>
              <a:buAutoNum type="arabicPeriod" startAt="2"/>
            </a:pPr>
            <a:r>
              <a:rPr lang="fr-FR" sz="2000" dirty="0"/>
              <a:t>Les établissements dont l’écart entre les notes des filles et des garçons est supérieur à 1 point. </a:t>
            </a:r>
          </a:p>
        </p:txBody>
      </p:sp>
      <p:pic>
        <p:nvPicPr>
          <p:cNvPr id="7" name="Espace réservé d’image 22" descr="Personne plongeant dans la mer bleue profonde">
            <a:extLst>
              <a:ext uri="{FF2B5EF4-FFF2-40B4-BE49-F238E27FC236}">
                <a16:creationId xmlns:a16="http://schemas.microsoft.com/office/drawing/2014/main" id="{95492DD3-7BC4-4DF4-92DE-10D3E6CA7DA1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4587875"/>
            <a:ext cx="11944350" cy="2146300"/>
          </a:xfr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2786701D-1B61-4887-8A72-1D9121F5406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8369613"/>
              </p:ext>
            </p:extLst>
          </p:nvPr>
        </p:nvGraphicFramePr>
        <p:xfrm>
          <a:off x="3633089" y="1466178"/>
          <a:ext cx="5739511" cy="205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9282196-5CC3-B6B7-682A-E5DB6D80A0D6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2284397"/>
              </p:ext>
            </p:extLst>
          </p:nvPr>
        </p:nvGraphicFramePr>
        <p:xfrm>
          <a:off x="1503446" y="4039815"/>
          <a:ext cx="4130124" cy="124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A224847-D60E-4A97-6FC6-BC74CFF37CDC}"/>
              </a:ext>
            </a:extLst>
          </p:cNvPr>
          <p:cNvSpPr txBox="1"/>
          <p:nvPr/>
        </p:nvSpPr>
        <p:spPr>
          <a:xfrm>
            <a:off x="4317834" y="1482307"/>
            <a:ext cx="506896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16,2</a:t>
            </a:r>
          </a:p>
          <a:p>
            <a:pPr algn="ctr"/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13,2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EAB3A1-22B2-A90D-32E4-46F41A0A4E58}"/>
              </a:ext>
            </a:extLst>
          </p:cNvPr>
          <p:cNvSpPr txBox="1"/>
          <p:nvPr/>
        </p:nvSpPr>
        <p:spPr>
          <a:xfrm>
            <a:off x="6249396" y="1732634"/>
            <a:ext cx="506896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15,2</a:t>
            </a:r>
          </a:p>
          <a:p>
            <a:pPr algn="ctr"/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12,2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02238D-6B14-C9C4-BC2D-F87218F0EB79}"/>
              </a:ext>
            </a:extLst>
          </p:cNvPr>
          <p:cNvSpPr txBox="1"/>
          <p:nvPr/>
        </p:nvSpPr>
        <p:spPr>
          <a:xfrm>
            <a:off x="8180958" y="1979401"/>
            <a:ext cx="506896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14,3</a:t>
            </a:r>
          </a:p>
          <a:p>
            <a:pPr algn="ctr"/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11,3</a:t>
            </a:r>
          </a:p>
        </p:txBody>
      </p:sp>
    </p:spTree>
    <p:extLst>
      <p:ext uri="{BB962C8B-B14F-4D97-AF65-F5344CB8AC3E}">
        <p14:creationId xmlns:p14="http://schemas.microsoft.com/office/powerpoint/2010/main" val="251233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56FFDF0-02BE-428E-9C2A-DB84FF5FE5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7199" y="250625"/>
            <a:ext cx="3797380" cy="471549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  G et Tech  14,7/20</a:t>
            </a:r>
            <a:br>
              <a:rPr lang="fr-FR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3BB51F1-3311-4961-8DD8-55C9A9D510C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259077"/>
              </p:ext>
            </p:extLst>
          </p:nvPr>
        </p:nvGraphicFramePr>
        <p:xfrm>
          <a:off x="577200" y="719666"/>
          <a:ext cx="3563954" cy="251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47101997-9E6B-4D0C-851B-5DCCD4A08EF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841699"/>
              </p:ext>
            </p:extLst>
          </p:nvPr>
        </p:nvGraphicFramePr>
        <p:xfrm>
          <a:off x="4417257" y="1216237"/>
          <a:ext cx="3563954" cy="251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Titre 3">
            <a:extLst>
              <a:ext uri="{FF2B5EF4-FFF2-40B4-BE49-F238E27FC236}">
                <a16:creationId xmlns:a16="http://schemas.microsoft.com/office/drawing/2014/main" id="{92FDC169-DFAC-43C5-8457-1AF262FFF2E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17257" y="735254"/>
            <a:ext cx="3577434" cy="4715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 PRO  13,7/20</a:t>
            </a:r>
            <a:br>
              <a:rPr lang="fr-F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6702BEF8-9AFB-4C00-A3E9-E6625A513293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8741821"/>
              </p:ext>
            </p:extLst>
          </p:nvPr>
        </p:nvGraphicFramePr>
        <p:xfrm>
          <a:off x="8270795" y="1691865"/>
          <a:ext cx="3563954" cy="251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6" name="Titre 3">
            <a:extLst>
              <a:ext uri="{FF2B5EF4-FFF2-40B4-BE49-F238E27FC236}">
                <a16:creationId xmlns:a16="http://schemas.microsoft.com/office/drawing/2014/main" id="{847720D1-7B36-4167-8F1F-123D01B3A87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70795" y="1210882"/>
            <a:ext cx="3563954" cy="4715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 BEP  12,8/20</a:t>
            </a:r>
            <a:br>
              <a:rPr lang="fr-FR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Espace réservé d’image 22" descr="Tranchée sous-marine">
            <a:extLst>
              <a:ext uri="{FF2B5EF4-FFF2-40B4-BE49-F238E27FC236}">
                <a16:creationId xmlns:a16="http://schemas.microsoft.com/office/drawing/2014/main" id="{95492DD3-7BC4-4DF4-92DE-10D3E6CA7DA1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7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92" y="4587876"/>
            <a:ext cx="11944014" cy="2146775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C76160-AC07-53E1-984D-6250B917618B}"/>
              </a:ext>
            </a:extLst>
          </p:cNvPr>
          <p:cNvSpPr txBox="1"/>
          <p:nvPr/>
        </p:nvSpPr>
        <p:spPr>
          <a:xfrm>
            <a:off x="590679" y="3236767"/>
            <a:ext cx="3797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Règles d’harmonisation</a:t>
            </a:r>
          </a:p>
          <a:p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L’harmonisation n’est pas une remise en cause du travail des collègues mais un réajustement pour les élèves.</a:t>
            </a:r>
          </a:p>
          <a:p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n’harmonise pas sur les faibles effectifs</a:t>
            </a:r>
          </a:p>
          <a:p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n’harmonise pas le CA1</a:t>
            </a:r>
          </a:p>
        </p:txBody>
      </p:sp>
      <p:pic>
        <p:nvPicPr>
          <p:cNvPr id="5" name="Graphique 4" descr="Badge 1 avec un remplissage uni">
            <a:extLst>
              <a:ext uri="{FF2B5EF4-FFF2-40B4-BE49-F238E27FC236}">
                <a16:creationId xmlns:a16="http://schemas.microsoft.com/office/drawing/2014/main" id="{51A1052A-0A32-344E-8578-5CBB8DE0C9B0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7050" y="3809582"/>
            <a:ext cx="581347" cy="581347"/>
          </a:xfrm>
          <a:prstGeom prst="rect">
            <a:avLst/>
          </a:prstGeom>
        </p:spPr>
      </p:pic>
      <p:pic>
        <p:nvPicPr>
          <p:cNvPr id="10" name="Graphique 9" descr="Badge avec un remplissage uni">
            <a:extLst>
              <a:ext uri="{FF2B5EF4-FFF2-40B4-BE49-F238E27FC236}">
                <a16:creationId xmlns:a16="http://schemas.microsoft.com/office/drawing/2014/main" id="{62A45F76-8F56-05BB-9B4D-AF38FA74BEE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3973" y="4528658"/>
            <a:ext cx="582122" cy="582122"/>
          </a:xfrm>
          <a:prstGeom prst="rect">
            <a:avLst/>
          </a:prstGeom>
        </p:spPr>
      </p:pic>
      <p:pic>
        <p:nvPicPr>
          <p:cNvPr id="12" name="Graphique 11" descr="Badge 3 avec un remplissage uni">
            <a:extLst>
              <a:ext uri="{FF2B5EF4-FFF2-40B4-BE49-F238E27FC236}">
                <a16:creationId xmlns:a16="http://schemas.microsoft.com/office/drawing/2014/main" id="{2B937DBD-07F2-9AC2-A94B-30BCA0FF0DC4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2092" y="5073582"/>
            <a:ext cx="582122" cy="5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Image de diapositive complète grand format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 10" descr="Bloc d’accentuation de titre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5714" y="56480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169817"/>
            <a:ext cx="9666514" cy="856414"/>
          </a:xfrm>
        </p:spPr>
        <p:txBody>
          <a:bodyPr rtlCol="0"/>
          <a:lstStyle/>
          <a:p>
            <a:pPr rtl="0"/>
            <a:r>
              <a:rPr lang="fr-FR" dirty="0"/>
              <a:t>Déroulement de la commission</a:t>
            </a:r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34</a:t>
            </a:fld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F19E43-09F9-416E-875C-E7A2E83745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6063" y="1750423"/>
            <a:ext cx="7576457" cy="3046988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Quelques repères 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Étude des notes </a:t>
            </a:r>
          </a:p>
          <a:p>
            <a:pPr marL="742950" indent="-742950">
              <a:buAutoNum type="arabicPeriod"/>
            </a:pPr>
            <a:r>
              <a:rPr lang="fr-FR" sz="3600" dirty="0">
                <a:solidFill>
                  <a:schemeClr val="bg1"/>
                </a:solidFill>
              </a:rPr>
              <a:t>Au-delà de l’EPS : point sur l’EPPCS, art danse et S2TMD</a:t>
            </a:r>
          </a:p>
          <a:p>
            <a:pPr marL="742950" indent="-742950">
              <a:buFontTx/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Clarifier quelques règles communes</a:t>
            </a:r>
          </a:p>
          <a:p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6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’image 20" descr="Espace réservé de grande image d’arrière-plan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36550" y="-73148"/>
            <a:ext cx="1155366" cy="3830139"/>
          </a:xfrm>
        </p:spPr>
        <p:txBody>
          <a:bodyPr rtlCol="0" anchor="ctr" anchorCtr="0"/>
          <a:lstStyle/>
          <a:p>
            <a:pPr rtl="0"/>
            <a:r>
              <a:rPr lang="fr-FR" dirty="0"/>
              <a:t>« 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798855" y="199469"/>
            <a:ext cx="10033000" cy="1292662"/>
          </a:xfrm>
        </p:spPr>
        <p:txBody>
          <a:bodyPr rtlCol="0"/>
          <a:lstStyle/>
          <a:p>
            <a:pPr rtl="0"/>
            <a:r>
              <a:rPr lang="fr-FR" sz="4800" dirty="0"/>
              <a:t>Au-delà de l’EPS : ART DANSE</a:t>
            </a:r>
          </a:p>
        </p:txBody>
      </p:sp>
      <p:sp>
        <p:nvSpPr>
          <p:cNvPr id="6" name="Titr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lang="fr-FR" dirty="0"/>
              <a:t>Citation et image des diapositives</a:t>
            </a:r>
            <a:endParaRPr lang="fr" dirty="0"/>
          </a:p>
        </p:txBody>
      </p:sp>
      <p:sp>
        <p:nvSpPr>
          <p:cNvPr id="5" name="Rectangle 4" descr="Bloc d’arrière-plan du numéro de diapositive">
            <a:extLst>
              <a:ext uri="{FF2B5EF4-FFF2-40B4-BE49-F238E27FC236}">
                <a16:creationId xmlns:a16="http://schemas.microsoft.com/office/drawing/2014/main" id="{4D2D947A-5BA8-423D-A1CE-1ABB26F593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35</a:t>
            </a:fld>
            <a:endParaRPr lang="fr-FR" b="1">
              <a:solidFill>
                <a:schemeClr val="bg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347C558-255B-7AD8-4DF2-C0B05C937F9A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97357027"/>
              </p:ext>
            </p:extLst>
          </p:nvPr>
        </p:nvGraphicFramePr>
        <p:xfrm>
          <a:off x="455128" y="1680464"/>
          <a:ext cx="2905909" cy="2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85E3B42-47AD-6B9D-F996-44B7AF272F6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96872073"/>
              </p:ext>
            </p:extLst>
          </p:nvPr>
        </p:nvGraphicFramePr>
        <p:xfrm>
          <a:off x="455127" y="4154997"/>
          <a:ext cx="2905909" cy="2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00530B6-44ED-6958-D2C0-B65EFCCDF0B1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74299632"/>
              </p:ext>
            </p:extLst>
          </p:nvPr>
        </p:nvGraphicFramePr>
        <p:xfrm>
          <a:off x="3971927" y="1693512"/>
          <a:ext cx="7859928" cy="474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423947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’image 20" descr="Espace réservé de grande image d’arrière-plan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36550" y="-73148"/>
            <a:ext cx="1155366" cy="3830139"/>
          </a:xfrm>
        </p:spPr>
        <p:txBody>
          <a:bodyPr rtlCol="0" anchor="ctr" anchorCtr="0"/>
          <a:lstStyle/>
          <a:p>
            <a:pPr rtl="0"/>
            <a:r>
              <a:rPr lang="fr-FR" dirty="0"/>
              <a:t>« 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798855" y="199469"/>
            <a:ext cx="10033000" cy="1292662"/>
          </a:xfrm>
        </p:spPr>
        <p:txBody>
          <a:bodyPr rtlCol="0"/>
          <a:lstStyle/>
          <a:p>
            <a:pPr rtl="0"/>
            <a:r>
              <a:rPr lang="fr-FR" sz="4800" dirty="0"/>
              <a:t>Au-delà de l’EPS : </a:t>
            </a:r>
            <a:r>
              <a:rPr lang="fr-FR" sz="2800" dirty="0"/>
              <a:t>Option S2TMD - DANSE</a:t>
            </a:r>
            <a:endParaRPr lang="fr-FR" sz="4800" dirty="0"/>
          </a:p>
        </p:txBody>
      </p:sp>
      <p:sp>
        <p:nvSpPr>
          <p:cNvPr id="6" name="Titr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lang="fr-FR" dirty="0"/>
              <a:t>Citation et image des diapositives</a:t>
            </a:r>
            <a:endParaRPr lang="fr" dirty="0"/>
          </a:p>
        </p:txBody>
      </p:sp>
      <p:sp>
        <p:nvSpPr>
          <p:cNvPr id="5" name="Rectangle 4" descr="Bloc d’arrière-plan du numéro de diapositive">
            <a:extLst>
              <a:ext uri="{FF2B5EF4-FFF2-40B4-BE49-F238E27FC236}">
                <a16:creationId xmlns:a16="http://schemas.microsoft.com/office/drawing/2014/main" id="{4D2D947A-5BA8-423D-A1CE-1ABB26F593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36</a:t>
            </a:fld>
            <a:endParaRPr lang="fr-FR" b="1">
              <a:solidFill>
                <a:schemeClr val="bg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347C558-255B-7AD8-4DF2-C0B05C937F9A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89753762"/>
              </p:ext>
            </p:extLst>
          </p:nvPr>
        </p:nvGraphicFramePr>
        <p:xfrm>
          <a:off x="455128" y="1680464"/>
          <a:ext cx="2905909" cy="2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85E3B42-47AD-6B9D-F996-44B7AF272F6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27154160"/>
              </p:ext>
            </p:extLst>
          </p:nvPr>
        </p:nvGraphicFramePr>
        <p:xfrm>
          <a:off x="455127" y="4154997"/>
          <a:ext cx="2905909" cy="2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00530B6-44ED-6958-D2C0-B65EFCCDF0B1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25966291"/>
              </p:ext>
            </p:extLst>
          </p:nvPr>
        </p:nvGraphicFramePr>
        <p:xfrm>
          <a:off x="3971927" y="1693512"/>
          <a:ext cx="7859928" cy="474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035228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’image 20" descr="Espace réservé de grande image d’arrière-plan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36550" y="-73148"/>
            <a:ext cx="1155366" cy="3830139"/>
          </a:xfrm>
        </p:spPr>
        <p:txBody>
          <a:bodyPr rtlCol="0" anchor="ctr" anchorCtr="0"/>
          <a:lstStyle/>
          <a:p>
            <a:pPr rtl="0"/>
            <a:r>
              <a:rPr lang="fr-FR" dirty="0"/>
              <a:t>« 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798855" y="199469"/>
            <a:ext cx="10033000" cy="1292662"/>
          </a:xfrm>
        </p:spPr>
        <p:txBody>
          <a:bodyPr rtlCol="0"/>
          <a:lstStyle/>
          <a:p>
            <a:pPr rtl="0"/>
            <a:r>
              <a:rPr lang="fr-FR" sz="4800" dirty="0"/>
              <a:t>Au-delà de l’EPS : </a:t>
            </a:r>
            <a:r>
              <a:rPr lang="fr-FR" sz="2800" dirty="0"/>
              <a:t>EPPCS</a:t>
            </a:r>
            <a:endParaRPr lang="fr-FR" sz="4800" dirty="0"/>
          </a:p>
        </p:txBody>
      </p:sp>
      <p:sp>
        <p:nvSpPr>
          <p:cNvPr id="6" name="Titr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r>
              <a:rPr lang="fr-FR" dirty="0"/>
              <a:t>Citation et image des diapositives</a:t>
            </a:r>
            <a:endParaRPr lang="fr" dirty="0"/>
          </a:p>
        </p:txBody>
      </p:sp>
      <p:sp>
        <p:nvSpPr>
          <p:cNvPr id="5" name="Rectangle 4" descr="Bloc d’arrière-plan du numéro de diapositive">
            <a:extLst>
              <a:ext uri="{FF2B5EF4-FFF2-40B4-BE49-F238E27FC236}">
                <a16:creationId xmlns:a16="http://schemas.microsoft.com/office/drawing/2014/main" id="{4D2D947A-5BA8-423D-A1CE-1ABB26F593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048C4E-7BD1-46A5-B2F2-6AD408DAAD47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37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347C558-255B-7AD8-4DF2-C0B05C937F9A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84449765"/>
              </p:ext>
            </p:extLst>
          </p:nvPr>
        </p:nvGraphicFramePr>
        <p:xfrm>
          <a:off x="455128" y="1680464"/>
          <a:ext cx="2905909" cy="2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85E3B42-47AD-6B9D-F996-44B7AF272F6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62323410"/>
              </p:ext>
            </p:extLst>
          </p:nvPr>
        </p:nvGraphicFramePr>
        <p:xfrm>
          <a:off x="455127" y="4154997"/>
          <a:ext cx="2905909" cy="22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00530B6-44ED-6958-D2C0-B65EFCCDF0B1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87689432"/>
              </p:ext>
            </p:extLst>
          </p:nvPr>
        </p:nvGraphicFramePr>
        <p:xfrm>
          <a:off x="3971927" y="1693512"/>
          <a:ext cx="7859928" cy="474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94BF28A-2E70-B13D-D56C-6DED72E3D3C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31958" y="1841921"/>
            <a:ext cx="2128058" cy="369332"/>
          </a:xfrm>
          <a:prstGeom prst="rect">
            <a:avLst/>
          </a:prstGeom>
          <a:solidFill>
            <a:srgbClr val="01C6FD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Écart F/G = - 0,3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00E287-905C-FA3A-DC86-AF633C705A5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31958" y="2359662"/>
            <a:ext cx="2128058" cy="369332"/>
          </a:xfrm>
          <a:prstGeom prst="rect">
            <a:avLst/>
          </a:prstGeom>
          <a:solidFill>
            <a:srgbClr val="067F9C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Écart F/G = + 0,3</a:t>
            </a:r>
          </a:p>
        </p:txBody>
      </p:sp>
    </p:spTree>
    <p:extLst>
      <p:ext uri="{BB962C8B-B14F-4D97-AF65-F5344CB8AC3E}">
        <p14:creationId xmlns:p14="http://schemas.microsoft.com/office/powerpoint/2010/main" val="699826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Image de diapositive complète grand format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 10" descr="Bloc d’accentuation de titre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5714" y="56480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169817"/>
            <a:ext cx="9666514" cy="856414"/>
          </a:xfrm>
        </p:spPr>
        <p:txBody>
          <a:bodyPr rtlCol="0"/>
          <a:lstStyle/>
          <a:p>
            <a:pPr rtl="0"/>
            <a:r>
              <a:rPr lang="fr-FR" dirty="0"/>
              <a:t>Déroulement de la commission</a:t>
            </a:r>
          </a:p>
        </p:txBody>
      </p:sp>
      <p:sp>
        <p:nvSpPr>
          <p:cNvPr id="9" name="Rectangle 8" descr="Bloc d’arrière-plan du numéro de diapositive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38</a:t>
            </a:fld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F19E43-09F9-416E-875C-E7A2E83745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56063" y="1750423"/>
            <a:ext cx="7576457" cy="292387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Quelques repères 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Étude des notes </a:t>
            </a:r>
          </a:p>
          <a:p>
            <a:pPr marL="742950" indent="-742950">
              <a:buAutoNum type="arabicPeriod"/>
            </a:pPr>
            <a:r>
              <a:rPr lang="fr-FR" sz="2800" dirty="0">
                <a:solidFill>
                  <a:schemeClr val="bg1"/>
                </a:solidFill>
              </a:rPr>
              <a:t>Au-delà de l’EPS : point sur l’EPPCS, art danse et S2TMD</a:t>
            </a:r>
          </a:p>
          <a:p>
            <a:pPr marL="742950" indent="-742950">
              <a:buFontTx/>
              <a:buAutoNum type="arabicPeriod"/>
            </a:pPr>
            <a:r>
              <a:rPr lang="fr-FR" sz="3600" dirty="0">
                <a:solidFill>
                  <a:schemeClr val="bg1"/>
                </a:solidFill>
              </a:rPr>
              <a:t>Clarifier quelques règles communes</a:t>
            </a:r>
          </a:p>
        </p:txBody>
      </p:sp>
    </p:spTree>
    <p:extLst>
      <p:ext uri="{BB962C8B-B14F-4D97-AF65-F5344CB8AC3E}">
        <p14:creationId xmlns:p14="http://schemas.microsoft.com/office/powerpoint/2010/main" val="1117118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56FFDF0-02BE-428E-9C2A-DB84FF5FE5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686" y="318160"/>
            <a:ext cx="9666514" cy="746846"/>
          </a:xfrm>
        </p:spPr>
        <p:txBody>
          <a:bodyPr/>
          <a:lstStyle/>
          <a:p>
            <a:r>
              <a:rPr lang="fr-FR" sz="4400" dirty="0"/>
              <a:t>Quelques rappels</a:t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D5B9DF-CF5B-4A2F-954F-4613EFC344C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6685" y="1065006"/>
            <a:ext cx="11078219" cy="41560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b="1" dirty="0"/>
              <a:t>Pas de 0 si l’élève est absent, mais bien AB dans EPSNET. </a:t>
            </a:r>
          </a:p>
          <a:p>
            <a:pPr marL="457200" indent="-457200">
              <a:buAutoNum type="arabicPeriod"/>
            </a:pPr>
            <a:r>
              <a:rPr lang="fr-FR" b="1" dirty="0"/>
              <a:t>Avoir un protocole, dans le circuit et le stockage des CM, rigoureux.</a:t>
            </a:r>
          </a:p>
          <a:p>
            <a:pPr marL="457200" indent="-457200">
              <a:buAutoNum type="arabicPeriod"/>
            </a:pPr>
            <a:r>
              <a:rPr lang="fr-FR" b="1" dirty="0"/>
              <a:t>DI + DI + NOTE. L’équipe doit faire un choix: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Maintenir la note, car elle est représentative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Neutraliser la note en déclarant l’élève inapte</a:t>
            </a:r>
          </a:p>
          <a:p>
            <a:pPr lvl="1"/>
            <a:r>
              <a:rPr lang="fr-FR" sz="1400" b="1" dirty="0">
                <a:solidFill>
                  <a:schemeClr val="tx1"/>
                </a:solidFill>
              </a:rPr>
              <a:t>Le total de maintien ou de neutralisation (filles et garçons) doit être transmis aux conseillers techniques avant harmonisation.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r-FR" sz="1600" b="1" dirty="0"/>
              <a:t>Les SHN ne peuvent pas avoir DI + DI +20</a:t>
            </a:r>
            <a:endParaRPr lang="fr-FR" b="1" dirty="0"/>
          </a:p>
          <a:p>
            <a:pPr marL="457200" indent="-457200">
              <a:buAutoNum type="arabicPeriod"/>
            </a:pPr>
            <a:r>
              <a:rPr lang="fr-FR" b="1" dirty="0"/>
              <a:t>Penser à remonter les modifications que vous apporterez à vos protocoles session 2024 pour la commission d’harmonisation d’octobre 2023.</a:t>
            </a:r>
          </a:p>
          <a:p>
            <a:pPr marL="457200" indent="-457200">
              <a:buAutoNum type="arabicPeriod"/>
            </a:pPr>
            <a:r>
              <a:rPr lang="fr-FR" b="1" dirty="0"/>
              <a:t>Prévenir </a:t>
            </a:r>
            <a:r>
              <a:rPr lang="fr-FR" b="1"/>
              <a:t>les élèves et les PP, </a:t>
            </a:r>
            <a:r>
              <a:rPr lang="fr-FR" b="1" dirty="0"/>
              <a:t>avant l’inscription aux examens, des cases qu’ils ne doivent </a:t>
            </a:r>
            <a:r>
              <a:rPr lang="fr-FR" b="1" u="sng" dirty="0"/>
              <a:t>absolument</a:t>
            </a:r>
            <a:r>
              <a:rPr lang="fr-FR" b="1" dirty="0"/>
              <a:t> pas cocher </a:t>
            </a:r>
            <a:r>
              <a:rPr lang="fr-FR" b="1" u="sng" dirty="0"/>
              <a:t>quand ils ne sont pas concernés </a:t>
            </a:r>
            <a:r>
              <a:rPr lang="fr-FR" b="1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SHN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Inapte total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Option EPS </a:t>
            </a:r>
          </a:p>
        </p:txBody>
      </p:sp>
      <p:pic>
        <p:nvPicPr>
          <p:cNvPr id="7" name="Espace réservé d’image 22" descr="Personne plongeant dans la mer bleue profonde">
            <a:extLst>
              <a:ext uri="{FF2B5EF4-FFF2-40B4-BE49-F238E27FC236}">
                <a16:creationId xmlns:a16="http://schemas.microsoft.com/office/drawing/2014/main" id="{95492DD3-7BC4-4DF4-92DE-10D3E6CA7DA1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4587875"/>
            <a:ext cx="11944350" cy="2146300"/>
          </a:xfrm>
        </p:spPr>
      </p:pic>
      <p:pic>
        <p:nvPicPr>
          <p:cNvPr id="3" name="Graphique 2" descr="Avertissement avec un remplissage uni">
            <a:extLst>
              <a:ext uri="{FF2B5EF4-FFF2-40B4-BE49-F238E27FC236}">
                <a16:creationId xmlns:a16="http://schemas.microsoft.com/office/drawing/2014/main" id="{D652D0D4-D989-EA46-7DA6-5797579CB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777" y="4509670"/>
            <a:ext cx="583699" cy="5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courbe vers le bas 8">
            <a:extLst>
              <a:ext uri="{FF2B5EF4-FFF2-40B4-BE49-F238E27FC236}">
                <a16:creationId xmlns:a16="http://schemas.microsoft.com/office/drawing/2014/main" id="{392122E6-BF4B-4B54-B404-518F376C77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800" y="1631373"/>
            <a:ext cx="3293918" cy="110872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686" y="269132"/>
            <a:ext cx="10733314" cy="746846"/>
          </a:xfrm>
        </p:spPr>
        <p:txBody>
          <a:bodyPr rtlCol="0"/>
          <a:lstStyle/>
          <a:p>
            <a:pPr rtl="0"/>
            <a:r>
              <a:rPr lang="fr-FR" dirty="0"/>
              <a:t>Harmoniser, c’est tendre vers l’équité</a:t>
            </a:r>
          </a:p>
        </p:txBody>
      </p:sp>
      <p:pic>
        <p:nvPicPr>
          <p:cNvPr id="11" name="Espace réservé d’image 10" descr="Image d’accentuation de diapositive de séparation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6" name="Rectangle 15" descr="Bloc d’arrière-plan du numéro de diapositive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fr-FR" b="1" smtClean="0">
                <a:solidFill>
                  <a:schemeClr val="bg1"/>
                </a:solidFill>
              </a:rPr>
              <a:pPr rtl="0"/>
              <a:t>4</a:t>
            </a:fld>
            <a:endParaRPr lang="fr-FR" b="1">
              <a:solidFill>
                <a:schemeClr val="bg1"/>
              </a:solidFill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93B9393-609B-4D93-AE9B-7189202C73E6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778986"/>
              </p:ext>
            </p:extLst>
          </p:nvPr>
        </p:nvGraphicFramePr>
        <p:xfrm>
          <a:off x="1049482" y="719667"/>
          <a:ext cx="10445832" cy="522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356FC61-E524-412E-9FD1-B2EDB1142F1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110405" y="1227167"/>
            <a:ext cx="2389909" cy="10183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Sous commissions académiques éventuellement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D2AF6-36EA-4AEC-9ED3-5EAF678B0D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21002057">
            <a:off x="1201201" y="4234901"/>
            <a:ext cx="1818409" cy="1911927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Evalue, </a:t>
            </a:r>
            <a:r>
              <a:rPr lang="fr-FR" b="1" dirty="0">
                <a:solidFill>
                  <a:schemeClr val="tx1"/>
                </a:solidFill>
              </a:rPr>
              <a:t>propose</a:t>
            </a:r>
            <a:r>
              <a:rPr lang="fr-FR" dirty="0">
                <a:solidFill>
                  <a:schemeClr val="tx1"/>
                </a:solidFill>
              </a:rPr>
              <a:t> des notes, statue sur des cas particuliers…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E0CE5-3691-497E-AF78-ACBB76C844C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537686">
            <a:off x="4620738" y="4247865"/>
            <a:ext cx="1818409" cy="1911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Analyse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b="1" dirty="0">
                <a:solidFill>
                  <a:schemeClr val="tx1"/>
                </a:solidFill>
              </a:rPr>
              <a:t>discute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b="1" dirty="0">
                <a:solidFill>
                  <a:schemeClr val="tx1"/>
                </a:solidFill>
              </a:rPr>
              <a:t>harmonise ou pas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D15BF3-CEDB-41B2-AE01-E25D8F97C85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537686">
            <a:off x="9186297" y="4114584"/>
            <a:ext cx="1818409" cy="1911927"/>
          </a:xfrm>
          <a:prstGeom prst="rect">
            <a:avLst/>
          </a:prstGeom>
          <a:solidFill>
            <a:srgbClr val="FFCCFF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Régule</a:t>
            </a:r>
            <a:r>
              <a:rPr lang="fr-FR" dirty="0">
                <a:solidFill>
                  <a:schemeClr val="tx1"/>
                </a:solidFill>
              </a:rPr>
              <a:t> les listes nationales, les référentiels…</a:t>
            </a:r>
          </a:p>
        </p:txBody>
      </p:sp>
      <p:pic>
        <p:nvPicPr>
          <p:cNvPr id="1026" name="Picture 2" descr="RÃ©sultat de recherche d'images pour &quot;punaise tableau png&quot;">
            <a:extLst>
              <a:ext uri="{FF2B5EF4-FFF2-40B4-BE49-F238E27FC236}">
                <a16:creationId xmlns:a16="http://schemas.microsoft.com/office/drawing/2014/main" id="{BB311FB2-1F62-458D-A928-48BBC79BF2EB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468" y="3355488"/>
            <a:ext cx="745531" cy="13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punaise tableau png&quot;">
            <a:extLst>
              <a:ext uri="{FF2B5EF4-FFF2-40B4-BE49-F238E27FC236}">
                <a16:creationId xmlns:a16="http://schemas.microsoft.com/office/drawing/2014/main" id="{836DDE77-D4F5-4F2D-B9C5-B197FE85EE14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902" y="3419117"/>
            <a:ext cx="745531" cy="13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punaise tableau png&quot;">
            <a:extLst>
              <a:ext uri="{FF2B5EF4-FFF2-40B4-BE49-F238E27FC236}">
                <a16:creationId xmlns:a16="http://schemas.microsoft.com/office/drawing/2014/main" id="{AD7E4914-7446-445C-A9F8-D9D9CFC75AA9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9567" y="3372981"/>
            <a:ext cx="745531" cy="13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tortue dans l’océ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Espace réservé d’image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fr-FR"/>
              <a:t>Insérer une image</a:t>
            </a:r>
          </a:p>
        </p:txBody>
      </p:sp>
      <p:sp>
        <p:nvSpPr>
          <p:cNvPr id="12" name="Rectangle 11" descr="Bloc d’atténuation pour image de diapositiv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04809" y="4568464"/>
            <a:ext cx="10576103" cy="1311128"/>
          </a:xfrm>
        </p:spPr>
        <p:txBody>
          <a:bodyPr rtlCol="0"/>
          <a:lstStyle/>
          <a:p>
            <a:pPr rtl="0"/>
            <a:r>
              <a:rPr lang="fr-FR" dirty="0"/>
              <a:t>Bonnes vacances bien méritées.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6314" y="555615"/>
            <a:ext cx="11368150" cy="480131"/>
          </a:xfrm>
        </p:spPr>
        <p:txBody>
          <a:bodyPr rtlCol="0"/>
          <a:lstStyle/>
          <a:p>
            <a:r>
              <a:rPr lang="fr-FR" sz="2800"/>
              <a:t>2022 Moyennes nationales par voie et séries CCF – filles et garçons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8894CF9-B911-486B-B9C5-E06163978A3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1040746"/>
              </p:ext>
            </p:extLst>
          </p:nvPr>
        </p:nvGraphicFramePr>
        <p:xfrm>
          <a:off x="1782055" y="1191341"/>
          <a:ext cx="8627890" cy="541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Plongeur approchant deux baleines à bosse">
            <a:extLst>
              <a:ext uri="{FF2B5EF4-FFF2-40B4-BE49-F238E27FC236}">
                <a16:creationId xmlns:a16="http://schemas.microsoft.com/office/drawing/2014/main" id="{8557C52B-FF7B-4358-81A2-8E139E5C53DE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50" y="136525"/>
            <a:ext cx="11950700" cy="6584951"/>
          </a:xfrm>
          <a:noFill/>
        </p:spPr>
      </p:pic>
      <p:sp>
        <p:nvSpPr>
          <p:cNvPr id="52" name="Sous-titr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587500" y="5394325"/>
            <a:ext cx="10033000" cy="1236236"/>
          </a:xfrm>
        </p:spPr>
        <p:txBody>
          <a:bodyPr rtlCol="0" anchor="ctr">
            <a:normAutofit/>
          </a:bodyPr>
          <a:lstStyle/>
          <a:p>
            <a:pPr rtl="0"/>
            <a:r>
              <a:rPr lang="fr-FR" b="1" dirty="0"/>
              <a:t>Nice…. Quelle position ?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0128C48D-7D5A-1810-17B6-0908FC2B3F9A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336550" y="4621696"/>
            <a:ext cx="1155366" cy="35228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6314" y="500215"/>
            <a:ext cx="11174186" cy="590931"/>
          </a:xfrm>
        </p:spPr>
        <p:txBody>
          <a:bodyPr wrap="square" rtlCol="0" anchor="ctr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LES MOYENNES AU NIVEAU NATIONAL session 2022</a:t>
            </a:r>
          </a:p>
        </p:txBody>
      </p:sp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B9CE450-24A6-44BA-BCE1-3FA87B18846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9804" y="208865"/>
            <a:ext cx="11174186" cy="590931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moyennes pour les BAC G et Techno</a:t>
            </a:r>
          </a:p>
        </p:txBody>
      </p:sp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9283189" y="335053"/>
            <a:ext cx="252804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Ecart filles garçons - 0,7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8895944" y="673607"/>
            <a:ext cx="252804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Ecart Nice - 0,6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1314181-F48E-3B80-224F-7E8D168C595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86546374"/>
              </p:ext>
            </p:extLst>
          </p:nvPr>
        </p:nvGraphicFramePr>
        <p:xfrm>
          <a:off x="839304" y="950693"/>
          <a:ext cx="10024166" cy="569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FF7F330F-D875-8919-1766-01BBCD5B39C9}"/>
              </a:ext>
            </a:extLst>
          </p:cNvPr>
          <p:cNvGrpSpPr/>
          <p:nvPr/>
        </p:nvGrpSpPr>
        <p:grpSpPr>
          <a:xfrm>
            <a:off x="223024" y="2769219"/>
            <a:ext cx="11077767" cy="461665"/>
            <a:chOff x="223024" y="2769219"/>
            <a:chExt cx="11077767" cy="461665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E92CC73A-BD74-4911-06E8-62EF286EE247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>
              <a:off x="926432" y="2995166"/>
              <a:ext cx="103743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C9B62E4-5F12-7F31-AF58-0149D3B65E31}"/>
                </a:ext>
              </a:extLst>
            </p:cNvPr>
            <p:cNvSpPr txBox="1"/>
            <p:nvPr/>
          </p:nvSpPr>
          <p:spPr>
            <a:xfrm>
              <a:off x="223024" y="2769219"/>
              <a:ext cx="706243" cy="461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b="1" dirty="0">
                  <a:latin typeface="Calibri"/>
                  <a:cs typeface="Calibri"/>
                </a:rPr>
                <a:t>Moyenne Nationale 14.7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89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3CA8A7F-2D65-4E51-BD51-2D6C0F30C8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8416" y="146873"/>
            <a:ext cx="11174186" cy="590931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moyennes pour les BAC PRO</a:t>
            </a: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8186571" y="273061"/>
            <a:ext cx="255570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Ecart filles garçons - 0,9</a:t>
            </a: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8601733" y="611615"/>
            <a:ext cx="2555708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Ecart Nice - 1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1F86EA8-8212-5995-74EA-905E2909786B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8572535"/>
              </p:ext>
            </p:extLst>
          </p:nvPr>
        </p:nvGraphicFramePr>
        <p:xfrm>
          <a:off x="859076" y="1275306"/>
          <a:ext cx="1006402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9610236-F569-B235-771E-024221B6DAE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82481" y="2917579"/>
            <a:ext cx="102969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9BA2946-C620-77E1-73DA-611C5AF7E2BC}"/>
              </a:ext>
            </a:extLst>
          </p:cNvPr>
          <p:cNvSpPr txBox="1"/>
          <p:nvPr/>
        </p:nvSpPr>
        <p:spPr>
          <a:xfrm>
            <a:off x="232316" y="2685585"/>
            <a:ext cx="65048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b="1" dirty="0">
                <a:latin typeface="Calibri"/>
                <a:cs typeface="Calibri"/>
              </a:rPr>
              <a:t>Moyenne Nationale</a:t>
            </a:r>
          </a:p>
          <a:p>
            <a:pPr algn="ctr"/>
            <a:r>
              <a:rPr lang="fr-FR" sz="800" b="1" dirty="0">
                <a:latin typeface="Calibri"/>
                <a:cs typeface="Calibri"/>
              </a:rPr>
              <a:t>13.9</a:t>
            </a:r>
          </a:p>
        </p:txBody>
      </p:sp>
    </p:spTree>
    <p:extLst>
      <p:ext uri="{BB962C8B-B14F-4D97-AF65-F5344CB8AC3E}">
        <p14:creationId xmlns:p14="http://schemas.microsoft.com/office/powerpoint/2010/main" val="181268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A0C060-0A1A-4AD9-90D5-BD096952A56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9946" y="243897"/>
            <a:ext cx="11174186" cy="480131"/>
          </a:xfrm>
        </p:spPr>
        <p:txBody>
          <a:bodyPr/>
          <a:lstStyle/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moyennes pour les CAP BEP</a:t>
            </a: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8041341" y="314685"/>
            <a:ext cx="2603351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Ecart filles garçons - 0,8</a:t>
            </a: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7670148" y="653239"/>
            <a:ext cx="2603351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Ecart Nice - 0,6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F3D2F3A-1B3E-B132-E542-00899D6209F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6989802"/>
              </p:ext>
            </p:extLst>
          </p:nvPr>
        </p:nvGraphicFramePr>
        <p:xfrm>
          <a:off x="663680" y="1141781"/>
          <a:ext cx="1014015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781F0C53-8399-CD89-C67C-98975FF1CEA0}"/>
              </a:ext>
            </a:extLst>
          </p:cNvPr>
          <p:cNvGrpSpPr/>
          <p:nvPr/>
        </p:nvGrpSpPr>
        <p:grpSpPr>
          <a:xfrm>
            <a:off x="111512" y="2592658"/>
            <a:ext cx="10910984" cy="461665"/>
            <a:chOff x="111512" y="2592658"/>
            <a:chExt cx="10910984" cy="461665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D48070DB-8A8E-655A-F6ED-3C6F790E9994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V="1">
              <a:off x="731859" y="2802835"/>
              <a:ext cx="10290637" cy="92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9B9DD6CD-A9ED-0FFC-4C61-279F03123E6A}"/>
                </a:ext>
              </a:extLst>
            </p:cNvPr>
            <p:cNvSpPr txBox="1"/>
            <p:nvPr/>
          </p:nvSpPr>
          <p:spPr>
            <a:xfrm>
              <a:off x="111512" y="2592658"/>
              <a:ext cx="622609" cy="461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b="1" dirty="0">
                  <a:latin typeface="Calibri"/>
                  <a:cs typeface="Calibri"/>
                </a:rPr>
                <a:t>Moyenne Nationale13.7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913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507_TF89715846" id="{03AB7EA0-C199-454E-9A94-BCA885B12C42}" vid="{48052BCB-C4B3-4E6F-9364-0AF64696CBF2}"/>
    </a:ext>
  </a:extLst>
</a:theme>
</file>

<file path=ppt/theme/theme2.xml><?xml version="1.0" encoding="utf-8"?>
<a:theme xmlns:a="http://schemas.openxmlformats.org/drawingml/2006/main" name="1_Thèm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856_TF16411175.potx" id="{C87500B3-0FEE-4947-9E5D-8BC1D881BB70}" vid="{12DFCC8C-CCD7-4A9E-BB24-0845F4A1418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6dc4bcd6-49db-4c07-9060-8acfc67cef9f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océan</Template>
  <TotalTime>0</TotalTime>
  <Words>1026</Words>
  <Application>Microsoft Office PowerPoint</Application>
  <PresentationFormat>Grand écran</PresentationFormat>
  <Paragraphs>360</Paragraphs>
  <Slides>40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Rockwell</vt:lpstr>
      <vt:lpstr>Times New Roman</vt:lpstr>
      <vt:lpstr>Thème Office</vt:lpstr>
      <vt:lpstr>1_Thème Office</vt:lpstr>
      <vt:lpstr>Commission d’harmonisation EPS 2023</vt:lpstr>
      <vt:lpstr>Déroulement de la commission</vt:lpstr>
      <vt:lpstr>Déroulement de la commission</vt:lpstr>
      <vt:lpstr>Harmoniser, c’est tendre vers l’équité</vt:lpstr>
      <vt:lpstr>2022 Moyennes nationales par voie et séries CCF – filles et garçons</vt:lpstr>
      <vt:lpstr>LES MOYENNES AU NIVEAU NATIONAL session 2022</vt:lpstr>
      <vt:lpstr>Les moyennes pour les BAC G et Techno</vt:lpstr>
      <vt:lpstr>Les moyennes pour les BAC PRO</vt:lpstr>
      <vt:lpstr>Les moyennes pour les CAP BEP</vt:lpstr>
      <vt:lpstr>Présentation PowerPoint</vt:lpstr>
      <vt:lpstr>Baccalauréat Général et Technologique</vt:lpstr>
      <vt:lpstr>Baccalauréat Professionnel</vt:lpstr>
      <vt:lpstr>CAP</vt:lpstr>
      <vt:lpstr>Présentation PowerPoint</vt:lpstr>
      <vt:lpstr>Inaptitudes totales</vt:lpstr>
      <vt:lpstr>Inaptitudes totales</vt:lpstr>
      <vt:lpstr>Inaptitudes totales</vt:lpstr>
      <vt:lpstr>Les inaptes avec 1 seule note maintenue</vt:lpstr>
      <vt:lpstr>Citation et image des diapositives</vt:lpstr>
      <vt:lpstr>EVOLUTION DES NOTES</vt:lpstr>
      <vt:lpstr>EVOLUTION DES NOTES</vt:lpstr>
      <vt:lpstr>Déroulement de la commission</vt:lpstr>
      <vt:lpstr>Bac général et technologique filles </vt:lpstr>
      <vt:lpstr>Bac général et technologique garçons </vt:lpstr>
      <vt:lpstr>Bac général et technologique écarts </vt:lpstr>
      <vt:lpstr>Bac pro filles </vt:lpstr>
      <vt:lpstr>Bac pro garçons </vt:lpstr>
      <vt:lpstr>Bac pro écarts </vt:lpstr>
      <vt:lpstr>CAP filles </vt:lpstr>
      <vt:lpstr>CAP garçons </vt:lpstr>
      <vt:lpstr>CAP écarts </vt:lpstr>
      <vt:lpstr>Les principes d’harmonisation retenus </vt:lpstr>
      <vt:lpstr>BAC  G et Tech  14,7/20 </vt:lpstr>
      <vt:lpstr>Déroulement de la commission</vt:lpstr>
      <vt:lpstr>Citation et image des diapositives</vt:lpstr>
      <vt:lpstr>Citation et image des diapositives</vt:lpstr>
      <vt:lpstr>Citation et image des diapositives</vt:lpstr>
      <vt:lpstr>Déroulement de la commission</vt:lpstr>
      <vt:lpstr>Quelques rappels </vt:lpstr>
      <vt:lpstr>Bonnes vacances bien méritées.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d’harmonisation EPS 2023</dc:title>
  <dc:creator/>
  <cp:lastModifiedBy/>
  <cp:revision>32</cp:revision>
  <dcterms:created xsi:type="dcterms:W3CDTF">2019-06-06T19:31:33Z</dcterms:created>
  <dcterms:modified xsi:type="dcterms:W3CDTF">2023-07-07T06:52:17Z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