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sldIdLst>
    <p:sldId id="272" r:id="rId2"/>
    <p:sldId id="350" r:id="rId3"/>
    <p:sldId id="351" r:id="rId4"/>
    <p:sldId id="344" r:id="rId5"/>
    <p:sldId id="349" r:id="rId6"/>
    <p:sldId id="337" r:id="rId7"/>
    <p:sldId id="355" r:id="rId8"/>
    <p:sldId id="353" r:id="rId9"/>
    <p:sldId id="356" r:id="rId10"/>
    <p:sldId id="320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A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 autoAdjust="0"/>
    <p:restoredTop sz="94660" autoAdjust="0"/>
  </p:normalViewPr>
  <p:slideViewPr>
    <p:cSldViewPr>
      <p:cViewPr varScale="1">
        <p:scale>
          <a:sx n="60" d="100"/>
          <a:sy n="60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40225-4AA4-49A4-9B7D-25D9E985A561}" type="datetimeFigureOut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EF4F-0EAE-4ABF-BF69-FA0BAF4300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fld id="{202A1FDA-9876-49CD-B3BD-F2E19CAD8A15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21A71-498A-4408-BCD9-7683D8CDDD02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27156-1C82-410D-B2C5-F958A5A44325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0B61-27D9-43F5-8BCB-C76E30A46C5B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F34A7ADA-9260-4B53-BFCD-020FECD367E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8A546-E766-4FE8-94A4-E236B2004FAC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E001-DC9D-4682-8CA4-5727614BE9D0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B4E39-6102-4B46-A06B-C1AD7B5637EF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4594-1DBE-4F9B-B43D-DBBC958E7F3F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6D1-88E1-4477-976B-83271D0923EF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5410-701D-4045-8CF5-0D2B0BECB90B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0A12-A9A7-4571-B80C-BD241B2654BD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FFAFB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4F12-C82C-44D9-9225-C3F41737C2CA}" type="datetime1">
              <a:rPr lang="fr-FR" smtClean="0"/>
              <a:pPr/>
              <a:t>15/04/2021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7ADA-9260-4B53-BFCD-020FECD367E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holmresilience.org/research/research-news/2019-11-27-time-for-an-emergency-response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20688"/>
            <a:ext cx="3456384" cy="1935575"/>
          </a:xfrm>
          <a:prstGeom prst="flowChartAlternateProcess">
            <a:avLst/>
          </a:prstGeom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763688" y="501317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31 mars et 1</a:t>
            </a:r>
            <a:r>
              <a:rPr lang="fr-FR" sz="3200" b="1" baseline="3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avril 2021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xmlns="" id="{49C90299-B312-451A-A0C6-2C8EADF2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1774-43BB-43DA-9B43-60195716FB47}" type="datetime1">
              <a:rPr lang="fr-FR" smtClean="0"/>
              <a:pPr/>
              <a:t>15/04/2021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55576" y="32129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CHANGEMENT GLOBAL, RECHAUFFEMENT CLIMATIQUE  ET GRANDS ENJEUX DU MONDE CONTEMPORAIN </a:t>
            </a: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P_8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576953" cy="5256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9552" y="5949280"/>
            <a:ext cx="7813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https://www.stockholmresilience.org/research/research-news/2019-11-27-time-for-an-emergency-response.html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6A7AAB5-858B-492B-9A0C-043EEEF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119675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1124744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800" b="1" i="1" u="sng" dirty="0" smtClean="0">
              <a:latin typeface="Arimo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Introduction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: Présentation du stage.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ea typeface="Calibri" pitchFamily="34" charset="0"/>
                <a:cs typeface="Times New Roman" pitchFamily="18" charset="0"/>
              </a:rPr>
              <a:t>La notion d’</a:t>
            </a:r>
            <a:r>
              <a:rPr lang="fr-FR" sz="2000" dirty="0" err="1" smtClean="0">
                <a:ea typeface="Calibri" pitchFamily="34" charset="0"/>
                <a:cs typeface="Times New Roman" pitchFamily="18" charset="0"/>
              </a:rPr>
              <a:t>anthropocène</a:t>
            </a:r>
            <a:r>
              <a:rPr lang="fr-FR" sz="2000" dirty="0" smtClean="0">
                <a:ea typeface="Calibri" pitchFamily="34" charset="0"/>
                <a:cs typeface="Times New Roman" pitchFamily="18" charset="0"/>
              </a:rPr>
              <a:t> : un concept à l’interface des sciences dures et des sciences sociales.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(20mn)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2800" b="1" i="1" u="sng" dirty="0" smtClean="0">
              <a:latin typeface="Arimo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u="sng" dirty="0" smtClean="0"/>
              <a:t>Changement climatique et géopolitique en Arctique</a:t>
            </a:r>
            <a:r>
              <a:rPr lang="fr-FR" sz="2000" b="1" dirty="0" smtClean="0"/>
              <a:t>  </a:t>
            </a:r>
            <a:r>
              <a:rPr lang="fr-FR" sz="2000" dirty="0" smtClean="0"/>
              <a:t>Mise au point scientifique. </a:t>
            </a:r>
            <a:r>
              <a:rPr lang="fr-FR" sz="2000" i="1" dirty="0" err="1" smtClean="0"/>
              <a:t>Mikaa</a:t>
            </a:r>
            <a:r>
              <a:rPr lang="fr-FR" sz="2000" i="1" dirty="0" smtClean="0"/>
              <a:t> MERED , professeur de géopolitique des pôles Arctique et Antarctique à HEC Paris et secrétaire général de la chaire Outre-mer de Sciences Po Paris, auteur de l’ouvrage « Les mondes  polaires Edition </a:t>
            </a:r>
            <a:r>
              <a:rPr lang="fr-FR" sz="2000" i="1" dirty="0" err="1" smtClean="0"/>
              <a:t>Puf</a:t>
            </a:r>
            <a:r>
              <a:rPr lang="fr-FR" sz="2000" i="1" dirty="0" smtClean="0"/>
              <a:t> (2019).</a:t>
            </a:r>
            <a:r>
              <a:rPr lang="fr-FR" sz="2000" b="1" dirty="0" smtClean="0"/>
              <a:t> (1h30)</a:t>
            </a:r>
            <a:r>
              <a:rPr lang="fr-FR" sz="2000" dirty="0" smtClean="0"/>
              <a:t>    </a:t>
            </a:r>
            <a:r>
              <a:rPr lang="fr-FR" sz="2000" b="1" dirty="0" smtClean="0"/>
              <a:t>Questions…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0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u="sng" dirty="0" smtClean="0"/>
              <a:t> Présentation du projet pédagogique  «Svalbard ».</a:t>
            </a:r>
            <a:r>
              <a:rPr lang="fr-FR" sz="2000" b="1" dirty="0" smtClean="0"/>
              <a:t> Francine </a:t>
            </a:r>
            <a:r>
              <a:rPr lang="fr-FR" sz="2000" b="1" dirty="0" err="1" smtClean="0"/>
              <a:t>Brondex</a:t>
            </a:r>
            <a:r>
              <a:rPr lang="fr-FR" sz="2000" b="1" dirty="0" smtClean="0"/>
              <a:t> </a:t>
            </a:r>
            <a:r>
              <a:rPr lang="fr-FR" sz="2000" dirty="0" smtClean="0"/>
              <a:t>Enseignante, directrice de l’association «Passagers des sciences» </a:t>
            </a:r>
            <a:r>
              <a:rPr lang="fr-FR" sz="2000" b="1" dirty="0" smtClean="0"/>
              <a:t>(30mn</a:t>
            </a:r>
            <a:r>
              <a:rPr lang="fr-FR" sz="2000" dirty="0" smtClean="0"/>
              <a:t>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dirty="0" smtClean="0"/>
              <a:t> </a:t>
            </a:r>
            <a:r>
              <a:rPr lang="fr-FR" sz="2000" b="1" u="sng" dirty="0" smtClean="0"/>
              <a:t>Quelle place de la thématique, quelle entrée dans les programmes </a:t>
            </a:r>
            <a:r>
              <a:rPr lang="fr-FR" sz="2000" b="1" dirty="0" smtClean="0"/>
              <a:t>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/>
              <a:t>Des programmes récemment revisités au collège. </a:t>
            </a:r>
            <a:r>
              <a:rPr lang="fr-FR" sz="2000" b="1" dirty="0" smtClean="0"/>
              <a:t>(15mn)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67744" y="260648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Programme de la journée</a:t>
            </a:r>
            <a:endParaRPr lang="fr-FR" sz="3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27584" y="9087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Matin</a:t>
            </a:r>
            <a:r>
              <a:rPr lang="fr-FR" sz="2400" dirty="0" smtClean="0"/>
              <a:t> </a:t>
            </a:r>
            <a:r>
              <a:rPr lang="fr-FR" dirty="0" smtClean="0"/>
              <a:t>: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692696"/>
            <a:ext cx="77048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800" b="1" i="1" u="sng" dirty="0" smtClean="0">
              <a:latin typeface="Arimo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u="sng" dirty="0" smtClean="0">
                <a:ea typeface="Calibri" pitchFamily="34" charset="0"/>
                <a:cs typeface="Times New Roman" pitchFamily="18" charset="0"/>
              </a:rPr>
              <a:t>Mises en œuvre pédagogiques </a:t>
            </a:r>
            <a:r>
              <a:rPr lang="fr-FR" sz="2000" b="1" dirty="0" smtClean="0">
                <a:ea typeface="Calibri" pitchFamily="34" charset="0"/>
                <a:cs typeface="Times New Roman" pitchFamily="18" charset="0"/>
              </a:rPr>
              <a:t>: Quelle</a:t>
            </a:r>
            <a:r>
              <a:rPr lang="fr-FR" sz="2000" b="1" dirty="0" smtClean="0"/>
              <a:t> approche documentaire pour enseigner la question de manière réflexive au collège et au lycée ? </a:t>
            </a:r>
            <a:r>
              <a:rPr lang="fr-FR" sz="2000" i="1" dirty="0" smtClean="0"/>
              <a:t>Pascal ORCIER , formateur. (45mn)</a:t>
            </a:r>
            <a:endParaRPr lang="fr-FR" sz="2000" b="1" dirty="0" smtClean="0"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fr-FR" sz="2800" b="1" i="1" u="sng" dirty="0" smtClean="0">
              <a:latin typeface="Arimo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dirty="0" smtClean="0"/>
              <a:t> </a:t>
            </a:r>
            <a:r>
              <a:rPr lang="fr-FR" sz="2000" b="1" u="sng" dirty="0" smtClean="0"/>
              <a:t>Présentation du projet «Mission océan» </a:t>
            </a:r>
            <a:r>
              <a:rPr lang="fr-FR" sz="2000" b="1" dirty="0" smtClean="0"/>
              <a:t>Partenariat Education nationale, Canope, Ifremer, Dassault industries) en collège</a:t>
            </a:r>
            <a:r>
              <a:rPr lang="fr-FR" sz="2000" dirty="0" smtClean="0"/>
              <a:t> : Changement climatique et  littoraux / Ressources numériques et séquences pédagogiques au cycle 3 et 4.  </a:t>
            </a:r>
            <a:r>
              <a:rPr lang="fr-FR" sz="2000" i="1" dirty="0" smtClean="0"/>
              <a:t>Monique BACCELLI et Anne VON HATTEN, formatrices. (30 mn)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fr-FR" sz="2000" i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u="sng" dirty="0" smtClean="0"/>
              <a:t> Mettre en place une simulation de conférence internationale sur le climat (COP25)</a:t>
            </a:r>
            <a:r>
              <a:rPr lang="fr-FR" sz="2000" dirty="0" smtClean="0"/>
              <a:t> </a:t>
            </a:r>
            <a:r>
              <a:rPr lang="fr-FR" sz="2000" b="1" dirty="0" smtClean="0"/>
              <a:t>pour comprendre le fonctionnement des institutions internationales et des procédures de négociations</a:t>
            </a:r>
            <a:r>
              <a:rPr lang="fr-FR" sz="2000" dirty="0" smtClean="0"/>
              <a:t> : présentation d’expérience du Lycée du Parc Impérial en partenariat avec l’association ENERGIES 2050.  Laurence HALPHEN (30 mn)</a:t>
            </a:r>
            <a:endParaRPr lang="fr-FR" sz="2000" b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fr-FR" sz="2000" b="1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r-FR" sz="2000" b="1" dirty="0" smtClean="0"/>
              <a:t> 15h30 : conclusion et fin du stage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26064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Après-midi : reprise 13h30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50847981._SX318_SY47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2496916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 descr="affiche_SERIE_RABELAIS_L_Enseigner_l_Anthropocene_2mars2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2879382" cy="40770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 descr="7e074357-livre-wallenhor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76672"/>
            <a:ext cx="1703949" cy="25922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0" y="332656"/>
            <a:ext cx="363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notion fondamentale d’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anthropocène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 descr="9782200627010-001-T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3429000"/>
            <a:ext cx="2286000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 descr="97822711242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429000"/>
            <a:ext cx="2160240" cy="30747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Une nouvelle ère : l’</a:t>
            </a:r>
            <a:r>
              <a:rPr lang="fr-FR" sz="3200" b="1" dirty="0" err="1" smtClean="0">
                <a:solidFill>
                  <a:schemeClr val="accent1">
                    <a:lumMod val="75000"/>
                  </a:schemeClr>
                </a:solidFill>
              </a:rPr>
              <a:t>anthropocène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fr-F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580112" y="386104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</a:rPr>
              <a:t>1950 : La grande accélération</a:t>
            </a:r>
            <a:endParaRPr lang="fr-FR" b="1" dirty="0">
              <a:solidFill>
                <a:schemeClr val="accent1"/>
              </a:solidFill>
            </a:endParaRPr>
          </a:p>
        </p:txBody>
      </p:sp>
      <p:pic>
        <p:nvPicPr>
          <p:cNvPr id="13" name="Image 12" descr="m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293096"/>
            <a:ext cx="3600400" cy="2025225"/>
          </a:xfrm>
          <a:prstGeom prst="rect">
            <a:avLst/>
          </a:prstGeom>
        </p:spPr>
      </p:pic>
      <p:pic>
        <p:nvPicPr>
          <p:cNvPr id="14" name="Image 13" descr="epoc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4968552" cy="554461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779912" y="10527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1"/>
                </a:solidFill>
              </a:rPr>
              <a:t>ANTHROPOCENE</a:t>
            </a:r>
            <a:endParaRPr lang="fr-FR" sz="1400" b="1" dirty="0">
              <a:solidFill>
                <a:schemeClr val="accent1"/>
              </a:solidFill>
            </a:endParaRPr>
          </a:p>
        </p:txBody>
      </p:sp>
      <p:pic>
        <p:nvPicPr>
          <p:cNvPr id="18" name="Image 17" descr="fileLSNWQXX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124744"/>
            <a:ext cx="3557694" cy="242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4" name="Image 3" descr="cAfL9t7Yo42neHojPV0k_IgrCpY@580x3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08720"/>
            <a:ext cx="7704856" cy="519413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/>
                </a:solidFill>
              </a:rPr>
              <a:t>La grande accélération…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283968" y="191683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crosse de hockey de Mann</a:t>
            </a:r>
            <a:endParaRPr lang="fr-FR" b="1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012160" y="2420888"/>
            <a:ext cx="1440160" cy="57606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imat_evidence_temp_co2_400_000_bis_2-094c0-e8af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477250" cy="4238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L’évolution prospective des températures selon le GIEC…</a:t>
            </a:r>
            <a:endParaRPr lang="fr-FR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645024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https://mediaphusis.wordpress.com/2015/11/01/polemiques-autour-de-la-notion-danthropocene/</a:t>
            </a:r>
            <a:endParaRPr lang="fr-FR" dirty="0"/>
          </a:p>
        </p:txBody>
      </p:sp>
      <p:pic>
        <p:nvPicPr>
          <p:cNvPr id="3" name="Image 2" descr="9CSWO9Ed_400x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2036440" cy="2036440"/>
          </a:xfrm>
          <a:prstGeom prst="rect">
            <a:avLst/>
          </a:prstGeom>
        </p:spPr>
      </p:pic>
      <p:pic>
        <p:nvPicPr>
          <p:cNvPr id="4" name="Image 3" descr="CLAUDE LORI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980728"/>
            <a:ext cx="4518889" cy="25202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/>
                </a:solidFill>
              </a:rPr>
              <a:t>L’</a:t>
            </a:r>
            <a:r>
              <a:rPr lang="fr-FR" sz="2800" b="1" dirty="0" err="1" smtClean="0">
                <a:solidFill>
                  <a:schemeClr val="accent1"/>
                </a:solidFill>
              </a:rPr>
              <a:t>anthropocène</a:t>
            </a:r>
            <a:r>
              <a:rPr lang="fr-FR" sz="2800" b="1" dirty="0" smtClean="0">
                <a:solidFill>
                  <a:schemeClr val="accent1"/>
                </a:solidFill>
              </a:rPr>
              <a:t> : une notion polymorphe et discutée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pic>
        <p:nvPicPr>
          <p:cNvPr id="7" name="Image 6" descr="LUSSAUL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509120"/>
            <a:ext cx="3391374" cy="13622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60932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La vision des géographes : un </a:t>
            </a:r>
            <a:r>
              <a:rPr lang="fr-FR" b="1" dirty="0" err="1" smtClean="0"/>
              <a:t>urbanocène</a:t>
            </a:r>
            <a:r>
              <a:rPr lang="fr-FR" b="1" dirty="0" smtClean="0"/>
              <a:t> ?</a:t>
            </a:r>
            <a:endParaRPr lang="fr-FR" b="1" dirty="0"/>
          </a:p>
        </p:txBody>
      </p:sp>
      <p:pic>
        <p:nvPicPr>
          <p:cNvPr id="9" name="Image 8" descr="anthropocene-cavin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4365104"/>
            <a:ext cx="3136579" cy="1794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7ADA-9260-4B53-BFCD-020FECD367E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83568" y="2606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Aborder la notion d’</a:t>
            </a:r>
            <a:r>
              <a:rPr lang="fr-FR" sz="3200" b="1" dirty="0" err="1" smtClean="0">
                <a:solidFill>
                  <a:srgbClr val="0070C0"/>
                </a:solidFill>
              </a:rPr>
              <a:t>anthropocène</a:t>
            </a:r>
            <a:r>
              <a:rPr lang="fr-FR" sz="3200" b="1" dirty="0" smtClean="0">
                <a:solidFill>
                  <a:srgbClr val="0070C0"/>
                </a:solidFill>
              </a:rPr>
              <a:t> : 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3 avantages, 3 objectifs :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55576" y="1628800"/>
            <a:ext cx="7920880" cy="440120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dirty="0" smtClean="0"/>
              <a:t>L’</a:t>
            </a:r>
            <a:r>
              <a:rPr lang="fr-FR" sz="2800" dirty="0" err="1" smtClean="0"/>
              <a:t>anthropocène</a:t>
            </a:r>
            <a:r>
              <a:rPr lang="fr-FR" sz="2800" dirty="0" smtClean="0"/>
              <a:t> : une clé de lecture des programmes faisant intervenir le temps long.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L’</a:t>
            </a:r>
            <a:r>
              <a:rPr lang="fr-FR" sz="2800" dirty="0" err="1" smtClean="0"/>
              <a:t>anthropocène</a:t>
            </a:r>
            <a:r>
              <a:rPr lang="fr-FR" sz="2800" dirty="0" smtClean="0"/>
              <a:t> : comme apprentissage de la complexité.</a:t>
            </a:r>
          </a:p>
          <a:p>
            <a:endParaRPr lang="fr-FR" sz="2800" dirty="0" smtClean="0"/>
          </a:p>
          <a:p>
            <a:pPr>
              <a:buFont typeface="Wingdings" pitchFamily="2" charset="2"/>
              <a:buChar char="§"/>
            </a:pPr>
            <a:r>
              <a:rPr lang="fr-FR" sz="2800" dirty="0" smtClean="0"/>
              <a:t> L’</a:t>
            </a:r>
            <a:r>
              <a:rPr lang="fr-FR" sz="2800" dirty="0" err="1" smtClean="0"/>
              <a:t>anthropocène</a:t>
            </a:r>
            <a:r>
              <a:rPr lang="fr-FR" sz="2800" dirty="0" smtClean="0"/>
              <a:t> :  pour stimuler la réflexion géographique, prospective et philosophique sur l’avenir des sociétés humaines et sur leur manière d’habiter la planète.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6819</TotalTime>
  <Words>228</Words>
  <Application>Microsoft Office PowerPoint</Application>
  <PresentationFormat>Affichage à l'écran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0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Jean-Marc Noaille</dc:creator>
  <cp:lastModifiedBy>Jean-Marc Noaille</cp:lastModifiedBy>
  <cp:revision>50</cp:revision>
  <dcterms:created xsi:type="dcterms:W3CDTF">2021-03-06T07:29:55Z</dcterms:created>
  <dcterms:modified xsi:type="dcterms:W3CDTF">2021-04-15T15:29:24Z</dcterms:modified>
</cp:coreProperties>
</file>