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92" r:id="rId3"/>
    <p:sldId id="293" r:id="rId4"/>
    <p:sldId id="272" r:id="rId5"/>
    <p:sldId id="296" r:id="rId6"/>
    <p:sldId id="309" r:id="rId7"/>
    <p:sldId id="297" r:id="rId8"/>
    <p:sldId id="300" r:id="rId9"/>
    <p:sldId id="283" r:id="rId10"/>
    <p:sldId id="260" r:id="rId11"/>
    <p:sldId id="299" r:id="rId12"/>
    <p:sldId id="295" r:id="rId13"/>
    <p:sldId id="308" r:id="rId14"/>
    <p:sldId id="280" r:id="rId15"/>
    <p:sldId id="301" r:id="rId16"/>
    <p:sldId id="276" r:id="rId17"/>
    <p:sldId id="302" r:id="rId18"/>
    <p:sldId id="303" r:id="rId19"/>
    <p:sldId id="304" r:id="rId20"/>
    <p:sldId id="306" r:id="rId21"/>
    <p:sldId id="307" r:id="rId22"/>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016" autoAdjust="0"/>
    <p:restoredTop sz="94660"/>
  </p:normalViewPr>
  <p:slideViewPr>
    <p:cSldViewPr snapToGrid="0">
      <p:cViewPr varScale="1">
        <p:scale>
          <a:sx n="76" d="100"/>
          <a:sy n="76" d="100"/>
        </p:scale>
        <p:origin x="126" y="57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BB0F24E-ABA4-3E7F-6968-9E389E61E8CB}"/>
              </a:ext>
            </a:extLst>
          </p:cNvPr>
          <p:cNvSpPr>
            <a:spLocks noGrp="1"/>
          </p:cNvSpPr>
          <p:nvPr>
            <p:ph type="ctrTitle"/>
          </p:nvPr>
        </p:nvSpPr>
        <p:spPr>
          <a:xfrm>
            <a:off x="1524000" y="1122363"/>
            <a:ext cx="9144000" cy="2387600"/>
          </a:xfrm>
        </p:spPr>
        <p:txBody>
          <a:bodyPr anchor="b"/>
          <a:lstStyle>
            <a:lvl1pPr algn="ctr">
              <a:defRPr sz="6000"/>
            </a:lvl1pPr>
          </a:lstStyle>
          <a:p>
            <a:r>
              <a:rPr lang="fr-FR"/>
              <a:t>Modifiez le style du titre</a:t>
            </a:r>
          </a:p>
        </p:txBody>
      </p:sp>
      <p:sp>
        <p:nvSpPr>
          <p:cNvPr id="3" name="Sous-titre 2">
            <a:extLst>
              <a:ext uri="{FF2B5EF4-FFF2-40B4-BE49-F238E27FC236}">
                <a16:creationId xmlns:a16="http://schemas.microsoft.com/office/drawing/2014/main" id="{C09E86B3-93B3-F64A-8053-7914DD7CF0A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p>
        </p:txBody>
      </p:sp>
      <p:sp>
        <p:nvSpPr>
          <p:cNvPr id="4" name="Espace réservé de la date 3">
            <a:extLst>
              <a:ext uri="{FF2B5EF4-FFF2-40B4-BE49-F238E27FC236}">
                <a16:creationId xmlns:a16="http://schemas.microsoft.com/office/drawing/2014/main" id="{A1511B61-092C-E2C4-EA85-7F5E0C52C100}"/>
              </a:ext>
            </a:extLst>
          </p:cNvPr>
          <p:cNvSpPr>
            <a:spLocks noGrp="1"/>
          </p:cNvSpPr>
          <p:nvPr>
            <p:ph type="dt" sz="half" idx="10"/>
          </p:nvPr>
        </p:nvSpPr>
        <p:spPr/>
        <p:txBody>
          <a:bodyPr/>
          <a:lstStyle/>
          <a:p>
            <a:fld id="{2560CA42-D599-4263-A0E5-661006EEF419}" type="datetimeFigureOut">
              <a:rPr lang="fr-FR" smtClean="0"/>
              <a:t>23/04/2024</a:t>
            </a:fld>
            <a:endParaRPr lang="fr-FR"/>
          </a:p>
        </p:txBody>
      </p:sp>
      <p:sp>
        <p:nvSpPr>
          <p:cNvPr id="5" name="Espace réservé du pied de page 4">
            <a:extLst>
              <a:ext uri="{FF2B5EF4-FFF2-40B4-BE49-F238E27FC236}">
                <a16:creationId xmlns:a16="http://schemas.microsoft.com/office/drawing/2014/main" id="{C4BB7F95-ECD6-5181-4899-C168467C855A}"/>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D542FF1A-395C-94A9-13D7-99399B39FBA7}"/>
              </a:ext>
            </a:extLst>
          </p:cNvPr>
          <p:cNvSpPr>
            <a:spLocks noGrp="1"/>
          </p:cNvSpPr>
          <p:nvPr>
            <p:ph type="sldNum" sz="quarter" idx="12"/>
          </p:nvPr>
        </p:nvSpPr>
        <p:spPr/>
        <p:txBody>
          <a:bodyPr/>
          <a:lstStyle/>
          <a:p>
            <a:fld id="{0ABCA4D2-19BB-46D1-9ABC-6960CE95C6B8}" type="slidenum">
              <a:rPr lang="fr-FR" smtClean="0"/>
              <a:t>‹N°›</a:t>
            </a:fld>
            <a:endParaRPr lang="fr-FR"/>
          </a:p>
        </p:txBody>
      </p:sp>
    </p:spTree>
    <p:extLst>
      <p:ext uri="{BB962C8B-B14F-4D97-AF65-F5344CB8AC3E}">
        <p14:creationId xmlns:p14="http://schemas.microsoft.com/office/powerpoint/2010/main" val="131466692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6AB9923-43B4-A113-B9D9-78B3B5308AE4}"/>
              </a:ext>
            </a:extLst>
          </p:cNvPr>
          <p:cNvSpPr>
            <a:spLocks noGrp="1"/>
          </p:cNvSpPr>
          <p:nvPr>
            <p:ph type="title"/>
          </p:nvPr>
        </p:nvSpPr>
        <p:spPr/>
        <p:txBody>
          <a:bodyPr/>
          <a:lstStyle/>
          <a:p>
            <a:r>
              <a:rPr lang="fr-FR"/>
              <a:t>Modifiez le style du titre</a:t>
            </a:r>
          </a:p>
        </p:txBody>
      </p:sp>
      <p:sp>
        <p:nvSpPr>
          <p:cNvPr id="3" name="Espace réservé du texte vertical 2">
            <a:extLst>
              <a:ext uri="{FF2B5EF4-FFF2-40B4-BE49-F238E27FC236}">
                <a16:creationId xmlns:a16="http://schemas.microsoft.com/office/drawing/2014/main" id="{34F4AACC-B6E5-E9D3-BE93-2E6B05160068}"/>
              </a:ext>
            </a:extLst>
          </p:cNvPr>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1BFF50F1-9646-AF44-1390-8E71347512A1}"/>
              </a:ext>
            </a:extLst>
          </p:cNvPr>
          <p:cNvSpPr>
            <a:spLocks noGrp="1"/>
          </p:cNvSpPr>
          <p:nvPr>
            <p:ph type="dt" sz="half" idx="10"/>
          </p:nvPr>
        </p:nvSpPr>
        <p:spPr/>
        <p:txBody>
          <a:bodyPr/>
          <a:lstStyle/>
          <a:p>
            <a:fld id="{2560CA42-D599-4263-A0E5-661006EEF419}" type="datetimeFigureOut">
              <a:rPr lang="fr-FR" smtClean="0"/>
              <a:t>23/04/2024</a:t>
            </a:fld>
            <a:endParaRPr lang="fr-FR"/>
          </a:p>
        </p:txBody>
      </p:sp>
      <p:sp>
        <p:nvSpPr>
          <p:cNvPr id="5" name="Espace réservé du pied de page 4">
            <a:extLst>
              <a:ext uri="{FF2B5EF4-FFF2-40B4-BE49-F238E27FC236}">
                <a16:creationId xmlns:a16="http://schemas.microsoft.com/office/drawing/2014/main" id="{6016E417-B026-1FE1-1E38-FA906FE02DD0}"/>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BA0D6087-FDDD-2AB4-2E80-9FDBE3596B93}"/>
              </a:ext>
            </a:extLst>
          </p:cNvPr>
          <p:cNvSpPr>
            <a:spLocks noGrp="1"/>
          </p:cNvSpPr>
          <p:nvPr>
            <p:ph type="sldNum" sz="quarter" idx="12"/>
          </p:nvPr>
        </p:nvSpPr>
        <p:spPr/>
        <p:txBody>
          <a:bodyPr/>
          <a:lstStyle/>
          <a:p>
            <a:fld id="{0ABCA4D2-19BB-46D1-9ABC-6960CE95C6B8}" type="slidenum">
              <a:rPr lang="fr-FR" smtClean="0"/>
              <a:t>‹N°›</a:t>
            </a:fld>
            <a:endParaRPr lang="fr-FR"/>
          </a:p>
        </p:txBody>
      </p:sp>
    </p:spTree>
    <p:extLst>
      <p:ext uri="{BB962C8B-B14F-4D97-AF65-F5344CB8AC3E}">
        <p14:creationId xmlns:p14="http://schemas.microsoft.com/office/powerpoint/2010/main" val="265883652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a:extLst>
              <a:ext uri="{FF2B5EF4-FFF2-40B4-BE49-F238E27FC236}">
                <a16:creationId xmlns:a16="http://schemas.microsoft.com/office/drawing/2014/main" id="{A1B79933-D0AD-D3A1-D589-00319E3D8770}"/>
              </a:ext>
            </a:extLst>
          </p:cNvPr>
          <p:cNvSpPr>
            <a:spLocks noGrp="1"/>
          </p:cNvSpPr>
          <p:nvPr>
            <p:ph type="title" orient="vert"/>
          </p:nvPr>
        </p:nvSpPr>
        <p:spPr>
          <a:xfrm>
            <a:off x="8724900" y="365125"/>
            <a:ext cx="2628900" cy="5811838"/>
          </a:xfrm>
        </p:spPr>
        <p:txBody>
          <a:bodyPr vert="eaVert"/>
          <a:lstStyle/>
          <a:p>
            <a:r>
              <a:rPr lang="fr-FR"/>
              <a:t>Modifiez le style du titre</a:t>
            </a:r>
          </a:p>
        </p:txBody>
      </p:sp>
      <p:sp>
        <p:nvSpPr>
          <p:cNvPr id="3" name="Espace réservé du texte vertical 2">
            <a:extLst>
              <a:ext uri="{FF2B5EF4-FFF2-40B4-BE49-F238E27FC236}">
                <a16:creationId xmlns:a16="http://schemas.microsoft.com/office/drawing/2014/main" id="{BC5233CF-F586-F343-660E-DD97406767A9}"/>
              </a:ext>
            </a:extLst>
          </p:cNvPr>
          <p:cNvSpPr>
            <a:spLocks noGrp="1"/>
          </p:cNvSpPr>
          <p:nvPr>
            <p:ph type="body" orient="vert" idx="1"/>
          </p:nvPr>
        </p:nvSpPr>
        <p:spPr>
          <a:xfrm>
            <a:off x="838200" y="365125"/>
            <a:ext cx="7734300" cy="5811838"/>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5AC6F8D5-DE4E-47CE-A4EC-EF07B8B3616B}"/>
              </a:ext>
            </a:extLst>
          </p:cNvPr>
          <p:cNvSpPr>
            <a:spLocks noGrp="1"/>
          </p:cNvSpPr>
          <p:nvPr>
            <p:ph type="dt" sz="half" idx="10"/>
          </p:nvPr>
        </p:nvSpPr>
        <p:spPr/>
        <p:txBody>
          <a:bodyPr/>
          <a:lstStyle/>
          <a:p>
            <a:fld id="{2560CA42-D599-4263-A0E5-661006EEF419}" type="datetimeFigureOut">
              <a:rPr lang="fr-FR" smtClean="0"/>
              <a:t>23/04/2024</a:t>
            </a:fld>
            <a:endParaRPr lang="fr-FR"/>
          </a:p>
        </p:txBody>
      </p:sp>
      <p:sp>
        <p:nvSpPr>
          <p:cNvPr id="5" name="Espace réservé du pied de page 4">
            <a:extLst>
              <a:ext uri="{FF2B5EF4-FFF2-40B4-BE49-F238E27FC236}">
                <a16:creationId xmlns:a16="http://schemas.microsoft.com/office/drawing/2014/main" id="{E67C6FB2-1B2E-CAED-05D6-B7CE3E92DA57}"/>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30722242-E580-2C1E-8B00-E6E56EEC2438}"/>
              </a:ext>
            </a:extLst>
          </p:cNvPr>
          <p:cNvSpPr>
            <a:spLocks noGrp="1"/>
          </p:cNvSpPr>
          <p:nvPr>
            <p:ph type="sldNum" sz="quarter" idx="12"/>
          </p:nvPr>
        </p:nvSpPr>
        <p:spPr/>
        <p:txBody>
          <a:bodyPr/>
          <a:lstStyle/>
          <a:p>
            <a:fld id="{0ABCA4D2-19BB-46D1-9ABC-6960CE95C6B8}" type="slidenum">
              <a:rPr lang="fr-FR" smtClean="0"/>
              <a:t>‹N°›</a:t>
            </a:fld>
            <a:endParaRPr lang="fr-FR"/>
          </a:p>
        </p:txBody>
      </p:sp>
    </p:spTree>
    <p:extLst>
      <p:ext uri="{BB962C8B-B14F-4D97-AF65-F5344CB8AC3E}">
        <p14:creationId xmlns:p14="http://schemas.microsoft.com/office/powerpoint/2010/main" val="2860144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AE60BDF-B9E4-2769-4862-34BB7A8BE0FC}"/>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3AD087D9-1089-A486-27FD-0FE6E829B118}"/>
              </a:ext>
            </a:extLst>
          </p:cNvPr>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AE87A362-FAB7-6C40-7C29-C9017129D3C6}"/>
              </a:ext>
            </a:extLst>
          </p:cNvPr>
          <p:cNvSpPr>
            <a:spLocks noGrp="1"/>
          </p:cNvSpPr>
          <p:nvPr>
            <p:ph type="dt" sz="half" idx="10"/>
          </p:nvPr>
        </p:nvSpPr>
        <p:spPr/>
        <p:txBody>
          <a:bodyPr/>
          <a:lstStyle/>
          <a:p>
            <a:fld id="{2560CA42-D599-4263-A0E5-661006EEF419}" type="datetimeFigureOut">
              <a:rPr lang="fr-FR" smtClean="0"/>
              <a:t>23/04/2024</a:t>
            </a:fld>
            <a:endParaRPr lang="fr-FR"/>
          </a:p>
        </p:txBody>
      </p:sp>
      <p:sp>
        <p:nvSpPr>
          <p:cNvPr id="5" name="Espace réservé du pied de page 4">
            <a:extLst>
              <a:ext uri="{FF2B5EF4-FFF2-40B4-BE49-F238E27FC236}">
                <a16:creationId xmlns:a16="http://schemas.microsoft.com/office/drawing/2014/main" id="{8387BB23-AA8C-569A-AC67-96E6017DD8F4}"/>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E5334950-2CCA-08BA-B190-0A093BC19131}"/>
              </a:ext>
            </a:extLst>
          </p:cNvPr>
          <p:cNvSpPr>
            <a:spLocks noGrp="1"/>
          </p:cNvSpPr>
          <p:nvPr>
            <p:ph type="sldNum" sz="quarter" idx="12"/>
          </p:nvPr>
        </p:nvSpPr>
        <p:spPr/>
        <p:txBody>
          <a:bodyPr/>
          <a:lstStyle/>
          <a:p>
            <a:fld id="{0ABCA4D2-19BB-46D1-9ABC-6960CE95C6B8}" type="slidenum">
              <a:rPr lang="fr-FR" smtClean="0"/>
              <a:t>‹N°›</a:t>
            </a:fld>
            <a:endParaRPr lang="fr-FR"/>
          </a:p>
        </p:txBody>
      </p:sp>
    </p:spTree>
    <p:extLst>
      <p:ext uri="{BB962C8B-B14F-4D97-AF65-F5344CB8AC3E}">
        <p14:creationId xmlns:p14="http://schemas.microsoft.com/office/powerpoint/2010/main" val="262782120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B180F35-B1C3-E925-D9DB-D3BFC887CE7C}"/>
              </a:ext>
            </a:extLst>
          </p:cNvPr>
          <p:cNvSpPr>
            <a:spLocks noGrp="1"/>
          </p:cNvSpPr>
          <p:nvPr>
            <p:ph type="title"/>
          </p:nvPr>
        </p:nvSpPr>
        <p:spPr>
          <a:xfrm>
            <a:off x="831850" y="1709738"/>
            <a:ext cx="10515600" cy="2852737"/>
          </a:xfrm>
        </p:spPr>
        <p:txBody>
          <a:bodyPr anchor="b"/>
          <a:lstStyle>
            <a:lvl1pPr>
              <a:defRPr sz="6000"/>
            </a:lvl1pPr>
          </a:lstStyle>
          <a:p>
            <a:r>
              <a:rPr lang="fr-FR"/>
              <a:t>Modifiez le style du titre</a:t>
            </a:r>
          </a:p>
        </p:txBody>
      </p:sp>
      <p:sp>
        <p:nvSpPr>
          <p:cNvPr id="3" name="Espace réservé du texte 2">
            <a:extLst>
              <a:ext uri="{FF2B5EF4-FFF2-40B4-BE49-F238E27FC236}">
                <a16:creationId xmlns:a16="http://schemas.microsoft.com/office/drawing/2014/main" id="{6E625028-1A1F-559E-CF3E-3E2DCAA45FBA}"/>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fr-FR"/>
              <a:t>Cliquez pour modifier les styles du texte du masque</a:t>
            </a:r>
          </a:p>
        </p:txBody>
      </p:sp>
      <p:sp>
        <p:nvSpPr>
          <p:cNvPr id="4" name="Espace réservé de la date 3">
            <a:extLst>
              <a:ext uri="{FF2B5EF4-FFF2-40B4-BE49-F238E27FC236}">
                <a16:creationId xmlns:a16="http://schemas.microsoft.com/office/drawing/2014/main" id="{43403694-5930-FC09-DB1F-6C3D628BDB2F}"/>
              </a:ext>
            </a:extLst>
          </p:cNvPr>
          <p:cNvSpPr>
            <a:spLocks noGrp="1"/>
          </p:cNvSpPr>
          <p:nvPr>
            <p:ph type="dt" sz="half" idx="10"/>
          </p:nvPr>
        </p:nvSpPr>
        <p:spPr/>
        <p:txBody>
          <a:bodyPr/>
          <a:lstStyle/>
          <a:p>
            <a:fld id="{2560CA42-D599-4263-A0E5-661006EEF419}" type="datetimeFigureOut">
              <a:rPr lang="fr-FR" smtClean="0"/>
              <a:t>23/04/2024</a:t>
            </a:fld>
            <a:endParaRPr lang="fr-FR"/>
          </a:p>
        </p:txBody>
      </p:sp>
      <p:sp>
        <p:nvSpPr>
          <p:cNvPr id="5" name="Espace réservé du pied de page 4">
            <a:extLst>
              <a:ext uri="{FF2B5EF4-FFF2-40B4-BE49-F238E27FC236}">
                <a16:creationId xmlns:a16="http://schemas.microsoft.com/office/drawing/2014/main" id="{586D5D27-EC71-2F5F-1FBE-CF8A3D7744EF}"/>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22037480-A533-3D36-5F4C-188FDDB83746}"/>
              </a:ext>
            </a:extLst>
          </p:cNvPr>
          <p:cNvSpPr>
            <a:spLocks noGrp="1"/>
          </p:cNvSpPr>
          <p:nvPr>
            <p:ph type="sldNum" sz="quarter" idx="12"/>
          </p:nvPr>
        </p:nvSpPr>
        <p:spPr/>
        <p:txBody>
          <a:bodyPr/>
          <a:lstStyle/>
          <a:p>
            <a:fld id="{0ABCA4D2-19BB-46D1-9ABC-6960CE95C6B8}" type="slidenum">
              <a:rPr lang="fr-FR" smtClean="0"/>
              <a:t>‹N°›</a:t>
            </a:fld>
            <a:endParaRPr lang="fr-FR"/>
          </a:p>
        </p:txBody>
      </p:sp>
    </p:spTree>
    <p:extLst>
      <p:ext uri="{BB962C8B-B14F-4D97-AF65-F5344CB8AC3E}">
        <p14:creationId xmlns:p14="http://schemas.microsoft.com/office/powerpoint/2010/main" val="35965872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042F835-32B2-3C4D-31D7-7726E6900F19}"/>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6004616E-6CA0-05DF-3330-959C783271B1}"/>
              </a:ext>
            </a:extLst>
          </p:cNvPr>
          <p:cNvSpPr>
            <a:spLocks noGrp="1"/>
          </p:cNvSpPr>
          <p:nvPr>
            <p:ph sz="half" idx="1"/>
          </p:nvPr>
        </p:nvSpPr>
        <p:spPr>
          <a:xfrm>
            <a:off x="838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a:extLst>
              <a:ext uri="{FF2B5EF4-FFF2-40B4-BE49-F238E27FC236}">
                <a16:creationId xmlns:a16="http://schemas.microsoft.com/office/drawing/2014/main" id="{6FA83197-7A48-B981-BB70-1B8ED1025456}"/>
              </a:ext>
            </a:extLst>
          </p:cNvPr>
          <p:cNvSpPr>
            <a:spLocks noGrp="1"/>
          </p:cNvSpPr>
          <p:nvPr>
            <p:ph sz="half" idx="2"/>
          </p:nvPr>
        </p:nvSpPr>
        <p:spPr>
          <a:xfrm>
            <a:off x="6172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a:extLst>
              <a:ext uri="{FF2B5EF4-FFF2-40B4-BE49-F238E27FC236}">
                <a16:creationId xmlns:a16="http://schemas.microsoft.com/office/drawing/2014/main" id="{0D2608C5-83A2-D735-0577-A1A57C622F1C}"/>
              </a:ext>
            </a:extLst>
          </p:cNvPr>
          <p:cNvSpPr>
            <a:spLocks noGrp="1"/>
          </p:cNvSpPr>
          <p:nvPr>
            <p:ph type="dt" sz="half" idx="10"/>
          </p:nvPr>
        </p:nvSpPr>
        <p:spPr/>
        <p:txBody>
          <a:bodyPr/>
          <a:lstStyle/>
          <a:p>
            <a:fld id="{2560CA42-D599-4263-A0E5-661006EEF419}" type="datetimeFigureOut">
              <a:rPr lang="fr-FR" smtClean="0"/>
              <a:t>23/04/2024</a:t>
            </a:fld>
            <a:endParaRPr lang="fr-FR"/>
          </a:p>
        </p:txBody>
      </p:sp>
      <p:sp>
        <p:nvSpPr>
          <p:cNvPr id="6" name="Espace réservé du pied de page 5">
            <a:extLst>
              <a:ext uri="{FF2B5EF4-FFF2-40B4-BE49-F238E27FC236}">
                <a16:creationId xmlns:a16="http://schemas.microsoft.com/office/drawing/2014/main" id="{BBD729A6-7872-73B2-7581-9873B377B4CF}"/>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50BACA63-5EAD-DEAB-35F6-F5C1D5BEF077}"/>
              </a:ext>
            </a:extLst>
          </p:cNvPr>
          <p:cNvSpPr>
            <a:spLocks noGrp="1"/>
          </p:cNvSpPr>
          <p:nvPr>
            <p:ph type="sldNum" sz="quarter" idx="12"/>
          </p:nvPr>
        </p:nvSpPr>
        <p:spPr/>
        <p:txBody>
          <a:bodyPr/>
          <a:lstStyle/>
          <a:p>
            <a:fld id="{0ABCA4D2-19BB-46D1-9ABC-6960CE95C6B8}" type="slidenum">
              <a:rPr lang="fr-FR" smtClean="0"/>
              <a:t>‹N°›</a:t>
            </a:fld>
            <a:endParaRPr lang="fr-FR"/>
          </a:p>
        </p:txBody>
      </p:sp>
    </p:spTree>
    <p:extLst>
      <p:ext uri="{BB962C8B-B14F-4D97-AF65-F5344CB8AC3E}">
        <p14:creationId xmlns:p14="http://schemas.microsoft.com/office/powerpoint/2010/main" val="261156473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B77C721-9A0F-044F-B16B-76C64B32E66B}"/>
              </a:ext>
            </a:extLst>
          </p:cNvPr>
          <p:cNvSpPr>
            <a:spLocks noGrp="1"/>
          </p:cNvSpPr>
          <p:nvPr>
            <p:ph type="title"/>
          </p:nvPr>
        </p:nvSpPr>
        <p:spPr>
          <a:xfrm>
            <a:off x="839788" y="365125"/>
            <a:ext cx="10515600" cy="1325563"/>
          </a:xfrm>
        </p:spPr>
        <p:txBody>
          <a:bodyPr/>
          <a:lstStyle/>
          <a:p>
            <a:r>
              <a:rPr lang="fr-FR"/>
              <a:t>Modifiez le style du titre</a:t>
            </a:r>
          </a:p>
        </p:txBody>
      </p:sp>
      <p:sp>
        <p:nvSpPr>
          <p:cNvPr id="3" name="Espace réservé du texte 2">
            <a:extLst>
              <a:ext uri="{FF2B5EF4-FFF2-40B4-BE49-F238E27FC236}">
                <a16:creationId xmlns:a16="http://schemas.microsoft.com/office/drawing/2014/main" id="{6A96BEE1-24F0-3C69-3F0B-A7380785D5A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Espace réservé du contenu 3">
            <a:extLst>
              <a:ext uri="{FF2B5EF4-FFF2-40B4-BE49-F238E27FC236}">
                <a16:creationId xmlns:a16="http://schemas.microsoft.com/office/drawing/2014/main" id="{94FD4B49-5FDB-E8D5-22FA-396D1D433B3A}"/>
              </a:ext>
            </a:extLst>
          </p:cNvPr>
          <p:cNvSpPr>
            <a:spLocks noGrp="1"/>
          </p:cNvSpPr>
          <p:nvPr>
            <p:ph sz="half" idx="2"/>
          </p:nvPr>
        </p:nvSpPr>
        <p:spPr>
          <a:xfrm>
            <a:off x="839788" y="2505075"/>
            <a:ext cx="5157787"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a:extLst>
              <a:ext uri="{FF2B5EF4-FFF2-40B4-BE49-F238E27FC236}">
                <a16:creationId xmlns:a16="http://schemas.microsoft.com/office/drawing/2014/main" id="{3044C95E-347B-5973-2224-49CC98B003A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Espace réservé du contenu 5">
            <a:extLst>
              <a:ext uri="{FF2B5EF4-FFF2-40B4-BE49-F238E27FC236}">
                <a16:creationId xmlns:a16="http://schemas.microsoft.com/office/drawing/2014/main" id="{69952E31-CFF6-0AEE-E2B4-0D46AB8CC990}"/>
              </a:ext>
            </a:extLst>
          </p:cNvPr>
          <p:cNvSpPr>
            <a:spLocks noGrp="1"/>
          </p:cNvSpPr>
          <p:nvPr>
            <p:ph sz="quarter" idx="4"/>
          </p:nvPr>
        </p:nvSpPr>
        <p:spPr>
          <a:xfrm>
            <a:off x="6172200" y="2505075"/>
            <a:ext cx="5183188"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a:extLst>
              <a:ext uri="{FF2B5EF4-FFF2-40B4-BE49-F238E27FC236}">
                <a16:creationId xmlns:a16="http://schemas.microsoft.com/office/drawing/2014/main" id="{43B15D58-DB41-8AF5-F4B8-CBA0AE24BA55}"/>
              </a:ext>
            </a:extLst>
          </p:cNvPr>
          <p:cNvSpPr>
            <a:spLocks noGrp="1"/>
          </p:cNvSpPr>
          <p:nvPr>
            <p:ph type="dt" sz="half" idx="10"/>
          </p:nvPr>
        </p:nvSpPr>
        <p:spPr/>
        <p:txBody>
          <a:bodyPr/>
          <a:lstStyle/>
          <a:p>
            <a:fld id="{2560CA42-D599-4263-A0E5-661006EEF419}" type="datetimeFigureOut">
              <a:rPr lang="fr-FR" smtClean="0"/>
              <a:t>23/04/2024</a:t>
            </a:fld>
            <a:endParaRPr lang="fr-FR"/>
          </a:p>
        </p:txBody>
      </p:sp>
      <p:sp>
        <p:nvSpPr>
          <p:cNvPr id="8" name="Espace réservé du pied de page 7">
            <a:extLst>
              <a:ext uri="{FF2B5EF4-FFF2-40B4-BE49-F238E27FC236}">
                <a16:creationId xmlns:a16="http://schemas.microsoft.com/office/drawing/2014/main" id="{EBA3E357-DD80-09A3-A62B-F1CE4040FD89}"/>
              </a:ext>
            </a:extLst>
          </p:cNvPr>
          <p:cNvSpPr>
            <a:spLocks noGrp="1"/>
          </p:cNvSpPr>
          <p:nvPr>
            <p:ph type="ftr" sz="quarter" idx="11"/>
          </p:nvPr>
        </p:nvSpPr>
        <p:spPr/>
        <p:txBody>
          <a:bodyPr/>
          <a:lstStyle/>
          <a:p>
            <a:endParaRPr lang="fr-FR"/>
          </a:p>
        </p:txBody>
      </p:sp>
      <p:sp>
        <p:nvSpPr>
          <p:cNvPr id="9" name="Espace réservé du numéro de diapositive 8">
            <a:extLst>
              <a:ext uri="{FF2B5EF4-FFF2-40B4-BE49-F238E27FC236}">
                <a16:creationId xmlns:a16="http://schemas.microsoft.com/office/drawing/2014/main" id="{97B0BB7A-B50C-C063-BACA-408F165D4ED9}"/>
              </a:ext>
            </a:extLst>
          </p:cNvPr>
          <p:cNvSpPr>
            <a:spLocks noGrp="1"/>
          </p:cNvSpPr>
          <p:nvPr>
            <p:ph type="sldNum" sz="quarter" idx="12"/>
          </p:nvPr>
        </p:nvSpPr>
        <p:spPr/>
        <p:txBody>
          <a:bodyPr/>
          <a:lstStyle/>
          <a:p>
            <a:fld id="{0ABCA4D2-19BB-46D1-9ABC-6960CE95C6B8}" type="slidenum">
              <a:rPr lang="fr-FR" smtClean="0"/>
              <a:t>‹N°›</a:t>
            </a:fld>
            <a:endParaRPr lang="fr-FR"/>
          </a:p>
        </p:txBody>
      </p:sp>
    </p:spTree>
    <p:extLst>
      <p:ext uri="{BB962C8B-B14F-4D97-AF65-F5344CB8AC3E}">
        <p14:creationId xmlns:p14="http://schemas.microsoft.com/office/powerpoint/2010/main" val="230168371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6F1C1B0-ED9A-A68A-D967-588C2A54C11A}"/>
              </a:ext>
            </a:extLst>
          </p:cNvPr>
          <p:cNvSpPr>
            <a:spLocks noGrp="1"/>
          </p:cNvSpPr>
          <p:nvPr>
            <p:ph type="title"/>
          </p:nvPr>
        </p:nvSpPr>
        <p:spPr/>
        <p:txBody>
          <a:bodyPr/>
          <a:lstStyle/>
          <a:p>
            <a:r>
              <a:rPr lang="fr-FR"/>
              <a:t>Modifiez le style du titre</a:t>
            </a:r>
          </a:p>
        </p:txBody>
      </p:sp>
      <p:sp>
        <p:nvSpPr>
          <p:cNvPr id="3" name="Espace réservé de la date 2">
            <a:extLst>
              <a:ext uri="{FF2B5EF4-FFF2-40B4-BE49-F238E27FC236}">
                <a16:creationId xmlns:a16="http://schemas.microsoft.com/office/drawing/2014/main" id="{1B113525-8598-2BF2-83D4-36BCC33A65B2}"/>
              </a:ext>
            </a:extLst>
          </p:cNvPr>
          <p:cNvSpPr>
            <a:spLocks noGrp="1"/>
          </p:cNvSpPr>
          <p:nvPr>
            <p:ph type="dt" sz="half" idx="10"/>
          </p:nvPr>
        </p:nvSpPr>
        <p:spPr/>
        <p:txBody>
          <a:bodyPr/>
          <a:lstStyle/>
          <a:p>
            <a:fld id="{2560CA42-D599-4263-A0E5-661006EEF419}" type="datetimeFigureOut">
              <a:rPr lang="fr-FR" smtClean="0"/>
              <a:t>23/04/2024</a:t>
            </a:fld>
            <a:endParaRPr lang="fr-FR"/>
          </a:p>
        </p:txBody>
      </p:sp>
      <p:sp>
        <p:nvSpPr>
          <p:cNvPr id="4" name="Espace réservé du pied de page 3">
            <a:extLst>
              <a:ext uri="{FF2B5EF4-FFF2-40B4-BE49-F238E27FC236}">
                <a16:creationId xmlns:a16="http://schemas.microsoft.com/office/drawing/2014/main" id="{10EAC6AD-9182-F2B1-B5F1-982483DF36D4}"/>
              </a:ext>
            </a:extLst>
          </p:cNvPr>
          <p:cNvSpPr>
            <a:spLocks noGrp="1"/>
          </p:cNvSpPr>
          <p:nvPr>
            <p:ph type="ftr" sz="quarter" idx="11"/>
          </p:nvPr>
        </p:nvSpPr>
        <p:spPr/>
        <p:txBody>
          <a:bodyPr/>
          <a:lstStyle/>
          <a:p>
            <a:endParaRPr lang="fr-FR"/>
          </a:p>
        </p:txBody>
      </p:sp>
      <p:sp>
        <p:nvSpPr>
          <p:cNvPr id="5" name="Espace réservé du numéro de diapositive 4">
            <a:extLst>
              <a:ext uri="{FF2B5EF4-FFF2-40B4-BE49-F238E27FC236}">
                <a16:creationId xmlns:a16="http://schemas.microsoft.com/office/drawing/2014/main" id="{A2FEC0FE-E515-85F6-29AD-FB9B18424268}"/>
              </a:ext>
            </a:extLst>
          </p:cNvPr>
          <p:cNvSpPr>
            <a:spLocks noGrp="1"/>
          </p:cNvSpPr>
          <p:nvPr>
            <p:ph type="sldNum" sz="quarter" idx="12"/>
          </p:nvPr>
        </p:nvSpPr>
        <p:spPr/>
        <p:txBody>
          <a:bodyPr/>
          <a:lstStyle/>
          <a:p>
            <a:fld id="{0ABCA4D2-19BB-46D1-9ABC-6960CE95C6B8}" type="slidenum">
              <a:rPr lang="fr-FR" smtClean="0"/>
              <a:t>‹N°›</a:t>
            </a:fld>
            <a:endParaRPr lang="fr-FR"/>
          </a:p>
        </p:txBody>
      </p:sp>
    </p:spTree>
    <p:extLst>
      <p:ext uri="{BB962C8B-B14F-4D97-AF65-F5344CB8AC3E}">
        <p14:creationId xmlns:p14="http://schemas.microsoft.com/office/powerpoint/2010/main" val="21975230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id="{6F796AEA-805A-D4C2-C399-1A6535C57AB8}"/>
              </a:ext>
            </a:extLst>
          </p:cNvPr>
          <p:cNvSpPr>
            <a:spLocks noGrp="1"/>
          </p:cNvSpPr>
          <p:nvPr>
            <p:ph type="dt" sz="half" idx="10"/>
          </p:nvPr>
        </p:nvSpPr>
        <p:spPr/>
        <p:txBody>
          <a:bodyPr/>
          <a:lstStyle/>
          <a:p>
            <a:fld id="{2560CA42-D599-4263-A0E5-661006EEF419}" type="datetimeFigureOut">
              <a:rPr lang="fr-FR" smtClean="0"/>
              <a:t>23/04/2024</a:t>
            </a:fld>
            <a:endParaRPr lang="fr-FR"/>
          </a:p>
        </p:txBody>
      </p:sp>
      <p:sp>
        <p:nvSpPr>
          <p:cNvPr id="3" name="Espace réservé du pied de page 2">
            <a:extLst>
              <a:ext uri="{FF2B5EF4-FFF2-40B4-BE49-F238E27FC236}">
                <a16:creationId xmlns:a16="http://schemas.microsoft.com/office/drawing/2014/main" id="{2A38B8DD-045D-3FB9-308E-C665E81C4266}"/>
              </a:ext>
            </a:extLst>
          </p:cNvPr>
          <p:cNvSpPr>
            <a:spLocks noGrp="1"/>
          </p:cNvSpPr>
          <p:nvPr>
            <p:ph type="ftr" sz="quarter" idx="11"/>
          </p:nvPr>
        </p:nvSpPr>
        <p:spPr/>
        <p:txBody>
          <a:bodyPr/>
          <a:lstStyle/>
          <a:p>
            <a:endParaRPr lang="fr-FR"/>
          </a:p>
        </p:txBody>
      </p:sp>
      <p:sp>
        <p:nvSpPr>
          <p:cNvPr id="4" name="Espace réservé du numéro de diapositive 3">
            <a:extLst>
              <a:ext uri="{FF2B5EF4-FFF2-40B4-BE49-F238E27FC236}">
                <a16:creationId xmlns:a16="http://schemas.microsoft.com/office/drawing/2014/main" id="{9F1E0421-298B-BA49-8A84-0ADCAC39636F}"/>
              </a:ext>
            </a:extLst>
          </p:cNvPr>
          <p:cNvSpPr>
            <a:spLocks noGrp="1"/>
          </p:cNvSpPr>
          <p:nvPr>
            <p:ph type="sldNum" sz="quarter" idx="12"/>
          </p:nvPr>
        </p:nvSpPr>
        <p:spPr/>
        <p:txBody>
          <a:bodyPr/>
          <a:lstStyle/>
          <a:p>
            <a:fld id="{0ABCA4D2-19BB-46D1-9ABC-6960CE95C6B8}" type="slidenum">
              <a:rPr lang="fr-FR" smtClean="0"/>
              <a:t>‹N°›</a:t>
            </a:fld>
            <a:endParaRPr lang="fr-FR"/>
          </a:p>
        </p:txBody>
      </p:sp>
    </p:spTree>
    <p:extLst>
      <p:ext uri="{BB962C8B-B14F-4D97-AF65-F5344CB8AC3E}">
        <p14:creationId xmlns:p14="http://schemas.microsoft.com/office/powerpoint/2010/main" val="397255430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0D5E237-E286-9F02-68EE-6F712BFDF358}"/>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du contenu 2">
            <a:extLst>
              <a:ext uri="{FF2B5EF4-FFF2-40B4-BE49-F238E27FC236}">
                <a16:creationId xmlns:a16="http://schemas.microsoft.com/office/drawing/2014/main" id="{D676EAAB-1BE5-631A-007A-FFE2623AC6D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a:extLst>
              <a:ext uri="{FF2B5EF4-FFF2-40B4-BE49-F238E27FC236}">
                <a16:creationId xmlns:a16="http://schemas.microsoft.com/office/drawing/2014/main" id="{36BBE599-FC05-4A86-8269-EC9787439E6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C33F9657-D8CE-44C1-6F96-B2C3C7E4AA34}"/>
              </a:ext>
            </a:extLst>
          </p:cNvPr>
          <p:cNvSpPr>
            <a:spLocks noGrp="1"/>
          </p:cNvSpPr>
          <p:nvPr>
            <p:ph type="dt" sz="half" idx="10"/>
          </p:nvPr>
        </p:nvSpPr>
        <p:spPr/>
        <p:txBody>
          <a:bodyPr/>
          <a:lstStyle/>
          <a:p>
            <a:fld id="{2560CA42-D599-4263-A0E5-661006EEF419}" type="datetimeFigureOut">
              <a:rPr lang="fr-FR" smtClean="0"/>
              <a:t>23/04/2024</a:t>
            </a:fld>
            <a:endParaRPr lang="fr-FR"/>
          </a:p>
        </p:txBody>
      </p:sp>
      <p:sp>
        <p:nvSpPr>
          <p:cNvPr id="6" name="Espace réservé du pied de page 5">
            <a:extLst>
              <a:ext uri="{FF2B5EF4-FFF2-40B4-BE49-F238E27FC236}">
                <a16:creationId xmlns:a16="http://schemas.microsoft.com/office/drawing/2014/main" id="{49A57073-2B18-9F85-0D32-4B02334BFCF1}"/>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974ABA26-5B67-BF75-96F0-3C9B3D06815B}"/>
              </a:ext>
            </a:extLst>
          </p:cNvPr>
          <p:cNvSpPr>
            <a:spLocks noGrp="1"/>
          </p:cNvSpPr>
          <p:nvPr>
            <p:ph type="sldNum" sz="quarter" idx="12"/>
          </p:nvPr>
        </p:nvSpPr>
        <p:spPr/>
        <p:txBody>
          <a:bodyPr/>
          <a:lstStyle/>
          <a:p>
            <a:fld id="{0ABCA4D2-19BB-46D1-9ABC-6960CE95C6B8}" type="slidenum">
              <a:rPr lang="fr-FR" smtClean="0"/>
              <a:t>‹N°›</a:t>
            </a:fld>
            <a:endParaRPr lang="fr-FR"/>
          </a:p>
        </p:txBody>
      </p:sp>
    </p:spTree>
    <p:extLst>
      <p:ext uri="{BB962C8B-B14F-4D97-AF65-F5344CB8AC3E}">
        <p14:creationId xmlns:p14="http://schemas.microsoft.com/office/powerpoint/2010/main" val="355947785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4AE1E82-D104-1EE6-D833-631AB7356444}"/>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pour une image  2">
            <a:extLst>
              <a:ext uri="{FF2B5EF4-FFF2-40B4-BE49-F238E27FC236}">
                <a16:creationId xmlns:a16="http://schemas.microsoft.com/office/drawing/2014/main" id="{146EEC33-F0CA-D7CA-9DBA-22DB77C0299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a:extLst>
              <a:ext uri="{FF2B5EF4-FFF2-40B4-BE49-F238E27FC236}">
                <a16:creationId xmlns:a16="http://schemas.microsoft.com/office/drawing/2014/main" id="{6D9FA8C9-8805-1931-BDDB-A57860C0023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A84DE5F3-ADFC-6E80-3102-3EE3183376A5}"/>
              </a:ext>
            </a:extLst>
          </p:cNvPr>
          <p:cNvSpPr>
            <a:spLocks noGrp="1"/>
          </p:cNvSpPr>
          <p:nvPr>
            <p:ph type="dt" sz="half" idx="10"/>
          </p:nvPr>
        </p:nvSpPr>
        <p:spPr/>
        <p:txBody>
          <a:bodyPr/>
          <a:lstStyle/>
          <a:p>
            <a:fld id="{2560CA42-D599-4263-A0E5-661006EEF419}" type="datetimeFigureOut">
              <a:rPr lang="fr-FR" smtClean="0"/>
              <a:t>23/04/2024</a:t>
            </a:fld>
            <a:endParaRPr lang="fr-FR"/>
          </a:p>
        </p:txBody>
      </p:sp>
      <p:sp>
        <p:nvSpPr>
          <p:cNvPr id="6" name="Espace réservé du pied de page 5">
            <a:extLst>
              <a:ext uri="{FF2B5EF4-FFF2-40B4-BE49-F238E27FC236}">
                <a16:creationId xmlns:a16="http://schemas.microsoft.com/office/drawing/2014/main" id="{C6945DF2-5EAE-AE60-C929-08065A58BE7E}"/>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2A786A49-F863-029F-0CC6-1DE8AE2BECF5}"/>
              </a:ext>
            </a:extLst>
          </p:cNvPr>
          <p:cNvSpPr>
            <a:spLocks noGrp="1"/>
          </p:cNvSpPr>
          <p:nvPr>
            <p:ph type="sldNum" sz="quarter" idx="12"/>
          </p:nvPr>
        </p:nvSpPr>
        <p:spPr/>
        <p:txBody>
          <a:bodyPr/>
          <a:lstStyle/>
          <a:p>
            <a:fld id="{0ABCA4D2-19BB-46D1-9ABC-6960CE95C6B8}" type="slidenum">
              <a:rPr lang="fr-FR" smtClean="0"/>
              <a:t>‹N°›</a:t>
            </a:fld>
            <a:endParaRPr lang="fr-FR"/>
          </a:p>
        </p:txBody>
      </p:sp>
    </p:spTree>
    <p:extLst>
      <p:ext uri="{BB962C8B-B14F-4D97-AF65-F5344CB8AC3E}">
        <p14:creationId xmlns:p14="http://schemas.microsoft.com/office/powerpoint/2010/main" val="405112359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a:extLst>
              <a:ext uri="{FF2B5EF4-FFF2-40B4-BE49-F238E27FC236}">
                <a16:creationId xmlns:a16="http://schemas.microsoft.com/office/drawing/2014/main" id="{46B0808D-348E-F791-B377-15FC8E693E1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a:t>Modifiez le style du titre</a:t>
            </a:r>
          </a:p>
        </p:txBody>
      </p:sp>
      <p:sp>
        <p:nvSpPr>
          <p:cNvPr id="3" name="Espace réservé du texte 2">
            <a:extLst>
              <a:ext uri="{FF2B5EF4-FFF2-40B4-BE49-F238E27FC236}">
                <a16:creationId xmlns:a16="http://schemas.microsoft.com/office/drawing/2014/main" id="{721F231B-B767-D02F-9C5E-7F19BEFF5C6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19B9BADD-FC64-381C-0AB0-85A07962816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2560CA42-D599-4263-A0E5-661006EEF419}" type="datetimeFigureOut">
              <a:rPr lang="fr-FR" smtClean="0"/>
              <a:t>23/04/2024</a:t>
            </a:fld>
            <a:endParaRPr lang="fr-FR"/>
          </a:p>
        </p:txBody>
      </p:sp>
      <p:sp>
        <p:nvSpPr>
          <p:cNvPr id="5" name="Espace réservé du pied de page 4">
            <a:extLst>
              <a:ext uri="{FF2B5EF4-FFF2-40B4-BE49-F238E27FC236}">
                <a16:creationId xmlns:a16="http://schemas.microsoft.com/office/drawing/2014/main" id="{65FF845F-7846-D810-8B77-B28075EA3E6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fr-FR"/>
          </a:p>
        </p:txBody>
      </p:sp>
      <p:sp>
        <p:nvSpPr>
          <p:cNvPr id="6" name="Espace réservé du numéro de diapositive 5">
            <a:extLst>
              <a:ext uri="{FF2B5EF4-FFF2-40B4-BE49-F238E27FC236}">
                <a16:creationId xmlns:a16="http://schemas.microsoft.com/office/drawing/2014/main" id="{A22888A5-3B4E-805A-C2A4-9E29057DB6E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0ABCA4D2-19BB-46D1-9ABC-6960CE95C6B8}" type="slidenum">
              <a:rPr lang="fr-FR" smtClean="0"/>
              <a:t>‹N°›</a:t>
            </a:fld>
            <a:endParaRPr lang="fr-FR"/>
          </a:p>
        </p:txBody>
      </p:sp>
    </p:spTree>
    <p:extLst>
      <p:ext uri="{BB962C8B-B14F-4D97-AF65-F5344CB8AC3E}">
        <p14:creationId xmlns:p14="http://schemas.microsoft.com/office/powerpoint/2010/main" val="31838507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www.herodote.net/Une_vie_au_service_de_la_non_violence-synthese-42.php" TargetMode="External"/><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hyperlink" Target="https://www.lumni.fr/video/mohandas-gandhi-la-marche-du-sel"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hyperlink" Target="https://geoconfluences.ens-lyon.fr/informations-scientifiques/dossiers-regionaux/le-monde-indien-populations-et-espaces/articles-scientifiques/la-democratie-indienne-est-elle-representative" TargetMode="Externa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hyperlink" Target="https://www.lhistoire.fr/portfolio/1947-ind%C3%A9pendance-de-linde-et-du-pakistan" TargetMode="Externa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hyperlink" Target="https://www.un.org/fr/observances/non-violence-day#:~:text=Citant%20les%20propos%20de%20Gandhi,ing%C3%A9niosit%C3%A9%20de%20l'homme%20%C2%BB." TargetMode="Externa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s://www.herodote.net/Une_vie_au_service_de_la_non_violence-synthese-42.php" TargetMode="External"/><Relationship Id="rId2" Type="http://schemas.openxmlformats.org/officeDocument/2006/relationships/hyperlink" Target="https://www.radiofrance.fr/personnes/mahatma-gandhi" TargetMode="External"/><Relationship Id="rId1" Type="http://schemas.openxmlformats.org/officeDocument/2006/relationships/slideLayout" Target="../slideLayouts/slideLayout2.xml"/><Relationship Id="rId5" Type="http://schemas.openxmlformats.org/officeDocument/2006/relationships/hyperlink" Target="https://www.cairn.info/gandhi--9782724608205.htm" TargetMode="External"/><Relationship Id="rId4" Type="http://schemas.openxmlformats.org/officeDocument/2006/relationships/hyperlink" Target="https://www.lhistoire.fr/delhi-30-janvier-1948-lassassinat-de-gandhi" TargetMode="Externa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s://geoconfluences.ens-lyon.fr/doc/breves/2007/popup/IndeChrono.htm" TargetMode="External"/><Relationship Id="rId7" Type="http://schemas.openxmlformats.org/officeDocument/2006/relationships/hyperlink" Target="https://www.revueconflits.com/linde-de-la-democratie-ethnique-a-la-realpolitik/" TargetMode="External"/><Relationship Id="rId2" Type="http://schemas.openxmlformats.org/officeDocument/2006/relationships/hyperlink" Target="https://www.lhistoire.fr/carte/ind%C3%A9pendance-de-linde" TargetMode="External"/><Relationship Id="rId1" Type="http://schemas.openxmlformats.org/officeDocument/2006/relationships/slideLayout" Target="../slideLayouts/slideLayout2.xml"/><Relationship Id="rId6" Type="http://schemas.openxmlformats.org/officeDocument/2006/relationships/hyperlink" Target="https://www.arte.tv/fr/videos/118080-033-A/l-inde-premiere-democratie-du-monde/" TargetMode="External"/><Relationship Id="rId5" Type="http://schemas.openxmlformats.org/officeDocument/2006/relationships/hyperlink" Target="https://www.lemonde.fr/idees/article/2023/04/24/la-regression-democratique-de-l-inde_6170778_3232.html" TargetMode="External"/><Relationship Id="rId4" Type="http://schemas.openxmlformats.org/officeDocument/2006/relationships/hyperlink" Target="https://geoconfluences.ens-lyon.fr/actualites/veille/breves/democratie-inde-dysfonctionnement"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s://eduscol.education.fr/1676/programmes-et-ressources-en-histoire-geographie-geopolitique-et-sciences-politiques-voie-g"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AEB02EB-1F67-A121-ED1A-1398936142A1}"/>
              </a:ext>
            </a:extLst>
          </p:cNvPr>
          <p:cNvSpPr>
            <a:spLocks noGrp="1"/>
          </p:cNvSpPr>
          <p:nvPr>
            <p:ph type="ctrTitle"/>
          </p:nvPr>
        </p:nvSpPr>
        <p:spPr>
          <a:xfrm>
            <a:off x="1524000" y="515939"/>
            <a:ext cx="9144000" cy="919161"/>
          </a:xfrm>
        </p:spPr>
        <p:txBody>
          <a:bodyPr>
            <a:normAutofit fontScale="90000"/>
          </a:bodyPr>
          <a:lstStyle/>
          <a:p>
            <a:br>
              <a:rPr lang="fr-FR" dirty="0"/>
            </a:br>
            <a:r>
              <a:rPr lang="fr-FR" dirty="0"/>
              <a:t>Utiliser un acteur : Gandhi</a:t>
            </a:r>
          </a:p>
        </p:txBody>
      </p:sp>
      <p:sp>
        <p:nvSpPr>
          <p:cNvPr id="3" name="Sous-titre 2">
            <a:extLst>
              <a:ext uri="{FF2B5EF4-FFF2-40B4-BE49-F238E27FC236}">
                <a16:creationId xmlns:a16="http://schemas.microsoft.com/office/drawing/2014/main" id="{93407B0E-4CE9-BA29-2E97-DCF767ACD159}"/>
              </a:ext>
            </a:extLst>
          </p:cNvPr>
          <p:cNvSpPr>
            <a:spLocks noGrp="1"/>
          </p:cNvSpPr>
          <p:nvPr>
            <p:ph type="subTitle" idx="1"/>
          </p:nvPr>
        </p:nvSpPr>
        <p:spPr/>
        <p:txBody>
          <a:bodyPr/>
          <a:lstStyle/>
          <a:p>
            <a:endParaRPr lang="fr-FR" dirty="0"/>
          </a:p>
          <a:p>
            <a:endParaRPr lang="fr-FR" dirty="0"/>
          </a:p>
        </p:txBody>
      </p:sp>
      <p:pic>
        <p:nvPicPr>
          <p:cNvPr id="5" name="Image 4">
            <a:extLst>
              <a:ext uri="{FF2B5EF4-FFF2-40B4-BE49-F238E27FC236}">
                <a16:creationId xmlns:a16="http://schemas.microsoft.com/office/drawing/2014/main" id="{7F2AE3D7-9D67-81E4-50FE-51A6D3490924}"/>
              </a:ext>
            </a:extLst>
          </p:cNvPr>
          <p:cNvPicPr>
            <a:picLocks noChangeAspect="1"/>
          </p:cNvPicPr>
          <p:nvPr/>
        </p:nvPicPr>
        <p:blipFill>
          <a:blip r:embed="rId2"/>
          <a:stretch>
            <a:fillRect/>
          </a:stretch>
        </p:blipFill>
        <p:spPr>
          <a:xfrm>
            <a:off x="999706" y="2098439"/>
            <a:ext cx="6752676" cy="3794361"/>
          </a:xfrm>
          <a:prstGeom prst="rect">
            <a:avLst/>
          </a:prstGeom>
        </p:spPr>
      </p:pic>
      <p:sp>
        <p:nvSpPr>
          <p:cNvPr id="7" name="ZoneTexte 6">
            <a:extLst>
              <a:ext uri="{FF2B5EF4-FFF2-40B4-BE49-F238E27FC236}">
                <a16:creationId xmlns:a16="http://schemas.microsoft.com/office/drawing/2014/main" id="{AEC77F6C-1977-4DAE-A691-6282DC8027E4}"/>
              </a:ext>
            </a:extLst>
          </p:cNvPr>
          <p:cNvSpPr txBox="1"/>
          <p:nvPr/>
        </p:nvSpPr>
        <p:spPr>
          <a:xfrm>
            <a:off x="8064500" y="3105835"/>
            <a:ext cx="3467100" cy="923330"/>
          </a:xfrm>
          <a:prstGeom prst="rect">
            <a:avLst/>
          </a:prstGeom>
          <a:noFill/>
        </p:spPr>
        <p:txBody>
          <a:bodyPr wrap="square">
            <a:spAutoFit/>
          </a:bodyPr>
          <a:lstStyle/>
          <a:p>
            <a:r>
              <a:rPr lang="fr-FR" dirty="0">
                <a:hlinkClick r:id="rId3"/>
              </a:rPr>
              <a:t>Gandhi (1869 - 1948) - Une vie au service de la non-violence - Herodote.net</a:t>
            </a:r>
            <a:endParaRPr lang="fr-FR" dirty="0"/>
          </a:p>
        </p:txBody>
      </p:sp>
    </p:spTree>
    <p:extLst>
      <p:ext uri="{BB962C8B-B14F-4D97-AF65-F5344CB8AC3E}">
        <p14:creationId xmlns:p14="http://schemas.microsoft.com/office/powerpoint/2010/main" val="168858545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6AC41FC-4481-44CF-FA24-D9B79A0B67D6}"/>
              </a:ext>
            </a:extLst>
          </p:cNvPr>
          <p:cNvSpPr>
            <a:spLocks noGrp="1"/>
          </p:cNvSpPr>
          <p:nvPr>
            <p:ph type="title"/>
          </p:nvPr>
        </p:nvSpPr>
        <p:spPr/>
        <p:txBody>
          <a:bodyPr/>
          <a:lstStyle/>
          <a:p>
            <a:endParaRPr lang="fr-FR" dirty="0"/>
          </a:p>
        </p:txBody>
      </p:sp>
      <p:sp>
        <p:nvSpPr>
          <p:cNvPr id="3" name="Espace réservé du contenu 2">
            <a:extLst>
              <a:ext uri="{FF2B5EF4-FFF2-40B4-BE49-F238E27FC236}">
                <a16:creationId xmlns:a16="http://schemas.microsoft.com/office/drawing/2014/main" id="{F811192E-F52C-8B36-4B00-6D7F3F942399}"/>
              </a:ext>
            </a:extLst>
          </p:cNvPr>
          <p:cNvSpPr>
            <a:spLocks noGrp="1"/>
          </p:cNvSpPr>
          <p:nvPr>
            <p:ph idx="1"/>
          </p:nvPr>
        </p:nvSpPr>
        <p:spPr/>
        <p:txBody>
          <a:bodyPr/>
          <a:lstStyle/>
          <a:p>
            <a:endParaRPr lang="fr-FR" dirty="0"/>
          </a:p>
          <a:p>
            <a:pPr marL="0" indent="0">
              <a:buNone/>
            </a:pPr>
            <a:r>
              <a:rPr lang="fr-FR" u="sng" dirty="0"/>
              <a:t>Doc 1</a:t>
            </a:r>
            <a:r>
              <a:rPr lang="fr-FR" dirty="0"/>
              <a:t> : </a:t>
            </a:r>
            <a:r>
              <a:rPr lang="fr-FR" u="sng" dirty="0"/>
              <a:t>Mohandas Gandhi, la marche du sel</a:t>
            </a:r>
          </a:p>
          <a:p>
            <a:pPr marL="0" indent="0">
              <a:buNone/>
            </a:pPr>
            <a:r>
              <a:rPr lang="fr-FR" dirty="0"/>
              <a:t>La grande explication, </a:t>
            </a:r>
            <a:r>
              <a:rPr lang="fr-FR" dirty="0" err="1"/>
              <a:t>Lumni</a:t>
            </a:r>
            <a:r>
              <a:rPr lang="fr-FR" dirty="0"/>
              <a:t>, Publié le 06/09/2021</a:t>
            </a:r>
          </a:p>
          <a:p>
            <a:pPr marL="0" indent="0">
              <a:buNone/>
            </a:pPr>
            <a:r>
              <a:rPr lang="fr-FR" dirty="0">
                <a:hlinkClick r:id="rId2"/>
              </a:rPr>
              <a:t>Mohandas Gandhi, la marche du sel - Vidéo Histoire | </a:t>
            </a:r>
            <a:r>
              <a:rPr lang="fr-FR" dirty="0" err="1">
                <a:hlinkClick r:id="rId2"/>
              </a:rPr>
              <a:t>Lumni</a:t>
            </a:r>
            <a:endParaRPr lang="fr-FR" dirty="0"/>
          </a:p>
          <a:p>
            <a:pPr marL="0" indent="0">
              <a:buNone/>
            </a:pPr>
            <a:endParaRPr lang="fr-FR" dirty="0"/>
          </a:p>
          <a:p>
            <a:pPr marL="0" indent="0">
              <a:buNone/>
            </a:pPr>
            <a:endParaRPr lang="fr-FR" dirty="0"/>
          </a:p>
          <a:p>
            <a:pPr marL="0" indent="0">
              <a:buNone/>
            </a:pPr>
            <a:endParaRPr lang="fr-FR" dirty="0"/>
          </a:p>
          <a:p>
            <a:pPr marL="0" indent="0">
              <a:buNone/>
            </a:pPr>
            <a:endParaRPr lang="fr-FR" dirty="0"/>
          </a:p>
        </p:txBody>
      </p:sp>
    </p:spTree>
    <p:extLst>
      <p:ext uri="{BB962C8B-B14F-4D97-AF65-F5344CB8AC3E}">
        <p14:creationId xmlns:p14="http://schemas.microsoft.com/office/powerpoint/2010/main" val="108304219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E5ABB8A-4069-AE76-8645-333C41FD14DF}"/>
              </a:ext>
            </a:extLst>
          </p:cNvPr>
          <p:cNvSpPr>
            <a:spLocks noGrp="1"/>
          </p:cNvSpPr>
          <p:nvPr>
            <p:ph type="title"/>
          </p:nvPr>
        </p:nvSpPr>
        <p:spPr/>
        <p:txBody>
          <a:bodyPr>
            <a:noAutofit/>
          </a:bodyPr>
          <a:lstStyle/>
          <a:p>
            <a:r>
              <a:rPr lang="fr-FR" sz="2400" b="1" u="sng" dirty="0"/>
              <a:t>Doc 2. La tolérance religieuse</a:t>
            </a:r>
            <a:br>
              <a:rPr lang="fr-FR" sz="2400" dirty="0"/>
            </a:br>
            <a:r>
              <a:rPr lang="fr-FR" sz="2400" u="sng" dirty="0"/>
              <a:t>Delhi, 30 janvier 1948 : l'assassinat de Gandhi</a:t>
            </a:r>
            <a:r>
              <a:rPr lang="fr-FR" sz="2400" dirty="0"/>
              <a:t>, Christophe </a:t>
            </a:r>
            <a:r>
              <a:rPr lang="fr-FR" sz="2400" dirty="0" err="1"/>
              <a:t>Jaffrelot</a:t>
            </a:r>
            <a:r>
              <a:rPr lang="fr-FR" sz="2400" dirty="0"/>
              <a:t>, L’Histoire, n° 216, décembre 1997</a:t>
            </a:r>
          </a:p>
        </p:txBody>
      </p:sp>
      <p:sp>
        <p:nvSpPr>
          <p:cNvPr id="3" name="Espace réservé du contenu 2">
            <a:extLst>
              <a:ext uri="{FF2B5EF4-FFF2-40B4-BE49-F238E27FC236}">
                <a16:creationId xmlns:a16="http://schemas.microsoft.com/office/drawing/2014/main" id="{17813915-D64A-0959-145D-8DD0D1CF5FC7}"/>
              </a:ext>
            </a:extLst>
          </p:cNvPr>
          <p:cNvSpPr>
            <a:spLocks noGrp="1"/>
          </p:cNvSpPr>
          <p:nvPr>
            <p:ph idx="1"/>
          </p:nvPr>
        </p:nvSpPr>
        <p:spPr/>
        <p:txBody>
          <a:bodyPr>
            <a:normAutofit/>
          </a:bodyPr>
          <a:lstStyle/>
          <a:p>
            <a:pPr marL="0" indent="0">
              <a:buNone/>
            </a:pPr>
            <a:r>
              <a:rPr lang="fr-FR" b="0" i="0" dirty="0">
                <a:effectLst/>
                <a:highlight>
                  <a:srgbClr val="FFFFFF"/>
                </a:highlight>
                <a:latin typeface="Calibri" panose="020F0502020204030204" pitchFamily="34" charset="0"/>
                <a:ea typeface="Calibri" panose="020F0502020204030204" pitchFamily="34" charset="0"/>
                <a:cs typeface="Calibri" panose="020F0502020204030204" pitchFamily="34" charset="0"/>
              </a:rPr>
              <a:t>En 1946 et 1947, alors que la marche de l'Inde vers l'indépendance s’accélérait, Gandhi se souciait en effet moins de cette victoire que de lutter contre les violences entre hindous et musulmans et contre une division du pays qui ruinerait ses efforts pour unir les communautés religieuses. (…) En mars 1947, il passa au Bihar, où les hindous exerçaient des représailles contre les musulmans, minoritaires dans cette province. De nouvelles violences, à Calcutta cette fois, le rappelèrent ensuite au Bengale. Dans chaque circonstance, il parvint à rétablir le calme en recourant, au besoin, à la grève de la faim, une violence qu'il s'infligeait à lui-même pour convaincre les belligérants de rendre les armes.</a:t>
            </a:r>
            <a:endParaRPr lang="fr-FR" dirty="0">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67425635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58CFBB5-AC2D-2980-87B4-1C4A9CCA1ED4}"/>
              </a:ext>
            </a:extLst>
          </p:cNvPr>
          <p:cNvSpPr>
            <a:spLocks noGrp="1"/>
          </p:cNvSpPr>
          <p:nvPr>
            <p:ph type="title"/>
          </p:nvPr>
        </p:nvSpPr>
        <p:spPr>
          <a:xfrm>
            <a:off x="838200" y="939800"/>
            <a:ext cx="10515600" cy="750888"/>
          </a:xfrm>
        </p:spPr>
        <p:txBody>
          <a:bodyPr>
            <a:normAutofit fontScale="90000"/>
          </a:bodyPr>
          <a:lstStyle/>
          <a:p>
            <a:r>
              <a:rPr lang="fr-FR" sz="2400" b="1" u="sng" dirty="0"/>
              <a:t>Doc 3. Le contexte de l’élaboration de la Constitution (1950)</a:t>
            </a:r>
            <a:br>
              <a:rPr lang="fr-FR" sz="2400" b="1" u="sng" dirty="0"/>
            </a:br>
            <a:r>
              <a:rPr lang="fr-FR" sz="2400" dirty="0"/>
              <a:t>JAFFRELOT, Christophe. « L’Inde des années Nehru : « la plus grande démocratie du monde » et « le système congressiste », dans </a:t>
            </a:r>
            <a:r>
              <a:rPr lang="fr-FR" sz="2400" u="sng" dirty="0"/>
              <a:t>L’Inde contemporaine de 1950 à nos </a:t>
            </a:r>
            <a:r>
              <a:rPr lang="fr-FR" sz="2400" u="sng" dirty="0" err="1"/>
              <a:t>jours,</a:t>
            </a:r>
            <a:r>
              <a:rPr lang="fr-FR" sz="2400" dirty="0" err="1"/>
              <a:t>Paris</a:t>
            </a:r>
            <a:r>
              <a:rPr lang="fr-FR" sz="2400" dirty="0"/>
              <a:t>, Fayard, 1996. </a:t>
            </a:r>
            <a:br>
              <a:rPr lang="fr-FR" sz="2400" dirty="0"/>
            </a:br>
            <a:br>
              <a:rPr lang="fr-FR" sz="2400" dirty="0"/>
            </a:br>
            <a:endParaRPr lang="fr-FR" sz="2400" dirty="0"/>
          </a:p>
        </p:txBody>
      </p:sp>
      <p:sp>
        <p:nvSpPr>
          <p:cNvPr id="3" name="Espace réservé du contenu 2">
            <a:extLst>
              <a:ext uri="{FF2B5EF4-FFF2-40B4-BE49-F238E27FC236}">
                <a16:creationId xmlns:a16="http://schemas.microsoft.com/office/drawing/2014/main" id="{F3EDD8B8-2A04-70BA-8254-3AB51F86FB44}"/>
              </a:ext>
            </a:extLst>
          </p:cNvPr>
          <p:cNvSpPr>
            <a:spLocks noGrp="1"/>
          </p:cNvSpPr>
          <p:nvPr>
            <p:ph idx="1"/>
          </p:nvPr>
        </p:nvSpPr>
        <p:spPr>
          <a:xfrm>
            <a:off x="838200" y="1193800"/>
            <a:ext cx="10515600" cy="5299075"/>
          </a:xfrm>
        </p:spPr>
        <p:txBody>
          <a:bodyPr>
            <a:normAutofit fontScale="92500" lnSpcReduction="20000"/>
          </a:bodyPr>
          <a:lstStyle/>
          <a:p>
            <a:pPr marL="0" indent="0">
              <a:buNone/>
            </a:pPr>
            <a:endParaRPr lang="fr-FR" sz="2900" dirty="0"/>
          </a:p>
          <a:p>
            <a:pPr marL="0" indent="0">
              <a:buNone/>
            </a:pPr>
            <a:endParaRPr lang="fr-FR" sz="2900" dirty="0"/>
          </a:p>
          <a:p>
            <a:pPr marL="0" indent="0">
              <a:buNone/>
            </a:pPr>
            <a:r>
              <a:rPr lang="fr-FR" sz="3600" dirty="0"/>
              <a:t>L’un des grands absents de l’Inde nouvelle est évidemment Gandhi. Certes les dignitaires du régime ne cessent d’invoquer son nom, et Nehru tire une grande partie de son autorité du statut de « fils spirituel » de Gandhi qui lui est reconnu au sein du Congrès, mais rares sont les hommes à se montrer fidèles au message du Mahatma… De fait la Constitution ne conserve finalement que quelques aspects du message gandhien comme l’abolition de l’intouchabilité. Le « sécularisme » indien fait par ailleurs écho au souci de Gandhi de voir cohabiter les communautés religieuses. </a:t>
            </a:r>
          </a:p>
          <a:p>
            <a:pPr marL="0" indent="0">
              <a:buNone/>
            </a:pPr>
            <a:endParaRPr lang="fr-FR" dirty="0"/>
          </a:p>
        </p:txBody>
      </p:sp>
    </p:spTree>
    <p:extLst>
      <p:ext uri="{BB962C8B-B14F-4D97-AF65-F5344CB8AC3E}">
        <p14:creationId xmlns:p14="http://schemas.microsoft.com/office/powerpoint/2010/main" val="280828115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7B96AF0-1E1B-F3A5-3034-AF5882F38327}"/>
              </a:ext>
            </a:extLst>
          </p:cNvPr>
          <p:cNvSpPr>
            <a:spLocks noGrp="1"/>
          </p:cNvSpPr>
          <p:nvPr>
            <p:ph type="title"/>
          </p:nvPr>
        </p:nvSpPr>
        <p:spPr/>
        <p:txBody>
          <a:bodyPr>
            <a:normAutofit/>
          </a:bodyPr>
          <a:lstStyle/>
          <a:p>
            <a:r>
              <a:rPr lang="fr-FR" sz="2400" u="sng" dirty="0"/>
              <a:t>Doc 4. La Constitution indienne (26 janvier 1950)</a:t>
            </a:r>
            <a:br>
              <a:rPr lang="fr-FR" sz="2400" u="sng" dirty="0"/>
            </a:br>
            <a:r>
              <a:rPr lang="fr-FR" sz="2000" dirty="0"/>
              <a:t>Paul Paumier. Religions, société, politique en Inde : “ </a:t>
            </a:r>
            <a:r>
              <a:rPr lang="fr-FR" sz="2000" dirty="0" err="1"/>
              <a:t>secularism</a:t>
            </a:r>
            <a:r>
              <a:rPr lang="fr-FR" sz="2000" dirty="0"/>
              <a:t> ” ou la “ laïcité à l’indienne ”. Séminaire de l’Association des Jeunes Etudes Indiennes (AJEI), AJEI, </a:t>
            </a:r>
            <a:r>
              <a:rPr lang="fr-FR" sz="2000" dirty="0" err="1"/>
              <a:t>Nov</a:t>
            </a:r>
            <a:r>
              <a:rPr lang="fr-FR" sz="2000" dirty="0"/>
              <a:t> 2004, Mont-Saint-Aignan, France. ffhal-01705422</a:t>
            </a:r>
            <a:endParaRPr lang="fr-FR" sz="2000" u="sng" dirty="0"/>
          </a:p>
        </p:txBody>
      </p:sp>
      <p:sp>
        <p:nvSpPr>
          <p:cNvPr id="3" name="Espace réservé du contenu 2">
            <a:extLst>
              <a:ext uri="{FF2B5EF4-FFF2-40B4-BE49-F238E27FC236}">
                <a16:creationId xmlns:a16="http://schemas.microsoft.com/office/drawing/2014/main" id="{4CE4DB3D-2220-095C-EE73-07E1DA0F234A}"/>
              </a:ext>
            </a:extLst>
          </p:cNvPr>
          <p:cNvSpPr>
            <a:spLocks noGrp="1"/>
          </p:cNvSpPr>
          <p:nvPr>
            <p:ph idx="1"/>
          </p:nvPr>
        </p:nvSpPr>
        <p:spPr/>
        <p:txBody>
          <a:bodyPr>
            <a:normAutofit fontScale="92500" lnSpcReduction="10000"/>
          </a:bodyPr>
          <a:lstStyle/>
          <a:p>
            <a:pPr marL="0" indent="0">
              <a:buNone/>
            </a:pPr>
            <a:r>
              <a:rPr lang="fr-FR" dirty="0"/>
              <a:t>Enfin, le terme « Sécularisme » (c’est le mot « </a:t>
            </a:r>
            <a:r>
              <a:rPr lang="fr-FR" dirty="0" err="1"/>
              <a:t>secularism</a:t>
            </a:r>
            <a:r>
              <a:rPr lang="fr-FR" dirty="0"/>
              <a:t> » qui est employé dans la Constitution indienne) est employée en Inde pour signifier la reconnaissance et le respect de toutes les religions, sans aller jusqu’à la notion française de séparation de l’Eglise et de l’Etat. (…)</a:t>
            </a:r>
          </a:p>
          <a:p>
            <a:pPr marL="0" indent="0">
              <a:buNone/>
            </a:pPr>
            <a:r>
              <a:rPr lang="fr-FR" dirty="0"/>
              <a:t>On retiendra que la constitution indienne évoque tout d’abord dans sa partie 3 consacrée aux « Droits fondamentaux » par son article 14 l’égalité de tous devant la loi, par son article 15 le refus de toute discrimination fondée sur la religion, la race, la caste, le sexe ou le lieu de naissance, par son article 16 l’égal accès de tous aux emplois publics et par son article 17 l’abolition de l’intouchabilité. Puis à partir des articles 25 à 28 sont précisés les droits sur la liberté religieuse et les articles 29 et 30 sont consacrés aux droits éducatifs et culturels. </a:t>
            </a:r>
          </a:p>
        </p:txBody>
      </p:sp>
    </p:spTree>
    <p:extLst>
      <p:ext uri="{BB962C8B-B14F-4D97-AF65-F5344CB8AC3E}">
        <p14:creationId xmlns:p14="http://schemas.microsoft.com/office/powerpoint/2010/main" val="290987861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38FFA2B-2FFE-BB0E-7198-F23DDDEAD1EA}"/>
              </a:ext>
            </a:extLst>
          </p:cNvPr>
          <p:cNvSpPr>
            <a:spLocks noGrp="1"/>
          </p:cNvSpPr>
          <p:nvPr>
            <p:ph type="title"/>
          </p:nvPr>
        </p:nvSpPr>
        <p:spPr>
          <a:xfrm>
            <a:off x="838200" y="96207"/>
            <a:ext cx="10515600" cy="1046793"/>
          </a:xfrm>
        </p:spPr>
        <p:txBody>
          <a:bodyPr>
            <a:normAutofit/>
          </a:bodyPr>
          <a:lstStyle/>
          <a:p>
            <a:r>
              <a:rPr lang="fr-FR" sz="2400" b="1" u="sng" dirty="0"/>
              <a:t>Doc 5 : un long apprentissage colonial</a:t>
            </a:r>
            <a:br>
              <a:rPr lang="fr-FR" sz="2400" dirty="0"/>
            </a:br>
            <a:r>
              <a:rPr lang="fr-FR" sz="1800" dirty="0">
                <a:hlinkClick r:id="rId2"/>
              </a:rPr>
              <a:t>La démocratie indienne est-elle représentative ? — </a:t>
            </a:r>
            <a:r>
              <a:rPr lang="fr-FR" sz="1800" dirty="0" err="1">
                <a:hlinkClick r:id="rId2"/>
              </a:rPr>
              <a:t>Géoconfluences</a:t>
            </a:r>
            <a:r>
              <a:rPr lang="fr-FR" sz="1800" dirty="0">
                <a:hlinkClick r:id="rId2"/>
              </a:rPr>
              <a:t> (ens-lyon.fr)</a:t>
            </a:r>
            <a:endParaRPr lang="fr-FR" sz="1800" dirty="0"/>
          </a:p>
        </p:txBody>
      </p:sp>
      <p:sp>
        <p:nvSpPr>
          <p:cNvPr id="3" name="Espace réservé du contenu 2">
            <a:extLst>
              <a:ext uri="{FF2B5EF4-FFF2-40B4-BE49-F238E27FC236}">
                <a16:creationId xmlns:a16="http://schemas.microsoft.com/office/drawing/2014/main" id="{FFC723FF-A3F2-EF47-E905-7C43B8936D90}"/>
              </a:ext>
            </a:extLst>
          </p:cNvPr>
          <p:cNvSpPr>
            <a:spLocks noGrp="1"/>
          </p:cNvSpPr>
          <p:nvPr>
            <p:ph idx="1"/>
          </p:nvPr>
        </p:nvSpPr>
        <p:spPr/>
        <p:txBody>
          <a:bodyPr/>
          <a:lstStyle/>
          <a:p>
            <a:endParaRPr lang="fr-FR"/>
          </a:p>
        </p:txBody>
      </p:sp>
      <p:sp>
        <p:nvSpPr>
          <p:cNvPr id="4" name="AutoShape 2">
            <a:extLst>
              <a:ext uri="{FF2B5EF4-FFF2-40B4-BE49-F238E27FC236}">
                <a16:creationId xmlns:a16="http://schemas.microsoft.com/office/drawing/2014/main" id="{B06CEBB5-8DC0-AA5E-30A2-899C2AAC26B4}"/>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pic>
        <p:nvPicPr>
          <p:cNvPr id="5" name="Image 4">
            <a:extLst>
              <a:ext uri="{FF2B5EF4-FFF2-40B4-BE49-F238E27FC236}">
                <a16:creationId xmlns:a16="http://schemas.microsoft.com/office/drawing/2014/main" id="{7F005BF2-F8D6-9147-8192-B377F66ADF35}"/>
              </a:ext>
            </a:extLst>
          </p:cNvPr>
          <p:cNvPicPr>
            <a:picLocks noChangeAspect="1"/>
          </p:cNvPicPr>
          <p:nvPr/>
        </p:nvPicPr>
        <p:blipFill>
          <a:blip r:embed="rId3"/>
          <a:stretch>
            <a:fillRect/>
          </a:stretch>
        </p:blipFill>
        <p:spPr>
          <a:xfrm>
            <a:off x="1090385" y="1027906"/>
            <a:ext cx="9399815" cy="5733887"/>
          </a:xfrm>
          <a:prstGeom prst="rect">
            <a:avLst/>
          </a:prstGeom>
        </p:spPr>
      </p:pic>
    </p:spTree>
    <p:extLst>
      <p:ext uri="{BB962C8B-B14F-4D97-AF65-F5344CB8AC3E}">
        <p14:creationId xmlns:p14="http://schemas.microsoft.com/office/powerpoint/2010/main" val="277833896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C105988-A7EE-5BA1-F3D5-F2EA07628BAC}"/>
              </a:ext>
            </a:extLst>
          </p:cNvPr>
          <p:cNvSpPr>
            <a:spLocks noGrp="1"/>
          </p:cNvSpPr>
          <p:nvPr>
            <p:ph type="title"/>
          </p:nvPr>
        </p:nvSpPr>
        <p:spPr>
          <a:xfrm>
            <a:off x="838200" y="365125"/>
            <a:ext cx="2768600" cy="2949575"/>
          </a:xfrm>
        </p:spPr>
        <p:txBody>
          <a:bodyPr>
            <a:normAutofit/>
          </a:bodyPr>
          <a:lstStyle/>
          <a:p>
            <a:r>
              <a:rPr lang="fr-FR" sz="2400" u="sng" dirty="0"/>
              <a:t>Doc 6. La partition de l’Inde et du Pakistan</a:t>
            </a:r>
            <a:br>
              <a:rPr lang="fr-FR" sz="2400" u="sng" dirty="0"/>
            </a:br>
            <a:br>
              <a:rPr lang="fr-FR" sz="2400" u="sng" dirty="0"/>
            </a:br>
            <a:r>
              <a:rPr lang="fr-FR" sz="2000" dirty="0">
                <a:hlinkClick r:id="rId2"/>
              </a:rPr>
              <a:t>1947 : indépendance de L'Inde et du Pakistan | lhistoire.fr</a:t>
            </a:r>
            <a:endParaRPr lang="fr-FR" sz="2000" u="sng" dirty="0"/>
          </a:p>
        </p:txBody>
      </p:sp>
      <p:sp>
        <p:nvSpPr>
          <p:cNvPr id="3" name="Espace réservé du contenu 2">
            <a:extLst>
              <a:ext uri="{FF2B5EF4-FFF2-40B4-BE49-F238E27FC236}">
                <a16:creationId xmlns:a16="http://schemas.microsoft.com/office/drawing/2014/main" id="{0ED75E63-E31F-556E-6F9D-DE8304E82302}"/>
              </a:ext>
            </a:extLst>
          </p:cNvPr>
          <p:cNvSpPr>
            <a:spLocks noGrp="1"/>
          </p:cNvSpPr>
          <p:nvPr>
            <p:ph idx="1"/>
          </p:nvPr>
        </p:nvSpPr>
        <p:spPr>
          <a:xfrm>
            <a:off x="838200" y="5372099"/>
            <a:ext cx="10515600" cy="804863"/>
          </a:xfrm>
        </p:spPr>
        <p:txBody>
          <a:bodyPr/>
          <a:lstStyle/>
          <a:p>
            <a:endParaRPr lang="fr-FR" dirty="0"/>
          </a:p>
        </p:txBody>
      </p:sp>
      <p:pic>
        <p:nvPicPr>
          <p:cNvPr id="5" name="Image 4">
            <a:extLst>
              <a:ext uri="{FF2B5EF4-FFF2-40B4-BE49-F238E27FC236}">
                <a16:creationId xmlns:a16="http://schemas.microsoft.com/office/drawing/2014/main" id="{9D0B1E13-71B8-F6A8-233D-958312C52889}"/>
              </a:ext>
            </a:extLst>
          </p:cNvPr>
          <p:cNvPicPr>
            <a:picLocks noChangeAspect="1"/>
          </p:cNvPicPr>
          <p:nvPr/>
        </p:nvPicPr>
        <p:blipFill>
          <a:blip r:embed="rId3"/>
          <a:stretch>
            <a:fillRect/>
          </a:stretch>
        </p:blipFill>
        <p:spPr>
          <a:xfrm>
            <a:off x="3880796" y="0"/>
            <a:ext cx="7707007" cy="6858000"/>
          </a:xfrm>
          <a:prstGeom prst="rect">
            <a:avLst/>
          </a:prstGeom>
        </p:spPr>
      </p:pic>
    </p:spTree>
    <p:extLst>
      <p:ext uri="{BB962C8B-B14F-4D97-AF65-F5344CB8AC3E}">
        <p14:creationId xmlns:p14="http://schemas.microsoft.com/office/powerpoint/2010/main" val="378562541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2ADB2D6-24BB-41BB-9512-710F2EE16782}"/>
              </a:ext>
            </a:extLst>
          </p:cNvPr>
          <p:cNvSpPr>
            <a:spLocks noGrp="1"/>
          </p:cNvSpPr>
          <p:nvPr>
            <p:ph type="title"/>
          </p:nvPr>
        </p:nvSpPr>
        <p:spPr/>
        <p:txBody>
          <a:bodyPr/>
          <a:lstStyle/>
          <a:p>
            <a:r>
              <a:rPr lang="fr-FR" dirty="0"/>
              <a:t>Vocabulaire</a:t>
            </a:r>
          </a:p>
        </p:txBody>
      </p:sp>
      <p:sp>
        <p:nvSpPr>
          <p:cNvPr id="3" name="Espace réservé du contenu 2">
            <a:extLst>
              <a:ext uri="{FF2B5EF4-FFF2-40B4-BE49-F238E27FC236}">
                <a16:creationId xmlns:a16="http://schemas.microsoft.com/office/drawing/2014/main" id="{91AA4D4F-FEDB-65E2-601A-1753F7D4A20A}"/>
              </a:ext>
            </a:extLst>
          </p:cNvPr>
          <p:cNvSpPr>
            <a:spLocks noGrp="1"/>
          </p:cNvSpPr>
          <p:nvPr>
            <p:ph idx="1"/>
          </p:nvPr>
        </p:nvSpPr>
        <p:spPr/>
        <p:txBody>
          <a:bodyPr>
            <a:normAutofit lnSpcReduction="10000"/>
          </a:bodyPr>
          <a:lstStyle/>
          <a:p>
            <a:pPr algn="l"/>
            <a:r>
              <a:rPr lang="fr-FR" b="1" i="0" u="sng" dirty="0">
                <a:solidFill>
                  <a:srgbClr val="000000"/>
                </a:solidFill>
                <a:effectLst/>
                <a:highlight>
                  <a:srgbClr val="FFFFFF"/>
                </a:highlight>
                <a:latin typeface="OpenSansRegular"/>
              </a:rPr>
              <a:t>Caste</a:t>
            </a:r>
            <a:r>
              <a:rPr lang="fr-FR" b="0" i="0" dirty="0">
                <a:solidFill>
                  <a:srgbClr val="000000"/>
                </a:solidFill>
                <a:effectLst/>
                <a:highlight>
                  <a:srgbClr val="FFFFFF"/>
                </a:highlight>
                <a:latin typeface="OpenSansRegular"/>
              </a:rPr>
              <a:t> : </a:t>
            </a:r>
            <a:r>
              <a:rPr lang="fr-FR" b="1" i="0" dirty="0">
                <a:solidFill>
                  <a:srgbClr val="000000"/>
                </a:solidFill>
                <a:effectLst/>
                <a:highlight>
                  <a:srgbClr val="FFFFFF"/>
                </a:highlight>
                <a:latin typeface="OpenSansRegular"/>
              </a:rPr>
              <a:t>On associe souvent les castes en Inde au modèle des quatre "</a:t>
            </a:r>
            <a:r>
              <a:rPr lang="fr-FR" b="1" i="1" dirty="0">
                <a:solidFill>
                  <a:srgbClr val="000000"/>
                </a:solidFill>
                <a:effectLst/>
                <a:highlight>
                  <a:srgbClr val="FFFFFF"/>
                </a:highlight>
                <a:latin typeface="OpenSansRegular"/>
              </a:rPr>
              <a:t>varna</a:t>
            </a:r>
            <a:r>
              <a:rPr lang="fr-FR" b="1" i="0" dirty="0">
                <a:solidFill>
                  <a:srgbClr val="000000"/>
                </a:solidFill>
                <a:effectLst/>
                <a:highlight>
                  <a:srgbClr val="FFFFFF"/>
                </a:highlight>
                <a:latin typeface="OpenSansRegular"/>
              </a:rPr>
              <a:t>" (ou "couleurs") du </a:t>
            </a:r>
            <a:r>
              <a:rPr lang="fr-FR" b="1" i="1" dirty="0">
                <a:solidFill>
                  <a:srgbClr val="000000"/>
                </a:solidFill>
                <a:effectLst/>
                <a:highlight>
                  <a:srgbClr val="FFFFFF"/>
                </a:highlight>
                <a:latin typeface="OpenSansRegular"/>
              </a:rPr>
              <a:t>système brahmanique</a:t>
            </a:r>
            <a:r>
              <a:rPr lang="fr-FR" b="1" i="0" dirty="0">
                <a:solidFill>
                  <a:srgbClr val="000000"/>
                </a:solidFill>
                <a:effectLst/>
                <a:highlight>
                  <a:srgbClr val="FFFFFF"/>
                </a:highlight>
                <a:latin typeface="OpenSansRegular"/>
              </a:rPr>
              <a:t> : les Brahmanes (prêtres), les Kshatriyas (guerriers), les Vaishyas (commerçants), et enfin les Shudras (travailleurs manuels) auxquels s'ajoutent les </a:t>
            </a:r>
            <a:r>
              <a:rPr lang="fr-FR" b="1" i="1" dirty="0">
                <a:solidFill>
                  <a:srgbClr val="000000"/>
                </a:solidFill>
                <a:effectLst/>
                <a:highlight>
                  <a:srgbClr val="FFFFFF"/>
                </a:highlight>
                <a:latin typeface="OpenSansRegular"/>
              </a:rPr>
              <a:t>Dalits</a:t>
            </a:r>
            <a:r>
              <a:rPr lang="fr-FR" b="1" i="0" dirty="0">
                <a:solidFill>
                  <a:srgbClr val="000000"/>
                </a:solidFill>
                <a:effectLst/>
                <a:highlight>
                  <a:srgbClr val="FFFFFF"/>
                </a:highlight>
                <a:latin typeface="OpenSansRegular"/>
              </a:rPr>
              <a:t> (hors-castes ou Intouchables) qui représentent le 1/5</a:t>
            </a:r>
            <a:r>
              <a:rPr lang="fr-FR" b="1" i="0" baseline="30000" dirty="0">
                <a:solidFill>
                  <a:srgbClr val="000000"/>
                </a:solidFill>
                <a:effectLst/>
                <a:highlight>
                  <a:srgbClr val="FFFFFF"/>
                </a:highlight>
                <a:latin typeface="OpenSansRegular"/>
              </a:rPr>
              <a:t>e</a:t>
            </a:r>
            <a:r>
              <a:rPr lang="fr-FR" b="1" i="0" dirty="0">
                <a:solidFill>
                  <a:srgbClr val="000000"/>
                </a:solidFill>
                <a:effectLst/>
                <a:highlight>
                  <a:srgbClr val="FFFFFF"/>
                </a:highlight>
                <a:latin typeface="OpenSansRegular"/>
              </a:rPr>
              <a:t> de la population. Dans la pratique toutefois, cette présentation est réductrice.</a:t>
            </a:r>
            <a:endParaRPr lang="fr-FR" b="0" i="0" dirty="0">
              <a:solidFill>
                <a:srgbClr val="000000"/>
              </a:solidFill>
              <a:effectLst/>
              <a:highlight>
                <a:srgbClr val="FFFFFF"/>
              </a:highlight>
              <a:latin typeface="OpenSansRegular"/>
            </a:endParaRPr>
          </a:p>
          <a:p>
            <a:pPr algn="l"/>
            <a:r>
              <a:rPr lang="fr-FR" b="0" i="0" dirty="0">
                <a:solidFill>
                  <a:srgbClr val="29506F"/>
                </a:solidFill>
                <a:effectLst/>
                <a:highlight>
                  <a:srgbClr val="FFFFFF"/>
                </a:highlight>
                <a:latin typeface="OpenSansRegular"/>
              </a:rPr>
              <a:t>geoconfluences.ens-lyon.fr/doc/</a:t>
            </a:r>
            <a:r>
              <a:rPr lang="fr-FR" b="0" i="0" dirty="0" err="1">
                <a:solidFill>
                  <a:srgbClr val="29506F"/>
                </a:solidFill>
                <a:effectLst/>
                <a:highlight>
                  <a:srgbClr val="FFFFFF"/>
                </a:highlight>
                <a:latin typeface="OpenSansRegular"/>
              </a:rPr>
              <a:t>breves</a:t>
            </a:r>
            <a:r>
              <a:rPr lang="fr-FR" b="0" i="0" dirty="0">
                <a:solidFill>
                  <a:srgbClr val="29506F"/>
                </a:solidFill>
                <a:effectLst/>
                <a:highlight>
                  <a:srgbClr val="FFFFFF"/>
                </a:highlight>
                <a:latin typeface="OpenSansRegular"/>
              </a:rPr>
              <a:t>/2007/popup/IndeCastes.htm#:~:</a:t>
            </a:r>
            <a:r>
              <a:rPr lang="fr-FR" b="0" i="0" dirty="0" err="1">
                <a:solidFill>
                  <a:srgbClr val="29506F"/>
                </a:solidFill>
                <a:effectLst/>
                <a:highlight>
                  <a:srgbClr val="FFFFFF"/>
                </a:highlight>
                <a:latin typeface="OpenSansRegular"/>
              </a:rPr>
              <a:t>text</a:t>
            </a:r>
            <a:r>
              <a:rPr lang="fr-FR" b="0" i="0" dirty="0">
                <a:solidFill>
                  <a:srgbClr val="29506F"/>
                </a:solidFill>
                <a:effectLst/>
                <a:highlight>
                  <a:srgbClr val="FFFFFF"/>
                </a:highlight>
                <a:latin typeface="OpenSansRegular"/>
              </a:rPr>
              <a:t>=On%20associe%20souvent%20les%20castes,repr%C3%A9sentent%20le%201%2F5e</a:t>
            </a:r>
            <a:endParaRPr lang="fr-FR" b="0" i="0" dirty="0">
              <a:solidFill>
                <a:srgbClr val="000000"/>
              </a:solidFill>
              <a:effectLst/>
              <a:highlight>
                <a:srgbClr val="FFFFFF"/>
              </a:highlight>
              <a:latin typeface="OpenSansRegular"/>
            </a:endParaRPr>
          </a:p>
          <a:p>
            <a:endParaRPr lang="fr-FR" dirty="0"/>
          </a:p>
        </p:txBody>
      </p:sp>
    </p:spTree>
    <p:extLst>
      <p:ext uri="{BB962C8B-B14F-4D97-AF65-F5344CB8AC3E}">
        <p14:creationId xmlns:p14="http://schemas.microsoft.com/office/powerpoint/2010/main" val="191080839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0A52472-EFA1-B3C5-11E0-31660D0A4687}"/>
              </a:ext>
            </a:extLst>
          </p:cNvPr>
          <p:cNvSpPr>
            <a:spLocks noGrp="1"/>
          </p:cNvSpPr>
          <p:nvPr>
            <p:ph type="title"/>
          </p:nvPr>
        </p:nvSpPr>
        <p:spPr/>
        <p:txBody>
          <a:bodyPr>
            <a:normAutofit/>
          </a:bodyPr>
          <a:lstStyle/>
          <a:p>
            <a:r>
              <a:rPr lang="fr-FR" sz="1800" dirty="0">
                <a:hlinkClick r:id="rId2"/>
              </a:rPr>
              <a:t>Journée internationale de la non-violence | Nations Unies</a:t>
            </a:r>
            <a:endParaRPr lang="fr-FR" sz="1800" dirty="0"/>
          </a:p>
        </p:txBody>
      </p:sp>
      <p:sp>
        <p:nvSpPr>
          <p:cNvPr id="3" name="Espace réservé du contenu 2">
            <a:extLst>
              <a:ext uri="{FF2B5EF4-FFF2-40B4-BE49-F238E27FC236}">
                <a16:creationId xmlns:a16="http://schemas.microsoft.com/office/drawing/2014/main" id="{0949D592-F5D3-5D70-6530-F1450E67455F}"/>
              </a:ext>
            </a:extLst>
          </p:cNvPr>
          <p:cNvSpPr>
            <a:spLocks noGrp="1"/>
          </p:cNvSpPr>
          <p:nvPr>
            <p:ph idx="1"/>
          </p:nvPr>
        </p:nvSpPr>
        <p:spPr/>
        <p:txBody>
          <a:bodyPr/>
          <a:lstStyle/>
          <a:p>
            <a:endParaRPr lang="fr-FR"/>
          </a:p>
        </p:txBody>
      </p:sp>
      <p:pic>
        <p:nvPicPr>
          <p:cNvPr id="5" name="Image 4">
            <a:extLst>
              <a:ext uri="{FF2B5EF4-FFF2-40B4-BE49-F238E27FC236}">
                <a16:creationId xmlns:a16="http://schemas.microsoft.com/office/drawing/2014/main" id="{90F392DF-69E6-322F-D9B2-85BF783D2D7E}"/>
              </a:ext>
            </a:extLst>
          </p:cNvPr>
          <p:cNvPicPr>
            <a:picLocks noChangeAspect="1"/>
          </p:cNvPicPr>
          <p:nvPr/>
        </p:nvPicPr>
        <p:blipFill>
          <a:blip r:embed="rId3"/>
          <a:stretch>
            <a:fillRect/>
          </a:stretch>
        </p:blipFill>
        <p:spPr>
          <a:xfrm>
            <a:off x="1718757" y="1586947"/>
            <a:ext cx="8203683" cy="4496353"/>
          </a:xfrm>
          <a:prstGeom prst="rect">
            <a:avLst/>
          </a:prstGeom>
        </p:spPr>
      </p:pic>
    </p:spTree>
    <p:extLst>
      <p:ext uri="{BB962C8B-B14F-4D97-AF65-F5344CB8AC3E}">
        <p14:creationId xmlns:p14="http://schemas.microsoft.com/office/powerpoint/2010/main" val="167807170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B43E9FD-278A-5A75-838B-0EAB66A36555}"/>
              </a:ext>
            </a:extLst>
          </p:cNvPr>
          <p:cNvSpPr>
            <a:spLocks noGrp="1"/>
          </p:cNvSpPr>
          <p:nvPr>
            <p:ph type="title"/>
          </p:nvPr>
        </p:nvSpPr>
        <p:spPr/>
        <p:txBody>
          <a:bodyPr/>
          <a:lstStyle/>
          <a:p>
            <a:r>
              <a:rPr lang="fr-FR" dirty="0">
                <a:solidFill>
                  <a:srgbClr val="00B050"/>
                </a:solidFill>
              </a:rPr>
              <a:t>Evaluations possibles</a:t>
            </a:r>
          </a:p>
        </p:txBody>
      </p:sp>
      <p:sp>
        <p:nvSpPr>
          <p:cNvPr id="3" name="Espace réservé du contenu 2">
            <a:extLst>
              <a:ext uri="{FF2B5EF4-FFF2-40B4-BE49-F238E27FC236}">
                <a16:creationId xmlns:a16="http://schemas.microsoft.com/office/drawing/2014/main" id="{1A2D35E3-0B5B-C403-9F4A-D9FA3D86F769}"/>
              </a:ext>
            </a:extLst>
          </p:cNvPr>
          <p:cNvSpPr>
            <a:spLocks noGrp="1"/>
          </p:cNvSpPr>
          <p:nvPr>
            <p:ph idx="1"/>
          </p:nvPr>
        </p:nvSpPr>
        <p:spPr/>
        <p:txBody>
          <a:bodyPr/>
          <a:lstStyle/>
          <a:p>
            <a:endParaRPr lang="fr-FR"/>
          </a:p>
        </p:txBody>
      </p:sp>
      <p:pic>
        <p:nvPicPr>
          <p:cNvPr id="5" name="Image 4">
            <a:extLst>
              <a:ext uri="{FF2B5EF4-FFF2-40B4-BE49-F238E27FC236}">
                <a16:creationId xmlns:a16="http://schemas.microsoft.com/office/drawing/2014/main" id="{6A121112-A125-BC6B-E91C-8AA933702F60}"/>
              </a:ext>
            </a:extLst>
          </p:cNvPr>
          <p:cNvPicPr>
            <a:picLocks noChangeAspect="1"/>
          </p:cNvPicPr>
          <p:nvPr/>
        </p:nvPicPr>
        <p:blipFill>
          <a:blip r:embed="rId2"/>
          <a:stretch>
            <a:fillRect/>
          </a:stretch>
        </p:blipFill>
        <p:spPr>
          <a:xfrm>
            <a:off x="838200" y="2824843"/>
            <a:ext cx="11112264" cy="1518557"/>
          </a:xfrm>
          <a:prstGeom prst="rect">
            <a:avLst/>
          </a:prstGeom>
        </p:spPr>
      </p:pic>
    </p:spTree>
    <p:extLst>
      <p:ext uri="{BB962C8B-B14F-4D97-AF65-F5344CB8AC3E}">
        <p14:creationId xmlns:p14="http://schemas.microsoft.com/office/powerpoint/2010/main" val="157589110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0CC127C-63EC-FBDA-D0AD-6B2A648B8B4A}"/>
              </a:ext>
            </a:extLst>
          </p:cNvPr>
          <p:cNvSpPr>
            <a:spLocks noGrp="1"/>
          </p:cNvSpPr>
          <p:nvPr>
            <p:ph type="title"/>
          </p:nvPr>
        </p:nvSpPr>
        <p:spPr/>
        <p:txBody>
          <a:bodyPr/>
          <a:lstStyle/>
          <a:p>
            <a:endParaRPr lang="fr-FR"/>
          </a:p>
        </p:txBody>
      </p:sp>
      <p:sp>
        <p:nvSpPr>
          <p:cNvPr id="3" name="Espace réservé du contenu 2">
            <a:extLst>
              <a:ext uri="{FF2B5EF4-FFF2-40B4-BE49-F238E27FC236}">
                <a16:creationId xmlns:a16="http://schemas.microsoft.com/office/drawing/2014/main" id="{B1381BE7-C376-CF1D-81E3-36926D319487}"/>
              </a:ext>
            </a:extLst>
          </p:cNvPr>
          <p:cNvSpPr>
            <a:spLocks noGrp="1"/>
          </p:cNvSpPr>
          <p:nvPr>
            <p:ph idx="1"/>
          </p:nvPr>
        </p:nvSpPr>
        <p:spPr/>
        <p:txBody>
          <a:bodyPr/>
          <a:lstStyle/>
          <a:p>
            <a:r>
              <a:rPr lang="fr-FR" sz="2400" b="1" i="0" u="sng" dirty="0">
                <a:solidFill>
                  <a:srgbClr val="000000"/>
                </a:solidFill>
                <a:effectLst/>
                <a:highlight>
                  <a:srgbClr val="FFFFFF"/>
                </a:highlight>
                <a:latin typeface="Roboto" panose="02000000000000000000" pitchFamily="2" charset="0"/>
              </a:rPr>
              <a:t>E3C Spécialité HGGSP (N°03064) - Première 2021-2020</a:t>
            </a:r>
          </a:p>
          <a:p>
            <a:endParaRPr lang="fr-FR" b="0" i="0" dirty="0">
              <a:solidFill>
                <a:srgbClr val="000000"/>
              </a:solidFill>
              <a:effectLst/>
              <a:highlight>
                <a:srgbClr val="FFFFFF"/>
              </a:highlight>
              <a:latin typeface="Roboto" panose="02000000000000000000" pitchFamily="2" charset="0"/>
            </a:endParaRPr>
          </a:p>
          <a:p>
            <a:endParaRPr lang="fr-FR" dirty="0">
              <a:solidFill>
                <a:srgbClr val="000000"/>
              </a:solidFill>
              <a:highlight>
                <a:srgbClr val="FFFFFF"/>
              </a:highlight>
              <a:latin typeface="Roboto" panose="02000000000000000000" pitchFamily="2" charset="0"/>
            </a:endParaRPr>
          </a:p>
          <a:p>
            <a:r>
              <a:rPr lang="fr-FR" b="0" i="0" dirty="0">
                <a:solidFill>
                  <a:srgbClr val="000000"/>
                </a:solidFill>
                <a:effectLst/>
                <a:highlight>
                  <a:srgbClr val="FFFFFF"/>
                </a:highlight>
                <a:latin typeface="Roboto" panose="02000000000000000000" pitchFamily="2" charset="0"/>
              </a:rPr>
              <a:t>Composition :</a:t>
            </a:r>
            <a:br>
              <a:rPr lang="fr-FR" dirty="0"/>
            </a:br>
            <a:r>
              <a:rPr lang="fr-FR" b="0" i="0" dirty="0">
                <a:solidFill>
                  <a:srgbClr val="000000"/>
                </a:solidFill>
                <a:effectLst/>
                <a:highlight>
                  <a:srgbClr val="FFFFFF"/>
                </a:highlight>
                <a:latin typeface="Roboto" panose="02000000000000000000" pitchFamily="2" charset="0"/>
              </a:rPr>
              <a:t>La sécularisation politique est-elle un processus irréversible ?</a:t>
            </a:r>
            <a:br>
              <a:rPr lang="fr-FR" dirty="0"/>
            </a:br>
            <a:r>
              <a:rPr lang="fr-FR" b="0" i="0" dirty="0">
                <a:solidFill>
                  <a:srgbClr val="000000"/>
                </a:solidFill>
                <a:effectLst/>
                <a:highlight>
                  <a:srgbClr val="FFFFFF"/>
                </a:highlight>
                <a:latin typeface="Roboto" panose="02000000000000000000" pitchFamily="2" charset="0"/>
              </a:rPr>
              <a:t>Vous vous appuierez sur l'exemple de l'Inde. Vous mettrez en avant le "sécularisme" indien, puis vous interrogerez la manière dont les religions conservent, voire accroissent leur influence politique</a:t>
            </a:r>
            <a:endParaRPr lang="fr-FR" dirty="0"/>
          </a:p>
        </p:txBody>
      </p:sp>
    </p:spTree>
    <p:extLst>
      <p:ext uri="{BB962C8B-B14F-4D97-AF65-F5344CB8AC3E}">
        <p14:creationId xmlns:p14="http://schemas.microsoft.com/office/powerpoint/2010/main" val="313398099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BCF9A4B-8041-F72A-8953-EBA040573A9C}"/>
              </a:ext>
            </a:extLst>
          </p:cNvPr>
          <p:cNvSpPr>
            <a:spLocks noGrp="1"/>
          </p:cNvSpPr>
          <p:nvPr>
            <p:ph type="title"/>
          </p:nvPr>
        </p:nvSpPr>
        <p:spPr/>
        <p:txBody>
          <a:bodyPr/>
          <a:lstStyle/>
          <a:p>
            <a:r>
              <a:rPr lang="fr-FR" dirty="0"/>
              <a:t>Gandhi : quelques ressources</a:t>
            </a:r>
          </a:p>
        </p:txBody>
      </p:sp>
      <p:sp>
        <p:nvSpPr>
          <p:cNvPr id="3" name="Espace réservé du contenu 2">
            <a:extLst>
              <a:ext uri="{FF2B5EF4-FFF2-40B4-BE49-F238E27FC236}">
                <a16:creationId xmlns:a16="http://schemas.microsoft.com/office/drawing/2014/main" id="{38490381-FE53-C44C-4A58-34901EEB65C1}"/>
              </a:ext>
            </a:extLst>
          </p:cNvPr>
          <p:cNvSpPr>
            <a:spLocks noGrp="1"/>
          </p:cNvSpPr>
          <p:nvPr>
            <p:ph idx="1"/>
          </p:nvPr>
        </p:nvSpPr>
        <p:spPr/>
        <p:txBody>
          <a:bodyPr/>
          <a:lstStyle/>
          <a:p>
            <a:pPr marL="0" indent="0">
              <a:buNone/>
            </a:pPr>
            <a:r>
              <a:rPr lang="fr-FR" dirty="0">
                <a:hlinkClick r:id="rId2"/>
              </a:rPr>
              <a:t>Mahatma Gandhi : podcasts et actualités | Radio France</a:t>
            </a:r>
            <a:endParaRPr lang="fr-FR" dirty="0"/>
          </a:p>
          <a:p>
            <a:pPr marL="0" indent="0">
              <a:buNone/>
            </a:pPr>
            <a:r>
              <a:rPr lang="fr-FR" dirty="0">
                <a:hlinkClick r:id="rId3"/>
              </a:rPr>
              <a:t>Gandhi (1869 - 1948) - Une vie au service de la non-violence - Herodote.net</a:t>
            </a:r>
            <a:endParaRPr lang="fr-FR" dirty="0"/>
          </a:p>
          <a:p>
            <a:pPr marL="0" indent="0">
              <a:buNone/>
            </a:pPr>
            <a:r>
              <a:rPr lang="fr-FR" dirty="0">
                <a:hlinkClick r:id="rId4"/>
              </a:rPr>
              <a:t>Delhi, 30 janvier 1948 : l'assassinat de Gandhi | lhistoire.fr</a:t>
            </a:r>
            <a:endParaRPr lang="fr-FR" dirty="0"/>
          </a:p>
          <a:p>
            <a:pPr marL="0" indent="0">
              <a:buNone/>
            </a:pPr>
            <a:r>
              <a:rPr lang="fr-FR" dirty="0"/>
              <a:t>C. </a:t>
            </a:r>
            <a:r>
              <a:rPr lang="fr-FR" dirty="0" err="1"/>
              <a:t>Markowitz</a:t>
            </a:r>
            <a:r>
              <a:rPr lang="fr-FR" dirty="0"/>
              <a:t>, </a:t>
            </a:r>
            <a:r>
              <a:rPr lang="fr-FR" u="sng" dirty="0"/>
              <a:t>Gandhi</a:t>
            </a:r>
            <a:r>
              <a:rPr lang="fr-FR" dirty="0"/>
              <a:t>, Paris, Presses de Sciences Po, 2000</a:t>
            </a:r>
          </a:p>
          <a:p>
            <a:pPr marL="0" indent="0">
              <a:buNone/>
            </a:pPr>
            <a:r>
              <a:rPr lang="fr-FR" dirty="0">
                <a:hlinkClick r:id="rId5"/>
              </a:rPr>
              <a:t>Gandhi - Claude </a:t>
            </a:r>
            <a:r>
              <a:rPr lang="fr-FR" dirty="0" err="1">
                <a:hlinkClick r:id="rId5"/>
              </a:rPr>
              <a:t>Markovits</a:t>
            </a:r>
            <a:r>
              <a:rPr lang="fr-FR" dirty="0">
                <a:hlinkClick r:id="rId5"/>
              </a:rPr>
              <a:t> | Cairn.info</a:t>
            </a:r>
            <a:endParaRPr lang="fr-FR" dirty="0"/>
          </a:p>
          <a:p>
            <a:pPr marL="0" indent="0">
              <a:buNone/>
            </a:pPr>
            <a:endParaRPr lang="fr-FR" dirty="0"/>
          </a:p>
          <a:p>
            <a:endParaRPr lang="fr-FR" dirty="0"/>
          </a:p>
        </p:txBody>
      </p:sp>
    </p:spTree>
    <p:extLst>
      <p:ext uri="{BB962C8B-B14F-4D97-AF65-F5344CB8AC3E}">
        <p14:creationId xmlns:p14="http://schemas.microsoft.com/office/powerpoint/2010/main" val="180570776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6158B70-6A68-47FA-ED97-934814062A6D}"/>
              </a:ext>
            </a:extLst>
          </p:cNvPr>
          <p:cNvSpPr>
            <a:spLocks noGrp="1"/>
          </p:cNvSpPr>
          <p:nvPr>
            <p:ph type="title"/>
          </p:nvPr>
        </p:nvSpPr>
        <p:spPr/>
        <p:txBody>
          <a:bodyPr/>
          <a:lstStyle/>
          <a:p>
            <a:endParaRPr lang="fr-FR"/>
          </a:p>
        </p:txBody>
      </p:sp>
      <p:sp>
        <p:nvSpPr>
          <p:cNvPr id="3" name="Espace réservé du contenu 2">
            <a:extLst>
              <a:ext uri="{FF2B5EF4-FFF2-40B4-BE49-F238E27FC236}">
                <a16:creationId xmlns:a16="http://schemas.microsoft.com/office/drawing/2014/main" id="{7CC76E5B-E31C-99C6-4514-AD78124548A0}"/>
              </a:ext>
            </a:extLst>
          </p:cNvPr>
          <p:cNvSpPr>
            <a:spLocks noGrp="1"/>
          </p:cNvSpPr>
          <p:nvPr>
            <p:ph idx="1"/>
          </p:nvPr>
        </p:nvSpPr>
        <p:spPr/>
        <p:txBody>
          <a:bodyPr/>
          <a:lstStyle/>
          <a:p>
            <a:r>
              <a:rPr lang="fr-FR" sz="2400" b="1" i="0" u="sng" dirty="0">
                <a:solidFill>
                  <a:srgbClr val="000000"/>
                </a:solidFill>
                <a:effectLst/>
                <a:highlight>
                  <a:srgbClr val="FFFFFF"/>
                </a:highlight>
                <a:latin typeface="Roboto" panose="02000000000000000000" pitchFamily="2" charset="0"/>
              </a:rPr>
              <a:t>E3C Spécialité HGGSP (N°03061) - Première 2021-2020</a:t>
            </a:r>
          </a:p>
          <a:p>
            <a:endParaRPr lang="fr-FR" sz="2400" b="1" u="sng" dirty="0">
              <a:solidFill>
                <a:srgbClr val="000000"/>
              </a:solidFill>
              <a:highlight>
                <a:srgbClr val="FFFFFF"/>
              </a:highlight>
              <a:latin typeface="Roboto" panose="02000000000000000000" pitchFamily="2" charset="0"/>
            </a:endParaRPr>
          </a:p>
          <a:p>
            <a:pPr marL="0" indent="0">
              <a:buNone/>
            </a:pPr>
            <a:r>
              <a:rPr lang="fr-FR" sz="2000" b="0" i="0" dirty="0">
                <a:solidFill>
                  <a:srgbClr val="000000"/>
                </a:solidFill>
                <a:effectLst/>
                <a:highlight>
                  <a:srgbClr val="FFFFFF"/>
                </a:highlight>
                <a:latin typeface="Roboto" panose="02000000000000000000" pitchFamily="2" charset="0"/>
              </a:rPr>
              <a:t>Composition :</a:t>
            </a:r>
            <a:br>
              <a:rPr lang="fr-FR" sz="2000" dirty="0"/>
            </a:br>
            <a:r>
              <a:rPr lang="fr-FR" sz="2000" b="0" i="0" dirty="0">
                <a:solidFill>
                  <a:srgbClr val="000000"/>
                </a:solidFill>
                <a:effectLst/>
                <a:highlight>
                  <a:srgbClr val="FFFFFF"/>
                </a:highlight>
                <a:latin typeface="Roboto" panose="02000000000000000000" pitchFamily="2" charset="0"/>
              </a:rPr>
              <a:t>Quelles sont les dimensions géopolitiques de la question religieuse en Inde ?</a:t>
            </a:r>
            <a:br>
              <a:rPr lang="fr-FR" sz="2000" dirty="0"/>
            </a:br>
            <a:r>
              <a:rPr lang="fr-FR" sz="2000" b="0" i="0" dirty="0">
                <a:solidFill>
                  <a:srgbClr val="000000"/>
                </a:solidFill>
                <a:effectLst/>
                <a:highlight>
                  <a:srgbClr val="FFFFFF"/>
                </a:highlight>
                <a:latin typeface="Roboto" panose="02000000000000000000" pitchFamily="2" charset="0"/>
              </a:rPr>
              <a:t>Vous étudierez celles-ci tant au sein de l'Inde (minorités religieuses) que dans ses relations avec le Pakistan.</a:t>
            </a:r>
            <a:endParaRPr lang="fr-FR" sz="2000" i="0" dirty="0">
              <a:solidFill>
                <a:srgbClr val="000000"/>
              </a:solidFill>
              <a:effectLst/>
              <a:highlight>
                <a:srgbClr val="FFFFFF"/>
              </a:highlight>
              <a:latin typeface="Roboto" panose="02000000000000000000" pitchFamily="2" charset="0"/>
            </a:endParaRPr>
          </a:p>
          <a:p>
            <a:endParaRPr lang="fr-FR" dirty="0"/>
          </a:p>
        </p:txBody>
      </p:sp>
    </p:spTree>
    <p:extLst>
      <p:ext uri="{BB962C8B-B14F-4D97-AF65-F5344CB8AC3E}">
        <p14:creationId xmlns:p14="http://schemas.microsoft.com/office/powerpoint/2010/main" val="345959280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06EEBFE-B355-622B-D4C1-3B4B4A07792A}"/>
              </a:ext>
            </a:extLst>
          </p:cNvPr>
          <p:cNvSpPr>
            <a:spLocks noGrp="1"/>
          </p:cNvSpPr>
          <p:nvPr>
            <p:ph type="title"/>
          </p:nvPr>
        </p:nvSpPr>
        <p:spPr/>
        <p:txBody>
          <a:bodyPr/>
          <a:lstStyle/>
          <a:p>
            <a:endParaRPr lang="fr-FR"/>
          </a:p>
        </p:txBody>
      </p:sp>
      <p:sp>
        <p:nvSpPr>
          <p:cNvPr id="3" name="Espace réservé du contenu 2">
            <a:extLst>
              <a:ext uri="{FF2B5EF4-FFF2-40B4-BE49-F238E27FC236}">
                <a16:creationId xmlns:a16="http://schemas.microsoft.com/office/drawing/2014/main" id="{D1F486EA-F76F-5B90-5A8E-CF74F881C21A}"/>
              </a:ext>
            </a:extLst>
          </p:cNvPr>
          <p:cNvSpPr>
            <a:spLocks noGrp="1"/>
          </p:cNvSpPr>
          <p:nvPr>
            <p:ph idx="1"/>
          </p:nvPr>
        </p:nvSpPr>
        <p:spPr/>
        <p:txBody>
          <a:bodyPr/>
          <a:lstStyle/>
          <a:p>
            <a:r>
              <a:rPr lang="fr-FR" sz="2400" b="1" i="0" u="sng" dirty="0">
                <a:solidFill>
                  <a:srgbClr val="000000"/>
                </a:solidFill>
                <a:effectLst/>
                <a:highlight>
                  <a:srgbClr val="FFFFFF"/>
                </a:highlight>
                <a:latin typeface="Roboto" panose="02000000000000000000" pitchFamily="2" charset="0"/>
              </a:rPr>
              <a:t>E3C Spécialité HGGSP (N°03053) - Première 2021-2020</a:t>
            </a:r>
          </a:p>
          <a:p>
            <a:endParaRPr lang="fr-FR" sz="2400" b="1" u="sng" dirty="0">
              <a:solidFill>
                <a:srgbClr val="000000"/>
              </a:solidFill>
              <a:highlight>
                <a:srgbClr val="FFFFFF"/>
              </a:highlight>
              <a:latin typeface="Roboto" panose="02000000000000000000" pitchFamily="2" charset="0"/>
            </a:endParaRPr>
          </a:p>
          <a:p>
            <a:r>
              <a:rPr lang="fr-FR" sz="2000" b="0" i="0" dirty="0">
                <a:solidFill>
                  <a:srgbClr val="000000"/>
                </a:solidFill>
                <a:effectLst/>
                <a:highlight>
                  <a:srgbClr val="FFFFFF"/>
                </a:highlight>
                <a:latin typeface="Roboto" panose="02000000000000000000" pitchFamily="2" charset="0"/>
              </a:rPr>
              <a:t>Composition :</a:t>
            </a:r>
            <a:br>
              <a:rPr lang="fr-FR" sz="2000" dirty="0"/>
            </a:br>
            <a:r>
              <a:rPr lang="fr-FR" sz="2000" b="0" i="0" dirty="0">
                <a:solidFill>
                  <a:srgbClr val="000000"/>
                </a:solidFill>
                <a:effectLst/>
                <a:highlight>
                  <a:srgbClr val="FFFFFF"/>
                </a:highlight>
                <a:latin typeface="Roboto" panose="02000000000000000000" pitchFamily="2" charset="0"/>
              </a:rPr>
              <a:t>Le sécularisme indien peut-il être une réponse adaptée aux tensions d'une société multiconfessionnelle ?</a:t>
            </a:r>
            <a:br>
              <a:rPr lang="fr-FR" sz="2000" dirty="0"/>
            </a:br>
            <a:r>
              <a:rPr lang="fr-FR" sz="2000" b="0" i="0" dirty="0">
                <a:solidFill>
                  <a:srgbClr val="000000"/>
                </a:solidFill>
                <a:effectLst/>
                <a:highlight>
                  <a:srgbClr val="FFFFFF"/>
                </a:highlight>
                <a:latin typeface="Roboto" panose="02000000000000000000" pitchFamily="2" charset="0"/>
              </a:rPr>
              <a:t>Vous présenterez le sécularisme indien, puis indiquerez ses limites et ses remises en cause récentes.</a:t>
            </a:r>
            <a:endParaRPr lang="fr-FR" sz="2000" b="1" i="0" u="sng" dirty="0">
              <a:solidFill>
                <a:srgbClr val="000000"/>
              </a:solidFill>
              <a:effectLst/>
              <a:highlight>
                <a:srgbClr val="FFFFFF"/>
              </a:highlight>
              <a:latin typeface="Roboto" panose="02000000000000000000" pitchFamily="2" charset="0"/>
            </a:endParaRPr>
          </a:p>
          <a:p>
            <a:endParaRPr lang="fr-FR" dirty="0"/>
          </a:p>
        </p:txBody>
      </p:sp>
    </p:spTree>
    <p:extLst>
      <p:ext uri="{BB962C8B-B14F-4D97-AF65-F5344CB8AC3E}">
        <p14:creationId xmlns:p14="http://schemas.microsoft.com/office/powerpoint/2010/main" val="104739711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578D857-7179-EB44-FECD-0A1B9A7068A3}"/>
              </a:ext>
            </a:extLst>
          </p:cNvPr>
          <p:cNvSpPr>
            <a:spLocks noGrp="1"/>
          </p:cNvSpPr>
          <p:nvPr>
            <p:ph type="title"/>
          </p:nvPr>
        </p:nvSpPr>
        <p:spPr/>
        <p:txBody>
          <a:bodyPr/>
          <a:lstStyle/>
          <a:p>
            <a:r>
              <a:rPr lang="fr-FR" dirty="0"/>
              <a:t>Inde : quelques ressources</a:t>
            </a:r>
          </a:p>
        </p:txBody>
      </p:sp>
      <p:sp>
        <p:nvSpPr>
          <p:cNvPr id="3" name="Espace réservé du contenu 2">
            <a:extLst>
              <a:ext uri="{FF2B5EF4-FFF2-40B4-BE49-F238E27FC236}">
                <a16:creationId xmlns:a16="http://schemas.microsoft.com/office/drawing/2014/main" id="{AC343C03-CDB2-58B8-D7F5-0EE1D37B2290}"/>
              </a:ext>
            </a:extLst>
          </p:cNvPr>
          <p:cNvSpPr>
            <a:spLocks noGrp="1"/>
          </p:cNvSpPr>
          <p:nvPr>
            <p:ph idx="1"/>
          </p:nvPr>
        </p:nvSpPr>
        <p:spPr/>
        <p:txBody>
          <a:bodyPr>
            <a:normAutofit fontScale="70000" lnSpcReduction="20000"/>
          </a:bodyPr>
          <a:lstStyle/>
          <a:p>
            <a:r>
              <a:rPr lang="fr-FR" dirty="0">
                <a:hlinkClick r:id="rId2"/>
              </a:rPr>
              <a:t>Indépendance de l'Inde | lhistoire.fr</a:t>
            </a:r>
            <a:endParaRPr lang="fr-FR" dirty="0"/>
          </a:p>
          <a:p>
            <a:r>
              <a:rPr lang="fr-FR" dirty="0"/>
              <a:t>Paul Paumier, « Religions, société, politique en Inde : </a:t>
            </a:r>
            <a:r>
              <a:rPr lang="fr-FR" dirty="0" err="1"/>
              <a:t>secularism</a:t>
            </a:r>
            <a:r>
              <a:rPr lang="fr-FR" dirty="0"/>
              <a:t> ou la laïcité à l’indienne », dans le cadre du Séminaire de l’Association des Jeunes Études Indiennes (AJEI) (Université de Rouen, jeudi 18 novembre 2004</a:t>
            </a:r>
          </a:p>
          <a:p>
            <a:r>
              <a:rPr lang="fr-FR" dirty="0"/>
              <a:t>Religions et géopolitique: le cas de l’Inde. Entretien avec Jean-Luc Racine », Hérodote, 2002-2003, n°106, p.26</a:t>
            </a:r>
          </a:p>
          <a:p>
            <a:r>
              <a:rPr lang="fr-FR" dirty="0"/>
              <a:t>« Les mondes de l’Inde », L’Histoire, n°437, juillet-août 2017 </a:t>
            </a:r>
          </a:p>
          <a:p>
            <a:r>
              <a:rPr lang="fr-FR" dirty="0"/>
              <a:t>« Géopolitique de l’Inde », Hérodote, n° 173, 2e trimestre 2019</a:t>
            </a:r>
          </a:p>
          <a:p>
            <a:r>
              <a:rPr lang="fr-FR" dirty="0">
                <a:hlinkClick r:id="rId3"/>
              </a:rPr>
              <a:t>L'Union indienne : chronologie de 1947 à nos jours — </a:t>
            </a:r>
            <a:r>
              <a:rPr lang="fr-FR" dirty="0" err="1">
                <a:hlinkClick r:id="rId3"/>
              </a:rPr>
              <a:t>Géoconfluences</a:t>
            </a:r>
            <a:r>
              <a:rPr lang="fr-FR" dirty="0">
                <a:hlinkClick r:id="rId3"/>
              </a:rPr>
              <a:t> (ens-lyon.fr)</a:t>
            </a:r>
            <a:endParaRPr lang="fr-FR" dirty="0"/>
          </a:p>
          <a:p>
            <a:r>
              <a:rPr lang="fr-FR" dirty="0">
                <a:hlinkClick r:id="rId4"/>
              </a:rPr>
              <a:t>L’Inde, une démocratie en (</a:t>
            </a:r>
            <a:r>
              <a:rPr lang="fr-FR" dirty="0" err="1">
                <a:hlinkClick r:id="rId4"/>
              </a:rPr>
              <a:t>dys</a:t>
            </a:r>
            <a:r>
              <a:rPr lang="fr-FR" dirty="0">
                <a:hlinkClick r:id="rId4"/>
              </a:rPr>
              <a:t>)fonctionnement — </a:t>
            </a:r>
            <a:r>
              <a:rPr lang="fr-FR" dirty="0" err="1">
                <a:hlinkClick r:id="rId4"/>
              </a:rPr>
              <a:t>Géoconfluences</a:t>
            </a:r>
            <a:r>
              <a:rPr lang="fr-FR" dirty="0">
                <a:hlinkClick r:id="rId4"/>
              </a:rPr>
              <a:t> (ens-lyon.fr)</a:t>
            </a:r>
            <a:endParaRPr lang="fr-FR" dirty="0"/>
          </a:p>
          <a:p>
            <a:r>
              <a:rPr lang="fr-FR" dirty="0">
                <a:hlinkClick r:id="rId5"/>
              </a:rPr>
              <a:t>La régression démocratique de l’Inde (lemonde.fr)</a:t>
            </a:r>
            <a:endParaRPr lang="fr-FR" dirty="0"/>
          </a:p>
          <a:p>
            <a:r>
              <a:rPr lang="fr-FR" dirty="0">
                <a:hlinkClick r:id="rId6"/>
              </a:rPr>
              <a:t>L'Inde, première démocratie du monde ? - Regarder le documentaire complet | ARTE</a:t>
            </a:r>
            <a:endParaRPr lang="fr-FR" dirty="0"/>
          </a:p>
          <a:p>
            <a:r>
              <a:rPr lang="fr-FR" dirty="0">
                <a:hlinkClick r:id="rId7"/>
              </a:rPr>
              <a:t>L’Inde : de la « démocratie ethnique » a la realpolitik | Conflits : Revue de Géopolitique (revueconflits.com)</a:t>
            </a:r>
            <a:endParaRPr lang="fr-FR" dirty="0"/>
          </a:p>
          <a:p>
            <a:endParaRPr lang="fr-FR" dirty="0"/>
          </a:p>
        </p:txBody>
      </p:sp>
    </p:spTree>
    <p:extLst>
      <p:ext uri="{BB962C8B-B14F-4D97-AF65-F5344CB8AC3E}">
        <p14:creationId xmlns:p14="http://schemas.microsoft.com/office/powerpoint/2010/main" val="243282819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F2E1101-C607-715C-D27D-FF002FA44AEE}"/>
              </a:ext>
            </a:extLst>
          </p:cNvPr>
          <p:cNvSpPr>
            <a:spLocks noGrp="1"/>
          </p:cNvSpPr>
          <p:nvPr>
            <p:ph type="title"/>
          </p:nvPr>
        </p:nvSpPr>
        <p:spPr/>
        <p:txBody>
          <a:bodyPr/>
          <a:lstStyle/>
          <a:p>
            <a:pPr algn="ctr"/>
            <a:r>
              <a:rPr lang="fr-FR" dirty="0"/>
              <a:t>Lycée – 1HGGSP</a:t>
            </a:r>
          </a:p>
        </p:txBody>
      </p:sp>
      <p:sp>
        <p:nvSpPr>
          <p:cNvPr id="3" name="Espace réservé du contenu 2">
            <a:extLst>
              <a:ext uri="{FF2B5EF4-FFF2-40B4-BE49-F238E27FC236}">
                <a16:creationId xmlns:a16="http://schemas.microsoft.com/office/drawing/2014/main" id="{44C1E005-0B07-EB8D-9E85-C552A4828540}"/>
              </a:ext>
            </a:extLst>
          </p:cNvPr>
          <p:cNvSpPr>
            <a:spLocks noGrp="1"/>
          </p:cNvSpPr>
          <p:nvPr>
            <p:ph idx="1"/>
          </p:nvPr>
        </p:nvSpPr>
        <p:spPr/>
        <p:txBody>
          <a:bodyPr/>
          <a:lstStyle/>
          <a:p>
            <a:endParaRPr lang="fr-FR"/>
          </a:p>
        </p:txBody>
      </p:sp>
    </p:spTree>
    <p:extLst>
      <p:ext uri="{BB962C8B-B14F-4D97-AF65-F5344CB8AC3E}">
        <p14:creationId xmlns:p14="http://schemas.microsoft.com/office/powerpoint/2010/main" val="257019462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E2D1DE5-D665-9EEA-4E62-BEC7636597CC}"/>
              </a:ext>
            </a:extLst>
          </p:cNvPr>
          <p:cNvSpPr>
            <a:spLocks noGrp="1"/>
          </p:cNvSpPr>
          <p:nvPr>
            <p:ph type="title"/>
          </p:nvPr>
        </p:nvSpPr>
        <p:spPr>
          <a:xfrm>
            <a:off x="8204200" y="365125"/>
            <a:ext cx="3149600" cy="2695575"/>
          </a:xfrm>
        </p:spPr>
        <p:txBody>
          <a:bodyPr>
            <a:normAutofit/>
          </a:bodyPr>
          <a:lstStyle/>
          <a:p>
            <a:r>
              <a:rPr lang="fr-FR" sz="2000" b="1" u="sng" dirty="0"/>
              <a:t>Ressources pour la classe :</a:t>
            </a:r>
            <a:br>
              <a:rPr lang="fr-FR" sz="2000" b="1" u="sng" dirty="0"/>
            </a:br>
            <a:r>
              <a:rPr lang="fr-FR" sz="1050" dirty="0">
                <a:hlinkClick r:id="rId2"/>
              </a:rPr>
              <a:t>Programmes et ressources en histoire-géographie, géopolitique et sciences politiques - voie G | </a:t>
            </a:r>
            <a:r>
              <a:rPr lang="fr-FR" sz="1050" dirty="0" err="1">
                <a:hlinkClick r:id="rId2"/>
              </a:rPr>
              <a:t>éduscol</a:t>
            </a:r>
            <a:r>
              <a:rPr lang="fr-FR" sz="1050" dirty="0">
                <a:hlinkClick r:id="rId2"/>
              </a:rPr>
              <a:t> | Ministère de l'Education Nationale et de la Jeunesse | Direction générale de l'enseignement scolaire</a:t>
            </a:r>
            <a:endParaRPr lang="fr-FR" sz="2400" b="1" u="sng" dirty="0"/>
          </a:p>
        </p:txBody>
      </p:sp>
      <p:sp>
        <p:nvSpPr>
          <p:cNvPr id="3" name="Espace réservé du contenu 2">
            <a:extLst>
              <a:ext uri="{FF2B5EF4-FFF2-40B4-BE49-F238E27FC236}">
                <a16:creationId xmlns:a16="http://schemas.microsoft.com/office/drawing/2014/main" id="{2A9BC508-2591-AB68-FEC2-3B704518F953}"/>
              </a:ext>
            </a:extLst>
          </p:cNvPr>
          <p:cNvSpPr>
            <a:spLocks noGrp="1"/>
          </p:cNvSpPr>
          <p:nvPr>
            <p:ph idx="1"/>
          </p:nvPr>
        </p:nvSpPr>
        <p:spPr>
          <a:xfrm>
            <a:off x="838200" y="4952999"/>
            <a:ext cx="10515600" cy="1223963"/>
          </a:xfrm>
        </p:spPr>
        <p:txBody>
          <a:bodyPr/>
          <a:lstStyle/>
          <a:p>
            <a:endParaRPr lang="fr-FR" dirty="0"/>
          </a:p>
        </p:txBody>
      </p:sp>
      <p:pic>
        <p:nvPicPr>
          <p:cNvPr id="5" name="Image 4">
            <a:extLst>
              <a:ext uri="{FF2B5EF4-FFF2-40B4-BE49-F238E27FC236}">
                <a16:creationId xmlns:a16="http://schemas.microsoft.com/office/drawing/2014/main" id="{DC664400-CAD4-97D5-AEB1-6D8D2F2B0D1C}"/>
              </a:ext>
            </a:extLst>
          </p:cNvPr>
          <p:cNvPicPr>
            <a:picLocks noChangeAspect="1"/>
          </p:cNvPicPr>
          <p:nvPr/>
        </p:nvPicPr>
        <p:blipFill>
          <a:blip r:embed="rId3"/>
          <a:stretch>
            <a:fillRect/>
          </a:stretch>
        </p:blipFill>
        <p:spPr>
          <a:xfrm>
            <a:off x="914400" y="114300"/>
            <a:ext cx="6722854" cy="6743700"/>
          </a:xfrm>
          <a:prstGeom prst="rect">
            <a:avLst/>
          </a:prstGeom>
        </p:spPr>
      </p:pic>
    </p:spTree>
    <p:extLst>
      <p:ext uri="{BB962C8B-B14F-4D97-AF65-F5344CB8AC3E}">
        <p14:creationId xmlns:p14="http://schemas.microsoft.com/office/powerpoint/2010/main" val="364668401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99B61FD-5632-4EF6-7083-504A793DA055}"/>
              </a:ext>
            </a:extLst>
          </p:cNvPr>
          <p:cNvSpPr>
            <a:spLocks noGrp="1"/>
          </p:cNvSpPr>
          <p:nvPr>
            <p:ph type="title"/>
          </p:nvPr>
        </p:nvSpPr>
        <p:spPr/>
        <p:txBody>
          <a:bodyPr/>
          <a:lstStyle/>
          <a:p>
            <a:endParaRPr lang="fr-FR"/>
          </a:p>
        </p:txBody>
      </p:sp>
      <p:sp>
        <p:nvSpPr>
          <p:cNvPr id="3" name="Espace réservé du contenu 2">
            <a:extLst>
              <a:ext uri="{FF2B5EF4-FFF2-40B4-BE49-F238E27FC236}">
                <a16:creationId xmlns:a16="http://schemas.microsoft.com/office/drawing/2014/main" id="{66398F2F-449D-88A4-209D-C0051D6CFB08}"/>
              </a:ext>
            </a:extLst>
          </p:cNvPr>
          <p:cNvSpPr>
            <a:spLocks noGrp="1"/>
          </p:cNvSpPr>
          <p:nvPr>
            <p:ph idx="1"/>
          </p:nvPr>
        </p:nvSpPr>
        <p:spPr/>
        <p:txBody>
          <a:bodyPr/>
          <a:lstStyle/>
          <a:p>
            <a:endParaRPr lang="fr-FR" dirty="0"/>
          </a:p>
        </p:txBody>
      </p:sp>
      <p:pic>
        <p:nvPicPr>
          <p:cNvPr id="5" name="Image 4">
            <a:extLst>
              <a:ext uri="{FF2B5EF4-FFF2-40B4-BE49-F238E27FC236}">
                <a16:creationId xmlns:a16="http://schemas.microsoft.com/office/drawing/2014/main" id="{CBAE4D63-AA1C-AF6A-346D-39F179C1A970}"/>
              </a:ext>
            </a:extLst>
          </p:cNvPr>
          <p:cNvPicPr>
            <a:picLocks noChangeAspect="1"/>
          </p:cNvPicPr>
          <p:nvPr/>
        </p:nvPicPr>
        <p:blipFill>
          <a:blip r:embed="rId2"/>
          <a:stretch>
            <a:fillRect/>
          </a:stretch>
        </p:blipFill>
        <p:spPr>
          <a:xfrm>
            <a:off x="838200" y="1074510"/>
            <a:ext cx="10757335" cy="1502229"/>
          </a:xfrm>
          <a:prstGeom prst="rect">
            <a:avLst/>
          </a:prstGeom>
        </p:spPr>
      </p:pic>
      <p:pic>
        <p:nvPicPr>
          <p:cNvPr id="7" name="Image 6">
            <a:extLst>
              <a:ext uri="{FF2B5EF4-FFF2-40B4-BE49-F238E27FC236}">
                <a16:creationId xmlns:a16="http://schemas.microsoft.com/office/drawing/2014/main" id="{274847F1-EBA1-551E-3134-145EBE2C93FC}"/>
              </a:ext>
            </a:extLst>
          </p:cNvPr>
          <p:cNvPicPr>
            <a:picLocks noChangeAspect="1"/>
          </p:cNvPicPr>
          <p:nvPr/>
        </p:nvPicPr>
        <p:blipFill>
          <a:blip r:embed="rId3"/>
          <a:stretch>
            <a:fillRect/>
          </a:stretch>
        </p:blipFill>
        <p:spPr>
          <a:xfrm>
            <a:off x="1204347" y="2720783"/>
            <a:ext cx="9139719" cy="1717336"/>
          </a:xfrm>
          <a:prstGeom prst="rect">
            <a:avLst/>
          </a:prstGeom>
        </p:spPr>
      </p:pic>
      <p:pic>
        <p:nvPicPr>
          <p:cNvPr id="9" name="Image 8">
            <a:extLst>
              <a:ext uri="{FF2B5EF4-FFF2-40B4-BE49-F238E27FC236}">
                <a16:creationId xmlns:a16="http://schemas.microsoft.com/office/drawing/2014/main" id="{8D9F313E-DB34-EF8A-9269-B4A91161B2EF}"/>
              </a:ext>
            </a:extLst>
          </p:cNvPr>
          <p:cNvPicPr>
            <a:picLocks noChangeAspect="1"/>
          </p:cNvPicPr>
          <p:nvPr/>
        </p:nvPicPr>
        <p:blipFill>
          <a:blip r:embed="rId4"/>
          <a:stretch>
            <a:fillRect/>
          </a:stretch>
        </p:blipFill>
        <p:spPr>
          <a:xfrm>
            <a:off x="1204346" y="4573056"/>
            <a:ext cx="9017340" cy="1738844"/>
          </a:xfrm>
          <a:prstGeom prst="rect">
            <a:avLst/>
          </a:prstGeom>
        </p:spPr>
      </p:pic>
    </p:spTree>
    <p:extLst>
      <p:ext uri="{BB962C8B-B14F-4D97-AF65-F5344CB8AC3E}">
        <p14:creationId xmlns:p14="http://schemas.microsoft.com/office/powerpoint/2010/main" val="802076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DA313DF-5D09-461C-6BBB-05E7F06FEFFD}"/>
              </a:ext>
            </a:extLst>
          </p:cNvPr>
          <p:cNvSpPr>
            <a:spLocks noGrp="1"/>
          </p:cNvSpPr>
          <p:nvPr>
            <p:ph type="title"/>
          </p:nvPr>
        </p:nvSpPr>
        <p:spPr>
          <a:xfrm>
            <a:off x="419100" y="365125"/>
            <a:ext cx="10934700" cy="2085975"/>
          </a:xfrm>
        </p:spPr>
        <p:txBody>
          <a:bodyPr>
            <a:normAutofit fontScale="90000"/>
          </a:bodyPr>
          <a:lstStyle/>
          <a:p>
            <a:br>
              <a:rPr lang="fr-FR" dirty="0"/>
            </a:br>
            <a:r>
              <a:rPr lang="fr-FR" b="1" u="sng" dirty="0"/>
              <a:t>Objet de travail conclusif : État et religions en Inde</a:t>
            </a:r>
            <a:br>
              <a:rPr lang="fr-FR" b="1" u="sng" dirty="0"/>
            </a:br>
            <a:br>
              <a:rPr lang="fr-FR" dirty="0"/>
            </a:br>
            <a:r>
              <a:rPr lang="fr-FR" u="sng" dirty="0"/>
              <a:t>Jalon A. État et religions : « sécularisme » et dimension politique de la religion</a:t>
            </a:r>
          </a:p>
        </p:txBody>
      </p:sp>
      <p:sp>
        <p:nvSpPr>
          <p:cNvPr id="3" name="Espace réservé du contenu 2">
            <a:extLst>
              <a:ext uri="{FF2B5EF4-FFF2-40B4-BE49-F238E27FC236}">
                <a16:creationId xmlns:a16="http://schemas.microsoft.com/office/drawing/2014/main" id="{A90BFCEB-4468-C872-E5B0-624EC608116B}"/>
              </a:ext>
            </a:extLst>
          </p:cNvPr>
          <p:cNvSpPr>
            <a:spLocks noGrp="1"/>
          </p:cNvSpPr>
          <p:nvPr>
            <p:ph idx="1"/>
          </p:nvPr>
        </p:nvSpPr>
        <p:spPr>
          <a:xfrm>
            <a:off x="990600" y="3429000"/>
            <a:ext cx="10515600" cy="2849563"/>
          </a:xfrm>
        </p:spPr>
        <p:txBody>
          <a:bodyPr>
            <a:normAutofit/>
          </a:bodyPr>
          <a:lstStyle/>
          <a:p>
            <a:pPr marL="0" indent="0">
              <a:buNone/>
            </a:pPr>
            <a:r>
              <a:rPr lang="fr-FR" dirty="0">
                <a:solidFill>
                  <a:srgbClr val="FF0000"/>
                </a:solidFill>
              </a:rPr>
              <a:t>Le sécularisme est l’attitude officielle de l‘État indien censé reconnaître toutes les religions et les traiter sur un pied d’égalité</a:t>
            </a:r>
          </a:p>
          <a:p>
            <a:pPr marL="0" indent="0">
              <a:buNone/>
            </a:pPr>
            <a:endParaRPr lang="fr-FR" dirty="0">
              <a:solidFill>
                <a:srgbClr val="FF0000"/>
              </a:solidFill>
            </a:endParaRPr>
          </a:p>
          <a:p>
            <a:pPr marL="0" indent="0">
              <a:buNone/>
            </a:pPr>
            <a:endParaRPr lang="fr-FR" dirty="0"/>
          </a:p>
        </p:txBody>
      </p:sp>
    </p:spTree>
    <p:extLst>
      <p:ext uri="{BB962C8B-B14F-4D97-AF65-F5344CB8AC3E}">
        <p14:creationId xmlns:p14="http://schemas.microsoft.com/office/powerpoint/2010/main" val="366143134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FB1FA97-FBA4-9C23-A19F-5B24459A6521}"/>
              </a:ext>
            </a:extLst>
          </p:cNvPr>
          <p:cNvSpPr>
            <a:spLocks noGrp="1"/>
          </p:cNvSpPr>
          <p:nvPr>
            <p:ph type="title"/>
          </p:nvPr>
        </p:nvSpPr>
        <p:spPr>
          <a:xfrm>
            <a:off x="838200" y="365125"/>
            <a:ext cx="10515600" cy="3228975"/>
          </a:xfrm>
        </p:spPr>
        <p:txBody>
          <a:bodyPr>
            <a:normAutofit fontScale="90000"/>
          </a:bodyPr>
          <a:lstStyle/>
          <a:p>
            <a:r>
              <a:rPr lang="fr-FR" dirty="0"/>
              <a:t>Comment la façon de concevoir les rapports entre l’autorité politique et les religions en Inde a-t-elle débouché sur deux conceptions différentes de la nation indienne et deux systèmes politiques et idéologiques rivaux ?</a:t>
            </a:r>
            <a:br>
              <a:rPr lang="fr-FR" dirty="0"/>
            </a:br>
            <a:endParaRPr lang="fr-FR" dirty="0"/>
          </a:p>
        </p:txBody>
      </p:sp>
      <p:sp>
        <p:nvSpPr>
          <p:cNvPr id="3" name="Espace réservé du contenu 2">
            <a:extLst>
              <a:ext uri="{FF2B5EF4-FFF2-40B4-BE49-F238E27FC236}">
                <a16:creationId xmlns:a16="http://schemas.microsoft.com/office/drawing/2014/main" id="{1BD6A8D5-DD79-4516-EC0E-DFE94D79FF53}"/>
              </a:ext>
            </a:extLst>
          </p:cNvPr>
          <p:cNvSpPr>
            <a:spLocks noGrp="1"/>
          </p:cNvSpPr>
          <p:nvPr>
            <p:ph idx="1"/>
          </p:nvPr>
        </p:nvSpPr>
        <p:spPr>
          <a:xfrm>
            <a:off x="838200" y="3797299"/>
            <a:ext cx="10515600" cy="2379663"/>
          </a:xfrm>
        </p:spPr>
        <p:txBody>
          <a:bodyPr>
            <a:normAutofit fontScale="85000" lnSpcReduction="10000"/>
          </a:bodyPr>
          <a:lstStyle/>
          <a:p>
            <a:pPr marL="0" indent="0">
              <a:buNone/>
            </a:pPr>
            <a:r>
              <a:rPr lang="fr-FR" dirty="0"/>
              <a:t>1/Une tradition du multiculturalisme et de tolérance religieuse. Sécularisme visant à établir un modèle social basé sur la laïcité et l’égalité entre la majorité et les minorités confessionnelles. (Gandhi, Nehru, Parti du Congrès)</a:t>
            </a:r>
          </a:p>
          <a:p>
            <a:pPr marL="0" indent="0">
              <a:buNone/>
            </a:pPr>
            <a:r>
              <a:rPr lang="fr-FR" dirty="0"/>
              <a:t>2/Le nationalisme hindou : la religion majoritaire en Inde permet de définir une identité culturelle et même civilisationnelle définissant la spécificité de la nation indienne et son unité : c’est l’</a:t>
            </a:r>
            <a:r>
              <a:rPr lang="fr-FR" dirty="0" err="1"/>
              <a:t>hindouité</a:t>
            </a:r>
            <a:r>
              <a:rPr lang="fr-FR" dirty="0"/>
              <a:t>. (Narendra Modi, BJP)</a:t>
            </a:r>
          </a:p>
        </p:txBody>
      </p:sp>
    </p:spTree>
    <p:extLst>
      <p:ext uri="{BB962C8B-B14F-4D97-AF65-F5344CB8AC3E}">
        <p14:creationId xmlns:p14="http://schemas.microsoft.com/office/powerpoint/2010/main" val="249994905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276A238-1181-3688-C300-4FAB1FA2F835}"/>
              </a:ext>
            </a:extLst>
          </p:cNvPr>
          <p:cNvSpPr>
            <a:spLocks noGrp="1"/>
          </p:cNvSpPr>
          <p:nvPr>
            <p:ph type="title"/>
          </p:nvPr>
        </p:nvSpPr>
        <p:spPr>
          <a:xfrm>
            <a:off x="838200" y="365125"/>
            <a:ext cx="10515600" cy="1460500"/>
          </a:xfrm>
        </p:spPr>
        <p:txBody>
          <a:bodyPr>
            <a:normAutofit fontScale="90000"/>
          </a:bodyPr>
          <a:lstStyle/>
          <a:p>
            <a:r>
              <a:rPr lang="fr-FR" b="1" u="sng" dirty="0"/>
              <a:t>1/Gandhi : l’unité dans la diversité </a:t>
            </a:r>
            <a:br>
              <a:rPr lang="fr-FR" b="1" u="sng" dirty="0"/>
            </a:br>
            <a:r>
              <a:rPr lang="fr-FR" u="sng" dirty="0"/>
              <a:t>(</a:t>
            </a:r>
            <a:r>
              <a:rPr lang="fr-FR" dirty="0"/>
              <a:t>sécularisme visant à établir un modèle social basé sur la « laïcité » et l’égalité)</a:t>
            </a:r>
            <a:endParaRPr lang="fr-FR" b="1" u="sng" dirty="0"/>
          </a:p>
        </p:txBody>
      </p:sp>
      <p:sp>
        <p:nvSpPr>
          <p:cNvPr id="3" name="Espace réservé du contenu 2">
            <a:extLst>
              <a:ext uri="{FF2B5EF4-FFF2-40B4-BE49-F238E27FC236}">
                <a16:creationId xmlns:a16="http://schemas.microsoft.com/office/drawing/2014/main" id="{8AC0A30C-F331-D60A-9FA2-B0FD36388524}"/>
              </a:ext>
            </a:extLst>
          </p:cNvPr>
          <p:cNvSpPr>
            <a:spLocks noGrp="1"/>
          </p:cNvSpPr>
          <p:nvPr>
            <p:ph idx="1"/>
          </p:nvPr>
        </p:nvSpPr>
        <p:spPr>
          <a:xfrm>
            <a:off x="838200" y="2374899"/>
            <a:ext cx="10515600" cy="3802063"/>
          </a:xfrm>
        </p:spPr>
        <p:txBody>
          <a:bodyPr>
            <a:normAutofit fontScale="92500" lnSpcReduction="10000"/>
          </a:bodyPr>
          <a:lstStyle/>
          <a:p>
            <a:pPr marL="0" indent="0">
              <a:buNone/>
            </a:pPr>
            <a:r>
              <a:rPr lang="fr-FR" i="1" u="sng" dirty="0"/>
              <a:t>Parcours guidé</a:t>
            </a:r>
          </a:p>
          <a:p>
            <a:pPr marL="0" indent="0">
              <a:buNone/>
            </a:pPr>
            <a:r>
              <a:rPr lang="fr-FR" i="1" dirty="0"/>
              <a:t>1.Présentez Gandhi et sa philosophie.</a:t>
            </a:r>
          </a:p>
          <a:p>
            <a:pPr marL="0" indent="0">
              <a:buNone/>
            </a:pPr>
            <a:r>
              <a:rPr lang="fr-FR" i="1" dirty="0"/>
              <a:t>2.Quelles mesures politiques témoignent de l'influence de son discours ?</a:t>
            </a:r>
          </a:p>
          <a:p>
            <a:pPr marL="0" indent="0">
              <a:buNone/>
            </a:pPr>
            <a:r>
              <a:rPr lang="fr-FR" i="1" dirty="0"/>
              <a:t>3.Quelles sont les limites à l'application de son discours ?</a:t>
            </a:r>
          </a:p>
          <a:p>
            <a:pPr marL="0" indent="0">
              <a:buNone/>
            </a:pPr>
            <a:r>
              <a:rPr lang="fr-FR" i="1" dirty="0"/>
              <a:t>4.Comment s’organise la création des nouveaux Etats souverains ?</a:t>
            </a:r>
          </a:p>
          <a:p>
            <a:pPr marL="0" indent="0">
              <a:buNone/>
            </a:pPr>
            <a:r>
              <a:rPr lang="fr-FR" b="1" u="sng" dirty="0"/>
              <a:t>Synthèse </a:t>
            </a:r>
            <a:r>
              <a:rPr lang="fr-FR" b="1" dirty="0"/>
              <a:t>: proposez une infographie qui présente Gandhi, ses actions et son discours en faveur de la création d’un Etat indépendant, multiculturel et tolérant.</a:t>
            </a:r>
            <a:endParaRPr lang="fr-FR" dirty="0"/>
          </a:p>
          <a:p>
            <a:pPr marL="0" indent="0">
              <a:buNone/>
            </a:pPr>
            <a:endParaRPr lang="fr-FR" dirty="0"/>
          </a:p>
        </p:txBody>
      </p:sp>
    </p:spTree>
    <p:extLst>
      <p:ext uri="{BB962C8B-B14F-4D97-AF65-F5344CB8AC3E}">
        <p14:creationId xmlns:p14="http://schemas.microsoft.com/office/powerpoint/2010/main" val="1671304886"/>
      </p:ext>
    </p:extLst>
  </p:cSld>
  <p:clrMapOvr>
    <a:masterClrMapping/>
  </p:clrMapOvr>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513</TotalTime>
  <Words>1453</Words>
  <Application>Microsoft Office PowerPoint</Application>
  <PresentationFormat>Grand écran</PresentationFormat>
  <Paragraphs>65</Paragraphs>
  <Slides>21</Slides>
  <Notes>0</Notes>
  <HiddenSlides>0</HiddenSlides>
  <MMClips>0</MMClips>
  <ScaleCrop>false</ScaleCrop>
  <HeadingPairs>
    <vt:vector size="6" baseType="variant">
      <vt:variant>
        <vt:lpstr>Polices utilisées</vt:lpstr>
      </vt:variant>
      <vt:variant>
        <vt:i4>6</vt:i4>
      </vt:variant>
      <vt:variant>
        <vt:lpstr>Thème</vt:lpstr>
      </vt:variant>
      <vt:variant>
        <vt:i4>1</vt:i4>
      </vt:variant>
      <vt:variant>
        <vt:lpstr>Titres des diapositives</vt:lpstr>
      </vt:variant>
      <vt:variant>
        <vt:i4>21</vt:i4>
      </vt:variant>
    </vt:vector>
  </HeadingPairs>
  <TitlesOfParts>
    <vt:vector size="28" baseType="lpstr">
      <vt:lpstr>Aptos</vt:lpstr>
      <vt:lpstr>Aptos Display</vt:lpstr>
      <vt:lpstr>Arial</vt:lpstr>
      <vt:lpstr>Calibri</vt:lpstr>
      <vt:lpstr>OpenSansRegular</vt:lpstr>
      <vt:lpstr>Roboto</vt:lpstr>
      <vt:lpstr>Thème Office</vt:lpstr>
      <vt:lpstr> Utiliser un acteur : Gandhi</vt:lpstr>
      <vt:lpstr>Gandhi : quelques ressources</vt:lpstr>
      <vt:lpstr>Inde : quelques ressources</vt:lpstr>
      <vt:lpstr>Lycée – 1HGGSP</vt:lpstr>
      <vt:lpstr>Ressources pour la classe : Programmes et ressources en histoire-géographie, géopolitique et sciences politiques - voie G | éduscol | Ministère de l'Education Nationale et de la Jeunesse | Direction générale de l'enseignement scolaire</vt:lpstr>
      <vt:lpstr>Présentation PowerPoint</vt:lpstr>
      <vt:lpstr> Objet de travail conclusif : État et religions en Inde  Jalon A. État et religions : « sécularisme » et dimension politique de la religion</vt:lpstr>
      <vt:lpstr>Comment la façon de concevoir les rapports entre l’autorité politique et les religions en Inde a-t-elle débouché sur deux conceptions différentes de la nation indienne et deux systèmes politiques et idéologiques rivaux ? </vt:lpstr>
      <vt:lpstr>1/Gandhi : l’unité dans la diversité  (sécularisme visant à établir un modèle social basé sur la « laïcité » et l’égalité)</vt:lpstr>
      <vt:lpstr>Présentation PowerPoint</vt:lpstr>
      <vt:lpstr>Doc 2. La tolérance religieuse Delhi, 30 janvier 1948 : l'assassinat de Gandhi, Christophe Jaffrelot, L’Histoire, n° 216, décembre 1997</vt:lpstr>
      <vt:lpstr>Doc 3. Le contexte de l’élaboration de la Constitution (1950) JAFFRELOT, Christophe. « L’Inde des années Nehru : « la plus grande démocratie du monde » et « le système congressiste », dans L’Inde contemporaine de 1950 à nos jours,Paris, Fayard, 1996.   </vt:lpstr>
      <vt:lpstr>Doc 4. La Constitution indienne (26 janvier 1950) Paul Paumier. Religions, société, politique en Inde : “ secularism ” ou la “ laïcité à l’indienne ”. Séminaire de l’Association des Jeunes Etudes Indiennes (AJEI), AJEI, Nov 2004, Mont-Saint-Aignan, France. ffhal-01705422</vt:lpstr>
      <vt:lpstr>Doc 5 : un long apprentissage colonial La démocratie indienne est-elle représentative ? — Géoconfluences (ens-lyon.fr)</vt:lpstr>
      <vt:lpstr>Doc 6. La partition de l’Inde et du Pakistan  1947 : indépendance de L'Inde et du Pakistan | lhistoire.fr</vt:lpstr>
      <vt:lpstr>Vocabulaire</vt:lpstr>
      <vt:lpstr>Journée internationale de la non-violence | Nations Unies</vt:lpstr>
      <vt:lpstr>Evaluations possibles</vt:lpstr>
      <vt:lpstr>Présentation PowerPoint</vt:lpstr>
      <vt:lpstr>Présentation PowerPoint</vt:lpstr>
      <vt:lpstr>Présentation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Utiliser un acteur : Gandhi</dc:title>
  <dc:creator>gratianne zucca</dc:creator>
  <cp:lastModifiedBy>gratianne zucca</cp:lastModifiedBy>
  <cp:revision>15</cp:revision>
  <dcterms:created xsi:type="dcterms:W3CDTF">2024-04-07T07:09:09Z</dcterms:created>
  <dcterms:modified xsi:type="dcterms:W3CDTF">2024-04-23T05:55:08Z</dcterms:modified>
</cp:coreProperties>
</file>