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Lst>
  <p:notesMasterIdLst>
    <p:notesMasterId r:id="rId26"/>
  </p:notesMasterIdLst>
  <p:sldIdLst>
    <p:sldId id="256" r:id="rId4"/>
    <p:sldId id="275" r:id="rId5"/>
    <p:sldId id="277" r:id="rId6"/>
    <p:sldId id="257" r:id="rId7"/>
    <p:sldId id="289" r:id="rId8"/>
    <p:sldId id="271" r:id="rId9"/>
    <p:sldId id="264" r:id="rId10"/>
    <p:sldId id="280" r:id="rId11"/>
    <p:sldId id="265" r:id="rId12"/>
    <p:sldId id="278" r:id="rId13"/>
    <p:sldId id="282" r:id="rId14"/>
    <p:sldId id="284" r:id="rId15"/>
    <p:sldId id="268" r:id="rId16"/>
    <p:sldId id="274" r:id="rId17"/>
    <p:sldId id="283" r:id="rId18"/>
    <p:sldId id="288" r:id="rId19"/>
    <p:sldId id="272" r:id="rId20"/>
    <p:sldId id="287" r:id="rId21"/>
    <p:sldId id="281" r:id="rId22"/>
    <p:sldId id="285" r:id="rId23"/>
    <p:sldId id="286" r:id="rId24"/>
    <p:sldId id="290"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094" autoAdjust="0"/>
    <p:restoredTop sz="94660"/>
  </p:normalViewPr>
  <p:slideViewPr>
    <p:cSldViewPr>
      <p:cViewPr varScale="1">
        <p:scale>
          <a:sx n="72" d="100"/>
          <a:sy n="72" d="100"/>
        </p:scale>
        <p:origin x="-8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PlaceHolder 1"/>
          <p:cNvSpPr>
            <a:spLocks noGrp="1"/>
          </p:cNvSpPr>
          <p:nvPr>
            <p:ph type="body"/>
          </p:nvPr>
        </p:nvSpPr>
        <p:spPr>
          <a:xfrm>
            <a:off x="756000" y="5078520"/>
            <a:ext cx="6047640" cy="4811040"/>
          </a:xfrm>
          <a:prstGeom prst="rect">
            <a:avLst/>
          </a:prstGeom>
        </p:spPr>
        <p:txBody>
          <a:bodyPr lIns="0" tIns="0" rIns="0" bIns="0"/>
          <a:lstStyle/>
          <a:p>
            <a:r>
              <a:rPr lang="fr-FR" sz="2000" spc="-1">
                <a:latin typeface="Arial"/>
              </a:rPr>
              <a:t>Cliquez pour modifier le format des notes</a:t>
            </a:r>
            <a:endParaRPr/>
          </a:p>
        </p:txBody>
      </p:sp>
      <p:sp>
        <p:nvSpPr>
          <p:cNvPr id="156" name="PlaceHolder 2"/>
          <p:cNvSpPr>
            <a:spLocks noGrp="1"/>
          </p:cNvSpPr>
          <p:nvPr>
            <p:ph type="hdr"/>
          </p:nvPr>
        </p:nvSpPr>
        <p:spPr>
          <a:xfrm>
            <a:off x="0" y="0"/>
            <a:ext cx="3280680" cy="534240"/>
          </a:xfrm>
          <a:prstGeom prst="rect">
            <a:avLst/>
          </a:prstGeom>
        </p:spPr>
        <p:txBody>
          <a:bodyPr lIns="0" tIns="0" rIns="0" bIns="0"/>
          <a:lstStyle/>
          <a:p>
            <a:r>
              <a:rPr lang="fr-FR" sz="1400" spc="-1">
                <a:latin typeface="Times New Roman"/>
              </a:rPr>
              <a:t>&lt;en-tête&gt;</a:t>
            </a:r>
            <a:endParaRPr/>
          </a:p>
        </p:txBody>
      </p:sp>
      <p:sp>
        <p:nvSpPr>
          <p:cNvPr id="157" name="PlaceHolder 3"/>
          <p:cNvSpPr>
            <a:spLocks noGrp="1"/>
          </p:cNvSpPr>
          <p:nvPr>
            <p:ph type="dt"/>
          </p:nvPr>
        </p:nvSpPr>
        <p:spPr>
          <a:xfrm>
            <a:off x="4278960" y="0"/>
            <a:ext cx="3280680" cy="534240"/>
          </a:xfrm>
          <a:prstGeom prst="rect">
            <a:avLst/>
          </a:prstGeom>
        </p:spPr>
        <p:txBody>
          <a:bodyPr lIns="0" tIns="0" rIns="0" bIns="0"/>
          <a:lstStyle/>
          <a:p>
            <a:pPr algn="r"/>
            <a:r>
              <a:rPr lang="fr-FR" sz="1400" spc="-1">
                <a:latin typeface="Times New Roman"/>
              </a:rPr>
              <a:t>&lt;date/heure&gt;</a:t>
            </a:r>
            <a:endParaRPr/>
          </a:p>
        </p:txBody>
      </p:sp>
      <p:sp>
        <p:nvSpPr>
          <p:cNvPr id="158" name="PlaceHolder 4"/>
          <p:cNvSpPr>
            <a:spLocks noGrp="1"/>
          </p:cNvSpPr>
          <p:nvPr>
            <p:ph type="ftr"/>
          </p:nvPr>
        </p:nvSpPr>
        <p:spPr>
          <a:xfrm>
            <a:off x="0" y="10157400"/>
            <a:ext cx="3280680" cy="534240"/>
          </a:xfrm>
          <a:prstGeom prst="rect">
            <a:avLst/>
          </a:prstGeom>
        </p:spPr>
        <p:txBody>
          <a:bodyPr lIns="0" tIns="0" rIns="0" bIns="0" anchor="b"/>
          <a:lstStyle/>
          <a:p>
            <a:r>
              <a:rPr lang="fr-FR" sz="1400" spc="-1">
                <a:latin typeface="Times New Roman"/>
              </a:rPr>
              <a:t>&lt;pied de page&gt;</a:t>
            </a:r>
            <a:endParaRPr/>
          </a:p>
        </p:txBody>
      </p:sp>
      <p:sp>
        <p:nvSpPr>
          <p:cNvPr id="159" name="PlaceHolder 5"/>
          <p:cNvSpPr>
            <a:spLocks noGrp="1"/>
          </p:cNvSpPr>
          <p:nvPr>
            <p:ph type="sldNum"/>
          </p:nvPr>
        </p:nvSpPr>
        <p:spPr>
          <a:xfrm>
            <a:off x="4278960" y="10157400"/>
            <a:ext cx="3280680" cy="534240"/>
          </a:xfrm>
          <a:prstGeom prst="rect">
            <a:avLst/>
          </a:prstGeom>
        </p:spPr>
        <p:txBody>
          <a:bodyPr lIns="0" tIns="0" rIns="0" bIns="0" anchor="b"/>
          <a:lstStyle/>
          <a:p>
            <a:pPr algn="r"/>
            <a:fld id="{93CBE6B5-7868-4313-AA48-0894886B225D}" type="slidenum">
              <a:rPr lang="fr-FR" sz="1400" spc="-1">
                <a:latin typeface="Times New Roman"/>
              </a:rPr>
              <a:pPr algn="r"/>
              <a:t>‹N°›</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Espace réservé des commentaires 2"/>
          <p:cNvSpPr>
            <a:spLocks noGrp="1"/>
          </p:cNvSpPr>
          <p:nvPr>
            <p:ph type="body" idx="1"/>
          </p:nvPr>
        </p:nvSpPr>
        <p:spPr/>
        <p:txBody>
          <a:bodyPr>
            <a:normAutofit/>
          </a:bodyPr>
          <a:lstStyle/>
          <a:p>
            <a:r>
              <a:rPr lang="fr-FR" dirty="0" smtClean="0"/>
              <a:t>https://www.canal-u.tv/video/eduscol/presentation_du_programme_de_l_enseignement_moral_et_civique_intervention_de_m_kahn_pierre.18662</a:t>
            </a:r>
            <a:endParaRPr lang="fr-FR" dirty="0"/>
          </a:p>
        </p:txBody>
      </p:sp>
      <p:sp>
        <p:nvSpPr>
          <p:cNvPr id="4" name="Espace réservé du numéro de diapositive 3"/>
          <p:cNvSpPr>
            <a:spLocks noGrp="1"/>
          </p:cNvSpPr>
          <p:nvPr>
            <p:ph type="sldNum" idx="10"/>
          </p:nvPr>
        </p:nvSpPr>
        <p:spPr/>
        <p:txBody>
          <a:bodyPr/>
          <a:lstStyle/>
          <a:p>
            <a:pPr algn="r"/>
            <a:fld id="{93CBE6B5-7868-4313-AA48-0894886B225D}" type="slidenum">
              <a:rPr lang="fr-FR" sz="1400" spc="-1" smtClean="0">
                <a:latin typeface="Times New Roman"/>
              </a:rPr>
              <a:pPr algn="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5"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6"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7" name="Image 36"/>
          <p:cNvPicPr/>
          <p:nvPr/>
        </p:nvPicPr>
        <p:blipFill>
          <a:blip r:embed="rId2"/>
          <a:stretch/>
        </p:blipFill>
        <p:spPr>
          <a:xfrm>
            <a:off x="2079000" y="1604520"/>
            <a:ext cx="4984920" cy="3977280"/>
          </a:xfrm>
          <a:prstGeom prst="rect">
            <a:avLst/>
          </a:prstGeom>
          <a:ln>
            <a:noFill/>
          </a:ln>
        </p:spPr>
      </p:pic>
      <p:pic>
        <p:nvPicPr>
          <p:cNvPr id="38" name="Image 37"/>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0"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5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5"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6"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5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0"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4"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6"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7"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7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71"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72"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4"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75"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6" name="Image 75"/>
          <p:cNvPicPr/>
          <p:nvPr/>
        </p:nvPicPr>
        <p:blipFill>
          <a:blip r:embed="rId2"/>
          <a:stretch/>
        </p:blipFill>
        <p:spPr>
          <a:xfrm>
            <a:off x="2079000" y="1604520"/>
            <a:ext cx="4984920" cy="3977280"/>
          </a:xfrm>
          <a:prstGeom prst="rect">
            <a:avLst/>
          </a:prstGeom>
          <a:ln>
            <a:noFill/>
          </a:ln>
        </p:spPr>
      </p:pic>
      <p:pic>
        <p:nvPicPr>
          <p:cNvPr id="77" name="Image 76"/>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2"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4"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27"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9"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3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2"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33"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35"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3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7"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3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4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41"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43"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44"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4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4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48"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49"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51"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52"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53" name="Image 152"/>
          <p:cNvPicPr/>
          <p:nvPr/>
        </p:nvPicPr>
        <p:blipFill>
          <a:blip r:embed="rId2"/>
          <a:stretch/>
        </p:blipFill>
        <p:spPr>
          <a:xfrm>
            <a:off x="2079000" y="1604520"/>
            <a:ext cx="4984920" cy="3977280"/>
          </a:xfrm>
          <a:prstGeom prst="rect">
            <a:avLst/>
          </a:prstGeom>
          <a:ln>
            <a:noFill/>
          </a:ln>
        </p:spPr>
      </p:pic>
      <p:pic>
        <p:nvPicPr>
          <p:cNvPr id="154" name="Image 153"/>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7"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fr-FR" sz="4400" strike="noStrike" spc="-1">
                <a:solidFill>
                  <a:srgbClr val="000000"/>
                </a:solidFill>
                <a:uFill>
                  <a:solidFill>
                    <a:srgbClr val="FFFFFF"/>
                  </a:solidFill>
                </a:uFill>
                <a:latin typeface="Calibri"/>
              </a:rPr>
              <a:t>Cliquez pour modifier le style du titre</a:t>
            </a:r>
            <a:endParaRP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r>
              <a:rPr lang="fr-FR" sz="1200" strike="noStrike" spc="-1">
                <a:solidFill>
                  <a:srgbClr val="8B8B8B"/>
                </a:solidFill>
                <a:uFill>
                  <a:solidFill>
                    <a:srgbClr val="FFFFFF"/>
                  </a:solidFill>
                </a:uFill>
                <a:latin typeface="Calibri"/>
              </a:rPr>
              <a:t>11/10/2015</a:t>
            </a:r>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FFCEB7FF-74DB-417F-93AA-62B594949A23}" type="slidenum">
              <a:rPr lang="fr-FR" sz="1200" strike="noStrike" spc="-1">
                <a:solidFill>
                  <a:srgbClr val="8B8B8B"/>
                </a:solidFill>
                <a:uFill>
                  <a:solidFill>
                    <a:srgbClr val="FFFFFF"/>
                  </a:solidFill>
                </a:uFill>
                <a:latin typeface="Calibri"/>
              </a:rPr>
              <a:pPr algn="r">
                <a:lnSpc>
                  <a:spcPct val="100000"/>
                </a:lnSpc>
              </a:pPr>
              <a:t>‹N°›</a:t>
            </a:fld>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fr-FR" sz="3200" spc="-1">
                <a:latin typeface="Calibri"/>
              </a:rPr>
              <a:t>Cliquez pour éditer le format du plan de texte</a:t>
            </a:r>
            <a:endParaRPr/>
          </a:p>
          <a:p>
            <a:pPr marL="864000" lvl="1" indent="-324000">
              <a:buClr>
                <a:srgbClr val="FFFFFF"/>
              </a:buClr>
              <a:buSzPct val="75000"/>
              <a:buFont typeface="StarSymbol"/>
              <a:buChar char=""/>
            </a:pPr>
            <a:r>
              <a:rPr lang="fr-FR" sz="2400" spc="-1">
                <a:latin typeface="Calibri"/>
              </a:rPr>
              <a:t>Second niveau de plan</a:t>
            </a:r>
            <a:endParaRPr/>
          </a:p>
          <a:p>
            <a:pPr marL="1296000" lvl="2" indent="-288000">
              <a:buClr>
                <a:srgbClr val="FFFFFF"/>
              </a:buClr>
              <a:buSzPct val="45000"/>
              <a:buFont typeface="StarSymbol"/>
              <a:buChar char=""/>
            </a:pPr>
            <a:r>
              <a:rPr lang="fr-FR" sz="2000" spc="-1">
                <a:latin typeface="Calibri"/>
              </a:rPr>
              <a:t>Troisième niveau de plan</a:t>
            </a:r>
            <a:endParaRPr/>
          </a:p>
          <a:p>
            <a:pPr marL="1728000" lvl="3" indent="-216000">
              <a:buClr>
                <a:srgbClr val="FFFFFF"/>
              </a:buClr>
              <a:buSzPct val="75000"/>
              <a:buFont typeface="StarSymbol"/>
              <a:buChar char=""/>
            </a:pPr>
            <a:r>
              <a:rPr lang="fr-FR" sz="2000" spc="-1">
                <a:latin typeface="Calibri"/>
              </a:rPr>
              <a:t>Quatrième niveau de plan</a:t>
            </a:r>
            <a:endParaRPr/>
          </a:p>
          <a:p>
            <a:pPr marL="2160000" lvl="4" indent="-216000">
              <a:buClr>
                <a:srgbClr val="FFFFFF"/>
              </a:buClr>
              <a:buSzPct val="45000"/>
              <a:buFont typeface="StarSymbol"/>
              <a:buChar char=""/>
            </a:pPr>
            <a:r>
              <a:rPr lang="fr-FR" sz="2000" spc="-1">
                <a:latin typeface="Calibri"/>
              </a:rPr>
              <a:t>Cinquième niveau de plan</a:t>
            </a:r>
            <a:endParaRPr/>
          </a:p>
          <a:p>
            <a:pPr marL="2592000" lvl="5" indent="-216000">
              <a:buClr>
                <a:srgbClr val="FFFFFF"/>
              </a:buClr>
              <a:buSzPct val="45000"/>
              <a:buFont typeface="StarSymbol"/>
              <a:buChar char=""/>
            </a:pPr>
            <a:r>
              <a:rPr lang="fr-FR" sz="2000" spc="-1">
                <a:latin typeface="Calibri"/>
              </a:rPr>
              <a:t>Sixième niveau de plan</a:t>
            </a:r>
            <a:endParaRPr/>
          </a:p>
          <a:p>
            <a:pPr marL="3024000" lvl="6" indent="-216000">
              <a:buClr>
                <a:srgbClr val="FFFFFF"/>
              </a:buClr>
              <a:buSzPct val="45000"/>
              <a:buFont typeface="StarSymbol"/>
              <a:buChar char=""/>
            </a:pPr>
            <a:r>
              <a:rPr lang="fr-FR" sz="2000" spc="-1">
                <a:latin typeface="Calibri"/>
              </a:rPr>
              <a:t>Septième niveau de plan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fr-FR" sz="4400" strike="noStrike" spc="-1">
                <a:solidFill>
                  <a:srgbClr val="000000"/>
                </a:solidFill>
                <a:uFill>
                  <a:solidFill>
                    <a:srgbClr val="FFFFFF"/>
                  </a:solidFill>
                </a:uFill>
                <a:latin typeface="Calibri"/>
              </a:rPr>
              <a:t>Cliquez pour modifier le style du titre</a:t>
            </a:r>
            <a:endParaRPr/>
          </a:p>
        </p:txBody>
      </p:sp>
      <p:sp>
        <p:nvSpPr>
          <p:cNvPr id="40"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fr-FR" sz="3200" strike="noStrike" spc="-1">
                <a:solidFill>
                  <a:srgbClr val="000000"/>
                </a:solidFill>
                <a:uFill>
                  <a:solidFill>
                    <a:srgbClr val="FFFFFF"/>
                  </a:solidFill>
                </a:uFill>
                <a:latin typeface="Calibri"/>
              </a:rPr>
              <a:t>Cliquez pour éditer le format du plan de texte</a:t>
            </a:r>
            <a:endParaRPr/>
          </a:p>
          <a:p>
            <a:pPr marL="864000" lvl="1" indent="-324000">
              <a:buClr>
                <a:srgbClr val="FFFFFF"/>
              </a:buClr>
              <a:buSzPct val="75000"/>
              <a:buFont typeface="StarSymbol"/>
              <a:buChar char=""/>
            </a:pPr>
            <a:r>
              <a:rPr lang="fr-FR" sz="3200" strike="noStrike" spc="-1">
                <a:solidFill>
                  <a:srgbClr val="000000"/>
                </a:solidFill>
                <a:uFill>
                  <a:solidFill>
                    <a:srgbClr val="FFFFFF"/>
                  </a:solidFill>
                </a:uFill>
                <a:latin typeface="Calibri"/>
              </a:rPr>
              <a:t>Second niveau de plan</a:t>
            </a:r>
            <a:endParaRPr/>
          </a:p>
          <a:p>
            <a:pPr marL="1296000" lvl="2" indent="-288000">
              <a:buClr>
                <a:srgbClr val="FFFFFF"/>
              </a:buClr>
              <a:buSzPct val="45000"/>
              <a:buFont typeface="StarSymbol"/>
              <a:buChar char=""/>
            </a:pPr>
            <a:r>
              <a:rPr lang="fr-FR" sz="3200" strike="noStrike" spc="-1">
                <a:solidFill>
                  <a:srgbClr val="000000"/>
                </a:solidFill>
                <a:uFill>
                  <a:solidFill>
                    <a:srgbClr val="FFFFFF"/>
                  </a:solidFill>
                </a:uFill>
                <a:latin typeface="Calibri"/>
              </a:rPr>
              <a:t>Troisième niveau de plan</a:t>
            </a:r>
            <a:endParaRPr/>
          </a:p>
          <a:p>
            <a:pPr marL="1728000" lvl="3" indent="-216000">
              <a:buClr>
                <a:srgbClr val="FFFFFF"/>
              </a:buClr>
              <a:buSzPct val="75000"/>
              <a:buFont typeface="StarSymbol"/>
              <a:buChar char=""/>
            </a:pPr>
            <a:r>
              <a:rPr lang="fr-FR" sz="3200" strike="noStrike" spc="-1">
                <a:solidFill>
                  <a:srgbClr val="000000"/>
                </a:solidFill>
                <a:uFill>
                  <a:solidFill>
                    <a:srgbClr val="FFFFFF"/>
                  </a:solidFill>
                </a:uFill>
                <a:latin typeface="Calibri"/>
              </a:rPr>
              <a:t>Quatrième niveau de plan</a:t>
            </a:r>
            <a:endParaRPr/>
          </a:p>
          <a:p>
            <a:pPr marL="2160000" lvl="4" indent="-216000">
              <a:buClr>
                <a:srgbClr val="FFFFFF"/>
              </a:buClr>
              <a:buSzPct val="45000"/>
              <a:buFont typeface="StarSymbol"/>
              <a:buChar char=""/>
            </a:pPr>
            <a:r>
              <a:rPr lang="fr-FR" sz="3200" strike="noStrike" spc="-1">
                <a:solidFill>
                  <a:srgbClr val="000000"/>
                </a:solidFill>
                <a:uFill>
                  <a:solidFill>
                    <a:srgbClr val="FFFFFF"/>
                  </a:solidFill>
                </a:uFill>
                <a:latin typeface="Calibri"/>
              </a:rPr>
              <a:t>Cinquième niveau de plan</a:t>
            </a:r>
            <a:endParaRPr/>
          </a:p>
          <a:p>
            <a:pPr marL="2592000" lvl="5" indent="-216000">
              <a:buClr>
                <a:srgbClr val="FFFFFF"/>
              </a:buClr>
              <a:buSzPct val="45000"/>
              <a:buFont typeface="StarSymbol"/>
              <a:buChar char=""/>
            </a:pPr>
            <a:r>
              <a:rPr lang="fr-FR" sz="3200" strike="noStrike" spc="-1">
                <a:solidFill>
                  <a:srgbClr val="000000"/>
                </a:solidFill>
                <a:uFill>
                  <a:solidFill>
                    <a:srgbClr val="FFFFFF"/>
                  </a:solidFill>
                </a:uFill>
                <a:latin typeface="Calibri"/>
              </a:rPr>
              <a:t>Sixième niveau de plan</a:t>
            </a:r>
            <a:endParaRPr/>
          </a:p>
          <a:p>
            <a:pPr marL="343080" indent="-342720">
              <a:lnSpc>
                <a:spcPct val="100000"/>
              </a:lnSpc>
              <a:buFont typeface="Arial"/>
              <a:buChar char="•"/>
            </a:pPr>
            <a:r>
              <a:rPr lang="fr-FR" sz="3200" strike="noStrike" spc="-1">
                <a:solidFill>
                  <a:srgbClr val="000000"/>
                </a:solidFill>
                <a:uFill>
                  <a:solidFill>
                    <a:srgbClr val="FFFFFF"/>
                  </a:solidFill>
                </a:uFill>
                <a:latin typeface="Calibri"/>
              </a:rPr>
              <a:t>Septième niveau de planCliquez pour modifier les styles du texte du masque</a:t>
            </a:r>
            <a:endParaRPr/>
          </a:p>
          <a:p>
            <a:pPr marL="743040" lvl="1" indent="-285480">
              <a:lnSpc>
                <a:spcPct val="100000"/>
              </a:lnSpc>
              <a:buFont typeface="Arial"/>
              <a:buChar char="–"/>
            </a:pPr>
            <a:r>
              <a:rPr lang="fr-FR" sz="2800" strike="noStrike" spc="-1">
                <a:solidFill>
                  <a:srgbClr val="000000"/>
                </a:solidFill>
                <a:uFill>
                  <a:solidFill>
                    <a:srgbClr val="FFFFFF"/>
                  </a:solidFill>
                </a:uFill>
                <a:latin typeface="Calibri"/>
              </a:rPr>
              <a:t>Deuxième niveau</a:t>
            </a:r>
            <a:endParaRPr/>
          </a:p>
          <a:p>
            <a:pPr marL="1143000" lvl="2" indent="-228240">
              <a:lnSpc>
                <a:spcPct val="100000"/>
              </a:lnSpc>
              <a:buFont typeface="Arial"/>
              <a:buChar char="•"/>
            </a:pPr>
            <a:r>
              <a:rPr lang="fr-FR" sz="2400" strike="noStrike" spc="-1">
                <a:solidFill>
                  <a:srgbClr val="000000"/>
                </a:solidFill>
                <a:uFill>
                  <a:solidFill>
                    <a:srgbClr val="FFFFFF"/>
                  </a:solidFill>
                </a:uFill>
                <a:latin typeface="Calibri"/>
              </a:rPr>
              <a:t>Troisième niveau</a:t>
            </a:r>
            <a:endParaRPr/>
          </a:p>
          <a:p>
            <a:pPr marL="1600200" lvl="3" indent="-228240">
              <a:lnSpc>
                <a:spcPct val="100000"/>
              </a:lnSpc>
              <a:buFont typeface="Arial"/>
              <a:buChar char="–"/>
            </a:pPr>
            <a:r>
              <a:rPr lang="fr-FR" sz="2000" strike="noStrike" spc="-1">
                <a:solidFill>
                  <a:srgbClr val="000000"/>
                </a:solidFill>
                <a:uFill>
                  <a:solidFill>
                    <a:srgbClr val="FFFFFF"/>
                  </a:solidFill>
                </a:uFill>
                <a:latin typeface="Calibri"/>
              </a:rPr>
              <a:t>Quatrième niveau</a:t>
            </a:r>
            <a:endParaRPr/>
          </a:p>
          <a:p>
            <a:pPr marL="2057400" lvl="4" indent="-228240">
              <a:lnSpc>
                <a:spcPct val="100000"/>
              </a:lnSpc>
              <a:buFont typeface="Arial"/>
              <a:buChar char="»"/>
            </a:pPr>
            <a:r>
              <a:rPr lang="fr-FR" sz="2000" strike="noStrike" spc="-1">
                <a:solidFill>
                  <a:srgbClr val="000000"/>
                </a:solidFill>
                <a:uFill>
                  <a:solidFill>
                    <a:srgbClr val="FFFFFF"/>
                  </a:solidFill>
                </a:uFill>
                <a:latin typeface="Calibri"/>
              </a:rPr>
              <a:t>Cinquième niveau</a:t>
            </a:r>
            <a:endParaRPr/>
          </a:p>
        </p:txBody>
      </p:sp>
      <p:sp>
        <p:nvSpPr>
          <p:cNvPr id="4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fr-FR" sz="1200" strike="noStrike" spc="-1">
                <a:solidFill>
                  <a:srgbClr val="8B8B8B"/>
                </a:solidFill>
                <a:uFill>
                  <a:solidFill>
                    <a:srgbClr val="FFFFFF"/>
                  </a:solidFill>
                </a:uFill>
                <a:latin typeface="Calibri"/>
              </a:rPr>
              <a:t>11/10/2015</a:t>
            </a:r>
            <a:endParaRPr/>
          </a:p>
        </p:txBody>
      </p:sp>
      <p:sp>
        <p:nvSpPr>
          <p:cNvPr id="42"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F243D776-90D6-4839-97BE-12DCA7FA46B8}" type="slidenum">
              <a:rPr lang="fr-FR" sz="1200" strike="noStrike" spc="-1">
                <a:solidFill>
                  <a:srgbClr val="8B8B8B"/>
                </a:solidFill>
                <a:uFill>
                  <a:solidFill>
                    <a:srgbClr val="FFFFFF"/>
                  </a:solidFill>
                </a:uFill>
                <a:latin typeface="Calibri"/>
              </a:rPr>
              <a:pPr algn="r">
                <a:lnSpc>
                  <a:spcPct val="100000"/>
                </a:lnSpc>
              </a:pPr>
              <a:t>‹N°›</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 name="PlaceHolder 1"/>
          <p:cNvSpPr>
            <a:spLocks noGrp="1"/>
          </p:cNvSpPr>
          <p:nvPr>
            <p:ph type="dt"/>
          </p:nvPr>
        </p:nvSpPr>
        <p:spPr>
          <a:xfrm>
            <a:off x="457200" y="6356520"/>
            <a:ext cx="2133360" cy="364680"/>
          </a:xfrm>
          <a:prstGeom prst="rect">
            <a:avLst/>
          </a:prstGeom>
        </p:spPr>
        <p:txBody>
          <a:bodyPr anchor="ctr"/>
          <a:lstStyle/>
          <a:p>
            <a:pPr>
              <a:lnSpc>
                <a:spcPct val="100000"/>
              </a:lnSpc>
            </a:pPr>
            <a:r>
              <a:rPr lang="fr-FR" sz="1200" strike="noStrike" spc="-1">
                <a:solidFill>
                  <a:srgbClr val="8B8B8B"/>
                </a:solidFill>
                <a:uFill>
                  <a:solidFill>
                    <a:srgbClr val="FFFFFF"/>
                  </a:solidFill>
                </a:uFill>
                <a:latin typeface="Calibri"/>
              </a:rPr>
              <a:t>11/10/2015</a:t>
            </a:r>
            <a:endParaRPr/>
          </a:p>
        </p:txBody>
      </p:sp>
      <p:sp>
        <p:nvSpPr>
          <p:cNvPr id="117" name="PlaceHolder 2"/>
          <p:cNvSpPr>
            <a:spLocks noGrp="1"/>
          </p:cNvSpPr>
          <p:nvPr>
            <p:ph type="ftr"/>
          </p:nvPr>
        </p:nvSpPr>
        <p:spPr>
          <a:xfrm>
            <a:off x="3124080" y="6356520"/>
            <a:ext cx="2895120" cy="364680"/>
          </a:xfrm>
          <a:prstGeom prst="rect">
            <a:avLst/>
          </a:prstGeom>
        </p:spPr>
        <p:txBody>
          <a:bodyPr anchor="ctr"/>
          <a:lstStyle/>
          <a:p>
            <a:endParaRPr/>
          </a:p>
        </p:txBody>
      </p:sp>
      <p:sp>
        <p:nvSpPr>
          <p:cNvPr id="118" name="PlaceHolder 3"/>
          <p:cNvSpPr>
            <a:spLocks noGrp="1"/>
          </p:cNvSpPr>
          <p:nvPr>
            <p:ph type="sldNum"/>
          </p:nvPr>
        </p:nvSpPr>
        <p:spPr>
          <a:xfrm>
            <a:off x="6553080" y="6356520"/>
            <a:ext cx="2133360" cy="364680"/>
          </a:xfrm>
          <a:prstGeom prst="rect">
            <a:avLst/>
          </a:prstGeom>
        </p:spPr>
        <p:txBody>
          <a:bodyPr anchor="ctr"/>
          <a:lstStyle/>
          <a:p>
            <a:pPr algn="r">
              <a:lnSpc>
                <a:spcPct val="100000"/>
              </a:lnSpc>
            </a:pPr>
            <a:fld id="{80DEACDF-8FC2-4097-8B11-890B8849DC1A}" type="slidenum">
              <a:rPr lang="fr-FR" sz="1200" strike="noStrike" spc="-1">
                <a:solidFill>
                  <a:srgbClr val="8B8B8B"/>
                </a:solidFill>
                <a:uFill>
                  <a:solidFill>
                    <a:srgbClr val="FFFFFF"/>
                  </a:solidFill>
                </a:uFill>
                <a:latin typeface="Calibri"/>
              </a:rPr>
              <a:pPr algn="r">
                <a:lnSpc>
                  <a:spcPct val="100000"/>
                </a:lnSpc>
              </a:pPr>
              <a:t>‹N°›</a:t>
            </a:fld>
            <a:endParaRPr/>
          </a:p>
        </p:txBody>
      </p:sp>
      <p:sp>
        <p:nvSpPr>
          <p:cNvPr id="119" name="PlaceHolder 4"/>
          <p:cNvSpPr>
            <a:spLocks noGrp="1"/>
          </p:cNvSpPr>
          <p:nvPr>
            <p:ph type="title"/>
          </p:nvPr>
        </p:nvSpPr>
        <p:spPr>
          <a:xfrm>
            <a:off x="457200" y="273600"/>
            <a:ext cx="8229240" cy="1144800"/>
          </a:xfrm>
          <a:prstGeom prst="rect">
            <a:avLst/>
          </a:prstGeom>
        </p:spPr>
        <p:txBody>
          <a:bodyPr lIns="0" tIns="0" rIns="0" bIns="0" anchor="ctr"/>
          <a:lstStyle/>
          <a:p>
            <a:r>
              <a:rPr lang="fr-FR" sz="1800" spc="-1">
                <a:latin typeface="Calibri"/>
              </a:rPr>
              <a:t>Cliquez pour éditer le format du texte-titre</a:t>
            </a:r>
            <a:endParaRPr/>
          </a:p>
        </p:txBody>
      </p:sp>
      <p:sp>
        <p:nvSpPr>
          <p:cNvPr id="120"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fr-FR" sz="3200" spc="-1">
                <a:latin typeface="Calibri"/>
              </a:rPr>
              <a:t>Cliquez pour éditer le format du plan de texte</a:t>
            </a:r>
            <a:endParaRPr/>
          </a:p>
          <a:p>
            <a:pPr marL="864000" lvl="1" indent="-324000">
              <a:buClr>
                <a:srgbClr val="FFFFFF"/>
              </a:buClr>
              <a:buSzPct val="75000"/>
              <a:buFont typeface="StarSymbol"/>
              <a:buChar char=""/>
            </a:pPr>
            <a:r>
              <a:rPr lang="fr-FR" sz="2400" spc="-1">
                <a:latin typeface="Calibri"/>
              </a:rPr>
              <a:t>Second niveau de plan</a:t>
            </a:r>
            <a:endParaRPr/>
          </a:p>
          <a:p>
            <a:pPr marL="1296000" lvl="2" indent="-288000">
              <a:buClr>
                <a:srgbClr val="FFFFFF"/>
              </a:buClr>
              <a:buSzPct val="45000"/>
              <a:buFont typeface="StarSymbol"/>
              <a:buChar char=""/>
            </a:pPr>
            <a:r>
              <a:rPr lang="fr-FR" sz="2000" spc="-1">
                <a:latin typeface="Calibri"/>
              </a:rPr>
              <a:t>Troisième niveau de plan</a:t>
            </a:r>
            <a:endParaRPr/>
          </a:p>
          <a:p>
            <a:pPr marL="1728000" lvl="3" indent="-216000">
              <a:buClr>
                <a:srgbClr val="FFFFFF"/>
              </a:buClr>
              <a:buSzPct val="75000"/>
              <a:buFont typeface="StarSymbol"/>
              <a:buChar char=""/>
            </a:pPr>
            <a:r>
              <a:rPr lang="fr-FR" sz="2000" spc="-1">
                <a:latin typeface="Calibri"/>
              </a:rPr>
              <a:t>Quatrième niveau de plan</a:t>
            </a:r>
            <a:endParaRPr/>
          </a:p>
          <a:p>
            <a:pPr marL="2160000" lvl="4" indent="-216000">
              <a:buClr>
                <a:srgbClr val="FFFFFF"/>
              </a:buClr>
              <a:buSzPct val="45000"/>
              <a:buFont typeface="StarSymbol"/>
              <a:buChar char=""/>
            </a:pPr>
            <a:r>
              <a:rPr lang="fr-FR" sz="2000" spc="-1">
                <a:latin typeface="Calibri"/>
              </a:rPr>
              <a:t>Cinquième niveau de plan</a:t>
            </a:r>
            <a:endParaRPr/>
          </a:p>
          <a:p>
            <a:pPr marL="2592000" lvl="5" indent="-216000">
              <a:buClr>
                <a:srgbClr val="FFFFFF"/>
              </a:buClr>
              <a:buSzPct val="45000"/>
              <a:buFont typeface="StarSymbol"/>
              <a:buChar char=""/>
            </a:pPr>
            <a:r>
              <a:rPr lang="fr-FR" sz="2000" spc="-1">
                <a:latin typeface="Calibri"/>
              </a:rPr>
              <a:t>Sixième niveau de plan</a:t>
            </a:r>
            <a:endParaRPr/>
          </a:p>
          <a:p>
            <a:pPr marL="3024000" lvl="6" indent="-216000">
              <a:buClr>
                <a:srgbClr val="FFFFFF"/>
              </a:buClr>
              <a:buSzPct val="45000"/>
              <a:buFont typeface="StarSymbol"/>
              <a:buChar char=""/>
            </a:pPr>
            <a:r>
              <a:rPr lang="fr-FR" sz="2000" spc="-1">
                <a:latin typeface="Calibri"/>
              </a:rPr>
              <a:t>Septième niveau de plan</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hyperlink" Target="http://www.education.gouv.fr/cid54348/semaine-de-la-presse-et-des-medias-dans-l-ecole-%C3%83%C2%82%C3%82%C2%AE.html" TargetMode="External"/><Relationship Id="rId13"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22.jpeg"/><Relationship Id="rId12" Type="http://schemas.openxmlformats.org/officeDocument/2006/relationships/hyperlink" Target="http://www.developpement-durable.gouv.fr/-La-semaine-europeenne-du-.html" TargetMode="External"/><Relationship Id="rId2" Type="http://schemas.openxmlformats.org/officeDocument/2006/relationships/hyperlink" Target="http://semaine21mars.tousuniscontrelahaine.gouv.fr/" TargetMode="External"/><Relationship Id="rId1" Type="http://schemas.openxmlformats.org/officeDocument/2006/relationships/slideLayout" Target="../slideLayouts/slideLayout1.xml"/><Relationship Id="rId6" Type="http://schemas.openxmlformats.org/officeDocument/2006/relationships/hyperlink" Target="http://www.education.gouv.fr/cid98364/2016-annee-de-la-marseillaise.html" TargetMode="External"/><Relationship Id="rId11" Type="http://schemas.openxmlformats.org/officeDocument/2006/relationships/image" Target="../media/image24.jpeg"/><Relationship Id="rId5" Type="http://schemas.openxmlformats.org/officeDocument/2006/relationships/image" Target="../media/image2.jpeg"/><Relationship Id="rId15" Type="http://schemas.openxmlformats.org/officeDocument/2006/relationships/image" Target="../media/image26.jpeg"/><Relationship Id="rId10" Type="http://schemas.openxmlformats.org/officeDocument/2006/relationships/hyperlink" Target="http://www.education.gouv.fr/cid58358/semaine-de-la-solidarite-internationale.html" TargetMode="External"/><Relationship Id="rId4" Type="http://schemas.openxmlformats.org/officeDocument/2006/relationships/slide" Target="slide3.xml"/><Relationship Id="rId9" Type="http://schemas.openxmlformats.org/officeDocument/2006/relationships/image" Target="../media/image23.jpeg"/><Relationship Id="rId14" Type="http://schemas.openxmlformats.org/officeDocument/2006/relationships/hyperlink" Target="http://www.education.gouv.fr/vie-lyceenne/cid73187/les-semaines-de-l-engagement.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6.jpeg"/><Relationship Id="rId7" Type="http://schemas.openxmlformats.org/officeDocument/2006/relationships/image" Target="../media/image29.jpeg"/><Relationship Id="rId12"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slide" Target="slide3.xml"/><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hyperlink" Target="http://www.scoop.it/t/les-concours-au-lycee-vincent-auriol" TargetMode="External"/><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slide" Target="slide3.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www.eduscol.education.fr/laflammedelegalite" TargetMode="External"/><Relationship Id="rId13" Type="http://schemas.openxmlformats.org/officeDocument/2006/relationships/image" Target="../media/image40.jpeg"/><Relationship Id="rId3" Type="http://schemas.openxmlformats.org/officeDocument/2006/relationships/slide" Target="slide3.xml"/><Relationship Id="rId7" Type="http://schemas.openxmlformats.org/officeDocument/2006/relationships/hyperlink" Target="http://www.esclavage-memoire.com/" TargetMode="External"/><Relationship Id="rId12" Type="http://schemas.openxmlformats.org/officeDocument/2006/relationships/slide" Target="slide16.xml"/><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hyperlink" Target="http://www.cnmhe.fr/" TargetMode="External"/><Relationship Id="rId11" Type="http://schemas.openxmlformats.org/officeDocument/2006/relationships/image" Target="../media/image39.jpeg"/><Relationship Id="rId5" Type="http://schemas.openxmlformats.org/officeDocument/2006/relationships/hyperlink" Target="http://www.laflammedelegalite.org/" TargetMode="External"/><Relationship Id="rId10" Type="http://schemas.openxmlformats.org/officeDocument/2006/relationships/hyperlink" Target="https://slaveryandremembrance.org/" TargetMode="External"/><Relationship Id="rId4" Type="http://schemas.openxmlformats.org/officeDocument/2006/relationships/image" Target="../media/image2.jpeg"/><Relationship Id="rId9" Type="http://schemas.openxmlformats.org/officeDocument/2006/relationships/hyperlink" Target="https://schoolsontheslaveroute.wordpress.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nneauxdelamemoire.org/fr/jeune/item/543-la-traite-n%C3%A9gri%C3%A8re-l%E2%80%99esclavage-et-leurs-h%C3%A9ritages-%C3%A0-travers-les-arts-et-les-lettres.html" TargetMode="External"/><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slide" Target="slide15.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EXEMPLES%20DE%20PARCOURS%20CITOYEN/Nicematin-College-LeRouret-Parcourscitoyen-15decembre%20(1).pdf" TargetMode="External"/><Relationship Id="rId7" Type="http://schemas.openxmlformats.org/officeDocument/2006/relationships/image" Target="../media/image44.jpeg"/><Relationship Id="rId2" Type="http://schemas.openxmlformats.org/officeDocument/2006/relationships/hyperlink" Target="http://www2.ac-nice.fr/cid88092/la-rectrice-au-college-canteperdrix-de-grasse-pour-leur-grand-projet-sur-le-vivre-ensemble.html" TargetMode="External"/><Relationship Id="rId1" Type="http://schemas.openxmlformats.org/officeDocument/2006/relationships/slideLayout" Target="../slideLayouts/slideLayout5.xml"/><Relationship Id="rId6" Type="http://schemas.openxmlformats.org/officeDocument/2006/relationships/hyperlink" Target="http://www2.ac-nice.fr/cid87999/semaine-de-la-memoire-et-de-la-citoyennete-au-lycee-thierry-maulnier-de-nice.html" TargetMode="External"/><Relationship Id="rId11" Type="http://schemas.openxmlformats.org/officeDocument/2006/relationships/image" Target="../media/image2.jpeg"/><Relationship Id="rId5" Type="http://schemas.openxmlformats.org/officeDocument/2006/relationships/hyperlink" Target="http://www2.ac-nice.fr/cid87266/un-veritable-parcours-citoyen-pour-les-collegiens-de-jules-romains-et-les-ecoliers-de-nice-iv.html" TargetMode="External"/><Relationship Id="rId10" Type="http://schemas.openxmlformats.org/officeDocument/2006/relationships/slide" Target="slide3.xml"/><Relationship Id="rId4" Type="http://schemas.openxmlformats.org/officeDocument/2006/relationships/hyperlink" Target="PROJETS%20PARCOURS%20CITOYEN/J%20ROMAIN%20Un%20travail%20p&#233;dagogique%20de%20fond%20autour%20des%20valeurs%20de%20la%20R&#233;publique.docx" TargetMode="External"/><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parcours-citoyen-L.-Bonnemaille.pdf" TargetMode="External"/><Relationship Id="rId7" Type="http://schemas.openxmlformats.org/officeDocument/2006/relationships/hyperlink" Target="Parcours_citoyen_lycees%20GRENOBLE.pdf" TargetMode="External"/><Relationship Id="rId2" Type="http://schemas.openxmlformats.org/officeDocument/2006/relationships/hyperlink" Target="http://www4.ac-nancy-metz.fr/emc-lp/" TargetMode="Externa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48.jpeg"/><Relationship Id="rId5" Type="http://schemas.openxmlformats.org/officeDocument/2006/relationships/slide" Target="slide3.xml"/><Relationship Id="rId10" Type="http://schemas.openxmlformats.org/officeDocument/2006/relationships/hyperlink" Target="../EXEMPLES%20DE%20PARCOURS%20CITOYEN/Tableau%201%20-%20parcours%20citoyen%20-%20Paul%20F&#233;val.pdf" TargetMode="External"/><Relationship Id="rId4" Type="http://schemas.openxmlformats.org/officeDocument/2006/relationships/hyperlink" Target="http://www.ac-grenoble.fr/admin/spip/spip.php?article3763" TargetMode="External"/><Relationship Id="rId9" Type="http://schemas.openxmlformats.org/officeDocument/2006/relationships/image" Target="../media/image47.jpeg"/></Relationships>
</file>

<file path=ppt/slides/_rels/slide19.xml.rels><?xml version="1.0" encoding="UTF-8" standalone="yes"?>
<Relationships xmlns="http://schemas.openxmlformats.org/package/2006/relationships"><Relationship Id="rId8" Type="http://schemas.openxmlformats.org/officeDocument/2006/relationships/hyperlink" Target="http://www.ac-grenoble.fr/admin/spip/spip.php?article3458" TargetMode="External"/><Relationship Id="rId3" Type="http://schemas.openxmlformats.org/officeDocument/2006/relationships/hyperlink" Target="https://www.reseau-canope.fr/les-valeurs-de-la-republique.html" TargetMode="External"/><Relationship Id="rId7" Type="http://schemas.openxmlformats.org/officeDocument/2006/relationships/hyperlink" Target="http://classes.bnf.fr/laicite/expo/index.htm" TargetMode="External"/><Relationship Id="rId12" Type="http://schemas.openxmlformats.org/officeDocument/2006/relationships/image" Target="../media/image49.jpeg"/><Relationship Id="rId2" Type="http://schemas.openxmlformats.org/officeDocument/2006/relationships/hyperlink" Target="http://www.education.gouv.fr/cid90776/l-enseignement-moral-et-civique-au-bo-special-du-25-juin-2015.html" TargetMode="External"/><Relationship Id="rId1" Type="http://schemas.openxmlformats.org/officeDocument/2006/relationships/slideLayout" Target="../slideLayouts/slideLayout1.xml"/><Relationship Id="rId6" Type="http://schemas.openxmlformats.org/officeDocument/2006/relationships/hyperlink" Target="http://www.gouvernement.fr/observatoire-de-la-laicite" TargetMode="External"/><Relationship Id="rId11" Type="http://schemas.openxmlformats.org/officeDocument/2006/relationships/image" Target="../media/image2.jpeg"/><Relationship Id="rId5" Type="http://schemas.openxmlformats.org/officeDocument/2006/relationships/hyperlink" Target="file:///C:\Users\Jean-Marc%20Noaille\Documents\LAICITE\TRAVAIL%20LAICITE-CLIMAT%20SCOLAIRE\SITOGRAPHIE%20ET%20FICHE%20RESSOURCES\%20http:\www.cidem.org\" TargetMode="External"/><Relationship Id="rId10" Type="http://schemas.openxmlformats.org/officeDocument/2006/relationships/slide" Target="slide3.xml"/><Relationship Id="rId4" Type="http://schemas.openxmlformats.org/officeDocument/2006/relationships/hyperlink" Target="http://eduscol.education.fr/cid46702/les-valeurs-de-la-republique.html" TargetMode="External"/><Relationship Id="rId9" Type="http://schemas.openxmlformats.org/officeDocument/2006/relationships/hyperlink" Target="http://eduscol.education.fr/cid96047/outils-pedagogiques-pour-le-9-decembre-2015-110e-anniversaire-de-la-loi-de-1905.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www.cdad-var.justice.fr/" TargetMode="External"/><Relationship Id="rId7" Type="http://schemas.openxmlformats.org/officeDocument/2006/relationships/image" Target="../media/image51.jpeg"/><Relationship Id="rId12" Type="http://schemas.openxmlformats.org/officeDocument/2006/relationships/image" Target="../media/image2.jpeg"/><Relationship Id="rId2" Type="http://schemas.openxmlformats.org/officeDocument/2006/relationships/hyperlink" Target="http://www.cdad-alpesmaritimes.justice.fr/" TargetMode="External"/><Relationship Id="rId1" Type="http://schemas.openxmlformats.org/officeDocument/2006/relationships/slideLayout" Target="../slideLayouts/slideLayout1.xml"/><Relationship Id="rId6" Type="http://schemas.openxmlformats.org/officeDocument/2006/relationships/image" Target="../media/image50.jpeg"/><Relationship Id="rId11" Type="http://schemas.openxmlformats.org/officeDocument/2006/relationships/slide" Target="slide3.xml"/><Relationship Id="rId5" Type="http://schemas.openxmlformats.org/officeDocument/2006/relationships/hyperlink" Target="http://www.cdad-martinique.justice.fr/" TargetMode="External"/><Relationship Id="rId10" Type="http://schemas.openxmlformats.org/officeDocument/2006/relationships/image" Target="../media/image54.jpeg"/><Relationship Id="rId4" Type="http://schemas.openxmlformats.org/officeDocument/2006/relationships/hyperlink" Target="http://eduscol.education.fr/histoire-geographie/actualites/actualites/article/les-plaidoiries-une-ressource-pedagogique.html" TargetMode="External"/><Relationship Id="rId9" Type="http://schemas.openxmlformats.org/officeDocument/2006/relationships/image" Target="../media/image53.gif"/></Relationships>
</file>

<file path=ppt/slides/_rels/slide21.xml.rels><?xml version="1.0" encoding="UTF-8" standalone="yes"?>
<Relationships xmlns="http://schemas.openxmlformats.org/package/2006/relationships"><Relationship Id="rId8" Type="http://schemas.openxmlformats.org/officeDocument/2006/relationships/hyperlink" Target="http://www.esen.education.fr/fr/ressources-par-theme/etablissements-d-enseignement/l-eple/ecole-et-associations-une-alliance-pour-la-reussite-educative/citoyennete-laicite-diversite/" TargetMode="External"/><Relationship Id="rId3" Type="http://schemas.openxmlformats.org/officeDocument/2006/relationships/hyperlink" Target="http://clemi.fr/fr/je-suis-charlie/" TargetMode="External"/><Relationship Id="rId7" Type="http://schemas.openxmlformats.org/officeDocument/2006/relationships/image" Target="../media/image2.jpeg"/><Relationship Id="rId2" Type="http://schemas.openxmlformats.org/officeDocument/2006/relationships/hyperlink" Target="http://www.clemi.org/fr/" TargetMode="Externa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hyperlink" Target="http://eduscol.education.fr/cid85297/liberte-de-conscience-liberte-d-expression-outils-pedagogiques-pour-reflechir-avec-les-eleves.htm" TargetMode="External"/><Relationship Id="rId10" Type="http://schemas.openxmlformats.org/officeDocument/2006/relationships/image" Target="../media/image56.gif"/><Relationship Id="rId4" Type="http://schemas.openxmlformats.org/officeDocument/2006/relationships/hyperlink" Target="http://www.gouvernement.fr/on-te-manipule" TargetMode="External"/><Relationship Id="rId9"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5.jpeg"/><Relationship Id="rId2" Type="http://schemas.openxmlformats.org/officeDocument/2006/relationships/slide" Target="slide6.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hyperlink" Target="https://www.canal-u.tv/video/eduscol/presentation_du_programme_de_l_enseignement_moral_et_civique_intervention_de_m_kahn_pierre.18662"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slide" Target="slide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jpeg"/><Relationship Id="rId4" Type="http://schemas.openxmlformats.org/officeDocument/2006/relationships/image" Target="../media/image9.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8.xml"/><Relationship Id="rId1" Type="http://schemas.openxmlformats.org/officeDocument/2006/relationships/slideLayout" Target="../slideLayouts/slideLayout25.xml"/><Relationship Id="rId6" Type="http://schemas.openxmlformats.org/officeDocument/2006/relationships/image" Target="../media/image2.jpeg"/><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onisep.fr/Espace-pedagogique/Folios/Folios-au-service-de-tous-les-parcours-educatifs" TargetMode="Externa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SITOGRAPHIE%20ET%20FICHE%20RESSOURCES/Les%20journ&#233;es%20et%20semaines%20de%20mobilisation%20citoyenne.docx" TargetMode="External"/><Relationship Id="rId1" Type="http://schemas.openxmlformats.org/officeDocument/2006/relationships/slideLayout" Target="../slideLayouts/slideLayout25.xml"/><Relationship Id="rId6" Type="http://schemas.openxmlformats.org/officeDocument/2006/relationships/image" Target="../media/image2.jpeg"/><Relationship Id="rId5" Type="http://schemas.openxmlformats.org/officeDocument/2006/relationships/slide" Target="slide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457200" y="274680"/>
            <a:ext cx="8229240" cy="5602320"/>
          </a:xfrm>
          <a:prstGeom prst="rect">
            <a:avLst/>
          </a:prstGeom>
          <a:noFill/>
          <a:ln>
            <a:noFill/>
          </a:ln>
        </p:spPr>
        <p:txBody>
          <a:bodyPr anchor="ctr"/>
          <a:lstStyle/>
          <a:p>
            <a:pPr algn="ctr">
              <a:lnSpc>
                <a:spcPct val="100000"/>
              </a:lnSpc>
            </a:pPr>
            <a:r>
              <a:rPr lang="fr-FR" sz="4400" b="1" strike="noStrike" spc="-1" dirty="0">
                <a:solidFill>
                  <a:srgbClr val="000000"/>
                </a:solidFill>
                <a:uFill>
                  <a:solidFill>
                    <a:srgbClr val="FFFFFF"/>
                  </a:solidFill>
                </a:uFill>
                <a:latin typeface="Calibri"/>
              </a:rPr>
              <a:t>
 </a:t>
            </a:r>
            <a:r>
              <a:rPr lang="fr-FR" sz="4400" b="1" strike="noStrike" spc="-1" dirty="0" smtClean="0">
                <a:solidFill>
                  <a:srgbClr val="558ED5"/>
                </a:solidFill>
                <a:uFill>
                  <a:solidFill>
                    <a:srgbClr val="FFFFFF"/>
                  </a:solidFill>
                </a:uFill>
                <a:latin typeface="Calibri"/>
              </a:rPr>
              <a:t>PARCOURS </a:t>
            </a:r>
            <a:r>
              <a:rPr lang="fr-FR" sz="4400" b="1" strike="noStrike" spc="-1" dirty="0">
                <a:solidFill>
                  <a:srgbClr val="558ED5"/>
                </a:solidFill>
                <a:uFill>
                  <a:solidFill>
                    <a:srgbClr val="FFFFFF"/>
                  </a:solidFill>
                </a:uFill>
                <a:latin typeface="Calibri"/>
              </a:rPr>
              <a:t>CITOYEN </a:t>
            </a:r>
            <a:endParaRPr lang="fr-FR" sz="4400" b="1" strike="noStrike" spc="-1" dirty="0" smtClean="0">
              <a:solidFill>
                <a:srgbClr val="558ED5"/>
              </a:solidFill>
              <a:uFill>
                <a:solidFill>
                  <a:srgbClr val="FFFFFF"/>
                </a:solidFill>
              </a:uFill>
              <a:latin typeface="Calibri"/>
            </a:endParaRPr>
          </a:p>
          <a:p>
            <a:pPr algn="ctr">
              <a:lnSpc>
                <a:spcPct val="100000"/>
              </a:lnSpc>
            </a:pPr>
            <a:r>
              <a:rPr lang="fr-FR" sz="4400" b="1" spc="-1" dirty="0" smtClean="0">
                <a:solidFill>
                  <a:srgbClr val="558ED5"/>
                </a:solidFill>
                <a:uFill>
                  <a:solidFill>
                    <a:srgbClr val="FFFFFF"/>
                  </a:solidFill>
                </a:uFill>
                <a:latin typeface="Calibri"/>
              </a:rPr>
              <a:t>ET CLIMAT SCOLAIRE</a:t>
            </a:r>
            <a:r>
              <a:rPr lang="fr-FR" sz="4400" b="1" strike="noStrike" spc="-1" dirty="0">
                <a:solidFill>
                  <a:srgbClr val="558ED5"/>
                </a:solidFill>
                <a:uFill>
                  <a:solidFill>
                    <a:srgbClr val="FFFFFF"/>
                  </a:solidFill>
                </a:uFill>
                <a:latin typeface="Calibri"/>
              </a:rPr>
              <a:t>
 </a:t>
            </a:r>
            <a:r>
              <a:rPr lang="fr-FR" sz="2800" b="1" strike="noStrike" spc="-1" dirty="0" smtClean="0">
                <a:solidFill>
                  <a:srgbClr val="558ED5"/>
                </a:solidFill>
                <a:uFill>
                  <a:solidFill>
                    <a:srgbClr val="FFFFFF"/>
                  </a:solidFill>
                </a:uFill>
                <a:latin typeface="Calibri"/>
              </a:rPr>
              <a:t>11 </a:t>
            </a:r>
            <a:r>
              <a:rPr lang="fr-FR" sz="2800" b="1" strike="noStrike" spc="-1" dirty="0">
                <a:solidFill>
                  <a:srgbClr val="558ED5"/>
                </a:solidFill>
                <a:uFill>
                  <a:solidFill>
                    <a:srgbClr val="FFFFFF"/>
                  </a:solidFill>
                </a:uFill>
                <a:latin typeface="Calibri"/>
              </a:rPr>
              <a:t>et </a:t>
            </a:r>
            <a:r>
              <a:rPr lang="fr-FR" sz="2800" b="1" spc="-1" dirty="0" smtClean="0">
                <a:solidFill>
                  <a:srgbClr val="558ED5"/>
                </a:solidFill>
                <a:uFill>
                  <a:solidFill>
                    <a:srgbClr val="FFFFFF"/>
                  </a:solidFill>
                </a:uFill>
                <a:latin typeface="Calibri"/>
              </a:rPr>
              <a:t>15</a:t>
            </a:r>
            <a:r>
              <a:rPr lang="fr-FR" sz="2800" b="1" strike="noStrike" spc="-1" dirty="0" smtClean="0">
                <a:solidFill>
                  <a:srgbClr val="558ED5"/>
                </a:solidFill>
                <a:uFill>
                  <a:solidFill>
                    <a:srgbClr val="FFFFFF"/>
                  </a:solidFill>
                </a:uFill>
                <a:latin typeface="Calibri"/>
              </a:rPr>
              <a:t> mars 2016</a:t>
            </a:r>
            <a:r>
              <a:rPr lang="fr-FR" sz="2800" b="1" strike="noStrike" spc="-1" dirty="0">
                <a:solidFill>
                  <a:srgbClr val="558ED5"/>
                </a:solidFill>
                <a:uFill>
                  <a:solidFill>
                    <a:srgbClr val="FFFFFF"/>
                  </a:solidFill>
                </a:uFill>
                <a:latin typeface="Calibri"/>
              </a:rPr>
              <a:t>
Académie de Nice
</a:t>
            </a:r>
            <a:r>
              <a:rPr lang="fr-FR" sz="2800" b="1" spc="-1" dirty="0" smtClean="0">
                <a:solidFill>
                  <a:srgbClr val="558ED5"/>
                </a:solidFill>
                <a:uFill>
                  <a:solidFill>
                    <a:srgbClr val="FFFFFF"/>
                  </a:solidFill>
                </a:uFill>
                <a:latin typeface="Calibri"/>
              </a:rPr>
              <a:t>Jean-Marc Noaille – IA-IPR Histoire-Géographie</a:t>
            </a:r>
          </a:p>
          <a:p>
            <a:pPr algn="ctr">
              <a:lnSpc>
                <a:spcPct val="100000"/>
              </a:lnSpc>
            </a:pPr>
            <a:r>
              <a:rPr lang="fr-FR" sz="2800" b="1" spc="-1" dirty="0" smtClean="0">
                <a:solidFill>
                  <a:srgbClr val="558ED5"/>
                </a:solidFill>
                <a:uFill>
                  <a:solidFill>
                    <a:srgbClr val="FFFFFF"/>
                  </a:solidFill>
                </a:uFill>
                <a:latin typeface="Calibri"/>
              </a:rPr>
              <a:t>Référent académique laïcité</a:t>
            </a:r>
            <a:endParaRPr/>
          </a:p>
        </p:txBody>
      </p:sp>
      <p:pic>
        <p:nvPicPr>
          <p:cNvPr id="161" name="Image 4"/>
          <p:cNvPicPr/>
          <p:nvPr/>
        </p:nvPicPr>
        <p:blipFill>
          <a:blip r:embed="rId2"/>
          <a:stretch/>
        </p:blipFill>
        <p:spPr>
          <a:xfrm>
            <a:off x="467640" y="476640"/>
            <a:ext cx="2313720" cy="951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015semaineracisme_395632.jpg">
            <a:hlinkClick r:id="rId2"/>
          </p:cNvPr>
          <p:cNvPicPr>
            <a:picLocks noChangeAspect="1"/>
          </p:cNvPicPr>
          <p:nvPr/>
        </p:nvPicPr>
        <p:blipFill>
          <a:blip r:embed="rId3" cstate="print"/>
          <a:stretch>
            <a:fillRect/>
          </a:stretch>
        </p:blipFill>
        <p:spPr>
          <a:xfrm>
            <a:off x="3571868" y="2643182"/>
            <a:ext cx="2648509" cy="2218126"/>
          </a:xfrm>
          <a:prstGeom prst="rect">
            <a:avLst/>
          </a:prstGeom>
        </p:spPr>
      </p:pic>
      <p:sp>
        <p:nvSpPr>
          <p:cNvPr id="8" name="ZoneTexte 7"/>
          <p:cNvSpPr txBox="1"/>
          <p:nvPr/>
        </p:nvSpPr>
        <p:spPr>
          <a:xfrm>
            <a:off x="214282" y="285728"/>
            <a:ext cx="6858048" cy="461665"/>
          </a:xfrm>
          <a:prstGeom prst="rect">
            <a:avLst/>
          </a:prstGeom>
          <a:noFill/>
        </p:spPr>
        <p:txBody>
          <a:bodyPr wrap="square" rtlCol="0">
            <a:spAutoFit/>
          </a:bodyPr>
          <a:lstStyle/>
          <a:p>
            <a:r>
              <a:rPr lang="fr-FR" sz="2400" b="1" dirty="0" smtClean="0">
                <a:solidFill>
                  <a:srgbClr val="0070C0"/>
                </a:solidFill>
              </a:rPr>
              <a:t>Quelques moments forts à mettre en valeur…</a:t>
            </a:r>
            <a:endParaRPr lang="fr-FR" sz="2400" b="1" dirty="0">
              <a:solidFill>
                <a:srgbClr val="0070C0"/>
              </a:solidFill>
            </a:endParaRPr>
          </a:p>
        </p:txBody>
      </p:sp>
      <p:pic>
        <p:nvPicPr>
          <p:cNvPr id="9" name="Image 8">
            <a:hlinkClick r:id="rId4" action="ppaction://hlinksldjump"/>
          </p:cNvPr>
          <p:cNvPicPr/>
          <p:nvPr/>
        </p:nvPicPr>
        <p:blipFill>
          <a:blip r:embed="rId5"/>
          <a:stretch/>
        </p:blipFill>
        <p:spPr>
          <a:xfrm>
            <a:off x="7000892" y="285728"/>
            <a:ext cx="2000264" cy="1000132"/>
          </a:xfrm>
          <a:prstGeom prst="rect">
            <a:avLst/>
          </a:prstGeom>
          <a:ln>
            <a:noFill/>
          </a:ln>
        </p:spPr>
      </p:pic>
      <p:pic>
        <p:nvPicPr>
          <p:cNvPr id="10" name="Image 9" descr="2016 année de la Marseillaise couverture du dossier de presse">
            <a:hlinkClick r:id="rId6"/>
          </p:cNvPr>
          <p:cNvPicPr/>
          <p:nvPr/>
        </p:nvPicPr>
        <p:blipFill>
          <a:blip r:embed="rId7"/>
          <a:srcRect/>
          <a:stretch>
            <a:fillRect/>
          </a:stretch>
        </p:blipFill>
        <p:spPr bwMode="auto">
          <a:xfrm>
            <a:off x="6858016" y="1928802"/>
            <a:ext cx="1714480" cy="2214578"/>
          </a:xfrm>
          <a:prstGeom prst="rect">
            <a:avLst/>
          </a:prstGeom>
          <a:noFill/>
          <a:ln w="9525">
            <a:noFill/>
            <a:miter lim="800000"/>
            <a:headEnd/>
            <a:tailEnd/>
          </a:ln>
        </p:spPr>
      </p:pic>
      <p:pic>
        <p:nvPicPr>
          <p:cNvPr id="14" name="Image 13" descr="logo_semaine_de_la_presse_et_des_medias_dans_l_ecole_235173.86.jpg">
            <a:hlinkClick r:id="rId8"/>
          </p:cNvPr>
          <p:cNvPicPr>
            <a:picLocks noChangeAspect="1"/>
          </p:cNvPicPr>
          <p:nvPr/>
        </p:nvPicPr>
        <p:blipFill>
          <a:blip r:embed="rId9"/>
          <a:stretch>
            <a:fillRect/>
          </a:stretch>
        </p:blipFill>
        <p:spPr>
          <a:xfrm>
            <a:off x="214282" y="2928934"/>
            <a:ext cx="2786082" cy="2066671"/>
          </a:xfrm>
          <a:prstGeom prst="rect">
            <a:avLst/>
          </a:prstGeom>
        </p:spPr>
      </p:pic>
      <p:pic>
        <p:nvPicPr>
          <p:cNvPr id="17" name="Image 16" descr="Semaine-solidarite-2015-bandeau_488019.98.jpg">
            <a:hlinkClick r:id="rId10"/>
          </p:cNvPr>
          <p:cNvPicPr>
            <a:picLocks noChangeAspect="1"/>
          </p:cNvPicPr>
          <p:nvPr/>
        </p:nvPicPr>
        <p:blipFill>
          <a:blip r:embed="rId11"/>
          <a:stretch>
            <a:fillRect/>
          </a:stretch>
        </p:blipFill>
        <p:spPr>
          <a:xfrm>
            <a:off x="1075298" y="4929198"/>
            <a:ext cx="7544818" cy="1706566"/>
          </a:xfrm>
          <a:prstGeom prst="rect">
            <a:avLst/>
          </a:prstGeom>
        </p:spPr>
      </p:pic>
      <p:pic>
        <p:nvPicPr>
          <p:cNvPr id="20" name="Image 19" descr="semaine développement durable.png">
            <a:hlinkClick r:id="rId12"/>
          </p:cNvPr>
          <p:cNvPicPr>
            <a:picLocks noChangeAspect="1"/>
          </p:cNvPicPr>
          <p:nvPr/>
        </p:nvPicPr>
        <p:blipFill>
          <a:blip r:embed="rId13"/>
          <a:stretch>
            <a:fillRect/>
          </a:stretch>
        </p:blipFill>
        <p:spPr>
          <a:xfrm>
            <a:off x="4714876" y="1000108"/>
            <a:ext cx="1428760" cy="1428760"/>
          </a:xfrm>
          <a:prstGeom prst="rect">
            <a:avLst/>
          </a:prstGeom>
        </p:spPr>
      </p:pic>
      <p:pic>
        <p:nvPicPr>
          <p:cNvPr id="21" name="Image 20" descr="Semaine_de_l_engagement_flyer-1_465888.71.jpg">
            <a:hlinkClick r:id="rId14"/>
          </p:cNvPr>
          <p:cNvPicPr>
            <a:picLocks noChangeAspect="1"/>
          </p:cNvPicPr>
          <p:nvPr/>
        </p:nvPicPr>
        <p:blipFill>
          <a:blip r:embed="rId15"/>
          <a:stretch>
            <a:fillRect/>
          </a:stretch>
        </p:blipFill>
        <p:spPr>
          <a:xfrm>
            <a:off x="1714480" y="928670"/>
            <a:ext cx="1643074" cy="226630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214290"/>
            <a:ext cx="5214974" cy="830997"/>
          </a:xfrm>
          <a:prstGeom prst="rect">
            <a:avLst/>
          </a:prstGeom>
          <a:noFill/>
        </p:spPr>
        <p:txBody>
          <a:bodyPr wrap="square" rtlCol="0">
            <a:spAutoFit/>
          </a:bodyPr>
          <a:lstStyle/>
          <a:p>
            <a:pPr algn="ctr"/>
            <a:r>
              <a:rPr lang="fr-FR" sz="2400" b="1" dirty="0" smtClean="0">
                <a:solidFill>
                  <a:srgbClr val="0070C0"/>
                </a:solidFill>
              </a:rPr>
              <a:t>Les principaux concours pouvant servir d’appui au parcours citoyen</a:t>
            </a:r>
            <a:endParaRPr lang="fr-FR" sz="2400" b="1" dirty="0">
              <a:solidFill>
                <a:srgbClr val="0070C0"/>
              </a:solidFill>
            </a:endParaRPr>
          </a:p>
        </p:txBody>
      </p:sp>
      <p:sp>
        <p:nvSpPr>
          <p:cNvPr id="3" name="ZoneTexte 2"/>
          <p:cNvSpPr txBox="1"/>
          <p:nvPr/>
        </p:nvSpPr>
        <p:spPr>
          <a:xfrm>
            <a:off x="714348" y="1357298"/>
            <a:ext cx="7500990" cy="5078313"/>
          </a:xfrm>
          <a:prstGeom prst="rect">
            <a:avLst/>
          </a:prstGeom>
          <a:noFill/>
        </p:spPr>
        <p:txBody>
          <a:bodyPr wrap="square" rtlCol="0">
            <a:spAutoFit/>
          </a:bodyPr>
          <a:lstStyle/>
          <a:p>
            <a:pPr>
              <a:buFont typeface="Wingdings" pitchFamily="2" charset="2"/>
              <a:buChar char="Ø"/>
            </a:pPr>
            <a:r>
              <a:rPr lang="fr-FR" dirty="0" smtClean="0"/>
              <a:t> Le concours de la Résistance et de la déportation</a:t>
            </a:r>
          </a:p>
          <a:p>
            <a:endParaRPr lang="fr-FR" dirty="0" smtClean="0"/>
          </a:p>
          <a:p>
            <a:pPr>
              <a:buFont typeface="Wingdings" pitchFamily="2" charset="2"/>
              <a:buChar char="Ø"/>
            </a:pPr>
            <a:r>
              <a:rPr lang="fr-FR" dirty="0" smtClean="0"/>
              <a:t> Le concours Annie et Charles </a:t>
            </a:r>
            <a:r>
              <a:rPr lang="fr-FR" dirty="0" err="1" smtClean="0"/>
              <a:t>Corrin</a:t>
            </a:r>
            <a:r>
              <a:rPr lang="fr-FR" dirty="0" smtClean="0"/>
              <a:t> pour l’enseignement de l’histoire de la Shoah.</a:t>
            </a:r>
          </a:p>
          <a:p>
            <a:pPr>
              <a:buFont typeface="Wingdings" pitchFamily="2" charset="2"/>
              <a:buChar char="Ø"/>
            </a:pPr>
            <a:endParaRPr lang="fr-FR" dirty="0" smtClean="0"/>
          </a:p>
          <a:p>
            <a:pPr>
              <a:buFont typeface="Wingdings" pitchFamily="2" charset="2"/>
              <a:buChar char="Ø"/>
            </a:pPr>
            <a:r>
              <a:rPr lang="fr-FR" dirty="0" smtClean="0"/>
              <a:t> Le concours René Cassin</a:t>
            </a:r>
          </a:p>
          <a:p>
            <a:pPr>
              <a:buFont typeface="Wingdings" pitchFamily="2" charset="2"/>
              <a:buChar char="Ø"/>
            </a:pPr>
            <a:endParaRPr lang="fr-FR" dirty="0" smtClean="0"/>
          </a:p>
          <a:p>
            <a:pPr>
              <a:buFont typeface="Wingdings" pitchFamily="2" charset="2"/>
              <a:buChar char="Ø"/>
            </a:pPr>
            <a:r>
              <a:rPr lang="fr-FR" dirty="0" smtClean="0"/>
              <a:t> La coupe nationale des élèves citoyens </a:t>
            </a:r>
          </a:p>
          <a:p>
            <a:pPr>
              <a:buFont typeface="Wingdings" pitchFamily="2" charset="2"/>
              <a:buChar char="Ø"/>
            </a:pPr>
            <a:endParaRPr lang="fr-FR" dirty="0" smtClean="0"/>
          </a:p>
          <a:p>
            <a:pPr>
              <a:buFont typeface="Wingdings" pitchFamily="2" charset="2"/>
              <a:buChar char="Ø"/>
            </a:pPr>
            <a:r>
              <a:rPr lang="fr-FR" dirty="0" smtClean="0"/>
              <a:t> Le prix de l’éducation citoyenne et le prix de l’éducation </a:t>
            </a:r>
          </a:p>
          <a:p>
            <a:pPr>
              <a:buFont typeface="Wingdings" pitchFamily="2" charset="2"/>
              <a:buChar char="Ø"/>
            </a:pPr>
            <a:endParaRPr lang="fr-FR" dirty="0" smtClean="0"/>
          </a:p>
          <a:p>
            <a:pPr>
              <a:buFont typeface="Wingdings" pitchFamily="2" charset="2"/>
              <a:buChar char="Ø"/>
            </a:pPr>
            <a:r>
              <a:rPr lang="fr-FR" dirty="0" smtClean="0"/>
              <a:t> Le concours « Non au harcèlement »</a:t>
            </a:r>
          </a:p>
          <a:p>
            <a:pPr>
              <a:buFont typeface="Wingdings" pitchFamily="2" charset="2"/>
              <a:buChar char="Ø"/>
            </a:pPr>
            <a:endParaRPr lang="fr-FR" dirty="0" smtClean="0"/>
          </a:p>
          <a:p>
            <a:pPr>
              <a:buFont typeface="Wingdings" pitchFamily="2" charset="2"/>
              <a:buChar char="Ø"/>
            </a:pPr>
            <a:r>
              <a:rPr lang="fr-FR" dirty="0" smtClean="0"/>
              <a:t> Le prix Hippocrène de l’éducation à l’Europe</a:t>
            </a:r>
          </a:p>
          <a:p>
            <a:endParaRPr lang="fr-FR" dirty="0" smtClean="0"/>
          </a:p>
          <a:p>
            <a:pPr>
              <a:buFont typeface="Wingdings" pitchFamily="2" charset="2"/>
              <a:buChar char="Ø"/>
            </a:pPr>
            <a:r>
              <a:rPr lang="fr-FR" dirty="0" smtClean="0"/>
              <a:t> Le concours : « Tous unis dans la laïcité »</a:t>
            </a:r>
          </a:p>
          <a:p>
            <a:pPr>
              <a:buFont typeface="Wingdings" pitchFamily="2" charset="2"/>
              <a:buChar char="Ø"/>
            </a:pPr>
            <a:endParaRPr lang="fr-FR" dirty="0" smtClean="0"/>
          </a:p>
          <a:p>
            <a:pPr>
              <a:buFont typeface="Wingdings" pitchFamily="2" charset="2"/>
              <a:buChar char="Ø"/>
            </a:pPr>
            <a:endParaRPr lang="fr-FR" dirty="0"/>
          </a:p>
        </p:txBody>
      </p:sp>
      <p:pic>
        <p:nvPicPr>
          <p:cNvPr id="5" name="Image 23"/>
          <p:cNvPicPr/>
          <p:nvPr/>
        </p:nvPicPr>
        <p:blipFill>
          <a:blip r:embed="rId2"/>
          <a:stretch/>
        </p:blipFill>
        <p:spPr>
          <a:xfrm>
            <a:off x="6786578" y="1142984"/>
            <a:ext cx="608040" cy="659160"/>
          </a:xfrm>
          <a:prstGeom prst="rect">
            <a:avLst/>
          </a:prstGeom>
          <a:ln>
            <a:noFill/>
          </a:ln>
        </p:spPr>
      </p:pic>
      <p:pic>
        <p:nvPicPr>
          <p:cNvPr id="6" name="Image 24"/>
          <p:cNvPicPr/>
          <p:nvPr/>
        </p:nvPicPr>
        <p:blipFill>
          <a:blip r:embed="rId3"/>
          <a:stretch/>
        </p:blipFill>
        <p:spPr>
          <a:xfrm>
            <a:off x="4500562" y="2500306"/>
            <a:ext cx="823320" cy="646560"/>
          </a:xfrm>
          <a:prstGeom prst="rect">
            <a:avLst/>
          </a:prstGeom>
          <a:ln>
            <a:noFill/>
          </a:ln>
        </p:spPr>
      </p:pic>
      <p:sp>
        <p:nvSpPr>
          <p:cNvPr id="7" name="ZoneTexte 6"/>
          <p:cNvSpPr txBox="1"/>
          <p:nvPr/>
        </p:nvSpPr>
        <p:spPr>
          <a:xfrm>
            <a:off x="2786050" y="6286520"/>
            <a:ext cx="6072230" cy="369332"/>
          </a:xfrm>
          <a:prstGeom prst="rect">
            <a:avLst/>
          </a:prstGeom>
          <a:noFill/>
        </p:spPr>
        <p:txBody>
          <a:bodyPr wrap="square" rtlCol="0">
            <a:spAutoFit/>
          </a:bodyPr>
          <a:lstStyle/>
          <a:p>
            <a:r>
              <a:rPr lang="fr-FR" dirty="0" smtClean="0">
                <a:hlinkClick r:id="rId4"/>
              </a:rPr>
              <a:t>http://www.scoop.it/t/les-concours-au-lycee-vincent-auriol</a:t>
            </a:r>
            <a:endParaRPr lang="fr-FR" dirty="0"/>
          </a:p>
        </p:txBody>
      </p:sp>
      <p:pic>
        <p:nvPicPr>
          <p:cNvPr id="9" name="Image 8" descr="Prix Annie et Charles Corrin.jpg"/>
          <p:cNvPicPr>
            <a:picLocks noChangeAspect="1"/>
          </p:cNvPicPr>
          <p:nvPr/>
        </p:nvPicPr>
        <p:blipFill>
          <a:blip r:embed="rId5"/>
          <a:stretch>
            <a:fillRect/>
          </a:stretch>
        </p:blipFill>
        <p:spPr>
          <a:xfrm>
            <a:off x="6357950" y="2357430"/>
            <a:ext cx="2143140" cy="428628"/>
          </a:xfrm>
          <a:prstGeom prst="rect">
            <a:avLst/>
          </a:prstGeom>
        </p:spPr>
      </p:pic>
      <p:sp>
        <p:nvSpPr>
          <p:cNvPr id="11" name="ZoneTexte 10"/>
          <p:cNvSpPr txBox="1"/>
          <p:nvPr/>
        </p:nvSpPr>
        <p:spPr>
          <a:xfrm>
            <a:off x="500034" y="6286520"/>
            <a:ext cx="2357454" cy="369332"/>
          </a:xfrm>
          <a:prstGeom prst="rect">
            <a:avLst/>
          </a:prstGeom>
          <a:noFill/>
        </p:spPr>
        <p:txBody>
          <a:bodyPr wrap="square" rtlCol="0">
            <a:spAutoFit/>
          </a:bodyPr>
          <a:lstStyle/>
          <a:p>
            <a:r>
              <a:rPr lang="fr-FR" dirty="0" smtClean="0"/>
              <a:t>Réaliser un scoop-</a:t>
            </a:r>
            <a:r>
              <a:rPr lang="fr-FR" dirty="0" err="1" smtClean="0"/>
              <a:t>it</a:t>
            </a:r>
            <a:r>
              <a:rPr lang="fr-FR" dirty="0" smtClean="0"/>
              <a:t> :</a:t>
            </a:r>
            <a:endParaRPr lang="fr-FR" dirty="0"/>
          </a:p>
        </p:txBody>
      </p:sp>
      <p:pic>
        <p:nvPicPr>
          <p:cNvPr id="12" name="Image 11" descr="Initiadroit.jpg"/>
          <p:cNvPicPr>
            <a:picLocks noChangeAspect="1"/>
          </p:cNvPicPr>
          <p:nvPr/>
        </p:nvPicPr>
        <p:blipFill>
          <a:blip r:embed="rId6"/>
          <a:stretch>
            <a:fillRect/>
          </a:stretch>
        </p:blipFill>
        <p:spPr>
          <a:xfrm>
            <a:off x="5500694" y="3000372"/>
            <a:ext cx="1214446" cy="809630"/>
          </a:xfrm>
          <a:prstGeom prst="rect">
            <a:avLst/>
          </a:prstGeom>
        </p:spPr>
      </p:pic>
      <p:pic>
        <p:nvPicPr>
          <p:cNvPr id="14" name="Image 13" descr="Prix hippocrène.jpg"/>
          <p:cNvPicPr>
            <a:picLocks noChangeAspect="1"/>
          </p:cNvPicPr>
          <p:nvPr/>
        </p:nvPicPr>
        <p:blipFill>
          <a:blip r:embed="rId7"/>
          <a:stretch>
            <a:fillRect/>
          </a:stretch>
        </p:blipFill>
        <p:spPr>
          <a:xfrm>
            <a:off x="7500958" y="4429132"/>
            <a:ext cx="1143000" cy="981075"/>
          </a:xfrm>
          <a:prstGeom prst="rect">
            <a:avLst/>
          </a:prstGeom>
        </p:spPr>
      </p:pic>
      <p:pic>
        <p:nvPicPr>
          <p:cNvPr id="15" name="Image 14" descr="Tous unis pour la laïcité.png"/>
          <p:cNvPicPr>
            <a:picLocks noChangeAspect="1"/>
          </p:cNvPicPr>
          <p:nvPr/>
        </p:nvPicPr>
        <p:blipFill>
          <a:blip r:embed="rId8"/>
          <a:stretch>
            <a:fillRect/>
          </a:stretch>
        </p:blipFill>
        <p:spPr>
          <a:xfrm>
            <a:off x="6000760" y="5143512"/>
            <a:ext cx="1214446" cy="926192"/>
          </a:xfrm>
          <a:prstGeom prst="rect">
            <a:avLst/>
          </a:prstGeom>
        </p:spPr>
      </p:pic>
      <p:pic>
        <p:nvPicPr>
          <p:cNvPr id="16" name="Image 15" descr="Non au harcèlement.jpg"/>
          <p:cNvPicPr>
            <a:picLocks noChangeAspect="1"/>
          </p:cNvPicPr>
          <p:nvPr/>
        </p:nvPicPr>
        <p:blipFill>
          <a:blip r:embed="rId9"/>
          <a:stretch>
            <a:fillRect/>
          </a:stretch>
        </p:blipFill>
        <p:spPr>
          <a:xfrm>
            <a:off x="5072066" y="4214818"/>
            <a:ext cx="2286000" cy="635000"/>
          </a:xfrm>
          <a:prstGeom prst="rect">
            <a:avLst/>
          </a:prstGeom>
        </p:spPr>
      </p:pic>
      <p:pic>
        <p:nvPicPr>
          <p:cNvPr id="17" name="Image 16" descr="prix de l'éducation.jpg"/>
          <p:cNvPicPr>
            <a:picLocks noChangeAspect="1"/>
          </p:cNvPicPr>
          <p:nvPr/>
        </p:nvPicPr>
        <p:blipFill>
          <a:blip r:embed="rId10"/>
          <a:stretch>
            <a:fillRect/>
          </a:stretch>
        </p:blipFill>
        <p:spPr>
          <a:xfrm>
            <a:off x="7358082" y="3571876"/>
            <a:ext cx="1173902" cy="664182"/>
          </a:xfrm>
          <a:prstGeom prst="rect">
            <a:avLst/>
          </a:prstGeom>
        </p:spPr>
      </p:pic>
      <p:pic>
        <p:nvPicPr>
          <p:cNvPr id="18" name="Image 17">
            <a:hlinkClick r:id="rId11" action="ppaction://hlinksldjump"/>
          </p:cNvPr>
          <p:cNvPicPr/>
          <p:nvPr/>
        </p:nvPicPr>
        <p:blipFill>
          <a:blip r:embed="rId12"/>
          <a:stretch/>
        </p:blipFill>
        <p:spPr>
          <a:xfrm>
            <a:off x="7072330" y="0"/>
            <a:ext cx="1857388" cy="785818"/>
          </a:xfrm>
          <a:prstGeom prst="rect">
            <a:avLst/>
          </a:prstGeom>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85728"/>
            <a:ext cx="4214842" cy="461665"/>
          </a:xfrm>
          <a:prstGeom prst="rect">
            <a:avLst/>
          </a:prstGeom>
          <a:noFill/>
        </p:spPr>
        <p:txBody>
          <a:bodyPr wrap="square" rtlCol="0">
            <a:spAutoFit/>
          </a:bodyPr>
          <a:lstStyle/>
          <a:p>
            <a:r>
              <a:rPr lang="fr-FR" sz="2400" b="1" dirty="0" smtClean="0">
                <a:solidFill>
                  <a:srgbClr val="0070C0"/>
                </a:solidFill>
              </a:rPr>
              <a:t>Dans le premier degré…</a:t>
            </a:r>
            <a:endParaRPr lang="fr-FR" sz="2400" b="1" dirty="0">
              <a:solidFill>
                <a:srgbClr val="0070C0"/>
              </a:solidFill>
            </a:endParaRPr>
          </a:p>
        </p:txBody>
      </p:sp>
      <p:pic>
        <p:nvPicPr>
          <p:cNvPr id="3" name="Image 2" descr="photo parlement des enfants.jpg"/>
          <p:cNvPicPr>
            <a:picLocks noChangeAspect="1"/>
          </p:cNvPicPr>
          <p:nvPr/>
        </p:nvPicPr>
        <p:blipFill>
          <a:blip r:embed="rId2" cstate="print"/>
          <a:stretch>
            <a:fillRect/>
          </a:stretch>
        </p:blipFill>
        <p:spPr>
          <a:xfrm>
            <a:off x="3714744" y="1142984"/>
            <a:ext cx="4357686" cy="2905124"/>
          </a:xfrm>
          <a:prstGeom prst="rect">
            <a:avLst/>
          </a:prstGeom>
        </p:spPr>
      </p:pic>
      <p:pic>
        <p:nvPicPr>
          <p:cNvPr id="4" name="Image 3" descr="Le parlement des enfants.jpg"/>
          <p:cNvPicPr>
            <a:picLocks noChangeAspect="1"/>
          </p:cNvPicPr>
          <p:nvPr/>
        </p:nvPicPr>
        <p:blipFill>
          <a:blip r:embed="rId3"/>
          <a:stretch>
            <a:fillRect/>
          </a:stretch>
        </p:blipFill>
        <p:spPr>
          <a:xfrm>
            <a:off x="1071538" y="1500174"/>
            <a:ext cx="1687723" cy="1500198"/>
          </a:xfrm>
          <a:prstGeom prst="rect">
            <a:avLst/>
          </a:prstGeom>
        </p:spPr>
      </p:pic>
      <p:pic>
        <p:nvPicPr>
          <p:cNvPr id="5" name="Image 4" descr="petits-artistes-2014-300x200_355621.jpg"/>
          <p:cNvPicPr>
            <a:picLocks noChangeAspect="1"/>
          </p:cNvPicPr>
          <p:nvPr/>
        </p:nvPicPr>
        <p:blipFill>
          <a:blip r:embed="rId4"/>
          <a:stretch>
            <a:fillRect/>
          </a:stretch>
        </p:blipFill>
        <p:spPr>
          <a:xfrm>
            <a:off x="500034" y="3929066"/>
            <a:ext cx="3214710" cy="2143140"/>
          </a:xfrm>
          <a:prstGeom prst="rect">
            <a:avLst/>
          </a:prstGeom>
        </p:spPr>
      </p:pic>
      <p:pic>
        <p:nvPicPr>
          <p:cNvPr id="6" name="Image 5">
            <a:hlinkClick r:id="rId5" action="ppaction://hlinksldjump"/>
          </p:cNvPr>
          <p:cNvPicPr/>
          <p:nvPr/>
        </p:nvPicPr>
        <p:blipFill>
          <a:blip r:embed="rId6"/>
          <a:stretch/>
        </p:blipFill>
        <p:spPr>
          <a:xfrm>
            <a:off x="6858016" y="214290"/>
            <a:ext cx="1857388" cy="785818"/>
          </a:xfrm>
          <a:prstGeom prst="rect">
            <a:avLst/>
          </a:prstGeom>
          <a:ln>
            <a:noFill/>
          </a:ln>
        </p:spPr>
      </p:pic>
      <p:pic>
        <p:nvPicPr>
          <p:cNvPr id="7" name="Image 6" descr="2048x1536-fit_passeport-remis-plus-20500-eleves-chaque-annee.jpg"/>
          <p:cNvPicPr>
            <a:picLocks noChangeAspect="1"/>
          </p:cNvPicPr>
          <p:nvPr/>
        </p:nvPicPr>
        <p:blipFill>
          <a:blip r:embed="rId7"/>
          <a:stretch>
            <a:fillRect/>
          </a:stretch>
        </p:blipFill>
        <p:spPr>
          <a:xfrm>
            <a:off x="4572000" y="4357694"/>
            <a:ext cx="3121895" cy="199936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539640" y="5085360"/>
            <a:ext cx="835272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4F81BD"/>
                </a:solidFill>
                <a:uFill>
                  <a:solidFill>
                    <a:srgbClr val="FFFFFF"/>
                  </a:solidFill>
                </a:uFill>
                <a:latin typeface="Calibri"/>
              </a:rPr>
              <a:t>4 Les actions fondées sur la solidarité, le développement durable, la Défense ou la citoyenneté européenne…</a:t>
            </a:r>
            <a:endParaRPr/>
          </a:p>
        </p:txBody>
      </p:sp>
      <p:sp>
        <p:nvSpPr>
          <p:cNvPr id="254" name="CustomShape 2"/>
          <p:cNvSpPr/>
          <p:nvPr/>
        </p:nvSpPr>
        <p:spPr>
          <a:xfrm>
            <a:off x="539640" y="4293000"/>
            <a:ext cx="67683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70C0"/>
                </a:solidFill>
                <a:uFill>
                  <a:solidFill>
                    <a:srgbClr val="FFFFFF"/>
                  </a:solidFill>
                </a:uFill>
                <a:latin typeface="Calibri"/>
              </a:rPr>
              <a:t>3 Les voyages de mémoire et leur exploitation</a:t>
            </a:r>
            <a:endParaRPr/>
          </a:p>
        </p:txBody>
      </p:sp>
      <p:sp>
        <p:nvSpPr>
          <p:cNvPr id="255" name="CustomShape 3"/>
          <p:cNvSpPr/>
          <p:nvPr/>
        </p:nvSpPr>
        <p:spPr>
          <a:xfrm>
            <a:off x="539640" y="3213000"/>
            <a:ext cx="676836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70C0"/>
                </a:solidFill>
                <a:uFill>
                  <a:solidFill>
                    <a:srgbClr val="FFFFFF"/>
                  </a:solidFill>
                </a:uFill>
                <a:latin typeface="Calibri"/>
              </a:rPr>
              <a:t>2 Les actions menées dans le cadre des semaines et journées de mobilisation citoyenne</a:t>
            </a:r>
            <a:endParaRPr/>
          </a:p>
        </p:txBody>
      </p:sp>
      <p:sp>
        <p:nvSpPr>
          <p:cNvPr id="256" name="CustomShape 4"/>
          <p:cNvSpPr/>
          <p:nvPr/>
        </p:nvSpPr>
        <p:spPr>
          <a:xfrm>
            <a:off x="539640" y="2205000"/>
            <a:ext cx="774108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70C0"/>
                </a:solidFill>
                <a:uFill>
                  <a:solidFill>
                    <a:srgbClr val="FFFFFF"/>
                  </a:solidFill>
                </a:uFill>
                <a:latin typeface="Calibri"/>
              </a:rPr>
              <a:t>1 Les concours  participant à la construction d’une identité citoyenne et à la transmission des valeurs de la République</a:t>
            </a:r>
            <a:endParaRPr/>
          </a:p>
        </p:txBody>
      </p:sp>
      <p:sp>
        <p:nvSpPr>
          <p:cNvPr id="257" name="TextShape 5"/>
          <p:cNvSpPr txBox="1"/>
          <p:nvPr/>
        </p:nvSpPr>
        <p:spPr>
          <a:xfrm>
            <a:off x="755640" y="548640"/>
            <a:ext cx="5338440" cy="1142640"/>
          </a:xfrm>
          <a:prstGeom prst="rect">
            <a:avLst/>
          </a:prstGeom>
          <a:noFill/>
          <a:ln>
            <a:noFill/>
          </a:ln>
        </p:spPr>
        <p:txBody>
          <a:bodyPr anchor="ctr"/>
          <a:lstStyle/>
          <a:p>
            <a:pPr algn="ctr">
              <a:lnSpc>
                <a:spcPct val="100000"/>
              </a:lnSpc>
            </a:pPr>
            <a:r>
              <a:rPr lang="fr-FR" sz="3200" b="1" strike="noStrike" spc="-1" dirty="0">
                <a:solidFill>
                  <a:srgbClr val="0070C0"/>
                </a:solidFill>
                <a:uFill>
                  <a:solidFill>
                    <a:srgbClr val="FFFFFF"/>
                  </a:solidFill>
                </a:uFill>
                <a:latin typeface="Calibri"/>
              </a:rPr>
              <a:t>Les actions pédagogiques à intégrer au parcours </a:t>
            </a:r>
            <a:r>
              <a:rPr lang="fr-FR" sz="3200" b="1" strike="noStrike" spc="-1" dirty="0" smtClean="0">
                <a:solidFill>
                  <a:srgbClr val="0070C0"/>
                </a:solidFill>
                <a:uFill>
                  <a:solidFill>
                    <a:srgbClr val="FFFFFF"/>
                  </a:solidFill>
                </a:uFill>
                <a:latin typeface="Calibri"/>
              </a:rPr>
              <a:t>citoyen…</a:t>
            </a:r>
            <a:endParaRPr sz="3200"/>
          </a:p>
        </p:txBody>
      </p:sp>
      <p:pic>
        <p:nvPicPr>
          <p:cNvPr id="258" name="Image 7"/>
          <p:cNvPicPr/>
          <p:nvPr/>
        </p:nvPicPr>
        <p:blipFill>
          <a:blip r:embed="rId2"/>
          <a:stretch/>
        </p:blipFill>
        <p:spPr>
          <a:xfrm>
            <a:off x="6516360" y="548640"/>
            <a:ext cx="1728000" cy="1319760"/>
          </a:xfrm>
          <a:prstGeom prst="rect">
            <a:avLst/>
          </a:prstGeom>
          <a:ln>
            <a:noFill/>
          </a:ln>
        </p:spPr>
      </p:pic>
      <p:pic>
        <p:nvPicPr>
          <p:cNvPr id="8" name="Image 7">
            <a:hlinkClick r:id="rId3" action="ppaction://hlinksldjump"/>
          </p:cNvPr>
          <p:cNvPicPr/>
          <p:nvPr/>
        </p:nvPicPr>
        <p:blipFill>
          <a:blip r:embed="rId4"/>
          <a:stretch/>
        </p:blipFill>
        <p:spPr>
          <a:xfrm>
            <a:off x="6929454" y="5715016"/>
            <a:ext cx="2000264" cy="1000132"/>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28604"/>
            <a:ext cx="5929354" cy="1143000"/>
          </a:xfrm>
        </p:spPr>
        <p:txBody>
          <a:bodyPr>
            <a:noAutofit/>
          </a:bodyPr>
          <a:lstStyle/>
          <a:p>
            <a:pPr algn="ctr"/>
            <a:r>
              <a:rPr lang="fr-FR" sz="2800" b="1" dirty="0" smtClean="0">
                <a:solidFill>
                  <a:srgbClr val="0070C0"/>
                </a:solidFill>
              </a:rPr>
              <a:t>Quelques idées pour faire sortir l’EMC de la classe…</a:t>
            </a:r>
            <a:endParaRPr lang="fr-FR" sz="2800" b="1" dirty="0">
              <a:solidFill>
                <a:srgbClr val="0070C0"/>
              </a:solidFill>
            </a:endParaRPr>
          </a:p>
        </p:txBody>
      </p:sp>
      <p:sp>
        <p:nvSpPr>
          <p:cNvPr id="3" name="ZoneTexte 2"/>
          <p:cNvSpPr txBox="1"/>
          <p:nvPr/>
        </p:nvSpPr>
        <p:spPr>
          <a:xfrm>
            <a:off x="785786" y="2000240"/>
            <a:ext cx="7704856" cy="4154984"/>
          </a:xfrm>
          <a:prstGeom prst="rect">
            <a:avLst/>
          </a:prstGeom>
          <a:noFill/>
        </p:spPr>
        <p:txBody>
          <a:bodyPr wrap="square" rtlCol="0">
            <a:spAutoFit/>
          </a:bodyPr>
          <a:lstStyle/>
          <a:p>
            <a:pPr>
              <a:lnSpc>
                <a:spcPts val="2880"/>
              </a:lnSpc>
              <a:buFont typeface="Wingdings" pitchFamily="2" charset="2"/>
              <a:buChar char="§"/>
            </a:pPr>
            <a:r>
              <a:rPr lang="fr-FR" sz="2000" dirty="0" smtClean="0">
                <a:solidFill>
                  <a:srgbClr val="0070C0"/>
                </a:solidFill>
              </a:rPr>
              <a:t> </a:t>
            </a:r>
            <a:r>
              <a:rPr lang="fr-FR" sz="2000" b="1" dirty="0" smtClean="0">
                <a:solidFill>
                  <a:srgbClr val="0070C0"/>
                </a:solidFill>
              </a:rPr>
              <a:t>L’organisation par les élèves d’une journée citoyenne </a:t>
            </a:r>
            <a:r>
              <a:rPr lang="fr-FR" sz="2000" dirty="0" smtClean="0">
                <a:solidFill>
                  <a:srgbClr val="0070C0"/>
                </a:solidFill>
              </a:rPr>
              <a:t>à l’occasion d’une des semaines de l’engagement citoyen</a:t>
            </a:r>
          </a:p>
          <a:p>
            <a:pPr>
              <a:lnSpc>
                <a:spcPts val="2880"/>
              </a:lnSpc>
              <a:buFont typeface="Wingdings" pitchFamily="2" charset="2"/>
              <a:buChar char="§"/>
            </a:pPr>
            <a:r>
              <a:rPr lang="fr-FR" sz="2000" dirty="0" smtClean="0">
                <a:solidFill>
                  <a:srgbClr val="0070C0"/>
                </a:solidFill>
              </a:rPr>
              <a:t> </a:t>
            </a:r>
            <a:r>
              <a:rPr lang="fr-FR" sz="2000" b="1" dirty="0" smtClean="0">
                <a:solidFill>
                  <a:srgbClr val="0070C0"/>
                </a:solidFill>
              </a:rPr>
              <a:t>La participation à un concours citoyen</a:t>
            </a:r>
            <a:r>
              <a:rPr lang="fr-FR" sz="2000" dirty="0" smtClean="0">
                <a:solidFill>
                  <a:srgbClr val="0070C0"/>
                </a:solidFill>
              </a:rPr>
              <a:t>,  sa diffusion et sa valorisation au sein de l’établissement</a:t>
            </a:r>
          </a:p>
          <a:p>
            <a:pPr>
              <a:lnSpc>
                <a:spcPts val="2880"/>
              </a:lnSpc>
              <a:buFont typeface="Wingdings" pitchFamily="2" charset="2"/>
              <a:buChar char="§"/>
            </a:pPr>
            <a:r>
              <a:rPr lang="fr-FR" sz="2000" dirty="0" smtClean="0">
                <a:solidFill>
                  <a:srgbClr val="0070C0"/>
                </a:solidFill>
              </a:rPr>
              <a:t> </a:t>
            </a:r>
            <a:r>
              <a:rPr lang="fr-FR" sz="2000" b="1" dirty="0" smtClean="0">
                <a:solidFill>
                  <a:srgbClr val="0070C0"/>
                </a:solidFill>
              </a:rPr>
              <a:t>La création d’un journal</a:t>
            </a:r>
            <a:r>
              <a:rPr lang="fr-FR" sz="2000" dirty="0" smtClean="0">
                <a:solidFill>
                  <a:srgbClr val="0070C0"/>
                </a:solidFill>
              </a:rPr>
              <a:t>, d’un blog, d’un site internet  ou d’une web-radio  sur la thématique de l’engagement citoyen</a:t>
            </a:r>
          </a:p>
          <a:p>
            <a:pPr>
              <a:lnSpc>
                <a:spcPts val="2880"/>
              </a:lnSpc>
              <a:buFont typeface="Wingdings" pitchFamily="2" charset="2"/>
              <a:buChar char="§"/>
            </a:pPr>
            <a:r>
              <a:rPr lang="fr-FR" sz="2000" dirty="0" smtClean="0">
                <a:solidFill>
                  <a:srgbClr val="0070C0"/>
                </a:solidFill>
              </a:rPr>
              <a:t> </a:t>
            </a:r>
            <a:r>
              <a:rPr lang="fr-FR" sz="2000" b="1" dirty="0" smtClean="0">
                <a:solidFill>
                  <a:srgbClr val="0070C0"/>
                </a:solidFill>
              </a:rPr>
              <a:t>La participation à une action de solidarité internationale </a:t>
            </a:r>
            <a:r>
              <a:rPr lang="fr-FR" sz="2000" dirty="0" smtClean="0">
                <a:solidFill>
                  <a:srgbClr val="0070C0"/>
                </a:solidFill>
              </a:rPr>
              <a:t>et sa promotion  au sein de l’établissement</a:t>
            </a:r>
          </a:p>
          <a:p>
            <a:pPr>
              <a:lnSpc>
                <a:spcPts val="2880"/>
              </a:lnSpc>
              <a:buFont typeface="Wingdings" pitchFamily="2" charset="2"/>
              <a:buChar char="§"/>
            </a:pPr>
            <a:r>
              <a:rPr lang="fr-FR" sz="2000" dirty="0" smtClean="0">
                <a:solidFill>
                  <a:srgbClr val="0070C0"/>
                </a:solidFill>
              </a:rPr>
              <a:t> </a:t>
            </a:r>
            <a:r>
              <a:rPr lang="fr-FR" sz="2000" b="1" dirty="0" smtClean="0">
                <a:solidFill>
                  <a:srgbClr val="0070C0"/>
                </a:solidFill>
              </a:rPr>
              <a:t>La préparation de l’engagement d’un établissement </a:t>
            </a:r>
            <a:r>
              <a:rPr lang="fr-FR" sz="2000" dirty="0" smtClean="0">
                <a:solidFill>
                  <a:srgbClr val="0070C0"/>
                </a:solidFill>
              </a:rPr>
              <a:t>scolaire dans une démarche E3D</a:t>
            </a:r>
          </a:p>
          <a:p>
            <a:pPr>
              <a:lnSpc>
                <a:spcPts val="2880"/>
              </a:lnSpc>
              <a:buFont typeface="Wingdings" pitchFamily="2" charset="2"/>
              <a:buChar char="§"/>
            </a:pPr>
            <a:r>
              <a:rPr lang="fr-FR" sz="2000" b="1" dirty="0" smtClean="0">
                <a:solidFill>
                  <a:srgbClr val="0070C0"/>
                </a:solidFill>
              </a:rPr>
              <a:t> Un travail collectif mené autour de la charte de la laïcité</a:t>
            </a:r>
            <a:endParaRPr lang="fr-FR" sz="2000" b="1" dirty="0">
              <a:solidFill>
                <a:srgbClr val="0070C0"/>
              </a:solidFill>
            </a:endParaRPr>
          </a:p>
        </p:txBody>
      </p:sp>
      <p:pic>
        <p:nvPicPr>
          <p:cNvPr id="4" name="Image 3">
            <a:hlinkClick r:id="rId2" action="ppaction://hlinksldjump"/>
          </p:cNvPr>
          <p:cNvPicPr/>
          <p:nvPr/>
        </p:nvPicPr>
        <p:blipFill>
          <a:blip r:embed="rId3"/>
          <a:stretch/>
        </p:blipFill>
        <p:spPr>
          <a:xfrm>
            <a:off x="7000892" y="285728"/>
            <a:ext cx="2000264" cy="1000132"/>
          </a:xfrm>
          <a:prstGeom prst="rect">
            <a:avLst/>
          </a:prstGeom>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472" y="357166"/>
            <a:ext cx="6000792" cy="830997"/>
          </a:xfrm>
          <a:prstGeom prst="rect">
            <a:avLst/>
          </a:prstGeom>
          <a:noFill/>
        </p:spPr>
        <p:txBody>
          <a:bodyPr wrap="square" rtlCol="0">
            <a:spAutoFit/>
          </a:bodyPr>
          <a:lstStyle/>
          <a:p>
            <a:pPr algn="ctr"/>
            <a:r>
              <a:rPr lang="fr-FR" sz="2400" b="1" dirty="0" smtClean="0">
                <a:solidFill>
                  <a:srgbClr val="0070C0"/>
                </a:solidFill>
              </a:rPr>
              <a:t>Préparation d’une semaine ou d’une journée thématique</a:t>
            </a:r>
            <a:endParaRPr lang="fr-FR" sz="2400" b="1" dirty="0">
              <a:solidFill>
                <a:srgbClr val="0070C0"/>
              </a:solidFill>
            </a:endParaRPr>
          </a:p>
        </p:txBody>
      </p:sp>
      <p:sp>
        <p:nvSpPr>
          <p:cNvPr id="3" name="ZoneTexte 2"/>
          <p:cNvSpPr txBox="1"/>
          <p:nvPr/>
        </p:nvSpPr>
        <p:spPr>
          <a:xfrm>
            <a:off x="928662" y="1357298"/>
            <a:ext cx="6715172" cy="369332"/>
          </a:xfrm>
          <a:prstGeom prst="rect">
            <a:avLst/>
          </a:prstGeom>
          <a:noFill/>
        </p:spPr>
        <p:txBody>
          <a:bodyPr wrap="square" rtlCol="0">
            <a:spAutoFit/>
          </a:bodyPr>
          <a:lstStyle/>
          <a:p>
            <a:r>
              <a:rPr lang="fr-FR" dirty="0" smtClean="0"/>
              <a:t>Un concours, des ressources, des EPI, une restitution</a:t>
            </a:r>
            <a:endParaRPr lang="fr-FR" dirty="0"/>
          </a:p>
        </p:txBody>
      </p:sp>
      <p:pic>
        <p:nvPicPr>
          <p:cNvPr id="4" name="Image 3" descr="Les flammes de l'égalité.jpg"/>
          <p:cNvPicPr>
            <a:picLocks noChangeAspect="1"/>
          </p:cNvPicPr>
          <p:nvPr/>
        </p:nvPicPr>
        <p:blipFill>
          <a:blip r:embed="rId2"/>
          <a:stretch>
            <a:fillRect/>
          </a:stretch>
        </p:blipFill>
        <p:spPr>
          <a:xfrm>
            <a:off x="6286512" y="2000240"/>
            <a:ext cx="2179632" cy="2179632"/>
          </a:xfrm>
          <a:prstGeom prst="rect">
            <a:avLst/>
          </a:prstGeom>
        </p:spPr>
      </p:pic>
      <p:pic>
        <p:nvPicPr>
          <p:cNvPr id="5" name="Image 4">
            <a:hlinkClick r:id="rId3" action="ppaction://hlinksldjump"/>
          </p:cNvPr>
          <p:cNvPicPr/>
          <p:nvPr/>
        </p:nvPicPr>
        <p:blipFill>
          <a:blip r:embed="rId4"/>
          <a:stretch/>
        </p:blipFill>
        <p:spPr>
          <a:xfrm>
            <a:off x="6858016" y="214290"/>
            <a:ext cx="1857388" cy="785818"/>
          </a:xfrm>
          <a:prstGeom prst="rect">
            <a:avLst/>
          </a:prstGeom>
          <a:ln>
            <a:noFill/>
          </a:ln>
        </p:spPr>
      </p:pic>
      <p:sp>
        <p:nvSpPr>
          <p:cNvPr id="6" name="ZoneTexte 5"/>
          <p:cNvSpPr txBox="1"/>
          <p:nvPr/>
        </p:nvSpPr>
        <p:spPr>
          <a:xfrm>
            <a:off x="857224" y="1928802"/>
            <a:ext cx="5357850" cy="3693319"/>
          </a:xfrm>
          <a:prstGeom prst="rect">
            <a:avLst/>
          </a:prstGeom>
          <a:noFill/>
        </p:spPr>
        <p:txBody>
          <a:bodyPr wrap="square" rtlCol="0">
            <a:spAutoFit/>
          </a:bodyPr>
          <a:lstStyle/>
          <a:p>
            <a:pPr>
              <a:buFont typeface="Wingdings" pitchFamily="2" charset="2"/>
              <a:buChar char="Ø"/>
            </a:pPr>
            <a:r>
              <a:rPr lang="fr-FR" dirty="0" smtClean="0"/>
              <a:t> Un concours : la flamme de l’égalité</a:t>
            </a:r>
          </a:p>
          <a:p>
            <a:r>
              <a:rPr lang="fr-FR" dirty="0" smtClean="0"/>
              <a:t>    </a:t>
            </a:r>
            <a:r>
              <a:rPr lang="fr-FR" dirty="0" smtClean="0">
                <a:hlinkClick r:id="rId5"/>
              </a:rPr>
              <a:t>http://www.laflammedelegalite.org/</a:t>
            </a:r>
            <a:endParaRPr lang="fr-FR" dirty="0" smtClean="0"/>
          </a:p>
          <a:p>
            <a:endParaRPr lang="fr-FR" dirty="0" smtClean="0"/>
          </a:p>
          <a:p>
            <a:pPr>
              <a:buFont typeface="Wingdings" pitchFamily="2" charset="2"/>
              <a:buChar char="Ø"/>
            </a:pPr>
            <a:r>
              <a:rPr lang="fr-FR" dirty="0" smtClean="0"/>
              <a:t> Des ressources : </a:t>
            </a:r>
            <a:r>
              <a:rPr lang="fr-FR" u="sng" dirty="0" smtClean="0">
                <a:hlinkClick r:id="rId6" tooltip="Le site du Comité national pour la mémoire et l'Histoire de l'esclavage"/>
              </a:rPr>
              <a:t>www.cnmhe.fr</a:t>
            </a:r>
            <a:endParaRPr lang="fr-FR" dirty="0" smtClean="0"/>
          </a:p>
          <a:p>
            <a:r>
              <a:rPr lang="fr-FR" dirty="0" smtClean="0"/>
              <a:t>- </a:t>
            </a:r>
            <a:r>
              <a:rPr lang="fr-FR" dirty="0" smtClean="0">
                <a:hlinkClick r:id="rId7" tooltip="Le site Esclavage-mémoire"/>
              </a:rPr>
              <a:t>www.esclavage-memoire.com</a:t>
            </a:r>
            <a:endParaRPr lang="fr-FR" dirty="0" smtClean="0"/>
          </a:p>
          <a:p>
            <a:r>
              <a:rPr lang="fr-FR" dirty="0" smtClean="0"/>
              <a:t>- </a:t>
            </a:r>
            <a:r>
              <a:rPr lang="fr-FR" dirty="0" smtClean="0">
                <a:hlinkClick r:id="rId8" tooltip="Le site Éduscol"/>
              </a:rPr>
              <a:t>www.eduscol.education.fr/laflammedelegalite</a:t>
            </a:r>
            <a:endParaRPr lang="fr-FR" dirty="0" smtClean="0"/>
          </a:p>
          <a:p>
            <a:r>
              <a:rPr lang="fr-FR" dirty="0" smtClean="0"/>
              <a:t>- </a:t>
            </a:r>
            <a:r>
              <a:rPr lang="fr-FR" dirty="0" smtClean="0">
                <a:hlinkClick r:id="rId9" tooltip="Le site Schools on the slave route"/>
              </a:rPr>
              <a:t>https://schoolsontheslaveroute.wordpress.com/</a:t>
            </a:r>
            <a:endParaRPr lang="fr-FR" dirty="0" smtClean="0"/>
          </a:p>
          <a:p>
            <a:pPr>
              <a:buFontTx/>
              <a:buChar char="-"/>
            </a:pPr>
            <a:r>
              <a:rPr lang="fr-FR" dirty="0" smtClean="0">
                <a:hlinkClick r:id="rId10" tooltip="Le site Slavery and Remembrance"/>
              </a:rPr>
              <a:t>https://slaveryandremembrance.org/</a:t>
            </a:r>
            <a:r>
              <a:rPr lang="fr-FR" dirty="0" smtClean="0"/>
              <a:t> (Unesco).</a:t>
            </a:r>
          </a:p>
          <a:p>
            <a:pPr>
              <a:buFontTx/>
              <a:buChar char="-"/>
            </a:pPr>
            <a:endParaRPr lang="fr-FR" dirty="0" smtClean="0"/>
          </a:p>
          <a:p>
            <a:pPr>
              <a:buFont typeface="Wingdings" pitchFamily="2" charset="2"/>
              <a:buChar char="Ø"/>
            </a:pPr>
            <a:r>
              <a:rPr lang="fr-FR" dirty="0" smtClean="0"/>
              <a:t> La possibilité d’élaborer un EPI…</a:t>
            </a:r>
          </a:p>
          <a:p>
            <a:pPr>
              <a:buFont typeface="Wingdings" pitchFamily="2" charset="2"/>
              <a:buChar char="Ø"/>
            </a:pPr>
            <a:endParaRPr lang="fr-FR" dirty="0" smtClean="0"/>
          </a:p>
          <a:p>
            <a:pPr>
              <a:buFont typeface="Wingdings" pitchFamily="2" charset="2"/>
              <a:buChar char="Ø"/>
            </a:pPr>
            <a:r>
              <a:rPr lang="fr-FR" dirty="0" smtClean="0"/>
              <a:t> Un exemple de restitution…</a:t>
            </a:r>
          </a:p>
          <a:p>
            <a:endParaRPr lang="fr-FR" dirty="0"/>
          </a:p>
        </p:txBody>
      </p:sp>
      <p:pic>
        <p:nvPicPr>
          <p:cNvPr id="7" name="Picture 2" descr="C:\Users\Jean-Marc Noaille\Documents\DOSSIER MEMOIRE ET CITOYENNETE\CONCOURS FLAMME DE L'EGALITE\flamme-egalite_507082.89.jpg"/>
          <p:cNvPicPr>
            <a:picLocks noChangeAspect="1" noChangeArrowheads="1"/>
          </p:cNvPicPr>
          <p:nvPr/>
        </p:nvPicPr>
        <p:blipFill>
          <a:blip r:embed="rId11" cstate="print"/>
          <a:srcRect/>
          <a:stretch>
            <a:fillRect/>
          </a:stretch>
        </p:blipFill>
        <p:spPr bwMode="auto">
          <a:xfrm>
            <a:off x="6215074" y="4643446"/>
            <a:ext cx="2413047" cy="1357322"/>
          </a:xfrm>
          <a:prstGeom prst="rect">
            <a:avLst/>
          </a:prstGeom>
          <a:noFill/>
        </p:spPr>
      </p:pic>
      <p:pic>
        <p:nvPicPr>
          <p:cNvPr id="10" name="Image 9" descr="une-exposition-sur-l-esclavage-au-college-1443456731.jpg">
            <a:hlinkClick r:id="rId12" action="ppaction://hlinksldjump"/>
          </p:cNvPr>
          <p:cNvPicPr>
            <a:picLocks noChangeAspect="1"/>
          </p:cNvPicPr>
          <p:nvPr/>
        </p:nvPicPr>
        <p:blipFill>
          <a:blip r:embed="rId13"/>
          <a:stretch>
            <a:fillRect/>
          </a:stretch>
        </p:blipFill>
        <p:spPr>
          <a:xfrm>
            <a:off x="2714612" y="5357826"/>
            <a:ext cx="1928826" cy="131088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EPI esclavage.jpg"/>
          <p:cNvPicPr>
            <a:picLocks noChangeAspect="1"/>
          </p:cNvPicPr>
          <p:nvPr/>
        </p:nvPicPr>
        <p:blipFill>
          <a:blip r:embed="rId2"/>
          <a:stretch>
            <a:fillRect/>
          </a:stretch>
        </p:blipFill>
        <p:spPr>
          <a:xfrm>
            <a:off x="714348" y="1000108"/>
            <a:ext cx="7560292" cy="1062041"/>
          </a:xfrm>
          <a:prstGeom prst="rect">
            <a:avLst/>
          </a:prstGeom>
        </p:spPr>
      </p:pic>
      <p:pic>
        <p:nvPicPr>
          <p:cNvPr id="3" name="Image 2" descr="projet esclavage college Rutigliano01.jpg">
            <a:hlinkClick r:id="rId3"/>
          </p:cNvPr>
          <p:cNvPicPr>
            <a:picLocks noChangeAspect="1"/>
          </p:cNvPicPr>
          <p:nvPr/>
        </p:nvPicPr>
        <p:blipFill>
          <a:blip r:embed="rId4"/>
          <a:stretch>
            <a:fillRect/>
          </a:stretch>
        </p:blipFill>
        <p:spPr>
          <a:xfrm>
            <a:off x="1714480" y="2428868"/>
            <a:ext cx="5410200" cy="3619500"/>
          </a:xfrm>
          <a:prstGeom prst="rect">
            <a:avLst/>
          </a:prstGeom>
        </p:spPr>
      </p:pic>
      <p:sp>
        <p:nvSpPr>
          <p:cNvPr id="4" name="ZoneTexte 3"/>
          <p:cNvSpPr txBox="1"/>
          <p:nvPr/>
        </p:nvSpPr>
        <p:spPr>
          <a:xfrm>
            <a:off x="928662" y="285728"/>
            <a:ext cx="7643866" cy="369332"/>
          </a:xfrm>
          <a:prstGeom prst="rect">
            <a:avLst/>
          </a:prstGeom>
          <a:noFill/>
        </p:spPr>
        <p:txBody>
          <a:bodyPr wrap="square" rtlCol="0">
            <a:spAutoFit/>
          </a:bodyPr>
          <a:lstStyle/>
          <a:p>
            <a:r>
              <a:rPr lang="fr-FR" dirty="0" smtClean="0"/>
              <a:t>Un projet préfigurateur au collège </a:t>
            </a:r>
            <a:r>
              <a:rPr lang="fr-FR" dirty="0" err="1" smtClean="0"/>
              <a:t>Rutigliano</a:t>
            </a:r>
            <a:r>
              <a:rPr lang="fr-FR" dirty="0" smtClean="0"/>
              <a:t> à Nantes </a:t>
            </a:r>
            <a:endParaRPr lang="fr-FR" dirty="0"/>
          </a:p>
        </p:txBody>
      </p:sp>
      <p:pic>
        <p:nvPicPr>
          <p:cNvPr id="5" name="Image 4" descr="Les flammes de l'égalité.jpg">
            <a:hlinkClick r:id="rId5" action="ppaction://hlinksldjump"/>
          </p:cNvPr>
          <p:cNvPicPr>
            <a:picLocks noChangeAspect="1"/>
          </p:cNvPicPr>
          <p:nvPr/>
        </p:nvPicPr>
        <p:blipFill>
          <a:blip r:embed="rId6" cstate="print"/>
          <a:stretch>
            <a:fillRect/>
          </a:stretch>
        </p:blipFill>
        <p:spPr>
          <a:xfrm>
            <a:off x="7929586" y="5857892"/>
            <a:ext cx="750872" cy="75087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chemeClr val="tx2">
                    <a:lumMod val="60000"/>
                    <a:lumOff val="40000"/>
                  </a:schemeClr>
                </a:solidFill>
              </a:rPr>
              <a:t>Quelques exemples de parcours</a:t>
            </a:r>
            <a:endParaRPr lang="fr-FR" sz="3600" b="1" dirty="0">
              <a:solidFill>
                <a:schemeClr val="tx2">
                  <a:lumMod val="60000"/>
                  <a:lumOff val="40000"/>
                </a:schemeClr>
              </a:solidFill>
            </a:endParaRPr>
          </a:p>
        </p:txBody>
      </p:sp>
      <p:sp>
        <p:nvSpPr>
          <p:cNvPr id="3" name="ZoneTexte 2"/>
          <p:cNvSpPr txBox="1"/>
          <p:nvPr/>
        </p:nvSpPr>
        <p:spPr>
          <a:xfrm>
            <a:off x="827584" y="1556792"/>
            <a:ext cx="7272808" cy="4893647"/>
          </a:xfrm>
          <a:prstGeom prst="rect">
            <a:avLst/>
          </a:prstGeom>
          <a:noFill/>
        </p:spPr>
        <p:txBody>
          <a:bodyPr wrap="square" rtlCol="0">
            <a:spAutoFit/>
          </a:bodyPr>
          <a:lstStyle/>
          <a:p>
            <a:pPr>
              <a:buFont typeface="Wingdings" pitchFamily="2" charset="2"/>
              <a:buChar char="§"/>
            </a:pPr>
            <a:r>
              <a:rPr lang="fr-FR" sz="2400" b="1" dirty="0" smtClean="0">
                <a:solidFill>
                  <a:schemeClr val="tx2">
                    <a:lumMod val="60000"/>
                    <a:lumOff val="40000"/>
                  </a:schemeClr>
                </a:solidFill>
              </a:rPr>
              <a:t>Au collège </a:t>
            </a:r>
            <a:r>
              <a:rPr lang="fr-FR" sz="2400" b="1" dirty="0" err="1" smtClean="0">
                <a:solidFill>
                  <a:schemeClr val="tx2">
                    <a:lumMod val="60000"/>
                    <a:lumOff val="40000"/>
                  </a:schemeClr>
                </a:solidFill>
              </a:rPr>
              <a:t>Canteperdrix</a:t>
            </a:r>
            <a:r>
              <a:rPr lang="fr-FR" sz="2400" b="1" dirty="0" smtClean="0">
                <a:solidFill>
                  <a:schemeClr val="tx2">
                    <a:lumMod val="60000"/>
                    <a:lumOff val="40000"/>
                  </a:schemeClr>
                </a:solidFill>
              </a:rPr>
              <a:t> à Grasse </a:t>
            </a:r>
          </a:p>
          <a:p>
            <a:r>
              <a:rPr lang="fr-FR" sz="2000" b="1" dirty="0" smtClean="0">
                <a:solidFill>
                  <a:schemeClr val="tx2">
                    <a:lumMod val="60000"/>
                    <a:lumOff val="40000"/>
                  </a:schemeClr>
                </a:solidFill>
                <a:hlinkClick r:id="rId2"/>
              </a:rPr>
              <a:t>http://www2.ac-nice.fr/cid88092/la-rectrice-au-college-canteperdrix-de-grasse-pour-leur-grand-projet-sur-le-vivre-ensemble.html</a:t>
            </a:r>
            <a:endParaRPr lang="fr-FR" sz="2000" b="1" dirty="0" smtClean="0">
              <a:solidFill>
                <a:schemeClr val="tx2">
                  <a:lumMod val="60000"/>
                  <a:lumOff val="40000"/>
                </a:schemeClr>
              </a:solidFill>
            </a:endParaRPr>
          </a:p>
          <a:p>
            <a:pPr>
              <a:buFont typeface="Wingdings" pitchFamily="2" charset="2"/>
              <a:buChar char="§"/>
            </a:pPr>
            <a:r>
              <a:rPr lang="fr-FR" sz="3200" b="1" dirty="0" smtClean="0">
                <a:solidFill>
                  <a:schemeClr val="tx2">
                    <a:lumMod val="60000"/>
                    <a:lumOff val="40000"/>
                  </a:schemeClr>
                </a:solidFill>
              </a:rPr>
              <a:t> </a:t>
            </a:r>
            <a:r>
              <a:rPr lang="fr-FR" sz="2400" b="1" dirty="0" smtClean="0">
                <a:solidFill>
                  <a:schemeClr val="tx2">
                    <a:lumMod val="60000"/>
                    <a:lumOff val="40000"/>
                  </a:schemeClr>
                </a:solidFill>
                <a:hlinkClick r:id="rId3" action="ppaction://hlinkfile"/>
              </a:rPr>
              <a:t>Au collège du Pré des </a:t>
            </a:r>
            <a:r>
              <a:rPr lang="fr-FR" sz="2400" b="1" dirty="0" err="1" smtClean="0">
                <a:solidFill>
                  <a:schemeClr val="tx2">
                    <a:lumMod val="60000"/>
                    <a:lumOff val="40000"/>
                  </a:schemeClr>
                </a:solidFill>
                <a:hlinkClick r:id="rId3" action="ppaction://hlinkfile"/>
              </a:rPr>
              <a:t>Roures</a:t>
            </a:r>
            <a:r>
              <a:rPr lang="fr-FR" sz="2400" b="1" dirty="0" smtClean="0">
                <a:solidFill>
                  <a:schemeClr val="tx2">
                    <a:lumMod val="60000"/>
                    <a:lumOff val="40000"/>
                  </a:schemeClr>
                </a:solidFill>
                <a:hlinkClick r:id="rId3" action="ppaction://hlinkfile"/>
              </a:rPr>
              <a:t> au </a:t>
            </a:r>
            <a:r>
              <a:rPr lang="fr-FR" sz="2400" b="1" dirty="0" err="1" smtClean="0">
                <a:solidFill>
                  <a:schemeClr val="tx2">
                    <a:lumMod val="60000"/>
                    <a:lumOff val="40000"/>
                  </a:schemeClr>
                </a:solidFill>
                <a:hlinkClick r:id="rId3" action="ppaction://hlinkfile"/>
              </a:rPr>
              <a:t>Rouret</a:t>
            </a:r>
            <a:endParaRPr lang="fr-FR" sz="2400" b="1" dirty="0" smtClean="0">
              <a:solidFill>
                <a:schemeClr val="tx2">
                  <a:lumMod val="60000"/>
                  <a:lumOff val="40000"/>
                </a:schemeClr>
              </a:solidFill>
            </a:endParaRPr>
          </a:p>
          <a:p>
            <a:pPr>
              <a:buFont typeface="Wingdings" pitchFamily="2" charset="2"/>
              <a:buChar char="§"/>
            </a:pPr>
            <a:r>
              <a:rPr lang="fr-FR" sz="3200" b="1" dirty="0" smtClean="0">
                <a:solidFill>
                  <a:schemeClr val="tx2">
                    <a:lumMod val="60000"/>
                    <a:lumOff val="40000"/>
                  </a:schemeClr>
                </a:solidFill>
                <a:hlinkClick r:id="rId4" action="ppaction://hlinkfile"/>
              </a:rPr>
              <a:t> </a:t>
            </a:r>
            <a:r>
              <a:rPr lang="fr-FR" sz="2400" b="1" dirty="0" smtClean="0">
                <a:solidFill>
                  <a:schemeClr val="accent1"/>
                </a:solidFill>
              </a:rPr>
              <a:t>Au collège Jules Romains à Nice</a:t>
            </a:r>
          </a:p>
          <a:p>
            <a:r>
              <a:rPr lang="fr-FR" sz="2000" b="1" dirty="0" smtClean="0">
                <a:solidFill>
                  <a:schemeClr val="tx2">
                    <a:lumMod val="60000"/>
                    <a:lumOff val="40000"/>
                  </a:schemeClr>
                </a:solidFill>
                <a:hlinkClick r:id="rId5"/>
              </a:rPr>
              <a:t>http://www2.ac-nice.fr/cid87266/un-veritable-parcours-citoyen-pour-les-collegiens-de-jules-romains-et-les-ecoliers-de-nice-iv.html</a:t>
            </a:r>
            <a:endParaRPr lang="fr-FR" sz="2000" b="1" dirty="0" smtClean="0">
              <a:solidFill>
                <a:schemeClr val="tx2">
                  <a:lumMod val="60000"/>
                  <a:lumOff val="40000"/>
                </a:schemeClr>
              </a:solidFill>
            </a:endParaRPr>
          </a:p>
          <a:p>
            <a:endParaRPr lang="fr-FR" sz="3200" b="1" dirty="0" smtClean="0">
              <a:solidFill>
                <a:schemeClr val="tx2">
                  <a:lumMod val="60000"/>
                  <a:lumOff val="40000"/>
                </a:schemeClr>
              </a:solidFill>
            </a:endParaRPr>
          </a:p>
          <a:p>
            <a:pPr>
              <a:buFont typeface="Wingdings" pitchFamily="2" charset="2"/>
              <a:buChar char="§"/>
            </a:pPr>
            <a:r>
              <a:rPr lang="fr-FR" sz="3200" b="1" dirty="0" smtClean="0">
                <a:solidFill>
                  <a:schemeClr val="tx2">
                    <a:lumMod val="60000"/>
                    <a:lumOff val="40000"/>
                  </a:schemeClr>
                </a:solidFill>
              </a:rPr>
              <a:t> </a:t>
            </a:r>
            <a:r>
              <a:rPr lang="fr-FR" sz="2400" b="1" dirty="0" smtClean="0">
                <a:solidFill>
                  <a:schemeClr val="tx2">
                    <a:lumMod val="60000"/>
                    <a:lumOff val="40000"/>
                  </a:schemeClr>
                </a:solidFill>
              </a:rPr>
              <a:t>Au lycée Thierry Maulnier à Nice</a:t>
            </a:r>
          </a:p>
          <a:p>
            <a:r>
              <a:rPr lang="fr-FR" sz="2000" b="1" dirty="0" smtClean="0">
                <a:solidFill>
                  <a:schemeClr val="tx2">
                    <a:lumMod val="60000"/>
                    <a:lumOff val="40000"/>
                  </a:schemeClr>
                </a:solidFill>
                <a:hlinkClick r:id="rId6"/>
              </a:rPr>
              <a:t>http://www2.ac-nice.fr/cid87999/semaine-de-la-memoire-et-de-la-citoyennete-au-lycee-thierry-maulnier-de-nice.html</a:t>
            </a:r>
            <a:endParaRPr lang="fr-FR" sz="2000" b="1" dirty="0">
              <a:solidFill>
                <a:schemeClr val="tx2">
                  <a:lumMod val="60000"/>
                  <a:lumOff val="40000"/>
                </a:schemeClr>
              </a:solidFill>
            </a:endParaRPr>
          </a:p>
        </p:txBody>
      </p:sp>
      <p:pic>
        <p:nvPicPr>
          <p:cNvPr id="4" name="Image 7"/>
          <p:cNvPicPr/>
          <p:nvPr/>
        </p:nvPicPr>
        <p:blipFill>
          <a:blip r:embed="rId7" cstate="print"/>
          <a:stretch/>
        </p:blipFill>
        <p:spPr>
          <a:xfrm rot="622450">
            <a:off x="7414595" y="2125770"/>
            <a:ext cx="1284390" cy="1294894"/>
          </a:xfrm>
          <a:prstGeom prst="rect">
            <a:avLst/>
          </a:prstGeom>
          <a:ln>
            <a:noFill/>
          </a:ln>
        </p:spPr>
      </p:pic>
      <p:pic>
        <p:nvPicPr>
          <p:cNvPr id="5" name="Image 6"/>
          <p:cNvPicPr/>
          <p:nvPr/>
        </p:nvPicPr>
        <p:blipFill>
          <a:blip r:embed="rId8" cstate="print"/>
          <a:stretch/>
        </p:blipFill>
        <p:spPr>
          <a:xfrm rot="20568140">
            <a:off x="7765997" y="4180246"/>
            <a:ext cx="952414" cy="1453603"/>
          </a:xfrm>
          <a:prstGeom prst="rect">
            <a:avLst/>
          </a:prstGeom>
          <a:ln>
            <a:noFill/>
          </a:ln>
          <a:effectLst>
            <a:outerShdw blurRad="50800" dist="38100" dir="8100000" algn="tr" rotWithShape="0">
              <a:srgbClr val="000000">
                <a:alpha val="40000"/>
              </a:srgbClr>
            </a:outerShdw>
          </a:effectLst>
        </p:spPr>
      </p:pic>
      <p:pic>
        <p:nvPicPr>
          <p:cNvPr id="6" name="Image 7"/>
          <p:cNvPicPr/>
          <p:nvPr/>
        </p:nvPicPr>
        <p:blipFill>
          <a:blip r:embed="rId9"/>
          <a:stretch/>
        </p:blipFill>
        <p:spPr>
          <a:xfrm>
            <a:off x="7643834" y="500042"/>
            <a:ext cx="1341788" cy="1071570"/>
          </a:xfrm>
          <a:prstGeom prst="rect">
            <a:avLst/>
          </a:prstGeom>
          <a:ln>
            <a:noFill/>
          </a:ln>
        </p:spPr>
      </p:pic>
      <p:pic>
        <p:nvPicPr>
          <p:cNvPr id="7" name="Image 6">
            <a:hlinkClick r:id="rId10" action="ppaction://hlinksldjump"/>
          </p:cNvPr>
          <p:cNvPicPr/>
          <p:nvPr/>
        </p:nvPicPr>
        <p:blipFill>
          <a:blip r:embed="rId11"/>
          <a:stretch/>
        </p:blipFill>
        <p:spPr>
          <a:xfrm>
            <a:off x="7715240" y="6215058"/>
            <a:ext cx="1428760" cy="642942"/>
          </a:xfrm>
          <a:prstGeom prst="rect">
            <a:avLst/>
          </a:prstGeom>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8" y="1785926"/>
            <a:ext cx="6286544" cy="2308324"/>
          </a:xfrm>
          <a:prstGeom prst="rect">
            <a:avLst/>
          </a:prstGeom>
          <a:noFill/>
        </p:spPr>
        <p:txBody>
          <a:bodyPr wrap="square" rtlCol="0">
            <a:spAutoFit/>
          </a:bodyPr>
          <a:lstStyle/>
          <a:p>
            <a:pPr>
              <a:buFont typeface="Wingdings" pitchFamily="2" charset="2"/>
              <a:buChar char="Ø"/>
            </a:pPr>
            <a:r>
              <a:rPr lang="fr-FR" dirty="0" smtClean="0"/>
              <a:t> Dans l'académie de Nancy-Metz : </a:t>
            </a:r>
          </a:p>
          <a:p>
            <a:r>
              <a:rPr lang="fr-FR" u="sng" dirty="0" smtClean="0">
                <a:hlinkClick r:id="rId2"/>
              </a:rPr>
              <a:t>http://www4.ac-nancy-metz.fr/emc-lp/</a:t>
            </a:r>
            <a:endParaRPr lang="fr-FR" dirty="0" smtClean="0"/>
          </a:p>
          <a:p>
            <a:pPr>
              <a:buFont typeface="Wingdings" pitchFamily="2" charset="2"/>
              <a:buChar char="Ø"/>
            </a:pPr>
            <a:r>
              <a:rPr lang="fr-FR" dirty="0" smtClean="0"/>
              <a:t> Dans l'académie de Besançon : </a:t>
            </a:r>
            <a:r>
              <a:rPr lang="fr-FR" u="sng" dirty="0" smtClean="0">
                <a:hlinkClick r:id="rId3" action="ppaction://hlinkfile"/>
              </a:rPr>
              <a:t>http://hg.ac-besancon.fr/wp-content/uploads/sites/63/2015/10/parcours-citoyen-L.-Bonnemaille.pdf</a:t>
            </a:r>
            <a:endParaRPr lang="fr-FR" dirty="0" smtClean="0"/>
          </a:p>
          <a:p>
            <a:pPr>
              <a:buFont typeface="Wingdings" pitchFamily="2" charset="2"/>
              <a:buChar char="Ø"/>
            </a:pPr>
            <a:r>
              <a:rPr lang="fr-FR" dirty="0" smtClean="0"/>
              <a:t> dans l'académie de Grenoble :  </a:t>
            </a:r>
          </a:p>
          <a:p>
            <a:r>
              <a:rPr lang="fr-FR" u="sng" dirty="0" smtClean="0">
                <a:hlinkClick r:id="rId4"/>
              </a:rPr>
              <a:t>http://www.ac-grenoble.fr/admin/spip/spip.php?article3763</a:t>
            </a:r>
            <a:endParaRPr lang="fr-FR" dirty="0" smtClean="0"/>
          </a:p>
          <a:p>
            <a:r>
              <a:rPr lang="fr-FR" dirty="0" smtClean="0"/>
              <a:t> </a:t>
            </a:r>
          </a:p>
        </p:txBody>
      </p:sp>
      <p:sp>
        <p:nvSpPr>
          <p:cNvPr id="3" name="ZoneTexte 2"/>
          <p:cNvSpPr txBox="1"/>
          <p:nvPr/>
        </p:nvSpPr>
        <p:spPr>
          <a:xfrm>
            <a:off x="714348" y="428604"/>
            <a:ext cx="5000660" cy="830997"/>
          </a:xfrm>
          <a:prstGeom prst="rect">
            <a:avLst/>
          </a:prstGeom>
          <a:noFill/>
        </p:spPr>
        <p:txBody>
          <a:bodyPr wrap="square" rtlCol="0">
            <a:spAutoFit/>
          </a:bodyPr>
          <a:lstStyle/>
          <a:p>
            <a:pPr algn="ctr"/>
            <a:r>
              <a:rPr lang="fr-FR" sz="2400" b="1" dirty="0" smtClean="0">
                <a:solidFill>
                  <a:srgbClr val="0070C0"/>
                </a:solidFill>
              </a:rPr>
              <a:t>Quelques exemples de parcours citoyen hors-académie</a:t>
            </a:r>
            <a:endParaRPr lang="fr-FR" sz="2400" b="1" dirty="0">
              <a:solidFill>
                <a:srgbClr val="0070C0"/>
              </a:solidFill>
            </a:endParaRPr>
          </a:p>
        </p:txBody>
      </p:sp>
      <p:pic>
        <p:nvPicPr>
          <p:cNvPr id="4" name="Image 3">
            <a:hlinkClick r:id="rId5" action="ppaction://hlinksldjump"/>
          </p:cNvPr>
          <p:cNvPicPr/>
          <p:nvPr/>
        </p:nvPicPr>
        <p:blipFill>
          <a:blip r:embed="rId6"/>
          <a:stretch/>
        </p:blipFill>
        <p:spPr>
          <a:xfrm>
            <a:off x="6643702" y="357166"/>
            <a:ext cx="1857388" cy="785818"/>
          </a:xfrm>
          <a:prstGeom prst="rect">
            <a:avLst/>
          </a:prstGeom>
          <a:ln>
            <a:noFill/>
          </a:ln>
        </p:spPr>
      </p:pic>
      <p:sp>
        <p:nvSpPr>
          <p:cNvPr id="5" name="ZoneTexte 4"/>
          <p:cNvSpPr txBox="1"/>
          <p:nvPr/>
        </p:nvSpPr>
        <p:spPr>
          <a:xfrm>
            <a:off x="857224" y="4357694"/>
            <a:ext cx="6715172" cy="369332"/>
          </a:xfrm>
          <a:prstGeom prst="rect">
            <a:avLst/>
          </a:prstGeom>
          <a:noFill/>
        </p:spPr>
        <p:txBody>
          <a:bodyPr wrap="square" rtlCol="0">
            <a:spAutoFit/>
          </a:bodyPr>
          <a:lstStyle/>
          <a:p>
            <a:r>
              <a:rPr lang="fr-FR" dirty="0" smtClean="0"/>
              <a:t>Deux grilles pour construire un parcours citoyen…</a:t>
            </a:r>
            <a:endParaRPr lang="fr-FR" dirty="0"/>
          </a:p>
        </p:txBody>
      </p:sp>
      <p:pic>
        <p:nvPicPr>
          <p:cNvPr id="62466" name="Picture 2" descr="Afficher l'image d'origine">
            <a:hlinkClick r:id="rId7" action="ppaction://hlinkfile"/>
          </p:cNvPr>
          <p:cNvPicPr>
            <a:picLocks noChangeAspect="1" noChangeArrowheads="1"/>
          </p:cNvPicPr>
          <p:nvPr/>
        </p:nvPicPr>
        <p:blipFill>
          <a:blip r:embed="rId8"/>
          <a:srcRect/>
          <a:stretch>
            <a:fillRect/>
          </a:stretch>
        </p:blipFill>
        <p:spPr bwMode="auto">
          <a:xfrm>
            <a:off x="1857356" y="4714884"/>
            <a:ext cx="2773921" cy="1857364"/>
          </a:xfrm>
          <a:prstGeom prst="rect">
            <a:avLst/>
          </a:prstGeom>
          <a:noFill/>
        </p:spPr>
      </p:pic>
      <p:pic>
        <p:nvPicPr>
          <p:cNvPr id="12" name="Image 11" descr="La citoyenneté.jpg">
            <a:hlinkClick r:id="rId3" action="ppaction://hlinkfile"/>
          </p:cNvPr>
          <p:cNvPicPr>
            <a:picLocks noChangeAspect="1"/>
          </p:cNvPicPr>
          <p:nvPr/>
        </p:nvPicPr>
        <p:blipFill>
          <a:blip r:embed="rId9"/>
          <a:stretch>
            <a:fillRect/>
          </a:stretch>
        </p:blipFill>
        <p:spPr>
          <a:xfrm>
            <a:off x="6357950" y="4500570"/>
            <a:ext cx="2466975" cy="1857375"/>
          </a:xfrm>
          <a:prstGeom prst="rect">
            <a:avLst/>
          </a:prstGeom>
        </p:spPr>
      </p:pic>
      <p:pic>
        <p:nvPicPr>
          <p:cNvPr id="13" name="Image 12" descr="rubon1053.jpg">
            <a:hlinkClick r:id="rId10" action="ppaction://hlinkfile"/>
          </p:cNvPr>
          <p:cNvPicPr>
            <a:picLocks noChangeAspect="1"/>
          </p:cNvPicPr>
          <p:nvPr/>
        </p:nvPicPr>
        <p:blipFill>
          <a:blip r:embed="rId11"/>
          <a:stretch>
            <a:fillRect/>
          </a:stretch>
        </p:blipFill>
        <p:spPr>
          <a:xfrm>
            <a:off x="7000892" y="1643050"/>
            <a:ext cx="1668173" cy="171451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42852"/>
            <a:ext cx="6000792" cy="830997"/>
          </a:xfrm>
          <a:prstGeom prst="rect">
            <a:avLst/>
          </a:prstGeom>
          <a:noFill/>
        </p:spPr>
        <p:txBody>
          <a:bodyPr wrap="square" rtlCol="0">
            <a:spAutoFit/>
          </a:bodyPr>
          <a:lstStyle/>
          <a:p>
            <a:pPr algn="ctr"/>
            <a:r>
              <a:rPr lang="fr-FR" sz="2400" b="1" dirty="0" smtClean="0">
                <a:solidFill>
                  <a:srgbClr val="0070C0"/>
                </a:solidFill>
              </a:rPr>
              <a:t>Quelques ressources pour construire un parcours citoyen…</a:t>
            </a:r>
            <a:endParaRPr lang="fr-FR" sz="2400" b="1" dirty="0">
              <a:solidFill>
                <a:srgbClr val="0070C0"/>
              </a:solidFill>
            </a:endParaRPr>
          </a:p>
        </p:txBody>
      </p:sp>
      <p:sp>
        <p:nvSpPr>
          <p:cNvPr id="10" name="ZoneTexte 9"/>
          <p:cNvSpPr txBox="1"/>
          <p:nvPr/>
        </p:nvSpPr>
        <p:spPr>
          <a:xfrm>
            <a:off x="214282" y="1071546"/>
            <a:ext cx="7286676" cy="369332"/>
          </a:xfrm>
          <a:prstGeom prst="rect">
            <a:avLst/>
          </a:prstGeom>
          <a:noFill/>
        </p:spPr>
        <p:txBody>
          <a:bodyPr wrap="square" rtlCol="0">
            <a:spAutoFit/>
          </a:bodyPr>
          <a:lstStyle/>
          <a:p>
            <a:r>
              <a:rPr lang="fr-FR" dirty="0" smtClean="0"/>
              <a:t>       </a:t>
            </a:r>
            <a:r>
              <a:rPr lang="fr-FR" b="1" dirty="0" smtClean="0"/>
              <a:t>Transmission des valeurs de la République et laïcité</a:t>
            </a:r>
            <a:endParaRPr lang="fr-FR" b="1" dirty="0"/>
          </a:p>
        </p:txBody>
      </p:sp>
      <p:sp>
        <p:nvSpPr>
          <p:cNvPr id="18" name="ZoneTexte 17"/>
          <p:cNvSpPr txBox="1"/>
          <p:nvPr/>
        </p:nvSpPr>
        <p:spPr>
          <a:xfrm>
            <a:off x="642910" y="1428736"/>
            <a:ext cx="8143900" cy="5355312"/>
          </a:xfrm>
          <a:prstGeom prst="rect">
            <a:avLst/>
          </a:prstGeom>
          <a:noFill/>
        </p:spPr>
        <p:txBody>
          <a:bodyPr wrap="square" rtlCol="0">
            <a:spAutoFit/>
          </a:bodyPr>
          <a:lstStyle/>
          <a:p>
            <a:pPr>
              <a:buFont typeface="Wingdings" pitchFamily="2" charset="2"/>
              <a:buChar char="Ø"/>
            </a:pPr>
            <a:r>
              <a:rPr lang="fr-FR" dirty="0" smtClean="0"/>
              <a:t> </a:t>
            </a:r>
            <a:r>
              <a:rPr lang="fr-FR" b="1" dirty="0" smtClean="0"/>
              <a:t>Citoyenneté, transmission des valeurs de la République et laïcité :</a:t>
            </a:r>
            <a:endParaRPr lang="fr-FR" dirty="0" smtClean="0"/>
          </a:p>
          <a:p>
            <a:pPr lvl="0"/>
            <a:r>
              <a:rPr lang="fr-FR" b="1" dirty="0" smtClean="0"/>
              <a:t>Les programmes d'EMC : </a:t>
            </a:r>
            <a:r>
              <a:rPr lang="fr-FR" u="sng" dirty="0" smtClean="0">
                <a:hlinkClick r:id="rId2"/>
              </a:rPr>
              <a:t>http://www.education.gouv.fr/cid90776/l-enseignement-moral-et-civique-au-bo-special-du-25-juin-2015.html</a:t>
            </a:r>
            <a:endParaRPr lang="fr-FR" dirty="0" smtClean="0"/>
          </a:p>
          <a:p>
            <a:pPr lvl="0">
              <a:buFont typeface="Wingdings" pitchFamily="2" charset="2"/>
              <a:buChar char="Ø"/>
            </a:pPr>
            <a:r>
              <a:rPr lang="fr-FR" b="1" dirty="0" smtClean="0"/>
              <a:t>Le portail national CANOPE :</a:t>
            </a:r>
            <a:endParaRPr lang="fr-FR" dirty="0" smtClean="0"/>
          </a:p>
          <a:p>
            <a:r>
              <a:rPr lang="fr-FR" b="1" dirty="0" smtClean="0"/>
              <a:t> </a:t>
            </a:r>
            <a:r>
              <a:rPr lang="fr-FR" u="sng" dirty="0" smtClean="0">
                <a:hlinkClick r:id="rId3"/>
              </a:rPr>
              <a:t>https://www.reseau-canope.fr/les-valeurs-de-la-republique.html</a:t>
            </a:r>
            <a:endParaRPr lang="fr-FR" dirty="0" smtClean="0"/>
          </a:p>
          <a:p>
            <a:pPr lvl="0">
              <a:buFont typeface="Wingdings" pitchFamily="2" charset="2"/>
              <a:buChar char="Ø"/>
            </a:pPr>
            <a:r>
              <a:rPr lang="fr-FR" b="1" dirty="0" smtClean="0"/>
              <a:t>Sur </a:t>
            </a:r>
            <a:r>
              <a:rPr lang="fr-FR" b="1" dirty="0" err="1" smtClean="0"/>
              <a:t>Eduscol</a:t>
            </a:r>
            <a:r>
              <a:rPr lang="fr-FR" b="1" dirty="0" smtClean="0"/>
              <a:t> : </a:t>
            </a:r>
            <a:r>
              <a:rPr lang="fr-FR" u="sng" dirty="0" smtClean="0">
                <a:hlinkClick r:id="rId4"/>
              </a:rPr>
              <a:t>http://eduscol.education.fr/cid46702/les-valeurs-de-la-republique.html</a:t>
            </a:r>
            <a:endParaRPr lang="fr-FR" dirty="0" smtClean="0"/>
          </a:p>
          <a:p>
            <a:pPr lvl="0">
              <a:buFont typeface="Wingdings" pitchFamily="2" charset="2"/>
              <a:buChar char="Ø"/>
            </a:pPr>
            <a:r>
              <a:rPr lang="fr-FR" b="1" dirty="0" smtClean="0"/>
              <a:t>Le site du CIDEM</a:t>
            </a:r>
            <a:r>
              <a:rPr lang="fr-FR" dirty="0" smtClean="0"/>
              <a:t> :</a:t>
            </a:r>
            <a:r>
              <a:rPr lang="fr-FR" u="sng" dirty="0" smtClean="0">
                <a:hlinkClick r:id="rId5"/>
              </a:rPr>
              <a:t> http://www.cidem.org/</a:t>
            </a:r>
            <a:endParaRPr lang="fr-FR" dirty="0" smtClean="0"/>
          </a:p>
          <a:p>
            <a:pPr lvl="0"/>
            <a:endParaRPr lang="fr-FR" dirty="0" smtClean="0"/>
          </a:p>
          <a:p>
            <a:pPr>
              <a:buFont typeface="Wingdings" pitchFamily="2" charset="2"/>
              <a:buChar char="Ø"/>
            </a:pPr>
            <a:r>
              <a:rPr lang="fr-FR" b="1" dirty="0" smtClean="0"/>
              <a:t>Site de l'observatoire de la laïcité :</a:t>
            </a:r>
            <a:r>
              <a:rPr lang="fr-FR" dirty="0" smtClean="0"/>
              <a:t> </a:t>
            </a:r>
            <a:r>
              <a:rPr lang="fr-FR" u="sng" dirty="0" smtClean="0">
                <a:hlinkClick r:id="rId6"/>
              </a:rPr>
              <a:t>http://www.gouvernement.fr/observatoire-de-la-laicite</a:t>
            </a:r>
            <a:endParaRPr lang="fr-FR" dirty="0" smtClean="0"/>
          </a:p>
          <a:p>
            <a:pPr>
              <a:buFont typeface="Wingdings" pitchFamily="2" charset="2"/>
              <a:buChar char="Ø"/>
            </a:pPr>
            <a:r>
              <a:rPr lang="fr-FR" b="1" dirty="0" smtClean="0"/>
              <a:t>L'exposition de la BNF et le dossier pédagogique associé :</a:t>
            </a:r>
            <a:r>
              <a:rPr lang="fr-FR" dirty="0" smtClean="0"/>
              <a:t> </a:t>
            </a:r>
            <a:r>
              <a:rPr lang="fr-FR" u="sng" dirty="0" smtClean="0">
                <a:hlinkClick r:id="rId7"/>
              </a:rPr>
              <a:t>http://classes.bnf.fr/laicite/expo/index.htm</a:t>
            </a:r>
            <a:endParaRPr lang="fr-FR" dirty="0" smtClean="0"/>
          </a:p>
          <a:p>
            <a:pPr>
              <a:buFont typeface="Wingdings" pitchFamily="2" charset="2"/>
              <a:buChar char="Ø"/>
            </a:pPr>
            <a:r>
              <a:rPr lang="fr-FR" b="1" dirty="0" smtClean="0"/>
              <a:t>Des ressources pour enseigner la laïcité - académie de Grenoble : </a:t>
            </a:r>
            <a:r>
              <a:rPr lang="fr-FR" u="sng" dirty="0" smtClean="0">
                <a:hlinkClick r:id="rId8"/>
              </a:rPr>
              <a:t>http://www.ac-grenoble.fr/admin/spip/spip.php?article3458</a:t>
            </a:r>
            <a:endParaRPr lang="fr-FR" dirty="0" smtClean="0"/>
          </a:p>
          <a:p>
            <a:pPr>
              <a:buFont typeface="Wingdings" pitchFamily="2" charset="2"/>
              <a:buChar char="Ø"/>
            </a:pPr>
            <a:r>
              <a:rPr lang="fr-FR" b="1" dirty="0" smtClean="0"/>
              <a:t>Outils pédagogiques pour accompagner la journée du 9 décembre : </a:t>
            </a:r>
            <a:r>
              <a:rPr lang="fr-FR" u="sng" dirty="0" smtClean="0">
                <a:hlinkClick r:id="rId9"/>
              </a:rPr>
              <a:t>http://eduscol.education.fr/cid96047/outils-pedagogiques-pour-le-9-decembre-2015-110e-anniversaire-de-la-loi-de-1905.html</a:t>
            </a:r>
            <a:r>
              <a:rPr lang="fr-FR" dirty="0" smtClean="0"/>
              <a:t> </a:t>
            </a:r>
          </a:p>
          <a:p>
            <a:pPr>
              <a:buFont typeface="Wingdings" pitchFamily="2" charset="2"/>
              <a:buChar char="Ø"/>
            </a:pPr>
            <a:endParaRPr lang="fr-FR" dirty="0" smtClean="0"/>
          </a:p>
        </p:txBody>
      </p:sp>
      <p:pic>
        <p:nvPicPr>
          <p:cNvPr id="19" name="Image 18">
            <a:hlinkClick r:id="rId10" action="ppaction://hlinksldjump"/>
          </p:cNvPr>
          <p:cNvPicPr/>
          <p:nvPr/>
        </p:nvPicPr>
        <p:blipFill>
          <a:blip r:embed="rId11"/>
          <a:stretch/>
        </p:blipFill>
        <p:spPr>
          <a:xfrm>
            <a:off x="6858016" y="214290"/>
            <a:ext cx="1857388" cy="785818"/>
          </a:xfrm>
          <a:prstGeom prst="rect">
            <a:avLst/>
          </a:prstGeom>
          <a:ln>
            <a:noFill/>
          </a:ln>
        </p:spPr>
      </p:pic>
      <p:pic>
        <p:nvPicPr>
          <p:cNvPr id="20" name="Image 19" descr="laïcité.jpg"/>
          <p:cNvPicPr>
            <a:picLocks noChangeAspect="1"/>
          </p:cNvPicPr>
          <p:nvPr/>
        </p:nvPicPr>
        <p:blipFill>
          <a:blip r:embed="rId12" cstate="print"/>
          <a:stretch>
            <a:fillRect/>
          </a:stretch>
        </p:blipFill>
        <p:spPr>
          <a:xfrm>
            <a:off x="7572396" y="3500438"/>
            <a:ext cx="1071570" cy="10715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parcours-citoyen.jpg"/>
          <p:cNvPicPr>
            <a:picLocks noChangeAspect="1"/>
          </p:cNvPicPr>
          <p:nvPr/>
        </p:nvPicPr>
        <p:blipFill>
          <a:blip r:embed="rId2"/>
          <a:stretch>
            <a:fillRect/>
          </a:stretch>
        </p:blipFill>
        <p:spPr>
          <a:xfrm>
            <a:off x="0" y="1047661"/>
            <a:ext cx="9144000" cy="5810339"/>
          </a:xfrm>
          <a:prstGeom prst="rect">
            <a:avLst/>
          </a:prstGeom>
        </p:spPr>
      </p:pic>
      <p:sp>
        <p:nvSpPr>
          <p:cNvPr id="4" name="ZoneTexte 3"/>
          <p:cNvSpPr txBox="1"/>
          <p:nvPr/>
        </p:nvSpPr>
        <p:spPr>
          <a:xfrm>
            <a:off x="285720" y="214290"/>
            <a:ext cx="8001056" cy="584775"/>
          </a:xfrm>
          <a:prstGeom prst="rect">
            <a:avLst/>
          </a:prstGeom>
          <a:noFill/>
        </p:spPr>
        <p:txBody>
          <a:bodyPr wrap="square" rtlCol="0">
            <a:spAutoFit/>
          </a:bodyPr>
          <a:lstStyle/>
          <a:p>
            <a:r>
              <a:rPr lang="fr-FR" sz="3200" b="1" dirty="0" smtClean="0">
                <a:solidFill>
                  <a:srgbClr val="00B0F0"/>
                </a:solidFill>
                <a:latin typeface="Calibri" pitchFamily="34" charset="0"/>
              </a:rPr>
              <a:t>Le parcours citoyen et ses finalités</a:t>
            </a:r>
            <a:endParaRPr lang="fr-FR" sz="3200" b="1" dirty="0">
              <a:solidFill>
                <a:srgbClr val="00B0F0"/>
              </a:solidFill>
              <a:latin typeface="Calibri" pitchFamily="34" charset="0"/>
            </a:endParaRPr>
          </a:p>
        </p:txBody>
      </p:sp>
      <p:pic>
        <p:nvPicPr>
          <p:cNvPr id="5" name="Image 4"/>
          <p:cNvPicPr/>
          <p:nvPr/>
        </p:nvPicPr>
        <p:blipFill>
          <a:blip r:embed="rId3"/>
          <a:stretch/>
        </p:blipFill>
        <p:spPr>
          <a:xfrm>
            <a:off x="6572264" y="0"/>
            <a:ext cx="2313720" cy="951840"/>
          </a:xfrm>
          <a:prstGeom prst="rect">
            <a:avLst/>
          </a:prstGeom>
          <a:ln>
            <a:noFill/>
          </a:ln>
        </p:spPr>
      </p:pic>
      <p:sp>
        <p:nvSpPr>
          <p:cNvPr id="6" name="Rectangle à coins arrondis 5"/>
          <p:cNvSpPr/>
          <p:nvPr/>
        </p:nvSpPr>
        <p:spPr>
          <a:xfrm>
            <a:off x="3571868" y="4643446"/>
            <a:ext cx="2571768" cy="57150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7" name="ZoneTexte 6"/>
          <p:cNvSpPr txBox="1"/>
          <p:nvPr/>
        </p:nvSpPr>
        <p:spPr>
          <a:xfrm>
            <a:off x="3714744" y="4643446"/>
            <a:ext cx="2214578" cy="584775"/>
          </a:xfrm>
          <a:prstGeom prst="rect">
            <a:avLst/>
          </a:prstGeom>
          <a:noFill/>
        </p:spPr>
        <p:txBody>
          <a:bodyPr wrap="square" rtlCol="0">
            <a:spAutoFit/>
          </a:bodyPr>
          <a:lstStyle/>
          <a:p>
            <a:pPr algn="ctr"/>
            <a:r>
              <a:rPr lang="fr-FR" sz="1600" dirty="0" smtClean="0">
                <a:solidFill>
                  <a:schemeClr val="bg1">
                    <a:lumMod val="50000"/>
                  </a:schemeClr>
                </a:solidFill>
                <a:latin typeface="Constantia" pitchFamily="18" charset="0"/>
              </a:rPr>
              <a:t>Instances de la démocratie scolaire</a:t>
            </a:r>
            <a:endParaRPr lang="fr-FR" sz="1600" dirty="0">
              <a:solidFill>
                <a:schemeClr val="bg1">
                  <a:lumMod val="50000"/>
                </a:schemeClr>
              </a:solidFill>
              <a:latin typeface="Constantia" pitchFamily="18" charset="0"/>
            </a:endParaRPr>
          </a:p>
        </p:txBody>
      </p:sp>
      <p:sp>
        <p:nvSpPr>
          <p:cNvPr id="8" name="ZoneTexte 7"/>
          <p:cNvSpPr txBox="1"/>
          <p:nvPr/>
        </p:nvSpPr>
        <p:spPr>
          <a:xfrm>
            <a:off x="6858016" y="5357827"/>
            <a:ext cx="2285984" cy="246221"/>
          </a:xfrm>
          <a:prstGeom prst="rect">
            <a:avLst/>
          </a:prstGeom>
          <a:noFill/>
        </p:spPr>
        <p:txBody>
          <a:bodyPr wrap="square" rtlCol="0">
            <a:spAutoFit/>
          </a:bodyPr>
          <a:lstStyle/>
          <a:p>
            <a:r>
              <a:rPr lang="fr-FR" sz="1000" dirty="0" smtClean="0"/>
              <a:t>D’après académie de Poitiers, 2015</a:t>
            </a:r>
            <a:endParaRPr lang="fr-FR"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42852"/>
            <a:ext cx="6000792" cy="830997"/>
          </a:xfrm>
          <a:prstGeom prst="rect">
            <a:avLst/>
          </a:prstGeom>
          <a:noFill/>
        </p:spPr>
        <p:txBody>
          <a:bodyPr wrap="square" rtlCol="0">
            <a:spAutoFit/>
          </a:bodyPr>
          <a:lstStyle/>
          <a:p>
            <a:pPr algn="ctr"/>
            <a:r>
              <a:rPr lang="fr-FR" sz="2400" b="1" dirty="0" smtClean="0">
                <a:solidFill>
                  <a:srgbClr val="0070C0"/>
                </a:solidFill>
              </a:rPr>
              <a:t>Quelques ressources pour construire un parcours citoyen…</a:t>
            </a:r>
            <a:endParaRPr lang="fr-FR" sz="2400" b="1" dirty="0">
              <a:solidFill>
                <a:srgbClr val="0070C0"/>
              </a:solidFill>
            </a:endParaRPr>
          </a:p>
        </p:txBody>
      </p:sp>
      <p:sp>
        <p:nvSpPr>
          <p:cNvPr id="4" name="ZoneTexte 3"/>
          <p:cNvSpPr txBox="1"/>
          <p:nvPr/>
        </p:nvSpPr>
        <p:spPr>
          <a:xfrm>
            <a:off x="571472" y="2428868"/>
            <a:ext cx="6715172" cy="2862322"/>
          </a:xfrm>
          <a:prstGeom prst="rect">
            <a:avLst/>
          </a:prstGeom>
          <a:noFill/>
        </p:spPr>
        <p:txBody>
          <a:bodyPr wrap="square" rtlCol="0">
            <a:spAutoFit/>
          </a:bodyPr>
          <a:lstStyle/>
          <a:p>
            <a:pPr>
              <a:buFont typeface="Wingdings" pitchFamily="2" charset="2"/>
              <a:buChar char="Ø"/>
            </a:pPr>
            <a:r>
              <a:rPr lang="fr-FR" b="1" dirty="0" smtClean="0"/>
              <a:t>CDAD des Alpes-Maritimes :</a:t>
            </a:r>
            <a:r>
              <a:rPr lang="fr-FR" dirty="0" smtClean="0"/>
              <a:t> </a:t>
            </a:r>
            <a:r>
              <a:rPr lang="fr-FR" u="sng" dirty="0" smtClean="0">
                <a:hlinkClick r:id="rId2"/>
              </a:rPr>
              <a:t>http://www.cdad-alpesmaritimes.justice.fr/</a:t>
            </a:r>
            <a:endParaRPr lang="fr-FR" dirty="0" smtClean="0"/>
          </a:p>
          <a:p>
            <a:pPr>
              <a:buFont typeface="Wingdings" pitchFamily="2" charset="2"/>
              <a:buChar char="Ø"/>
            </a:pPr>
            <a:r>
              <a:rPr lang="fr-FR" b="1" dirty="0" smtClean="0"/>
              <a:t>CDAD du Var :</a:t>
            </a:r>
            <a:r>
              <a:rPr lang="fr-FR" dirty="0" smtClean="0"/>
              <a:t> </a:t>
            </a:r>
            <a:r>
              <a:rPr lang="fr-FR" u="sng" dirty="0" smtClean="0">
                <a:hlinkClick r:id="rId3"/>
              </a:rPr>
              <a:t>http://www.cdad-var.justice.fr/</a:t>
            </a:r>
            <a:endParaRPr lang="fr-FR" dirty="0" smtClean="0"/>
          </a:p>
          <a:p>
            <a:pPr>
              <a:buFont typeface="Wingdings" pitchFamily="2" charset="2"/>
              <a:buChar char="Ø"/>
            </a:pPr>
            <a:r>
              <a:rPr lang="fr-FR" b="1" dirty="0" smtClean="0"/>
              <a:t>Les plaidoiries, une ressource pédagogique : </a:t>
            </a:r>
            <a:r>
              <a:rPr lang="fr-FR" u="sng" dirty="0" smtClean="0">
                <a:hlinkClick r:id="rId4"/>
              </a:rPr>
              <a:t>http://eduscol.education.fr/histoire-geographie/actualites/actualites/article/les-plaidoiries-une-ressource-pedagogique.html</a:t>
            </a:r>
            <a:endParaRPr lang="fr-FR" dirty="0" smtClean="0"/>
          </a:p>
          <a:p>
            <a:pPr>
              <a:buFont typeface="Wingdings" pitchFamily="2" charset="2"/>
              <a:buChar char="Ø"/>
            </a:pPr>
            <a:r>
              <a:rPr lang="fr-FR" b="1" dirty="0" smtClean="0"/>
              <a:t>L'exemple d'un parcours citoyenneté-justice à la Martinique :</a:t>
            </a:r>
            <a:r>
              <a:rPr lang="fr-FR" dirty="0" smtClean="0"/>
              <a:t> </a:t>
            </a:r>
            <a:r>
              <a:rPr lang="fr-FR" u="sng" dirty="0" smtClean="0">
                <a:hlinkClick r:id="rId5"/>
              </a:rPr>
              <a:t>http://www.cdad-martinique.justice.fr/</a:t>
            </a:r>
            <a:endParaRPr lang="fr-FR" dirty="0" smtClean="0"/>
          </a:p>
          <a:p>
            <a:endParaRPr lang="fr-FR" dirty="0" smtClean="0"/>
          </a:p>
        </p:txBody>
      </p:sp>
      <p:pic>
        <p:nvPicPr>
          <p:cNvPr id="5" name="Image 4" descr="CDAD 06.jpg"/>
          <p:cNvPicPr>
            <a:picLocks noChangeAspect="1"/>
          </p:cNvPicPr>
          <p:nvPr/>
        </p:nvPicPr>
        <p:blipFill>
          <a:blip r:embed="rId6"/>
          <a:stretch>
            <a:fillRect/>
          </a:stretch>
        </p:blipFill>
        <p:spPr>
          <a:xfrm>
            <a:off x="6357950" y="928670"/>
            <a:ext cx="838200" cy="1104900"/>
          </a:xfrm>
          <a:prstGeom prst="rect">
            <a:avLst/>
          </a:prstGeom>
        </p:spPr>
      </p:pic>
      <p:pic>
        <p:nvPicPr>
          <p:cNvPr id="6" name="Image 5" descr="justice.jpg"/>
          <p:cNvPicPr>
            <a:picLocks noChangeAspect="1"/>
          </p:cNvPicPr>
          <p:nvPr/>
        </p:nvPicPr>
        <p:blipFill>
          <a:blip r:embed="rId7"/>
          <a:stretch>
            <a:fillRect/>
          </a:stretch>
        </p:blipFill>
        <p:spPr>
          <a:xfrm>
            <a:off x="1714480" y="5143512"/>
            <a:ext cx="3048000" cy="1495425"/>
          </a:xfrm>
          <a:prstGeom prst="rect">
            <a:avLst/>
          </a:prstGeom>
        </p:spPr>
      </p:pic>
      <p:pic>
        <p:nvPicPr>
          <p:cNvPr id="7" name="Image 6" descr="CDAD 83.jpg"/>
          <p:cNvPicPr>
            <a:picLocks noChangeAspect="1"/>
          </p:cNvPicPr>
          <p:nvPr/>
        </p:nvPicPr>
        <p:blipFill>
          <a:blip r:embed="rId8"/>
          <a:stretch>
            <a:fillRect/>
          </a:stretch>
        </p:blipFill>
        <p:spPr>
          <a:xfrm>
            <a:off x="428596" y="1000108"/>
            <a:ext cx="5048250" cy="1238250"/>
          </a:xfrm>
          <a:prstGeom prst="rect">
            <a:avLst/>
          </a:prstGeom>
        </p:spPr>
      </p:pic>
      <p:sp>
        <p:nvSpPr>
          <p:cNvPr id="3" name="ZoneTexte 2"/>
          <p:cNvSpPr txBox="1"/>
          <p:nvPr/>
        </p:nvSpPr>
        <p:spPr>
          <a:xfrm>
            <a:off x="2500298" y="1571612"/>
            <a:ext cx="3143272" cy="369332"/>
          </a:xfrm>
          <a:prstGeom prst="rect">
            <a:avLst/>
          </a:prstGeom>
          <a:noFill/>
        </p:spPr>
        <p:txBody>
          <a:bodyPr wrap="square" rtlCol="0">
            <a:spAutoFit/>
          </a:bodyPr>
          <a:lstStyle/>
          <a:p>
            <a:r>
              <a:rPr lang="fr-FR" dirty="0" smtClean="0"/>
              <a:t>       </a:t>
            </a:r>
            <a:r>
              <a:rPr lang="fr-FR" b="1" dirty="0" smtClean="0"/>
              <a:t>Citoyenneté et justice</a:t>
            </a:r>
            <a:endParaRPr lang="fr-FR" b="1" dirty="0"/>
          </a:p>
        </p:txBody>
      </p:sp>
      <p:pic>
        <p:nvPicPr>
          <p:cNvPr id="8" name="Image 7" descr="CDAD.gif"/>
          <p:cNvPicPr>
            <a:picLocks noChangeAspect="1"/>
          </p:cNvPicPr>
          <p:nvPr/>
        </p:nvPicPr>
        <p:blipFill>
          <a:blip r:embed="rId9"/>
          <a:stretch>
            <a:fillRect/>
          </a:stretch>
        </p:blipFill>
        <p:spPr>
          <a:xfrm>
            <a:off x="6286512" y="5143512"/>
            <a:ext cx="1762125" cy="876300"/>
          </a:xfrm>
          <a:prstGeom prst="rect">
            <a:avLst/>
          </a:prstGeom>
        </p:spPr>
      </p:pic>
      <p:pic>
        <p:nvPicPr>
          <p:cNvPr id="9" name="Image 8" descr="MJD.jpg"/>
          <p:cNvPicPr>
            <a:picLocks noChangeAspect="1"/>
          </p:cNvPicPr>
          <p:nvPr/>
        </p:nvPicPr>
        <p:blipFill>
          <a:blip r:embed="rId10"/>
          <a:stretch>
            <a:fillRect/>
          </a:stretch>
        </p:blipFill>
        <p:spPr>
          <a:xfrm>
            <a:off x="6715140" y="2500306"/>
            <a:ext cx="2190765" cy="1643074"/>
          </a:xfrm>
          <a:prstGeom prst="rect">
            <a:avLst/>
          </a:prstGeom>
        </p:spPr>
      </p:pic>
      <p:pic>
        <p:nvPicPr>
          <p:cNvPr id="10" name="Image 9">
            <a:hlinkClick r:id="rId11" action="ppaction://hlinksldjump"/>
          </p:cNvPr>
          <p:cNvPicPr/>
          <p:nvPr/>
        </p:nvPicPr>
        <p:blipFill>
          <a:blip r:embed="rId12"/>
          <a:stretch/>
        </p:blipFill>
        <p:spPr>
          <a:xfrm>
            <a:off x="7072330" y="0"/>
            <a:ext cx="1857388" cy="785818"/>
          </a:xfrm>
          <a:prstGeom prst="rect">
            <a:avLst/>
          </a:prstGeom>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42852"/>
            <a:ext cx="6000792" cy="830997"/>
          </a:xfrm>
          <a:prstGeom prst="rect">
            <a:avLst/>
          </a:prstGeom>
          <a:noFill/>
        </p:spPr>
        <p:txBody>
          <a:bodyPr wrap="square" rtlCol="0">
            <a:spAutoFit/>
          </a:bodyPr>
          <a:lstStyle/>
          <a:p>
            <a:pPr algn="ctr"/>
            <a:r>
              <a:rPr lang="fr-FR" sz="2400" b="1" dirty="0" smtClean="0">
                <a:solidFill>
                  <a:srgbClr val="0070C0"/>
                </a:solidFill>
              </a:rPr>
              <a:t>Quelques ressources pour construire un parcours citoyen…</a:t>
            </a:r>
            <a:endParaRPr lang="fr-FR" sz="2400" b="1" dirty="0">
              <a:solidFill>
                <a:srgbClr val="0070C0"/>
              </a:solidFill>
            </a:endParaRPr>
          </a:p>
        </p:txBody>
      </p:sp>
      <p:sp>
        <p:nvSpPr>
          <p:cNvPr id="3" name="ZoneTexte 2"/>
          <p:cNvSpPr txBox="1"/>
          <p:nvPr/>
        </p:nvSpPr>
        <p:spPr>
          <a:xfrm>
            <a:off x="714348" y="1714488"/>
            <a:ext cx="7429552" cy="3139321"/>
          </a:xfrm>
          <a:prstGeom prst="rect">
            <a:avLst/>
          </a:prstGeom>
          <a:noFill/>
        </p:spPr>
        <p:txBody>
          <a:bodyPr wrap="square" rtlCol="0">
            <a:spAutoFit/>
          </a:bodyPr>
          <a:lstStyle/>
          <a:p>
            <a:endParaRPr lang="fr-FR" dirty="0" smtClean="0"/>
          </a:p>
          <a:p>
            <a:pPr lvl="0">
              <a:buFont typeface="Wingdings" pitchFamily="2" charset="2"/>
              <a:buChar char="Ø"/>
            </a:pPr>
            <a:r>
              <a:rPr lang="fr-FR" dirty="0" smtClean="0"/>
              <a:t>Le site du CLEMI :</a:t>
            </a:r>
            <a:r>
              <a:rPr lang="fr-FR" b="1" dirty="0" smtClean="0"/>
              <a:t> </a:t>
            </a:r>
            <a:r>
              <a:rPr lang="fr-FR" u="sng" dirty="0" smtClean="0">
                <a:hlinkClick r:id="rId2"/>
              </a:rPr>
              <a:t>http://www.clemi.org/fr/</a:t>
            </a:r>
            <a:endParaRPr lang="fr-FR" dirty="0" smtClean="0"/>
          </a:p>
          <a:p>
            <a:pPr lvl="0">
              <a:buFont typeface="Wingdings" pitchFamily="2" charset="2"/>
              <a:buChar char="Ø"/>
            </a:pPr>
            <a:r>
              <a:rPr lang="fr-FR" dirty="0" smtClean="0"/>
              <a:t>Sur la liberté d'expression  : </a:t>
            </a:r>
            <a:r>
              <a:rPr lang="fr-FR" u="sng" dirty="0" smtClean="0">
                <a:hlinkClick r:id="rId3"/>
              </a:rPr>
              <a:t>http://clemi.fr/fr/je-suis-charlie/</a:t>
            </a:r>
            <a:endParaRPr lang="fr-FR" dirty="0" smtClean="0"/>
          </a:p>
          <a:p>
            <a:pPr lvl="0">
              <a:buFont typeface="Wingdings" pitchFamily="2" charset="2"/>
              <a:buChar char="Ø"/>
            </a:pPr>
            <a:r>
              <a:rPr lang="fr-FR" dirty="0" smtClean="0"/>
              <a:t>Site : "On te manipule" : </a:t>
            </a:r>
            <a:r>
              <a:rPr lang="fr-FR" u="sng" dirty="0" smtClean="0">
                <a:hlinkClick r:id="rId4"/>
              </a:rPr>
              <a:t>http://www.gouvernement.fr/on-te-manipule</a:t>
            </a:r>
            <a:endParaRPr lang="fr-FR" dirty="0" smtClean="0"/>
          </a:p>
          <a:p>
            <a:pPr lvl="0">
              <a:buFont typeface="Wingdings" pitchFamily="2" charset="2"/>
              <a:buChar char="Ø"/>
            </a:pPr>
            <a:r>
              <a:rPr lang="fr-FR" dirty="0" smtClean="0"/>
              <a:t>Ressources pour aborder Liberté de conscience, liberté d'expression : outils pédagogiques pour réfléchir et débattre avec les élèves, site </a:t>
            </a:r>
            <a:r>
              <a:rPr lang="fr-FR" dirty="0" err="1" smtClean="0"/>
              <a:t>Eduscol</a:t>
            </a:r>
            <a:r>
              <a:rPr lang="fr-FR" dirty="0" smtClean="0"/>
              <a:t> :</a:t>
            </a:r>
          </a:p>
          <a:p>
            <a:r>
              <a:rPr lang="fr-FR" u="sng" dirty="0" smtClean="0">
                <a:hlinkClick r:id="rId5"/>
              </a:rPr>
              <a:t>http://eduscol.education.fr/cid85297/liberte-de-conscience-liberte-d-expression-outils-pedagogiques-pour-reflechir-avec-les-eleves.htm</a:t>
            </a:r>
            <a:endParaRPr lang="fr-FR" dirty="0" smtClean="0"/>
          </a:p>
          <a:p>
            <a:pPr>
              <a:buFont typeface="Wingdings" pitchFamily="2" charset="2"/>
              <a:buChar char="Ø"/>
            </a:pPr>
            <a:endParaRPr lang="fr-FR" dirty="0" smtClean="0"/>
          </a:p>
          <a:p>
            <a:endParaRPr lang="fr-FR" dirty="0"/>
          </a:p>
        </p:txBody>
      </p:sp>
      <p:sp>
        <p:nvSpPr>
          <p:cNvPr id="5" name="ZoneTexte 4"/>
          <p:cNvSpPr txBox="1"/>
          <p:nvPr/>
        </p:nvSpPr>
        <p:spPr>
          <a:xfrm>
            <a:off x="571472" y="1357298"/>
            <a:ext cx="5357850" cy="369332"/>
          </a:xfrm>
          <a:prstGeom prst="rect">
            <a:avLst/>
          </a:prstGeom>
          <a:noFill/>
        </p:spPr>
        <p:txBody>
          <a:bodyPr wrap="square" rtlCol="0">
            <a:spAutoFit/>
          </a:bodyPr>
          <a:lstStyle/>
          <a:p>
            <a:r>
              <a:rPr lang="fr-FR" b="1" dirty="0" smtClean="0"/>
              <a:t>Education à la presse et aux médias :</a:t>
            </a:r>
            <a:endParaRPr lang="fr-FR" dirty="0"/>
          </a:p>
        </p:txBody>
      </p:sp>
      <p:pic>
        <p:nvPicPr>
          <p:cNvPr id="6" name="Image 5">
            <a:hlinkClick r:id="rId6" action="ppaction://hlinksldjump"/>
          </p:cNvPr>
          <p:cNvPicPr/>
          <p:nvPr/>
        </p:nvPicPr>
        <p:blipFill>
          <a:blip r:embed="rId7"/>
          <a:stretch/>
        </p:blipFill>
        <p:spPr>
          <a:xfrm>
            <a:off x="6858016" y="214290"/>
            <a:ext cx="1857388" cy="785818"/>
          </a:xfrm>
          <a:prstGeom prst="rect">
            <a:avLst/>
          </a:prstGeom>
          <a:ln>
            <a:noFill/>
          </a:ln>
        </p:spPr>
      </p:pic>
      <p:sp>
        <p:nvSpPr>
          <p:cNvPr id="7" name="ZoneTexte 6"/>
          <p:cNvSpPr txBox="1"/>
          <p:nvPr/>
        </p:nvSpPr>
        <p:spPr>
          <a:xfrm>
            <a:off x="428596" y="5572140"/>
            <a:ext cx="7215238" cy="923330"/>
          </a:xfrm>
          <a:prstGeom prst="rect">
            <a:avLst/>
          </a:prstGeom>
          <a:noFill/>
        </p:spPr>
        <p:txBody>
          <a:bodyPr wrap="square" rtlCol="0">
            <a:spAutoFit/>
          </a:bodyPr>
          <a:lstStyle/>
          <a:p>
            <a:r>
              <a:rPr lang="fr-FR" dirty="0" smtClean="0">
                <a:hlinkClick r:id="rId8"/>
              </a:rPr>
              <a:t>http://www.esen.education.fr/fr/ressources-par-theme/etablissements-d-enseignement/l-eple/ecole-et-associations-une-alliance-pour-la-reussite-educative/citoyennete-laicite-diversite/</a:t>
            </a:r>
            <a:endParaRPr lang="fr-FR" dirty="0"/>
          </a:p>
        </p:txBody>
      </p:sp>
      <p:pic>
        <p:nvPicPr>
          <p:cNvPr id="8" name="Image 7" descr="Soyez citoyens.jpg"/>
          <p:cNvPicPr>
            <a:picLocks noChangeAspect="1"/>
          </p:cNvPicPr>
          <p:nvPr/>
        </p:nvPicPr>
        <p:blipFill>
          <a:blip r:embed="rId9"/>
          <a:stretch>
            <a:fillRect/>
          </a:stretch>
        </p:blipFill>
        <p:spPr>
          <a:xfrm>
            <a:off x="6500826" y="4286256"/>
            <a:ext cx="2390321" cy="1571636"/>
          </a:xfrm>
          <a:prstGeom prst="rect">
            <a:avLst/>
          </a:prstGeom>
        </p:spPr>
      </p:pic>
      <p:pic>
        <p:nvPicPr>
          <p:cNvPr id="9" name="Image 8" descr="ob_cec50f_theorie-du-complot-logo.gif"/>
          <p:cNvPicPr>
            <a:picLocks noChangeAspect="1"/>
          </p:cNvPicPr>
          <p:nvPr/>
        </p:nvPicPr>
        <p:blipFill>
          <a:blip r:embed="rId10"/>
          <a:stretch>
            <a:fillRect/>
          </a:stretch>
        </p:blipFill>
        <p:spPr>
          <a:xfrm>
            <a:off x="1142976" y="4500570"/>
            <a:ext cx="4248150" cy="7810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hlinkClick r:id="rId2" action="ppaction://hlinksldjump"/>
          </p:cNvPr>
          <p:cNvPicPr/>
          <p:nvPr/>
        </p:nvPicPr>
        <p:blipFill>
          <a:blip r:embed="rId3"/>
          <a:stretch/>
        </p:blipFill>
        <p:spPr>
          <a:xfrm>
            <a:off x="6858016" y="214290"/>
            <a:ext cx="1857388" cy="785818"/>
          </a:xfrm>
          <a:prstGeom prst="rect">
            <a:avLst/>
          </a:prstGeom>
          <a:ln>
            <a:noFill/>
          </a:ln>
        </p:spPr>
      </p:pic>
      <p:sp>
        <p:nvSpPr>
          <p:cNvPr id="3" name="ZoneTexte 2"/>
          <p:cNvSpPr txBox="1"/>
          <p:nvPr/>
        </p:nvSpPr>
        <p:spPr>
          <a:xfrm>
            <a:off x="1571604" y="2643182"/>
            <a:ext cx="6000792" cy="1200329"/>
          </a:xfrm>
          <a:prstGeom prst="rect">
            <a:avLst/>
          </a:prstGeom>
          <a:noFill/>
        </p:spPr>
        <p:txBody>
          <a:bodyPr wrap="square" rtlCol="0">
            <a:spAutoFit/>
          </a:bodyPr>
          <a:lstStyle/>
          <a:p>
            <a:pPr algn="ctr"/>
            <a:r>
              <a:rPr lang="fr-FR" sz="3600" dirty="0" smtClean="0">
                <a:solidFill>
                  <a:srgbClr val="0070C0"/>
                </a:solidFill>
              </a:rPr>
              <a:t>En vous remerciant pour votre attention</a:t>
            </a:r>
            <a:endParaRPr lang="fr-FR" sz="3600"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8" y="2928934"/>
            <a:ext cx="1428760" cy="923330"/>
          </a:xfrm>
          <a:prstGeom prst="rect">
            <a:avLst/>
          </a:prstGeom>
          <a:noFill/>
          <a:ln>
            <a:noFill/>
          </a:ln>
        </p:spPr>
        <p:txBody>
          <a:bodyPr wrap="square" rtlCol="0">
            <a:spAutoFit/>
          </a:bodyPr>
          <a:lstStyle/>
          <a:p>
            <a:pPr algn="ctr"/>
            <a:r>
              <a:rPr lang="fr-FR" dirty="0" smtClean="0">
                <a:solidFill>
                  <a:srgbClr val="0070C0"/>
                </a:solidFill>
              </a:rPr>
              <a:t>EMC + Parcours citoyen</a:t>
            </a:r>
            <a:endParaRPr lang="fr-FR" dirty="0">
              <a:solidFill>
                <a:srgbClr val="0070C0"/>
              </a:solidFill>
            </a:endParaRPr>
          </a:p>
        </p:txBody>
      </p:sp>
      <p:cxnSp>
        <p:nvCxnSpPr>
          <p:cNvPr id="4" name="Connecteur droit avec flèche 3"/>
          <p:cNvCxnSpPr/>
          <p:nvPr/>
        </p:nvCxnSpPr>
        <p:spPr>
          <a:xfrm rot="5400000" flipH="1" flipV="1">
            <a:off x="2393141" y="1750207"/>
            <a:ext cx="1214446" cy="11430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Connecteur droit avec flèche 5"/>
          <p:cNvCxnSpPr/>
          <p:nvPr/>
        </p:nvCxnSpPr>
        <p:spPr>
          <a:xfrm flipV="1">
            <a:off x="2428860" y="2857496"/>
            <a:ext cx="1214446" cy="428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a:endCxn id="14" idx="1"/>
          </p:cNvCxnSpPr>
          <p:nvPr/>
        </p:nvCxnSpPr>
        <p:spPr>
          <a:xfrm>
            <a:off x="2428860" y="3500438"/>
            <a:ext cx="1143008" cy="6759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rot="16200000" flipH="1">
            <a:off x="2178827" y="3821909"/>
            <a:ext cx="1571636" cy="12144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3714744" y="1285860"/>
            <a:ext cx="2214578" cy="646331"/>
          </a:xfrm>
          <a:prstGeom prst="rect">
            <a:avLst/>
          </a:prstGeom>
          <a:noFill/>
        </p:spPr>
        <p:txBody>
          <a:bodyPr wrap="square" rtlCol="0">
            <a:spAutoFit/>
          </a:bodyPr>
          <a:lstStyle/>
          <a:p>
            <a:pPr algn="ctr"/>
            <a:r>
              <a:rPr lang="fr-FR" dirty="0" smtClean="0">
                <a:solidFill>
                  <a:srgbClr val="0070C0"/>
                </a:solidFill>
              </a:rPr>
              <a:t>Ouverture de l’EMC sur l’établissement</a:t>
            </a:r>
            <a:endParaRPr lang="fr-FR" dirty="0">
              <a:solidFill>
                <a:srgbClr val="0070C0"/>
              </a:solidFill>
            </a:endParaRPr>
          </a:p>
        </p:txBody>
      </p:sp>
      <p:sp>
        <p:nvSpPr>
          <p:cNvPr id="13" name="ZoneTexte 12"/>
          <p:cNvSpPr txBox="1"/>
          <p:nvPr/>
        </p:nvSpPr>
        <p:spPr>
          <a:xfrm>
            <a:off x="3786182" y="2357430"/>
            <a:ext cx="2000264" cy="923330"/>
          </a:xfrm>
          <a:prstGeom prst="rect">
            <a:avLst/>
          </a:prstGeom>
          <a:noFill/>
        </p:spPr>
        <p:txBody>
          <a:bodyPr wrap="square" rtlCol="0">
            <a:spAutoFit/>
          </a:bodyPr>
          <a:lstStyle/>
          <a:p>
            <a:pPr algn="ctr"/>
            <a:r>
              <a:rPr lang="fr-FR" dirty="0" smtClean="0">
                <a:solidFill>
                  <a:srgbClr val="0070C0"/>
                </a:solidFill>
              </a:rPr>
              <a:t>Travail sur l’appropriation des valeurs</a:t>
            </a:r>
            <a:endParaRPr lang="fr-FR" dirty="0">
              <a:solidFill>
                <a:srgbClr val="0070C0"/>
              </a:solidFill>
            </a:endParaRPr>
          </a:p>
        </p:txBody>
      </p:sp>
      <p:sp>
        <p:nvSpPr>
          <p:cNvPr id="14" name="ZoneTexte 13"/>
          <p:cNvSpPr txBox="1"/>
          <p:nvPr/>
        </p:nvSpPr>
        <p:spPr>
          <a:xfrm>
            <a:off x="3571868" y="3714752"/>
            <a:ext cx="2428892" cy="923330"/>
          </a:xfrm>
          <a:prstGeom prst="rect">
            <a:avLst/>
          </a:prstGeom>
          <a:noFill/>
        </p:spPr>
        <p:txBody>
          <a:bodyPr wrap="square" rtlCol="0">
            <a:spAutoFit/>
          </a:bodyPr>
          <a:lstStyle/>
          <a:p>
            <a:pPr algn="ctr"/>
            <a:r>
              <a:rPr lang="fr-FR" dirty="0" smtClean="0">
                <a:solidFill>
                  <a:srgbClr val="0070C0"/>
                </a:solidFill>
              </a:rPr>
              <a:t>Mise en place d’une pédagogie active et renouvelée</a:t>
            </a:r>
            <a:endParaRPr lang="fr-FR" dirty="0">
              <a:solidFill>
                <a:srgbClr val="0070C0"/>
              </a:solidFill>
            </a:endParaRPr>
          </a:p>
        </p:txBody>
      </p:sp>
      <p:sp>
        <p:nvSpPr>
          <p:cNvPr id="15" name="ZoneTexte 14"/>
          <p:cNvSpPr txBox="1"/>
          <p:nvPr/>
        </p:nvSpPr>
        <p:spPr>
          <a:xfrm>
            <a:off x="3714744" y="4929198"/>
            <a:ext cx="2214578" cy="646331"/>
          </a:xfrm>
          <a:prstGeom prst="rect">
            <a:avLst/>
          </a:prstGeom>
          <a:noFill/>
        </p:spPr>
        <p:txBody>
          <a:bodyPr wrap="square" rtlCol="0">
            <a:spAutoFit/>
          </a:bodyPr>
          <a:lstStyle/>
          <a:p>
            <a:pPr algn="ctr"/>
            <a:r>
              <a:rPr lang="fr-FR" dirty="0" smtClean="0">
                <a:solidFill>
                  <a:srgbClr val="0070C0"/>
                </a:solidFill>
              </a:rPr>
              <a:t>Une autre relation Elèves-professeur</a:t>
            </a:r>
            <a:endParaRPr lang="fr-FR" dirty="0">
              <a:solidFill>
                <a:srgbClr val="0070C0"/>
              </a:solidFill>
            </a:endParaRPr>
          </a:p>
        </p:txBody>
      </p:sp>
      <p:sp>
        <p:nvSpPr>
          <p:cNvPr id="20" name="Rectangle à coins arrondis 19"/>
          <p:cNvSpPr/>
          <p:nvPr/>
        </p:nvSpPr>
        <p:spPr>
          <a:xfrm>
            <a:off x="642910" y="2857496"/>
            <a:ext cx="1571636" cy="10715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a:hlinkClick r:id="rId2" action="ppaction://hlinksldjump"/>
          </p:cNvPr>
          <p:cNvSpPr/>
          <p:nvPr/>
        </p:nvSpPr>
        <p:spPr>
          <a:xfrm>
            <a:off x="3714744" y="1214422"/>
            <a:ext cx="2214578" cy="785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a:hlinkClick r:id="rId3" action="ppaction://hlinksldjump"/>
          </p:cNvPr>
          <p:cNvSpPr/>
          <p:nvPr/>
        </p:nvSpPr>
        <p:spPr>
          <a:xfrm>
            <a:off x="3714744" y="3714752"/>
            <a:ext cx="2214578" cy="928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a:hlinkClick r:id="rId4" action="ppaction://hlinksldjump"/>
          </p:cNvPr>
          <p:cNvSpPr/>
          <p:nvPr/>
        </p:nvSpPr>
        <p:spPr>
          <a:xfrm>
            <a:off x="3714744" y="2357430"/>
            <a:ext cx="2214578" cy="928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3714744" y="4929198"/>
            <a:ext cx="2214578" cy="7143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6786578" y="928670"/>
            <a:ext cx="2071702" cy="369332"/>
          </a:xfrm>
          <a:prstGeom prst="rect">
            <a:avLst/>
          </a:prstGeom>
          <a:noFill/>
        </p:spPr>
        <p:txBody>
          <a:bodyPr wrap="square" rtlCol="0">
            <a:spAutoFit/>
          </a:bodyPr>
          <a:lstStyle/>
          <a:p>
            <a:r>
              <a:rPr lang="fr-FR" dirty="0" smtClean="0">
                <a:solidFill>
                  <a:srgbClr val="0070C0"/>
                </a:solidFill>
              </a:rPr>
              <a:t>Stratégie d’équipe</a:t>
            </a:r>
            <a:endParaRPr lang="fr-FR" dirty="0">
              <a:solidFill>
                <a:srgbClr val="0070C0"/>
              </a:solidFill>
            </a:endParaRPr>
          </a:p>
        </p:txBody>
      </p:sp>
      <p:sp>
        <p:nvSpPr>
          <p:cNvPr id="29" name="ZoneTexte 28"/>
          <p:cNvSpPr txBox="1"/>
          <p:nvPr/>
        </p:nvSpPr>
        <p:spPr>
          <a:xfrm>
            <a:off x="6786578" y="1428736"/>
            <a:ext cx="2071702" cy="646331"/>
          </a:xfrm>
          <a:prstGeom prst="rect">
            <a:avLst/>
          </a:prstGeom>
          <a:noFill/>
        </p:spPr>
        <p:txBody>
          <a:bodyPr wrap="square" rtlCol="0">
            <a:spAutoFit/>
          </a:bodyPr>
          <a:lstStyle/>
          <a:p>
            <a:pPr algn="ctr"/>
            <a:r>
              <a:rPr lang="fr-FR" dirty="0" smtClean="0">
                <a:solidFill>
                  <a:srgbClr val="0070C0"/>
                </a:solidFill>
              </a:rPr>
              <a:t>Pratiques partenariales</a:t>
            </a:r>
            <a:endParaRPr lang="fr-FR" dirty="0">
              <a:solidFill>
                <a:srgbClr val="0070C0"/>
              </a:solidFill>
            </a:endParaRPr>
          </a:p>
        </p:txBody>
      </p:sp>
      <p:sp>
        <p:nvSpPr>
          <p:cNvPr id="30" name="ZoneTexte 29"/>
          <p:cNvSpPr txBox="1"/>
          <p:nvPr/>
        </p:nvSpPr>
        <p:spPr>
          <a:xfrm>
            <a:off x="6858016" y="2214554"/>
            <a:ext cx="2071702" cy="923330"/>
          </a:xfrm>
          <a:prstGeom prst="rect">
            <a:avLst/>
          </a:prstGeom>
          <a:noFill/>
        </p:spPr>
        <p:txBody>
          <a:bodyPr wrap="square" rtlCol="0">
            <a:spAutoFit/>
          </a:bodyPr>
          <a:lstStyle/>
          <a:p>
            <a:pPr algn="ctr"/>
            <a:r>
              <a:rPr lang="fr-FR" dirty="0" smtClean="0">
                <a:solidFill>
                  <a:srgbClr val="0070C0"/>
                </a:solidFill>
              </a:rPr>
              <a:t>Prévention des violences et du harcèlement</a:t>
            </a:r>
            <a:endParaRPr lang="fr-FR" dirty="0">
              <a:solidFill>
                <a:srgbClr val="0070C0"/>
              </a:solidFill>
            </a:endParaRPr>
          </a:p>
        </p:txBody>
      </p:sp>
      <p:sp>
        <p:nvSpPr>
          <p:cNvPr id="31" name="ZoneTexte 30"/>
          <p:cNvSpPr txBox="1"/>
          <p:nvPr/>
        </p:nvSpPr>
        <p:spPr>
          <a:xfrm>
            <a:off x="6858016" y="3214686"/>
            <a:ext cx="2071702" cy="369332"/>
          </a:xfrm>
          <a:prstGeom prst="rect">
            <a:avLst/>
          </a:prstGeom>
          <a:noFill/>
        </p:spPr>
        <p:txBody>
          <a:bodyPr wrap="square" rtlCol="0">
            <a:spAutoFit/>
          </a:bodyPr>
          <a:lstStyle/>
          <a:p>
            <a:r>
              <a:rPr lang="fr-FR" dirty="0" smtClean="0">
                <a:solidFill>
                  <a:srgbClr val="0070C0"/>
                </a:solidFill>
              </a:rPr>
              <a:t>Justice scolaire</a:t>
            </a:r>
            <a:endParaRPr lang="fr-FR" dirty="0">
              <a:solidFill>
                <a:srgbClr val="0070C0"/>
              </a:solidFill>
            </a:endParaRPr>
          </a:p>
        </p:txBody>
      </p:sp>
      <p:sp>
        <p:nvSpPr>
          <p:cNvPr id="32" name="ZoneTexte 31"/>
          <p:cNvSpPr txBox="1"/>
          <p:nvPr/>
        </p:nvSpPr>
        <p:spPr>
          <a:xfrm>
            <a:off x="6786578" y="3857628"/>
            <a:ext cx="2071702" cy="646331"/>
          </a:xfrm>
          <a:prstGeom prst="rect">
            <a:avLst/>
          </a:prstGeom>
          <a:noFill/>
        </p:spPr>
        <p:txBody>
          <a:bodyPr wrap="square" rtlCol="0">
            <a:spAutoFit/>
          </a:bodyPr>
          <a:lstStyle/>
          <a:p>
            <a:pPr algn="ctr"/>
            <a:r>
              <a:rPr lang="fr-FR" dirty="0" smtClean="0">
                <a:solidFill>
                  <a:srgbClr val="0070C0"/>
                </a:solidFill>
              </a:rPr>
              <a:t>Pédagogie et coopération</a:t>
            </a:r>
            <a:endParaRPr lang="fr-FR" dirty="0">
              <a:solidFill>
                <a:srgbClr val="0070C0"/>
              </a:solidFill>
            </a:endParaRPr>
          </a:p>
        </p:txBody>
      </p:sp>
      <p:sp>
        <p:nvSpPr>
          <p:cNvPr id="33" name="ZoneTexte 32"/>
          <p:cNvSpPr txBox="1"/>
          <p:nvPr/>
        </p:nvSpPr>
        <p:spPr>
          <a:xfrm>
            <a:off x="6786578" y="4714884"/>
            <a:ext cx="2071702" cy="646331"/>
          </a:xfrm>
          <a:prstGeom prst="rect">
            <a:avLst/>
          </a:prstGeom>
          <a:noFill/>
        </p:spPr>
        <p:txBody>
          <a:bodyPr wrap="square" rtlCol="0">
            <a:spAutoFit/>
          </a:bodyPr>
          <a:lstStyle/>
          <a:p>
            <a:pPr algn="ctr"/>
            <a:r>
              <a:rPr lang="fr-FR" dirty="0" smtClean="0">
                <a:solidFill>
                  <a:srgbClr val="0070C0"/>
                </a:solidFill>
              </a:rPr>
              <a:t>Qualité de vie à l’école</a:t>
            </a:r>
            <a:endParaRPr lang="fr-FR" dirty="0">
              <a:solidFill>
                <a:srgbClr val="0070C0"/>
              </a:solidFill>
            </a:endParaRPr>
          </a:p>
        </p:txBody>
      </p:sp>
      <p:sp>
        <p:nvSpPr>
          <p:cNvPr id="34" name="ZoneTexte 33"/>
          <p:cNvSpPr txBox="1"/>
          <p:nvPr/>
        </p:nvSpPr>
        <p:spPr>
          <a:xfrm>
            <a:off x="7072298" y="5572140"/>
            <a:ext cx="2071702" cy="369332"/>
          </a:xfrm>
          <a:prstGeom prst="rect">
            <a:avLst/>
          </a:prstGeom>
          <a:noFill/>
        </p:spPr>
        <p:txBody>
          <a:bodyPr wrap="square" rtlCol="0">
            <a:spAutoFit/>
          </a:bodyPr>
          <a:lstStyle/>
          <a:p>
            <a:r>
              <a:rPr lang="fr-FR" dirty="0" smtClean="0">
                <a:solidFill>
                  <a:srgbClr val="0070C0"/>
                </a:solidFill>
              </a:rPr>
              <a:t>Coéducation</a:t>
            </a:r>
            <a:endParaRPr lang="fr-FR" dirty="0">
              <a:solidFill>
                <a:srgbClr val="0070C0"/>
              </a:solidFill>
            </a:endParaRPr>
          </a:p>
        </p:txBody>
      </p:sp>
      <p:sp>
        <p:nvSpPr>
          <p:cNvPr id="35" name="Rectangle à coins arrondis 34"/>
          <p:cNvSpPr/>
          <p:nvPr/>
        </p:nvSpPr>
        <p:spPr>
          <a:xfrm>
            <a:off x="6786578" y="4714884"/>
            <a:ext cx="2071702" cy="642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6786578" y="3857628"/>
            <a:ext cx="2071702" cy="642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p:cNvSpPr/>
          <p:nvPr/>
        </p:nvSpPr>
        <p:spPr>
          <a:xfrm>
            <a:off x="6786578" y="3214686"/>
            <a:ext cx="2071702" cy="4286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à coins arrondis 38"/>
          <p:cNvSpPr/>
          <p:nvPr/>
        </p:nvSpPr>
        <p:spPr>
          <a:xfrm>
            <a:off x="6786578" y="2214554"/>
            <a:ext cx="2071702" cy="857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a:off x="6786578" y="1500174"/>
            <a:ext cx="2071702" cy="642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à coins arrondis 40"/>
          <p:cNvSpPr/>
          <p:nvPr/>
        </p:nvSpPr>
        <p:spPr>
          <a:xfrm>
            <a:off x="6786578" y="857232"/>
            <a:ext cx="2071702" cy="571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à coins arrondis 41"/>
          <p:cNvSpPr/>
          <p:nvPr/>
        </p:nvSpPr>
        <p:spPr>
          <a:xfrm>
            <a:off x="6786578" y="5500702"/>
            <a:ext cx="2071702" cy="571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214282" y="357166"/>
            <a:ext cx="6357982" cy="523220"/>
          </a:xfrm>
          <a:prstGeom prst="rect">
            <a:avLst/>
          </a:prstGeom>
          <a:noFill/>
        </p:spPr>
        <p:txBody>
          <a:bodyPr wrap="square" rtlCol="0">
            <a:spAutoFit/>
          </a:bodyPr>
          <a:lstStyle/>
          <a:p>
            <a:pPr algn="ctr"/>
            <a:r>
              <a:rPr lang="fr-FR" sz="2800" b="1" dirty="0" smtClean="0">
                <a:solidFill>
                  <a:srgbClr val="0070C0"/>
                </a:solidFill>
              </a:rPr>
              <a:t>Parcours citoyen et climat scolaire</a:t>
            </a:r>
            <a:endParaRPr lang="fr-FR" sz="2800" b="1" dirty="0">
              <a:solidFill>
                <a:srgbClr val="0070C0"/>
              </a:solidFill>
            </a:endParaRPr>
          </a:p>
        </p:txBody>
      </p:sp>
      <p:pic>
        <p:nvPicPr>
          <p:cNvPr id="75" name="Image 4"/>
          <p:cNvPicPr/>
          <p:nvPr/>
        </p:nvPicPr>
        <p:blipFill>
          <a:blip r:embed="rId5"/>
          <a:stretch/>
        </p:blipFill>
        <p:spPr>
          <a:xfrm>
            <a:off x="428596" y="5715016"/>
            <a:ext cx="2313720" cy="951840"/>
          </a:xfrm>
          <a:prstGeom prst="rect">
            <a:avLst/>
          </a:prstGeom>
          <a:ln>
            <a:noFill/>
          </a:ln>
        </p:spPr>
      </p:pic>
      <p:sp>
        <p:nvSpPr>
          <p:cNvPr id="76" name="Flèche droite 75">
            <a:hlinkClick r:id="rId2" action="ppaction://hlinksldjump"/>
          </p:cNvPr>
          <p:cNvSpPr/>
          <p:nvPr/>
        </p:nvSpPr>
        <p:spPr>
          <a:xfrm>
            <a:off x="6143636" y="1571612"/>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Flèche droite 76">
            <a:hlinkClick r:id="rId4" action="ppaction://hlinksldjump"/>
          </p:cNvPr>
          <p:cNvSpPr/>
          <p:nvPr/>
        </p:nvSpPr>
        <p:spPr>
          <a:xfrm>
            <a:off x="6143636" y="2714620"/>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Flèche droite 77">
            <a:hlinkClick r:id="rId3" action="ppaction://hlinksldjump"/>
          </p:cNvPr>
          <p:cNvSpPr/>
          <p:nvPr/>
        </p:nvSpPr>
        <p:spPr>
          <a:xfrm>
            <a:off x="6143636" y="4071942"/>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Flèche droite 78"/>
          <p:cNvSpPr/>
          <p:nvPr/>
        </p:nvSpPr>
        <p:spPr>
          <a:xfrm>
            <a:off x="6143636" y="5214950"/>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4" name="Image 83" descr="Climat scolaire.jpg"/>
          <p:cNvPicPr>
            <a:picLocks noChangeAspect="1"/>
          </p:cNvPicPr>
          <p:nvPr/>
        </p:nvPicPr>
        <p:blipFill>
          <a:blip r:embed="rId6"/>
          <a:stretch>
            <a:fillRect/>
          </a:stretch>
        </p:blipFill>
        <p:spPr>
          <a:xfrm>
            <a:off x="285720" y="4286256"/>
            <a:ext cx="2394496" cy="1285884"/>
          </a:xfrm>
          <a:prstGeom prst="rect">
            <a:avLst/>
          </a:prstGeom>
        </p:spPr>
      </p:pic>
      <p:pic>
        <p:nvPicPr>
          <p:cNvPr id="85" name="Image 84" descr="2013_climatscolaire_infographie_CLIMAT_300x200px.jpg"/>
          <p:cNvPicPr>
            <a:picLocks noChangeAspect="1"/>
          </p:cNvPicPr>
          <p:nvPr/>
        </p:nvPicPr>
        <p:blipFill>
          <a:blip r:embed="rId7"/>
          <a:stretch>
            <a:fillRect/>
          </a:stretch>
        </p:blipFill>
        <p:spPr>
          <a:xfrm>
            <a:off x="571472" y="1071546"/>
            <a:ext cx="1952628" cy="13017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57290" y="1285860"/>
            <a:ext cx="6786610" cy="369332"/>
          </a:xfrm>
          <a:prstGeom prst="rect">
            <a:avLst/>
          </a:prstGeom>
          <a:noFill/>
        </p:spPr>
        <p:txBody>
          <a:bodyPr wrap="square" rtlCol="0">
            <a:spAutoFit/>
          </a:bodyPr>
          <a:lstStyle/>
          <a:p>
            <a:endParaRPr lang="fr-FR" dirty="0"/>
          </a:p>
        </p:txBody>
      </p:sp>
      <p:sp>
        <p:nvSpPr>
          <p:cNvPr id="17410" name="Rectangle 2"/>
          <p:cNvSpPr>
            <a:spLocks noChangeArrowheads="1"/>
          </p:cNvSpPr>
          <p:nvPr/>
        </p:nvSpPr>
        <p:spPr bwMode="auto">
          <a:xfrm>
            <a:off x="2285984" y="785794"/>
            <a:ext cx="480240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Pierre Khan ,</a:t>
            </a:r>
            <a:r>
              <a:rPr kumimoji="0" lang="fr-FR" sz="1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professeur de philosophie à l’Université de Caen </a:t>
            </a:r>
          </a:p>
        </p:txBody>
      </p:sp>
      <p:pic>
        <p:nvPicPr>
          <p:cNvPr id="7" name="Image 6" descr="M. KHAN.jpg">
            <a:hlinkClick r:id="rId3"/>
          </p:cNvPr>
          <p:cNvPicPr>
            <a:picLocks noChangeAspect="1"/>
          </p:cNvPicPr>
          <p:nvPr/>
        </p:nvPicPr>
        <p:blipFill>
          <a:blip r:embed="rId4"/>
          <a:stretch>
            <a:fillRect/>
          </a:stretch>
        </p:blipFill>
        <p:spPr>
          <a:xfrm>
            <a:off x="714348" y="1081129"/>
            <a:ext cx="7853621" cy="4501465"/>
          </a:xfrm>
          <a:prstGeom prst="rect">
            <a:avLst/>
          </a:prstGeom>
        </p:spPr>
      </p:pic>
      <p:sp>
        <p:nvSpPr>
          <p:cNvPr id="8" name="ZoneTexte 7"/>
          <p:cNvSpPr txBox="1"/>
          <p:nvPr/>
        </p:nvSpPr>
        <p:spPr>
          <a:xfrm>
            <a:off x="571472" y="285728"/>
            <a:ext cx="8286808" cy="461665"/>
          </a:xfrm>
          <a:prstGeom prst="rect">
            <a:avLst/>
          </a:prstGeom>
          <a:noFill/>
        </p:spPr>
        <p:txBody>
          <a:bodyPr wrap="square" rtlCol="0">
            <a:spAutoFit/>
          </a:bodyPr>
          <a:lstStyle/>
          <a:p>
            <a:r>
              <a:rPr lang="fr-FR" sz="2400" b="1" dirty="0" smtClean="0">
                <a:solidFill>
                  <a:srgbClr val="00B0F0"/>
                </a:solidFill>
              </a:rPr>
              <a:t>En quoi l’EMC est-elle à la base du parcours citoyen ?</a:t>
            </a:r>
            <a:endParaRPr lang="fr-FR" sz="2400" b="1" dirty="0">
              <a:solidFill>
                <a:srgbClr val="00B0F0"/>
              </a:solidFill>
            </a:endParaRPr>
          </a:p>
        </p:txBody>
      </p:sp>
      <p:pic>
        <p:nvPicPr>
          <p:cNvPr id="6" name="Image 5">
            <a:hlinkClick r:id="rId5" action="ppaction://hlinksldjump"/>
          </p:cNvPr>
          <p:cNvPicPr/>
          <p:nvPr/>
        </p:nvPicPr>
        <p:blipFill>
          <a:blip r:embed="rId6"/>
          <a:stretch/>
        </p:blipFill>
        <p:spPr>
          <a:xfrm>
            <a:off x="214282" y="5929330"/>
            <a:ext cx="1857388" cy="785818"/>
          </a:xfrm>
          <a:prstGeom prst="rect">
            <a:avLst/>
          </a:prstGeom>
          <a:ln>
            <a:noFill/>
          </a:ln>
        </p:spPr>
      </p:pic>
      <p:sp>
        <p:nvSpPr>
          <p:cNvPr id="9" name="ZoneTexte 8"/>
          <p:cNvSpPr txBox="1"/>
          <p:nvPr/>
        </p:nvSpPr>
        <p:spPr>
          <a:xfrm>
            <a:off x="2214546" y="5857892"/>
            <a:ext cx="6643734" cy="738664"/>
          </a:xfrm>
          <a:prstGeom prst="rect">
            <a:avLst/>
          </a:prstGeom>
          <a:noFill/>
        </p:spPr>
        <p:txBody>
          <a:bodyPr wrap="square" rtlCol="0">
            <a:spAutoFit/>
          </a:bodyPr>
          <a:lstStyle/>
          <a:p>
            <a:r>
              <a:rPr lang="fr-FR" sz="1400" dirty="0" smtClean="0">
                <a:hlinkClick r:id="rId3"/>
              </a:rPr>
              <a:t>https://www.canal-u.tv/video/eduscol/presentation_du_programme_de_l_enseignement_moral_et_civique_intervention_de_m_kahn_pierre.18662</a:t>
            </a:r>
            <a:endParaRPr lang="fr-FR" sz="14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467544" y="836712"/>
          <a:ext cx="8280921" cy="5757210"/>
        </p:xfrm>
        <a:graphic>
          <a:graphicData uri="http://schemas.openxmlformats.org/drawingml/2006/table">
            <a:tbl>
              <a:tblPr/>
              <a:tblGrid>
                <a:gridCol w="2760307"/>
                <a:gridCol w="2760307"/>
                <a:gridCol w="2760307"/>
              </a:tblGrid>
              <a:tr h="111077">
                <a:tc gridSpan="3">
                  <a:txBody>
                    <a:bodyPr/>
                    <a:lstStyle/>
                    <a:p>
                      <a:pPr>
                        <a:lnSpc>
                          <a:spcPct val="107000"/>
                        </a:lnSpc>
                        <a:spcAft>
                          <a:spcPts val="0"/>
                        </a:spcAft>
                      </a:pPr>
                      <a:r>
                        <a:rPr lang="fr-FR" sz="1400" b="1" dirty="0">
                          <a:solidFill>
                            <a:srgbClr val="AD1C72"/>
                          </a:solidFill>
                          <a:latin typeface="Arial"/>
                          <a:ea typeface="Times New Roman"/>
                          <a:cs typeface="Times New Roman"/>
                        </a:rPr>
                        <a:t>Le jugement : penser par soi-même et avec les autres</a:t>
                      </a:r>
                      <a:endParaRPr lang="fr-FR" sz="1400" dirty="0">
                        <a:latin typeface="Calibri"/>
                        <a:ea typeface="Calibri"/>
                        <a:cs typeface="Times New Roman"/>
                      </a:endParaRPr>
                    </a:p>
                  </a:txBody>
                  <a:tcPr marL="36335" marR="36335" marT="18168" marB="181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endParaRPr lang="fr-FR"/>
                    </a:p>
                  </a:txBody>
                  <a:tcPr/>
                </a:tc>
                <a:tc hMerge="1">
                  <a:txBody>
                    <a:bodyPr/>
                    <a:lstStyle/>
                    <a:p>
                      <a:endParaRPr lang="fr-FR"/>
                    </a:p>
                  </a:txBody>
                  <a:tcPr/>
                </a:tc>
              </a:tr>
              <a:tr h="697464">
                <a:tc gridSpan="3">
                  <a:txBody>
                    <a:bodyPr/>
                    <a:lstStyle/>
                    <a:p>
                      <a:pPr>
                        <a:lnSpc>
                          <a:spcPct val="107000"/>
                        </a:lnSpc>
                        <a:spcAft>
                          <a:spcPts val="0"/>
                        </a:spcAft>
                      </a:pPr>
                      <a:r>
                        <a:rPr lang="fr-FR" sz="900" b="1" dirty="0">
                          <a:latin typeface="Arial"/>
                          <a:ea typeface="Times New Roman"/>
                          <a:cs typeface="Times New Roman"/>
                        </a:rPr>
                        <a:t>Obj</a:t>
                      </a:r>
                      <a:r>
                        <a:rPr lang="fr-FR" sz="1200" b="1" dirty="0">
                          <a:latin typeface="Arial"/>
                          <a:ea typeface="Times New Roman"/>
                          <a:cs typeface="Times New Roman"/>
                        </a:rPr>
                        <a:t>ectifs de formation</a:t>
                      </a:r>
                      <a:endParaRPr lang="fr-FR" sz="1200" dirty="0">
                        <a:latin typeface="Calibri"/>
                        <a:ea typeface="Calibri"/>
                        <a:cs typeface="Times New Roman"/>
                      </a:endParaRPr>
                    </a:p>
                    <a:p>
                      <a:pPr>
                        <a:lnSpc>
                          <a:spcPct val="107000"/>
                        </a:lnSpc>
                        <a:spcAft>
                          <a:spcPts val="0"/>
                        </a:spcAft>
                      </a:pPr>
                      <a:r>
                        <a:rPr lang="fr-FR" sz="1200" b="1" dirty="0">
                          <a:latin typeface="Arial"/>
                          <a:ea typeface="Times New Roman"/>
                          <a:cs typeface="Times New Roman"/>
                        </a:rPr>
                        <a:t>1. Développer les aptitudes à la réflexion critique : en recherchant les critères de validité des jugements moraux ; en confrontant ses jugements à ceux d'autrui dans une discussion ou un débat argumenté.</a:t>
                      </a:r>
                      <a:endParaRPr lang="fr-FR" sz="1200" dirty="0">
                        <a:latin typeface="Calibri"/>
                        <a:ea typeface="Calibri"/>
                        <a:cs typeface="Times New Roman"/>
                      </a:endParaRPr>
                    </a:p>
                    <a:p>
                      <a:pPr>
                        <a:lnSpc>
                          <a:spcPct val="107000"/>
                        </a:lnSpc>
                        <a:spcAft>
                          <a:spcPts val="0"/>
                        </a:spcAft>
                      </a:pPr>
                      <a:r>
                        <a:rPr lang="fr-FR" sz="1200" b="1" dirty="0">
                          <a:latin typeface="Arial"/>
                          <a:ea typeface="Times New Roman"/>
                          <a:cs typeface="Times New Roman"/>
                        </a:rPr>
                        <a:t>2. Différencier son intérêt particulier de l'intérêt général.</a:t>
                      </a:r>
                      <a:endParaRPr lang="fr-FR" sz="1200" dirty="0">
                        <a:latin typeface="Calibri"/>
                        <a:ea typeface="Calibri"/>
                        <a:cs typeface="Times New Roman"/>
                      </a:endParaRPr>
                    </a:p>
                  </a:txBody>
                  <a:tcPr marL="36335" marR="36335" marT="18168" marB="181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endParaRPr lang="fr-FR"/>
                    </a:p>
                  </a:txBody>
                  <a:tcPr/>
                </a:tc>
                <a:tc hMerge="1">
                  <a:txBody>
                    <a:bodyPr/>
                    <a:lstStyle/>
                    <a:p>
                      <a:endParaRPr lang="fr-FR"/>
                    </a:p>
                  </a:txBody>
                  <a:tcPr/>
                </a:tc>
              </a:tr>
              <a:tr h="369060">
                <a:tc>
                  <a:txBody>
                    <a:bodyPr/>
                    <a:lstStyle/>
                    <a:p>
                      <a:pPr>
                        <a:lnSpc>
                          <a:spcPct val="107000"/>
                        </a:lnSpc>
                        <a:spcAft>
                          <a:spcPts val="0"/>
                        </a:spcAft>
                      </a:pPr>
                      <a:r>
                        <a:rPr lang="fr-FR" sz="1200">
                          <a:solidFill>
                            <a:srgbClr val="AD1C72"/>
                          </a:solidFill>
                          <a:latin typeface="Arial"/>
                          <a:ea typeface="Times New Roman"/>
                          <a:cs typeface="Times New Roman"/>
                        </a:rPr>
                        <a:t>Connaissances, capacités et attitudes visées</a:t>
                      </a:r>
                      <a:endParaRPr lang="fr-FR" sz="1200">
                        <a:latin typeface="Calibri"/>
                        <a:ea typeface="Calibri"/>
                        <a:cs typeface="Times New Roman"/>
                      </a:endParaRPr>
                    </a:p>
                  </a:txBody>
                  <a:tcPr marL="36335" marR="36335" marT="18168" marB="181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fr-FR" sz="1200">
                          <a:solidFill>
                            <a:srgbClr val="AD1C72"/>
                          </a:solidFill>
                          <a:latin typeface="Arial"/>
                          <a:ea typeface="Times New Roman"/>
                          <a:cs typeface="Times New Roman"/>
                        </a:rPr>
                        <a:t>Objets d'enseignement</a:t>
                      </a:r>
                      <a:endParaRPr lang="fr-FR" sz="1200">
                        <a:latin typeface="Calibri"/>
                        <a:ea typeface="Calibri"/>
                        <a:cs typeface="Times New Roman"/>
                      </a:endParaRPr>
                    </a:p>
                  </a:txBody>
                  <a:tcPr marL="36335" marR="36335" marT="18168" marB="181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fr-FR" sz="1200" dirty="0">
                          <a:solidFill>
                            <a:srgbClr val="AD1C72"/>
                          </a:solidFill>
                          <a:latin typeface="Arial"/>
                          <a:ea typeface="Times New Roman"/>
                          <a:cs typeface="Times New Roman"/>
                        </a:rPr>
                        <a:t>Exemples de pratiques en classe, à l'école, dans l'établissement</a:t>
                      </a:r>
                      <a:endParaRPr lang="fr-FR" sz="1200" dirty="0">
                        <a:latin typeface="Calibri"/>
                        <a:ea typeface="Calibri"/>
                        <a:cs typeface="Times New Roman"/>
                      </a:endParaRPr>
                    </a:p>
                  </a:txBody>
                  <a:tcPr marL="36335" marR="36335" marT="18168" marB="181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1025865">
                <a:tc>
                  <a:txBody>
                    <a:bodyPr/>
                    <a:lstStyle/>
                    <a:p>
                      <a:pPr>
                        <a:lnSpc>
                          <a:spcPct val="107000"/>
                        </a:lnSpc>
                        <a:spcAft>
                          <a:spcPts val="0"/>
                        </a:spcAft>
                      </a:pPr>
                      <a:r>
                        <a:rPr lang="fr-FR" sz="1200" dirty="0">
                          <a:latin typeface="Arial"/>
                          <a:ea typeface="Times New Roman"/>
                          <a:cs typeface="Times New Roman"/>
                        </a:rPr>
                        <a:t>1/a - Expliquer les différentes dimensions de l'égalité, distinguer une inégalité d'une discrimination.</a:t>
                      </a:r>
                      <a:endParaRPr lang="fr-FR" sz="1200" dirty="0">
                        <a:latin typeface="Calibri"/>
                        <a:ea typeface="Calibri"/>
                        <a:cs typeface="Times New Roman"/>
                      </a:endParaRPr>
                    </a:p>
                  </a:txBody>
                  <a:tcPr marL="36335" marR="36335" marT="18168" marB="181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fr-FR" sz="1200">
                          <a:latin typeface="Arial"/>
                          <a:ea typeface="Times New Roman"/>
                          <a:cs typeface="Times New Roman"/>
                        </a:rPr>
                        <a:t>- Les différentes dimensions de l'égalité.</a:t>
                      </a:r>
                      <a:endParaRPr lang="fr-FR" sz="1200">
                        <a:latin typeface="Calibri"/>
                        <a:ea typeface="Calibri"/>
                        <a:cs typeface="Times New Roman"/>
                      </a:endParaRPr>
                    </a:p>
                    <a:p>
                      <a:pPr>
                        <a:lnSpc>
                          <a:spcPct val="107000"/>
                        </a:lnSpc>
                        <a:spcAft>
                          <a:spcPts val="0"/>
                        </a:spcAft>
                      </a:pPr>
                      <a:r>
                        <a:rPr lang="fr-FR" sz="1200">
                          <a:latin typeface="Arial"/>
                          <a:ea typeface="Times New Roman"/>
                          <a:cs typeface="Times New Roman"/>
                        </a:rPr>
                        <a:t>- Les différentes formes de discrimination (raciales, antisémites, religieuses, xénophobes, sexistes, homophobes...).</a:t>
                      </a:r>
                      <a:endParaRPr lang="fr-FR" sz="1200">
                        <a:latin typeface="Calibri"/>
                        <a:ea typeface="Calibri"/>
                        <a:cs typeface="Times New Roman"/>
                      </a:endParaRPr>
                    </a:p>
                  </a:txBody>
                  <a:tcPr marL="36335" marR="36335" marT="18168" marB="181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rowSpan="4">
                  <a:txBody>
                    <a:bodyPr/>
                    <a:lstStyle/>
                    <a:p>
                      <a:pPr>
                        <a:lnSpc>
                          <a:spcPct val="107000"/>
                        </a:lnSpc>
                        <a:spcAft>
                          <a:spcPts val="0"/>
                        </a:spcAft>
                      </a:pPr>
                      <a:r>
                        <a:rPr lang="fr-FR" sz="1200" dirty="0">
                          <a:latin typeface="Arial"/>
                          <a:ea typeface="Times New Roman"/>
                          <a:cs typeface="Times New Roman"/>
                        </a:rPr>
                        <a:t>- Étude de l'influence des sondages d'opinion dans le débat public.</a:t>
                      </a:r>
                      <a:endParaRPr lang="fr-FR" sz="1200" dirty="0">
                        <a:latin typeface="Calibri"/>
                        <a:ea typeface="Calibri"/>
                        <a:cs typeface="Times New Roman"/>
                      </a:endParaRPr>
                    </a:p>
                    <a:p>
                      <a:pPr>
                        <a:lnSpc>
                          <a:spcPct val="107000"/>
                        </a:lnSpc>
                        <a:spcAft>
                          <a:spcPts val="0"/>
                        </a:spcAft>
                      </a:pPr>
                      <a:r>
                        <a:rPr lang="fr-FR" sz="1200" dirty="0">
                          <a:latin typeface="Arial"/>
                          <a:ea typeface="Times New Roman"/>
                          <a:cs typeface="Times New Roman"/>
                        </a:rPr>
                        <a:t> </a:t>
                      </a:r>
                      <a:endParaRPr lang="fr-FR" sz="1200" dirty="0">
                        <a:latin typeface="Calibri"/>
                        <a:ea typeface="Calibri"/>
                        <a:cs typeface="Times New Roman"/>
                      </a:endParaRPr>
                    </a:p>
                    <a:p>
                      <a:pPr>
                        <a:lnSpc>
                          <a:spcPct val="107000"/>
                        </a:lnSpc>
                        <a:spcAft>
                          <a:spcPts val="0"/>
                        </a:spcAft>
                      </a:pPr>
                      <a:r>
                        <a:rPr lang="fr-FR" sz="1200" dirty="0">
                          <a:latin typeface="Arial"/>
                          <a:ea typeface="Times New Roman"/>
                          <a:cs typeface="Times New Roman"/>
                        </a:rPr>
                        <a:t>- La question des médias : dans le cadre de la Semaine de la presse, mener une réflexion sur la place et la diversité des médias dans la vie sociale et politique, sur les enjeux de la liberté de la presse.</a:t>
                      </a:r>
                      <a:endParaRPr lang="fr-FR" sz="1200" dirty="0">
                        <a:latin typeface="Calibri"/>
                        <a:ea typeface="Calibri"/>
                        <a:cs typeface="Times New Roman"/>
                      </a:endParaRPr>
                    </a:p>
                    <a:p>
                      <a:pPr>
                        <a:lnSpc>
                          <a:spcPct val="107000"/>
                        </a:lnSpc>
                        <a:spcAft>
                          <a:spcPts val="0"/>
                        </a:spcAft>
                      </a:pPr>
                      <a:r>
                        <a:rPr lang="fr-FR" sz="1200" dirty="0">
                          <a:latin typeface="Arial"/>
                          <a:ea typeface="Times New Roman"/>
                          <a:cs typeface="Times New Roman"/>
                        </a:rPr>
                        <a:t> </a:t>
                      </a:r>
                      <a:endParaRPr lang="fr-FR" sz="1200" dirty="0">
                        <a:latin typeface="Calibri"/>
                        <a:ea typeface="Calibri"/>
                        <a:cs typeface="Times New Roman"/>
                      </a:endParaRPr>
                    </a:p>
                    <a:p>
                      <a:pPr>
                        <a:lnSpc>
                          <a:spcPct val="107000"/>
                        </a:lnSpc>
                        <a:spcAft>
                          <a:spcPts val="0"/>
                        </a:spcAft>
                      </a:pPr>
                      <a:r>
                        <a:rPr lang="fr-FR" sz="1200" dirty="0">
                          <a:latin typeface="Arial"/>
                          <a:ea typeface="Times New Roman"/>
                          <a:cs typeface="Times New Roman"/>
                        </a:rPr>
                        <a:t>- Travail sur la Charte de la laïcité.</a:t>
                      </a:r>
                      <a:endParaRPr lang="fr-FR" sz="1200" dirty="0">
                        <a:latin typeface="Calibri"/>
                        <a:ea typeface="Calibri"/>
                        <a:cs typeface="Times New Roman"/>
                      </a:endParaRPr>
                    </a:p>
                    <a:p>
                      <a:pPr>
                        <a:lnSpc>
                          <a:spcPct val="107000"/>
                        </a:lnSpc>
                        <a:spcAft>
                          <a:spcPts val="0"/>
                        </a:spcAft>
                      </a:pPr>
                      <a:r>
                        <a:rPr lang="fr-FR" sz="1200" dirty="0">
                          <a:latin typeface="Arial"/>
                          <a:ea typeface="Times New Roman"/>
                          <a:cs typeface="Times New Roman"/>
                        </a:rPr>
                        <a:t> </a:t>
                      </a:r>
                      <a:endParaRPr lang="fr-FR" sz="1200" dirty="0">
                        <a:latin typeface="Calibri"/>
                        <a:ea typeface="Calibri"/>
                        <a:cs typeface="Times New Roman"/>
                      </a:endParaRPr>
                    </a:p>
                    <a:p>
                      <a:pPr>
                        <a:lnSpc>
                          <a:spcPct val="107000"/>
                        </a:lnSpc>
                        <a:spcAft>
                          <a:spcPts val="0"/>
                        </a:spcAft>
                      </a:pPr>
                      <a:r>
                        <a:rPr lang="fr-FR" sz="1200" dirty="0">
                          <a:latin typeface="Arial"/>
                          <a:ea typeface="Times New Roman"/>
                          <a:cs typeface="Times New Roman"/>
                        </a:rPr>
                        <a:t>- Égalité et non-discrimination : la perspective temporelle et spatiale, la dimension biologique de la diversité humaine, sa dimension culturelle, l'expression littéraire de l'inégalité et de l'injustice, le rôle du droit, l'éducation au respect de la règle.</a:t>
                      </a:r>
                      <a:endParaRPr lang="fr-FR" sz="1200" dirty="0">
                        <a:latin typeface="Calibri"/>
                        <a:ea typeface="Calibri"/>
                        <a:cs typeface="Times New Roman"/>
                      </a:endParaRPr>
                    </a:p>
                    <a:p>
                      <a:pPr>
                        <a:lnSpc>
                          <a:spcPct val="107000"/>
                        </a:lnSpc>
                        <a:spcAft>
                          <a:spcPts val="0"/>
                        </a:spcAft>
                      </a:pPr>
                      <a:r>
                        <a:rPr lang="fr-FR" sz="1200" dirty="0">
                          <a:latin typeface="Arial"/>
                          <a:ea typeface="Times New Roman"/>
                          <a:cs typeface="Times New Roman"/>
                        </a:rPr>
                        <a:t> </a:t>
                      </a:r>
                      <a:endParaRPr lang="fr-FR" sz="1200" dirty="0">
                        <a:latin typeface="Calibri"/>
                        <a:ea typeface="Calibri"/>
                        <a:cs typeface="Times New Roman"/>
                      </a:endParaRPr>
                    </a:p>
                    <a:p>
                      <a:pPr>
                        <a:lnSpc>
                          <a:spcPct val="107000"/>
                        </a:lnSpc>
                        <a:spcAft>
                          <a:spcPts val="0"/>
                        </a:spcAft>
                      </a:pPr>
                      <a:r>
                        <a:rPr lang="fr-FR" sz="1200" dirty="0">
                          <a:latin typeface="Arial"/>
                          <a:ea typeface="Times New Roman"/>
                          <a:cs typeface="Times New Roman"/>
                        </a:rPr>
                        <a:t>- Exercice du débat contradictoire.</a:t>
                      </a:r>
                      <a:endParaRPr lang="fr-FR" sz="1200" dirty="0">
                        <a:latin typeface="Calibri"/>
                        <a:ea typeface="Calibri"/>
                        <a:cs typeface="Times New Roman"/>
                      </a:endParaRPr>
                    </a:p>
                  </a:txBody>
                  <a:tcPr marL="36335" marR="36335" marT="18168" marB="181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697464">
                <a:tc>
                  <a:txBody>
                    <a:bodyPr/>
                    <a:lstStyle/>
                    <a:p>
                      <a:pPr>
                        <a:lnSpc>
                          <a:spcPct val="107000"/>
                        </a:lnSpc>
                        <a:spcAft>
                          <a:spcPts val="0"/>
                        </a:spcAft>
                      </a:pPr>
                      <a:r>
                        <a:rPr lang="fr-FR" sz="1200">
                          <a:latin typeface="Arial"/>
                          <a:ea typeface="Times New Roman"/>
                          <a:cs typeface="Times New Roman"/>
                        </a:rPr>
                        <a:t>1/b - Comprendre les enjeux de la laïcité (liberté de conscience et égalité des citoyens).</a:t>
                      </a:r>
                      <a:endParaRPr lang="fr-FR" sz="1200">
                        <a:latin typeface="Calibri"/>
                        <a:ea typeface="Calibri"/>
                        <a:cs typeface="Times New Roman"/>
                      </a:endParaRPr>
                    </a:p>
                    <a:p>
                      <a:pPr>
                        <a:lnSpc>
                          <a:spcPct val="107000"/>
                        </a:lnSpc>
                        <a:spcAft>
                          <a:spcPts val="0"/>
                        </a:spcAft>
                      </a:pPr>
                      <a:r>
                        <a:rPr lang="fr-FR" sz="1200">
                          <a:latin typeface="Arial"/>
                          <a:ea typeface="Times New Roman"/>
                          <a:cs typeface="Times New Roman"/>
                        </a:rPr>
                        <a:t> </a:t>
                      </a:r>
                      <a:endParaRPr lang="fr-FR" sz="1200">
                        <a:latin typeface="Calibri"/>
                        <a:ea typeface="Calibri"/>
                        <a:cs typeface="Times New Roman"/>
                      </a:endParaRPr>
                    </a:p>
                  </a:txBody>
                  <a:tcPr marL="36335" marR="36335" marT="18168" marB="181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fr-FR" sz="1200">
                          <a:latin typeface="Arial"/>
                          <a:ea typeface="Times New Roman"/>
                          <a:cs typeface="Times New Roman"/>
                        </a:rPr>
                        <a:t>- Les principes de la laïcité.</a:t>
                      </a:r>
                      <a:endParaRPr lang="fr-FR" sz="1200">
                        <a:latin typeface="Calibri"/>
                        <a:ea typeface="Calibri"/>
                        <a:cs typeface="Times New Roman"/>
                      </a:endParaRPr>
                    </a:p>
                  </a:txBody>
                  <a:tcPr marL="36335" marR="36335" marT="18168" marB="181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fr-FR"/>
                    </a:p>
                  </a:txBody>
                  <a:tcPr/>
                </a:tc>
              </a:tr>
              <a:tr h="861666">
                <a:tc>
                  <a:txBody>
                    <a:bodyPr/>
                    <a:lstStyle/>
                    <a:p>
                      <a:pPr>
                        <a:lnSpc>
                          <a:spcPct val="107000"/>
                        </a:lnSpc>
                        <a:spcAft>
                          <a:spcPts val="0"/>
                        </a:spcAft>
                      </a:pPr>
                      <a:r>
                        <a:rPr lang="fr-FR" sz="1200">
                          <a:latin typeface="Arial"/>
                          <a:ea typeface="Times New Roman"/>
                          <a:cs typeface="Times New Roman"/>
                        </a:rPr>
                        <a:t>2/a - Reconnaître les grandes caractéristiques d'un État démocratique.</a:t>
                      </a:r>
                      <a:endParaRPr lang="fr-FR" sz="1200">
                        <a:latin typeface="Calibri"/>
                        <a:ea typeface="Calibri"/>
                        <a:cs typeface="Times New Roman"/>
                      </a:endParaRPr>
                    </a:p>
                    <a:p>
                      <a:pPr>
                        <a:lnSpc>
                          <a:spcPct val="107000"/>
                        </a:lnSpc>
                        <a:spcAft>
                          <a:spcPts val="0"/>
                        </a:spcAft>
                      </a:pPr>
                      <a:r>
                        <a:rPr lang="fr-FR" sz="1200">
                          <a:latin typeface="Arial"/>
                          <a:ea typeface="Times New Roman"/>
                          <a:cs typeface="Times New Roman"/>
                        </a:rPr>
                        <a:t> </a:t>
                      </a:r>
                      <a:endParaRPr lang="fr-FR" sz="1200">
                        <a:latin typeface="Calibri"/>
                        <a:ea typeface="Calibri"/>
                        <a:cs typeface="Times New Roman"/>
                      </a:endParaRPr>
                    </a:p>
                  </a:txBody>
                  <a:tcPr marL="36335" marR="36335" marT="18168" marB="181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fr-FR" sz="1200" dirty="0">
                          <a:latin typeface="Arial"/>
                          <a:ea typeface="Times New Roman"/>
                          <a:cs typeface="Times New Roman"/>
                        </a:rPr>
                        <a:t>- Les principes d'un État démocratique et leurs traductions dans les régimes politiques démocratiques (ex. : les institutions de la Ve République).</a:t>
                      </a:r>
                      <a:endParaRPr lang="fr-FR" sz="1200" dirty="0">
                        <a:latin typeface="Calibri"/>
                        <a:ea typeface="Calibri"/>
                        <a:cs typeface="Times New Roman"/>
                      </a:endParaRPr>
                    </a:p>
                  </a:txBody>
                  <a:tcPr marL="36335" marR="36335" marT="18168" marB="181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fr-FR"/>
                    </a:p>
                  </a:txBody>
                  <a:tcPr/>
                </a:tc>
              </a:tr>
              <a:tr h="1354269">
                <a:tc>
                  <a:txBody>
                    <a:bodyPr/>
                    <a:lstStyle/>
                    <a:p>
                      <a:pPr>
                        <a:lnSpc>
                          <a:spcPct val="107000"/>
                        </a:lnSpc>
                        <a:spcAft>
                          <a:spcPts val="0"/>
                        </a:spcAft>
                      </a:pPr>
                      <a:r>
                        <a:rPr lang="fr-FR" sz="1200">
                          <a:latin typeface="Arial"/>
                          <a:ea typeface="Times New Roman"/>
                          <a:cs typeface="Times New Roman"/>
                        </a:rPr>
                        <a:t>2/b - Comprendre que deux valeurs de la République, la liberté et l'égalité, peuvent entrer en tension.</a:t>
                      </a:r>
                      <a:endParaRPr lang="fr-FR" sz="1200">
                        <a:latin typeface="Calibri"/>
                        <a:ea typeface="Calibri"/>
                        <a:cs typeface="Times New Roman"/>
                      </a:endParaRPr>
                    </a:p>
                  </a:txBody>
                  <a:tcPr marL="36335" marR="36335" marT="18168" marB="181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fr-FR" sz="1200" dirty="0">
                          <a:latin typeface="Arial"/>
                          <a:ea typeface="Times New Roman"/>
                          <a:cs typeface="Times New Roman"/>
                        </a:rPr>
                        <a:t>- Les libertés fondamentales (libertés de conscience, d'expression, d'association, de presse) et les droits fondamentaux de la personne.</a:t>
                      </a:r>
                      <a:endParaRPr lang="fr-FR" sz="1200" dirty="0">
                        <a:latin typeface="Calibri"/>
                        <a:ea typeface="Calibri"/>
                        <a:cs typeface="Times New Roman"/>
                      </a:endParaRPr>
                    </a:p>
                    <a:p>
                      <a:pPr>
                        <a:lnSpc>
                          <a:spcPct val="107000"/>
                        </a:lnSpc>
                        <a:spcAft>
                          <a:spcPts val="0"/>
                        </a:spcAft>
                      </a:pPr>
                      <a:r>
                        <a:rPr lang="fr-FR" sz="1200" dirty="0">
                          <a:latin typeface="Arial"/>
                          <a:ea typeface="Times New Roman"/>
                          <a:cs typeface="Times New Roman"/>
                        </a:rPr>
                        <a:t>- Problèmes de la paix et de la guerre dans le monde et causes des conflits.</a:t>
                      </a:r>
                      <a:endParaRPr lang="fr-FR" sz="1200" dirty="0">
                        <a:latin typeface="Calibri"/>
                        <a:ea typeface="Calibri"/>
                        <a:cs typeface="Times New Roman"/>
                      </a:endParaRPr>
                    </a:p>
                  </a:txBody>
                  <a:tcPr marL="36335" marR="36335" marT="18168" marB="181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vMerge="1">
                  <a:txBody>
                    <a:bodyPr/>
                    <a:lstStyle/>
                    <a:p>
                      <a:endParaRPr lang="fr-FR"/>
                    </a:p>
                  </a:txBody>
                  <a:tcPr/>
                </a:tc>
              </a:tr>
            </a:tbl>
          </a:graphicData>
        </a:graphic>
      </p:graphicFrame>
      <p:sp>
        <p:nvSpPr>
          <p:cNvPr id="5" name="ZoneTexte 4"/>
          <p:cNvSpPr txBox="1"/>
          <p:nvPr/>
        </p:nvSpPr>
        <p:spPr>
          <a:xfrm>
            <a:off x="214282" y="214290"/>
            <a:ext cx="7776864" cy="584775"/>
          </a:xfrm>
          <a:prstGeom prst="rect">
            <a:avLst/>
          </a:prstGeom>
          <a:noFill/>
        </p:spPr>
        <p:txBody>
          <a:bodyPr wrap="square" rtlCol="0">
            <a:spAutoFit/>
          </a:bodyPr>
          <a:lstStyle/>
          <a:p>
            <a:r>
              <a:rPr lang="fr-FR" sz="3200" b="1" dirty="0" smtClean="0">
                <a:solidFill>
                  <a:schemeClr val="accent1"/>
                </a:solidFill>
              </a:rPr>
              <a:t>L’EMC : Le domaine 2 au cycle 4</a:t>
            </a:r>
            <a:endParaRPr lang="fr-FR" sz="3200" b="1" dirty="0">
              <a:solidFill>
                <a:schemeClr val="accent1"/>
              </a:solidFill>
            </a:endParaRPr>
          </a:p>
        </p:txBody>
      </p:sp>
      <p:pic>
        <p:nvPicPr>
          <p:cNvPr id="6" name="Image 5">
            <a:hlinkClick r:id="rId2" action="ppaction://hlinksldjump"/>
          </p:cNvPr>
          <p:cNvPicPr/>
          <p:nvPr/>
        </p:nvPicPr>
        <p:blipFill>
          <a:blip r:embed="rId3"/>
          <a:stretch/>
        </p:blipFill>
        <p:spPr>
          <a:xfrm>
            <a:off x="7072330" y="0"/>
            <a:ext cx="1857388" cy="785818"/>
          </a:xfrm>
          <a:prstGeom prst="rect">
            <a:avLst/>
          </a:prstGeom>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2555640" y="6237360"/>
            <a:ext cx="3840840" cy="364680"/>
          </a:xfrm>
          <a:prstGeom prst="rect">
            <a:avLst/>
          </a:prstGeom>
          <a:solidFill>
            <a:schemeClr val="tx2">
              <a:lumMod val="60000"/>
              <a:lumOff val="40000"/>
            </a:schemeClr>
          </a:soli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FFFFFF"/>
                </a:solidFill>
                <a:uFill>
                  <a:solidFill>
                    <a:srgbClr val="FFFFFF"/>
                  </a:solidFill>
                </a:uFill>
                <a:latin typeface="Calibri"/>
              </a:rPr>
              <a:t>Un comité de pilotage qui  coordonne </a:t>
            </a:r>
            <a:endParaRPr/>
          </a:p>
        </p:txBody>
      </p:sp>
      <p:sp>
        <p:nvSpPr>
          <p:cNvPr id="265" name="CustomShape 2"/>
          <p:cNvSpPr/>
          <p:nvPr/>
        </p:nvSpPr>
        <p:spPr>
          <a:xfrm>
            <a:off x="755640" y="2205000"/>
            <a:ext cx="2952360" cy="364680"/>
          </a:xfrm>
          <a:prstGeom prst="rect">
            <a:avLst/>
          </a:prstGeom>
          <a:solidFill>
            <a:schemeClr val="tx2">
              <a:lumMod val="60000"/>
              <a:lumOff val="40000"/>
            </a:schemeClr>
          </a:soli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FFFFFF"/>
                </a:solidFill>
                <a:uFill>
                  <a:solidFill>
                    <a:srgbClr val="FFFFFF"/>
                  </a:solidFill>
                </a:uFill>
                <a:latin typeface="Calibri"/>
              </a:rPr>
              <a:t>Au niveau pédagogique</a:t>
            </a:r>
            <a:endParaRPr/>
          </a:p>
        </p:txBody>
      </p:sp>
      <p:sp>
        <p:nvSpPr>
          <p:cNvPr id="266" name="CustomShape 3"/>
          <p:cNvSpPr/>
          <p:nvPr/>
        </p:nvSpPr>
        <p:spPr>
          <a:xfrm>
            <a:off x="5003640" y="2205000"/>
            <a:ext cx="3312720" cy="364680"/>
          </a:xfrm>
          <a:prstGeom prst="rect">
            <a:avLst/>
          </a:prstGeom>
          <a:solidFill>
            <a:schemeClr val="tx2">
              <a:lumMod val="60000"/>
              <a:lumOff val="40000"/>
            </a:schemeClr>
          </a:soli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FFFFFF"/>
                </a:solidFill>
                <a:uFill>
                  <a:solidFill>
                    <a:srgbClr val="FFFFFF"/>
                  </a:solidFill>
                </a:uFill>
                <a:latin typeface="Calibri"/>
              </a:rPr>
              <a:t>Au niveau de l’établissement</a:t>
            </a:r>
            <a:endParaRPr/>
          </a:p>
        </p:txBody>
      </p:sp>
      <p:sp>
        <p:nvSpPr>
          <p:cNvPr id="267" name="CustomShape 4"/>
          <p:cNvSpPr/>
          <p:nvPr/>
        </p:nvSpPr>
        <p:spPr>
          <a:xfrm>
            <a:off x="611280" y="2708280"/>
            <a:ext cx="3096720" cy="639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strike="noStrike" spc="-1">
                <a:solidFill>
                  <a:srgbClr val="558ED5"/>
                </a:solidFill>
                <a:uFill>
                  <a:solidFill>
                    <a:srgbClr val="FFFFFF"/>
                  </a:solidFill>
                </a:uFill>
                <a:latin typeface="Calibri"/>
              </a:rPr>
              <a:t>Mobilisation des équipes pédagogiques</a:t>
            </a:r>
            <a:endParaRPr/>
          </a:p>
        </p:txBody>
      </p:sp>
      <p:sp>
        <p:nvSpPr>
          <p:cNvPr id="268" name="CustomShape 5"/>
          <p:cNvSpPr/>
          <p:nvPr/>
        </p:nvSpPr>
        <p:spPr>
          <a:xfrm>
            <a:off x="4716360" y="2637000"/>
            <a:ext cx="3671640" cy="639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strike="noStrike" spc="-1">
                <a:solidFill>
                  <a:srgbClr val="558ED5"/>
                </a:solidFill>
                <a:uFill>
                  <a:solidFill>
                    <a:srgbClr val="FFFFFF"/>
                  </a:solidFill>
                </a:uFill>
                <a:latin typeface="Calibri"/>
              </a:rPr>
              <a:t>Mobilisation des équipes éducatives, administratives et techniques</a:t>
            </a:r>
            <a:endParaRPr/>
          </a:p>
        </p:txBody>
      </p:sp>
      <p:sp>
        <p:nvSpPr>
          <p:cNvPr id="269" name="CustomShape 6"/>
          <p:cNvSpPr/>
          <p:nvPr/>
        </p:nvSpPr>
        <p:spPr>
          <a:xfrm>
            <a:off x="2843280" y="1484280"/>
            <a:ext cx="3168360" cy="639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strike="noStrike" spc="-1">
                <a:solidFill>
                  <a:srgbClr val="558ED5"/>
                </a:solidFill>
                <a:uFill>
                  <a:solidFill>
                    <a:srgbClr val="FFFFFF"/>
                  </a:solidFill>
                </a:uFill>
                <a:latin typeface="Calibri"/>
              </a:rPr>
              <a:t>Les facteurs de la réussite : Une double mobilisation</a:t>
            </a:r>
            <a:endParaRPr/>
          </a:p>
        </p:txBody>
      </p:sp>
      <p:sp>
        <p:nvSpPr>
          <p:cNvPr id="270" name="CustomShape 7"/>
          <p:cNvSpPr/>
          <p:nvPr/>
        </p:nvSpPr>
        <p:spPr>
          <a:xfrm>
            <a:off x="179280" y="3500280"/>
            <a:ext cx="1765080" cy="1695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600" strike="noStrike" spc="-1">
                <a:solidFill>
                  <a:srgbClr val="4F81BD"/>
                </a:solidFill>
                <a:uFill>
                  <a:solidFill>
                    <a:srgbClr val="FFFFFF"/>
                  </a:solidFill>
                </a:uFill>
                <a:latin typeface="Calibri"/>
              </a:rPr>
              <a:t>Des matières pilotes : H-G, français, AP, SP, SVT,  Documentation</a:t>
            </a:r>
            <a:endParaRPr/>
          </a:p>
          <a:p>
            <a:pPr algn="ctr">
              <a:lnSpc>
                <a:spcPct val="100000"/>
              </a:lnSpc>
            </a:pPr>
            <a:endParaRPr/>
          </a:p>
        </p:txBody>
      </p:sp>
      <p:sp>
        <p:nvSpPr>
          <p:cNvPr id="271" name="CustomShape 8"/>
          <p:cNvSpPr/>
          <p:nvPr/>
        </p:nvSpPr>
        <p:spPr>
          <a:xfrm>
            <a:off x="826920" y="5084640"/>
            <a:ext cx="2881080" cy="639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strike="noStrike" spc="-1">
                <a:solidFill>
                  <a:srgbClr val="558ED5"/>
                </a:solidFill>
                <a:uFill>
                  <a:solidFill>
                    <a:srgbClr val="FFFFFF"/>
                  </a:solidFill>
                </a:uFill>
                <a:latin typeface="Calibri"/>
              </a:rPr>
              <a:t>Un vivier de personnes ressources motivées</a:t>
            </a:r>
            <a:endParaRPr/>
          </a:p>
        </p:txBody>
      </p:sp>
      <p:sp>
        <p:nvSpPr>
          <p:cNvPr id="272" name="CustomShape 9"/>
          <p:cNvSpPr/>
          <p:nvPr/>
        </p:nvSpPr>
        <p:spPr>
          <a:xfrm>
            <a:off x="5364000" y="4005360"/>
            <a:ext cx="3384360" cy="1461960"/>
          </a:xfrm>
          <a:prstGeom prst="rect">
            <a:avLst/>
          </a:prstGeom>
          <a:solidFill>
            <a:schemeClr val="tx2">
              <a:lumMod val="60000"/>
              <a:lumOff val="40000"/>
            </a:schemeClr>
          </a:soli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strike="noStrike" spc="-1">
                <a:solidFill>
                  <a:srgbClr val="FFFFFF"/>
                </a:solidFill>
                <a:uFill>
                  <a:solidFill>
                    <a:srgbClr val="FFFFFF"/>
                  </a:solidFill>
                </a:uFill>
                <a:latin typeface="Calibri"/>
              </a:rPr>
              <a:t>Une démarche d’établissement, des actions qui doivent entrer en résonance avec les programmes, avec un  programme d’action  sur l’année, des moments forts …</a:t>
            </a:r>
            <a:endParaRPr/>
          </a:p>
        </p:txBody>
      </p:sp>
      <p:sp>
        <p:nvSpPr>
          <p:cNvPr id="273" name="CustomShape 10"/>
          <p:cNvSpPr/>
          <p:nvPr/>
        </p:nvSpPr>
        <p:spPr>
          <a:xfrm>
            <a:off x="3564000" y="3933720"/>
            <a:ext cx="1368000" cy="364680"/>
          </a:xfrm>
          <a:prstGeom prst="rect">
            <a:avLst/>
          </a:prstGeom>
          <a:solidFill>
            <a:schemeClr val="tx2">
              <a:lumMod val="60000"/>
              <a:lumOff val="40000"/>
            </a:schemeClr>
          </a:soli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FFFFFF"/>
                </a:solidFill>
                <a:uFill>
                  <a:solidFill>
                    <a:srgbClr val="FFFFFF"/>
                  </a:solidFill>
                </a:uFill>
                <a:latin typeface="Calibri"/>
              </a:rPr>
              <a:t>Des projets</a:t>
            </a:r>
            <a:endParaRPr/>
          </a:p>
        </p:txBody>
      </p:sp>
      <p:pic>
        <p:nvPicPr>
          <p:cNvPr id="274" name="Picture 17"/>
          <p:cNvPicPr/>
          <p:nvPr/>
        </p:nvPicPr>
        <p:blipFill>
          <a:blip r:embed="rId2"/>
          <a:stretch/>
        </p:blipFill>
        <p:spPr>
          <a:xfrm>
            <a:off x="1979640" y="3573360"/>
            <a:ext cx="649080" cy="649080"/>
          </a:xfrm>
          <a:prstGeom prst="rect">
            <a:avLst/>
          </a:prstGeom>
          <a:ln w="9360">
            <a:noFill/>
          </a:ln>
        </p:spPr>
      </p:pic>
      <p:pic>
        <p:nvPicPr>
          <p:cNvPr id="275" name="Picture 18"/>
          <p:cNvPicPr/>
          <p:nvPr/>
        </p:nvPicPr>
        <p:blipFill>
          <a:blip r:embed="rId3"/>
          <a:stretch/>
        </p:blipFill>
        <p:spPr>
          <a:xfrm>
            <a:off x="2627280" y="3429000"/>
            <a:ext cx="647280" cy="647280"/>
          </a:xfrm>
          <a:prstGeom prst="rect">
            <a:avLst/>
          </a:prstGeom>
          <a:ln w="9360">
            <a:noFill/>
          </a:ln>
        </p:spPr>
      </p:pic>
      <p:pic>
        <p:nvPicPr>
          <p:cNvPr id="276" name="Picture 21"/>
          <p:cNvPicPr/>
          <p:nvPr/>
        </p:nvPicPr>
        <p:blipFill>
          <a:blip r:embed="rId4"/>
          <a:stretch/>
        </p:blipFill>
        <p:spPr>
          <a:xfrm>
            <a:off x="2340000" y="4076640"/>
            <a:ext cx="647280" cy="647280"/>
          </a:xfrm>
          <a:prstGeom prst="rect">
            <a:avLst/>
          </a:prstGeom>
          <a:ln w="9360">
            <a:noFill/>
          </a:ln>
        </p:spPr>
      </p:pic>
      <p:pic>
        <p:nvPicPr>
          <p:cNvPr id="277" name="Picture 20"/>
          <p:cNvPicPr/>
          <p:nvPr/>
        </p:nvPicPr>
        <p:blipFill>
          <a:blip r:embed="rId5"/>
          <a:stretch/>
        </p:blipFill>
        <p:spPr>
          <a:xfrm>
            <a:off x="4932360" y="5516640"/>
            <a:ext cx="649080" cy="649080"/>
          </a:xfrm>
          <a:prstGeom prst="rect">
            <a:avLst/>
          </a:prstGeom>
          <a:ln w="9360">
            <a:noFill/>
          </a:ln>
        </p:spPr>
      </p:pic>
      <p:pic>
        <p:nvPicPr>
          <p:cNvPr id="278" name="Picture 19"/>
          <p:cNvPicPr/>
          <p:nvPr/>
        </p:nvPicPr>
        <p:blipFill>
          <a:blip r:embed="rId6"/>
          <a:stretch/>
        </p:blipFill>
        <p:spPr>
          <a:xfrm>
            <a:off x="4211640" y="5589720"/>
            <a:ext cx="576000" cy="576000"/>
          </a:xfrm>
          <a:prstGeom prst="rect">
            <a:avLst/>
          </a:prstGeom>
          <a:ln w="9360">
            <a:noFill/>
          </a:ln>
        </p:spPr>
      </p:pic>
      <p:pic>
        <p:nvPicPr>
          <p:cNvPr id="279" name="Picture 16"/>
          <p:cNvPicPr/>
          <p:nvPr/>
        </p:nvPicPr>
        <p:blipFill>
          <a:blip r:embed="rId7"/>
          <a:stretch/>
        </p:blipFill>
        <p:spPr>
          <a:xfrm>
            <a:off x="7380360" y="3284640"/>
            <a:ext cx="647280" cy="647280"/>
          </a:xfrm>
          <a:prstGeom prst="rect">
            <a:avLst/>
          </a:prstGeom>
          <a:ln w="9360">
            <a:noFill/>
          </a:ln>
        </p:spPr>
      </p:pic>
      <p:pic>
        <p:nvPicPr>
          <p:cNvPr id="280" name="Picture 14"/>
          <p:cNvPicPr/>
          <p:nvPr/>
        </p:nvPicPr>
        <p:blipFill>
          <a:blip r:embed="rId8"/>
          <a:stretch/>
        </p:blipFill>
        <p:spPr>
          <a:xfrm>
            <a:off x="7812000" y="3213000"/>
            <a:ext cx="576000" cy="576000"/>
          </a:xfrm>
          <a:prstGeom prst="rect">
            <a:avLst/>
          </a:prstGeom>
          <a:ln w="9360">
            <a:noFill/>
          </a:ln>
        </p:spPr>
      </p:pic>
      <p:pic>
        <p:nvPicPr>
          <p:cNvPr id="281" name="Picture 20"/>
          <p:cNvPicPr/>
          <p:nvPr/>
        </p:nvPicPr>
        <p:blipFill>
          <a:blip r:embed="rId5"/>
          <a:stretch/>
        </p:blipFill>
        <p:spPr>
          <a:xfrm>
            <a:off x="3492360" y="5516640"/>
            <a:ext cx="649080" cy="649080"/>
          </a:xfrm>
          <a:prstGeom prst="rect">
            <a:avLst/>
          </a:prstGeom>
          <a:ln w="9360">
            <a:noFill/>
          </a:ln>
        </p:spPr>
      </p:pic>
      <p:sp>
        <p:nvSpPr>
          <p:cNvPr id="282" name="Line 11"/>
          <p:cNvSpPr/>
          <p:nvPr/>
        </p:nvSpPr>
        <p:spPr>
          <a:xfrm>
            <a:off x="3348000" y="3141360"/>
            <a:ext cx="647640" cy="648000"/>
          </a:xfrm>
          <a:prstGeom prst="line">
            <a:avLst/>
          </a:prstGeom>
          <a:ln w="9360">
            <a:solidFill>
              <a:schemeClr val="tx2">
                <a:lumMod val="60000"/>
                <a:lumOff val="40000"/>
              </a:schemeClr>
            </a:solidFill>
            <a:round/>
            <a:tailEnd type="triangle" w="med" len="med"/>
          </a:ln>
        </p:spPr>
        <p:style>
          <a:lnRef idx="0">
            <a:scrgbClr r="0" g="0" b="0"/>
          </a:lnRef>
          <a:fillRef idx="0">
            <a:scrgbClr r="0" g="0" b="0"/>
          </a:fillRef>
          <a:effectRef idx="0">
            <a:scrgbClr r="0" g="0" b="0"/>
          </a:effectRef>
          <a:fontRef idx="minor"/>
        </p:style>
      </p:sp>
      <p:sp>
        <p:nvSpPr>
          <p:cNvPr id="283" name="Line 12"/>
          <p:cNvSpPr/>
          <p:nvPr/>
        </p:nvSpPr>
        <p:spPr>
          <a:xfrm flipV="1">
            <a:off x="3419280" y="4437000"/>
            <a:ext cx="576360" cy="647640"/>
          </a:xfrm>
          <a:prstGeom prst="line">
            <a:avLst/>
          </a:prstGeom>
          <a:ln w="9360">
            <a:solidFill>
              <a:schemeClr val="tx2">
                <a:lumMod val="60000"/>
                <a:lumOff val="40000"/>
              </a:schemeClr>
            </a:solidFill>
            <a:round/>
            <a:tailEnd type="triangle" w="med" len="med"/>
          </a:ln>
        </p:spPr>
        <p:style>
          <a:lnRef idx="0">
            <a:scrgbClr r="0" g="0" b="0"/>
          </a:lnRef>
          <a:fillRef idx="0">
            <a:scrgbClr r="0" g="0" b="0"/>
          </a:fillRef>
          <a:effectRef idx="0">
            <a:scrgbClr r="0" g="0" b="0"/>
          </a:effectRef>
          <a:fontRef idx="minor"/>
        </p:style>
      </p:sp>
      <p:sp>
        <p:nvSpPr>
          <p:cNvPr id="284" name="CustomShape 13"/>
          <p:cNvSpPr/>
          <p:nvPr/>
        </p:nvSpPr>
        <p:spPr>
          <a:xfrm>
            <a:off x="6694560" y="5967360"/>
            <a:ext cx="2266560" cy="639000"/>
          </a:xfrm>
          <a:prstGeom prst="rect">
            <a:avLst/>
          </a:prstGeom>
          <a:noFill/>
          <a:ln w="76320">
            <a:solidFill>
              <a:schemeClr val="tx2">
                <a:lumMod val="60000"/>
                <a:lumOff val="40000"/>
              </a:schemeClr>
            </a:solidFill>
            <a:miter/>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strike="noStrike" spc="-1">
                <a:solidFill>
                  <a:srgbClr val="4F81BD"/>
                </a:solidFill>
                <a:uFill>
                  <a:solidFill>
                    <a:srgbClr val="FFFFFF"/>
                  </a:solidFill>
                </a:uFill>
                <a:latin typeface="Calibri"/>
              </a:rPr>
              <a:t>Un partenariat local, des intervenants…</a:t>
            </a:r>
            <a:endParaRPr/>
          </a:p>
        </p:txBody>
      </p:sp>
      <p:sp>
        <p:nvSpPr>
          <p:cNvPr id="285" name="CustomShape 14"/>
          <p:cNvSpPr/>
          <p:nvPr/>
        </p:nvSpPr>
        <p:spPr>
          <a:xfrm flipV="1">
            <a:off x="7812000" y="5508000"/>
            <a:ext cx="360" cy="434520"/>
          </a:xfrm>
          <a:custGeom>
            <a:avLst/>
            <a:gdLst/>
            <a:ahLst/>
            <a:cxnLst/>
            <a:rect l="l" t="t" r="r" b="b"/>
            <a:pathLst>
              <a:path w="21600" h="21600">
                <a:moveTo>
                  <a:pt x="0" y="0"/>
                </a:moveTo>
                <a:lnTo>
                  <a:pt x="21600" y="21600"/>
                </a:lnTo>
              </a:path>
            </a:pathLst>
          </a:custGeom>
          <a:noFill/>
          <a:ln w="54000">
            <a:solidFill>
              <a:schemeClr val="tx2">
                <a:lumMod val="60000"/>
                <a:lumOff val="40000"/>
              </a:schemeClr>
            </a:solidFill>
            <a:round/>
            <a:tailEnd type="arrow" w="med" len="med"/>
          </a:ln>
          <a:effectLst>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p:style>
      </p:sp>
      <p:sp>
        <p:nvSpPr>
          <p:cNvPr id="286" name="CustomShape 15"/>
          <p:cNvSpPr/>
          <p:nvPr/>
        </p:nvSpPr>
        <p:spPr>
          <a:xfrm>
            <a:off x="642910" y="21429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3600" b="1" strike="noStrike" spc="-1" dirty="0">
                <a:solidFill>
                  <a:srgbClr val="0070C0"/>
                </a:solidFill>
                <a:uFill>
                  <a:solidFill>
                    <a:srgbClr val="FFFFFF"/>
                  </a:solidFill>
                </a:uFill>
                <a:latin typeface="Calibri"/>
              </a:rPr>
              <a:t>Comment articuler parcours citoyen, EMC et projet d’établissement ?</a:t>
            </a:r>
            <a:endParaRPr/>
          </a:p>
        </p:txBody>
      </p:sp>
      <p:sp>
        <p:nvSpPr>
          <p:cNvPr id="287" name="CustomShape 16"/>
          <p:cNvSpPr/>
          <p:nvPr/>
        </p:nvSpPr>
        <p:spPr>
          <a:xfrm>
            <a:off x="539640" y="5877360"/>
            <a:ext cx="1547280" cy="639000"/>
          </a:xfrm>
          <a:prstGeom prst="rect">
            <a:avLst/>
          </a:prstGeom>
          <a:noFill/>
          <a:ln>
            <a:solidFill>
              <a:schemeClr val="tx2">
                <a:lumMod val="60000"/>
                <a:lumOff val="40000"/>
              </a:schemeClr>
            </a:solid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1" strike="noStrike" spc="-1">
                <a:solidFill>
                  <a:srgbClr val="558ED5"/>
                </a:solidFill>
                <a:uFill>
                  <a:solidFill>
                    <a:srgbClr val="FFFFFF"/>
                  </a:solidFill>
                </a:uFill>
                <a:latin typeface="Calibri"/>
              </a:rPr>
              <a:t>Le conseil Ecole-Collège</a:t>
            </a:r>
            <a:endParaRPr/>
          </a:p>
        </p:txBody>
      </p:sp>
      <p:sp>
        <p:nvSpPr>
          <p:cNvPr id="288" name="CustomShape 17"/>
          <p:cNvSpPr/>
          <p:nvPr/>
        </p:nvSpPr>
        <p:spPr>
          <a:xfrm>
            <a:off x="4356000" y="3501000"/>
            <a:ext cx="2376000" cy="364680"/>
          </a:xfrm>
          <a:prstGeom prst="rect">
            <a:avLst/>
          </a:prstGeom>
          <a:solidFill>
            <a:schemeClr val="tx2">
              <a:lumMod val="60000"/>
              <a:lumOff val="40000"/>
            </a:schemeClr>
          </a:solidFill>
          <a:ln>
            <a:solidFill>
              <a:schemeClr val="tx1"/>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FFFFFF"/>
                </a:solidFill>
                <a:uFill>
                  <a:solidFill>
                    <a:srgbClr val="FFFFFF"/>
                  </a:solidFill>
                </a:uFill>
                <a:latin typeface="Calibri"/>
              </a:rPr>
              <a:t>Les élèves :  CVC, CVL</a:t>
            </a:r>
            <a:endParaRPr/>
          </a:p>
        </p:txBody>
      </p:sp>
      <p:pic>
        <p:nvPicPr>
          <p:cNvPr id="27" name="Image 26">
            <a:hlinkClick r:id="rId9" action="ppaction://hlinksldjump"/>
          </p:cNvPr>
          <p:cNvPicPr/>
          <p:nvPr/>
        </p:nvPicPr>
        <p:blipFill>
          <a:blip r:embed="rId10"/>
          <a:stretch/>
        </p:blipFill>
        <p:spPr>
          <a:xfrm>
            <a:off x="142844" y="928670"/>
            <a:ext cx="1857388" cy="785818"/>
          </a:xfrm>
          <a:prstGeom prst="rect">
            <a:avLst/>
          </a:prstGeom>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255240" y="0"/>
            <a:ext cx="8888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dirty="0">
                <a:solidFill>
                  <a:srgbClr val="0070C0"/>
                </a:solidFill>
                <a:uFill>
                  <a:solidFill>
                    <a:srgbClr val="FFFFFF"/>
                  </a:solidFill>
                </a:uFill>
                <a:latin typeface="Calibri"/>
              </a:rPr>
              <a:t>Un parcours à appréhender de l’Ecole primaire au lycée</a:t>
            </a:r>
            <a:endParaRPr/>
          </a:p>
        </p:txBody>
      </p:sp>
      <p:sp>
        <p:nvSpPr>
          <p:cNvPr id="219" name="CustomShape 2"/>
          <p:cNvSpPr/>
          <p:nvPr/>
        </p:nvSpPr>
        <p:spPr>
          <a:xfrm>
            <a:off x="628560" y="1384920"/>
            <a:ext cx="2046960" cy="4439160"/>
          </a:xfrm>
          <a:prstGeom prst="roundRect">
            <a:avLst>
              <a:gd name="adj" fmla="val 16667"/>
            </a:avLst>
          </a:prstGeom>
          <a:noFill/>
          <a:ln w="50760">
            <a:round/>
          </a:ln>
        </p:spPr>
        <p:style>
          <a:lnRef idx="2">
            <a:schemeClr val="accent1">
              <a:shade val="50000"/>
            </a:schemeClr>
          </a:lnRef>
          <a:fillRef idx="1">
            <a:schemeClr val="accent1"/>
          </a:fillRef>
          <a:effectRef idx="0">
            <a:schemeClr val="accent1"/>
          </a:effectRef>
          <a:fontRef idx="minor"/>
        </p:style>
      </p:sp>
      <p:sp>
        <p:nvSpPr>
          <p:cNvPr id="220" name="CustomShape 3"/>
          <p:cNvSpPr/>
          <p:nvPr/>
        </p:nvSpPr>
        <p:spPr>
          <a:xfrm>
            <a:off x="3612240" y="1393920"/>
            <a:ext cx="2046960" cy="4439160"/>
          </a:xfrm>
          <a:prstGeom prst="roundRect">
            <a:avLst>
              <a:gd name="adj" fmla="val 16667"/>
            </a:avLst>
          </a:prstGeom>
          <a:noFill/>
          <a:ln w="50760">
            <a:round/>
          </a:ln>
        </p:spPr>
        <p:style>
          <a:lnRef idx="2">
            <a:schemeClr val="accent1">
              <a:shade val="50000"/>
            </a:schemeClr>
          </a:lnRef>
          <a:fillRef idx="1">
            <a:schemeClr val="accent1"/>
          </a:fillRef>
          <a:effectRef idx="0">
            <a:schemeClr val="accent1"/>
          </a:effectRef>
          <a:fontRef idx="minor"/>
        </p:style>
      </p:sp>
      <p:sp>
        <p:nvSpPr>
          <p:cNvPr id="221" name="CustomShape 4"/>
          <p:cNvSpPr/>
          <p:nvPr/>
        </p:nvSpPr>
        <p:spPr>
          <a:xfrm>
            <a:off x="6629400" y="1401840"/>
            <a:ext cx="2046960" cy="4439160"/>
          </a:xfrm>
          <a:prstGeom prst="roundRect">
            <a:avLst>
              <a:gd name="adj" fmla="val 16667"/>
            </a:avLst>
          </a:prstGeom>
          <a:noFill/>
          <a:ln w="50760">
            <a:round/>
          </a:ln>
        </p:spPr>
        <p:style>
          <a:lnRef idx="2">
            <a:schemeClr val="accent1">
              <a:shade val="50000"/>
            </a:schemeClr>
          </a:lnRef>
          <a:fillRef idx="1">
            <a:schemeClr val="accent1"/>
          </a:fillRef>
          <a:effectRef idx="0">
            <a:schemeClr val="accent1"/>
          </a:effectRef>
          <a:fontRef idx="minor"/>
        </p:style>
      </p:sp>
      <p:sp>
        <p:nvSpPr>
          <p:cNvPr id="222" name="CustomShape 5"/>
          <p:cNvSpPr/>
          <p:nvPr/>
        </p:nvSpPr>
        <p:spPr>
          <a:xfrm>
            <a:off x="2986560" y="3206880"/>
            <a:ext cx="407160" cy="291240"/>
          </a:xfrm>
          <a:prstGeom prst="right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223" name="CustomShape 6"/>
          <p:cNvSpPr/>
          <p:nvPr/>
        </p:nvSpPr>
        <p:spPr>
          <a:xfrm>
            <a:off x="5896440" y="3206880"/>
            <a:ext cx="407160" cy="291240"/>
          </a:xfrm>
          <a:prstGeom prst="right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224" name="CustomShape 7">
            <a:hlinkClick r:id="rId2" action="ppaction://hlinksldjump"/>
          </p:cNvPr>
          <p:cNvSpPr/>
          <p:nvPr/>
        </p:nvSpPr>
        <p:spPr>
          <a:xfrm>
            <a:off x="715680" y="6203160"/>
            <a:ext cx="7811640" cy="264600"/>
          </a:xfrm>
          <a:prstGeom prst="rightArrow">
            <a:avLst>
              <a:gd name="adj1" fmla="val 50000"/>
              <a:gd name="adj2" fmla="val 50000"/>
            </a:avLst>
          </a:prstGeom>
          <a:solidFill>
            <a:schemeClr val="accent5">
              <a:lumMod val="50000"/>
            </a:schemeClr>
          </a:solidFill>
          <a:ln>
            <a:round/>
          </a:ln>
        </p:spPr>
        <p:style>
          <a:lnRef idx="2">
            <a:schemeClr val="accent1">
              <a:shade val="50000"/>
            </a:schemeClr>
          </a:lnRef>
          <a:fillRef idx="1">
            <a:schemeClr val="accent1"/>
          </a:fillRef>
          <a:effectRef idx="0">
            <a:schemeClr val="accent1"/>
          </a:effectRef>
          <a:fontRef idx="minor"/>
        </p:style>
      </p:sp>
      <p:sp>
        <p:nvSpPr>
          <p:cNvPr id="225" name="CustomShape 8"/>
          <p:cNvSpPr/>
          <p:nvPr/>
        </p:nvSpPr>
        <p:spPr>
          <a:xfrm>
            <a:off x="2123640" y="5877360"/>
            <a:ext cx="51980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70C0"/>
                </a:solidFill>
                <a:uFill>
                  <a:solidFill>
                    <a:srgbClr val="FFFFFF"/>
                  </a:solidFill>
                </a:uFill>
                <a:latin typeface="Calibri"/>
              </a:rPr>
              <a:t>Quelle mémoire ? Usage de la plate-forme FOLIOS ?</a:t>
            </a:r>
            <a:endParaRPr/>
          </a:p>
        </p:txBody>
      </p:sp>
      <p:sp>
        <p:nvSpPr>
          <p:cNvPr id="226" name="CustomShape 9"/>
          <p:cNvSpPr/>
          <p:nvPr/>
        </p:nvSpPr>
        <p:spPr>
          <a:xfrm>
            <a:off x="3051360" y="5123880"/>
            <a:ext cx="377280" cy="370800"/>
          </a:xfrm>
          <a:prstGeom prst="irregularSeal1">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227" name="CustomShape 10">
            <a:hlinkClick r:id="rId2" action="ppaction://hlinksldjump"/>
          </p:cNvPr>
          <p:cNvSpPr/>
          <p:nvPr/>
        </p:nvSpPr>
        <p:spPr>
          <a:xfrm>
            <a:off x="6012000" y="5157360"/>
            <a:ext cx="377280" cy="370800"/>
          </a:xfrm>
          <a:prstGeom prst="irregularSeal1">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228" name="CustomShape 11"/>
          <p:cNvSpPr/>
          <p:nvPr/>
        </p:nvSpPr>
        <p:spPr>
          <a:xfrm>
            <a:off x="2699640" y="3933000"/>
            <a:ext cx="96372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strike="noStrike" spc="-1">
                <a:solidFill>
                  <a:srgbClr val="0070C0"/>
                </a:solidFill>
                <a:uFill>
                  <a:solidFill>
                    <a:srgbClr val="FFFFFF"/>
                  </a:solidFill>
                </a:uFill>
                <a:latin typeface="Calibri"/>
              </a:rPr>
              <a:t>Des risques de rupture</a:t>
            </a:r>
            <a:endParaRPr/>
          </a:p>
        </p:txBody>
      </p:sp>
      <p:sp>
        <p:nvSpPr>
          <p:cNvPr id="229" name="CustomShape 12"/>
          <p:cNvSpPr/>
          <p:nvPr/>
        </p:nvSpPr>
        <p:spPr>
          <a:xfrm>
            <a:off x="5652000" y="3933000"/>
            <a:ext cx="96372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strike="noStrike" spc="-1">
                <a:solidFill>
                  <a:srgbClr val="0070C0"/>
                </a:solidFill>
                <a:uFill>
                  <a:solidFill>
                    <a:srgbClr val="FFFFFF"/>
                  </a:solidFill>
                </a:uFill>
                <a:latin typeface="Calibri"/>
              </a:rPr>
              <a:t>Des risques de rupture</a:t>
            </a:r>
            <a:endParaRPr/>
          </a:p>
        </p:txBody>
      </p:sp>
      <p:sp>
        <p:nvSpPr>
          <p:cNvPr id="230" name="CustomShape 13"/>
          <p:cNvSpPr/>
          <p:nvPr/>
        </p:nvSpPr>
        <p:spPr>
          <a:xfrm>
            <a:off x="1354320" y="1542240"/>
            <a:ext cx="8413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70C0"/>
                </a:solidFill>
                <a:uFill>
                  <a:solidFill>
                    <a:srgbClr val="FFFFFF"/>
                  </a:solidFill>
                </a:uFill>
                <a:latin typeface="Calibri"/>
              </a:rPr>
              <a:t>Ecole</a:t>
            </a:r>
            <a:r>
              <a:rPr lang="fr-FR" sz="1800" strike="noStrike" spc="-1">
                <a:solidFill>
                  <a:srgbClr val="000000"/>
                </a:solidFill>
                <a:uFill>
                  <a:solidFill>
                    <a:srgbClr val="FFFFFF"/>
                  </a:solidFill>
                </a:uFill>
                <a:latin typeface="Calibri"/>
              </a:rPr>
              <a:t> </a:t>
            </a:r>
            <a:endParaRPr/>
          </a:p>
        </p:txBody>
      </p:sp>
      <p:sp>
        <p:nvSpPr>
          <p:cNvPr id="231" name="CustomShape 14"/>
          <p:cNvSpPr/>
          <p:nvPr/>
        </p:nvSpPr>
        <p:spPr>
          <a:xfrm>
            <a:off x="4212000" y="1556640"/>
            <a:ext cx="1079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70C0"/>
                </a:solidFill>
                <a:uFill>
                  <a:solidFill>
                    <a:srgbClr val="FFFFFF"/>
                  </a:solidFill>
                </a:uFill>
                <a:latin typeface="Calibri"/>
              </a:rPr>
              <a:t>Collège</a:t>
            </a:r>
            <a:endParaRPr/>
          </a:p>
        </p:txBody>
      </p:sp>
      <p:sp>
        <p:nvSpPr>
          <p:cNvPr id="232" name="CustomShape 15"/>
          <p:cNvSpPr/>
          <p:nvPr/>
        </p:nvSpPr>
        <p:spPr>
          <a:xfrm>
            <a:off x="7308360" y="1556640"/>
            <a:ext cx="935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70C0"/>
                </a:solidFill>
                <a:uFill>
                  <a:solidFill>
                    <a:srgbClr val="FFFFFF"/>
                  </a:solidFill>
                </a:uFill>
                <a:latin typeface="Calibri"/>
              </a:rPr>
              <a:t>Lycée</a:t>
            </a:r>
            <a:endParaRPr/>
          </a:p>
        </p:txBody>
      </p:sp>
      <p:sp>
        <p:nvSpPr>
          <p:cNvPr id="233" name="CustomShape 16"/>
          <p:cNvSpPr/>
          <p:nvPr/>
        </p:nvSpPr>
        <p:spPr>
          <a:xfrm>
            <a:off x="0" y="6488640"/>
            <a:ext cx="94561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70C0"/>
                </a:solidFill>
                <a:uFill>
                  <a:solidFill>
                    <a:srgbClr val="FFFFFF"/>
                  </a:solidFill>
                </a:uFill>
                <a:latin typeface="Calibri"/>
              </a:rPr>
              <a:t>Quelle valorisation ? Quelle évaluation ? Une évaluation formative à penser de l’Ecole au lycée…</a:t>
            </a:r>
            <a:endParaRPr/>
          </a:p>
        </p:txBody>
      </p:sp>
      <p:sp>
        <p:nvSpPr>
          <p:cNvPr id="234" name="CustomShape 17"/>
          <p:cNvSpPr/>
          <p:nvPr/>
        </p:nvSpPr>
        <p:spPr>
          <a:xfrm>
            <a:off x="4716000" y="692640"/>
            <a:ext cx="3312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strike="noStrike" spc="-1">
                <a:solidFill>
                  <a:srgbClr val="0070C0"/>
                </a:solidFill>
                <a:uFill>
                  <a:solidFill>
                    <a:srgbClr val="FFFFFF"/>
                  </a:solidFill>
                </a:uFill>
                <a:latin typeface="Calibri"/>
              </a:rPr>
              <a:t>Une évaluation institutionnelle en fin de troisième</a:t>
            </a:r>
            <a:endParaRPr/>
          </a:p>
        </p:txBody>
      </p:sp>
      <p:sp>
        <p:nvSpPr>
          <p:cNvPr id="235" name="CustomShape 18"/>
          <p:cNvSpPr/>
          <p:nvPr/>
        </p:nvSpPr>
        <p:spPr>
          <a:xfrm>
            <a:off x="6143636" y="1357298"/>
            <a:ext cx="115200" cy="351720"/>
          </a:xfrm>
          <a:prstGeom prst="down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236" name="CustomShape 19"/>
          <p:cNvSpPr/>
          <p:nvPr/>
        </p:nvSpPr>
        <p:spPr>
          <a:xfrm>
            <a:off x="1043640" y="3141000"/>
            <a:ext cx="132804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strike="noStrike" spc="-1">
                <a:solidFill>
                  <a:srgbClr val="0070C0"/>
                </a:solidFill>
                <a:uFill>
                  <a:solidFill>
                    <a:srgbClr val="FFFFFF"/>
                  </a:solidFill>
                </a:uFill>
                <a:latin typeface="Calibri"/>
              </a:rPr>
              <a:t>Candidat lauréat du concours  des Petits artistes de la Mémoire (PAM)</a:t>
            </a:r>
            <a:endParaRPr/>
          </a:p>
        </p:txBody>
      </p:sp>
      <p:sp>
        <p:nvSpPr>
          <p:cNvPr id="237" name="CustomShape 20"/>
          <p:cNvSpPr/>
          <p:nvPr/>
        </p:nvSpPr>
        <p:spPr>
          <a:xfrm>
            <a:off x="3996000" y="2853000"/>
            <a:ext cx="136764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strike="noStrike" spc="-1">
                <a:solidFill>
                  <a:srgbClr val="0070C0"/>
                </a:solidFill>
                <a:uFill>
                  <a:solidFill>
                    <a:srgbClr val="FFFFFF"/>
                  </a:solidFill>
                </a:uFill>
                <a:latin typeface="Calibri"/>
              </a:rPr>
              <a:t>Candidat lauréat du Concours national de la Résistance et de la Déportation (CNRD)</a:t>
            </a:r>
            <a:endParaRPr/>
          </a:p>
        </p:txBody>
      </p:sp>
      <p:sp>
        <p:nvSpPr>
          <p:cNvPr id="238" name="CustomShape 21"/>
          <p:cNvSpPr/>
          <p:nvPr/>
        </p:nvSpPr>
        <p:spPr>
          <a:xfrm>
            <a:off x="7020360" y="2997000"/>
            <a:ext cx="135612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strike="noStrike" spc="-1">
                <a:solidFill>
                  <a:srgbClr val="0070C0"/>
                </a:solidFill>
                <a:uFill>
                  <a:solidFill>
                    <a:srgbClr val="FFFFFF"/>
                  </a:solidFill>
                </a:uFill>
                <a:latin typeface="Calibri"/>
              </a:rPr>
              <a:t>Candidat lauréat du concours européen  des Droits de l’Homme René Cassin (CEDRC) </a:t>
            </a:r>
            <a:endParaRPr/>
          </a:p>
        </p:txBody>
      </p:sp>
      <p:pic>
        <p:nvPicPr>
          <p:cNvPr id="239" name="Image 2"/>
          <p:cNvPicPr/>
          <p:nvPr/>
        </p:nvPicPr>
        <p:blipFill>
          <a:blip r:embed="rId3" cstate="print"/>
          <a:stretch/>
        </p:blipFill>
        <p:spPr>
          <a:xfrm>
            <a:off x="1115640" y="2061000"/>
            <a:ext cx="1112040" cy="825480"/>
          </a:xfrm>
          <a:prstGeom prst="rect">
            <a:avLst/>
          </a:prstGeom>
          <a:ln>
            <a:noFill/>
          </a:ln>
        </p:spPr>
      </p:pic>
      <p:pic>
        <p:nvPicPr>
          <p:cNvPr id="240" name="Image 23"/>
          <p:cNvPicPr/>
          <p:nvPr/>
        </p:nvPicPr>
        <p:blipFill>
          <a:blip r:embed="rId4"/>
          <a:stretch/>
        </p:blipFill>
        <p:spPr>
          <a:xfrm>
            <a:off x="4356000" y="1917000"/>
            <a:ext cx="608040" cy="659160"/>
          </a:xfrm>
          <a:prstGeom prst="rect">
            <a:avLst/>
          </a:prstGeom>
          <a:ln>
            <a:noFill/>
          </a:ln>
        </p:spPr>
      </p:pic>
      <p:pic>
        <p:nvPicPr>
          <p:cNvPr id="241" name="Image 24"/>
          <p:cNvPicPr/>
          <p:nvPr/>
        </p:nvPicPr>
        <p:blipFill>
          <a:blip r:embed="rId5"/>
          <a:stretch/>
        </p:blipFill>
        <p:spPr>
          <a:xfrm>
            <a:off x="7308360" y="1989000"/>
            <a:ext cx="823320" cy="646560"/>
          </a:xfrm>
          <a:prstGeom prst="rect">
            <a:avLst/>
          </a:prstGeom>
          <a:ln>
            <a:noFill/>
          </a:ln>
        </p:spPr>
      </p:pic>
      <p:pic>
        <p:nvPicPr>
          <p:cNvPr id="26" name="Image 25"/>
          <p:cNvPicPr/>
          <p:nvPr/>
        </p:nvPicPr>
        <p:blipFill>
          <a:blip r:embed="rId6"/>
          <a:stretch/>
        </p:blipFill>
        <p:spPr>
          <a:xfrm>
            <a:off x="214282" y="428604"/>
            <a:ext cx="1857388" cy="785818"/>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olios-Mes-parcours.png">
            <a:hlinkClick r:id="rId2"/>
          </p:cNvPr>
          <p:cNvPicPr>
            <a:picLocks noChangeAspect="1"/>
          </p:cNvPicPr>
          <p:nvPr/>
        </p:nvPicPr>
        <p:blipFill>
          <a:blip r:embed="rId3"/>
          <a:stretch>
            <a:fillRect/>
          </a:stretch>
        </p:blipFill>
        <p:spPr>
          <a:xfrm>
            <a:off x="428597" y="357166"/>
            <a:ext cx="8233688" cy="4143404"/>
          </a:xfrm>
          <a:prstGeom prst="rect">
            <a:avLst/>
          </a:prstGeom>
        </p:spPr>
      </p:pic>
      <p:pic>
        <p:nvPicPr>
          <p:cNvPr id="3" name="Image 2" descr="FOLIOS ELEVE.jpg">
            <a:hlinkClick r:id="rId4" action="ppaction://hlinksldjump"/>
          </p:cNvPr>
          <p:cNvPicPr>
            <a:picLocks noChangeAspect="1"/>
          </p:cNvPicPr>
          <p:nvPr/>
        </p:nvPicPr>
        <p:blipFill>
          <a:blip r:embed="rId5"/>
          <a:stretch>
            <a:fillRect/>
          </a:stretch>
        </p:blipFill>
        <p:spPr>
          <a:xfrm>
            <a:off x="2643174" y="4714884"/>
            <a:ext cx="4000528" cy="200657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0" y="332640"/>
            <a:ext cx="974196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a:solidFill>
                  <a:srgbClr val="4F81BD"/>
                </a:solidFill>
                <a:uFill>
                  <a:solidFill>
                    <a:srgbClr val="FFFFFF"/>
                  </a:solidFill>
                </a:uFill>
                <a:latin typeface="Calibri"/>
              </a:rPr>
              <a:t>Un canevas dans l’année : les journées et semaines </a:t>
            </a:r>
            <a:endParaRPr/>
          </a:p>
          <a:p>
            <a:pPr algn="ctr">
              <a:lnSpc>
                <a:spcPct val="100000"/>
              </a:lnSpc>
            </a:pPr>
            <a:r>
              <a:rPr lang="fr-FR" sz="2800" b="1" strike="noStrike" spc="-1">
                <a:solidFill>
                  <a:srgbClr val="4F81BD"/>
                </a:solidFill>
                <a:uFill>
                  <a:solidFill>
                    <a:srgbClr val="FFFFFF"/>
                  </a:solidFill>
                </a:uFill>
                <a:latin typeface="Calibri"/>
              </a:rPr>
              <a:t>de mobilisation citoyenne</a:t>
            </a:r>
            <a:endParaRPr/>
          </a:p>
        </p:txBody>
      </p:sp>
      <p:sp>
        <p:nvSpPr>
          <p:cNvPr id="243" name="CustomShape 2"/>
          <p:cNvSpPr/>
          <p:nvPr/>
        </p:nvSpPr>
        <p:spPr>
          <a:xfrm>
            <a:off x="467640" y="1317960"/>
            <a:ext cx="7573320" cy="548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4F81BD"/>
              </a:buClr>
              <a:buFont typeface="StarSymbol"/>
              <a:buChar char="-"/>
            </a:pPr>
            <a:r>
              <a:rPr lang="fr-FR" sz="2400" b="1" strike="noStrike" spc="-1" dirty="0">
                <a:solidFill>
                  <a:srgbClr val="4F81BD"/>
                </a:solidFill>
                <a:uFill>
                  <a:solidFill>
                    <a:srgbClr val="FFFFFF"/>
                  </a:solidFill>
                </a:uFill>
                <a:latin typeface="Calibri"/>
              </a:rPr>
              <a:t>Septembre</a:t>
            </a:r>
            <a:r>
              <a:rPr lang="fr-FR" sz="2400" strike="noStrike" spc="-1" dirty="0">
                <a:solidFill>
                  <a:srgbClr val="4F81BD"/>
                </a:solidFill>
                <a:uFill>
                  <a:solidFill>
                    <a:srgbClr val="FFFFFF"/>
                  </a:solidFill>
                </a:uFill>
                <a:latin typeface="Calibri"/>
              </a:rPr>
              <a:t> : semaine de l’engagement lycéen.</a:t>
            </a:r>
            <a:endParaRPr/>
          </a:p>
          <a:p>
            <a:pPr marL="285840" indent="-285480">
              <a:lnSpc>
                <a:spcPct val="100000"/>
              </a:lnSpc>
              <a:buClr>
                <a:srgbClr val="4F81BD"/>
              </a:buClr>
              <a:buFont typeface="StarSymbol"/>
              <a:buChar char="-"/>
            </a:pPr>
            <a:r>
              <a:rPr lang="fr-FR" sz="2400" b="1" strike="noStrike" spc="-1" dirty="0">
                <a:solidFill>
                  <a:srgbClr val="4F81BD"/>
                </a:solidFill>
                <a:uFill>
                  <a:solidFill>
                    <a:srgbClr val="FFFFFF"/>
                  </a:solidFill>
                </a:uFill>
                <a:latin typeface="Calibri"/>
              </a:rPr>
              <a:t>Commémorations du 11 novembre</a:t>
            </a:r>
            <a:r>
              <a:rPr lang="fr-FR" sz="2400" strike="noStrike" spc="-1" dirty="0">
                <a:solidFill>
                  <a:srgbClr val="4F81BD"/>
                </a:solidFill>
                <a:uFill>
                  <a:solidFill>
                    <a:srgbClr val="FFFFFF"/>
                  </a:solidFill>
                </a:uFill>
                <a:latin typeface="Calibri"/>
              </a:rPr>
              <a:t>.</a:t>
            </a:r>
            <a:endParaRPr/>
          </a:p>
          <a:p>
            <a:pPr marL="285840" indent="-285480">
              <a:lnSpc>
                <a:spcPct val="100000"/>
              </a:lnSpc>
              <a:buClr>
                <a:srgbClr val="4F81BD"/>
              </a:buClr>
              <a:buFont typeface="StarSymbol"/>
              <a:buChar char="-"/>
            </a:pPr>
            <a:r>
              <a:rPr lang="fr-FR" sz="2400" b="1" strike="noStrike" spc="-1" dirty="0">
                <a:solidFill>
                  <a:srgbClr val="4F81BD"/>
                </a:solidFill>
                <a:uFill>
                  <a:solidFill>
                    <a:srgbClr val="FFFFFF"/>
                  </a:solidFill>
                </a:uFill>
                <a:latin typeface="Calibri"/>
              </a:rPr>
              <a:t>9 décembre : </a:t>
            </a:r>
            <a:r>
              <a:rPr lang="fr-FR" sz="2400" strike="noStrike" spc="-1" dirty="0">
                <a:solidFill>
                  <a:srgbClr val="4F81BD"/>
                </a:solidFill>
                <a:uFill>
                  <a:solidFill>
                    <a:srgbClr val="FFFFFF"/>
                  </a:solidFill>
                </a:uFill>
                <a:latin typeface="Calibri"/>
              </a:rPr>
              <a:t>journée nationale de la laïcité.</a:t>
            </a:r>
            <a:endParaRPr/>
          </a:p>
          <a:p>
            <a:pPr marL="285840" indent="-285480">
              <a:lnSpc>
                <a:spcPct val="100000"/>
              </a:lnSpc>
              <a:buClr>
                <a:srgbClr val="4F81BD"/>
              </a:buClr>
              <a:buFont typeface="StarSymbol"/>
              <a:buChar char="-"/>
            </a:pPr>
            <a:r>
              <a:rPr lang="fr-FR" sz="2400" b="1" strike="noStrike" spc="-1" dirty="0">
                <a:solidFill>
                  <a:srgbClr val="4F81BD"/>
                </a:solidFill>
                <a:uFill>
                  <a:solidFill>
                    <a:srgbClr val="FFFFFF"/>
                  </a:solidFill>
                </a:uFill>
                <a:latin typeface="Calibri"/>
              </a:rPr>
              <a:t>27 janvier </a:t>
            </a:r>
            <a:r>
              <a:rPr lang="fr-FR" sz="2400" strike="noStrike" spc="-1" dirty="0">
                <a:solidFill>
                  <a:srgbClr val="4F81BD"/>
                </a:solidFill>
                <a:uFill>
                  <a:solidFill>
                    <a:srgbClr val="FFFFFF"/>
                  </a:solidFill>
                </a:uFill>
                <a:latin typeface="Calibri"/>
              </a:rPr>
              <a:t>: journée de la mémoire des génocides et de la prévention des crimes contre l’humanité.</a:t>
            </a:r>
            <a:endParaRPr/>
          </a:p>
          <a:p>
            <a:pPr marL="285840" indent="-285480">
              <a:lnSpc>
                <a:spcPct val="100000"/>
              </a:lnSpc>
              <a:buClr>
                <a:srgbClr val="4F81BD"/>
              </a:buClr>
              <a:buFont typeface="StarSymbol"/>
              <a:buChar char="-"/>
            </a:pPr>
            <a:r>
              <a:rPr lang="fr-FR" sz="2400" b="1" strike="noStrike" spc="-1" dirty="0">
                <a:solidFill>
                  <a:srgbClr val="4F81BD"/>
                </a:solidFill>
                <a:uFill>
                  <a:solidFill>
                    <a:srgbClr val="FFFFFF"/>
                  </a:solidFill>
                </a:uFill>
                <a:latin typeface="Calibri"/>
              </a:rPr>
              <a:t>Semaine du 21 mars </a:t>
            </a:r>
            <a:r>
              <a:rPr lang="fr-FR" sz="2400" strike="noStrike" spc="-1" dirty="0">
                <a:solidFill>
                  <a:srgbClr val="4F81BD"/>
                </a:solidFill>
                <a:uFill>
                  <a:solidFill>
                    <a:srgbClr val="FFFFFF"/>
                  </a:solidFill>
                </a:uFill>
                <a:latin typeface="Calibri"/>
              </a:rPr>
              <a:t>: semaine </a:t>
            </a:r>
            <a:r>
              <a:rPr lang="fr-FR" sz="2400" strike="noStrike" spc="-1" dirty="0" smtClean="0">
                <a:solidFill>
                  <a:srgbClr val="4F81BD"/>
                </a:solidFill>
                <a:uFill>
                  <a:solidFill>
                    <a:srgbClr val="FFFFFF"/>
                  </a:solidFill>
                </a:uFill>
                <a:latin typeface="Calibri"/>
              </a:rPr>
              <a:t>d’éducation </a:t>
            </a:r>
            <a:r>
              <a:rPr lang="fr-FR" sz="2400" strike="noStrike" spc="-1" dirty="0">
                <a:solidFill>
                  <a:srgbClr val="4F81BD"/>
                </a:solidFill>
                <a:uFill>
                  <a:solidFill>
                    <a:srgbClr val="FFFFFF"/>
                  </a:solidFill>
                </a:uFill>
                <a:latin typeface="Calibri"/>
              </a:rPr>
              <a:t>contre le racisme et l’antisémitisme.</a:t>
            </a:r>
            <a:endParaRPr/>
          </a:p>
          <a:p>
            <a:pPr marL="285840" indent="-285480">
              <a:lnSpc>
                <a:spcPct val="100000"/>
              </a:lnSpc>
              <a:buClr>
                <a:srgbClr val="4F81BD"/>
              </a:buClr>
              <a:buFont typeface="StarSymbol"/>
              <a:buChar char="-"/>
            </a:pPr>
            <a:r>
              <a:rPr lang="fr-FR" sz="2400" b="1" strike="noStrike" spc="-1" dirty="0">
                <a:solidFill>
                  <a:srgbClr val="4F81BD"/>
                </a:solidFill>
                <a:uFill>
                  <a:solidFill>
                    <a:srgbClr val="FFFFFF"/>
                  </a:solidFill>
                </a:uFill>
                <a:latin typeface="Calibri"/>
              </a:rPr>
              <a:t>Semaine du 23 au 28 mars </a:t>
            </a:r>
            <a:r>
              <a:rPr lang="fr-FR" sz="2400" strike="noStrike" spc="-1" dirty="0">
                <a:solidFill>
                  <a:srgbClr val="4F81BD"/>
                </a:solidFill>
                <a:uFill>
                  <a:solidFill>
                    <a:srgbClr val="FFFFFF"/>
                  </a:solidFill>
                </a:uFill>
                <a:latin typeface="Calibri"/>
              </a:rPr>
              <a:t>: semaine de la presse et des médias à l’école.</a:t>
            </a:r>
            <a:endParaRPr/>
          </a:p>
          <a:p>
            <a:pPr marL="285840" indent="-285480">
              <a:lnSpc>
                <a:spcPct val="100000"/>
              </a:lnSpc>
              <a:buClr>
                <a:srgbClr val="4F81BD"/>
              </a:buClr>
              <a:buFont typeface="StarSymbol"/>
              <a:buChar char="-"/>
            </a:pPr>
            <a:r>
              <a:rPr lang="fr-FR" sz="2400" b="1" strike="noStrike" spc="-1" dirty="0">
                <a:solidFill>
                  <a:srgbClr val="4F81BD"/>
                </a:solidFill>
                <a:uFill>
                  <a:solidFill>
                    <a:srgbClr val="FFFFFF"/>
                  </a:solidFill>
                </a:uFill>
                <a:latin typeface="Calibri"/>
              </a:rPr>
              <a:t>Dernier dimanche d’avril </a:t>
            </a:r>
            <a:r>
              <a:rPr lang="fr-FR" sz="2400" strike="noStrike" spc="-1" dirty="0">
                <a:solidFill>
                  <a:srgbClr val="4F81BD"/>
                </a:solidFill>
                <a:uFill>
                  <a:solidFill>
                    <a:srgbClr val="FFFFFF"/>
                  </a:solidFill>
                </a:uFill>
                <a:latin typeface="Calibri"/>
              </a:rPr>
              <a:t>: journée nationale du souvenir des victimes de la déportation.</a:t>
            </a:r>
            <a:endParaRPr/>
          </a:p>
          <a:p>
            <a:pPr marL="285840" indent="-285480">
              <a:lnSpc>
                <a:spcPct val="100000"/>
              </a:lnSpc>
              <a:buClr>
                <a:srgbClr val="4F81BD"/>
              </a:buClr>
              <a:buFont typeface="StarSymbol"/>
              <a:buChar char="-"/>
            </a:pPr>
            <a:r>
              <a:rPr lang="fr-FR" sz="2400" b="1" strike="noStrike" spc="-1" dirty="0">
                <a:solidFill>
                  <a:srgbClr val="4F81BD"/>
                </a:solidFill>
                <a:uFill>
                  <a:solidFill>
                    <a:srgbClr val="FFFFFF"/>
                  </a:solidFill>
                </a:uFill>
                <a:latin typeface="Calibri"/>
              </a:rPr>
              <a:t>Commémorations du 8 mai.</a:t>
            </a:r>
            <a:endParaRPr/>
          </a:p>
          <a:p>
            <a:pPr marL="285840" indent="-285480">
              <a:lnSpc>
                <a:spcPct val="100000"/>
              </a:lnSpc>
              <a:buClr>
                <a:srgbClr val="4F81BD"/>
              </a:buClr>
              <a:buFont typeface="StarSymbol"/>
              <a:buChar char="-"/>
            </a:pPr>
            <a:r>
              <a:rPr lang="fr-FR" sz="2400" b="1" strike="noStrike" spc="-1" dirty="0">
                <a:solidFill>
                  <a:srgbClr val="4F81BD"/>
                </a:solidFill>
                <a:uFill>
                  <a:solidFill>
                    <a:srgbClr val="FFFFFF"/>
                  </a:solidFill>
                </a:uFill>
                <a:latin typeface="Calibri"/>
              </a:rPr>
              <a:t>10 mai </a:t>
            </a:r>
            <a:r>
              <a:rPr lang="fr-FR" sz="2400" strike="noStrike" spc="-1" dirty="0">
                <a:solidFill>
                  <a:srgbClr val="4F81BD"/>
                </a:solidFill>
                <a:uFill>
                  <a:solidFill>
                    <a:srgbClr val="FFFFFF"/>
                  </a:solidFill>
                </a:uFill>
                <a:latin typeface="Calibri"/>
              </a:rPr>
              <a:t>: journée officielle de la commémoration de la traite, de l’esclavage et de leurs abolitions.</a:t>
            </a:r>
            <a:endParaRPr/>
          </a:p>
          <a:p>
            <a:pPr>
              <a:lnSpc>
                <a:spcPct val="100000"/>
              </a:lnSpc>
            </a:pPr>
            <a:endParaRPr/>
          </a:p>
        </p:txBody>
      </p:sp>
      <p:pic>
        <p:nvPicPr>
          <p:cNvPr id="244" name="Image 8">
            <a:hlinkClick r:id="rId2" action="ppaction://hlinkfile"/>
          </p:cNvPr>
          <p:cNvPicPr/>
          <p:nvPr/>
        </p:nvPicPr>
        <p:blipFill>
          <a:blip r:embed="rId3"/>
          <a:stretch/>
        </p:blipFill>
        <p:spPr>
          <a:xfrm>
            <a:off x="0" y="0"/>
            <a:ext cx="1044360" cy="1392480"/>
          </a:xfrm>
          <a:prstGeom prst="rect">
            <a:avLst/>
          </a:prstGeom>
          <a:ln>
            <a:noFill/>
          </a:ln>
        </p:spPr>
      </p:pic>
      <p:pic>
        <p:nvPicPr>
          <p:cNvPr id="245" name="Image 9"/>
          <p:cNvPicPr/>
          <p:nvPr/>
        </p:nvPicPr>
        <p:blipFill>
          <a:blip r:embed="rId4"/>
          <a:stretch/>
        </p:blipFill>
        <p:spPr>
          <a:xfrm>
            <a:off x="7286644" y="928670"/>
            <a:ext cx="1499760" cy="1485720"/>
          </a:xfrm>
          <a:prstGeom prst="rect">
            <a:avLst/>
          </a:prstGeom>
          <a:ln>
            <a:noFill/>
          </a:ln>
        </p:spPr>
      </p:pic>
      <p:pic>
        <p:nvPicPr>
          <p:cNvPr id="6" name="Image 5">
            <a:hlinkClick r:id="rId5" action="ppaction://hlinksldjump"/>
          </p:cNvPr>
          <p:cNvPicPr/>
          <p:nvPr/>
        </p:nvPicPr>
        <p:blipFill>
          <a:blip r:embed="rId6"/>
          <a:stretch/>
        </p:blipFill>
        <p:spPr>
          <a:xfrm>
            <a:off x="7500926" y="6000768"/>
            <a:ext cx="1643074" cy="7143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2947</TotalTime>
  <Words>1250</Words>
  <Application>LibreOffice/5.0.2.2$Windows_x86 LibreOffice_project/37b43f919e4de5eeaca9b9755ed688758a8251fe</Application>
  <PresentationFormat>Affichage à l'écran (4:3)</PresentationFormat>
  <Paragraphs>183</Paragraphs>
  <Slides>22</Slides>
  <Notes>1</Notes>
  <HiddenSlides>0</HiddenSlides>
  <MMClips>0</MMClips>
  <ScaleCrop>false</ScaleCrop>
  <HeadingPairs>
    <vt:vector size="4" baseType="variant">
      <vt:variant>
        <vt:lpstr>Thème</vt:lpstr>
      </vt:variant>
      <vt:variant>
        <vt:i4>3</vt:i4>
      </vt:variant>
      <vt:variant>
        <vt:lpstr>Titres des diapositives</vt:lpstr>
      </vt:variant>
      <vt:variant>
        <vt:i4>22</vt:i4>
      </vt:variant>
    </vt:vector>
  </HeadingPairs>
  <TitlesOfParts>
    <vt:vector size="25" baseType="lpstr">
      <vt:lpstr>Office Theme</vt:lpstr>
      <vt:lpstr>Office Theme</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Quelques idées pour faire sortir l’EMC de la classe…</vt:lpstr>
      <vt:lpstr>Diapositive 15</vt:lpstr>
      <vt:lpstr>Diapositive 16</vt:lpstr>
      <vt:lpstr>Quelques exemples de parcours</vt:lpstr>
      <vt:lpstr>Diapositive 18</vt:lpstr>
      <vt:lpstr>Diapositive 19</vt:lpstr>
      <vt:lpstr>Diapositive 20</vt:lpstr>
      <vt:lpstr>Diapositive 21</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bernarjm</dc:creator>
  <cp:lastModifiedBy>Jean-Marc Noaille</cp:lastModifiedBy>
  <cp:revision>233</cp:revision>
  <dcterms:created xsi:type="dcterms:W3CDTF">2015-02-13T12:02:30Z</dcterms:created>
  <dcterms:modified xsi:type="dcterms:W3CDTF">2018-07-10T08:56:01Z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16</vt:i4>
  </property>
</Properties>
</file>