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8" r:id="rId6"/>
    <p:sldId id="267" r:id="rId7"/>
    <p:sldId id="265" r:id="rId8"/>
    <p:sldId id="266" r:id="rId9"/>
    <p:sldId id="264" r:id="rId10"/>
    <p:sldId id="270" r:id="rId11"/>
    <p:sldId id="272" r:id="rId12"/>
    <p:sldId id="271" r:id="rId13"/>
    <p:sldId id="274" r:id="rId14"/>
    <p:sldId id="275" r:id="rId15"/>
    <p:sldId id="276" r:id="rId16"/>
    <p:sldId id="277" r:id="rId17"/>
    <p:sldId id="278" r:id="rId18"/>
    <p:sldId id="273" r:id="rId19"/>
    <p:sldId id="279" r:id="rId20"/>
    <p:sldId id="257" r:id="rId21"/>
    <p:sldId id="269" r:id="rId22"/>
    <p:sldId id="261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6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ADEDC9-4CF5-434F-837C-572B290DB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F915A9-7B0B-F041-8302-2B4722CD6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BC1C63-3F6A-5841-ACD4-1F8FAD50B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8D313C-6BB5-5943-A23C-B0DBCA64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FF3389-C8FA-D54E-9863-D37F30D2E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0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71803-1224-9443-B057-953AE3F8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84FDB6-1779-DF42-BF89-27FA4E3EF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C10EBE-2039-924E-890D-DF7FF5D6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464551-96B2-AF49-9D37-44EE92D8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68B86A-AD8C-0941-A114-2D6AF13E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72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1EB48E-6459-C140-9430-BB76EC4CA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ECED75-222F-5E4D-AE83-A379C4000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F7D3BE-1189-F54C-92EA-AFC2B93E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194050-E877-DE43-A58A-CD136705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D52E35-F6AA-434C-96CA-CFC50BA2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77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943584-CF42-4842-8C1E-4A292EB4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08A3D2-FFF1-7547-90C1-605A8ED42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A142B-2B93-0447-AC4B-2F7AA8075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8C1282-DB62-8843-9F9E-79D238554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96AA70-F712-874B-8525-6A4744CA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2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FAAEE8-D0E0-D84C-B867-ED22A3213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0A0A68-887A-4446-A92D-6C0DFB843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C61E8C-6A09-C542-BEB9-D68CDFB1F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A9ACB4-C7E3-144A-B317-67CBF416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D1F829-E4D1-004C-A9D0-64D1BFAA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29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E94A35-0D56-2742-834B-35404EB1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C69E20-BC2C-DC4C-AC18-BF068132E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7EC893-6471-3440-B3DA-AA13537D3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9ACBA3-BCF7-D849-B664-38C37FB8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9061EB-C846-2A45-95E6-A8DF345F0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5A2522-2F29-9D4F-A1DE-4A6A13C9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78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B7FBA-E2FD-384A-96AA-76E5BEA8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1F7FB6-D8AF-2242-99F1-67267B632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1565CF-305F-2D42-87BF-AE283688F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12A8465-31E0-194A-92C0-485657240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8C2A508-9460-634F-BEA4-4463CE595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015271-D073-DF49-AD6B-D9E5DE9E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0593C2-293F-9441-9DA9-FE3BBD17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ACA99A-2864-4B4D-87F1-04503D5D1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80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82E43-6DA4-E345-B46F-637D442D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5C8454-E830-0445-A0BC-13445220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FAC115-360B-5847-ABC1-3E90BC72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E19F2E-A3A3-9D47-AB0C-95AAC769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71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F07AAED-5E14-4A49-ADE6-0100BFFD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2F3581-90EE-6F46-B908-7D1D49631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0CAD6C-A1DE-A14B-8FD3-B29D156E0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94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A27D1-0592-7948-A289-5F5F35358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6EF152-6A5F-E34E-80AA-8A70F6C4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77001A-BD54-964E-AEA7-AC888B173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CE0E45-CF9B-724C-89CC-54E19A549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121DD3-A964-4041-AE2D-C6BB4335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E4B594-F036-B643-B461-F6112578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84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D7AB46-7F64-1149-AC52-2EFAA55B5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6A94E12-30E7-4743-A783-FD3475E6C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D96BCD-99C0-E645-8913-D2D02DEE7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9C87B7-0F67-F545-A22F-966650D8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D58989-28A9-434A-B314-0F06618F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735410-1C51-8E4E-9C45-E7C5AB5A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94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340847-9DE0-3840-A26C-5F81B82D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0855C4-2280-4A45-85CC-187B0381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E28830-E81B-AF4E-8ACB-76229CB42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C7C83-7C9D-6740-90F4-0426074F8200}" type="datetimeFigureOut">
              <a:rPr lang="fr-FR" smtClean="0"/>
              <a:t>24/05/2020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640B6F-89E9-F34F-B395-23C926060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2315AA-228C-B748-A0AD-399BCC7FF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A7560-F54A-ED41-913A-69886427D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40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ice.fr/histgeo/index.php/ressources-tice/seances-au-lycee-2/586-redecouper-les-frontieres-une-solution-pour-la-paix-au-moyen-orient" TargetMode="External"/><Relationship Id="rId2" Type="http://schemas.openxmlformats.org/officeDocument/2006/relationships/hyperlink" Target="https://edubase.eduscol.education.fr/fiche/1758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arltrees.com/private/id32257557?access=179cd8255e2.1ec3615.9b23da712f3bbdc4c597effa0e9d265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irn.info/revue-francaise-d-etudes-americaines-2014-2-page-77.htm" TargetMode="External"/><Relationship Id="rId3" Type="http://schemas.openxmlformats.org/officeDocument/2006/relationships/hyperlink" Target="https://www.cairn.info/revue-strategique-2012-2-page-229.htm" TargetMode="External"/><Relationship Id="rId7" Type="http://schemas.openxmlformats.org/officeDocument/2006/relationships/hyperlink" Target="https://www.cairn.info/revue-herodote-2005-4-page-25.htm" TargetMode="External"/><Relationship Id="rId2" Type="http://schemas.openxmlformats.org/officeDocument/2006/relationships/hyperlink" Target="https://www.cairn.info/revue-a-contrario-2008-1-page-6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irn.info/revue-les-champs-de-mars-irsem-2015-1-page-59.htm" TargetMode="External"/><Relationship Id="rId5" Type="http://schemas.openxmlformats.org/officeDocument/2006/relationships/hyperlink" Target="https://www.cairn.info/revue-a-contrario-2008-1-page-76.htm" TargetMode="External"/><Relationship Id="rId10" Type="http://schemas.openxmlformats.org/officeDocument/2006/relationships/hyperlink" Target="https://www.cairn.info/revue-les-champs-de-mars-irsem-2015-1-page-97.htm" TargetMode="External"/><Relationship Id="rId4" Type="http://schemas.openxmlformats.org/officeDocument/2006/relationships/hyperlink" Target="https://www.cairn.info/revue-strategique-2009-1-page-13.htm" TargetMode="External"/><Relationship Id="rId9" Type="http://schemas.openxmlformats.org/officeDocument/2006/relationships/hyperlink" Target="https://www.cairn.info/revue-negociations-2006-1-page-5.htm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irn.info/revue-a-contrario-2005-2-page-130.htm" TargetMode="External"/><Relationship Id="rId3" Type="http://schemas.openxmlformats.org/officeDocument/2006/relationships/hyperlink" Target="https://www.cairn.info/revue-politique-etrangere-2014-2-page-151.htm" TargetMode="External"/><Relationship Id="rId7" Type="http://schemas.openxmlformats.org/officeDocument/2006/relationships/hyperlink" Target="https://www.diploweb.com/Les-pays-du-Golfe-arabo-persique-depuis-2011-persistance-d-une-geopolitique-conflictuelle.html" TargetMode="External"/><Relationship Id="rId2" Type="http://schemas.openxmlformats.org/officeDocument/2006/relationships/hyperlink" Target="https://hal.archives-ouvertes.fr/hal-01936583/docu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irn.info/les-conflits-dans-le-monde--9782200611613-page-291.htm" TargetMode="External"/><Relationship Id="rId5" Type="http://schemas.openxmlformats.org/officeDocument/2006/relationships/hyperlink" Target="https://www.cairn.info/revue-etudes-2003-7-page-17.htm" TargetMode="External"/><Relationship Id="rId10" Type="http://schemas.openxmlformats.org/officeDocument/2006/relationships/hyperlink" Target="https://www.cairn.info/revue-confluences-mediterranee-2007-3-page-125.htm" TargetMode="External"/><Relationship Id="rId4" Type="http://schemas.openxmlformats.org/officeDocument/2006/relationships/hyperlink" Target="https://www.cairn.info/geopolitique-du-moyen-Orient-et-de-l-afrique--9782130606383-page-125.htm" TargetMode="External"/><Relationship Id="rId9" Type="http://schemas.openxmlformats.org/officeDocument/2006/relationships/hyperlink" Target="https://www.cairn.info/negociations-internationales--9782724612813.ht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ZRItEZm9Us" TargetMode="External"/><Relationship Id="rId2" Type="http://schemas.openxmlformats.org/officeDocument/2006/relationships/hyperlink" Target="http://geographie-ville-en-guerre.blogspot.com/2008/10/la-notion-durbicide-dimension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WLBkZgyWb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8F1B6B-100A-894C-88E1-DCC2298A5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7358"/>
            <a:ext cx="9144000" cy="4254667"/>
          </a:xfrm>
        </p:spPr>
        <p:txBody>
          <a:bodyPr>
            <a:normAutofit fontScale="90000"/>
          </a:bodyPr>
          <a:lstStyle/>
          <a:p>
            <a:r>
              <a:rPr lang="fr-FR" sz="4000" b="1" i="1" dirty="0"/>
              <a:t>Réaliser son cours avec </a:t>
            </a:r>
            <a:r>
              <a:rPr lang="fr-FR" sz="4000" b="1" i="1" dirty="0" err="1"/>
              <a:t>Pearltrees</a:t>
            </a:r>
            <a:r>
              <a:rPr lang="fr-FR" sz="4000" b="1" i="1" dirty="0"/>
              <a:t> : créer son propre manuel et interagir avec les élèves (2/2)</a:t>
            </a:r>
            <a:br>
              <a:rPr lang="fr-FR" sz="4800" b="1" dirty="0">
                <a:solidFill>
                  <a:srgbClr val="FF0000"/>
                </a:solidFill>
              </a:rPr>
            </a:br>
            <a:br>
              <a:rPr lang="fr-FR" sz="4800" b="1" dirty="0">
                <a:solidFill>
                  <a:srgbClr val="FF0000"/>
                </a:solidFill>
              </a:rPr>
            </a:br>
            <a:r>
              <a:rPr lang="fr-FR" sz="4800" b="1" dirty="0">
                <a:solidFill>
                  <a:srgbClr val="FF0000"/>
                </a:solidFill>
              </a:rPr>
              <a:t>Le Moyen-Orient : conflits régionaux et tentatives de paix impliquant des acteurs internationaux </a:t>
            </a:r>
            <a:br>
              <a:rPr lang="fr-FR" sz="4800" b="1" dirty="0">
                <a:solidFill>
                  <a:srgbClr val="FF0000"/>
                </a:solidFill>
              </a:rPr>
            </a:br>
            <a:r>
              <a:rPr lang="fr-FR" sz="4800" b="1" dirty="0">
                <a:solidFill>
                  <a:srgbClr val="FF0000"/>
                </a:solidFill>
              </a:rPr>
              <a:t>(étatiques et non étatiques)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973A23-C698-1D48-BB54-FFCBB5FD3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00674"/>
            <a:ext cx="9144000" cy="957263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Objet de travail conclusif du thème 2 « Faire la guerre, faire la paix . Terminale HGGSP. </a:t>
            </a:r>
          </a:p>
          <a:p>
            <a:r>
              <a:rPr lang="fr-FR" i="1" dirty="0"/>
              <a:t>Académie de Nice – Juin 2020 – Stéphane </a:t>
            </a:r>
            <a:r>
              <a:rPr lang="fr-FR" i="1" dirty="0" err="1"/>
              <a:t>Descombaz</a:t>
            </a:r>
            <a:r>
              <a:rPr lang="fr-FR" i="1" dirty="0"/>
              <a:t> – Lycée du Golfe de Saint-Tropez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12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E16E8-2F49-054C-8886-D53DCC01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/>
          <a:lstStyle/>
          <a:p>
            <a:r>
              <a:rPr lang="fr-FR" i="1" u="sng" dirty="0"/>
              <a:t>Des prérequis pour aborder cet objet conclusif 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05A6C9-E8B3-9344-ABC7-36A6D495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64" y="1228725"/>
            <a:ext cx="11872912" cy="56292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dirty="0"/>
              <a:t>2) </a:t>
            </a:r>
            <a:r>
              <a:rPr lang="fr-FR" u="sng" dirty="0">
                <a:solidFill>
                  <a:srgbClr val="FF0000"/>
                </a:solidFill>
              </a:rPr>
              <a:t>Les connaissances pré-requises souhaitables mais non indispensables </a:t>
            </a:r>
            <a:r>
              <a:rPr lang="fr-FR" dirty="0"/>
              <a:t>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Avoir traité des </a:t>
            </a:r>
            <a:r>
              <a:rPr lang="fr-FR" dirty="0">
                <a:solidFill>
                  <a:srgbClr val="FF0000"/>
                </a:solidFill>
              </a:rPr>
              <a:t>frontières au Moyen Orient en première </a:t>
            </a:r>
            <a:r>
              <a:rPr lang="fr-FR" dirty="0"/>
              <a:t>peut permettre d’avancer plus rapidement (lien vers la formation académique précédente à ce sujet : </a:t>
            </a:r>
            <a:r>
              <a:rPr lang="fr-FR" dirty="0">
                <a:hlinkClick r:id="rId2"/>
              </a:rPr>
              <a:t>https://edubase.eduscol.education.fr/fiche/17586</a:t>
            </a:r>
            <a:r>
              <a:rPr lang="fr-FR" dirty="0"/>
              <a:t> ou </a:t>
            </a:r>
            <a:r>
              <a:rPr lang="fr-FR" dirty="0">
                <a:hlinkClick r:id="rId3"/>
              </a:rPr>
              <a:t>https://www.pedagogie.ac-nice.fr/histgeo/index.php/ressources-tice/seances-au-lycee-2/586-redecouper-les-frontieres-une-solution-pour-la-paix-au-moyen-orient</a:t>
            </a:r>
            <a:r>
              <a:rPr lang="fr-FR" dirty="0"/>
              <a:t>)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Avoir traité le </a:t>
            </a:r>
            <a:r>
              <a:rPr lang="fr-FR" u="sng" dirty="0">
                <a:solidFill>
                  <a:srgbClr val="FF0000"/>
                </a:solidFill>
              </a:rPr>
              <a:t>PPO « 1948 : la naissance d’Israël »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dans le chapitre 1, du thème 2, d’histoire terminale tronc commun.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Avoir traité </a:t>
            </a:r>
            <a:r>
              <a:rPr lang="fr-FR" dirty="0">
                <a:solidFill>
                  <a:srgbClr val="FF0000"/>
                </a:solidFill>
              </a:rPr>
              <a:t>le </a:t>
            </a:r>
            <a:r>
              <a:rPr lang="fr-FR" u="sng" dirty="0">
                <a:solidFill>
                  <a:srgbClr val="FF0000"/>
                </a:solidFill>
              </a:rPr>
              <a:t>jalon « Les conflits du Proche et du Moyen-Orient »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/>
              <a:t>dans le chapitre 2 du thème 2, histoire terminale tronc commun.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Difficile en termes de programmation pour la spécialité les années impaires, mais envisageables les années paires : avoir traité </a:t>
            </a:r>
            <a:r>
              <a:rPr lang="fr-FR" dirty="0">
                <a:solidFill>
                  <a:srgbClr val="FF0000"/>
                </a:solidFill>
              </a:rPr>
              <a:t>le thème 4, chapitre 1 « Les nouvelles formes de conflit » </a:t>
            </a:r>
            <a:r>
              <a:rPr lang="fr-FR" dirty="0"/>
              <a:t>en tronc commun, histoire, terminale.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Connaissance géographique de la région (aridité, ressources, peuplement) qui peut être abordé en </a:t>
            </a:r>
            <a:r>
              <a:rPr lang="fr-FR" dirty="0">
                <a:solidFill>
                  <a:srgbClr val="FF0000"/>
                </a:solidFill>
              </a:rPr>
              <a:t>Seconde dans le thème 1 : </a:t>
            </a:r>
            <a:r>
              <a:rPr lang="fr-FR" dirty="0"/>
              <a:t>« L’</a:t>
            </a:r>
            <a:r>
              <a:rPr lang="fr-FR" dirty="0" err="1"/>
              <a:t>étude</a:t>
            </a:r>
            <a:r>
              <a:rPr lang="fr-FR" dirty="0"/>
              <a:t> des </a:t>
            </a:r>
            <a:r>
              <a:rPr lang="fr-FR" dirty="0" err="1"/>
              <a:t>sociétés</a:t>
            </a:r>
            <a:r>
              <a:rPr lang="fr-FR" dirty="0"/>
              <a:t> face aux risques et l’</a:t>
            </a:r>
            <a:r>
              <a:rPr lang="fr-FR" dirty="0" err="1"/>
              <a:t>étude</a:t>
            </a:r>
            <a:r>
              <a:rPr lang="fr-FR" dirty="0"/>
              <a:t> de la gestion d’une ressource majeure (l’eau ou les </a:t>
            </a:r>
            <a:r>
              <a:rPr lang="fr-FR" dirty="0">
                <a:solidFill>
                  <a:srgbClr val="FF0000"/>
                </a:solidFill>
              </a:rPr>
              <a:t>ressources </a:t>
            </a:r>
            <a:r>
              <a:rPr lang="fr-FR" dirty="0" err="1">
                <a:solidFill>
                  <a:srgbClr val="FF0000"/>
                </a:solidFill>
              </a:rPr>
              <a:t>énergétiques</a:t>
            </a:r>
            <a:r>
              <a:rPr lang="fr-FR" dirty="0"/>
              <a:t>) ». </a:t>
            </a:r>
            <a:endParaRPr lang="fr-FR" dirty="0">
              <a:effectLst/>
            </a:endParaRP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855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E16E8-2F49-054C-8886-D53DCC01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/>
          <a:lstStyle/>
          <a:p>
            <a:r>
              <a:rPr lang="fr-FR" i="1" u="sng" dirty="0"/>
              <a:t>Des prérequis pour aborder cet objet conclusif 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05A6C9-E8B3-9344-ABC7-36A6D495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64" y="1228725"/>
            <a:ext cx="11872912" cy="5629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3)</a:t>
            </a:r>
            <a:r>
              <a:rPr lang="fr-FR" u="sng" dirty="0">
                <a:solidFill>
                  <a:srgbClr val="FF0000"/>
                </a:solidFill>
              </a:rPr>
              <a:t> Les prérequis méthodologiques </a:t>
            </a:r>
            <a:r>
              <a:rPr lang="fr-FR" u="sng" dirty="0"/>
              <a:t>:</a:t>
            </a:r>
          </a:p>
          <a:p>
            <a:pPr>
              <a:buFontTx/>
              <a:buChar char="-"/>
            </a:pPr>
            <a:r>
              <a:rPr lang="fr-FR" dirty="0"/>
              <a:t>La maîtrise au moins partielle de la fiche de lecture.</a:t>
            </a:r>
          </a:p>
          <a:p>
            <a:pPr>
              <a:buFontTx/>
              <a:buChar char="-"/>
            </a:pPr>
            <a:r>
              <a:rPr lang="fr-FR" dirty="0"/>
              <a:t>La maîtrise, au moins partielle, de la méthode de la composition : réaliser une introduction avec une problématique, une annonce de plan, organiser son développement en différentes parties, appuyer ses idées et son argumentation sur des exemples le plus précis possible. </a:t>
            </a:r>
          </a:p>
          <a:p>
            <a:pPr>
              <a:buFontTx/>
              <a:buChar char="-"/>
            </a:pPr>
            <a:r>
              <a:rPr lang="fr-FR" dirty="0"/>
              <a:t>La maîtrise, au moins partielle, de la prise de notes.</a:t>
            </a:r>
          </a:p>
          <a:p>
            <a:pPr>
              <a:buFontTx/>
              <a:buChar char="-"/>
            </a:pPr>
            <a:r>
              <a:rPr lang="fr-FR" dirty="0"/>
              <a:t>La lecture critique de documents (identifier un document) avec une maitrise partielle de la critique interne et externe d’un document. </a:t>
            </a:r>
          </a:p>
          <a:p>
            <a:pPr>
              <a:buFontTx/>
              <a:buChar char="-"/>
            </a:pPr>
            <a:r>
              <a:rPr lang="fr-FR" dirty="0"/>
              <a:t>Le travail en groupe avec une subdivision des tâches et une mise en commun des productions. </a:t>
            </a:r>
          </a:p>
          <a:p>
            <a:pPr>
              <a:buFontTx/>
              <a:buChar char="-"/>
            </a:pPr>
            <a:r>
              <a:rPr lang="fr-FR" dirty="0"/>
              <a:t>La capacité à s’exprimer à l’oral dans un langage clair employant le vocabulaire spécifique étudié en classe.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950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483DC-EED1-2E47-9D41-30228726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/>
              <a:t>Les objectifs du thème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680D2A-35D4-E648-9E97-27FBB5B37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9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/>
              <a:t>1 ) </a:t>
            </a:r>
            <a:r>
              <a:rPr lang="fr-FR" b="1" u="sng" dirty="0"/>
              <a:t>Des capacités en HGGSP à développer :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Se documenter </a:t>
            </a:r>
            <a:r>
              <a:rPr lang="fr-FR" b="1" dirty="0"/>
              <a:t>: </a:t>
            </a:r>
            <a:r>
              <a:rPr lang="fr-FR" dirty="0"/>
              <a:t>réaliser des fiches de lectures à partir de sources de plus en plus longues et complexes. Améliorer la recherche documentaire en autonomie.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Se documenter </a:t>
            </a:r>
            <a:r>
              <a:rPr lang="fr-FR" dirty="0"/>
              <a:t>: améliorer la connaissance des grandes ressources en ligne produisant l’information nécessaire à l’analyse géopolitique (journaux, périodiques, émissions radios et télévisées, atlas, sites officiels…)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Ecrire</a:t>
            </a:r>
            <a:r>
              <a:rPr lang="fr-FR" dirty="0"/>
              <a:t> : produire un écrit réflexif utilisant les recherches documentaires effectuées en les insérant dans une argumentation propre, différente du cours.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FF0000"/>
                </a:solidFill>
              </a:rPr>
              <a:t>S’exprimer à l’oral : </a:t>
            </a:r>
            <a:r>
              <a:rPr lang="fr-FR" dirty="0"/>
              <a:t>développer une expression orale appuyée sur un discours construit et argumenté afin de se préparer à la partie 1 du Grand Oral.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498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483DC-EED1-2E47-9D41-30228726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/>
              <a:t>Les objectifs du thème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680D2A-35D4-E648-9E97-27FBB5B37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2) </a:t>
            </a:r>
            <a:r>
              <a:rPr lang="fr-FR" b="1" u="sng" dirty="0">
                <a:solidFill>
                  <a:srgbClr val="FF0000"/>
                </a:solidFill>
              </a:rPr>
              <a:t>Des objectifs de connaissances </a:t>
            </a:r>
            <a:r>
              <a:rPr lang="fr-FR" b="1" dirty="0"/>
              <a:t>:</a:t>
            </a:r>
          </a:p>
          <a:p>
            <a:pPr>
              <a:buFontTx/>
              <a:buChar char="-"/>
            </a:pPr>
            <a:r>
              <a:rPr lang="fr-FR" dirty="0"/>
              <a:t>Être capable de comprendre les logiques des affrontements armés en prenant en compte les représentations des acteurs(BO – item1)</a:t>
            </a:r>
          </a:p>
          <a:p>
            <a:pPr>
              <a:buFontTx/>
              <a:buChar char="-"/>
            </a:pPr>
            <a:r>
              <a:rPr lang="fr-FR" dirty="0"/>
              <a:t>Être capable d’analyser les modalités de la paix, celle-ci étant entendue comme la finalité de la guerre (BO - item 2)</a:t>
            </a:r>
          </a:p>
          <a:p>
            <a:pPr>
              <a:buFontTx/>
              <a:buChar char="-"/>
            </a:pPr>
            <a:r>
              <a:rPr lang="fr-FR" dirty="0"/>
              <a:t>Être capable de comprendre la complexité de mise en œuvre de la paix, en étudiant le jeu des acteurs internationaux </a:t>
            </a:r>
          </a:p>
          <a:p>
            <a:pPr>
              <a:buFontTx/>
              <a:buChar char="-"/>
            </a:pPr>
            <a:r>
              <a:rPr lang="fr-FR" dirty="0"/>
              <a:t>Être capable de penser la guerre sous toutes ses formes : d’</a:t>
            </a:r>
            <a:r>
              <a:rPr lang="fr-FR" dirty="0" err="1"/>
              <a:t>inter-étatique</a:t>
            </a:r>
            <a:r>
              <a:rPr lang="fr-FR" dirty="0"/>
              <a:t> à asymétrique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85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483DC-EED1-2E47-9D41-30228726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/>
              <a:t>Les objectifs du thème :</a:t>
            </a:r>
            <a:br>
              <a:rPr lang="fr-FR" i="1" u="sng" dirty="0"/>
            </a:br>
            <a:endParaRPr lang="fr-FR" i="1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680D2A-35D4-E648-9E97-27FBB5B37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4438"/>
            <a:ext cx="10515600" cy="53720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3) Des notions nouvelles à acquérir et d’anciennes à renforcer :</a:t>
            </a:r>
          </a:p>
          <a:p>
            <a:pPr>
              <a:buFontTx/>
              <a:buChar char="-"/>
            </a:pPr>
            <a:r>
              <a:rPr lang="fr-FR" dirty="0"/>
              <a:t>Guerre </a:t>
            </a:r>
            <a:r>
              <a:rPr lang="fr-FR" dirty="0" err="1"/>
              <a:t>inter-étatique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Décolonisation</a:t>
            </a:r>
          </a:p>
          <a:p>
            <a:pPr>
              <a:buFontTx/>
              <a:buChar char="-"/>
            </a:pPr>
            <a:r>
              <a:rPr lang="fr-FR" dirty="0"/>
              <a:t>Colonisation</a:t>
            </a:r>
          </a:p>
          <a:p>
            <a:pPr>
              <a:buFontTx/>
              <a:buChar char="-"/>
            </a:pPr>
            <a:r>
              <a:rPr lang="fr-FR" dirty="0"/>
              <a:t>Jeu diplomatique</a:t>
            </a:r>
          </a:p>
          <a:p>
            <a:pPr>
              <a:buFontTx/>
              <a:buChar char="-"/>
            </a:pPr>
            <a:r>
              <a:rPr lang="fr-FR" dirty="0"/>
              <a:t>Puissance</a:t>
            </a:r>
          </a:p>
          <a:p>
            <a:pPr>
              <a:buFontTx/>
              <a:buChar char="-"/>
            </a:pPr>
            <a:r>
              <a:rPr lang="fr-FR" dirty="0"/>
              <a:t>Diplomatie officielle /diplomatie parallèle</a:t>
            </a:r>
          </a:p>
          <a:p>
            <a:pPr>
              <a:buFontTx/>
              <a:buChar char="-"/>
            </a:pPr>
            <a:r>
              <a:rPr lang="fr-FR" dirty="0"/>
              <a:t>Négociation</a:t>
            </a:r>
          </a:p>
          <a:p>
            <a:pPr>
              <a:buFontTx/>
              <a:buChar char="-"/>
            </a:pPr>
            <a:r>
              <a:rPr lang="fr-FR" dirty="0"/>
              <a:t>Guerre asymétrique</a:t>
            </a:r>
          </a:p>
          <a:p>
            <a:pPr>
              <a:buFontTx/>
              <a:buChar char="-"/>
            </a:pPr>
            <a:r>
              <a:rPr lang="fr-FR" dirty="0"/>
              <a:t>Acteur étatique, </a:t>
            </a:r>
            <a:r>
              <a:rPr lang="fr-FR" dirty="0" err="1"/>
              <a:t>inter-étatique</a:t>
            </a:r>
            <a:r>
              <a:rPr lang="fr-FR" dirty="0"/>
              <a:t>, </a:t>
            </a:r>
            <a:r>
              <a:rPr lang="fr-FR" dirty="0" err="1"/>
              <a:t>para-étatique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Privatisation de la guerre</a:t>
            </a:r>
          </a:p>
          <a:p>
            <a:pPr>
              <a:buFontTx/>
              <a:buChar char="-"/>
            </a:pPr>
            <a:r>
              <a:rPr lang="fr-FR" dirty="0"/>
              <a:t>Bailleurs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813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483DC-EED1-2E47-9D41-30228726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/>
              <a:t>Les objectifs du thème :</a:t>
            </a:r>
            <a:br>
              <a:rPr lang="fr-FR" i="1" u="sng" dirty="0"/>
            </a:br>
            <a:endParaRPr lang="fr-FR" i="1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680D2A-35D4-E648-9E97-27FBB5B37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4438"/>
            <a:ext cx="10515600" cy="5372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4) Du vocabulaire à acquérir :</a:t>
            </a:r>
          </a:p>
          <a:p>
            <a:pPr>
              <a:buFontTx/>
              <a:buChar char="-"/>
            </a:pPr>
            <a:r>
              <a:rPr lang="fr-FR" dirty="0"/>
              <a:t>Du vocabulaire issu des sciences politiques : négociation, accord, protocole d’accord, capitulation, armistice, cessez-le-feu, traité de paix, reconnaissance internationale, plan de partage</a:t>
            </a:r>
          </a:p>
          <a:p>
            <a:pPr>
              <a:buFontTx/>
              <a:buChar char="-"/>
            </a:pPr>
            <a:r>
              <a:rPr lang="fr-FR" dirty="0"/>
              <a:t>Du vocabulaire issu de la géographie des conflits : conflit latent, conflit de haute/basse intensité, conflit </a:t>
            </a:r>
            <a:r>
              <a:rPr lang="fr-FR" dirty="0" err="1"/>
              <a:t>inter-étatique</a:t>
            </a:r>
            <a:r>
              <a:rPr lang="fr-FR" dirty="0"/>
              <a:t>, intra-étatique</a:t>
            </a:r>
          </a:p>
          <a:p>
            <a:pPr>
              <a:buFontTx/>
              <a:buChar char="-"/>
            </a:pPr>
            <a:r>
              <a:rPr lang="fr-FR" dirty="0"/>
              <a:t>Du vocabulaire spécifique à la région : territoires occupés, juifs, arabes, musulmans, sunnites, chiites, kurdes, houthies.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837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483DC-EED1-2E47-9D41-30228726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863" y="2719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i="1" u="sng" dirty="0"/>
              <a:t>Les objectifs du thème :</a:t>
            </a:r>
            <a:br>
              <a:rPr lang="fr-FR" i="1" u="sng" dirty="0"/>
            </a:br>
            <a:br>
              <a:rPr lang="fr-FR" i="1" u="sng" dirty="0"/>
            </a:br>
            <a:endParaRPr lang="fr-FR" i="1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680D2A-35D4-E648-9E97-27FBB5B37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937" y="1181615"/>
            <a:ext cx="5181600" cy="5347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5) Quelques acteurs  à connaître :</a:t>
            </a:r>
          </a:p>
          <a:p>
            <a:pPr>
              <a:buFontTx/>
              <a:buChar char="-"/>
            </a:pPr>
            <a:r>
              <a:rPr lang="fr-FR" dirty="0"/>
              <a:t>David Ben </a:t>
            </a:r>
            <a:r>
              <a:rPr lang="fr-FR" dirty="0" err="1"/>
              <a:t>Gourion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Gamal Abdel Nasser</a:t>
            </a:r>
          </a:p>
          <a:p>
            <a:pPr>
              <a:buFontTx/>
              <a:buChar char="-"/>
            </a:pPr>
            <a:r>
              <a:rPr lang="fr-FR" dirty="0"/>
              <a:t>Anouar el-Sadate</a:t>
            </a:r>
          </a:p>
          <a:p>
            <a:pPr>
              <a:buFontTx/>
              <a:buChar char="-"/>
            </a:pPr>
            <a:r>
              <a:rPr lang="fr-FR" dirty="0"/>
              <a:t>Yasser Arafat</a:t>
            </a:r>
          </a:p>
          <a:p>
            <a:pPr>
              <a:buFontTx/>
              <a:buChar char="-"/>
            </a:pPr>
            <a:r>
              <a:rPr lang="fr-FR" dirty="0"/>
              <a:t>OLP</a:t>
            </a:r>
          </a:p>
          <a:p>
            <a:pPr>
              <a:buFontTx/>
              <a:buChar char="-"/>
            </a:pPr>
            <a:r>
              <a:rPr lang="fr-FR" dirty="0"/>
              <a:t>Fatah </a:t>
            </a:r>
          </a:p>
          <a:p>
            <a:pPr>
              <a:buFontTx/>
              <a:buChar char="-"/>
            </a:pPr>
            <a:r>
              <a:rPr lang="fr-FR" dirty="0"/>
              <a:t>Hamas</a:t>
            </a:r>
          </a:p>
          <a:p>
            <a:pPr>
              <a:buFontTx/>
              <a:buChar char="-"/>
            </a:pPr>
            <a:r>
              <a:rPr lang="fr-FR" dirty="0"/>
              <a:t>Hezbollah</a:t>
            </a:r>
          </a:p>
          <a:p>
            <a:pPr>
              <a:buFontTx/>
              <a:buChar char="-"/>
            </a:pPr>
            <a:r>
              <a:rPr lang="fr-FR" dirty="0"/>
              <a:t>Yitzhak Rabin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AED884B-77C4-F54A-AB20-86D816F6E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3663" y="1597540"/>
            <a:ext cx="5181600" cy="47037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FR" dirty="0"/>
              <a:t>Georges H. Bush</a:t>
            </a:r>
          </a:p>
          <a:p>
            <a:pPr>
              <a:buFontTx/>
              <a:buChar char="-"/>
            </a:pPr>
            <a:r>
              <a:rPr lang="fr-FR" dirty="0"/>
              <a:t>Bill Clinton</a:t>
            </a:r>
          </a:p>
          <a:p>
            <a:pPr>
              <a:buFontTx/>
              <a:buChar char="-"/>
            </a:pPr>
            <a:r>
              <a:rPr lang="fr-FR" dirty="0"/>
              <a:t>Georges W. Bush</a:t>
            </a:r>
          </a:p>
          <a:p>
            <a:pPr>
              <a:buFontTx/>
              <a:buChar char="-"/>
            </a:pPr>
            <a:r>
              <a:rPr lang="fr-FR" dirty="0"/>
              <a:t>Barak Obama</a:t>
            </a:r>
          </a:p>
          <a:p>
            <a:pPr>
              <a:buFontTx/>
              <a:buChar char="-"/>
            </a:pPr>
            <a:r>
              <a:rPr lang="fr-FR" dirty="0"/>
              <a:t>Benyamin Netanyahou</a:t>
            </a:r>
          </a:p>
          <a:p>
            <a:pPr>
              <a:buFontTx/>
              <a:buChar char="-"/>
            </a:pPr>
            <a:r>
              <a:rPr lang="fr-FR" dirty="0"/>
              <a:t>Oussama Ben Laden</a:t>
            </a:r>
          </a:p>
          <a:p>
            <a:pPr>
              <a:buFontTx/>
              <a:buChar char="-"/>
            </a:pPr>
            <a:r>
              <a:rPr lang="fr-FR" dirty="0"/>
              <a:t>Abou </a:t>
            </a:r>
            <a:r>
              <a:rPr lang="fr-FR" dirty="0" err="1"/>
              <a:t>Bakr</a:t>
            </a:r>
            <a:r>
              <a:rPr lang="fr-FR" dirty="0"/>
              <a:t> al-</a:t>
            </a:r>
            <a:r>
              <a:rPr lang="fr-FR" dirty="0" err="1"/>
              <a:t>Baghdadi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Mohammed Ben </a:t>
            </a:r>
            <a:r>
              <a:rPr lang="fr-FR" dirty="0" err="1"/>
              <a:t>Zayed</a:t>
            </a:r>
            <a:endParaRPr lang="fr-FR" dirty="0"/>
          </a:p>
          <a:p>
            <a:pPr>
              <a:buFontTx/>
              <a:buChar char="-"/>
            </a:pPr>
            <a:r>
              <a:rPr lang="fr-FR" dirty="0"/>
              <a:t>Mohammed Ben Salman</a:t>
            </a:r>
          </a:p>
          <a:p>
            <a:pPr>
              <a:buFontTx/>
              <a:buChar char="-"/>
            </a:pPr>
            <a:r>
              <a:rPr lang="fr-FR" dirty="0"/>
              <a:t>Donald Trump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99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E5B3D-B711-C440-9CF6-C2D2A4AD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i="1" u="sng" dirty="0">
                <a:solidFill>
                  <a:srgbClr val="FF0000"/>
                </a:solidFill>
              </a:rPr>
              <a:t>Le cours en ligne sur </a:t>
            </a:r>
            <a:r>
              <a:rPr lang="fr-FR" i="1" u="sng" dirty="0" err="1">
                <a:solidFill>
                  <a:srgbClr val="FF0000"/>
                </a:solidFill>
              </a:rPr>
              <a:t>Pearltrees</a:t>
            </a:r>
            <a:endParaRPr lang="fr-FR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003A6F-D9C7-414A-8097-10172D6FC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763"/>
            <a:ext cx="10515600" cy="50720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Vous pouvez dupliquer la collection du cours dans votre espace personnel, et ainsi en bénéficier directement. </a:t>
            </a:r>
          </a:p>
          <a:p>
            <a:pPr>
              <a:lnSpc>
                <a:spcPct val="120000"/>
              </a:lnSpc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Vous pouvez modifier, ajouter, supprimer les documents en fonction de votre liberté pédagogique, et du niveau de vos élèves </a:t>
            </a:r>
          </a:p>
          <a:p>
            <a:pPr>
              <a:lnSpc>
                <a:spcPct val="120000"/>
              </a:lnSpc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Les élèves peuvent procéder à des enregistrements audio pour le Grand Oral 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>
                <a:sym typeface="Wingdings" pitchFamily="2" charset="2"/>
              </a:rPr>
              <a:t>Pour cela cliquer sur la collection ou le fichier doit être déposé (c’est indiqué à chaque fois)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>
                <a:sym typeface="Wingdings" pitchFamily="2" charset="2"/>
              </a:rPr>
              <a:t>Cliquez sur le plus « ajouter »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>
                <a:sym typeface="Wingdings" pitchFamily="2" charset="2"/>
              </a:rPr>
              <a:t>Sélectionnez après cela la fonction microphone en bas à droite de la fenêtre qui s’est ouverte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>
                <a:sym typeface="Wingdings" pitchFamily="2" charset="2"/>
              </a:rPr>
              <a:t>L’enregistrement audio peut commencer et vous l’évaluez depuis votre ordinateur, tablette ou smartphone. </a:t>
            </a:r>
          </a:p>
          <a:p>
            <a:pPr marL="0" indent="0">
              <a:buNone/>
            </a:pPr>
            <a:endParaRPr lang="fr-FR" dirty="0">
              <a:sym typeface="Wingdings" pitchFamily="2" charset="2"/>
            </a:endParaRPr>
          </a:p>
          <a:p>
            <a:pPr marL="0" indent="0">
              <a:buNone/>
            </a:pPr>
            <a:endParaRPr lang="fr-FR" dirty="0">
              <a:sym typeface="Wingdings" pitchFamily="2" charset="2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11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427AAA-380E-8E47-9247-F898B0FD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i="1" u="sng" dirty="0">
                <a:solidFill>
                  <a:srgbClr val="FF0000"/>
                </a:solidFill>
              </a:rPr>
              <a:t>La démarche pédagogique</a:t>
            </a:r>
            <a:br>
              <a:rPr lang="fr-FR" i="1" u="sng" dirty="0">
                <a:solidFill>
                  <a:srgbClr val="FF0000"/>
                </a:solidFill>
              </a:rPr>
            </a:br>
            <a:br>
              <a:rPr lang="fr-FR" i="1" u="sng" dirty="0">
                <a:solidFill>
                  <a:srgbClr val="FF0000"/>
                </a:solidFill>
              </a:rPr>
            </a:br>
            <a:endParaRPr lang="fr-FR" i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DFD19-4E9E-7D42-9D06-CE29C6FA1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800101"/>
            <a:ext cx="11615737" cy="6057899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AutoNum type="arabicParenR"/>
            </a:pPr>
            <a:r>
              <a:rPr lang="fr-FR" dirty="0"/>
              <a:t>Les élèves étudient différents documents par le biais de questions guidées ou de synthèse de documents à réaliser. 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fr-FR" dirty="0"/>
              <a:t>Le travail est effectué en groupe en îlots. Le professeur circule pour aider les élèves dans leurs réponses. Les réponses sont ensuite proposées au groupe classe et confirmées/infirmées par le professeur. Le passage régulier dans les groupes doit permettre de valider au maximum les réponses en les orientant si besoin était. 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fr-FR" dirty="0"/>
              <a:t>Les groupes sont constitués avec des élèves de différents niveaux qui se partageront les lectures et mettrons en commun leurs réponses.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fr-FR" dirty="0"/>
              <a:t>Un tableau blanc peut servir de support à chaque groupe, il faut pour cela demander à en installer sur tous les murs de la classe. Le tableau sert alors à la mise en commun des différentes réponses, arguments du groupe, et à organiser le plan de la réponse écrite ou orale.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fr-FR" dirty="0"/>
              <a:t>Le travail de fichage est poursuivi de manière à préparer les écrits du baccalauréat en mutualisant les exemples et les différents travaux d’argumentation sur des points particuliers. </a:t>
            </a:r>
          </a:p>
          <a:p>
            <a:pPr marL="514350" indent="-514350">
              <a:lnSpc>
                <a:spcPct val="120000"/>
              </a:lnSpc>
              <a:buAutoNum type="arabicParenR"/>
            </a:pPr>
            <a:r>
              <a:rPr lang="fr-FR" dirty="0"/>
              <a:t>La préparation à la dissertation n’est pas abandonnée, celle-ci intervenant à la fin du chapitre pour valider la compréhension globale de l’OTC. De manière à gagner du temps, et à permettre aux élèves les moins au point d’avoir le temps de progresser, c’est un travail qui peut être réalisé à la maison. Le temps imparti est précisé pour l’élève de manière à lui proposer la cadre de l’épreuve type bac. </a:t>
            </a:r>
          </a:p>
        </p:txBody>
      </p:sp>
    </p:spTree>
    <p:extLst>
      <p:ext uri="{BB962C8B-B14F-4D97-AF65-F5344CB8AC3E}">
        <p14:creationId xmlns:p14="http://schemas.microsoft.com/office/powerpoint/2010/main" val="235623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16AF200-8C84-984C-8DDB-E4490D51C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b="1" dirty="0">
                <a:solidFill>
                  <a:srgbClr val="FF0000"/>
                </a:solidFill>
              </a:rPr>
              <a:t>Le cours en ligne est ici :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38D232-3B64-2346-B085-592A73D4F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200" dirty="0">
                <a:hlinkClick r:id="rId2"/>
              </a:rPr>
              <a:t>https://www.pearltrees.com/private/id32257557?access=179cd8255e2.1ec3615.9b23da712f3bbdc4c597effa0e9d265f</a:t>
            </a:r>
            <a:endParaRPr lang="fr-FR" sz="32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648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7EFE3-83B0-CD43-BEC3-D8241613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>
                <a:solidFill>
                  <a:srgbClr val="FF0000"/>
                </a:solidFill>
              </a:rPr>
              <a:t>Rappel </a:t>
            </a:r>
            <a:r>
              <a:rPr lang="fr-FR" dirty="0">
                <a:solidFill>
                  <a:srgbClr val="FF0000"/>
                </a:solidFill>
              </a:rPr>
              <a:t>: qu’est ce que l’objet de travail conclusif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2ACC26-CE98-5C41-99ED-6D72F8E00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vise à réinvestir les notions abordées dans le thème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vise à synthétiser les notions abordées en passant par le goulot d’un objet précis. 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doit permettre de valider l’appropriation des notions du thème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doit permettre de réinvestir les notions étudiées depuis les débuts de la spécialité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doit permettre une meilleure compréhension de la complexité du monde dans lequel nous vivons. 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porte sur des enjeux centraux du monde actuel (sociaux, politiques, économiques, culturels, diplomatiques et stratégiques) 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étude qui doit permettre de valider les capacités travaillées en classe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417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CCF47-F4E4-BF43-85B0-855C22AF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>
                <a:solidFill>
                  <a:srgbClr val="FF0000"/>
                </a:solidFill>
              </a:rPr>
              <a:t>Bibliographie non exhaustive  :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3386A6-4FFA-CA4B-A0A5-85206150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857250"/>
            <a:ext cx="11511966" cy="580072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fr-FR" dirty="0" err="1"/>
              <a:t>Bocco</a:t>
            </a:r>
            <a:r>
              <a:rPr lang="fr-FR" dirty="0"/>
              <a:t> Riccardo, </a:t>
            </a:r>
            <a:r>
              <a:rPr lang="fr-FR" dirty="0" err="1"/>
              <a:t>Mansouri</a:t>
            </a:r>
            <a:r>
              <a:rPr lang="fr-FR" dirty="0"/>
              <a:t> </a:t>
            </a:r>
            <a:r>
              <a:rPr lang="fr-FR" dirty="0" err="1"/>
              <a:t>Wassila</a:t>
            </a:r>
            <a:r>
              <a:rPr lang="fr-FR" dirty="0"/>
              <a:t>, « Aide internationale et processus de paix : le cas palestinien, 1994-2006 », </a:t>
            </a:r>
            <a:r>
              <a:rPr lang="fr-FR" i="1" dirty="0"/>
              <a:t>A contrario</a:t>
            </a:r>
            <a:r>
              <a:rPr lang="fr-FR" dirty="0"/>
              <a:t>, 2008/1 (Vol. 5), p. 6-22. URL : </a:t>
            </a:r>
            <a:r>
              <a:rPr lang="fr-FR" dirty="0">
                <a:hlinkClick r:id="rId2"/>
              </a:rPr>
              <a:t>https://www.cairn.info/revue-a-contrario-2008-1-page-6.htm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 err="1"/>
              <a:t>Bühlmann</a:t>
            </a:r>
            <a:r>
              <a:rPr lang="fr-FR" sz="2700" dirty="0"/>
              <a:t> Christian, « Le concept d'asymétrie : une plus-value pour comprendre les conflits modernes ? », </a:t>
            </a:r>
            <a:r>
              <a:rPr lang="fr-FR" sz="2700" i="1" dirty="0"/>
              <a:t>Stratégique</a:t>
            </a:r>
            <a:r>
              <a:rPr lang="fr-FR" sz="2700" dirty="0"/>
              <a:t>, 2012/2 (N° 100-101), p. 229-268. URL : </a:t>
            </a:r>
            <a:r>
              <a:rPr lang="fr-FR" sz="2700" dirty="0">
                <a:hlinkClick r:id="rId3"/>
              </a:rPr>
              <a:t>https://www.cairn.info/revue-strategique-2012-2-page-229.htm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 err="1"/>
              <a:t>Cloarec</a:t>
            </a:r>
            <a:r>
              <a:rPr lang="fr-FR" sz="2700" dirty="0"/>
              <a:t> Vincent, Laurens Henry, « Le Moyen Orient au XXe siècle », A. Colin, 2005, 255 p.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 err="1"/>
              <a:t>Coutau-Bégarie</a:t>
            </a:r>
            <a:r>
              <a:rPr lang="fr-FR" sz="2700" dirty="0"/>
              <a:t> Hervé, « Guerres irrégulières : de quoi parle-t-on ? », </a:t>
            </a:r>
            <a:r>
              <a:rPr lang="fr-FR" sz="2700" i="1" dirty="0"/>
              <a:t>Stratégique</a:t>
            </a:r>
            <a:r>
              <a:rPr lang="fr-FR" sz="2700" dirty="0"/>
              <a:t>, 2009/1 (N° 93-94-95-96), p. 13-30. URL : </a:t>
            </a:r>
            <a:r>
              <a:rPr lang="fr-FR" sz="2700" dirty="0">
                <a:hlinkClick r:id="rId4"/>
              </a:rPr>
              <a:t>https://www.cairn.info/revue-strategique-2009-1-page-13.htm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/>
              <a:t> </a:t>
            </a:r>
            <a:r>
              <a:rPr lang="fr-FR" dirty="0"/>
              <a:t>De </a:t>
            </a:r>
            <a:r>
              <a:rPr lang="fr-FR" dirty="0" err="1"/>
              <a:t>Crousaz</a:t>
            </a:r>
            <a:r>
              <a:rPr lang="fr-FR" dirty="0"/>
              <a:t> Pascal, « Israël : la doctrine du « combat disséminé ». Vers une sur-violence sans rationalité militaire ? », </a:t>
            </a:r>
            <a:r>
              <a:rPr lang="fr-FR" i="1" dirty="0"/>
              <a:t>A contrario</a:t>
            </a:r>
            <a:r>
              <a:rPr lang="fr-FR" dirty="0"/>
              <a:t>, 2008/1 (Vol. 5), p. 76-101. URL : </a:t>
            </a:r>
            <a:r>
              <a:rPr lang="fr-FR" dirty="0">
                <a:hlinkClick r:id="rId5"/>
              </a:rPr>
              <a:t>https://www.cairn.info/revue-a-contrario-2008-1-page-76.htm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 err="1"/>
              <a:t>Dieckhoff</a:t>
            </a:r>
            <a:r>
              <a:rPr lang="fr-FR" dirty="0"/>
              <a:t> Alain, « La mobilisation du religieux dans le conflit israélo-arabe », </a:t>
            </a:r>
            <a:r>
              <a:rPr lang="fr-FR" i="1" dirty="0"/>
              <a:t>Les Champs de Mars</a:t>
            </a:r>
            <a:r>
              <a:rPr lang="fr-FR" dirty="0"/>
              <a:t>, 2015/1 (N° 26), p. 59-67. URL : </a:t>
            </a:r>
            <a:r>
              <a:rPr lang="fr-FR" dirty="0">
                <a:hlinkClick r:id="rId6"/>
              </a:rPr>
              <a:t>https://www.cairn.info/revue-les-champs-de-mars-irsem-2015-1-page-59.htm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/>
              <a:t>Droz-Vincent Philippe, </a:t>
            </a:r>
            <a:r>
              <a:rPr lang="fr-FR" sz="2700" i="1" dirty="0"/>
              <a:t>Vertiges de la puissance. Le « moment américain » au Moyen-Orient. </a:t>
            </a:r>
            <a:r>
              <a:rPr lang="fr-FR" sz="2700" dirty="0"/>
              <a:t>La Découverte, « TAP/Relations internationales », 2007, 372 pages.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/>
              <a:t>Fath Sébastien, « Le poids géopolitique des évangéliques américains : le cas d'Israël », </a:t>
            </a:r>
            <a:r>
              <a:rPr lang="fr-FR" sz="2700" i="1" dirty="0"/>
              <a:t>Hérodote</a:t>
            </a:r>
            <a:r>
              <a:rPr lang="fr-FR" sz="2700" dirty="0"/>
              <a:t>, 2005/4 (n</a:t>
            </a:r>
            <a:r>
              <a:rPr lang="fr-FR" sz="2700" baseline="30000" dirty="0"/>
              <a:t>o</a:t>
            </a:r>
            <a:r>
              <a:rPr lang="fr-FR" sz="2700" dirty="0"/>
              <a:t> 119), p. 25-40. URL : </a:t>
            </a:r>
            <a:r>
              <a:rPr lang="fr-FR" sz="2700" dirty="0">
                <a:hlinkClick r:id="rId7"/>
              </a:rPr>
              <a:t>https://www.cairn.info/revue-herodote-2005-4-page-25.htm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2700" dirty="0"/>
              <a:t>Fath Sébastien, « L’Antéchrist chez les évangéliques et fondamentalistes américains de 1970 à nos jours », </a:t>
            </a:r>
            <a:r>
              <a:rPr lang="fr-FR" sz="2700" i="1" dirty="0"/>
              <a:t>Revue française d’études américaines</a:t>
            </a:r>
            <a:r>
              <a:rPr lang="fr-FR" sz="2700" dirty="0"/>
              <a:t>, 2014/2 (n° 139), p. 77-97. URL : </a:t>
            </a:r>
            <a:r>
              <a:rPr lang="fr-FR" sz="2700" dirty="0">
                <a:hlinkClick r:id="rId8"/>
              </a:rPr>
              <a:t>https://www.cairn.info/revue-francaise-d-etudes-americaines-2014-2-page-77.htm</a:t>
            </a:r>
            <a:endParaRPr lang="fr-FR" sz="27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/>
              <a:t>Fisher Ronald J, « Coordination entre les diplomaties de type 1 (officielle) et de type 2 (parallèle) dans des cas réussis de pré-négociation », </a:t>
            </a:r>
            <a:r>
              <a:rPr lang="fr-FR" i="1" dirty="0"/>
              <a:t>Négociations</a:t>
            </a:r>
            <a:r>
              <a:rPr lang="fr-FR" dirty="0"/>
              <a:t>, 2006/1 (n</a:t>
            </a:r>
            <a:r>
              <a:rPr lang="fr-FR" baseline="30000" dirty="0"/>
              <a:t>o</a:t>
            </a:r>
            <a:r>
              <a:rPr lang="fr-FR" dirty="0"/>
              <a:t> 5), p. 5-33. URL : </a:t>
            </a:r>
            <a:r>
              <a:rPr lang="fr-FR" dirty="0">
                <a:hlinkClick r:id="rId9"/>
              </a:rPr>
              <a:t>https://www.cairn.info/revue-negociations-2006-1-page-5.htm</a:t>
            </a:r>
            <a:endParaRPr lang="fr-FR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dirty="0" err="1"/>
              <a:t>Greilsammer</a:t>
            </a:r>
            <a:r>
              <a:rPr lang="fr-FR" dirty="0"/>
              <a:t> Ilan, « Israël : le rôle du facteur religieux juif dans le conflit israélo-arabe », </a:t>
            </a:r>
            <a:r>
              <a:rPr lang="fr-FR" i="1" dirty="0"/>
              <a:t>Les Champs de Mars</a:t>
            </a:r>
            <a:r>
              <a:rPr lang="fr-FR" dirty="0"/>
              <a:t>, 2015/1 (N° 26), p. 97-107. URL : </a:t>
            </a:r>
            <a:r>
              <a:rPr lang="fr-FR" dirty="0">
                <a:hlinkClick r:id="rId10"/>
              </a:rPr>
              <a:t>https://www.cairn.info/revue-les-champs-de-mars-irsem-2015-1-page-97.htm</a:t>
            </a:r>
            <a:endParaRPr lang="fr-FR" dirty="0"/>
          </a:p>
          <a:p>
            <a:pPr>
              <a:lnSpc>
                <a:spcPct val="120000"/>
              </a:lnSpc>
              <a:buFontTx/>
              <a:buChar char="-"/>
            </a:pPr>
            <a:endParaRPr lang="fr-FR" sz="27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08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CCF47-F4E4-BF43-85B0-855C22AF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>
                <a:solidFill>
                  <a:srgbClr val="FF0000"/>
                </a:solidFill>
              </a:rPr>
              <a:t>Bibliographie :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3386A6-4FFA-CA4B-A0A5-85206150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728663"/>
            <a:ext cx="11511966" cy="6129337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Herisson</a:t>
            </a:r>
            <a:r>
              <a:rPr lang="fr-FR" sz="4600" dirty="0"/>
              <a:t> Audrey, « Clausewitz versus Foucault : regards croisés sur la guerre », Cahiers de philosophie de l’</a:t>
            </a:r>
            <a:r>
              <a:rPr lang="fr-FR" sz="4600" dirty="0" err="1"/>
              <a:t>Universite</a:t>
            </a:r>
            <a:r>
              <a:rPr lang="fr-FR" sz="4600" dirty="0"/>
              <a:t>́ de Caen, Presses universitaires de Caen, 2018, Heidegger et la phénoménologie de l’art, pp.143-162. URL : </a:t>
            </a:r>
            <a:r>
              <a:rPr lang="fr-FR" sz="4600" dirty="0">
                <a:hlinkClick r:id="rId2"/>
              </a:rPr>
              <a:t>https://hal.archives-ouvertes.fr/hal-01936583/document</a:t>
            </a:r>
            <a:r>
              <a:rPr lang="fr-FR" sz="4600" dirty="0"/>
              <a:t>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Heuser</a:t>
            </a:r>
            <a:r>
              <a:rPr lang="fr-FR" sz="4600" dirty="0"/>
              <a:t> Beatrice, « La paix comme but de guerre : une lente redécouverte », </a:t>
            </a:r>
            <a:r>
              <a:rPr lang="fr-FR" sz="4600" i="1" dirty="0"/>
              <a:t>Politique étrangère</a:t>
            </a:r>
            <a:r>
              <a:rPr lang="fr-FR" sz="4600" dirty="0"/>
              <a:t>, 2014/2 (Eté), p. 151-163. URL : </a:t>
            </a:r>
            <a:r>
              <a:rPr lang="fr-FR" sz="4600" dirty="0">
                <a:hlinkClick r:id="rId3"/>
              </a:rPr>
              <a:t>https://www.cairn.info/revue-politique-etrangere-2014-2-page-151.htm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Josseran</a:t>
            </a:r>
            <a:r>
              <a:rPr lang="fr-FR" sz="4600" dirty="0"/>
              <a:t> Tancrède, Louis Florian, Pichon Frédéric, « 6. Sous le signe de Mars. Une zone de conflits », dans : , </a:t>
            </a:r>
            <a:r>
              <a:rPr lang="fr-FR" sz="4600" i="1" dirty="0"/>
              <a:t>Géopolitique du Moyen-Orient et de l'Afrique du Nord. Du Maroc à l'Iran</a:t>
            </a:r>
            <a:r>
              <a:rPr lang="fr-FR" sz="4600" dirty="0"/>
              <a:t>, sous la direction de </a:t>
            </a:r>
            <a:r>
              <a:rPr lang="fr-FR" sz="4600" dirty="0" err="1"/>
              <a:t>Josseran</a:t>
            </a:r>
            <a:r>
              <a:rPr lang="fr-FR" sz="4600" dirty="0"/>
              <a:t> Tancrède, Louis Florian, Pichon Frédéric. PUF, « Major », 2012, p. 125-148. URL : </a:t>
            </a:r>
            <a:r>
              <a:rPr lang="fr-FR" sz="4600" dirty="0">
                <a:hlinkClick r:id="rId4"/>
              </a:rPr>
              <a:t>https://www.cairn.info/geopolitique-du-moyen-Orient-et-de-l-afrique--9782130606383-page-125.htm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Klen</a:t>
            </a:r>
            <a:r>
              <a:rPr lang="fr-FR" sz="4600" dirty="0"/>
              <a:t> Michel, « L'échiquier irakien », </a:t>
            </a:r>
            <a:r>
              <a:rPr lang="fr-FR" sz="4600" i="1" dirty="0"/>
              <a:t>Études</a:t>
            </a:r>
            <a:r>
              <a:rPr lang="fr-FR" sz="4600" dirty="0"/>
              <a:t>, 2003/7 (Tome 399), p. 17-26. URL : </a:t>
            </a:r>
            <a:r>
              <a:rPr lang="fr-FR" sz="4600" dirty="0">
                <a:hlinkClick r:id="rId5"/>
              </a:rPr>
              <a:t>https://www.cairn.info/revue-etudes-2003-7-page-17.htm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/>
              <a:t>Lacoste Yves, « Chapitre 20. Israël-Palestine : un conflit d’une exceptionnelle complexité », dans : Béatrice </a:t>
            </a:r>
            <a:r>
              <a:rPr lang="fr-FR" sz="4600" dirty="0" err="1"/>
              <a:t>Giblin</a:t>
            </a:r>
            <a:r>
              <a:rPr lang="fr-FR" sz="4600" dirty="0"/>
              <a:t> éd., </a:t>
            </a:r>
            <a:r>
              <a:rPr lang="fr-FR" sz="4600" i="1" dirty="0"/>
              <a:t>Les conflits dans le monde. Approche géopolitique. </a:t>
            </a:r>
            <a:r>
              <a:rPr lang="fr-FR" sz="4600" dirty="0"/>
              <a:t>Paris, Armand Colin, « U », 2016, p. 291-325. URL : </a:t>
            </a:r>
            <a:r>
              <a:rPr lang="fr-FR" sz="4600" dirty="0">
                <a:hlinkClick r:id="rId6"/>
              </a:rPr>
              <a:t>https://www.cairn.info/les-conflits-dans-le-monde--9782200611613-page-291.htm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/>
              <a:t>Le </a:t>
            </a:r>
            <a:r>
              <a:rPr lang="fr-FR" sz="4600" dirty="0" err="1"/>
              <a:t>Pautremat</a:t>
            </a:r>
            <a:r>
              <a:rPr lang="fr-FR" sz="4600" dirty="0"/>
              <a:t> Pascal, « Les pays du Golfe arabo-persique depuis 2011 : persistance d’une géopolitique conflictuelle », </a:t>
            </a:r>
            <a:r>
              <a:rPr lang="fr-FR" sz="4600" i="1" dirty="0" err="1"/>
              <a:t>Diploweb.com</a:t>
            </a:r>
            <a:r>
              <a:rPr lang="fr-FR" sz="4600" dirty="0"/>
              <a:t>, le 11 novembre 2017. URL : </a:t>
            </a:r>
            <a:r>
              <a:rPr lang="fr-FR" sz="4600" dirty="0">
                <a:hlinkClick r:id="rId7"/>
              </a:rPr>
              <a:t>https://www.diploweb.com/Les-pays-du-Golfe-arabo-persique-depuis-2011-persistance-d-une-geopolitique-conflictuelle.html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Ould</a:t>
            </a:r>
            <a:r>
              <a:rPr lang="fr-FR" sz="4600" dirty="0"/>
              <a:t> </a:t>
            </a:r>
            <a:r>
              <a:rPr lang="fr-FR" sz="4600" dirty="0" err="1"/>
              <a:t>Mohamedou</a:t>
            </a:r>
            <a:r>
              <a:rPr lang="fr-FR" sz="4600" dirty="0"/>
              <a:t> Mohammed-Mahmoud, « Al-Qaida : une guerre non linéaire », </a:t>
            </a:r>
            <a:r>
              <a:rPr lang="fr-FR" sz="4600" i="1" dirty="0"/>
              <a:t>A contrario</a:t>
            </a:r>
            <a:r>
              <a:rPr lang="fr-FR" sz="4600" dirty="0"/>
              <a:t>, 2005/2 (Vol. 3), p. 130-170. URL : </a:t>
            </a:r>
            <a:r>
              <a:rPr lang="fr-FR" sz="4600" dirty="0">
                <a:hlinkClick r:id="rId8"/>
              </a:rPr>
              <a:t>https://www.cairn.info/revue-a-contrario-2005-2-page-130.htm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Petiteville</a:t>
            </a:r>
            <a:r>
              <a:rPr lang="fr-FR" sz="4600" dirty="0"/>
              <a:t> Franck, </a:t>
            </a:r>
            <a:r>
              <a:rPr lang="fr-FR" sz="4600" dirty="0" err="1"/>
              <a:t>Placidi-Frot</a:t>
            </a:r>
            <a:r>
              <a:rPr lang="fr-FR" sz="4600" dirty="0"/>
              <a:t> Delphine, </a:t>
            </a:r>
            <a:r>
              <a:rPr lang="fr-FR" sz="4600" i="1" dirty="0"/>
              <a:t>Négociations internationales. </a:t>
            </a:r>
            <a:r>
              <a:rPr lang="fr-FR" sz="4600" dirty="0"/>
              <a:t>Presses de Sciences Po, « Relations internationales », 2013, 430 pages. ISBN : 9782724612813. URL : </a:t>
            </a:r>
            <a:r>
              <a:rPr lang="fr-FR" sz="4600" dirty="0">
                <a:hlinkClick r:id="rId9"/>
              </a:rPr>
              <a:t>https://www.cairn.info/negociations-internationales--9782724612813.htm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r>
              <a:rPr lang="fr-FR" sz="4600" dirty="0" err="1"/>
              <a:t>Ravenel</a:t>
            </a:r>
            <a:r>
              <a:rPr lang="fr-FR" sz="4600" dirty="0"/>
              <a:t> Bernard, « La parabole de l'OLP », </a:t>
            </a:r>
            <a:r>
              <a:rPr lang="fr-FR" sz="4600" i="1" dirty="0"/>
              <a:t>Confluences Méditerranée</a:t>
            </a:r>
            <a:r>
              <a:rPr lang="fr-FR" sz="4600" dirty="0"/>
              <a:t>, 2007/3 (N°62), p. 125-143. URL : </a:t>
            </a:r>
            <a:r>
              <a:rPr lang="fr-FR" sz="4600" dirty="0">
                <a:hlinkClick r:id="rId10"/>
              </a:rPr>
              <a:t>https://www.cairn.info/revue-confluences-mediterranee-2007-3-page-125.htm</a:t>
            </a:r>
            <a:endParaRPr lang="fr-FR" sz="4600" dirty="0"/>
          </a:p>
          <a:p>
            <a:pPr>
              <a:lnSpc>
                <a:spcPct val="120000"/>
              </a:lnSpc>
              <a:buFontTx/>
              <a:buChar char="-"/>
            </a:pPr>
            <a:endParaRPr lang="fr-FR" dirty="0"/>
          </a:p>
          <a:p>
            <a:pPr>
              <a:lnSpc>
                <a:spcPct val="120000"/>
              </a:lnSpc>
              <a:buFontTx/>
              <a:buChar char="-"/>
            </a:pPr>
            <a:endParaRPr lang="fr-FR" dirty="0"/>
          </a:p>
          <a:p>
            <a:pPr>
              <a:lnSpc>
                <a:spcPct val="120000"/>
              </a:lnSpc>
              <a:buFontTx/>
              <a:buChar char="-"/>
            </a:pPr>
            <a:endParaRPr lang="fr-FR" sz="2700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sz="20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89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F165-03BC-F048-8E66-025C0216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Sitographie</a:t>
            </a:r>
            <a:r>
              <a:rPr lang="fr-FR" dirty="0"/>
              <a:t> et vidéographie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5276E1-E8B2-2840-A73E-54129B509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Le blog de Bénédicte TRATNJEK sur la ville en guerre, et les notions d’</a:t>
            </a:r>
            <a:r>
              <a:rPr lang="fr-FR" dirty="0" err="1"/>
              <a:t>urbicide</a:t>
            </a:r>
            <a:r>
              <a:rPr lang="fr-FR" dirty="0"/>
              <a:t> et de </a:t>
            </a:r>
            <a:r>
              <a:rPr lang="fr-FR" dirty="0" err="1"/>
              <a:t>spatiocide</a:t>
            </a:r>
            <a:r>
              <a:rPr lang="fr-FR" dirty="0"/>
              <a:t> : </a:t>
            </a:r>
            <a:r>
              <a:rPr lang="fr-FR" dirty="0">
                <a:hlinkClick r:id="rId2"/>
              </a:rPr>
              <a:t>http://geographie-ville-en-guerre.blogspot.com/2008/10/la-notion-durbicide-dimensions.html</a:t>
            </a:r>
            <a:endParaRPr lang="fr-FR" dirty="0"/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Dominique AVON, « Le Proche et le Moyen Orient : un foyer de conflits depuis la Première Guerre Mondiale », conférence pour l’APHG disponible en ligne sur </a:t>
            </a:r>
            <a:r>
              <a:rPr lang="fr-FR" dirty="0" err="1"/>
              <a:t>Youtube</a:t>
            </a:r>
            <a:r>
              <a:rPr lang="fr-FR" dirty="0"/>
              <a:t> : </a:t>
            </a:r>
            <a:r>
              <a:rPr lang="fr-FR" dirty="0">
                <a:hlinkClick r:id="rId3"/>
              </a:rPr>
              <a:t>https://www.youtube.com/watch?v=0ZRItEZm9Us</a:t>
            </a:r>
            <a:endParaRPr lang="fr-FR" dirty="0"/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Philippe DROZ-VINCENT (politologue) en conférence à l’IREMMO : « Les puissances occidentales et le Moyen-Orient (USA-UE) », disponible sur </a:t>
            </a:r>
            <a:r>
              <a:rPr lang="fr-FR" dirty="0" err="1"/>
              <a:t>Youtube</a:t>
            </a:r>
            <a:r>
              <a:rPr lang="fr-FR" dirty="0"/>
              <a:t> : </a:t>
            </a:r>
            <a:r>
              <a:rPr lang="fr-FR" dirty="0">
                <a:hlinkClick r:id="rId4"/>
              </a:rPr>
              <a:t>https://www.youtube.com/watch?v=mWLBkZgyWbk</a:t>
            </a: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49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386FB-7841-3D44-AB96-2878C3403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8" y="1214437"/>
            <a:ext cx="4567676" cy="160536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Rappel du B.O. 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9E8FF5-DFC5-7045-894B-B62D97271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25" y="2993627"/>
            <a:ext cx="4438650" cy="3533775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DE8F72B-86C3-F84C-8CA0-9D38000BA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7712" y="0"/>
            <a:ext cx="7487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2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8FD51-8505-C146-8FCB-B247EF294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La démarche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F090B0-E66F-4E42-A499-912F7114A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entrée par les acteurs et les représentations de ces derniers,  plaçant </a:t>
            </a:r>
            <a:r>
              <a:rPr lang="fr-FR" i="1" dirty="0">
                <a:sym typeface="Wingdings" pitchFamily="2" charset="2"/>
              </a:rPr>
              <a:t>de facto </a:t>
            </a:r>
            <a:r>
              <a:rPr lang="fr-FR" dirty="0">
                <a:sym typeface="Wingdings" pitchFamily="2" charset="2"/>
              </a:rPr>
              <a:t>cet objet dans une perspective géopolitique. 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Une perspective historique nécessaire mais qui ne devrait pas être redondante avec le programme de terminale tronc commun.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 Une perspective géographique qui permet la mise en œuvre des renouvellements de la discipline autour de la notion d’</a:t>
            </a:r>
            <a:r>
              <a:rPr lang="fr-FR" dirty="0" err="1">
                <a:sym typeface="Wingdings" pitchFamily="2" charset="2"/>
              </a:rPr>
              <a:t>urbicide</a:t>
            </a:r>
            <a:r>
              <a:rPr lang="fr-FR" dirty="0">
                <a:sym typeface="Wingdings" pitchFamily="2" charset="2"/>
              </a:rPr>
              <a:t> notamment développée par Bénédicte </a:t>
            </a:r>
            <a:r>
              <a:rPr lang="fr-FR" dirty="0" err="1">
                <a:sym typeface="Wingdings" pitchFamily="2" charset="2"/>
              </a:rPr>
              <a:t>Tratjnek</a:t>
            </a:r>
            <a:r>
              <a:rPr lang="fr-FR" dirty="0">
                <a:sym typeface="Wingdings" pitchFamily="2" charset="2"/>
              </a:rPr>
              <a:t>. </a:t>
            </a:r>
          </a:p>
          <a:p>
            <a:pPr>
              <a:buFont typeface="Wingdings" pitchFamily="2" charset="2"/>
              <a:buChar char="à"/>
            </a:pPr>
            <a:r>
              <a:rPr lang="fr-FR" dirty="0">
                <a:sym typeface="Wingdings" pitchFamily="2" charset="2"/>
              </a:rPr>
              <a:t> Une perspective en sciences politiques pour comprendre le jeu des acteurs étatiques et non-étatiques internationaux dans le monde actuel.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385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D61A98-B286-C245-BAA1-9CAF0A8EC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 projet de mise en œuvre avec </a:t>
            </a:r>
            <a:r>
              <a:rPr lang="fr-FR" dirty="0" err="1">
                <a:solidFill>
                  <a:srgbClr val="FF0000"/>
                </a:solidFill>
              </a:rPr>
              <a:t>Pearltrees</a:t>
            </a:r>
            <a:r>
              <a:rPr lang="fr-FR" dirty="0">
                <a:solidFill>
                  <a:srgbClr val="FF0000"/>
                </a:solidFill>
              </a:rPr>
              <a:t>.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2058A0-4E9E-5C47-B449-F485F24FB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012"/>
            <a:ext cx="10515600" cy="54578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Réaliser son propre manuel avec </a:t>
            </a:r>
            <a:r>
              <a:rPr lang="fr-FR" dirty="0" err="1"/>
              <a:t>Pearltrees</a:t>
            </a:r>
            <a:r>
              <a:rPr lang="fr-FR" dirty="0"/>
              <a:t> en utilisant des ressources internet en accès libre modifiables à volonté et en fonction du niveau des élèves.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Mettre en œuvre une pédagogie différenciée avec des lectures de différents niveaux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Développer le travail collaboratif numérique des élèves et de l’enseignant, mutualiser les travaux.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L’accent est mis sur l’évaluation formative à l’écrit et à l’oral.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Utiliser la fonction « enregistrement audio » de </a:t>
            </a:r>
            <a:r>
              <a:rPr lang="fr-FR" dirty="0" err="1"/>
              <a:t>Pearltrees</a:t>
            </a:r>
            <a:r>
              <a:rPr lang="fr-FR" dirty="0"/>
              <a:t>, avec son PC, sa tablette ou son smartphone, pour s’entraîner à l’exposé préliminaire du Grand Oral.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/>
              <a:t>Offrir un cours clé en main mais qui reste adaptable et modulable à volonté</a:t>
            </a:r>
          </a:p>
        </p:txBody>
      </p:sp>
    </p:spTree>
    <p:extLst>
      <p:ext uri="{BB962C8B-B14F-4D97-AF65-F5344CB8AC3E}">
        <p14:creationId xmlns:p14="http://schemas.microsoft.com/office/powerpoint/2010/main" val="176708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737167-3F19-594D-B9E9-94A83DB00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enjeux civiques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B9A1EC-D705-5748-9D6E-71650F2FB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/>
              <a:t>Décoloniser le regard sur une région soumise à une pression médiatique intense en prenant en considération les acteurs locaux et leurs implications internationales</a:t>
            </a:r>
          </a:p>
          <a:p>
            <a:pPr>
              <a:buFontTx/>
              <a:buChar char="-"/>
            </a:pPr>
            <a:r>
              <a:rPr lang="fr-FR" dirty="0"/>
              <a:t>Analyser les différentes représentations des acteurs pour mieux comprendre le jeu des acteurs dans les conflits armés et dans leurs résolutions. </a:t>
            </a:r>
          </a:p>
          <a:p>
            <a:pPr>
              <a:buFontTx/>
              <a:buChar char="-"/>
            </a:pPr>
            <a:r>
              <a:rPr lang="fr-FR" dirty="0"/>
              <a:t>A l’aide des deux enjeux précédents réussir à aborder un conflit qui déchaîne les passions en faisant preuve de nuance, et en amenant un regard critique. Favoriser la distanciation émotionnelle de l’élève vis-à-vis de son objet d’étude. 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439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791FB7-415A-234C-9D07-B3F96A11F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enjeux scientifiques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8E8098-CADF-C74C-A1CB-7235B059C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/>
              <a:t>Renouvellement des études sur la paix avec la prise en compte des sciences de gestion par les sciences politiques et la discipline historique. (cf. </a:t>
            </a:r>
            <a:r>
              <a:rPr lang="fr-FR" dirty="0" err="1"/>
              <a:t>Petiteville</a:t>
            </a:r>
            <a:r>
              <a:rPr lang="fr-FR" dirty="0"/>
              <a:t> Franck, </a:t>
            </a:r>
            <a:r>
              <a:rPr lang="fr-FR" dirty="0" err="1"/>
              <a:t>Placidi-Frot</a:t>
            </a:r>
            <a:r>
              <a:rPr lang="fr-FR" dirty="0"/>
              <a:t> Delphine, </a:t>
            </a:r>
            <a:r>
              <a:rPr lang="fr-FR" i="1" dirty="0"/>
              <a:t>Négociations internationales, </a:t>
            </a:r>
            <a:r>
              <a:rPr lang="fr-FR" dirty="0"/>
              <a:t>Presses de Sciences Po, 2013, la revue « Négociations »)</a:t>
            </a:r>
          </a:p>
          <a:p>
            <a:pPr>
              <a:buFontTx/>
              <a:buChar char="-"/>
            </a:pPr>
            <a:r>
              <a:rPr lang="fr-FR" dirty="0"/>
              <a:t>Prendre en compte la notion de diplomatie parallèle et l’ensemble des acteurs internationaux dans la construction de la paix</a:t>
            </a:r>
          </a:p>
          <a:p>
            <a:pPr>
              <a:buFontTx/>
              <a:buChar char="-"/>
            </a:pPr>
            <a:r>
              <a:rPr lang="fr-FR" dirty="0"/>
              <a:t>Penser l’objet « guerre » à l’aune des renouvellements scientifiques actuels (guerre asymétrique, terrorisme..)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344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FAD82-A8C6-F74A-A925-CA4FAB77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Les enjeux pédagogiques et didactiques</a:t>
            </a:r>
            <a:br>
              <a:rPr lang="fr-FR" dirty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7183C1-4232-7943-9712-D90172ADB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314450"/>
            <a:ext cx="10868025" cy="55435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Didactique </a:t>
            </a:r>
            <a:r>
              <a:rPr lang="fr-FR" dirty="0">
                <a:sym typeface="Wingdings" pitchFamily="2" charset="2"/>
              </a:rPr>
              <a:t>: faire comprendre en 6 heures des situations conflictuelles complexes.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Didactique</a:t>
            </a:r>
            <a:r>
              <a:rPr lang="fr-FR" dirty="0">
                <a:sym typeface="Wingdings" pitchFamily="2" charset="2"/>
              </a:rPr>
              <a:t> : développer l’étude critique de documents par une fréquentation régulière.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Didactique </a:t>
            </a:r>
            <a:r>
              <a:rPr lang="fr-FR" dirty="0">
                <a:sym typeface="Wingdings" pitchFamily="2" charset="2"/>
              </a:rPr>
              <a:t>: Développer la capacité à rédiger un texte argumentatif.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Didactique </a:t>
            </a:r>
            <a:r>
              <a:rPr lang="fr-FR" dirty="0">
                <a:sym typeface="Wingdings" pitchFamily="2" charset="2"/>
              </a:rPr>
              <a:t>: préparer à la première partie du Grand Oral en produisant des capsules audio de 5 minutes.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Pédagogique</a:t>
            </a:r>
            <a:r>
              <a:rPr lang="fr-FR" dirty="0">
                <a:sym typeface="Wingdings" pitchFamily="2" charset="2"/>
              </a:rPr>
              <a:t> : développer le travail en groupe en vue des études supérieures.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Pédagogique </a:t>
            </a:r>
            <a:r>
              <a:rPr lang="fr-FR" dirty="0">
                <a:sym typeface="Wingdings" pitchFamily="2" charset="2"/>
              </a:rPr>
              <a:t>: mettre en œuvre une pédagogie différenciée avec des lectures de différents niveaux.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Pédagogique </a:t>
            </a:r>
            <a:r>
              <a:rPr lang="fr-FR" dirty="0">
                <a:sym typeface="Wingdings" pitchFamily="2" charset="2"/>
              </a:rPr>
              <a:t>: Possibilité de développer le travail avec une </a:t>
            </a: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pédagogie du tableau </a:t>
            </a:r>
            <a:r>
              <a:rPr lang="fr-FR" dirty="0">
                <a:sym typeface="Wingdings" pitchFamily="2" charset="2"/>
              </a:rPr>
              <a:t>(chaque groupe dispose d’un tableau blanc pour mettre en œuvre sa réflexion de manière collective).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Pédagogique :  </a:t>
            </a:r>
            <a:r>
              <a:rPr lang="fr-FR" dirty="0">
                <a:sym typeface="Wingdings" pitchFamily="2" charset="2"/>
              </a:rPr>
              <a:t>poursuivre la mutualisation des exemples par le fichage collectif.</a:t>
            </a:r>
          </a:p>
        </p:txBody>
      </p:sp>
    </p:spTree>
    <p:extLst>
      <p:ext uri="{BB962C8B-B14F-4D97-AF65-F5344CB8AC3E}">
        <p14:creationId xmlns:p14="http://schemas.microsoft.com/office/powerpoint/2010/main" val="83294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E16E8-2F49-054C-8886-D53DCC01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/>
          <a:lstStyle/>
          <a:p>
            <a:r>
              <a:rPr lang="fr-FR" i="1" u="sng" dirty="0"/>
              <a:t>Des prérequis pour aborder cet objet conclusif 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05A6C9-E8B3-9344-ABC7-36A6D495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56292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1 ) </a:t>
            </a:r>
            <a:r>
              <a:rPr lang="fr-FR" u="sng" dirty="0">
                <a:solidFill>
                  <a:srgbClr val="FF0000"/>
                </a:solidFill>
              </a:rPr>
              <a:t>les prérequis notionnels :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Acteurs </a:t>
            </a:r>
            <a:r>
              <a:rPr lang="fr-FR" dirty="0"/>
              <a:t>(thème 2 du programme de première spécialité, thème 1 du programme de terminale HGGSP)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Guerre</a:t>
            </a:r>
            <a:r>
              <a:rPr lang="fr-FR" dirty="0"/>
              <a:t> : introduction de ce thème 2 de l’année : </a:t>
            </a:r>
            <a:r>
              <a:rPr lang="fr-FR" dirty="0" err="1"/>
              <a:t>bellum</a:t>
            </a:r>
            <a:r>
              <a:rPr lang="fr-FR" dirty="0"/>
              <a:t>, </a:t>
            </a:r>
            <a:r>
              <a:rPr lang="fr-FR" dirty="0" err="1"/>
              <a:t>polemos</a:t>
            </a:r>
            <a:r>
              <a:rPr lang="fr-FR" dirty="0"/>
              <a:t>, </a:t>
            </a:r>
            <a:r>
              <a:rPr lang="fr-FR" dirty="0" err="1"/>
              <a:t>stasis</a:t>
            </a:r>
            <a:r>
              <a:rPr lang="fr-FR" dirty="0"/>
              <a:t> (cf. éditorial sur le cours </a:t>
            </a:r>
            <a:r>
              <a:rPr lang="fr-FR" dirty="0" err="1"/>
              <a:t>Pearltrees</a:t>
            </a:r>
            <a:r>
              <a:rPr lang="fr-FR" dirty="0"/>
              <a:t>), guerre régulière, irrégulière, asymétrique. 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Paix</a:t>
            </a:r>
            <a:r>
              <a:rPr lang="fr-FR" dirty="0"/>
              <a:t> : introduction de ce thème 2 de l’année.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Sécurité collective </a:t>
            </a:r>
            <a:r>
              <a:rPr lang="fr-FR" dirty="0"/>
              <a:t>: axe 2, jalon 2 de ce thème, Thème 4 première tronc commun, thème 2 terminale tronc commun.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Puissance</a:t>
            </a:r>
            <a:r>
              <a:rPr lang="fr-FR" dirty="0"/>
              <a:t> (étudiée avec le thème 2 en première spécialité : hard power, soft power, smart power, influence, conflits, rivalités)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Frontière</a:t>
            </a:r>
            <a:r>
              <a:rPr lang="fr-FR" dirty="0"/>
              <a:t> (étudiées avec le thème 3 en première spécialité) 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106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13064</TotalTime>
  <Words>3154</Words>
  <Application>Microsoft Macintosh PowerPoint</Application>
  <PresentationFormat>Grand écran</PresentationFormat>
  <Paragraphs>174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Thème Office</vt:lpstr>
      <vt:lpstr>Réaliser son cours avec Pearltrees : créer son propre manuel et interagir avec les élèves (2/2)  Le Moyen-Orient : conflits régionaux et tentatives de paix impliquant des acteurs internationaux  (étatiques et non étatiques)</vt:lpstr>
      <vt:lpstr>Rappel : qu’est ce que l’objet de travail conclusif ?</vt:lpstr>
      <vt:lpstr>Rappel du B.O.   </vt:lpstr>
      <vt:lpstr>La démarche :</vt:lpstr>
      <vt:lpstr>Le projet de mise en œuvre avec Pearltrees. </vt:lpstr>
      <vt:lpstr>Les enjeux civiques</vt:lpstr>
      <vt:lpstr>Les enjeux scientifiques</vt:lpstr>
      <vt:lpstr>Les enjeux pédagogiques et didactiques </vt:lpstr>
      <vt:lpstr>Des prérequis pour aborder cet objet conclusif : </vt:lpstr>
      <vt:lpstr>Des prérequis pour aborder cet objet conclusif : </vt:lpstr>
      <vt:lpstr>Des prérequis pour aborder cet objet conclusif : </vt:lpstr>
      <vt:lpstr>Les objectifs du thème :</vt:lpstr>
      <vt:lpstr>Les objectifs du thème :</vt:lpstr>
      <vt:lpstr>Les objectifs du thème : </vt:lpstr>
      <vt:lpstr>Les objectifs du thème : </vt:lpstr>
      <vt:lpstr>Les objectifs du thème :  </vt:lpstr>
      <vt:lpstr>Le cours en ligne sur Pearltrees</vt:lpstr>
      <vt:lpstr>La démarche pédagogique  </vt:lpstr>
      <vt:lpstr>Le cours en ligne est ici : </vt:lpstr>
      <vt:lpstr>Bibliographie non exhaustive  :  </vt:lpstr>
      <vt:lpstr>Bibliographie :  </vt:lpstr>
      <vt:lpstr>Sitographie et vidéographie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Moyen-Orient : conflits régionaux et tentatives de paix impliquant des acteurs internationaux  (étatiques et non étatiques)</dc:title>
  <dc:creator>Microsoft Office User</dc:creator>
  <cp:lastModifiedBy>Microsoft Office User</cp:lastModifiedBy>
  <cp:revision>44</cp:revision>
  <dcterms:created xsi:type="dcterms:W3CDTF">2020-05-24T15:23:34Z</dcterms:created>
  <dcterms:modified xsi:type="dcterms:W3CDTF">2020-06-02T17:07:47Z</dcterms:modified>
</cp:coreProperties>
</file>