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6" r:id="rId4"/>
    <p:sldId id="268" r:id="rId5"/>
    <p:sldId id="270" r:id="rId6"/>
    <p:sldId id="258" r:id="rId7"/>
    <p:sldId id="257" r:id="rId8"/>
    <p:sldId id="263" r:id="rId9"/>
    <p:sldId id="264" r:id="rId10"/>
    <p:sldId id="261" r:id="rId11"/>
    <p:sldId id="267" r:id="rId12"/>
    <p:sldId id="269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B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6" autoAdjust="0"/>
    <p:restoredTop sz="94614" autoAdjust="0"/>
  </p:normalViewPr>
  <p:slideViewPr>
    <p:cSldViewPr>
      <p:cViewPr varScale="1">
        <p:scale>
          <a:sx n="69" d="100"/>
          <a:sy n="69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2B677-656C-41F7-965B-4045D0C2B87E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DEB25-9B71-4C70-95E2-96AFBF7340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0176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33979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FB9B-C632-4E6C-A38A-8BD7EF11E94A}" type="datetimeFigureOut">
              <a:rPr lang="fr-FR" smtClean="0"/>
              <a:pPr/>
              <a:t>16/06/2019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51CE-77BD-4BD8-B408-732AF5DD14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/>
          <a:lstStyle/>
          <a:p>
            <a:r>
              <a:rPr lang="fr-FR" dirty="0" smtClean="0"/>
              <a:t>Formation nouveaux programmes de lycée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757246"/>
          </a:xfrm>
        </p:spPr>
        <p:txBody>
          <a:bodyPr>
            <a:normAutofit/>
          </a:bodyPr>
          <a:lstStyle/>
          <a:p>
            <a:r>
              <a:rPr lang="fr-FR" dirty="0" smtClean="0"/>
              <a:t>Les programmes de géographie</a:t>
            </a:r>
          </a:p>
          <a:p>
            <a:endParaRPr lang="fr-FR" dirty="0" smtClean="0"/>
          </a:p>
        </p:txBody>
      </p:sp>
      <p:pic>
        <p:nvPicPr>
          <p:cNvPr id="4" name="Picture 2" descr="Résultat de recherche d'images pour &quot;académie de nic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357166"/>
            <a:ext cx="3521110" cy="149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3240" y="5500702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Journées académiques 2019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Pour récapituler…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42910" y="1357298"/>
            <a:ext cx="7881937" cy="3953271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fr-FR" sz="1800" dirty="0">
                <a:solidFill>
                  <a:srgbClr val="683086"/>
                </a:solidFill>
              </a:rPr>
              <a:t> </a:t>
            </a:r>
            <a:r>
              <a:rPr lang="fr-FR" sz="1800" b="1" dirty="0">
                <a:solidFill>
                  <a:srgbClr val="0070C0"/>
                </a:solidFill>
              </a:rPr>
              <a:t>Le traitement des questions</a:t>
            </a:r>
            <a:endParaRPr lang="fr-FR" sz="1800" b="1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fr-FR" sz="1800" i="1" dirty="0"/>
              <a:t>le choix de suivre les deux questions posées ou de les recomposer</a:t>
            </a:r>
            <a:endParaRPr lang="fr-FR" sz="1800" dirty="0"/>
          </a:p>
          <a:p>
            <a:pPr>
              <a:buClr>
                <a:srgbClr val="0070C0"/>
              </a:buClr>
            </a:pPr>
            <a:r>
              <a:rPr lang="fr-FR" sz="1800" dirty="0" smtClean="0">
                <a:solidFill>
                  <a:srgbClr val="683086"/>
                </a:solidFill>
              </a:rPr>
              <a:t> </a:t>
            </a:r>
            <a:r>
              <a:rPr lang="fr-FR" sz="1800" b="1" dirty="0" smtClean="0">
                <a:solidFill>
                  <a:srgbClr val="0070C0"/>
                </a:solidFill>
              </a:rPr>
              <a:t>L’étude de cas</a:t>
            </a:r>
          </a:p>
          <a:p>
            <a:pPr marL="457200" lvl="1" indent="0">
              <a:buNone/>
            </a:pPr>
            <a:r>
              <a:rPr lang="fr-FR" sz="1800" i="1" dirty="0" smtClean="0">
                <a:solidFill>
                  <a:srgbClr val="000000"/>
                </a:solidFill>
              </a:rPr>
              <a:t>une démarche inductive qui peut être mise en œuvre, mais pas de nécessité de la systématiser pour tous les thèmes</a:t>
            </a:r>
          </a:p>
          <a:p>
            <a:pPr marL="457200" lvl="1" indent="0">
              <a:buNone/>
            </a:pPr>
            <a:r>
              <a:rPr lang="fr-FR" sz="1800" i="1" dirty="0" smtClean="0">
                <a:solidFill>
                  <a:srgbClr val="000000"/>
                </a:solidFill>
              </a:rPr>
              <a:t>Un choix libre de sa formulation mais une forte incitation à ce qu’elle permette de prendre en compte l’ensemble des questions du thème</a:t>
            </a:r>
          </a:p>
          <a:p>
            <a:pPr>
              <a:buClr>
                <a:srgbClr val="0070C0"/>
              </a:buClr>
            </a:pPr>
            <a:r>
              <a:rPr lang="fr-FR" sz="1800" dirty="0" smtClean="0"/>
              <a:t> </a:t>
            </a:r>
            <a:r>
              <a:rPr lang="fr-FR" sz="1800" b="1" dirty="0" smtClean="0">
                <a:solidFill>
                  <a:srgbClr val="0070C0"/>
                </a:solidFill>
              </a:rPr>
              <a:t>La place de la France dans le traitement du thème</a:t>
            </a:r>
          </a:p>
          <a:p>
            <a:pPr marL="457200" lvl="1" indent="0">
              <a:buNone/>
            </a:pPr>
            <a:r>
              <a:rPr lang="fr-FR" sz="1800" i="1" dirty="0" smtClean="0"/>
              <a:t>la traiter comme une partie distincte pour bien mettre en évidence le changement de perspective qu’induit le changement d’échelle ou la traiter comme une sous-partie distincte de manière à davantage faire ressortir l’articulation entre les échelles</a:t>
            </a:r>
          </a:p>
          <a:p>
            <a:r>
              <a:rPr lang="fr-FR" sz="1800" b="1" dirty="0" smtClean="0">
                <a:solidFill>
                  <a:srgbClr val="0070C0"/>
                </a:solidFill>
              </a:rPr>
              <a:t> L’importance des cartes et des exemples</a:t>
            </a:r>
          </a:p>
          <a:p>
            <a:pPr marL="457200" lvl="1" indent="0">
              <a:buNone/>
            </a:pPr>
            <a:r>
              <a:rPr lang="fr-FR" sz="1800" i="1" dirty="0" smtClean="0"/>
              <a:t>Il est important de s’appuyer sur des cartes et sur des exemples précis. Les commentaires ne les indiquent pas de manière à laisser les professeurs s’adapter à leurs élèves. Cela suppose un travail d’équipe pour que les exemples varient au cours de la scolarité </a:t>
            </a:r>
            <a:r>
              <a:rPr lang="fr-FR" sz="1800" i="1" dirty="0"/>
              <a:t>au </a:t>
            </a:r>
            <a:r>
              <a:rPr lang="fr-FR" sz="1800" i="1" dirty="0" smtClean="0"/>
              <a:t>lycée.</a:t>
            </a:r>
            <a:endParaRPr lang="fr-FR" sz="1800" i="1" dirty="0"/>
          </a:p>
        </p:txBody>
      </p:sp>
    </p:spTree>
    <p:extLst>
      <p:ext uri="{BB962C8B-B14F-4D97-AF65-F5344CB8AC3E}">
        <p14:creationId xmlns="" xmlns:p14="http://schemas.microsoft.com/office/powerpoint/2010/main" val="33746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5"/>
          <p:cNvSpPr txBox="1">
            <a:spLocks/>
          </p:cNvSpPr>
          <p:nvPr/>
        </p:nvSpPr>
        <p:spPr>
          <a:xfrm>
            <a:off x="642910" y="1643050"/>
            <a:ext cx="7881937" cy="381503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Des thèmes identiques et des démarches à ceux de la voie générale mais le choix de ne conserver qu’une question, en la reformulant parfois, et en adaptant le commentaire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Deux sujets d’étude au choix qui, sauf pour le thème 1 de première, sont à l’échelle française ou à l’échelle européenne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thème conclusif qui ne prend en compte que les aspects vus en première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Des notions qui sont identifiées pour chaque thème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428604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LES PROGRAMMES DE LA VOIE TECHNOLOGIQUE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786058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2 : Une diversification des espaces et des acteurs de la production (6-8h)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7158" y="4214818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3 : Les espaces ruraux, multifonctionnalité ou fragmentation (6-8h)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1428736"/>
            <a:ext cx="3071834" cy="923330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1 : La métropolisation : un processus mondial différencié  (6-8h)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7158" y="5429264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4 : La Chine, des recompositions spatiales multiples (3-4h)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00496" y="785794"/>
            <a:ext cx="257176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QUESTION OBLIGATOIRE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0034" y="142852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LE PROGRAMME DE PREMIERE TECHNOLOGIQUE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858016" y="785794"/>
            <a:ext cx="185738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SUJETS D’ETUDE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214810" y="1428736"/>
            <a:ext cx="2143140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Les villes à l’échelle mondiale : le poids  croissant des métropoles et des mégalopoles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6786578" y="1428736"/>
            <a:ext cx="2071702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fr-FR" sz="1400" dirty="0" smtClean="0"/>
              <a:t>Lyon : les mutations d’une métropoles</a:t>
            </a:r>
          </a:p>
          <a:p>
            <a:pPr algn="ctr">
              <a:buFontTx/>
              <a:buChar char="-"/>
            </a:pPr>
            <a:r>
              <a:rPr lang="fr-FR" sz="1400" dirty="0" smtClean="0"/>
              <a:t> Londres : une métropole de rang mondial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4214810" y="2714620"/>
            <a:ext cx="2143140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Métropolisation, littoralisation des espaces productifs et accroissement des flux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214810" y="4286256"/>
            <a:ext cx="2143140" cy="7386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Des espaces ruraux aux fonctions de plus en plus variées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214810" y="5572140"/>
            <a:ext cx="214314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Thème conclusif : pas de sujets d’étude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786578" y="2500306"/>
            <a:ext cx="2071702" cy="160043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fr-FR" sz="1400" dirty="0" smtClean="0"/>
              <a:t>Les espaces des industries aéronautiques et aérospatiale européenne</a:t>
            </a:r>
          </a:p>
          <a:p>
            <a:pPr algn="ctr">
              <a:buFontTx/>
              <a:buChar char="-"/>
            </a:pPr>
            <a:r>
              <a:rPr lang="fr-FR" sz="1400" dirty="0" smtClean="0"/>
              <a:t> Rotterdam : un espace industrialo-portuaire de dimension internationale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786578" y="4214818"/>
            <a:ext cx="2071702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fr-FR" sz="1400" dirty="0" smtClean="0"/>
              <a:t>Les espaces périurbains en France</a:t>
            </a:r>
          </a:p>
          <a:p>
            <a:pPr algn="ctr">
              <a:buFontTx/>
              <a:buChar char="-"/>
            </a:pPr>
            <a:r>
              <a:rPr lang="fr-FR" sz="1400" dirty="0" smtClean="0"/>
              <a:t>L’agro-tourisme en France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571868" y="21429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DYNAMIQUES D’UN MONDE EN RECOMPOSITION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GEO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285860"/>
            <a:ext cx="8796816" cy="500066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42910" y="214290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GEOIMAGE : UNE RESSOURCE NUMERIQUE POUR ENSEIGNER LES NOUVEAUX PROGRAMMES</a:t>
            </a:r>
            <a:endParaRPr lang="fr-FR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INALITES GEOGRAPH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85794"/>
            <a:ext cx="7221450" cy="5357850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42910" y="1928802"/>
            <a:ext cx="7286676" cy="10001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643438" y="1071546"/>
            <a:ext cx="1643074" cy="7143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1142976" y="3071810"/>
            <a:ext cx="857256" cy="285752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286512" y="6215082"/>
            <a:ext cx="257176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Maîtriser des démarches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500166" y="3929066"/>
            <a:ext cx="257176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071802" y="4929198"/>
            <a:ext cx="335758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428728" y="4500570"/>
            <a:ext cx="378621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428728" y="5357826"/>
            <a:ext cx="342902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071802" y="5500702"/>
            <a:ext cx="185738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2071670" y="5715016"/>
            <a:ext cx="2571768" cy="214314"/>
          </a:xfrm>
          <a:prstGeom prst="roundRect">
            <a:avLst/>
          </a:prstGeom>
          <a:solidFill>
            <a:schemeClr val="accent1">
              <a:alpha val="3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57158" y="6215082"/>
            <a:ext cx="257176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Se repérer dans l’espace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0" name="Flèche à angle droit 19"/>
          <p:cNvSpPr/>
          <p:nvPr/>
        </p:nvSpPr>
        <p:spPr>
          <a:xfrm rot="10800000">
            <a:off x="714348" y="3357562"/>
            <a:ext cx="357190" cy="264320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angle droit à deux pointes 23"/>
          <p:cNvSpPr/>
          <p:nvPr/>
        </p:nvSpPr>
        <p:spPr>
          <a:xfrm>
            <a:off x="3071802" y="6072206"/>
            <a:ext cx="714380" cy="35719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angle droit à deux pointes 24"/>
          <p:cNvSpPr/>
          <p:nvPr/>
        </p:nvSpPr>
        <p:spPr>
          <a:xfrm rot="16200000">
            <a:off x="7429520" y="4786322"/>
            <a:ext cx="1643074" cy="64294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5286380" y="285728"/>
            <a:ext cx="35719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Les fondements de la géographie.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Des finalités à rappeler aux élèves…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00364" y="2500306"/>
            <a:ext cx="321471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Développer l’étude critique de documents en s ’appuyant notamment sur des cartes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14678" y="3500438"/>
            <a:ext cx="2786082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Assurer l’acquisition de repères spatiaux aux échelles françaises, européennes et mondiales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5786" y="928670"/>
            <a:ext cx="771530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Décrire et expliquer le fonctionnement des territoires à différentes échelles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Mettre en évidence les relations entre les sociétés et leurs environnements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2910" y="2000240"/>
            <a:ext cx="1643074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Mobiliser des notions géographiques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29454" y="2071678"/>
            <a:ext cx="1857388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Mettre en croquis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57224" y="142852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L’enseignement de la géographie au lycée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20" name="Forme libre 19"/>
          <p:cNvSpPr/>
          <p:nvPr/>
        </p:nvSpPr>
        <p:spPr>
          <a:xfrm>
            <a:off x="1428728" y="2643182"/>
            <a:ext cx="6429420" cy="3431695"/>
          </a:xfrm>
          <a:custGeom>
            <a:avLst/>
            <a:gdLst>
              <a:gd name="connsiteX0" fmla="*/ 0 w 6414052"/>
              <a:gd name="connsiteY0" fmla="*/ 225287 h 3074505"/>
              <a:gd name="connsiteX1" fmla="*/ 13252 w 6414052"/>
              <a:gd name="connsiteY1" fmla="*/ 2146852 h 3074505"/>
              <a:gd name="connsiteX2" fmla="*/ 291548 w 6414052"/>
              <a:gd name="connsiteY2" fmla="*/ 2756452 h 3074505"/>
              <a:gd name="connsiteX3" fmla="*/ 636104 w 6414052"/>
              <a:gd name="connsiteY3" fmla="*/ 3074505 h 3074505"/>
              <a:gd name="connsiteX4" fmla="*/ 4094922 w 6414052"/>
              <a:gd name="connsiteY4" fmla="*/ 3061252 h 3074505"/>
              <a:gd name="connsiteX5" fmla="*/ 5671931 w 6414052"/>
              <a:gd name="connsiteY5" fmla="*/ 3034748 h 3074505"/>
              <a:gd name="connsiteX6" fmla="*/ 6321287 w 6414052"/>
              <a:gd name="connsiteY6" fmla="*/ 2411896 h 3074505"/>
              <a:gd name="connsiteX7" fmla="*/ 6400800 w 6414052"/>
              <a:gd name="connsiteY7" fmla="*/ 1630018 h 3074505"/>
              <a:gd name="connsiteX8" fmla="*/ 6414052 w 6414052"/>
              <a:gd name="connsiteY8" fmla="*/ 0 h 3074505"/>
              <a:gd name="connsiteX9" fmla="*/ 6414052 w 6414052"/>
              <a:gd name="connsiteY9" fmla="*/ 0 h 307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14052" h="3074505">
                <a:moveTo>
                  <a:pt x="0" y="225287"/>
                </a:moveTo>
                <a:cubicBezTo>
                  <a:pt x="4417" y="865809"/>
                  <a:pt x="8835" y="1506330"/>
                  <a:pt x="13252" y="2146852"/>
                </a:cubicBezTo>
                <a:lnTo>
                  <a:pt x="291548" y="2756452"/>
                </a:lnTo>
                <a:lnTo>
                  <a:pt x="636104" y="3074505"/>
                </a:lnTo>
                <a:lnTo>
                  <a:pt x="4094922" y="3061252"/>
                </a:lnTo>
                <a:lnTo>
                  <a:pt x="5671931" y="3034748"/>
                </a:lnTo>
                <a:lnTo>
                  <a:pt x="6321287" y="2411896"/>
                </a:lnTo>
                <a:lnTo>
                  <a:pt x="6400800" y="1630018"/>
                </a:lnTo>
                <a:lnTo>
                  <a:pt x="6414052" y="0"/>
                </a:lnTo>
                <a:lnTo>
                  <a:pt x="6414052" y="0"/>
                </a:ln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71472" y="3714752"/>
            <a:ext cx="1857388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Comprendre l’organisation et la dynamique des territoires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15140" y="3500438"/>
            <a:ext cx="2214578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Effectuer des comparaisons entre les territoires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14942" y="5643578"/>
            <a:ext cx="264320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Adopter une approche </a:t>
            </a:r>
            <a:r>
              <a:rPr lang="fr-FR" b="1" dirty="0" err="1" smtClean="0">
                <a:solidFill>
                  <a:schemeClr val="bg1"/>
                </a:solidFill>
              </a:rPr>
              <a:t>multiscalaire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57356" y="5500702"/>
            <a:ext cx="2571768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Décrypter les enjeux et les relations entre acteurs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1" name="Flèche droite à entaille 20"/>
          <p:cNvSpPr/>
          <p:nvPr/>
        </p:nvSpPr>
        <p:spPr>
          <a:xfrm rot="16200000">
            <a:off x="4286249" y="1714487"/>
            <a:ext cx="750099" cy="607225"/>
          </a:xfrm>
          <a:prstGeom prst="notch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6500826" y="3000372"/>
            <a:ext cx="571504" cy="2857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 rot="5400000">
            <a:off x="4357686" y="4929198"/>
            <a:ext cx="571504" cy="2857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droite 24"/>
          <p:cNvSpPr/>
          <p:nvPr/>
        </p:nvSpPr>
        <p:spPr>
          <a:xfrm rot="10800000">
            <a:off x="2214546" y="3000372"/>
            <a:ext cx="571504" cy="2857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5720" y="1285860"/>
            <a:ext cx="8572560" cy="4857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571472" y="2571744"/>
            <a:ext cx="8072494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bg1"/>
                </a:solidFill>
              </a:rPr>
              <a:t> Une structure commune aux trois programmes de la seconde à la terminale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1472" y="4786322"/>
            <a:ext cx="8072494" cy="461665"/>
          </a:xfrm>
          <a:prstGeom prst="rect">
            <a:avLst/>
          </a:prstGeom>
          <a:solidFill>
            <a:srgbClr val="B1BBED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bg1"/>
                </a:solidFill>
              </a:rPr>
              <a:t> Une place particulière faite à la géographie de la France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1472" y="1643050"/>
            <a:ext cx="8072494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bg1"/>
                </a:solidFill>
              </a:rPr>
              <a:t> Des notions clés en guise de fil conducteur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158" y="142852"/>
            <a:ext cx="8358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La spécificité des nouveaux </a:t>
            </a:r>
          </a:p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programmes en géographie : ce </a:t>
            </a:r>
            <a:r>
              <a:rPr lang="fr-FR" sz="3200" b="1" smtClean="0">
                <a:solidFill>
                  <a:srgbClr val="0070C0"/>
                </a:solidFill>
              </a:rPr>
              <a:t>qui change…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42910" y="3857628"/>
            <a:ext cx="8001056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dirty="0" smtClean="0">
                <a:solidFill>
                  <a:schemeClr val="bg1"/>
                </a:solidFill>
              </a:rPr>
              <a:t> Une grande souplesse de traitement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1" name="Bouton d'action : Suivant 10">
            <a:hlinkClick r:id="rId2" action="ppaction://hlinksldjump" highlightClick="1"/>
          </p:cNvPr>
          <p:cNvSpPr/>
          <p:nvPr/>
        </p:nvSpPr>
        <p:spPr>
          <a:xfrm>
            <a:off x="8072462" y="285749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Bouton d'action : Suivant 12">
            <a:hlinkClick r:id="rId3" action="ppaction://hlinksldjump" highlightClick="1"/>
          </p:cNvPr>
          <p:cNvSpPr/>
          <p:nvPr/>
        </p:nvSpPr>
        <p:spPr>
          <a:xfrm>
            <a:off x="8143900" y="392906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643182"/>
            <a:ext cx="300039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2 : Territoires, populations et développement, quels défis ?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7158" y="4214818"/>
            <a:ext cx="300039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3 : des mobilités généralisées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1428736"/>
            <a:ext cx="3000396" cy="923330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1 : Sociétés et environnement : des équilibres fragiles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7158" y="5429264"/>
            <a:ext cx="3000396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4 : L’Afrique australe, un espace en profonde mutation (8-10h)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57686" y="2357430"/>
            <a:ext cx="3571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"Les trois premiers thèmes</a:t>
            </a:r>
            <a:r>
              <a:rPr lang="fr-FR" dirty="0" smtClean="0"/>
              <a:t> visent l'acquisition des connaissances et des grilles d'analyse qui permettent de comprendre les lignes de forces et les caractéristiques majeures des objets d'étude." </a:t>
            </a:r>
            <a:endParaRPr lang="fr-FR" dirty="0"/>
          </a:p>
        </p:txBody>
      </p:sp>
      <p:sp>
        <p:nvSpPr>
          <p:cNvPr id="29" name="Accolade ouvrante 28"/>
          <p:cNvSpPr/>
          <p:nvPr/>
        </p:nvSpPr>
        <p:spPr>
          <a:xfrm>
            <a:off x="3643306" y="1785926"/>
            <a:ext cx="571504" cy="285752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3857620" y="5143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Le quatrième thème est un thème conclusif</a:t>
            </a:r>
            <a:r>
              <a:rPr lang="fr-FR" dirty="0" smtClean="0"/>
              <a:t> qui applique l'ensemble des savoirs et compétences acquis par l'étude des trois premiers thèmes à l'étude d'une aire géographique...". 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1000100" y="285728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UNE STRUCTURE PARTICULIERE : L’EXEMPLE DU PROGRAMME DE SECONDE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929454" y="4714884"/>
            <a:ext cx="171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APPROCHE SYSTEMIQUE</a:t>
            </a:r>
            <a:endParaRPr lang="fr-FR" sz="1100" dirty="0"/>
          </a:p>
        </p:txBody>
      </p:sp>
      <p:sp>
        <p:nvSpPr>
          <p:cNvPr id="37" name="ZoneTexte 36"/>
          <p:cNvSpPr txBox="1"/>
          <p:nvPr/>
        </p:nvSpPr>
        <p:spPr>
          <a:xfrm>
            <a:off x="6715108" y="1357298"/>
            <a:ext cx="24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APPROCHE MULTISCALAIRE PRIVILEGIEE</a:t>
            </a:r>
            <a:endParaRPr lang="fr-FR" sz="1100" dirty="0"/>
          </a:p>
        </p:txBody>
      </p:sp>
      <p:sp>
        <p:nvSpPr>
          <p:cNvPr id="38" name="Bouton d'action : Précédent 37">
            <a:hlinkClick r:id="rId2" action="ppaction://hlinksldjump" highlightClick="1"/>
          </p:cNvPr>
          <p:cNvSpPr/>
          <p:nvPr/>
        </p:nvSpPr>
        <p:spPr>
          <a:xfrm>
            <a:off x="8429652" y="6286520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THEME1 GEO SECON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714356"/>
            <a:ext cx="7071274" cy="4643470"/>
          </a:xfrm>
          <a:prstGeom prst="rect">
            <a:avLst/>
          </a:prstGeom>
        </p:spPr>
      </p:pic>
      <p:pic>
        <p:nvPicPr>
          <p:cNvPr id="3" name="Image 2" descr="THEME1 FRANCE GEO SECON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5072050"/>
            <a:ext cx="7037353" cy="1785950"/>
          </a:xfrm>
          <a:prstGeom prst="rect">
            <a:avLst/>
          </a:prstGeom>
        </p:spPr>
      </p:pic>
      <p:grpSp>
        <p:nvGrpSpPr>
          <p:cNvPr id="30" name="Groupe 29"/>
          <p:cNvGrpSpPr/>
          <p:nvPr/>
        </p:nvGrpSpPr>
        <p:grpSpPr>
          <a:xfrm>
            <a:off x="7215206" y="857232"/>
            <a:ext cx="1785950" cy="1071570"/>
            <a:chOff x="7215206" y="857232"/>
            <a:chExt cx="1785950" cy="1071570"/>
          </a:xfrm>
        </p:grpSpPr>
        <p:sp>
          <p:nvSpPr>
            <p:cNvPr id="6" name="Ellipse 5"/>
            <p:cNvSpPr/>
            <p:nvPr/>
          </p:nvSpPr>
          <p:spPr>
            <a:xfrm>
              <a:off x="7215206" y="857232"/>
              <a:ext cx="1785950" cy="1071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7358082" y="857232"/>
              <a:ext cx="15001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De nécessaires exemples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Ellipse 8"/>
          <p:cNvSpPr/>
          <p:nvPr/>
        </p:nvSpPr>
        <p:spPr>
          <a:xfrm>
            <a:off x="7429520" y="5857892"/>
            <a:ext cx="1500198" cy="857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429520" y="600076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Une question à articuler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00034" y="142852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Une grande souplesse de traitement…</a:t>
            </a:r>
            <a:endParaRPr lang="fr-FR" sz="2800" b="1" dirty="0">
              <a:solidFill>
                <a:srgbClr val="0070C0"/>
              </a:solidFill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785786" y="3571876"/>
            <a:ext cx="2428892" cy="500066"/>
            <a:chOff x="785786" y="3571876"/>
            <a:chExt cx="2428892" cy="500066"/>
          </a:xfrm>
        </p:grpSpPr>
        <p:sp>
          <p:nvSpPr>
            <p:cNvPr id="17" name="Ellipse 16"/>
            <p:cNvSpPr/>
            <p:nvPr/>
          </p:nvSpPr>
          <p:spPr>
            <a:xfrm>
              <a:off x="2285984" y="3714752"/>
              <a:ext cx="928694" cy="357190"/>
            </a:xfrm>
            <a:prstGeom prst="ellipse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Flèche à angle droit 22"/>
            <p:cNvSpPr/>
            <p:nvPr/>
          </p:nvSpPr>
          <p:spPr>
            <a:xfrm rot="5400000">
              <a:off x="785786" y="3571876"/>
              <a:ext cx="357190" cy="357190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142844" y="2357430"/>
            <a:ext cx="2357422" cy="1143008"/>
            <a:chOff x="142844" y="2357430"/>
            <a:chExt cx="2357422" cy="1143008"/>
          </a:xfrm>
        </p:grpSpPr>
        <p:sp>
          <p:nvSpPr>
            <p:cNvPr id="16" name="Rectangle 15"/>
            <p:cNvSpPr/>
            <p:nvPr/>
          </p:nvSpPr>
          <p:spPr>
            <a:xfrm>
              <a:off x="214282" y="2714620"/>
              <a:ext cx="2214578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42844" y="2786058"/>
              <a:ext cx="23574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L’exercice de la liberté pédagogique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 flipV="1">
              <a:off x="785786" y="2357430"/>
              <a:ext cx="571504" cy="42862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e 27"/>
          <p:cNvGrpSpPr/>
          <p:nvPr/>
        </p:nvGrpSpPr>
        <p:grpSpPr>
          <a:xfrm>
            <a:off x="4429124" y="2285992"/>
            <a:ext cx="4429188" cy="1785950"/>
            <a:chOff x="4429124" y="2285992"/>
            <a:chExt cx="4429188" cy="1785950"/>
          </a:xfrm>
        </p:grpSpPr>
        <p:sp>
          <p:nvSpPr>
            <p:cNvPr id="7" name="Ellipse 6"/>
            <p:cNvSpPr/>
            <p:nvPr/>
          </p:nvSpPr>
          <p:spPr>
            <a:xfrm>
              <a:off x="7286644" y="3214686"/>
              <a:ext cx="1571668" cy="8572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286644" y="3286124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Des notions à repérer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29124" y="2285992"/>
              <a:ext cx="1071570" cy="214314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rot="10800000">
              <a:off x="5429256" y="2643182"/>
              <a:ext cx="2000264" cy="642942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Bouton d'action : Précédent 18">
            <a:hlinkClick r:id="" action="ppaction://hlinkshowjump?jump=previousslide" highlightClick="1"/>
          </p:cNvPr>
          <p:cNvSpPr/>
          <p:nvPr/>
        </p:nvSpPr>
        <p:spPr>
          <a:xfrm>
            <a:off x="428596" y="6357958"/>
            <a:ext cx="214314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REAMBULE GEO SECON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000108"/>
            <a:ext cx="7715304" cy="514353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57224" y="3857628"/>
            <a:ext cx="4143404" cy="21431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4286248" y="4643446"/>
            <a:ext cx="371477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928662" y="4857760"/>
            <a:ext cx="6429420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00034" y="14285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Trouver le fil conducteur du nouveau programme de seconde : un titre, un préambule à analyser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571612"/>
            <a:ext cx="92866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Un constat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43900" y="2285992"/>
            <a:ext cx="1000100" cy="9233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Des défis à relever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001024" y="3786190"/>
            <a:ext cx="10001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Une clé de lecture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14678" y="6143644"/>
            <a:ext cx="571504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Dans la continuité du concept de développement durable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8" name="Flèche à angle droit 17"/>
          <p:cNvSpPr/>
          <p:nvPr/>
        </p:nvSpPr>
        <p:spPr>
          <a:xfrm rot="5400000">
            <a:off x="2339562" y="5661438"/>
            <a:ext cx="1071570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à angle droit 26"/>
          <p:cNvSpPr/>
          <p:nvPr/>
        </p:nvSpPr>
        <p:spPr>
          <a:xfrm rot="16200000">
            <a:off x="7840289" y="1375158"/>
            <a:ext cx="1071570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3929058" y="2643182"/>
            <a:ext cx="40719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57224" y="2857496"/>
            <a:ext cx="71438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èche à angle droit 32"/>
          <p:cNvSpPr/>
          <p:nvPr/>
        </p:nvSpPr>
        <p:spPr>
          <a:xfrm rot="5400000">
            <a:off x="232142" y="2339570"/>
            <a:ext cx="714378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à angle droit 33"/>
          <p:cNvSpPr/>
          <p:nvPr/>
        </p:nvSpPr>
        <p:spPr>
          <a:xfrm rot="5400000">
            <a:off x="7858148" y="2786058"/>
            <a:ext cx="214314" cy="21431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643182"/>
            <a:ext cx="300039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2 : Territoires, populations et développement, quels défis ?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7158" y="4214818"/>
            <a:ext cx="300039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3 : des mobilités généralisées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28992" y="428604"/>
            <a:ext cx="15716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TRANSITIONS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1428736"/>
            <a:ext cx="3000396" cy="923330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1 : Sociétés et environnement : des équilibres fragiles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7158" y="5429264"/>
            <a:ext cx="3000396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4 : L’Afrique australe, un espace en profonde mutation (8-10h)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5008" y="428604"/>
            <a:ext cx="92869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ENJEUX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1472" y="285728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LE PROGRAMME DE SECONDE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429520" y="428604"/>
            <a:ext cx="128588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FRANCE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5400000">
            <a:off x="1465241" y="3821909"/>
            <a:ext cx="5499932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000628" y="1357298"/>
            <a:ext cx="2143140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Gestion des ressources, des risques, vulnérabilité des sociétés et des territoires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7358082" y="1357298"/>
            <a:ext cx="1643074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Valorisation, aménagement et protection des milieux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000628" y="2643182"/>
            <a:ext cx="2143140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Questionner la relation entre territoire, population, développement et inégalités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000628" y="4071942"/>
            <a:ext cx="2143140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Les mobilités, réalités de notre temps, facteur de transformation de notre monde voire d’intégration à la mondialisation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000628" y="5357826"/>
            <a:ext cx="2143140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Une aire géographique émergente soumise aux grands défis et grandes dynamiques de notre temps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429520" y="2714620"/>
            <a:ext cx="1571636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L’évolution socio-économique contrastée des territoires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429520" y="4143380"/>
            <a:ext cx="1571604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Mobilités et transports, enjeux d’aménagement des territoires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3500430" y="5572140"/>
            <a:ext cx="14287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Toutes les transitions </a:t>
            </a:r>
            <a:endParaRPr lang="fr-F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786058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2 : Une diversification des espaces et des acteurs de la production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7158" y="4214818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3 : Les espaces ruraux, multifonctionnalité ou fragmentation (12-14h)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86116" y="571480"/>
            <a:ext cx="192882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RECOMPOSITIONS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1428736"/>
            <a:ext cx="3071834" cy="923330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1 : La métropolisation : un processus mondial différencié  (12-14h)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7158" y="5429264"/>
            <a:ext cx="307183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Thème 4 : La Chine, des recompositions spatiales multiples (8-10h)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5008" y="571480"/>
            <a:ext cx="92869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ENJEUX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1472" y="285728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LE PROGRAMME DE PREMIERE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429520" y="571480"/>
            <a:ext cx="128588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FRANCE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5400000">
            <a:off x="1429522" y="3857628"/>
            <a:ext cx="5571370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000628" y="1357298"/>
            <a:ext cx="2143140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Manifestations, conséquences et enjeux des dynamiques métropolitaines à toutes les échelles</a:t>
            </a:r>
            <a:endParaRPr lang="fr-FR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571868" y="1285860"/>
            <a:ext cx="128588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Ségrégations socio-spatiales </a:t>
            </a:r>
            <a:endParaRPr lang="fr-FR" sz="14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3571868" y="1928802"/>
            <a:ext cx="135732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Recomposition des hiérarchies urbaines </a:t>
            </a:r>
            <a:endParaRPr lang="fr-FR" sz="14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7358082" y="1357298"/>
            <a:ext cx="1643074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La métropolisation : un enjeu d’aménagement des territoires pour la France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000628" y="2786058"/>
            <a:ext cx="2143140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Les espaces de production face aux dynamiques mises en jeu par la mondialisation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000628" y="4214818"/>
            <a:ext cx="2143140" cy="7386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Les espaces ruraux à étudier dans leurs liens ambivalents avec la ville 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000628" y="5357826"/>
            <a:ext cx="2143140" cy="11695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La Chine à envisager comme un laboratoire des recompositions spatiales engendrées par la mondialisation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429520" y="2786058"/>
            <a:ext cx="1571636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Les systèmes productifs français entre local et global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429520" y="3857628"/>
            <a:ext cx="1571604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 développement  des espaces ruraux français  : un enjeu politique d’aménagement du territoire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500430" y="2928934"/>
            <a:ext cx="142876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Mutation des espaces productifs </a:t>
            </a:r>
            <a:endParaRPr lang="fr-FR" sz="14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3500430" y="5214950"/>
            <a:ext cx="1428760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 Des recompositions  spectaculaires à toutes les échelles</a:t>
            </a:r>
            <a:endParaRPr lang="fr-FR" sz="14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3428992" y="4000504"/>
            <a:ext cx="157163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Intégrations, </a:t>
            </a:r>
          </a:p>
          <a:p>
            <a:pPr algn="ctr"/>
            <a:r>
              <a:rPr lang="fr-FR" sz="1400" b="1" dirty="0" smtClean="0"/>
              <a:t>relégations,</a:t>
            </a:r>
          </a:p>
          <a:p>
            <a:pPr algn="ctr"/>
            <a:r>
              <a:rPr lang="fr-FR" sz="1400" b="1" dirty="0" smtClean="0"/>
              <a:t>patrimonialisation des espaces ruraux </a:t>
            </a:r>
            <a:endParaRPr lang="fr-FR" sz="14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3500430" y="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DYNAMIQUES D’UN MONDE EN RECOMPOSITION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873</Words>
  <Application>Microsoft Office PowerPoint</Application>
  <PresentationFormat>Affichage à l'écran (4:3)</PresentationFormat>
  <Paragraphs>117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Formation nouveaux programmes de lycée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Pour récapituler…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nouveaux programmes de lycée</dc:title>
  <dc:creator>Jean-Marc Noaille</dc:creator>
  <cp:lastModifiedBy>Jean-Marc Noaille</cp:lastModifiedBy>
  <cp:revision>57</cp:revision>
  <dcterms:created xsi:type="dcterms:W3CDTF">2019-04-07T07:28:37Z</dcterms:created>
  <dcterms:modified xsi:type="dcterms:W3CDTF">2019-06-16T08:52:52Z</dcterms:modified>
</cp:coreProperties>
</file>