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Default Extension="jpeg" ContentType="image/jpeg"/>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82" r:id="rId3"/>
    <p:sldId id="283" r:id="rId4"/>
    <p:sldId id="272" r:id="rId5"/>
    <p:sldId id="279" r:id="rId6"/>
    <p:sldId id="273" r:id="rId7"/>
    <p:sldId id="270" r:id="rId8"/>
    <p:sldId id="284" r:id="rId9"/>
    <p:sldId id="269" r:id="rId10"/>
    <p:sldId id="281" r:id="rId11"/>
    <p:sldId id="274" r:id="rId12"/>
    <p:sldId id="276" r:id="rId13"/>
    <p:sldId id="285"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72B677-656C-41F7-965B-4045D0C2B87E}" type="datetimeFigureOut">
              <a:rPr lang="fr-FR" smtClean="0"/>
              <a:pPr/>
              <a:t>16/06/2019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2DEB25-9B71-4C70-95E2-96AFBF73409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E0B958F7-8E82-403C-9E43-0C199500A1E9}"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E0B958F7-8E82-403C-9E43-0C199500A1E9}"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E0B958F7-8E82-403C-9E43-0C199500A1E9}" type="slidenum">
              <a:rPr lang="fr-FR" smtClean="0"/>
              <a:pPr/>
              <a:t>8</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pPr/>
              <a:t>13</a:t>
            </a:fld>
            <a:endParaRPr lang="fr-FR" dirty="0"/>
          </a:p>
        </p:txBody>
      </p:sp>
    </p:spTree>
    <p:extLst>
      <p:ext uri="{BB962C8B-B14F-4D97-AF65-F5344CB8AC3E}">
        <p14:creationId xmlns="" xmlns:p14="http://schemas.microsoft.com/office/powerpoint/2010/main" val="1427340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98CFB9B-C632-4E6C-A38A-8BD7EF11E94A}" type="datetimeFigureOut">
              <a:rPr lang="fr-FR" smtClean="0"/>
              <a:pPr/>
              <a:t>16/06/2019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8051CE-77BD-4BD8-B408-732AF5DD148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98CFB9B-C632-4E6C-A38A-8BD7EF11E94A}" type="datetimeFigureOut">
              <a:rPr lang="fr-FR" smtClean="0"/>
              <a:pPr/>
              <a:t>16/06/2019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8051CE-77BD-4BD8-B408-732AF5DD148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98CFB9B-C632-4E6C-A38A-8BD7EF11E94A}" type="datetimeFigureOut">
              <a:rPr lang="fr-FR" smtClean="0"/>
              <a:pPr/>
              <a:t>16/06/2019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8051CE-77BD-4BD8-B408-732AF5DD1482}"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age de contenu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6" name="Espace réservé du texte 6"/>
          <p:cNvSpPr>
            <a:spLocks noGrp="1"/>
          </p:cNvSpPr>
          <p:nvPr>
            <p:ph type="body" sz="quarter" idx="13" hasCustomPrompt="1"/>
          </p:nvPr>
        </p:nvSpPr>
        <p:spPr>
          <a:xfrm>
            <a:off x="804864" y="1471083"/>
            <a:ext cx="7881937" cy="4598988"/>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a:solidFill>
                  <a:srgbClr val="683086"/>
                </a:solidFill>
              </a:defRPr>
            </a:lvl1pPr>
            <a:lvl2pPr marL="627063" marR="0" indent="-169863" algn="l" defTabSz="457200" rtl="0" eaLnBrk="1" fontAlgn="auto" latinLnBrk="0" hangingPunct="1">
              <a:lnSpc>
                <a:spcPct val="100000"/>
              </a:lnSpc>
              <a:spcBef>
                <a:spcPct val="20000"/>
              </a:spcBef>
              <a:spcAft>
                <a:spcPts val="0"/>
              </a:spcAft>
              <a:buClr>
                <a:srgbClr val="683086"/>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683086"/>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 xmlns:p14="http://schemas.microsoft.com/office/powerpoint/2010/main" val="3514894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98CFB9B-C632-4E6C-A38A-8BD7EF11E94A}" type="datetimeFigureOut">
              <a:rPr lang="fr-FR" smtClean="0"/>
              <a:pPr/>
              <a:t>16/06/2019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8051CE-77BD-4BD8-B408-732AF5DD148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98CFB9B-C632-4E6C-A38A-8BD7EF11E94A}" type="datetimeFigureOut">
              <a:rPr lang="fr-FR" smtClean="0"/>
              <a:pPr/>
              <a:t>16/06/2019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8051CE-77BD-4BD8-B408-732AF5DD148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98CFB9B-C632-4E6C-A38A-8BD7EF11E94A}" type="datetimeFigureOut">
              <a:rPr lang="fr-FR" smtClean="0"/>
              <a:pPr/>
              <a:t>16/06/2019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8051CE-77BD-4BD8-B408-732AF5DD148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98CFB9B-C632-4E6C-A38A-8BD7EF11E94A}" type="datetimeFigureOut">
              <a:rPr lang="fr-FR" smtClean="0"/>
              <a:pPr/>
              <a:t>16/06/2019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68051CE-77BD-4BD8-B408-732AF5DD148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98CFB9B-C632-4E6C-A38A-8BD7EF11E94A}" type="datetimeFigureOut">
              <a:rPr lang="fr-FR" smtClean="0"/>
              <a:pPr/>
              <a:t>16/06/2019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68051CE-77BD-4BD8-B408-732AF5DD148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98CFB9B-C632-4E6C-A38A-8BD7EF11E94A}" type="datetimeFigureOut">
              <a:rPr lang="fr-FR" smtClean="0"/>
              <a:pPr/>
              <a:t>16/06/2019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68051CE-77BD-4BD8-B408-732AF5DD148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98CFB9B-C632-4E6C-A38A-8BD7EF11E94A}" type="datetimeFigureOut">
              <a:rPr lang="fr-FR" smtClean="0"/>
              <a:pPr/>
              <a:t>16/06/2019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8051CE-77BD-4BD8-B408-732AF5DD148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98CFB9B-C632-4E6C-A38A-8BD7EF11E94A}" type="datetimeFigureOut">
              <a:rPr lang="fr-FR" smtClean="0"/>
              <a:pPr/>
              <a:t>16/06/2019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8051CE-77BD-4BD8-B408-732AF5DD148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8CFB9B-C632-4E6C-A38A-8BD7EF11E94A}" type="datetimeFigureOut">
              <a:rPr lang="fr-FR" smtClean="0"/>
              <a:pPr/>
              <a:t>16/06/2019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8051CE-77BD-4BD8-B408-732AF5DD148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oundcloud.com/malagarmauriac/michel-winock-quest-ce-quun-evenement" TargetMode="External"/><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slide" Target="slide7.xml"/><Relationship Id="rId4" Type="http://schemas.openxmlformats.org/officeDocument/2006/relationships/slide" Target="slide9.xml"/></Relationships>
</file>

<file path=ppt/slides/_rels/slide7.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428868"/>
            <a:ext cx="7772400" cy="1470025"/>
          </a:xfrm>
        </p:spPr>
        <p:txBody>
          <a:bodyPr/>
          <a:lstStyle/>
          <a:p>
            <a:r>
              <a:rPr lang="fr-FR" dirty="0" smtClean="0"/>
              <a:t>Formation nouveaux programmes de lycée</a:t>
            </a:r>
            <a:endParaRPr lang="fr-FR" dirty="0"/>
          </a:p>
        </p:txBody>
      </p:sp>
      <p:sp>
        <p:nvSpPr>
          <p:cNvPr id="3" name="Sous-titre 2"/>
          <p:cNvSpPr>
            <a:spLocks noGrp="1"/>
          </p:cNvSpPr>
          <p:nvPr>
            <p:ph type="subTitle" idx="1"/>
          </p:nvPr>
        </p:nvSpPr>
        <p:spPr>
          <a:xfrm>
            <a:off x="1357290" y="4214818"/>
            <a:ext cx="6400800" cy="757246"/>
          </a:xfrm>
        </p:spPr>
        <p:txBody>
          <a:bodyPr>
            <a:normAutofit/>
          </a:bodyPr>
          <a:lstStyle/>
          <a:p>
            <a:r>
              <a:rPr lang="fr-FR" dirty="0" smtClean="0"/>
              <a:t>Les programmes d’histoire</a:t>
            </a:r>
          </a:p>
          <a:p>
            <a:endParaRPr lang="fr-FR" dirty="0" smtClean="0"/>
          </a:p>
        </p:txBody>
      </p:sp>
      <p:pic>
        <p:nvPicPr>
          <p:cNvPr id="4" name="Picture 2" descr="Résultat de recherche d'images pour &quot;académie de nice&quot;"/>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71472" y="357166"/>
            <a:ext cx="3521110" cy="1499311"/>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p:cNvSpPr/>
          <p:nvPr/>
        </p:nvSpPr>
        <p:spPr>
          <a:xfrm>
            <a:off x="3143240" y="5500702"/>
            <a:ext cx="3000396" cy="369332"/>
          </a:xfrm>
          <a:prstGeom prst="rect">
            <a:avLst/>
          </a:prstGeom>
        </p:spPr>
        <p:txBody>
          <a:bodyPr wrap="square">
            <a:spAutoFit/>
          </a:bodyPr>
          <a:lstStyle/>
          <a:p>
            <a:r>
              <a:rPr lang="fr-FR" b="1" dirty="0" smtClean="0">
                <a:solidFill>
                  <a:schemeClr val="accent1">
                    <a:lumMod val="60000"/>
                    <a:lumOff val="40000"/>
                  </a:schemeClr>
                </a:solidFill>
              </a:rPr>
              <a:t>Journées académiques 2019</a:t>
            </a:r>
            <a:endParaRPr lang="fr-FR" dirty="0">
              <a:solidFill>
                <a:schemeClr val="accent1">
                  <a:lumMod val="60000"/>
                  <a:lumOff val="4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THEME1 HISTOIRE LIMOGES.jpg"/>
          <p:cNvPicPr>
            <a:picLocks noChangeAspect="1"/>
          </p:cNvPicPr>
          <p:nvPr/>
        </p:nvPicPr>
        <p:blipFill>
          <a:blip r:embed="rId2"/>
          <a:stretch>
            <a:fillRect/>
          </a:stretch>
        </p:blipFill>
        <p:spPr>
          <a:xfrm>
            <a:off x="151214" y="1785926"/>
            <a:ext cx="8834902" cy="3997510"/>
          </a:xfrm>
          <a:prstGeom prst="rect">
            <a:avLst/>
          </a:prstGeom>
        </p:spPr>
      </p:pic>
      <p:sp>
        <p:nvSpPr>
          <p:cNvPr id="3" name="ZoneTexte 2"/>
          <p:cNvSpPr txBox="1"/>
          <p:nvPr/>
        </p:nvSpPr>
        <p:spPr>
          <a:xfrm>
            <a:off x="714348" y="357166"/>
            <a:ext cx="7929618" cy="954107"/>
          </a:xfrm>
          <a:prstGeom prst="rect">
            <a:avLst/>
          </a:prstGeom>
          <a:noFill/>
        </p:spPr>
        <p:txBody>
          <a:bodyPr wrap="square" rtlCol="0">
            <a:spAutoFit/>
          </a:bodyPr>
          <a:lstStyle/>
          <a:p>
            <a:pPr algn="ctr"/>
            <a:r>
              <a:rPr lang="fr-FR" sz="2800" b="1" dirty="0" smtClean="0">
                <a:solidFill>
                  <a:srgbClr val="0070C0"/>
                </a:solidFill>
              </a:rPr>
              <a:t>Une lecture détaillée des programmes, des conseils, des points de vigilance sur l’académie de Limoges</a:t>
            </a:r>
            <a:endParaRPr lang="fr-FR" sz="2800" b="1" dirty="0">
              <a:solidFill>
                <a:srgbClr val="0070C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14282" y="857232"/>
            <a:ext cx="3143272" cy="923330"/>
          </a:xfrm>
          <a:prstGeom prst="rect">
            <a:avLst/>
          </a:prstGeom>
          <a:solidFill>
            <a:schemeClr val="accent1"/>
          </a:solidFill>
          <a:ln>
            <a:solidFill>
              <a:srgbClr val="0070C0"/>
            </a:solidFill>
          </a:ln>
        </p:spPr>
        <p:txBody>
          <a:bodyPr wrap="square" rtlCol="0">
            <a:spAutoFit/>
          </a:bodyPr>
          <a:lstStyle/>
          <a:p>
            <a:pPr algn="ctr"/>
            <a:r>
              <a:rPr lang="fr-FR" b="1" dirty="0" smtClean="0">
                <a:solidFill>
                  <a:schemeClr val="bg1"/>
                </a:solidFill>
              </a:rPr>
              <a:t>Thème 1 : Le monde méditerranéen : empreintes de l’antiquité et du  </a:t>
            </a:r>
            <a:r>
              <a:rPr lang="fr-FR" b="1" dirty="0" err="1" smtClean="0">
                <a:solidFill>
                  <a:schemeClr val="bg1"/>
                </a:solidFill>
              </a:rPr>
              <a:t>Moyen-Age</a:t>
            </a:r>
            <a:endParaRPr lang="fr-FR" b="1" dirty="0">
              <a:solidFill>
                <a:schemeClr val="bg1"/>
              </a:solidFill>
            </a:endParaRPr>
          </a:p>
        </p:txBody>
      </p:sp>
      <p:sp>
        <p:nvSpPr>
          <p:cNvPr id="4" name="ZoneTexte 3"/>
          <p:cNvSpPr txBox="1"/>
          <p:nvPr/>
        </p:nvSpPr>
        <p:spPr>
          <a:xfrm>
            <a:off x="1857356" y="1928802"/>
            <a:ext cx="3000396" cy="1200329"/>
          </a:xfrm>
          <a:prstGeom prst="rect">
            <a:avLst/>
          </a:prstGeom>
          <a:solidFill>
            <a:schemeClr val="accent1"/>
          </a:solidFill>
        </p:spPr>
        <p:txBody>
          <a:bodyPr wrap="square" rtlCol="0">
            <a:spAutoFit/>
          </a:bodyPr>
          <a:lstStyle/>
          <a:p>
            <a:pPr algn="ctr"/>
            <a:r>
              <a:rPr lang="fr-FR" b="1" dirty="0" smtClean="0">
                <a:solidFill>
                  <a:schemeClr val="bg1"/>
                </a:solidFill>
              </a:rPr>
              <a:t>Thème 2 : XVème-XVIème siècle : un nouveau rapport au monde, un temps de mutations intellectuelles</a:t>
            </a:r>
            <a:endParaRPr lang="fr-FR" b="1" dirty="0">
              <a:solidFill>
                <a:schemeClr val="bg1"/>
              </a:solidFill>
            </a:endParaRPr>
          </a:p>
        </p:txBody>
      </p:sp>
      <p:sp>
        <p:nvSpPr>
          <p:cNvPr id="5" name="ZoneTexte 4"/>
          <p:cNvSpPr txBox="1"/>
          <p:nvPr/>
        </p:nvSpPr>
        <p:spPr>
          <a:xfrm>
            <a:off x="3428992" y="3214686"/>
            <a:ext cx="3000396" cy="923330"/>
          </a:xfrm>
          <a:prstGeom prst="rect">
            <a:avLst/>
          </a:prstGeom>
          <a:solidFill>
            <a:schemeClr val="accent1"/>
          </a:solidFill>
        </p:spPr>
        <p:txBody>
          <a:bodyPr wrap="square" rtlCol="0">
            <a:spAutoFit/>
          </a:bodyPr>
          <a:lstStyle/>
          <a:p>
            <a:pPr algn="ctr"/>
            <a:r>
              <a:rPr lang="fr-FR" b="1" dirty="0" smtClean="0">
                <a:solidFill>
                  <a:schemeClr val="bg1"/>
                </a:solidFill>
              </a:rPr>
              <a:t>Thème 3 : L’Etat à l’époque moderne : France et Angleterre</a:t>
            </a:r>
            <a:endParaRPr lang="fr-FR" b="1" dirty="0">
              <a:solidFill>
                <a:schemeClr val="bg1"/>
              </a:solidFill>
            </a:endParaRPr>
          </a:p>
        </p:txBody>
      </p:sp>
      <p:sp>
        <p:nvSpPr>
          <p:cNvPr id="6" name="ZoneTexte 5"/>
          <p:cNvSpPr txBox="1"/>
          <p:nvPr/>
        </p:nvSpPr>
        <p:spPr>
          <a:xfrm>
            <a:off x="4929190" y="4286256"/>
            <a:ext cx="3000396" cy="923330"/>
          </a:xfrm>
          <a:prstGeom prst="rect">
            <a:avLst/>
          </a:prstGeom>
          <a:solidFill>
            <a:schemeClr val="accent1"/>
          </a:solidFill>
        </p:spPr>
        <p:txBody>
          <a:bodyPr wrap="square" rtlCol="0">
            <a:spAutoFit/>
          </a:bodyPr>
          <a:lstStyle/>
          <a:p>
            <a:pPr algn="ctr"/>
            <a:r>
              <a:rPr lang="fr-FR" b="1" dirty="0" smtClean="0">
                <a:solidFill>
                  <a:schemeClr val="bg1"/>
                </a:solidFill>
              </a:rPr>
              <a:t>Thème 4 :Dynamiques et ruptures dans les sociétés des XVIIème et XVIIIème siècle</a:t>
            </a:r>
            <a:endParaRPr lang="fr-FR" b="1" dirty="0">
              <a:solidFill>
                <a:schemeClr val="bg1"/>
              </a:solidFill>
            </a:endParaRPr>
          </a:p>
        </p:txBody>
      </p:sp>
      <p:cxnSp>
        <p:nvCxnSpPr>
          <p:cNvPr id="9" name="Connecteur droit avec flèche 8"/>
          <p:cNvCxnSpPr/>
          <p:nvPr/>
        </p:nvCxnSpPr>
        <p:spPr>
          <a:xfrm rot="5400000">
            <a:off x="536547" y="2463793"/>
            <a:ext cx="1071570" cy="1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1357290" y="4214818"/>
            <a:ext cx="1785950" cy="1477328"/>
          </a:xfrm>
          <a:prstGeom prst="rect">
            <a:avLst/>
          </a:prstGeom>
          <a:noFill/>
          <a:ln>
            <a:solidFill>
              <a:srgbClr val="0070C0"/>
            </a:solidFill>
          </a:ln>
        </p:spPr>
        <p:txBody>
          <a:bodyPr wrap="square" rtlCol="0">
            <a:spAutoFit/>
          </a:bodyPr>
          <a:lstStyle/>
          <a:p>
            <a:pPr algn="ctr"/>
            <a:r>
              <a:rPr lang="fr-FR" dirty="0" smtClean="0"/>
              <a:t>Elargissement des horizons, autonomisation culturelle des individus</a:t>
            </a:r>
            <a:endParaRPr lang="fr-FR" dirty="0"/>
          </a:p>
        </p:txBody>
      </p:sp>
      <p:cxnSp>
        <p:nvCxnSpPr>
          <p:cNvPr id="13" name="Connecteur droit avec flèche 12"/>
          <p:cNvCxnSpPr/>
          <p:nvPr/>
        </p:nvCxnSpPr>
        <p:spPr>
          <a:xfrm rot="5400000">
            <a:off x="1858150" y="3713958"/>
            <a:ext cx="857256" cy="1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rot="5400000">
            <a:off x="3501224" y="4642652"/>
            <a:ext cx="857256" cy="1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a:off x="6108711" y="5535627"/>
            <a:ext cx="500066" cy="1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3286116" y="5214950"/>
            <a:ext cx="1428760" cy="923330"/>
          </a:xfrm>
          <a:prstGeom prst="rect">
            <a:avLst/>
          </a:prstGeom>
          <a:noFill/>
          <a:ln>
            <a:solidFill>
              <a:srgbClr val="0070C0"/>
            </a:solidFill>
          </a:ln>
        </p:spPr>
        <p:txBody>
          <a:bodyPr wrap="square" rtlCol="0">
            <a:spAutoFit/>
          </a:bodyPr>
          <a:lstStyle/>
          <a:p>
            <a:pPr algn="ctr"/>
            <a:r>
              <a:rPr lang="fr-FR" dirty="0" smtClean="0"/>
              <a:t>Affirmation du rôle de l’Etat</a:t>
            </a:r>
            <a:endParaRPr lang="fr-FR" dirty="0"/>
          </a:p>
        </p:txBody>
      </p:sp>
      <p:sp>
        <p:nvSpPr>
          <p:cNvPr id="19" name="ZoneTexte 18"/>
          <p:cNvSpPr txBox="1"/>
          <p:nvPr/>
        </p:nvSpPr>
        <p:spPr>
          <a:xfrm>
            <a:off x="5214942" y="5857892"/>
            <a:ext cx="2714644" cy="646331"/>
          </a:xfrm>
          <a:prstGeom prst="rect">
            <a:avLst/>
          </a:prstGeom>
          <a:noFill/>
          <a:ln>
            <a:solidFill>
              <a:srgbClr val="0070C0"/>
            </a:solidFill>
          </a:ln>
        </p:spPr>
        <p:txBody>
          <a:bodyPr wrap="square" rtlCol="0">
            <a:spAutoFit/>
          </a:bodyPr>
          <a:lstStyle/>
          <a:p>
            <a:pPr algn="ctr"/>
            <a:r>
              <a:rPr lang="fr-FR" dirty="0" smtClean="0"/>
              <a:t>Emergence de nouveaux modèles politiques</a:t>
            </a:r>
            <a:endParaRPr lang="fr-FR" dirty="0"/>
          </a:p>
        </p:txBody>
      </p:sp>
      <p:sp>
        <p:nvSpPr>
          <p:cNvPr id="20" name="ZoneTexte 19"/>
          <p:cNvSpPr txBox="1"/>
          <p:nvPr/>
        </p:nvSpPr>
        <p:spPr>
          <a:xfrm>
            <a:off x="285720" y="3071810"/>
            <a:ext cx="1428760" cy="646331"/>
          </a:xfrm>
          <a:prstGeom prst="rect">
            <a:avLst/>
          </a:prstGeom>
          <a:noFill/>
          <a:ln>
            <a:solidFill>
              <a:srgbClr val="0070C0"/>
            </a:solidFill>
          </a:ln>
        </p:spPr>
        <p:txBody>
          <a:bodyPr wrap="square" rtlCol="0">
            <a:spAutoFit/>
          </a:bodyPr>
          <a:lstStyle/>
          <a:p>
            <a:pPr algn="ctr"/>
            <a:r>
              <a:rPr lang="fr-FR" dirty="0" smtClean="0"/>
              <a:t>Des héritages</a:t>
            </a:r>
            <a:endParaRPr lang="fr-FR" dirty="0"/>
          </a:p>
        </p:txBody>
      </p:sp>
      <p:sp>
        <p:nvSpPr>
          <p:cNvPr id="22" name="ZoneTexte 21"/>
          <p:cNvSpPr txBox="1"/>
          <p:nvPr/>
        </p:nvSpPr>
        <p:spPr>
          <a:xfrm>
            <a:off x="6643702" y="1214422"/>
            <a:ext cx="2357454" cy="2862322"/>
          </a:xfrm>
          <a:prstGeom prst="rect">
            <a:avLst/>
          </a:prstGeom>
          <a:noFill/>
        </p:spPr>
        <p:txBody>
          <a:bodyPr wrap="square" rtlCol="0">
            <a:spAutoFit/>
          </a:bodyPr>
          <a:lstStyle/>
          <a:p>
            <a:pPr algn="ctr"/>
            <a:r>
              <a:rPr lang="fr-FR" dirty="0" smtClean="0"/>
              <a:t>« Faire saisir aux élèves les grandes dynamiques politiques, culturelles,</a:t>
            </a:r>
            <a:br>
              <a:rPr lang="fr-FR" dirty="0" smtClean="0"/>
            </a:br>
            <a:r>
              <a:rPr lang="fr-FR" dirty="0" smtClean="0"/>
              <a:t>économiques et sociales qui sont au principe de la formation du monde contemporain »</a:t>
            </a:r>
            <a:br>
              <a:rPr lang="fr-FR" dirty="0" smtClean="0"/>
            </a:br>
            <a:endParaRPr lang="fr-FR" dirty="0"/>
          </a:p>
        </p:txBody>
      </p:sp>
      <p:sp>
        <p:nvSpPr>
          <p:cNvPr id="23" name="ZoneTexte 22"/>
          <p:cNvSpPr txBox="1"/>
          <p:nvPr/>
        </p:nvSpPr>
        <p:spPr>
          <a:xfrm>
            <a:off x="857224" y="142852"/>
            <a:ext cx="1571636" cy="369332"/>
          </a:xfrm>
          <a:prstGeom prst="rect">
            <a:avLst/>
          </a:prstGeom>
          <a:noFill/>
          <a:ln>
            <a:solidFill>
              <a:srgbClr val="0070C0"/>
            </a:solidFill>
          </a:ln>
        </p:spPr>
        <p:txBody>
          <a:bodyPr wrap="square" rtlCol="0">
            <a:spAutoFit/>
          </a:bodyPr>
          <a:lstStyle/>
          <a:p>
            <a:r>
              <a:rPr lang="fr-FR" dirty="0" smtClean="0"/>
              <a:t>Un fondement</a:t>
            </a:r>
            <a:endParaRPr lang="fr-FR" dirty="0"/>
          </a:p>
        </p:txBody>
      </p:sp>
      <p:sp>
        <p:nvSpPr>
          <p:cNvPr id="24" name="ZoneTexte 23"/>
          <p:cNvSpPr txBox="1"/>
          <p:nvPr/>
        </p:nvSpPr>
        <p:spPr>
          <a:xfrm>
            <a:off x="4143372" y="928670"/>
            <a:ext cx="2357454" cy="646331"/>
          </a:xfrm>
          <a:prstGeom prst="rect">
            <a:avLst/>
          </a:prstGeom>
          <a:noFill/>
          <a:ln>
            <a:solidFill>
              <a:srgbClr val="0070C0"/>
            </a:solidFill>
          </a:ln>
        </p:spPr>
        <p:txBody>
          <a:bodyPr wrap="square" rtlCol="0">
            <a:spAutoFit/>
          </a:bodyPr>
          <a:lstStyle/>
          <a:p>
            <a:pPr algn="ctr"/>
            <a:r>
              <a:rPr lang="fr-FR" dirty="0" smtClean="0"/>
              <a:t>Des dynamiques, des évolutions</a:t>
            </a:r>
            <a:endParaRPr lang="fr-FR" dirty="0"/>
          </a:p>
        </p:txBody>
      </p:sp>
      <p:cxnSp>
        <p:nvCxnSpPr>
          <p:cNvPr id="26" name="Connecteur droit avec flèche 25"/>
          <p:cNvCxnSpPr>
            <a:stCxn id="24" idx="2"/>
          </p:cNvCxnSpPr>
          <p:nvPr/>
        </p:nvCxnSpPr>
        <p:spPr>
          <a:xfrm rot="5400000">
            <a:off x="4662993" y="1198257"/>
            <a:ext cx="282363" cy="10358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24" idx="2"/>
          </p:cNvCxnSpPr>
          <p:nvPr/>
        </p:nvCxnSpPr>
        <p:spPr>
          <a:xfrm rot="5400000">
            <a:off x="4555836" y="2305546"/>
            <a:ext cx="1496809"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a:stCxn id="24" idx="2"/>
          </p:cNvCxnSpPr>
          <p:nvPr/>
        </p:nvCxnSpPr>
        <p:spPr>
          <a:xfrm rot="16200000" flipH="1">
            <a:off x="5020182" y="1876917"/>
            <a:ext cx="2282627" cy="16787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23" idx="2"/>
          </p:cNvCxnSpPr>
          <p:nvPr/>
        </p:nvCxnSpPr>
        <p:spPr>
          <a:xfrm rot="5400000">
            <a:off x="1505443" y="648989"/>
            <a:ext cx="27440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3571868" y="0"/>
            <a:ext cx="5572132" cy="830997"/>
          </a:xfrm>
          <a:prstGeom prst="rect">
            <a:avLst/>
          </a:prstGeom>
          <a:noFill/>
        </p:spPr>
        <p:txBody>
          <a:bodyPr wrap="square" rtlCol="0">
            <a:spAutoFit/>
          </a:bodyPr>
          <a:lstStyle/>
          <a:p>
            <a:pPr algn="ctr"/>
            <a:r>
              <a:rPr lang="fr-FR" sz="2400" b="1" dirty="0" smtClean="0">
                <a:solidFill>
                  <a:schemeClr val="accent1"/>
                </a:solidFill>
              </a:rPr>
              <a:t>PROGRAMME 2DE :</a:t>
            </a:r>
            <a:r>
              <a:rPr lang="fr-FR" sz="2400" b="1" dirty="0" smtClean="0">
                <a:solidFill>
                  <a:schemeClr val="accent1"/>
                </a:solidFill>
              </a:rPr>
              <a:t>LES </a:t>
            </a:r>
            <a:r>
              <a:rPr lang="fr-FR" sz="2400" b="1" dirty="0" smtClean="0">
                <a:solidFill>
                  <a:schemeClr val="accent1"/>
                </a:solidFill>
              </a:rPr>
              <a:t>GRANDES ETAPES DE LA FORMATION DU MONDE MODERNE</a:t>
            </a:r>
            <a:endParaRPr lang="fr-FR" sz="2400" b="1" dirty="0">
              <a:solidFill>
                <a:schemeClr val="accen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p:cNvSpPr txBox="1"/>
          <p:nvPr/>
        </p:nvSpPr>
        <p:spPr>
          <a:xfrm>
            <a:off x="3143240" y="0"/>
            <a:ext cx="5572164" cy="830997"/>
          </a:xfrm>
          <a:prstGeom prst="rect">
            <a:avLst/>
          </a:prstGeom>
          <a:noFill/>
        </p:spPr>
        <p:txBody>
          <a:bodyPr wrap="square" rtlCol="0">
            <a:spAutoFit/>
          </a:bodyPr>
          <a:lstStyle/>
          <a:p>
            <a:pPr algn="ctr"/>
            <a:r>
              <a:rPr lang="fr-FR" sz="2400" b="1" dirty="0" smtClean="0">
                <a:solidFill>
                  <a:schemeClr val="accent1"/>
                </a:solidFill>
              </a:rPr>
              <a:t>PROGRAMME 1ERE : LES </a:t>
            </a:r>
            <a:r>
              <a:rPr lang="fr-FR" sz="2400" b="1" dirty="0" smtClean="0">
                <a:solidFill>
                  <a:schemeClr val="accent1"/>
                </a:solidFill>
              </a:rPr>
              <a:t>GRANDES ETAPES DE LA FORMATION DU MONDE MODERNE</a:t>
            </a:r>
            <a:endParaRPr lang="fr-FR" sz="2400" b="1" dirty="0">
              <a:solidFill>
                <a:schemeClr val="accent1"/>
              </a:solidFill>
            </a:endParaRPr>
          </a:p>
        </p:txBody>
      </p:sp>
      <p:sp>
        <p:nvSpPr>
          <p:cNvPr id="25" name="ZoneTexte 24"/>
          <p:cNvSpPr txBox="1"/>
          <p:nvPr/>
        </p:nvSpPr>
        <p:spPr>
          <a:xfrm>
            <a:off x="214282" y="785794"/>
            <a:ext cx="3000396" cy="923330"/>
          </a:xfrm>
          <a:prstGeom prst="rect">
            <a:avLst/>
          </a:prstGeom>
          <a:solidFill>
            <a:schemeClr val="accent1"/>
          </a:solidFill>
          <a:ln>
            <a:solidFill>
              <a:srgbClr val="0070C0"/>
            </a:solidFill>
          </a:ln>
        </p:spPr>
        <p:txBody>
          <a:bodyPr wrap="square" rtlCol="0">
            <a:spAutoFit/>
          </a:bodyPr>
          <a:lstStyle/>
          <a:p>
            <a:pPr algn="ctr"/>
            <a:r>
              <a:rPr lang="fr-FR" b="1" dirty="0" smtClean="0">
                <a:solidFill>
                  <a:schemeClr val="bg1"/>
                </a:solidFill>
              </a:rPr>
              <a:t>Thème 1 : L’Europe face aux révolutions : une nouvelle conception de la nation</a:t>
            </a:r>
            <a:endParaRPr lang="fr-FR" b="1" dirty="0">
              <a:solidFill>
                <a:schemeClr val="bg1"/>
              </a:solidFill>
            </a:endParaRPr>
          </a:p>
        </p:txBody>
      </p:sp>
      <p:sp>
        <p:nvSpPr>
          <p:cNvPr id="27" name="ZoneTexte 26"/>
          <p:cNvSpPr txBox="1"/>
          <p:nvPr/>
        </p:nvSpPr>
        <p:spPr>
          <a:xfrm>
            <a:off x="1357290" y="1928802"/>
            <a:ext cx="3000396" cy="1200329"/>
          </a:xfrm>
          <a:prstGeom prst="rect">
            <a:avLst/>
          </a:prstGeom>
          <a:solidFill>
            <a:schemeClr val="accent1"/>
          </a:solidFill>
        </p:spPr>
        <p:txBody>
          <a:bodyPr wrap="square" rtlCol="0">
            <a:spAutoFit/>
          </a:bodyPr>
          <a:lstStyle/>
          <a:p>
            <a:pPr algn="ctr"/>
            <a:r>
              <a:rPr lang="fr-FR" b="1" dirty="0" smtClean="0">
                <a:solidFill>
                  <a:schemeClr val="bg1"/>
                </a:solidFill>
              </a:rPr>
              <a:t>Thème 2 :La France dans l’Europe des nationalités : politique et société</a:t>
            </a:r>
          </a:p>
          <a:p>
            <a:pPr algn="ctr"/>
            <a:r>
              <a:rPr lang="fr-FR" b="1" dirty="0" smtClean="0">
                <a:solidFill>
                  <a:schemeClr val="bg1"/>
                </a:solidFill>
              </a:rPr>
              <a:t> (1848-1871)</a:t>
            </a:r>
            <a:endParaRPr lang="fr-FR" b="1" dirty="0">
              <a:solidFill>
                <a:schemeClr val="bg1"/>
              </a:solidFill>
            </a:endParaRPr>
          </a:p>
        </p:txBody>
      </p:sp>
      <p:sp>
        <p:nvSpPr>
          <p:cNvPr id="29" name="ZoneTexte 28"/>
          <p:cNvSpPr txBox="1"/>
          <p:nvPr/>
        </p:nvSpPr>
        <p:spPr>
          <a:xfrm>
            <a:off x="2214546" y="3357562"/>
            <a:ext cx="3000396" cy="1200329"/>
          </a:xfrm>
          <a:prstGeom prst="rect">
            <a:avLst/>
          </a:prstGeom>
          <a:solidFill>
            <a:schemeClr val="accent1"/>
          </a:solidFill>
        </p:spPr>
        <p:txBody>
          <a:bodyPr wrap="square" rtlCol="0">
            <a:spAutoFit/>
          </a:bodyPr>
          <a:lstStyle/>
          <a:p>
            <a:pPr algn="ctr"/>
            <a:r>
              <a:rPr lang="fr-FR" b="1" dirty="0" smtClean="0">
                <a:solidFill>
                  <a:schemeClr val="bg1"/>
                </a:solidFill>
              </a:rPr>
              <a:t>Thème 3 : La Troisième République avant 1914 : un régime politique, un régime colonial</a:t>
            </a:r>
            <a:endParaRPr lang="fr-FR" b="1" dirty="0">
              <a:solidFill>
                <a:schemeClr val="bg1"/>
              </a:solidFill>
            </a:endParaRPr>
          </a:p>
        </p:txBody>
      </p:sp>
      <p:sp>
        <p:nvSpPr>
          <p:cNvPr id="31" name="ZoneTexte 30"/>
          <p:cNvSpPr txBox="1"/>
          <p:nvPr/>
        </p:nvSpPr>
        <p:spPr>
          <a:xfrm>
            <a:off x="3143240" y="4857760"/>
            <a:ext cx="3000396" cy="1200329"/>
          </a:xfrm>
          <a:prstGeom prst="rect">
            <a:avLst/>
          </a:prstGeom>
          <a:solidFill>
            <a:schemeClr val="accent1"/>
          </a:solidFill>
        </p:spPr>
        <p:txBody>
          <a:bodyPr wrap="square" rtlCol="0">
            <a:spAutoFit/>
          </a:bodyPr>
          <a:lstStyle/>
          <a:p>
            <a:pPr algn="ctr"/>
            <a:r>
              <a:rPr lang="fr-FR" b="1" dirty="0" smtClean="0">
                <a:solidFill>
                  <a:schemeClr val="bg1"/>
                </a:solidFill>
              </a:rPr>
              <a:t>Thème 4 : La Première Guerre mondiale :  le suicide de l’Europe et la fin des empires européens</a:t>
            </a:r>
            <a:endParaRPr lang="fr-FR" b="1" dirty="0">
              <a:solidFill>
                <a:schemeClr val="bg1"/>
              </a:solidFill>
            </a:endParaRPr>
          </a:p>
        </p:txBody>
      </p:sp>
      <p:sp>
        <p:nvSpPr>
          <p:cNvPr id="32" name="ZoneTexte 31"/>
          <p:cNvSpPr txBox="1"/>
          <p:nvPr/>
        </p:nvSpPr>
        <p:spPr>
          <a:xfrm>
            <a:off x="214282" y="2214554"/>
            <a:ext cx="428628" cy="2308324"/>
          </a:xfrm>
          <a:prstGeom prst="rect">
            <a:avLst/>
          </a:prstGeom>
          <a:noFill/>
          <a:ln>
            <a:solidFill>
              <a:srgbClr val="0070C0"/>
            </a:solidFill>
          </a:ln>
        </p:spPr>
        <p:txBody>
          <a:bodyPr wrap="square" rtlCol="0">
            <a:spAutoFit/>
          </a:bodyPr>
          <a:lstStyle/>
          <a:p>
            <a:r>
              <a:rPr lang="fr-FR" sz="2400" b="1" dirty="0" smtClean="0">
                <a:solidFill>
                  <a:srgbClr val="0070C0"/>
                </a:solidFill>
              </a:rPr>
              <a:t>F</a:t>
            </a:r>
          </a:p>
          <a:p>
            <a:r>
              <a:rPr lang="fr-FR" sz="2400" b="1" dirty="0" smtClean="0">
                <a:solidFill>
                  <a:srgbClr val="0070C0"/>
                </a:solidFill>
              </a:rPr>
              <a:t>R</a:t>
            </a:r>
          </a:p>
          <a:p>
            <a:r>
              <a:rPr lang="fr-FR" sz="2400" b="1" dirty="0" smtClean="0">
                <a:solidFill>
                  <a:srgbClr val="0070C0"/>
                </a:solidFill>
              </a:rPr>
              <a:t>A</a:t>
            </a:r>
          </a:p>
          <a:p>
            <a:r>
              <a:rPr lang="fr-FR" sz="2400" b="1" dirty="0" smtClean="0">
                <a:solidFill>
                  <a:srgbClr val="0070C0"/>
                </a:solidFill>
              </a:rPr>
              <a:t>N</a:t>
            </a:r>
          </a:p>
          <a:p>
            <a:r>
              <a:rPr lang="fr-FR" sz="2400" b="1" dirty="0" smtClean="0">
                <a:solidFill>
                  <a:srgbClr val="0070C0"/>
                </a:solidFill>
              </a:rPr>
              <a:t>C</a:t>
            </a:r>
          </a:p>
          <a:p>
            <a:r>
              <a:rPr lang="fr-FR" sz="2400" b="1" dirty="0" smtClean="0">
                <a:solidFill>
                  <a:srgbClr val="0070C0"/>
                </a:solidFill>
              </a:rPr>
              <a:t>E</a:t>
            </a:r>
            <a:endParaRPr lang="fr-FR" sz="2400" b="1" dirty="0">
              <a:solidFill>
                <a:srgbClr val="0070C0"/>
              </a:solidFill>
            </a:endParaRPr>
          </a:p>
        </p:txBody>
      </p:sp>
      <p:sp>
        <p:nvSpPr>
          <p:cNvPr id="34" name="ZoneTexte 33"/>
          <p:cNvSpPr txBox="1"/>
          <p:nvPr/>
        </p:nvSpPr>
        <p:spPr>
          <a:xfrm>
            <a:off x="8501090" y="714356"/>
            <a:ext cx="428628" cy="2308324"/>
          </a:xfrm>
          <a:prstGeom prst="rect">
            <a:avLst/>
          </a:prstGeom>
          <a:noFill/>
          <a:ln>
            <a:solidFill>
              <a:srgbClr val="0070C0"/>
            </a:solidFill>
          </a:ln>
        </p:spPr>
        <p:txBody>
          <a:bodyPr wrap="square" rtlCol="0">
            <a:spAutoFit/>
          </a:bodyPr>
          <a:lstStyle/>
          <a:p>
            <a:r>
              <a:rPr lang="fr-FR" sz="2400" b="1" dirty="0" smtClean="0">
                <a:solidFill>
                  <a:srgbClr val="0070C0"/>
                </a:solidFill>
              </a:rPr>
              <a:t>E</a:t>
            </a:r>
          </a:p>
          <a:p>
            <a:r>
              <a:rPr lang="fr-FR" sz="2400" b="1" dirty="0" smtClean="0">
                <a:solidFill>
                  <a:srgbClr val="0070C0"/>
                </a:solidFill>
              </a:rPr>
              <a:t>U</a:t>
            </a:r>
          </a:p>
          <a:p>
            <a:r>
              <a:rPr lang="fr-FR" sz="2400" b="1" dirty="0" smtClean="0">
                <a:solidFill>
                  <a:srgbClr val="0070C0"/>
                </a:solidFill>
              </a:rPr>
              <a:t>R</a:t>
            </a:r>
          </a:p>
          <a:p>
            <a:r>
              <a:rPr lang="fr-FR" sz="2400" b="1" dirty="0" smtClean="0">
                <a:solidFill>
                  <a:srgbClr val="0070C0"/>
                </a:solidFill>
              </a:rPr>
              <a:t>O</a:t>
            </a:r>
          </a:p>
          <a:p>
            <a:r>
              <a:rPr lang="fr-FR" sz="2400" b="1" dirty="0" smtClean="0">
                <a:solidFill>
                  <a:srgbClr val="0070C0"/>
                </a:solidFill>
              </a:rPr>
              <a:t>P</a:t>
            </a:r>
          </a:p>
          <a:p>
            <a:r>
              <a:rPr lang="fr-FR" sz="2400" b="1" dirty="0" smtClean="0">
                <a:solidFill>
                  <a:srgbClr val="0070C0"/>
                </a:solidFill>
              </a:rPr>
              <a:t>E</a:t>
            </a:r>
            <a:endParaRPr lang="fr-FR" sz="2400" b="1" dirty="0">
              <a:solidFill>
                <a:srgbClr val="0070C0"/>
              </a:solidFill>
            </a:endParaRPr>
          </a:p>
        </p:txBody>
      </p:sp>
      <p:sp>
        <p:nvSpPr>
          <p:cNvPr id="21" name="ZoneTexte 20"/>
          <p:cNvSpPr txBox="1"/>
          <p:nvPr/>
        </p:nvSpPr>
        <p:spPr>
          <a:xfrm>
            <a:off x="4714876" y="857232"/>
            <a:ext cx="2928958" cy="923330"/>
          </a:xfrm>
          <a:prstGeom prst="rect">
            <a:avLst/>
          </a:prstGeom>
          <a:noFill/>
          <a:ln>
            <a:solidFill>
              <a:schemeClr val="tx1"/>
            </a:solidFill>
          </a:ln>
        </p:spPr>
        <p:txBody>
          <a:bodyPr wrap="square" rtlCol="0">
            <a:spAutoFit/>
          </a:bodyPr>
          <a:lstStyle/>
          <a:p>
            <a:pPr algn="ctr"/>
            <a:r>
              <a:rPr lang="fr-FR" dirty="0" smtClean="0"/>
              <a:t>L’idée de nation se répand en Europe : l’Europe des nationalités</a:t>
            </a:r>
            <a:endParaRPr lang="fr-FR" dirty="0"/>
          </a:p>
        </p:txBody>
      </p:sp>
      <p:sp>
        <p:nvSpPr>
          <p:cNvPr id="23" name="ZoneTexte 22"/>
          <p:cNvSpPr txBox="1"/>
          <p:nvPr/>
        </p:nvSpPr>
        <p:spPr>
          <a:xfrm>
            <a:off x="6715140" y="5214950"/>
            <a:ext cx="2143140" cy="1477328"/>
          </a:xfrm>
          <a:prstGeom prst="rect">
            <a:avLst/>
          </a:prstGeom>
          <a:noFill/>
          <a:ln>
            <a:solidFill>
              <a:schemeClr val="tx1"/>
            </a:solidFill>
          </a:ln>
        </p:spPr>
        <p:txBody>
          <a:bodyPr wrap="square" rtlCol="0">
            <a:spAutoFit/>
          </a:bodyPr>
          <a:lstStyle/>
          <a:p>
            <a:pPr algn="ctr"/>
            <a:r>
              <a:rPr lang="fr-FR" dirty="0" smtClean="0"/>
              <a:t>L’affirmation des nationalismes et des impérialismes et le retour au principe des nationalités</a:t>
            </a:r>
            <a:endParaRPr lang="fr-FR" dirty="0"/>
          </a:p>
        </p:txBody>
      </p:sp>
      <p:sp>
        <p:nvSpPr>
          <p:cNvPr id="24" name="ZoneTexte 23"/>
          <p:cNvSpPr txBox="1"/>
          <p:nvPr/>
        </p:nvSpPr>
        <p:spPr>
          <a:xfrm>
            <a:off x="6286512" y="3286124"/>
            <a:ext cx="2500330" cy="1200329"/>
          </a:xfrm>
          <a:prstGeom prst="rect">
            <a:avLst/>
          </a:prstGeom>
          <a:noFill/>
          <a:ln>
            <a:solidFill>
              <a:schemeClr val="tx1"/>
            </a:solidFill>
          </a:ln>
        </p:spPr>
        <p:txBody>
          <a:bodyPr wrap="square" rtlCol="0">
            <a:spAutoFit/>
          </a:bodyPr>
          <a:lstStyle/>
          <a:p>
            <a:pPr algn="ctr"/>
            <a:r>
              <a:rPr lang="fr-FR" dirty="0" smtClean="0"/>
              <a:t>La montée en puissance des impérialismes et des nationalismes autour de la question coloniale</a:t>
            </a:r>
            <a:endParaRPr lang="fr-FR" dirty="0"/>
          </a:p>
        </p:txBody>
      </p:sp>
      <p:sp>
        <p:nvSpPr>
          <p:cNvPr id="30" name="ZoneTexte 29"/>
          <p:cNvSpPr txBox="1"/>
          <p:nvPr/>
        </p:nvSpPr>
        <p:spPr>
          <a:xfrm>
            <a:off x="5357818" y="2000240"/>
            <a:ext cx="2500330" cy="923330"/>
          </a:xfrm>
          <a:prstGeom prst="rect">
            <a:avLst/>
          </a:prstGeom>
          <a:noFill/>
          <a:ln>
            <a:solidFill>
              <a:schemeClr val="tx1"/>
            </a:solidFill>
          </a:ln>
        </p:spPr>
        <p:txBody>
          <a:bodyPr wrap="square" rtlCol="0">
            <a:spAutoFit/>
          </a:bodyPr>
          <a:lstStyle/>
          <a:p>
            <a:pPr algn="ctr"/>
            <a:r>
              <a:rPr lang="fr-FR" dirty="0" smtClean="0"/>
              <a:t>Le triomphe de l’Etat-nation : les unités italiennes et allemandes</a:t>
            </a:r>
            <a:endParaRPr lang="fr-FR" dirty="0"/>
          </a:p>
        </p:txBody>
      </p:sp>
      <p:cxnSp>
        <p:nvCxnSpPr>
          <p:cNvPr id="35" name="Connecteur droit avec flèche 34"/>
          <p:cNvCxnSpPr/>
          <p:nvPr/>
        </p:nvCxnSpPr>
        <p:spPr>
          <a:xfrm rot="16200000" flipH="1">
            <a:off x="3393273" y="1607331"/>
            <a:ext cx="3357586" cy="2286016"/>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38" name="ZoneTexte 37"/>
          <p:cNvSpPr txBox="1"/>
          <p:nvPr/>
        </p:nvSpPr>
        <p:spPr>
          <a:xfrm>
            <a:off x="3500430" y="1000108"/>
            <a:ext cx="1143008" cy="646331"/>
          </a:xfrm>
          <a:prstGeom prst="rect">
            <a:avLst/>
          </a:prstGeom>
          <a:solidFill>
            <a:schemeClr val="bg1"/>
          </a:solidFill>
        </p:spPr>
        <p:txBody>
          <a:bodyPr wrap="square" rtlCol="0">
            <a:spAutoFit/>
          </a:bodyPr>
          <a:lstStyle/>
          <a:p>
            <a:pPr algn="ctr"/>
            <a:r>
              <a:rPr lang="fr-FR" b="1" dirty="0" smtClean="0"/>
              <a:t>De la nation…</a:t>
            </a:r>
            <a:endParaRPr lang="fr-FR" b="1" dirty="0"/>
          </a:p>
        </p:txBody>
      </p:sp>
      <p:sp>
        <p:nvSpPr>
          <p:cNvPr id="39" name="ZoneTexte 38"/>
          <p:cNvSpPr txBox="1"/>
          <p:nvPr/>
        </p:nvSpPr>
        <p:spPr>
          <a:xfrm>
            <a:off x="6215074" y="4500570"/>
            <a:ext cx="1643074" cy="646331"/>
          </a:xfrm>
          <a:prstGeom prst="rect">
            <a:avLst/>
          </a:prstGeom>
          <a:solidFill>
            <a:schemeClr val="bg1"/>
          </a:solidFill>
        </p:spPr>
        <p:txBody>
          <a:bodyPr wrap="square" rtlCol="0">
            <a:spAutoFit/>
          </a:bodyPr>
          <a:lstStyle/>
          <a:p>
            <a:pPr algn="ctr"/>
            <a:r>
              <a:rPr lang="fr-FR" b="1" dirty="0" smtClean="0"/>
              <a:t>Au nationalisme…</a:t>
            </a:r>
            <a:endParaRPr lang="fr-FR" b="1" dirty="0"/>
          </a:p>
        </p:txBody>
      </p:sp>
      <p:cxnSp>
        <p:nvCxnSpPr>
          <p:cNvPr id="40" name="Connecteur droit avec flèche 39"/>
          <p:cNvCxnSpPr/>
          <p:nvPr/>
        </p:nvCxnSpPr>
        <p:spPr>
          <a:xfrm rot="16200000" flipH="1">
            <a:off x="142844" y="2428868"/>
            <a:ext cx="2214578" cy="135732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428596" y="4643446"/>
            <a:ext cx="1857388" cy="1477328"/>
          </a:xfrm>
          <a:prstGeom prst="rect">
            <a:avLst/>
          </a:prstGeom>
          <a:noFill/>
          <a:ln>
            <a:solidFill>
              <a:schemeClr val="tx1"/>
            </a:solidFill>
          </a:ln>
        </p:spPr>
        <p:txBody>
          <a:bodyPr wrap="square" rtlCol="0">
            <a:spAutoFit/>
          </a:bodyPr>
          <a:lstStyle/>
          <a:p>
            <a:pPr algn="ctr"/>
            <a:r>
              <a:rPr lang="fr-FR" dirty="0" smtClean="0"/>
              <a:t>A la recherche d’un régime politique stable : la marche difficile  à la démocratie</a:t>
            </a:r>
            <a:endParaRPr lang="fr-FR" dirty="0"/>
          </a:p>
        </p:txBody>
      </p:sp>
      <p:sp>
        <p:nvSpPr>
          <p:cNvPr id="45" name="ZoneTexte 44"/>
          <p:cNvSpPr txBox="1"/>
          <p:nvPr/>
        </p:nvSpPr>
        <p:spPr>
          <a:xfrm>
            <a:off x="1071538" y="6286520"/>
            <a:ext cx="5072098" cy="369332"/>
          </a:xfrm>
          <a:prstGeom prst="rect">
            <a:avLst/>
          </a:prstGeom>
          <a:noFill/>
          <a:ln>
            <a:solidFill>
              <a:schemeClr val="tx1"/>
            </a:solidFill>
          </a:ln>
        </p:spPr>
        <p:txBody>
          <a:bodyPr wrap="square" rtlCol="0">
            <a:spAutoFit/>
          </a:bodyPr>
          <a:lstStyle/>
          <a:p>
            <a:r>
              <a:rPr lang="fr-FR" dirty="0" smtClean="0"/>
              <a:t>La solidité, l’enracinement du régime républicain</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85728"/>
            <a:ext cx="7886700" cy="977864"/>
          </a:xfrm>
        </p:spPr>
        <p:txBody>
          <a:bodyPr>
            <a:normAutofit fontScale="90000"/>
          </a:bodyPr>
          <a:lstStyle/>
          <a:p>
            <a:r>
              <a:rPr lang="fr-FR" sz="3600" b="1" dirty="0">
                <a:solidFill>
                  <a:srgbClr val="05AB68"/>
                </a:solidFill>
              </a:rPr>
              <a:t>Programme de la voie technologique</a:t>
            </a:r>
            <a:r>
              <a:rPr lang="fr-FR" dirty="0"/>
              <a:t/>
            </a:r>
            <a:br>
              <a:rPr lang="fr-FR" dirty="0"/>
            </a:br>
            <a:r>
              <a:rPr lang="fr-FR" sz="2800" b="1" dirty="0">
                <a:solidFill>
                  <a:srgbClr val="0070C0"/>
                </a:solidFill>
              </a:rPr>
              <a:t>Une même culture pour l’ensemble des élèves</a:t>
            </a:r>
          </a:p>
        </p:txBody>
      </p:sp>
      <p:sp>
        <p:nvSpPr>
          <p:cNvPr id="6" name="Espace réservé du texte 5"/>
          <p:cNvSpPr>
            <a:spLocks noGrp="1"/>
          </p:cNvSpPr>
          <p:nvPr>
            <p:ph type="body" sz="quarter" idx="13"/>
          </p:nvPr>
        </p:nvSpPr>
        <p:spPr>
          <a:xfrm>
            <a:off x="214282" y="942108"/>
            <a:ext cx="8715436" cy="6415982"/>
          </a:xfrm>
        </p:spPr>
        <p:txBody>
          <a:bodyPr>
            <a:noAutofit/>
          </a:bodyPr>
          <a:lstStyle/>
          <a:p>
            <a:pPr marL="0" indent="0">
              <a:buNone/>
            </a:pPr>
            <a:endParaRPr lang="fr-FR" sz="1800" dirty="0"/>
          </a:p>
          <a:p>
            <a:r>
              <a:rPr lang="fr-FR" sz="1800" dirty="0"/>
              <a:t> </a:t>
            </a:r>
            <a:r>
              <a:rPr lang="fr-FR" sz="1800" b="1" dirty="0"/>
              <a:t>Une organisation interne qui reprend la structure actuelle des programmes avec une question obligatoire et deux sujets d’étude au choix</a:t>
            </a:r>
          </a:p>
          <a:p>
            <a:pPr>
              <a:buFontTx/>
              <a:buChar char="-"/>
            </a:pPr>
            <a:r>
              <a:rPr lang="fr-FR" sz="1800" dirty="0">
                <a:solidFill>
                  <a:schemeClr val="tx1"/>
                </a:solidFill>
              </a:rPr>
              <a:t>un horaire adapté au volume d’enseignement de ces séries</a:t>
            </a:r>
          </a:p>
          <a:p>
            <a:pPr>
              <a:buFontTx/>
              <a:buChar char="-"/>
            </a:pPr>
            <a:r>
              <a:rPr lang="fr-FR" sz="1800" dirty="0">
                <a:solidFill>
                  <a:schemeClr val="tx1"/>
                </a:solidFill>
              </a:rPr>
              <a:t>Des notions précisées</a:t>
            </a:r>
          </a:p>
          <a:p>
            <a:pPr>
              <a:buFontTx/>
              <a:buChar char="-"/>
            </a:pPr>
            <a:r>
              <a:rPr lang="fr-FR" sz="1800" dirty="0">
                <a:solidFill>
                  <a:schemeClr val="tx1"/>
                </a:solidFill>
              </a:rPr>
              <a:t>Des commentaires pour faciliter la mise en </a:t>
            </a:r>
            <a:r>
              <a:rPr lang="fr-FR" sz="1800" dirty="0" smtClean="0">
                <a:solidFill>
                  <a:schemeClr val="tx1"/>
                </a:solidFill>
              </a:rPr>
              <a:t>œuvre</a:t>
            </a:r>
            <a:endParaRPr lang="fr-FR" sz="1800" dirty="0">
              <a:solidFill>
                <a:srgbClr val="683086"/>
              </a:solidFill>
            </a:endParaRPr>
          </a:p>
          <a:p>
            <a:r>
              <a:rPr lang="fr-FR" sz="1800" b="1" dirty="0">
                <a:solidFill>
                  <a:srgbClr val="683086"/>
                </a:solidFill>
              </a:rPr>
              <a:t>Un programme organisé en 4 thèmes….</a:t>
            </a:r>
          </a:p>
          <a:p>
            <a:pPr lvl="1">
              <a:buFont typeface="Courier New" panose="02070309020205020404" pitchFamily="49" charset="0"/>
              <a:buChar char="o"/>
            </a:pPr>
            <a:r>
              <a:rPr lang="fr-FR" sz="1800" dirty="0"/>
              <a:t>« Construire une nation démocratique dans l’Europe des monarchies et des empires : la France de 1789 aux lendemains de la Première Guerre mondiale »</a:t>
            </a:r>
          </a:p>
          <a:p>
            <a:pPr marL="804863" lvl="2" indent="-177800">
              <a:buClr>
                <a:srgbClr val="683086"/>
              </a:buClr>
              <a:buFont typeface="Lucida Grande"/>
              <a:buChar char="-"/>
            </a:pPr>
            <a:r>
              <a:rPr lang="fr-FR" sz="1800" dirty="0"/>
              <a:t>Un recentrage sur la France</a:t>
            </a:r>
          </a:p>
          <a:p>
            <a:pPr marL="804863" lvl="2" indent="-177800">
              <a:buClr>
                <a:srgbClr val="683086"/>
              </a:buClr>
              <a:buFont typeface="Lucida Grande"/>
              <a:buChar char="-"/>
            </a:pPr>
            <a:r>
              <a:rPr lang="fr-FR" sz="1800" dirty="0"/>
              <a:t>Des sujets d’étude originaux  (ex: l’instruction des filles sous la Troisième République avant 1914</a:t>
            </a:r>
            <a:r>
              <a:rPr lang="fr-FR" sz="1800" dirty="0" smtClean="0"/>
              <a:t>)</a:t>
            </a:r>
            <a:endParaRPr lang="fr-FR" sz="1800" dirty="0"/>
          </a:p>
          <a:p>
            <a:r>
              <a:rPr lang="fr-FR" sz="1800" dirty="0">
                <a:solidFill>
                  <a:srgbClr val="683086"/>
                </a:solidFill>
              </a:rPr>
              <a:t> </a:t>
            </a:r>
            <a:r>
              <a:rPr lang="fr-FR" sz="1800" b="1" dirty="0">
                <a:solidFill>
                  <a:srgbClr val="683086"/>
                </a:solidFill>
              </a:rPr>
              <a:t>… avec des sujets d’étude </a:t>
            </a:r>
          </a:p>
          <a:p>
            <a:pPr lvl="1">
              <a:buClr>
                <a:srgbClr val="683086"/>
              </a:buClr>
              <a:buFont typeface="Courier New" panose="02070309020205020404" pitchFamily="49" charset="0"/>
              <a:buChar char="o"/>
            </a:pPr>
            <a:r>
              <a:rPr lang="fr-FR" sz="1800" dirty="0"/>
              <a:t>Une organisation spécifique</a:t>
            </a:r>
          </a:p>
          <a:p>
            <a:pPr marL="804863" lvl="2" indent="-177800">
              <a:buClr>
                <a:srgbClr val="683086"/>
              </a:buClr>
              <a:buFont typeface="Lucida Grande"/>
              <a:buChar char="-"/>
            </a:pPr>
            <a:r>
              <a:rPr lang="fr-FR" sz="1800" dirty="0"/>
              <a:t>« Les sujets d’étude choisis peuvent être filés au fur et à mesure que la question obligatoire est traitée ou encore travaillés de manière continue, avant ou après la question obligatoire »</a:t>
            </a:r>
          </a:p>
          <a:p>
            <a:pPr marL="804863" lvl="2" indent="-177800">
              <a:buClr>
                <a:srgbClr val="683086"/>
              </a:buClr>
              <a:buFont typeface="Lucida Grande"/>
              <a:buChar char="-"/>
            </a:pPr>
            <a:r>
              <a:rPr lang="fr-FR" sz="1800" dirty="0"/>
              <a:t>Un choix</a:t>
            </a:r>
          </a:p>
        </p:txBody>
      </p:sp>
      <p:grpSp>
        <p:nvGrpSpPr>
          <p:cNvPr id="3" name="Groupe 3">
            <a:extLst/>
          </p:cNvPr>
          <p:cNvGrpSpPr/>
          <p:nvPr>
            <p:custDataLst>
              <p:tags r:id="rId1"/>
            </p:custDataLst>
          </p:nvPr>
        </p:nvGrpSpPr>
        <p:grpSpPr>
          <a:xfrm>
            <a:off x="0" y="1"/>
            <a:ext cx="9164241" cy="145257"/>
            <a:chOff x="0" y="0"/>
            <a:chExt cx="24437976" cy="290513"/>
          </a:xfrm>
        </p:grpSpPr>
        <p:sp>
          <p:nvSpPr>
            <p:cNvPr id="5" name="Shape 54">
              <a:extLst/>
            </p:cNvPr>
            <p:cNvSpPr>
              <a:spLocks noChangeArrowheads="1"/>
            </p:cNvSpPr>
            <p:nvPr/>
          </p:nvSpPr>
          <p:spPr bwMode="auto">
            <a:xfrm>
              <a:off x="0" y="0"/>
              <a:ext cx="6238876" cy="290513"/>
            </a:xfrm>
            <a:prstGeom prst="rect">
              <a:avLst/>
            </a:prstGeom>
            <a:solidFill>
              <a:srgbClr val="19B777"/>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7" name="Shape 55">
              <a:extLst/>
            </p:cNvPr>
            <p:cNvSpPr>
              <a:spLocks noChangeArrowheads="1"/>
            </p:cNvSpPr>
            <p:nvPr/>
          </p:nvSpPr>
          <p:spPr bwMode="auto">
            <a:xfrm>
              <a:off x="6121401" y="0"/>
              <a:ext cx="6237287" cy="290513"/>
            </a:xfrm>
            <a:prstGeom prst="rect">
              <a:avLst/>
            </a:prstGeom>
            <a:solidFill>
              <a:srgbClr val="0070C0"/>
            </a:solidFill>
            <a:ln>
              <a:solidFill>
                <a:schemeClr val="accent1"/>
              </a:solid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8" name="Shape 56">
              <a:extLst/>
            </p:cNvPr>
            <p:cNvSpPr>
              <a:spLocks noChangeArrowheads="1"/>
            </p:cNvSpPr>
            <p:nvPr/>
          </p:nvSpPr>
          <p:spPr bwMode="auto">
            <a:xfrm>
              <a:off x="12226926" y="0"/>
              <a:ext cx="6164262" cy="290513"/>
            </a:xfrm>
            <a:prstGeom prst="rect">
              <a:avLst/>
            </a:prstGeom>
            <a:solidFill>
              <a:srgbClr val="FFCC66"/>
            </a:solidFill>
            <a:ln>
              <a:noFill/>
            </a:ln>
          </p:spPr>
          <p:txBody>
            <a:bodyPr lIns="25400" tIns="25400" rIns="25400" bIns="25400" anchor="ctr"/>
            <a:lstStyle/>
            <a:p>
              <a:pPr algn="ctr" eaLnBrk="1"/>
              <a:endParaRPr lang="fr-FR" altLang="fr-FR" sz="1600">
                <a:solidFill>
                  <a:schemeClr val="accent4"/>
                </a:solidFill>
                <a:latin typeface="Helvetica Light"/>
                <a:ea typeface="Helvetica Light"/>
                <a:cs typeface="Helvetica Light"/>
                <a:sym typeface="Helvetica Light"/>
              </a:endParaRPr>
            </a:p>
          </p:txBody>
        </p:sp>
        <p:sp>
          <p:nvSpPr>
            <p:cNvPr id="9" name="Shape 57">
              <a:extLst/>
            </p:cNvPr>
            <p:cNvSpPr>
              <a:spLocks noChangeArrowheads="1"/>
            </p:cNvSpPr>
            <p:nvPr/>
          </p:nvSpPr>
          <p:spPr bwMode="auto">
            <a:xfrm>
              <a:off x="18334038" y="0"/>
              <a:ext cx="6103938" cy="290513"/>
            </a:xfrm>
            <a:prstGeom prst="rect">
              <a:avLst/>
            </a:prstGeom>
            <a:solidFill>
              <a:srgbClr val="C33FD9"/>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grpSp>
    </p:spTree>
    <p:extLst>
      <p:ext uri="{BB962C8B-B14F-4D97-AF65-F5344CB8AC3E}">
        <p14:creationId xmlns="" xmlns:p14="http://schemas.microsoft.com/office/powerpoint/2010/main" val="1403493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p:cNvPr>
          <p:cNvGrpSpPr/>
          <p:nvPr>
            <p:custDataLst>
              <p:tags r:id="rId1"/>
            </p:custDataLst>
          </p:nvPr>
        </p:nvGrpSpPr>
        <p:grpSpPr>
          <a:xfrm>
            <a:off x="0" y="1"/>
            <a:ext cx="9164241" cy="145257"/>
            <a:chOff x="0" y="0"/>
            <a:chExt cx="24437976" cy="290513"/>
          </a:xfrm>
        </p:grpSpPr>
        <p:sp>
          <p:nvSpPr>
            <p:cNvPr id="3" name="Shape 54">
              <a:extLst/>
            </p:cNvPr>
            <p:cNvSpPr>
              <a:spLocks noChangeArrowheads="1"/>
            </p:cNvSpPr>
            <p:nvPr/>
          </p:nvSpPr>
          <p:spPr bwMode="auto">
            <a:xfrm>
              <a:off x="0" y="0"/>
              <a:ext cx="6238876" cy="290513"/>
            </a:xfrm>
            <a:prstGeom prst="rect">
              <a:avLst/>
            </a:prstGeom>
            <a:solidFill>
              <a:srgbClr val="19B777"/>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4" name="Shape 55">
              <a:extLst/>
            </p:cNvPr>
            <p:cNvSpPr>
              <a:spLocks noChangeArrowheads="1"/>
            </p:cNvSpPr>
            <p:nvPr/>
          </p:nvSpPr>
          <p:spPr bwMode="auto">
            <a:xfrm>
              <a:off x="6121401" y="0"/>
              <a:ext cx="6237287" cy="290513"/>
            </a:xfrm>
            <a:prstGeom prst="rect">
              <a:avLst/>
            </a:prstGeom>
            <a:solidFill>
              <a:srgbClr val="0070C0"/>
            </a:solidFill>
            <a:ln>
              <a:solidFill>
                <a:schemeClr val="accent1"/>
              </a:solid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5" name="Shape 56">
              <a:extLst/>
            </p:cNvPr>
            <p:cNvSpPr>
              <a:spLocks noChangeArrowheads="1"/>
            </p:cNvSpPr>
            <p:nvPr/>
          </p:nvSpPr>
          <p:spPr bwMode="auto">
            <a:xfrm>
              <a:off x="12226926" y="0"/>
              <a:ext cx="6164262" cy="290513"/>
            </a:xfrm>
            <a:prstGeom prst="rect">
              <a:avLst/>
            </a:prstGeom>
            <a:solidFill>
              <a:srgbClr val="FFCC66"/>
            </a:solidFill>
            <a:ln>
              <a:noFill/>
            </a:ln>
          </p:spPr>
          <p:txBody>
            <a:bodyPr lIns="25400" tIns="25400" rIns="25400" bIns="25400" anchor="ctr"/>
            <a:lstStyle/>
            <a:p>
              <a:pPr algn="ctr" eaLnBrk="1"/>
              <a:endParaRPr lang="fr-FR" altLang="fr-FR" sz="1600">
                <a:solidFill>
                  <a:schemeClr val="accent4"/>
                </a:solidFill>
                <a:latin typeface="Helvetica Light"/>
                <a:ea typeface="Helvetica Light"/>
                <a:cs typeface="Helvetica Light"/>
                <a:sym typeface="Helvetica Light"/>
              </a:endParaRPr>
            </a:p>
          </p:txBody>
        </p:sp>
        <p:sp>
          <p:nvSpPr>
            <p:cNvPr id="6" name="Shape 57">
              <a:extLst/>
            </p:cNvPr>
            <p:cNvSpPr>
              <a:spLocks noChangeArrowheads="1"/>
            </p:cNvSpPr>
            <p:nvPr/>
          </p:nvSpPr>
          <p:spPr bwMode="auto">
            <a:xfrm>
              <a:off x="18334038" y="0"/>
              <a:ext cx="6103938" cy="290513"/>
            </a:xfrm>
            <a:prstGeom prst="rect">
              <a:avLst/>
            </a:prstGeom>
            <a:solidFill>
              <a:srgbClr val="C33FD9"/>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grpSp>
      <p:sp>
        <p:nvSpPr>
          <p:cNvPr id="7" name="Rectangle 6"/>
          <p:cNvSpPr/>
          <p:nvPr/>
        </p:nvSpPr>
        <p:spPr>
          <a:xfrm>
            <a:off x="449624" y="646909"/>
            <a:ext cx="4952766" cy="584775"/>
          </a:xfrm>
          <a:prstGeom prst="rect">
            <a:avLst/>
          </a:prstGeom>
        </p:spPr>
        <p:txBody>
          <a:bodyPr wrap="none">
            <a:spAutoFit/>
          </a:bodyPr>
          <a:lstStyle/>
          <a:p>
            <a:r>
              <a:rPr lang="fr-FR" sz="3200" b="1" dirty="0">
                <a:solidFill>
                  <a:srgbClr val="05AB68"/>
                </a:solidFill>
              </a:rPr>
              <a:t>Enseigner l’Histoire au lycée</a:t>
            </a:r>
            <a:endParaRPr lang="fr-FR" sz="3200" dirty="0">
              <a:solidFill>
                <a:srgbClr val="05AB68"/>
              </a:solidFill>
            </a:endParaRPr>
          </a:p>
        </p:txBody>
      </p:sp>
      <p:sp>
        <p:nvSpPr>
          <p:cNvPr id="8" name="Rectangle 7"/>
          <p:cNvSpPr/>
          <p:nvPr/>
        </p:nvSpPr>
        <p:spPr>
          <a:xfrm>
            <a:off x="433629" y="1183573"/>
            <a:ext cx="5420138" cy="523220"/>
          </a:xfrm>
          <a:prstGeom prst="rect">
            <a:avLst/>
          </a:prstGeom>
        </p:spPr>
        <p:txBody>
          <a:bodyPr wrap="none">
            <a:spAutoFit/>
          </a:bodyPr>
          <a:lstStyle/>
          <a:p>
            <a:r>
              <a:rPr lang="fr-FR" sz="2800" b="1" dirty="0">
                <a:solidFill>
                  <a:srgbClr val="0070C0"/>
                </a:solidFill>
              </a:rPr>
              <a:t>Des finalités spécifiques en histoire</a:t>
            </a:r>
          </a:p>
        </p:txBody>
      </p:sp>
      <p:pic>
        <p:nvPicPr>
          <p:cNvPr id="9" name="Image 8">
            <a:extLst/>
          </p:cNvPr>
          <p:cNvPicPr>
            <a:picLocks noChangeAspect="1"/>
          </p:cNvPicPr>
          <p:nvPr/>
        </p:nvPicPr>
        <p:blipFill>
          <a:blip r:embed="rId4"/>
          <a:stretch>
            <a:fillRect/>
          </a:stretch>
        </p:blipFill>
        <p:spPr>
          <a:xfrm>
            <a:off x="153126" y="1956997"/>
            <a:ext cx="4939631" cy="4356100"/>
          </a:xfrm>
          <a:prstGeom prst="rect">
            <a:avLst/>
          </a:prstGeom>
        </p:spPr>
      </p:pic>
      <p:sp>
        <p:nvSpPr>
          <p:cNvPr id="10" name="Rectangle 9"/>
          <p:cNvSpPr/>
          <p:nvPr/>
        </p:nvSpPr>
        <p:spPr>
          <a:xfrm>
            <a:off x="268474" y="6488668"/>
            <a:ext cx="1119987" cy="369332"/>
          </a:xfrm>
          <a:prstGeom prst="rect">
            <a:avLst/>
          </a:prstGeom>
        </p:spPr>
        <p:txBody>
          <a:bodyPr wrap="none">
            <a:spAutoFit/>
          </a:bodyPr>
          <a:lstStyle/>
          <a:p>
            <a:r>
              <a:rPr lang="fr-FR" dirty="0"/>
              <a:t>Extrait BO</a:t>
            </a:r>
          </a:p>
        </p:txBody>
      </p:sp>
      <p:sp>
        <p:nvSpPr>
          <p:cNvPr id="11" name="Rectangle : coins arrondis 10"/>
          <p:cNvSpPr/>
          <p:nvPr/>
        </p:nvSpPr>
        <p:spPr>
          <a:xfrm>
            <a:off x="5715008" y="1562988"/>
            <a:ext cx="3266045" cy="236607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solidFill>
                  <a:srgbClr val="C33FD9"/>
                </a:solidFill>
                <a:latin typeface="+mj-lt"/>
              </a:rPr>
              <a:t>Une Formation intellectuelle</a:t>
            </a:r>
          </a:p>
          <a:p>
            <a:pPr marL="342900" lvl="1" indent="-342900">
              <a:buFont typeface="Wingdings" pitchFamily="2" charset="2"/>
              <a:buChar char="§"/>
            </a:pPr>
            <a:r>
              <a:rPr lang="fr-FR" sz="1600" dirty="0">
                <a:solidFill>
                  <a:schemeClr val="accent1"/>
                </a:solidFill>
                <a:latin typeface="+mj-lt"/>
              </a:rPr>
              <a:t>Réflexion sur le temps</a:t>
            </a:r>
          </a:p>
          <a:p>
            <a:pPr marL="342900" lvl="1" indent="-342900">
              <a:buFont typeface="Wingdings" pitchFamily="2" charset="2"/>
              <a:buChar char="§"/>
            </a:pPr>
            <a:r>
              <a:rPr lang="fr-FR" sz="1600" dirty="0">
                <a:solidFill>
                  <a:schemeClr val="accent1"/>
                </a:solidFill>
                <a:latin typeface="+mj-lt"/>
              </a:rPr>
              <a:t>Réflexion sur les sources (traces, archives, témoignages)</a:t>
            </a:r>
          </a:p>
          <a:p>
            <a:pPr marL="342900" lvl="1" indent="-342900">
              <a:buFont typeface="Wingdings" pitchFamily="2" charset="2"/>
              <a:buChar char="§"/>
            </a:pPr>
            <a:r>
              <a:rPr lang="fr-FR" sz="1600" dirty="0">
                <a:solidFill>
                  <a:schemeClr val="accent1"/>
                </a:solidFill>
                <a:latin typeface="+mj-lt"/>
              </a:rPr>
              <a:t>Réflexion sur les acteurs</a:t>
            </a:r>
          </a:p>
          <a:p>
            <a:r>
              <a:rPr lang="fr-FR" sz="1600" i="1" dirty="0">
                <a:solidFill>
                  <a:schemeClr val="accent1"/>
                </a:solidFill>
                <a:latin typeface="+mj-lt"/>
              </a:rPr>
              <a:t>= initiation à la démarche et au raisonnement historiques</a:t>
            </a:r>
          </a:p>
        </p:txBody>
      </p:sp>
      <p:sp>
        <p:nvSpPr>
          <p:cNvPr id="12" name="Rectangle : coins arrondis 11"/>
          <p:cNvSpPr/>
          <p:nvPr/>
        </p:nvSpPr>
        <p:spPr>
          <a:xfrm>
            <a:off x="5715008" y="4286256"/>
            <a:ext cx="3240157" cy="225582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a:solidFill>
                  <a:srgbClr val="C33FD9"/>
                </a:solidFill>
                <a:latin typeface="+mj-lt"/>
              </a:rPr>
              <a:t>Une Formation culturelle et civique </a:t>
            </a:r>
          </a:p>
          <a:p>
            <a:pPr marL="342900" lvl="1" indent="-342900">
              <a:buFont typeface="Wingdings" pitchFamily="2" charset="2"/>
              <a:buChar char="§"/>
            </a:pPr>
            <a:r>
              <a:rPr lang="fr-FR" sz="1600" dirty="0">
                <a:solidFill>
                  <a:schemeClr val="accent1"/>
                </a:solidFill>
                <a:latin typeface="+mj-lt"/>
              </a:rPr>
              <a:t>Développer la responsabilité de l’élève</a:t>
            </a:r>
          </a:p>
          <a:p>
            <a:pPr marL="342900" lvl="1" indent="-342900">
              <a:buFont typeface="Wingdings" pitchFamily="2" charset="2"/>
              <a:buChar char="§"/>
            </a:pPr>
            <a:r>
              <a:rPr lang="fr-FR" sz="1600" dirty="0">
                <a:solidFill>
                  <a:schemeClr val="accent1"/>
                </a:solidFill>
                <a:latin typeface="+mj-lt"/>
              </a:rPr>
              <a:t>Éclairer son appartenance à l’histoire de la nation, de l’Europe et du monde</a:t>
            </a:r>
          </a:p>
        </p:txBody>
      </p:sp>
      <p:sp>
        <p:nvSpPr>
          <p:cNvPr id="13" name="Flèche : droite 12"/>
          <p:cNvSpPr/>
          <p:nvPr/>
        </p:nvSpPr>
        <p:spPr>
          <a:xfrm>
            <a:off x="5208105" y="2610678"/>
            <a:ext cx="417443" cy="424070"/>
          </a:xfrm>
          <a:prstGeom prst="rightArrow">
            <a:avLst/>
          </a:prstGeom>
          <a:solidFill>
            <a:srgbClr val="C33F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 droite 13"/>
          <p:cNvSpPr/>
          <p:nvPr/>
        </p:nvSpPr>
        <p:spPr>
          <a:xfrm>
            <a:off x="5214942" y="5072074"/>
            <a:ext cx="417443" cy="424070"/>
          </a:xfrm>
          <a:prstGeom prst="rightArrow">
            <a:avLst/>
          </a:prstGeom>
          <a:solidFill>
            <a:srgbClr val="C33F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1362860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iangle isocèle 1"/>
          <p:cNvSpPr/>
          <p:nvPr/>
        </p:nvSpPr>
        <p:spPr>
          <a:xfrm>
            <a:off x="3008167" y="3777567"/>
            <a:ext cx="2473037" cy="2216727"/>
          </a:xfrm>
          <a:prstGeom prst="triangle">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 name="Triangle isocèle 2"/>
          <p:cNvSpPr/>
          <p:nvPr/>
        </p:nvSpPr>
        <p:spPr>
          <a:xfrm rot="10800000">
            <a:off x="3184814" y="1538332"/>
            <a:ext cx="2369127" cy="2244436"/>
          </a:xfrm>
          <a:prstGeom prst="triangle">
            <a:avLst>
              <a:gd name="adj" fmla="val 54195"/>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428596" y="1000108"/>
            <a:ext cx="2369126" cy="1200329"/>
          </a:xfrm>
          <a:prstGeom prst="rect">
            <a:avLst/>
          </a:prstGeom>
          <a:noFill/>
        </p:spPr>
        <p:txBody>
          <a:bodyPr wrap="square" rtlCol="0">
            <a:spAutoFit/>
          </a:bodyPr>
          <a:lstStyle/>
          <a:p>
            <a:pPr algn="just"/>
            <a:r>
              <a:rPr lang="fr-FR" b="1" dirty="0">
                <a:solidFill>
                  <a:srgbClr val="002060"/>
                </a:solidFill>
              </a:rPr>
              <a:t>2GT : </a:t>
            </a:r>
          </a:p>
          <a:p>
            <a:pPr algn="just"/>
            <a:r>
              <a:rPr lang="fr-FR" b="1" dirty="0">
                <a:solidFill>
                  <a:srgbClr val="002060"/>
                </a:solidFill>
              </a:rPr>
              <a:t>de l’Antiquité à la veille de la révolution française.</a:t>
            </a:r>
          </a:p>
        </p:txBody>
      </p:sp>
      <p:sp>
        <p:nvSpPr>
          <p:cNvPr id="5" name="ZoneTexte 4"/>
          <p:cNvSpPr txBox="1"/>
          <p:nvPr/>
        </p:nvSpPr>
        <p:spPr>
          <a:xfrm>
            <a:off x="452004" y="3405955"/>
            <a:ext cx="2369128" cy="1200329"/>
          </a:xfrm>
          <a:prstGeom prst="rect">
            <a:avLst/>
          </a:prstGeom>
          <a:noFill/>
        </p:spPr>
        <p:txBody>
          <a:bodyPr wrap="square" rtlCol="0">
            <a:spAutoFit/>
          </a:bodyPr>
          <a:lstStyle/>
          <a:p>
            <a:pPr algn="just"/>
            <a:r>
              <a:rPr lang="fr-FR" b="1" dirty="0"/>
              <a:t>1</a:t>
            </a:r>
            <a:r>
              <a:rPr lang="fr-FR" b="1" baseline="30000" dirty="0"/>
              <a:t>ère</a:t>
            </a:r>
            <a:r>
              <a:rPr lang="fr-FR" b="1" dirty="0"/>
              <a:t>: </a:t>
            </a:r>
          </a:p>
          <a:p>
            <a:pPr algn="just"/>
            <a:r>
              <a:rPr lang="fr-FR" b="1" dirty="0"/>
              <a:t>de la révolution aux lendemains de la 1</a:t>
            </a:r>
            <a:r>
              <a:rPr lang="fr-FR" b="1" baseline="30000" dirty="0"/>
              <a:t>ère</a:t>
            </a:r>
            <a:r>
              <a:rPr lang="fr-FR" b="1" dirty="0"/>
              <a:t> Guerre mondiale.</a:t>
            </a:r>
          </a:p>
        </p:txBody>
      </p:sp>
      <p:sp>
        <p:nvSpPr>
          <p:cNvPr id="6" name="ZoneTexte 5"/>
          <p:cNvSpPr txBox="1"/>
          <p:nvPr/>
        </p:nvSpPr>
        <p:spPr>
          <a:xfrm>
            <a:off x="477981" y="5647682"/>
            <a:ext cx="2161309" cy="923330"/>
          </a:xfrm>
          <a:prstGeom prst="rect">
            <a:avLst/>
          </a:prstGeom>
          <a:noFill/>
        </p:spPr>
        <p:txBody>
          <a:bodyPr wrap="square" rtlCol="0">
            <a:spAutoFit/>
          </a:bodyPr>
          <a:lstStyle/>
          <a:p>
            <a:pPr algn="just"/>
            <a:r>
              <a:rPr lang="fr-FR" b="1" dirty="0"/>
              <a:t>Terminale: </a:t>
            </a:r>
          </a:p>
          <a:p>
            <a:pPr algn="just"/>
            <a:r>
              <a:rPr lang="fr-FR" b="1" dirty="0"/>
              <a:t>des années 30 à nos jours.</a:t>
            </a:r>
          </a:p>
        </p:txBody>
      </p:sp>
      <p:sp>
        <p:nvSpPr>
          <p:cNvPr id="8" name="ZoneTexte 7"/>
          <p:cNvSpPr txBox="1"/>
          <p:nvPr/>
        </p:nvSpPr>
        <p:spPr>
          <a:xfrm>
            <a:off x="3382240" y="1746609"/>
            <a:ext cx="1724891" cy="707886"/>
          </a:xfrm>
          <a:prstGeom prst="rect">
            <a:avLst/>
          </a:prstGeom>
          <a:noFill/>
        </p:spPr>
        <p:txBody>
          <a:bodyPr wrap="square" rtlCol="0">
            <a:spAutoFit/>
          </a:bodyPr>
          <a:lstStyle/>
          <a:p>
            <a:pPr algn="ctr"/>
            <a:r>
              <a:rPr lang="fr-FR" sz="2000" dirty="0">
                <a:solidFill>
                  <a:srgbClr val="0070C0"/>
                </a:solidFill>
                <a:latin typeface="Comic Sans MS" panose="030F0702030302020204" pitchFamily="66" charset="0"/>
              </a:rPr>
              <a:t>Échelle </a:t>
            </a:r>
          </a:p>
          <a:p>
            <a:pPr algn="ctr"/>
            <a:r>
              <a:rPr lang="fr-FR" sz="2000" dirty="0">
                <a:solidFill>
                  <a:srgbClr val="0070C0"/>
                </a:solidFill>
                <a:latin typeface="Comic Sans MS" panose="030F0702030302020204" pitchFamily="66" charset="0"/>
              </a:rPr>
              <a:t>du monde</a:t>
            </a:r>
          </a:p>
        </p:txBody>
      </p:sp>
      <p:sp>
        <p:nvSpPr>
          <p:cNvPr id="9" name="ZoneTexte 8"/>
          <p:cNvSpPr txBox="1"/>
          <p:nvPr/>
        </p:nvSpPr>
        <p:spPr>
          <a:xfrm>
            <a:off x="3382240" y="3314833"/>
            <a:ext cx="1724891" cy="1323439"/>
          </a:xfrm>
          <a:prstGeom prst="rect">
            <a:avLst/>
          </a:prstGeom>
          <a:noFill/>
        </p:spPr>
        <p:txBody>
          <a:bodyPr wrap="square" rtlCol="0">
            <a:spAutoFit/>
          </a:bodyPr>
          <a:lstStyle/>
          <a:p>
            <a:pPr algn="ctr"/>
            <a:r>
              <a:rPr lang="fr-FR" sz="2000" dirty="0">
                <a:latin typeface="Comic Sans MS" panose="030F0702030302020204" pitchFamily="66" charset="0"/>
              </a:rPr>
              <a:t>Échelle </a:t>
            </a:r>
          </a:p>
          <a:p>
            <a:pPr algn="ctr"/>
            <a:r>
              <a:rPr lang="fr-FR" sz="2000" dirty="0">
                <a:latin typeface="Comic Sans MS" panose="030F0702030302020204" pitchFamily="66" charset="0"/>
              </a:rPr>
              <a:t>de l’Europe et </a:t>
            </a:r>
          </a:p>
          <a:p>
            <a:pPr algn="ctr"/>
            <a:r>
              <a:rPr lang="fr-FR" sz="2000" dirty="0">
                <a:latin typeface="Comic Sans MS" panose="030F0702030302020204" pitchFamily="66" charset="0"/>
              </a:rPr>
              <a:t>de la France </a:t>
            </a:r>
          </a:p>
        </p:txBody>
      </p:sp>
      <p:sp>
        <p:nvSpPr>
          <p:cNvPr id="10" name="Rectangle 9"/>
          <p:cNvSpPr/>
          <p:nvPr/>
        </p:nvSpPr>
        <p:spPr>
          <a:xfrm>
            <a:off x="637293" y="307750"/>
            <a:ext cx="6594369" cy="523220"/>
          </a:xfrm>
          <a:prstGeom prst="rect">
            <a:avLst/>
          </a:prstGeom>
        </p:spPr>
        <p:txBody>
          <a:bodyPr wrap="none">
            <a:spAutoFit/>
          </a:bodyPr>
          <a:lstStyle/>
          <a:p>
            <a:r>
              <a:rPr lang="fr-FR" sz="2800" b="1" dirty="0">
                <a:solidFill>
                  <a:srgbClr val="0070C0"/>
                </a:solidFill>
              </a:rPr>
              <a:t>Une approche chronologique « en sablier »</a:t>
            </a:r>
          </a:p>
        </p:txBody>
      </p:sp>
      <p:sp>
        <p:nvSpPr>
          <p:cNvPr id="14" name="Bulle narrative : ronde 13"/>
          <p:cNvSpPr/>
          <p:nvPr/>
        </p:nvSpPr>
        <p:spPr>
          <a:xfrm>
            <a:off x="5398075" y="785794"/>
            <a:ext cx="3745925" cy="4883410"/>
          </a:xfrm>
          <a:prstGeom prst="wedgeEllipseCallout">
            <a:avLst>
              <a:gd name="adj1" fmla="val -49600"/>
              <a:gd name="adj2" fmla="val 44220"/>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a:solidFill>
                  <a:srgbClr val="00B050"/>
                </a:solidFill>
              </a:rPr>
              <a:t>Les principaux changements:</a:t>
            </a:r>
          </a:p>
          <a:p>
            <a:pPr algn="ctr"/>
            <a:endParaRPr lang="fr-FR" sz="2400" b="1" dirty="0">
              <a:solidFill>
                <a:srgbClr val="00B050"/>
              </a:solidFill>
            </a:endParaRPr>
          </a:p>
          <a:p>
            <a:r>
              <a:rPr lang="fr-FR" dirty="0"/>
              <a:t>-Un programme chronologique</a:t>
            </a:r>
          </a:p>
          <a:p>
            <a:r>
              <a:rPr lang="fr-FR" dirty="0"/>
              <a:t>-Un ancrage davantage méditerranéen en classe de seconde</a:t>
            </a:r>
          </a:p>
          <a:p>
            <a:r>
              <a:rPr lang="fr-FR" dirty="0"/>
              <a:t>-La Révolution en classe de 1</a:t>
            </a:r>
            <a:r>
              <a:rPr lang="fr-FR" baseline="30000" dirty="0"/>
              <a:t>ère</a:t>
            </a:r>
            <a:endParaRPr lang="fr-FR" dirty="0"/>
          </a:p>
          <a:p>
            <a:r>
              <a:rPr lang="fr-FR" dirty="0"/>
              <a:t>-Un programme de première centré sur le « long XIX</a:t>
            </a:r>
            <a:r>
              <a:rPr lang="fr-FR" baseline="30000" dirty="0"/>
              <a:t>e</a:t>
            </a:r>
            <a:r>
              <a:rPr lang="fr-FR" dirty="0"/>
              <a:t> siècle »</a:t>
            </a:r>
          </a:p>
          <a:p>
            <a:r>
              <a:rPr lang="fr-FR" dirty="0"/>
              <a:t>-La séparation des deux conflits mondiaux.</a:t>
            </a:r>
          </a:p>
        </p:txBody>
      </p:sp>
      <p:sp>
        <p:nvSpPr>
          <p:cNvPr id="15" name="Rectangle 14"/>
          <p:cNvSpPr/>
          <p:nvPr/>
        </p:nvSpPr>
        <p:spPr>
          <a:xfrm>
            <a:off x="268426" y="2190579"/>
            <a:ext cx="2779567" cy="1077218"/>
          </a:xfrm>
          <a:prstGeom prst="rect">
            <a:avLst/>
          </a:prstGeom>
        </p:spPr>
        <p:txBody>
          <a:bodyPr wrap="square">
            <a:spAutoFit/>
          </a:bodyPr>
          <a:lstStyle/>
          <a:p>
            <a:pPr marL="285750" indent="-285750">
              <a:buFont typeface="Courier New" panose="02070309020205020404" pitchFamily="49" charset="0"/>
              <a:buChar char="o"/>
            </a:pPr>
            <a:r>
              <a:rPr lang="fr-FR" sz="1600" dirty="0">
                <a:solidFill>
                  <a:schemeClr val="tx2">
                    <a:lumMod val="60000"/>
                    <a:lumOff val="40000"/>
                  </a:schemeClr>
                </a:solidFill>
              </a:rPr>
              <a:t>Une introduction (2 heures) 4 thèmes (de 10 ou 11 à 12 heures par thème)</a:t>
            </a:r>
          </a:p>
          <a:p>
            <a:pPr marL="285750" indent="-285750">
              <a:buFont typeface="Courier New" panose="02070309020205020404" pitchFamily="49" charset="0"/>
              <a:buChar char="o"/>
            </a:pPr>
            <a:r>
              <a:rPr lang="fr-FR" sz="1600" dirty="0">
                <a:solidFill>
                  <a:schemeClr val="tx2">
                    <a:lumMod val="60000"/>
                    <a:lumOff val="40000"/>
                  </a:schemeClr>
                </a:solidFill>
              </a:rPr>
              <a:t>2 chapitres par thème </a:t>
            </a:r>
          </a:p>
        </p:txBody>
      </p:sp>
      <p:sp>
        <p:nvSpPr>
          <p:cNvPr id="17" name="Rectangle 16"/>
          <p:cNvSpPr/>
          <p:nvPr/>
        </p:nvSpPr>
        <p:spPr>
          <a:xfrm>
            <a:off x="509152" y="4575164"/>
            <a:ext cx="2150920" cy="1077218"/>
          </a:xfrm>
          <a:prstGeom prst="rect">
            <a:avLst/>
          </a:prstGeom>
        </p:spPr>
        <p:txBody>
          <a:bodyPr wrap="square">
            <a:spAutoFit/>
          </a:bodyPr>
          <a:lstStyle/>
          <a:p>
            <a:pPr marL="285750" indent="-285750">
              <a:buFont typeface="Courier New" panose="02070309020205020404" pitchFamily="49" charset="0"/>
              <a:buChar char="o"/>
            </a:pPr>
            <a:r>
              <a:rPr lang="fr-FR" sz="1600" dirty="0">
                <a:solidFill>
                  <a:schemeClr val="tx2">
                    <a:lumMod val="60000"/>
                    <a:lumOff val="40000"/>
                  </a:schemeClr>
                </a:solidFill>
              </a:rPr>
              <a:t>4 thèmes (11-13 heures par thème)</a:t>
            </a:r>
          </a:p>
          <a:p>
            <a:pPr marL="285750" indent="-285750">
              <a:buFont typeface="Courier New" panose="02070309020205020404" pitchFamily="49" charset="0"/>
              <a:buChar char="o"/>
            </a:pPr>
            <a:r>
              <a:rPr lang="fr-FR" sz="1600" dirty="0">
                <a:solidFill>
                  <a:schemeClr val="tx2">
                    <a:lumMod val="60000"/>
                    <a:lumOff val="40000"/>
                  </a:schemeClr>
                </a:solidFill>
              </a:rPr>
              <a:t>2 ou 3 chapitres par thème </a:t>
            </a:r>
          </a:p>
        </p:txBody>
      </p:sp>
      <p:grpSp>
        <p:nvGrpSpPr>
          <p:cNvPr id="7" name="Groupe 17">
            <a:extLst/>
          </p:cNvPr>
          <p:cNvGrpSpPr/>
          <p:nvPr>
            <p:custDataLst>
              <p:tags r:id="rId1"/>
            </p:custDataLst>
          </p:nvPr>
        </p:nvGrpSpPr>
        <p:grpSpPr>
          <a:xfrm>
            <a:off x="0" y="1"/>
            <a:ext cx="9164241" cy="145257"/>
            <a:chOff x="0" y="0"/>
            <a:chExt cx="24437976" cy="290513"/>
          </a:xfrm>
        </p:grpSpPr>
        <p:sp>
          <p:nvSpPr>
            <p:cNvPr id="19" name="Shape 54">
              <a:extLst/>
            </p:cNvPr>
            <p:cNvSpPr>
              <a:spLocks noChangeArrowheads="1"/>
            </p:cNvSpPr>
            <p:nvPr/>
          </p:nvSpPr>
          <p:spPr bwMode="auto">
            <a:xfrm>
              <a:off x="0" y="0"/>
              <a:ext cx="6238876" cy="290513"/>
            </a:xfrm>
            <a:prstGeom prst="rect">
              <a:avLst/>
            </a:prstGeom>
            <a:solidFill>
              <a:srgbClr val="19B777"/>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20" name="Shape 55">
              <a:extLst/>
            </p:cNvPr>
            <p:cNvSpPr>
              <a:spLocks noChangeArrowheads="1"/>
            </p:cNvSpPr>
            <p:nvPr/>
          </p:nvSpPr>
          <p:spPr bwMode="auto">
            <a:xfrm>
              <a:off x="6121401" y="0"/>
              <a:ext cx="6237287" cy="290513"/>
            </a:xfrm>
            <a:prstGeom prst="rect">
              <a:avLst/>
            </a:prstGeom>
            <a:solidFill>
              <a:srgbClr val="0070C0"/>
            </a:solidFill>
            <a:ln>
              <a:solidFill>
                <a:schemeClr val="accent1"/>
              </a:solid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21" name="Shape 56">
              <a:extLst/>
            </p:cNvPr>
            <p:cNvSpPr>
              <a:spLocks noChangeArrowheads="1"/>
            </p:cNvSpPr>
            <p:nvPr/>
          </p:nvSpPr>
          <p:spPr bwMode="auto">
            <a:xfrm>
              <a:off x="12226926" y="0"/>
              <a:ext cx="6164262" cy="290513"/>
            </a:xfrm>
            <a:prstGeom prst="rect">
              <a:avLst/>
            </a:prstGeom>
            <a:solidFill>
              <a:srgbClr val="FFCC66"/>
            </a:solidFill>
            <a:ln>
              <a:noFill/>
            </a:ln>
          </p:spPr>
          <p:txBody>
            <a:bodyPr lIns="25400" tIns="25400" rIns="25400" bIns="25400" anchor="ctr"/>
            <a:lstStyle/>
            <a:p>
              <a:pPr algn="ctr" eaLnBrk="1"/>
              <a:endParaRPr lang="fr-FR" altLang="fr-FR" sz="1600">
                <a:solidFill>
                  <a:schemeClr val="accent4"/>
                </a:solidFill>
                <a:latin typeface="Helvetica Light"/>
                <a:ea typeface="Helvetica Light"/>
                <a:cs typeface="Helvetica Light"/>
                <a:sym typeface="Helvetica Light"/>
              </a:endParaRPr>
            </a:p>
          </p:txBody>
        </p:sp>
        <p:sp>
          <p:nvSpPr>
            <p:cNvPr id="22" name="Shape 57">
              <a:extLst/>
            </p:cNvPr>
            <p:cNvSpPr>
              <a:spLocks noChangeArrowheads="1"/>
            </p:cNvSpPr>
            <p:nvPr/>
          </p:nvSpPr>
          <p:spPr bwMode="auto">
            <a:xfrm>
              <a:off x="18334038" y="0"/>
              <a:ext cx="6103938" cy="290513"/>
            </a:xfrm>
            <a:prstGeom prst="rect">
              <a:avLst/>
            </a:prstGeom>
            <a:solidFill>
              <a:srgbClr val="C33FD9"/>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grpSp>
      <p:sp>
        <p:nvSpPr>
          <p:cNvPr id="23" name="ZoneTexte 22"/>
          <p:cNvSpPr txBox="1"/>
          <p:nvPr/>
        </p:nvSpPr>
        <p:spPr>
          <a:xfrm>
            <a:off x="3355297" y="4877036"/>
            <a:ext cx="1724891" cy="707886"/>
          </a:xfrm>
          <a:prstGeom prst="rect">
            <a:avLst/>
          </a:prstGeom>
          <a:noFill/>
        </p:spPr>
        <p:txBody>
          <a:bodyPr wrap="square" rtlCol="0">
            <a:spAutoFit/>
          </a:bodyPr>
          <a:lstStyle/>
          <a:p>
            <a:pPr algn="ctr"/>
            <a:r>
              <a:rPr lang="fr-FR" sz="2000" dirty="0">
                <a:solidFill>
                  <a:srgbClr val="0070C0"/>
                </a:solidFill>
                <a:latin typeface="Comic Sans MS" panose="030F0702030302020204" pitchFamily="66" charset="0"/>
              </a:rPr>
              <a:t>Échelle </a:t>
            </a:r>
          </a:p>
          <a:p>
            <a:pPr algn="ctr"/>
            <a:r>
              <a:rPr lang="fr-FR" sz="2000" dirty="0">
                <a:solidFill>
                  <a:srgbClr val="0070C0"/>
                </a:solidFill>
                <a:latin typeface="Comic Sans MS" panose="030F0702030302020204" pitchFamily="66" charset="0"/>
              </a:rPr>
              <a:t>du monde</a:t>
            </a:r>
          </a:p>
        </p:txBody>
      </p:sp>
    </p:spTree>
    <p:extLst>
      <p:ext uri="{BB962C8B-B14F-4D97-AF65-F5344CB8AC3E}">
        <p14:creationId xmlns="" xmlns:p14="http://schemas.microsoft.com/office/powerpoint/2010/main" val="15311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PREAMBULE PERIODISATION.jpg"/>
          <p:cNvPicPr>
            <a:picLocks noChangeAspect="1"/>
          </p:cNvPicPr>
          <p:nvPr/>
        </p:nvPicPr>
        <p:blipFill>
          <a:blip r:embed="rId2"/>
          <a:stretch>
            <a:fillRect/>
          </a:stretch>
        </p:blipFill>
        <p:spPr>
          <a:xfrm>
            <a:off x="642910" y="500042"/>
            <a:ext cx="7361765" cy="5623950"/>
          </a:xfrm>
          <a:prstGeom prst="rect">
            <a:avLst/>
          </a:prstGeom>
        </p:spPr>
      </p:pic>
      <p:sp>
        <p:nvSpPr>
          <p:cNvPr id="3" name="Rectangle 2"/>
          <p:cNvSpPr/>
          <p:nvPr/>
        </p:nvSpPr>
        <p:spPr>
          <a:xfrm>
            <a:off x="714348" y="3714752"/>
            <a:ext cx="7429552" cy="257176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 name="Connecteur droit 4"/>
          <p:cNvCxnSpPr/>
          <p:nvPr/>
        </p:nvCxnSpPr>
        <p:spPr>
          <a:xfrm>
            <a:off x="1000100" y="1714488"/>
            <a:ext cx="6786610"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1071538" y="1928802"/>
            <a:ext cx="3857652" cy="1588"/>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MICHEL WINOCK.jpg"/>
          <p:cNvPicPr>
            <a:picLocks noChangeAspect="1"/>
          </p:cNvPicPr>
          <p:nvPr/>
        </p:nvPicPr>
        <p:blipFill>
          <a:blip r:embed="rId2"/>
          <a:stretch>
            <a:fillRect/>
          </a:stretch>
        </p:blipFill>
        <p:spPr>
          <a:xfrm>
            <a:off x="6215074" y="428604"/>
            <a:ext cx="2552707" cy="2552707"/>
          </a:xfrm>
          <a:prstGeom prst="rect">
            <a:avLst/>
          </a:prstGeom>
        </p:spPr>
      </p:pic>
      <p:sp>
        <p:nvSpPr>
          <p:cNvPr id="3" name="ZoneTexte 2"/>
          <p:cNvSpPr txBox="1"/>
          <p:nvPr/>
        </p:nvSpPr>
        <p:spPr>
          <a:xfrm>
            <a:off x="142844" y="428604"/>
            <a:ext cx="6072230" cy="584775"/>
          </a:xfrm>
          <a:prstGeom prst="rect">
            <a:avLst/>
          </a:prstGeom>
          <a:noFill/>
        </p:spPr>
        <p:txBody>
          <a:bodyPr wrap="square" rtlCol="0">
            <a:spAutoFit/>
          </a:bodyPr>
          <a:lstStyle/>
          <a:p>
            <a:r>
              <a:rPr lang="fr-FR" sz="3200" b="1" dirty="0" smtClean="0">
                <a:solidFill>
                  <a:srgbClr val="0070C0"/>
                </a:solidFill>
              </a:rPr>
              <a:t>Comment définir un événement ?</a:t>
            </a:r>
            <a:endParaRPr lang="fr-FR" sz="3200" b="1" dirty="0">
              <a:solidFill>
                <a:srgbClr val="0070C0"/>
              </a:solidFill>
            </a:endParaRPr>
          </a:p>
        </p:txBody>
      </p:sp>
      <p:sp>
        <p:nvSpPr>
          <p:cNvPr id="4" name="Rectangle 3"/>
          <p:cNvSpPr/>
          <p:nvPr/>
        </p:nvSpPr>
        <p:spPr>
          <a:xfrm>
            <a:off x="714348" y="1071546"/>
            <a:ext cx="4572000" cy="646331"/>
          </a:xfrm>
          <a:prstGeom prst="rect">
            <a:avLst/>
          </a:prstGeom>
        </p:spPr>
        <p:txBody>
          <a:bodyPr>
            <a:spAutoFit/>
          </a:bodyPr>
          <a:lstStyle/>
          <a:p>
            <a:r>
              <a:rPr lang="fr-FR" u="sng" dirty="0" smtClean="0">
                <a:hlinkClick r:id="rId3"/>
              </a:rPr>
              <a:t>https://soundcloud.com/malagarmauriac/michel-winock-quest-ce-quun-evenement</a:t>
            </a:r>
            <a:endParaRPr lang="fr-FR" dirty="0"/>
          </a:p>
        </p:txBody>
      </p:sp>
      <p:sp>
        <p:nvSpPr>
          <p:cNvPr id="5" name="ZoneTexte 4"/>
          <p:cNvSpPr txBox="1"/>
          <p:nvPr/>
        </p:nvSpPr>
        <p:spPr>
          <a:xfrm>
            <a:off x="714348" y="3143248"/>
            <a:ext cx="4929222" cy="2308324"/>
          </a:xfrm>
          <a:prstGeom prst="rect">
            <a:avLst/>
          </a:prstGeom>
          <a:noFill/>
        </p:spPr>
        <p:txBody>
          <a:bodyPr wrap="square" rtlCol="0">
            <a:spAutoFit/>
          </a:bodyPr>
          <a:lstStyle/>
          <a:p>
            <a:pPr>
              <a:buClr>
                <a:srgbClr val="0070C0"/>
              </a:buClr>
              <a:buFont typeface="Wingdings" pitchFamily="2" charset="2"/>
              <a:buChar char="§"/>
            </a:pPr>
            <a:r>
              <a:rPr lang="fr-FR" sz="3600" dirty="0" smtClean="0"/>
              <a:t> L’intensité</a:t>
            </a:r>
          </a:p>
          <a:p>
            <a:pPr>
              <a:buClr>
                <a:srgbClr val="0070C0"/>
              </a:buClr>
              <a:buFont typeface="Wingdings" pitchFamily="2" charset="2"/>
              <a:buChar char="§"/>
            </a:pPr>
            <a:r>
              <a:rPr lang="fr-FR" sz="3600" dirty="0" smtClean="0"/>
              <a:t> L’imprévisibilité</a:t>
            </a:r>
          </a:p>
          <a:p>
            <a:pPr>
              <a:buClr>
                <a:srgbClr val="0070C0"/>
              </a:buClr>
              <a:buFont typeface="Wingdings" pitchFamily="2" charset="2"/>
              <a:buChar char="§"/>
            </a:pPr>
            <a:r>
              <a:rPr lang="fr-FR" sz="3600" dirty="0" smtClean="0"/>
              <a:t> Le retentissement</a:t>
            </a:r>
          </a:p>
          <a:p>
            <a:pPr>
              <a:buClr>
                <a:srgbClr val="0070C0"/>
              </a:buClr>
              <a:buFont typeface="Wingdings" pitchFamily="2" charset="2"/>
              <a:buChar char="§"/>
            </a:pPr>
            <a:r>
              <a:rPr lang="fr-FR" sz="3600" dirty="0" smtClean="0"/>
              <a:t> Les conséquences</a:t>
            </a:r>
            <a:endParaRPr lang="fr-FR" sz="3600" dirty="0"/>
          </a:p>
        </p:txBody>
      </p:sp>
      <p:sp>
        <p:nvSpPr>
          <p:cNvPr id="6" name="ZoneTexte 5"/>
          <p:cNvSpPr txBox="1"/>
          <p:nvPr/>
        </p:nvSpPr>
        <p:spPr>
          <a:xfrm>
            <a:off x="571472" y="2143116"/>
            <a:ext cx="4643470" cy="461665"/>
          </a:xfrm>
          <a:prstGeom prst="rect">
            <a:avLst/>
          </a:prstGeom>
          <a:noFill/>
        </p:spPr>
        <p:txBody>
          <a:bodyPr wrap="square" rtlCol="0">
            <a:spAutoFit/>
          </a:bodyPr>
          <a:lstStyle/>
          <a:p>
            <a:r>
              <a:rPr lang="fr-FR" sz="2400" b="1" dirty="0" smtClean="0"/>
              <a:t>LES CRITERES DE MICHEL WINOCK :</a:t>
            </a:r>
            <a:endParaRPr lang="fr-FR" sz="2400" b="1" dirty="0"/>
          </a:p>
        </p:txBody>
      </p:sp>
      <p:pic>
        <p:nvPicPr>
          <p:cNvPr id="7" name="Image 6" descr="l'histoire.jpg"/>
          <p:cNvPicPr>
            <a:picLocks noChangeAspect="1"/>
          </p:cNvPicPr>
          <p:nvPr/>
        </p:nvPicPr>
        <p:blipFill>
          <a:blip r:embed="rId4"/>
          <a:stretch>
            <a:fillRect/>
          </a:stretch>
        </p:blipFill>
        <p:spPr>
          <a:xfrm>
            <a:off x="5500694" y="3214686"/>
            <a:ext cx="2500330" cy="332095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THEME 1 HISTOIRE.jpg"/>
          <p:cNvPicPr>
            <a:picLocks noChangeAspect="1"/>
          </p:cNvPicPr>
          <p:nvPr/>
        </p:nvPicPr>
        <p:blipFill>
          <a:blip r:embed="rId2"/>
          <a:stretch>
            <a:fillRect/>
          </a:stretch>
        </p:blipFill>
        <p:spPr>
          <a:xfrm>
            <a:off x="1142976" y="75264"/>
            <a:ext cx="6642859" cy="6497008"/>
          </a:xfrm>
          <a:prstGeom prst="rect">
            <a:avLst/>
          </a:prstGeom>
        </p:spPr>
      </p:pic>
      <p:sp>
        <p:nvSpPr>
          <p:cNvPr id="3" name="Rectangle à coins arrondis 2"/>
          <p:cNvSpPr/>
          <p:nvPr/>
        </p:nvSpPr>
        <p:spPr>
          <a:xfrm>
            <a:off x="2928926" y="1142984"/>
            <a:ext cx="1357322" cy="214314"/>
          </a:xfrm>
          <a:prstGeom prst="round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à coins arrondis 3"/>
          <p:cNvSpPr/>
          <p:nvPr/>
        </p:nvSpPr>
        <p:spPr>
          <a:xfrm>
            <a:off x="3000364" y="4500570"/>
            <a:ext cx="1643074" cy="142876"/>
          </a:xfrm>
          <a:prstGeom prst="round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courbée vers la droite 9"/>
          <p:cNvSpPr/>
          <p:nvPr/>
        </p:nvSpPr>
        <p:spPr>
          <a:xfrm rot="11116844">
            <a:off x="7432987" y="1385037"/>
            <a:ext cx="679283" cy="165903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7429520" y="3143248"/>
            <a:ext cx="1500198" cy="923330"/>
          </a:xfrm>
          <a:prstGeom prst="rect">
            <a:avLst/>
          </a:prstGeom>
          <a:solidFill>
            <a:schemeClr val="accent1"/>
          </a:solidFill>
        </p:spPr>
        <p:txBody>
          <a:bodyPr wrap="square" rtlCol="0">
            <a:spAutoFit/>
          </a:bodyPr>
          <a:lstStyle/>
          <a:p>
            <a:pPr algn="ctr"/>
            <a:r>
              <a:rPr lang="fr-FR" b="1" dirty="0" smtClean="0">
                <a:solidFill>
                  <a:schemeClr val="bg1"/>
                </a:solidFill>
              </a:rPr>
              <a:t>Nécessité d’articuler PPO et OC</a:t>
            </a:r>
            <a:endParaRPr lang="fr-FR" b="1" dirty="0">
              <a:solidFill>
                <a:schemeClr val="bg1"/>
              </a:solidFill>
            </a:endParaRPr>
          </a:p>
        </p:txBody>
      </p:sp>
      <p:sp>
        <p:nvSpPr>
          <p:cNvPr id="12" name="Flèche courbée vers la droite 11"/>
          <p:cNvSpPr/>
          <p:nvPr/>
        </p:nvSpPr>
        <p:spPr>
          <a:xfrm rot="11116844">
            <a:off x="7504424" y="4599747"/>
            <a:ext cx="679283" cy="165903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214282" y="3571876"/>
            <a:ext cx="1214414" cy="923330"/>
          </a:xfrm>
          <a:prstGeom prst="rect">
            <a:avLst/>
          </a:prstGeom>
          <a:solidFill>
            <a:schemeClr val="accent1"/>
          </a:solidFill>
        </p:spPr>
        <p:txBody>
          <a:bodyPr wrap="square" rtlCol="0">
            <a:spAutoFit/>
          </a:bodyPr>
          <a:lstStyle/>
          <a:p>
            <a:pPr algn="ctr"/>
            <a:r>
              <a:rPr lang="fr-FR" b="1" dirty="0" smtClean="0">
                <a:solidFill>
                  <a:schemeClr val="bg1"/>
                </a:solidFill>
              </a:rPr>
              <a:t>Quel statut leur attribuer ?</a:t>
            </a:r>
            <a:endParaRPr lang="fr-FR" b="1" dirty="0">
              <a:solidFill>
                <a:schemeClr val="bg1"/>
              </a:solidFill>
            </a:endParaRPr>
          </a:p>
        </p:txBody>
      </p:sp>
      <p:sp>
        <p:nvSpPr>
          <p:cNvPr id="16" name="Virage 15"/>
          <p:cNvSpPr/>
          <p:nvPr/>
        </p:nvSpPr>
        <p:spPr>
          <a:xfrm rot="16200000">
            <a:off x="392877" y="5107793"/>
            <a:ext cx="1428760" cy="64294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9" name="Flèche à angle droit 18"/>
          <p:cNvSpPr/>
          <p:nvPr/>
        </p:nvSpPr>
        <p:spPr>
          <a:xfrm rot="10800000">
            <a:off x="785786" y="2857496"/>
            <a:ext cx="571504" cy="500066"/>
          </a:xfrm>
          <a:prstGeom prst="bentUpArrow">
            <a:avLst>
              <a:gd name="adj1" fmla="val 28710"/>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llipse 20"/>
          <p:cNvSpPr/>
          <p:nvPr/>
        </p:nvSpPr>
        <p:spPr>
          <a:xfrm>
            <a:off x="1357290" y="2500306"/>
            <a:ext cx="1714512" cy="500066"/>
          </a:xfrm>
          <a:prstGeom prst="ellipse">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Ellipse 21"/>
          <p:cNvSpPr/>
          <p:nvPr/>
        </p:nvSpPr>
        <p:spPr>
          <a:xfrm>
            <a:off x="1428728" y="5929330"/>
            <a:ext cx="1714512" cy="500066"/>
          </a:xfrm>
          <a:prstGeom prst="ellipse">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p:cNvSpPr txBox="1"/>
          <p:nvPr/>
        </p:nvSpPr>
        <p:spPr>
          <a:xfrm>
            <a:off x="285720" y="1142984"/>
            <a:ext cx="1928826" cy="646331"/>
          </a:xfrm>
          <a:prstGeom prst="rect">
            <a:avLst/>
          </a:prstGeom>
          <a:solidFill>
            <a:schemeClr val="accent1"/>
          </a:solidFill>
        </p:spPr>
        <p:txBody>
          <a:bodyPr wrap="square" rtlCol="0">
            <a:spAutoFit/>
          </a:bodyPr>
          <a:lstStyle/>
          <a:p>
            <a:pPr algn="ctr"/>
            <a:r>
              <a:rPr lang="fr-FR" b="1" dirty="0" smtClean="0">
                <a:solidFill>
                  <a:schemeClr val="bg1"/>
                </a:solidFill>
              </a:rPr>
              <a:t>Comment les interpréter ?</a:t>
            </a:r>
            <a:endParaRPr lang="fr-FR" b="1" dirty="0">
              <a:solidFill>
                <a:schemeClr val="bg1"/>
              </a:solidFill>
            </a:endParaRPr>
          </a:p>
        </p:txBody>
      </p:sp>
      <p:cxnSp>
        <p:nvCxnSpPr>
          <p:cNvPr id="25" name="Connecteur droit avec flèche 24"/>
          <p:cNvCxnSpPr>
            <a:stCxn id="3" idx="1"/>
          </p:cNvCxnSpPr>
          <p:nvPr/>
        </p:nvCxnSpPr>
        <p:spPr>
          <a:xfrm rot="10800000" flipV="1">
            <a:off x="2285984" y="1250140"/>
            <a:ext cx="642942" cy="17859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5" name="Bouton d'action : Suivant 14">
            <a:hlinkClick r:id="rId3" action="ppaction://hlinksldjump" highlightClick="1"/>
          </p:cNvPr>
          <p:cNvSpPr/>
          <p:nvPr/>
        </p:nvSpPr>
        <p:spPr>
          <a:xfrm>
            <a:off x="928662" y="1928802"/>
            <a:ext cx="285752" cy="285752"/>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Bouton d'action : Suivant 16">
            <a:hlinkClick r:id="rId4" action="ppaction://hlinksldjump" highlightClick="1"/>
          </p:cNvPr>
          <p:cNvSpPr/>
          <p:nvPr/>
        </p:nvSpPr>
        <p:spPr>
          <a:xfrm>
            <a:off x="357158" y="4643446"/>
            <a:ext cx="285752" cy="285752"/>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Bouton d'action : Suivant 17">
            <a:hlinkClick r:id="rId5" action="ppaction://hlinksldjump" highlightClick="1"/>
          </p:cNvPr>
          <p:cNvSpPr/>
          <p:nvPr/>
        </p:nvSpPr>
        <p:spPr>
          <a:xfrm>
            <a:off x="4500562" y="1000108"/>
            <a:ext cx="285752" cy="285752"/>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5"/>
          <p:cNvSpPr txBox="1">
            <a:spLocks/>
          </p:cNvSpPr>
          <p:nvPr/>
        </p:nvSpPr>
        <p:spPr>
          <a:xfrm>
            <a:off x="571472" y="1285860"/>
            <a:ext cx="7881937" cy="4598988"/>
          </a:xfrm>
          <a:prstGeom prst="rect">
            <a:avLst/>
          </a:prstGeom>
          <a:solidFill>
            <a:schemeClr val="tx2">
              <a:lumMod val="40000"/>
              <a:lumOff val="60000"/>
            </a:schemeClr>
          </a:solidFill>
        </p:spPr>
        <p:txBody>
          <a:bodyPr/>
          <a:lstStyle/>
          <a:p>
            <a:pPr marL="342900" marR="0" lvl="0" indent="-342900" algn="l" defTabSz="914400" rtl="0" eaLnBrk="1" fontAlgn="auto" latinLnBrk="0" hangingPunct="1">
              <a:lnSpc>
                <a:spcPct val="100000"/>
              </a:lnSpc>
              <a:spcBef>
                <a:spcPct val="20000"/>
              </a:spcBef>
              <a:spcAft>
                <a:spcPts val="0"/>
              </a:spcAft>
              <a:buClr>
                <a:schemeClr val="tx2"/>
              </a:buClr>
              <a:buSzTx/>
              <a:buFont typeface="Wingdings" pitchFamily="2" charset="2"/>
              <a:buChar char="§"/>
              <a:tabLst/>
              <a:defRPr/>
            </a:pPr>
            <a:r>
              <a:rPr kumimoji="0" lang="fr-FR" sz="3200" b="0" i="0" u="none" strike="noStrike" kern="1200" cap="none" spc="0" normalizeH="0" baseline="0" noProof="0" dirty="0" smtClean="0">
                <a:ln>
                  <a:noFill/>
                </a:ln>
                <a:solidFill>
                  <a:srgbClr val="0070C0"/>
                </a:solidFill>
                <a:effectLst/>
                <a:uLnTx/>
                <a:uFillTx/>
                <a:latin typeface="+mn-lt"/>
                <a:ea typeface="+mn-ea"/>
                <a:cs typeface="+mn-cs"/>
              </a:rPr>
              <a:t> </a:t>
            </a:r>
            <a:r>
              <a:rPr kumimoji="0" lang="fr-FR" sz="2400" b="0" i="0" u="none" strike="noStrike" kern="1200" cap="none" spc="0" normalizeH="0" baseline="0" noProof="0" dirty="0" smtClean="0">
                <a:ln>
                  <a:noFill/>
                </a:ln>
                <a:solidFill>
                  <a:schemeClr val="bg1"/>
                </a:solidFill>
                <a:effectLst/>
                <a:uLnTx/>
                <a:uFillTx/>
                <a:latin typeface="+mn-lt"/>
                <a:ea typeface="+mn-ea"/>
                <a:cs typeface="+mn-cs"/>
              </a:rPr>
              <a:t>Des éléments importants dans le cadre du récit</a:t>
            </a:r>
          </a:p>
          <a:p>
            <a:pPr marL="804863" marR="0" lvl="2" indent="-177800" algn="l" defTabSz="914400" rtl="0" eaLnBrk="1" fontAlgn="auto" latinLnBrk="0" hangingPunct="1">
              <a:lnSpc>
                <a:spcPct val="100000"/>
              </a:lnSpc>
              <a:spcBef>
                <a:spcPct val="20000"/>
              </a:spcBef>
              <a:spcAft>
                <a:spcPts val="0"/>
              </a:spcAft>
              <a:buClr>
                <a:schemeClr val="tx2"/>
              </a:buClr>
              <a:buSzTx/>
              <a:buFont typeface="Arial" pitchFamily="34" charset="0"/>
              <a:buChar char="•"/>
              <a:tabLst/>
              <a:defRPr/>
            </a:pPr>
            <a:r>
              <a:rPr kumimoji="0" lang="fr-FR" sz="2400" b="0" i="0" u="none" strike="noStrike" kern="1200" cap="none" spc="0" normalizeH="0" baseline="0" noProof="0" dirty="0" smtClean="0">
                <a:ln>
                  <a:noFill/>
                </a:ln>
                <a:solidFill>
                  <a:schemeClr val="bg1"/>
                </a:solidFill>
                <a:effectLst/>
                <a:uLnTx/>
                <a:uFillTx/>
                <a:latin typeface="+mn-lt"/>
                <a:ea typeface="+mn-ea"/>
                <a:cs typeface="+mn-cs"/>
              </a:rPr>
              <a:t>Ils méritent d’être mis en avant</a:t>
            </a:r>
          </a:p>
          <a:p>
            <a:pPr marL="804863" marR="0" lvl="2" indent="-177800" algn="l" defTabSz="914400" rtl="0" eaLnBrk="1" fontAlgn="auto" latinLnBrk="0" hangingPunct="1">
              <a:lnSpc>
                <a:spcPct val="100000"/>
              </a:lnSpc>
              <a:spcBef>
                <a:spcPct val="20000"/>
              </a:spcBef>
              <a:spcAft>
                <a:spcPts val="0"/>
              </a:spcAft>
              <a:buClr>
                <a:schemeClr val="tx2"/>
              </a:buClr>
              <a:buSzTx/>
              <a:buFont typeface="Arial" pitchFamily="34" charset="0"/>
              <a:buChar char="•"/>
              <a:tabLst/>
              <a:defRPr/>
            </a:pPr>
            <a:r>
              <a:rPr kumimoji="0" lang="fr-FR" sz="2400" b="0" i="0" u="none" strike="noStrike" kern="1200" cap="none" spc="0" normalizeH="0" baseline="0" noProof="0" dirty="0" smtClean="0">
                <a:ln>
                  <a:noFill/>
                </a:ln>
                <a:solidFill>
                  <a:schemeClr val="bg1"/>
                </a:solidFill>
                <a:effectLst/>
                <a:uLnTx/>
                <a:uFillTx/>
                <a:latin typeface="+mn-lt"/>
                <a:ea typeface="+mn-ea"/>
                <a:cs typeface="+mn-cs"/>
              </a:rPr>
              <a:t>Ils donnent des indications sur un traitement complet du chapitre</a:t>
            </a:r>
          </a:p>
          <a:p>
            <a:pPr marL="342900" marR="0" lvl="0" indent="-342900" algn="l" defTabSz="914400" rtl="0" eaLnBrk="1" fontAlgn="auto" latinLnBrk="0" hangingPunct="1">
              <a:lnSpc>
                <a:spcPct val="100000"/>
              </a:lnSpc>
              <a:spcBef>
                <a:spcPct val="20000"/>
              </a:spcBef>
              <a:spcAft>
                <a:spcPts val="0"/>
              </a:spcAft>
              <a:buClr>
                <a:schemeClr val="tx2"/>
              </a:buClr>
              <a:buSzTx/>
              <a:buFont typeface="Wingdings" pitchFamily="2" charset="2"/>
              <a:buChar char="§"/>
              <a:tabLst/>
              <a:defRPr/>
            </a:pPr>
            <a:r>
              <a:rPr kumimoji="0" lang="fr-FR" sz="3200" b="0" i="0" u="none" strike="noStrike" kern="1200" cap="none" spc="0" normalizeH="0" baseline="0" noProof="0" dirty="0" smtClean="0">
                <a:ln>
                  <a:noFill/>
                </a:ln>
                <a:solidFill>
                  <a:srgbClr val="683086"/>
                </a:solidFill>
                <a:effectLst/>
                <a:uLnTx/>
                <a:uFillTx/>
                <a:latin typeface="+mn-lt"/>
                <a:ea typeface="+mn-ea"/>
                <a:cs typeface="+mn-cs"/>
              </a:rPr>
              <a:t> </a:t>
            </a:r>
            <a:r>
              <a:rPr kumimoji="0" lang="fr-FR" sz="2400" b="0" i="0" u="none" strike="noStrike" kern="1200" cap="none" spc="0" normalizeH="0" baseline="0" noProof="0" dirty="0" smtClean="0">
                <a:ln>
                  <a:noFill/>
                </a:ln>
                <a:solidFill>
                  <a:schemeClr val="bg1"/>
                </a:solidFill>
                <a:effectLst/>
                <a:uLnTx/>
                <a:uFillTx/>
                <a:latin typeface="+mn-lt"/>
                <a:ea typeface="+mn-ea"/>
                <a:cs typeface="+mn-cs"/>
              </a:rPr>
              <a:t>Ils ne constituent pas un plan obligatoire </a:t>
            </a:r>
            <a:endParaRPr kumimoji="0" lang="fr-FR" sz="2800" b="0" i="0" u="none" strike="noStrike" kern="1200" cap="none" spc="0" normalizeH="0" baseline="0" noProof="0" dirty="0" smtClean="0">
              <a:ln>
                <a:noFill/>
              </a:ln>
              <a:solidFill>
                <a:schemeClr val="bg1"/>
              </a:solidFill>
              <a:effectLst/>
              <a:uLnTx/>
              <a:uFillTx/>
              <a:latin typeface="+mn-lt"/>
              <a:ea typeface="+mn-ea"/>
              <a:cs typeface="+mn-cs"/>
            </a:endParaRPr>
          </a:p>
          <a:p>
            <a:pPr marL="969963" marR="0" lvl="2" indent="-342900" algn="l" defTabSz="914400" rtl="0" eaLnBrk="1" fontAlgn="auto" latinLnBrk="0" hangingPunct="1">
              <a:lnSpc>
                <a:spcPct val="100000"/>
              </a:lnSpc>
              <a:spcBef>
                <a:spcPct val="20000"/>
              </a:spcBef>
              <a:spcAft>
                <a:spcPts val="0"/>
              </a:spcAft>
              <a:buClr>
                <a:schemeClr val="tx2"/>
              </a:buClr>
              <a:buSzTx/>
              <a:buFont typeface="Arial" panose="020B0604020202020204" pitchFamily="34" charset="0"/>
              <a:buChar char="•"/>
              <a:tabLst/>
              <a:defRPr/>
            </a:pPr>
            <a:r>
              <a:rPr kumimoji="0" lang="fr-FR" sz="2400" b="0" i="0" u="none" strike="noStrike" kern="1200" cap="none" spc="0" normalizeH="0" baseline="0" noProof="0" dirty="0" smtClean="0">
                <a:ln>
                  <a:noFill/>
                </a:ln>
                <a:solidFill>
                  <a:schemeClr val="bg1"/>
                </a:solidFill>
                <a:effectLst/>
                <a:uLnTx/>
                <a:uFillTx/>
                <a:latin typeface="+mn-lt"/>
                <a:ea typeface="+mn-ea"/>
                <a:cs typeface="+mn-cs"/>
              </a:rPr>
              <a:t>Le professeur construit son récit et intègre les points de passage et d’ouverture en s’aidant de ces axes</a:t>
            </a:r>
          </a:p>
          <a:p>
            <a:pPr marL="969963" marR="0" lvl="2" indent="-342900" algn="l" defTabSz="914400" rtl="0" eaLnBrk="1" fontAlgn="auto" latinLnBrk="0" hangingPunct="1">
              <a:lnSpc>
                <a:spcPct val="100000"/>
              </a:lnSpc>
              <a:spcBef>
                <a:spcPct val="20000"/>
              </a:spcBef>
              <a:spcAft>
                <a:spcPts val="0"/>
              </a:spcAft>
              <a:buClr>
                <a:schemeClr val="tx2"/>
              </a:buClr>
              <a:buSzTx/>
              <a:buFont typeface="Arial" panose="020B0604020202020204" pitchFamily="34" charset="0"/>
              <a:buChar char="•"/>
              <a:tabLst/>
              <a:defRPr/>
            </a:pPr>
            <a:r>
              <a:rPr kumimoji="0" lang="fr-FR" sz="2400" b="0" i="0" u="none" strike="noStrike" kern="1200" cap="none" spc="0" normalizeH="0" baseline="0" noProof="0" dirty="0" smtClean="0">
                <a:ln>
                  <a:noFill/>
                </a:ln>
                <a:solidFill>
                  <a:schemeClr val="bg1"/>
                </a:solidFill>
                <a:effectLst/>
                <a:uLnTx/>
                <a:uFillTx/>
                <a:latin typeface="+mn-lt"/>
                <a:ea typeface="+mn-ea"/>
                <a:cs typeface="+mn-cs"/>
              </a:rPr>
              <a:t>De manière générale, éviter le piège de la représentation en tableaux et listes</a:t>
            </a:r>
          </a:p>
          <a:p>
            <a:pPr marL="804863" marR="0" lvl="2" indent="-177800" algn="l" defTabSz="914400" rtl="0" eaLnBrk="1" fontAlgn="auto" latinLnBrk="0" hangingPunct="1">
              <a:lnSpc>
                <a:spcPct val="100000"/>
              </a:lnSpc>
              <a:spcBef>
                <a:spcPct val="20000"/>
              </a:spcBef>
              <a:spcAft>
                <a:spcPts val="0"/>
              </a:spcAft>
              <a:buClr>
                <a:srgbClr val="683086"/>
              </a:buClr>
              <a:buSzTx/>
              <a:buFont typeface="Lucida Grande"/>
              <a:buChar char="-"/>
              <a:tabLst/>
              <a:defRPr/>
            </a:pPr>
            <a:endParaRPr kumimoji="0" lang="fr-FR" sz="2400" b="0"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28600" algn="l" defTabSz="914400" rtl="0" eaLnBrk="1" fontAlgn="auto" latinLnBrk="0" hangingPunct="1">
              <a:lnSpc>
                <a:spcPct val="100000"/>
              </a:lnSpc>
              <a:spcBef>
                <a:spcPct val="20000"/>
              </a:spcBef>
              <a:spcAft>
                <a:spcPts val="0"/>
              </a:spcAft>
              <a:buClr>
                <a:srgbClr val="683086"/>
              </a:buClr>
              <a:buSzTx/>
              <a:tabLst/>
              <a:defRPr/>
            </a:pPr>
            <a:endParaRPr kumimoji="0" lang="fr-FR" sz="2400" b="0" i="0" u="none" strike="noStrike" kern="1200" cap="none" spc="0" normalizeH="0" baseline="0" noProof="0" dirty="0" smtClean="0">
              <a:ln>
                <a:noFill/>
              </a:ln>
              <a:solidFill>
                <a:schemeClr val="tx1"/>
              </a:solidFill>
              <a:effectLst/>
              <a:uLnTx/>
              <a:uFillTx/>
              <a:latin typeface="+mn-lt"/>
              <a:ea typeface="+mn-ea"/>
              <a:cs typeface="+mn-cs"/>
            </a:endParaRPr>
          </a:p>
          <a:p>
            <a:pPr marL="804863" marR="0" lvl="2" indent="-177800" algn="l" defTabSz="914400" rtl="0" eaLnBrk="1" fontAlgn="auto" latinLnBrk="0" hangingPunct="1">
              <a:lnSpc>
                <a:spcPct val="100000"/>
              </a:lnSpc>
              <a:spcBef>
                <a:spcPct val="20000"/>
              </a:spcBef>
              <a:spcAft>
                <a:spcPts val="0"/>
              </a:spcAft>
              <a:buClr>
                <a:srgbClr val="683086"/>
              </a:buClr>
              <a:buSzTx/>
              <a:buFont typeface="Lucida Grande"/>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ZoneTexte 2"/>
          <p:cNvSpPr txBox="1"/>
          <p:nvPr/>
        </p:nvSpPr>
        <p:spPr>
          <a:xfrm>
            <a:off x="928662" y="428604"/>
            <a:ext cx="7215238" cy="523220"/>
          </a:xfrm>
          <a:prstGeom prst="rect">
            <a:avLst/>
          </a:prstGeom>
          <a:noFill/>
        </p:spPr>
        <p:txBody>
          <a:bodyPr wrap="square" rtlCol="0">
            <a:spAutoFit/>
          </a:bodyPr>
          <a:lstStyle/>
          <a:p>
            <a:r>
              <a:rPr lang="fr-FR" sz="2800" b="1" dirty="0" smtClean="0">
                <a:solidFill>
                  <a:srgbClr val="0070C0"/>
                </a:solidFill>
              </a:rPr>
              <a:t>LE SENS DU « ON POURRA METTRE EN AVANT »</a:t>
            </a:r>
            <a:endParaRPr lang="fr-FR" sz="2800" b="1" dirty="0">
              <a:solidFill>
                <a:srgbClr val="0070C0"/>
              </a:solidFill>
            </a:endParaRPr>
          </a:p>
        </p:txBody>
      </p:sp>
      <p:sp>
        <p:nvSpPr>
          <p:cNvPr id="4" name="Bouton d'action : Précédent 3">
            <a:hlinkClick r:id="rId2" action="ppaction://hlinksldjump" highlightClick="1"/>
          </p:cNvPr>
          <p:cNvSpPr/>
          <p:nvPr/>
        </p:nvSpPr>
        <p:spPr>
          <a:xfrm>
            <a:off x="714348" y="6215082"/>
            <a:ext cx="357190" cy="35719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285728"/>
            <a:ext cx="8557592" cy="1146211"/>
          </a:xfrm>
          <a:prstGeom prst="rect">
            <a:avLst/>
          </a:prstGeom>
        </p:spPr>
        <p:txBody>
          <a:bodyPr wrap="square">
            <a:spAutoFit/>
          </a:bodyPr>
          <a:lstStyle/>
          <a:p>
            <a:pPr>
              <a:lnSpc>
                <a:spcPct val="107000"/>
              </a:lnSpc>
            </a:pPr>
            <a:r>
              <a:rPr lang="fr-FR" sz="3200" b="1" dirty="0">
                <a:solidFill>
                  <a:srgbClr val="0070C0"/>
                </a:solidFill>
              </a:rPr>
              <a:t>Une démarche didactique et pédagogique: récit historique et PPO</a:t>
            </a:r>
          </a:p>
        </p:txBody>
      </p:sp>
      <p:grpSp>
        <p:nvGrpSpPr>
          <p:cNvPr id="2" name="Groupe 3">
            <a:extLst/>
          </p:cNvPr>
          <p:cNvGrpSpPr/>
          <p:nvPr>
            <p:custDataLst>
              <p:tags r:id="rId1"/>
            </p:custDataLst>
          </p:nvPr>
        </p:nvGrpSpPr>
        <p:grpSpPr>
          <a:xfrm>
            <a:off x="0" y="1"/>
            <a:ext cx="9164241" cy="145257"/>
            <a:chOff x="0" y="0"/>
            <a:chExt cx="24437976" cy="290513"/>
          </a:xfrm>
        </p:grpSpPr>
        <p:sp>
          <p:nvSpPr>
            <p:cNvPr id="5" name="Shape 54">
              <a:extLst/>
            </p:cNvPr>
            <p:cNvSpPr>
              <a:spLocks noChangeArrowheads="1"/>
            </p:cNvSpPr>
            <p:nvPr/>
          </p:nvSpPr>
          <p:spPr bwMode="auto">
            <a:xfrm>
              <a:off x="0" y="0"/>
              <a:ext cx="6238876" cy="290513"/>
            </a:xfrm>
            <a:prstGeom prst="rect">
              <a:avLst/>
            </a:prstGeom>
            <a:solidFill>
              <a:srgbClr val="19B777"/>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6" name="Shape 55">
              <a:extLst/>
            </p:cNvPr>
            <p:cNvSpPr>
              <a:spLocks noChangeArrowheads="1"/>
            </p:cNvSpPr>
            <p:nvPr/>
          </p:nvSpPr>
          <p:spPr bwMode="auto">
            <a:xfrm>
              <a:off x="6121401" y="0"/>
              <a:ext cx="6237287" cy="290513"/>
            </a:xfrm>
            <a:prstGeom prst="rect">
              <a:avLst/>
            </a:prstGeom>
            <a:solidFill>
              <a:srgbClr val="0070C0"/>
            </a:solidFill>
            <a:ln>
              <a:solidFill>
                <a:schemeClr val="accent1"/>
              </a:solid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7" name="Shape 56">
              <a:extLst/>
            </p:cNvPr>
            <p:cNvSpPr>
              <a:spLocks noChangeArrowheads="1"/>
            </p:cNvSpPr>
            <p:nvPr/>
          </p:nvSpPr>
          <p:spPr bwMode="auto">
            <a:xfrm>
              <a:off x="12226926" y="0"/>
              <a:ext cx="6164262" cy="290513"/>
            </a:xfrm>
            <a:prstGeom prst="rect">
              <a:avLst/>
            </a:prstGeom>
            <a:solidFill>
              <a:srgbClr val="FFCC66"/>
            </a:solidFill>
            <a:ln>
              <a:noFill/>
            </a:ln>
          </p:spPr>
          <p:txBody>
            <a:bodyPr lIns="25400" tIns="25400" rIns="25400" bIns="25400" anchor="ctr"/>
            <a:lstStyle/>
            <a:p>
              <a:pPr algn="ctr" eaLnBrk="1"/>
              <a:endParaRPr lang="fr-FR" altLang="fr-FR" sz="1600">
                <a:solidFill>
                  <a:schemeClr val="accent4"/>
                </a:solidFill>
                <a:latin typeface="Helvetica Light"/>
                <a:ea typeface="Helvetica Light"/>
                <a:cs typeface="Helvetica Light"/>
                <a:sym typeface="Helvetica Light"/>
              </a:endParaRPr>
            </a:p>
          </p:txBody>
        </p:sp>
        <p:sp>
          <p:nvSpPr>
            <p:cNvPr id="8" name="Shape 57">
              <a:extLst/>
            </p:cNvPr>
            <p:cNvSpPr>
              <a:spLocks noChangeArrowheads="1"/>
            </p:cNvSpPr>
            <p:nvPr/>
          </p:nvSpPr>
          <p:spPr bwMode="auto">
            <a:xfrm>
              <a:off x="18334038" y="0"/>
              <a:ext cx="6103938" cy="290513"/>
            </a:xfrm>
            <a:prstGeom prst="rect">
              <a:avLst/>
            </a:prstGeom>
            <a:solidFill>
              <a:srgbClr val="C33FD9"/>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grpSp>
      <p:sp>
        <p:nvSpPr>
          <p:cNvPr id="9" name="Rectangle 8"/>
          <p:cNvSpPr/>
          <p:nvPr/>
        </p:nvSpPr>
        <p:spPr>
          <a:xfrm>
            <a:off x="357158" y="1500174"/>
            <a:ext cx="8507896" cy="2677656"/>
          </a:xfrm>
          <a:prstGeom prst="rect">
            <a:avLst/>
          </a:prstGeom>
        </p:spPr>
        <p:txBody>
          <a:bodyPr wrap="square">
            <a:spAutoFit/>
          </a:bodyPr>
          <a:lstStyle/>
          <a:p>
            <a:r>
              <a:rPr lang="fr-FR" sz="2400" b="1" dirty="0">
                <a:solidFill>
                  <a:srgbClr val="000000"/>
                </a:solidFill>
              </a:rPr>
              <a:t>Des </a:t>
            </a:r>
            <a:r>
              <a:rPr lang="fr-FR" sz="2400" b="1" dirty="0">
                <a:solidFill>
                  <a:srgbClr val="7030A0"/>
                </a:solidFill>
              </a:rPr>
              <a:t>thèmes</a:t>
            </a:r>
            <a:r>
              <a:rPr lang="fr-FR" sz="2400" b="1" dirty="0">
                <a:solidFill>
                  <a:srgbClr val="000000"/>
                </a:solidFill>
              </a:rPr>
              <a:t> déclinés en:  </a:t>
            </a:r>
          </a:p>
          <a:p>
            <a:endParaRPr lang="fr-FR" sz="2400" b="1" dirty="0">
              <a:solidFill>
                <a:srgbClr val="000000"/>
              </a:solidFill>
            </a:endParaRPr>
          </a:p>
          <a:p>
            <a:r>
              <a:rPr lang="fr-FR" sz="2400" dirty="0">
                <a:solidFill>
                  <a:srgbClr val="000000"/>
                </a:solidFill>
              </a:rPr>
              <a:t>	</a:t>
            </a:r>
            <a:r>
              <a:rPr lang="fr-FR" sz="2400" b="1" dirty="0">
                <a:solidFill>
                  <a:srgbClr val="7030A0"/>
                </a:solidFill>
              </a:rPr>
              <a:t>chapitres</a:t>
            </a:r>
            <a:r>
              <a:rPr lang="fr-FR" sz="2400" dirty="0">
                <a:solidFill>
                  <a:srgbClr val="000000"/>
                </a:solidFill>
              </a:rPr>
              <a:t> pour lesquels des </a:t>
            </a:r>
            <a:r>
              <a:rPr lang="fr-FR" sz="2400" b="1" dirty="0">
                <a:solidFill>
                  <a:srgbClr val="7030A0"/>
                </a:solidFill>
              </a:rPr>
              <a:t>objectifs </a:t>
            </a:r>
            <a:r>
              <a:rPr lang="fr-FR" sz="2400" dirty="0">
                <a:solidFill>
                  <a:srgbClr val="000000"/>
                </a:solidFill>
              </a:rPr>
              <a:t>sont proposés: </a:t>
            </a:r>
          </a:p>
          <a:p>
            <a:r>
              <a:rPr lang="fr-FR" sz="2400" dirty="0">
                <a:solidFill>
                  <a:srgbClr val="000000"/>
                </a:solidFill>
              </a:rPr>
              <a:t>La parole du professeur joue un rôle essentiel : elle garantit la cohérence, dégage les évolutions d’ensemble et les moments-charnières, met en place le contexte général de la période. </a:t>
            </a:r>
          </a:p>
          <a:p>
            <a:r>
              <a:rPr lang="fr-FR" sz="2400" dirty="0">
                <a:solidFill>
                  <a:srgbClr val="000000"/>
                </a:solidFill>
              </a:rPr>
              <a:t>	</a:t>
            </a:r>
            <a:r>
              <a:rPr lang="fr-FR" sz="2400" b="1" dirty="0" smtClean="0">
                <a:solidFill>
                  <a:srgbClr val="7030A0"/>
                </a:solidFill>
              </a:rPr>
              <a:t>Points </a:t>
            </a:r>
            <a:r>
              <a:rPr lang="fr-FR" sz="2400" b="1" dirty="0">
                <a:solidFill>
                  <a:srgbClr val="7030A0"/>
                </a:solidFill>
              </a:rPr>
              <a:t>de passage et d’ouverture (PPO) : </a:t>
            </a:r>
          </a:p>
        </p:txBody>
      </p:sp>
      <p:sp>
        <p:nvSpPr>
          <p:cNvPr id="10" name="Flèche : droite 9"/>
          <p:cNvSpPr/>
          <p:nvPr/>
        </p:nvSpPr>
        <p:spPr>
          <a:xfrm>
            <a:off x="642910" y="2357430"/>
            <a:ext cx="506896" cy="2650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 droite 10"/>
          <p:cNvSpPr/>
          <p:nvPr/>
        </p:nvSpPr>
        <p:spPr>
          <a:xfrm>
            <a:off x="642910" y="3786190"/>
            <a:ext cx="506896" cy="2650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space réservé du texte 5"/>
          <p:cNvSpPr txBox="1">
            <a:spLocks/>
          </p:cNvSpPr>
          <p:nvPr/>
        </p:nvSpPr>
        <p:spPr>
          <a:xfrm>
            <a:off x="428596" y="4286256"/>
            <a:ext cx="7881937" cy="1696187"/>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fr-FR" sz="2000" i="1" dirty="0"/>
              <a:t>« Les « points de passage et d’ouverture » mettent en avant des dates-clefs, des lieux ou des personnages historiques. Chacun ouvre un moment privilégié de mise en œuvre de la démarche historique et d’étude critique des documents. Il s’agit d’initier les élèves au raisonnement historique en les amenant à saisir au plus près les situations, les contextes et le jeu des acteurs individuels et collectifs. </a:t>
            </a:r>
            <a:r>
              <a:rPr lang="fr-FR" sz="2000" dirty="0"/>
              <a:t>» Extrait BO.</a:t>
            </a:r>
          </a:p>
        </p:txBody>
      </p:sp>
    </p:spTree>
    <p:extLst>
      <p:ext uri="{BB962C8B-B14F-4D97-AF65-F5344CB8AC3E}">
        <p14:creationId xmlns="" xmlns:p14="http://schemas.microsoft.com/office/powerpoint/2010/main" val="2346409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xmlns="" val="1301633329"/>
              </p:ext>
            </p:extLst>
          </p:nvPr>
        </p:nvGraphicFramePr>
        <p:xfrm>
          <a:off x="500034" y="1214422"/>
          <a:ext cx="8229600" cy="49428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fr-FR" dirty="0" smtClean="0"/>
                        <a:t>Une histoire incarnée</a:t>
                      </a:r>
                      <a:endParaRPr lang="fr-FR" dirty="0"/>
                    </a:p>
                  </a:txBody>
                  <a:tcPr/>
                </a:tc>
                <a:tc>
                  <a:txBody>
                    <a:bodyPr/>
                    <a:lstStyle/>
                    <a:p>
                      <a:r>
                        <a:rPr lang="fr-FR" dirty="0" smtClean="0"/>
                        <a:t>Situations</a:t>
                      </a:r>
                      <a:r>
                        <a:rPr lang="fr-FR" baseline="0" dirty="0" smtClean="0"/>
                        <a:t> et dates, lieux, personnages</a:t>
                      </a:r>
                      <a:endParaRPr lang="fr-FR" dirty="0"/>
                    </a:p>
                  </a:txBody>
                  <a:tcPr/>
                </a:tc>
              </a:tr>
              <a:tr h="370840">
                <a:tc>
                  <a:txBody>
                    <a:bodyPr/>
                    <a:lstStyle/>
                    <a:p>
                      <a:r>
                        <a:rPr lang="fr-FR" dirty="0" smtClean="0"/>
                        <a:t>Une occasion d’éveiller</a:t>
                      </a:r>
                      <a:r>
                        <a:rPr lang="fr-FR" baseline="0" dirty="0" smtClean="0"/>
                        <a:t> l’esprit critique</a:t>
                      </a:r>
                      <a:endParaRPr lang="fr-FR" dirty="0"/>
                    </a:p>
                  </a:txBody>
                  <a:tcPr/>
                </a:tc>
                <a:tc>
                  <a:txBody>
                    <a:bodyPr/>
                    <a:lstStyle/>
                    <a:p>
                      <a:r>
                        <a:rPr lang="fr-FR" dirty="0" smtClean="0"/>
                        <a:t>Travail sur des objets plus précis, dont on montre comment ils permettent de comprendre des objets plus généraux.</a:t>
                      </a:r>
                    </a:p>
                    <a:p>
                      <a:r>
                        <a:rPr lang="fr-FR" dirty="0" smtClean="0"/>
                        <a:t>Travail</a:t>
                      </a:r>
                      <a:r>
                        <a:rPr lang="fr-FR" baseline="0" dirty="0" smtClean="0"/>
                        <a:t> d’interprétation des documents</a:t>
                      </a:r>
                    </a:p>
                    <a:p>
                      <a:r>
                        <a:rPr lang="fr-FR" baseline="0" dirty="0" smtClean="0"/>
                        <a:t>Possibilité de mettre en avant des acteurs, d’évaluer leurs choix et leurs conséquences.</a:t>
                      </a:r>
                    </a:p>
                    <a:p>
                      <a:r>
                        <a:rPr lang="fr-FR" baseline="0" dirty="0" smtClean="0"/>
                        <a:t>Pratique de la question ouverte</a:t>
                      </a:r>
                      <a:endParaRPr lang="fr-FR" dirty="0"/>
                    </a:p>
                  </a:txBody>
                  <a:tcPr/>
                </a:tc>
              </a:tr>
              <a:tr h="370840">
                <a:tc>
                  <a:txBody>
                    <a:bodyPr/>
                    <a:lstStyle/>
                    <a:p>
                      <a:r>
                        <a:rPr lang="fr-FR" dirty="0" smtClean="0"/>
                        <a:t>Une initiation</a:t>
                      </a:r>
                      <a:r>
                        <a:rPr lang="fr-FR" baseline="0" dirty="0" smtClean="0"/>
                        <a:t> au raisonnement historique</a:t>
                      </a:r>
                      <a:endParaRPr lang="fr-FR" dirty="0"/>
                    </a:p>
                  </a:txBody>
                  <a:tcPr/>
                </a:tc>
                <a:tc>
                  <a:txBody>
                    <a:bodyPr/>
                    <a:lstStyle/>
                    <a:p>
                      <a:r>
                        <a:rPr lang="fr-FR" dirty="0" smtClean="0"/>
                        <a:t>Evaluer les ressources et contraintes </a:t>
                      </a:r>
                      <a:r>
                        <a:rPr lang="fr-FR" u="sng" dirty="0" smtClean="0">
                          <a:effectLst/>
                        </a:rPr>
                        <a:t>d’une situation</a:t>
                      </a:r>
                    </a:p>
                    <a:p>
                      <a:r>
                        <a:rPr lang="fr-FR" dirty="0" smtClean="0"/>
                        <a:t>Comprendre les choix des acteurs individuels et collectifs</a:t>
                      </a:r>
                    </a:p>
                    <a:p>
                      <a:r>
                        <a:rPr lang="fr-FR" dirty="0" smtClean="0"/>
                        <a:t>Appréhender les conséquences des actions à court, moyen et long terme</a:t>
                      </a:r>
                    </a:p>
                    <a:p>
                      <a:r>
                        <a:rPr lang="fr-FR" dirty="0" smtClean="0"/>
                        <a:t>Présenter</a:t>
                      </a:r>
                      <a:r>
                        <a:rPr lang="fr-FR" baseline="0" dirty="0" smtClean="0"/>
                        <a:t> les débats historiographiques et les différentes approches historiques</a:t>
                      </a:r>
                      <a:endParaRPr lang="fr-FR" dirty="0"/>
                    </a:p>
                  </a:txBody>
                  <a:tcPr/>
                </a:tc>
              </a:tr>
            </a:tbl>
          </a:graphicData>
        </a:graphic>
      </p:graphicFrame>
      <p:sp>
        <p:nvSpPr>
          <p:cNvPr id="3" name="ZoneTexte 2"/>
          <p:cNvSpPr txBox="1"/>
          <p:nvPr/>
        </p:nvSpPr>
        <p:spPr>
          <a:xfrm>
            <a:off x="428564" y="428604"/>
            <a:ext cx="8715436" cy="461665"/>
          </a:xfrm>
          <a:prstGeom prst="rect">
            <a:avLst/>
          </a:prstGeom>
          <a:noFill/>
        </p:spPr>
        <p:txBody>
          <a:bodyPr wrap="square" rtlCol="0">
            <a:spAutoFit/>
          </a:bodyPr>
          <a:lstStyle/>
          <a:p>
            <a:r>
              <a:rPr lang="fr-FR" sz="2400" b="1" dirty="0" smtClean="0">
                <a:solidFill>
                  <a:srgbClr val="0070C0"/>
                </a:solidFill>
              </a:rPr>
              <a:t>LES POINTS DE PASSAGE ET D’OUVERTURE : CARACTERISTIQUES</a:t>
            </a:r>
            <a:endParaRPr lang="fr-FR" sz="2400" b="1" dirty="0">
              <a:solidFill>
                <a:srgbClr val="0070C0"/>
              </a:solidFill>
            </a:endParaRPr>
          </a:p>
        </p:txBody>
      </p:sp>
      <p:sp>
        <p:nvSpPr>
          <p:cNvPr id="4" name="Bouton d'action : Précédent 3">
            <a:hlinkClick r:id="rId2" action="ppaction://hlinksldjump" highlightClick="1"/>
          </p:cNvPr>
          <p:cNvSpPr/>
          <p:nvPr/>
        </p:nvSpPr>
        <p:spPr>
          <a:xfrm>
            <a:off x="500034" y="6286520"/>
            <a:ext cx="357190" cy="285752"/>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4"/>
</p:tagLst>
</file>

<file path=ppt/tags/tag2.xml><?xml version="1.0" encoding="utf-8"?>
<p:tagLst xmlns:a="http://schemas.openxmlformats.org/drawingml/2006/main" xmlns:r="http://schemas.openxmlformats.org/officeDocument/2006/relationships" xmlns:p="http://schemas.openxmlformats.org/presentationml/2006/main">
  <p:tag name="NUM" val="4"/>
</p:tagLst>
</file>

<file path=ppt/tags/tag3.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1572</TotalTime>
  <Words>810</Words>
  <Application>Microsoft Office PowerPoint</Application>
  <PresentationFormat>Affichage à l'écran (4:3)</PresentationFormat>
  <Paragraphs>134</Paragraphs>
  <Slides>13</Slides>
  <Notes>4</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Formation nouveaux programmes de lycée</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Programme de la voie technologique Une même culture pour l’ensemble des élèves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Formation nouveaux programmes de lycée</dc:title>
  <dc:creator>Jean-Marc Noaille</dc:creator>
  <cp:lastModifiedBy>Jean-Marc Noaille</cp:lastModifiedBy>
  <cp:revision>80</cp:revision>
  <dcterms:created xsi:type="dcterms:W3CDTF">2019-04-07T07:28:37Z</dcterms:created>
  <dcterms:modified xsi:type="dcterms:W3CDTF">2019-06-16T08:51:58Z</dcterms:modified>
</cp:coreProperties>
</file>