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0CD"/>
          </a:solidFill>
        </a:fill>
      </a:tcStyle>
    </a:wholeTbl>
    <a:band2H>
      <a:tcTxStyle b="def" i="def"/>
      <a:tcStyle>
        <a:tcBdr/>
        <a:fill>
          <a:solidFill>
            <a:srgbClr val="E6E9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FCA"/>
          </a:solidFill>
        </a:fill>
      </a:tcStyle>
    </a:wholeTbl>
    <a:band2H>
      <a:tcTxStyle b="def" i="def"/>
      <a:tcStyle>
        <a:tcBdr/>
        <a:fill>
          <a:solidFill>
            <a:srgbClr val="FFF7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CCCB"/>
          </a:solidFill>
        </a:fill>
      </a:tcStyle>
    </a:wholeTbl>
    <a:band2H>
      <a:tcTxStyle b="def" i="def"/>
      <a:tcStyle>
        <a:tcBdr/>
        <a:fill>
          <a:solidFill>
            <a:srgbClr val="E8E7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48" name="Shape 48"/>
          <p:cNvSpPr/>
          <p:nvPr>
            <p:ph type="sldImg"/>
          </p:nvPr>
        </p:nvSpPr>
        <p:spPr>
          <a:xfrm>
            <a:off x="1143000" y="685800"/>
            <a:ext cx="4572000" cy="3429000"/>
          </a:xfrm>
          <a:prstGeom prst="rect">
            <a:avLst/>
          </a:prstGeom>
        </p:spPr>
        <p:txBody>
          <a:bodyPr/>
          <a:lstStyle/>
          <a:p>
            <a:pPr/>
          </a:p>
        </p:txBody>
      </p:sp>
      <p:sp>
        <p:nvSpPr>
          <p:cNvPr id="49" name="Shape 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uverture">
    <p:spTree>
      <p:nvGrpSpPr>
        <p:cNvPr id="1" name=""/>
        <p:cNvGrpSpPr/>
        <p:nvPr/>
      </p:nvGrpSpPr>
      <p:grpSpPr>
        <a:xfrm>
          <a:off x="0" y="0"/>
          <a:ext cx="0" cy="0"/>
          <a:chOff x="0" y="0"/>
          <a:chExt cx="0" cy="0"/>
        </a:xfrm>
      </p:grpSpPr>
      <p:sp>
        <p:nvSpPr>
          <p:cNvPr id="12" name="Numéro de diapositive"/>
          <p:cNvSpPr txBox="1"/>
          <p:nvPr>
            <p:ph type="sldNum" sz="quarter" idx="2"/>
          </p:nvPr>
        </p:nvSpPr>
        <p:spPr>
          <a:xfrm>
            <a:off x="0" y="6617999"/>
            <a:ext cx="240001" cy="136526"/>
          </a:xfrm>
          <a:prstGeom prst="rect">
            <a:avLst/>
          </a:prstGeom>
          <a:ln w="9525">
            <a:solidFill>
              <a:srgbClr val="000000">
                <a:alpha val="0"/>
              </a:srgbClr>
            </a:solidFill>
            <a:round/>
          </a:ln>
        </p:spPr>
        <p:txBody>
          <a:bodyPr wrap="square" anchor="t"/>
          <a:lstStyle>
            <a:lvl1pPr algn="l">
              <a:defRPr sz="100">
                <a:solidFill>
                  <a:srgbClr val="000000">
                    <a:alpha val="0"/>
                  </a:srgbClr>
                </a:solidFill>
              </a:defRPr>
            </a:lvl1pPr>
          </a:lstStyle>
          <a:p>
            <a:pPr/>
            <a:fld id="{86CB4B4D-7CA3-9044-876B-883B54F8677D}" type="slidenum"/>
          </a:p>
        </p:txBody>
      </p:sp>
      <p:sp>
        <p:nvSpPr>
          <p:cNvPr id="13" name="Titre"/>
          <p:cNvSpPr txBox="1"/>
          <p:nvPr>
            <p:ph type="title" hasCustomPrompt="1"/>
          </p:nvPr>
        </p:nvSpPr>
        <p:spPr>
          <a:xfrm>
            <a:off x="0" y="0"/>
            <a:ext cx="240001" cy="240001"/>
          </a:xfrm>
          <a:prstGeom prst="rect">
            <a:avLst/>
          </a:prstGeom>
          <a:ln w="9525">
            <a:solidFill>
              <a:srgbClr val="000000">
                <a:alpha val="0"/>
              </a:srgbClr>
            </a:solidFill>
            <a:round/>
          </a:ln>
        </p:spPr>
        <p:txBody>
          <a:bodyPr anchor="t">
            <a:normAutofit fontScale="100000" lnSpcReduction="0"/>
          </a:bodyPr>
          <a:lstStyle>
            <a:lvl1pPr>
              <a:defRPr sz="100">
                <a:solidFill>
                  <a:srgbClr val="000000">
                    <a:alpha val="0"/>
                  </a:srgbClr>
                </a:solidFill>
              </a:defRPr>
            </a:lvl1pPr>
          </a:lstStyle>
          <a:p>
            <a:pPr/>
            <a:r>
              <a:t>Titre</a:t>
            </a:r>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sous-titre">
    <p:spTree>
      <p:nvGrpSpPr>
        <p:cNvPr id="1" name=""/>
        <p:cNvGrpSpPr/>
        <p:nvPr/>
      </p:nvGrpSpPr>
      <p:grpSpPr>
        <a:xfrm>
          <a:off x="0" y="0"/>
          <a:ext cx="0" cy="0"/>
          <a:chOff x="0" y="0"/>
          <a:chExt cx="0" cy="0"/>
        </a:xfrm>
      </p:grpSpPr>
      <p:sp>
        <p:nvSpPr>
          <p:cNvPr id="20" name="Titre"/>
          <p:cNvSpPr txBox="1"/>
          <p:nvPr>
            <p:ph type="title" hasCustomPrompt="1"/>
          </p:nvPr>
        </p:nvSpPr>
        <p:spPr>
          <a:xfrm>
            <a:off x="0" y="0"/>
            <a:ext cx="240001" cy="240001"/>
          </a:xfrm>
          <a:prstGeom prst="rect">
            <a:avLst/>
          </a:prstGeom>
          <a:ln w="9525">
            <a:solidFill>
              <a:srgbClr val="000000">
                <a:alpha val="0"/>
              </a:srgbClr>
            </a:solidFill>
            <a:round/>
          </a:ln>
        </p:spPr>
        <p:txBody>
          <a:bodyPr anchor="t">
            <a:normAutofit fontScale="100000" lnSpcReduction="0"/>
          </a:bodyPr>
          <a:lstStyle>
            <a:lvl1pPr>
              <a:defRPr sz="100">
                <a:solidFill>
                  <a:srgbClr val="000000">
                    <a:alpha val="0"/>
                  </a:srgbClr>
                </a:solidFill>
              </a:defRPr>
            </a:lvl1pPr>
          </a:lstStyle>
          <a:p>
            <a:pPr/>
            <a:r>
              <a:t>Titre</a:t>
            </a:r>
          </a:p>
        </p:txBody>
      </p:sp>
      <p:sp>
        <p:nvSpPr>
          <p:cNvPr id="2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ommaire">
    <p:spTree>
      <p:nvGrpSpPr>
        <p:cNvPr id="1" name=""/>
        <p:cNvGrpSpPr/>
        <p:nvPr/>
      </p:nvGrpSpPr>
      <p:grpSpPr>
        <a:xfrm>
          <a:off x="0" y="0"/>
          <a:ext cx="0" cy="0"/>
          <a:chOff x="0" y="0"/>
          <a:chExt cx="0" cy="0"/>
        </a:xfrm>
      </p:grpSpPr>
      <p:sp>
        <p:nvSpPr>
          <p:cNvPr id="2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hapitre">
    <p:spTree>
      <p:nvGrpSpPr>
        <p:cNvPr id="1" name=""/>
        <p:cNvGrpSpPr/>
        <p:nvPr/>
      </p:nvGrpSpPr>
      <p:grpSpPr>
        <a:xfrm>
          <a:off x="0" y="0"/>
          <a:ext cx="0" cy="0"/>
          <a:chOff x="0" y="0"/>
          <a:chExt cx="0" cy="0"/>
        </a:xfrm>
      </p:grpSpPr>
      <p:sp>
        <p:nvSpPr>
          <p:cNvPr id="3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textes 3 colonnes">
    <p:spTree>
      <p:nvGrpSpPr>
        <p:cNvPr id="1" name=""/>
        <p:cNvGrpSpPr/>
        <p:nvPr/>
      </p:nvGrpSpPr>
      <p:grpSpPr>
        <a:xfrm>
          <a:off x="0" y="0"/>
          <a:ext cx="0" cy="0"/>
          <a:chOff x="0" y="0"/>
          <a:chExt cx="0" cy="0"/>
        </a:xfrm>
      </p:grpSpPr>
      <p:sp>
        <p:nvSpPr>
          <p:cNvPr id="4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Rectangle 2"/>
          <p:cNvSpPr txBox="1"/>
          <p:nvPr/>
        </p:nvSpPr>
        <p:spPr>
          <a:xfrm>
            <a:off x="3093720" y="6516999"/>
            <a:ext cx="6004560" cy="231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900">
                <a:latin typeface="Marianne"/>
                <a:ea typeface="Marianne"/>
                <a:cs typeface="Marianne"/>
                <a:sym typeface="Marianne"/>
              </a:defRPr>
            </a:lvl1pPr>
          </a:lstStyle>
          <a:p>
            <a:pPr/>
            <a:r>
              <a:t>Direction du numérique pour l’éducation – Sous-direction de la transformation numérique</a:t>
            </a:r>
          </a:p>
        </p:txBody>
      </p:sp>
      <p:sp>
        <p:nvSpPr>
          <p:cNvPr id="3" name="Texte du titre"/>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Texte du titre</a:t>
            </a:r>
          </a:p>
        </p:txBody>
      </p:sp>
      <p:sp>
        <p:nvSpPr>
          <p:cNvPr id="4" name="Texte niveau 1…"/>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Texte niveau 1</a:t>
            </a:r>
          </a:p>
          <a:p>
            <a:pPr lvl="1"/>
            <a:r>
              <a:t>Texte niveau 2</a:t>
            </a:r>
          </a:p>
          <a:p>
            <a:pPr lvl="2"/>
            <a:r>
              <a:t>Texte niveau 3</a:t>
            </a:r>
          </a:p>
          <a:p>
            <a:pPr lvl="3"/>
            <a:r>
              <a:t>Texte niveau 4</a:t>
            </a:r>
          </a:p>
          <a:p>
            <a:pPr lvl="4"/>
            <a:r>
              <a:t>Texte niveau 5</a:t>
            </a:r>
          </a:p>
        </p:txBody>
      </p:sp>
      <p:sp>
        <p:nvSpPr>
          <p:cNvPr id="5" name="Numéro de diapositive"/>
          <p:cNvSpPr txBox="1"/>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Lst>
  <p:transition xmlns:p14="http://schemas.microsoft.com/office/powerpoint/2010/main" spd="med" advClick="1"/>
  <p:txStyles>
    <p:titleStyle>
      <a:lvl1pPr marL="0" marR="0" indent="0" algn="l" defTabSz="474779" rtl="0" latinLnBrk="0">
        <a:lnSpc>
          <a:spcPct val="90000"/>
        </a:lnSpc>
        <a:spcBef>
          <a:spcPts val="0"/>
        </a:spcBef>
        <a:spcAft>
          <a:spcPts val="0"/>
        </a:spcAft>
        <a:buClrTx/>
        <a:buSzTx/>
        <a:buFontTx/>
        <a:buNone/>
        <a:tabLst/>
        <a:defRPr b="1" baseline="0" cap="none" i="0" spc="0" strike="noStrike" sz="1300" u="none">
          <a:solidFill>
            <a:srgbClr val="000000"/>
          </a:solidFill>
          <a:uFillTx/>
          <a:latin typeface="Arial"/>
          <a:ea typeface="Arial"/>
          <a:cs typeface="Arial"/>
          <a:sym typeface="Arial"/>
        </a:defRPr>
      </a:lvl1pPr>
      <a:lvl2pPr marL="0" marR="0" indent="0" algn="l" defTabSz="474779" rtl="0" latinLnBrk="0">
        <a:lnSpc>
          <a:spcPct val="90000"/>
        </a:lnSpc>
        <a:spcBef>
          <a:spcPts val="0"/>
        </a:spcBef>
        <a:spcAft>
          <a:spcPts val="0"/>
        </a:spcAft>
        <a:buClrTx/>
        <a:buSzTx/>
        <a:buFontTx/>
        <a:buNone/>
        <a:tabLst/>
        <a:defRPr b="1" baseline="0" cap="none" i="0" spc="0" strike="noStrike" sz="1300" u="none">
          <a:solidFill>
            <a:srgbClr val="000000"/>
          </a:solidFill>
          <a:uFillTx/>
          <a:latin typeface="Arial"/>
          <a:ea typeface="Arial"/>
          <a:cs typeface="Arial"/>
          <a:sym typeface="Arial"/>
        </a:defRPr>
      </a:lvl2pPr>
      <a:lvl3pPr marL="0" marR="0" indent="0" algn="l" defTabSz="474779" rtl="0" latinLnBrk="0">
        <a:lnSpc>
          <a:spcPct val="90000"/>
        </a:lnSpc>
        <a:spcBef>
          <a:spcPts val="0"/>
        </a:spcBef>
        <a:spcAft>
          <a:spcPts val="0"/>
        </a:spcAft>
        <a:buClrTx/>
        <a:buSzTx/>
        <a:buFontTx/>
        <a:buNone/>
        <a:tabLst/>
        <a:defRPr b="1" baseline="0" cap="none" i="0" spc="0" strike="noStrike" sz="1300" u="none">
          <a:solidFill>
            <a:srgbClr val="000000"/>
          </a:solidFill>
          <a:uFillTx/>
          <a:latin typeface="Arial"/>
          <a:ea typeface="Arial"/>
          <a:cs typeface="Arial"/>
          <a:sym typeface="Arial"/>
        </a:defRPr>
      </a:lvl3pPr>
      <a:lvl4pPr marL="0" marR="0" indent="0" algn="l" defTabSz="474779" rtl="0" latinLnBrk="0">
        <a:lnSpc>
          <a:spcPct val="90000"/>
        </a:lnSpc>
        <a:spcBef>
          <a:spcPts val="0"/>
        </a:spcBef>
        <a:spcAft>
          <a:spcPts val="0"/>
        </a:spcAft>
        <a:buClrTx/>
        <a:buSzTx/>
        <a:buFontTx/>
        <a:buNone/>
        <a:tabLst/>
        <a:defRPr b="1" baseline="0" cap="none" i="0" spc="0" strike="noStrike" sz="1300" u="none">
          <a:solidFill>
            <a:srgbClr val="000000"/>
          </a:solidFill>
          <a:uFillTx/>
          <a:latin typeface="Arial"/>
          <a:ea typeface="Arial"/>
          <a:cs typeface="Arial"/>
          <a:sym typeface="Arial"/>
        </a:defRPr>
      </a:lvl4pPr>
      <a:lvl5pPr marL="0" marR="0" indent="0" algn="l" defTabSz="474779" rtl="0" latinLnBrk="0">
        <a:lnSpc>
          <a:spcPct val="90000"/>
        </a:lnSpc>
        <a:spcBef>
          <a:spcPts val="0"/>
        </a:spcBef>
        <a:spcAft>
          <a:spcPts val="0"/>
        </a:spcAft>
        <a:buClrTx/>
        <a:buSzTx/>
        <a:buFontTx/>
        <a:buNone/>
        <a:tabLst/>
        <a:defRPr b="1" baseline="0" cap="none" i="0" spc="0" strike="noStrike" sz="1300" u="none">
          <a:solidFill>
            <a:srgbClr val="000000"/>
          </a:solidFill>
          <a:uFillTx/>
          <a:latin typeface="Arial"/>
          <a:ea typeface="Arial"/>
          <a:cs typeface="Arial"/>
          <a:sym typeface="Arial"/>
        </a:defRPr>
      </a:lvl5pPr>
      <a:lvl6pPr marL="0" marR="0" indent="0" algn="l" defTabSz="474779" rtl="0" latinLnBrk="0">
        <a:lnSpc>
          <a:spcPct val="90000"/>
        </a:lnSpc>
        <a:spcBef>
          <a:spcPts val="0"/>
        </a:spcBef>
        <a:spcAft>
          <a:spcPts val="0"/>
        </a:spcAft>
        <a:buClrTx/>
        <a:buSzTx/>
        <a:buFontTx/>
        <a:buNone/>
        <a:tabLst/>
        <a:defRPr b="1" baseline="0" cap="none" i="0" spc="0" strike="noStrike" sz="1300" u="none">
          <a:solidFill>
            <a:srgbClr val="000000"/>
          </a:solidFill>
          <a:uFillTx/>
          <a:latin typeface="Arial"/>
          <a:ea typeface="Arial"/>
          <a:cs typeface="Arial"/>
          <a:sym typeface="Arial"/>
        </a:defRPr>
      </a:lvl6pPr>
      <a:lvl7pPr marL="0" marR="0" indent="0" algn="l" defTabSz="474779" rtl="0" latinLnBrk="0">
        <a:lnSpc>
          <a:spcPct val="90000"/>
        </a:lnSpc>
        <a:spcBef>
          <a:spcPts val="0"/>
        </a:spcBef>
        <a:spcAft>
          <a:spcPts val="0"/>
        </a:spcAft>
        <a:buClrTx/>
        <a:buSzTx/>
        <a:buFontTx/>
        <a:buNone/>
        <a:tabLst/>
        <a:defRPr b="1" baseline="0" cap="none" i="0" spc="0" strike="noStrike" sz="1300" u="none">
          <a:solidFill>
            <a:srgbClr val="000000"/>
          </a:solidFill>
          <a:uFillTx/>
          <a:latin typeface="Arial"/>
          <a:ea typeface="Arial"/>
          <a:cs typeface="Arial"/>
          <a:sym typeface="Arial"/>
        </a:defRPr>
      </a:lvl7pPr>
      <a:lvl8pPr marL="0" marR="0" indent="0" algn="l" defTabSz="474779" rtl="0" latinLnBrk="0">
        <a:lnSpc>
          <a:spcPct val="90000"/>
        </a:lnSpc>
        <a:spcBef>
          <a:spcPts val="0"/>
        </a:spcBef>
        <a:spcAft>
          <a:spcPts val="0"/>
        </a:spcAft>
        <a:buClrTx/>
        <a:buSzTx/>
        <a:buFontTx/>
        <a:buNone/>
        <a:tabLst/>
        <a:defRPr b="1" baseline="0" cap="none" i="0" spc="0" strike="noStrike" sz="1300" u="none">
          <a:solidFill>
            <a:srgbClr val="000000"/>
          </a:solidFill>
          <a:uFillTx/>
          <a:latin typeface="Arial"/>
          <a:ea typeface="Arial"/>
          <a:cs typeface="Arial"/>
          <a:sym typeface="Arial"/>
        </a:defRPr>
      </a:lvl8pPr>
      <a:lvl9pPr marL="0" marR="0" indent="0" algn="l" defTabSz="474779" rtl="0" latinLnBrk="0">
        <a:lnSpc>
          <a:spcPct val="90000"/>
        </a:lnSpc>
        <a:spcBef>
          <a:spcPts val="0"/>
        </a:spcBef>
        <a:spcAft>
          <a:spcPts val="0"/>
        </a:spcAft>
        <a:buClrTx/>
        <a:buSzTx/>
        <a:buFontTx/>
        <a:buNone/>
        <a:tabLst/>
        <a:defRPr b="1" baseline="0" cap="none" i="0" spc="0" strike="noStrike" sz="1300" u="none">
          <a:solidFill>
            <a:srgbClr val="000000"/>
          </a:solidFill>
          <a:uFillTx/>
          <a:latin typeface="Arial"/>
          <a:ea typeface="Arial"/>
          <a:cs typeface="Arial"/>
          <a:sym typeface="Arial"/>
        </a:defRPr>
      </a:lvl9pPr>
    </p:titleStyle>
    <p:bodyStyle>
      <a:lvl1pPr marL="0" marR="0" indent="0" algn="l" defTabSz="474779" rtl="0" latinLnBrk="0">
        <a:lnSpc>
          <a:spcPct val="100000"/>
        </a:lnSpc>
        <a:spcBef>
          <a:spcPts val="200"/>
        </a:spcBef>
        <a:spcAft>
          <a:spcPts val="0"/>
        </a:spcAft>
        <a:buClrTx/>
        <a:buSzTx/>
        <a:buFontTx/>
        <a:buNone/>
        <a:tabLst/>
        <a:defRPr b="0" baseline="0" cap="none" i="0" spc="0" strike="noStrike" sz="500" u="none">
          <a:solidFill>
            <a:srgbClr val="000000"/>
          </a:solidFill>
          <a:uFillTx/>
          <a:latin typeface="Arial"/>
          <a:ea typeface="Arial"/>
          <a:cs typeface="Arial"/>
          <a:sym typeface="Arial"/>
        </a:defRPr>
      </a:lvl1pPr>
      <a:lvl2pPr marL="140191" marR="0" indent="-46730" algn="l" defTabSz="474779" rtl="0" latinLnBrk="0">
        <a:lnSpc>
          <a:spcPct val="100000"/>
        </a:lnSpc>
        <a:spcBef>
          <a:spcPts val="200"/>
        </a:spcBef>
        <a:spcAft>
          <a:spcPts val="0"/>
        </a:spcAft>
        <a:buClrTx/>
        <a:buSzPct val="100000"/>
        <a:buFontTx/>
        <a:buChar char="•"/>
        <a:tabLst/>
        <a:defRPr b="0" baseline="0" cap="none" i="0" spc="0" strike="noStrike" sz="500" u="none">
          <a:solidFill>
            <a:srgbClr val="000000"/>
          </a:solidFill>
          <a:uFillTx/>
          <a:latin typeface="Arial"/>
          <a:ea typeface="Arial"/>
          <a:cs typeface="Arial"/>
          <a:sym typeface="Arial"/>
        </a:defRPr>
      </a:lvl2pPr>
      <a:lvl3pPr marL="233650" marR="0" indent="-46729" algn="l" defTabSz="474779" rtl="0" latinLnBrk="0">
        <a:lnSpc>
          <a:spcPct val="100000"/>
        </a:lnSpc>
        <a:spcBef>
          <a:spcPts val="200"/>
        </a:spcBef>
        <a:spcAft>
          <a:spcPts val="0"/>
        </a:spcAft>
        <a:buClrTx/>
        <a:buSzPct val="100000"/>
        <a:buFontTx/>
        <a:buChar char="•"/>
        <a:tabLst/>
        <a:defRPr b="0" baseline="0" cap="none" i="0" spc="0" strike="noStrike" sz="500" u="none">
          <a:solidFill>
            <a:srgbClr val="000000"/>
          </a:solidFill>
          <a:uFillTx/>
          <a:latin typeface="Arial"/>
          <a:ea typeface="Arial"/>
          <a:cs typeface="Arial"/>
          <a:sym typeface="Arial"/>
        </a:defRPr>
      </a:lvl3pPr>
      <a:lvl4pPr marL="342688" marR="0" indent="-62306" algn="l" defTabSz="474779" rtl="0" latinLnBrk="0">
        <a:lnSpc>
          <a:spcPct val="100000"/>
        </a:lnSpc>
        <a:spcBef>
          <a:spcPts val="200"/>
        </a:spcBef>
        <a:spcAft>
          <a:spcPts val="0"/>
        </a:spcAft>
        <a:buClrTx/>
        <a:buSzPct val="100000"/>
        <a:buFontTx/>
        <a:buChar char="•"/>
        <a:tabLst/>
        <a:defRPr b="0" baseline="0" cap="none" i="0" spc="0" strike="noStrike" sz="500" u="none">
          <a:solidFill>
            <a:srgbClr val="000000"/>
          </a:solidFill>
          <a:uFillTx/>
          <a:latin typeface="Arial"/>
          <a:ea typeface="Arial"/>
          <a:cs typeface="Arial"/>
          <a:sym typeface="Arial"/>
        </a:defRPr>
      </a:lvl4pPr>
      <a:lvl5pPr marL="454840" marR="0" indent="-62306" algn="l" defTabSz="474779" rtl="0" latinLnBrk="0">
        <a:lnSpc>
          <a:spcPct val="100000"/>
        </a:lnSpc>
        <a:spcBef>
          <a:spcPts val="200"/>
        </a:spcBef>
        <a:spcAft>
          <a:spcPts val="0"/>
        </a:spcAft>
        <a:buClrTx/>
        <a:buSzPct val="100000"/>
        <a:buFontTx/>
        <a:buChar char="•"/>
        <a:tabLst/>
        <a:defRPr b="0" baseline="0" cap="none" i="0" spc="0" strike="noStrike" sz="500" u="none">
          <a:solidFill>
            <a:srgbClr val="000000"/>
          </a:solidFill>
          <a:uFillTx/>
          <a:latin typeface="Arial"/>
          <a:ea typeface="Arial"/>
          <a:cs typeface="Arial"/>
          <a:sym typeface="Arial"/>
        </a:defRPr>
      </a:lvl5pPr>
      <a:lvl6pPr marL="1246295" marR="0" indent="-59347" algn="l" defTabSz="474779" rtl="0" latinLnBrk="0">
        <a:lnSpc>
          <a:spcPct val="100000"/>
        </a:lnSpc>
        <a:spcBef>
          <a:spcPts val="200"/>
        </a:spcBef>
        <a:spcAft>
          <a:spcPts val="0"/>
        </a:spcAft>
        <a:buClrTx/>
        <a:buSzPct val="100000"/>
        <a:buFontTx/>
        <a:buChar char="•"/>
        <a:tabLst/>
        <a:defRPr b="0" baseline="0" cap="none" i="0" spc="0" strike="noStrike" sz="500" u="none">
          <a:solidFill>
            <a:srgbClr val="000000"/>
          </a:solidFill>
          <a:uFillTx/>
          <a:latin typeface="Arial"/>
          <a:ea typeface="Arial"/>
          <a:cs typeface="Arial"/>
          <a:sym typeface="Arial"/>
        </a:defRPr>
      </a:lvl6pPr>
      <a:lvl7pPr marL="1483685" marR="0" indent="-59347" algn="l" defTabSz="474779" rtl="0" latinLnBrk="0">
        <a:lnSpc>
          <a:spcPct val="100000"/>
        </a:lnSpc>
        <a:spcBef>
          <a:spcPts val="200"/>
        </a:spcBef>
        <a:spcAft>
          <a:spcPts val="0"/>
        </a:spcAft>
        <a:buClrTx/>
        <a:buSzPct val="100000"/>
        <a:buFontTx/>
        <a:buChar char="•"/>
        <a:tabLst/>
        <a:defRPr b="0" baseline="0" cap="none" i="0" spc="0" strike="noStrike" sz="500" u="none">
          <a:solidFill>
            <a:srgbClr val="000000"/>
          </a:solidFill>
          <a:uFillTx/>
          <a:latin typeface="Arial"/>
          <a:ea typeface="Arial"/>
          <a:cs typeface="Arial"/>
          <a:sym typeface="Arial"/>
        </a:defRPr>
      </a:lvl7pPr>
      <a:lvl8pPr marL="1721075" marR="0" indent="-59347" algn="l" defTabSz="474779" rtl="0" latinLnBrk="0">
        <a:lnSpc>
          <a:spcPct val="100000"/>
        </a:lnSpc>
        <a:spcBef>
          <a:spcPts val="200"/>
        </a:spcBef>
        <a:spcAft>
          <a:spcPts val="0"/>
        </a:spcAft>
        <a:buClrTx/>
        <a:buSzPct val="100000"/>
        <a:buFontTx/>
        <a:buChar char="•"/>
        <a:tabLst/>
        <a:defRPr b="0" baseline="0" cap="none" i="0" spc="0" strike="noStrike" sz="500" u="none">
          <a:solidFill>
            <a:srgbClr val="000000"/>
          </a:solidFill>
          <a:uFillTx/>
          <a:latin typeface="Arial"/>
          <a:ea typeface="Arial"/>
          <a:cs typeface="Arial"/>
          <a:sym typeface="Arial"/>
        </a:defRPr>
      </a:lvl8pPr>
      <a:lvl9pPr marL="1958464" marR="0" indent="-59347" algn="l" defTabSz="474779" rtl="0" latinLnBrk="0">
        <a:lnSpc>
          <a:spcPct val="100000"/>
        </a:lnSpc>
        <a:spcBef>
          <a:spcPts val="200"/>
        </a:spcBef>
        <a:spcAft>
          <a:spcPts val="0"/>
        </a:spcAft>
        <a:buClrTx/>
        <a:buSzPct val="100000"/>
        <a:buFontTx/>
        <a:buChar char="•"/>
        <a:tabLst/>
        <a:defRPr b="0" baseline="0" cap="none" i="0" spc="0" strike="noStrike" sz="500" u="none">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hyperlink" Target="https://view.genial.ly/62435ce3a9a9cc00193e8f12" TargetMode="External"/><Relationship Id="rId6" Type="http://schemas.openxmlformats.org/officeDocument/2006/relationships/image" Target="../media/image4.png"/><Relationship Id="rId7" Type="http://schemas.openxmlformats.org/officeDocument/2006/relationships/image" Target="../media/image5.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hyperlink" Target="https://www.pedagogie.ac-nice.fr/italien/wp-content/uploads/sites/44/2022/04/ACTIVISTA-LV2-MATISSE-1.pdf" TargetMode="External"/><Relationship Id="rId5" Type="http://schemas.openxmlformats.org/officeDocument/2006/relationships/hyperlink" Target="https://view.genial.ly/6246e958aa07be0018660898/interactive-content-sequences-conference-europeenne" TargetMode="External"/><Relationship Id="rId6" Type="http://schemas.openxmlformats.org/officeDocument/2006/relationships/hyperlink" Target="https://www.pedagogie.ac-nice.fr/italien/wp-content/uploads/sites/44/2022/04/lieu_cadre.pdf" TargetMode="External"/><Relationship Id="rId7" Type="http://schemas.openxmlformats.org/officeDocument/2006/relationships/hyperlink" Target="https://www.pedagogie.ac-nice.fr/italien/wp-content/uploads/sites/44/2022/04/me%CC%81diation_anglais_allemand.pdf" TargetMode="External"/><Relationship Id="rId8" Type="http://schemas.openxmlformats.org/officeDocument/2006/relationships/hyperlink" Target="https://view.genial.ly/61de6ea706ec6b0de378cda7" TargetMode="Externa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s://edubase.eduscol.education.fr/fiche/20739" TargetMode="External"/><Relationship Id="rId4" Type="http://schemas.openxmlformats.org/officeDocument/2006/relationships/hyperlink" Target="https://www.pedagogie.ac-nice.fr/italien/2021/11/09/traam-lv-2021-2022/" TargetMode="External"/><Relationship Id="rId5" Type="http://schemas.openxmlformats.org/officeDocument/2006/relationships/hyperlink" Target="http://mon-oral.net" TargetMode="External"/><Relationship Id="rId6" Type="http://schemas.openxmlformats.org/officeDocument/2006/relationships/image" Target="../media/image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mon-oral.net" TargetMode="External"/><Relationship Id="rId4" Type="http://schemas.openxmlformats.org/officeDocument/2006/relationships/image" Target="../media/image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 name="Titre 1"/>
          <p:cNvSpPr txBox="1"/>
          <p:nvPr>
            <p:ph type="title"/>
          </p:nvPr>
        </p:nvSpPr>
        <p:spPr>
          <a:xfrm>
            <a:off x="-1" y="-1"/>
            <a:ext cx="240002" cy="240002"/>
          </a:xfrm>
          <a:prstGeom prst="rect">
            <a:avLst/>
          </a:prstGeom>
        </p:spPr>
        <p:txBody>
          <a:bodyPr/>
          <a:lstStyle/>
          <a:p>
            <a:pPr/>
          </a:p>
        </p:txBody>
      </p:sp>
      <p:sp>
        <p:nvSpPr>
          <p:cNvPr id="52" name="Rectangle 6"/>
          <p:cNvSpPr/>
          <p:nvPr/>
        </p:nvSpPr>
        <p:spPr>
          <a:xfrm>
            <a:off x="0" y="-1"/>
            <a:ext cx="12192000" cy="922436"/>
          </a:xfrm>
          <a:prstGeom prst="rect">
            <a:avLst/>
          </a:prstGeom>
          <a:solidFill>
            <a:srgbClr val="B6B6FF"/>
          </a:solidFill>
          <a:ln w="12700">
            <a:miter lim="400000"/>
          </a:ln>
        </p:spPr>
        <p:txBody>
          <a:bodyPr lIns="45719" rIns="45719" anchor="ctr"/>
          <a:lstStyle/>
          <a:p>
            <a:pPr algn="ctr" defTabSz="633038">
              <a:defRPr sz="1200">
                <a:solidFill>
                  <a:srgbClr val="FFFFFF"/>
                </a:solidFill>
              </a:defRPr>
            </a:pPr>
          </a:p>
        </p:txBody>
      </p:sp>
      <p:pic>
        <p:nvPicPr>
          <p:cNvPr id="53" name="Image 7" descr="Image 7"/>
          <p:cNvPicPr>
            <a:picLocks noChangeAspect="1"/>
          </p:cNvPicPr>
          <p:nvPr/>
        </p:nvPicPr>
        <p:blipFill>
          <a:blip r:embed="rId2">
            <a:extLst/>
          </a:blip>
          <a:stretch>
            <a:fillRect/>
          </a:stretch>
        </p:blipFill>
        <p:spPr>
          <a:xfrm>
            <a:off x="-100060" y="5384358"/>
            <a:ext cx="2922262" cy="2065910"/>
          </a:xfrm>
          <a:prstGeom prst="rect">
            <a:avLst/>
          </a:prstGeom>
          <a:ln w="12700">
            <a:miter lim="400000"/>
          </a:ln>
        </p:spPr>
      </p:pic>
      <p:sp>
        <p:nvSpPr>
          <p:cNvPr id="54" name="ZoneTexte 9"/>
          <p:cNvSpPr txBox="1"/>
          <p:nvPr/>
        </p:nvSpPr>
        <p:spPr>
          <a:xfrm>
            <a:off x="1789724" y="1513502"/>
            <a:ext cx="6146504" cy="13310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633038">
              <a:defRPr sz="1200"/>
            </a:pPr>
            <a:r>
              <a:t>Académie de : </a:t>
            </a:r>
            <a:r>
              <a:rPr b="1"/>
              <a:t>Nice</a:t>
            </a:r>
            <a:endParaRPr i="1"/>
          </a:p>
          <a:p>
            <a:pPr defTabSz="633038">
              <a:defRPr sz="1200"/>
            </a:pPr>
            <a:r>
              <a:t>Groupe composé de : </a:t>
            </a:r>
            <a:r>
              <a:rPr b="1"/>
              <a:t>1 IA-IPR LV - 1 professeur référent - 4 professeurs de collège - 5 professeurs de lycée</a:t>
            </a:r>
            <a:endParaRPr b="1" i="1"/>
          </a:p>
          <a:p>
            <a:pPr defTabSz="633038">
              <a:defRPr sz="1200"/>
            </a:pPr>
            <a:r>
              <a:t>Nom du projet : </a:t>
            </a:r>
          </a:p>
          <a:p>
            <a:pPr defTabSz="633038">
              <a:defRPr b="1" sz="1200"/>
            </a:pPr>
            <a:r>
              <a:t>La conférence européenne : la pédagogie différenciée et coopérative au service de l’autonomie à l’oral</a:t>
            </a:r>
          </a:p>
        </p:txBody>
      </p:sp>
      <p:sp>
        <p:nvSpPr>
          <p:cNvPr id="55" name="ZoneTexte 10"/>
          <p:cNvSpPr txBox="1"/>
          <p:nvPr/>
        </p:nvSpPr>
        <p:spPr>
          <a:xfrm>
            <a:off x="137159" y="1108080"/>
            <a:ext cx="4656407"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33038">
              <a:defRPr sz="1400">
                <a:solidFill>
                  <a:srgbClr val="2424FF"/>
                </a:solidFill>
                <a:latin typeface="Arial Black"/>
                <a:ea typeface="Arial Black"/>
                <a:cs typeface="Arial Black"/>
                <a:sym typeface="Arial Black"/>
              </a:defRPr>
            </a:lvl1pPr>
          </a:lstStyle>
          <a:p>
            <a:pPr/>
            <a:r>
              <a:t>IDENTIFICATION DU GROUPE ACADÉMIQUE </a:t>
            </a:r>
          </a:p>
        </p:txBody>
      </p:sp>
      <p:pic>
        <p:nvPicPr>
          <p:cNvPr id="56" name="Rectangle 12" descr="Rectangle 12"/>
          <p:cNvPicPr>
            <a:picLocks noChangeAspect="1"/>
          </p:cNvPicPr>
          <p:nvPr/>
        </p:nvPicPr>
        <p:blipFill>
          <a:blip r:embed="rId3">
            <a:extLst/>
          </a:blip>
          <a:stretch>
            <a:fillRect/>
          </a:stretch>
        </p:blipFill>
        <p:spPr>
          <a:xfrm>
            <a:off x="329505" y="1432579"/>
            <a:ext cx="1241569" cy="1220777"/>
          </a:xfrm>
          <a:prstGeom prst="rect">
            <a:avLst/>
          </a:prstGeom>
          <a:ln w="25400">
            <a:solidFill>
              <a:srgbClr val="DDDDDD"/>
            </a:solidFill>
            <a:miter lim="400000"/>
          </a:ln>
        </p:spPr>
      </p:pic>
      <p:grpSp>
        <p:nvGrpSpPr>
          <p:cNvPr id="61" name="Groupe 19"/>
          <p:cNvGrpSpPr/>
          <p:nvPr/>
        </p:nvGrpSpPr>
        <p:grpSpPr>
          <a:xfrm>
            <a:off x="10877549" y="950664"/>
            <a:ext cx="1323092" cy="5907338"/>
            <a:chOff x="0" y="0"/>
            <a:chExt cx="1323091" cy="5907337"/>
          </a:xfrm>
        </p:grpSpPr>
        <p:sp>
          <p:nvSpPr>
            <p:cNvPr id="57" name="Forme libre : forme 23"/>
            <p:cNvSpPr/>
            <p:nvPr/>
          </p:nvSpPr>
          <p:spPr>
            <a:xfrm rot="5400000">
              <a:off x="-508661" y="2296707"/>
              <a:ext cx="2331246" cy="13139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cubicBezTo>
                    <a:pt x="21600" y="11929"/>
                    <a:pt x="16765" y="21600"/>
                    <a:pt x="10800" y="21600"/>
                  </a:cubicBezTo>
                  <a:cubicBezTo>
                    <a:pt x="4835" y="21600"/>
                    <a:pt x="0" y="11929"/>
                    <a:pt x="0" y="0"/>
                  </a:cubicBezTo>
                  <a:close/>
                </a:path>
              </a:pathLst>
            </a:custGeom>
            <a:solidFill>
              <a:srgbClr val="E7E7FF"/>
            </a:solidFill>
            <a:ln w="12700" cap="flat">
              <a:noFill/>
              <a:miter lim="400000"/>
            </a:ln>
            <a:effectLst/>
          </p:spPr>
          <p:txBody>
            <a:bodyPr wrap="square" lIns="45719" tIns="45719" rIns="45719" bIns="45719" numCol="1" anchor="ctr">
              <a:noAutofit/>
            </a:bodyPr>
            <a:lstStyle/>
            <a:p>
              <a:pPr algn="ctr" defTabSz="633038">
                <a:defRPr sz="1200">
                  <a:solidFill>
                    <a:srgbClr val="FFFFFF"/>
                  </a:solidFill>
                </a:defRPr>
              </a:pPr>
            </a:p>
          </p:txBody>
        </p:sp>
        <p:sp>
          <p:nvSpPr>
            <p:cNvPr id="58" name="Forme libre : forme 24"/>
            <p:cNvSpPr/>
            <p:nvPr/>
          </p:nvSpPr>
          <p:spPr>
            <a:xfrm rot="5400000">
              <a:off x="-508661" y="4084753"/>
              <a:ext cx="2331246" cy="13139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cubicBezTo>
                    <a:pt x="21600" y="11929"/>
                    <a:pt x="16765" y="21600"/>
                    <a:pt x="10800" y="21600"/>
                  </a:cubicBezTo>
                  <a:cubicBezTo>
                    <a:pt x="4835" y="21600"/>
                    <a:pt x="0" y="11929"/>
                    <a:pt x="0" y="0"/>
                  </a:cubicBezTo>
                  <a:close/>
                </a:path>
              </a:pathLst>
            </a:custGeom>
            <a:solidFill>
              <a:srgbClr val="E7E7FF"/>
            </a:solidFill>
            <a:ln w="12700" cap="flat">
              <a:noFill/>
              <a:miter lim="400000"/>
            </a:ln>
            <a:effectLst/>
          </p:spPr>
          <p:txBody>
            <a:bodyPr wrap="square" lIns="45719" tIns="45719" rIns="45719" bIns="45719" numCol="1" anchor="ctr">
              <a:noAutofit/>
            </a:bodyPr>
            <a:lstStyle/>
            <a:p>
              <a:pPr algn="ctr" defTabSz="633038">
                <a:defRPr sz="1200">
                  <a:solidFill>
                    <a:srgbClr val="FFFFFF"/>
                  </a:solidFill>
                </a:defRPr>
              </a:pPr>
            </a:p>
          </p:txBody>
        </p:sp>
        <p:sp>
          <p:nvSpPr>
            <p:cNvPr id="59" name="Forme libre : forme 25"/>
            <p:cNvSpPr/>
            <p:nvPr/>
          </p:nvSpPr>
          <p:spPr>
            <a:xfrm rot="5400000">
              <a:off x="-508662" y="508661"/>
              <a:ext cx="2331246" cy="13139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cubicBezTo>
                    <a:pt x="21600" y="11929"/>
                    <a:pt x="16765" y="21600"/>
                    <a:pt x="10800" y="21600"/>
                  </a:cubicBezTo>
                  <a:cubicBezTo>
                    <a:pt x="4835" y="21600"/>
                    <a:pt x="0" y="11929"/>
                    <a:pt x="0" y="0"/>
                  </a:cubicBezTo>
                  <a:close/>
                </a:path>
              </a:pathLst>
            </a:custGeom>
            <a:solidFill>
              <a:srgbClr val="2424FF"/>
            </a:solidFill>
            <a:ln w="12700" cap="flat">
              <a:noFill/>
              <a:miter lim="400000"/>
            </a:ln>
            <a:effectLst/>
          </p:spPr>
          <p:txBody>
            <a:bodyPr wrap="square" lIns="45719" tIns="45719" rIns="45719" bIns="45719" numCol="1" anchor="ctr">
              <a:noAutofit/>
            </a:bodyPr>
            <a:lstStyle/>
            <a:p>
              <a:pPr algn="ctr" defTabSz="633038">
                <a:defRPr sz="1200">
                  <a:solidFill>
                    <a:srgbClr val="FFFFFF"/>
                  </a:solidFill>
                </a:defRPr>
              </a:pPr>
            </a:p>
          </p:txBody>
        </p:sp>
        <p:sp>
          <p:nvSpPr>
            <p:cNvPr id="60" name="ZoneTexte 26"/>
            <p:cNvSpPr txBox="1"/>
            <p:nvPr/>
          </p:nvSpPr>
          <p:spPr>
            <a:xfrm>
              <a:off x="45720" y="842457"/>
              <a:ext cx="1277372" cy="6198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200">
                  <a:solidFill>
                    <a:srgbClr val="FFFFFF"/>
                  </a:solidFill>
                </a:defRPr>
              </a:lvl1pPr>
            </a:lstStyle>
            <a:p>
              <a:pPr/>
              <a:r>
                <a:t>PRÉSENTATION DU PROJET ACADÉMIQUE </a:t>
              </a:r>
            </a:p>
          </p:txBody>
        </p:sp>
      </p:grpSp>
      <p:grpSp>
        <p:nvGrpSpPr>
          <p:cNvPr id="64" name="Rectangle 28"/>
          <p:cNvGrpSpPr/>
          <p:nvPr/>
        </p:nvGrpSpPr>
        <p:grpSpPr>
          <a:xfrm>
            <a:off x="218050" y="3155163"/>
            <a:ext cx="5208303" cy="2593738"/>
            <a:chOff x="0" y="0"/>
            <a:chExt cx="5208301" cy="2593736"/>
          </a:xfrm>
        </p:grpSpPr>
        <p:sp>
          <p:nvSpPr>
            <p:cNvPr id="62" name="Rectangle"/>
            <p:cNvSpPr/>
            <p:nvPr/>
          </p:nvSpPr>
          <p:spPr>
            <a:xfrm>
              <a:off x="-1" y="-1"/>
              <a:ext cx="5208303" cy="2593738"/>
            </a:xfrm>
            <a:prstGeom prst="rect">
              <a:avLst/>
            </a:prstGeom>
            <a:solidFill>
              <a:srgbClr val="FFFFFF"/>
            </a:solidFill>
            <a:ln w="12700" cap="flat">
              <a:solidFill>
                <a:schemeClr val="accent6"/>
              </a:solidFill>
              <a:prstDash val="dash"/>
              <a:round/>
            </a:ln>
            <a:effectLst/>
          </p:spPr>
          <p:txBody>
            <a:bodyPr wrap="square" lIns="45719" tIns="45719" rIns="45719" bIns="45719" numCol="1" anchor="t">
              <a:noAutofit/>
            </a:bodyPr>
            <a:lstStyle/>
            <a:p>
              <a:pPr defTabSz="633038">
                <a:defRPr i="1" sz="1200"/>
              </a:pPr>
            </a:p>
          </p:txBody>
        </p:sp>
        <p:sp>
          <p:nvSpPr>
            <p:cNvPr id="63" name="Présentation de l’axe de réflexion proposé par le groupe académique pour répondre à la thématique TraAM (2-3 phrases maximum - 300 caractères)…"/>
            <p:cNvSpPr txBox="1"/>
            <p:nvPr/>
          </p:nvSpPr>
          <p:spPr>
            <a:xfrm>
              <a:off x="6349" y="6349"/>
              <a:ext cx="5195603" cy="23164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p>
              <a:pPr defTabSz="633038">
                <a:defRPr sz="1200"/>
              </a:pPr>
              <a:r>
                <a:t>Présentation de l’axe de réflexion proposé par le groupe académique pour répondre à la thématique TraAM </a:t>
              </a:r>
              <a:r>
                <a:rPr i="1"/>
                <a:t>(2-3 phrases maximum - 300 caractères)</a:t>
              </a:r>
              <a:r>
                <a:t> </a:t>
              </a:r>
            </a:p>
            <a:p>
              <a:pPr algn="just" defTabSz="457200">
                <a:defRPr b="1" sz="1200">
                  <a:solidFill>
                    <a:srgbClr val="008000"/>
                  </a:solidFill>
                  <a:latin typeface="Times Roman"/>
                  <a:ea typeface="Times Roman"/>
                  <a:cs typeface="Times Roman"/>
                  <a:sym typeface="Times Roman"/>
                </a:defRPr>
              </a:pPr>
            </a:p>
            <a:p>
              <a:pPr algn="just" defTabSz="457200">
                <a:defRPr b="1" sz="1200">
                  <a:solidFill>
                    <a:srgbClr val="008000"/>
                  </a:solidFill>
                  <a:latin typeface="Times Roman"/>
                  <a:ea typeface="Times Roman"/>
                  <a:cs typeface="Times Roman"/>
                  <a:sym typeface="Times Roman"/>
                </a:defRPr>
              </a:pPr>
              <a:r>
                <a:t>Un lieu cadre : un hôtel. Un événement attendu : une conférence européenne. Des personnages de tous horizons linguistiques à inventer qui vont vivre l’événement et interagir en langue étrangère. Voici le contexte d’apprentissage d’une simulation globale inter-langue visant à développer l’autonomie des élèves dans les compétences liées à l’oral. Développée dans le cadre d’une pédagogie différenciée et coopérative et soutenue par un éventail d’outils numériques, ce projet inter-langue a été proposé aux élèves de huit établissements, du collège au lycée pour penser ensemble les futurs possibles de l’Europe.</a:t>
              </a:r>
            </a:p>
          </p:txBody>
        </p:sp>
      </p:grpSp>
      <p:sp>
        <p:nvSpPr>
          <p:cNvPr id="65" name="ZoneTexte 29"/>
          <p:cNvSpPr txBox="1"/>
          <p:nvPr/>
        </p:nvSpPr>
        <p:spPr>
          <a:xfrm>
            <a:off x="157838" y="2688276"/>
            <a:ext cx="9593155"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33038">
              <a:defRPr sz="1400">
                <a:solidFill>
                  <a:srgbClr val="2424FF"/>
                </a:solidFill>
                <a:latin typeface="Arial Black"/>
                <a:ea typeface="Arial Black"/>
                <a:cs typeface="Arial Black"/>
                <a:sym typeface="Arial Black"/>
              </a:defRPr>
            </a:lvl1pPr>
          </a:lstStyle>
          <a:p>
            <a:pPr/>
            <a:r>
              <a:t>PRÉSENTATION DU PROJET ACADÉMIQUE </a:t>
            </a:r>
          </a:p>
        </p:txBody>
      </p:sp>
      <p:pic>
        <p:nvPicPr>
          <p:cNvPr id="66" name="Picture 2" descr="Picture 2"/>
          <p:cNvPicPr>
            <a:picLocks noChangeAspect="1"/>
          </p:cNvPicPr>
          <p:nvPr/>
        </p:nvPicPr>
        <p:blipFill>
          <a:blip r:embed="rId4">
            <a:extLst/>
          </a:blip>
          <a:stretch>
            <a:fillRect/>
          </a:stretch>
        </p:blipFill>
        <p:spPr>
          <a:xfrm>
            <a:off x="67499" y="86602"/>
            <a:ext cx="729863" cy="761596"/>
          </a:xfrm>
          <a:prstGeom prst="rect">
            <a:avLst/>
          </a:prstGeom>
          <a:ln w="12700">
            <a:miter lim="400000"/>
          </a:ln>
        </p:spPr>
      </p:pic>
      <p:sp>
        <p:nvSpPr>
          <p:cNvPr id="67" name="ZoneTexte 22"/>
          <p:cNvSpPr txBox="1"/>
          <p:nvPr/>
        </p:nvSpPr>
        <p:spPr>
          <a:xfrm>
            <a:off x="3471366" y="135050"/>
            <a:ext cx="5249269"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633038">
              <a:defRPr sz="2000">
                <a:solidFill>
                  <a:srgbClr val="FFFFFF"/>
                </a:solidFill>
                <a:latin typeface="Arial Black"/>
                <a:ea typeface="Arial Black"/>
                <a:cs typeface="Arial Black"/>
                <a:sym typeface="Arial Black"/>
              </a:defRPr>
            </a:pPr>
            <a:r>
              <a:t>BILAN ACADÉMIQUE DES TRAAM </a:t>
            </a:r>
          </a:p>
          <a:p>
            <a:pPr algn="ctr" defTabSz="633038">
              <a:defRPr sz="1200">
                <a:solidFill>
                  <a:srgbClr val="FFFFFF"/>
                </a:solidFill>
                <a:latin typeface="Arial Black"/>
                <a:ea typeface="Arial Black"/>
                <a:cs typeface="Arial Black"/>
                <a:sym typeface="Arial Black"/>
              </a:defRPr>
            </a:pPr>
            <a:r>
              <a:t>Langues vivantes</a:t>
            </a:r>
            <a:r>
              <a:rPr sz="2000"/>
              <a:t> </a:t>
            </a:r>
          </a:p>
        </p:txBody>
      </p:sp>
      <p:grpSp>
        <p:nvGrpSpPr>
          <p:cNvPr id="70" name="Capture d’écran 2022-05-08 à 17.36.15.png">
            <a:hlinkClick r:id="rId5" invalidUrl="" action="" tgtFrame="" tooltip="" history="1" highlightClick="0" endSnd="0"/>
          </p:cNvPr>
          <p:cNvGrpSpPr/>
          <p:nvPr/>
        </p:nvGrpSpPr>
        <p:grpSpPr>
          <a:xfrm>
            <a:off x="6035187" y="3050697"/>
            <a:ext cx="4428764" cy="2802670"/>
            <a:chOff x="0" y="0"/>
            <a:chExt cx="4428763" cy="2802669"/>
          </a:xfrm>
        </p:grpSpPr>
        <p:pic>
          <p:nvPicPr>
            <p:cNvPr id="69" name="Capture d’écran 2022-05-08 à 17.36.15.png" descr="Capture d’écran 2022-05-08 à 17.36.15.png"/>
            <p:cNvPicPr>
              <a:picLocks noChangeAspect="1"/>
            </p:cNvPicPr>
            <p:nvPr/>
          </p:nvPicPr>
          <p:blipFill>
            <a:blip r:embed="rId6">
              <a:extLst/>
            </a:blip>
            <a:stretch>
              <a:fillRect/>
            </a:stretch>
          </p:blipFill>
          <p:spPr>
            <a:xfrm>
              <a:off x="203200" y="203200"/>
              <a:ext cx="4022364" cy="2358170"/>
            </a:xfrm>
            <a:prstGeom prst="rect">
              <a:avLst/>
            </a:prstGeom>
            <a:ln>
              <a:noFill/>
            </a:ln>
            <a:effectLst/>
          </p:spPr>
        </p:pic>
        <p:pic>
          <p:nvPicPr>
            <p:cNvPr id="68" name="Capture d’écran 2022-05-08 à 17.36.15.png" descr="Capture d’écran 2022-05-08 à 17.36.15.png"/>
            <p:cNvPicPr>
              <a:picLocks noChangeAspect="0"/>
            </p:cNvPicPr>
            <p:nvPr/>
          </p:nvPicPr>
          <p:blipFill>
            <a:blip r:embed="rId7">
              <a:extLst/>
            </a:blip>
            <a:stretch>
              <a:fillRect/>
            </a:stretch>
          </p:blipFill>
          <p:spPr>
            <a:xfrm>
              <a:off x="0" y="0"/>
              <a:ext cx="4428764" cy="2802670"/>
            </a:xfrm>
            <a:prstGeom prst="rect">
              <a:avLst/>
            </a:prstGeom>
            <a:effectLst/>
          </p:spPr>
        </p:pic>
      </p:gr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 name="Titre 1"/>
          <p:cNvSpPr txBox="1"/>
          <p:nvPr>
            <p:ph type="title"/>
          </p:nvPr>
        </p:nvSpPr>
        <p:spPr>
          <a:xfrm>
            <a:off x="-1" y="-1"/>
            <a:ext cx="240002" cy="240002"/>
          </a:xfrm>
          <a:prstGeom prst="rect">
            <a:avLst/>
          </a:prstGeom>
        </p:spPr>
        <p:txBody>
          <a:bodyPr/>
          <a:lstStyle/>
          <a:p>
            <a:pPr/>
          </a:p>
        </p:txBody>
      </p:sp>
      <p:sp>
        <p:nvSpPr>
          <p:cNvPr id="73" name="Rectangle 6"/>
          <p:cNvSpPr/>
          <p:nvPr/>
        </p:nvSpPr>
        <p:spPr>
          <a:xfrm>
            <a:off x="0" y="-1"/>
            <a:ext cx="12192000" cy="922436"/>
          </a:xfrm>
          <a:prstGeom prst="rect">
            <a:avLst/>
          </a:prstGeom>
          <a:solidFill>
            <a:srgbClr val="B6B6FF"/>
          </a:solidFill>
          <a:ln w="12700">
            <a:miter lim="400000"/>
          </a:ln>
        </p:spPr>
        <p:txBody>
          <a:bodyPr lIns="45719" rIns="45719" anchor="ctr"/>
          <a:lstStyle/>
          <a:p>
            <a:pPr algn="ctr" defTabSz="633038">
              <a:defRPr sz="1200">
                <a:solidFill>
                  <a:srgbClr val="FFFFFF"/>
                </a:solidFill>
                <a:latin typeface="Arial Black"/>
                <a:ea typeface="Arial Black"/>
                <a:cs typeface="Arial Black"/>
                <a:sym typeface="Arial Black"/>
              </a:defRPr>
            </a:pPr>
          </a:p>
        </p:txBody>
      </p:sp>
      <p:pic>
        <p:nvPicPr>
          <p:cNvPr id="74" name="Image 7" descr="Image 7"/>
          <p:cNvPicPr>
            <a:picLocks noChangeAspect="1"/>
          </p:cNvPicPr>
          <p:nvPr/>
        </p:nvPicPr>
        <p:blipFill>
          <a:blip r:embed="rId2">
            <a:extLst/>
          </a:blip>
          <a:stretch>
            <a:fillRect/>
          </a:stretch>
        </p:blipFill>
        <p:spPr>
          <a:xfrm>
            <a:off x="-100060" y="5384358"/>
            <a:ext cx="2922262" cy="2065910"/>
          </a:xfrm>
          <a:prstGeom prst="rect">
            <a:avLst/>
          </a:prstGeom>
          <a:ln w="12700">
            <a:miter lim="400000"/>
          </a:ln>
        </p:spPr>
      </p:pic>
      <p:sp>
        <p:nvSpPr>
          <p:cNvPr id="75" name="ZoneTexte 23"/>
          <p:cNvSpPr txBox="1"/>
          <p:nvPr/>
        </p:nvSpPr>
        <p:spPr>
          <a:xfrm>
            <a:off x="157838" y="1253654"/>
            <a:ext cx="9593155" cy="3327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33038">
              <a:defRPr sz="1400">
                <a:solidFill>
                  <a:srgbClr val="2424FF"/>
                </a:solidFill>
                <a:latin typeface="Arial Black"/>
                <a:ea typeface="Arial Black"/>
                <a:cs typeface="Arial Black"/>
                <a:sym typeface="Arial Black"/>
              </a:defRPr>
            </a:lvl1pPr>
          </a:lstStyle>
          <a:p>
            <a:pPr/>
            <a:r>
              <a:t>LIEN AVEC LE CRCN</a:t>
            </a:r>
          </a:p>
        </p:txBody>
      </p:sp>
      <p:sp>
        <p:nvSpPr>
          <p:cNvPr id="76" name="Rectangle 24"/>
          <p:cNvSpPr txBox="1"/>
          <p:nvPr/>
        </p:nvSpPr>
        <p:spPr>
          <a:xfrm>
            <a:off x="157839" y="1511982"/>
            <a:ext cx="10052686" cy="3417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33038">
              <a:defRPr i="1" sz="900"/>
            </a:lvl1pPr>
          </a:lstStyle>
          <a:p>
            <a:pPr/>
            <a:r>
              <a:t>Compétence(s) numérique(s) du CRCN particulièrement travaillée(s) dans ce projet. Inutile de reproduire un tableau avec toutes les compétences – identifier les plus pertinentes abordées dans l’ensemble des travaux  et surtout les niveaux de progressivité abordés, en lien avec les compétences disciplinaires.</a:t>
            </a:r>
          </a:p>
        </p:txBody>
      </p:sp>
      <p:pic>
        <p:nvPicPr>
          <p:cNvPr id="77" name="Picture 2" descr="Picture 2"/>
          <p:cNvPicPr>
            <a:picLocks noChangeAspect="1"/>
          </p:cNvPicPr>
          <p:nvPr/>
        </p:nvPicPr>
        <p:blipFill>
          <a:blip r:embed="rId3">
            <a:extLst/>
          </a:blip>
          <a:stretch>
            <a:fillRect/>
          </a:stretch>
        </p:blipFill>
        <p:spPr>
          <a:xfrm>
            <a:off x="67499" y="86602"/>
            <a:ext cx="729863" cy="761596"/>
          </a:xfrm>
          <a:prstGeom prst="rect">
            <a:avLst/>
          </a:prstGeom>
          <a:ln w="12700">
            <a:miter lim="400000"/>
          </a:ln>
        </p:spPr>
      </p:pic>
      <p:grpSp>
        <p:nvGrpSpPr>
          <p:cNvPr id="84" name="Groupe 3"/>
          <p:cNvGrpSpPr/>
          <p:nvPr/>
        </p:nvGrpSpPr>
        <p:grpSpPr>
          <a:xfrm>
            <a:off x="308670" y="3120902"/>
            <a:ext cx="9751024" cy="1149090"/>
            <a:chOff x="0" y="0"/>
            <a:chExt cx="9751022" cy="1149088"/>
          </a:xfrm>
        </p:grpSpPr>
        <p:grpSp>
          <p:nvGrpSpPr>
            <p:cNvPr id="80" name="Rectangle 18"/>
            <p:cNvGrpSpPr/>
            <p:nvPr/>
          </p:nvGrpSpPr>
          <p:grpSpPr>
            <a:xfrm>
              <a:off x="1456907" y="0"/>
              <a:ext cx="8294116" cy="1149089"/>
              <a:chOff x="0" y="0"/>
              <a:chExt cx="8294115" cy="1149088"/>
            </a:xfrm>
          </p:grpSpPr>
          <p:sp>
            <p:nvSpPr>
              <p:cNvPr id="78" name="Rectangle"/>
              <p:cNvSpPr/>
              <p:nvPr/>
            </p:nvSpPr>
            <p:spPr>
              <a:xfrm>
                <a:off x="-1" y="0"/>
                <a:ext cx="8294117" cy="1149089"/>
              </a:xfrm>
              <a:prstGeom prst="rect">
                <a:avLst/>
              </a:prstGeom>
              <a:solidFill>
                <a:srgbClr val="FFFFFF"/>
              </a:solidFill>
              <a:ln w="12700" cap="flat">
                <a:solidFill>
                  <a:schemeClr val="accent6"/>
                </a:solidFill>
                <a:prstDash val="dash"/>
                <a:round/>
              </a:ln>
              <a:effectLst/>
            </p:spPr>
            <p:txBody>
              <a:bodyPr wrap="square" lIns="45719" tIns="45719" rIns="45719" bIns="45719" numCol="1" anchor="t">
                <a:noAutofit/>
              </a:bodyPr>
              <a:lstStyle/>
              <a:p>
                <a:pPr defTabSz="633038">
                  <a:defRPr i="1" sz="900"/>
                </a:pPr>
              </a:p>
            </p:txBody>
          </p:sp>
          <p:sp>
            <p:nvSpPr>
              <p:cNvPr id="79" name="2.1 Interagir (niveaux 1 et 2)…"/>
              <p:cNvSpPr txBox="1"/>
              <p:nvPr/>
            </p:nvSpPr>
            <p:spPr>
              <a:xfrm>
                <a:off x="6349" y="6350"/>
                <a:ext cx="8281417" cy="8620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ctr">
                <a:spAutoFit/>
              </a:bodyPr>
              <a:lstStyle/>
              <a:p>
                <a:pPr marL="90236" indent="-90236" defTabSz="633038">
                  <a:buSzPct val="100000"/>
                  <a:buChar char="•"/>
                  <a:defRPr i="1" sz="1600"/>
                </a:pPr>
                <a:r>
                  <a:t>2.1 Interagir (niveaux 1 et 2)</a:t>
                </a:r>
              </a:p>
              <a:p>
                <a:pPr marL="90236" indent="-90236" defTabSz="633038">
                  <a:buSzPct val="100000"/>
                  <a:buChar char="•"/>
                  <a:defRPr i="1" sz="1600"/>
                </a:pPr>
                <a:r>
                  <a:t>2.2 Partager et publier (niveaux 1 et 2)</a:t>
                </a:r>
              </a:p>
              <a:p>
                <a:pPr marL="90236" indent="-90236" defTabSz="633038">
                  <a:buSzPct val="100000"/>
                  <a:buChar char="•"/>
                  <a:defRPr i="1" sz="1600"/>
                </a:pPr>
                <a:r>
                  <a:t>2.3 Collaborer (niveaux 1 et 2)</a:t>
                </a:r>
              </a:p>
            </p:txBody>
          </p:sp>
        </p:grpSp>
        <p:grpSp>
          <p:nvGrpSpPr>
            <p:cNvPr id="83" name="Rectangle 2"/>
            <p:cNvGrpSpPr/>
            <p:nvPr/>
          </p:nvGrpSpPr>
          <p:grpSpPr>
            <a:xfrm>
              <a:off x="-1" y="0"/>
              <a:ext cx="1456908" cy="1149089"/>
              <a:chOff x="0" y="0"/>
              <a:chExt cx="1456907" cy="1149088"/>
            </a:xfrm>
          </p:grpSpPr>
          <p:sp>
            <p:nvSpPr>
              <p:cNvPr id="81" name="Rectangle"/>
              <p:cNvSpPr/>
              <p:nvPr/>
            </p:nvSpPr>
            <p:spPr>
              <a:xfrm>
                <a:off x="-1" y="0"/>
                <a:ext cx="1456909" cy="1149089"/>
              </a:xfrm>
              <a:prstGeom prst="rect">
                <a:avLst/>
              </a:prstGeom>
              <a:solidFill>
                <a:srgbClr val="2424FF"/>
              </a:solidFill>
              <a:ln w="12700" cap="flat">
                <a:noFill/>
                <a:miter lim="400000"/>
              </a:ln>
              <a:effectLst/>
            </p:spPr>
            <p:txBody>
              <a:bodyPr wrap="square" lIns="45719" tIns="45719" rIns="45719" bIns="45719" numCol="1" anchor="ctr">
                <a:noAutofit/>
              </a:bodyPr>
              <a:lstStyle/>
              <a:p>
                <a:pPr defTabSz="633038">
                  <a:defRPr>
                    <a:solidFill>
                      <a:srgbClr val="FFFFFF"/>
                    </a:solidFill>
                  </a:defRPr>
                </a:pPr>
              </a:p>
            </p:txBody>
          </p:sp>
          <p:sp>
            <p:nvSpPr>
              <p:cNvPr id="82" name="Domaine 2 :…"/>
              <p:cNvSpPr txBox="1"/>
              <p:nvPr/>
            </p:nvSpPr>
            <p:spPr>
              <a:xfrm>
                <a:off x="45719" y="277109"/>
                <a:ext cx="1365469" cy="5948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defTabSz="633038">
                  <a:defRPr b="1" sz="1400">
                    <a:solidFill>
                      <a:srgbClr val="FFFFFF"/>
                    </a:solidFill>
                  </a:defRPr>
                </a:pPr>
                <a:r>
                  <a:t>Domaine 2 : </a:t>
                </a:r>
              </a:p>
              <a:p>
                <a:pPr algn="ctr" defTabSz="633038">
                  <a:defRPr i="1" sz="1100">
                    <a:solidFill>
                      <a:srgbClr val="FFFFFF"/>
                    </a:solidFill>
                  </a:defRPr>
                </a:pPr>
                <a:r>
                  <a:t>Communication et collaboration</a:t>
                </a:r>
              </a:p>
            </p:txBody>
          </p:sp>
        </p:grpSp>
      </p:grpSp>
      <p:grpSp>
        <p:nvGrpSpPr>
          <p:cNvPr id="89" name="Groupe 16"/>
          <p:cNvGrpSpPr/>
          <p:nvPr/>
        </p:nvGrpSpPr>
        <p:grpSpPr>
          <a:xfrm>
            <a:off x="10877549" y="950664"/>
            <a:ext cx="1323092" cy="5907338"/>
            <a:chOff x="0" y="0"/>
            <a:chExt cx="1323091" cy="5907337"/>
          </a:xfrm>
        </p:grpSpPr>
        <p:sp>
          <p:nvSpPr>
            <p:cNvPr id="85" name="Forme libre : forme 17"/>
            <p:cNvSpPr/>
            <p:nvPr/>
          </p:nvSpPr>
          <p:spPr>
            <a:xfrm rot="5400000">
              <a:off x="-508661" y="2296707"/>
              <a:ext cx="2331246" cy="13139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cubicBezTo>
                    <a:pt x="21600" y="11929"/>
                    <a:pt x="16765" y="21600"/>
                    <a:pt x="10800" y="21600"/>
                  </a:cubicBezTo>
                  <a:cubicBezTo>
                    <a:pt x="4835" y="21600"/>
                    <a:pt x="0" y="11929"/>
                    <a:pt x="0" y="0"/>
                  </a:cubicBezTo>
                  <a:close/>
                </a:path>
              </a:pathLst>
            </a:custGeom>
            <a:solidFill>
              <a:srgbClr val="E7E7FF"/>
            </a:solidFill>
            <a:ln w="12700" cap="flat">
              <a:noFill/>
              <a:miter lim="400000"/>
            </a:ln>
            <a:effectLst/>
          </p:spPr>
          <p:txBody>
            <a:bodyPr wrap="square" lIns="45719" tIns="45719" rIns="45719" bIns="45719" numCol="1" anchor="ctr">
              <a:noAutofit/>
            </a:bodyPr>
            <a:lstStyle/>
            <a:p>
              <a:pPr algn="ctr" defTabSz="633038">
                <a:defRPr sz="1200">
                  <a:solidFill>
                    <a:srgbClr val="FFFFFF"/>
                  </a:solidFill>
                </a:defRPr>
              </a:pPr>
            </a:p>
          </p:txBody>
        </p:sp>
        <p:sp>
          <p:nvSpPr>
            <p:cNvPr id="86" name="Forme libre : forme 19"/>
            <p:cNvSpPr/>
            <p:nvPr/>
          </p:nvSpPr>
          <p:spPr>
            <a:xfrm rot="5400000">
              <a:off x="-508661" y="4084753"/>
              <a:ext cx="2331246" cy="13139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cubicBezTo>
                    <a:pt x="21600" y="11929"/>
                    <a:pt x="16765" y="21600"/>
                    <a:pt x="10800" y="21600"/>
                  </a:cubicBezTo>
                  <a:cubicBezTo>
                    <a:pt x="4835" y="21600"/>
                    <a:pt x="0" y="11929"/>
                    <a:pt x="0" y="0"/>
                  </a:cubicBezTo>
                  <a:close/>
                </a:path>
              </a:pathLst>
            </a:custGeom>
            <a:solidFill>
              <a:srgbClr val="E7E7FF"/>
            </a:solidFill>
            <a:ln w="12700" cap="flat">
              <a:noFill/>
              <a:miter lim="400000"/>
            </a:ln>
            <a:effectLst/>
          </p:spPr>
          <p:txBody>
            <a:bodyPr wrap="square" lIns="45719" tIns="45719" rIns="45719" bIns="45719" numCol="1" anchor="ctr">
              <a:noAutofit/>
            </a:bodyPr>
            <a:lstStyle/>
            <a:p>
              <a:pPr algn="ctr" defTabSz="633038">
                <a:defRPr sz="1200">
                  <a:solidFill>
                    <a:srgbClr val="FFFFFF"/>
                  </a:solidFill>
                </a:defRPr>
              </a:pPr>
            </a:p>
          </p:txBody>
        </p:sp>
        <p:sp>
          <p:nvSpPr>
            <p:cNvPr id="87" name="Forme libre : forme 20"/>
            <p:cNvSpPr/>
            <p:nvPr/>
          </p:nvSpPr>
          <p:spPr>
            <a:xfrm rot="5400000">
              <a:off x="-508662" y="508661"/>
              <a:ext cx="2331246" cy="13139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cubicBezTo>
                    <a:pt x="21600" y="11929"/>
                    <a:pt x="16765" y="21600"/>
                    <a:pt x="10800" y="21600"/>
                  </a:cubicBezTo>
                  <a:cubicBezTo>
                    <a:pt x="4835" y="21600"/>
                    <a:pt x="0" y="11929"/>
                    <a:pt x="0" y="0"/>
                  </a:cubicBezTo>
                  <a:close/>
                </a:path>
              </a:pathLst>
            </a:custGeom>
            <a:solidFill>
              <a:srgbClr val="2424FF"/>
            </a:solidFill>
            <a:ln w="12700" cap="flat">
              <a:noFill/>
              <a:miter lim="400000"/>
            </a:ln>
            <a:effectLst/>
          </p:spPr>
          <p:txBody>
            <a:bodyPr wrap="square" lIns="45719" tIns="45719" rIns="45719" bIns="45719" numCol="1" anchor="ctr">
              <a:noAutofit/>
            </a:bodyPr>
            <a:lstStyle/>
            <a:p>
              <a:pPr algn="ctr" defTabSz="633038">
                <a:defRPr sz="1200">
                  <a:solidFill>
                    <a:srgbClr val="FFFFFF"/>
                  </a:solidFill>
                </a:defRPr>
              </a:pPr>
            </a:p>
          </p:txBody>
        </p:sp>
        <p:sp>
          <p:nvSpPr>
            <p:cNvPr id="88" name="ZoneTexte 21"/>
            <p:cNvSpPr txBox="1"/>
            <p:nvPr/>
          </p:nvSpPr>
          <p:spPr>
            <a:xfrm>
              <a:off x="45720" y="842457"/>
              <a:ext cx="1277372" cy="6198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200">
                  <a:solidFill>
                    <a:srgbClr val="FFFFFF"/>
                  </a:solidFill>
                </a:defRPr>
              </a:lvl1pPr>
            </a:lstStyle>
            <a:p>
              <a:pPr/>
              <a:r>
                <a:t>PRÉSENTATION DU PROJET ACADÉMIQUE </a:t>
              </a:r>
            </a:p>
          </p:txBody>
        </p:sp>
      </p:grpSp>
      <p:sp>
        <p:nvSpPr>
          <p:cNvPr id="90" name="ZoneTexte 22"/>
          <p:cNvSpPr txBox="1"/>
          <p:nvPr/>
        </p:nvSpPr>
        <p:spPr>
          <a:xfrm>
            <a:off x="3471366" y="135050"/>
            <a:ext cx="5249269" cy="662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633038">
              <a:defRPr sz="2000">
                <a:solidFill>
                  <a:srgbClr val="FFFFFF"/>
                </a:solidFill>
                <a:latin typeface="Arial Black"/>
                <a:ea typeface="Arial Black"/>
                <a:cs typeface="Arial Black"/>
                <a:sym typeface="Arial Black"/>
              </a:defRPr>
            </a:pPr>
            <a:r>
              <a:t>BILAN ACADÉMIQUE DES TRAAM </a:t>
            </a:r>
          </a:p>
          <a:p>
            <a:pPr algn="ctr" defTabSz="633038">
              <a:defRPr sz="1200">
                <a:solidFill>
                  <a:srgbClr val="FFFFFF"/>
                </a:solidFill>
                <a:latin typeface="Arial Black"/>
                <a:ea typeface="Arial Black"/>
                <a:cs typeface="Arial Black"/>
                <a:sym typeface="Arial Black"/>
              </a:defRPr>
            </a:pPr>
            <a:r>
              <a:t>Langues vivantes</a:t>
            </a:r>
          </a:p>
        </p:txBody>
      </p:sp>
      <p:grpSp>
        <p:nvGrpSpPr>
          <p:cNvPr id="97" name="Groupe 3"/>
          <p:cNvGrpSpPr/>
          <p:nvPr/>
        </p:nvGrpSpPr>
        <p:grpSpPr>
          <a:xfrm>
            <a:off x="308670" y="4353447"/>
            <a:ext cx="9751024" cy="1149090"/>
            <a:chOff x="0" y="0"/>
            <a:chExt cx="9751022" cy="1149088"/>
          </a:xfrm>
        </p:grpSpPr>
        <p:grpSp>
          <p:nvGrpSpPr>
            <p:cNvPr id="93" name="Rectangle 18"/>
            <p:cNvGrpSpPr/>
            <p:nvPr/>
          </p:nvGrpSpPr>
          <p:grpSpPr>
            <a:xfrm>
              <a:off x="1456907" y="0"/>
              <a:ext cx="8294116" cy="1149089"/>
              <a:chOff x="0" y="0"/>
              <a:chExt cx="8294115" cy="1149088"/>
            </a:xfrm>
          </p:grpSpPr>
          <p:sp>
            <p:nvSpPr>
              <p:cNvPr id="91" name="Rectangle"/>
              <p:cNvSpPr/>
              <p:nvPr/>
            </p:nvSpPr>
            <p:spPr>
              <a:xfrm>
                <a:off x="-1" y="0"/>
                <a:ext cx="8294117" cy="1149089"/>
              </a:xfrm>
              <a:prstGeom prst="rect">
                <a:avLst/>
              </a:prstGeom>
              <a:solidFill>
                <a:srgbClr val="FFFFFF"/>
              </a:solidFill>
              <a:ln w="12700" cap="flat">
                <a:solidFill>
                  <a:schemeClr val="accent6"/>
                </a:solidFill>
                <a:prstDash val="dash"/>
                <a:round/>
              </a:ln>
              <a:effectLst/>
            </p:spPr>
            <p:txBody>
              <a:bodyPr wrap="square" lIns="45719" tIns="45719" rIns="45719" bIns="45719" numCol="1" anchor="t">
                <a:noAutofit/>
              </a:bodyPr>
              <a:lstStyle/>
              <a:p>
                <a:pPr defTabSz="633038">
                  <a:defRPr i="1" sz="900"/>
                </a:pPr>
              </a:p>
            </p:txBody>
          </p:sp>
          <p:sp>
            <p:nvSpPr>
              <p:cNvPr id="92" name="3.2 Développer des documents multimédias (niveaux 1 à 5 selon les productions)"/>
              <p:cNvSpPr txBox="1"/>
              <p:nvPr/>
            </p:nvSpPr>
            <p:spPr>
              <a:xfrm>
                <a:off x="6349" y="120650"/>
                <a:ext cx="8281417" cy="6334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ctr">
                <a:spAutoFit/>
              </a:bodyPr>
              <a:lstStyle>
                <a:lvl1pPr marL="90236" indent="-90236" defTabSz="633038">
                  <a:buSzPct val="100000"/>
                  <a:buChar char="•"/>
                  <a:defRPr i="1" sz="1600"/>
                </a:lvl1pPr>
              </a:lstStyle>
              <a:p>
                <a:pPr/>
                <a:r>
                  <a:t>3.2 Développer des documents multimédias (niveaux 1 à 5 selon les productions)</a:t>
                </a:r>
              </a:p>
            </p:txBody>
          </p:sp>
        </p:grpSp>
        <p:grpSp>
          <p:nvGrpSpPr>
            <p:cNvPr id="96" name="Rectangle 2"/>
            <p:cNvGrpSpPr/>
            <p:nvPr/>
          </p:nvGrpSpPr>
          <p:grpSpPr>
            <a:xfrm>
              <a:off x="-1" y="0"/>
              <a:ext cx="1456908" cy="1149089"/>
              <a:chOff x="0" y="0"/>
              <a:chExt cx="1456907" cy="1149088"/>
            </a:xfrm>
          </p:grpSpPr>
          <p:sp>
            <p:nvSpPr>
              <p:cNvPr id="94" name="Rectangle"/>
              <p:cNvSpPr/>
              <p:nvPr/>
            </p:nvSpPr>
            <p:spPr>
              <a:xfrm>
                <a:off x="-1" y="0"/>
                <a:ext cx="1456909" cy="1149089"/>
              </a:xfrm>
              <a:prstGeom prst="rect">
                <a:avLst/>
              </a:prstGeom>
              <a:solidFill>
                <a:srgbClr val="2424FF"/>
              </a:solidFill>
              <a:ln w="12700" cap="flat">
                <a:noFill/>
                <a:miter lim="400000"/>
              </a:ln>
              <a:effectLst/>
            </p:spPr>
            <p:txBody>
              <a:bodyPr wrap="square" lIns="45719" tIns="45719" rIns="45719" bIns="45719" numCol="1" anchor="ctr">
                <a:noAutofit/>
              </a:bodyPr>
              <a:lstStyle/>
              <a:p>
                <a:pPr defTabSz="633038">
                  <a:defRPr>
                    <a:solidFill>
                      <a:srgbClr val="FFFFFF"/>
                    </a:solidFill>
                  </a:defRPr>
                </a:pPr>
              </a:p>
            </p:txBody>
          </p:sp>
          <p:sp>
            <p:nvSpPr>
              <p:cNvPr id="95" name="Domaine 3 :…"/>
              <p:cNvSpPr txBox="1"/>
              <p:nvPr/>
            </p:nvSpPr>
            <p:spPr>
              <a:xfrm>
                <a:off x="45719" y="277109"/>
                <a:ext cx="1365469" cy="5948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defTabSz="633038">
                  <a:defRPr b="1" sz="1400">
                    <a:solidFill>
                      <a:srgbClr val="FFFFFF"/>
                    </a:solidFill>
                  </a:defRPr>
                </a:pPr>
                <a:r>
                  <a:t>Domaine 3 : </a:t>
                </a:r>
              </a:p>
              <a:p>
                <a:pPr algn="ctr" defTabSz="633038">
                  <a:defRPr i="1" sz="1100">
                    <a:solidFill>
                      <a:srgbClr val="FFFFFF"/>
                    </a:solidFill>
                  </a:defRPr>
                </a:pPr>
                <a:r>
                  <a:t>Création de contenus</a:t>
                </a:r>
              </a:p>
            </p:txBody>
          </p:sp>
        </p:grpSp>
      </p:grpSp>
      <p:grpSp>
        <p:nvGrpSpPr>
          <p:cNvPr id="104" name="Groupe 3"/>
          <p:cNvGrpSpPr/>
          <p:nvPr/>
        </p:nvGrpSpPr>
        <p:grpSpPr>
          <a:xfrm>
            <a:off x="308670" y="1874535"/>
            <a:ext cx="9751024" cy="1149089"/>
            <a:chOff x="0" y="0"/>
            <a:chExt cx="9751022" cy="1149088"/>
          </a:xfrm>
        </p:grpSpPr>
        <p:grpSp>
          <p:nvGrpSpPr>
            <p:cNvPr id="100" name="Rectangle 18"/>
            <p:cNvGrpSpPr/>
            <p:nvPr/>
          </p:nvGrpSpPr>
          <p:grpSpPr>
            <a:xfrm>
              <a:off x="1456907" y="0"/>
              <a:ext cx="8294116" cy="1149089"/>
              <a:chOff x="0" y="0"/>
              <a:chExt cx="8294115" cy="1149088"/>
            </a:xfrm>
          </p:grpSpPr>
          <p:sp>
            <p:nvSpPr>
              <p:cNvPr id="98" name="Rectangle"/>
              <p:cNvSpPr/>
              <p:nvPr/>
            </p:nvSpPr>
            <p:spPr>
              <a:xfrm>
                <a:off x="-1" y="0"/>
                <a:ext cx="8294117" cy="1149089"/>
              </a:xfrm>
              <a:prstGeom prst="rect">
                <a:avLst/>
              </a:prstGeom>
              <a:solidFill>
                <a:srgbClr val="FFFFFF"/>
              </a:solidFill>
              <a:ln w="12700" cap="flat">
                <a:solidFill>
                  <a:schemeClr val="accent6"/>
                </a:solidFill>
                <a:prstDash val="dash"/>
                <a:round/>
              </a:ln>
              <a:effectLst/>
            </p:spPr>
            <p:txBody>
              <a:bodyPr wrap="square" lIns="45719" tIns="45719" rIns="45719" bIns="45719" numCol="1" anchor="t">
                <a:noAutofit/>
              </a:bodyPr>
              <a:lstStyle/>
              <a:p>
                <a:pPr defTabSz="633038">
                  <a:defRPr i="1" sz="900"/>
                </a:pPr>
              </a:p>
            </p:txBody>
          </p:sp>
          <p:sp>
            <p:nvSpPr>
              <p:cNvPr id="99" name="1.2 Gérer des données (niveaux 1 à 3 selon les activités)…"/>
              <p:cNvSpPr txBox="1"/>
              <p:nvPr/>
            </p:nvSpPr>
            <p:spPr>
              <a:xfrm>
                <a:off x="6349" y="6350"/>
                <a:ext cx="8281417" cy="8620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ctr">
                <a:spAutoFit/>
              </a:bodyPr>
              <a:lstStyle/>
              <a:p>
                <a:pPr marL="90236" indent="-90236" defTabSz="633038">
                  <a:buSzPct val="100000"/>
                  <a:buChar char="•"/>
                  <a:defRPr i="1" sz="1600"/>
                </a:pPr>
                <a:r>
                  <a:t>1.2 Gérer des données (niveaux 1 à 3 selon les activités)</a:t>
                </a:r>
              </a:p>
              <a:p>
                <a:pPr marL="90236" indent="-90236" defTabSz="633038">
                  <a:buSzPct val="100000"/>
                  <a:buChar char="•"/>
                  <a:defRPr i="1" sz="1600"/>
                </a:pPr>
                <a:r>
                  <a:t>1.3 Traiter des données (niveaux 1 à 3 selon les activités)</a:t>
                </a:r>
              </a:p>
            </p:txBody>
          </p:sp>
        </p:grpSp>
        <p:grpSp>
          <p:nvGrpSpPr>
            <p:cNvPr id="103" name="Rectangle 2"/>
            <p:cNvGrpSpPr/>
            <p:nvPr/>
          </p:nvGrpSpPr>
          <p:grpSpPr>
            <a:xfrm>
              <a:off x="-1" y="0"/>
              <a:ext cx="1456908" cy="1149089"/>
              <a:chOff x="0" y="0"/>
              <a:chExt cx="1456907" cy="1149088"/>
            </a:xfrm>
          </p:grpSpPr>
          <p:sp>
            <p:nvSpPr>
              <p:cNvPr id="101" name="Rectangle"/>
              <p:cNvSpPr/>
              <p:nvPr/>
            </p:nvSpPr>
            <p:spPr>
              <a:xfrm>
                <a:off x="-1" y="0"/>
                <a:ext cx="1456909" cy="1149089"/>
              </a:xfrm>
              <a:prstGeom prst="rect">
                <a:avLst/>
              </a:prstGeom>
              <a:solidFill>
                <a:srgbClr val="2424FF"/>
              </a:solidFill>
              <a:ln w="12700" cap="flat">
                <a:noFill/>
                <a:miter lim="400000"/>
              </a:ln>
              <a:effectLst/>
            </p:spPr>
            <p:txBody>
              <a:bodyPr wrap="square" lIns="45719" tIns="45719" rIns="45719" bIns="45719" numCol="1" anchor="ctr">
                <a:noAutofit/>
              </a:bodyPr>
              <a:lstStyle/>
              <a:p>
                <a:pPr defTabSz="633038">
                  <a:defRPr>
                    <a:solidFill>
                      <a:srgbClr val="FFFFFF"/>
                    </a:solidFill>
                  </a:defRPr>
                </a:pPr>
              </a:p>
            </p:txBody>
          </p:sp>
          <p:sp>
            <p:nvSpPr>
              <p:cNvPr id="102" name="Domaine 1 :…"/>
              <p:cNvSpPr txBox="1"/>
              <p:nvPr/>
            </p:nvSpPr>
            <p:spPr>
              <a:xfrm>
                <a:off x="45719" y="277109"/>
                <a:ext cx="1365469" cy="5948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defTabSz="633038">
                  <a:defRPr b="1" sz="1400">
                    <a:solidFill>
                      <a:srgbClr val="FFFFFF"/>
                    </a:solidFill>
                  </a:defRPr>
                </a:pPr>
                <a:r>
                  <a:t>Domaine 1 : </a:t>
                </a:r>
              </a:p>
              <a:p>
                <a:pPr algn="ctr" defTabSz="633038">
                  <a:defRPr i="1" sz="1100">
                    <a:solidFill>
                      <a:srgbClr val="FFFFFF"/>
                    </a:solidFill>
                  </a:defRPr>
                </a:pPr>
                <a:r>
                  <a:t>Information et données</a:t>
                </a:r>
              </a:p>
            </p:txBody>
          </p:sp>
        </p:grpSp>
      </p:grpSp>
      <p:sp>
        <p:nvSpPr>
          <p:cNvPr id="105" name="Rechercher">
            <a:hlinkClick r:id="rId4" invalidUrl="" action="" tgtFrame="" tooltip="" history="1" highlightClick="0" endSnd="0"/>
          </p:cNvPr>
          <p:cNvSpPr/>
          <p:nvPr/>
        </p:nvSpPr>
        <p:spPr>
          <a:xfrm>
            <a:off x="9483695" y="4877920"/>
            <a:ext cx="518251" cy="607417"/>
          </a:xfrm>
          <a:custGeom>
            <a:avLst/>
            <a:gdLst/>
            <a:ahLst/>
            <a:cxnLst>
              <a:cxn ang="0">
                <a:pos x="wd2" y="hd2"/>
              </a:cxn>
              <a:cxn ang="5400000">
                <a:pos x="wd2" y="hd2"/>
              </a:cxn>
              <a:cxn ang="10800000">
                <a:pos x="wd2" y="hd2"/>
              </a:cxn>
              <a:cxn ang="16200000">
                <a:pos x="wd2" y="hd2"/>
              </a:cxn>
            </a:cxnLst>
            <a:rect l="0" t="0" r="r" b="b"/>
            <a:pathLst>
              <a:path w="20400"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rgbClr val="FFFFFF"/>
          </a:solidFill>
          <a:ln w="25400">
            <a:solidFill>
              <a:schemeClr val="accent1"/>
            </a:solidFil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106" name="Rechercher">
            <a:hlinkClick r:id="rId5" invalidUrl="" action="" tgtFrame="" tooltip="" history="1" highlightClick="0" endSnd="0"/>
          </p:cNvPr>
          <p:cNvSpPr/>
          <p:nvPr/>
        </p:nvSpPr>
        <p:spPr>
          <a:xfrm>
            <a:off x="9377807" y="3500863"/>
            <a:ext cx="518251" cy="607418"/>
          </a:xfrm>
          <a:custGeom>
            <a:avLst/>
            <a:gdLst/>
            <a:ahLst/>
            <a:cxnLst>
              <a:cxn ang="0">
                <a:pos x="wd2" y="hd2"/>
              </a:cxn>
              <a:cxn ang="5400000">
                <a:pos x="wd2" y="hd2"/>
              </a:cxn>
              <a:cxn ang="10800000">
                <a:pos x="wd2" y="hd2"/>
              </a:cxn>
              <a:cxn ang="16200000">
                <a:pos x="wd2" y="hd2"/>
              </a:cxn>
            </a:cxnLst>
            <a:rect l="0" t="0" r="r" b="b"/>
            <a:pathLst>
              <a:path w="20400"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rgbClr val="FFFFFF"/>
          </a:solidFill>
          <a:ln w="25400">
            <a:solidFill>
              <a:schemeClr val="accent1"/>
            </a:solidFil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107" name="Rechercher">
            <a:hlinkClick r:id="rId6" invalidUrl="" action="" tgtFrame="" tooltip="" history="1" highlightClick="0" endSnd="0"/>
          </p:cNvPr>
          <p:cNvSpPr/>
          <p:nvPr/>
        </p:nvSpPr>
        <p:spPr>
          <a:xfrm>
            <a:off x="8670895" y="4877920"/>
            <a:ext cx="518251" cy="607417"/>
          </a:xfrm>
          <a:custGeom>
            <a:avLst/>
            <a:gdLst/>
            <a:ahLst/>
            <a:cxnLst>
              <a:cxn ang="0">
                <a:pos x="wd2" y="hd2"/>
              </a:cxn>
              <a:cxn ang="5400000">
                <a:pos x="wd2" y="hd2"/>
              </a:cxn>
              <a:cxn ang="10800000">
                <a:pos x="wd2" y="hd2"/>
              </a:cxn>
              <a:cxn ang="16200000">
                <a:pos x="wd2" y="hd2"/>
              </a:cxn>
            </a:cxnLst>
            <a:rect l="0" t="0" r="r" b="b"/>
            <a:pathLst>
              <a:path w="20400"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rgbClr val="FFFFFF"/>
          </a:solidFill>
          <a:ln w="25400">
            <a:solidFill>
              <a:schemeClr val="accent1"/>
            </a:solidFil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108" name="Rechercher">
            <a:hlinkClick r:id="rId7" invalidUrl="" action="" tgtFrame="" tooltip="" history="1" highlightClick="0" endSnd="0"/>
          </p:cNvPr>
          <p:cNvSpPr/>
          <p:nvPr/>
        </p:nvSpPr>
        <p:spPr>
          <a:xfrm>
            <a:off x="8554093" y="3471878"/>
            <a:ext cx="567712" cy="665388"/>
          </a:xfrm>
          <a:custGeom>
            <a:avLst/>
            <a:gdLst/>
            <a:ahLst/>
            <a:cxnLst>
              <a:cxn ang="0">
                <a:pos x="wd2" y="hd2"/>
              </a:cxn>
              <a:cxn ang="5400000">
                <a:pos x="wd2" y="hd2"/>
              </a:cxn>
              <a:cxn ang="10800000">
                <a:pos x="wd2" y="hd2"/>
              </a:cxn>
              <a:cxn ang="16200000">
                <a:pos x="wd2" y="hd2"/>
              </a:cxn>
            </a:cxnLst>
            <a:rect l="0" t="0" r="r" b="b"/>
            <a:pathLst>
              <a:path w="20400"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rgbClr val="FFFFFF"/>
          </a:solidFill>
          <a:ln w="25400">
            <a:solidFill>
              <a:schemeClr val="accent1"/>
            </a:solidFil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109" name="Rechercher">
            <a:hlinkClick r:id="rId8" invalidUrl="" action="" tgtFrame="" tooltip="" history="1" highlightClick="0" endSnd="0"/>
          </p:cNvPr>
          <p:cNvSpPr/>
          <p:nvPr/>
        </p:nvSpPr>
        <p:spPr>
          <a:xfrm>
            <a:off x="9241056" y="2363217"/>
            <a:ext cx="518251" cy="607418"/>
          </a:xfrm>
          <a:custGeom>
            <a:avLst/>
            <a:gdLst/>
            <a:ahLst/>
            <a:cxnLst>
              <a:cxn ang="0">
                <a:pos x="wd2" y="hd2"/>
              </a:cxn>
              <a:cxn ang="5400000">
                <a:pos x="wd2" y="hd2"/>
              </a:cxn>
              <a:cxn ang="10800000">
                <a:pos x="wd2" y="hd2"/>
              </a:cxn>
              <a:cxn ang="16200000">
                <a:pos x="wd2" y="hd2"/>
              </a:cxn>
            </a:cxnLst>
            <a:rect l="0" t="0" r="r" b="b"/>
            <a:pathLst>
              <a:path w="20400"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rgbClr val="FFFFFF"/>
          </a:solidFill>
          <a:ln w="25400">
            <a:solidFill>
              <a:schemeClr val="accent1"/>
            </a:solidFill>
          </a:ln>
          <a:effectLst>
            <a:outerShdw sx="100000" sy="100000" kx="0" ky="0" algn="b" rotWithShape="0" blurRad="38100" dist="23000" dir="5400000">
              <a:srgbClr val="000000">
                <a:alpha val="35000"/>
              </a:srgbClr>
            </a:outerShdw>
          </a:effectLst>
        </p:spPr>
        <p:txBody>
          <a:bodyPr lIns="45719" rIns="45719" anchor="ctr"/>
          <a:lstStyle/>
          <a:p>
            <a:p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15" name="Groupe 15"/>
          <p:cNvGrpSpPr/>
          <p:nvPr/>
        </p:nvGrpSpPr>
        <p:grpSpPr>
          <a:xfrm>
            <a:off x="10876031" y="950662"/>
            <a:ext cx="1313924" cy="5907338"/>
            <a:chOff x="0" y="0"/>
            <a:chExt cx="1313922" cy="5907336"/>
          </a:xfrm>
        </p:grpSpPr>
        <p:sp>
          <p:nvSpPr>
            <p:cNvPr id="111" name="Forme libre : forme 18"/>
            <p:cNvSpPr/>
            <p:nvPr/>
          </p:nvSpPr>
          <p:spPr>
            <a:xfrm rot="5400000">
              <a:off x="-508662" y="4084752"/>
              <a:ext cx="2331247" cy="13139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cubicBezTo>
                    <a:pt x="21600" y="11929"/>
                    <a:pt x="16765" y="21600"/>
                    <a:pt x="10800" y="21600"/>
                  </a:cubicBezTo>
                  <a:cubicBezTo>
                    <a:pt x="4835" y="21600"/>
                    <a:pt x="0" y="11929"/>
                    <a:pt x="0" y="0"/>
                  </a:cubicBezTo>
                  <a:close/>
                </a:path>
              </a:pathLst>
            </a:custGeom>
            <a:solidFill>
              <a:srgbClr val="E7E7FF"/>
            </a:solidFill>
            <a:ln w="12700" cap="flat">
              <a:noFill/>
              <a:miter lim="400000"/>
            </a:ln>
            <a:effectLst/>
          </p:spPr>
          <p:txBody>
            <a:bodyPr wrap="square" lIns="45719" tIns="45719" rIns="45719" bIns="45719" numCol="1" anchor="ctr">
              <a:noAutofit/>
            </a:bodyPr>
            <a:lstStyle/>
            <a:p>
              <a:pPr algn="ctr" defTabSz="633038">
                <a:defRPr sz="1200">
                  <a:solidFill>
                    <a:srgbClr val="FFFFFF"/>
                  </a:solidFill>
                </a:defRPr>
              </a:pPr>
            </a:p>
          </p:txBody>
        </p:sp>
        <p:sp>
          <p:nvSpPr>
            <p:cNvPr id="112" name="Forme libre : forme 21"/>
            <p:cNvSpPr/>
            <p:nvPr/>
          </p:nvSpPr>
          <p:spPr>
            <a:xfrm rot="5400000">
              <a:off x="-508662" y="508661"/>
              <a:ext cx="2331247" cy="13139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cubicBezTo>
                    <a:pt x="21600" y="11929"/>
                    <a:pt x="16765" y="21600"/>
                    <a:pt x="10800" y="21600"/>
                  </a:cubicBezTo>
                  <a:cubicBezTo>
                    <a:pt x="4835" y="21600"/>
                    <a:pt x="0" y="11929"/>
                    <a:pt x="0" y="0"/>
                  </a:cubicBezTo>
                  <a:close/>
                </a:path>
              </a:pathLst>
            </a:custGeom>
            <a:solidFill>
              <a:srgbClr val="E7E7FF"/>
            </a:solidFill>
            <a:ln w="12700" cap="flat">
              <a:noFill/>
              <a:miter lim="400000"/>
            </a:ln>
            <a:effectLst/>
          </p:spPr>
          <p:txBody>
            <a:bodyPr wrap="square" lIns="45719" tIns="45719" rIns="45719" bIns="45719" numCol="1" anchor="ctr">
              <a:noAutofit/>
            </a:bodyPr>
            <a:lstStyle/>
            <a:p>
              <a:pPr algn="ctr" defTabSz="633038">
                <a:defRPr sz="1200">
                  <a:solidFill>
                    <a:srgbClr val="FFFFFF"/>
                  </a:solidFill>
                </a:defRPr>
              </a:pPr>
            </a:p>
          </p:txBody>
        </p:sp>
        <p:sp>
          <p:nvSpPr>
            <p:cNvPr id="113" name="Forme libre : forme 16"/>
            <p:cNvSpPr/>
            <p:nvPr/>
          </p:nvSpPr>
          <p:spPr>
            <a:xfrm rot="5400000">
              <a:off x="-508662" y="2296706"/>
              <a:ext cx="2331247" cy="13139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cubicBezTo>
                    <a:pt x="21600" y="11929"/>
                    <a:pt x="16765" y="21600"/>
                    <a:pt x="10800" y="21600"/>
                  </a:cubicBezTo>
                  <a:cubicBezTo>
                    <a:pt x="4835" y="21600"/>
                    <a:pt x="0" y="11929"/>
                    <a:pt x="0" y="0"/>
                  </a:cubicBezTo>
                  <a:close/>
                </a:path>
              </a:pathLst>
            </a:custGeom>
            <a:solidFill>
              <a:srgbClr val="000091"/>
            </a:solidFill>
            <a:ln w="12700" cap="flat">
              <a:noFill/>
              <a:miter lim="400000"/>
            </a:ln>
            <a:effectLst/>
          </p:spPr>
          <p:txBody>
            <a:bodyPr wrap="square" lIns="45719" tIns="45719" rIns="45719" bIns="45719" numCol="1" anchor="ctr">
              <a:noAutofit/>
            </a:bodyPr>
            <a:lstStyle/>
            <a:p>
              <a:pPr algn="ctr" defTabSz="633038">
                <a:defRPr sz="1200">
                  <a:solidFill>
                    <a:srgbClr val="FFFFFF"/>
                  </a:solidFill>
                </a:defRPr>
              </a:pPr>
            </a:p>
          </p:txBody>
        </p:sp>
        <p:sp>
          <p:nvSpPr>
            <p:cNvPr id="114" name="ZoneTexte 22"/>
            <p:cNvSpPr txBox="1"/>
            <p:nvPr/>
          </p:nvSpPr>
          <p:spPr>
            <a:xfrm>
              <a:off x="18274" y="2799779"/>
              <a:ext cx="1277373" cy="2642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200">
                  <a:solidFill>
                    <a:srgbClr val="FFFFFF"/>
                  </a:solidFill>
                </a:defRPr>
              </a:lvl1pPr>
            </a:lstStyle>
            <a:p>
              <a:pPr/>
              <a:r>
                <a:t>PRODUCTIONS</a:t>
              </a:r>
            </a:p>
          </p:txBody>
        </p:sp>
      </p:grpSp>
      <p:sp>
        <p:nvSpPr>
          <p:cNvPr id="116" name="Titre 1"/>
          <p:cNvSpPr txBox="1"/>
          <p:nvPr>
            <p:ph type="title"/>
          </p:nvPr>
        </p:nvSpPr>
        <p:spPr>
          <a:xfrm>
            <a:off x="-1" y="-1"/>
            <a:ext cx="240002" cy="240002"/>
          </a:xfrm>
          <a:prstGeom prst="rect">
            <a:avLst/>
          </a:prstGeom>
        </p:spPr>
        <p:txBody>
          <a:bodyPr/>
          <a:lstStyle/>
          <a:p>
            <a:pPr/>
          </a:p>
        </p:txBody>
      </p:sp>
      <p:sp>
        <p:nvSpPr>
          <p:cNvPr id="117" name="Rectangle 6"/>
          <p:cNvSpPr/>
          <p:nvPr/>
        </p:nvSpPr>
        <p:spPr>
          <a:xfrm>
            <a:off x="0" y="-1"/>
            <a:ext cx="12192000" cy="922436"/>
          </a:xfrm>
          <a:prstGeom prst="rect">
            <a:avLst/>
          </a:prstGeom>
          <a:solidFill>
            <a:srgbClr val="B6B6FF"/>
          </a:solidFill>
          <a:ln w="12700">
            <a:miter lim="400000"/>
          </a:ln>
        </p:spPr>
        <p:txBody>
          <a:bodyPr lIns="45719" rIns="45719" anchor="ctr"/>
          <a:lstStyle/>
          <a:p>
            <a:pPr algn="ctr" defTabSz="633038">
              <a:defRPr sz="1200">
                <a:solidFill>
                  <a:srgbClr val="FFFFFF"/>
                </a:solidFill>
              </a:defRPr>
            </a:pPr>
          </a:p>
        </p:txBody>
      </p:sp>
      <p:pic>
        <p:nvPicPr>
          <p:cNvPr id="118" name="Image 7" descr="Image 7"/>
          <p:cNvPicPr>
            <a:picLocks noChangeAspect="1"/>
          </p:cNvPicPr>
          <p:nvPr/>
        </p:nvPicPr>
        <p:blipFill>
          <a:blip r:embed="rId2">
            <a:extLst/>
          </a:blip>
          <a:stretch>
            <a:fillRect/>
          </a:stretch>
        </p:blipFill>
        <p:spPr>
          <a:xfrm>
            <a:off x="-100060" y="5384358"/>
            <a:ext cx="2922262" cy="2065910"/>
          </a:xfrm>
          <a:prstGeom prst="rect">
            <a:avLst/>
          </a:prstGeom>
          <a:ln w="12700">
            <a:miter lim="400000"/>
          </a:ln>
        </p:spPr>
      </p:pic>
      <p:sp>
        <p:nvSpPr>
          <p:cNvPr id="119" name="ZoneTexte 19"/>
          <p:cNvSpPr txBox="1"/>
          <p:nvPr/>
        </p:nvSpPr>
        <p:spPr>
          <a:xfrm>
            <a:off x="157838" y="1305280"/>
            <a:ext cx="9593155"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33038">
              <a:defRPr sz="1400">
                <a:solidFill>
                  <a:srgbClr val="000091"/>
                </a:solidFill>
                <a:latin typeface="Arial Black"/>
                <a:ea typeface="Arial Black"/>
                <a:cs typeface="Arial Black"/>
                <a:sym typeface="Arial Black"/>
              </a:defRPr>
            </a:lvl1pPr>
          </a:lstStyle>
          <a:p>
            <a:pPr/>
            <a:r>
              <a:t>NOMBRE DE SCÉNARIOS PRODUITS ET TESTÉS : </a:t>
            </a:r>
          </a:p>
        </p:txBody>
      </p:sp>
      <p:sp>
        <p:nvSpPr>
          <p:cNvPr id="120" name="ZoneTexte 14"/>
          <p:cNvSpPr txBox="1"/>
          <p:nvPr/>
        </p:nvSpPr>
        <p:spPr>
          <a:xfrm>
            <a:off x="157839" y="4573220"/>
            <a:ext cx="6004560"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33038">
              <a:defRPr sz="1400">
                <a:solidFill>
                  <a:srgbClr val="000091"/>
                </a:solidFill>
                <a:latin typeface="Arial Black"/>
                <a:ea typeface="Arial Black"/>
                <a:cs typeface="Arial Black"/>
                <a:sym typeface="Arial Black"/>
              </a:defRPr>
            </a:lvl1pPr>
          </a:lstStyle>
          <a:p>
            <a:pPr/>
            <a:r>
              <a:t>LIENS VERS ÉDUBASE : </a:t>
            </a:r>
          </a:p>
        </p:txBody>
      </p:sp>
      <p:sp>
        <p:nvSpPr>
          <p:cNvPr id="121" name="ZoneTexte 23"/>
          <p:cNvSpPr txBox="1"/>
          <p:nvPr/>
        </p:nvSpPr>
        <p:spPr>
          <a:xfrm>
            <a:off x="5308331" y="4573220"/>
            <a:ext cx="6004560"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33038">
              <a:defRPr sz="1400">
                <a:solidFill>
                  <a:srgbClr val="000091"/>
                </a:solidFill>
                <a:latin typeface="Arial Black"/>
                <a:ea typeface="Arial Black"/>
                <a:cs typeface="Arial Black"/>
                <a:sym typeface="Arial Black"/>
              </a:defRPr>
            </a:lvl1pPr>
          </a:lstStyle>
          <a:p>
            <a:pPr/>
            <a:r>
              <a:t>LIENS VERS LE SITE ACADÉMIQUE : </a:t>
            </a:r>
          </a:p>
        </p:txBody>
      </p:sp>
      <p:grpSp>
        <p:nvGrpSpPr>
          <p:cNvPr id="124" name="Rectangle 24"/>
          <p:cNvGrpSpPr/>
          <p:nvPr/>
        </p:nvGrpSpPr>
        <p:grpSpPr>
          <a:xfrm>
            <a:off x="218050" y="4856744"/>
            <a:ext cx="4857750" cy="816621"/>
            <a:chOff x="0" y="0"/>
            <a:chExt cx="4857748" cy="816620"/>
          </a:xfrm>
        </p:grpSpPr>
        <p:sp>
          <p:nvSpPr>
            <p:cNvPr id="122" name="Rectangle"/>
            <p:cNvSpPr/>
            <p:nvPr/>
          </p:nvSpPr>
          <p:spPr>
            <a:xfrm>
              <a:off x="-1" y="-1"/>
              <a:ext cx="4857750" cy="816622"/>
            </a:xfrm>
            <a:prstGeom prst="rect">
              <a:avLst/>
            </a:prstGeom>
            <a:solidFill>
              <a:srgbClr val="FFFFFF"/>
            </a:solidFill>
            <a:ln w="12700" cap="flat">
              <a:solidFill>
                <a:schemeClr val="accent6"/>
              </a:solidFill>
              <a:prstDash val="dash"/>
              <a:round/>
            </a:ln>
            <a:effectLst/>
          </p:spPr>
          <p:txBody>
            <a:bodyPr wrap="square" lIns="45719" tIns="45719" rIns="45719" bIns="45719" numCol="1" anchor="t">
              <a:noAutofit/>
            </a:bodyPr>
            <a:lstStyle/>
            <a:p>
              <a:pPr defTabSz="633038">
                <a:defRPr>
                  <a:solidFill>
                    <a:srgbClr val="FFFFFF"/>
                  </a:solidFill>
                </a:defRPr>
              </a:pPr>
            </a:p>
          </p:txBody>
        </p:sp>
        <p:sp>
          <p:nvSpPr>
            <p:cNvPr id="123" name="La pédagogie différenciée et coopérative au service de l'autonomie à l’oral…"/>
            <p:cNvSpPr/>
            <p:nvPr/>
          </p:nvSpPr>
          <p:spPr>
            <a:xfrm>
              <a:off x="6349" y="6349"/>
              <a:ext cx="484505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p>
              <a:pPr defTabSz="457200">
                <a:spcBef>
                  <a:spcPts val="1600"/>
                </a:spcBef>
                <a:defRPr b="1" sz="1100">
                  <a:latin typeface="Times Roman"/>
                  <a:ea typeface="Times Roman"/>
                  <a:cs typeface="Times Roman"/>
                  <a:sym typeface="Times Roman"/>
                </a:defRPr>
              </a:pPr>
              <a:r>
                <a:t>La pédagogie différenciée et coopérative au service de l'autonomie à l’oral</a:t>
              </a:r>
            </a:p>
            <a:p>
              <a:pPr defTabSz="633038">
                <a:defRPr i="1" sz="1100"/>
              </a:pPr>
              <a:r>
                <a:rPr u="sng">
                  <a:uFill>
                    <a:solidFill>
                      <a:srgbClr val="000000"/>
                    </a:solidFill>
                  </a:uFill>
                  <a:hlinkClick r:id="rId3" invalidUrl="" action="" tgtFrame="" tooltip="" history="1" highlightClick="0" endSnd="0"/>
                </a:rPr>
                <a:t>Lien</a:t>
              </a:r>
            </a:p>
            <a:p>
              <a:pPr defTabSz="633038">
                <a:defRPr i="1" sz="1100"/>
              </a:pPr>
              <a:r>
                <a:t>https://edubase.eduscol.education.fr/fiche/20739</a:t>
              </a:r>
            </a:p>
          </p:txBody>
        </p:sp>
      </p:grpSp>
      <p:grpSp>
        <p:nvGrpSpPr>
          <p:cNvPr id="127" name="Rectangle 25"/>
          <p:cNvGrpSpPr/>
          <p:nvPr/>
        </p:nvGrpSpPr>
        <p:grpSpPr>
          <a:xfrm>
            <a:off x="5368542" y="4874647"/>
            <a:ext cx="4857749" cy="822971"/>
            <a:chOff x="0" y="-6350"/>
            <a:chExt cx="4857748" cy="822970"/>
          </a:xfrm>
        </p:grpSpPr>
        <p:sp>
          <p:nvSpPr>
            <p:cNvPr id="125" name="Rectangle"/>
            <p:cNvSpPr/>
            <p:nvPr/>
          </p:nvSpPr>
          <p:spPr>
            <a:xfrm>
              <a:off x="-1" y="-1"/>
              <a:ext cx="4857750" cy="816622"/>
            </a:xfrm>
            <a:prstGeom prst="rect">
              <a:avLst/>
            </a:prstGeom>
            <a:solidFill>
              <a:srgbClr val="FFFFFF"/>
            </a:solidFill>
            <a:ln w="12700" cap="flat">
              <a:solidFill>
                <a:schemeClr val="accent6"/>
              </a:solidFill>
              <a:prstDash val="dash"/>
              <a:round/>
            </a:ln>
            <a:effectLst/>
          </p:spPr>
          <p:txBody>
            <a:bodyPr wrap="square" lIns="45719" tIns="45719" rIns="45719" bIns="45719" numCol="1" anchor="t">
              <a:noAutofit/>
            </a:bodyPr>
            <a:lstStyle/>
            <a:p>
              <a:pPr defTabSz="633038">
                <a:defRPr>
                  <a:solidFill>
                    <a:srgbClr val="FFFFFF"/>
                  </a:solidFill>
                </a:defRPr>
              </a:pPr>
            </a:p>
          </p:txBody>
        </p:sp>
        <p:sp>
          <p:nvSpPr>
            <p:cNvPr id="126" name="Lien…"/>
            <p:cNvSpPr txBox="1"/>
            <p:nvPr/>
          </p:nvSpPr>
          <p:spPr>
            <a:xfrm>
              <a:off x="6349" y="-6351"/>
              <a:ext cx="4845050" cy="6355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p>
              <a:pPr defTabSz="633038">
                <a:defRPr i="1" sz="1100"/>
              </a:pPr>
              <a:r>
                <a:rPr u="sng">
                  <a:uFill>
                    <a:solidFill>
                      <a:srgbClr val="000000"/>
                    </a:solidFill>
                  </a:uFill>
                  <a:hlinkClick r:id="rId4" invalidUrl="" action="" tgtFrame="" tooltip="" history="1" highlightClick="0" endSnd="0"/>
                </a:rPr>
                <a:t>Lien</a:t>
              </a:r>
            </a:p>
            <a:p>
              <a:pPr defTabSz="633038">
                <a:defRPr i="1" sz="1100"/>
              </a:pPr>
            </a:p>
            <a:p>
              <a:pPr defTabSz="633038">
                <a:defRPr i="1" sz="1100"/>
              </a:pPr>
              <a:r>
                <a:t>https://www.pedagogie.ac-nice.fr/italien/2021/11/09/traam-lv-2021-2022/</a:t>
              </a:r>
            </a:p>
          </p:txBody>
        </p:sp>
      </p:grpSp>
      <p:sp>
        <p:nvSpPr>
          <p:cNvPr id="128" name="ZoneTexte 26"/>
          <p:cNvSpPr txBox="1"/>
          <p:nvPr/>
        </p:nvSpPr>
        <p:spPr>
          <a:xfrm>
            <a:off x="157838" y="2847857"/>
            <a:ext cx="9593155"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33038">
              <a:defRPr sz="1400">
                <a:solidFill>
                  <a:srgbClr val="000091"/>
                </a:solidFill>
                <a:latin typeface="Arial Black"/>
                <a:ea typeface="Arial Black"/>
                <a:cs typeface="Arial Black"/>
                <a:sym typeface="Arial Black"/>
              </a:defRPr>
            </a:lvl1pPr>
          </a:lstStyle>
          <a:p>
            <a:pPr/>
            <a:r>
              <a:t>OUTILS ET RESSOURCES MOBILISÉS : </a:t>
            </a:r>
          </a:p>
        </p:txBody>
      </p:sp>
      <p:grpSp>
        <p:nvGrpSpPr>
          <p:cNvPr id="131" name="Rectangle 27"/>
          <p:cNvGrpSpPr/>
          <p:nvPr/>
        </p:nvGrpSpPr>
        <p:grpSpPr>
          <a:xfrm>
            <a:off x="218050" y="3155635"/>
            <a:ext cx="4857750" cy="816621"/>
            <a:chOff x="0" y="0"/>
            <a:chExt cx="4857748" cy="816620"/>
          </a:xfrm>
        </p:grpSpPr>
        <p:sp>
          <p:nvSpPr>
            <p:cNvPr id="129" name="Rectangle"/>
            <p:cNvSpPr/>
            <p:nvPr/>
          </p:nvSpPr>
          <p:spPr>
            <a:xfrm>
              <a:off x="-1" y="-1"/>
              <a:ext cx="4857750" cy="816622"/>
            </a:xfrm>
            <a:prstGeom prst="rect">
              <a:avLst/>
            </a:prstGeom>
            <a:solidFill>
              <a:srgbClr val="FFFFFF"/>
            </a:solidFill>
            <a:ln w="12700" cap="flat">
              <a:solidFill>
                <a:schemeClr val="accent6"/>
              </a:solidFill>
              <a:prstDash val="dash"/>
              <a:round/>
            </a:ln>
            <a:effectLst/>
          </p:spPr>
          <p:txBody>
            <a:bodyPr wrap="square" lIns="45719" tIns="45719" rIns="45719" bIns="45719" numCol="1" anchor="t">
              <a:noAutofit/>
            </a:bodyPr>
            <a:lstStyle/>
            <a:p>
              <a:pPr defTabSz="633038">
                <a:defRPr i="1" sz="900"/>
              </a:pPr>
            </a:p>
          </p:txBody>
        </p:sp>
        <p:sp>
          <p:nvSpPr>
            <p:cNvPr id="130" name="La Digitale…"/>
            <p:cNvSpPr txBox="1"/>
            <p:nvPr/>
          </p:nvSpPr>
          <p:spPr>
            <a:xfrm>
              <a:off x="6349" y="6349"/>
              <a:ext cx="4845050" cy="6871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p>
              <a:pPr defTabSz="633038">
                <a:defRPr i="1" sz="900"/>
              </a:pPr>
              <a:r>
                <a:t>La Digitale</a:t>
              </a:r>
            </a:p>
            <a:p>
              <a:pPr defTabSz="633038">
                <a:defRPr i="1" sz="900"/>
              </a:pPr>
              <a:r>
                <a:rPr u="sng">
                  <a:uFill>
                    <a:solidFill>
                      <a:srgbClr val="000000"/>
                    </a:solidFill>
                  </a:uFill>
                  <a:hlinkClick r:id="rId5" invalidUrl="" action="" tgtFrame="" tooltip="" history="1" highlightClick="0" endSnd="0"/>
                </a:rPr>
                <a:t>mon-oral.net</a:t>
              </a:r>
            </a:p>
            <a:p>
              <a:pPr defTabSz="633038">
                <a:defRPr i="1" sz="900"/>
              </a:pPr>
              <a:r>
                <a:t>Canva</a:t>
              </a:r>
            </a:p>
            <a:p>
              <a:pPr defTabSz="633038">
                <a:defRPr i="1" sz="900"/>
              </a:pPr>
              <a:r>
                <a:t>Enregistrement de capsules vidéos</a:t>
              </a:r>
            </a:p>
          </p:txBody>
        </p:sp>
      </p:grpSp>
      <p:sp>
        <p:nvSpPr>
          <p:cNvPr id="132" name="Rectangle 28"/>
          <p:cNvSpPr/>
          <p:nvPr/>
        </p:nvSpPr>
        <p:spPr>
          <a:xfrm>
            <a:off x="218050" y="1613056"/>
            <a:ext cx="4857750" cy="816621"/>
          </a:xfrm>
          <a:prstGeom prst="rect">
            <a:avLst/>
          </a:prstGeom>
          <a:solidFill>
            <a:srgbClr val="FFFFFF"/>
          </a:solidFill>
          <a:ln w="12700">
            <a:solidFill>
              <a:schemeClr val="accent6"/>
            </a:solidFill>
            <a:prstDash val="dash"/>
          </a:ln>
          <a:extLst>
            <a:ext uri="{C572A759-6A51-4108-AA02-DFA0A04FC94B}">
              <ma14:wrappingTextBoxFlag xmlns:ma14="http://schemas.microsoft.com/office/mac/drawingml/2011/main" val="1"/>
            </a:ext>
          </a:extLst>
        </p:spPr>
        <p:txBody>
          <a:bodyPr lIns="45719" rIns="45719"/>
          <a:lstStyle/>
          <a:p>
            <a:pPr algn="just" defTabSz="633038">
              <a:defRPr b="1" i="1" sz="900"/>
            </a:pPr>
            <a:r>
              <a:t>Un scénario commun et coopératif</a:t>
            </a:r>
          </a:p>
          <a:p>
            <a:pPr algn="just" defTabSz="633038">
              <a:defRPr i="1" sz="900"/>
            </a:pPr>
            <a:r>
              <a:t>Construction collective du lieu-cadre (décors de la conférence européenne), conception de personnages de tous horizons linguistiques, simulation d’interactions préparées puis inédites, mise en scène de la conférence européenne grandeur-nature avec les 180 élèves participant au projet.</a:t>
            </a:r>
          </a:p>
        </p:txBody>
      </p:sp>
      <p:pic>
        <p:nvPicPr>
          <p:cNvPr id="133" name="Picture 2" descr="Picture 2"/>
          <p:cNvPicPr>
            <a:picLocks noChangeAspect="1"/>
          </p:cNvPicPr>
          <p:nvPr/>
        </p:nvPicPr>
        <p:blipFill>
          <a:blip r:embed="rId6">
            <a:extLst/>
          </a:blip>
          <a:stretch>
            <a:fillRect/>
          </a:stretch>
        </p:blipFill>
        <p:spPr>
          <a:xfrm>
            <a:off x="67499" y="86602"/>
            <a:ext cx="729863" cy="761596"/>
          </a:xfrm>
          <a:prstGeom prst="rect">
            <a:avLst/>
          </a:prstGeom>
          <a:ln w="12700">
            <a:miter lim="400000"/>
          </a:ln>
        </p:spPr>
      </p:pic>
      <p:sp>
        <p:nvSpPr>
          <p:cNvPr id="134" name="ZoneTexte 29"/>
          <p:cNvSpPr txBox="1"/>
          <p:nvPr/>
        </p:nvSpPr>
        <p:spPr>
          <a:xfrm>
            <a:off x="10894307" y="3741297"/>
            <a:ext cx="1277373" cy="44205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1200">
                <a:solidFill>
                  <a:srgbClr val="FFFFFF"/>
                </a:solidFill>
              </a:defRPr>
            </a:pPr>
            <a:r>
              <a:t>PRODUCTIONS</a:t>
            </a:r>
          </a:p>
          <a:p>
            <a:pPr algn="ctr">
              <a:defRPr b="1" sz="1200">
                <a:solidFill>
                  <a:srgbClr val="FFFFFF"/>
                </a:solidFill>
              </a:defRPr>
            </a:pPr>
            <a:r>
              <a:t>ACADÉMIQUES</a:t>
            </a:r>
          </a:p>
        </p:txBody>
      </p:sp>
      <p:sp>
        <p:nvSpPr>
          <p:cNvPr id="135" name="ZoneTexte 31"/>
          <p:cNvSpPr txBox="1"/>
          <p:nvPr/>
        </p:nvSpPr>
        <p:spPr>
          <a:xfrm>
            <a:off x="3471366" y="135050"/>
            <a:ext cx="5249269" cy="662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633038">
              <a:defRPr sz="2000">
                <a:solidFill>
                  <a:srgbClr val="FFFFFF"/>
                </a:solidFill>
                <a:latin typeface="Arial Black"/>
                <a:ea typeface="Arial Black"/>
                <a:cs typeface="Arial Black"/>
                <a:sym typeface="Arial Black"/>
              </a:defRPr>
            </a:pPr>
            <a:r>
              <a:t>BILAN ACADÉMIQUE DES TRAAM </a:t>
            </a:r>
          </a:p>
          <a:p>
            <a:pPr algn="ctr" defTabSz="633038">
              <a:defRPr sz="1200">
                <a:solidFill>
                  <a:srgbClr val="FFFFFF"/>
                </a:solidFill>
                <a:latin typeface="Arial Black"/>
                <a:ea typeface="Arial Black"/>
                <a:cs typeface="Arial Black"/>
                <a:sym typeface="Arial Black"/>
              </a:defRPr>
            </a:pPr>
            <a:r>
              <a:t>Langues vivantes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41" name="Groupe 15"/>
          <p:cNvGrpSpPr/>
          <p:nvPr/>
        </p:nvGrpSpPr>
        <p:grpSpPr>
          <a:xfrm>
            <a:off x="10875645" y="950663"/>
            <a:ext cx="1348418" cy="5907337"/>
            <a:chOff x="0" y="0"/>
            <a:chExt cx="1348417" cy="5907335"/>
          </a:xfrm>
        </p:grpSpPr>
        <p:sp>
          <p:nvSpPr>
            <p:cNvPr id="137" name="Forme libre : forme 21"/>
            <p:cNvSpPr/>
            <p:nvPr/>
          </p:nvSpPr>
          <p:spPr>
            <a:xfrm rot="5400000">
              <a:off x="-508275" y="508661"/>
              <a:ext cx="2331247" cy="13139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cubicBezTo>
                    <a:pt x="21600" y="11929"/>
                    <a:pt x="16765" y="21600"/>
                    <a:pt x="10800" y="21600"/>
                  </a:cubicBezTo>
                  <a:cubicBezTo>
                    <a:pt x="4835" y="21600"/>
                    <a:pt x="0" y="11929"/>
                    <a:pt x="0" y="0"/>
                  </a:cubicBezTo>
                  <a:close/>
                </a:path>
              </a:pathLst>
            </a:custGeom>
            <a:solidFill>
              <a:srgbClr val="E7E7FF"/>
            </a:solidFill>
            <a:ln w="12700" cap="flat">
              <a:noFill/>
              <a:miter lim="400000"/>
            </a:ln>
            <a:effectLst/>
          </p:spPr>
          <p:txBody>
            <a:bodyPr wrap="square" lIns="45719" tIns="45719" rIns="45719" bIns="45719" numCol="1" anchor="ctr">
              <a:noAutofit/>
            </a:bodyPr>
            <a:lstStyle/>
            <a:p>
              <a:pPr algn="ctr" defTabSz="633038">
                <a:defRPr sz="1200">
                  <a:solidFill>
                    <a:srgbClr val="FFFFFF"/>
                  </a:solidFill>
                </a:defRPr>
              </a:pPr>
            </a:p>
          </p:txBody>
        </p:sp>
        <p:sp>
          <p:nvSpPr>
            <p:cNvPr id="138" name="Forme libre : forme 16"/>
            <p:cNvSpPr/>
            <p:nvPr/>
          </p:nvSpPr>
          <p:spPr>
            <a:xfrm rot="5400000">
              <a:off x="-508275" y="2296706"/>
              <a:ext cx="2331247" cy="13139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cubicBezTo>
                    <a:pt x="21600" y="11929"/>
                    <a:pt x="16765" y="21600"/>
                    <a:pt x="10800" y="21600"/>
                  </a:cubicBezTo>
                  <a:cubicBezTo>
                    <a:pt x="4835" y="21600"/>
                    <a:pt x="0" y="11929"/>
                    <a:pt x="0" y="0"/>
                  </a:cubicBezTo>
                  <a:close/>
                </a:path>
              </a:pathLst>
            </a:custGeom>
            <a:solidFill>
              <a:srgbClr val="E7E7FF"/>
            </a:solidFill>
            <a:ln w="12700" cap="flat">
              <a:noFill/>
              <a:miter lim="400000"/>
            </a:ln>
            <a:effectLst/>
          </p:spPr>
          <p:txBody>
            <a:bodyPr wrap="square" lIns="45719" tIns="45719" rIns="45719" bIns="45719" numCol="1" anchor="ctr">
              <a:noAutofit/>
            </a:bodyPr>
            <a:lstStyle/>
            <a:p>
              <a:pPr algn="ctr" defTabSz="633038">
                <a:defRPr sz="1200">
                  <a:solidFill>
                    <a:srgbClr val="FFFFFF"/>
                  </a:solidFill>
                </a:defRPr>
              </a:pPr>
            </a:p>
          </p:txBody>
        </p:sp>
        <p:sp>
          <p:nvSpPr>
            <p:cNvPr id="139" name="Forme libre : forme 18"/>
            <p:cNvSpPr/>
            <p:nvPr/>
          </p:nvSpPr>
          <p:spPr>
            <a:xfrm rot="5400000">
              <a:off x="-508278" y="4084751"/>
              <a:ext cx="2331247" cy="13139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cubicBezTo>
                    <a:pt x="21600" y="11929"/>
                    <a:pt x="16765" y="21600"/>
                    <a:pt x="10800" y="21600"/>
                  </a:cubicBezTo>
                  <a:cubicBezTo>
                    <a:pt x="4835" y="21600"/>
                    <a:pt x="0" y="11929"/>
                    <a:pt x="0" y="0"/>
                  </a:cubicBezTo>
                  <a:close/>
                </a:path>
              </a:pathLst>
            </a:custGeom>
            <a:solidFill>
              <a:srgbClr val="00C28F"/>
            </a:solidFill>
            <a:ln w="12700" cap="flat">
              <a:noFill/>
              <a:miter lim="400000"/>
            </a:ln>
            <a:effectLst/>
          </p:spPr>
          <p:txBody>
            <a:bodyPr wrap="square" lIns="45719" tIns="45719" rIns="45719" bIns="45719" numCol="1" anchor="ctr">
              <a:noAutofit/>
            </a:bodyPr>
            <a:lstStyle/>
            <a:p>
              <a:pPr algn="ctr" defTabSz="633038">
                <a:defRPr sz="1200">
                  <a:solidFill>
                    <a:srgbClr val="FFFFFF"/>
                  </a:solidFill>
                </a:defRPr>
              </a:pPr>
            </a:p>
          </p:txBody>
        </p:sp>
        <p:sp>
          <p:nvSpPr>
            <p:cNvPr id="140" name="ZoneTexte 22"/>
            <p:cNvSpPr txBox="1"/>
            <p:nvPr/>
          </p:nvSpPr>
          <p:spPr>
            <a:xfrm>
              <a:off x="0" y="4433694"/>
              <a:ext cx="1348418" cy="6198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200">
                  <a:solidFill>
                    <a:srgbClr val="FFFFFF"/>
                  </a:solidFill>
                </a:defRPr>
              </a:lvl1pPr>
            </a:lstStyle>
            <a:p>
              <a:pPr/>
              <a:r>
                <a:t>PLUS-VALUES PÉDAGOGIQUES DES TRAVAUX</a:t>
              </a:r>
            </a:p>
          </p:txBody>
        </p:sp>
      </p:grpSp>
      <p:sp>
        <p:nvSpPr>
          <p:cNvPr id="142" name="Titre 1"/>
          <p:cNvSpPr txBox="1"/>
          <p:nvPr>
            <p:ph type="title"/>
          </p:nvPr>
        </p:nvSpPr>
        <p:spPr>
          <a:xfrm>
            <a:off x="-1" y="-1"/>
            <a:ext cx="240002" cy="240002"/>
          </a:xfrm>
          <a:prstGeom prst="rect">
            <a:avLst/>
          </a:prstGeom>
        </p:spPr>
        <p:txBody>
          <a:bodyPr/>
          <a:lstStyle/>
          <a:p>
            <a:pPr/>
          </a:p>
        </p:txBody>
      </p:sp>
      <p:sp>
        <p:nvSpPr>
          <p:cNvPr id="143" name="Rectangle 6"/>
          <p:cNvSpPr/>
          <p:nvPr/>
        </p:nvSpPr>
        <p:spPr>
          <a:xfrm>
            <a:off x="0" y="-1"/>
            <a:ext cx="12192000" cy="922436"/>
          </a:xfrm>
          <a:prstGeom prst="rect">
            <a:avLst/>
          </a:prstGeom>
          <a:solidFill>
            <a:srgbClr val="B6B6FF"/>
          </a:solidFill>
          <a:ln w="12700">
            <a:miter lim="400000"/>
          </a:ln>
        </p:spPr>
        <p:txBody>
          <a:bodyPr lIns="45719" rIns="45719" anchor="ctr"/>
          <a:lstStyle/>
          <a:p>
            <a:pPr algn="ctr" defTabSz="633038">
              <a:defRPr sz="1200">
                <a:solidFill>
                  <a:srgbClr val="FFFFFF"/>
                </a:solidFill>
              </a:defRPr>
            </a:pPr>
          </a:p>
        </p:txBody>
      </p:sp>
      <p:pic>
        <p:nvPicPr>
          <p:cNvPr id="144" name="Image 7" descr="Image 7"/>
          <p:cNvPicPr>
            <a:picLocks noChangeAspect="1"/>
          </p:cNvPicPr>
          <p:nvPr/>
        </p:nvPicPr>
        <p:blipFill>
          <a:blip r:embed="rId2">
            <a:extLst/>
          </a:blip>
          <a:stretch>
            <a:fillRect/>
          </a:stretch>
        </p:blipFill>
        <p:spPr>
          <a:xfrm>
            <a:off x="-100060" y="5384358"/>
            <a:ext cx="2922262" cy="2065910"/>
          </a:xfrm>
          <a:prstGeom prst="rect">
            <a:avLst/>
          </a:prstGeom>
          <a:ln w="12700">
            <a:miter lim="400000"/>
          </a:ln>
        </p:spPr>
      </p:pic>
      <p:sp>
        <p:nvSpPr>
          <p:cNvPr id="145" name="ZoneTexte 19"/>
          <p:cNvSpPr txBox="1"/>
          <p:nvPr/>
        </p:nvSpPr>
        <p:spPr>
          <a:xfrm>
            <a:off x="157838" y="1305280"/>
            <a:ext cx="9593155"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33038">
              <a:defRPr sz="1400">
                <a:solidFill>
                  <a:srgbClr val="00C28F"/>
                </a:solidFill>
                <a:latin typeface="Arial Black"/>
                <a:ea typeface="Arial Black"/>
                <a:cs typeface="Arial Black"/>
                <a:sym typeface="Arial Black"/>
              </a:defRPr>
            </a:lvl1pPr>
          </a:lstStyle>
          <a:p>
            <a:pPr/>
            <a:r>
              <a:t>PLUS-VALUES PÉDAGOGIQUES DES TRAVAUX :</a:t>
            </a:r>
          </a:p>
        </p:txBody>
      </p:sp>
      <p:grpSp>
        <p:nvGrpSpPr>
          <p:cNvPr id="148" name="Rectangle 30"/>
          <p:cNvGrpSpPr/>
          <p:nvPr/>
        </p:nvGrpSpPr>
        <p:grpSpPr>
          <a:xfrm>
            <a:off x="342902" y="1794566"/>
            <a:ext cx="10185398" cy="3850301"/>
            <a:chOff x="0" y="0"/>
            <a:chExt cx="10185396" cy="3850299"/>
          </a:xfrm>
        </p:grpSpPr>
        <p:sp>
          <p:nvSpPr>
            <p:cNvPr id="146" name="Rectangle"/>
            <p:cNvSpPr/>
            <p:nvPr/>
          </p:nvSpPr>
          <p:spPr>
            <a:xfrm>
              <a:off x="0" y="-1"/>
              <a:ext cx="10185398" cy="3850301"/>
            </a:xfrm>
            <a:prstGeom prst="rect">
              <a:avLst/>
            </a:prstGeom>
            <a:solidFill>
              <a:srgbClr val="FFFFFF"/>
            </a:solidFill>
            <a:ln w="12700" cap="flat">
              <a:solidFill>
                <a:schemeClr val="accent6"/>
              </a:solidFill>
              <a:prstDash val="dash"/>
              <a:round/>
            </a:ln>
            <a:effectLst/>
          </p:spPr>
          <p:txBody>
            <a:bodyPr wrap="square" lIns="45719" tIns="45719" rIns="45719" bIns="45719" numCol="1" anchor="t">
              <a:noAutofit/>
            </a:bodyPr>
            <a:lstStyle/>
            <a:p>
              <a:pPr defTabSz="633038">
                <a:defRPr i="1" sz="900"/>
              </a:pPr>
            </a:p>
          </p:txBody>
        </p:sp>
        <p:sp>
          <p:nvSpPr>
            <p:cNvPr id="147" name="Dix professeurs de Langues Vivantes (allemand, anglais, espagnol, italien) enseignant dans des collèges et lycées de l’académie de Nice ont mené avec leurs élèves cet ambitieux projet de « conférence européenne » inter-langue. Ils se sont attachés à dédr"/>
            <p:cNvSpPr txBox="1"/>
            <p:nvPr/>
          </p:nvSpPr>
          <p:spPr>
            <a:xfrm>
              <a:off x="6350" y="6349"/>
              <a:ext cx="10172698" cy="36843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p>
              <a:pPr algn="just" defTabSz="457200">
                <a:defRPr sz="1200">
                  <a:latin typeface="Times Roman"/>
                  <a:ea typeface="Times Roman"/>
                  <a:cs typeface="Times Roman"/>
                  <a:sym typeface="Times Roman"/>
                </a:defRPr>
              </a:pPr>
              <a:r>
                <a:t>Dix professeurs de Langues Vivantes (allemand, anglais, espagnol, italien) enseignant dans des collèges et lycées de l’académie de Nice ont mené avec leurs élèves cet ambitieux projet de « conférence européenne » inter-langue. Ils se sont attachés à dédramatiser les activités relevant des compétences orales pour les accompagner progressivement sur le chemin de la confiance et de l’autonomie. L’idée était bien celle de dépasser le stade de l’écrit oralisé ou de scénarios déjà mémorisés par anticipation pour faire face, avec stratégie, à des situations plus inédites.</a:t>
              </a:r>
            </a:p>
            <a:p>
              <a:pPr algn="just" defTabSz="457200">
                <a:defRPr sz="1200">
                  <a:latin typeface="Times Roman"/>
                  <a:ea typeface="Times Roman"/>
                  <a:cs typeface="Times Roman"/>
                  <a:sym typeface="Times Roman"/>
                </a:defRPr>
              </a:pPr>
              <a:r>
                <a:t>Des outils numériques comme </a:t>
              </a:r>
              <a:r>
                <a:rPr u="sng">
                  <a:uFill>
                    <a:solidFill>
                      <a:srgbClr val="000000"/>
                    </a:solidFill>
                  </a:uFill>
                  <a:hlinkClick r:id="rId3" invalidUrl="" action="" tgtFrame="" tooltip="" history="1" highlightClick="0" endSnd="0"/>
                </a:rPr>
                <a:t>mon-oral.net</a:t>
              </a:r>
              <a:r>
                <a:t> ont notamment permis des entraînements réguliers et progressifs pour que le support de l’expression orale soit restreint à la simple indication de mots-clefs ou de cartes mentales et que l’habitude à aller puiser en soi des ressources expressives en fonction de situations-problèmes nouvelles donne un nouvel élan au cours de langue vivante.</a:t>
              </a:r>
            </a:p>
            <a:p>
              <a:pPr algn="just" defTabSz="457200">
                <a:defRPr sz="1200">
                  <a:latin typeface="Times Roman"/>
                  <a:ea typeface="Times Roman"/>
                  <a:cs typeface="Times Roman"/>
                  <a:sym typeface="Times Roman"/>
                </a:defRPr>
              </a:pPr>
              <a:r>
                <a:t>Le contexte de la simulation globale et son extraordinaire potentiel de motivation dans une démarche de projet ont permis aux élèves de s’exprimer sous différentes formes créatives : l’expression orale spontanée, la mise en scène théâtrale,  la création numérique.</a:t>
              </a:r>
            </a:p>
            <a:p>
              <a:pPr algn="just" defTabSz="457200">
                <a:defRPr sz="1200">
                  <a:latin typeface="Times Roman"/>
                  <a:ea typeface="Times Roman"/>
                  <a:cs typeface="Times Roman"/>
                  <a:sym typeface="Times Roman"/>
                </a:defRPr>
              </a:pPr>
              <a:r>
                <a:t>Concernant ce dernier point, les élèves ont pu expérimenter les applications proposées par La Digitale (murs collaboratifs, nuages de mots, parcours différenciés…) pour communiquer et échanger leurs propositions. Certains groupes sont allés jusqu’à produire des capsules vidéo simulant des journaux télévisés et des interviews.</a:t>
              </a:r>
            </a:p>
            <a:p>
              <a:pPr algn="just" defTabSz="457200">
                <a:defRPr sz="1200">
                  <a:latin typeface="Times Roman"/>
                  <a:ea typeface="Times Roman"/>
                  <a:cs typeface="Times Roman"/>
                  <a:sym typeface="Times Roman"/>
                </a:defRPr>
              </a:pPr>
              <a:r>
                <a:t>À travers ce projet, c’est toute la relation pédagogique qui s’est trouvée déplacée de ses canaux habituels : les élèves se sont souvent emparés du projet pour le faire vivre de leurs idées, le mettre en musique tandis que les enseignants se sont retrouvés parfois à changer de posture: modérateurs, médiateurs et surtout observateurs.</a:t>
              </a:r>
            </a:p>
            <a:p>
              <a:pPr algn="just" defTabSz="457200">
                <a:defRPr sz="1200">
                  <a:latin typeface="Times Roman"/>
                  <a:ea typeface="Times Roman"/>
                  <a:cs typeface="Times Roman"/>
                  <a:sym typeface="Times Roman"/>
                </a:defRPr>
              </a:pPr>
              <a:r>
                <a:t>Nous n’avions pas tout à fait anticipé la dimension relative à la compétence de médiation qui devait surgir de ce projet inter-langue puisque la conférence allait se dérouler grandeur-nature avec nos 180 élèves dans quatre langues différentes à la Villa Auréliennne de Fréjus le 13 mai 2022 : des situations de communication inédites, des activités différenciés selon les besoins, des relances, des médiateurs et interprètes pour que nos personnages de tous horizons linguistiques puissent se comprendre, interagir et penser ensemble les futurs de l’Europe.</a:t>
              </a:r>
              <a:endParaRPr>
                <a:solidFill>
                  <a:srgbClr val="FFFFFF"/>
                </a:solidFill>
              </a:endParaRPr>
            </a:p>
          </p:txBody>
        </p:sp>
      </p:grpSp>
      <p:pic>
        <p:nvPicPr>
          <p:cNvPr id="149" name="Picture 2" descr="Picture 2"/>
          <p:cNvPicPr>
            <a:picLocks noChangeAspect="1"/>
          </p:cNvPicPr>
          <p:nvPr/>
        </p:nvPicPr>
        <p:blipFill>
          <a:blip r:embed="rId4">
            <a:extLst/>
          </a:blip>
          <a:stretch>
            <a:fillRect/>
          </a:stretch>
        </p:blipFill>
        <p:spPr>
          <a:xfrm>
            <a:off x="67499" y="86602"/>
            <a:ext cx="729863" cy="761596"/>
          </a:xfrm>
          <a:prstGeom prst="rect">
            <a:avLst/>
          </a:prstGeom>
          <a:ln w="12700">
            <a:miter lim="400000"/>
          </a:ln>
        </p:spPr>
      </p:pic>
      <p:sp>
        <p:nvSpPr>
          <p:cNvPr id="150" name="ZoneTexte 17"/>
          <p:cNvSpPr txBox="1"/>
          <p:nvPr/>
        </p:nvSpPr>
        <p:spPr>
          <a:xfrm>
            <a:off x="3471366" y="119793"/>
            <a:ext cx="5249269" cy="662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633038">
              <a:defRPr sz="2000">
                <a:solidFill>
                  <a:srgbClr val="FFFFFF"/>
                </a:solidFill>
                <a:latin typeface="Arial Black"/>
                <a:ea typeface="Arial Black"/>
                <a:cs typeface="Arial Black"/>
                <a:sym typeface="Arial Black"/>
              </a:defRPr>
            </a:pPr>
            <a:r>
              <a:t>BILAN ACADÉMIQUE DES TRAAM </a:t>
            </a:r>
          </a:p>
          <a:p>
            <a:pPr algn="ctr" defTabSz="633038">
              <a:defRPr sz="1200">
                <a:solidFill>
                  <a:srgbClr val="FFFFFF"/>
                </a:solidFill>
                <a:latin typeface="Arial Black"/>
                <a:ea typeface="Arial Black"/>
                <a:cs typeface="Arial Black"/>
                <a:sym typeface="Arial Black"/>
              </a:defRPr>
            </a:pPr>
            <a:r>
              <a:t>Langues vivantes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Titre"/>
          <p:cNvSpPr txBox="1"/>
          <p:nvPr>
            <p:ph type="title"/>
          </p:nvPr>
        </p:nvSpPr>
        <p:spPr>
          <a:prstGeom prst="rect">
            <a:avLst/>
          </a:prstGeom>
        </p:spPr>
        <p:txBody>
          <a:bodyPr/>
          <a:lstStyle/>
          <a:p>
            <a:pPr/>
          </a:p>
        </p:txBody>
      </p:sp>
      <p:grpSp>
        <p:nvGrpSpPr>
          <p:cNvPr id="157" name="Groupe 15"/>
          <p:cNvGrpSpPr/>
          <p:nvPr/>
        </p:nvGrpSpPr>
        <p:grpSpPr>
          <a:xfrm>
            <a:off x="10875645" y="950663"/>
            <a:ext cx="1348418" cy="5907337"/>
            <a:chOff x="0" y="0"/>
            <a:chExt cx="1348417" cy="5907335"/>
          </a:xfrm>
        </p:grpSpPr>
        <p:sp>
          <p:nvSpPr>
            <p:cNvPr id="153" name="Forme libre : forme 21"/>
            <p:cNvSpPr/>
            <p:nvPr/>
          </p:nvSpPr>
          <p:spPr>
            <a:xfrm rot="5400000">
              <a:off x="-508275" y="508661"/>
              <a:ext cx="2331247" cy="13139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cubicBezTo>
                    <a:pt x="21600" y="11929"/>
                    <a:pt x="16765" y="21600"/>
                    <a:pt x="10800" y="21600"/>
                  </a:cubicBezTo>
                  <a:cubicBezTo>
                    <a:pt x="4835" y="21600"/>
                    <a:pt x="0" y="11929"/>
                    <a:pt x="0" y="0"/>
                  </a:cubicBezTo>
                  <a:close/>
                </a:path>
              </a:pathLst>
            </a:custGeom>
            <a:solidFill>
              <a:srgbClr val="E7E7FF"/>
            </a:solidFill>
            <a:ln w="12700" cap="flat">
              <a:noFill/>
              <a:miter lim="400000"/>
            </a:ln>
            <a:effectLst/>
          </p:spPr>
          <p:txBody>
            <a:bodyPr wrap="square" lIns="45719" tIns="45719" rIns="45719" bIns="45719" numCol="1" anchor="ctr">
              <a:noAutofit/>
            </a:bodyPr>
            <a:lstStyle/>
            <a:p>
              <a:pPr algn="ctr" defTabSz="633038">
                <a:defRPr sz="1200">
                  <a:solidFill>
                    <a:srgbClr val="FFFFFF"/>
                  </a:solidFill>
                </a:defRPr>
              </a:pPr>
            </a:p>
          </p:txBody>
        </p:sp>
        <p:sp>
          <p:nvSpPr>
            <p:cNvPr id="154" name="Forme libre : forme 16"/>
            <p:cNvSpPr/>
            <p:nvPr/>
          </p:nvSpPr>
          <p:spPr>
            <a:xfrm rot="5400000">
              <a:off x="-508275" y="2296706"/>
              <a:ext cx="2331247" cy="13139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cubicBezTo>
                    <a:pt x="21600" y="11929"/>
                    <a:pt x="16765" y="21600"/>
                    <a:pt x="10800" y="21600"/>
                  </a:cubicBezTo>
                  <a:cubicBezTo>
                    <a:pt x="4835" y="21600"/>
                    <a:pt x="0" y="11929"/>
                    <a:pt x="0" y="0"/>
                  </a:cubicBezTo>
                  <a:close/>
                </a:path>
              </a:pathLst>
            </a:custGeom>
            <a:solidFill>
              <a:srgbClr val="E7E7FF"/>
            </a:solidFill>
            <a:ln w="12700" cap="flat">
              <a:noFill/>
              <a:miter lim="400000"/>
            </a:ln>
            <a:effectLst/>
          </p:spPr>
          <p:txBody>
            <a:bodyPr wrap="square" lIns="45719" tIns="45719" rIns="45719" bIns="45719" numCol="1" anchor="ctr">
              <a:noAutofit/>
            </a:bodyPr>
            <a:lstStyle/>
            <a:p>
              <a:pPr algn="ctr" defTabSz="633038">
                <a:defRPr sz="1200">
                  <a:solidFill>
                    <a:srgbClr val="FFFFFF"/>
                  </a:solidFill>
                </a:defRPr>
              </a:pPr>
            </a:p>
          </p:txBody>
        </p:sp>
        <p:sp>
          <p:nvSpPr>
            <p:cNvPr id="155" name="Forme libre : forme 18"/>
            <p:cNvSpPr/>
            <p:nvPr/>
          </p:nvSpPr>
          <p:spPr>
            <a:xfrm rot="5400000">
              <a:off x="-508278" y="4084751"/>
              <a:ext cx="2331247" cy="13139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cubicBezTo>
                    <a:pt x="21600" y="11929"/>
                    <a:pt x="16765" y="21600"/>
                    <a:pt x="10800" y="21600"/>
                  </a:cubicBezTo>
                  <a:cubicBezTo>
                    <a:pt x="4835" y="21600"/>
                    <a:pt x="0" y="11929"/>
                    <a:pt x="0" y="0"/>
                  </a:cubicBezTo>
                  <a:close/>
                </a:path>
              </a:pathLst>
            </a:custGeom>
            <a:solidFill>
              <a:srgbClr val="00C28F"/>
            </a:solidFill>
            <a:ln w="12700" cap="flat">
              <a:noFill/>
              <a:miter lim="400000"/>
            </a:ln>
            <a:effectLst/>
          </p:spPr>
          <p:txBody>
            <a:bodyPr wrap="square" lIns="45719" tIns="45719" rIns="45719" bIns="45719" numCol="1" anchor="ctr">
              <a:noAutofit/>
            </a:bodyPr>
            <a:lstStyle/>
            <a:p>
              <a:pPr algn="ctr" defTabSz="633038">
                <a:defRPr sz="1200">
                  <a:solidFill>
                    <a:srgbClr val="FFFFFF"/>
                  </a:solidFill>
                </a:defRPr>
              </a:pPr>
            </a:p>
          </p:txBody>
        </p:sp>
        <p:sp>
          <p:nvSpPr>
            <p:cNvPr id="156" name="ZoneTexte 22"/>
            <p:cNvSpPr txBox="1"/>
            <p:nvPr/>
          </p:nvSpPr>
          <p:spPr>
            <a:xfrm>
              <a:off x="0" y="4433694"/>
              <a:ext cx="1348418" cy="6198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200">
                  <a:solidFill>
                    <a:srgbClr val="FFFFFF"/>
                  </a:solidFill>
                </a:defRPr>
              </a:lvl1pPr>
            </a:lstStyle>
            <a:p>
              <a:pPr/>
              <a:r>
                <a:t>PLUS-VALUES PÉDAGOGIQUES DES TRAVAUX</a:t>
              </a:r>
            </a:p>
          </p:txBody>
        </p:sp>
      </p:grpSp>
      <p:sp>
        <p:nvSpPr>
          <p:cNvPr id="158" name="Rectangle 6"/>
          <p:cNvSpPr/>
          <p:nvPr/>
        </p:nvSpPr>
        <p:spPr>
          <a:xfrm>
            <a:off x="0" y="-1"/>
            <a:ext cx="12192000" cy="922436"/>
          </a:xfrm>
          <a:prstGeom prst="rect">
            <a:avLst/>
          </a:prstGeom>
          <a:solidFill>
            <a:srgbClr val="B6B6FF"/>
          </a:solidFill>
          <a:ln w="12700">
            <a:miter lim="400000"/>
          </a:ln>
        </p:spPr>
        <p:txBody>
          <a:bodyPr lIns="45719" rIns="45719" anchor="ctr"/>
          <a:lstStyle/>
          <a:p>
            <a:pPr algn="ctr" defTabSz="633038">
              <a:defRPr sz="1200">
                <a:solidFill>
                  <a:srgbClr val="FFFFFF"/>
                </a:solidFill>
              </a:defRPr>
            </a:pPr>
          </a:p>
        </p:txBody>
      </p:sp>
      <p:pic>
        <p:nvPicPr>
          <p:cNvPr id="159" name="Image 7" descr="Image 7"/>
          <p:cNvPicPr>
            <a:picLocks noChangeAspect="1"/>
          </p:cNvPicPr>
          <p:nvPr/>
        </p:nvPicPr>
        <p:blipFill>
          <a:blip r:embed="rId2">
            <a:extLst/>
          </a:blip>
          <a:stretch>
            <a:fillRect/>
          </a:stretch>
        </p:blipFill>
        <p:spPr>
          <a:xfrm>
            <a:off x="-100060" y="5384358"/>
            <a:ext cx="2922262" cy="2065910"/>
          </a:xfrm>
          <a:prstGeom prst="rect">
            <a:avLst/>
          </a:prstGeom>
          <a:ln w="12700">
            <a:miter lim="400000"/>
          </a:ln>
        </p:spPr>
      </p:pic>
      <p:pic>
        <p:nvPicPr>
          <p:cNvPr id="160" name="Picture 2" descr="Picture 2"/>
          <p:cNvPicPr>
            <a:picLocks noChangeAspect="1"/>
          </p:cNvPicPr>
          <p:nvPr/>
        </p:nvPicPr>
        <p:blipFill>
          <a:blip r:embed="rId3">
            <a:extLst/>
          </a:blip>
          <a:stretch>
            <a:fillRect/>
          </a:stretch>
        </p:blipFill>
        <p:spPr>
          <a:xfrm>
            <a:off x="67499" y="86602"/>
            <a:ext cx="729863" cy="761596"/>
          </a:xfrm>
          <a:prstGeom prst="rect">
            <a:avLst/>
          </a:prstGeom>
          <a:ln w="12700">
            <a:miter lim="400000"/>
          </a:ln>
        </p:spPr>
      </p:pic>
      <p:sp>
        <p:nvSpPr>
          <p:cNvPr id="161" name="ZoneTexte 17"/>
          <p:cNvSpPr txBox="1"/>
          <p:nvPr/>
        </p:nvSpPr>
        <p:spPr>
          <a:xfrm>
            <a:off x="3471366" y="135050"/>
            <a:ext cx="5249269" cy="662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633038">
              <a:defRPr sz="2000">
                <a:solidFill>
                  <a:srgbClr val="FFFFFF"/>
                </a:solidFill>
                <a:latin typeface="Arial Black"/>
                <a:ea typeface="Arial Black"/>
                <a:cs typeface="Arial Black"/>
                <a:sym typeface="Arial Black"/>
              </a:defRPr>
            </a:pPr>
            <a:r>
              <a:t>BILAN ACADÉMIQUE DES TRAAM </a:t>
            </a:r>
          </a:p>
          <a:p>
            <a:pPr algn="ctr" defTabSz="633038">
              <a:defRPr sz="1200">
                <a:solidFill>
                  <a:srgbClr val="FFFFFF"/>
                </a:solidFill>
                <a:latin typeface="Arial Black"/>
                <a:ea typeface="Arial Black"/>
                <a:cs typeface="Arial Black"/>
                <a:sym typeface="Arial Black"/>
              </a:defRPr>
            </a:pPr>
            <a:r>
              <a:t>Langues vivantes</a:t>
            </a:r>
          </a:p>
        </p:txBody>
      </p:sp>
      <p:sp>
        <p:nvSpPr>
          <p:cNvPr id="162" name="ZoneTexte 19"/>
          <p:cNvSpPr txBox="1"/>
          <p:nvPr/>
        </p:nvSpPr>
        <p:spPr>
          <a:xfrm>
            <a:off x="208638" y="950727"/>
            <a:ext cx="9593155"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33038">
              <a:defRPr sz="1400">
                <a:solidFill>
                  <a:srgbClr val="00C28F"/>
                </a:solidFill>
                <a:latin typeface="Arial Black"/>
                <a:ea typeface="Arial Black"/>
                <a:cs typeface="Arial Black"/>
                <a:sym typeface="Arial Black"/>
              </a:defRPr>
            </a:lvl1pPr>
          </a:lstStyle>
          <a:p>
            <a:pPr/>
            <a:r>
              <a:t>PLUS-VALUES PÉDAGOGIQUES DES TRAVAUX :</a:t>
            </a:r>
          </a:p>
        </p:txBody>
      </p:sp>
      <p:grpSp>
        <p:nvGrpSpPr>
          <p:cNvPr id="165" name="Rectangle 30"/>
          <p:cNvGrpSpPr/>
          <p:nvPr/>
        </p:nvGrpSpPr>
        <p:grpSpPr>
          <a:xfrm>
            <a:off x="317502" y="1311761"/>
            <a:ext cx="10257928" cy="4815911"/>
            <a:chOff x="0" y="0"/>
            <a:chExt cx="10257927" cy="4815910"/>
          </a:xfrm>
        </p:grpSpPr>
        <p:sp>
          <p:nvSpPr>
            <p:cNvPr id="163" name="Rectangle"/>
            <p:cNvSpPr/>
            <p:nvPr/>
          </p:nvSpPr>
          <p:spPr>
            <a:xfrm>
              <a:off x="0" y="0"/>
              <a:ext cx="10257928" cy="4425774"/>
            </a:xfrm>
            <a:prstGeom prst="rect">
              <a:avLst/>
            </a:prstGeom>
            <a:solidFill>
              <a:srgbClr val="FFFFFF"/>
            </a:solidFill>
            <a:ln w="12700" cap="flat">
              <a:solidFill>
                <a:schemeClr val="accent6"/>
              </a:solidFill>
              <a:prstDash val="dash"/>
              <a:round/>
            </a:ln>
            <a:effectLst/>
          </p:spPr>
          <p:txBody>
            <a:bodyPr wrap="square" lIns="45719" tIns="45719" rIns="45719" bIns="45719" numCol="1" anchor="t">
              <a:noAutofit/>
            </a:bodyPr>
            <a:lstStyle/>
            <a:p>
              <a:pPr defTabSz="633038">
                <a:defRPr i="1" sz="900"/>
              </a:pPr>
            </a:p>
          </p:txBody>
        </p:sp>
        <p:sp>
          <p:nvSpPr>
            <p:cNvPr id="164" name="S’agissant des conclusions du groupe sur la différenciation pédagogique, nous avons expérimenté, en fonction des situations et de la mise en projet, différentes modalités de travail :…"/>
            <p:cNvSpPr txBox="1"/>
            <p:nvPr/>
          </p:nvSpPr>
          <p:spPr>
            <a:xfrm>
              <a:off x="42615" y="64769"/>
              <a:ext cx="10172698" cy="47511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p>
              <a:pPr algn="just" defTabSz="457200">
                <a:defRPr sz="1200">
                  <a:latin typeface="Times Roman"/>
                  <a:ea typeface="Times Roman"/>
                  <a:cs typeface="Times Roman"/>
                  <a:sym typeface="Times Roman"/>
                </a:defRPr>
              </a:pPr>
              <a:r>
                <a:t>S’agissant des conclusions du groupe sur la différenciation pédagogique, nous avons expérimenté, en fonction des situations et de la mise en projet, différentes modalités de travail :</a:t>
              </a:r>
            </a:p>
            <a:p>
              <a:pPr marL="166254" indent="-166254" algn="just" defTabSz="457200">
                <a:buSzPct val="120000"/>
                <a:buChar char="-"/>
                <a:defRPr sz="1200">
                  <a:latin typeface="Times Roman"/>
                  <a:ea typeface="Times Roman"/>
                  <a:cs typeface="Times Roman"/>
                  <a:sym typeface="Times Roman"/>
                </a:defRPr>
              </a:pPr>
              <a:r>
                <a:t>une différenciation par les contenus : dans ce cas, l’enseignant a pu proposer des contenus de travail différents selon les besoins de élèves. Ce travail a notamment été mené en fonction du choix de personnage à interpréter et de la richesse de la palette expressive à développer. Certains élèves ont ainsi pu s’appuyer sur un système d’aides (lexicales, méthodologiques, expressives avec des amorces de phrases…)</a:t>
              </a:r>
            </a:p>
            <a:p>
              <a:pPr marL="166254" indent="-166254" algn="just" defTabSz="457200">
                <a:buSzPct val="120000"/>
                <a:buChar char="-"/>
                <a:defRPr sz="1200">
                  <a:latin typeface="Times Roman"/>
                  <a:ea typeface="Times Roman"/>
                  <a:cs typeface="Times Roman"/>
                  <a:sym typeface="Times Roman"/>
                </a:defRPr>
              </a:pPr>
              <a:r>
                <a:t>une différenciation par les productions : il s’agissait alors de jouer sur la typologie de production à livrer (une production orale en continu pour présenter un projet pour le futur de l’Europe, une interaction orale lorsqu’il s’agissait de débattre ou d’interviewe un personnage)</a:t>
              </a:r>
            </a:p>
            <a:p>
              <a:pPr marL="166254" indent="-166254" algn="just" defTabSz="457200">
                <a:buSzPct val="120000"/>
                <a:buChar char="-"/>
                <a:defRPr sz="1200">
                  <a:latin typeface="Times Roman"/>
                  <a:ea typeface="Times Roman"/>
                  <a:cs typeface="Times Roman"/>
                  <a:sym typeface="Times Roman"/>
                </a:defRPr>
              </a:pPr>
              <a:r>
                <a:t>une différenciation par la structuration de la classe : dans ce cas, les enseignants se sont appuyés sur l’environnement de travail (en classe, en plein air, en se déplaçant dans différents espaces de l’établissement scolaire, notamment lorsque les personnage d’activistes scandaient leurs slogans pour défendre un monde meilleur)</a:t>
              </a:r>
            </a:p>
            <a:p>
              <a:pPr marL="166254" indent="-166254" algn="just" defTabSz="457200">
                <a:buSzPct val="120000"/>
                <a:buChar char="-"/>
                <a:defRPr sz="1200">
                  <a:latin typeface="Times Roman"/>
                  <a:ea typeface="Times Roman"/>
                  <a:cs typeface="Times Roman"/>
                  <a:sym typeface="Times Roman"/>
                </a:defRPr>
              </a:pPr>
              <a:r>
                <a:t>une différenciation par les processus d’apprentissage : les élèves ont expérimenté le tutorat, la mise en ateliers, la pédagogie de projet ou encore la classe inversée.</a:t>
              </a:r>
            </a:p>
            <a:p>
              <a:pPr algn="just" defTabSz="457200">
                <a:defRPr sz="1200">
                  <a:latin typeface="Times Roman"/>
                  <a:ea typeface="Times Roman"/>
                  <a:cs typeface="Times Roman"/>
                  <a:sym typeface="Times Roman"/>
                </a:defRPr>
              </a:pPr>
            </a:p>
            <a:p>
              <a:pPr algn="just" defTabSz="457200">
                <a:defRPr sz="1200">
                  <a:latin typeface="Times Roman"/>
                  <a:ea typeface="Times Roman"/>
                  <a:cs typeface="Times Roman"/>
                  <a:sym typeface="Times Roman"/>
                </a:defRPr>
              </a:pPr>
              <a:r>
                <a:t>Différencier supposait que tous les élèves contribuent à la réalisation d’une tâche commune : la construction des éléments constitutifs de la conférence européenne jusqu’à son développement ultime sous la forme d’une grande simulation globale jouée simultanément dans un même lieu et dans plusieurs langues. Mise en œuvre régulièrement, une telle démarche permet, en fonction des profils et des progrès constatés, d’envisager la diminution voire la disparition de tout ou partie du système d’aides et d’accompagnement. Dès lors que l’élève n’en a plus besoin, on peut légitimement estimer qu’il a franchi une étape dans le développement de ses compétences orales et un palier dans la confiance qu’il peut avoir dans sa capacité à réussir à intervenir et réagir dans des situations inédites.</a:t>
              </a:r>
            </a:p>
            <a:p>
              <a:pPr algn="just" defTabSz="457200">
                <a:defRPr sz="1200">
                  <a:latin typeface="Times Roman"/>
                  <a:ea typeface="Times Roman"/>
                  <a:cs typeface="Times Roman"/>
                  <a:sym typeface="Times Roman"/>
                </a:defRPr>
              </a:pPr>
            </a:p>
            <a:p>
              <a:pPr algn="just" defTabSz="457200">
                <a:defRPr sz="1200">
                  <a:latin typeface="Times Roman"/>
                  <a:ea typeface="Times Roman"/>
                  <a:cs typeface="Times Roman"/>
                  <a:sym typeface="Times Roman"/>
                </a:defRPr>
              </a:pPr>
              <a:r>
                <a:t>Les outils numériques ont à ce titre offert une plus-value indéniable aux enseignants :</a:t>
              </a:r>
            </a:p>
            <a:p>
              <a:pPr marL="166254" indent="-166254" algn="just" defTabSz="457200">
                <a:buSzPct val="120000"/>
                <a:buChar char="-"/>
                <a:defRPr sz="1200">
                  <a:latin typeface="Times Roman"/>
                  <a:ea typeface="Times Roman"/>
                  <a:cs typeface="Times Roman"/>
                  <a:sym typeface="Times Roman"/>
                </a:defRPr>
              </a:pPr>
              <a:r>
                <a:t>différenciation des entraînements oraux grâce mon-oral.net</a:t>
              </a:r>
            </a:p>
            <a:p>
              <a:pPr marL="166254" indent="-166254" algn="just" defTabSz="457200">
                <a:buSzPct val="120000"/>
                <a:buChar char="-"/>
                <a:defRPr sz="1200">
                  <a:latin typeface="Times Roman"/>
                  <a:ea typeface="Times Roman"/>
                  <a:cs typeface="Times Roman"/>
                  <a:sym typeface="Times Roman"/>
                </a:defRPr>
              </a:pPr>
              <a:r>
                <a:t>conception de parcours différenciés grâce à Digistep</a:t>
              </a:r>
            </a:p>
            <a:p>
              <a:pPr marL="166254" indent="-166254" algn="just" defTabSz="457200">
                <a:buSzPct val="120000"/>
                <a:buChar char="-"/>
                <a:defRPr sz="1200">
                  <a:latin typeface="Times Roman"/>
                  <a:ea typeface="Times Roman"/>
                  <a:cs typeface="Times Roman"/>
                  <a:sym typeface="Times Roman"/>
                </a:defRPr>
              </a:pPr>
              <a:r>
                <a:t>collaboration entre élèves et médiation inter-langues grâce à Digipad </a:t>
              </a:r>
            </a:p>
            <a:p>
              <a:pPr marL="166254" indent="-166254" algn="just" defTabSz="457200">
                <a:buSzPct val="120000"/>
                <a:buChar char="-"/>
                <a:defRPr sz="1200">
                  <a:latin typeface="Times Roman"/>
                  <a:ea typeface="Times Roman"/>
                  <a:cs typeface="Times Roman"/>
                  <a:sym typeface="Times Roman"/>
                </a:defRPr>
              </a:pPr>
              <a:r>
                <a:t>construction d’un système d’aides lexicales par les élèves grâce à Quizlet</a:t>
              </a:r>
            </a:p>
            <a:p>
              <a:pPr algn="just" defTabSz="457200">
                <a:defRPr sz="1200">
                  <a:latin typeface="Times Roman"/>
                  <a:ea typeface="Times Roman"/>
                  <a:cs typeface="Times Roman"/>
                  <a:sym typeface="Times Roman"/>
                </a:defRPr>
              </a:pPr>
              <a:endParaRPr>
                <a:solidFill>
                  <a:srgbClr val="FFFFFF"/>
                </a:solidFill>
              </a:endParaRPr>
            </a:p>
          </p:txBody>
        </p:sp>
      </p:gr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MINISTÈRIEL">
  <a:themeElements>
    <a:clrScheme name="MINISTÈRIEL">
      <a:dk1>
        <a:srgbClr val="000000"/>
      </a:dk1>
      <a:lt1>
        <a:srgbClr val="FFFFFF"/>
      </a:lt1>
      <a:dk2>
        <a:srgbClr val="A7A7A7"/>
      </a:dk2>
      <a:lt2>
        <a:srgbClr val="535353"/>
      </a:lt2>
      <a:accent1>
        <a:srgbClr val="005841"/>
      </a:accent1>
      <a:accent2>
        <a:srgbClr val="21215A"/>
      </a:accent2>
      <a:accent3>
        <a:srgbClr val="FFD500"/>
      </a:accent3>
      <a:accent4>
        <a:srgbClr val="EA5433"/>
      </a:accent4>
      <a:accent5>
        <a:srgbClr val="8C2237"/>
      </a:accent5>
      <a:accent6>
        <a:srgbClr val="49311F"/>
      </a:accent6>
      <a:hlink>
        <a:srgbClr val="0000FF"/>
      </a:hlink>
      <a:folHlink>
        <a:srgbClr val="FF00FF"/>
      </a:folHlink>
    </a:clrScheme>
    <a:fontScheme name="MINISTÈRIEL">
      <a:majorFont>
        <a:latin typeface="Calibri"/>
        <a:ea typeface="Calibri"/>
        <a:cs typeface="Calibri"/>
      </a:majorFont>
      <a:minorFont>
        <a:latin typeface="Helvetica"/>
        <a:ea typeface="Helvetica"/>
        <a:cs typeface="Helvetica"/>
      </a:minorFont>
    </a:fontScheme>
    <a:fmtScheme name="MINISTÈRIE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MINISTÈRIEL">
  <a:themeElements>
    <a:clrScheme name="MINISTÈRIEL">
      <a:dk1>
        <a:srgbClr val="000000"/>
      </a:dk1>
      <a:lt1>
        <a:srgbClr val="FFFFFF"/>
      </a:lt1>
      <a:dk2>
        <a:srgbClr val="A7A7A7"/>
      </a:dk2>
      <a:lt2>
        <a:srgbClr val="535353"/>
      </a:lt2>
      <a:accent1>
        <a:srgbClr val="005841"/>
      </a:accent1>
      <a:accent2>
        <a:srgbClr val="21215A"/>
      </a:accent2>
      <a:accent3>
        <a:srgbClr val="FFD500"/>
      </a:accent3>
      <a:accent4>
        <a:srgbClr val="EA5433"/>
      </a:accent4>
      <a:accent5>
        <a:srgbClr val="8C2237"/>
      </a:accent5>
      <a:accent6>
        <a:srgbClr val="49311F"/>
      </a:accent6>
      <a:hlink>
        <a:srgbClr val="0000FF"/>
      </a:hlink>
      <a:folHlink>
        <a:srgbClr val="FF00FF"/>
      </a:folHlink>
    </a:clrScheme>
    <a:fontScheme name="MINISTÈRIEL">
      <a:majorFont>
        <a:latin typeface="Calibri"/>
        <a:ea typeface="Calibri"/>
        <a:cs typeface="Calibri"/>
      </a:majorFont>
      <a:minorFont>
        <a:latin typeface="Helvetica"/>
        <a:ea typeface="Helvetica"/>
        <a:cs typeface="Helvetica"/>
      </a:minorFont>
    </a:fontScheme>
    <a:fmtScheme name="MINISTÈRIE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