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12" r:id="rId2"/>
    <p:sldId id="314" r:id="rId3"/>
    <p:sldId id="313" r:id="rId4"/>
    <p:sldId id="282" r:id="rId5"/>
    <p:sldId id="316" r:id="rId6"/>
    <p:sldId id="264" r:id="rId7"/>
    <p:sldId id="303" r:id="rId8"/>
    <p:sldId id="317" r:id="rId9"/>
    <p:sldId id="310" r:id="rId10"/>
    <p:sldId id="311" r:id="rId11"/>
    <p:sldId id="323" r:id="rId12"/>
    <p:sldId id="324" r:id="rId13"/>
    <p:sldId id="261" r:id="rId14"/>
    <p:sldId id="301" r:id="rId15"/>
    <p:sldId id="329" r:id="rId16"/>
    <p:sldId id="325" r:id="rId17"/>
    <p:sldId id="327" r:id="rId18"/>
    <p:sldId id="315" r:id="rId19"/>
    <p:sldId id="326" r:id="rId20"/>
    <p:sldId id="328" r:id="rId21"/>
    <p:sldId id="318" r:id="rId22"/>
    <p:sldId id="319" r:id="rId23"/>
    <p:sldId id="320" r:id="rId24"/>
    <p:sldId id="321" r:id="rId25"/>
    <p:sldId id="307" r:id="rId26"/>
    <p:sldId id="283" r:id="rId27"/>
    <p:sldId id="284" r:id="rId28"/>
    <p:sldId id="309" r:id="rId29"/>
    <p:sldId id="288" r:id="rId30"/>
    <p:sldId id="289" r:id="rId31"/>
    <p:sldId id="290" r:id="rId32"/>
    <p:sldId id="292" r:id="rId33"/>
    <p:sldId id="291" r:id="rId34"/>
    <p:sldId id="293" r:id="rId35"/>
    <p:sldId id="294"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6E6"/>
    <a:srgbClr val="FF0066"/>
    <a:srgbClr val="05E9D9"/>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599"/>
  </p:normalViewPr>
  <p:slideViewPr>
    <p:cSldViewPr snapToGrid="0">
      <p:cViewPr varScale="1">
        <p:scale>
          <a:sx n="106" d="100"/>
          <a:sy n="106" d="100"/>
        </p:scale>
        <p:origin x="83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7EEB4-A04F-4949-923F-2FB72F91C296}" type="datetimeFigureOut">
              <a:rPr lang="fr-FR" smtClean="0"/>
              <a:t>08/10/2024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3E4331-D838-40A1-969C-5EDFD9F98CB8}" type="slidenum">
              <a:rPr lang="fr-FR" smtClean="0"/>
              <a:t>‹N°›</a:t>
            </a:fld>
            <a:endParaRPr lang="fr-FR"/>
          </a:p>
        </p:txBody>
      </p:sp>
    </p:spTree>
    <p:extLst>
      <p:ext uri="{BB962C8B-B14F-4D97-AF65-F5344CB8AC3E}">
        <p14:creationId xmlns:p14="http://schemas.microsoft.com/office/powerpoint/2010/main" val="4262284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3E4331-D838-40A1-969C-5EDFD9F98CB8}" type="slidenum">
              <a:rPr lang="fr-FR" smtClean="0"/>
              <a:t>10</a:t>
            </a:fld>
            <a:endParaRPr lang="fr-FR"/>
          </a:p>
        </p:txBody>
      </p:sp>
    </p:spTree>
    <p:extLst>
      <p:ext uri="{BB962C8B-B14F-4D97-AF65-F5344CB8AC3E}">
        <p14:creationId xmlns:p14="http://schemas.microsoft.com/office/powerpoint/2010/main" val="3145815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3E4331-D838-40A1-969C-5EDFD9F98CB8}" type="slidenum">
              <a:rPr lang="fr-FR" smtClean="0"/>
              <a:t>26</a:t>
            </a:fld>
            <a:endParaRPr lang="fr-FR"/>
          </a:p>
        </p:txBody>
      </p:sp>
    </p:spTree>
    <p:extLst>
      <p:ext uri="{BB962C8B-B14F-4D97-AF65-F5344CB8AC3E}">
        <p14:creationId xmlns:p14="http://schemas.microsoft.com/office/powerpoint/2010/main" val="1887293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3E4331-D838-40A1-969C-5EDFD9F98CB8}" type="slidenum">
              <a:rPr lang="fr-FR" smtClean="0"/>
              <a:t>27</a:t>
            </a:fld>
            <a:endParaRPr lang="fr-FR"/>
          </a:p>
        </p:txBody>
      </p:sp>
    </p:spTree>
    <p:extLst>
      <p:ext uri="{BB962C8B-B14F-4D97-AF65-F5344CB8AC3E}">
        <p14:creationId xmlns:p14="http://schemas.microsoft.com/office/powerpoint/2010/main" val="2028921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3E4331-D838-40A1-969C-5EDFD9F98CB8}" type="slidenum">
              <a:rPr lang="fr-FR" smtClean="0"/>
              <a:t>35</a:t>
            </a:fld>
            <a:endParaRPr lang="fr-FR"/>
          </a:p>
        </p:txBody>
      </p:sp>
    </p:spTree>
    <p:extLst>
      <p:ext uri="{BB962C8B-B14F-4D97-AF65-F5344CB8AC3E}">
        <p14:creationId xmlns:p14="http://schemas.microsoft.com/office/powerpoint/2010/main" val="352822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92FF97-0FF3-AEE3-D0CA-0B12A35AC9E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35B06F2-ECBA-CA84-44DF-C24FA01500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7ACE6DE-0F5B-AC34-710B-D771EF546C7B}"/>
              </a:ext>
            </a:extLst>
          </p:cNvPr>
          <p:cNvSpPr>
            <a:spLocks noGrp="1"/>
          </p:cNvSpPr>
          <p:nvPr>
            <p:ph type="dt" sz="half" idx="10"/>
          </p:nvPr>
        </p:nvSpPr>
        <p:spPr/>
        <p:txBody>
          <a:bodyPr/>
          <a:lstStyle/>
          <a:p>
            <a:fld id="{B561FAF5-4B76-49AA-8FDB-60804130DBC3}" type="datetimeFigureOut">
              <a:rPr lang="fr-FR" smtClean="0"/>
              <a:t>08/10/2024</a:t>
            </a:fld>
            <a:endParaRPr lang="fr-FR"/>
          </a:p>
        </p:txBody>
      </p:sp>
      <p:sp>
        <p:nvSpPr>
          <p:cNvPr id="5" name="Espace réservé du pied de page 4">
            <a:extLst>
              <a:ext uri="{FF2B5EF4-FFF2-40B4-BE49-F238E27FC236}">
                <a16:creationId xmlns:a16="http://schemas.microsoft.com/office/drawing/2014/main" id="{6098C0AC-D60B-09B5-6D4E-DA87A251315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C660297-01FB-3620-57B2-E41AFDC64082}"/>
              </a:ext>
            </a:extLst>
          </p:cNvPr>
          <p:cNvSpPr>
            <a:spLocks noGrp="1"/>
          </p:cNvSpPr>
          <p:nvPr>
            <p:ph type="sldNum" sz="quarter" idx="12"/>
          </p:nvPr>
        </p:nvSpPr>
        <p:spPr/>
        <p:txBody>
          <a:bodyPr/>
          <a:lstStyle/>
          <a:p>
            <a:fld id="{E7807ADA-6B8B-45A1-92D2-A9E7C9EEABC8}" type="slidenum">
              <a:rPr lang="fr-FR" smtClean="0"/>
              <a:t>‹N°›</a:t>
            </a:fld>
            <a:endParaRPr lang="fr-FR"/>
          </a:p>
        </p:txBody>
      </p:sp>
    </p:spTree>
    <p:extLst>
      <p:ext uri="{BB962C8B-B14F-4D97-AF65-F5344CB8AC3E}">
        <p14:creationId xmlns:p14="http://schemas.microsoft.com/office/powerpoint/2010/main" val="4142157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7B884F-A93D-9323-52BF-0A73AC1F946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8D6CB70-A51F-49C2-7F4F-B21431349AA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3A0F9A8-4819-808F-E643-6C410FB6EBDC}"/>
              </a:ext>
            </a:extLst>
          </p:cNvPr>
          <p:cNvSpPr>
            <a:spLocks noGrp="1"/>
          </p:cNvSpPr>
          <p:nvPr>
            <p:ph type="dt" sz="half" idx="10"/>
          </p:nvPr>
        </p:nvSpPr>
        <p:spPr/>
        <p:txBody>
          <a:bodyPr/>
          <a:lstStyle/>
          <a:p>
            <a:fld id="{B561FAF5-4B76-49AA-8FDB-60804130DBC3}" type="datetimeFigureOut">
              <a:rPr lang="fr-FR" smtClean="0"/>
              <a:t>08/10/2024</a:t>
            </a:fld>
            <a:endParaRPr lang="fr-FR"/>
          </a:p>
        </p:txBody>
      </p:sp>
      <p:sp>
        <p:nvSpPr>
          <p:cNvPr id="5" name="Espace réservé du pied de page 4">
            <a:extLst>
              <a:ext uri="{FF2B5EF4-FFF2-40B4-BE49-F238E27FC236}">
                <a16:creationId xmlns:a16="http://schemas.microsoft.com/office/drawing/2014/main" id="{D84CF9B1-94A1-AC4E-6630-2DE477C3B5B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BE55805-EF87-92A2-AED5-2CD9A05FC79A}"/>
              </a:ext>
            </a:extLst>
          </p:cNvPr>
          <p:cNvSpPr>
            <a:spLocks noGrp="1"/>
          </p:cNvSpPr>
          <p:nvPr>
            <p:ph type="sldNum" sz="quarter" idx="12"/>
          </p:nvPr>
        </p:nvSpPr>
        <p:spPr/>
        <p:txBody>
          <a:bodyPr/>
          <a:lstStyle/>
          <a:p>
            <a:fld id="{E7807ADA-6B8B-45A1-92D2-A9E7C9EEABC8}" type="slidenum">
              <a:rPr lang="fr-FR" smtClean="0"/>
              <a:t>‹N°›</a:t>
            </a:fld>
            <a:endParaRPr lang="fr-FR"/>
          </a:p>
        </p:txBody>
      </p:sp>
    </p:spTree>
    <p:extLst>
      <p:ext uri="{BB962C8B-B14F-4D97-AF65-F5344CB8AC3E}">
        <p14:creationId xmlns:p14="http://schemas.microsoft.com/office/powerpoint/2010/main" val="2736186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575EA60-3107-7AB8-15E6-CB77FEF5E4F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4DB405F-0702-54D6-73F9-A2CC2828981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4FD1738-329B-0FF3-2441-210DFE7A32AC}"/>
              </a:ext>
            </a:extLst>
          </p:cNvPr>
          <p:cNvSpPr>
            <a:spLocks noGrp="1"/>
          </p:cNvSpPr>
          <p:nvPr>
            <p:ph type="dt" sz="half" idx="10"/>
          </p:nvPr>
        </p:nvSpPr>
        <p:spPr/>
        <p:txBody>
          <a:bodyPr/>
          <a:lstStyle/>
          <a:p>
            <a:fld id="{B561FAF5-4B76-49AA-8FDB-60804130DBC3}" type="datetimeFigureOut">
              <a:rPr lang="fr-FR" smtClean="0"/>
              <a:t>08/10/2024</a:t>
            </a:fld>
            <a:endParaRPr lang="fr-FR"/>
          </a:p>
        </p:txBody>
      </p:sp>
      <p:sp>
        <p:nvSpPr>
          <p:cNvPr id="5" name="Espace réservé du pied de page 4">
            <a:extLst>
              <a:ext uri="{FF2B5EF4-FFF2-40B4-BE49-F238E27FC236}">
                <a16:creationId xmlns:a16="http://schemas.microsoft.com/office/drawing/2014/main" id="{BF896946-6367-9AC2-98CC-8F780340840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DA28A88-0E25-1972-86C5-A930A2B705EA}"/>
              </a:ext>
            </a:extLst>
          </p:cNvPr>
          <p:cNvSpPr>
            <a:spLocks noGrp="1"/>
          </p:cNvSpPr>
          <p:nvPr>
            <p:ph type="sldNum" sz="quarter" idx="12"/>
          </p:nvPr>
        </p:nvSpPr>
        <p:spPr/>
        <p:txBody>
          <a:bodyPr/>
          <a:lstStyle/>
          <a:p>
            <a:fld id="{E7807ADA-6B8B-45A1-92D2-A9E7C9EEABC8}" type="slidenum">
              <a:rPr lang="fr-FR" smtClean="0"/>
              <a:t>‹N°›</a:t>
            </a:fld>
            <a:endParaRPr lang="fr-FR"/>
          </a:p>
        </p:txBody>
      </p:sp>
    </p:spTree>
    <p:extLst>
      <p:ext uri="{BB962C8B-B14F-4D97-AF65-F5344CB8AC3E}">
        <p14:creationId xmlns:p14="http://schemas.microsoft.com/office/powerpoint/2010/main" val="341229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E49C40-7120-C9D9-13DD-6C13BB653CF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F3E9001-9A9D-CA1F-BFCD-E2863F92388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F9A2804-D54E-BDAE-8FB9-3FF6023BA784}"/>
              </a:ext>
            </a:extLst>
          </p:cNvPr>
          <p:cNvSpPr>
            <a:spLocks noGrp="1"/>
          </p:cNvSpPr>
          <p:nvPr>
            <p:ph type="dt" sz="half" idx="10"/>
          </p:nvPr>
        </p:nvSpPr>
        <p:spPr/>
        <p:txBody>
          <a:bodyPr/>
          <a:lstStyle/>
          <a:p>
            <a:fld id="{B561FAF5-4B76-49AA-8FDB-60804130DBC3}" type="datetimeFigureOut">
              <a:rPr lang="fr-FR" smtClean="0"/>
              <a:t>08/10/2024</a:t>
            </a:fld>
            <a:endParaRPr lang="fr-FR"/>
          </a:p>
        </p:txBody>
      </p:sp>
      <p:sp>
        <p:nvSpPr>
          <p:cNvPr id="5" name="Espace réservé du pied de page 4">
            <a:extLst>
              <a:ext uri="{FF2B5EF4-FFF2-40B4-BE49-F238E27FC236}">
                <a16:creationId xmlns:a16="http://schemas.microsoft.com/office/drawing/2014/main" id="{22459401-9EAC-F29C-F02E-5DC4691BEA7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52DCE33-4338-5DE1-B7B9-FC71015C2CD7}"/>
              </a:ext>
            </a:extLst>
          </p:cNvPr>
          <p:cNvSpPr>
            <a:spLocks noGrp="1"/>
          </p:cNvSpPr>
          <p:nvPr>
            <p:ph type="sldNum" sz="quarter" idx="12"/>
          </p:nvPr>
        </p:nvSpPr>
        <p:spPr/>
        <p:txBody>
          <a:bodyPr/>
          <a:lstStyle/>
          <a:p>
            <a:fld id="{E7807ADA-6B8B-45A1-92D2-A9E7C9EEABC8}" type="slidenum">
              <a:rPr lang="fr-FR" smtClean="0"/>
              <a:t>‹N°›</a:t>
            </a:fld>
            <a:endParaRPr lang="fr-FR"/>
          </a:p>
        </p:txBody>
      </p:sp>
    </p:spTree>
    <p:extLst>
      <p:ext uri="{BB962C8B-B14F-4D97-AF65-F5344CB8AC3E}">
        <p14:creationId xmlns:p14="http://schemas.microsoft.com/office/powerpoint/2010/main" val="340804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94F0D0-614E-2A59-5DDF-498D982C2EF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49E599F-3F35-FA08-8526-567F996E86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1DFAEBD-4694-F472-69F0-5AA888EF3034}"/>
              </a:ext>
            </a:extLst>
          </p:cNvPr>
          <p:cNvSpPr>
            <a:spLocks noGrp="1"/>
          </p:cNvSpPr>
          <p:nvPr>
            <p:ph type="dt" sz="half" idx="10"/>
          </p:nvPr>
        </p:nvSpPr>
        <p:spPr/>
        <p:txBody>
          <a:bodyPr/>
          <a:lstStyle/>
          <a:p>
            <a:fld id="{B561FAF5-4B76-49AA-8FDB-60804130DBC3}" type="datetimeFigureOut">
              <a:rPr lang="fr-FR" smtClean="0"/>
              <a:t>08/10/2024</a:t>
            </a:fld>
            <a:endParaRPr lang="fr-FR"/>
          </a:p>
        </p:txBody>
      </p:sp>
      <p:sp>
        <p:nvSpPr>
          <p:cNvPr id="5" name="Espace réservé du pied de page 4">
            <a:extLst>
              <a:ext uri="{FF2B5EF4-FFF2-40B4-BE49-F238E27FC236}">
                <a16:creationId xmlns:a16="http://schemas.microsoft.com/office/drawing/2014/main" id="{77E5EF06-8264-FDFC-093F-8476B1A4515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A6336A3-1AAF-EFE3-F748-24609C7A1667}"/>
              </a:ext>
            </a:extLst>
          </p:cNvPr>
          <p:cNvSpPr>
            <a:spLocks noGrp="1"/>
          </p:cNvSpPr>
          <p:nvPr>
            <p:ph type="sldNum" sz="quarter" idx="12"/>
          </p:nvPr>
        </p:nvSpPr>
        <p:spPr/>
        <p:txBody>
          <a:bodyPr/>
          <a:lstStyle/>
          <a:p>
            <a:fld id="{E7807ADA-6B8B-45A1-92D2-A9E7C9EEABC8}" type="slidenum">
              <a:rPr lang="fr-FR" smtClean="0"/>
              <a:t>‹N°›</a:t>
            </a:fld>
            <a:endParaRPr lang="fr-FR"/>
          </a:p>
        </p:txBody>
      </p:sp>
    </p:spTree>
    <p:extLst>
      <p:ext uri="{BB962C8B-B14F-4D97-AF65-F5344CB8AC3E}">
        <p14:creationId xmlns:p14="http://schemas.microsoft.com/office/powerpoint/2010/main" val="1633261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AFBAAC-EE22-4DBE-0E49-5EA51B1DB89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AF4C3F9-88D7-BBA1-42A2-362F0A1915A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53EC1C2-2527-0C53-4085-95A4FC4092C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ABCABF3-C55A-CB8E-5D1A-3BE0598F9547}"/>
              </a:ext>
            </a:extLst>
          </p:cNvPr>
          <p:cNvSpPr>
            <a:spLocks noGrp="1"/>
          </p:cNvSpPr>
          <p:nvPr>
            <p:ph type="dt" sz="half" idx="10"/>
          </p:nvPr>
        </p:nvSpPr>
        <p:spPr/>
        <p:txBody>
          <a:bodyPr/>
          <a:lstStyle/>
          <a:p>
            <a:fld id="{B561FAF5-4B76-49AA-8FDB-60804130DBC3}" type="datetimeFigureOut">
              <a:rPr lang="fr-FR" smtClean="0"/>
              <a:t>08/10/2024</a:t>
            </a:fld>
            <a:endParaRPr lang="fr-FR"/>
          </a:p>
        </p:txBody>
      </p:sp>
      <p:sp>
        <p:nvSpPr>
          <p:cNvPr id="6" name="Espace réservé du pied de page 5">
            <a:extLst>
              <a:ext uri="{FF2B5EF4-FFF2-40B4-BE49-F238E27FC236}">
                <a16:creationId xmlns:a16="http://schemas.microsoft.com/office/drawing/2014/main" id="{2CFC7440-B352-29A6-0AB8-C06B29DB5BB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75781C4-B9D6-8A2F-AB00-24E356386026}"/>
              </a:ext>
            </a:extLst>
          </p:cNvPr>
          <p:cNvSpPr>
            <a:spLocks noGrp="1"/>
          </p:cNvSpPr>
          <p:nvPr>
            <p:ph type="sldNum" sz="quarter" idx="12"/>
          </p:nvPr>
        </p:nvSpPr>
        <p:spPr/>
        <p:txBody>
          <a:bodyPr/>
          <a:lstStyle/>
          <a:p>
            <a:fld id="{E7807ADA-6B8B-45A1-92D2-A9E7C9EEABC8}" type="slidenum">
              <a:rPr lang="fr-FR" smtClean="0"/>
              <a:t>‹N°›</a:t>
            </a:fld>
            <a:endParaRPr lang="fr-FR"/>
          </a:p>
        </p:txBody>
      </p:sp>
    </p:spTree>
    <p:extLst>
      <p:ext uri="{BB962C8B-B14F-4D97-AF65-F5344CB8AC3E}">
        <p14:creationId xmlns:p14="http://schemas.microsoft.com/office/powerpoint/2010/main" val="103964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4706A1-B386-8971-3C3B-80ABCF02320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CFF2FB8-B141-A8F5-1CC0-27D10EC773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67C10AF-D40B-2B17-5D87-91FAD3B3161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10886E7-A1AE-3B56-9F72-8090CD2D85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B13E048-90A1-2D4D-7B00-F944936C4E7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1B97BB5-B617-A9A6-2DAD-24ED632E49DA}"/>
              </a:ext>
            </a:extLst>
          </p:cNvPr>
          <p:cNvSpPr>
            <a:spLocks noGrp="1"/>
          </p:cNvSpPr>
          <p:nvPr>
            <p:ph type="dt" sz="half" idx="10"/>
          </p:nvPr>
        </p:nvSpPr>
        <p:spPr/>
        <p:txBody>
          <a:bodyPr/>
          <a:lstStyle/>
          <a:p>
            <a:fld id="{B561FAF5-4B76-49AA-8FDB-60804130DBC3}" type="datetimeFigureOut">
              <a:rPr lang="fr-FR" smtClean="0"/>
              <a:t>08/10/2024</a:t>
            </a:fld>
            <a:endParaRPr lang="fr-FR"/>
          </a:p>
        </p:txBody>
      </p:sp>
      <p:sp>
        <p:nvSpPr>
          <p:cNvPr id="8" name="Espace réservé du pied de page 7">
            <a:extLst>
              <a:ext uri="{FF2B5EF4-FFF2-40B4-BE49-F238E27FC236}">
                <a16:creationId xmlns:a16="http://schemas.microsoft.com/office/drawing/2014/main" id="{D23FD39A-66CC-A233-38D4-1005931F7B4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EFA1E58-A60B-5485-9019-331EE1BA8EA4}"/>
              </a:ext>
            </a:extLst>
          </p:cNvPr>
          <p:cNvSpPr>
            <a:spLocks noGrp="1"/>
          </p:cNvSpPr>
          <p:nvPr>
            <p:ph type="sldNum" sz="quarter" idx="12"/>
          </p:nvPr>
        </p:nvSpPr>
        <p:spPr/>
        <p:txBody>
          <a:bodyPr/>
          <a:lstStyle/>
          <a:p>
            <a:fld id="{E7807ADA-6B8B-45A1-92D2-A9E7C9EEABC8}" type="slidenum">
              <a:rPr lang="fr-FR" smtClean="0"/>
              <a:t>‹N°›</a:t>
            </a:fld>
            <a:endParaRPr lang="fr-FR"/>
          </a:p>
        </p:txBody>
      </p:sp>
    </p:spTree>
    <p:extLst>
      <p:ext uri="{BB962C8B-B14F-4D97-AF65-F5344CB8AC3E}">
        <p14:creationId xmlns:p14="http://schemas.microsoft.com/office/powerpoint/2010/main" val="2614549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CEE3EB-A169-14F7-8187-1CCD9B24AC2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36F3572-3F43-F648-129D-8158618DCF4D}"/>
              </a:ext>
            </a:extLst>
          </p:cNvPr>
          <p:cNvSpPr>
            <a:spLocks noGrp="1"/>
          </p:cNvSpPr>
          <p:nvPr>
            <p:ph type="dt" sz="half" idx="10"/>
          </p:nvPr>
        </p:nvSpPr>
        <p:spPr/>
        <p:txBody>
          <a:bodyPr/>
          <a:lstStyle/>
          <a:p>
            <a:fld id="{B561FAF5-4B76-49AA-8FDB-60804130DBC3}" type="datetimeFigureOut">
              <a:rPr lang="fr-FR" smtClean="0"/>
              <a:t>08/10/2024</a:t>
            </a:fld>
            <a:endParaRPr lang="fr-FR"/>
          </a:p>
        </p:txBody>
      </p:sp>
      <p:sp>
        <p:nvSpPr>
          <p:cNvPr id="4" name="Espace réservé du pied de page 3">
            <a:extLst>
              <a:ext uri="{FF2B5EF4-FFF2-40B4-BE49-F238E27FC236}">
                <a16:creationId xmlns:a16="http://schemas.microsoft.com/office/drawing/2014/main" id="{D0CF6BD7-2C52-722E-17EB-B976528D3E7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98EA8A1-0135-8292-4801-8ADAF9F455FC}"/>
              </a:ext>
            </a:extLst>
          </p:cNvPr>
          <p:cNvSpPr>
            <a:spLocks noGrp="1"/>
          </p:cNvSpPr>
          <p:nvPr>
            <p:ph type="sldNum" sz="quarter" idx="12"/>
          </p:nvPr>
        </p:nvSpPr>
        <p:spPr/>
        <p:txBody>
          <a:bodyPr/>
          <a:lstStyle/>
          <a:p>
            <a:fld id="{E7807ADA-6B8B-45A1-92D2-A9E7C9EEABC8}" type="slidenum">
              <a:rPr lang="fr-FR" smtClean="0"/>
              <a:t>‹N°›</a:t>
            </a:fld>
            <a:endParaRPr lang="fr-FR"/>
          </a:p>
        </p:txBody>
      </p:sp>
    </p:spTree>
    <p:extLst>
      <p:ext uri="{BB962C8B-B14F-4D97-AF65-F5344CB8AC3E}">
        <p14:creationId xmlns:p14="http://schemas.microsoft.com/office/powerpoint/2010/main" val="352781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76F2E76-21DA-EC6B-0819-56C12B64E59C}"/>
              </a:ext>
            </a:extLst>
          </p:cNvPr>
          <p:cNvSpPr>
            <a:spLocks noGrp="1"/>
          </p:cNvSpPr>
          <p:nvPr>
            <p:ph type="dt" sz="half" idx="10"/>
          </p:nvPr>
        </p:nvSpPr>
        <p:spPr/>
        <p:txBody>
          <a:bodyPr/>
          <a:lstStyle/>
          <a:p>
            <a:fld id="{B561FAF5-4B76-49AA-8FDB-60804130DBC3}" type="datetimeFigureOut">
              <a:rPr lang="fr-FR" smtClean="0"/>
              <a:t>08/10/2024</a:t>
            </a:fld>
            <a:endParaRPr lang="fr-FR"/>
          </a:p>
        </p:txBody>
      </p:sp>
      <p:sp>
        <p:nvSpPr>
          <p:cNvPr id="3" name="Espace réservé du pied de page 2">
            <a:extLst>
              <a:ext uri="{FF2B5EF4-FFF2-40B4-BE49-F238E27FC236}">
                <a16:creationId xmlns:a16="http://schemas.microsoft.com/office/drawing/2014/main" id="{4468FCC6-638E-9F02-1633-2114DC4CD81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CE07562-33F1-B505-F01B-B5716AE4A79A}"/>
              </a:ext>
            </a:extLst>
          </p:cNvPr>
          <p:cNvSpPr>
            <a:spLocks noGrp="1"/>
          </p:cNvSpPr>
          <p:nvPr>
            <p:ph type="sldNum" sz="quarter" idx="12"/>
          </p:nvPr>
        </p:nvSpPr>
        <p:spPr/>
        <p:txBody>
          <a:bodyPr/>
          <a:lstStyle/>
          <a:p>
            <a:fld id="{E7807ADA-6B8B-45A1-92D2-A9E7C9EEABC8}" type="slidenum">
              <a:rPr lang="fr-FR" smtClean="0"/>
              <a:t>‹N°›</a:t>
            </a:fld>
            <a:endParaRPr lang="fr-FR"/>
          </a:p>
        </p:txBody>
      </p:sp>
    </p:spTree>
    <p:extLst>
      <p:ext uri="{BB962C8B-B14F-4D97-AF65-F5344CB8AC3E}">
        <p14:creationId xmlns:p14="http://schemas.microsoft.com/office/powerpoint/2010/main" val="1201996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C4636A-C746-96A0-134E-563A3E37316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DE88A18-698D-825B-3C04-52289D9CF4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0984D15-3D9E-22A7-0F72-FC44583437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20C37FE-40A5-F4D4-BFCB-2ADC3B418CB4}"/>
              </a:ext>
            </a:extLst>
          </p:cNvPr>
          <p:cNvSpPr>
            <a:spLocks noGrp="1"/>
          </p:cNvSpPr>
          <p:nvPr>
            <p:ph type="dt" sz="half" idx="10"/>
          </p:nvPr>
        </p:nvSpPr>
        <p:spPr/>
        <p:txBody>
          <a:bodyPr/>
          <a:lstStyle/>
          <a:p>
            <a:fld id="{B561FAF5-4B76-49AA-8FDB-60804130DBC3}" type="datetimeFigureOut">
              <a:rPr lang="fr-FR" smtClean="0"/>
              <a:t>08/10/2024</a:t>
            </a:fld>
            <a:endParaRPr lang="fr-FR"/>
          </a:p>
        </p:txBody>
      </p:sp>
      <p:sp>
        <p:nvSpPr>
          <p:cNvPr id="6" name="Espace réservé du pied de page 5">
            <a:extLst>
              <a:ext uri="{FF2B5EF4-FFF2-40B4-BE49-F238E27FC236}">
                <a16:creationId xmlns:a16="http://schemas.microsoft.com/office/drawing/2014/main" id="{FF437C92-C656-08BA-4BD6-9C640EBBFF8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700A7B5-55BB-3740-B305-1DC6A5C6C206}"/>
              </a:ext>
            </a:extLst>
          </p:cNvPr>
          <p:cNvSpPr>
            <a:spLocks noGrp="1"/>
          </p:cNvSpPr>
          <p:nvPr>
            <p:ph type="sldNum" sz="quarter" idx="12"/>
          </p:nvPr>
        </p:nvSpPr>
        <p:spPr/>
        <p:txBody>
          <a:bodyPr/>
          <a:lstStyle/>
          <a:p>
            <a:fld id="{E7807ADA-6B8B-45A1-92D2-A9E7C9EEABC8}" type="slidenum">
              <a:rPr lang="fr-FR" smtClean="0"/>
              <a:t>‹N°›</a:t>
            </a:fld>
            <a:endParaRPr lang="fr-FR"/>
          </a:p>
        </p:txBody>
      </p:sp>
    </p:spTree>
    <p:extLst>
      <p:ext uri="{BB962C8B-B14F-4D97-AF65-F5344CB8AC3E}">
        <p14:creationId xmlns:p14="http://schemas.microsoft.com/office/powerpoint/2010/main" val="3639381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DFF2E5-F50F-886B-6DC6-6A228968262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E93B1E9-40AA-CE28-E61E-D4D7175D9D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FA4B25F-4DBD-F20A-34DC-BDC5D010BC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27D528B-128B-50ED-4886-FE5CFA9F019B}"/>
              </a:ext>
            </a:extLst>
          </p:cNvPr>
          <p:cNvSpPr>
            <a:spLocks noGrp="1"/>
          </p:cNvSpPr>
          <p:nvPr>
            <p:ph type="dt" sz="half" idx="10"/>
          </p:nvPr>
        </p:nvSpPr>
        <p:spPr/>
        <p:txBody>
          <a:bodyPr/>
          <a:lstStyle/>
          <a:p>
            <a:fld id="{B561FAF5-4B76-49AA-8FDB-60804130DBC3}" type="datetimeFigureOut">
              <a:rPr lang="fr-FR" smtClean="0"/>
              <a:t>08/10/2024</a:t>
            </a:fld>
            <a:endParaRPr lang="fr-FR"/>
          </a:p>
        </p:txBody>
      </p:sp>
      <p:sp>
        <p:nvSpPr>
          <p:cNvPr id="6" name="Espace réservé du pied de page 5">
            <a:extLst>
              <a:ext uri="{FF2B5EF4-FFF2-40B4-BE49-F238E27FC236}">
                <a16:creationId xmlns:a16="http://schemas.microsoft.com/office/drawing/2014/main" id="{EABE1737-FA5A-17C2-B4D3-AFB305784BC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FD193F6-3334-29F2-4335-BEC5B8259297}"/>
              </a:ext>
            </a:extLst>
          </p:cNvPr>
          <p:cNvSpPr>
            <a:spLocks noGrp="1"/>
          </p:cNvSpPr>
          <p:nvPr>
            <p:ph type="sldNum" sz="quarter" idx="12"/>
          </p:nvPr>
        </p:nvSpPr>
        <p:spPr/>
        <p:txBody>
          <a:bodyPr/>
          <a:lstStyle/>
          <a:p>
            <a:fld id="{E7807ADA-6B8B-45A1-92D2-A9E7C9EEABC8}" type="slidenum">
              <a:rPr lang="fr-FR" smtClean="0"/>
              <a:t>‹N°›</a:t>
            </a:fld>
            <a:endParaRPr lang="fr-FR"/>
          </a:p>
        </p:txBody>
      </p:sp>
    </p:spTree>
    <p:extLst>
      <p:ext uri="{BB962C8B-B14F-4D97-AF65-F5344CB8AC3E}">
        <p14:creationId xmlns:p14="http://schemas.microsoft.com/office/powerpoint/2010/main" val="359852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A5EAB6F-3851-F891-0FB9-DE498864EF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168E1A2-554F-A5B4-1493-B578347CA9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3696CA9-BFCE-ABD1-3386-2140F42CD6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1FAF5-4B76-49AA-8FDB-60804130DBC3}" type="datetimeFigureOut">
              <a:rPr lang="fr-FR" smtClean="0"/>
              <a:t>08/10/2024</a:t>
            </a:fld>
            <a:endParaRPr lang="fr-FR"/>
          </a:p>
        </p:txBody>
      </p:sp>
      <p:sp>
        <p:nvSpPr>
          <p:cNvPr id="5" name="Espace réservé du pied de page 4">
            <a:extLst>
              <a:ext uri="{FF2B5EF4-FFF2-40B4-BE49-F238E27FC236}">
                <a16:creationId xmlns:a16="http://schemas.microsoft.com/office/drawing/2014/main" id="{0ED858D1-C65C-EAB6-6BE2-84EB4E6044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F5CA43A-EFE9-C552-602C-6934272C56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807ADA-6B8B-45A1-92D2-A9E7C9EEABC8}" type="slidenum">
              <a:rPr lang="fr-FR" smtClean="0"/>
              <a:t>‹N°›</a:t>
            </a:fld>
            <a:endParaRPr lang="fr-FR"/>
          </a:p>
        </p:txBody>
      </p:sp>
    </p:spTree>
    <p:extLst>
      <p:ext uri="{BB962C8B-B14F-4D97-AF65-F5344CB8AC3E}">
        <p14:creationId xmlns:p14="http://schemas.microsoft.com/office/powerpoint/2010/main" val="2728179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slideLayout" Target="../slideLayouts/slideLayout7.xml"/><Relationship Id="rId4" Type="http://schemas.openxmlformats.org/officeDocument/2006/relationships/tags" Target="../tags/tag19.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2.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ags" Target="../tags/tag27.xml"/><Relationship Id="rId5" Type="http://schemas.openxmlformats.org/officeDocument/2006/relationships/image" Target="../media/image2.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2.png"/><Relationship Id="rId5" Type="http://schemas.openxmlformats.org/officeDocument/2006/relationships/image" Target="../media/image32.png"/><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1.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7.xml"/><Relationship Id="rId5" Type="http://schemas.openxmlformats.org/officeDocument/2006/relationships/image" Target="../media/image1.emf"/><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slideLayout" Target="../slideLayouts/slideLayout7.xml"/><Relationship Id="rId4"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12889" y="145018"/>
            <a:ext cx="1203293" cy="1224388"/>
          </a:xfrm>
          <a:prstGeom prst="rect">
            <a:avLst/>
          </a:prstGeom>
          <a:noFill/>
          <a:ln>
            <a:noFill/>
          </a:ln>
        </p:spPr>
      </p:pic>
      <p:sp>
        <p:nvSpPr>
          <p:cNvPr id="3" name="ZoneTexte 2"/>
          <p:cNvSpPr txBox="1"/>
          <p:nvPr/>
        </p:nvSpPr>
        <p:spPr>
          <a:xfrm>
            <a:off x="1316182" y="1369406"/>
            <a:ext cx="9326880" cy="2246769"/>
          </a:xfrm>
          <a:prstGeom prst="rect">
            <a:avLst/>
          </a:prstGeom>
          <a:noFill/>
        </p:spPr>
        <p:txBody>
          <a:bodyPr wrap="square" rtlCol="0">
            <a:spAutoFit/>
          </a:bodyPr>
          <a:lstStyle/>
          <a:p>
            <a:pPr algn="ctr"/>
            <a:r>
              <a:rPr lang="fr-FR" sz="2800" dirty="0"/>
              <a:t>Les lundis des lettres</a:t>
            </a:r>
          </a:p>
          <a:p>
            <a:pPr algn="ctr"/>
            <a:endParaRPr lang="fr-FR" sz="2800" dirty="0"/>
          </a:p>
          <a:p>
            <a:pPr algn="ctr"/>
            <a:endParaRPr lang="fr-FR" sz="2800" dirty="0"/>
          </a:p>
          <a:p>
            <a:pPr algn="ctr"/>
            <a:endParaRPr lang="fr-FR" sz="2800" dirty="0"/>
          </a:p>
          <a:p>
            <a:pPr algn="ctr"/>
            <a:r>
              <a:rPr lang="fr-FR" sz="2800" dirty="0">
                <a:solidFill>
                  <a:srgbClr val="0070C0"/>
                </a:solidFill>
              </a:rPr>
              <a:t>Elaborer une progression concertée en 6</a:t>
            </a:r>
            <a:r>
              <a:rPr lang="fr-FR" sz="2800" baseline="30000" dirty="0">
                <a:solidFill>
                  <a:srgbClr val="0070C0"/>
                </a:solidFill>
              </a:rPr>
              <a:t>ème</a:t>
            </a:r>
            <a:r>
              <a:rPr lang="fr-FR" sz="2800" dirty="0">
                <a:solidFill>
                  <a:srgbClr val="0070C0"/>
                </a:solidFill>
              </a:rPr>
              <a:t> et en 5ème</a:t>
            </a:r>
          </a:p>
        </p:txBody>
      </p:sp>
      <p:sp>
        <p:nvSpPr>
          <p:cNvPr id="4" name="ZoneTexte 3"/>
          <p:cNvSpPr txBox="1"/>
          <p:nvPr/>
        </p:nvSpPr>
        <p:spPr>
          <a:xfrm>
            <a:off x="4636157" y="5908431"/>
            <a:ext cx="6006905" cy="369332"/>
          </a:xfrm>
          <a:prstGeom prst="rect">
            <a:avLst/>
          </a:prstGeom>
          <a:noFill/>
        </p:spPr>
        <p:txBody>
          <a:bodyPr wrap="square" rtlCol="0">
            <a:spAutoFit/>
          </a:bodyPr>
          <a:lstStyle/>
          <a:p>
            <a:r>
              <a:rPr lang="fr-FR" dirty="0"/>
              <a:t>Collège des IA-IPR de lettres</a:t>
            </a:r>
          </a:p>
        </p:txBody>
      </p:sp>
    </p:spTree>
    <p:extLst>
      <p:ext uri="{BB962C8B-B14F-4D97-AF65-F5344CB8AC3E}">
        <p14:creationId xmlns:p14="http://schemas.microsoft.com/office/powerpoint/2010/main" val="3667829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25454" y="6285128"/>
            <a:ext cx="3418450" cy="369332"/>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fr-FR" dirty="0"/>
              <a:t>Document Académie de Versailles</a:t>
            </a:r>
          </a:p>
        </p:txBody>
      </p:sp>
      <p:pic>
        <p:nvPicPr>
          <p:cNvPr id="7" name="Image 6"/>
          <p:cNvPicPr>
            <a:picLocks noChangeAspect="1"/>
          </p:cNvPicPr>
          <p:nvPr/>
        </p:nvPicPr>
        <p:blipFill>
          <a:blip r:embed="rId3"/>
          <a:stretch>
            <a:fillRect/>
          </a:stretch>
        </p:blipFill>
        <p:spPr>
          <a:xfrm>
            <a:off x="136249" y="1081868"/>
            <a:ext cx="4523431" cy="4306058"/>
          </a:xfrm>
          <a:prstGeom prst="rect">
            <a:avLst/>
          </a:prstGeom>
        </p:spPr>
      </p:pic>
      <p:pic>
        <p:nvPicPr>
          <p:cNvPr id="8" name="Image 7"/>
          <p:cNvPicPr>
            <a:picLocks noChangeAspect="1"/>
          </p:cNvPicPr>
          <p:nvPr/>
        </p:nvPicPr>
        <p:blipFill>
          <a:blip r:embed="rId4"/>
          <a:stretch>
            <a:fillRect/>
          </a:stretch>
        </p:blipFill>
        <p:spPr>
          <a:xfrm>
            <a:off x="125454" y="0"/>
            <a:ext cx="9980619" cy="1081868"/>
          </a:xfrm>
          <a:prstGeom prst="rect">
            <a:avLst/>
          </a:prstGeom>
        </p:spPr>
      </p:pic>
      <p:sp>
        <p:nvSpPr>
          <p:cNvPr id="11" name="Rectangle 10"/>
          <p:cNvSpPr/>
          <p:nvPr/>
        </p:nvSpPr>
        <p:spPr>
          <a:xfrm>
            <a:off x="379827" y="1938653"/>
            <a:ext cx="3587262" cy="2250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53216" y="2923219"/>
            <a:ext cx="3882683" cy="1946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4276001" y="2845973"/>
            <a:ext cx="998806" cy="369332"/>
          </a:xfrm>
          <a:prstGeom prst="rect">
            <a:avLst/>
          </a:prstGeom>
          <a:noFill/>
        </p:spPr>
        <p:txBody>
          <a:bodyPr wrap="square" rtlCol="0">
            <a:spAutoFit/>
          </a:bodyPr>
          <a:lstStyle/>
          <a:p>
            <a:r>
              <a:rPr lang="fr-FR" b="1" dirty="0">
                <a:solidFill>
                  <a:srgbClr val="00B050"/>
                </a:solidFill>
              </a:rPr>
              <a:t>Majeure</a:t>
            </a:r>
          </a:p>
        </p:txBody>
      </p:sp>
      <p:sp>
        <p:nvSpPr>
          <p:cNvPr id="13" name="ZoneTexte 12"/>
          <p:cNvSpPr txBox="1"/>
          <p:nvPr/>
        </p:nvSpPr>
        <p:spPr>
          <a:xfrm>
            <a:off x="4007170" y="1866528"/>
            <a:ext cx="998806" cy="369332"/>
          </a:xfrm>
          <a:prstGeom prst="rect">
            <a:avLst/>
          </a:prstGeom>
          <a:noFill/>
        </p:spPr>
        <p:txBody>
          <a:bodyPr wrap="square" rtlCol="0">
            <a:spAutoFit/>
          </a:bodyPr>
          <a:lstStyle/>
          <a:p>
            <a:r>
              <a:rPr lang="fr-FR" dirty="0">
                <a:solidFill>
                  <a:srgbClr val="00B050"/>
                </a:solidFill>
              </a:rPr>
              <a:t>Mineure</a:t>
            </a:r>
          </a:p>
        </p:txBody>
      </p:sp>
      <p:sp>
        <p:nvSpPr>
          <p:cNvPr id="4" name="ZoneTexte 3"/>
          <p:cNvSpPr txBox="1"/>
          <p:nvPr/>
        </p:nvSpPr>
        <p:spPr>
          <a:xfrm>
            <a:off x="7047914" y="620203"/>
            <a:ext cx="3474720" cy="923330"/>
          </a:xfrm>
          <a:prstGeom prst="rect">
            <a:avLst/>
          </a:prstGeom>
          <a:solidFill>
            <a:schemeClr val="bg1">
              <a:lumMod val="95000"/>
            </a:schemeClr>
          </a:solidFill>
          <a:ln w="38100">
            <a:solidFill>
              <a:srgbClr val="FF0000"/>
            </a:solidFill>
          </a:ln>
        </p:spPr>
        <p:txBody>
          <a:bodyPr wrap="square" rtlCol="0">
            <a:spAutoFit/>
          </a:bodyPr>
          <a:lstStyle/>
          <a:p>
            <a:r>
              <a:rPr lang="fr-FR" b="1" dirty="0">
                <a:solidFill>
                  <a:srgbClr val="00B050"/>
                </a:solidFill>
              </a:rPr>
              <a:t>Effectuer des choix concertés selon les besoins des élèves : cibler des compétences par pôle.</a:t>
            </a:r>
          </a:p>
        </p:txBody>
      </p:sp>
      <p:sp>
        <p:nvSpPr>
          <p:cNvPr id="14" name="Accolade fermante 13"/>
          <p:cNvSpPr/>
          <p:nvPr/>
        </p:nvSpPr>
        <p:spPr>
          <a:xfrm>
            <a:off x="5005976" y="1866528"/>
            <a:ext cx="705507" cy="15097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ZoneTexte 14"/>
          <p:cNvSpPr txBox="1"/>
          <p:nvPr/>
        </p:nvSpPr>
        <p:spPr>
          <a:xfrm>
            <a:off x="5961608" y="2404992"/>
            <a:ext cx="4037428" cy="646331"/>
          </a:xfrm>
          <a:prstGeom prst="rect">
            <a:avLst/>
          </a:prstGeom>
          <a:noFill/>
        </p:spPr>
        <p:txBody>
          <a:bodyPr wrap="square" rtlCol="0">
            <a:spAutoFit/>
          </a:bodyPr>
          <a:lstStyle/>
          <a:p>
            <a:r>
              <a:rPr lang="fr-FR" b="1" dirty="0">
                <a:solidFill>
                  <a:srgbClr val="00B050"/>
                </a:solidFill>
              </a:rPr>
              <a:t>On peut les mettre en regard avec les repères de progressivité attendus</a:t>
            </a:r>
          </a:p>
        </p:txBody>
      </p:sp>
      <p:pic>
        <p:nvPicPr>
          <p:cNvPr id="16" name="Image 15"/>
          <p:cNvPicPr>
            <a:picLocks noChangeAspect="1"/>
          </p:cNvPicPr>
          <p:nvPr/>
        </p:nvPicPr>
        <p:blipFill>
          <a:blip r:embed="rId5"/>
          <a:stretch>
            <a:fillRect/>
          </a:stretch>
        </p:blipFill>
        <p:spPr>
          <a:xfrm>
            <a:off x="8799432" y="3051323"/>
            <a:ext cx="2279400" cy="3175635"/>
          </a:xfrm>
          <a:prstGeom prst="rect">
            <a:avLst/>
          </a:prstGeom>
        </p:spPr>
      </p:pic>
    </p:spTree>
    <p:extLst>
      <p:ext uri="{BB962C8B-B14F-4D97-AF65-F5344CB8AC3E}">
        <p14:creationId xmlns:p14="http://schemas.microsoft.com/office/powerpoint/2010/main" val="2127954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12889" y="145018"/>
            <a:ext cx="1203293" cy="1224388"/>
          </a:xfrm>
          <a:prstGeom prst="rect">
            <a:avLst/>
          </a:prstGeom>
          <a:noFill/>
          <a:ln>
            <a:noFill/>
          </a:ln>
        </p:spPr>
      </p:pic>
      <p:pic>
        <p:nvPicPr>
          <p:cNvPr id="3" name="Image 2"/>
          <p:cNvPicPr>
            <a:picLocks noChangeAspect="1"/>
          </p:cNvPicPr>
          <p:nvPr/>
        </p:nvPicPr>
        <p:blipFill>
          <a:blip r:embed="rId4"/>
          <a:stretch>
            <a:fillRect/>
          </a:stretch>
        </p:blipFill>
        <p:spPr>
          <a:xfrm>
            <a:off x="1342010" y="2750529"/>
            <a:ext cx="10570913" cy="1455711"/>
          </a:xfrm>
          <a:prstGeom prst="rect">
            <a:avLst/>
          </a:prstGeom>
        </p:spPr>
      </p:pic>
      <p:pic>
        <p:nvPicPr>
          <p:cNvPr id="4" name="Image 3"/>
          <p:cNvPicPr>
            <a:picLocks noChangeAspect="1"/>
          </p:cNvPicPr>
          <p:nvPr/>
        </p:nvPicPr>
        <p:blipFill>
          <a:blip r:embed="rId5"/>
          <a:stretch>
            <a:fillRect/>
          </a:stretch>
        </p:blipFill>
        <p:spPr>
          <a:xfrm>
            <a:off x="1635366" y="280814"/>
            <a:ext cx="10277558" cy="1984084"/>
          </a:xfrm>
          <a:prstGeom prst="rect">
            <a:avLst/>
          </a:prstGeom>
        </p:spPr>
      </p:pic>
      <p:sp>
        <p:nvSpPr>
          <p:cNvPr id="5" name="ZoneTexte 4"/>
          <p:cNvSpPr txBox="1"/>
          <p:nvPr/>
        </p:nvSpPr>
        <p:spPr>
          <a:xfrm rot="16200000">
            <a:off x="769300" y="1229280"/>
            <a:ext cx="1093767" cy="369332"/>
          </a:xfrm>
          <a:prstGeom prst="rect">
            <a:avLst/>
          </a:prstGeom>
          <a:noFill/>
        </p:spPr>
        <p:txBody>
          <a:bodyPr wrap="square" rtlCol="0">
            <a:spAutoFit/>
          </a:bodyPr>
          <a:lstStyle/>
          <a:p>
            <a:r>
              <a:rPr lang="fr-FR" dirty="0">
                <a:solidFill>
                  <a:srgbClr val="FF0000"/>
                </a:solidFill>
              </a:rPr>
              <a:t>Majeure</a:t>
            </a:r>
          </a:p>
        </p:txBody>
      </p:sp>
      <p:sp>
        <p:nvSpPr>
          <p:cNvPr id="6" name="ZoneTexte 5"/>
          <p:cNvSpPr txBox="1"/>
          <p:nvPr/>
        </p:nvSpPr>
        <p:spPr>
          <a:xfrm rot="16200000">
            <a:off x="584632" y="3293717"/>
            <a:ext cx="1093767" cy="369332"/>
          </a:xfrm>
          <a:prstGeom prst="rect">
            <a:avLst/>
          </a:prstGeom>
          <a:noFill/>
        </p:spPr>
        <p:txBody>
          <a:bodyPr wrap="square" rtlCol="0">
            <a:spAutoFit/>
          </a:bodyPr>
          <a:lstStyle/>
          <a:p>
            <a:r>
              <a:rPr lang="fr-FR" dirty="0">
                <a:solidFill>
                  <a:srgbClr val="FF0000"/>
                </a:solidFill>
              </a:rPr>
              <a:t>Mineure</a:t>
            </a:r>
          </a:p>
        </p:txBody>
      </p:sp>
      <p:sp>
        <p:nvSpPr>
          <p:cNvPr id="7" name="ZoneTexte 6"/>
          <p:cNvSpPr txBox="1"/>
          <p:nvPr/>
        </p:nvSpPr>
        <p:spPr>
          <a:xfrm>
            <a:off x="2883878" y="4206240"/>
            <a:ext cx="647114" cy="461665"/>
          </a:xfrm>
          <a:prstGeom prst="rect">
            <a:avLst/>
          </a:prstGeom>
          <a:noFill/>
        </p:spPr>
        <p:txBody>
          <a:bodyPr wrap="square" rtlCol="0">
            <a:spAutoFit/>
          </a:bodyPr>
          <a:lstStyle/>
          <a:p>
            <a:r>
              <a:rPr lang="fr-FR" sz="2400" b="1" dirty="0">
                <a:solidFill>
                  <a:srgbClr val="FF0000"/>
                </a:solidFill>
              </a:rPr>
              <a:t>5è</a:t>
            </a:r>
          </a:p>
        </p:txBody>
      </p:sp>
      <p:sp>
        <p:nvSpPr>
          <p:cNvPr id="8" name="ZoneTexte 7"/>
          <p:cNvSpPr txBox="1"/>
          <p:nvPr/>
        </p:nvSpPr>
        <p:spPr>
          <a:xfrm>
            <a:off x="2897947" y="2196139"/>
            <a:ext cx="647114" cy="461665"/>
          </a:xfrm>
          <a:prstGeom prst="rect">
            <a:avLst/>
          </a:prstGeom>
          <a:noFill/>
        </p:spPr>
        <p:txBody>
          <a:bodyPr wrap="square" rtlCol="0">
            <a:spAutoFit/>
          </a:bodyPr>
          <a:lstStyle/>
          <a:p>
            <a:r>
              <a:rPr lang="fr-FR" sz="2400" b="1" dirty="0">
                <a:solidFill>
                  <a:srgbClr val="FF0000"/>
                </a:solidFill>
              </a:rPr>
              <a:t>5è</a:t>
            </a:r>
          </a:p>
        </p:txBody>
      </p:sp>
      <p:sp>
        <p:nvSpPr>
          <p:cNvPr id="9" name="ZoneTexte 8"/>
          <p:cNvSpPr txBox="1"/>
          <p:nvPr/>
        </p:nvSpPr>
        <p:spPr>
          <a:xfrm>
            <a:off x="6303909" y="2288864"/>
            <a:ext cx="647114" cy="461665"/>
          </a:xfrm>
          <a:prstGeom prst="rect">
            <a:avLst/>
          </a:prstGeom>
          <a:noFill/>
        </p:spPr>
        <p:txBody>
          <a:bodyPr wrap="square" rtlCol="0">
            <a:spAutoFit/>
          </a:bodyPr>
          <a:lstStyle/>
          <a:p>
            <a:r>
              <a:rPr lang="fr-FR" sz="2400" dirty="0"/>
              <a:t>4è</a:t>
            </a:r>
          </a:p>
        </p:txBody>
      </p:sp>
      <p:sp>
        <p:nvSpPr>
          <p:cNvPr id="10" name="ZoneTexte 9"/>
          <p:cNvSpPr txBox="1"/>
          <p:nvPr/>
        </p:nvSpPr>
        <p:spPr>
          <a:xfrm>
            <a:off x="6303909" y="4068132"/>
            <a:ext cx="647114" cy="461665"/>
          </a:xfrm>
          <a:prstGeom prst="rect">
            <a:avLst/>
          </a:prstGeom>
          <a:noFill/>
        </p:spPr>
        <p:txBody>
          <a:bodyPr wrap="square" rtlCol="0">
            <a:spAutoFit/>
          </a:bodyPr>
          <a:lstStyle/>
          <a:p>
            <a:r>
              <a:rPr lang="fr-FR" sz="2400" dirty="0"/>
              <a:t>4è</a:t>
            </a:r>
          </a:p>
        </p:txBody>
      </p:sp>
      <p:sp>
        <p:nvSpPr>
          <p:cNvPr id="11" name="ZoneTexte 10"/>
          <p:cNvSpPr txBox="1"/>
          <p:nvPr/>
        </p:nvSpPr>
        <p:spPr>
          <a:xfrm>
            <a:off x="9537134" y="2264898"/>
            <a:ext cx="647114" cy="461665"/>
          </a:xfrm>
          <a:prstGeom prst="rect">
            <a:avLst/>
          </a:prstGeom>
          <a:noFill/>
        </p:spPr>
        <p:txBody>
          <a:bodyPr wrap="square" rtlCol="0">
            <a:spAutoFit/>
          </a:bodyPr>
          <a:lstStyle/>
          <a:p>
            <a:r>
              <a:rPr lang="fr-FR" sz="2400" dirty="0"/>
              <a:t>3è</a:t>
            </a:r>
          </a:p>
        </p:txBody>
      </p:sp>
      <p:sp>
        <p:nvSpPr>
          <p:cNvPr id="12" name="ZoneTexte 11"/>
          <p:cNvSpPr txBox="1"/>
          <p:nvPr/>
        </p:nvSpPr>
        <p:spPr>
          <a:xfrm>
            <a:off x="9709148" y="4137186"/>
            <a:ext cx="647114" cy="461665"/>
          </a:xfrm>
          <a:prstGeom prst="rect">
            <a:avLst/>
          </a:prstGeom>
          <a:noFill/>
        </p:spPr>
        <p:txBody>
          <a:bodyPr wrap="square" rtlCol="0">
            <a:spAutoFit/>
          </a:bodyPr>
          <a:lstStyle/>
          <a:p>
            <a:r>
              <a:rPr lang="fr-FR" sz="2400" dirty="0"/>
              <a:t>3è</a:t>
            </a:r>
          </a:p>
        </p:txBody>
      </p:sp>
      <p:sp>
        <p:nvSpPr>
          <p:cNvPr id="13" name="Rectangle 12"/>
          <p:cNvSpPr/>
          <p:nvPr/>
        </p:nvSpPr>
        <p:spPr>
          <a:xfrm>
            <a:off x="5106573" y="867062"/>
            <a:ext cx="6668086" cy="1397836"/>
          </a:xfrm>
          <a:prstGeom prst="rect">
            <a:avLst/>
          </a:prstGeom>
          <a:solidFill>
            <a:srgbClr val="E7E6E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865076" y="3054597"/>
            <a:ext cx="6909581" cy="1013535"/>
          </a:xfrm>
          <a:prstGeom prst="rect">
            <a:avLst/>
          </a:prstGeom>
          <a:solidFill>
            <a:srgbClr val="E7E6E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 virage 14"/>
          <p:cNvSpPr/>
          <p:nvPr/>
        </p:nvSpPr>
        <p:spPr>
          <a:xfrm flipV="1">
            <a:off x="3103892" y="4866136"/>
            <a:ext cx="854199" cy="1011590"/>
          </a:xfrm>
          <a:prstGeom prst="ben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ZoneTexte 15"/>
          <p:cNvSpPr txBox="1"/>
          <p:nvPr/>
        </p:nvSpPr>
        <p:spPr>
          <a:xfrm>
            <a:off x="4149969" y="5508394"/>
            <a:ext cx="6386733" cy="1200329"/>
          </a:xfrm>
          <a:prstGeom prst="rect">
            <a:avLst/>
          </a:prstGeom>
          <a:noFill/>
        </p:spPr>
        <p:txBody>
          <a:bodyPr wrap="square" rtlCol="0">
            <a:spAutoFit/>
          </a:bodyPr>
          <a:lstStyle/>
          <a:p>
            <a:r>
              <a:rPr lang="fr-FR" b="1" dirty="0">
                <a:solidFill>
                  <a:srgbClr val="00B050"/>
                </a:solidFill>
              </a:rPr>
              <a:t>Pour une compétence ainsi ciblée par l’ensemble de l’équipe et pour tous les élèves, on peut associer des situations de travail permettant de construire le projet d’apprentissage de la séquence.</a:t>
            </a:r>
          </a:p>
        </p:txBody>
      </p:sp>
    </p:spTree>
    <p:extLst>
      <p:ext uri="{BB962C8B-B14F-4D97-AF65-F5344CB8AC3E}">
        <p14:creationId xmlns:p14="http://schemas.microsoft.com/office/powerpoint/2010/main" val="2052682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12889" y="145018"/>
            <a:ext cx="1203293" cy="1224388"/>
          </a:xfrm>
          <a:prstGeom prst="rect">
            <a:avLst/>
          </a:prstGeom>
          <a:noFill/>
          <a:ln>
            <a:noFill/>
          </a:ln>
        </p:spPr>
      </p:pic>
      <p:pic>
        <p:nvPicPr>
          <p:cNvPr id="3" name="Image 2"/>
          <p:cNvPicPr>
            <a:picLocks noChangeAspect="1"/>
          </p:cNvPicPr>
          <p:nvPr/>
        </p:nvPicPr>
        <p:blipFill>
          <a:blip r:embed="rId4"/>
          <a:stretch>
            <a:fillRect/>
          </a:stretch>
        </p:blipFill>
        <p:spPr>
          <a:xfrm>
            <a:off x="1635366" y="280814"/>
            <a:ext cx="10277558" cy="1984084"/>
          </a:xfrm>
          <a:prstGeom prst="rect">
            <a:avLst/>
          </a:prstGeom>
        </p:spPr>
      </p:pic>
      <p:sp>
        <p:nvSpPr>
          <p:cNvPr id="4" name="ZoneTexte 3"/>
          <p:cNvSpPr txBox="1"/>
          <p:nvPr/>
        </p:nvSpPr>
        <p:spPr>
          <a:xfrm rot="16200000">
            <a:off x="769300" y="1229280"/>
            <a:ext cx="1093767" cy="369332"/>
          </a:xfrm>
          <a:prstGeom prst="rect">
            <a:avLst/>
          </a:prstGeom>
          <a:noFill/>
        </p:spPr>
        <p:txBody>
          <a:bodyPr wrap="square" rtlCol="0">
            <a:spAutoFit/>
          </a:bodyPr>
          <a:lstStyle/>
          <a:p>
            <a:r>
              <a:rPr lang="fr-FR" dirty="0">
                <a:solidFill>
                  <a:srgbClr val="FF0000"/>
                </a:solidFill>
              </a:rPr>
              <a:t>Majeure</a:t>
            </a:r>
          </a:p>
        </p:txBody>
      </p:sp>
      <p:sp>
        <p:nvSpPr>
          <p:cNvPr id="5" name="ZoneTexte 4"/>
          <p:cNvSpPr txBox="1"/>
          <p:nvPr/>
        </p:nvSpPr>
        <p:spPr>
          <a:xfrm>
            <a:off x="2897947" y="2196139"/>
            <a:ext cx="647114" cy="461665"/>
          </a:xfrm>
          <a:prstGeom prst="rect">
            <a:avLst/>
          </a:prstGeom>
          <a:noFill/>
        </p:spPr>
        <p:txBody>
          <a:bodyPr wrap="square" rtlCol="0">
            <a:spAutoFit/>
          </a:bodyPr>
          <a:lstStyle/>
          <a:p>
            <a:r>
              <a:rPr lang="fr-FR" sz="2400" b="1" dirty="0">
                <a:solidFill>
                  <a:srgbClr val="FF0000"/>
                </a:solidFill>
              </a:rPr>
              <a:t>5è</a:t>
            </a:r>
          </a:p>
        </p:txBody>
      </p:sp>
      <p:sp>
        <p:nvSpPr>
          <p:cNvPr id="6" name="Rectangle 5"/>
          <p:cNvSpPr/>
          <p:nvPr/>
        </p:nvSpPr>
        <p:spPr>
          <a:xfrm>
            <a:off x="5106573" y="867062"/>
            <a:ext cx="6668086" cy="1397836"/>
          </a:xfrm>
          <a:prstGeom prst="rect">
            <a:avLst/>
          </a:prstGeom>
          <a:solidFill>
            <a:srgbClr val="E7E6E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12889" y="2449470"/>
            <a:ext cx="9065427" cy="4524315"/>
          </a:xfrm>
          <a:prstGeom prst="rect">
            <a:avLst/>
          </a:prstGeom>
          <a:noFill/>
        </p:spPr>
        <p:txBody>
          <a:bodyPr wrap="square" rtlCol="0">
            <a:spAutoFit/>
          </a:bodyPr>
          <a:lstStyle/>
          <a:p>
            <a:r>
              <a:rPr lang="fr-FR" dirty="0">
                <a:solidFill>
                  <a:schemeClr val="accent1"/>
                </a:solidFill>
              </a:rPr>
              <a:t>« Les élèves </a:t>
            </a:r>
            <a:r>
              <a:rPr lang="fr-FR" b="1" dirty="0">
                <a:solidFill>
                  <a:schemeClr val="accent1"/>
                </a:solidFill>
              </a:rPr>
              <a:t>mettent en mot </a:t>
            </a:r>
            <a:r>
              <a:rPr lang="fr-FR" dirty="0">
                <a:solidFill>
                  <a:schemeClr val="accent1"/>
                </a:solidFill>
              </a:rPr>
              <a:t>les </a:t>
            </a:r>
            <a:r>
              <a:rPr lang="fr-FR" b="1" dirty="0">
                <a:solidFill>
                  <a:schemeClr val="accent1"/>
                </a:solidFill>
              </a:rPr>
              <a:t>images</a:t>
            </a:r>
            <a:r>
              <a:rPr lang="fr-FR" dirty="0">
                <a:solidFill>
                  <a:schemeClr val="accent1"/>
                </a:solidFill>
              </a:rPr>
              <a:t> qu’ils se font d’un texte »</a:t>
            </a:r>
          </a:p>
          <a:p>
            <a:endParaRPr lang="fr-FR" dirty="0"/>
          </a:p>
          <a:p>
            <a:r>
              <a:rPr lang="fr-FR" dirty="0"/>
              <a:t>-&gt; activités </a:t>
            </a:r>
            <a:r>
              <a:rPr lang="fr-FR" dirty="0" err="1"/>
              <a:t>fictionnalisantes</a:t>
            </a:r>
            <a:r>
              <a:rPr lang="fr-FR" dirty="0"/>
              <a:t>, immersives / dessin… / identifier le scénario d’un texte…</a:t>
            </a:r>
          </a:p>
          <a:p>
            <a:endParaRPr lang="fr-FR" dirty="0"/>
          </a:p>
          <a:p>
            <a:r>
              <a:rPr lang="fr-FR" dirty="0">
                <a:solidFill>
                  <a:schemeClr val="accent1"/>
                </a:solidFill>
              </a:rPr>
              <a:t>Ils « proposent des </a:t>
            </a:r>
            <a:r>
              <a:rPr lang="fr-FR" b="1" dirty="0">
                <a:solidFill>
                  <a:schemeClr val="accent1"/>
                </a:solidFill>
              </a:rPr>
              <a:t>reformulations cohérentes</a:t>
            </a:r>
            <a:r>
              <a:rPr lang="fr-FR" dirty="0">
                <a:solidFill>
                  <a:schemeClr val="accent1"/>
                </a:solidFill>
              </a:rPr>
              <a:t> »</a:t>
            </a:r>
          </a:p>
          <a:p>
            <a:endParaRPr lang="fr-FR" dirty="0"/>
          </a:p>
          <a:p>
            <a:r>
              <a:rPr lang="fr-FR" dirty="0"/>
              <a:t>-&gt; Mettre en relation les mots présents dans le texte dans une recomposition lui conférant un sens / pratique du résumé, intérêt parfois de la paraphrase / reformulation avec variation…</a:t>
            </a:r>
          </a:p>
          <a:p>
            <a:endParaRPr lang="fr-FR" dirty="0"/>
          </a:p>
          <a:p>
            <a:r>
              <a:rPr lang="fr-FR" dirty="0">
                <a:solidFill>
                  <a:schemeClr val="accent1"/>
                </a:solidFill>
              </a:rPr>
              <a:t>Ils « repèrent les </a:t>
            </a:r>
            <a:r>
              <a:rPr lang="fr-FR" b="1" dirty="0">
                <a:solidFill>
                  <a:schemeClr val="accent1"/>
                </a:solidFill>
              </a:rPr>
              <a:t>informations explicites</a:t>
            </a:r>
            <a:r>
              <a:rPr lang="fr-FR" dirty="0">
                <a:solidFill>
                  <a:schemeClr val="accent1"/>
                </a:solidFill>
              </a:rPr>
              <a:t> »</a:t>
            </a:r>
          </a:p>
          <a:p>
            <a:endParaRPr lang="fr-FR" dirty="0"/>
          </a:p>
          <a:p>
            <a:r>
              <a:rPr lang="fr-FR" dirty="0"/>
              <a:t>-&gt; Reconnaître le sens des mots et le relier à un référent lexical / </a:t>
            </a:r>
          </a:p>
          <a:p>
            <a:endParaRPr lang="fr-FR" dirty="0"/>
          </a:p>
          <a:p>
            <a:r>
              <a:rPr lang="fr-FR" dirty="0">
                <a:solidFill>
                  <a:schemeClr val="accent1"/>
                </a:solidFill>
              </a:rPr>
              <a:t>Et « les </a:t>
            </a:r>
            <a:r>
              <a:rPr lang="fr-FR" b="1" dirty="0">
                <a:solidFill>
                  <a:schemeClr val="accent1"/>
                </a:solidFill>
              </a:rPr>
              <a:t>informations implicites</a:t>
            </a:r>
            <a:r>
              <a:rPr lang="fr-FR" dirty="0">
                <a:solidFill>
                  <a:schemeClr val="accent1"/>
                </a:solidFill>
              </a:rPr>
              <a:t> »</a:t>
            </a:r>
          </a:p>
          <a:p>
            <a:r>
              <a:rPr lang="fr-FR" dirty="0"/>
              <a:t>-&gt; Restituer l’implicite en réalisant des inférences de différents types / formulation d’hypothèses de lecture  à négocier</a:t>
            </a:r>
          </a:p>
        </p:txBody>
      </p:sp>
      <p:cxnSp>
        <p:nvCxnSpPr>
          <p:cNvPr id="9" name="Connecteur droit avec flèche 8"/>
          <p:cNvCxnSpPr/>
          <p:nvPr/>
        </p:nvCxnSpPr>
        <p:spPr>
          <a:xfrm flipH="1" flipV="1">
            <a:off x="4923692" y="867062"/>
            <a:ext cx="5444197" cy="32688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flipV="1">
            <a:off x="8764172" y="867062"/>
            <a:ext cx="1603717" cy="32688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9847385" y="4389120"/>
            <a:ext cx="2065539" cy="923330"/>
          </a:xfrm>
          <a:prstGeom prst="rect">
            <a:avLst/>
          </a:prstGeom>
          <a:noFill/>
        </p:spPr>
        <p:txBody>
          <a:bodyPr wrap="square" rtlCol="0">
            <a:spAutoFit/>
          </a:bodyPr>
          <a:lstStyle/>
          <a:p>
            <a:r>
              <a:rPr lang="fr-FR" dirty="0"/>
              <a:t>Réguler, contrôler et évaluer sa compréhension</a:t>
            </a:r>
          </a:p>
        </p:txBody>
      </p:sp>
    </p:spTree>
    <p:extLst>
      <p:ext uri="{BB962C8B-B14F-4D97-AF65-F5344CB8AC3E}">
        <p14:creationId xmlns:p14="http://schemas.microsoft.com/office/powerpoint/2010/main" val="228692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B9DFAFA-AD65-AFFF-658F-AB75E04893D6}"/>
              </a:ext>
            </a:extLst>
          </p:cNvPr>
          <p:cNvSpPr txBox="1"/>
          <p:nvPr/>
        </p:nvSpPr>
        <p:spPr>
          <a:xfrm>
            <a:off x="1409180" y="181957"/>
            <a:ext cx="7589178" cy="6494085"/>
          </a:xfrm>
          <a:prstGeom prst="rect">
            <a:avLst/>
          </a:prstGeom>
          <a:noFill/>
        </p:spPr>
        <p:txBody>
          <a:bodyPr wrap="square">
            <a:spAutoFit/>
          </a:bodyPr>
          <a:lstStyle/>
          <a:p>
            <a:r>
              <a:rPr lang="fr-FR" sz="1600" b="1" dirty="0">
                <a:solidFill>
                  <a:srgbClr val="FF0000"/>
                </a:solidFill>
              </a:rPr>
              <a:t>Langage oral </a:t>
            </a:r>
          </a:p>
          <a:p>
            <a:r>
              <a:rPr lang="fr-FR" sz="1600" dirty="0"/>
              <a:t>• Écouter pour comprendre un message oral, un propos, un discours, un texte lu </a:t>
            </a:r>
          </a:p>
          <a:p>
            <a:r>
              <a:rPr lang="fr-FR" sz="1600" dirty="0"/>
              <a:t>• Parler en prenant en compte son auditoire </a:t>
            </a:r>
          </a:p>
          <a:p>
            <a:r>
              <a:rPr lang="fr-FR" sz="1600" dirty="0"/>
              <a:t>• Participer à des échanges dans des situations diversifiées </a:t>
            </a:r>
          </a:p>
          <a:p>
            <a:r>
              <a:rPr lang="fr-FR" sz="1600" dirty="0"/>
              <a:t>• Adopter une attitude critique par rapport à son propos</a:t>
            </a:r>
          </a:p>
          <a:p>
            <a:endParaRPr lang="fr-FR" sz="1600" dirty="0"/>
          </a:p>
          <a:p>
            <a:r>
              <a:rPr lang="fr-FR" sz="1600" b="1" dirty="0">
                <a:solidFill>
                  <a:srgbClr val="FF0000"/>
                </a:solidFill>
              </a:rPr>
              <a:t>Lecture et compréhension de l’écrit </a:t>
            </a:r>
          </a:p>
          <a:p>
            <a:r>
              <a:rPr lang="fr-FR" sz="1600" dirty="0"/>
              <a:t>• Lire avec fluidité </a:t>
            </a:r>
          </a:p>
          <a:p>
            <a:r>
              <a:rPr lang="fr-FR" sz="1600" dirty="0"/>
              <a:t>• Comprendre un texte littéraire et se l’approprier </a:t>
            </a:r>
          </a:p>
          <a:p>
            <a:r>
              <a:rPr lang="fr-FR" sz="1600" dirty="0"/>
              <a:t>• Comprendre des textes, des documents et des images et les interpréter </a:t>
            </a:r>
          </a:p>
          <a:p>
            <a:r>
              <a:rPr lang="fr-FR" sz="1600" dirty="0"/>
              <a:t>• Contrôler sa compréhension, être un lecteur autonome </a:t>
            </a:r>
          </a:p>
          <a:p>
            <a:endParaRPr lang="fr-FR" sz="1600" dirty="0"/>
          </a:p>
          <a:p>
            <a:r>
              <a:rPr lang="fr-FR" sz="1600" b="1" dirty="0">
                <a:solidFill>
                  <a:srgbClr val="FF0000"/>
                </a:solidFill>
              </a:rPr>
              <a:t>Écriture</a:t>
            </a:r>
            <a:r>
              <a:rPr lang="fr-FR" sz="1600" dirty="0">
                <a:solidFill>
                  <a:srgbClr val="FF0000"/>
                </a:solidFill>
              </a:rPr>
              <a:t> </a:t>
            </a:r>
          </a:p>
          <a:p>
            <a:r>
              <a:rPr lang="fr-FR" sz="1600" dirty="0"/>
              <a:t>• Écrire à la main de manière fluide et efficace </a:t>
            </a:r>
          </a:p>
          <a:p>
            <a:r>
              <a:rPr lang="fr-FR" sz="1600" dirty="0"/>
              <a:t>• Maîtriser les bases de l’écriture au clavier</a:t>
            </a:r>
          </a:p>
          <a:p>
            <a:r>
              <a:rPr lang="fr-FR" sz="1600" dirty="0"/>
              <a:t>• Recourir à l'écriture pour réfléchir et pour apprendre </a:t>
            </a:r>
          </a:p>
          <a:p>
            <a:r>
              <a:rPr lang="fr-FR" sz="1600" dirty="0"/>
              <a:t>• Produire des écrits variés </a:t>
            </a:r>
          </a:p>
          <a:p>
            <a:r>
              <a:rPr lang="fr-FR" sz="1600" dirty="0"/>
              <a:t>• Réécrire à partir de nouvelles consignes ou faire évoluer son texte </a:t>
            </a:r>
          </a:p>
          <a:p>
            <a:r>
              <a:rPr lang="fr-FR" sz="1600" dirty="0"/>
              <a:t>• Prendre en compte les normes de l'écrit pour formuler, transcrire et réviser </a:t>
            </a:r>
          </a:p>
          <a:p>
            <a:endParaRPr lang="fr-FR" sz="1600" dirty="0"/>
          </a:p>
          <a:p>
            <a:r>
              <a:rPr lang="fr-FR" sz="1600" b="1" dirty="0">
                <a:solidFill>
                  <a:srgbClr val="FF0000"/>
                </a:solidFill>
              </a:rPr>
              <a:t>Étude de la langue (grammaire, orthographe, lexique) </a:t>
            </a:r>
          </a:p>
          <a:p>
            <a:r>
              <a:rPr lang="fr-FR" sz="1600" dirty="0"/>
              <a:t>• Maitriser les relations entre l'oral et l'écrit </a:t>
            </a:r>
          </a:p>
          <a:p>
            <a:r>
              <a:rPr lang="fr-FR" sz="1600" dirty="0"/>
              <a:t>• Identifier les constituants d’une phrase simple / Se repérer dans la phrase complexe</a:t>
            </a:r>
          </a:p>
          <a:p>
            <a:r>
              <a:rPr lang="fr-FR" sz="1600" dirty="0"/>
              <a:t>• Acquérir l’orthographe grammaticale</a:t>
            </a:r>
          </a:p>
          <a:p>
            <a:r>
              <a:rPr lang="fr-FR" sz="1600" dirty="0"/>
              <a:t>• Enrichir le lexique</a:t>
            </a:r>
          </a:p>
          <a:p>
            <a:r>
              <a:rPr lang="fr-FR" sz="1600" dirty="0"/>
              <a:t>• Acquérir l’orthographe lexicale</a:t>
            </a:r>
          </a:p>
        </p:txBody>
      </p:sp>
      <p:pic>
        <p:nvPicPr>
          <p:cNvPr id="9" name="Image 8">
            <a:extLst>
              <a:ext uri="{FF2B5EF4-FFF2-40B4-BE49-F238E27FC236}">
                <a16:creationId xmlns:a16="http://schemas.microsoft.com/office/drawing/2014/main" id="{700A8FB1-2D05-DCF3-6F65-79E852FC613C}"/>
              </a:ext>
            </a:extLst>
          </p:cNvPr>
          <p:cNvPicPr>
            <a:picLocks noChangeAspect="1"/>
          </p:cNvPicPr>
          <p:nvPr/>
        </p:nvPicPr>
        <p:blipFill>
          <a:blip r:embed="rId3"/>
          <a:stretch>
            <a:fillRect/>
          </a:stretch>
        </p:blipFill>
        <p:spPr>
          <a:xfrm>
            <a:off x="8799116" y="1484826"/>
            <a:ext cx="2451226" cy="3524431"/>
          </a:xfrm>
          <a:prstGeom prst="rect">
            <a:avLst/>
          </a:prstGeom>
        </p:spPr>
      </p:pic>
      <p:sp>
        <p:nvSpPr>
          <p:cNvPr id="6" name="ZoneTexte 5">
            <a:extLst>
              <a:ext uri="{FF2B5EF4-FFF2-40B4-BE49-F238E27FC236}">
                <a16:creationId xmlns:a16="http://schemas.microsoft.com/office/drawing/2014/main" id="{BD423AB7-55C6-01CA-960D-8E972E843A31}"/>
              </a:ext>
            </a:extLst>
          </p:cNvPr>
          <p:cNvSpPr txBox="1"/>
          <p:nvPr/>
        </p:nvSpPr>
        <p:spPr>
          <a:xfrm>
            <a:off x="8609744" y="678094"/>
            <a:ext cx="2640598" cy="369332"/>
          </a:xfrm>
          <a:prstGeom prst="rect">
            <a:avLst/>
          </a:prstGeom>
          <a:noFill/>
        </p:spPr>
        <p:txBody>
          <a:bodyPr wrap="square" rtlCol="0">
            <a:spAutoFit/>
          </a:bodyPr>
          <a:lstStyle/>
          <a:p>
            <a:r>
              <a:rPr lang="fr-FR" b="1" dirty="0">
                <a:solidFill>
                  <a:srgbClr val="0070C0"/>
                </a:solidFill>
              </a:rPr>
              <a:t>Attendus de fin de 6ème</a:t>
            </a:r>
          </a:p>
        </p:txBody>
      </p:sp>
      <p:sp>
        <p:nvSpPr>
          <p:cNvPr id="8" name="Flèche : droite 7">
            <a:extLst>
              <a:ext uri="{FF2B5EF4-FFF2-40B4-BE49-F238E27FC236}">
                <a16:creationId xmlns:a16="http://schemas.microsoft.com/office/drawing/2014/main" id="{BC5F091B-70F9-9F66-9F8B-8E3F10B41AD0}"/>
              </a:ext>
            </a:extLst>
          </p:cNvPr>
          <p:cNvSpPr/>
          <p:nvPr/>
        </p:nvSpPr>
        <p:spPr>
          <a:xfrm rot="2423650">
            <a:off x="9182929" y="5074190"/>
            <a:ext cx="561481" cy="3708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50D0B25A-8252-54E1-C50B-D6E73D71ED41}"/>
              </a:ext>
            </a:extLst>
          </p:cNvPr>
          <p:cNvSpPr txBox="1"/>
          <p:nvPr/>
        </p:nvSpPr>
        <p:spPr>
          <a:xfrm>
            <a:off x="9370031" y="5404207"/>
            <a:ext cx="2085654" cy="646331"/>
          </a:xfrm>
          <a:prstGeom prst="rect">
            <a:avLst/>
          </a:prstGeom>
          <a:noFill/>
        </p:spPr>
        <p:txBody>
          <a:bodyPr wrap="square" rtlCol="0">
            <a:spAutoFit/>
          </a:bodyPr>
          <a:lstStyle/>
          <a:p>
            <a:r>
              <a:rPr lang="fr-FR" b="1" dirty="0">
                <a:solidFill>
                  <a:srgbClr val="0070C0"/>
                </a:solidFill>
              </a:rPr>
              <a:t>Domaines en lien avec le LSU</a:t>
            </a:r>
          </a:p>
        </p:txBody>
      </p:sp>
      <p:pic>
        <p:nvPicPr>
          <p:cNvPr id="3" name="Image 2">
            <a:extLst>
              <a:ext uri="{FF2B5EF4-FFF2-40B4-BE49-F238E27FC236}">
                <a16:creationId xmlns:a16="http://schemas.microsoft.com/office/drawing/2014/main" id="{A1CED28D-35B5-9DAA-8F44-46AA3A99097B}"/>
              </a:ext>
            </a:extLst>
          </p:cNvPr>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15757" y="0"/>
            <a:ext cx="1203293" cy="1224388"/>
          </a:xfrm>
          <a:prstGeom prst="rect">
            <a:avLst/>
          </a:prstGeom>
          <a:noFill/>
          <a:ln>
            <a:noFill/>
          </a:ln>
        </p:spPr>
      </p:pic>
      <p:sp>
        <p:nvSpPr>
          <p:cNvPr id="4" name="Rectangle 3">
            <a:extLst>
              <a:ext uri="{FF2B5EF4-FFF2-40B4-BE49-F238E27FC236}">
                <a16:creationId xmlns:a16="http://schemas.microsoft.com/office/drawing/2014/main" id="{1B88A381-51BD-D390-3E00-5F250EDD7EF2}"/>
              </a:ext>
            </a:extLst>
          </p:cNvPr>
          <p:cNvSpPr/>
          <p:nvPr/>
        </p:nvSpPr>
        <p:spPr>
          <a:xfrm>
            <a:off x="1175657" y="1621971"/>
            <a:ext cx="7130143" cy="3387286"/>
          </a:xfrm>
          <a:prstGeom prst="rect">
            <a:avLst/>
          </a:prstGeom>
          <a:solidFill>
            <a:schemeClr val="accent4">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409180" y="1621971"/>
            <a:ext cx="6665675" cy="33144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0383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41D0032-E6BC-724C-8AA3-4C12AE657712}"/>
              </a:ext>
            </a:extLst>
          </p:cNvPr>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112889" y="145018"/>
            <a:ext cx="1240627" cy="1282000"/>
          </a:xfrm>
          <a:prstGeom prst="rect">
            <a:avLst/>
          </a:prstGeom>
          <a:noFill/>
          <a:ln>
            <a:noFill/>
          </a:ln>
        </p:spPr>
      </p:pic>
      <p:sp>
        <p:nvSpPr>
          <p:cNvPr id="6" name="ZoneTexte 5">
            <a:extLst>
              <a:ext uri="{FF2B5EF4-FFF2-40B4-BE49-F238E27FC236}">
                <a16:creationId xmlns:a16="http://schemas.microsoft.com/office/drawing/2014/main" id="{7D67364B-8369-A451-7A18-7F9F158BDF84}"/>
              </a:ext>
            </a:extLst>
          </p:cNvPr>
          <p:cNvSpPr txBox="1"/>
          <p:nvPr>
            <p:custDataLst>
              <p:tags r:id="rId2"/>
            </p:custDataLst>
          </p:nvPr>
        </p:nvSpPr>
        <p:spPr>
          <a:xfrm>
            <a:off x="1026312" y="718931"/>
            <a:ext cx="10039149" cy="707886"/>
          </a:xfrm>
          <a:prstGeom prst="rect">
            <a:avLst/>
          </a:prstGeom>
          <a:solidFill>
            <a:schemeClr val="accent1">
              <a:lumMod val="20000"/>
              <a:lumOff val="80000"/>
            </a:schemeClr>
          </a:solidFill>
        </p:spPr>
        <p:txBody>
          <a:bodyPr wrap="square" rtlCol="0">
            <a:spAutoFit/>
          </a:bodyPr>
          <a:lstStyle/>
          <a:p>
            <a:pPr algn="ctr"/>
            <a:r>
              <a:rPr lang="fr-FR" sz="2000" b="1" dirty="0"/>
              <a:t>Points de vigilance progression : </a:t>
            </a:r>
          </a:p>
          <a:p>
            <a:pPr algn="ctr"/>
            <a:r>
              <a:rPr lang="fr-FR" sz="2000" b="1" dirty="0"/>
              <a:t>Lecture et compréhension de l’écrit + écriture</a:t>
            </a:r>
          </a:p>
        </p:txBody>
      </p:sp>
      <p:sp>
        <p:nvSpPr>
          <p:cNvPr id="7" name="Rectangle 6">
            <a:extLst>
              <a:ext uri="{FF2B5EF4-FFF2-40B4-BE49-F238E27FC236}">
                <a16:creationId xmlns:a16="http://schemas.microsoft.com/office/drawing/2014/main" id="{AF8EE7DD-3179-E46F-4E93-24155E18F101}"/>
              </a:ext>
            </a:extLst>
          </p:cNvPr>
          <p:cNvSpPr/>
          <p:nvPr>
            <p:custDataLst>
              <p:tags r:id="rId3"/>
            </p:custDataLst>
          </p:nvPr>
        </p:nvSpPr>
        <p:spPr>
          <a:xfrm>
            <a:off x="1769873" y="1629067"/>
            <a:ext cx="9873331" cy="707886"/>
          </a:xfrm>
          <a:prstGeom prst="rect">
            <a:avLst/>
          </a:prstGeom>
        </p:spPr>
        <p:txBody>
          <a:bodyPr wrap="square">
            <a:spAutoFit/>
          </a:bodyPr>
          <a:lstStyle/>
          <a:p>
            <a:pPr lvl="0" algn="just"/>
            <a:r>
              <a:rPr lang="fr-FR" sz="2000" dirty="0"/>
              <a:t>Ces deux pôles de compétences peuvent constituer le focus de la constitution et de l’évolution des groupes toute l’année.</a:t>
            </a:r>
          </a:p>
        </p:txBody>
      </p:sp>
      <p:sp>
        <p:nvSpPr>
          <p:cNvPr id="8" name="Flèche : droite 11">
            <a:extLst>
              <a:ext uri="{FF2B5EF4-FFF2-40B4-BE49-F238E27FC236}">
                <a16:creationId xmlns:a16="http://schemas.microsoft.com/office/drawing/2014/main" id="{6DC81C53-8E6A-2786-DD99-B78FC88E24B5}"/>
              </a:ext>
            </a:extLst>
          </p:cNvPr>
          <p:cNvSpPr/>
          <p:nvPr>
            <p:custDataLst>
              <p:tags r:id="rId4"/>
            </p:custDataLst>
          </p:nvPr>
        </p:nvSpPr>
        <p:spPr>
          <a:xfrm>
            <a:off x="809991" y="1765005"/>
            <a:ext cx="636998" cy="277402"/>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026312" y="3316004"/>
            <a:ext cx="9916886" cy="369332"/>
          </a:xfrm>
          <a:prstGeom prst="rect">
            <a:avLst/>
          </a:prstGeom>
          <a:solidFill>
            <a:schemeClr val="accent1">
              <a:lumMod val="20000"/>
              <a:lumOff val="80000"/>
            </a:schemeClr>
          </a:solidFill>
        </p:spPr>
        <p:txBody>
          <a:bodyPr wrap="square" rtlCol="0">
            <a:spAutoFit/>
          </a:bodyPr>
          <a:lstStyle/>
          <a:p>
            <a:r>
              <a:rPr lang="fr-FR" b="1" dirty="0"/>
              <a:t>Ajustements pédagogiques</a:t>
            </a:r>
          </a:p>
        </p:txBody>
      </p:sp>
      <p:sp>
        <p:nvSpPr>
          <p:cNvPr id="10" name="ZoneTexte 9"/>
          <p:cNvSpPr txBox="1"/>
          <p:nvPr/>
        </p:nvSpPr>
        <p:spPr>
          <a:xfrm>
            <a:off x="1026312" y="4226140"/>
            <a:ext cx="9916886" cy="923330"/>
          </a:xfrm>
          <a:prstGeom prst="rect">
            <a:avLst/>
          </a:prstGeom>
          <a:solidFill>
            <a:schemeClr val="accent4">
              <a:lumMod val="20000"/>
              <a:lumOff val="80000"/>
            </a:schemeClr>
          </a:solidFill>
          <a:ln>
            <a:solidFill>
              <a:schemeClr val="accent1">
                <a:shade val="15000"/>
              </a:schemeClr>
            </a:solidFill>
          </a:ln>
        </p:spPr>
        <p:txBody>
          <a:bodyPr wrap="square">
            <a:spAutoFit/>
          </a:bodyPr>
          <a:lstStyle/>
          <a:p>
            <a:pPr algn="just"/>
            <a:r>
              <a:rPr lang="fr-FR" b="0" i="0" dirty="0">
                <a:solidFill>
                  <a:srgbClr val="000000"/>
                </a:solidFill>
                <a:effectLst/>
                <a:latin typeface="Roboto" panose="02000000000000000000" pitchFamily="2" charset="0"/>
              </a:rPr>
              <a:t>« Afin de garantir leur acquisition progressive par les élèves, </a:t>
            </a:r>
            <a:r>
              <a:rPr lang="fr-FR" b="1" i="0" dirty="0">
                <a:solidFill>
                  <a:srgbClr val="0070C0"/>
                </a:solidFill>
                <a:effectLst/>
                <a:latin typeface="Roboto" panose="02000000000000000000" pitchFamily="2" charset="0"/>
              </a:rPr>
              <a:t>les démarches didactiques et pédagogiques sont adaptées aux besoins </a:t>
            </a:r>
            <a:r>
              <a:rPr lang="fr-FR" b="0" i="0" dirty="0">
                <a:solidFill>
                  <a:srgbClr val="000000"/>
                </a:solidFill>
                <a:effectLst/>
                <a:latin typeface="Roboto" panose="02000000000000000000" pitchFamily="2" charset="0"/>
              </a:rPr>
              <a:t>de ceux-ci. Les séances en groupes </a:t>
            </a:r>
            <a:r>
              <a:rPr lang="fr-FR" b="1" i="0" dirty="0">
                <a:solidFill>
                  <a:srgbClr val="00B0F0"/>
                </a:solidFill>
                <a:effectLst/>
                <a:latin typeface="Roboto" panose="02000000000000000000" pitchFamily="2" charset="0"/>
              </a:rPr>
              <a:t>ciblent certaines compétences spécifiques qui répondent aux besoins particuliers </a:t>
            </a:r>
            <a:r>
              <a:rPr lang="fr-FR" b="0" i="0" dirty="0">
                <a:solidFill>
                  <a:srgbClr val="000000"/>
                </a:solidFill>
                <a:effectLst/>
                <a:latin typeface="Roboto" panose="02000000000000000000" pitchFamily="2" charset="0"/>
              </a:rPr>
              <a:t>des élèves. »</a:t>
            </a:r>
            <a:endParaRPr lang="fr-FR" dirty="0"/>
          </a:p>
        </p:txBody>
      </p:sp>
      <p:pic>
        <p:nvPicPr>
          <p:cNvPr id="13" name="Image 12"/>
          <p:cNvPicPr>
            <a:picLocks noChangeAspect="1"/>
          </p:cNvPicPr>
          <p:nvPr/>
        </p:nvPicPr>
        <p:blipFill>
          <a:blip r:embed="rId7"/>
          <a:stretch>
            <a:fillRect/>
          </a:stretch>
        </p:blipFill>
        <p:spPr>
          <a:xfrm>
            <a:off x="1026312" y="5394643"/>
            <a:ext cx="1742717" cy="1252342"/>
          </a:xfrm>
          <a:prstGeom prst="rect">
            <a:avLst/>
          </a:prstGeom>
        </p:spPr>
      </p:pic>
      <p:sp>
        <p:nvSpPr>
          <p:cNvPr id="2" name="ZoneTexte 1"/>
          <p:cNvSpPr txBox="1"/>
          <p:nvPr/>
        </p:nvSpPr>
        <p:spPr>
          <a:xfrm>
            <a:off x="3277772" y="5795889"/>
            <a:ext cx="7787689" cy="523220"/>
          </a:xfrm>
          <a:prstGeom prst="rect">
            <a:avLst/>
          </a:prstGeom>
          <a:noFill/>
        </p:spPr>
        <p:txBody>
          <a:bodyPr wrap="square" rtlCol="0">
            <a:spAutoFit/>
          </a:bodyPr>
          <a:lstStyle/>
          <a:p>
            <a:r>
              <a:rPr lang="fr-FR" sz="2800" dirty="0">
                <a:solidFill>
                  <a:srgbClr val="00B050"/>
                </a:solidFill>
              </a:rPr>
              <a:t>Quelles remarques partager ?</a:t>
            </a:r>
          </a:p>
        </p:txBody>
      </p:sp>
    </p:spTree>
    <p:extLst>
      <p:ext uri="{BB962C8B-B14F-4D97-AF65-F5344CB8AC3E}">
        <p14:creationId xmlns:p14="http://schemas.microsoft.com/office/powerpoint/2010/main" val="2144627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12889" y="145018"/>
            <a:ext cx="1240627" cy="1282000"/>
          </a:xfrm>
          <a:prstGeom prst="rect">
            <a:avLst/>
          </a:prstGeom>
          <a:noFill/>
          <a:ln>
            <a:noFill/>
          </a:ln>
        </p:spPr>
      </p:pic>
      <p:pic>
        <p:nvPicPr>
          <p:cNvPr id="3" name="Image 2"/>
          <p:cNvPicPr>
            <a:picLocks noChangeAspect="1"/>
          </p:cNvPicPr>
          <p:nvPr/>
        </p:nvPicPr>
        <p:blipFill>
          <a:blip r:embed="rId4"/>
          <a:stretch>
            <a:fillRect/>
          </a:stretch>
        </p:blipFill>
        <p:spPr>
          <a:xfrm>
            <a:off x="112889" y="1467924"/>
            <a:ext cx="2896004" cy="4096322"/>
          </a:xfrm>
          <a:prstGeom prst="rect">
            <a:avLst/>
          </a:prstGeom>
        </p:spPr>
      </p:pic>
      <p:pic>
        <p:nvPicPr>
          <p:cNvPr id="4" name="Image 3"/>
          <p:cNvPicPr>
            <a:picLocks noChangeAspect="1"/>
          </p:cNvPicPr>
          <p:nvPr/>
        </p:nvPicPr>
        <p:blipFill>
          <a:blip r:embed="rId5"/>
          <a:stretch>
            <a:fillRect/>
          </a:stretch>
        </p:blipFill>
        <p:spPr>
          <a:xfrm>
            <a:off x="3161314" y="1192371"/>
            <a:ext cx="8878925" cy="1297448"/>
          </a:xfrm>
          <a:prstGeom prst="rect">
            <a:avLst/>
          </a:prstGeom>
        </p:spPr>
      </p:pic>
      <p:pic>
        <p:nvPicPr>
          <p:cNvPr id="6" name="Image 5"/>
          <p:cNvPicPr>
            <a:picLocks noChangeAspect="1"/>
          </p:cNvPicPr>
          <p:nvPr/>
        </p:nvPicPr>
        <p:blipFill>
          <a:blip r:embed="rId6"/>
          <a:stretch>
            <a:fillRect/>
          </a:stretch>
        </p:blipFill>
        <p:spPr>
          <a:xfrm>
            <a:off x="3161314" y="3179297"/>
            <a:ext cx="8389167" cy="2694437"/>
          </a:xfrm>
          <a:prstGeom prst="rect">
            <a:avLst/>
          </a:prstGeom>
        </p:spPr>
      </p:pic>
      <p:sp>
        <p:nvSpPr>
          <p:cNvPr id="7" name="Rectangle 6"/>
          <p:cNvSpPr/>
          <p:nvPr/>
        </p:nvSpPr>
        <p:spPr>
          <a:xfrm>
            <a:off x="3161314" y="1192371"/>
            <a:ext cx="1520904" cy="2425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360986" y="3473881"/>
            <a:ext cx="2053882" cy="1977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365760" y="6344529"/>
            <a:ext cx="8046720" cy="369332"/>
          </a:xfrm>
          <a:prstGeom prst="rect">
            <a:avLst/>
          </a:prstGeom>
          <a:noFill/>
        </p:spPr>
        <p:txBody>
          <a:bodyPr wrap="square" rtlCol="0">
            <a:spAutoFit/>
          </a:bodyPr>
          <a:lstStyle/>
          <a:p>
            <a:r>
              <a:rPr lang="fr-FR" dirty="0"/>
              <a:t>La différenciation et l’évaluation feront l’objet de prochains rendez-vous.</a:t>
            </a:r>
          </a:p>
        </p:txBody>
      </p:sp>
    </p:spTree>
    <p:extLst>
      <p:ext uri="{BB962C8B-B14F-4D97-AF65-F5344CB8AC3E}">
        <p14:creationId xmlns:p14="http://schemas.microsoft.com/office/powerpoint/2010/main" val="1474294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12889" y="145018"/>
            <a:ext cx="1203293" cy="1224388"/>
          </a:xfrm>
          <a:prstGeom prst="rect">
            <a:avLst/>
          </a:prstGeom>
          <a:noFill/>
          <a:ln>
            <a:noFill/>
          </a:ln>
        </p:spPr>
      </p:pic>
      <p:sp>
        <p:nvSpPr>
          <p:cNvPr id="3" name="ZoneTexte 2"/>
          <p:cNvSpPr txBox="1"/>
          <p:nvPr/>
        </p:nvSpPr>
        <p:spPr>
          <a:xfrm>
            <a:off x="1547446" y="145018"/>
            <a:ext cx="8918917" cy="369332"/>
          </a:xfrm>
          <a:prstGeom prst="rect">
            <a:avLst/>
          </a:prstGeom>
          <a:noFill/>
        </p:spPr>
        <p:txBody>
          <a:bodyPr wrap="square" rtlCol="0">
            <a:spAutoFit/>
          </a:bodyPr>
          <a:lstStyle/>
          <a:p>
            <a:r>
              <a:rPr lang="fr-FR" dirty="0"/>
              <a:t>Réflexion commune autour de la proposition d’une enseignante de l’académie de Nancy-Metz</a:t>
            </a:r>
          </a:p>
        </p:txBody>
      </p:sp>
      <p:pic>
        <p:nvPicPr>
          <p:cNvPr id="4" name="Image 3"/>
          <p:cNvPicPr>
            <a:picLocks noChangeAspect="1"/>
          </p:cNvPicPr>
          <p:nvPr/>
        </p:nvPicPr>
        <p:blipFill>
          <a:blip r:embed="rId4"/>
          <a:stretch>
            <a:fillRect/>
          </a:stretch>
        </p:blipFill>
        <p:spPr>
          <a:xfrm>
            <a:off x="352040" y="1924618"/>
            <a:ext cx="5292201" cy="2676307"/>
          </a:xfrm>
          <a:prstGeom prst="rect">
            <a:avLst/>
          </a:prstGeom>
        </p:spPr>
      </p:pic>
      <p:pic>
        <p:nvPicPr>
          <p:cNvPr id="5" name="Image 4"/>
          <p:cNvPicPr>
            <a:picLocks noChangeAspect="1"/>
          </p:cNvPicPr>
          <p:nvPr/>
        </p:nvPicPr>
        <p:blipFill>
          <a:blip r:embed="rId5"/>
          <a:stretch>
            <a:fillRect/>
          </a:stretch>
        </p:blipFill>
        <p:spPr>
          <a:xfrm>
            <a:off x="7162660" y="1141677"/>
            <a:ext cx="3402177" cy="1565882"/>
          </a:xfrm>
          <a:prstGeom prst="rect">
            <a:avLst/>
          </a:prstGeom>
        </p:spPr>
      </p:pic>
      <p:pic>
        <p:nvPicPr>
          <p:cNvPr id="6" name="Image 5"/>
          <p:cNvPicPr>
            <a:picLocks noChangeAspect="1"/>
          </p:cNvPicPr>
          <p:nvPr/>
        </p:nvPicPr>
        <p:blipFill>
          <a:blip r:embed="rId6"/>
          <a:stretch>
            <a:fillRect/>
          </a:stretch>
        </p:blipFill>
        <p:spPr>
          <a:xfrm>
            <a:off x="6784585" y="3826411"/>
            <a:ext cx="4506100" cy="1957903"/>
          </a:xfrm>
          <a:prstGeom prst="rect">
            <a:avLst/>
          </a:prstGeom>
        </p:spPr>
      </p:pic>
      <p:sp>
        <p:nvSpPr>
          <p:cNvPr id="7" name="ZoneTexte 6"/>
          <p:cNvSpPr txBox="1"/>
          <p:nvPr/>
        </p:nvSpPr>
        <p:spPr>
          <a:xfrm>
            <a:off x="562708" y="6239850"/>
            <a:ext cx="4106612" cy="369332"/>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fr-FR" dirty="0"/>
              <a:t>Document Académie de Nancy-Metz</a:t>
            </a:r>
          </a:p>
        </p:txBody>
      </p:sp>
    </p:spTree>
    <p:extLst>
      <p:ext uri="{BB962C8B-B14F-4D97-AF65-F5344CB8AC3E}">
        <p14:creationId xmlns:p14="http://schemas.microsoft.com/office/powerpoint/2010/main" val="2840454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12889" y="145018"/>
            <a:ext cx="1203293" cy="1224388"/>
          </a:xfrm>
          <a:prstGeom prst="rect">
            <a:avLst/>
          </a:prstGeom>
          <a:noFill/>
          <a:ln>
            <a:noFill/>
          </a:ln>
        </p:spPr>
      </p:pic>
      <p:pic>
        <p:nvPicPr>
          <p:cNvPr id="3" name="Image 2"/>
          <p:cNvPicPr>
            <a:picLocks noChangeAspect="1"/>
          </p:cNvPicPr>
          <p:nvPr/>
        </p:nvPicPr>
        <p:blipFill>
          <a:blip r:embed="rId4"/>
          <a:stretch>
            <a:fillRect/>
          </a:stretch>
        </p:blipFill>
        <p:spPr>
          <a:xfrm>
            <a:off x="1161934" y="216720"/>
            <a:ext cx="4282264" cy="1374920"/>
          </a:xfrm>
          <a:prstGeom prst="rect">
            <a:avLst/>
          </a:prstGeom>
        </p:spPr>
      </p:pic>
      <p:pic>
        <p:nvPicPr>
          <p:cNvPr id="4" name="Image 3"/>
          <p:cNvPicPr>
            <a:picLocks noChangeAspect="1"/>
          </p:cNvPicPr>
          <p:nvPr/>
        </p:nvPicPr>
        <p:blipFill>
          <a:blip r:embed="rId5"/>
          <a:stretch>
            <a:fillRect/>
          </a:stretch>
        </p:blipFill>
        <p:spPr>
          <a:xfrm>
            <a:off x="1045356" y="1591640"/>
            <a:ext cx="9899308" cy="5301722"/>
          </a:xfrm>
          <a:prstGeom prst="rect">
            <a:avLst/>
          </a:prstGeom>
        </p:spPr>
      </p:pic>
      <p:sp>
        <p:nvSpPr>
          <p:cNvPr id="5" name="ZoneTexte 4"/>
          <p:cNvSpPr txBox="1"/>
          <p:nvPr/>
        </p:nvSpPr>
        <p:spPr>
          <a:xfrm>
            <a:off x="8085388" y="6296121"/>
            <a:ext cx="4106612" cy="369332"/>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fr-FR" dirty="0"/>
              <a:t>Document Académie de Nancy-Metz</a:t>
            </a:r>
          </a:p>
        </p:txBody>
      </p:sp>
    </p:spTree>
    <p:extLst>
      <p:ext uri="{BB962C8B-B14F-4D97-AF65-F5344CB8AC3E}">
        <p14:creationId xmlns:p14="http://schemas.microsoft.com/office/powerpoint/2010/main" val="1744512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12889" y="145018"/>
            <a:ext cx="1203293" cy="1224388"/>
          </a:xfrm>
          <a:prstGeom prst="rect">
            <a:avLst/>
          </a:prstGeom>
          <a:noFill/>
          <a:ln>
            <a:noFill/>
          </a:ln>
        </p:spPr>
      </p:pic>
      <p:pic>
        <p:nvPicPr>
          <p:cNvPr id="3" name="Image 2"/>
          <p:cNvPicPr>
            <a:picLocks noChangeAspect="1"/>
          </p:cNvPicPr>
          <p:nvPr/>
        </p:nvPicPr>
        <p:blipFill>
          <a:blip r:embed="rId4"/>
          <a:stretch>
            <a:fillRect/>
          </a:stretch>
        </p:blipFill>
        <p:spPr>
          <a:xfrm>
            <a:off x="1688034" y="1369406"/>
            <a:ext cx="9172450" cy="4313419"/>
          </a:xfrm>
          <a:prstGeom prst="rect">
            <a:avLst/>
          </a:prstGeom>
        </p:spPr>
      </p:pic>
      <p:sp>
        <p:nvSpPr>
          <p:cNvPr id="4" name="ZoneTexte 3"/>
          <p:cNvSpPr txBox="1"/>
          <p:nvPr/>
        </p:nvSpPr>
        <p:spPr>
          <a:xfrm>
            <a:off x="7554351" y="387690"/>
            <a:ext cx="4106612" cy="369332"/>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fr-FR" dirty="0"/>
              <a:t>Document Académie de Nancy-Metz</a:t>
            </a:r>
          </a:p>
        </p:txBody>
      </p:sp>
    </p:spTree>
    <p:extLst>
      <p:ext uri="{BB962C8B-B14F-4D97-AF65-F5344CB8AC3E}">
        <p14:creationId xmlns:p14="http://schemas.microsoft.com/office/powerpoint/2010/main" val="2720061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12889" y="145018"/>
            <a:ext cx="1203293" cy="1224388"/>
          </a:xfrm>
          <a:prstGeom prst="rect">
            <a:avLst/>
          </a:prstGeom>
          <a:noFill/>
          <a:ln>
            <a:noFill/>
          </a:ln>
        </p:spPr>
      </p:pic>
      <p:pic>
        <p:nvPicPr>
          <p:cNvPr id="4" name="Image 3"/>
          <p:cNvPicPr>
            <a:picLocks noChangeAspect="1"/>
          </p:cNvPicPr>
          <p:nvPr/>
        </p:nvPicPr>
        <p:blipFill>
          <a:blip r:embed="rId4"/>
          <a:stretch>
            <a:fillRect/>
          </a:stretch>
        </p:blipFill>
        <p:spPr>
          <a:xfrm>
            <a:off x="1590046" y="833075"/>
            <a:ext cx="9011908" cy="5191850"/>
          </a:xfrm>
          <a:prstGeom prst="rect">
            <a:avLst/>
          </a:prstGeom>
        </p:spPr>
      </p:pic>
      <p:sp>
        <p:nvSpPr>
          <p:cNvPr id="5" name="ZoneTexte 4"/>
          <p:cNvSpPr txBox="1"/>
          <p:nvPr/>
        </p:nvSpPr>
        <p:spPr>
          <a:xfrm>
            <a:off x="562708" y="6239850"/>
            <a:ext cx="4106612" cy="369332"/>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fr-FR" dirty="0"/>
              <a:t>Document Académie de Nancy-Metz</a:t>
            </a:r>
          </a:p>
        </p:txBody>
      </p:sp>
    </p:spTree>
    <p:extLst>
      <p:ext uri="{BB962C8B-B14F-4D97-AF65-F5344CB8AC3E}">
        <p14:creationId xmlns:p14="http://schemas.microsoft.com/office/powerpoint/2010/main" val="2151948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5889" y="951300"/>
            <a:ext cx="2192140" cy="523220"/>
          </a:xfrm>
          <a:prstGeom prst="rect">
            <a:avLst/>
          </a:prstGeom>
        </p:spPr>
        <p:txBody>
          <a:bodyPr wrap="none">
            <a:spAutoFit/>
          </a:bodyPr>
          <a:lstStyle/>
          <a:p>
            <a:pPr algn="ctr"/>
            <a:r>
              <a:rPr lang="fr-FR" sz="2800" dirty="0"/>
              <a:t>- Introduction</a:t>
            </a:r>
          </a:p>
        </p:txBody>
      </p:sp>
      <p:pic>
        <p:nvPicPr>
          <p:cNvPr id="3" name="Image 2"/>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12889" y="145018"/>
            <a:ext cx="1203293" cy="1224388"/>
          </a:xfrm>
          <a:prstGeom prst="rect">
            <a:avLst/>
          </a:prstGeom>
          <a:noFill/>
          <a:ln>
            <a:noFill/>
          </a:ln>
        </p:spPr>
      </p:pic>
      <p:sp>
        <p:nvSpPr>
          <p:cNvPr id="4" name="ZoneTexte 3"/>
          <p:cNvSpPr txBox="1"/>
          <p:nvPr/>
        </p:nvSpPr>
        <p:spPr>
          <a:xfrm>
            <a:off x="1665889" y="1892725"/>
            <a:ext cx="7554351" cy="523220"/>
          </a:xfrm>
          <a:prstGeom prst="rect">
            <a:avLst/>
          </a:prstGeom>
          <a:noFill/>
        </p:spPr>
        <p:txBody>
          <a:bodyPr wrap="square" rtlCol="0">
            <a:spAutoFit/>
          </a:bodyPr>
          <a:lstStyle/>
          <a:p>
            <a:r>
              <a:rPr lang="fr-FR" sz="2800" dirty="0"/>
              <a:t>- Sondages</a:t>
            </a:r>
          </a:p>
        </p:txBody>
      </p:sp>
      <p:pic>
        <p:nvPicPr>
          <p:cNvPr id="5" name="Image 4"/>
          <p:cNvPicPr>
            <a:picLocks noChangeAspect="1"/>
          </p:cNvPicPr>
          <p:nvPr/>
        </p:nvPicPr>
        <p:blipFill>
          <a:blip r:embed="rId4"/>
          <a:stretch>
            <a:fillRect/>
          </a:stretch>
        </p:blipFill>
        <p:spPr>
          <a:xfrm>
            <a:off x="986416" y="3215088"/>
            <a:ext cx="2200582" cy="1581371"/>
          </a:xfrm>
          <a:prstGeom prst="rect">
            <a:avLst/>
          </a:prstGeom>
        </p:spPr>
      </p:pic>
      <p:sp>
        <p:nvSpPr>
          <p:cNvPr id="6" name="ZoneTexte 5"/>
          <p:cNvSpPr txBox="1"/>
          <p:nvPr/>
        </p:nvSpPr>
        <p:spPr>
          <a:xfrm>
            <a:off x="4403188" y="2729132"/>
            <a:ext cx="7174523" cy="646331"/>
          </a:xfrm>
          <a:prstGeom prst="rect">
            <a:avLst/>
          </a:prstGeom>
          <a:noFill/>
        </p:spPr>
        <p:txBody>
          <a:bodyPr wrap="square" rtlCol="0">
            <a:spAutoFit/>
          </a:bodyPr>
          <a:lstStyle/>
          <a:p>
            <a:r>
              <a:rPr lang="fr-FR" dirty="0"/>
              <a:t>1. Dans votre établissement, les groupes ont-ils été établis selon le </a:t>
            </a:r>
            <a:r>
              <a:rPr lang="fr-FR" b="1" dirty="0"/>
              <a:t>niveau</a:t>
            </a:r>
            <a:r>
              <a:rPr lang="fr-FR" dirty="0"/>
              <a:t> des élèves ou selon leurs </a:t>
            </a:r>
            <a:r>
              <a:rPr lang="fr-FR" b="1" dirty="0"/>
              <a:t>besoins</a:t>
            </a:r>
            <a:r>
              <a:rPr lang="fr-FR" dirty="0"/>
              <a:t> ?</a:t>
            </a:r>
          </a:p>
        </p:txBody>
      </p:sp>
      <p:sp>
        <p:nvSpPr>
          <p:cNvPr id="7" name="ZoneTexte 6"/>
          <p:cNvSpPr txBox="1"/>
          <p:nvPr/>
        </p:nvSpPr>
        <p:spPr>
          <a:xfrm>
            <a:off x="4403187" y="4260166"/>
            <a:ext cx="7174523" cy="646331"/>
          </a:xfrm>
          <a:prstGeom prst="rect">
            <a:avLst/>
          </a:prstGeom>
          <a:noFill/>
        </p:spPr>
        <p:txBody>
          <a:bodyPr wrap="square" rtlCol="0">
            <a:spAutoFit/>
          </a:bodyPr>
          <a:lstStyle/>
          <a:p>
            <a:r>
              <a:rPr lang="fr-FR" dirty="0"/>
              <a:t>2. Identifiez 1 </a:t>
            </a:r>
            <a:r>
              <a:rPr lang="fr-FR" b="1" dirty="0"/>
              <a:t>principe pédagogique essentiel </a:t>
            </a:r>
            <a:r>
              <a:rPr lang="fr-FR" dirty="0"/>
              <a:t>à la bonne réussite de l’élaboration d’une progression concertée.</a:t>
            </a:r>
          </a:p>
        </p:txBody>
      </p:sp>
    </p:spTree>
    <p:extLst>
      <p:ext uri="{BB962C8B-B14F-4D97-AF65-F5344CB8AC3E}">
        <p14:creationId xmlns:p14="http://schemas.microsoft.com/office/powerpoint/2010/main" val="249050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12889" y="145018"/>
            <a:ext cx="1203293" cy="1224388"/>
          </a:xfrm>
          <a:prstGeom prst="rect">
            <a:avLst/>
          </a:prstGeom>
          <a:noFill/>
          <a:ln>
            <a:noFill/>
          </a:ln>
        </p:spPr>
      </p:pic>
      <p:pic>
        <p:nvPicPr>
          <p:cNvPr id="4" name="Image 3"/>
          <p:cNvPicPr>
            <a:picLocks noChangeAspect="1"/>
          </p:cNvPicPr>
          <p:nvPr/>
        </p:nvPicPr>
        <p:blipFill>
          <a:blip r:embed="rId4"/>
          <a:stretch>
            <a:fillRect/>
          </a:stretch>
        </p:blipFill>
        <p:spPr>
          <a:xfrm>
            <a:off x="1494783" y="833075"/>
            <a:ext cx="9202434" cy="5191850"/>
          </a:xfrm>
          <a:prstGeom prst="rect">
            <a:avLst/>
          </a:prstGeom>
        </p:spPr>
      </p:pic>
      <p:sp>
        <p:nvSpPr>
          <p:cNvPr id="5" name="ZoneTexte 4"/>
          <p:cNvSpPr txBox="1"/>
          <p:nvPr/>
        </p:nvSpPr>
        <p:spPr>
          <a:xfrm>
            <a:off x="562708" y="6239850"/>
            <a:ext cx="4106612" cy="369332"/>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fr-FR" dirty="0"/>
              <a:t>Document Académie de Nancy-Metz</a:t>
            </a:r>
          </a:p>
        </p:txBody>
      </p:sp>
    </p:spTree>
    <p:extLst>
      <p:ext uri="{BB962C8B-B14F-4D97-AF65-F5344CB8AC3E}">
        <p14:creationId xmlns:p14="http://schemas.microsoft.com/office/powerpoint/2010/main" val="1643101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12889" y="145018"/>
            <a:ext cx="1203293" cy="1224388"/>
          </a:xfrm>
          <a:prstGeom prst="rect">
            <a:avLst/>
          </a:prstGeom>
          <a:noFill/>
          <a:ln>
            <a:noFill/>
          </a:ln>
        </p:spPr>
      </p:pic>
      <p:pic>
        <p:nvPicPr>
          <p:cNvPr id="10" name="Image 9"/>
          <p:cNvPicPr>
            <a:picLocks noChangeAspect="1"/>
          </p:cNvPicPr>
          <p:nvPr/>
        </p:nvPicPr>
        <p:blipFill>
          <a:blip r:embed="rId4"/>
          <a:stretch>
            <a:fillRect/>
          </a:stretch>
        </p:blipFill>
        <p:spPr>
          <a:xfrm>
            <a:off x="2875250" y="0"/>
            <a:ext cx="9316750" cy="5239481"/>
          </a:xfrm>
          <a:prstGeom prst="rect">
            <a:avLst/>
          </a:prstGeom>
        </p:spPr>
      </p:pic>
      <p:pic>
        <p:nvPicPr>
          <p:cNvPr id="11" name="Image 10"/>
          <p:cNvPicPr>
            <a:picLocks noChangeAspect="1"/>
          </p:cNvPicPr>
          <p:nvPr/>
        </p:nvPicPr>
        <p:blipFill>
          <a:blip r:embed="rId5"/>
          <a:stretch>
            <a:fillRect/>
          </a:stretch>
        </p:blipFill>
        <p:spPr>
          <a:xfrm>
            <a:off x="2903829" y="5124208"/>
            <a:ext cx="9288171" cy="1733792"/>
          </a:xfrm>
          <a:prstGeom prst="rect">
            <a:avLst/>
          </a:prstGeom>
        </p:spPr>
      </p:pic>
      <p:sp>
        <p:nvSpPr>
          <p:cNvPr id="12" name="ZoneTexte 11"/>
          <p:cNvSpPr txBox="1"/>
          <p:nvPr/>
        </p:nvSpPr>
        <p:spPr>
          <a:xfrm>
            <a:off x="447034" y="3890020"/>
            <a:ext cx="2183624" cy="1384995"/>
          </a:xfrm>
          <a:prstGeom prst="rect">
            <a:avLst/>
          </a:prstGeom>
          <a:noFill/>
        </p:spPr>
        <p:txBody>
          <a:bodyPr wrap="square" rtlCol="0">
            <a:spAutoFit/>
          </a:bodyPr>
          <a:lstStyle/>
          <a:p>
            <a:r>
              <a:rPr lang="fr-FR" sz="2800" dirty="0">
                <a:solidFill>
                  <a:srgbClr val="00B050"/>
                </a:solidFill>
              </a:rPr>
              <a:t>Quelles remarques partager ?</a:t>
            </a:r>
          </a:p>
        </p:txBody>
      </p:sp>
      <p:pic>
        <p:nvPicPr>
          <p:cNvPr id="13" name="Image 12"/>
          <p:cNvPicPr>
            <a:picLocks noChangeAspect="1"/>
          </p:cNvPicPr>
          <p:nvPr/>
        </p:nvPicPr>
        <p:blipFill>
          <a:blip r:embed="rId6"/>
          <a:stretch>
            <a:fillRect/>
          </a:stretch>
        </p:blipFill>
        <p:spPr>
          <a:xfrm>
            <a:off x="404041" y="2241200"/>
            <a:ext cx="1573904" cy="1131031"/>
          </a:xfrm>
          <a:prstGeom prst="rect">
            <a:avLst/>
          </a:prstGeom>
        </p:spPr>
      </p:pic>
      <p:sp>
        <p:nvSpPr>
          <p:cNvPr id="14" name="ZoneTexte 13"/>
          <p:cNvSpPr txBox="1"/>
          <p:nvPr/>
        </p:nvSpPr>
        <p:spPr>
          <a:xfrm>
            <a:off x="64739" y="6124282"/>
            <a:ext cx="2411175" cy="646331"/>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fr-FR" dirty="0"/>
              <a:t>Document Académie de Nancy-Metz</a:t>
            </a:r>
          </a:p>
        </p:txBody>
      </p:sp>
    </p:spTree>
    <p:extLst>
      <p:ext uri="{BB962C8B-B14F-4D97-AF65-F5344CB8AC3E}">
        <p14:creationId xmlns:p14="http://schemas.microsoft.com/office/powerpoint/2010/main" val="2233332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12889" y="145018"/>
            <a:ext cx="1203293" cy="1224388"/>
          </a:xfrm>
          <a:prstGeom prst="rect">
            <a:avLst/>
          </a:prstGeom>
          <a:noFill/>
          <a:ln>
            <a:noFill/>
          </a:ln>
        </p:spPr>
      </p:pic>
      <p:pic>
        <p:nvPicPr>
          <p:cNvPr id="4" name="Image 3"/>
          <p:cNvPicPr>
            <a:picLocks noChangeAspect="1"/>
          </p:cNvPicPr>
          <p:nvPr/>
        </p:nvPicPr>
        <p:blipFill>
          <a:blip r:embed="rId4"/>
          <a:stretch>
            <a:fillRect/>
          </a:stretch>
        </p:blipFill>
        <p:spPr>
          <a:xfrm>
            <a:off x="1316182" y="145018"/>
            <a:ext cx="7087229" cy="6891003"/>
          </a:xfrm>
          <a:prstGeom prst="rect">
            <a:avLst/>
          </a:prstGeom>
        </p:spPr>
      </p:pic>
      <p:sp>
        <p:nvSpPr>
          <p:cNvPr id="5" name="ZoneTexte 4"/>
          <p:cNvSpPr txBox="1"/>
          <p:nvPr/>
        </p:nvSpPr>
        <p:spPr>
          <a:xfrm rot="16200000">
            <a:off x="-436104" y="3559760"/>
            <a:ext cx="2086859" cy="369332"/>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fr-FR" dirty="0"/>
              <a:t>Document Eduscol</a:t>
            </a:r>
          </a:p>
        </p:txBody>
      </p:sp>
      <p:sp>
        <p:nvSpPr>
          <p:cNvPr id="6" name="ZoneTexte 5"/>
          <p:cNvSpPr txBox="1"/>
          <p:nvPr/>
        </p:nvSpPr>
        <p:spPr>
          <a:xfrm>
            <a:off x="8927601" y="5701007"/>
            <a:ext cx="3404110" cy="954107"/>
          </a:xfrm>
          <a:prstGeom prst="rect">
            <a:avLst/>
          </a:prstGeom>
          <a:noFill/>
        </p:spPr>
        <p:txBody>
          <a:bodyPr wrap="square" rtlCol="0">
            <a:spAutoFit/>
          </a:bodyPr>
          <a:lstStyle/>
          <a:p>
            <a:r>
              <a:rPr lang="fr-FR" sz="2800" dirty="0">
                <a:solidFill>
                  <a:srgbClr val="00B050"/>
                </a:solidFill>
              </a:rPr>
              <a:t>Quelles remarques partager ?</a:t>
            </a:r>
          </a:p>
        </p:txBody>
      </p:sp>
      <p:pic>
        <p:nvPicPr>
          <p:cNvPr id="7" name="Image 6"/>
          <p:cNvPicPr>
            <a:picLocks noChangeAspect="1"/>
          </p:cNvPicPr>
          <p:nvPr/>
        </p:nvPicPr>
        <p:blipFill>
          <a:blip r:embed="rId5"/>
          <a:stretch>
            <a:fillRect/>
          </a:stretch>
        </p:blipFill>
        <p:spPr>
          <a:xfrm>
            <a:off x="9606704" y="4222340"/>
            <a:ext cx="1573904" cy="1131031"/>
          </a:xfrm>
          <a:prstGeom prst="rect">
            <a:avLst/>
          </a:prstGeom>
        </p:spPr>
      </p:pic>
      <p:sp>
        <p:nvSpPr>
          <p:cNvPr id="3" name="ZoneTexte 2"/>
          <p:cNvSpPr txBox="1"/>
          <p:nvPr/>
        </p:nvSpPr>
        <p:spPr>
          <a:xfrm>
            <a:off x="8721969" y="379828"/>
            <a:ext cx="2996419" cy="646331"/>
          </a:xfrm>
          <a:prstGeom prst="rect">
            <a:avLst/>
          </a:prstGeom>
          <a:noFill/>
        </p:spPr>
        <p:txBody>
          <a:bodyPr wrap="square" rtlCol="0">
            <a:spAutoFit/>
          </a:bodyPr>
          <a:lstStyle/>
          <a:p>
            <a:r>
              <a:rPr lang="fr-FR" dirty="0"/>
              <a:t>Un autre exemple d’outil à observer ensemble : </a:t>
            </a:r>
          </a:p>
        </p:txBody>
      </p:sp>
    </p:spTree>
    <p:extLst>
      <p:ext uri="{BB962C8B-B14F-4D97-AF65-F5344CB8AC3E}">
        <p14:creationId xmlns:p14="http://schemas.microsoft.com/office/powerpoint/2010/main" val="889547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36672" y="1944550"/>
            <a:ext cx="8188850" cy="4625062"/>
          </a:xfrm>
          <a:prstGeom prst="rect">
            <a:avLst/>
          </a:prstGeom>
        </p:spPr>
      </p:pic>
      <p:pic>
        <p:nvPicPr>
          <p:cNvPr id="3" name="Image 2"/>
          <p:cNvPicPr>
            <a:picLocks noChangeAspect="1"/>
          </p:cNvPicPr>
          <p:nvPr/>
        </p:nvPicPr>
        <p:blipFill>
          <a:blip r:embed="rId3"/>
          <a:stretch>
            <a:fillRect/>
          </a:stretch>
        </p:blipFill>
        <p:spPr>
          <a:xfrm>
            <a:off x="4588156" y="100340"/>
            <a:ext cx="6929802" cy="1658121"/>
          </a:xfrm>
          <a:prstGeom prst="rect">
            <a:avLst/>
          </a:prstGeom>
        </p:spPr>
      </p:pic>
      <p:sp>
        <p:nvSpPr>
          <p:cNvPr id="5" name="ZoneTexte 4"/>
          <p:cNvSpPr txBox="1"/>
          <p:nvPr/>
        </p:nvSpPr>
        <p:spPr>
          <a:xfrm>
            <a:off x="464229" y="785352"/>
            <a:ext cx="2086859" cy="369332"/>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fr-FR" dirty="0"/>
              <a:t>Document Eduscol</a:t>
            </a:r>
          </a:p>
        </p:txBody>
      </p:sp>
      <p:sp>
        <p:nvSpPr>
          <p:cNvPr id="6" name="Flèche : courbe vers la droite 5"/>
          <p:cNvSpPr/>
          <p:nvPr/>
        </p:nvSpPr>
        <p:spPr>
          <a:xfrm rot="21400986" flipH="1">
            <a:off x="8984441" y="2363807"/>
            <a:ext cx="1047886" cy="2081147"/>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504655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117089" y="431440"/>
            <a:ext cx="7958383" cy="5083096"/>
          </a:xfrm>
          <a:prstGeom prst="rect">
            <a:avLst/>
          </a:prstGeom>
        </p:spPr>
      </p:pic>
      <p:sp>
        <p:nvSpPr>
          <p:cNvPr id="3" name="ZoneTexte 2"/>
          <p:cNvSpPr txBox="1"/>
          <p:nvPr/>
        </p:nvSpPr>
        <p:spPr>
          <a:xfrm rot="16200000">
            <a:off x="-506443" y="2642287"/>
            <a:ext cx="2086859" cy="369332"/>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fr-FR" dirty="0"/>
              <a:t>Document Eduscol</a:t>
            </a:r>
          </a:p>
        </p:txBody>
      </p:sp>
      <p:sp>
        <p:nvSpPr>
          <p:cNvPr id="4" name="ZoneTexte 3"/>
          <p:cNvSpPr txBox="1"/>
          <p:nvPr/>
        </p:nvSpPr>
        <p:spPr>
          <a:xfrm>
            <a:off x="8927601" y="5701007"/>
            <a:ext cx="3404110" cy="954107"/>
          </a:xfrm>
          <a:prstGeom prst="rect">
            <a:avLst/>
          </a:prstGeom>
          <a:noFill/>
        </p:spPr>
        <p:txBody>
          <a:bodyPr wrap="square" rtlCol="0">
            <a:spAutoFit/>
          </a:bodyPr>
          <a:lstStyle/>
          <a:p>
            <a:r>
              <a:rPr lang="fr-FR" sz="2800" dirty="0">
                <a:solidFill>
                  <a:srgbClr val="00B050"/>
                </a:solidFill>
              </a:rPr>
              <a:t>Quelles remarques partager ?</a:t>
            </a:r>
          </a:p>
        </p:txBody>
      </p:sp>
      <p:pic>
        <p:nvPicPr>
          <p:cNvPr id="5" name="Image 4"/>
          <p:cNvPicPr>
            <a:picLocks noChangeAspect="1"/>
          </p:cNvPicPr>
          <p:nvPr/>
        </p:nvPicPr>
        <p:blipFill>
          <a:blip r:embed="rId3"/>
          <a:stretch>
            <a:fillRect/>
          </a:stretch>
        </p:blipFill>
        <p:spPr>
          <a:xfrm>
            <a:off x="9606704" y="4222340"/>
            <a:ext cx="1573904" cy="1131031"/>
          </a:xfrm>
          <a:prstGeom prst="rect">
            <a:avLst/>
          </a:prstGeom>
        </p:spPr>
      </p:pic>
    </p:spTree>
    <p:extLst>
      <p:ext uri="{BB962C8B-B14F-4D97-AF65-F5344CB8AC3E}">
        <p14:creationId xmlns:p14="http://schemas.microsoft.com/office/powerpoint/2010/main" val="263416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775DD31-17CB-0138-6D03-C103D05DB035}"/>
              </a:ext>
            </a:extLst>
          </p:cNvPr>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12889" y="145018"/>
            <a:ext cx="1203293" cy="1224388"/>
          </a:xfrm>
          <a:prstGeom prst="rect">
            <a:avLst/>
          </a:prstGeom>
          <a:noFill/>
          <a:ln>
            <a:noFill/>
          </a:ln>
        </p:spPr>
      </p:pic>
      <p:sp>
        <p:nvSpPr>
          <p:cNvPr id="2" name="ZoneTexte 1"/>
          <p:cNvSpPr txBox="1"/>
          <p:nvPr/>
        </p:nvSpPr>
        <p:spPr>
          <a:xfrm>
            <a:off x="1561514" y="2307102"/>
            <a:ext cx="9734843" cy="3046988"/>
          </a:xfrm>
          <a:prstGeom prst="rect">
            <a:avLst/>
          </a:prstGeom>
          <a:noFill/>
        </p:spPr>
        <p:txBody>
          <a:bodyPr wrap="square" rtlCol="0">
            <a:spAutoFit/>
          </a:bodyPr>
          <a:lstStyle/>
          <a:p>
            <a:r>
              <a:rPr lang="fr-FR" sz="3200" b="1" dirty="0"/>
              <a:t>Documents annexes</a:t>
            </a:r>
          </a:p>
          <a:p>
            <a:endParaRPr lang="fr-FR" sz="3200" dirty="0"/>
          </a:p>
          <a:p>
            <a:r>
              <a:rPr lang="fr-FR" sz="3200" dirty="0"/>
              <a:t>-&gt; Réfléchir aux repères de progressivité</a:t>
            </a:r>
          </a:p>
          <a:p>
            <a:endParaRPr lang="fr-FR" sz="3200" dirty="0"/>
          </a:p>
          <a:p>
            <a:r>
              <a:rPr lang="fr-FR" sz="3200" dirty="0"/>
              <a:t>-&gt; Focus sur les quatre pôles de compétences</a:t>
            </a:r>
          </a:p>
          <a:p>
            <a:r>
              <a:rPr lang="fr-FR" sz="3200" dirty="0"/>
              <a:t>(documents Inspection de lettres, académie de Nice)</a:t>
            </a:r>
          </a:p>
        </p:txBody>
      </p:sp>
    </p:spTree>
    <p:extLst>
      <p:ext uri="{BB962C8B-B14F-4D97-AF65-F5344CB8AC3E}">
        <p14:creationId xmlns:p14="http://schemas.microsoft.com/office/powerpoint/2010/main" val="2507349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8DEFC02-CBC6-8ADC-89CA-AAD0A80F806C}"/>
              </a:ext>
            </a:extLst>
          </p:cNvPr>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12889" y="145018"/>
            <a:ext cx="1203293" cy="1224388"/>
          </a:xfrm>
          <a:prstGeom prst="rect">
            <a:avLst/>
          </a:prstGeom>
          <a:noFill/>
          <a:ln>
            <a:noFill/>
          </a:ln>
        </p:spPr>
      </p:pic>
      <p:sp>
        <p:nvSpPr>
          <p:cNvPr id="8" name="ZoneTexte 7"/>
          <p:cNvSpPr txBox="1"/>
          <p:nvPr/>
        </p:nvSpPr>
        <p:spPr>
          <a:xfrm>
            <a:off x="1603087" y="387880"/>
            <a:ext cx="6639426" cy="369332"/>
          </a:xfrm>
          <a:prstGeom prst="rect">
            <a:avLst/>
          </a:prstGeom>
          <a:solidFill>
            <a:schemeClr val="accent1">
              <a:lumMod val="20000"/>
              <a:lumOff val="80000"/>
            </a:schemeClr>
          </a:solidFill>
        </p:spPr>
        <p:txBody>
          <a:bodyPr wrap="square" rtlCol="0">
            <a:spAutoFit/>
          </a:bodyPr>
          <a:lstStyle/>
          <a:p>
            <a:r>
              <a:rPr lang="fr-FR" b="1" dirty="0"/>
              <a:t>Des progressions différenciées</a:t>
            </a:r>
          </a:p>
        </p:txBody>
      </p:sp>
      <p:sp>
        <p:nvSpPr>
          <p:cNvPr id="7" name="ZoneTexte 6"/>
          <p:cNvSpPr txBox="1"/>
          <p:nvPr/>
        </p:nvSpPr>
        <p:spPr>
          <a:xfrm>
            <a:off x="984739" y="928278"/>
            <a:ext cx="5219114" cy="369332"/>
          </a:xfrm>
          <a:prstGeom prst="rect">
            <a:avLst/>
          </a:prstGeom>
          <a:noFill/>
        </p:spPr>
        <p:txBody>
          <a:bodyPr wrap="square" rtlCol="0">
            <a:spAutoFit/>
          </a:bodyPr>
          <a:lstStyle/>
          <a:p>
            <a:r>
              <a:rPr lang="fr-FR" dirty="0"/>
              <a:t>Compétences : penser la gradation de leur acquisition</a:t>
            </a:r>
          </a:p>
        </p:txBody>
      </p:sp>
      <p:pic>
        <p:nvPicPr>
          <p:cNvPr id="10" name="Image 9"/>
          <p:cNvPicPr>
            <a:picLocks noChangeAspect="1"/>
          </p:cNvPicPr>
          <p:nvPr/>
        </p:nvPicPr>
        <p:blipFill>
          <a:blip r:embed="rId5"/>
          <a:stretch>
            <a:fillRect/>
          </a:stretch>
        </p:blipFill>
        <p:spPr>
          <a:xfrm>
            <a:off x="112889" y="1346110"/>
            <a:ext cx="10909512" cy="5009379"/>
          </a:xfrm>
          <a:prstGeom prst="rect">
            <a:avLst/>
          </a:prstGeom>
        </p:spPr>
      </p:pic>
      <p:sp>
        <p:nvSpPr>
          <p:cNvPr id="11" name="ZoneTexte 10"/>
          <p:cNvSpPr txBox="1"/>
          <p:nvPr/>
        </p:nvSpPr>
        <p:spPr>
          <a:xfrm>
            <a:off x="8242513" y="387690"/>
            <a:ext cx="3418450" cy="369332"/>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fr-FR" dirty="0"/>
              <a:t>Document Académie de Toulouse</a:t>
            </a:r>
          </a:p>
        </p:txBody>
      </p:sp>
      <p:sp>
        <p:nvSpPr>
          <p:cNvPr id="12" name="ZoneTexte 11"/>
          <p:cNvSpPr txBox="1"/>
          <p:nvPr/>
        </p:nvSpPr>
        <p:spPr>
          <a:xfrm>
            <a:off x="5795889" y="6334780"/>
            <a:ext cx="4515729" cy="523220"/>
          </a:xfrm>
          <a:prstGeom prst="rect">
            <a:avLst/>
          </a:prstGeom>
          <a:noFill/>
        </p:spPr>
        <p:txBody>
          <a:bodyPr wrap="square" rtlCol="0">
            <a:spAutoFit/>
          </a:bodyPr>
          <a:lstStyle/>
          <a:p>
            <a:r>
              <a:rPr lang="fr-FR" sz="2800" dirty="0">
                <a:solidFill>
                  <a:srgbClr val="00B050"/>
                </a:solidFill>
              </a:rPr>
              <a:t>Quelles remarques partager ?</a:t>
            </a:r>
          </a:p>
        </p:txBody>
      </p:sp>
      <p:pic>
        <p:nvPicPr>
          <p:cNvPr id="13" name="Image 12"/>
          <p:cNvPicPr>
            <a:picLocks noChangeAspect="1"/>
          </p:cNvPicPr>
          <p:nvPr/>
        </p:nvPicPr>
        <p:blipFill>
          <a:blip r:embed="rId6"/>
          <a:stretch>
            <a:fillRect/>
          </a:stretch>
        </p:blipFill>
        <p:spPr>
          <a:xfrm>
            <a:off x="10424420" y="5648752"/>
            <a:ext cx="1573904" cy="1131031"/>
          </a:xfrm>
          <a:prstGeom prst="rect">
            <a:avLst/>
          </a:prstGeom>
        </p:spPr>
      </p:pic>
    </p:spTree>
    <p:extLst>
      <p:ext uri="{BB962C8B-B14F-4D97-AF65-F5344CB8AC3E}">
        <p14:creationId xmlns:p14="http://schemas.microsoft.com/office/powerpoint/2010/main" val="2092929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F776A0E7-5B90-B85B-A1A0-A71985A8D5F6}"/>
              </a:ext>
            </a:extLst>
          </p:cNvPr>
          <p:cNvSpPr txBox="1"/>
          <p:nvPr/>
        </p:nvSpPr>
        <p:spPr>
          <a:xfrm>
            <a:off x="1598854" y="252500"/>
            <a:ext cx="9312301" cy="1477328"/>
          </a:xfrm>
          <a:prstGeom prst="rect">
            <a:avLst/>
          </a:prstGeom>
          <a:solidFill>
            <a:schemeClr val="accent4">
              <a:lumMod val="20000"/>
              <a:lumOff val="80000"/>
            </a:schemeClr>
          </a:solidFill>
          <a:ln>
            <a:solidFill>
              <a:schemeClr val="accent1">
                <a:shade val="15000"/>
              </a:schemeClr>
            </a:solidFill>
          </a:ln>
        </p:spPr>
        <p:txBody>
          <a:bodyPr wrap="square">
            <a:spAutoFit/>
          </a:bodyPr>
          <a:lstStyle/>
          <a:p>
            <a:r>
              <a:rPr lang="fr-FR" sz="1800" b="1" dirty="0">
                <a:solidFill>
                  <a:srgbClr val="FF0000"/>
                </a:solidFill>
              </a:rPr>
              <a:t>Lecture et compréhension de l’écrit </a:t>
            </a:r>
          </a:p>
          <a:p>
            <a:r>
              <a:rPr lang="fr-FR" sz="1800" dirty="0"/>
              <a:t>• Lire avec fluidité </a:t>
            </a:r>
          </a:p>
          <a:p>
            <a:r>
              <a:rPr lang="fr-FR" sz="1800" dirty="0"/>
              <a:t>• Comprendre un texte littéraire et se l’approprier </a:t>
            </a:r>
          </a:p>
          <a:p>
            <a:r>
              <a:rPr lang="fr-FR" sz="1800" dirty="0"/>
              <a:t>• Comprendre des textes, des documents et des images et les interpréter </a:t>
            </a:r>
          </a:p>
          <a:p>
            <a:r>
              <a:rPr lang="fr-FR" sz="1800" dirty="0"/>
              <a:t>• Contrôler sa compréhension, être un lecteur autonome </a:t>
            </a:r>
          </a:p>
        </p:txBody>
      </p:sp>
      <p:sp>
        <p:nvSpPr>
          <p:cNvPr id="3" name="Flèche : droite 2">
            <a:extLst>
              <a:ext uri="{FF2B5EF4-FFF2-40B4-BE49-F238E27FC236}">
                <a16:creationId xmlns:a16="http://schemas.microsoft.com/office/drawing/2014/main" id="{F98D51B8-CD7D-911E-C1A7-2E661240C7BA}"/>
              </a:ext>
            </a:extLst>
          </p:cNvPr>
          <p:cNvSpPr/>
          <p:nvPr/>
        </p:nvSpPr>
        <p:spPr>
          <a:xfrm>
            <a:off x="504534" y="2713950"/>
            <a:ext cx="636998" cy="277402"/>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B5CDFC6D-FED2-A277-C401-9BEB04656FCC}"/>
              </a:ext>
            </a:extLst>
          </p:cNvPr>
          <p:cNvSpPr txBox="1"/>
          <p:nvPr/>
        </p:nvSpPr>
        <p:spPr>
          <a:xfrm>
            <a:off x="1393371" y="2460171"/>
            <a:ext cx="10450286" cy="4247317"/>
          </a:xfrm>
          <a:prstGeom prst="rect">
            <a:avLst/>
          </a:prstGeom>
          <a:noFill/>
        </p:spPr>
        <p:txBody>
          <a:bodyPr wrap="square" rtlCol="0">
            <a:spAutoFit/>
          </a:bodyPr>
          <a:lstStyle/>
          <a:p>
            <a:pPr algn="just"/>
            <a:r>
              <a:rPr lang="fr-FR" b="1" dirty="0"/>
              <a:t>Faire lire </a:t>
            </a:r>
            <a:r>
              <a:rPr lang="fr-FR" dirty="0"/>
              <a:t>les élèves, régulièrement et massivement, en classe et à la maison. Lectures patrimoniales pour tous. Littérature jeunesse plutôt en cursive. </a:t>
            </a:r>
          </a:p>
          <a:p>
            <a:pPr algn="just"/>
            <a:endParaRPr lang="fr-FR" dirty="0"/>
          </a:p>
          <a:p>
            <a:pPr algn="just"/>
            <a:r>
              <a:rPr lang="fr-FR" dirty="0"/>
              <a:t>Cultiver le </a:t>
            </a:r>
            <a:r>
              <a:rPr lang="fr-FR" b="1" dirty="0"/>
              <a:t>plaisir de lire </a:t>
            </a:r>
            <a:r>
              <a:rPr lang="fr-FR" dirty="0"/>
              <a:t>(</a:t>
            </a:r>
            <a:r>
              <a:rPr lang="fr-FR" dirty="0">
                <a:solidFill>
                  <a:srgbClr val="0070C0"/>
                </a:solidFill>
              </a:rPr>
              <a:t>accessibilité progressive des œuvres, carnets de lecteurs, journaux de personnages, cercles de lecture, débats interprétatifs</a:t>
            </a:r>
            <a:r>
              <a:rPr lang="fr-FR" dirty="0"/>
              <a:t>… </a:t>
            </a:r>
            <a:r>
              <a:rPr lang="fr-FR" b="1" dirty="0"/>
              <a:t>dans tous les groupes</a:t>
            </a:r>
            <a:r>
              <a:rPr lang="fr-FR" dirty="0"/>
              <a:t>).</a:t>
            </a:r>
          </a:p>
          <a:p>
            <a:pPr algn="just"/>
            <a:endParaRPr lang="fr-FR" dirty="0"/>
          </a:p>
          <a:p>
            <a:pPr algn="just"/>
            <a:r>
              <a:rPr lang="fr-FR" b="1" dirty="0"/>
              <a:t>La fluence </a:t>
            </a:r>
            <a:r>
              <a:rPr lang="fr-FR" dirty="0"/>
              <a:t>: en lien avec la compréhension (lecture à voix haute, partitionnée, lecture théâtralisée…)</a:t>
            </a:r>
          </a:p>
          <a:p>
            <a:pPr algn="just"/>
            <a:endParaRPr lang="fr-FR" dirty="0"/>
          </a:p>
          <a:p>
            <a:r>
              <a:rPr lang="fr-FR" b="1" dirty="0"/>
              <a:t>Enseigner explicitement les stratégies de compréhension </a:t>
            </a:r>
            <a:r>
              <a:rPr lang="fr-FR" dirty="0"/>
              <a:t>(</a:t>
            </a:r>
            <a:r>
              <a:rPr lang="fr-FR" dirty="0">
                <a:solidFill>
                  <a:srgbClr val="0070C0"/>
                </a:solidFill>
              </a:rPr>
              <a:t>se faire une image mentale de la </a:t>
            </a:r>
            <a:r>
              <a:rPr lang="fr-FR" dirty="0" err="1">
                <a:solidFill>
                  <a:srgbClr val="0070C0"/>
                </a:solidFill>
              </a:rPr>
              <a:t>diégèse</a:t>
            </a:r>
            <a:r>
              <a:rPr lang="fr-FR" dirty="0">
                <a:solidFill>
                  <a:srgbClr val="0070C0"/>
                </a:solidFill>
              </a:rPr>
              <a:t>, travailler l’empathie fictionnelle, faire des inférences, se représenter les états mentaux des personnages, rattacher des éléments de la fiction à des éléments réels ou connus, i</a:t>
            </a:r>
            <a:r>
              <a:rPr lang="fr-FR"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ntégrer progressivement les informations du texte les unes aux autres, hiérarchiser les informations</a:t>
            </a:r>
            <a:r>
              <a:rPr lang="fr-FR" sz="1800" dirty="0">
                <a:effectLst/>
                <a:latin typeface="Calibri" panose="020F0502020204030204" pitchFamily="34" charset="0"/>
                <a:ea typeface="Calibri" panose="020F0502020204030204" pitchFamily="34" charset="0"/>
                <a:cs typeface="Times New Roman" panose="02020603050405020304" pitchFamily="18" charset="0"/>
              </a:rPr>
              <a:t>…), en lien avec les activités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interprétatives</a:t>
            </a:r>
            <a:r>
              <a:rPr lang="fr-FR" sz="1800" dirty="0">
                <a:effectLst/>
                <a:latin typeface="Calibri" panose="020F0502020204030204" pitchFamily="34" charset="0"/>
                <a:ea typeface="Calibri" panose="020F0502020204030204" pitchFamily="34" charset="0"/>
                <a:cs typeface="Times New Roman" panose="02020603050405020304" pitchFamily="18" charset="0"/>
              </a:rPr>
              <a:t> collégiales.</a:t>
            </a:r>
          </a:p>
          <a:p>
            <a:endParaRPr lang="fr-FR" dirty="0">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rPr>
              <a:t>Anticiper les besoins en achats de livres et de séries. Projet NEFLE ?</a:t>
            </a:r>
          </a:p>
          <a:p>
            <a:pPr algn="just"/>
            <a:endParaRPr lang="fr-FR" dirty="0"/>
          </a:p>
        </p:txBody>
      </p:sp>
      <p:sp>
        <p:nvSpPr>
          <p:cNvPr id="5" name="Flèche : droite 4">
            <a:extLst>
              <a:ext uri="{FF2B5EF4-FFF2-40B4-BE49-F238E27FC236}">
                <a16:creationId xmlns:a16="http://schemas.microsoft.com/office/drawing/2014/main" id="{C993EA5B-3378-6546-371C-B3670645988A}"/>
              </a:ext>
            </a:extLst>
          </p:cNvPr>
          <p:cNvSpPr/>
          <p:nvPr/>
        </p:nvSpPr>
        <p:spPr>
          <a:xfrm>
            <a:off x="504534" y="3367093"/>
            <a:ext cx="636998" cy="277402"/>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 droite 6">
            <a:extLst>
              <a:ext uri="{FF2B5EF4-FFF2-40B4-BE49-F238E27FC236}">
                <a16:creationId xmlns:a16="http://schemas.microsoft.com/office/drawing/2014/main" id="{664568B5-E084-BE9A-229E-17316F8ACD9F}"/>
              </a:ext>
            </a:extLst>
          </p:cNvPr>
          <p:cNvSpPr/>
          <p:nvPr/>
        </p:nvSpPr>
        <p:spPr>
          <a:xfrm>
            <a:off x="504534" y="4122936"/>
            <a:ext cx="636998" cy="277402"/>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 droite 7">
            <a:extLst>
              <a:ext uri="{FF2B5EF4-FFF2-40B4-BE49-F238E27FC236}">
                <a16:creationId xmlns:a16="http://schemas.microsoft.com/office/drawing/2014/main" id="{B95B79E0-5242-40B4-6EF5-F9C29AD57614}"/>
              </a:ext>
            </a:extLst>
          </p:cNvPr>
          <p:cNvSpPr/>
          <p:nvPr/>
        </p:nvSpPr>
        <p:spPr>
          <a:xfrm>
            <a:off x="504534" y="4740078"/>
            <a:ext cx="636998" cy="277402"/>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droite 8">
            <a:extLst>
              <a:ext uri="{FF2B5EF4-FFF2-40B4-BE49-F238E27FC236}">
                <a16:creationId xmlns:a16="http://schemas.microsoft.com/office/drawing/2014/main" id="{4938280A-705E-DADC-7EAE-64378C1360C2}"/>
              </a:ext>
            </a:extLst>
          </p:cNvPr>
          <p:cNvSpPr/>
          <p:nvPr/>
        </p:nvSpPr>
        <p:spPr>
          <a:xfrm>
            <a:off x="504534" y="6044978"/>
            <a:ext cx="636998" cy="277402"/>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3B05DD6E-4F99-5DE9-FFCB-7211E24D7C3A}"/>
              </a:ext>
            </a:extLst>
          </p:cNvPr>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12889" y="145018"/>
            <a:ext cx="1203293" cy="1224388"/>
          </a:xfrm>
          <a:prstGeom prst="rect">
            <a:avLst/>
          </a:prstGeom>
          <a:noFill/>
          <a:ln>
            <a:noFill/>
          </a:ln>
        </p:spPr>
      </p:pic>
    </p:spTree>
    <p:extLst>
      <p:ext uri="{BB962C8B-B14F-4D97-AF65-F5344CB8AC3E}">
        <p14:creationId xmlns:p14="http://schemas.microsoft.com/office/powerpoint/2010/main" val="111966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05A6599-6344-27FF-E31A-C662BB7AFF36}"/>
              </a:ext>
            </a:extLst>
          </p:cNvPr>
          <p:cNvSpPr txBox="1"/>
          <p:nvPr/>
        </p:nvSpPr>
        <p:spPr>
          <a:xfrm>
            <a:off x="1191802" y="464191"/>
            <a:ext cx="9883740" cy="461665"/>
          </a:xfrm>
          <a:prstGeom prst="rect">
            <a:avLst/>
          </a:prstGeom>
          <a:noFill/>
        </p:spPr>
        <p:txBody>
          <a:bodyPr wrap="square" rtlCol="0">
            <a:spAutoFit/>
          </a:bodyPr>
          <a:lstStyle/>
          <a:p>
            <a:r>
              <a:rPr lang="fr-FR" sz="2400" dirty="0"/>
              <a:t>FOCUS sur la « lecture littéraire »</a:t>
            </a:r>
          </a:p>
        </p:txBody>
      </p:sp>
      <p:sp>
        <p:nvSpPr>
          <p:cNvPr id="3" name="ZoneTexte 2">
            <a:extLst>
              <a:ext uri="{FF2B5EF4-FFF2-40B4-BE49-F238E27FC236}">
                <a16:creationId xmlns:a16="http://schemas.microsoft.com/office/drawing/2014/main" id="{A925AFDE-445A-54B2-215D-1805913F91D4}"/>
              </a:ext>
            </a:extLst>
          </p:cNvPr>
          <p:cNvSpPr txBox="1"/>
          <p:nvPr/>
        </p:nvSpPr>
        <p:spPr>
          <a:xfrm>
            <a:off x="493160" y="1140430"/>
            <a:ext cx="11034444" cy="5632311"/>
          </a:xfrm>
          <a:prstGeom prst="rect">
            <a:avLst/>
          </a:prstGeom>
          <a:noFill/>
        </p:spPr>
        <p:txBody>
          <a:bodyPr wrap="square" rtlCol="0">
            <a:spAutoFit/>
          </a:bodyPr>
          <a:lstStyle/>
          <a:p>
            <a:pPr algn="just"/>
            <a:r>
              <a:rPr lang="fr-FR" sz="2000" dirty="0"/>
              <a:t>Le </a:t>
            </a:r>
            <a:r>
              <a:rPr lang="fr-FR" sz="2000" b="1" dirty="0"/>
              <a:t>principe</a:t>
            </a:r>
            <a:r>
              <a:rPr lang="fr-FR" sz="2000" dirty="0"/>
              <a:t> : un va-et-vient didactisé entre une lecture subjective, participative, impliquante, et une lecture distanciée, plus analytique.</a:t>
            </a:r>
          </a:p>
          <a:p>
            <a:pPr algn="just"/>
            <a:endParaRPr lang="fr-FR" sz="2000" dirty="0"/>
          </a:p>
          <a:p>
            <a:pPr algn="just"/>
            <a:r>
              <a:rPr lang="fr-FR" sz="2000" dirty="0"/>
              <a:t>Les </a:t>
            </a:r>
            <a:r>
              <a:rPr lang="fr-FR" sz="2000" b="1" dirty="0"/>
              <a:t>opérations</a:t>
            </a:r>
            <a:r>
              <a:rPr lang="fr-FR" sz="2000" dirty="0"/>
              <a:t> de lecture : compréhension – interprétation – analyse – appréciation.</a:t>
            </a:r>
          </a:p>
          <a:p>
            <a:pPr algn="just"/>
            <a:endParaRPr lang="fr-FR" sz="2000" dirty="0"/>
          </a:p>
          <a:p>
            <a:pPr algn="just"/>
            <a:r>
              <a:rPr lang="fr-FR" sz="2000" dirty="0"/>
              <a:t>La </a:t>
            </a:r>
            <a:r>
              <a:rPr lang="fr-FR" sz="2000" b="1" dirty="0"/>
              <a:t>condition</a:t>
            </a:r>
            <a:r>
              <a:rPr lang="fr-FR" sz="2000" dirty="0"/>
              <a:t> de la lecture littéraire : ménager des rapports psychoaffectifs à l’œuvre ou au texte = travailler la réception. Cf. les programmes : « enjeux littéraires et de formation personnelle ».</a:t>
            </a:r>
          </a:p>
          <a:p>
            <a:pPr algn="just"/>
            <a:endParaRPr lang="fr-FR" sz="2000" dirty="0"/>
          </a:p>
          <a:p>
            <a:pPr algn="just"/>
            <a:r>
              <a:rPr lang="fr-FR" sz="2000" b="1" dirty="0"/>
              <a:t>Comprendre</a:t>
            </a:r>
            <a:r>
              <a:rPr lang="fr-FR" sz="2000" dirty="0"/>
              <a:t> : de l’ordre du consensus, le texte donne raison ou pas. Stratégies à expliciter.</a:t>
            </a:r>
          </a:p>
          <a:p>
            <a:pPr algn="just"/>
            <a:endParaRPr lang="fr-FR" sz="2000" dirty="0"/>
          </a:p>
          <a:p>
            <a:pPr algn="just"/>
            <a:r>
              <a:rPr lang="fr-FR" sz="2000" b="1" dirty="0"/>
              <a:t>Interpréter</a:t>
            </a:r>
            <a:r>
              <a:rPr lang="fr-FR" sz="2000" dirty="0"/>
              <a:t> : de l’ordre de l’hypothèse, nécessairement dans le cadre de négociations et échanges, la classe devenant une communauté interprétative à plusieurs échelles. Stratégies à expliciter.</a:t>
            </a:r>
          </a:p>
          <a:p>
            <a:pPr algn="just"/>
            <a:endParaRPr lang="fr-FR" sz="2000" dirty="0"/>
          </a:p>
          <a:p>
            <a:pPr algn="just"/>
            <a:r>
              <a:rPr lang="fr-FR" sz="2000" dirty="0"/>
              <a:t>Travailler des compétences de lecture ne doit pas conduire à considérer la lecture comme un empilement d’activités évaluant ces compétences, mais bien à </a:t>
            </a:r>
            <a:r>
              <a:rPr lang="fr-FR" sz="2000" b="1" dirty="0">
                <a:solidFill>
                  <a:srgbClr val="0070C0"/>
                </a:solidFill>
              </a:rPr>
              <a:t>coconstruire avec l’élève sa personnalité de sujet lecteur</a:t>
            </a:r>
            <a:r>
              <a:rPr lang="fr-FR" sz="2000" dirty="0"/>
              <a:t>, capable à la fois de s’impliquer dans une œuvre, de s’y frotter individuellement et collectivement, de l’apprécier selon divers critères, et de porter un regard analytique de plus en plus affiné. Ne pas perdre </a:t>
            </a:r>
            <a:r>
              <a:rPr lang="fr-FR" sz="2000"/>
              <a:t>de vue </a:t>
            </a:r>
            <a:r>
              <a:rPr lang="fr-FR" sz="2000" dirty="0"/>
              <a:t>le plaisir de lire ni le plaisir d’enseigner la littérature.</a:t>
            </a:r>
          </a:p>
        </p:txBody>
      </p:sp>
    </p:spTree>
    <p:extLst>
      <p:ext uri="{BB962C8B-B14F-4D97-AF65-F5344CB8AC3E}">
        <p14:creationId xmlns:p14="http://schemas.microsoft.com/office/powerpoint/2010/main" val="1015622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2A23EA7-0FCF-BA2C-21EC-4D25ABCBC571}"/>
              </a:ext>
            </a:extLst>
          </p:cNvPr>
          <p:cNvSpPr txBox="1"/>
          <p:nvPr/>
        </p:nvSpPr>
        <p:spPr>
          <a:xfrm>
            <a:off x="2736106" y="328087"/>
            <a:ext cx="8976924" cy="2031325"/>
          </a:xfrm>
          <a:prstGeom prst="rect">
            <a:avLst/>
          </a:prstGeom>
          <a:solidFill>
            <a:schemeClr val="accent4">
              <a:lumMod val="20000"/>
              <a:lumOff val="80000"/>
            </a:schemeClr>
          </a:solidFill>
          <a:ln>
            <a:solidFill>
              <a:schemeClr val="accent1">
                <a:shade val="15000"/>
              </a:schemeClr>
            </a:solidFill>
          </a:ln>
        </p:spPr>
        <p:txBody>
          <a:bodyPr wrap="square">
            <a:spAutoFit/>
          </a:bodyPr>
          <a:lstStyle/>
          <a:p>
            <a:r>
              <a:rPr lang="fr-FR" sz="1800" b="1" dirty="0">
                <a:solidFill>
                  <a:srgbClr val="FF0000"/>
                </a:solidFill>
              </a:rPr>
              <a:t>Écriture</a:t>
            </a:r>
            <a:r>
              <a:rPr lang="fr-FR" sz="1800" dirty="0">
                <a:solidFill>
                  <a:srgbClr val="FF0000"/>
                </a:solidFill>
              </a:rPr>
              <a:t> </a:t>
            </a:r>
          </a:p>
          <a:p>
            <a:r>
              <a:rPr lang="fr-FR" sz="1800" dirty="0"/>
              <a:t>• Écrire à la main de manière fluide et efficace </a:t>
            </a:r>
          </a:p>
          <a:p>
            <a:r>
              <a:rPr lang="fr-FR" sz="1800" dirty="0"/>
              <a:t>• Maîtriser les bases de l’écriture au clavier</a:t>
            </a:r>
          </a:p>
          <a:p>
            <a:r>
              <a:rPr lang="fr-FR" sz="1800" dirty="0"/>
              <a:t>• Recourir à l'écriture pour réfléchir et pour apprendre </a:t>
            </a:r>
          </a:p>
          <a:p>
            <a:r>
              <a:rPr lang="fr-FR" sz="1800" dirty="0"/>
              <a:t>• Produire des écrits variés </a:t>
            </a:r>
          </a:p>
          <a:p>
            <a:r>
              <a:rPr lang="fr-FR" sz="1800" dirty="0"/>
              <a:t>• Réécrire à partir de nouvelles consignes ou faire évoluer son texte </a:t>
            </a:r>
          </a:p>
          <a:p>
            <a:r>
              <a:rPr lang="fr-FR" sz="1800" dirty="0"/>
              <a:t>• Prendre en compte les normes de l'écrit pour formuler, transcrire et réviser </a:t>
            </a:r>
          </a:p>
        </p:txBody>
      </p:sp>
      <p:sp>
        <p:nvSpPr>
          <p:cNvPr id="4" name="Flèche : droite 3">
            <a:extLst>
              <a:ext uri="{FF2B5EF4-FFF2-40B4-BE49-F238E27FC236}">
                <a16:creationId xmlns:a16="http://schemas.microsoft.com/office/drawing/2014/main" id="{D34AC371-2BD6-5F0B-18EE-DAD516E771E1}"/>
              </a:ext>
            </a:extLst>
          </p:cNvPr>
          <p:cNvSpPr/>
          <p:nvPr/>
        </p:nvSpPr>
        <p:spPr>
          <a:xfrm>
            <a:off x="504534" y="2790150"/>
            <a:ext cx="636998" cy="277402"/>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D213FF2E-91E1-19B8-A3D5-D5AA92166216}"/>
              </a:ext>
            </a:extLst>
          </p:cNvPr>
          <p:cNvSpPr txBox="1"/>
          <p:nvPr/>
        </p:nvSpPr>
        <p:spPr>
          <a:xfrm>
            <a:off x="1360714" y="2713950"/>
            <a:ext cx="10450286" cy="3139321"/>
          </a:xfrm>
          <a:prstGeom prst="rect">
            <a:avLst/>
          </a:prstGeom>
          <a:noFill/>
        </p:spPr>
        <p:txBody>
          <a:bodyPr wrap="square" rtlCol="0">
            <a:spAutoFit/>
          </a:bodyPr>
          <a:lstStyle/>
          <a:p>
            <a:pPr algn="just"/>
            <a:r>
              <a:rPr lang="fr-FR" dirty="0"/>
              <a:t>Pratiquer des </a:t>
            </a:r>
            <a:r>
              <a:rPr lang="fr-FR" b="1" dirty="0"/>
              <a:t>écrits réguliers et variés</a:t>
            </a:r>
            <a:r>
              <a:rPr lang="fr-FR" dirty="0"/>
              <a:t>.</a:t>
            </a:r>
          </a:p>
          <a:p>
            <a:pPr algn="just"/>
            <a:endParaRPr lang="fr-FR" dirty="0"/>
          </a:p>
          <a:p>
            <a:pPr algn="just"/>
            <a:r>
              <a:rPr lang="fr-FR" dirty="0"/>
              <a:t>Ecrits de travail, </a:t>
            </a:r>
            <a:r>
              <a:rPr lang="fr-FR" b="1" dirty="0"/>
              <a:t>écrits pour réfléchir</a:t>
            </a:r>
            <a:r>
              <a:rPr lang="fr-FR" dirty="0"/>
              <a:t>. </a:t>
            </a:r>
          </a:p>
          <a:p>
            <a:pPr algn="just"/>
            <a:endParaRPr lang="fr-FR" dirty="0"/>
          </a:p>
          <a:p>
            <a:pPr algn="just"/>
            <a:r>
              <a:rPr lang="fr-FR" dirty="0"/>
              <a:t>Programme : « </a:t>
            </a:r>
            <a:r>
              <a:rPr lang="fr-FR" b="1" dirty="0"/>
              <a:t>L’écriture est convoquée aux différentes étapes des apprentissages pour développer la réflexion</a:t>
            </a:r>
            <a:r>
              <a:rPr lang="fr-FR" dirty="0"/>
              <a:t>. L’accent est mis sur </a:t>
            </a:r>
            <a:r>
              <a:rPr lang="fr-FR" b="1" dirty="0"/>
              <a:t>la pratique régulière et quotidienne de l’écriture seul ou à plusieurs, sur des supports variés et avec des objectifs divers</a:t>
            </a:r>
            <a:r>
              <a:rPr lang="fr-FR" dirty="0"/>
              <a:t>. Elle est pratiquée </a:t>
            </a:r>
            <a:r>
              <a:rPr lang="fr-FR" b="1" dirty="0"/>
              <a:t>en relation avec la lecture </a:t>
            </a:r>
            <a:r>
              <a:rPr lang="fr-FR" dirty="0"/>
              <a:t>de différents genres littéraires dans des séquences qui </a:t>
            </a:r>
            <a:r>
              <a:rPr lang="fr-FR" b="1" dirty="0"/>
              <a:t>favorisent l’écriture libre et autonome et la conduite de projets d’écriture</a:t>
            </a:r>
            <a:r>
              <a:rPr lang="fr-FR" dirty="0"/>
              <a:t>. Les élèves prennent l’habitude de </a:t>
            </a:r>
            <a:r>
              <a:rPr lang="fr-FR" b="1" dirty="0"/>
              <a:t>recourir à l’écriture à toutes les étapes des apprentissages : pour réagir à une lecture, pour réfléchir et préparer la tâche demandée, pour reformuler ou synthétiser des résultats, pour expliquer ou justifier ce qu’ils ont réalisé.</a:t>
            </a:r>
            <a:r>
              <a:rPr lang="fr-FR" dirty="0"/>
              <a:t> »</a:t>
            </a:r>
          </a:p>
        </p:txBody>
      </p:sp>
      <p:sp>
        <p:nvSpPr>
          <p:cNvPr id="10" name="Flèche : droite 9">
            <a:extLst>
              <a:ext uri="{FF2B5EF4-FFF2-40B4-BE49-F238E27FC236}">
                <a16:creationId xmlns:a16="http://schemas.microsoft.com/office/drawing/2014/main" id="{78092E3F-A79B-4352-6B1C-4DB4D9FE86C9}"/>
              </a:ext>
            </a:extLst>
          </p:cNvPr>
          <p:cNvSpPr/>
          <p:nvPr/>
        </p:nvSpPr>
        <p:spPr>
          <a:xfrm>
            <a:off x="504534" y="3290299"/>
            <a:ext cx="636998" cy="277402"/>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droite 11">
            <a:extLst>
              <a:ext uri="{FF2B5EF4-FFF2-40B4-BE49-F238E27FC236}">
                <a16:creationId xmlns:a16="http://schemas.microsoft.com/office/drawing/2014/main" id="{358F1C10-29C0-75FD-A934-CCABA9CFE52F}"/>
              </a:ext>
            </a:extLst>
          </p:cNvPr>
          <p:cNvSpPr/>
          <p:nvPr/>
        </p:nvSpPr>
        <p:spPr>
          <a:xfrm>
            <a:off x="2736105" y="6015560"/>
            <a:ext cx="636998" cy="2774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EFF49AA8-7374-DA4A-7483-A02383991F37}"/>
              </a:ext>
            </a:extLst>
          </p:cNvPr>
          <p:cNvSpPr txBox="1"/>
          <p:nvPr/>
        </p:nvSpPr>
        <p:spPr>
          <a:xfrm>
            <a:off x="3505200" y="5969595"/>
            <a:ext cx="6161314" cy="369332"/>
          </a:xfrm>
          <a:prstGeom prst="rect">
            <a:avLst/>
          </a:prstGeom>
          <a:noFill/>
        </p:spPr>
        <p:txBody>
          <a:bodyPr wrap="square" rtlCol="0">
            <a:spAutoFit/>
          </a:bodyPr>
          <a:lstStyle/>
          <a:p>
            <a:r>
              <a:rPr lang="fr-FR" dirty="0"/>
              <a:t>Lien avec  l’étude de la langue, avec l’oral.</a:t>
            </a:r>
          </a:p>
        </p:txBody>
      </p:sp>
      <p:pic>
        <p:nvPicPr>
          <p:cNvPr id="2" name="Image 1">
            <a:extLst>
              <a:ext uri="{FF2B5EF4-FFF2-40B4-BE49-F238E27FC236}">
                <a16:creationId xmlns:a16="http://schemas.microsoft.com/office/drawing/2014/main" id="{B9A6985F-D607-449F-76B4-5EC76ECE0B02}"/>
              </a:ext>
            </a:extLst>
          </p:cNvPr>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12889" y="145018"/>
            <a:ext cx="1203293" cy="1224388"/>
          </a:xfrm>
          <a:prstGeom prst="rect">
            <a:avLst/>
          </a:prstGeom>
          <a:noFill/>
          <a:ln>
            <a:noFill/>
          </a:ln>
        </p:spPr>
      </p:pic>
    </p:spTree>
    <p:extLst>
      <p:ext uri="{BB962C8B-B14F-4D97-AF65-F5344CB8AC3E}">
        <p14:creationId xmlns:p14="http://schemas.microsoft.com/office/powerpoint/2010/main" val="379386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12889" y="145018"/>
            <a:ext cx="1203293" cy="1224388"/>
          </a:xfrm>
          <a:prstGeom prst="rect">
            <a:avLst/>
          </a:prstGeom>
          <a:noFill/>
          <a:ln>
            <a:noFill/>
          </a:ln>
        </p:spPr>
      </p:pic>
      <p:sp>
        <p:nvSpPr>
          <p:cNvPr id="5" name="Rectangle 4"/>
          <p:cNvSpPr/>
          <p:nvPr/>
        </p:nvSpPr>
        <p:spPr>
          <a:xfrm>
            <a:off x="1864822" y="649238"/>
            <a:ext cx="7205947" cy="954107"/>
          </a:xfrm>
          <a:prstGeom prst="rect">
            <a:avLst/>
          </a:prstGeom>
        </p:spPr>
        <p:txBody>
          <a:bodyPr wrap="none">
            <a:spAutoFit/>
          </a:bodyPr>
          <a:lstStyle/>
          <a:p>
            <a:pPr algn="ctr"/>
            <a:r>
              <a:rPr lang="fr-FR" sz="2800" dirty="0"/>
              <a:t>1/ Focus : le sens et la philosophie de la réforme</a:t>
            </a:r>
          </a:p>
          <a:p>
            <a:pPr algn="ctr"/>
            <a:r>
              <a:rPr lang="fr-FR" sz="2800" dirty="0"/>
              <a:t>Lutter contre la grande difficulté scolaire</a:t>
            </a:r>
          </a:p>
        </p:txBody>
      </p:sp>
      <p:sp>
        <p:nvSpPr>
          <p:cNvPr id="7" name="Rectangle 6"/>
          <p:cNvSpPr/>
          <p:nvPr/>
        </p:nvSpPr>
        <p:spPr>
          <a:xfrm>
            <a:off x="1604655" y="2169512"/>
            <a:ext cx="5504713" cy="954107"/>
          </a:xfrm>
          <a:prstGeom prst="rect">
            <a:avLst/>
          </a:prstGeom>
        </p:spPr>
        <p:txBody>
          <a:bodyPr wrap="none">
            <a:spAutoFit/>
          </a:bodyPr>
          <a:lstStyle/>
          <a:p>
            <a:pPr algn="ctr"/>
            <a:r>
              <a:rPr lang="fr-FR" sz="2800" dirty="0"/>
              <a:t>2/ Des progressions concertées ?</a:t>
            </a:r>
          </a:p>
          <a:p>
            <a:pPr algn="ctr"/>
            <a:r>
              <a:rPr lang="fr-FR" sz="2800" dirty="0"/>
              <a:t>		Enjeux, écueils et ajustements</a:t>
            </a:r>
          </a:p>
        </p:txBody>
      </p:sp>
      <p:sp>
        <p:nvSpPr>
          <p:cNvPr id="15" name="Rectangle 14"/>
          <p:cNvSpPr/>
          <p:nvPr>
            <p:custDataLst>
              <p:tags r:id="rId2"/>
            </p:custDataLst>
          </p:nvPr>
        </p:nvSpPr>
        <p:spPr>
          <a:xfrm>
            <a:off x="2160243" y="3480137"/>
            <a:ext cx="9721516" cy="2677656"/>
          </a:xfrm>
          <a:prstGeom prst="rect">
            <a:avLst/>
          </a:prstGeom>
        </p:spPr>
        <p:txBody>
          <a:bodyPr wrap="square">
            <a:spAutoFit/>
          </a:bodyPr>
          <a:lstStyle/>
          <a:p>
            <a:r>
              <a:rPr lang="fr-FR" sz="2400" dirty="0">
                <a:solidFill>
                  <a:schemeClr val="accent1">
                    <a:lumMod val="75000"/>
                  </a:schemeClr>
                </a:solidFill>
              </a:rPr>
              <a:t>- Un travail collectif des équipes pédagogiques, condition indispensable du progrès des élèves,</a:t>
            </a:r>
          </a:p>
          <a:p>
            <a:endParaRPr lang="fr-FR" sz="2400" dirty="0">
              <a:solidFill>
                <a:schemeClr val="accent1">
                  <a:lumMod val="75000"/>
                </a:schemeClr>
              </a:solidFill>
            </a:endParaRPr>
          </a:p>
          <a:p>
            <a:r>
              <a:rPr lang="fr-FR" sz="2400" dirty="0">
                <a:solidFill>
                  <a:schemeClr val="accent1">
                    <a:lumMod val="75000"/>
                  </a:schemeClr>
                </a:solidFill>
              </a:rPr>
              <a:t>- la mobilité des élèves entre les groupes,</a:t>
            </a:r>
          </a:p>
          <a:p>
            <a:pPr marL="285750" indent="-285750">
              <a:buFontTx/>
              <a:buChar char="-"/>
            </a:pPr>
            <a:endParaRPr lang="fr-FR" sz="2400" dirty="0">
              <a:solidFill>
                <a:schemeClr val="accent1">
                  <a:lumMod val="75000"/>
                </a:schemeClr>
              </a:solidFill>
            </a:endParaRPr>
          </a:p>
          <a:p>
            <a:r>
              <a:rPr lang="fr-FR" sz="2400" dirty="0">
                <a:solidFill>
                  <a:schemeClr val="accent1">
                    <a:lumMod val="75000"/>
                  </a:schemeClr>
                </a:solidFill>
              </a:rPr>
              <a:t>- des objectifs d’apprentissage communs par période sur lesquels repose la progression de chacun des professeurs.</a:t>
            </a:r>
          </a:p>
        </p:txBody>
      </p:sp>
      <p:sp>
        <p:nvSpPr>
          <p:cNvPr id="16" name="Flèche : courbe vers la droite 15"/>
          <p:cNvSpPr/>
          <p:nvPr/>
        </p:nvSpPr>
        <p:spPr>
          <a:xfrm>
            <a:off x="714535" y="3893679"/>
            <a:ext cx="968829" cy="1850571"/>
          </a:xfrm>
          <a:prstGeom prst="curved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088500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èche : droite 1">
            <a:extLst>
              <a:ext uri="{FF2B5EF4-FFF2-40B4-BE49-F238E27FC236}">
                <a16:creationId xmlns:a16="http://schemas.microsoft.com/office/drawing/2014/main" id="{F8A1A324-676F-E8E6-FF68-E42135CFFB8A}"/>
              </a:ext>
            </a:extLst>
          </p:cNvPr>
          <p:cNvSpPr/>
          <p:nvPr/>
        </p:nvSpPr>
        <p:spPr>
          <a:xfrm>
            <a:off x="1598733" y="401320"/>
            <a:ext cx="587040" cy="277402"/>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75ECE72B-4E1A-914F-A060-A44CF0EC34AF}"/>
              </a:ext>
            </a:extLst>
          </p:cNvPr>
          <p:cNvSpPr txBox="1"/>
          <p:nvPr/>
        </p:nvSpPr>
        <p:spPr>
          <a:xfrm>
            <a:off x="2346055" y="325120"/>
            <a:ext cx="9510323" cy="1200329"/>
          </a:xfrm>
          <a:prstGeom prst="rect">
            <a:avLst/>
          </a:prstGeom>
          <a:noFill/>
        </p:spPr>
        <p:txBody>
          <a:bodyPr wrap="square" rtlCol="0">
            <a:spAutoFit/>
          </a:bodyPr>
          <a:lstStyle/>
          <a:p>
            <a:r>
              <a:rPr lang="fr-FR" b="1" dirty="0"/>
              <a:t>Enseigner explicitement les stratégies rédactionnelles</a:t>
            </a:r>
            <a:r>
              <a:rPr lang="fr-FR" dirty="0"/>
              <a:t>, aux différentes étapes du travail d’écriture :</a:t>
            </a:r>
          </a:p>
          <a:p>
            <a:endParaRPr lang="fr-FR" dirty="0"/>
          </a:p>
          <a:p>
            <a:r>
              <a:rPr lang="fr-FR" dirty="0"/>
              <a:t>Stratégies </a:t>
            </a:r>
            <a:r>
              <a:rPr lang="fr-FR" dirty="0" err="1"/>
              <a:t>prérédactionnelles</a:t>
            </a:r>
            <a:r>
              <a:rPr lang="fr-FR" dirty="0"/>
              <a:t>  /  Stratégies au moment de l’écriture  /  Stratégies de révision (en lien avec l’étude de la langue et les besoins discursifs des élèves), strates d’écriture.</a:t>
            </a:r>
          </a:p>
        </p:txBody>
      </p:sp>
      <p:sp>
        <p:nvSpPr>
          <p:cNvPr id="7" name="Flèche : droite 6">
            <a:extLst>
              <a:ext uri="{FF2B5EF4-FFF2-40B4-BE49-F238E27FC236}">
                <a16:creationId xmlns:a16="http://schemas.microsoft.com/office/drawing/2014/main" id="{B40C5A94-A423-C0DF-7A5A-AF305C7FBA3F}"/>
              </a:ext>
            </a:extLst>
          </p:cNvPr>
          <p:cNvSpPr/>
          <p:nvPr/>
        </p:nvSpPr>
        <p:spPr>
          <a:xfrm>
            <a:off x="961735" y="4635863"/>
            <a:ext cx="636998" cy="277402"/>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1DFDBAF6-678A-E6C0-2148-7028E4EC2C6A}"/>
              </a:ext>
            </a:extLst>
          </p:cNvPr>
          <p:cNvSpPr txBox="1"/>
          <p:nvPr/>
        </p:nvSpPr>
        <p:spPr>
          <a:xfrm>
            <a:off x="1709057" y="4559663"/>
            <a:ext cx="10319658" cy="923330"/>
          </a:xfrm>
          <a:prstGeom prst="rect">
            <a:avLst/>
          </a:prstGeom>
          <a:noFill/>
        </p:spPr>
        <p:txBody>
          <a:bodyPr wrap="square" rtlCol="0">
            <a:spAutoFit/>
          </a:bodyPr>
          <a:lstStyle/>
          <a:p>
            <a:r>
              <a:rPr lang="fr-FR" b="1" dirty="0"/>
              <a:t>Varier les types et les modalités d’écriture</a:t>
            </a:r>
            <a:r>
              <a:rPr lang="fr-FR" dirty="0"/>
              <a:t> : seul ou à plusieurs, au clavier, écrits collaboratifs, projets sur le temps long, écrire à partir d’une image, écrits d’appropriation, écrits d’invention, écrire dans les blancs du texte, écrire à propos d’une lecture, écriture de la réception, restituer un récit…</a:t>
            </a:r>
          </a:p>
        </p:txBody>
      </p:sp>
      <p:pic>
        <p:nvPicPr>
          <p:cNvPr id="4" name="Image 3">
            <a:extLst>
              <a:ext uri="{FF2B5EF4-FFF2-40B4-BE49-F238E27FC236}">
                <a16:creationId xmlns:a16="http://schemas.microsoft.com/office/drawing/2014/main" id="{74EC10DB-6BCB-FBAF-6022-AEEDD2EDE35B}"/>
              </a:ext>
            </a:extLst>
          </p:cNvPr>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12889" y="145018"/>
            <a:ext cx="1203293" cy="1224388"/>
          </a:xfrm>
          <a:prstGeom prst="rect">
            <a:avLst/>
          </a:prstGeom>
          <a:noFill/>
          <a:ln>
            <a:noFill/>
          </a:ln>
        </p:spPr>
      </p:pic>
    </p:spTree>
    <p:extLst>
      <p:ext uri="{BB962C8B-B14F-4D97-AF65-F5344CB8AC3E}">
        <p14:creationId xmlns:p14="http://schemas.microsoft.com/office/powerpoint/2010/main" val="2239349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èche : droite 1">
            <a:extLst>
              <a:ext uri="{FF2B5EF4-FFF2-40B4-BE49-F238E27FC236}">
                <a16:creationId xmlns:a16="http://schemas.microsoft.com/office/drawing/2014/main" id="{B1B2FFBB-950F-D860-C6E9-E9A21DE3A923}"/>
              </a:ext>
            </a:extLst>
          </p:cNvPr>
          <p:cNvSpPr/>
          <p:nvPr/>
        </p:nvSpPr>
        <p:spPr>
          <a:xfrm>
            <a:off x="1670040" y="773868"/>
            <a:ext cx="636998" cy="277402"/>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BDEFA062-B06D-B2F2-1F2F-3FDC6499121D}"/>
              </a:ext>
            </a:extLst>
          </p:cNvPr>
          <p:cNvSpPr txBox="1"/>
          <p:nvPr/>
        </p:nvSpPr>
        <p:spPr>
          <a:xfrm>
            <a:off x="2499005" y="711366"/>
            <a:ext cx="8632372" cy="369332"/>
          </a:xfrm>
          <a:prstGeom prst="rect">
            <a:avLst/>
          </a:prstGeom>
          <a:noFill/>
        </p:spPr>
        <p:txBody>
          <a:bodyPr wrap="square" rtlCol="0">
            <a:spAutoFit/>
          </a:bodyPr>
          <a:lstStyle/>
          <a:p>
            <a:r>
              <a:rPr lang="fr-FR" dirty="0"/>
              <a:t>Faire pratiquer </a:t>
            </a:r>
            <a:r>
              <a:rPr lang="fr-FR" b="1" dirty="0"/>
              <a:t>l’écriture de la variation</a:t>
            </a:r>
          </a:p>
        </p:txBody>
      </p:sp>
      <p:pic>
        <p:nvPicPr>
          <p:cNvPr id="5" name="Image 4">
            <a:extLst>
              <a:ext uri="{FF2B5EF4-FFF2-40B4-BE49-F238E27FC236}">
                <a16:creationId xmlns:a16="http://schemas.microsoft.com/office/drawing/2014/main" id="{04426CC6-E1A2-44EE-2B9C-DA181B694077}"/>
              </a:ext>
            </a:extLst>
          </p:cNvPr>
          <p:cNvPicPr>
            <a:picLocks noChangeAspect="1"/>
          </p:cNvPicPr>
          <p:nvPr/>
        </p:nvPicPr>
        <p:blipFill>
          <a:blip r:embed="rId3"/>
          <a:stretch>
            <a:fillRect/>
          </a:stretch>
        </p:blipFill>
        <p:spPr>
          <a:xfrm>
            <a:off x="5486400" y="1432725"/>
            <a:ext cx="6128656" cy="4272966"/>
          </a:xfrm>
          <a:prstGeom prst="rect">
            <a:avLst/>
          </a:prstGeom>
        </p:spPr>
      </p:pic>
      <p:sp>
        <p:nvSpPr>
          <p:cNvPr id="9" name="ZoneTexte 8">
            <a:extLst>
              <a:ext uri="{FF2B5EF4-FFF2-40B4-BE49-F238E27FC236}">
                <a16:creationId xmlns:a16="http://schemas.microsoft.com/office/drawing/2014/main" id="{95B45256-16F8-C6F5-D656-A5C415088AA0}"/>
              </a:ext>
            </a:extLst>
          </p:cNvPr>
          <p:cNvSpPr txBox="1"/>
          <p:nvPr/>
        </p:nvSpPr>
        <p:spPr>
          <a:xfrm>
            <a:off x="402771" y="1333811"/>
            <a:ext cx="4833257" cy="5078313"/>
          </a:xfrm>
          <a:prstGeom prst="rect">
            <a:avLst/>
          </a:prstGeom>
          <a:noFill/>
        </p:spPr>
        <p:txBody>
          <a:bodyPr wrap="square">
            <a:spAutoFit/>
          </a:bodyPr>
          <a:lstStyle/>
          <a:p>
            <a:pPr algn="just"/>
            <a:r>
              <a:rPr lang="fr-FR" dirty="0"/>
              <a:t>Exemple de projets d’écriture s’appuyant sur des réécritures successives développés dans l’ouvrage de F. Le Goff et V. </a:t>
            </a:r>
            <a:r>
              <a:rPr lang="fr-FR" dirty="0" err="1"/>
              <a:t>Larrivé</a:t>
            </a:r>
            <a:r>
              <a:rPr lang="fr-FR" dirty="0"/>
              <a:t>, </a:t>
            </a:r>
            <a:r>
              <a:rPr lang="fr-FR" i="1" dirty="0"/>
              <a:t>Le Temps de l’écriture </a:t>
            </a:r>
          </a:p>
          <a:p>
            <a:pPr algn="just"/>
            <a:endParaRPr lang="fr-FR" i="1" dirty="0"/>
          </a:p>
          <a:p>
            <a:pPr algn="just"/>
            <a:r>
              <a:rPr lang="fr-FR" dirty="0"/>
              <a:t>En 6ème, autour de la métamorphose </a:t>
            </a:r>
          </a:p>
          <a:p>
            <a:pPr algn="just"/>
            <a:endParaRPr lang="fr-FR" dirty="0"/>
          </a:p>
          <a:p>
            <a:pPr marL="285750" indent="-285750" algn="just">
              <a:buFontTx/>
              <a:buChar char="-"/>
            </a:pPr>
            <a:r>
              <a:rPr lang="fr-FR" dirty="0"/>
              <a:t>A partir d’un support </a:t>
            </a:r>
            <a:r>
              <a:rPr lang="fr-FR" b="1" dirty="0"/>
              <a:t>image, rédaction </a:t>
            </a:r>
            <a:r>
              <a:rPr lang="fr-FR" dirty="0"/>
              <a:t>d’une métamorphose </a:t>
            </a:r>
          </a:p>
          <a:p>
            <a:pPr marL="285750" indent="-285750" algn="just">
              <a:buFontTx/>
              <a:buChar char="-"/>
            </a:pPr>
            <a:endParaRPr lang="fr-FR" dirty="0"/>
          </a:p>
          <a:p>
            <a:pPr marL="285750" indent="-285750" algn="just">
              <a:buFontTx/>
              <a:buChar char="-"/>
            </a:pPr>
            <a:r>
              <a:rPr lang="fr-FR" b="1" dirty="0"/>
              <a:t>Réécriture</a:t>
            </a:r>
            <a:r>
              <a:rPr lang="fr-FR" dirty="0"/>
              <a:t> de la métamorphose </a:t>
            </a:r>
            <a:r>
              <a:rPr lang="fr-FR" b="1" dirty="0"/>
              <a:t>après étude des verbes </a:t>
            </a:r>
            <a:r>
              <a:rPr lang="fr-FR" dirty="0"/>
              <a:t>exprimant la transformation </a:t>
            </a:r>
          </a:p>
          <a:p>
            <a:pPr algn="just"/>
            <a:endParaRPr lang="fr-FR" dirty="0"/>
          </a:p>
          <a:p>
            <a:pPr marL="285750" indent="-285750" algn="just">
              <a:buFontTx/>
              <a:buChar char="-"/>
            </a:pPr>
            <a:r>
              <a:rPr lang="fr-FR" b="1" dirty="0"/>
              <a:t>Après lecture </a:t>
            </a:r>
            <a:r>
              <a:rPr lang="fr-FR" dirty="0"/>
              <a:t>de plusieurs métamorphoses d’Ovide, </a:t>
            </a:r>
            <a:r>
              <a:rPr lang="fr-FR" b="1" dirty="0"/>
              <a:t>réécriture</a:t>
            </a:r>
            <a:r>
              <a:rPr lang="fr-FR" dirty="0"/>
              <a:t> à partir de l’interrogation suivante : Quels sont les gains et la perte de la métamorphose pour le personnage ? </a:t>
            </a:r>
          </a:p>
          <a:p>
            <a:pPr algn="just"/>
            <a:endParaRPr lang="fr-FR" dirty="0"/>
          </a:p>
          <a:p>
            <a:pPr algn="just"/>
            <a:r>
              <a:rPr lang="fr-FR" dirty="0"/>
              <a:t>- </a:t>
            </a:r>
            <a:r>
              <a:rPr lang="fr-FR" b="1" dirty="0"/>
              <a:t>Transposition</a:t>
            </a:r>
            <a:r>
              <a:rPr lang="fr-FR" dirty="0"/>
              <a:t> dans un conte merveilleux </a:t>
            </a:r>
          </a:p>
        </p:txBody>
      </p:sp>
      <p:sp>
        <p:nvSpPr>
          <p:cNvPr id="10" name="Flèche : droite 9">
            <a:extLst>
              <a:ext uri="{FF2B5EF4-FFF2-40B4-BE49-F238E27FC236}">
                <a16:creationId xmlns:a16="http://schemas.microsoft.com/office/drawing/2014/main" id="{11CAB141-20E5-3E5E-8E7E-CAA2161D5E4A}"/>
              </a:ext>
            </a:extLst>
          </p:cNvPr>
          <p:cNvSpPr/>
          <p:nvPr/>
        </p:nvSpPr>
        <p:spPr>
          <a:xfrm>
            <a:off x="5777501" y="6057718"/>
            <a:ext cx="636998" cy="2774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E3CC3857-E071-461F-A094-68DF5D28623E}"/>
              </a:ext>
            </a:extLst>
          </p:cNvPr>
          <p:cNvSpPr txBox="1"/>
          <p:nvPr/>
        </p:nvSpPr>
        <p:spPr>
          <a:xfrm>
            <a:off x="6574970" y="5873455"/>
            <a:ext cx="5040086" cy="923330"/>
          </a:xfrm>
          <a:prstGeom prst="rect">
            <a:avLst/>
          </a:prstGeom>
          <a:noFill/>
        </p:spPr>
        <p:txBody>
          <a:bodyPr wrap="square" rtlCol="0">
            <a:spAutoFit/>
          </a:bodyPr>
          <a:lstStyle/>
          <a:p>
            <a:r>
              <a:rPr lang="fr-FR" dirty="0"/>
              <a:t>Une même démarche, des compétences identiques transposables dans chaque groupe, en s’adaptant aux besoins.</a:t>
            </a:r>
          </a:p>
        </p:txBody>
      </p:sp>
      <p:pic>
        <p:nvPicPr>
          <p:cNvPr id="4" name="Image 3">
            <a:extLst>
              <a:ext uri="{FF2B5EF4-FFF2-40B4-BE49-F238E27FC236}">
                <a16:creationId xmlns:a16="http://schemas.microsoft.com/office/drawing/2014/main" id="{22528756-8419-E30C-C47C-B8376BEFBA20}"/>
              </a:ext>
            </a:extLst>
          </p:cNvPr>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12889" y="145018"/>
            <a:ext cx="1203293" cy="1224388"/>
          </a:xfrm>
          <a:prstGeom prst="rect">
            <a:avLst/>
          </a:prstGeom>
          <a:noFill/>
          <a:ln>
            <a:noFill/>
          </a:ln>
        </p:spPr>
      </p:pic>
    </p:spTree>
    <p:extLst>
      <p:ext uri="{BB962C8B-B14F-4D97-AF65-F5344CB8AC3E}">
        <p14:creationId xmlns:p14="http://schemas.microsoft.com/office/powerpoint/2010/main" val="3800726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D047204-542A-EE18-1EB7-683FBC800F24}"/>
              </a:ext>
            </a:extLst>
          </p:cNvPr>
          <p:cNvSpPr txBox="1"/>
          <p:nvPr/>
        </p:nvSpPr>
        <p:spPr>
          <a:xfrm>
            <a:off x="2275114" y="501048"/>
            <a:ext cx="9916886" cy="369332"/>
          </a:xfrm>
          <a:prstGeom prst="rect">
            <a:avLst/>
          </a:prstGeom>
          <a:noFill/>
        </p:spPr>
        <p:txBody>
          <a:bodyPr wrap="square" rtlCol="0">
            <a:spAutoFit/>
          </a:bodyPr>
          <a:lstStyle/>
          <a:p>
            <a:pPr algn="just"/>
            <a:r>
              <a:rPr lang="fr-FR" dirty="0"/>
              <a:t>Quelques </a:t>
            </a:r>
            <a:r>
              <a:rPr lang="fr-FR" b="1" dirty="0"/>
              <a:t>points de vigilance</a:t>
            </a:r>
            <a:r>
              <a:rPr lang="fr-FR" dirty="0"/>
              <a:t>, pour les deux autres pôles : </a:t>
            </a:r>
            <a:r>
              <a:rPr lang="fr-FR" b="1" dirty="0"/>
              <a:t>étude de la langue et oral</a:t>
            </a:r>
            <a:endParaRPr lang="fr-FR" dirty="0"/>
          </a:p>
        </p:txBody>
      </p:sp>
      <p:sp>
        <p:nvSpPr>
          <p:cNvPr id="3" name="Flèche : droite 2">
            <a:extLst>
              <a:ext uri="{FF2B5EF4-FFF2-40B4-BE49-F238E27FC236}">
                <a16:creationId xmlns:a16="http://schemas.microsoft.com/office/drawing/2014/main" id="{3CF33784-EFDF-3B72-5006-E19DE4B707F4}"/>
              </a:ext>
            </a:extLst>
          </p:cNvPr>
          <p:cNvSpPr/>
          <p:nvPr/>
        </p:nvSpPr>
        <p:spPr>
          <a:xfrm>
            <a:off x="1555006" y="550622"/>
            <a:ext cx="636998" cy="2774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EE3D73B2-2197-BD40-11D4-72EFF9586A04}"/>
              </a:ext>
            </a:extLst>
          </p:cNvPr>
          <p:cNvSpPr txBox="1"/>
          <p:nvPr/>
        </p:nvSpPr>
        <p:spPr>
          <a:xfrm>
            <a:off x="1865861" y="1091006"/>
            <a:ext cx="9137762" cy="1754326"/>
          </a:xfrm>
          <a:prstGeom prst="rect">
            <a:avLst/>
          </a:prstGeom>
          <a:solidFill>
            <a:schemeClr val="accent5">
              <a:lumMod val="20000"/>
              <a:lumOff val="80000"/>
            </a:schemeClr>
          </a:solidFill>
          <a:ln>
            <a:solidFill>
              <a:schemeClr val="accent1">
                <a:shade val="15000"/>
              </a:schemeClr>
            </a:solidFill>
          </a:ln>
        </p:spPr>
        <p:txBody>
          <a:bodyPr wrap="square">
            <a:spAutoFit/>
          </a:bodyPr>
          <a:lstStyle/>
          <a:p>
            <a:r>
              <a:rPr lang="fr-FR" sz="1800" b="1" dirty="0">
                <a:solidFill>
                  <a:srgbClr val="FF0000"/>
                </a:solidFill>
              </a:rPr>
              <a:t>Étude de la langue (grammaire, orthographe, lexique) </a:t>
            </a:r>
          </a:p>
          <a:p>
            <a:r>
              <a:rPr lang="fr-FR" sz="1800" dirty="0"/>
              <a:t>• Maitriser les relations entre l'oral et l'écrit </a:t>
            </a:r>
          </a:p>
          <a:p>
            <a:r>
              <a:rPr lang="fr-FR" sz="1800" dirty="0"/>
              <a:t>• Identifier les constituants d’une phrase simple / Se repérer dans la phrase complexe</a:t>
            </a:r>
          </a:p>
          <a:p>
            <a:r>
              <a:rPr lang="fr-FR" sz="1800" dirty="0"/>
              <a:t>• Acquérir l’orthographe grammaticale</a:t>
            </a:r>
          </a:p>
          <a:p>
            <a:r>
              <a:rPr lang="fr-FR" sz="1800" dirty="0"/>
              <a:t>• Enrichir le lexique</a:t>
            </a:r>
          </a:p>
          <a:p>
            <a:r>
              <a:rPr lang="fr-FR" sz="1800" dirty="0"/>
              <a:t>• Acquérir l’orthographe lexicale</a:t>
            </a:r>
          </a:p>
        </p:txBody>
      </p:sp>
      <p:sp>
        <p:nvSpPr>
          <p:cNvPr id="6" name="Flèche : droite 5">
            <a:extLst>
              <a:ext uri="{FF2B5EF4-FFF2-40B4-BE49-F238E27FC236}">
                <a16:creationId xmlns:a16="http://schemas.microsoft.com/office/drawing/2014/main" id="{BD4E123F-363B-1ECB-0C72-FDADBE872A8B}"/>
              </a:ext>
            </a:extLst>
          </p:cNvPr>
          <p:cNvSpPr/>
          <p:nvPr/>
        </p:nvSpPr>
        <p:spPr>
          <a:xfrm>
            <a:off x="925102" y="2916183"/>
            <a:ext cx="636998" cy="277402"/>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CED69A20-CB79-7521-939A-237F6D509655}"/>
              </a:ext>
            </a:extLst>
          </p:cNvPr>
          <p:cNvSpPr txBox="1"/>
          <p:nvPr/>
        </p:nvSpPr>
        <p:spPr>
          <a:xfrm>
            <a:off x="1719942" y="2873827"/>
            <a:ext cx="10134601" cy="3693319"/>
          </a:xfrm>
          <a:prstGeom prst="rect">
            <a:avLst/>
          </a:prstGeom>
          <a:noFill/>
        </p:spPr>
        <p:txBody>
          <a:bodyPr wrap="square" rtlCol="0">
            <a:spAutoFit/>
          </a:bodyPr>
          <a:lstStyle/>
          <a:p>
            <a:pPr algn="just"/>
            <a:r>
              <a:rPr lang="fr-FR" dirty="0"/>
              <a:t>Prioriser les </a:t>
            </a:r>
            <a:r>
              <a:rPr lang="fr-FR" b="1" dirty="0"/>
              <a:t>notions noyaux </a:t>
            </a:r>
            <a:r>
              <a:rPr lang="fr-FR" dirty="0"/>
              <a:t>: la phrase, le verbe, les accords sujet-verbe, les accords dans le GN.</a:t>
            </a:r>
          </a:p>
          <a:p>
            <a:pPr algn="just"/>
            <a:endParaRPr lang="fr-FR" dirty="0"/>
          </a:p>
          <a:p>
            <a:pPr algn="just"/>
            <a:r>
              <a:rPr lang="fr-FR" b="1" dirty="0"/>
              <a:t>Varier les temps de travail </a:t>
            </a:r>
            <a:r>
              <a:rPr lang="fr-FR" dirty="0"/>
              <a:t>: rituels (temps court) / chantiers de grammaire (1h30 à 2h, de temps en temps)</a:t>
            </a:r>
          </a:p>
          <a:p>
            <a:pPr algn="just"/>
            <a:endParaRPr lang="fr-FR" dirty="0"/>
          </a:p>
          <a:p>
            <a:pPr algn="just"/>
            <a:r>
              <a:rPr lang="fr-FR" b="1" dirty="0"/>
              <a:t>Lier l’étude de la langue aux pratiques d’écriture </a:t>
            </a:r>
            <a:r>
              <a:rPr lang="fr-FR" dirty="0"/>
              <a:t>(« je sais que XXX est un nom car… », « je sais que </a:t>
            </a:r>
            <a:r>
              <a:rPr lang="fr-FR" i="1" dirty="0"/>
              <a:t>tel mot</a:t>
            </a:r>
            <a:r>
              <a:rPr lang="fr-FR" dirty="0"/>
              <a:t> s’écrit ainsi car…).</a:t>
            </a:r>
          </a:p>
          <a:p>
            <a:pPr algn="just"/>
            <a:endParaRPr lang="fr-FR" dirty="0"/>
          </a:p>
          <a:p>
            <a:pPr algn="just"/>
            <a:r>
              <a:rPr lang="fr-FR" dirty="0"/>
              <a:t>Insister sur la </a:t>
            </a:r>
            <a:r>
              <a:rPr lang="fr-FR" b="1" dirty="0"/>
              <a:t>verbalisation des procédures grammaticales</a:t>
            </a:r>
            <a:r>
              <a:rPr lang="fr-FR" dirty="0"/>
              <a:t>, des gestes du grammairien, sur le cheminement intellectuel conscient qui a conduit à telle identification, tel accord…</a:t>
            </a:r>
          </a:p>
          <a:p>
            <a:pPr algn="just"/>
            <a:endParaRPr lang="fr-FR" dirty="0"/>
          </a:p>
          <a:p>
            <a:pPr algn="just"/>
            <a:r>
              <a:rPr lang="fr-FR" dirty="0"/>
              <a:t>Enseigner </a:t>
            </a:r>
            <a:r>
              <a:rPr lang="fr-FR" b="1" dirty="0"/>
              <a:t>le lexique comme un réel objet d’étude </a:t>
            </a:r>
            <a:r>
              <a:rPr lang="fr-FR" dirty="0"/>
              <a:t>(2/5èmes du programme d’EDL).</a:t>
            </a:r>
          </a:p>
          <a:p>
            <a:pPr algn="just"/>
            <a:endParaRPr lang="fr-FR" dirty="0"/>
          </a:p>
          <a:p>
            <a:pPr algn="just"/>
            <a:r>
              <a:rPr lang="fr-FR" dirty="0"/>
              <a:t>S’interdire les exercices à trous.		Favoriser les </a:t>
            </a:r>
            <a:r>
              <a:rPr lang="fr-FR" b="1" dirty="0"/>
              <a:t>pratiques coopératives, les enquêtes</a:t>
            </a:r>
            <a:r>
              <a:rPr lang="fr-FR" dirty="0"/>
              <a:t>…</a:t>
            </a:r>
          </a:p>
        </p:txBody>
      </p:sp>
      <p:sp>
        <p:nvSpPr>
          <p:cNvPr id="9" name="Flèche : droite 8">
            <a:extLst>
              <a:ext uri="{FF2B5EF4-FFF2-40B4-BE49-F238E27FC236}">
                <a16:creationId xmlns:a16="http://schemas.microsoft.com/office/drawing/2014/main" id="{79751AF6-190C-B6E9-3CED-A50313D433D8}"/>
              </a:ext>
            </a:extLst>
          </p:cNvPr>
          <p:cNvSpPr/>
          <p:nvPr/>
        </p:nvSpPr>
        <p:spPr>
          <a:xfrm>
            <a:off x="925102" y="3429000"/>
            <a:ext cx="636998" cy="277402"/>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droite 9">
            <a:extLst>
              <a:ext uri="{FF2B5EF4-FFF2-40B4-BE49-F238E27FC236}">
                <a16:creationId xmlns:a16="http://schemas.microsoft.com/office/drawing/2014/main" id="{75F7509C-B875-0137-D2EA-4D8B246D030B}"/>
              </a:ext>
            </a:extLst>
          </p:cNvPr>
          <p:cNvSpPr/>
          <p:nvPr/>
        </p:nvSpPr>
        <p:spPr>
          <a:xfrm>
            <a:off x="925102" y="4027787"/>
            <a:ext cx="636998" cy="277402"/>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droite 10">
            <a:extLst>
              <a:ext uri="{FF2B5EF4-FFF2-40B4-BE49-F238E27FC236}">
                <a16:creationId xmlns:a16="http://schemas.microsoft.com/office/drawing/2014/main" id="{5C89FDAC-E03F-63ED-C31D-8E43985838D6}"/>
              </a:ext>
            </a:extLst>
          </p:cNvPr>
          <p:cNvSpPr/>
          <p:nvPr/>
        </p:nvSpPr>
        <p:spPr>
          <a:xfrm>
            <a:off x="925102" y="4908268"/>
            <a:ext cx="636998" cy="277402"/>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droite 11">
            <a:extLst>
              <a:ext uri="{FF2B5EF4-FFF2-40B4-BE49-F238E27FC236}">
                <a16:creationId xmlns:a16="http://schemas.microsoft.com/office/drawing/2014/main" id="{1F8AF217-6492-CF92-B31F-E15702163F4B}"/>
              </a:ext>
            </a:extLst>
          </p:cNvPr>
          <p:cNvSpPr/>
          <p:nvPr/>
        </p:nvSpPr>
        <p:spPr>
          <a:xfrm>
            <a:off x="5533735" y="6233514"/>
            <a:ext cx="636998" cy="277402"/>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droite 12">
            <a:extLst>
              <a:ext uri="{FF2B5EF4-FFF2-40B4-BE49-F238E27FC236}">
                <a16:creationId xmlns:a16="http://schemas.microsoft.com/office/drawing/2014/main" id="{6C79BFCA-6BC8-B657-7FED-AA43EAD6476C}"/>
              </a:ext>
            </a:extLst>
          </p:cNvPr>
          <p:cNvSpPr/>
          <p:nvPr/>
        </p:nvSpPr>
        <p:spPr>
          <a:xfrm>
            <a:off x="925102" y="6183940"/>
            <a:ext cx="636998" cy="277402"/>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droite 13">
            <a:extLst>
              <a:ext uri="{FF2B5EF4-FFF2-40B4-BE49-F238E27FC236}">
                <a16:creationId xmlns:a16="http://schemas.microsoft.com/office/drawing/2014/main" id="{FF1631EC-F6BD-3FAC-7A20-A5BD48948228}"/>
              </a:ext>
            </a:extLst>
          </p:cNvPr>
          <p:cNvSpPr/>
          <p:nvPr/>
        </p:nvSpPr>
        <p:spPr>
          <a:xfrm>
            <a:off x="925102" y="5650048"/>
            <a:ext cx="636998" cy="277402"/>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1FFF05E5-38BE-6428-A844-FEB6219621BF}"/>
              </a:ext>
            </a:extLst>
          </p:cNvPr>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12889" y="145018"/>
            <a:ext cx="1203293" cy="1224388"/>
          </a:xfrm>
          <a:prstGeom prst="rect">
            <a:avLst/>
          </a:prstGeom>
          <a:noFill/>
          <a:ln>
            <a:noFill/>
          </a:ln>
        </p:spPr>
      </p:pic>
    </p:spTree>
    <p:extLst>
      <p:ext uri="{BB962C8B-B14F-4D97-AF65-F5344CB8AC3E}">
        <p14:creationId xmlns:p14="http://schemas.microsoft.com/office/powerpoint/2010/main" val="4046547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8A2A168-571E-F264-EF18-AB35600D2BD3}"/>
              </a:ext>
            </a:extLst>
          </p:cNvPr>
          <p:cNvSpPr txBox="1"/>
          <p:nvPr/>
        </p:nvSpPr>
        <p:spPr>
          <a:xfrm>
            <a:off x="3141202" y="341425"/>
            <a:ext cx="8304210" cy="1477328"/>
          </a:xfrm>
          <a:prstGeom prst="rect">
            <a:avLst/>
          </a:prstGeom>
          <a:solidFill>
            <a:schemeClr val="accent5">
              <a:lumMod val="20000"/>
              <a:lumOff val="80000"/>
            </a:schemeClr>
          </a:solidFill>
          <a:ln>
            <a:solidFill>
              <a:schemeClr val="accent1">
                <a:shade val="15000"/>
              </a:schemeClr>
            </a:solidFill>
          </a:ln>
        </p:spPr>
        <p:txBody>
          <a:bodyPr wrap="square">
            <a:spAutoFit/>
          </a:bodyPr>
          <a:lstStyle/>
          <a:p>
            <a:r>
              <a:rPr lang="fr-FR" sz="1800" b="1" dirty="0">
                <a:solidFill>
                  <a:srgbClr val="FF0000"/>
                </a:solidFill>
              </a:rPr>
              <a:t>Langage oral </a:t>
            </a:r>
          </a:p>
          <a:p>
            <a:r>
              <a:rPr lang="fr-FR" sz="1800" dirty="0"/>
              <a:t>• Écouter pour comprendre un message oral, un propos, un discours, un texte lu </a:t>
            </a:r>
          </a:p>
          <a:p>
            <a:r>
              <a:rPr lang="fr-FR" sz="1800" dirty="0"/>
              <a:t>• Parler en prenant en compte son auditoire </a:t>
            </a:r>
          </a:p>
          <a:p>
            <a:r>
              <a:rPr lang="fr-FR" sz="1800" dirty="0"/>
              <a:t>• Participer à des échanges dans des situations diversifiées </a:t>
            </a:r>
          </a:p>
          <a:p>
            <a:r>
              <a:rPr lang="fr-FR" sz="1800" dirty="0"/>
              <a:t>• Adopter une attitude critique par rapport à son propos</a:t>
            </a:r>
          </a:p>
        </p:txBody>
      </p:sp>
      <p:sp>
        <p:nvSpPr>
          <p:cNvPr id="6" name="Flèche : droite 5">
            <a:extLst>
              <a:ext uri="{FF2B5EF4-FFF2-40B4-BE49-F238E27FC236}">
                <a16:creationId xmlns:a16="http://schemas.microsoft.com/office/drawing/2014/main" id="{5EDCA484-A52E-6F77-32DD-B43F2851E078}"/>
              </a:ext>
            </a:extLst>
          </p:cNvPr>
          <p:cNvSpPr/>
          <p:nvPr/>
        </p:nvSpPr>
        <p:spPr>
          <a:xfrm>
            <a:off x="500742" y="2273926"/>
            <a:ext cx="636998" cy="277402"/>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08BF3F21-2CC5-1C54-37F2-04DDBDB890C6}"/>
              </a:ext>
            </a:extLst>
          </p:cNvPr>
          <p:cNvSpPr txBox="1"/>
          <p:nvPr/>
        </p:nvSpPr>
        <p:spPr>
          <a:xfrm>
            <a:off x="1137740" y="2231570"/>
            <a:ext cx="10433773" cy="3970318"/>
          </a:xfrm>
          <a:prstGeom prst="rect">
            <a:avLst/>
          </a:prstGeom>
          <a:noFill/>
        </p:spPr>
        <p:txBody>
          <a:bodyPr wrap="square" rtlCol="0">
            <a:spAutoFit/>
          </a:bodyPr>
          <a:lstStyle/>
          <a:p>
            <a:pPr algn="just"/>
            <a:r>
              <a:rPr lang="fr-FR" dirty="0"/>
              <a:t>Il est </a:t>
            </a:r>
            <a:r>
              <a:rPr lang="fr-FR" b="1" dirty="0"/>
              <a:t>omniprésent</a:t>
            </a:r>
            <a:r>
              <a:rPr lang="fr-FR" dirty="0"/>
              <a:t>, en </a:t>
            </a:r>
            <a:r>
              <a:rPr lang="fr-FR" b="1" dirty="0"/>
              <a:t>interaction</a:t>
            </a:r>
            <a:r>
              <a:rPr lang="fr-FR" dirty="0"/>
              <a:t> avec toutes les activités (</a:t>
            </a:r>
            <a:r>
              <a:rPr lang="fr-FR" dirty="0">
                <a:solidFill>
                  <a:srgbClr val="0070C0"/>
                </a:solidFill>
              </a:rPr>
              <a:t>verbalisation des procédures et des stratégies, communauté interprétative, mise en voix, négociations, cercles de lecture</a:t>
            </a:r>
            <a:r>
              <a:rPr lang="fr-FR" dirty="0"/>
              <a:t>…).</a:t>
            </a:r>
          </a:p>
          <a:p>
            <a:pPr algn="just"/>
            <a:endParaRPr lang="fr-FR" dirty="0"/>
          </a:p>
          <a:p>
            <a:pPr algn="just"/>
            <a:r>
              <a:rPr lang="fr-FR" dirty="0"/>
              <a:t>Extrait du programme :</a:t>
            </a:r>
          </a:p>
          <a:p>
            <a:pPr algn="just"/>
            <a:r>
              <a:rPr lang="fr-FR" dirty="0"/>
              <a:t>« Les élèves apprennent à utiliser le langage oral pour </a:t>
            </a:r>
            <a:r>
              <a:rPr lang="fr-FR" b="1" dirty="0"/>
              <a:t>présenter de façon claire et ordonnée des explications, des informations ou un point de vue</a:t>
            </a:r>
            <a:r>
              <a:rPr lang="fr-FR" dirty="0"/>
              <a:t>, pour </a:t>
            </a:r>
            <a:r>
              <a:rPr lang="fr-FR" b="1" dirty="0"/>
              <a:t>débattre de façon efficace et réfléchie </a:t>
            </a:r>
            <a:r>
              <a:rPr lang="fr-FR" dirty="0"/>
              <a:t>avec leurs pairs, pour </a:t>
            </a:r>
            <a:r>
              <a:rPr lang="fr-FR" b="1" dirty="0"/>
              <a:t>affiner leur pensée </a:t>
            </a:r>
            <a:r>
              <a:rPr lang="fr-FR" dirty="0"/>
              <a:t>en recherchant des idées ou des formulations qui </a:t>
            </a:r>
            <a:r>
              <a:rPr lang="fr-FR" b="1" dirty="0"/>
              <a:t>nourriront un écrit ou une intervention orale</a:t>
            </a:r>
            <a:r>
              <a:rPr lang="fr-FR" dirty="0"/>
              <a:t>. La maîtrise du langage oral fait l’objet d'un </a:t>
            </a:r>
            <a:r>
              <a:rPr lang="fr-FR" b="1" dirty="0"/>
              <a:t>apprentissage explicite</a:t>
            </a:r>
            <a:r>
              <a:rPr lang="fr-FR" dirty="0"/>
              <a:t>. Les compétences acquises en expression orale et en compréhension de l’oral restent essentielles </a:t>
            </a:r>
            <a:r>
              <a:rPr lang="fr-FR" b="1" dirty="0"/>
              <a:t>pour mieux maîtriser l’écrit </a:t>
            </a:r>
            <a:r>
              <a:rPr lang="fr-FR" dirty="0"/>
              <a:t>; de même, l’acquisition progressive des usages de la </a:t>
            </a:r>
            <a:r>
              <a:rPr lang="fr-FR" b="1" dirty="0"/>
              <a:t>langue écrite favorise l'accès à un oral plus maîtrisé</a:t>
            </a:r>
            <a:r>
              <a:rPr lang="fr-FR" dirty="0"/>
              <a:t>. La lecture à haute voix et la récitation de textes contribuent à leur compréhension. La mémorisation de textes nourrit </a:t>
            </a:r>
            <a:r>
              <a:rPr lang="fr-FR" b="1" dirty="0"/>
              <a:t>l’expression personnelle </a:t>
            </a:r>
            <a:r>
              <a:rPr lang="fr-FR" dirty="0"/>
              <a:t>en fournissant aux élèves des formes linguistiques à réutiliser. Alors que leurs capacités d’abstraction s’accroissent, les élèves élaborent, structurent leur pensée et s’approprient des savoirs au travers de situations qui articulent </a:t>
            </a:r>
            <a:r>
              <a:rPr lang="fr-FR" b="1" dirty="0"/>
              <a:t>formulations et reformulations orales et écrites</a:t>
            </a:r>
            <a:r>
              <a:rPr lang="fr-FR" dirty="0"/>
              <a:t>. »</a:t>
            </a:r>
          </a:p>
        </p:txBody>
      </p:sp>
      <p:pic>
        <p:nvPicPr>
          <p:cNvPr id="2" name="Image 1">
            <a:extLst>
              <a:ext uri="{FF2B5EF4-FFF2-40B4-BE49-F238E27FC236}">
                <a16:creationId xmlns:a16="http://schemas.microsoft.com/office/drawing/2014/main" id="{E51A1D26-0EEC-C516-3A76-BE15BF0EDAAE}"/>
              </a:ext>
            </a:extLst>
          </p:cNvPr>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12889" y="145018"/>
            <a:ext cx="1203293" cy="1224388"/>
          </a:xfrm>
          <a:prstGeom prst="rect">
            <a:avLst/>
          </a:prstGeom>
          <a:noFill/>
          <a:ln>
            <a:noFill/>
          </a:ln>
        </p:spPr>
      </p:pic>
    </p:spTree>
    <p:extLst>
      <p:ext uri="{BB962C8B-B14F-4D97-AF65-F5344CB8AC3E}">
        <p14:creationId xmlns:p14="http://schemas.microsoft.com/office/powerpoint/2010/main" val="1635825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8598ABEE-E292-4344-75D6-A40C35CBFAC2}"/>
              </a:ext>
            </a:extLst>
          </p:cNvPr>
          <p:cNvSpPr txBox="1"/>
          <p:nvPr/>
        </p:nvSpPr>
        <p:spPr>
          <a:xfrm>
            <a:off x="2159591" y="579596"/>
            <a:ext cx="9916886" cy="646331"/>
          </a:xfrm>
          <a:prstGeom prst="rect">
            <a:avLst/>
          </a:prstGeom>
          <a:solidFill>
            <a:schemeClr val="accent4">
              <a:lumMod val="20000"/>
              <a:lumOff val="80000"/>
            </a:schemeClr>
          </a:solidFill>
          <a:ln>
            <a:solidFill>
              <a:schemeClr val="accent1">
                <a:shade val="15000"/>
              </a:schemeClr>
            </a:solidFill>
          </a:ln>
        </p:spPr>
        <p:txBody>
          <a:bodyPr wrap="square">
            <a:spAutoFit/>
          </a:bodyPr>
          <a:lstStyle/>
          <a:p>
            <a:pPr algn="just"/>
            <a:r>
              <a:rPr lang="fr-FR" b="0" i="0" dirty="0">
                <a:solidFill>
                  <a:srgbClr val="000000"/>
                </a:solidFill>
                <a:effectLst/>
                <a:latin typeface="Roboto" panose="02000000000000000000" pitchFamily="2" charset="0"/>
              </a:rPr>
              <a:t>« À ces conditions spécifiques d’enseignement doit </a:t>
            </a:r>
            <a:r>
              <a:rPr lang="fr-FR" b="1" i="0" dirty="0">
                <a:solidFill>
                  <a:srgbClr val="0070C0"/>
                </a:solidFill>
                <a:effectLst/>
                <a:latin typeface="Roboto" panose="02000000000000000000" pitchFamily="2" charset="0"/>
              </a:rPr>
              <a:t>s’ajouter une pédagogie efficace adaptée aux élèves</a:t>
            </a:r>
            <a:r>
              <a:rPr lang="fr-FR" b="0" i="0" dirty="0">
                <a:solidFill>
                  <a:srgbClr val="000000"/>
                </a:solidFill>
                <a:effectLst/>
                <a:latin typeface="Roboto" panose="02000000000000000000" pitchFamily="2" charset="0"/>
              </a:rPr>
              <a:t>. »</a:t>
            </a:r>
            <a:endParaRPr lang="fr-FR" dirty="0"/>
          </a:p>
        </p:txBody>
      </p:sp>
      <p:sp>
        <p:nvSpPr>
          <p:cNvPr id="5" name="ZoneTexte 4">
            <a:extLst>
              <a:ext uri="{FF2B5EF4-FFF2-40B4-BE49-F238E27FC236}">
                <a16:creationId xmlns:a16="http://schemas.microsoft.com/office/drawing/2014/main" id="{99578381-6D33-973C-3E23-A9D8981C52BC}"/>
              </a:ext>
            </a:extLst>
          </p:cNvPr>
          <p:cNvSpPr txBox="1"/>
          <p:nvPr/>
        </p:nvSpPr>
        <p:spPr>
          <a:xfrm>
            <a:off x="1001487" y="1822532"/>
            <a:ext cx="10765971" cy="4342856"/>
          </a:xfrm>
          <a:prstGeom prst="rect">
            <a:avLst/>
          </a:prstGeom>
          <a:noFill/>
        </p:spPr>
        <p:txBody>
          <a:bodyPr wrap="square">
            <a:spAutoFit/>
          </a:bodyPr>
          <a:lstStyle/>
          <a:p>
            <a:pPr algn="just"/>
            <a:r>
              <a:rPr lang="fr-FR" b="1" dirty="0"/>
              <a:t>Vont participer à réduire les inégalités scolaires</a:t>
            </a:r>
          </a:p>
          <a:p>
            <a:pPr algn="just"/>
            <a:endParaRPr lang="fr-FR" b="1" dirty="0"/>
          </a:p>
          <a:p>
            <a:pPr algn="just">
              <a:lnSpc>
                <a:spcPct val="150000"/>
              </a:lnSpc>
            </a:pPr>
            <a:r>
              <a:rPr lang="fr-FR" dirty="0"/>
              <a:t>• Les pratiques pédagogiques qui se caractérisent par un </a:t>
            </a:r>
            <a:r>
              <a:rPr lang="fr-FR" b="1" dirty="0"/>
              <a:t>constant effort d’explicitation </a:t>
            </a:r>
          </a:p>
          <a:p>
            <a:pPr algn="just">
              <a:lnSpc>
                <a:spcPct val="150000"/>
              </a:lnSpc>
            </a:pPr>
            <a:r>
              <a:rPr lang="fr-FR" dirty="0"/>
              <a:t>• Les pratiques pédagogiques voulues comme </a:t>
            </a:r>
            <a:r>
              <a:rPr lang="fr-FR" b="1" dirty="0"/>
              <a:t>engageantes</a:t>
            </a:r>
            <a:r>
              <a:rPr lang="fr-FR" dirty="0"/>
              <a:t> (visant à développer l’autonomie, la prise de responsabilité des élèves, à leur offrir plus de choix ou à développer leur investissement affectif par exemple (Lagrange et Boch, 2021, </a:t>
            </a:r>
            <a:r>
              <a:rPr lang="fr-FR" dirty="0" err="1"/>
              <a:t>Wibrin</a:t>
            </a:r>
            <a:r>
              <a:rPr lang="fr-FR" dirty="0"/>
              <a:t>, 2021)</a:t>
            </a:r>
          </a:p>
          <a:p>
            <a:pPr algn="just">
              <a:lnSpc>
                <a:spcPct val="150000"/>
              </a:lnSpc>
            </a:pPr>
            <a:r>
              <a:rPr lang="fr-FR" dirty="0"/>
              <a:t>• Les pratiques pédagogiques </a:t>
            </a:r>
            <a:r>
              <a:rPr lang="fr-FR" b="1" dirty="0"/>
              <a:t>réflexives</a:t>
            </a:r>
            <a:r>
              <a:rPr lang="fr-FR" dirty="0"/>
              <a:t> (grammaire inductive, activités </a:t>
            </a:r>
            <a:r>
              <a:rPr lang="fr-FR" dirty="0" err="1"/>
              <a:t>métascripturales</a:t>
            </a:r>
            <a:r>
              <a:rPr lang="fr-FR" dirty="0"/>
              <a:t>, entretiens métagraphiques…)</a:t>
            </a:r>
          </a:p>
          <a:p>
            <a:pPr algn="just">
              <a:lnSpc>
                <a:spcPct val="150000"/>
              </a:lnSpc>
            </a:pPr>
            <a:r>
              <a:rPr lang="fr-FR" dirty="0"/>
              <a:t>• Les approches intégrées qui </a:t>
            </a:r>
            <a:r>
              <a:rPr lang="fr-FR" b="1" dirty="0"/>
              <a:t>articulent production écrite et didactique de la langue </a:t>
            </a:r>
            <a:r>
              <a:rPr lang="fr-FR" dirty="0"/>
              <a:t>(De Amaral et </a:t>
            </a:r>
            <a:r>
              <a:rPr lang="fr-FR" dirty="0" err="1"/>
              <a:t>Giffrad</a:t>
            </a:r>
            <a:r>
              <a:rPr lang="fr-FR" dirty="0"/>
              <a:t>, 2020)</a:t>
            </a:r>
          </a:p>
          <a:p>
            <a:pPr algn="just">
              <a:lnSpc>
                <a:spcPct val="150000"/>
              </a:lnSpc>
            </a:pPr>
            <a:r>
              <a:rPr lang="fr-FR" dirty="0"/>
              <a:t>• Une </a:t>
            </a:r>
            <a:r>
              <a:rPr lang="fr-FR" b="1" dirty="0"/>
              <a:t>posture d’engagement professionnel </a:t>
            </a:r>
            <a:r>
              <a:rPr lang="fr-FR" dirty="0"/>
              <a:t>qui se manifeste entre autres par une volonté d’innover (De </a:t>
            </a:r>
            <a:r>
              <a:rPr lang="fr-FR" dirty="0" err="1"/>
              <a:t>Ketele</a:t>
            </a:r>
            <a:r>
              <a:rPr lang="fr-FR" dirty="0"/>
              <a:t> et Jorro, 2013)</a:t>
            </a:r>
          </a:p>
        </p:txBody>
      </p:sp>
      <p:sp>
        <p:nvSpPr>
          <p:cNvPr id="2" name="Flèche : droite 1">
            <a:extLst>
              <a:ext uri="{FF2B5EF4-FFF2-40B4-BE49-F238E27FC236}">
                <a16:creationId xmlns:a16="http://schemas.microsoft.com/office/drawing/2014/main" id="{F6D9BA06-717B-0A1C-2E57-34291D02B43B}"/>
              </a:ext>
            </a:extLst>
          </p:cNvPr>
          <p:cNvSpPr/>
          <p:nvPr/>
        </p:nvSpPr>
        <p:spPr>
          <a:xfrm>
            <a:off x="266519" y="1885187"/>
            <a:ext cx="636998" cy="2774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B184EB58-10EF-FC5D-D545-9830BB7FE0FF}"/>
              </a:ext>
            </a:extLst>
          </p:cNvPr>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12889" y="145018"/>
            <a:ext cx="1203293" cy="1224388"/>
          </a:xfrm>
          <a:prstGeom prst="rect">
            <a:avLst/>
          </a:prstGeom>
          <a:noFill/>
          <a:ln>
            <a:noFill/>
          </a:ln>
        </p:spPr>
      </p:pic>
    </p:spTree>
    <p:extLst>
      <p:ext uri="{BB962C8B-B14F-4D97-AF65-F5344CB8AC3E}">
        <p14:creationId xmlns:p14="http://schemas.microsoft.com/office/powerpoint/2010/main" val="3572649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èche : droite 1">
            <a:extLst>
              <a:ext uri="{FF2B5EF4-FFF2-40B4-BE49-F238E27FC236}">
                <a16:creationId xmlns:a16="http://schemas.microsoft.com/office/drawing/2014/main" id="{1A22CB6E-2070-7AF6-F2E7-83BE420DE277}"/>
              </a:ext>
            </a:extLst>
          </p:cNvPr>
          <p:cNvSpPr/>
          <p:nvPr/>
        </p:nvSpPr>
        <p:spPr>
          <a:xfrm>
            <a:off x="1170398" y="1040482"/>
            <a:ext cx="636998" cy="2774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0DCBB3C2-C1DA-3245-C5C9-484F5A6857E9}"/>
              </a:ext>
            </a:extLst>
          </p:cNvPr>
          <p:cNvSpPr txBox="1"/>
          <p:nvPr/>
        </p:nvSpPr>
        <p:spPr>
          <a:xfrm>
            <a:off x="1657440" y="220847"/>
            <a:ext cx="9916886" cy="646331"/>
          </a:xfrm>
          <a:prstGeom prst="rect">
            <a:avLst/>
          </a:prstGeom>
          <a:solidFill>
            <a:schemeClr val="accent4">
              <a:lumMod val="20000"/>
              <a:lumOff val="80000"/>
            </a:schemeClr>
          </a:solidFill>
          <a:ln>
            <a:solidFill>
              <a:schemeClr val="accent1">
                <a:shade val="15000"/>
              </a:schemeClr>
            </a:solidFill>
          </a:ln>
        </p:spPr>
        <p:txBody>
          <a:bodyPr wrap="square">
            <a:spAutoFit/>
          </a:bodyPr>
          <a:lstStyle/>
          <a:p>
            <a:pPr algn="just"/>
            <a:r>
              <a:rPr lang="fr-FR" b="0" i="0" dirty="0">
                <a:solidFill>
                  <a:srgbClr val="000000"/>
                </a:solidFill>
                <a:effectLst/>
                <a:latin typeface="Roboto" panose="02000000000000000000" pitchFamily="2" charset="0"/>
              </a:rPr>
              <a:t>« À ces conditions spécifiques d’enseignement doit </a:t>
            </a:r>
            <a:r>
              <a:rPr lang="fr-FR" b="1" i="0" dirty="0">
                <a:solidFill>
                  <a:srgbClr val="0070C0"/>
                </a:solidFill>
                <a:effectLst/>
                <a:latin typeface="Roboto" panose="02000000000000000000" pitchFamily="2" charset="0"/>
              </a:rPr>
              <a:t>s’ajouter une pédagogie efficace adaptée aux élèves</a:t>
            </a:r>
            <a:r>
              <a:rPr lang="fr-FR" b="0" i="0" dirty="0">
                <a:solidFill>
                  <a:srgbClr val="000000"/>
                </a:solidFill>
                <a:effectLst/>
                <a:latin typeface="Roboto" panose="02000000000000000000" pitchFamily="2" charset="0"/>
              </a:rPr>
              <a:t>. »</a:t>
            </a:r>
            <a:endParaRPr lang="fr-FR" dirty="0"/>
          </a:p>
        </p:txBody>
      </p:sp>
      <p:sp>
        <p:nvSpPr>
          <p:cNvPr id="4" name="ZoneTexte 3">
            <a:extLst>
              <a:ext uri="{FF2B5EF4-FFF2-40B4-BE49-F238E27FC236}">
                <a16:creationId xmlns:a16="http://schemas.microsoft.com/office/drawing/2014/main" id="{34D8C91F-564D-B46C-A3C6-F4EAE7AD82BC}"/>
              </a:ext>
            </a:extLst>
          </p:cNvPr>
          <p:cNvSpPr txBox="1"/>
          <p:nvPr/>
        </p:nvSpPr>
        <p:spPr>
          <a:xfrm>
            <a:off x="1889589" y="1011281"/>
            <a:ext cx="10619014" cy="369332"/>
          </a:xfrm>
          <a:prstGeom prst="rect">
            <a:avLst/>
          </a:prstGeom>
          <a:noFill/>
        </p:spPr>
        <p:txBody>
          <a:bodyPr wrap="square" rtlCol="0">
            <a:spAutoFit/>
          </a:bodyPr>
          <a:lstStyle/>
          <a:p>
            <a:r>
              <a:rPr lang="fr-FR" dirty="0"/>
              <a:t>Mise en place de groupes : </a:t>
            </a:r>
            <a:r>
              <a:rPr lang="fr-FR" b="1" dirty="0">
                <a:solidFill>
                  <a:srgbClr val="FF0000"/>
                </a:solidFill>
              </a:rPr>
              <a:t>différencier</a:t>
            </a:r>
            <a:r>
              <a:rPr lang="fr-FR" b="1" dirty="0"/>
              <a:t> son enseignement</a:t>
            </a:r>
          </a:p>
        </p:txBody>
      </p:sp>
      <p:sp>
        <p:nvSpPr>
          <p:cNvPr id="6" name="ZoneTexte 5">
            <a:extLst>
              <a:ext uri="{FF2B5EF4-FFF2-40B4-BE49-F238E27FC236}">
                <a16:creationId xmlns:a16="http://schemas.microsoft.com/office/drawing/2014/main" id="{7C75D910-974E-91E9-244E-B0BDF4C28E68}"/>
              </a:ext>
            </a:extLst>
          </p:cNvPr>
          <p:cNvSpPr txBox="1"/>
          <p:nvPr/>
        </p:nvSpPr>
        <p:spPr>
          <a:xfrm>
            <a:off x="1170397" y="1369406"/>
            <a:ext cx="10890973" cy="369332"/>
          </a:xfrm>
          <a:prstGeom prst="rect">
            <a:avLst/>
          </a:prstGeom>
          <a:noFill/>
        </p:spPr>
        <p:txBody>
          <a:bodyPr wrap="square" rtlCol="0">
            <a:spAutoFit/>
          </a:bodyPr>
          <a:lstStyle/>
          <a:p>
            <a:r>
              <a:rPr lang="fr-FR" b="1" dirty="0">
                <a:solidFill>
                  <a:srgbClr val="FF0000"/>
                </a:solidFill>
              </a:rPr>
              <a:t>Différencier, ce n’est pas donner moins à faire, mais inviter à faire autrement, et par soi-même (sans </a:t>
            </a:r>
            <a:r>
              <a:rPr lang="fr-FR" b="1" dirty="0" err="1">
                <a:solidFill>
                  <a:srgbClr val="FF0000"/>
                </a:solidFill>
              </a:rPr>
              <a:t>surétayage</a:t>
            </a:r>
            <a:r>
              <a:rPr lang="fr-FR" b="1" dirty="0">
                <a:solidFill>
                  <a:srgbClr val="FF0000"/>
                </a:solidFill>
              </a:rPr>
              <a:t>)</a:t>
            </a:r>
          </a:p>
        </p:txBody>
      </p:sp>
      <p:pic>
        <p:nvPicPr>
          <p:cNvPr id="8" name="Image 7">
            <a:extLst>
              <a:ext uri="{FF2B5EF4-FFF2-40B4-BE49-F238E27FC236}">
                <a16:creationId xmlns:a16="http://schemas.microsoft.com/office/drawing/2014/main" id="{C32E162B-0949-378F-DC91-E510BF14705B}"/>
              </a:ext>
            </a:extLst>
          </p:cNvPr>
          <p:cNvPicPr>
            <a:picLocks noChangeAspect="1"/>
          </p:cNvPicPr>
          <p:nvPr/>
        </p:nvPicPr>
        <p:blipFill>
          <a:blip r:embed="rId4"/>
          <a:stretch>
            <a:fillRect/>
          </a:stretch>
        </p:blipFill>
        <p:spPr>
          <a:xfrm>
            <a:off x="0" y="1766551"/>
            <a:ext cx="11702143" cy="5375832"/>
          </a:xfrm>
          <a:prstGeom prst="rect">
            <a:avLst/>
          </a:prstGeom>
        </p:spPr>
      </p:pic>
      <p:pic>
        <p:nvPicPr>
          <p:cNvPr id="5" name="Image 4">
            <a:extLst>
              <a:ext uri="{FF2B5EF4-FFF2-40B4-BE49-F238E27FC236}">
                <a16:creationId xmlns:a16="http://schemas.microsoft.com/office/drawing/2014/main" id="{8F9F0099-EF8B-A37F-18C6-5B3F1898BAB4}"/>
              </a:ext>
            </a:extLst>
          </p:cNvPr>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12889" y="145018"/>
            <a:ext cx="1203293" cy="1224388"/>
          </a:xfrm>
          <a:prstGeom prst="rect">
            <a:avLst/>
          </a:prstGeom>
          <a:noFill/>
          <a:ln>
            <a:noFill/>
          </a:ln>
        </p:spPr>
      </p:pic>
    </p:spTree>
    <p:extLst>
      <p:ext uri="{BB962C8B-B14F-4D97-AF65-F5344CB8AC3E}">
        <p14:creationId xmlns:p14="http://schemas.microsoft.com/office/powerpoint/2010/main" val="2825898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1793EF9-5D9F-38CB-8F4D-E8581C0A7498}"/>
              </a:ext>
            </a:extLst>
          </p:cNvPr>
          <p:cNvSpPr txBox="1"/>
          <p:nvPr/>
        </p:nvSpPr>
        <p:spPr>
          <a:xfrm>
            <a:off x="1557631" y="527093"/>
            <a:ext cx="1945224" cy="369332"/>
          </a:xfrm>
          <a:prstGeom prst="rect">
            <a:avLst/>
          </a:prstGeom>
          <a:solidFill>
            <a:schemeClr val="accent1">
              <a:lumMod val="20000"/>
              <a:lumOff val="80000"/>
            </a:schemeClr>
          </a:solidFill>
        </p:spPr>
        <p:txBody>
          <a:bodyPr wrap="square" rtlCol="0">
            <a:spAutoFit/>
          </a:bodyPr>
          <a:lstStyle/>
          <a:p>
            <a:r>
              <a:rPr lang="fr-FR" b="1" dirty="0"/>
              <a:t>Note de service</a:t>
            </a:r>
          </a:p>
        </p:txBody>
      </p:sp>
      <p:sp>
        <p:nvSpPr>
          <p:cNvPr id="7" name="ZoneTexte 6">
            <a:extLst>
              <a:ext uri="{FF2B5EF4-FFF2-40B4-BE49-F238E27FC236}">
                <a16:creationId xmlns:a16="http://schemas.microsoft.com/office/drawing/2014/main" id="{9C0A8A94-6DE4-A0FE-B80E-726982A9FCB3}"/>
              </a:ext>
            </a:extLst>
          </p:cNvPr>
          <p:cNvSpPr txBox="1"/>
          <p:nvPr/>
        </p:nvSpPr>
        <p:spPr>
          <a:xfrm>
            <a:off x="1208314" y="1457236"/>
            <a:ext cx="9916886" cy="923330"/>
          </a:xfrm>
          <a:prstGeom prst="rect">
            <a:avLst/>
          </a:prstGeom>
          <a:solidFill>
            <a:schemeClr val="accent4">
              <a:lumMod val="20000"/>
              <a:lumOff val="80000"/>
            </a:schemeClr>
          </a:solidFill>
          <a:ln>
            <a:solidFill>
              <a:schemeClr val="accent1"/>
            </a:solidFill>
          </a:ln>
        </p:spPr>
        <p:txBody>
          <a:bodyPr wrap="square">
            <a:spAutoFit/>
          </a:bodyPr>
          <a:lstStyle/>
          <a:p>
            <a:pPr algn="just"/>
            <a:r>
              <a:rPr lang="fr-FR" b="0" i="0" dirty="0">
                <a:solidFill>
                  <a:srgbClr val="000000"/>
                </a:solidFill>
                <a:effectLst/>
                <a:latin typeface="Roboto" panose="02000000000000000000" pitchFamily="2" charset="0"/>
              </a:rPr>
              <a:t>« Afin de permettre aux élèves de changer de groupes durant l’année, </a:t>
            </a:r>
            <a:r>
              <a:rPr lang="fr-FR" b="1" i="0" dirty="0">
                <a:solidFill>
                  <a:srgbClr val="0070C0"/>
                </a:solidFill>
                <a:effectLst/>
                <a:latin typeface="Roboto" panose="02000000000000000000" pitchFamily="2" charset="0"/>
              </a:rPr>
              <a:t>les professeurs définissent des objectifs d’apprentissage communs par période </a:t>
            </a:r>
            <a:r>
              <a:rPr lang="fr-FR" b="0" i="0" dirty="0">
                <a:solidFill>
                  <a:srgbClr val="000000"/>
                </a:solidFill>
                <a:effectLst/>
                <a:latin typeface="Roboto" panose="02000000000000000000" pitchFamily="2" charset="0"/>
              </a:rPr>
              <a:t>sur lesquels repose </a:t>
            </a:r>
            <a:r>
              <a:rPr lang="fr-FR" b="1" i="0" dirty="0">
                <a:solidFill>
                  <a:srgbClr val="0070C0"/>
                </a:solidFill>
                <a:effectLst/>
                <a:latin typeface="Roboto" panose="02000000000000000000" pitchFamily="2" charset="0"/>
              </a:rPr>
              <a:t>la progression de chacun </a:t>
            </a:r>
            <a:r>
              <a:rPr lang="fr-FR" b="0" i="0" dirty="0">
                <a:solidFill>
                  <a:srgbClr val="000000"/>
                </a:solidFill>
                <a:effectLst/>
                <a:latin typeface="Roboto" panose="02000000000000000000" pitchFamily="2" charset="0"/>
              </a:rPr>
              <a:t>des professeurs. »</a:t>
            </a:r>
            <a:endParaRPr lang="fr-FR" dirty="0"/>
          </a:p>
        </p:txBody>
      </p:sp>
      <p:sp>
        <p:nvSpPr>
          <p:cNvPr id="5" name="ZoneTexte 4">
            <a:extLst>
              <a:ext uri="{FF2B5EF4-FFF2-40B4-BE49-F238E27FC236}">
                <a16:creationId xmlns:a16="http://schemas.microsoft.com/office/drawing/2014/main" id="{98781D59-1AF3-BE4D-5E4A-8F12047EEC35}"/>
              </a:ext>
            </a:extLst>
          </p:cNvPr>
          <p:cNvSpPr txBox="1"/>
          <p:nvPr/>
        </p:nvSpPr>
        <p:spPr>
          <a:xfrm>
            <a:off x="1208313" y="2640763"/>
            <a:ext cx="9916885" cy="646331"/>
          </a:xfrm>
          <a:prstGeom prst="rect">
            <a:avLst/>
          </a:prstGeom>
          <a:solidFill>
            <a:schemeClr val="accent4">
              <a:lumMod val="20000"/>
              <a:lumOff val="80000"/>
            </a:schemeClr>
          </a:solidFill>
          <a:ln>
            <a:solidFill>
              <a:schemeClr val="accent1">
                <a:shade val="15000"/>
              </a:schemeClr>
            </a:solidFill>
          </a:ln>
        </p:spPr>
        <p:txBody>
          <a:bodyPr wrap="square">
            <a:spAutoFit/>
          </a:bodyPr>
          <a:lstStyle/>
          <a:p>
            <a:pPr algn="just"/>
            <a:r>
              <a:rPr lang="fr-FR" b="0" i="0" dirty="0">
                <a:solidFill>
                  <a:srgbClr val="000000"/>
                </a:solidFill>
                <a:effectLst/>
                <a:latin typeface="Roboto" panose="02000000000000000000" pitchFamily="2" charset="0"/>
              </a:rPr>
              <a:t>« Enseigner en groupes en français et en mathématiques repose sur </a:t>
            </a:r>
            <a:r>
              <a:rPr lang="fr-FR" b="1" i="0" dirty="0">
                <a:solidFill>
                  <a:srgbClr val="0070C0"/>
                </a:solidFill>
                <a:effectLst/>
                <a:latin typeface="Roboto" panose="02000000000000000000" pitchFamily="2" charset="0"/>
              </a:rPr>
              <a:t>un travail collectif des équipes pédagogiques</a:t>
            </a:r>
            <a:r>
              <a:rPr lang="fr-FR" b="0" i="0" dirty="0">
                <a:solidFill>
                  <a:srgbClr val="000000"/>
                </a:solidFill>
                <a:effectLst/>
                <a:latin typeface="Roboto" panose="02000000000000000000" pitchFamily="2" charset="0"/>
              </a:rPr>
              <a:t>, condition indispensable du progrès des élèves. »</a:t>
            </a:r>
            <a:endParaRPr lang="fr-FR" dirty="0"/>
          </a:p>
        </p:txBody>
      </p:sp>
      <p:sp>
        <p:nvSpPr>
          <p:cNvPr id="3" name="Flèche : droite 2">
            <a:extLst>
              <a:ext uri="{FF2B5EF4-FFF2-40B4-BE49-F238E27FC236}">
                <a16:creationId xmlns:a16="http://schemas.microsoft.com/office/drawing/2014/main" id="{93277DF5-39BE-7CF3-6AD6-251575B17A2E}"/>
              </a:ext>
            </a:extLst>
          </p:cNvPr>
          <p:cNvSpPr/>
          <p:nvPr/>
        </p:nvSpPr>
        <p:spPr>
          <a:xfrm>
            <a:off x="1974105" y="4151254"/>
            <a:ext cx="636998" cy="2774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3C7541FE-1215-BDA8-AE89-34AF14C9D60C}"/>
              </a:ext>
            </a:extLst>
          </p:cNvPr>
          <p:cNvSpPr txBox="1"/>
          <p:nvPr/>
        </p:nvSpPr>
        <p:spPr>
          <a:xfrm>
            <a:off x="2852056" y="3613048"/>
            <a:ext cx="8273141" cy="1631216"/>
          </a:xfrm>
          <a:prstGeom prst="rect">
            <a:avLst/>
          </a:prstGeom>
          <a:noFill/>
        </p:spPr>
        <p:txBody>
          <a:bodyPr wrap="square" rtlCol="0">
            <a:spAutoFit/>
          </a:bodyPr>
          <a:lstStyle/>
          <a:p>
            <a:pPr algn="just"/>
            <a:r>
              <a:rPr lang="fr-FR" sz="2000" dirty="0">
                <a:solidFill>
                  <a:srgbClr val="FF0066"/>
                </a:solidFill>
              </a:rPr>
              <a:t>S’accorder a minima sur une </a:t>
            </a:r>
            <a:r>
              <a:rPr lang="fr-FR" sz="2000" b="1" dirty="0">
                <a:solidFill>
                  <a:srgbClr val="FF0066"/>
                </a:solidFill>
              </a:rPr>
              <a:t>programmation commune</a:t>
            </a:r>
            <a:r>
              <a:rPr lang="fr-FR" sz="2000" dirty="0">
                <a:solidFill>
                  <a:srgbClr val="FF0066"/>
                </a:solidFill>
              </a:rPr>
              <a:t>, par période définie en établissement, </a:t>
            </a:r>
            <a:r>
              <a:rPr lang="fr-FR" sz="2000" b="1" dirty="0">
                <a:solidFill>
                  <a:srgbClr val="FF0066"/>
                </a:solidFill>
              </a:rPr>
              <a:t>des 4 entrées littéraires et artistiques du programme</a:t>
            </a:r>
            <a:r>
              <a:rPr lang="fr-FR" sz="2000" dirty="0">
                <a:solidFill>
                  <a:srgbClr val="FF0066"/>
                </a:solidFill>
              </a:rPr>
              <a:t>, pour éviter que les élèves ne lisent potentiellement les mêmes œuvres ou ne travaillent les mêmes séquences plusieurs fois dans l’année, quand ils changent de groupe.</a:t>
            </a:r>
          </a:p>
        </p:txBody>
      </p:sp>
      <p:sp>
        <p:nvSpPr>
          <p:cNvPr id="6" name="ZoneTexte 5">
            <a:extLst>
              <a:ext uri="{FF2B5EF4-FFF2-40B4-BE49-F238E27FC236}">
                <a16:creationId xmlns:a16="http://schemas.microsoft.com/office/drawing/2014/main" id="{73D352F5-8803-A650-7A18-19A96839F14C}"/>
              </a:ext>
            </a:extLst>
          </p:cNvPr>
          <p:cNvSpPr txBox="1"/>
          <p:nvPr/>
        </p:nvSpPr>
        <p:spPr>
          <a:xfrm>
            <a:off x="1208313" y="5400764"/>
            <a:ext cx="9916884" cy="646331"/>
          </a:xfrm>
          <a:prstGeom prst="rect">
            <a:avLst/>
          </a:prstGeom>
          <a:solidFill>
            <a:schemeClr val="accent4">
              <a:lumMod val="20000"/>
              <a:lumOff val="80000"/>
            </a:schemeClr>
          </a:solidFill>
          <a:ln>
            <a:solidFill>
              <a:schemeClr val="accent1">
                <a:shade val="15000"/>
              </a:schemeClr>
            </a:solidFill>
          </a:ln>
        </p:spPr>
        <p:txBody>
          <a:bodyPr wrap="square">
            <a:spAutoFit/>
          </a:bodyPr>
          <a:lstStyle/>
          <a:p>
            <a:pPr algn="just"/>
            <a:r>
              <a:rPr lang="fr-FR" b="0" i="0" dirty="0">
                <a:solidFill>
                  <a:srgbClr val="000000"/>
                </a:solidFill>
                <a:effectLst/>
                <a:latin typeface="Roboto" panose="02000000000000000000" pitchFamily="2" charset="0"/>
              </a:rPr>
              <a:t>« La </a:t>
            </a:r>
            <a:r>
              <a:rPr lang="fr-FR" b="1" i="0" dirty="0">
                <a:solidFill>
                  <a:srgbClr val="0070C0"/>
                </a:solidFill>
                <a:effectLst/>
                <a:latin typeface="Roboto" panose="02000000000000000000" pitchFamily="2" charset="0"/>
              </a:rPr>
              <a:t>confiance dans les équipes pédagogiques </a:t>
            </a:r>
            <a:r>
              <a:rPr lang="fr-FR" b="0" i="0" dirty="0">
                <a:solidFill>
                  <a:srgbClr val="000000"/>
                </a:solidFill>
                <a:effectLst/>
                <a:latin typeface="Roboto" panose="02000000000000000000" pitchFamily="2" charset="0"/>
              </a:rPr>
              <a:t>[…] au cœur de la mise en place de cette nouvelle organisation.</a:t>
            </a:r>
            <a:r>
              <a:rPr lang="fr-FR" dirty="0">
                <a:solidFill>
                  <a:srgbClr val="000000"/>
                </a:solidFill>
                <a:latin typeface="Roboto" panose="02000000000000000000" pitchFamily="2" charset="0"/>
              </a:rPr>
              <a:t> »</a:t>
            </a:r>
            <a:endParaRPr lang="fr-FR" dirty="0"/>
          </a:p>
        </p:txBody>
      </p:sp>
      <p:pic>
        <p:nvPicPr>
          <p:cNvPr id="8" name="Image 7">
            <a:extLst>
              <a:ext uri="{FF2B5EF4-FFF2-40B4-BE49-F238E27FC236}">
                <a16:creationId xmlns:a16="http://schemas.microsoft.com/office/drawing/2014/main" id="{A54A231F-FFC3-516A-549F-2883881B2606}"/>
              </a:ext>
            </a:extLst>
          </p:cNvPr>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12889" y="145018"/>
            <a:ext cx="1203293" cy="1224388"/>
          </a:xfrm>
          <a:prstGeom prst="rect">
            <a:avLst/>
          </a:prstGeom>
          <a:noFill/>
          <a:ln>
            <a:noFill/>
          </a:ln>
        </p:spPr>
      </p:pic>
    </p:spTree>
    <p:extLst>
      <p:ext uri="{BB962C8B-B14F-4D97-AF65-F5344CB8AC3E}">
        <p14:creationId xmlns:p14="http://schemas.microsoft.com/office/powerpoint/2010/main" val="33840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785403" y="2063655"/>
            <a:ext cx="9239924" cy="2586175"/>
          </a:xfrm>
          <a:prstGeom prst="rect">
            <a:avLst/>
          </a:prstGeom>
        </p:spPr>
      </p:pic>
      <p:pic>
        <p:nvPicPr>
          <p:cNvPr id="3" name="Image 2"/>
          <p:cNvPicPr>
            <a:picLocks noChangeAspect="1"/>
          </p:cNvPicPr>
          <p:nvPr/>
        </p:nvPicPr>
        <p:blipFill>
          <a:blip r:embed="rId3"/>
          <a:stretch>
            <a:fillRect/>
          </a:stretch>
        </p:blipFill>
        <p:spPr>
          <a:xfrm>
            <a:off x="211363" y="1655676"/>
            <a:ext cx="2405228" cy="3402132"/>
          </a:xfrm>
          <a:prstGeom prst="rect">
            <a:avLst/>
          </a:prstGeom>
        </p:spPr>
      </p:pic>
    </p:spTree>
    <p:extLst>
      <p:ext uri="{BB962C8B-B14F-4D97-AF65-F5344CB8AC3E}">
        <p14:creationId xmlns:p14="http://schemas.microsoft.com/office/powerpoint/2010/main" val="3792846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B098594-B1B9-C8E7-8FE4-25F6D7F45FA3}"/>
              </a:ext>
            </a:extLst>
          </p:cNvPr>
          <p:cNvPicPr>
            <a:picLocks noChangeAspect="1"/>
          </p:cNvPicPr>
          <p:nvPr/>
        </p:nvPicPr>
        <p:blipFill>
          <a:blip r:embed="rId3"/>
          <a:stretch>
            <a:fillRect/>
          </a:stretch>
        </p:blipFill>
        <p:spPr>
          <a:xfrm>
            <a:off x="165919" y="187874"/>
            <a:ext cx="7108184" cy="3626036"/>
          </a:xfrm>
          <a:prstGeom prst="rect">
            <a:avLst/>
          </a:prstGeom>
        </p:spPr>
      </p:pic>
      <p:pic>
        <p:nvPicPr>
          <p:cNvPr id="5" name="Image 4">
            <a:extLst>
              <a:ext uri="{FF2B5EF4-FFF2-40B4-BE49-F238E27FC236}">
                <a16:creationId xmlns:a16="http://schemas.microsoft.com/office/drawing/2014/main" id="{A28E8978-B46F-1199-0243-155706C568E9}"/>
              </a:ext>
            </a:extLst>
          </p:cNvPr>
          <p:cNvPicPr>
            <a:picLocks noChangeAspect="1"/>
          </p:cNvPicPr>
          <p:nvPr/>
        </p:nvPicPr>
        <p:blipFill>
          <a:blip r:embed="rId4"/>
          <a:stretch>
            <a:fillRect/>
          </a:stretch>
        </p:blipFill>
        <p:spPr>
          <a:xfrm>
            <a:off x="165919" y="3813910"/>
            <a:ext cx="7010760" cy="3047133"/>
          </a:xfrm>
          <a:prstGeom prst="rect">
            <a:avLst/>
          </a:prstGeom>
        </p:spPr>
      </p:pic>
      <p:sp>
        <p:nvSpPr>
          <p:cNvPr id="6" name="ZoneTexte 5">
            <a:extLst>
              <a:ext uri="{FF2B5EF4-FFF2-40B4-BE49-F238E27FC236}">
                <a16:creationId xmlns:a16="http://schemas.microsoft.com/office/drawing/2014/main" id="{90446723-B5AA-FB3C-8E20-FA7DB79CF861}"/>
              </a:ext>
            </a:extLst>
          </p:cNvPr>
          <p:cNvSpPr txBox="1"/>
          <p:nvPr/>
        </p:nvSpPr>
        <p:spPr>
          <a:xfrm>
            <a:off x="7274103" y="976260"/>
            <a:ext cx="4751978" cy="5693866"/>
          </a:xfrm>
          <a:prstGeom prst="rect">
            <a:avLst/>
          </a:prstGeom>
          <a:noFill/>
        </p:spPr>
        <p:txBody>
          <a:bodyPr wrap="square" rtlCol="0">
            <a:spAutoFit/>
          </a:bodyPr>
          <a:lstStyle/>
          <a:p>
            <a:r>
              <a:rPr lang="fr-FR" sz="1400" b="1" dirty="0"/>
              <a:t>Le monstre aux limites de l’humain : </a:t>
            </a:r>
          </a:p>
          <a:p>
            <a:r>
              <a:rPr lang="fr-FR" sz="1400" dirty="0"/>
              <a:t>Documents / extraits </a:t>
            </a:r>
            <a:r>
              <a:rPr lang="fr-FR" sz="1400" i="1" dirty="0"/>
              <a:t>Odyssée</a:t>
            </a:r>
            <a:r>
              <a:rPr lang="fr-FR" sz="1400" dirty="0"/>
              <a:t> / extraits </a:t>
            </a:r>
            <a:r>
              <a:rPr lang="fr-FR" sz="1400" i="1" dirty="0"/>
              <a:t>Métamorphoses</a:t>
            </a:r>
          </a:p>
          <a:p>
            <a:r>
              <a:rPr lang="fr-FR" sz="1400" dirty="0"/>
              <a:t>+</a:t>
            </a:r>
          </a:p>
          <a:p>
            <a:r>
              <a:rPr lang="fr-FR" sz="1400" dirty="0"/>
              <a:t>Des contes merveilleux et récits adaptés de la mythologie OU des extraits de romans et nouvelles</a:t>
            </a:r>
          </a:p>
          <a:p>
            <a:pPr marL="285750" indent="-285750">
              <a:buFont typeface="Wingdings" panose="05000000000000000000" pitchFamily="2" charset="2"/>
              <a:buChar char="è"/>
            </a:pPr>
            <a:r>
              <a:rPr lang="fr-FR" sz="1400" dirty="0"/>
              <a:t>1 GT + 1 OI (contes)</a:t>
            </a:r>
          </a:p>
          <a:p>
            <a:pPr marL="285750" indent="-285750">
              <a:buFont typeface="Wingdings" panose="05000000000000000000" pitchFamily="2" charset="2"/>
              <a:buChar char="è"/>
            </a:pPr>
            <a:endParaRPr lang="fr-FR" sz="1400" dirty="0"/>
          </a:p>
          <a:p>
            <a:r>
              <a:rPr lang="fr-FR" sz="1400" b="1" dirty="0"/>
              <a:t>Récits d’aventures :</a:t>
            </a:r>
          </a:p>
          <a:p>
            <a:r>
              <a:rPr lang="fr-FR" sz="1400" dirty="0"/>
              <a:t>1 classique </a:t>
            </a:r>
          </a:p>
          <a:p>
            <a:r>
              <a:rPr lang="fr-FR" sz="1400" dirty="0"/>
              <a:t>+</a:t>
            </a:r>
          </a:p>
          <a:p>
            <a:r>
              <a:rPr lang="fr-FR" sz="1400" dirty="0"/>
              <a:t>Extraits de classiques OU extraits de films adaptés de l’un des livres lus</a:t>
            </a:r>
          </a:p>
          <a:p>
            <a:pPr marL="285750" indent="-285750">
              <a:buFont typeface="Wingdings" panose="05000000000000000000" pitchFamily="2" charset="2"/>
              <a:buChar char="è"/>
            </a:pPr>
            <a:r>
              <a:rPr lang="fr-FR" sz="1400" dirty="0"/>
              <a:t>1 OI + 1 GT</a:t>
            </a:r>
          </a:p>
          <a:p>
            <a:endParaRPr lang="fr-FR" sz="1400" dirty="0"/>
          </a:p>
          <a:p>
            <a:r>
              <a:rPr lang="fr-FR" sz="1400" b="1" dirty="0"/>
              <a:t>Récits de création, création poétique :</a:t>
            </a:r>
          </a:p>
          <a:p>
            <a:r>
              <a:rPr lang="fr-FR" sz="1400" dirty="0"/>
              <a:t>Extrait long de La Genèse</a:t>
            </a:r>
          </a:p>
          <a:p>
            <a:r>
              <a:rPr lang="fr-FR" sz="1400" dirty="0"/>
              <a:t>+</a:t>
            </a:r>
          </a:p>
          <a:p>
            <a:r>
              <a:rPr lang="fr-FR" sz="1400" dirty="0"/>
              <a:t>GT poétique</a:t>
            </a:r>
          </a:p>
          <a:p>
            <a:pPr marL="285750" indent="-285750">
              <a:buFont typeface="Wingdings" panose="05000000000000000000" pitchFamily="2" charset="2"/>
              <a:buChar char="è"/>
            </a:pPr>
            <a:r>
              <a:rPr lang="fr-FR" sz="1400" dirty="0"/>
              <a:t>1 OI + 1 GT</a:t>
            </a:r>
          </a:p>
          <a:p>
            <a:endParaRPr lang="fr-FR" sz="1400" dirty="0"/>
          </a:p>
          <a:p>
            <a:r>
              <a:rPr lang="fr-FR" sz="1400" b="1" dirty="0"/>
              <a:t>Résister au plus fort : ruses, mensonges et masques :</a:t>
            </a:r>
          </a:p>
          <a:p>
            <a:r>
              <a:rPr lang="fr-FR" sz="1400" dirty="0"/>
              <a:t>Fables, fabliaux, farces, soties…</a:t>
            </a:r>
          </a:p>
          <a:p>
            <a:r>
              <a:rPr lang="fr-FR" sz="1400" dirty="0"/>
              <a:t>+</a:t>
            </a:r>
          </a:p>
          <a:p>
            <a:r>
              <a:rPr lang="fr-FR" sz="1400" dirty="0"/>
              <a:t>1 pièce de théâtre OU 1 film sur le même sujet</a:t>
            </a:r>
          </a:p>
          <a:p>
            <a:pPr marL="285750" indent="-285750">
              <a:buFont typeface="Wingdings" panose="05000000000000000000" pitchFamily="2" charset="2"/>
              <a:buChar char="è"/>
            </a:pPr>
            <a:r>
              <a:rPr lang="fr-FR" sz="1400" dirty="0"/>
              <a:t>1 GT + 1 OI</a:t>
            </a:r>
          </a:p>
        </p:txBody>
      </p:sp>
      <p:sp>
        <p:nvSpPr>
          <p:cNvPr id="7" name="ZoneTexte 6">
            <a:extLst>
              <a:ext uri="{FF2B5EF4-FFF2-40B4-BE49-F238E27FC236}">
                <a16:creationId xmlns:a16="http://schemas.microsoft.com/office/drawing/2014/main" id="{93183C02-3BAA-5036-47BE-19509A57094C}"/>
              </a:ext>
            </a:extLst>
          </p:cNvPr>
          <p:cNvSpPr txBox="1"/>
          <p:nvPr/>
        </p:nvSpPr>
        <p:spPr>
          <a:xfrm>
            <a:off x="7346022" y="187874"/>
            <a:ext cx="4253502" cy="369332"/>
          </a:xfrm>
          <a:prstGeom prst="rect">
            <a:avLst/>
          </a:prstGeom>
          <a:solidFill>
            <a:schemeClr val="bg1">
              <a:lumMod val="95000"/>
            </a:schemeClr>
          </a:solidFill>
        </p:spPr>
        <p:txBody>
          <a:bodyPr wrap="square" rtlCol="0">
            <a:spAutoFit/>
          </a:bodyPr>
          <a:lstStyle/>
          <a:p>
            <a:r>
              <a:rPr lang="fr-FR" b="1" dirty="0">
                <a:solidFill>
                  <a:srgbClr val="0070C0"/>
                </a:solidFill>
              </a:rPr>
              <a:t>6</a:t>
            </a:r>
            <a:r>
              <a:rPr lang="fr-FR" b="1" baseline="30000" dirty="0">
                <a:solidFill>
                  <a:srgbClr val="0070C0"/>
                </a:solidFill>
              </a:rPr>
              <a:t>ème</a:t>
            </a:r>
            <a:r>
              <a:rPr lang="fr-FR" b="1" dirty="0">
                <a:solidFill>
                  <a:srgbClr val="0070C0"/>
                </a:solidFill>
              </a:rPr>
              <a:t> : les corpus et entrées littéraires</a:t>
            </a:r>
          </a:p>
        </p:txBody>
      </p:sp>
      <p:pic>
        <p:nvPicPr>
          <p:cNvPr id="2" name="Image 1">
            <a:extLst>
              <a:ext uri="{FF2B5EF4-FFF2-40B4-BE49-F238E27FC236}">
                <a16:creationId xmlns:a16="http://schemas.microsoft.com/office/drawing/2014/main" id="{1A97B883-7924-6F81-34EC-F7EF6698D7CC}"/>
              </a:ext>
            </a:extLst>
          </p:cNvPr>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0988707" y="0"/>
            <a:ext cx="1203293" cy="1224388"/>
          </a:xfrm>
          <a:prstGeom prst="rect">
            <a:avLst/>
          </a:prstGeom>
          <a:noFill/>
          <a:ln>
            <a:noFill/>
          </a:ln>
        </p:spPr>
      </p:pic>
    </p:spTree>
    <p:extLst>
      <p:ext uri="{BB962C8B-B14F-4D97-AF65-F5344CB8AC3E}">
        <p14:creationId xmlns:p14="http://schemas.microsoft.com/office/powerpoint/2010/main" val="423428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FDEDA05-8EDD-BE9B-43BA-3F1FC98458C2}"/>
              </a:ext>
            </a:extLst>
          </p:cNvPr>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112889" y="145018"/>
            <a:ext cx="1203293" cy="1224388"/>
          </a:xfrm>
          <a:prstGeom prst="rect">
            <a:avLst/>
          </a:prstGeom>
          <a:noFill/>
          <a:ln>
            <a:noFill/>
          </a:ln>
        </p:spPr>
      </p:pic>
      <p:sp>
        <p:nvSpPr>
          <p:cNvPr id="6" name="ZoneTexte 5"/>
          <p:cNvSpPr txBox="1"/>
          <p:nvPr>
            <p:custDataLst>
              <p:tags r:id="rId2"/>
            </p:custDataLst>
          </p:nvPr>
        </p:nvSpPr>
        <p:spPr>
          <a:xfrm>
            <a:off x="1522329" y="1263339"/>
            <a:ext cx="10039149" cy="707886"/>
          </a:xfrm>
          <a:prstGeom prst="rect">
            <a:avLst/>
          </a:prstGeom>
          <a:solidFill>
            <a:schemeClr val="accent1">
              <a:lumMod val="20000"/>
              <a:lumOff val="80000"/>
            </a:schemeClr>
          </a:solidFill>
        </p:spPr>
        <p:txBody>
          <a:bodyPr wrap="square" rtlCol="0">
            <a:spAutoFit/>
          </a:bodyPr>
          <a:lstStyle/>
          <a:p>
            <a:pPr algn="ctr"/>
            <a:r>
              <a:rPr lang="fr-FR" sz="2000" b="1" dirty="0"/>
              <a:t>Points de vigilance programmation : </a:t>
            </a:r>
          </a:p>
          <a:p>
            <a:pPr algn="ctr"/>
            <a:r>
              <a:rPr lang="fr-FR" sz="2000" b="1" dirty="0"/>
              <a:t>Enjeux littéraires et de formation personnelle </a:t>
            </a:r>
          </a:p>
        </p:txBody>
      </p:sp>
      <p:sp>
        <p:nvSpPr>
          <p:cNvPr id="7" name="Rectangle 6"/>
          <p:cNvSpPr/>
          <p:nvPr>
            <p:custDataLst>
              <p:tags r:id="rId3"/>
            </p:custDataLst>
          </p:nvPr>
        </p:nvSpPr>
        <p:spPr>
          <a:xfrm>
            <a:off x="1688147" y="2674134"/>
            <a:ext cx="9873331" cy="2554545"/>
          </a:xfrm>
          <a:prstGeom prst="rect">
            <a:avLst/>
          </a:prstGeom>
        </p:spPr>
        <p:txBody>
          <a:bodyPr wrap="square">
            <a:spAutoFit/>
          </a:bodyPr>
          <a:lstStyle/>
          <a:p>
            <a:pPr lvl="0"/>
            <a:r>
              <a:rPr lang="fr-FR" sz="2000" dirty="0"/>
              <a:t>Point essentiel à prendre en compte pour la périodisation. </a:t>
            </a:r>
          </a:p>
          <a:p>
            <a:pPr lvl="0" algn="just"/>
            <a:r>
              <a:rPr lang="fr-FR" sz="2000" dirty="0"/>
              <a:t>Pour chaque niveau de classe, il convient de s’assurer qu’un élève qui change de groupe ne travaillera pas deux fois la même partie du programme littéraire.</a:t>
            </a:r>
          </a:p>
          <a:p>
            <a:pPr lvl="0" algn="just"/>
            <a:endParaRPr lang="fr-FR" sz="2000" dirty="0"/>
          </a:p>
          <a:p>
            <a:pPr lvl="0" algn="just"/>
            <a:endParaRPr lang="fr-FR" sz="2000" dirty="0"/>
          </a:p>
          <a:p>
            <a:pPr lvl="0" algn="just"/>
            <a:r>
              <a:rPr lang="fr-FR" sz="2000" dirty="0"/>
              <a:t>Pour autant, cela ne suffit pas à prendre en compte les « </a:t>
            </a:r>
            <a:r>
              <a:rPr lang="fr-FR" sz="2000" b="1" dirty="0"/>
              <a:t>besoins</a:t>
            </a:r>
            <a:r>
              <a:rPr lang="fr-FR" sz="2000" dirty="0"/>
              <a:t> » des élèves.</a:t>
            </a:r>
          </a:p>
          <a:p>
            <a:pPr lvl="0"/>
            <a:r>
              <a:rPr lang="fr-FR" sz="2000" dirty="0"/>
              <a:t> </a:t>
            </a:r>
          </a:p>
          <a:p>
            <a:pPr lvl="0"/>
            <a:endParaRPr lang="fr-FR" sz="2000" dirty="0"/>
          </a:p>
        </p:txBody>
      </p:sp>
      <p:sp>
        <p:nvSpPr>
          <p:cNvPr id="8" name="Flèche : droite 11"/>
          <p:cNvSpPr/>
          <p:nvPr>
            <p:custDataLst>
              <p:tags r:id="rId4"/>
            </p:custDataLst>
          </p:nvPr>
        </p:nvSpPr>
        <p:spPr>
          <a:xfrm>
            <a:off x="728265" y="2810072"/>
            <a:ext cx="636998" cy="277402"/>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lèche : courbe vers la droite 3"/>
          <p:cNvSpPr/>
          <p:nvPr/>
        </p:nvSpPr>
        <p:spPr>
          <a:xfrm rot="18599507">
            <a:off x="3573194" y="4783015"/>
            <a:ext cx="520504" cy="1097280"/>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9" name="ZoneTexte 8"/>
          <p:cNvSpPr txBox="1"/>
          <p:nvPr/>
        </p:nvSpPr>
        <p:spPr>
          <a:xfrm>
            <a:off x="4421038" y="5228679"/>
            <a:ext cx="5809957" cy="646331"/>
          </a:xfrm>
          <a:prstGeom prst="rect">
            <a:avLst/>
          </a:prstGeom>
          <a:noFill/>
        </p:spPr>
        <p:txBody>
          <a:bodyPr wrap="square" rtlCol="0">
            <a:spAutoFit/>
          </a:bodyPr>
          <a:lstStyle/>
          <a:p>
            <a:r>
              <a:rPr lang="fr-FR" dirty="0"/>
              <a:t>Compétences et projets d’apprentissages</a:t>
            </a:r>
          </a:p>
          <a:p>
            <a:r>
              <a:rPr lang="fr-FR" dirty="0"/>
              <a:t>Observer les élèves</a:t>
            </a:r>
          </a:p>
        </p:txBody>
      </p:sp>
    </p:spTree>
    <p:extLst>
      <p:ext uri="{BB962C8B-B14F-4D97-AF65-F5344CB8AC3E}">
        <p14:creationId xmlns:p14="http://schemas.microsoft.com/office/powerpoint/2010/main" val="1904271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3151163" y="145018"/>
            <a:ext cx="8938251" cy="4583746"/>
          </a:xfrm>
          <a:prstGeom prst="rect">
            <a:avLst/>
          </a:prstGeom>
        </p:spPr>
      </p:pic>
      <p:pic>
        <p:nvPicPr>
          <p:cNvPr id="3" name="Image 2"/>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12889" y="145018"/>
            <a:ext cx="1203293" cy="1224388"/>
          </a:xfrm>
          <a:prstGeom prst="rect">
            <a:avLst/>
          </a:prstGeom>
          <a:noFill/>
          <a:ln>
            <a:noFill/>
          </a:ln>
        </p:spPr>
      </p:pic>
      <p:pic>
        <p:nvPicPr>
          <p:cNvPr id="5" name="Image 4"/>
          <p:cNvPicPr>
            <a:picLocks noChangeAspect="1"/>
          </p:cNvPicPr>
          <p:nvPr/>
        </p:nvPicPr>
        <p:blipFill>
          <a:blip r:embed="rId5"/>
          <a:stretch>
            <a:fillRect/>
          </a:stretch>
        </p:blipFill>
        <p:spPr>
          <a:xfrm>
            <a:off x="112889" y="1467924"/>
            <a:ext cx="2896004" cy="4096322"/>
          </a:xfrm>
          <a:prstGeom prst="rect">
            <a:avLst/>
          </a:prstGeom>
        </p:spPr>
      </p:pic>
      <p:pic>
        <p:nvPicPr>
          <p:cNvPr id="4" name="Image 3"/>
          <p:cNvPicPr>
            <a:picLocks noChangeAspect="1"/>
          </p:cNvPicPr>
          <p:nvPr/>
        </p:nvPicPr>
        <p:blipFill>
          <a:blip r:embed="rId6"/>
          <a:stretch>
            <a:fillRect/>
          </a:stretch>
        </p:blipFill>
        <p:spPr>
          <a:xfrm>
            <a:off x="3313413" y="5092692"/>
            <a:ext cx="8833990" cy="1209634"/>
          </a:xfrm>
          <a:prstGeom prst="rect">
            <a:avLst/>
          </a:prstGeom>
        </p:spPr>
      </p:pic>
    </p:spTree>
    <p:extLst>
      <p:ext uri="{BB962C8B-B14F-4D97-AF65-F5344CB8AC3E}">
        <p14:creationId xmlns:p14="http://schemas.microsoft.com/office/powerpoint/2010/main" val="2999340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557220" y="492369"/>
            <a:ext cx="11276558" cy="5978769"/>
          </a:xfrm>
          <a:prstGeom prst="rect">
            <a:avLst/>
          </a:prstGeom>
        </p:spPr>
      </p:pic>
      <p:sp>
        <p:nvSpPr>
          <p:cNvPr id="3" name="ZoneTexte 2"/>
          <p:cNvSpPr txBox="1"/>
          <p:nvPr/>
        </p:nvSpPr>
        <p:spPr>
          <a:xfrm>
            <a:off x="8637563" y="6286472"/>
            <a:ext cx="3418450" cy="369332"/>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fr-FR" dirty="0"/>
              <a:t>Document Académie de Versailles</a:t>
            </a:r>
          </a:p>
        </p:txBody>
      </p:sp>
      <p:pic>
        <p:nvPicPr>
          <p:cNvPr id="4" name="Image 3"/>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0741602" y="251432"/>
            <a:ext cx="1203293" cy="1224388"/>
          </a:xfrm>
          <a:prstGeom prst="rect">
            <a:avLst/>
          </a:prstGeom>
          <a:noFill/>
          <a:ln>
            <a:noFill/>
          </a:ln>
        </p:spPr>
      </p:pic>
    </p:spTree>
    <p:extLst>
      <p:ext uri="{BB962C8B-B14F-4D97-AF65-F5344CB8AC3E}">
        <p14:creationId xmlns:p14="http://schemas.microsoft.com/office/powerpoint/2010/main" val="846724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14032</TotalTime>
  <Words>2516</Words>
  <Application>Microsoft Macintosh PowerPoint</Application>
  <PresentationFormat>Grand écran</PresentationFormat>
  <Paragraphs>247</Paragraphs>
  <Slides>35</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35</vt:i4>
      </vt:variant>
    </vt:vector>
  </HeadingPairs>
  <TitlesOfParts>
    <vt:vector size="41" baseType="lpstr">
      <vt:lpstr>Arial</vt:lpstr>
      <vt:lpstr>Calibri</vt:lpstr>
      <vt:lpstr>Calibri Light</vt:lpstr>
      <vt:lpstr>Roboto</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ALBANE KARADY</dc:creator>
  <cp:lastModifiedBy>relecteur</cp:lastModifiedBy>
  <cp:revision>38</cp:revision>
  <dcterms:created xsi:type="dcterms:W3CDTF">2024-03-16T19:56:18Z</dcterms:created>
  <dcterms:modified xsi:type="dcterms:W3CDTF">2024-10-08T13:30:18Z</dcterms:modified>
</cp:coreProperties>
</file>