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 niveau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hemin sableux entre deux collines menant à l’océ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éron volant bas au-dessus d’une plage avec une petite clôture au premier plan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ue d’une plage et de la mer depuis une dune de sable avec de l’herb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-Gilles Allain</a:t>
            </a:r>
          </a:p>
        </p:txBody>
      </p:sp>
      <p:sp>
        <p:nvSpPr>
          <p:cNvPr id="112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éron volant bas au-dessus d’une plage avec une petite clôture au premier plan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emin sableux entre deux collines menant à l’océ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os formation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Vos formations</a:t>
            </a:r>
          </a:p>
        </p:txBody>
      </p:sp>
      <p:sp>
        <p:nvSpPr>
          <p:cNvPr id="138" name="Année 2024-2025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Année 2024-2025</a:t>
            </a:r>
          </a:p>
        </p:txBody>
      </p:sp>
      <p:pic>
        <p:nvPicPr>
          <p:cNvPr id="139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89" y="145018"/>
            <a:ext cx="5006271" cy="509403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/>
        </p:nvSpPr>
        <p:spPr>
          <a:xfrm>
            <a:off x="9263062" y="11546627"/>
            <a:ext cx="5857875" cy="159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Inspection de lettres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1483" y="545026"/>
            <a:ext cx="15033445" cy="1136536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es formations disciplinaires sur des gestes professionnels"/>
          <p:cNvSpPr txBox="1"/>
          <p:nvPr/>
        </p:nvSpPr>
        <p:spPr>
          <a:xfrm rot="16200000">
            <a:off x="-3066267" y="6035283"/>
            <a:ext cx="10081994" cy="108041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Des formations disciplinaires sur des gestes professionnels  </a:t>
            </a:r>
          </a:p>
        </p:txBody>
      </p:sp>
      <p:pic>
        <p:nvPicPr>
          <p:cNvPr id="185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35923" y="1789673"/>
            <a:ext cx="6190526" cy="9684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es formations disciplinaires sur des gestes professionnels"/>
          <p:cNvSpPr txBox="1"/>
          <p:nvPr/>
        </p:nvSpPr>
        <p:spPr>
          <a:xfrm rot="16200000">
            <a:off x="-3066267" y="6035283"/>
            <a:ext cx="10081994" cy="108041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Des formations disciplinaires sur des gestes professionnels  </a:t>
            </a:r>
          </a:p>
        </p:txBody>
      </p:sp>
      <p:pic>
        <p:nvPicPr>
          <p:cNvPr id="189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800" y="749300"/>
            <a:ext cx="6502400" cy="1221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1231900"/>
            <a:ext cx="20472400" cy="11252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Des formations disciplinaires sur des gestes professionnels"/>
          <p:cNvSpPr txBox="1"/>
          <p:nvPr/>
        </p:nvSpPr>
        <p:spPr>
          <a:xfrm rot="16200000">
            <a:off x="-3066267" y="6035283"/>
            <a:ext cx="10081994" cy="108041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Des formations disciplinaires sur des gestes professionnels 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81845" y="689713"/>
            <a:ext cx="17087981" cy="1269453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Des formations disciplinaires sur des gestes professionnels"/>
          <p:cNvSpPr txBox="1"/>
          <p:nvPr/>
        </p:nvSpPr>
        <p:spPr>
          <a:xfrm rot="16200000">
            <a:off x="-3066267" y="6035283"/>
            <a:ext cx="10081994" cy="108041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Des formations disciplinaires sur des gestes professionnels 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8075" y="1139800"/>
            <a:ext cx="10401856" cy="1143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Des formations disciplinaires sur des gestes professionnels"/>
          <p:cNvSpPr txBox="1"/>
          <p:nvPr/>
        </p:nvSpPr>
        <p:spPr>
          <a:xfrm rot="16200000">
            <a:off x="-3066267" y="6035283"/>
            <a:ext cx="10081994" cy="108041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Des formations disciplinaires sur des gestes professionnels 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 formations disciplinaires sur des gestes professionnels"/>
          <p:cNvSpPr txBox="1"/>
          <p:nvPr/>
        </p:nvSpPr>
        <p:spPr>
          <a:xfrm rot="16200000">
            <a:off x="-3686927" y="7035884"/>
            <a:ext cx="10081994" cy="595035"/>
          </a:xfrm>
          <a:prstGeom prst="rect">
            <a:avLst/>
          </a:prstGeom>
          <a:solidFill>
            <a:srgbClr val="CC00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Les formations LCA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1" y="2989650"/>
            <a:ext cx="4914900" cy="93847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642" y="952449"/>
            <a:ext cx="15810447" cy="179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5783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 formations disciplinaires sur des gestes professionnels"/>
          <p:cNvSpPr txBox="1"/>
          <p:nvPr/>
        </p:nvSpPr>
        <p:spPr>
          <a:xfrm rot="16200000">
            <a:off x="-3686927" y="7035884"/>
            <a:ext cx="10081994" cy="595035"/>
          </a:xfrm>
          <a:prstGeom prst="rect">
            <a:avLst/>
          </a:prstGeom>
          <a:solidFill>
            <a:srgbClr val="CC00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Les formations LCA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88" y="382602"/>
            <a:ext cx="17548195" cy="14811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039" y="1870576"/>
            <a:ext cx="4843627" cy="103932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426" y="1671850"/>
            <a:ext cx="4881724" cy="2511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081" y="5817134"/>
            <a:ext cx="4965049" cy="14591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916" y="8204776"/>
            <a:ext cx="4433377" cy="14106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379" y="11302552"/>
            <a:ext cx="4011533" cy="12951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3310" y="10012760"/>
            <a:ext cx="3681570" cy="34174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3311" y="7697978"/>
            <a:ext cx="4339006" cy="19670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3310" y="5426127"/>
            <a:ext cx="4005424" cy="17839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57853" y="1671850"/>
            <a:ext cx="4088111" cy="2737257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7476591" y="2927437"/>
            <a:ext cx="1786537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491060" y="2901762"/>
            <a:ext cx="2441448" cy="299669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7526526" y="2901762"/>
            <a:ext cx="2103388" cy="555139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510543" y="2800713"/>
            <a:ext cx="2018420" cy="892079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Dodécagone 25"/>
          <p:cNvSpPr/>
          <p:nvPr/>
        </p:nvSpPr>
        <p:spPr>
          <a:xfrm>
            <a:off x="4838370" y="4137725"/>
            <a:ext cx="901540" cy="668655"/>
          </a:xfrm>
          <a:prstGeom prst="dodecagon">
            <a:avLst/>
          </a:prstGeom>
          <a:solidFill>
            <a:srgbClr val="CC0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52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0582394" y="2800713"/>
            <a:ext cx="3532477" cy="15978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CC00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Proximité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0582394" y="4756096"/>
            <a:ext cx="3801606" cy="233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CC00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Choix concerté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0582394" y="7749814"/>
            <a:ext cx="4532387" cy="2336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CC00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Temps concentré</a:t>
            </a:r>
          </a:p>
        </p:txBody>
      </p:sp>
      <p:sp>
        <p:nvSpPr>
          <p:cNvPr id="30" name="Accolade fermante 29"/>
          <p:cNvSpPr/>
          <p:nvPr/>
        </p:nvSpPr>
        <p:spPr>
          <a:xfrm>
            <a:off x="18658734" y="1671850"/>
            <a:ext cx="1629516" cy="11758400"/>
          </a:xfrm>
          <a:prstGeom prst="rightBrace">
            <a:avLst/>
          </a:prstGeom>
          <a:solidFill>
            <a:schemeClr val="bg1"/>
          </a:solidFill>
          <a:ln w="57150" cap="flat">
            <a:solidFill>
              <a:srgbClr val="CC00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CC00FF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38028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 formations disciplinaires sur des gestes professionnels"/>
          <p:cNvSpPr txBox="1"/>
          <p:nvPr/>
        </p:nvSpPr>
        <p:spPr>
          <a:xfrm rot="16200000">
            <a:off x="-3686927" y="7035884"/>
            <a:ext cx="10081994" cy="595035"/>
          </a:xfrm>
          <a:prstGeom prst="rect">
            <a:avLst/>
          </a:prstGeom>
          <a:solidFill>
            <a:srgbClr val="CC00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Les formations LCA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588" y="571500"/>
            <a:ext cx="13728916" cy="1055634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447" y="6695852"/>
            <a:ext cx="11864162" cy="610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420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s formations disciplinaires sur des gestes professionnels"/>
          <p:cNvSpPr txBox="1"/>
          <p:nvPr/>
        </p:nvSpPr>
        <p:spPr>
          <a:xfrm rot="16200000">
            <a:off x="-3380967" y="7319300"/>
            <a:ext cx="10081994" cy="595035"/>
          </a:xfrm>
          <a:prstGeom prst="rect">
            <a:avLst/>
          </a:prstGeom>
          <a:solidFill>
            <a:srgbClr val="9966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Les formations FLE - FLS</a:t>
            </a:r>
            <a:endParaRPr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278" y="487881"/>
            <a:ext cx="12783225" cy="76237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581" y="6931741"/>
            <a:ext cx="11589375" cy="649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9747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Quelques consei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Quelques conseils</a:t>
            </a:r>
          </a:p>
        </p:txBody>
      </p:sp>
      <p:sp>
        <p:nvSpPr>
          <p:cNvPr id="206" name="Vous inscrire sans trop tarder : proximité et organisa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Vous inscrire sans trop tarder : proximité et organisation</a:t>
            </a:r>
          </a:p>
          <a:p>
            <a:r>
              <a:t>Interroger ses besoins,  ses connaissances, son rapport au prescrit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Une offre de formation disciplinaire et transversa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0065">
              <a:defRPr sz="7056"/>
            </a:lvl1pPr>
          </a:lstStyle>
          <a:p>
            <a:r>
              <a:t>Une offre de formation disciplinaire et transversale</a:t>
            </a:r>
          </a:p>
        </p:txBody>
      </p:sp>
      <p:pic>
        <p:nvPicPr>
          <p:cNvPr id="142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899" y="2654299"/>
            <a:ext cx="18110201" cy="1028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alendrier des lundis"/>
          <p:cNvSpPr txBox="1">
            <a:spLocks noGrp="1"/>
          </p:cNvSpPr>
          <p:nvPr>
            <p:ph type="title"/>
          </p:nvPr>
        </p:nvSpPr>
        <p:spPr>
          <a:xfrm>
            <a:off x="-4446229" y="-167118"/>
            <a:ext cx="210058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 err="1">
                <a:solidFill>
                  <a:srgbClr val="0070C0"/>
                </a:solidFill>
              </a:rPr>
              <a:t>Calendrier</a:t>
            </a:r>
            <a:r>
              <a:rPr sz="5400" dirty="0">
                <a:solidFill>
                  <a:srgbClr val="0070C0"/>
                </a:solidFill>
              </a:rPr>
              <a:t> des </a:t>
            </a:r>
            <a:r>
              <a:rPr sz="5400" dirty="0" err="1">
                <a:solidFill>
                  <a:srgbClr val="0070C0"/>
                </a:solidFill>
              </a:rPr>
              <a:t>lundis</a:t>
            </a:r>
            <a:r>
              <a:rPr lang="fr-FR" sz="5400" dirty="0">
                <a:solidFill>
                  <a:srgbClr val="0070C0"/>
                </a:solidFill>
              </a:rPr>
              <a:t> des lettres</a:t>
            </a:r>
            <a:endParaRPr sz="5400" dirty="0">
              <a:solidFill>
                <a:srgbClr val="0070C0"/>
              </a:solidFill>
            </a:endParaRPr>
          </a:p>
        </p:txBody>
      </p:sp>
      <p:sp>
        <p:nvSpPr>
          <p:cNvPr id="145" name="Les lundis de l’inspection"/>
          <p:cNvSpPr txBox="1"/>
          <p:nvPr/>
        </p:nvSpPr>
        <p:spPr>
          <a:xfrm rot="16200000">
            <a:off x="-3910967" y="6862361"/>
            <a:ext cx="10081994" cy="59503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Les </a:t>
            </a:r>
            <a:r>
              <a:rPr dirty="0" err="1"/>
              <a:t>lundis</a:t>
            </a:r>
            <a:r>
              <a:rPr dirty="0"/>
              <a:t> d</a:t>
            </a:r>
            <a:r>
              <a:rPr lang="fr-FR" dirty="0"/>
              <a:t>es lettres</a:t>
            </a:r>
            <a:endParaRPr dirty="0"/>
          </a:p>
        </p:txBody>
      </p:sp>
      <p:sp>
        <p:nvSpPr>
          <p:cNvPr id="147" name="Texte"/>
          <p:cNvSpPr txBox="1"/>
          <p:nvPr/>
        </p:nvSpPr>
        <p:spPr>
          <a:xfrm>
            <a:off x="8494893" y="2436382"/>
            <a:ext cx="127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597" y="2753882"/>
            <a:ext cx="14775287" cy="1035888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98312" y="1575143"/>
            <a:ext cx="21828604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spcBef>
                <a:spcPts val="0"/>
              </a:spcBef>
            </a:pPr>
            <a:r>
              <a:rPr kumimoji="0" lang="fr-FR" sz="3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Un même lien de</a:t>
            </a:r>
            <a:r>
              <a:rPr kumimoji="0" lang="fr-FR" sz="36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lang="fr-FR" sz="3600" dirty="0">
                <a:solidFill>
                  <a:srgbClr val="0070C0"/>
                </a:solidFill>
              </a:rPr>
              <a:t>connexion : </a:t>
            </a:r>
          </a:p>
          <a:p>
            <a:pPr>
              <a:spcBef>
                <a:spcPts val="0"/>
              </a:spcBef>
            </a:pPr>
            <a:r>
              <a:rPr lang="fr-FR" sz="2800" dirty="0"/>
              <a:t>https://visio-agents.education.fr/meeting/signin/invite/366665/creator/18526/hash/f6492c564642ba1210da545ce021e55f1c7ae781 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Les formations disciplinaires"/>
          <p:cNvSpPr txBox="1">
            <a:spLocks noGrp="1"/>
          </p:cNvSpPr>
          <p:nvPr>
            <p:ph type="title"/>
          </p:nvPr>
        </p:nvSpPr>
        <p:spPr>
          <a:xfrm>
            <a:off x="2038075" y="9641744"/>
            <a:ext cx="20967939" cy="15872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7200" dirty="0">
                <a:solidFill>
                  <a:srgbClr val="0070C0"/>
                </a:solidFill>
              </a:rPr>
              <a:t>Les formations </a:t>
            </a:r>
            <a:r>
              <a:rPr lang="fr-FR" sz="7200" dirty="0">
                <a:solidFill>
                  <a:srgbClr val="0070C0"/>
                </a:solidFill>
              </a:rPr>
              <a:t>du CASNAV</a:t>
            </a:r>
            <a:endParaRPr sz="7200" dirty="0">
              <a:solidFill>
                <a:srgbClr val="0070C0"/>
              </a:solidFill>
            </a:endParaRPr>
          </a:p>
        </p:txBody>
      </p:sp>
      <p:sp>
        <p:nvSpPr>
          <p:cNvPr id="150" name="Les lundis de l’inspection"/>
          <p:cNvSpPr txBox="1"/>
          <p:nvPr/>
        </p:nvSpPr>
        <p:spPr>
          <a:xfrm>
            <a:off x="2038076" y="2111065"/>
            <a:ext cx="10081993" cy="59503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Les </a:t>
            </a:r>
            <a:r>
              <a:rPr dirty="0" err="1"/>
              <a:t>lundis</a:t>
            </a:r>
            <a:r>
              <a:rPr dirty="0"/>
              <a:t> </a:t>
            </a:r>
            <a:r>
              <a:rPr lang="fr-FR" dirty="0"/>
              <a:t>des lettres</a:t>
            </a:r>
            <a:endParaRPr dirty="0"/>
          </a:p>
        </p:txBody>
      </p:sp>
      <p:sp>
        <p:nvSpPr>
          <p:cNvPr id="151" name="Les formations : lecture littéraire, écriture, oral, étude de la langue"/>
          <p:cNvSpPr txBox="1"/>
          <p:nvPr/>
        </p:nvSpPr>
        <p:spPr>
          <a:xfrm>
            <a:off x="2075936" y="3331662"/>
            <a:ext cx="10081994" cy="108041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Les formations : lecture </a:t>
            </a:r>
            <a:r>
              <a:rPr dirty="0" err="1"/>
              <a:t>littéraire</a:t>
            </a:r>
            <a:r>
              <a:rPr dirty="0"/>
              <a:t>, </a:t>
            </a:r>
            <a:r>
              <a:rPr dirty="0" err="1"/>
              <a:t>écriture</a:t>
            </a:r>
            <a:r>
              <a:rPr dirty="0"/>
              <a:t>, oral, étude de la langue</a:t>
            </a:r>
          </a:p>
        </p:txBody>
      </p:sp>
      <p:sp>
        <p:nvSpPr>
          <p:cNvPr id="152" name="Ateliers"/>
          <p:cNvSpPr txBox="1"/>
          <p:nvPr/>
        </p:nvSpPr>
        <p:spPr>
          <a:xfrm>
            <a:off x="13018207" y="2004366"/>
            <a:ext cx="788161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Ateliers</a:t>
            </a:r>
          </a:p>
        </p:txBody>
      </p:sp>
      <p:sp>
        <p:nvSpPr>
          <p:cNvPr id="153" name="Présentiel + m@gister+ distanciel"/>
          <p:cNvSpPr txBox="1"/>
          <p:nvPr/>
        </p:nvSpPr>
        <p:spPr>
          <a:xfrm>
            <a:off x="13056067" y="3451241"/>
            <a:ext cx="960097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 err="1"/>
              <a:t>Présentiel</a:t>
            </a:r>
            <a:r>
              <a:rPr dirty="0"/>
              <a:t> + </a:t>
            </a:r>
            <a:r>
              <a:rPr dirty="0" err="1"/>
              <a:t>m@gist</a:t>
            </a:r>
            <a:r>
              <a:rPr lang="fr-FR" dirty="0"/>
              <a:t>ère</a:t>
            </a:r>
            <a:r>
              <a:rPr dirty="0"/>
              <a:t>+ </a:t>
            </a:r>
            <a:r>
              <a:rPr dirty="0" err="1"/>
              <a:t>distanciel</a:t>
            </a:r>
            <a:endParaRPr dirty="0"/>
          </a:p>
        </p:txBody>
      </p:sp>
      <p:sp>
        <p:nvSpPr>
          <p:cNvPr id="154" name="Les formations sur le programme spécifique"/>
          <p:cNvSpPr txBox="1"/>
          <p:nvPr/>
        </p:nvSpPr>
        <p:spPr>
          <a:xfrm>
            <a:off x="2038076" y="5225385"/>
            <a:ext cx="10081994" cy="585112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Les formations sur le programme spécifique</a:t>
            </a:r>
          </a:p>
        </p:txBody>
      </p:sp>
      <p:sp>
        <p:nvSpPr>
          <p:cNvPr id="155" name="Des formations disciplinaires sur des gestes professionnels"/>
          <p:cNvSpPr txBox="1"/>
          <p:nvPr/>
        </p:nvSpPr>
        <p:spPr>
          <a:xfrm>
            <a:off x="2038075" y="6720079"/>
            <a:ext cx="10081994" cy="108041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Des formations </a:t>
            </a:r>
            <a:r>
              <a:rPr dirty="0" err="1"/>
              <a:t>disciplinaires</a:t>
            </a:r>
            <a:r>
              <a:rPr dirty="0"/>
              <a:t> sur des </a:t>
            </a:r>
            <a:r>
              <a:rPr dirty="0" err="1"/>
              <a:t>gestes</a:t>
            </a:r>
            <a:r>
              <a:rPr dirty="0"/>
              <a:t> </a:t>
            </a:r>
            <a:r>
              <a:rPr dirty="0" err="1"/>
              <a:t>professionnels</a:t>
            </a:r>
            <a:endParaRPr dirty="0"/>
          </a:p>
        </p:txBody>
      </p:sp>
      <p:sp>
        <p:nvSpPr>
          <p:cNvPr id="156" name="Présentiel + m@gister+ distanciel"/>
          <p:cNvSpPr txBox="1"/>
          <p:nvPr/>
        </p:nvSpPr>
        <p:spPr>
          <a:xfrm>
            <a:off x="13018206" y="6410302"/>
            <a:ext cx="960097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 err="1"/>
              <a:t>Présentiel</a:t>
            </a:r>
            <a:r>
              <a:rPr dirty="0"/>
              <a:t> + </a:t>
            </a:r>
            <a:r>
              <a:rPr dirty="0" err="1"/>
              <a:t>m@gist</a:t>
            </a:r>
            <a:r>
              <a:rPr lang="fr-FR" dirty="0"/>
              <a:t>ère</a:t>
            </a:r>
            <a:r>
              <a:rPr dirty="0"/>
              <a:t>+ </a:t>
            </a:r>
            <a:r>
              <a:rPr dirty="0" err="1"/>
              <a:t>distanciel</a:t>
            </a:r>
            <a:endParaRPr dirty="0"/>
          </a:p>
        </p:txBody>
      </p:sp>
      <p:sp>
        <p:nvSpPr>
          <p:cNvPr id="157" name="1ère, HLP, BTS"/>
          <p:cNvSpPr txBox="1"/>
          <p:nvPr/>
        </p:nvSpPr>
        <p:spPr>
          <a:xfrm>
            <a:off x="13018207" y="5054075"/>
            <a:ext cx="960097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1ère, HLP, BTS</a:t>
            </a:r>
          </a:p>
        </p:txBody>
      </p:sp>
      <p:sp>
        <p:nvSpPr>
          <p:cNvPr id="158" name="Numérique, différenciation, pédagogie de projet"/>
          <p:cNvSpPr txBox="1"/>
          <p:nvPr/>
        </p:nvSpPr>
        <p:spPr>
          <a:xfrm>
            <a:off x="12980346" y="7260285"/>
            <a:ext cx="9600972" cy="585113"/>
          </a:xfrm>
          <a:prstGeom prst="rect">
            <a:avLst/>
          </a:prstGeom>
          <a:solidFill>
            <a:schemeClr val="accent6">
              <a:satOff val="18029"/>
              <a:lumOff val="12067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Numérique, différenciation, pédagogie de projet</a:t>
            </a:r>
          </a:p>
        </p:txBody>
      </p:sp>
      <p:sp>
        <p:nvSpPr>
          <p:cNvPr id="13" name="Des formations disciplinaires sur des gestes professionnels"/>
          <p:cNvSpPr txBox="1"/>
          <p:nvPr/>
        </p:nvSpPr>
        <p:spPr>
          <a:xfrm>
            <a:off x="2075936" y="8594298"/>
            <a:ext cx="10081994" cy="595035"/>
          </a:xfrm>
          <a:prstGeom prst="rect">
            <a:avLst/>
          </a:prstGeom>
          <a:solidFill>
            <a:srgbClr val="CC00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Les formations LCA</a:t>
            </a:r>
            <a:endParaRPr dirty="0"/>
          </a:p>
        </p:txBody>
      </p:sp>
      <p:sp>
        <p:nvSpPr>
          <p:cNvPr id="14" name="1ère, HLP, BTS"/>
          <p:cNvSpPr txBox="1"/>
          <p:nvPr/>
        </p:nvSpPr>
        <p:spPr>
          <a:xfrm>
            <a:off x="13056067" y="8394038"/>
            <a:ext cx="1033757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fr-FR" dirty="0"/>
              <a:t>Présentiel + </a:t>
            </a:r>
            <a:r>
              <a:rPr lang="fr-FR" dirty="0" err="1"/>
              <a:t>m@gistère</a:t>
            </a:r>
            <a:r>
              <a:rPr lang="fr-FR" dirty="0"/>
              <a:t> + distanciel</a:t>
            </a:r>
            <a:endParaRPr dirty="0"/>
          </a:p>
        </p:txBody>
      </p:sp>
      <p:sp>
        <p:nvSpPr>
          <p:cNvPr id="15" name="Des formations disciplinaires sur des gestes professionnels"/>
          <p:cNvSpPr txBox="1"/>
          <p:nvPr/>
        </p:nvSpPr>
        <p:spPr>
          <a:xfrm>
            <a:off x="2075936" y="11330861"/>
            <a:ext cx="10081994" cy="595035"/>
          </a:xfrm>
          <a:prstGeom prst="rect">
            <a:avLst/>
          </a:prstGeom>
          <a:solidFill>
            <a:srgbClr val="9966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Les formations FLE - FLS</a:t>
            </a:r>
            <a:endParaRPr dirty="0"/>
          </a:p>
        </p:txBody>
      </p:sp>
      <p:sp>
        <p:nvSpPr>
          <p:cNvPr id="16" name="Les formations disciplinaires"/>
          <p:cNvSpPr txBox="1">
            <a:spLocks/>
          </p:cNvSpPr>
          <p:nvPr/>
        </p:nvSpPr>
        <p:spPr>
          <a:xfrm>
            <a:off x="1841500" y="508000"/>
            <a:ext cx="20967939" cy="1587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fr-FR" sz="7200">
                <a:solidFill>
                  <a:srgbClr val="0070C0"/>
                </a:solidFill>
              </a:rPr>
              <a:t>Les formations disciplinaires</a:t>
            </a:r>
            <a:endParaRPr lang="fr-FR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8416" y="2855401"/>
            <a:ext cx="18431592" cy="9567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92833" y="3016302"/>
            <a:ext cx="11182334" cy="924539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es formations : lecture littéraire, écriture, oral, étude de la langue"/>
          <p:cNvSpPr txBox="1"/>
          <p:nvPr/>
        </p:nvSpPr>
        <p:spPr>
          <a:xfrm rot="16200000">
            <a:off x="-3832787" y="7792633"/>
            <a:ext cx="10081994" cy="108041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Les formations : lecture littéraire, écriture, oral, étude de la langue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68003" y="448904"/>
            <a:ext cx="230769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Pour retrouver l’ensemble de l’offre </a:t>
            </a:r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</a:p>
          <a:p>
            <a:pPr>
              <a:spcBef>
                <a:spcPts val="0"/>
              </a:spcBef>
            </a:pPr>
            <a:r>
              <a:rPr lang="fr-FR" dirty="0"/>
              <a:t>https://www.ac-nice.fr/cycle-enseignement-second-degre-lettres-122854 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Les formations : lecture littéraire, écriture, oral, étude de la langue"/>
          <p:cNvSpPr txBox="1"/>
          <p:nvPr/>
        </p:nvSpPr>
        <p:spPr>
          <a:xfrm rot="16200000">
            <a:off x="-3824565" y="6317794"/>
            <a:ext cx="10081994" cy="108041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Les formations : lecture littéraire, écriture, oral, étude de la langue</a:t>
            </a:r>
          </a:p>
        </p:txBody>
      </p:sp>
      <p:pic>
        <p:nvPicPr>
          <p:cNvPr id="167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855" y="2203801"/>
            <a:ext cx="9027877" cy="9920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628" y="2163294"/>
            <a:ext cx="13440361" cy="938941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es formations : lecture littéraire, écriture, oral, étude de la langue"/>
          <p:cNvSpPr txBox="1"/>
          <p:nvPr/>
        </p:nvSpPr>
        <p:spPr>
          <a:xfrm rot="16200000">
            <a:off x="-3824565" y="6317794"/>
            <a:ext cx="10081994" cy="108041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Les formations : lecture littéraire, écriture, oral, étude de la langue</a:t>
            </a:r>
          </a:p>
        </p:txBody>
      </p:sp>
      <p:pic>
        <p:nvPicPr>
          <p:cNvPr id="172" name="vidéo-collée.png" descr="vidéo-collé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64779" y="2994802"/>
            <a:ext cx="11033342" cy="6500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4219" y="0"/>
            <a:ext cx="2063556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Les formations sur le programme spécifique"/>
          <p:cNvSpPr txBox="1"/>
          <p:nvPr/>
        </p:nvSpPr>
        <p:spPr>
          <a:xfrm rot="16200000">
            <a:off x="-3161054" y="6565444"/>
            <a:ext cx="10081994" cy="585112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Les formations sur le programme spécifique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Les formations sur le programme spécifique"/>
          <p:cNvSpPr txBox="1"/>
          <p:nvPr/>
        </p:nvSpPr>
        <p:spPr>
          <a:xfrm rot="16200000">
            <a:off x="-3161054" y="6565444"/>
            <a:ext cx="10081994" cy="585112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Les formations sur le programme spécifique</a:t>
            </a:r>
          </a:p>
        </p:txBody>
      </p:sp>
      <p:pic>
        <p:nvPicPr>
          <p:cNvPr id="180" name="vidéo-collée.png" descr="vidéo-collé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3859" y="829387"/>
            <a:ext cx="5713742" cy="1087004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/>
          <p:cNvSpPr/>
          <p:nvPr/>
        </p:nvSpPr>
        <p:spPr>
          <a:xfrm>
            <a:off x="3923071" y="2684206"/>
            <a:ext cx="2330245" cy="56043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281</Words>
  <Application>Microsoft Office PowerPoint</Application>
  <PresentationFormat>Personnalisé</PresentationFormat>
  <Paragraphs>46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Helvetica</vt:lpstr>
      <vt:lpstr>Helvetica Neue</vt:lpstr>
      <vt:lpstr>Helvetica Neue Light</vt:lpstr>
      <vt:lpstr>Helvetica Neue Medium</vt:lpstr>
      <vt:lpstr>White</vt:lpstr>
      <vt:lpstr>Vos formations</vt:lpstr>
      <vt:lpstr>Une offre de formation disciplinaire et transversale</vt:lpstr>
      <vt:lpstr>Calendrier des lundis des lettres</vt:lpstr>
      <vt:lpstr>Les formations du CASNAV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conseils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Vos formations</dc:title>
  <dc:creator>Karady Albane</dc:creator>
  <cp:lastModifiedBy>Karady Albane</cp:lastModifiedBy>
  <cp:revision>12</cp:revision>
  <dcterms:modified xsi:type="dcterms:W3CDTF">2024-10-15T09:25:12Z</dcterms:modified>
</cp:coreProperties>
</file>