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DE941E-417C-43F8-84D6-4F122F7F4A20}" type="datetimeFigureOut">
              <a:rPr lang="fr-FR" smtClean="0"/>
              <a:t>04/02/2013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179C38-8A88-4813-A3B9-27C23D2179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165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79C38-8A88-4813-A3B9-27C23D21792D}" type="slidenum">
              <a:rPr lang="fr-FR" smtClean="0"/>
              <a:t>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12D6-FD16-478D-A9D4-19E50B416EED}" type="datetimeFigureOut">
              <a:rPr lang="fr-FR" smtClean="0"/>
              <a:pPr/>
              <a:t>04/02/2013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B2F9-9BBD-48A5-88D6-C6A400A486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12D6-FD16-478D-A9D4-19E50B416EED}" type="datetimeFigureOut">
              <a:rPr lang="fr-FR" smtClean="0"/>
              <a:pPr/>
              <a:t>04/02/2013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B2F9-9BBD-48A5-88D6-C6A400A486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12D6-FD16-478D-A9D4-19E50B416EED}" type="datetimeFigureOut">
              <a:rPr lang="fr-FR" smtClean="0"/>
              <a:pPr/>
              <a:t>04/02/2013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B2F9-9BBD-48A5-88D6-C6A400A486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12D6-FD16-478D-A9D4-19E50B416EED}" type="datetimeFigureOut">
              <a:rPr lang="fr-FR" smtClean="0"/>
              <a:pPr/>
              <a:t>04/02/2013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B2F9-9BBD-48A5-88D6-C6A400A486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12D6-FD16-478D-A9D4-19E50B416EED}" type="datetimeFigureOut">
              <a:rPr lang="fr-FR" smtClean="0"/>
              <a:pPr/>
              <a:t>04/02/2013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B2F9-9BBD-48A5-88D6-C6A400A486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12D6-FD16-478D-A9D4-19E50B416EED}" type="datetimeFigureOut">
              <a:rPr lang="fr-FR" smtClean="0"/>
              <a:pPr/>
              <a:t>04/02/2013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B2F9-9BBD-48A5-88D6-C6A400A486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12D6-FD16-478D-A9D4-19E50B416EED}" type="datetimeFigureOut">
              <a:rPr lang="fr-FR" smtClean="0"/>
              <a:pPr/>
              <a:t>04/02/2013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B2F9-9BBD-48A5-88D6-C6A400A486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12D6-FD16-478D-A9D4-19E50B416EED}" type="datetimeFigureOut">
              <a:rPr lang="fr-FR" smtClean="0"/>
              <a:pPr/>
              <a:t>04/02/2013</a:t>
            </a:fld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5DB2F9-9BBD-48A5-88D6-C6A400A4865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12D6-FD16-478D-A9D4-19E50B416EED}" type="datetimeFigureOut">
              <a:rPr lang="fr-FR" smtClean="0"/>
              <a:pPr/>
              <a:t>04/02/2013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B2F9-9BBD-48A5-88D6-C6A400A486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12D6-FD16-478D-A9D4-19E50B416EED}" type="datetimeFigureOut">
              <a:rPr lang="fr-FR" smtClean="0"/>
              <a:pPr/>
              <a:t>04/02/2013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85DB2F9-9BBD-48A5-88D6-C6A400A486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87C12D6-FD16-478D-A9D4-19E50B416EED}" type="datetimeFigureOut">
              <a:rPr lang="fr-FR" smtClean="0"/>
              <a:pPr/>
              <a:t>04/02/2013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B2F9-9BBD-48A5-88D6-C6A400A486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e lib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87C12D6-FD16-478D-A9D4-19E50B416EED}" type="datetimeFigureOut">
              <a:rPr lang="fr-FR" smtClean="0"/>
              <a:pPr/>
              <a:t>04/02/2013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85DB2F9-9BBD-48A5-88D6-C6A400A486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436096" y="404664"/>
            <a:ext cx="3166120" cy="1470025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L’homme de </a:t>
            </a:r>
            <a:r>
              <a:rPr lang="fr-FR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fr-FR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itruve</a:t>
            </a:r>
            <a:endParaRPr lang="fr-FR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004048" y="3886200"/>
            <a:ext cx="4139952" cy="2711152"/>
          </a:xfrm>
        </p:spPr>
        <p:txBody>
          <a:bodyPr>
            <a:normAutofit/>
          </a:bodyPr>
          <a:lstStyle/>
          <a:p>
            <a:r>
              <a:rPr lang="fr-F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Léonard de Vinci</a:t>
            </a:r>
            <a:endParaRPr lang="fr-F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290" name="Picture 2" descr="http://michel.lalos.free.fr/cadrans_solaires/doc_cadrans/images/homme_de_vitruv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03"/>
            <a:ext cx="4932040" cy="6797098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5220072" y="1700808"/>
            <a:ext cx="367240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fr-FR" dirty="0" smtClean="0"/>
              <a:t> Ce croquis illustre le traité : "De </a:t>
            </a:r>
            <a:r>
              <a:rPr lang="fr-FR" dirty="0" err="1" smtClean="0"/>
              <a:t>divina</a:t>
            </a:r>
            <a:r>
              <a:rPr lang="fr-FR" dirty="0" smtClean="0"/>
              <a:t> </a:t>
            </a:r>
            <a:r>
              <a:rPr lang="fr-FR" dirty="0" err="1" smtClean="0"/>
              <a:t>Proportione</a:t>
            </a:r>
            <a:r>
              <a:rPr lang="fr-FR" dirty="0" smtClean="0"/>
              <a:t>" de Luca Pacioli paru en 1496 et est exposé à la </a:t>
            </a:r>
            <a:r>
              <a:rPr lang="fr-FR" dirty="0" err="1" smtClean="0"/>
              <a:t>Galleria</a:t>
            </a:r>
            <a:r>
              <a:rPr lang="fr-FR" dirty="0" smtClean="0"/>
              <a:t> dell </a:t>
            </a:r>
            <a:r>
              <a:rPr lang="fr-FR" dirty="0" err="1" smtClean="0"/>
              <a:t>Accademia</a:t>
            </a:r>
            <a:r>
              <a:rPr lang="fr-FR" dirty="0" smtClean="0"/>
              <a:t> de Venise.</a:t>
            </a:r>
          </a:p>
          <a:p>
            <a:pPr algn="just"/>
            <a:endParaRPr lang="fr-FR" dirty="0" smtClean="0"/>
          </a:p>
          <a:p>
            <a:pPr algn="just">
              <a:buFont typeface="Wingdings" pitchFamily="2" charset="2"/>
              <a:buChar char="Ø"/>
            </a:pPr>
            <a:r>
              <a:rPr lang="fr-FR" dirty="0" smtClean="0"/>
              <a:t> Il s'agit d'un</a:t>
            </a:r>
            <a:r>
              <a:rPr lang="fr-FR" b="1" dirty="0" smtClean="0"/>
              <a:t> dessin anatomique.</a:t>
            </a:r>
          </a:p>
          <a:p>
            <a:pPr algn="just"/>
            <a:endParaRPr lang="fr-FR" b="1" dirty="0" smtClean="0"/>
          </a:p>
          <a:p>
            <a:pPr algn="just">
              <a:buFont typeface="Wingdings" pitchFamily="2" charset="2"/>
              <a:buChar char="Ø"/>
            </a:pPr>
            <a:r>
              <a:rPr lang="fr-FR" b="1" dirty="0" smtClean="0"/>
              <a:t>Vitruve </a:t>
            </a:r>
            <a:r>
              <a:rPr lang="fr-FR" dirty="0" smtClean="0"/>
              <a:t>était un architecte romain du 1er siècle avant Jésus-Christ.</a:t>
            </a:r>
            <a:endParaRPr lang="fr-FR" b="1" dirty="0" smtClean="0"/>
          </a:p>
          <a:p>
            <a:pPr algn="just"/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40871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Voici un extrait du texte de Léonard de Vinci écrit sur son dessin :</a:t>
            </a:r>
          </a:p>
          <a:p>
            <a:pPr marL="0" indent="0" algn="just">
              <a:buNone/>
            </a:pPr>
            <a:endParaRPr lang="fr-FR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fr-FR" sz="2000" b="1" dirty="0" smtClean="0"/>
              <a:t>«</a:t>
            </a:r>
            <a:r>
              <a:rPr lang="fr-FR" sz="2000" b="1" dirty="0"/>
              <a:t> La longueur des bras étendus d’un homme est égale à sa hauteur. </a:t>
            </a:r>
            <a:endParaRPr lang="fr-FR" sz="2000" b="1" dirty="0" smtClean="0"/>
          </a:p>
          <a:p>
            <a:pPr marL="0" indent="0" algn="just">
              <a:buNone/>
            </a:pPr>
            <a:r>
              <a:rPr lang="fr-FR" sz="2000" b="1" dirty="0" smtClean="0"/>
              <a:t>(…) </a:t>
            </a:r>
          </a:p>
          <a:p>
            <a:pPr marL="0" indent="0" algn="just">
              <a:buNone/>
            </a:pPr>
            <a:r>
              <a:rPr lang="fr-FR" sz="2000" b="1" dirty="0" smtClean="0"/>
              <a:t>Depuis </a:t>
            </a:r>
            <a:r>
              <a:rPr lang="fr-FR" sz="2000" b="1" dirty="0"/>
              <a:t>le bas du menton jusqu’au sommet de la tête, un huitième. </a:t>
            </a:r>
            <a:r>
              <a:rPr lang="fr-FR" sz="2000" b="1" dirty="0" smtClean="0"/>
              <a:t>(visage) (…)</a:t>
            </a:r>
          </a:p>
          <a:p>
            <a:pPr marL="0" indent="0" algn="just">
              <a:buNone/>
            </a:pPr>
            <a:r>
              <a:rPr lang="fr-FR" sz="2000" b="1" dirty="0" smtClean="0"/>
              <a:t>La </a:t>
            </a:r>
            <a:r>
              <a:rPr lang="fr-FR" sz="2000" b="1" dirty="0"/>
              <a:t>plus grande largeur des épaules est contenue dans le quart d’un homme. </a:t>
            </a:r>
            <a:r>
              <a:rPr lang="fr-FR" sz="2000" b="1" dirty="0" smtClean="0"/>
              <a:t>(…)</a:t>
            </a:r>
          </a:p>
          <a:p>
            <a:pPr marL="0" indent="0" algn="just">
              <a:buNone/>
            </a:pPr>
            <a:r>
              <a:rPr lang="fr-FR" sz="2000" b="1" dirty="0" smtClean="0"/>
              <a:t>Depuis </a:t>
            </a:r>
            <a:r>
              <a:rPr lang="fr-FR" sz="2000" b="1" dirty="0"/>
              <a:t>le coude jusqu’au bout de la main, un cinquième. </a:t>
            </a:r>
            <a:r>
              <a:rPr lang="fr-FR" sz="2000" b="1" dirty="0" smtClean="0"/>
              <a:t>(…) </a:t>
            </a:r>
          </a:p>
          <a:p>
            <a:pPr marL="0" indent="0" algn="just">
              <a:buNone/>
            </a:pPr>
            <a:r>
              <a:rPr lang="fr-FR" sz="2000" b="1" dirty="0" smtClean="0"/>
              <a:t>La </a:t>
            </a:r>
            <a:r>
              <a:rPr lang="fr-FR" sz="2000" b="1" dirty="0"/>
              <a:t>main complète est un dixième de </a:t>
            </a:r>
            <a:r>
              <a:rPr lang="fr-FR" sz="2000" b="1" dirty="0" smtClean="0"/>
              <a:t>l’homme(…)</a:t>
            </a:r>
          </a:p>
          <a:p>
            <a:pPr marL="0" indent="0" algn="just">
              <a:buNone/>
            </a:pPr>
            <a:r>
              <a:rPr lang="fr-FR" sz="2000" b="1" dirty="0" smtClean="0"/>
              <a:t>La </a:t>
            </a:r>
            <a:r>
              <a:rPr lang="fr-FR" sz="2000" b="1" dirty="0"/>
              <a:t>distance du bas du menton au nez, et des racines des cheveux aux sourcils est la même, ainsi que l’oreille : un tiers du </a:t>
            </a:r>
            <a:r>
              <a:rPr lang="fr-FR" sz="2000" b="1" dirty="0" smtClean="0"/>
              <a:t>visage (…)»</a:t>
            </a:r>
            <a:endParaRPr lang="fr-FR" sz="2000" b="1" dirty="0"/>
          </a:p>
          <a:p>
            <a:pPr algn="just"/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7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Enigme</a:t>
            </a:r>
            <a:endParaRPr lang="fr-FR" sz="7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525963"/>
          </a:xfrm>
        </p:spPr>
        <p:txBody>
          <a:bodyPr/>
          <a:lstStyle/>
          <a:p>
            <a:pPr algn="just"/>
            <a:r>
              <a:rPr lang="fr-FR" dirty="0" smtClean="0"/>
              <a:t>A partir de ce qu’explique Léonard peux-tu calculer les longueurs en cm pour un homme de 1,80 m = 180 cm.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323528" y="3284984"/>
          <a:ext cx="8424936" cy="1814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4156"/>
                <a:gridCol w="1404156"/>
                <a:gridCol w="1404156"/>
                <a:gridCol w="1404156"/>
                <a:gridCol w="1404156"/>
                <a:gridCol w="1404156"/>
              </a:tblGrid>
              <a:tr h="9001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Les 2 bras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étendus</a:t>
                      </a:r>
                      <a:endParaRPr lang="fr-FR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Le</a:t>
                      </a:r>
                      <a:r>
                        <a:rPr lang="fr-FR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v</a:t>
                      </a:r>
                      <a:r>
                        <a:rPr lang="fr-FR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isage</a:t>
                      </a:r>
                      <a:endParaRPr lang="fr-FR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La largeur des épaules</a:t>
                      </a:r>
                      <a:endParaRPr lang="fr-FR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Du coude à la main</a:t>
                      </a:r>
                      <a:endParaRPr lang="fr-FR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La main</a:t>
                      </a:r>
                      <a:endParaRPr lang="fr-FR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L’oreille</a:t>
                      </a:r>
                      <a:endParaRPr lang="fr-FR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90010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à coins arrondis 8"/>
          <p:cNvSpPr/>
          <p:nvPr/>
        </p:nvSpPr>
        <p:spPr>
          <a:xfrm>
            <a:off x="2123728" y="2132856"/>
            <a:ext cx="518457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chemeClr val="bg1"/>
                </a:solidFill>
              </a:rPr>
              <a:t>Le visage</a:t>
            </a:r>
            <a:r>
              <a:rPr lang="fr-F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</a:t>
            </a:r>
            <a:r>
              <a:rPr lang="fr-FR" sz="2800" b="1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indice F : 3</a:t>
            </a:r>
            <a:endParaRPr lang="fr-FR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2123728" y="2924944"/>
            <a:ext cx="518457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chemeClr val="bg1"/>
                </a:solidFill>
              </a:rPr>
              <a:t>La largeur des épaules     </a:t>
            </a:r>
            <a:r>
              <a:rPr lang="fr-FR" sz="2800" b="1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indice F: 8 </a:t>
            </a:r>
            <a:endParaRPr lang="fr-FR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2123728" y="3717032"/>
            <a:ext cx="518457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2000" b="1" dirty="0" smtClean="0">
                <a:solidFill>
                  <a:schemeClr val="bg1"/>
                </a:solidFill>
              </a:rPr>
              <a:t>Du coude à la main        </a:t>
            </a:r>
            <a:r>
              <a:rPr lang="fr-FR" sz="2800" b="1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indice F: 13</a:t>
            </a:r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2123728" y="1340768"/>
            <a:ext cx="518457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chemeClr val="bg1"/>
                </a:solidFill>
              </a:rPr>
              <a:t>Les 2 bras  étendus       </a:t>
            </a:r>
            <a:r>
              <a:rPr lang="fr-FR" sz="2800" b="1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indice F : 15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611560" y="548680"/>
            <a:ext cx="8136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3200" dirty="0" smtClean="0"/>
              <a:t> Choisis la longueur la plus petite :</a:t>
            </a:r>
            <a:endParaRPr lang="fr-FR" sz="3200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2123728" y="4509120"/>
            <a:ext cx="518457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chemeClr val="bg1"/>
                </a:solidFill>
              </a:rPr>
              <a:t>La main                            </a:t>
            </a:r>
            <a:r>
              <a:rPr lang="fr-FR" sz="2800" b="1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indice F: 25</a:t>
            </a:r>
            <a:endParaRPr lang="fr-FR" sz="2800" b="1" dirty="0">
              <a:solidFill>
                <a:schemeClr val="tx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2123728" y="5301208"/>
            <a:ext cx="518457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chemeClr val="bg1"/>
                </a:solidFill>
              </a:rPr>
              <a:t>L’oreille  </a:t>
            </a:r>
            <a:r>
              <a:rPr lang="fr-FR" b="1" dirty="0" smtClean="0">
                <a:solidFill>
                  <a:schemeClr val="bg1"/>
                </a:solidFill>
              </a:rPr>
              <a:t>                             </a:t>
            </a:r>
            <a:r>
              <a:rPr lang="fr-FR" sz="2800" b="1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indice F: 18</a:t>
            </a:r>
            <a:endParaRPr lang="fr-FR" sz="2800" b="1" dirty="0">
              <a:solidFill>
                <a:schemeClr val="tx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que">
  <a:themeElements>
    <a:clrScheme name="Promenad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chnique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que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0</TotalTime>
  <Words>161</Words>
  <Application>Microsoft Office PowerPoint</Application>
  <PresentationFormat>Affichage à l'écran (4:3)</PresentationFormat>
  <Paragraphs>34</Paragraphs>
  <Slides>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Technique</vt:lpstr>
      <vt:lpstr>L’homme de Vitruve</vt:lpstr>
      <vt:lpstr>Présentation PowerPoint</vt:lpstr>
      <vt:lpstr>Enigme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L’homme de Vitruve</dc:title>
  <dc:creator>Ordinateur</dc:creator>
  <cp:lastModifiedBy>B. MICHEL</cp:lastModifiedBy>
  <cp:revision>17</cp:revision>
  <dcterms:created xsi:type="dcterms:W3CDTF">2013-01-20T15:35:02Z</dcterms:created>
  <dcterms:modified xsi:type="dcterms:W3CDTF">2013-02-04T20:39:26Z</dcterms:modified>
</cp:coreProperties>
</file>