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4" r:id="rId1"/>
  </p:sldMasterIdLst>
  <p:notesMasterIdLst>
    <p:notesMasterId r:id="rId35"/>
  </p:notesMasterIdLst>
  <p:sldIdLst>
    <p:sldId id="256" r:id="rId2"/>
    <p:sldId id="257" r:id="rId3"/>
    <p:sldId id="258" r:id="rId4"/>
    <p:sldId id="289" r:id="rId5"/>
    <p:sldId id="259" r:id="rId6"/>
    <p:sldId id="260" r:id="rId7"/>
    <p:sldId id="261" r:id="rId8"/>
    <p:sldId id="262" r:id="rId9"/>
    <p:sldId id="281" r:id="rId10"/>
    <p:sldId id="280" r:id="rId11"/>
    <p:sldId id="263" r:id="rId12"/>
    <p:sldId id="264" r:id="rId13"/>
    <p:sldId id="283" r:id="rId14"/>
    <p:sldId id="265" r:id="rId15"/>
    <p:sldId id="266" r:id="rId16"/>
    <p:sldId id="282" r:id="rId17"/>
    <p:sldId id="267" r:id="rId18"/>
    <p:sldId id="268" r:id="rId19"/>
    <p:sldId id="269" r:id="rId20"/>
    <p:sldId id="270" r:id="rId21"/>
    <p:sldId id="284" r:id="rId22"/>
    <p:sldId id="285" r:id="rId23"/>
    <p:sldId id="271" r:id="rId24"/>
    <p:sldId id="286" r:id="rId25"/>
    <p:sldId id="287" r:id="rId26"/>
    <p:sldId id="274" r:id="rId27"/>
    <p:sldId id="273" r:id="rId28"/>
    <p:sldId id="288" r:id="rId29"/>
    <p:sldId id="277" r:id="rId30"/>
    <p:sldId id="275" r:id="rId31"/>
    <p:sldId id="276" r:id="rId32"/>
    <p:sldId id="27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varScale="1">
        <p:scale>
          <a:sx n="59" d="100"/>
          <a:sy n="59"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5364A-C9F8-4A77-8948-D38046A5E84C}" type="datetimeFigureOut">
              <a:rPr lang="fr-FR" smtClean="0"/>
              <a:t>16/04/2026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3AFD1-E5A9-45CD-865F-D8021B3B0A29}" type="slidenum">
              <a:rPr lang="fr-FR" smtClean="0"/>
              <a:t>‹N°›</a:t>
            </a:fld>
            <a:endParaRPr lang="fr-FR"/>
          </a:p>
        </p:txBody>
      </p:sp>
    </p:spTree>
    <p:extLst>
      <p:ext uri="{BB962C8B-B14F-4D97-AF65-F5344CB8AC3E}">
        <p14:creationId xmlns:p14="http://schemas.microsoft.com/office/powerpoint/2010/main" val="260206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PSE en CAP et BCP, ASSP, .AAGA, </a:t>
            </a:r>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2</a:t>
            </a:fld>
            <a:endParaRPr lang="fr-FR"/>
          </a:p>
        </p:txBody>
      </p:sp>
    </p:spTree>
    <p:extLst>
      <p:ext uri="{BB962C8B-B14F-4D97-AF65-F5344CB8AC3E}">
        <p14:creationId xmlns:p14="http://schemas.microsoft.com/office/powerpoint/2010/main" val="1483343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PSE en CAP et BCP, ASSP, .AAGA, </a:t>
            </a:r>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30</a:t>
            </a:fld>
            <a:endParaRPr lang="fr-FR"/>
          </a:p>
        </p:txBody>
      </p:sp>
    </p:spTree>
    <p:extLst>
      <p:ext uri="{BB962C8B-B14F-4D97-AF65-F5344CB8AC3E}">
        <p14:creationId xmlns:p14="http://schemas.microsoft.com/office/powerpoint/2010/main" val="100973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PSE HG EMC</a:t>
            </a:r>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31</a:t>
            </a:fld>
            <a:endParaRPr lang="fr-FR"/>
          </a:p>
        </p:txBody>
      </p:sp>
    </p:spTree>
    <p:extLst>
      <p:ext uri="{BB962C8B-B14F-4D97-AF65-F5344CB8AC3E}">
        <p14:creationId xmlns:p14="http://schemas.microsoft.com/office/powerpoint/2010/main" val="220918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le site secu-jeunes.fr : des supports pour construire les cours / les productions  des lauréats</a:t>
            </a:r>
            <a:r>
              <a:rPr lang="fr-FR" baseline="0" dirty="0"/>
              <a:t> des concours précédents</a:t>
            </a:r>
            <a:endParaRPr lang="fr-FR" dirty="0"/>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3</a:t>
            </a:fld>
            <a:endParaRPr lang="fr-FR"/>
          </a:p>
        </p:txBody>
      </p:sp>
    </p:spTree>
    <p:extLst>
      <p:ext uri="{BB962C8B-B14F-4D97-AF65-F5344CB8AC3E}">
        <p14:creationId xmlns:p14="http://schemas.microsoft.com/office/powerpoint/2010/main" val="156118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PSE HG EMC</a:t>
            </a:r>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5</a:t>
            </a:fld>
            <a:endParaRPr lang="fr-FR"/>
          </a:p>
        </p:txBody>
      </p:sp>
    </p:spTree>
    <p:extLst>
      <p:ext uri="{BB962C8B-B14F-4D97-AF65-F5344CB8AC3E}">
        <p14:creationId xmlns:p14="http://schemas.microsoft.com/office/powerpoint/2010/main" val="241150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à disposition d’un ensemble de ressources pédagogiques sur chaque thème</a:t>
            </a:r>
            <a:r>
              <a:rPr lang="fr-FR" baseline="0" dirty="0"/>
              <a:t> du concours</a:t>
            </a:r>
            <a:endParaRPr lang="fr-FR" dirty="0"/>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8</a:t>
            </a:fld>
            <a:endParaRPr lang="fr-FR"/>
          </a:p>
        </p:txBody>
      </p:sp>
    </p:spTree>
    <p:extLst>
      <p:ext uri="{BB962C8B-B14F-4D97-AF65-F5344CB8AC3E}">
        <p14:creationId xmlns:p14="http://schemas.microsoft.com/office/powerpoint/2010/main" val="79564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à disposition d’un ensemble de ressources pédagogiques sur chaque thème</a:t>
            </a:r>
            <a:r>
              <a:rPr lang="fr-FR" baseline="0" dirty="0"/>
              <a:t> du concours</a:t>
            </a:r>
            <a:endParaRPr lang="fr-FR" dirty="0"/>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9</a:t>
            </a:fld>
            <a:endParaRPr lang="fr-FR"/>
          </a:p>
        </p:txBody>
      </p:sp>
    </p:spTree>
    <p:extLst>
      <p:ext uri="{BB962C8B-B14F-4D97-AF65-F5344CB8AC3E}">
        <p14:creationId xmlns:p14="http://schemas.microsoft.com/office/powerpoint/2010/main" val="33363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Cartes cadeaux , Goodies,.</a:t>
            </a:r>
            <a:r>
              <a:rPr lang="fr-FR" baseline="0" dirty="0"/>
              <a:t> / Remise des prix à Paris (Sorbonne, Panthéon , …</a:t>
            </a:r>
            <a:endParaRPr lang="fr-FR" dirty="0"/>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12</a:t>
            </a:fld>
            <a:endParaRPr lang="fr-FR"/>
          </a:p>
        </p:txBody>
      </p:sp>
    </p:spTree>
    <p:extLst>
      <p:ext uri="{BB962C8B-B14F-4D97-AF65-F5344CB8AC3E}">
        <p14:creationId xmlns:p14="http://schemas.microsoft.com/office/powerpoint/2010/main" val="281206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Extrait du site</a:t>
            </a:r>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17</a:t>
            </a:fld>
            <a:endParaRPr lang="fr-FR"/>
          </a:p>
        </p:txBody>
      </p:sp>
    </p:spTree>
    <p:extLst>
      <p:ext uri="{BB962C8B-B14F-4D97-AF65-F5344CB8AC3E}">
        <p14:creationId xmlns:p14="http://schemas.microsoft.com/office/powerpoint/2010/main" val="288955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PSE en CAP et BCP, ASSP, .AAGA, </a:t>
            </a:r>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18</a:t>
            </a:fld>
            <a:endParaRPr lang="fr-FR"/>
          </a:p>
        </p:txBody>
      </p:sp>
    </p:spTree>
    <p:extLst>
      <p:ext uri="{BB962C8B-B14F-4D97-AF65-F5344CB8AC3E}">
        <p14:creationId xmlns:p14="http://schemas.microsoft.com/office/powerpoint/2010/main" val="361745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PSE en CAP et BCP, ASSP, .AAGA, </a:t>
            </a:r>
          </a:p>
        </p:txBody>
      </p:sp>
      <p:sp>
        <p:nvSpPr>
          <p:cNvPr id="4" name="Espace réservé du numéro de diapositive 3"/>
          <p:cNvSpPr>
            <a:spLocks noGrp="1"/>
          </p:cNvSpPr>
          <p:nvPr>
            <p:ph type="sldNum" sz="quarter" idx="10"/>
          </p:nvPr>
        </p:nvSpPr>
        <p:spPr/>
        <p:txBody>
          <a:bodyPr/>
          <a:lstStyle/>
          <a:p>
            <a:fld id="{01E3AFD1-E5A9-45CD-865F-D8021B3B0A29}" type="slidenum">
              <a:rPr lang="fr-FR" smtClean="0"/>
              <a:t>29</a:t>
            </a:fld>
            <a:endParaRPr lang="fr-FR"/>
          </a:p>
        </p:txBody>
      </p:sp>
    </p:spTree>
    <p:extLst>
      <p:ext uri="{BB962C8B-B14F-4D97-AF65-F5344CB8AC3E}">
        <p14:creationId xmlns:p14="http://schemas.microsoft.com/office/powerpoint/2010/main" val="11577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0160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8150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564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2147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921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83151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85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304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847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2870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7625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878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9044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9740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4799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4024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4/16/2026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6179851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illeursouvriersdefrance.info/concoursmaf.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sujet%20assp.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sujet%20aepe.pdf" TargetMode="External"/><Relationship Id="rId4" Type="http://schemas.openxmlformats.org/officeDocument/2006/relationships/hyperlink" Target="sujet%20ecp.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orldskills-france.org/la-competition/participer-a-la-competi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inscriptions.worldskills-france.org/logi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48CNAT_29_Coiffure_Suje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gouv.fr/bo/2025/Hebdo40/MENE2524696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13" y="670301"/>
            <a:ext cx="8915399" cy="2262781"/>
          </a:xfrm>
        </p:spPr>
        <p:txBody>
          <a:bodyPr/>
          <a:lstStyle/>
          <a:p>
            <a:r>
              <a:rPr lang="fr-FR" dirty="0"/>
              <a:t>Des concours pour nos élèves</a:t>
            </a:r>
          </a:p>
        </p:txBody>
      </p:sp>
      <p:sp>
        <p:nvSpPr>
          <p:cNvPr id="3" name="Sous-titre 2"/>
          <p:cNvSpPr>
            <a:spLocks noGrp="1"/>
          </p:cNvSpPr>
          <p:nvPr>
            <p:ph type="subTitle" idx="1"/>
          </p:nvPr>
        </p:nvSpPr>
        <p:spPr>
          <a:xfrm>
            <a:off x="2262641" y="3924919"/>
            <a:ext cx="8915399" cy="1978743"/>
          </a:xfrm>
        </p:spPr>
        <p:txBody>
          <a:bodyPr>
            <a:normAutofit fontScale="85000" lnSpcReduction="10000"/>
          </a:bodyPr>
          <a:lstStyle/>
          <a:p>
            <a:r>
              <a:rPr lang="fr-FR" sz="2900" b="1" dirty="0">
                <a:solidFill>
                  <a:schemeClr val="tx1"/>
                </a:solidFill>
              </a:rPr>
              <a:t>Concours national « Jeunes, solidaires et citoyens »</a:t>
            </a:r>
          </a:p>
          <a:p>
            <a:r>
              <a:rPr lang="fr-FR" sz="2900" b="1" dirty="0">
                <a:solidFill>
                  <a:schemeClr val="tx1"/>
                </a:solidFill>
              </a:rPr>
              <a:t>Concours MAF « Un des meilleurs apprentis de France »</a:t>
            </a:r>
          </a:p>
          <a:p>
            <a:r>
              <a:rPr lang="fr-FR" sz="2900" b="1" dirty="0" err="1">
                <a:solidFill>
                  <a:schemeClr val="tx1"/>
                </a:solidFill>
              </a:rPr>
              <a:t>Worldskills</a:t>
            </a:r>
            <a:endParaRPr lang="fr-FR" sz="2900" b="1" dirty="0">
              <a:solidFill>
                <a:schemeClr val="tx1"/>
              </a:solidFill>
            </a:endParaRPr>
          </a:p>
          <a:p>
            <a:r>
              <a:rPr lang="fr-FR" sz="2900" b="1" dirty="0">
                <a:solidFill>
                  <a:schemeClr val="tx1"/>
                </a:solidFill>
              </a:rPr>
              <a:t>Concours Général des Métiers</a:t>
            </a:r>
          </a:p>
          <a:p>
            <a:endParaRPr lang="fr-FR" dirty="0"/>
          </a:p>
        </p:txBody>
      </p:sp>
    </p:spTree>
    <p:extLst>
      <p:ext uri="{BB962C8B-B14F-4D97-AF65-F5344CB8AC3E}">
        <p14:creationId xmlns:p14="http://schemas.microsoft.com/office/powerpoint/2010/main" val="1812466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29AE1-0374-4B70-B309-2D78D34A13D1}"/>
              </a:ext>
            </a:extLst>
          </p:cNvPr>
          <p:cNvSpPr>
            <a:spLocks noGrp="1"/>
          </p:cNvSpPr>
          <p:nvPr>
            <p:ph type="title"/>
          </p:nvPr>
        </p:nvSpPr>
        <p:spPr>
          <a:xfrm>
            <a:off x="1776496" y="575124"/>
            <a:ext cx="8911687" cy="1280890"/>
          </a:xfrm>
        </p:spPr>
        <p:txBody>
          <a:bodyPr/>
          <a:lstStyle/>
          <a:p>
            <a:r>
              <a:rPr lang="fr-FR" dirty="0"/>
              <a:t>Les réalisations attendues</a:t>
            </a:r>
          </a:p>
        </p:txBody>
      </p:sp>
      <p:pic>
        <p:nvPicPr>
          <p:cNvPr id="5" name="Espace réservé du contenu 4">
            <a:extLst>
              <a:ext uri="{FF2B5EF4-FFF2-40B4-BE49-F238E27FC236}">
                <a16:creationId xmlns:a16="http://schemas.microsoft.com/office/drawing/2014/main" id="{C902E48C-9A7A-433D-AE65-8E37FB7720F4}"/>
              </a:ext>
            </a:extLst>
          </p:cNvPr>
          <p:cNvPicPr>
            <a:picLocks noGrp="1" noChangeAspect="1"/>
          </p:cNvPicPr>
          <p:nvPr>
            <p:ph idx="1"/>
          </p:nvPr>
        </p:nvPicPr>
        <p:blipFill rotWithShape="1">
          <a:blip r:embed="rId2"/>
          <a:srcRect t="15288"/>
          <a:stretch/>
        </p:blipFill>
        <p:spPr>
          <a:xfrm>
            <a:off x="1296085" y="1469571"/>
            <a:ext cx="10715926" cy="4963885"/>
          </a:xfrm>
        </p:spPr>
      </p:pic>
    </p:spTree>
    <p:extLst>
      <p:ext uri="{BB962C8B-B14F-4D97-AF65-F5344CB8AC3E}">
        <p14:creationId xmlns:p14="http://schemas.microsoft.com/office/powerpoint/2010/main" val="249208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d’évaluation</a:t>
            </a:r>
          </a:p>
        </p:txBody>
      </p:sp>
      <p:pic>
        <p:nvPicPr>
          <p:cNvPr id="4" name="Espace réservé du contenu 3"/>
          <p:cNvPicPr>
            <a:picLocks noGrp="1" noChangeAspect="1"/>
          </p:cNvPicPr>
          <p:nvPr>
            <p:ph idx="1"/>
          </p:nvPr>
        </p:nvPicPr>
        <p:blipFill rotWithShape="1">
          <a:blip r:embed="rId2"/>
          <a:srcRect t="47409" b="-1"/>
          <a:stretch/>
        </p:blipFill>
        <p:spPr>
          <a:xfrm>
            <a:off x="1694615" y="2057400"/>
            <a:ext cx="9809997" cy="3967843"/>
          </a:xfrm>
          <a:prstGeom prst="rect">
            <a:avLst/>
          </a:prstGeom>
        </p:spPr>
      </p:pic>
    </p:spTree>
    <p:extLst>
      <p:ext uri="{BB962C8B-B14F-4D97-AF65-F5344CB8AC3E}">
        <p14:creationId xmlns:p14="http://schemas.microsoft.com/office/powerpoint/2010/main" val="48476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jurys</a:t>
            </a:r>
          </a:p>
        </p:txBody>
      </p:sp>
      <p:pic>
        <p:nvPicPr>
          <p:cNvPr id="4" name="Espace réservé du contenu 3"/>
          <p:cNvPicPr>
            <a:picLocks noGrp="1" noChangeAspect="1"/>
          </p:cNvPicPr>
          <p:nvPr>
            <p:ph idx="1"/>
          </p:nvPr>
        </p:nvPicPr>
        <p:blipFill>
          <a:blip r:embed="rId3"/>
          <a:stretch>
            <a:fillRect/>
          </a:stretch>
        </p:blipFill>
        <p:spPr>
          <a:xfrm>
            <a:off x="1540599" y="1439488"/>
            <a:ext cx="10204304" cy="3322637"/>
          </a:xfrm>
          <a:prstGeom prst="rect">
            <a:avLst/>
          </a:prstGeom>
        </p:spPr>
      </p:pic>
    </p:spTree>
    <p:extLst>
      <p:ext uri="{BB962C8B-B14F-4D97-AF65-F5344CB8AC3E}">
        <p14:creationId xmlns:p14="http://schemas.microsoft.com/office/powerpoint/2010/main" val="54107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1163D-361C-4E56-98E6-E1B8F1C3C61E}"/>
              </a:ext>
            </a:extLst>
          </p:cNvPr>
          <p:cNvSpPr>
            <a:spLocks noGrp="1"/>
          </p:cNvSpPr>
          <p:nvPr>
            <p:ph type="title"/>
          </p:nvPr>
        </p:nvSpPr>
        <p:spPr/>
        <p:txBody>
          <a:bodyPr/>
          <a:lstStyle/>
          <a:p>
            <a:r>
              <a:rPr lang="fr-FR" b="1" dirty="0">
                <a:solidFill>
                  <a:schemeClr val="tx1"/>
                </a:solidFill>
              </a:rPr>
              <a:t>MAF « Un des meilleurs apprentis de France »</a:t>
            </a:r>
            <a:endParaRPr lang="fr-FR" dirty="0"/>
          </a:p>
        </p:txBody>
      </p:sp>
      <p:pic>
        <p:nvPicPr>
          <p:cNvPr id="5" name="Espace réservé du contenu 4">
            <a:extLst>
              <a:ext uri="{FF2B5EF4-FFF2-40B4-BE49-F238E27FC236}">
                <a16:creationId xmlns:a16="http://schemas.microsoft.com/office/drawing/2014/main" id="{71F1B05A-86B9-4488-B786-9A591B02DDDE}"/>
              </a:ext>
            </a:extLst>
          </p:cNvPr>
          <p:cNvPicPr>
            <a:picLocks noGrp="1" noChangeAspect="1"/>
          </p:cNvPicPr>
          <p:nvPr>
            <p:ph idx="1"/>
          </p:nvPr>
        </p:nvPicPr>
        <p:blipFill>
          <a:blip r:embed="rId2"/>
          <a:stretch>
            <a:fillRect/>
          </a:stretch>
        </p:blipFill>
        <p:spPr>
          <a:xfrm>
            <a:off x="1924872" y="1730829"/>
            <a:ext cx="9799041" cy="4669971"/>
          </a:xfrm>
        </p:spPr>
      </p:pic>
    </p:spTree>
    <p:extLst>
      <p:ext uri="{BB962C8B-B14F-4D97-AF65-F5344CB8AC3E}">
        <p14:creationId xmlns:p14="http://schemas.microsoft.com/office/powerpoint/2010/main" val="289475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70C0"/>
                </a:solidFill>
              </a:rPr>
              <a:t>MAF « Un des meilleurs apprentis de France »</a:t>
            </a:r>
            <a:br>
              <a:rPr lang="fr-FR" b="1" dirty="0">
                <a:solidFill>
                  <a:schemeClr val="tx1"/>
                </a:solidFill>
              </a:rPr>
            </a:br>
            <a:endParaRPr lang="fr-FR" dirty="0"/>
          </a:p>
        </p:txBody>
      </p:sp>
      <p:sp>
        <p:nvSpPr>
          <p:cNvPr id="3" name="Espace réservé du contenu 2"/>
          <p:cNvSpPr>
            <a:spLocks noGrp="1"/>
          </p:cNvSpPr>
          <p:nvPr>
            <p:ph idx="1"/>
          </p:nvPr>
        </p:nvSpPr>
        <p:spPr>
          <a:xfrm>
            <a:off x="2377440" y="2078182"/>
            <a:ext cx="9127172" cy="4265302"/>
          </a:xfrm>
        </p:spPr>
        <p:txBody>
          <a:bodyPr>
            <a:normAutofit lnSpcReduction="10000"/>
          </a:bodyPr>
          <a:lstStyle/>
          <a:p>
            <a:r>
              <a:rPr lang="fr-FR" sz="2400" dirty="0"/>
              <a:t>Le concours « Un des Meilleurs Apprentis de France » a été créé en 1985 , dans un premier temps au niveau départemental, puis régional et enfin national depuis 2001.</a:t>
            </a:r>
          </a:p>
          <a:p>
            <a:pPr marL="0" indent="0">
              <a:buNone/>
            </a:pPr>
            <a:endParaRPr lang="fr-FR" sz="2400" dirty="0"/>
          </a:p>
          <a:p>
            <a:r>
              <a:rPr lang="fr-FR" sz="2400" dirty="0"/>
              <a:t>Il s'adresse aux jeunes âgés de </a:t>
            </a:r>
            <a:r>
              <a:rPr lang="fr-FR" sz="2400" b="1" dirty="0"/>
              <a:t>moins de 21 ans</a:t>
            </a:r>
            <a:r>
              <a:rPr lang="fr-FR" sz="2400" dirty="0"/>
              <a:t>, en </a:t>
            </a:r>
            <a:r>
              <a:rPr lang="fr-FR" sz="2400" u="sng" dirty="0"/>
              <a:t>formation initiale </a:t>
            </a:r>
            <a:r>
              <a:rPr lang="fr-FR" sz="2400" dirty="0"/>
              <a:t>(</a:t>
            </a:r>
            <a:r>
              <a:rPr lang="fr-FR" sz="2400" b="1" dirty="0"/>
              <a:t>CAP, Bac Pro</a:t>
            </a:r>
            <a:r>
              <a:rPr lang="fr-FR" sz="2400" dirty="0"/>
              <a:t>) provenant d'établissements publics ou privés, sous statut scolaire ou </a:t>
            </a:r>
            <a:r>
              <a:rPr lang="fr-FR" sz="2400" u="sng" dirty="0"/>
              <a:t>sous contrat d'apprentissage</a:t>
            </a:r>
            <a:r>
              <a:rPr lang="fr-FR" sz="2400" dirty="0"/>
              <a:t>. Il est organisé par la Société nationale des Meilleurs Ouvriers de France sous l'égide du Ministère du Travail </a:t>
            </a:r>
          </a:p>
          <a:p>
            <a:pPr marL="0" indent="0">
              <a:buNone/>
            </a:pPr>
            <a:endParaRPr lang="fr-FR" dirty="0"/>
          </a:p>
        </p:txBody>
      </p:sp>
    </p:spTree>
    <p:extLst>
      <p:ext uri="{BB962C8B-B14F-4D97-AF65-F5344CB8AC3E}">
        <p14:creationId xmlns:p14="http://schemas.microsoft.com/office/powerpoint/2010/main" val="225249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Organisation</a:t>
            </a:r>
          </a:p>
        </p:txBody>
      </p:sp>
      <p:sp>
        <p:nvSpPr>
          <p:cNvPr id="3" name="Espace réservé du contenu 2"/>
          <p:cNvSpPr>
            <a:spLocks noGrp="1"/>
          </p:cNvSpPr>
          <p:nvPr>
            <p:ph idx="1"/>
          </p:nvPr>
        </p:nvSpPr>
        <p:spPr>
          <a:xfrm>
            <a:off x="2589212" y="1905000"/>
            <a:ext cx="8915400" cy="3115887"/>
          </a:xfrm>
        </p:spPr>
        <p:txBody>
          <a:bodyPr>
            <a:normAutofit/>
          </a:bodyPr>
          <a:lstStyle/>
          <a:p>
            <a:r>
              <a:rPr lang="fr-FR" sz="2400" dirty="0"/>
              <a:t>Le concours est organisé à trois niveaux : à l'échelon départemental, les jurys professionnels attribuent des médailles : Or, Argent, Bronze, puis à l'échelon régional des médailles d'Or et d'argent. </a:t>
            </a:r>
            <a:r>
              <a:rPr lang="fr-FR" sz="2400" b="1" dirty="0"/>
              <a:t>Seules les médailles d'Or régionales sont sélectionnées</a:t>
            </a:r>
            <a:r>
              <a:rPr lang="fr-FR" sz="2400" dirty="0"/>
              <a:t> pour participer aux épreuves finales nationales.</a:t>
            </a:r>
          </a:p>
          <a:p>
            <a:r>
              <a:rPr lang="fr-FR" sz="2400" dirty="0"/>
              <a:t>Site: meilleursouvriersdefrance.info/</a:t>
            </a:r>
            <a:r>
              <a:rPr lang="fr-FR" sz="2400" dirty="0" err="1"/>
              <a:t>concoursmaf</a:t>
            </a:r>
            <a:endParaRPr lang="fr-FR" sz="2400" dirty="0"/>
          </a:p>
        </p:txBody>
      </p:sp>
      <p:pic>
        <p:nvPicPr>
          <p:cNvPr id="4" name="Image 3"/>
          <p:cNvPicPr>
            <a:picLocks noChangeAspect="1"/>
          </p:cNvPicPr>
          <p:nvPr/>
        </p:nvPicPr>
        <p:blipFill>
          <a:blip r:embed="rId2"/>
          <a:stretch>
            <a:fillRect/>
          </a:stretch>
        </p:blipFill>
        <p:spPr>
          <a:xfrm>
            <a:off x="1460615" y="5458517"/>
            <a:ext cx="10401300" cy="895350"/>
          </a:xfrm>
          <a:prstGeom prst="rect">
            <a:avLst/>
          </a:prstGeom>
        </p:spPr>
      </p:pic>
      <p:sp>
        <p:nvSpPr>
          <p:cNvPr id="6" name="ZoneTexte 5">
            <a:extLst>
              <a:ext uri="{FF2B5EF4-FFF2-40B4-BE49-F238E27FC236}">
                <a16:creationId xmlns:a16="http://schemas.microsoft.com/office/drawing/2014/main" id="{A886962F-676A-49C7-A5CD-ECF040FC585F}"/>
              </a:ext>
            </a:extLst>
          </p:cNvPr>
          <p:cNvSpPr txBox="1"/>
          <p:nvPr/>
        </p:nvSpPr>
        <p:spPr>
          <a:xfrm>
            <a:off x="3193824" y="4870370"/>
            <a:ext cx="7436075" cy="369332"/>
          </a:xfrm>
          <a:prstGeom prst="rect">
            <a:avLst/>
          </a:prstGeom>
          <a:noFill/>
        </p:spPr>
        <p:txBody>
          <a:bodyPr wrap="square">
            <a:spAutoFit/>
          </a:bodyPr>
          <a:lstStyle/>
          <a:p>
            <a:r>
              <a:rPr lang="fr-FR" dirty="0">
                <a:hlinkClick r:id="rId3"/>
              </a:rPr>
              <a:t>https://www.meilleursouvriersdefrance.info/concoursmaf.html</a:t>
            </a:r>
            <a:endParaRPr lang="fr-FR" dirty="0"/>
          </a:p>
        </p:txBody>
      </p:sp>
    </p:spTree>
    <p:extLst>
      <p:ext uri="{BB962C8B-B14F-4D97-AF65-F5344CB8AC3E}">
        <p14:creationId xmlns:p14="http://schemas.microsoft.com/office/powerpoint/2010/main" val="125840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035FE-04E8-43EC-9DF9-7E33C3354664}"/>
              </a:ext>
            </a:extLst>
          </p:cNvPr>
          <p:cNvSpPr>
            <a:spLocks noGrp="1"/>
          </p:cNvSpPr>
          <p:nvPr>
            <p:ph type="title"/>
          </p:nvPr>
        </p:nvSpPr>
        <p:spPr>
          <a:xfrm>
            <a:off x="1640156" y="580569"/>
            <a:ext cx="8911687" cy="731161"/>
          </a:xfrm>
        </p:spPr>
        <p:txBody>
          <a:bodyPr/>
          <a:lstStyle/>
          <a:p>
            <a:r>
              <a:rPr lang="fr-FR" dirty="0"/>
              <a:t>Calendrier</a:t>
            </a:r>
          </a:p>
        </p:txBody>
      </p:sp>
      <p:pic>
        <p:nvPicPr>
          <p:cNvPr id="5" name="Espace réservé du contenu 4">
            <a:extLst>
              <a:ext uri="{FF2B5EF4-FFF2-40B4-BE49-F238E27FC236}">
                <a16:creationId xmlns:a16="http://schemas.microsoft.com/office/drawing/2014/main" id="{3340663F-205C-43FF-82A7-5E430717B71F}"/>
              </a:ext>
            </a:extLst>
          </p:cNvPr>
          <p:cNvPicPr>
            <a:picLocks noGrp="1" noChangeAspect="1"/>
          </p:cNvPicPr>
          <p:nvPr>
            <p:ph idx="1"/>
          </p:nvPr>
        </p:nvPicPr>
        <p:blipFill>
          <a:blip r:embed="rId2"/>
          <a:stretch>
            <a:fillRect/>
          </a:stretch>
        </p:blipFill>
        <p:spPr>
          <a:xfrm>
            <a:off x="1640156" y="1375615"/>
            <a:ext cx="10012025" cy="4901815"/>
          </a:xfrm>
        </p:spPr>
      </p:pic>
    </p:spTree>
    <p:extLst>
      <p:ext uri="{BB962C8B-B14F-4D97-AF65-F5344CB8AC3E}">
        <p14:creationId xmlns:p14="http://schemas.microsoft.com/office/powerpoint/2010/main" val="274405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métiers – Les sujets</a:t>
            </a:r>
          </a:p>
        </p:txBody>
      </p:sp>
      <p:sp>
        <p:nvSpPr>
          <p:cNvPr id="5" name="ZoneTexte 4"/>
          <p:cNvSpPr txBox="1"/>
          <p:nvPr/>
        </p:nvSpPr>
        <p:spPr>
          <a:xfrm>
            <a:off x="1934363" y="5261193"/>
            <a:ext cx="9948557" cy="1200329"/>
          </a:xfrm>
          <a:prstGeom prst="rect">
            <a:avLst/>
          </a:prstGeom>
          <a:noFill/>
        </p:spPr>
        <p:txBody>
          <a:bodyPr wrap="none" rtlCol="0">
            <a:spAutoFit/>
          </a:bodyPr>
          <a:lstStyle/>
          <a:p>
            <a:r>
              <a:rPr lang="fr-FR" dirty="0">
                <a:hlinkClick r:id="rId3" action="ppaction://hlinkfile">
                  <a:extLst>
                    <a:ext uri="{A12FA001-AC4F-418D-AE19-62706E023703}">
                      <ahyp:hlinkClr xmlns:ahyp="http://schemas.microsoft.com/office/drawing/2018/hyperlinkcolor" val="tx"/>
                    </a:ext>
                  </a:extLst>
                </a:hlinkClick>
              </a:rPr>
              <a:t>Accompagnement Soins et Services à la Personne  </a:t>
            </a:r>
            <a:r>
              <a:rPr lang="fr-FR" dirty="0"/>
              <a:t>– Agent de Propreté et d’Hygiène-  </a:t>
            </a:r>
          </a:p>
          <a:p>
            <a:r>
              <a:rPr lang="fr-FR" dirty="0"/>
              <a:t>Coiffure homme et barbier – Coiffure mixte – Cuisine froide - </a:t>
            </a:r>
          </a:p>
          <a:p>
            <a:r>
              <a:rPr lang="fr-FR" dirty="0">
                <a:hlinkClick r:id="rId4" action="ppaction://hlinkfile">
                  <a:extLst>
                    <a:ext uri="{A12FA001-AC4F-418D-AE19-62706E023703}">
                      <ahyp:hlinkClr xmlns:ahyp="http://schemas.microsoft.com/office/drawing/2018/hyperlinkcolor" val="tx"/>
                    </a:ext>
                  </a:extLst>
                </a:hlinkClick>
              </a:rPr>
              <a:t>Esthétique cosmétique parfumerie  </a:t>
            </a:r>
            <a:r>
              <a:rPr lang="fr-FR" dirty="0"/>
              <a:t>-  Prothésiste dentaire  - </a:t>
            </a:r>
            <a:r>
              <a:rPr lang="fr-FR" dirty="0">
                <a:hlinkClick r:id="rId5" action="ppaction://hlinkfile">
                  <a:extLst>
                    <a:ext uri="{A12FA001-AC4F-418D-AE19-62706E023703}">
                      <ahyp:hlinkClr xmlns:ahyp="http://schemas.microsoft.com/office/drawing/2018/hyperlinkcolor" val="tx"/>
                    </a:ext>
                  </a:extLst>
                </a:hlinkClick>
              </a:rPr>
              <a:t>Accompagnant éducatif </a:t>
            </a:r>
          </a:p>
          <a:p>
            <a:r>
              <a:rPr lang="fr-FR" dirty="0">
                <a:hlinkClick r:id="rId5" action="ppaction://hlinkfile">
                  <a:extLst>
                    <a:ext uri="{A12FA001-AC4F-418D-AE19-62706E023703}">
                      <ahyp:hlinkClr xmlns:ahyp="http://schemas.microsoft.com/office/drawing/2018/hyperlinkcolor" val="tx"/>
                    </a:ext>
                  </a:extLst>
                </a:hlinkClick>
              </a:rPr>
              <a:t>petite enfance</a:t>
            </a:r>
            <a:endParaRPr lang="fr-FR" dirty="0"/>
          </a:p>
        </p:txBody>
      </p:sp>
      <p:pic>
        <p:nvPicPr>
          <p:cNvPr id="9" name="Espace réservé du contenu 8">
            <a:extLst>
              <a:ext uri="{FF2B5EF4-FFF2-40B4-BE49-F238E27FC236}">
                <a16:creationId xmlns:a16="http://schemas.microsoft.com/office/drawing/2014/main" id="{F605E175-80E9-4256-844F-1911F0DD9FCC}"/>
              </a:ext>
            </a:extLst>
          </p:cNvPr>
          <p:cNvPicPr>
            <a:picLocks noGrp="1" noChangeAspect="1"/>
          </p:cNvPicPr>
          <p:nvPr>
            <p:ph idx="1"/>
          </p:nvPr>
        </p:nvPicPr>
        <p:blipFill>
          <a:blip r:embed="rId6"/>
          <a:stretch>
            <a:fillRect/>
          </a:stretch>
        </p:blipFill>
        <p:spPr>
          <a:xfrm>
            <a:off x="1013883" y="1681546"/>
            <a:ext cx="10490729" cy="3389075"/>
          </a:xfrm>
        </p:spPr>
      </p:pic>
    </p:spTree>
    <p:extLst>
      <p:ext uri="{BB962C8B-B14F-4D97-AF65-F5344CB8AC3E}">
        <p14:creationId xmlns:p14="http://schemas.microsoft.com/office/powerpoint/2010/main" val="304786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1"/>
                </a:solidFill>
              </a:rPr>
              <a:t>Concours </a:t>
            </a:r>
            <a:r>
              <a:rPr lang="fr-FR" b="1" dirty="0" err="1">
                <a:solidFill>
                  <a:schemeClr val="tx1"/>
                </a:solidFill>
              </a:rPr>
              <a:t>Worldskills</a:t>
            </a:r>
            <a:br>
              <a:rPr lang="fr-FR" b="1" dirty="0">
                <a:solidFill>
                  <a:schemeClr val="tx1"/>
                </a:solidFill>
              </a:rPr>
            </a:br>
            <a:endParaRPr lang="fr-FR"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5" y="1639773"/>
            <a:ext cx="6420446" cy="4934422"/>
          </a:xfrm>
          <a:prstGeom prst="rect">
            <a:avLst/>
          </a:prstGeom>
        </p:spPr>
      </p:pic>
      <p:sp>
        <p:nvSpPr>
          <p:cNvPr id="6" name="ZoneTexte 5"/>
          <p:cNvSpPr txBox="1"/>
          <p:nvPr/>
        </p:nvSpPr>
        <p:spPr>
          <a:xfrm>
            <a:off x="9167951" y="624110"/>
            <a:ext cx="2012089" cy="1015663"/>
          </a:xfrm>
          <a:prstGeom prst="rect">
            <a:avLst/>
          </a:prstGeom>
          <a:noFill/>
        </p:spPr>
        <p:txBody>
          <a:bodyPr wrap="none" rtlCol="0">
            <a:spAutoFit/>
          </a:bodyPr>
          <a:lstStyle/>
          <a:p>
            <a:r>
              <a:rPr lang="fr-FR" sz="2000" dirty="0"/>
              <a:t>Ex Olympiades</a:t>
            </a:r>
          </a:p>
          <a:p>
            <a:r>
              <a:rPr lang="fr-FR" sz="2000" dirty="0"/>
              <a:t>des </a:t>
            </a:r>
          </a:p>
          <a:p>
            <a:r>
              <a:rPr lang="fr-FR" sz="2000" dirty="0"/>
              <a:t>métiers</a:t>
            </a:r>
          </a:p>
        </p:txBody>
      </p:sp>
    </p:spTree>
    <p:extLst>
      <p:ext uri="{BB962C8B-B14F-4D97-AF65-F5344CB8AC3E}">
        <p14:creationId xmlns:p14="http://schemas.microsoft.com/office/powerpoint/2010/main" val="307603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Généralités</a:t>
            </a:r>
          </a:p>
        </p:txBody>
      </p:sp>
      <p:sp>
        <p:nvSpPr>
          <p:cNvPr id="3" name="Espace réservé du contenu 2"/>
          <p:cNvSpPr>
            <a:spLocks noGrp="1"/>
          </p:cNvSpPr>
          <p:nvPr>
            <p:ph idx="1"/>
          </p:nvPr>
        </p:nvSpPr>
        <p:spPr>
          <a:xfrm>
            <a:off x="2592925" y="1468581"/>
            <a:ext cx="4692737" cy="4782589"/>
          </a:xfrm>
        </p:spPr>
        <p:txBody>
          <a:bodyPr>
            <a:normAutofit/>
          </a:bodyPr>
          <a:lstStyle/>
          <a:p>
            <a:r>
              <a:rPr lang="fr-FR" sz="2400" dirty="0"/>
              <a:t>La compétition </a:t>
            </a:r>
            <a:r>
              <a:rPr lang="fr-FR" sz="2400" dirty="0" err="1"/>
              <a:t>WorldSkills</a:t>
            </a:r>
            <a:r>
              <a:rPr lang="fr-FR" sz="2400" dirty="0"/>
              <a:t> permet à des jeunes du monde entier de mesurer leur savoir-faire dans plus de 60 métiers. </a:t>
            </a:r>
          </a:p>
          <a:p>
            <a:pPr marL="0" indent="0">
              <a:buNone/>
            </a:pPr>
            <a:endParaRPr lang="fr-FR" sz="2400" dirty="0"/>
          </a:p>
          <a:p>
            <a:r>
              <a:rPr lang="fr-FR" sz="2400" dirty="0"/>
              <a:t>Ce concours donne une vision globale et concrète des métiers et compétences d’aujourd’hui</a:t>
            </a:r>
          </a:p>
          <a:p>
            <a:pPr marL="0" indent="0">
              <a:buNone/>
            </a:pPr>
            <a:endParaRPr lang="fr-FR" dirty="0"/>
          </a:p>
        </p:txBody>
      </p:sp>
      <p:sp>
        <p:nvSpPr>
          <p:cNvPr id="4" name="ZoneTexte 3"/>
          <p:cNvSpPr txBox="1"/>
          <p:nvPr/>
        </p:nvSpPr>
        <p:spPr>
          <a:xfrm>
            <a:off x="7683458" y="1363776"/>
            <a:ext cx="3874576" cy="707886"/>
          </a:xfrm>
          <a:prstGeom prst="rect">
            <a:avLst/>
          </a:prstGeom>
          <a:solidFill>
            <a:schemeClr val="accent3">
              <a:lumMod val="20000"/>
              <a:lumOff val="80000"/>
            </a:schemeClr>
          </a:solidFill>
        </p:spPr>
        <p:txBody>
          <a:bodyPr wrap="square" rtlCol="0">
            <a:spAutoFit/>
          </a:bodyPr>
          <a:lstStyle/>
          <a:p>
            <a:r>
              <a:rPr lang="fr-FR" sz="2000" b="1" dirty="0" err="1">
                <a:solidFill>
                  <a:schemeClr val="tx1">
                    <a:lumMod val="95000"/>
                  </a:schemeClr>
                </a:solidFill>
                <a:latin typeface="Arial" panose="020B0604020202020204" pitchFamily="34" charset="0"/>
                <a:cs typeface="Arial" panose="020B0604020202020204" pitchFamily="34" charset="0"/>
              </a:rPr>
              <a:t>EuroSkills</a:t>
            </a:r>
            <a:r>
              <a:rPr lang="fr-FR" sz="2000" b="1" dirty="0">
                <a:solidFill>
                  <a:schemeClr val="tx1">
                    <a:lumMod val="95000"/>
                  </a:schemeClr>
                </a:solidFill>
                <a:latin typeface="Arial" panose="020B0604020202020204" pitchFamily="34" charset="0"/>
                <a:cs typeface="Arial" panose="020B0604020202020204" pitchFamily="34" charset="0"/>
              </a:rPr>
              <a:t> </a:t>
            </a:r>
            <a:r>
              <a:rPr lang="fr-FR" sz="2000" b="1" dirty="0" err="1">
                <a:solidFill>
                  <a:schemeClr val="tx1">
                    <a:lumMod val="95000"/>
                  </a:schemeClr>
                </a:solidFill>
                <a:latin typeface="Arial" panose="020B0604020202020204" pitchFamily="34" charset="0"/>
                <a:cs typeface="Arial" panose="020B0604020202020204" pitchFamily="34" charset="0"/>
              </a:rPr>
              <a:t>Competition</a:t>
            </a:r>
            <a:r>
              <a:rPr lang="fr-FR" sz="2000" b="1" dirty="0">
                <a:solidFill>
                  <a:schemeClr val="tx1">
                    <a:lumMod val="95000"/>
                  </a:schemeClr>
                </a:solidFill>
                <a:latin typeface="Arial" panose="020B0604020202020204" pitchFamily="34" charset="0"/>
                <a:cs typeface="Arial" panose="020B0604020202020204" pitchFamily="34" charset="0"/>
              </a:rPr>
              <a:t> </a:t>
            </a:r>
          </a:p>
          <a:p>
            <a:r>
              <a:rPr lang="fr-FR" sz="2000" dirty="0">
                <a:solidFill>
                  <a:schemeClr val="tx1">
                    <a:lumMod val="95000"/>
                  </a:schemeClr>
                </a:solidFill>
                <a:latin typeface="Arial" panose="020B0604020202020204" pitchFamily="34" charset="0"/>
                <a:cs typeface="Arial" panose="020B0604020202020204" pitchFamily="34" charset="0"/>
              </a:rPr>
              <a:t>compétition européenne</a:t>
            </a:r>
            <a:endParaRPr lang="fr-FR" sz="2000" dirty="0"/>
          </a:p>
        </p:txBody>
      </p:sp>
      <p:sp>
        <p:nvSpPr>
          <p:cNvPr id="5" name="ZoneTexte 4"/>
          <p:cNvSpPr txBox="1"/>
          <p:nvPr/>
        </p:nvSpPr>
        <p:spPr>
          <a:xfrm>
            <a:off x="7683458" y="2457385"/>
            <a:ext cx="3874576" cy="707886"/>
          </a:xfrm>
          <a:prstGeom prst="rect">
            <a:avLst/>
          </a:prstGeom>
          <a:solidFill>
            <a:schemeClr val="accent3">
              <a:lumMod val="20000"/>
              <a:lumOff val="80000"/>
            </a:schemeClr>
          </a:solidFill>
        </p:spPr>
        <p:txBody>
          <a:bodyPr wrap="square" rtlCol="0">
            <a:spAutoFit/>
          </a:bodyPr>
          <a:lstStyle/>
          <a:p>
            <a:r>
              <a:rPr lang="fr-FR" sz="2000" b="1" dirty="0" err="1">
                <a:solidFill>
                  <a:schemeClr val="tx1">
                    <a:lumMod val="95000"/>
                  </a:schemeClr>
                </a:solidFill>
                <a:latin typeface="Arial" panose="020B0604020202020204" pitchFamily="34" charset="0"/>
                <a:cs typeface="Arial" panose="020B0604020202020204" pitchFamily="34" charset="0"/>
              </a:rPr>
              <a:t>WorldSkills</a:t>
            </a:r>
            <a:r>
              <a:rPr lang="fr-FR" sz="2000" b="1" dirty="0">
                <a:solidFill>
                  <a:schemeClr val="tx1">
                    <a:lumMod val="95000"/>
                  </a:schemeClr>
                </a:solidFill>
                <a:latin typeface="Arial" panose="020B0604020202020204" pitchFamily="34" charset="0"/>
                <a:cs typeface="Arial" panose="020B0604020202020204" pitchFamily="34" charset="0"/>
              </a:rPr>
              <a:t> </a:t>
            </a:r>
            <a:r>
              <a:rPr lang="fr-FR" sz="2000" b="1" dirty="0" err="1">
                <a:solidFill>
                  <a:schemeClr val="tx1">
                    <a:lumMod val="95000"/>
                  </a:schemeClr>
                </a:solidFill>
                <a:latin typeface="Arial" panose="020B0604020202020204" pitchFamily="34" charset="0"/>
                <a:cs typeface="Arial" panose="020B0604020202020204" pitchFamily="34" charset="0"/>
              </a:rPr>
              <a:t>Competition</a:t>
            </a:r>
            <a:r>
              <a:rPr lang="fr-FR" sz="2000" b="1" dirty="0">
                <a:solidFill>
                  <a:schemeClr val="tx1">
                    <a:lumMod val="95000"/>
                  </a:schemeClr>
                </a:solidFill>
                <a:latin typeface="Arial" panose="020B0604020202020204" pitchFamily="34" charset="0"/>
                <a:cs typeface="Arial" panose="020B0604020202020204" pitchFamily="34" charset="0"/>
              </a:rPr>
              <a:t> </a:t>
            </a:r>
          </a:p>
          <a:p>
            <a:r>
              <a:rPr lang="fr-FR" sz="2000" dirty="0">
                <a:solidFill>
                  <a:schemeClr val="tx1">
                    <a:lumMod val="95000"/>
                  </a:schemeClr>
                </a:solidFill>
                <a:latin typeface="Arial" panose="020B0604020202020204" pitchFamily="34" charset="0"/>
                <a:cs typeface="Arial" panose="020B0604020202020204" pitchFamily="34" charset="0"/>
              </a:rPr>
              <a:t>compétition mondiale</a:t>
            </a:r>
            <a:endParaRPr lang="fr-FR" sz="2000" dirty="0"/>
          </a:p>
        </p:txBody>
      </p:sp>
      <p:sp>
        <p:nvSpPr>
          <p:cNvPr id="6" name="ZoneTexte 5"/>
          <p:cNvSpPr txBox="1"/>
          <p:nvPr/>
        </p:nvSpPr>
        <p:spPr>
          <a:xfrm rot="20754792">
            <a:off x="7457849" y="4727491"/>
            <a:ext cx="387457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50000"/>
              </a:lnSpc>
            </a:pPr>
            <a:r>
              <a:rPr lang="fr-FR" sz="2000" dirty="0">
                <a:solidFill>
                  <a:schemeClr val="tx1">
                    <a:lumMod val="95000"/>
                  </a:schemeClr>
                </a:solidFill>
                <a:latin typeface="Arial" panose="020B0604020202020204" pitchFamily="34" charset="0"/>
                <a:cs typeface="Arial" panose="020B0604020202020204" pitchFamily="34" charset="0"/>
              </a:rPr>
              <a:t>Les compétitions  sont organisées tous les deux ans dans un pays différent.</a:t>
            </a:r>
            <a:endParaRPr lang="fr-FR" sz="2000" dirty="0">
              <a:solidFill>
                <a:schemeClr val="bg1"/>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33552C03-F993-48E0-84AB-8836D6D38B6A}"/>
              </a:ext>
            </a:extLst>
          </p:cNvPr>
          <p:cNvSpPr txBox="1"/>
          <p:nvPr/>
        </p:nvSpPr>
        <p:spPr>
          <a:xfrm>
            <a:off x="7683458" y="3742706"/>
            <a:ext cx="3874576" cy="400110"/>
          </a:xfrm>
          <a:prstGeom prst="rect">
            <a:avLst/>
          </a:prstGeom>
          <a:solidFill>
            <a:schemeClr val="accent3">
              <a:lumMod val="20000"/>
              <a:lumOff val="80000"/>
            </a:schemeClr>
          </a:solidFill>
        </p:spPr>
        <p:txBody>
          <a:bodyPr wrap="square" rtlCol="0">
            <a:spAutoFit/>
          </a:bodyPr>
          <a:lstStyle/>
          <a:p>
            <a:r>
              <a:rPr lang="fr-FR" sz="2000" b="1" dirty="0" err="1">
                <a:solidFill>
                  <a:schemeClr val="tx1">
                    <a:lumMod val="95000"/>
                  </a:schemeClr>
                </a:solidFill>
                <a:latin typeface="Arial" panose="020B0604020202020204" pitchFamily="34" charset="0"/>
                <a:cs typeface="Arial" panose="020B0604020202020204" pitchFamily="34" charset="0"/>
              </a:rPr>
              <a:t>Abilympics</a:t>
            </a:r>
            <a:r>
              <a:rPr lang="fr-FR" sz="2000" b="1" dirty="0">
                <a:solidFill>
                  <a:schemeClr val="tx1">
                    <a:lumMod val="95000"/>
                  </a:schemeClr>
                </a:solidFill>
                <a:latin typeface="Arial" panose="020B0604020202020204" pitchFamily="34" charset="0"/>
                <a:cs typeface="Arial" panose="020B0604020202020204" pitchFamily="34" charset="0"/>
              </a:rPr>
              <a:t> </a:t>
            </a:r>
            <a:r>
              <a:rPr lang="fr-FR" sz="2000" b="1" dirty="0" err="1">
                <a:solidFill>
                  <a:schemeClr val="tx1">
                    <a:lumMod val="95000"/>
                  </a:schemeClr>
                </a:solidFill>
                <a:latin typeface="Arial" panose="020B0604020202020204" pitchFamily="34" charset="0"/>
                <a:cs typeface="Arial" panose="020B0604020202020204" pitchFamily="34" charset="0"/>
              </a:rPr>
              <a:t>Competition</a:t>
            </a:r>
            <a:r>
              <a:rPr lang="fr-FR" sz="2000" b="1" dirty="0">
                <a:solidFill>
                  <a:schemeClr val="tx1">
                    <a:lumMod val="9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2136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tx1"/>
                </a:solidFill>
              </a:rPr>
              <a:t>Concours national « Jeunes, solidaires et citoyens »</a:t>
            </a:r>
            <a:br>
              <a:rPr lang="fr-FR" b="1" dirty="0">
                <a:solidFill>
                  <a:schemeClr val="tx1"/>
                </a:solidFill>
              </a:rPr>
            </a:br>
            <a:endParaRPr lang="fr-FR" dirty="0"/>
          </a:p>
        </p:txBody>
      </p:sp>
      <p:pic>
        <p:nvPicPr>
          <p:cNvPr id="7" name="Espace réservé du contenu 6">
            <a:extLst>
              <a:ext uri="{FF2B5EF4-FFF2-40B4-BE49-F238E27FC236}">
                <a16:creationId xmlns:a16="http://schemas.microsoft.com/office/drawing/2014/main" id="{AD7529E5-DB8A-424F-9785-AAD9DF9A0BA9}"/>
              </a:ext>
            </a:extLst>
          </p:cNvPr>
          <p:cNvPicPr>
            <a:picLocks noGrp="1" noChangeAspect="1"/>
          </p:cNvPicPr>
          <p:nvPr>
            <p:ph idx="1"/>
          </p:nvPr>
        </p:nvPicPr>
        <p:blipFill>
          <a:blip r:embed="rId3"/>
          <a:stretch>
            <a:fillRect/>
          </a:stretch>
        </p:blipFill>
        <p:spPr>
          <a:xfrm>
            <a:off x="1277318" y="1681843"/>
            <a:ext cx="10724181" cy="5176157"/>
          </a:xfrm>
        </p:spPr>
      </p:pic>
    </p:spTree>
    <p:extLst>
      <p:ext uri="{BB962C8B-B14F-4D97-AF65-F5344CB8AC3E}">
        <p14:creationId xmlns:p14="http://schemas.microsoft.com/office/powerpoint/2010/main" val="221468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Concernant l’édition </a:t>
            </a:r>
            <a:r>
              <a:rPr lang="fr-FR" dirty="0">
                <a:solidFill>
                  <a:srgbClr val="FF0000"/>
                </a:solidFill>
              </a:rPr>
              <a:t>passée</a:t>
            </a:r>
          </a:p>
        </p:txBody>
      </p:sp>
      <p:sp>
        <p:nvSpPr>
          <p:cNvPr id="4" name="Titre 1"/>
          <p:cNvSpPr>
            <a:spLocks noGrp="1"/>
          </p:cNvSpPr>
          <p:nvPr>
            <p:ph idx="1"/>
          </p:nvPr>
        </p:nvSpPr>
        <p:spPr>
          <a:xfrm>
            <a:off x="2339830" y="1637610"/>
            <a:ext cx="3927966" cy="5045824"/>
          </a:xfrm>
        </p:spPr>
        <p:txBody>
          <a:bodyPr>
            <a:normAutofit fontScale="82500" lnSpcReduction="20000"/>
          </a:bodyPr>
          <a:lstStyle/>
          <a:p>
            <a:pPr marL="0" lvl="0" indent="0" eaLnBrk="0" fontAlgn="base" hangingPunct="0">
              <a:lnSpc>
                <a:spcPct val="100000"/>
              </a:lnSpc>
              <a:spcAft>
                <a:spcPct val="0"/>
              </a:spcAft>
              <a:buNone/>
            </a:pPr>
            <a:r>
              <a:rPr lang="fr-FR" sz="2700" dirty="0"/>
              <a:t>Concernant la prochaine édition</a:t>
            </a:r>
          </a:p>
          <a:p>
            <a:pPr lvl="0" eaLnBrk="0" fontAlgn="base" hangingPunct="0">
              <a:lnSpc>
                <a:spcPct val="100000"/>
              </a:lnSpc>
              <a:spcAft>
                <a:spcPct val="0"/>
              </a:spcAft>
            </a:pPr>
            <a:r>
              <a:rPr lang="fr-FR" altLang="fr-FR" sz="2700" b="1" cap="none" dirty="0">
                <a:solidFill>
                  <a:schemeClr val="accent6">
                    <a:lumMod val="75000"/>
                  </a:schemeClr>
                </a:solidFill>
                <a:latin typeface="Arial" panose="020B0604020202020204" pitchFamily="34" charset="0"/>
              </a:rPr>
              <a:t>15 mars-15 novembre 2024 </a:t>
            </a:r>
            <a:r>
              <a:rPr lang="fr-FR" altLang="fr-FR" sz="2700" cap="none" dirty="0">
                <a:solidFill>
                  <a:schemeClr val="tx1"/>
                </a:solidFill>
                <a:latin typeface="Arial" panose="020B0604020202020204" pitchFamily="34" charset="0"/>
              </a:rPr>
              <a:t>: inscriptions selon un calendrier régional</a:t>
            </a:r>
          </a:p>
          <a:p>
            <a:pPr lvl="0" eaLnBrk="0" fontAlgn="base" hangingPunct="0">
              <a:lnSpc>
                <a:spcPct val="100000"/>
              </a:lnSpc>
              <a:spcAft>
                <a:spcPct val="0"/>
              </a:spcAft>
            </a:pPr>
            <a:r>
              <a:rPr lang="fr-FR" altLang="fr-FR" sz="2700" b="1" dirty="0">
                <a:solidFill>
                  <a:schemeClr val="accent6">
                    <a:lumMod val="75000"/>
                  </a:schemeClr>
                </a:solidFill>
                <a:latin typeface="Arial" panose="020B0604020202020204" pitchFamily="34" charset="0"/>
              </a:rPr>
              <a:t>16 au 18 octobre 2025 </a:t>
            </a:r>
            <a:r>
              <a:rPr lang="fr-FR" altLang="fr-FR" sz="2700" dirty="0">
                <a:solidFill>
                  <a:schemeClr val="tx1"/>
                </a:solidFill>
                <a:latin typeface="Arial" panose="020B0604020202020204" pitchFamily="34" charset="0"/>
              </a:rPr>
              <a:t>: la compétition nationale des métiers </a:t>
            </a:r>
            <a:r>
              <a:rPr lang="fr-FR" altLang="fr-FR" sz="2700" dirty="0" err="1">
                <a:solidFill>
                  <a:schemeClr val="tx1"/>
                </a:solidFill>
                <a:latin typeface="Arial" panose="020B0604020202020204" pitchFamily="34" charset="0"/>
              </a:rPr>
              <a:t>WorldSkills</a:t>
            </a:r>
            <a:r>
              <a:rPr lang="fr-FR" altLang="fr-FR" sz="2700" dirty="0">
                <a:solidFill>
                  <a:schemeClr val="tx1"/>
                </a:solidFill>
                <a:latin typeface="Arial" panose="020B0604020202020204" pitchFamily="34" charset="0"/>
              </a:rPr>
              <a:t> France à Marseille</a:t>
            </a:r>
          </a:p>
          <a:p>
            <a:pPr lvl="0" eaLnBrk="0" fontAlgn="base" hangingPunct="0">
              <a:lnSpc>
                <a:spcPct val="100000"/>
              </a:lnSpc>
              <a:spcAft>
                <a:spcPct val="0"/>
              </a:spcAft>
            </a:pPr>
            <a:r>
              <a:rPr lang="fr-FR" altLang="fr-FR" sz="2700" b="1" dirty="0">
                <a:solidFill>
                  <a:schemeClr val="accent6">
                    <a:lumMod val="75000"/>
                  </a:schemeClr>
                </a:solidFill>
                <a:latin typeface="Arial" panose="020B0604020202020204" pitchFamily="34" charset="0"/>
              </a:rPr>
              <a:t>septembre 2026 </a:t>
            </a:r>
            <a:r>
              <a:rPr lang="fr-FR" altLang="fr-FR" sz="2700" dirty="0">
                <a:solidFill>
                  <a:schemeClr val="tx1"/>
                </a:solidFill>
                <a:latin typeface="Arial" panose="020B0604020202020204" pitchFamily="34" charset="0"/>
              </a:rPr>
              <a:t>: la compétition mondiale </a:t>
            </a:r>
            <a:r>
              <a:rPr lang="fr-FR" altLang="fr-FR" sz="2700" dirty="0" err="1">
                <a:solidFill>
                  <a:schemeClr val="tx1"/>
                </a:solidFill>
                <a:latin typeface="Arial" panose="020B0604020202020204" pitchFamily="34" charset="0"/>
              </a:rPr>
              <a:t>WorldSkills</a:t>
            </a:r>
            <a:r>
              <a:rPr lang="fr-FR" altLang="fr-FR" sz="2700" dirty="0">
                <a:solidFill>
                  <a:schemeClr val="tx1"/>
                </a:solidFill>
                <a:latin typeface="Arial" panose="020B0604020202020204" pitchFamily="34" charset="0"/>
              </a:rPr>
              <a:t> </a:t>
            </a:r>
            <a:r>
              <a:rPr lang="fr-FR" altLang="fr-FR" sz="2700" dirty="0" err="1">
                <a:solidFill>
                  <a:schemeClr val="tx1"/>
                </a:solidFill>
                <a:latin typeface="Arial" panose="020B0604020202020204" pitchFamily="34" charset="0"/>
              </a:rPr>
              <a:t>Competition</a:t>
            </a:r>
            <a:r>
              <a:rPr lang="fr-FR" altLang="fr-FR" sz="2700" dirty="0">
                <a:solidFill>
                  <a:schemeClr val="tx1"/>
                </a:solidFill>
                <a:latin typeface="Arial" panose="020B0604020202020204" pitchFamily="34" charset="0"/>
              </a:rPr>
              <a:t> à Shanghai, Chine</a:t>
            </a:r>
          </a:p>
          <a:p>
            <a:pPr lvl="0" eaLnBrk="0" fontAlgn="base" hangingPunct="0">
              <a:lnSpc>
                <a:spcPct val="100000"/>
              </a:lnSpc>
              <a:spcAft>
                <a:spcPct val="0"/>
              </a:spcAft>
            </a:pPr>
            <a:r>
              <a:rPr lang="fr-FR" altLang="fr-FR" sz="2700" b="1" dirty="0">
                <a:solidFill>
                  <a:schemeClr val="accent6">
                    <a:lumMod val="75000"/>
                  </a:schemeClr>
                </a:solidFill>
                <a:latin typeface="Arial" panose="020B0604020202020204" pitchFamily="34" charset="0"/>
              </a:rPr>
              <a:t>2027</a:t>
            </a:r>
            <a:r>
              <a:rPr lang="fr-FR" altLang="fr-FR" sz="2700" b="1" dirty="0">
                <a:solidFill>
                  <a:srgbClr val="FF0000"/>
                </a:solidFill>
                <a:latin typeface="Arial" panose="020B0604020202020204" pitchFamily="34" charset="0"/>
              </a:rPr>
              <a:t> : </a:t>
            </a:r>
            <a:r>
              <a:rPr lang="fr-FR" altLang="fr-FR" sz="2700" dirty="0">
                <a:solidFill>
                  <a:schemeClr val="tx1"/>
                </a:solidFill>
                <a:latin typeface="Arial" panose="020B0604020202020204" pitchFamily="34" charset="0"/>
              </a:rPr>
              <a:t>compétition </a:t>
            </a:r>
            <a:r>
              <a:rPr lang="fr-FR" altLang="fr-FR" sz="2700" dirty="0" err="1">
                <a:solidFill>
                  <a:schemeClr val="tx1"/>
                </a:solidFill>
                <a:latin typeface="Arial" panose="020B0604020202020204" pitchFamily="34" charset="0"/>
              </a:rPr>
              <a:t>EuroSkills</a:t>
            </a:r>
            <a:r>
              <a:rPr lang="fr-FR" altLang="fr-FR" sz="2700" dirty="0">
                <a:solidFill>
                  <a:schemeClr val="tx1"/>
                </a:solidFill>
                <a:latin typeface="Arial" panose="020B0604020202020204" pitchFamily="34" charset="0"/>
              </a:rPr>
              <a:t> à Düsseldorf, Allemagne </a:t>
            </a:r>
            <a:endParaRPr lang="fr-FR" dirty="0"/>
          </a:p>
        </p:txBody>
      </p:sp>
      <p:sp>
        <p:nvSpPr>
          <p:cNvPr id="5" name="Rectangle 4"/>
          <p:cNvSpPr/>
          <p:nvPr/>
        </p:nvSpPr>
        <p:spPr>
          <a:xfrm>
            <a:off x="7790481" y="2741672"/>
            <a:ext cx="4297420" cy="923330"/>
          </a:xfrm>
          <a:prstGeom prst="rect">
            <a:avLst/>
          </a:prstGeom>
        </p:spPr>
        <p:txBody>
          <a:bodyPr wrap="square">
            <a:spAutoFit/>
          </a:bodyPr>
          <a:lstStyle/>
          <a:p>
            <a:br>
              <a:rPr lang="fr-FR" dirty="0"/>
            </a:br>
            <a:r>
              <a:rPr lang="fr-FR" dirty="0">
                <a:hlinkClick r:id="rId2"/>
              </a:rPr>
              <a:t>https://www.worldskills-france.org</a:t>
            </a:r>
            <a:r>
              <a:rPr lang="fr-FR" dirty="0">
                <a:hlinkClick r:id="" action="ppaction://noaction"/>
              </a:rPr>
              <a:t>/</a:t>
            </a:r>
          </a:p>
          <a:p>
            <a:r>
              <a:rPr lang="fr-FR" dirty="0">
                <a:hlinkClick r:id="" action="ppaction://noaction"/>
              </a:rPr>
              <a:t>la-</a:t>
            </a:r>
            <a:r>
              <a:rPr lang="fr-FR" dirty="0" err="1">
                <a:hlinkClick r:id="rId2"/>
              </a:rPr>
              <a:t>competition</a:t>
            </a:r>
            <a:r>
              <a:rPr lang="fr-FR" dirty="0">
                <a:hlinkClick r:id="rId2"/>
              </a:rPr>
              <a:t>/participer-a-la-</a:t>
            </a:r>
            <a:r>
              <a:rPr lang="fr-FR" dirty="0" err="1">
                <a:hlinkClick r:id="rId2"/>
              </a:rPr>
              <a:t>competition</a:t>
            </a:r>
            <a:r>
              <a:rPr lang="fr-FR" dirty="0">
                <a:hlinkClick r:id="rId2"/>
              </a:rPr>
              <a:t>/</a:t>
            </a:r>
            <a:endParaRPr lang="fr-FR" dirty="0"/>
          </a:p>
        </p:txBody>
      </p:sp>
      <p:sp>
        <p:nvSpPr>
          <p:cNvPr id="6" name="ZoneTexte 5"/>
          <p:cNvSpPr txBox="1"/>
          <p:nvPr/>
        </p:nvSpPr>
        <p:spPr>
          <a:xfrm>
            <a:off x="7790481" y="4367153"/>
            <a:ext cx="3874576" cy="707886"/>
          </a:xfrm>
          <a:prstGeom prst="rect">
            <a:avLst/>
          </a:prstGeom>
          <a:solidFill>
            <a:schemeClr val="accent3">
              <a:lumMod val="20000"/>
              <a:lumOff val="80000"/>
            </a:schemeClr>
          </a:solidFill>
        </p:spPr>
        <p:txBody>
          <a:bodyPr wrap="square" rtlCol="0">
            <a:spAutoFit/>
          </a:bodyPr>
          <a:lstStyle/>
          <a:p>
            <a:r>
              <a:rPr lang="fr-FR" sz="2000" b="1" dirty="0" err="1">
                <a:solidFill>
                  <a:schemeClr val="bg2">
                    <a:lumMod val="75000"/>
                  </a:schemeClr>
                </a:solidFill>
                <a:latin typeface="Arial" panose="020B0604020202020204" pitchFamily="34" charset="0"/>
                <a:cs typeface="Arial" panose="020B0604020202020204" pitchFamily="34" charset="0"/>
              </a:rPr>
              <a:t>WorldSkills</a:t>
            </a:r>
            <a:r>
              <a:rPr lang="fr-FR" sz="2000" b="1" dirty="0">
                <a:solidFill>
                  <a:schemeClr val="bg2">
                    <a:lumMod val="75000"/>
                  </a:schemeClr>
                </a:solidFill>
                <a:latin typeface="Arial" panose="020B0604020202020204" pitchFamily="34" charset="0"/>
                <a:cs typeface="Arial" panose="020B0604020202020204" pitchFamily="34" charset="0"/>
              </a:rPr>
              <a:t> </a:t>
            </a:r>
            <a:r>
              <a:rPr lang="fr-FR" sz="2000" b="1" dirty="0" err="1">
                <a:solidFill>
                  <a:schemeClr val="bg2">
                    <a:lumMod val="75000"/>
                  </a:schemeClr>
                </a:solidFill>
                <a:latin typeface="Arial" panose="020B0604020202020204" pitchFamily="34" charset="0"/>
                <a:cs typeface="Arial" panose="020B0604020202020204" pitchFamily="34" charset="0"/>
              </a:rPr>
              <a:t>Competition</a:t>
            </a:r>
            <a:r>
              <a:rPr lang="fr-FR" sz="2000" b="1" dirty="0">
                <a:solidFill>
                  <a:schemeClr val="bg2">
                    <a:lumMod val="75000"/>
                  </a:schemeClr>
                </a:solidFill>
                <a:latin typeface="Arial" panose="020B0604020202020204" pitchFamily="34" charset="0"/>
                <a:cs typeface="Arial" panose="020B0604020202020204" pitchFamily="34" charset="0"/>
              </a:rPr>
              <a:t> </a:t>
            </a:r>
          </a:p>
          <a:p>
            <a:r>
              <a:rPr lang="fr-FR" sz="2000" dirty="0">
                <a:solidFill>
                  <a:schemeClr val="bg2">
                    <a:lumMod val="75000"/>
                  </a:schemeClr>
                </a:solidFill>
                <a:latin typeface="Arial" panose="020B0604020202020204" pitchFamily="34" charset="0"/>
                <a:cs typeface="Arial" panose="020B0604020202020204" pitchFamily="34" charset="0"/>
              </a:rPr>
              <a:t>compétition mondiale</a:t>
            </a:r>
            <a:endParaRPr lang="fr-FR" sz="2000" dirty="0">
              <a:solidFill>
                <a:schemeClr val="bg2">
                  <a:lumMod val="75000"/>
                </a:schemeClr>
              </a:solidFill>
            </a:endParaRPr>
          </a:p>
        </p:txBody>
      </p:sp>
      <p:sp>
        <p:nvSpPr>
          <p:cNvPr id="7" name="ZoneTexte 6"/>
          <p:cNvSpPr txBox="1"/>
          <p:nvPr/>
        </p:nvSpPr>
        <p:spPr>
          <a:xfrm>
            <a:off x="7790481" y="5556012"/>
            <a:ext cx="3874576" cy="707886"/>
          </a:xfrm>
          <a:prstGeom prst="rect">
            <a:avLst/>
          </a:prstGeom>
          <a:solidFill>
            <a:schemeClr val="accent3">
              <a:lumMod val="20000"/>
              <a:lumOff val="80000"/>
            </a:schemeClr>
          </a:solidFill>
        </p:spPr>
        <p:txBody>
          <a:bodyPr wrap="square" rtlCol="0">
            <a:spAutoFit/>
          </a:bodyPr>
          <a:lstStyle/>
          <a:p>
            <a:r>
              <a:rPr lang="fr-FR" sz="2000" b="1" dirty="0" err="1">
                <a:solidFill>
                  <a:schemeClr val="bg2">
                    <a:lumMod val="75000"/>
                  </a:schemeClr>
                </a:solidFill>
                <a:latin typeface="Arial" panose="020B0604020202020204" pitchFamily="34" charset="0"/>
                <a:cs typeface="Arial" panose="020B0604020202020204" pitchFamily="34" charset="0"/>
              </a:rPr>
              <a:t>EuroSkills</a:t>
            </a:r>
            <a:r>
              <a:rPr lang="fr-FR" sz="2000" b="1" dirty="0">
                <a:solidFill>
                  <a:schemeClr val="bg2">
                    <a:lumMod val="75000"/>
                  </a:schemeClr>
                </a:solidFill>
                <a:latin typeface="Arial" panose="020B0604020202020204" pitchFamily="34" charset="0"/>
                <a:cs typeface="Arial" panose="020B0604020202020204" pitchFamily="34" charset="0"/>
              </a:rPr>
              <a:t> </a:t>
            </a:r>
            <a:r>
              <a:rPr lang="fr-FR" sz="2000" b="1" dirty="0" err="1">
                <a:solidFill>
                  <a:schemeClr val="bg2">
                    <a:lumMod val="75000"/>
                  </a:schemeClr>
                </a:solidFill>
                <a:latin typeface="Arial" panose="020B0604020202020204" pitchFamily="34" charset="0"/>
                <a:cs typeface="Arial" panose="020B0604020202020204" pitchFamily="34" charset="0"/>
              </a:rPr>
              <a:t>Competition</a:t>
            </a:r>
            <a:r>
              <a:rPr lang="fr-FR" sz="2000" b="1" dirty="0">
                <a:solidFill>
                  <a:schemeClr val="bg2">
                    <a:lumMod val="75000"/>
                  </a:schemeClr>
                </a:solidFill>
                <a:latin typeface="Arial" panose="020B0604020202020204" pitchFamily="34" charset="0"/>
                <a:cs typeface="Arial" panose="020B0604020202020204" pitchFamily="34" charset="0"/>
              </a:rPr>
              <a:t> </a:t>
            </a:r>
          </a:p>
          <a:p>
            <a:r>
              <a:rPr lang="fr-FR" sz="2000" dirty="0">
                <a:solidFill>
                  <a:schemeClr val="bg2">
                    <a:lumMod val="75000"/>
                  </a:schemeClr>
                </a:solidFill>
                <a:latin typeface="Arial" panose="020B0604020202020204" pitchFamily="34" charset="0"/>
                <a:cs typeface="Arial" panose="020B0604020202020204" pitchFamily="34" charset="0"/>
              </a:rPr>
              <a:t>compétition européenne</a:t>
            </a:r>
            <a:endParaRPr lang="fr-FR" sz="2000" dirty="0">
              <a:solidFill>
                <a:schemeClr val="bg2">
                  <a:lumMod val="75000"/>
                </a:schemeClr>
              </a:solidFill>
            </a:endParaRPr>
          </a:p>
        </p:txBody>
      </p:sp>
      <p:cxnSp>
        <p:nvCxnSpPr>
          <p:cNvPr id="8" name="Connecteur droit avec flèche 7"/>
          <p:cNvCxnSpPr/>
          <p:nvPr/>
        </p:nvCxnSpPr>
        <p:spPr>
          <a:xfrm flipV="1">
            <a:off x="6358811" y="3374806"/>
            <a:ext cx="1379913" cy="355699"/>
          </a:xfrm>
          <a:prstGeom prst="straightConnector1">
            <a:avLst/>
          </a:prstGeom>
          <a:ln w="38100">
            <a:solidFill>
              <a:srgbClr val="7030A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Connecteur droit avec flèche 10"/>
          <p:cNvCxnSpPr/>
          <p:nvPr/>
        </p:nvCxnSpPr>
        <p:spPr>
          <a:xfrm flipV="1">
            <a:off x="6303018" y="4719340"/>
            <a:ext cx="1379913" cy="355699"/>
          </a:xfrm>
          <a:prstGeom prst="straightConnector1">
            <a:avLst/>
          </a:prstGeom>
          <a:ln w="38100">
            <a:solidFill>
              <a:srgbClr val="7030A0"/>
            </a:solidFill>
            <a:tailEnd type="triangle"/>
          </a:ln>
        </p:spPr>
        <p:style>
          <a:lnRef idx="3">
            <a:schemeClr val="accent1"/>
          </a:lnRef>
          <a:fillRef idx="0">
            <a:schemeClr val="accent1"/>
          </a:fillRef>
          <a:effectRef idx="2">
            <a:schemeClr val="accent1"/>
          </a:effectRef>
          <a:fontRef idx="minor">
            <a:schemeClr val="tx1"/>
          </a:fontRef>
        </p:style>
      </p:cxnSp>
      <p:cxnSp>
        <p:nvCxnSpPr>
          <p:cNvPr id="12" name="Connecteur droit avec flèche 11"/>
          <p:cNvCxnSpPr/>
          <p:nvPr/>
        </p:nvCxnSpPr>
        <p:spPr>
          <a:xfrm flipV="1">
            <a:off x="5818909" y="5886025"/>
            <a:ext cx="1590077" cy="377873"/>
          </a:xfrm>
          <a:prstGeom prst="straightConnector1">
            <a:avLst/>
          </a:prstGeom>
          <a:ln w="38100">
            <a:solidFill>
              <a:srgbClr val="7030A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20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2BB94-89D4-4D0C-9DBA-95CAF4044F5C}"/>
              </a:ext>
            </a:extLst>
          </p:cNvPr>
          <p:cNvSpPr>
            <a:spLocks noGrp="1"/>
          </p:cNvSpPr>
          <p:nvPr>
            <p:ph type="title"/>
          </p:nvPr>
        </p:nvSpPr>
        <p:spPr>
          <a:xfrm>
            <a:off x="1874468" y="526138"/>
            <a:ext cx="8911687" cy="1280890"/>
          </a:xfrm>
        </p:spPr>
        <p:txBody>
          <a:bodyPr/>
          <a:lstStyle/>
          <a:p>
            <a:r>
              <a:rPr lang="fr-FR" dirty="0"/>
              <a:t>Actualisation du calendrier </a:t>
            </a:r>
          </a:p>
        </p:txBody>
      </p:sp>
      <p:sp>
        <p:nvSpPr>
          <p:cNvPr id="5" name="ZoneTexte 4">
            <a:extLst>
              <a:ext uri="{FF2B5EF4-FFF2-40B4-BE49-F238E27FC236}">
                <a16:creationId xmlns:a16="http://schemas.microsoft.com/office/drawing/2014/main" id="{19A27F42-3A76-4E1B-BD96-1D97A6073CF5}"/>
              </a:ext>
            </a:extLst>
          </p:cNvPr>
          <p:cNvSpPr txBox="1"/>
          <p:nvPr/>
        </p:nvSpPr>
        <p:spPr>
          <a:xfrm>
            <a:off x="2155370" y="1632857"/>
            <a:ext cx="9349241" cy="4401205"/>
          </a:xfrm>
          <a:prstGeom prst="rect">
            <a:avLst/>
          </a:prstGeom>
          <a:noFill/>
        </p:spPr>
        <p:txBody>
          <a:bodyPr wrap="square">
            <a:spAutoFit/>
          </a:bodyPr>
          <a:lstStyle/>
          <a:p>
            <a:r>
              <a:rPr lang="fr-FR" sz="2800" b="0" i="0" dirty="0">
                <a:solidFill>
                  <a:srgbClr val="707070"/>
                </a:solidFill>
                <a:effectLst/>
                <a:latin typeface="Arial" panose="020B0604020202020204" pitchFamily="34" charset="0"/>
              </a:rPr>
              <a:t>La </a:t>
            </a:r>
            <a:r>
              <a:rPr lang="fr-FR" sz="2800" b="0" i="0" dirty="0" err="1">
                <a:solidFill>
                  <a:srgbClr val="707070"/>
                </a:solidFill>
                <a:effectLst/>
                <a:latin typeface="Arial" panose="020B0604020202020204" pitchFamily="34" charset="0"/>
              </a:rPr>
              <a:t>WorldSkills</a:t>
            </a:r>
            <a:r>
              <a:rPr lang="fr-FR" sz="2800" b="0" i="0" dirty="0">
                <a:solidFill>
                  <a:srgbClr val="707070"/>
                </a:solidFill>
                <a:effectLst/>
                <a:latin typeface="Arial" panose="020B0604020202020204" pitchFamily="34" charset="0"/>
              </a:rPr>
              <a:t> </a:t>
            </a:r>
            <a:r>
              <a:rPr lang="fr-FR" sz="2800" b="0" i="0" dirty="0" err="1">
                <a:solidFill>
                  <a:srgbClr val="707070"/>
                </a:solidFill>
                <a:effectLst/>
                <a:latin typeface="Arial" panose="020B0604020202020204" pitchFamily="34" charset="0"/>
              </a:rPr>
              <a:t>Competition</a:t>
            </a:r>
            <a:r>
              <a:rPr lang="fr-FR" sz="2800" b="0" i="0" dirty="0">
                <a:solidFill>
                  <a:srgbClr val="707070"/>
                </a:solidFill>
                <a:effectLst/>
                <a:latin typeface="Arial" panose="020B0604020202020204" pitchFamily="34" charset="0"/>
              </a:rPr>
              <a:t> (48ème Edition) se déroulera à </a:t>
            </a:r>
            <a:r>
              <a:rPr lang="fr-FR" sz="2800" b="1" i="0" dirty="0">
                <a:solidFill>
                  <a:srgbClr val="707070"/>
                </a:solidFill>
                <a:effectLst/>
                <a:latin typeface="Arial" panose="020B0604020202020204" pitchFamily="34" charset="0"/>
              </a:rPr>
              <a:t>Shanghai (Chine)</a:t>
            </a:r>
            <a:r>
              <a:rPr lang="fr-FR" sz="2800" b="0" i="0" dirty="0">
                <a:solidFill>
                  <a:srgbClr val="707070"/>
                </a:solidFill>
                <a:effectLst/>
                <a:latin typeface="Arial" panose="020B0604020202020204" pitchFamily="34" charset="0"/>
              </a:rPr>
              <a:t> en 2026. </a:t>
            </a:r>
          </a:p>
          <a:p>
            <a:endParaRPr lang="fr-FR" sz="2800" b="0" i="0" dirty="0">
              <a:solidFill>
                <a:srgbClr val="707070"/>
              </a:solidFill>
              <a:effectLst/>
              <a:latin typeface="Arial" panose="020B0604020202020204" pitchFamily="34" charset="0"/>
            </a:endParaRPr>
          </a:p>
          <a:p>
            <a:r>
              <a:rPr lang="fr-FR" sz="2800" b="0" i="0" dirty="0">
                <a:solidFill>
                  <a:srgbClr val="707070"/>
                </a:solidFill>
                <a:effectLst/>
                <a:latin typeface="Arial" panose="020B0604020202020204" pitchFamily="34" charset="0"/>
              </a:rPr>
              <a:t>La Compétition européenne </a:t>
            </a:r>
            <a:r>
              <a:rPr lang="fr-FR" sz="2800" b="0" i="0" dirty="0" err="1">
                <a:solidFill>
                  <a:srgbClr val="707070"/>
                </a:solidFill>
                <a:effectLst/>
                <a:latin typeface="Arial" panose="020B0604020202020204" pitchFamily="34" charset="0"/>
              </a:rPr>
              <a:t>EuroSkills</a:t>
            </a:r>
            <a:r>
              <a:rPr lang="fr-FR" sz="2800" b="0" i="0" dirty="0">
                <a:solidFill>
                  <a:srgbClr val="707070"/>
                </a:solidFill>
                <a:effectLst/>
                <a:latin typeface="Arial" panose="020B0604020202020204" pitchFamily="34" charset="0"/>
              </a:rPr>
              <a:t> à </a:t>
            </a:r>
            <a:r>
              <a:rPr lang="fr-FR" sz="2800" b="1" i="0" dirty="0">
                <a:solidFill>
                  <a:srgbClr val="707070"/>
                </a:solidFill>
                <a:effectLst/>
                <a:latin typeface="Arial" panose="020B0604020202020204" pitchFamily="34" charset="0"/>
              </a:rPr>
              <a:t>Düsseldorf (Allemagne)</a:t>
            </a:r>
            <a:r>
              <a:rPr lang="fr-FR" sz="2800" b="0" i="0" dirty="0">
                <a:solidFill>
                  <a:srgbClr val="707070"/>
                </a:solidFill>
                <a:effectLst/>
                <a:latin typeface="Arial" panose="020B0604020202020204" pitchFamily="34" charset="0"/>
              </a:rPr>
              <a:t> aura lieu en 2027 ainsi que </a:t>
            </a:r>
          </a:p>
          <a:p>
            <a:r>
              <a:rPr lang="fr-FR" sz="2800" b="0" i="0" dirty="0">
                <a:solidFill>
                  <a:srgbClr val="707070"/>
                </a:solidFill>
                <a:effectLst/>
                <a:latin typeface="Arial" panose="020B0604020202020204" pitchFamily="34" charset="0"/>
              </a:rPr>
              <a:t>la Compétition </a:t>
            </a:r>
            <a:r>
              <a:rPr lang="fr-FR" sz="2800" b="0" i="0" dirty="0" err="1">
                <a:solidFill>
                  <a:srgbClr val="707070"/>
                </a:solidFill>
                <a:effectLst/>
                <a:latin typeface="Arial" panose="020B0604020202020204" pitchFamily="34" charset="0"/>
              </a:rPr>
              <a:t>Abilympics</a:t>
            </a:r>
            <a:r>
              <a:rPr lang="fr-FR" sz="2800" b="0" i="0" dirty="0">
                <a:solidFill>
                  <a:srgbClr val="707070"/>
                </a:solidFill>
                <a:effectLst/>
                <a:latin typeface="Arial" panose="020B0604020202020204" pitchFamily="34" charset="0"/>
              </a:rPr>
              <a:t> à </a:t>
            </a:r>
            <a:r>
              <a:rPr lang="fr-FR" sz="2800" b="1" i="0" dirty="0">
                <a:solidFill>
                  <a:srgbClr val="707070"/>
                </a:solidFill>
                <a:effectLst/>
                <a:latin typeface="Arial" panose="020B0604020202020204" pitchFamily="34" charset="0"/>
              </a:rPr>
              <a:t>Helsinki (Finlande)</a:t>
            </a:r>
            <a:r>
              <a:rPr lang="fr-FR" sz="2800" b="0" i="0" dirty="0">
                <a:solidFill>
                  <a:srgbClr val="707070"/>
                </a:solidFill>
                <a:effectLst/>
                <a:latin typeface="Arial" panose="020B0604020202020204" pitchFamily="34" charset="0"/>
              </a:rPr>
              <a:t>. </a:t>
            </a:r>
          </a:p>
          <a:p>
            <a:r>
              <a:rPr lang="fr-FR" sz="2800" b="0" i="0" dirty="0">
                <a:solidFill>
                  <a:srgbClr val="707070"/>
                </a:solidFill>
                <a:effectLst/>
                <a:latin typeface="Arial" panose="020B0604020202020204" pitchFamily="34" charset="0"/>
              </a:rPr>
              <a:t> </a:t>
            </a:r>
          </a:p>
          <a:p>
            <a:r>
              <a:rPr lang="fr-FR" sz="2800" b="0" i="0" dirty="0">
                <a:solidFill>
                  <a:srgbClr val="707070"/>
                </a:solidFill>
                <a:effectLst/>
                <a:latin typeface="Arial" panose="020B0604020202020204" pitchFamily="34" charset="0"/>
              </a:rPr>
              <a:t>La Compétition nationale des métiers (49ème Edition) aura lieu dans </a:t>
            </a:r>
            <a:r>
              <a:rPr lang="fr-FR" sz="2800" b="1" i="0" dirty="0">
                <a:solidFill>
                  <a:srgbClr val="707070"/>
                </a:solidFill>
                <a:effectLst/>
                <a:latin typeface="Arial" panose="020B0604020202020204" pitchFamily="34" charset="0"/>
              </a:rPr>
              <a:t>une région de France</a:t>
            </a:r>
            <a:r>
              <a:rPr lang="fr-FR" sz="2800" b="0" i="0" dirty="0">
                <a:solidFill>
                  <a:srgbClr val="707070"/>
                </a:solidFill>
                <a:effectLst/>
                <a:latin typeface="Arial" panose="020B0604020202020204" pitchFamily="34" charset="0"/>
              </a:rPr>
              <a:t> à l’automne 2027 (informations à venir). </a:t>
            </a:r>
            <a:endParaRPr lang="fr-FR" sz="2800" dirty="0"/>
          </a:p>
        </p:txBody>
      </p:sp>
    </p:spTree>
    <p:extLst>
      <p:ext uri="{BB962C8B-B14F-4D97-AF65-F5344CB8AC3E}">
        <p14:creationId xmlns:p14="http://schemas.microsoft.com/office/powerpoint/2010/main" val="303936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68049-7F49-42B7-9173-4D1ACE66BA8F}"/>
              </a:ext>
            </a:extLst>
          </p:cNvPr>
          <p:cNvSpPr>
            <a:spLocks noGrp="1"/>
          </p:cNvSpPr>
          <p:nvPr>
            <p:ph type="title"/>
          </p:nvPr>
        </p:nvSpPr>
        <p:spPr>
          <a:xfrm>
            <a:off x="1640156" y="656767"/>
            <a:ext cx="8911687" cy="1280890"/>
          </a:xfrm>
        </p:spPr>
        <p:txBody>
          <a:bodyPr/>
          <a:lstStyle/>
          <a:p>
            <a:r>
              <a:rPr lang="fr-FR" dirty="0"/>
              <a:t>Le parcours du compétiteur</a:t>
            </a:r>
          </a:p>
        </p:txBody>
      </p:sp>
      <p:pic>
        <p:nvPicPr>
          <p:cNvPr id="5" name="Image 4">
            <a:extLst>
              <a:ext uri="{FF2B5EF4-FFF2-40B4-BE49-F238E27FC236}">
                <a16:creationId xmlns:a16="http://schemas.microsoft.com/office/drawing/2014/main" id="{687BDF5B-9E68-4317-BADD-803E606B950E}"/>
              </a:ext>
            </a:extLst>
          </p:cNvPr>
          <p:cNvPicPr>
            <a:picLocks noChangeAspect="1"/>
          </p:cNvPicPr>
          <p:nvPr/>
        </p:nvPicPr>
        <p:blipFill rotWithShape="1">
          <a:blip r:embed="rId2"/>
          <a:srcRect t="34718" r="1188"/>
          <a:stretch/>
        </p:blipFill>
        <p:spPr>
          <a:xfrm>
            <a:off x="1094015" y="1681843"/>
            <a:ext cx="10695214" cy="4328027"/>
          </a:xfrm>
          <a:prstGeom prst="rect">
            <a:avLst/>
          </a:prstGeom>
        </p:spPr>
      </p:pic>
    </p:spTree>
    <p:extLst>
      <p:ext uri="{BB962C8B-B14F-4D97-AF65-F5344CB8AC3E}">
        <p14:creationId xmlns:p14="http://schemas.microsoft.com/office/powerpoint/2010/main" val="2990918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2299" y="624110"/>
            <a:ext cx="9742314" cy="1280890"/>
          </a:xfrm>
        </p:spPr>
        <p:txBody>
          <a:bodyPr>
            <a:normAutofit fontScale="90000"/>
          </a:bodyPr>
          <a:lstStyle/>
          <a:p>
            <a:r>
              <a:rPr lang="fr-FR" sz="4400" dirty="0"/>
              <a:t>Inscriptions</a:t>
            </a:r>
            <a:r>
              <a:rPr lang="fr-FR" dirty="0"/>
              <a:t>  </a:t>
            </a:r>
            <a:r>
              <a:rPr lang="fr-FR" sz="4400" dirty="0"/>
              <a:t>passées  </a:t>
            </a:r>
            <a:r>
              <a:rPr lang="fr-FR" dirty="0"/>
              <a:t>                        </a:t>
            </a:r>
            <a:r>
              <a:rPr lang="fr-FR" sz="2700" dirty="0"/>
              <a:t>gratuites</a:t>
            </a:r>
            <a:br>
              <a:rPr lang="fr-FR" sz="3200" dirty="0"/>
            </a:br>
            <a:r>
              <a:rPr lang="fr-FR" sz="2700" b="1" dirty="0">
                <a:solidFill>
                  <a:schemeClr val="accent6">
                    <a:lumMod val="75000"/>
                  </a:schemeClr>
                </a:solidFill>
                <a:latin typeface="Arial" panose="020B0604020202020204" pitchFamily="34" charset="0"/>
                <a:cs typeface="Arial" panose="020B0604020202020204" pitchFamily="34" charset="0"/>
              </a:rPr>
              <a:t>avant le 15 novembre 2024, </a:t>
            </a:r>
            <a:r>
              <a:rPr lang="fr-FR" sz="2700" dirty="0">
                <a:solidFill>
                  <a:schemeClr val="accent6">
                    <a:lumMod val="75000"/>
                  </a:schemeClr>
                </a:solidFill>
                <a:latin typeface="Arial" panose="020B0604020202020204" pitchFamily="34" charset="0"/>
                <a:cs typeface="Arial" panose="020B0604020202020204" pitchFamily="34" charset="0"/>
              </a:rPr>
              <a:t>sur le lien suivant :</a:t>
            </a:r>
            <a:r>
              <a:rPr lang="fr-FR" sz="2700" b="1" dirty="0">
                <a:solidFill>
                  <a:schemeClr val="accent6">
                    <a:lumMod val="75000"/>
                  </a:schemeClr>
                </a:solidFill>
                <a:latin typeface="Arial" panose="020B0604020202020204" pitchFamily="34" charset="0"/>
                <a:cs typeface="Arial" panose="020B0604020202020204" pitchFamily="34" charset="0"/>
              </a:rPr>
              <a:t> </a:t>
            </a:r>
            <a:r>
              <a:rPr lang="fr-FR" sz="2700" dirty="0">
                <a:solidFill>
                  <a:srgbClr val="FF0000"/>
                </a:solidFill>
                <a:latin typeface="Arial" panose="020B0604020202020204" pitchFamily="34" charset="0"/>
                <a:cs typeface="Arial" panose="020B0604020202020204" pitchFamily="34" charset="0"/>
                <a:hlinkClick r:id="rId2"/>
              </a:rPr>
              <a:t>https://inscriptions.worldskills-france.org/login</a:t>
            </a:r>
            <a:br>
              <a:rPr lang="fr-FR" sz="3200" dirty="0">
                <a:solidFill>
                  <a:srgbClr val="FF0000"/>
                </a:solidFill>
                <a:latin typeface="Arial" panose="020B0604020202020204" pitchFamily="34" charset="0"/>
                <a:cs typeface="Arial" panose="020B0604020202020204" pitchFamily="34" charset="0"/>
              </a:rPr>
            </a:br>
            <a:endParaRPr lang="fr-FR" dirty="0"/>
          </a:p>
        </p:txBody>
      </p:sp>
      <p:sp>
        <p:nvSpPr>
          <p:cNvPr id="4" name="Espace réservé du contenu 3"/>
          <p:cNvSpPr>
            <a:spLocks noGrp="1"/>
          </p:cNvSpPr>
          <p:nvPr>
            <p:ph idx="1"/>
          </p:nvPr>
        </p:nvSpPr>
        <p:spPr>
          <a:xfrm>
            <a:off x="1762298" y="2349731"/>
            <a:ext cx="9742314" cy="4298613"/>
          </a:xfrm>
          <a:prstGeom prst="rect">
            <a:avLst/>
          </a:prstGeom>
        </p:spPr>
        <p:txBody>
          <a:bodyPr wrap="square">
            <a:spAutoFit/>
          </a:bodyPr>
          <a:lstStyle/>
          <a:p>
            <a:pPr marL="0" indent="0">
              <a:buNone/>
            </a:pPr>
            <a:r>
              <a:rPr lang="fr-FR" sz="2000" u="sng" dirty="0"/>
              <a:t>La procédure de sélection se déroule en 3 étapes :</a:t>
            </a:r>
          </a:p>
          <a:p>
            <a:pPr marL="342900" lvl="0" indent="-342900">
              <a:tabLst>
                <a:tab pos="457200" algn="l"/>
              </a:tabLst>
            </a:pPr>
            <a:r>
              <a:rPr lang="fr-FR" sz="2000" dirty="0">
                <a:latin typeface="Wingdings" panose="05000000000000000000" pitchFamily="2" charset="2"/>
                <a:ea typeface="Wingdings" panose="05000000000000000000" pitchFamily="2" charset="2"/>
                <a:cs typeface="Wingdings" panose="05000000000000000000" pitchFamily="2" charset="2"/>
              </a:rPr>
              <a:t>- </a:t>
            </a:r>
            <a:r>
              <a:rPr lang="fr-FR" sz="2000" dirty="0">
                <a:latin typeface="Times New Roman" panose="02020603050405020304" pitchFamily="18" charset="0"/>
                <a:ea typeface="Wingdings" panose="05000000000000000000" pitchFamily="2" charset="2"/>
                <a:cs typeface="Wingdings" panose="05000000000000000000" pitchFamily="2" charset="2"/>
              </a:rPr>
              <a:t> </a:t>
            </a:r>
            <a:r>
              <a:rPr lang="fr-FR" sz="2000" b="1" dirty="0"/>
              <a:t>Présélections Janvier - Février 2025</a:t>
            </a:r>
            <a:endParaRPr lang="fr-FR" sz="2000" dirty="0"/>
          </a:p>
          <a:p>
            <a:r>
              <a:rPr lang="fr-FR" sz="2000" dirty="0"/>
              <a:t>Des épreuves, de 4 à 8 heures qui qualifieront les lauréats pour les sélections régionales.</a:t>
            </a:r>
          </a:p>
          <a:p>
            <a:pPr marL="342900" lvl="0" indent="-342900">
              <a:tabLst>
                <a:tab pos="457200" algn="l"/>
              </a:tabLst>
            </a:pPr>
            <a:r>
              <a:rPr lang="fr-FR" sz="2000" dirty="0">
                <a:latin typeface="Wingdings" panose="05000000000000000000" pitchFamily="2" charset="2"/>
                <a:ea typeface="Wingdings" panose="05000000000000000000" pitchFamily="2" charset="2"/>
                <a:cs typeface="Wingdings" panose="05000000000000000000" pitchFamily="2" charset="2"/>
              </a:rPr>
              <a:t>- </a:t>
            </a:r>
            <a:r>
              <a:rPr lang="fr-FR" sz="2000" dirty="0">
                <a:latin typeface="Times New Roman" panose="02020603050405020304" pitchFamily="18" charset="0"/>
                <a:ea typeface="Wingdings" panose="05000000000000000000" pitchFamily="2" charset="2"/>
                <a:cs typeface="Wingdings" panose="05000000000000000000" pitchFamily="2" charset="2"/>
              </a:rPr>
              <a:t> </a:t>
            </a:r>
            <a:r>
              <a:rPr lang="fr-FR" sz="2000" b="1" dirty="0"/>
              <a:t>Sélections régionales 24 février- 15 mars 2025</a:t>
            </a:r>
            <a:endParaRPr lang="fr-FR" sz="2000" dirty="0"/>
          </a:p>
          <a:p>
            <a:pPr marL="0" indent="0">
              <a:buNone/>
            </a:pPr>
            <a:r>
              <a:rPr lang="fr-FR" sz="2000" dirty="0"/>
              <a:t>Le candidat réalise en public et dans un temps limité (6 à 8 heures d’épreuve), un ouvrage, une production qui concentre les difficultés techniques de chaque métier. Organisées par la Région, en partenariat avec les CFA, les lycées, les IUT, les écoles, les OF avec le soutien des branches professionnelles et des entreprises partenaires, ces sélections permettent de constituer  l’équipe régionale des métiers Provence-Alpes-Côte d’Azur qui concourra aux finales nationales les </a:t>
            </a:r>
            <a:r>
              <a:rPr lang="fr-FR" sz="2000" b="1" dirty="0"/>
              <a:t>16-18 octobre 2025 à Marseille.</a:t>
            </a:r>
            <a:endParaRPr lang="fr-FR" sz="2000" dirty="0"/>
          </a:p>
        </p:txBody>
      </p:sp>
    </p:spTree>
    <p:extLst>
      <p:ext uri="{BB962C8B-B14F-4D97-AF65-F5344CB8AC3E}">
        <p14:creationId xmlns:p14="http://schemas.microsoft.com/office/powerpoint/2010/main" val="87999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84454-97D0-4FE9-B4B1-4B69CEA96F2F}"/>
              </a:ext>
            </a:extLst>
          </p:cNvPr>
          <p:cNvSpPr>
            <a:spLocks noGrp="1"/>
          </p:cNvSpPr>
          <p:nvPr>
            <p:ph type="title"/>
          </p:nvPr>
        </p:nvSpPr>
        <p:spPr>
          <a:xfrm>
            <a:off x="1640156" y="640438"/>
            <a:ext cx="8911687" cy="1280890"/>
          </a:xfrm>
        </p:spPr>
        <p:txBody>
          <a:bodyPr/>
          <a:lstStyle/>
          <a:p>
            <a:r>
              <a:rPr lang="fr-FR" dirty="0"/>
              <a:t>Qui peut participer à la 49</a:t>
            </a:r>
            <a:r>
              <a:rPr lang="fr-FR" baseline="30000" dirty="0"/>
              <a:t>ème</a:t>
            </a:r>
            <a:r>
              <a:rPr lang="fr-FR" dirty="0"/>
              <a:t> édition</a:t>
            </a:r>
          </a:p>
        </p:txBody>
      </p:sp>
      <p:sp>
        <p:nvSpPr>
          <p:cNvPr id="3" name="Espace réservé du contenu 2">
            <a:extLst>
              <a:ext uri="{FF2B5EF4-FFF2-40B4-BE49-F238E27FC236}">
                <a16:creationId xmlns:a16="http://schemas.microsoft.com/office/drawing/2014/main" id="{CDE1A80C-5C9F-4200-835C-9357C4CA9ED2}"/>
              </a:ext>
            </a:extLst>
          </p:cNvPr>
          <p:cNvSpPr>
            <a:spLocks noGrp="1"/>
          </p:cNvSpPr>
          <p:nvPr>
            <p:ph idx="1"/>
          </p:nvPr>
        </p:nvSpPr>
        <p:spPr>
          <a:xfrm>
            <a:off x="1640156" y="1464129"/>
            <a:ext cx="9325613" cy="2454729"/>
          </a:xfrm>
        </p:spPr>
        <p:txBody>
          <a:bodyPr>
            <a:normAutofit fontScale="92500" lnSpcReduction="20000"/>
          </a:bodyPr>
          <a:lstStyle/>
          <a:p>
            <a:pPr algn="l" fontAlgn="base"/>
            <a:r>
              <a:rPr lang="fr-FR" sz="2400" b="0" i="0" dirty="0">
                <a:solidFill>
                  <a:srgbClr val="707070"/>
                </a:solidFill>
                <a:effectLst/>
                <a:latin typeface="Arial" panose="020B0604020202020204" pitchFamily="34" charset="0"/>
              </a:rPr>
              <a:t>Selon chaque métier, tous jeunes quels que soient leur formation et leur statut (apprenti, en alternance, élève de lycée professionnel, étudiant, entrepreneur, salarié, sans emploi) peuvent s’inscrire aux compétitions régionales. </a:t>
            </a:r>
          </a:p>
          <a:p>
            <a:pPr algn="l" fontAlgn="base"/>
            <a:r>
              <a:rPr lang="fr-FR" sz="2400" b="0" i="0" dirty="0">
                <a:solidFill>
                  <a:srgbClr val="707070"/>
                </a:solidFill>
                <a:effectLst/>
                <a:latin typeface="Arial" panose="020B0604020202020204" pitchFamily="34" charset="0"/>
              </a:rPr>
              <a:t>La majorité des métiers sont ouverts aux compétiteurs de moins de 23 ans lors de la Compétition mondiale. Certains métiers sont ouverts aux moins de 26 ans. Vous pouvez consulter ci-dessous le détail métier par métier.</a:t>
            </a:r>
          </a:p>
          <a:p>
            <a:endParaRPr lang="fr-FR" dirty="0"/>
          </a:p>
        </p:txBody>
      </p:sp>
      <p:graphicFrame>
        <p:nvGraphicFramePr>
          <p:cNvPr id="4" name="Tableau 4">
            <a:extLst>
              <a:ext uri="{FF2B5EF4-FFF2-40B4-BE49-F238E27FC236}">
                <a16:creationId xmlns:a16="http://schemas.microsoft.com/office/drawing/2014/main" id="{1146EFE8-A82D-48BF-8623-E7ABA5E9A30E}"/>
              </a:ext>
            </a:extLst>
          </p:cNvPr>
          <p:cNvGraphicFramePr>
            <a:graphicFrameLocks noGrp="1"/>
          </p:cNvGraphicFramePr>
          <p:nvPr>
            <p:extLst>
              <p:ext uri="{D42A27DB-BD31-4B8C-83A1-F6EECF244321}">
                <p14:modId xmlns:p14="http://schemas.microsoft.com/office/powerpoint/2010/main" val="2369997028"/>
              </p:ext>
            </p:extLst>
          </p:nvPr>
        </p:nvGraphicFramePr>
        <p:xfrm>
          <a:off x="2423844" y="4396379"/>
          <a:ext cx="8127999" cy="1828800"/>
        </p:xfrm>
        <a:graphic>
          <a:graphicData uri="http://schemas.openxmlformats.org/drawingml/2006/table">
            <a:tbl>
              <a:tblPr firstRow="1" bandRow="1">
                <a:tableStyleId>{72833802-FEF1-4C79-8D5D-14CF1EAF98D9}</a:tableStyleId>
              </a:tblPr>
              <a:tblGrid>
                <a:gridCol w="2709333">
                  <a:extLst>
                    <a:ext uri="{9D8B030D-6E8A-4147-A177-3AD203B41FA5}">
                      <a16:colId xmlns:a16="http://schemas.microsoft.com/office/drawing/2014/main" val="1082479326"/>
                    </a:ext>
                  </a:extLst>
                </a:gridCol>
                <a:gridCol w="2709333">
                  <a:extLst>
                    <a:ext uri="{9D8B030D-6E8A-4147-A177-3AD203B41FA5}">
                      <a16:colId xmlns:a16="http://schemas.microsoft.com/office/drawing/2014/main" val="2724196162"/>
                    </a:ext>
                  </a:extLst>
                </a:gridCol>
                <a:gridCol w="2709333">
                  <a:extLst>
                    <a:ext uri="{9D8B030D-6E8A-4147-A177-3AD203B41FA5}">
                      <a16:colId xmlns:a16="http://schemas.microsoft.com/office/drawing/2014/main" val="703388555"/>
                    </a:ext>
                  </a:extLst>
                </a:gridCol>
              </a:tblGrid>
              <a:tr h="370840">
                <a:tc>
                  <a:txBody>
                    <a:bodyPr/>
                    <a:lstStyle/>
                    <a:p>
                      <a:r>
                        <a:rPr lang="fr-FR" dirty="0"/>
                        <a:t>Né à partir du 01/01/06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Né à partir du 01/01/04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Né à partir du 01/01/03</a:t>
                      </a:r>
                    </a:p>
                  </a:txBody>
                  <a:tcPr/>
                </a:tc>
                <a:extLst>
                  <a:ext uri="{0D108BD9-81ED-4DB2-BD59-A6C34878D82A}">
                    <a16:rowId xmlns:a16="http://schemas.microsoft.com/office/drawing/2014/main" val="1170015771"/>
                  </a:ext>
                </a:extLst>
              </a:tr>
              <a:tr h="370840">
                <a:tc>
                  <a:txBody>
                    <a:bodyPr/>
                    <a:lstStyle/>
                    <a:p>
                      <a:r>
                        <a:rPr lang="fr-FR" dirty="0"/>
                        <a:t>Coiffure</a:t>
                      </a:r>
                    </a:p>
                    <a:p>
                      <a:r>
                        <a:rPr lang="fr-FR" dirty="0"/>
                        <a:t>Soins esthétiques</a:t>
                      </a:r>
                    </a:p>
                    <a:p>
                      <a:r>
                        <a:rPr lang="fr-FR" dirty="0"/>
                        <a:t>…</a:t>
                      </a:r>
                    </a:p>
                    <a:p>
                      <a:endParaRPr lang="fr-FR" dirty="0"/>
                    </a:p>
                  </a:txBody>
                  <a:tcPr/>
                </a:tc>
                <a:tc>
                  <a:txBody>
                    <a:bodyPr/>
                    <a:lstStyle/>
                    <a:p>
                      <a:r>
                        <a:rPr lang="fr-FR" dirty="0"/>
                        <a:t>Soins infirmiers</a:t>
                      </a:r>
                    </a:p>
                    <a:p>
                      <a:r>
                        <a:rPr lang="fr-FR" dirty="0"/>
                        <a:t>…</a:t>
                      </a:r>
                    </a:p>
                  </a:txBody>
                  <a:tcPr/>
                </a:tc>
                <a:tc>
                  <a:txBody>
                    <a:bodyPr/>
                    <a:lstStyle/>
                    <a:p>
                      <a:r>
                        <a:rPr lang="fr-FR" dirty="0"/>
                        <a:t>Aide à la personne</a:t>
                      </a:r>
                    </a:p>
                    <a:p>
                      <a:r>
                        <a:rPr lang="fr-FR" dirty="0"/>
                        <a:t>Métiers de la propreté</a:t>
                      </a:r>
                    </a:p>
                    <a:p>
                      <a:r>
                        <a:rPr lang="fr-FR" dirty="0"/>
                        <a:t>…</a:t>
                      </a:r>
                    </a:p>
                  </a:txBody>
                  <a:tcPr/>
                </a:tc>
                <a:extLst>
                  <a:ext uri="{0D108BD9-81ED-4DB2-BD59-A6C34878D82A}">
                    <a16:rowId xmlns:a16="http://schemas.microsoft.com/office/drawing/2014/main" val="1245813863"/>
                  </a:ext>
                </a:extLst>
              </a:tr>
            </a:tbl>
          </a:graphicData>
        </a:graphic>
      </p:graphicFrame>
    </p:spTree>
    <p:extLst>
      <p:ext uri="{BB962C8B-B14F-4D97-AF65-F5344CB8AC3E}">
        <p14:creationId xmlns:p14="http://schemas.microsoft.com/office/powerpoint/2010/main" val="350368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ECE6D-3BC9-4813-9FD3-E5DDF4C0F35B}"/>
              </a:ext>
            </a:extLst>
          </p:cNvPr>
          <p:cNvSpPr>
            <a:spLocks noGrp="1"/>
          </p:cNvSpPr>
          <p:nvPr>
            <p:ph type="title"/>
          </p:nvPr>
        </p:nvSpPr>
        <p:spPr>
          <a:xfrm>
            <a:off x="1649187" y="624110"/>
            <a:ext cx="9855426" cy="1280890"/>
          </a:xfrm>
        </p:spPr>
        <p:txBody>
          <a:bodyPr/>
          <a:lstStyle/>
          <a:p>
            <a:r>
              <a:rPr lang="fr-FR" dirty="0"/>
              <a:t>Calendrier des inscriptions de la 49</a:t>
            </a:r>
            <a:r>
              <a:rPr lang="fr-FR" baseline="30000" dirty="0"/>
              <a:t>ème</a:t>
            </a:r>
            <a:r>
              <a:rPr lang="fr-FR" dirty="0"/>
              <a:t> édition</a:t>
            </a:r>
          </a:p>
        </p:txBody>
      </p:sp>
      <p:graphicFrame>
        <p:nvGraphicFramePr>
          <p:cNvPr id="4" name="Tableau 4">
            <a:extLst>
              <a:ext uri="{FF2B5EF4-FFF2-40B4-BE49-F238E27FC236}">
                <a16:creationId xmlns:a16="http://schemas.microsoft.com/office/drawing/2014/main" id="{006EC220-98DB-48D6-A947-42F65F6E3B36}"/>
              </a:ext>
            </a:extLst>
          </p:cNvPr>
          <p:cNvGraphicFramePr>
            <a:graphicFrameLocks noGrp="1"/>
          </p:cNvGraphicFramePr>
          <p:nvPr>
            <p:ph idx="1"/>
            <p:extLst>
              <p:ext uri="{D42A27DB-BD31-4B8C-83A1-F6EECF244321}">
                <p14:modId xmlns:p14="http://schemas.microsoft.com/office/powerpoint/2010/main" val="362358521"/>
              </p:ext>
            </p:extLst>
          </p:nvPr>
        </p:nvGraphicFramePr>
        <p:xfrm>
          <a:off x="1805441" y="2651760"/>
          <a:ext cx="8915400" cy="1706880"/>
        </p:xfrm>
        <a:graphic>
          <a:graphicData uri="http://schemas.openxmlformats.org/drawingml/2006/table">
            <a:tbl>
              <a:tblPr firstRow="1" bandRow="1">
                <a:tableStyleId>{5DA37D80-6434-44D0-A028-1B22A696006F}</a:tableStyleId>
              </a:tblPr>
              <a:tblGrid>
                <a:gridCol w="2228850">
                  <a:extLst>
                    <a:ext uri="{9D8B030D-6E8A-4147-A177-3AD203B41FA5}">
                      <a16:colId xmlns:a16="http://schemas.microsoft.com/office/drawing/2014/main" val="541013460"/>
                    </a:ext>
                  </a:extLst>
                </a:gridCol>
                <a:gridCol w="2228850">
                  <a:extLst>
                    <a:ext uri="{9D8B030D-6E8A-4147-A177-3AD203B41FA5}">
                      <a16:colId xmlns:a16="http://schemas.microsoft.com/office/drawing/2014/main" val="3804073434"/>
                    </a:ext>
                  </a:extLst>
                </a:gridCol>
                <a:gridCol w="2228850">
                  <a:extLst>
                    <a:ext uri="{9D8B030D-6E8A-4147-A177-3AD203B41FA5}">
                      <a16:colId xmlns:a16="http://schemas.microsoft.com/office/drawing/2014/main" val="3428385130"/>
                    </a:ext>
                  </a:extLst>
                </a:gridCol>
                <a:gridCol w="2228850">
                  <a:extLst>
                    <a:ext uri="{9D8B030D-6E8A-4147-A177-3AD203B41FA5}">
                      <a16:colId xmlns:a16="http://schemas.microsoft.com/office/drawing/2014/main" val="1246149086"/>
                    </a:ext>
                  </a:extLst>
                </a:gridCol>
              </a:tblGrid>
              <a:tr h="370840">
                <a:tc>
                  <a:txBody>
                    <a:bodyPr/>
                    <a:lstStyle/>
                    <a:p>
                      <a:r>
                        <a:rPr lang="fr-FR" sz="2000" dirty="0"/>
                        <a:t>Régions</a:t>
                      </a:r>
                    </a:p>
                  </a:txBody>
                  <a:tcPr/>
                </a:tc>
                <a:tc>
                  <a:txBody>
                    <a:bodyPr/>
                    <a:lstStyle/>
                    <a:p>
                      <a:r>
                        <a:rPr lang="fr-FR" sz="2000" dirty="0"/>
                        <a:t>Date ouverture inscription</a:t>
                      </a:r>
                    </a:p>
                  </a:txBody>
                  <a:tcPr/>
                </a:tc>
                <a:tc>
                  <a:txBody>
                    <a:bodyPr/>
                    <a:lstStyle/>
                    <a:p>
                      <a:r>
                        <a:rPr lang="fr-FR" sz="2000" dirty="0"/>
                        <a:t>Date clôture</a:t>
                      </a:r>
                    </a:p>
                  </a:txBody>
                  <a:tcPr/>
                </a:tc>
                <a:tc>
                  <a:txBody>
                    <a:bodyPr/>
                    <a:lstStyle/>
                    <a:p>
                      <a:r>
                        <a:rPr lang="fr-FR" sz="2000" dirty="0"/>
                        <a:t>Prolongation</a:t>
                      </a:r>
                    </a:p>
                  </a:txBody>
                  <a:tcPr/>
                </a:tc>
                <a:extLst>
                  <a:ext uri="{0D108BD9-81ED-4DB2-BD59-A6C34878D82A}">
                    <a16:rowId xmlns:a16="http://schemas.microsoft.com/office/drawing/2014/main" val="1311128317"/>
                  </a:ext>
                </a:extLst>
              </a:tr>
              <a:tr h="370840">
                <a:tc>
                  <a:txBody>
                    <a:bodyPr/>
                    <a:lstStyle/>
                    <a:p>
                      <a:r>
                        <a:rPr lang="fr-FR" sz="2000" dirty="0"/>
                        <a:t>Sud Provence Alpes Côtes d’azur</a:t>
                      </a:r>
                    </a:p>
                  </a:txBody>
                  <a:tcPr/>
                </a:tc>
                <a:tc>
                  <a:txBody>
                    <a:bodyPr/>
                    <a:lstStyle/>
                    <a:p>
                      <a:r>
                        <a:rPr lang="fr-FR" sz="2000" dirty="0"/>
                        <a:t>15 septembre 2025</a:t>
                      </a:r>
                    </a:p>
                  </a:txBody>
                  <a:tcPr/>
                </a:tc>
                <a:tc>
                  <a:txBody>
                    <a:bodyPr/>
                    <a:lstStyle/>
                    <a:p>
                      <a:r>
                        <a:rPr lang="fr-FR" sz="2000" dirty="0"/>
                        <a:t>5 décembre 2025</a:t>
                      </a:r>
                    </a:p>
                  </a:txBody>
                  <a:tcPr/>
                </a:tc>
                <a:tc>
                  <a:txBody>
                    <a:bodyPr/>
                    <a:lstStyle/>
                    <a:p>
                      <a:r>
                        <a:rPr lang="fr-FR" sz="2000" dirty="0"/>
                        <a:t>31 décembre 2025</a:t>
                      </a:r>
                    </a:p>
                  </a:txBody>
                  <a:tcPr/>
                </a:tc>
                <a:extLst>
                  <a:ext uri="{0D108BD9-81ED-4DB2-BD59-A6C34878D82A}">
                    <a16:rowId xmlns:a16="http://schemas.microsoft.com/office/drawing/2014/main" val="2959807371"/>
                  </a:ext>
                </a:extLst>
              </a:tr>
            </a:tbl>
          </a:graphicData>
        </a:graphic>
      </p:graphicFrame>
    </p:spTree>
    <p:extLst>
      <p:ext uri="{BB962C8B-B14F-4D97-AF65-F5344CB8AC3E}">
        <p14:creationId xmlns:p14="http://schemas.microsoft.com/office/powerpoint/2010/main" val="23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1214" y="624110"/>
            <a:ext cx="3614944" cy="780147"/>
          </a:xfrm>
        </p:spPr>
        <p:txBody>
          <a:bodyPr/>
          <a:lstStyle/>
          <a:p>
            <a:pPr algn="r"/>
            <a:r>
              <a:rPr lang="fr-FR" dirty="0"/>
              <a:t>La compétition                            </a:t>
            </a:r>
          </a:p>
        </p:txBody>
      </p:sp>
      <p:sp>
        <p:nvSpPr>
          <p:cNvPr id="4" name="Espace réservé du contenu 3"/>
          <p:cNvSpPr>
            <a:spLocks noGrp="1"/>
          </p:cNvSpPr>
          <p:nvPr>
            <p:ph idx="1"/>
          </p:nvPr>
        </p:nvSpPr>
        <p:spPr>
          <a:xfrm>
            <a:off x="1551214" y="1905000"/>
            <a:ext cx="9787144" cy="4042132"/>
          </a:xfrm>
          <a:prstGeom prst="rect">
            <a:avLst/>
          </a:prstGeom>
        </p:spPr>
        <p:txBody>
          <a:bodyPr wrap="square">
            <a:spAutoFit/>
          </a:bodyPr>
          <a:lstStyle/>
          <a:p>
            <a:r>
              <a:rPr lang="fr-FR" sz="2400" dirty="0">
                <a:solidFill>
                  <a:schemeClr val="tx1"/>
                </a:solidFill>
                <a:latin typeface="Quicksand"/>
              </a:rPr>
              <a:t>L’épreuve se déroule sous la forme d’une série de cas pratiques reflétant des </a:t>
            </a:r>
            <a:r>
              <a:rPr lang="fr-FR" sz="2400" u="sng" dirty="0">
                <a:solidFill>
                  <a:schemeClr val="tx1"/>
                </a:solidFill>
                <a:latin typeface="Quicksand"/>
              </a:rPr>
              <a:t>situations professionnelles quotidiennes</a:t>
            </a:r>
            <a:r>
              <a:rPr lang="fr-FR" sz="2400" dirty="0">
                <a:solidFill>
                  <a:schemeClr val="tx1"/>
                </a:solidFill>
                <a:latin typeface="Quicksand"/>
              </a:rPr>
              <a:t>.</a:t>
            </a:r>
          </a:p>
          <a:p>
            <a:r>
              <a:rPr lang="fr-FR" sz="2400" dirty="0">
                <a:solidFill>
                  <a:schemeClr val="tx1"/>
                </a:solidFill>
                <a:latin typeface="Quicksand"/>
              </a:rPr>
              <a:t>Les compétiteurs et compétitrices doivent évaluer les besoins d’une personne, et organiser, mettre en œuvre et évaluer les soins et les activités appropriés, dans les domaines des soins d’hygiène et de confort, et de la santé.</a:t>
            </a:r>
          </a:p>
          <a:p>
            <a:r>
              <a:rPr lang="fr-FR" sz="2400" dirty="0">
                <a:solidFill>
                  <a:schemeClr val="tx1"/>
                </a:solidFill>
                <a:latin typeface="Quicksand"/>
              </a:rPr>
              <a:t>L’évaluation porte notamment sur l’organisation du travail, l’analyse du besoin, la qualité des soins, la participation à l’éducation à la santé, mais aussi sur la communication, l’éthique ou encore la sécurité de la personne accompagnée</a:t>
            </a:r>
            <a:r>
              <a:rPr lang="fr-FR" sz="2400" dirty="0">
                <a:solidFill>
                  <a:srgbClr val="707070"/>
                </a:solidFill>
                <a:latin typeface="Quicksand"/>
              </a:rPr>
              <a:t>.</a:t>
            </a:r>
            <a:endParaRPr lang="fr-FR" sz="2400" dirty="0"/>
          </a:p>
        </p:txBody>
      </p:sp>
    </p:spTree>
    <p:extLst>
      <p:ext uri="{BB962C8B-B14F-4D97-AF65-F5344CB8AC3E}">
        <p14:creationId xmlns:p14="http://schemas.microsoft.com/office/powerpoint/2010/main" val="1477218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5234" y="624110"/>
            <a:ext cx="9542808" cy="1280890"/>
          </a:xfrm>
        </p:spPr>
        <p:txBody>
          <a:bodyPr/>
          <a:lstStyle/>
          <a:p>
            <a:r>
              <a:rPr lang="fr-FR" dirty="0"/>
              <a:t>Les métiers du service et de la proximité</a:t>
            </a:r>
            <a:br>
              <a:rPr lang="fr-FR" dirty="0"/>
            </a:br>
            <a:r>
              <a:rPr lang="fr-FR" sz="2800" dirty="0"/>
              <a:t>Aide à la personne</a:t>
            </a:r>
            <a:endParaRPr lang="fr-FR" dirty="0"/>
          </a:p>
        </p:txBody>
      </p:sp>
      <p:sp>
        <p:nvSpPr>
          <p:cNvPr id="4" name="Espace réservé du contenu 3"/>
          <p:cNvSpPr>
            <a:spLocks noGrp="1"/>
          </p:cNvSpPr>
          <p:nvPr>
            <p:ph idx="1"/>
          </p:nvPr>
        </p:nvSpPr>
        <p:spPr>
          <a:xfrm>
            <a:off x="1363287" y="1905000"/>
            <a:ext cx="4742615" cy="4837222"/>
          </a:xfrm>
          <a:prstGeom prst="rect">
            <a:avLst/>
          </a:prstGeom>
        </p:spPr>
        <p:txBody>
          <a:bodyPr wrap="square">
            <a:spAutoFit/>
          </a:bodyPr>
          <a:lstStyle/>
          <a:p>
            <a:r>
              <a:rPr lang="fr-FR" sz="2000" dirty="0">
                <a:solidFill>
                  <a:schemeClr val="tx1"/>
                </a:solidFill>
                <a:latin typeface="Quicksand"/>
              </a:rPr>
              <a:t>Les métiers d’Aide à la Personne concernent les professions sanitaires et sociales intervenant auprès de l’individu vulnérable : personnes âgées, personnes malades, personnes en situation de handicap ou personnes convalescentes.</a:t>
            </a:r>
          </a:p>
          <a:p>
            <a:r>
              <a:rPr lang="fr-FR" sz="2000" dirty="0">
                <a:solidFill>
                  <a:schemeClr val="tx1"/>
                </a:solidFill>
                <a:latin typeface="Quicksand"/>
              </a:rPr>
              <a:t>On dispense des soins adaptés pour favoriser la guérison et/ou de maintenir l’autonomie de la personne. On peut intervenir soit au domicile de l’usager, soit dans une structure collective (établissement scolaire, maison de retraite, hôpital...).</a:t>
            </a:r>
            <a:endParaRPr lang="fr-FR" sz="2000" dirty="0">
              <a:solidFill>
                <a:schemeClr val="tx1"/>
              </a:solidFill>
            </a:endParaRPr>
          </a:p>
        </p:txBody>
      </p:sp>
      <p:sp>
        <p:nvSpPr>
          <p:cNvPr id="5" name="Rectangle 4"/>
          <p:cNvSpPr/>
          <p:nvPr/>
        </p:nvSpPr>
        <p:spPr>
          <a:xfrm>
            <a:off x="7134521" y="1679298"/>
            <a:ext cx="4712965" cy="5062924"/>
          </a:xfrm>
          <a:prstGeom prst="rect">
            <a:avLst/>
          </a:prstGeom>
          <a:solidFill>
            <a:schemeClr val="accent4">
              <a:lumMod val="40000"/>
              <a:lumOff val="60000"/>
              <a:alpha val="42000"/>
            </a:schemeClr>
          </a:solidFill>
        </p:spPr>
        <p:txBody>
          <a:bodyPr wrap="square">
            <a:spAutoFit/>
          </a:bodyPr>
          <a:lstStyle/>
          <a:p>
            <a:r>
              <a:rPr lang="fr-FR" sz="2300" dirty="0">
                <a:latin typeface="Quicksand"/>
              </a:rPr>
              <a:t>On s’occupe de la santé, du bien-être physique et psychologique de l’individu. On l’assiste dans sa vie de tous les jours : préparer et prendre les repas, faire le ménage, se déplacer, se laver, s’habiller… Réconforter la personne, la distraire, l’accompagner lors des sorties (scolaires par exemple) mais également l’aider à prendre soin de son apparence et à communiquer avec les autres : on favorise son épanouissement et on l’aide à sortir de son isolement.</a:t>
            </a:r>
            <a:endParaRPr lang="fr-FR" sz="2300" dirty="0"/>
          </a:p>
        </p:txBody>
      </p:sp>
      <p:sp>
        <p:nvSpPr>
          <p:cNvPr id="3" name="Éclair 2">
            <a:extLst>
              <a:ext uri="{FF2B5EF4-FFF2-40B4-BE49-F238E27FC236}">
                <a16:creationId xmlns:a16="http://schemas.microsoft.com/office/drawing/2014/main" id="{BEFD41C8-D39E-40B6-8B57-CF9646B74C8E}"/>
              </a:ext>
            </a:extLst>
          </p:cNvPr>
          <p:cNvSpPr/>
          <p:nvPr/>
        </p:nvSpPr>
        <p:spPr>
          <a:xfrm>
            <a:off x="5845629" y="1679298"/>
            <a:ext cx="914400" cy="9144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2833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5FC75-B314-4D1F-80FD-549FD9E895DA}"/>
              </a:ext>
            </a:extLst>
          </p:cNvPr>
          <p:cNvSpPr>
            <a:spLocks noGrp="1"/>
          </p:cNvSpPr>
          <p:nvPr>
            <p:ph type="title"/>
          </p:nvPr>
        </p:nvSpPr>
        <p:spPr>
          <a:xfrm>
            <a:off x="1640156" y="640438"/>
            <a:ext cx="8911687" cy="1280890"/>
          </a:xfrm>
        </p:spPr>
        <p:txBody>
          <a:bodyPr/>
          <a:lstStyle/>
          <a:p>
            <a:r>
              <a:rPr lang="fr-FR" dirty="0"/>
              <a:t>Exemples de sujets</a:t>
            </a:r>
          </a:p>
        </p:txBody>
      </p:sp>
      <p:sp>
        <p:nvSpPr>
          <p:cNvPr id="3" name="Espace réservé du contenu 2">
            <a:extLst>
              <a:ext uri="{FF2B5EF4-FFF2-40B4-BE49-F238E27FC236}">
                <a16:creationId xmlns:a16="http://schemas.microsoft.com/office/drawing/2014/main" id="{299EFAE8-E779-4349-9F85-18A27D766CC7}"/>
              </a:ext>
            </a:extLst>
          </p:cNvPr>
          <p:cNvSpPr>
            <a:spLocks noGrp="1"/>
          </p:cNvSpPr>
          <p:nvPr>
            <p:ph idx="1"/>
          </p:nvPr>
        </p:nvSpPr>
        <p:spPr>
          <a:xfrm>
            <a:off x="1636443" y="1921328"/>
            <a:ext cx="8915400" cy="3858986"/>
          </a:xfrm>
        </p:spPr>
        <p:txBody>
          <a:bodyPr>
            <a:normAutofit/>
          </a:bodyPr>
          <a:lstStyle/>
          <a:p>
            <a:r>
              <a:rPr lang="fr-FR" sz="2800" dirty="0">
                <a:hlinkClick r:id="rId2" action="ppaction://hlinkfile"/>
              </a:rPr>
              <a:t>Sujet Coiffure</a:t>
            </a:r>
            <a:endParaRPr lang="fr-FR" sz="2800" dirty="0"/>
          </a:p>
          <a:p>
            <a:pPr marL="0" indent="0">
              <a:buNone/>
            </a:pPr>
            <a:endParaRPr lang="fr-FR" sz="2800" dirty="0"/>
          </a:p>
          <a:p>
            <a:pPr marL="0" indent="0">
              <a:buNone/>
            </a:pPr>
            <a:endParaRPr lang="fr-FR" sz="2800" dirty="0"/>
          </a:p>
          <a:p>
            <a:pPr marL="0" indent="0">
              <a:buNone/>
            </a:pPr>
            <a:r>
              <a:rPr lang="fr-FR" sz="2800" dirty="0"/>
              <a:t>D’autres exemples de sujets en ligne : </a:t>
            </a:r>
          </a:p>
          <a:p>
            <a:pPr marL="0" indent="0">
              <a:buNone/>
            </a:pPr>
            <a:r>
              <a:rPr lang="fr-FR" sz="2800" dirty="0"/>
              <a:t>https://www.worldskills-france.org/metiers/aide-a-la-personne/</a:t>
            </a:r>
          </a:p>
        </p:txBody>
      </p:sp>
    </p:spTree>
    <p:extLst>
      <p:ext uri="{BB962C8B-B14F-4D97-AF65-F5344CB8AC3E}">
        <p14:creationId xmlns:p14="http://schemas.microsoft.com/office/powerpoint/2010/main" val="2958448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1"/>
                </a:solidFill>
              </a:rPr>
              <a:t>Concours Général des Métiers</a:t>
            </a:r>
            <a:br>
              <a:rPr lang="fr-FR" b="1" dirty="0">
                <a:solidFill>
                  <a:schemeClr val="tx1"/>
                </a:solidFill>
              </a:rPr>
            </a:br>
            <a:endParaRPr lang="fr-FR" dirty="0"/>
          </a:p>
        </p:txBody>
      </p:sp>
      <p:pic>
        <p:nvPicPr>
          <p:cNvPr id="5" name="Espace réservé du contenu 4"/>
          <p:cNvPicPr>
            <a:picLocks noGrp="1" noChangeAspect="1"/>
          </p:cNvPicPr>
          <p:nvPr>
            <p:ph idx="1"/>
          </p:nvPr>
        </p:nvPicPr>
        <p:blipFill>
          <a:blip r:embed="rId3"/>
          <a:stretch>
            <a:fillRect/>
          </a:stretch>
        </p:blipFill>
        <p:spPr>
          <a:xfrm>
            <a:off x="2759179" y="2288344"/>
            <a:ext cx="7593417" cy="3580441"/>
          </a:xfrm>
          <a:prstGeom prst="rect">
            <a:avLst/>
          </a:prstGeom>
        </p:spPr>
      </p:pic>
    </p:spTree>
    <p:extLst>
      <p:ext uri="{BB962C8B-B14F-4D97-AF65-F5344CB8AC3E}">
        <p14:creationId xmlns:p14="http://schemas.microsoft.com/office/powerpoint/2010/main" val="94691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Informations diverses</a:t>
            </a:r>
          </a:p>
        </p:txBody>
      </p:sp>
      <p:pic>
        <p:nvPicPr>
          <p:cNvPr id="4" name="Espace réservé du contenu 3"/>
          <p:cNvPicPr>
            <a:picLocks noGrp="1" noChangeAspect="1"/>
          </p:cNvPicPr>
          <p:nvPr>
            <p:ph idx="1"/>
          </p:nvPr>
        </p:nvPicPr>
        <p:blipFill>
          <a:blip r:embed="rId3"/>
          <a:stretch>
            <a:fillRect/>
          </a:stretch>
        </p:blipFill>
        <p:spPr>
          <a:xfrm>
            <a:off x="1468682" y="1551214"/>
            <a:ext cx="10140214" cy="4914900"/>
          </a:xfrm>
          <a:prstGeom prst="rect">
            <a:avLst/>
          </a:prstGeom>
        </p:spPr>
      </p:pic>
    </p:spTree>
    <p:extLst>
      <p:ext uri="{BB962C8B-B14F-4D97-AF65-F5344CB8AC3E}">
        <p14:creationId xmlns:p14="http://schemas.microsoft.com/office/powerpoint/2010/main" val="76584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tx1"/>
                </a:solidFill>
              </a:rPr>
              <a:t>Concours Général des Métiers</a:t>
            </a:r>
            <a:br>
              <a:rPr lang="fr-FR" b="1" dirty="0">
                <a:solidFill>
                  <a:schemeClr val="tx1"/>
                </a:solidFill>
              </a:rPr>
            </a:br>
            <a:endParaRPr lang="fr-FR" dirty="0"/>
          </a:p>
        </p:txBody>
      </p:sp>
      <p:sp>
        <p:nvSpPr>
          <p:cNvPr id="3" name="Espace réservé du contenu 2"/>
          <p:cNvSpPr>
            <a:spLocks noGrp="1"/>
          </p:cNvSpPr>
          <p:nvPr>
            <p:ph idx="1"/>
          </p:nvPr>
        </p:nvSpPr>
        <p:spPr>
          <a:xfrm>
            <a:off x="1529339" y="1905000"/>
            <a:ext cx="9975273" cy="3777622"/>
          </a:xfrm>
        </p:spPr>
        <p:txBody>
          <a:bodyPr>
            <a:noAutofit/>
          </a:bodyPr>
          <a:lstStyle/>
          <a:p>
            <a:pPr fontAlgn="base"/>
            <a:r>
              <a:rPr lang="fr-FR" sz="2400" dirty="0"/>
              <a:t>Le concours général a été institué en 1744 par l'Université de Paris pour distinguer les meilleurs élèves, à l'initiative de l'abbé Legendre.</a:t>
            </a:r>
          </a:p>
          <a:p>
            <a:pPr fontAlgn="base"/>
            <a:r>
              <a:rPr lang="fr-FR" sz="2400" dirty="0"/>
              <a:t>Limité à l'origine au français, au latin, au grec, à l'histoire, aux mathématiques et à la physique, il s'ouvre en 1981 aux disciplines technologiques et en 1995 aux spécialités du </a:t>
            </a:r>
            <a:r>
              <a:rPr lang="fr-FR" sz="2400" u="sng" dirty="0"/>
              <a:t>baccalauréat professionnel.</a:t>
            </a:r>
          </a:p>
          <a:p>
            <a:pPr fontAlgn="base"/>
            <a:r>
              <a:rPr lang="fr-FR" sz="2400" dirty="0"/>
              <a:t>Il évalue les candidats sur des sujets conformes aux </a:t>
            </a:r>
            <a:r>
              <a:rPr lang="fr-FR" sz="2400" u="sng" dirty="0"/>
              <a:t>programmes officiels, </a:t>
            </a:r>
            <a:r>
              <a:rPr lang="fr-FR" sz="2400" dirty="0"/>
              <a:t>mais dans le cadre d'épreuves plus exigeantes et plus longues que celles du baccalauréat.</a:t>
            </a:r>
          </a:p>
          <a:p>
            <a:pPr fontAlgn="base"/>
            <a:endParaRPr lang="fr-FR" sz="2400" dirty="0"/>
          </a:p>
          <a:p>
            <a:pPr marL="0" indent="0" fontAlgn="base">
              <a:buNone/>
            </a:pPr>
            <a:endParaRPr lang="fr-FR" sz="2400" dirty="0"/>
          </a:p>
          <a:p>
            <a:endParaRPr lang="fr-FR" sz="2400" dirty="0"/>
          </a:p>
        </p:txBody>
      </p:sp>
    </p:spTree>
    <p:extLst>
      <p:ext uri="{BB962C8B-B14F-4D97-AF65-F5344CB8AC3E}">
        <p14:creationId xmlns:p14="http://schemas.microsoft.com/office/powerpoint/2010/main" val="4287891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Publics cibles – Calendrier - Spécialités</a:t>
            </a:r>
          </a:p>
        </p:txBody>
      </p:sp>
      <p:sp>
        <p:nvSpPr>
          <p:cNvPr id="3" name="Espace réservé du contenu 2"/>
          <p:cNvSpPr>
            <a:spLocks noGrp="1"/>
          </p:cNvSpPr>
          <p:nvPr>
            <p:ph idx="1"/>
          </p:nvPr>
        </p:nvSpPr>
        <p:spPr>
          <a:xfrm>
            <a:off x="2351314" y="1567544"/>
            <a:ext cx="9153298" cy="5094514"/>
          </a:xfrm>
        </p:spPr>
        <p:txBody>
          <a:bodyPr>
            <a:normAutofit fontScale="92500" lnSpcReduction="10000"/>
          </a:bodyPr>
          <a:lstStyle/>
          <a:p>
            <a:pPr fontAlgn="base"/>
            <a:r>
              <a:rPr lang="fr-FR" sz="2400" dirty="0"/>
              <a:t>Le CGM s'adresse aux classes de première et de terminale des lycées d'enseignement publics et privés sous contrat, </a:t>
            </a:r>
            <a:r>
              <a:rPr lang="fr-FR" sz="2400" b="1" dirty="0"/>
              <a:t>aux classes terminales des lycées d'enseignement professionnel</a:t>
            </a:r>
            <a:r>
              <a:rPr lang="fr-FR" sz="2400" dirty="0"/>
              <a:t> publics et privés sous contrat ainsi qu'aux apprentis en année terminale de formation en centre de formation d'apprentis</a:t>
            </a:r>
          </a:p>
          <a:p>
            <a:pPr fontAlgn="base"/>
            <a:r>
              <a:rPr lang="fr-FR" sz="2400" dirty="0"/>
              <a:t>Inscription en ligne sur Cyclades</a:t>
            </a:r>
          </a:p>
          <a:p>
            <a:pPr fontAlgn="base"/>
            <a:r>
              <a:rPr lang="fr-FR" sz="2400" dirty="0"/>
              <a:t>Calendrier de la session 2026: L'épreuve écrite se déroule le </a:t>
            </a:r>
            <a:r>
              <a:rPr lang="fr-FR" sz="2400" b="1" dirty="0"/>
              <a:t>16 mars 2026</a:t>
            </a:r>
            <a:r>
              <a:rPr lang="fr-FR" sz="2400" dirty="0"/>
              <a:t>.</a:t>
            </a:r>
          </a:p>
          <a:p>
            <a:pPr fontAlgn="base"/>
            <a:r>
              <a:rPr lang="fr-FR" sz="2100" dirty="0">
                <a:hlinkClick r:id="rId3"/>
              </a:rPr>
              <a:t>https://www.education.gouv.fr/bo/2025/Hebdo40/MENE2524696N</a:t>
            </a:r>
            <a:endParaRPr lang="fr-FR" sz="2100" dirty="0"/>
          </a:p>
          <a:p>
            <a:pPr fontAlgn="base"/>
            <a:r>
              <a:rPr lang="fr-FR" sz="2400" dirty="0"/>
              <a:t>Spécialités : 20</a:t>
            </a:r>
          </a:p>
          <a:p>
            <a:pPr marL="0" indent="0" fontAlgn="base">
              <a:buNone/>
            </a:pPr>
            <a:r>
              <a:rPr lang="fr-FR" sz="2400" dirty="0"/>
              <a:t>		Esthétique cosmétique parfumerie</a:t>
            </a:r>
          </a:p>
          <a:p>
            <a:pPr marL="0" indent="0" fontAlgn="base">
              <a:buNone/>
            </a:pPr>
            <a:r>
              <a:rPr lang="fr-FR" sz="2400" dirty="0"/>
              <a:t>		Métiers de la coiffure</a:t>
            </a:r>
          </a:p>
          <a:p>
            <a:pPr marL="0" indent="0" fontAlgn="base">
              <a:buNone/>
            </a:pPr>
            <a:r>
              <a:rPr lang="fr-FR" sz="2400" dirty="0"/>
              <a:t>		…….</a:t>
            </a:r>
          </a:p>
          <a:p>
            <a:pPr fontAlgn="base"/>
            <a:endParaRPr lang="fr-FR" sz="2400" dirty="0"/>
          </a:p>
          <a:p>
            <a:endParaRPr lang="fr-FR" sz="2400" dirty="0"/>
          </a:p>
        </p:txBody>
      </p:sp>
    </p:spTree>
    <p:extLst>
      <p:ext uri="{BB962C8B-B14F-4D97-AF65-F5344CB8AC3E}">
        <p14:creationId xmlns:p14="http://schemas.microsoft.com/office/powerpoint/2010/main" val="1370328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3883" y="1821874"/>
            <a:ext cx="9742516" cy="4844934"/>
          </a:xfrm>
        </p:spPr>
        <p:txBody>
          <a:bodyPr>
            <a:normAutofit/>
          </a:bodyPr>
          <a:lstStyle/>
          <a:p>
            <a:pPr fontAlgn="base"/>
            <a:r>
              <a:rPr lang="fr-FR" sz="2400" dirty="0">
                <a:solidFill>
                  <a:schemeClr val="tx1"/>
                </a:solidFill>
              </a:rPr>
              <a:t>Le concours se déroule </a:t>
            </a:r>
            <a:r>
              <a:rPr lang="fr-FR" sz="2400" u="sng" dirty="0">
                <a:solidFill>
                  <a:schemeClr val="tx1"/>
                </a:solidFill>
              </a:rPr>
              <a:t>en deux parties </a:t>
            </a:r>
            <a:r>
              <a:rPr lang="fr-FR" sz="2400" dirty="0">
                <a:solidFill>
                  <a:schemeClr val="tx1"/>
                </a:solidFill>
              </a:rPr>
              <a:t>disjointes dans le temps :</a:t>
            </a:r>
          </a:p>
          <a:p>
            <a:pPr marL="0" indent="0" fontAlgn="base">
              <a:buNone/>
            </a:pPr>
            <a:r>
              <a:rPr lang="fr-FR" sz="2400" dirty="0">
                <a:solidFill>
                  <a:schemeClr val="tx1"/>
                </a:solidFill>
              </a:rPr>
              <a:t>	La première partie, d'une durée de 3 à 6 heures, est écrite et se déroule dans chaque académie.</a:t>
            </a:r>
          </a:p>
          <a:p>
            <a:pPr marL="0" indent="0" fontAlgn="base">
              <a:buNone/>
            </a:pPr>
            <a:r>
              <a:rPr lang="fr-FR" sz="2400" dirty="0">
                <a:solidFill>
                  <a:schemeClr val="tx1"/>
                </a:solidFill>
              </a:rPr>
              <a:t>	La seconde partie dite « finale », d'une durée de 4 à 30 heures, est une épreuve pratique organisée, par spécialité, dans un établissement scolaire unique.</a:t>
            </a:r>
          </a:p>
          <a:p>
            <a:pPr fontAlgn="base"/>
            <a:r>
              <a:rPr lang="fr-FR" sz="2400" dirty="0">
                <a:solidFill>
                  <a:schemeClr val="tx1"/>
                </a:solidFill>
              </a:rPr>
              <a:t>Les jurys sont présidés par des inspecteurs généraux de l'éducation, du sport et de la recherche. Ils sont composés à parité d'enseignants et d'inspecteurs de l'éducation nationale, ainsi que de professionnels qualifiés</a:t>
            </a:r>
            <a:r>
              <a:rPr lang="fr-FR" sz="2000" dirty="0">
                <a:solidFill>
                  <a:schemeClr val="tx1"/>
                </a:solidFill>
              </a:rPr>
              <a:t>.</a:t>
            </a:r>
          </a:p>
        </p:txBody>
      </p:sp>
      <p:sp>
        <p:nvSpPr>
          <p:cNvPr id="4" name="Titre 1"/>
          <p:cNvSpPr>
            <a:spLocks noGrp="1"/>
          </p:cNvSpPr>
          <p:nvPr>
            <p:ph type="title"/>
          </p:nvPr>
        </p:nvSpPr>
        <p:spPr>
          <a:xfrm>
            <a:off x="2169298" y="374728"/>
            <a:ext cx="8911687" cy="1280890"/>
          </a:xfrm>
        </p:spPr>
        <p:txBody>
          <a:bodyPr/>
          <a:lstStyle/>
          <a:p>
            <a:r>
              <a:rPr lang="fr-FR" dirty="0"/>
              <a:t>Organisation du concours et nature des épreuves</a:t>
            </a:r>
          </a:p>
        </p:txBody>
      </p:sp>
    </p:spTree>
    <p:extLst>
      <p:ext uri="{BB962C8B-B14F-4D97-AF65-F5344CB8AC3E}">
        <p14:creationId xmlns:p14="http://schemas.microsoft.com/office/powerpoint/2010/main" val="3572018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73548-4F9A-4A61-BF2B-93879C193947}"/>
              </a:ext>
            </a:extLst>
          </p:cNvPr>
          <p:cNvSpPr>
            <a:spLocks noGrp="1"/>
          </p:cNvSpPr>
          <p:nvPr>
            <p:ph type="title"/>
          </p:nvPr>
        </p:nvSpPr>
        <p:spPr/>
        <p:txBody>
          <a:bodyPr/>
          <a:lstStyle/>
          <a:p>
            <a:r>
              <a:rPr lang="fr-FR" dirty="0"/>
              <a:t>D’autres concours …. Et des Prix …..</a:t>
            </a:r>
          </a:p>
        </p:txBody>
      </p:sp>
      <p:graphicFrame>
        <p:nvGraphicFramePr>
          <p:cNvPr id="4" name="Espace réservé du contenu 3">
            <a:extLst>
              <a:ext uri="{FF2B5EF4-FFF2-40B4-BE49-F238E27FC236}">
                <a16:creationId xmlns:a16="http://schemas.microsoft.com/office/drawing/2014/main" id="{3DB76E6F-72A8-42AF-8E33-5AD1B5270CF9}"/>
              </a:ext>
            </a:extLst>
          </p:cNvPr>
          <p:cNvGraphicFramePr>
            <a:graphicFrameLocks noGrp="1"/>
          </p:cNvGraphicFramePr>
          <p:nvPr>
            <p:ph idx="1"/>
            <p:extLst>
              <p:ext uri="{D42A27DB-BD31-4B8C-83A1-F6EECF244321}">
                <p14:modId xmlns:p14="http://schemas.microsoft.com/office/powerpoint/2010/main" val="509812214"/>
              </p:ext>
            </p:extLst>
          </p:nvPr>
        </p:nvGraphicFramePr>
        <p:xfrm>
          <a:off x="2592925" y="3185890"/>
          <a:ext cx="8559800" cy="2047875"/>
        </p:xfrm>
        <a:graphic>
          <a:graphicData uri="http://schemas.openxmlformats.org/drawingml/2006/table">
            <a:tbl>
              <a:tblPr>
                <a:tableStyleId>{5C22544A-7EE6-4342-B048-85BDC9FD1C3A}</a:tableStyleId>
              </a:tblPr>
              <a:tblGrid>
                <a:gridCol w="1015623">
                  <a:extLst>
                    <a:ext uri="{9D8B030D-6E8A-4147-A177-3AD203B41FA5}">
                      <a16:colId xmlns:a16="http://schemas.microsoft.com/office/drawing/2014/main" val="742830988"/>
                    </a:ext>
                  </a:extLst>
                </a:gridCol>
                <a:gridCol w="2196285">
                  <a:extLst>
                    <a:ext uri="{9D8B030D-6E8A-4147-A177-3AD203B41FA5}">
                      <a16:colId xmlns:a16="http://schemas.microsoft.com/office/drawing/2014/main" val="2194381933"/>
                    </a:ext>
                  </a:extLst>
                </a:gridCol>
                <a:gridCol w="1970944">
                  <a:extLst>
                    <a:ext uri="{9D8B030D-6E8A-4147-A177-3AD203B41FA5}">
                      <a16:colId xmlns:a16="http://schemas.microsoft.com/office/drawing/2014/main" val="4024315818"/>
                    </a:ext>
                  </a:extLst>
                </a:gridCol>
                <a:gridCol w="2335934">
                  <a:extLst>
                    <a:ext uri="{9D8B030D-6E8A-4147-A177-3AD203B41FA5}">
                      <a16:colId xmlns:a16="http://schemas.microsoft.com/office/drawing/2014/main" val="1396602606"/>
                    </a:ext>
                  </a:extLst>
                </a:gridCol>
                <a:gridCol w="1041014">
                  <a:extLst>
                    <a:ext uri="{9D8B030D-6E8A-4147-A177-3AD203B41FA5}">
                      <a16:colId xmlns:a16="http://schemas.microsoft.com/office/drawing/2014/main" val="2930868411"/>
                    </a:ext>
                  </a:extLst>
                </a:gridCol>
              </a:tblGrid>
              <a:tr h="676275">
                <a:tc>
                  <a:txBody>
                    <a:bodyPr/>
                    <a:lstStyle/>
                    <a:p>
                      <a:pPr algn="l" fontAlgn="b"/>
                      <a:r>
                        <a:rPr lang="fr-FR" sz="1100" u="none" strike="noStrike">
                          <a:effectLst/>
                        </a:rPr>
                        <a:t>Inspecteur</a:t>
                      </a:r>
                      <a:endParaRPr lang="fr-FR"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Evénement concerné</a:t>
                      </a:r>
                      <a:endParaRPr lang="fr-FR" sz="11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Nbre d'élèves concernés</a:t>
                      </a:r>
                      <a:endParaRPr lang="fr-FR"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montant global et ventilation</a:t>
                      </a:r>
                      <a:endParaRPr lang="fr-FR"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montant attribué l'an passé</a:t>
                      </a:r>
                      <a:endParaRPr lang="fr-FR" sz="1100" b="1"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6005779"/>
                  </a:ext>
                </a:extLst>
              </a:tr>
              <a:tr h="190500">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3201476"/>
                  </a:ext>
                </a:extLst>
              </a:tr>
              <a:tr h="419100">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3572380"/>
                  </a:ext>
                </a:extLst>
              </a:tr>
              <a:tr h="190500">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10234827"/>
                  </a:ext>
                </a:extLst>
              </a:tr>
              <a:tr h="190500">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4804618"/>
                  </a:ext>
                </a:extLst>
              </a:tr>
              <a:tr h="190500">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0867619"/>
                  </a:ext>
                </a:extLst>
              </a:tr>
              <a:tr h="190500">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3865582"/>
                  </a:ext>
                </a:extLst>
              </a:tr>
            </a:tbl>
          </a:graphicData>
        </a:graphic>
      </p:graphicFrame>
      <p:sp>
        <p:nvSpPr>
          <p:cNvPr id="5" name="ZoneTexte 4">
            <a:extLst>
              <a:ext uri="{FF2B5EF4-FFF2-40B4-BE49-F238E27FC236}">
                <a16:creationId xmlns:a16="http://schemas.microsoft.com/office/drawing/2014/main" id="{BE8B3913-2861-4AC1-8693-B154BC32032D}"/>
              </a:ext>
            </a:extLst>
          </p:cNvPr>
          <p:cNvSpPr txBox="1"/>
          <p:nvPr/>
        </p:nvSpPr>
        <p:spPr>
          <a:xfrm>
            <a:off x="2592925" y="1905000"/>
            <a:ext cx="6383479" cy="369332"/>
          </a:xfrm>
          <a:prstGeom prst="rect">
            <a:avLst/>
          </a:prstGeom>
          <a:noFill/>
        </p:spPr>
        <p:txBody>
          <a:bodyPr wrap="none" rtlCol="0">
            <a:spAutoFit/>
          </a:bodyPr>
          <a:lstStyle/>
          <a:p>
            <a:r>
              <a:rPr lang="fr-FR" b="1" dirty="0"/>
              <a:t>Financement du rectorat pour récompenser des élèves</a:t>
            </a:r>
          </a:p>
        </p:txBody>
      </p:sp>
    </p:spTree>
    <p:extLst>
      <p:ext uri="{BB962C8B-B14F-4D97-AF65-F5344CB8AC3E}">
        <p14:creationId xmlns:p14="http://schemas.microsoft.com/office/powerpoint/2010/main" val="404253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3368A90E-838A-4A77-BEA7-6E9B12D3EC56}"/>
              </a:ext>
            </a:extLst>
          </p:cNvPr>
          <p:cNvPicPr>
            <a:picLocks noGrp="1" noChangeAspect="1"/>
          </p:cNvPicPr>
          <p:nvPr>
            <p:ph sz="half" idx="1"/>
          </p:nvPr>
        </p:nvPicPr>
        <p:blipFill>
          <a:blip r:embed="rId2"/>
          <a:stretch>
            <a:fillRect/>
          </a:stretch>
        </p:blipFill>
        <p:spPr>
          <a:xfrm>
            <a:off x="816429" y="1905000"/>
            <a:ext cx="5463889" cy="4610100"/>
          </a:xfrm>
        </p:spPr>
      </p:pic>
      <p:pic>
        <p:nvPicPr>
          <p:cNvPr id="10" name="Espace réservé du contenu 9">
            <a:extLst>
              <a:ext uri="{FF2B5EF4-FFF2-40B4-BE49-F238E27FC236}">
                <a16:creationId xmlns:a16="http://schemas.microsoft.com/office/drawing/2014/main" id="{81F751CD-9996-47C4-B1B1-535F79FAEB79}"/>
              </a:ext>
            </a:extLst>
          </p:cNvPr>
          <p:cNvPicPr>
            <a:picLocks noGrp="1" noChangeAspect="1"/>
          </p:cNvPicPr>
          <p:nvPr>
            <p:ph sz="half" idx="2"/>
          </p:nvPr>
        </p:nvPicPr>
        <p:blipFill>
          <a:blip r:embed="rId3"/>
          <a:stretch>
            <a:fillRect/>
          </a:stretch>
        </p:blipFill>
        <p:spPr>
          <a:xfrm>
            <a:off x="6580414" y="2694213"/>
            <a:ext cx="5192486" cy="3233057"/>
          </a:xfrm>
        </p:spPr>
      </p:pic>
      <p:pic>
        <p:nvPicPr>
          <p:cNvPr id="12" name="Image 11">
            <a:extLst>
              <a:ext uri="{FF2B5EF4-FFF2-40B4-BE49-F238E27FC236}">
                <a16:creationId xmlns:a16="http://schemas.microsoft.com/office/drawing/2014/main" id="{74665CF0-6EDD-4D9F-A74E-1E5CA7509B80}"/>
              </a:ext>
            </a:extLst>
          </p:cNvPr>
          <p:cNvPicPr>
            <a:picLocks noChangeAspect="1"/>
          </p:cNvPicPr>
          <p:nvPr/>
        </p:nvPicPr>
        <p:blipFill>
          <a:blip r:embed="rId4"/>
          <a:stretch>
            <a:fillRect/>
          </a:stretch>
        </p:blipFill>
        <p:spPr>
          <a:xfrm>
            <a:off x="1745328" y="0"/>
            <a:ext cx="9069979" cy="2204357"/>
          </a:xfrm>
          <a:prstGeom prst="rect">
            <a:avLst/>
          </a:prstGeom>
        </p:spPr>
      </p:pic>
    </p:spTree>
    <p:extLst>
      <p:ext uri="{BB962C8B-B14F-4D97-AF65-F5344CB8AC3E}">
        <p14:creationId xmlns:p14="http://schemas.microsoft.com/office/powerpoint/2010/main" val="229591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et Publics cibles</a:t>
            </a:r>
          </a:p>
        </p:txBody>
      </p:sp>
      <p:pic>
        <p:nvPicPr>
          <p:cNvPr id="4" name="Espace réservé du contenu 3"/>
          <p:cNvPicPr>
            <a:picLocks noGrp="1" noChangeAspect="1"/>
          </p:cNvPicPr>
          <p:nvPr>
            <p:ph idx="1"/>
          </p:nvPr>
        </p:nvPicPr>
        <p:blipFill>
          <a:blip r:embed="rId3"/>
          <a:stretch>
            <a:fillRect/>
          </a:stretch>
        </p:blipFill>
        <p:spPr>
          <a:xfrm>
            <a:off x="1778924" y="1363286"/>
            <a:ext cx="9957415" cy="5226057"/>
          </a:xfrm>
          <a:prstGeom prst="rect">
            <a:avLst/>
          </a:prstGeom>
        </p:spPr>
      </p:pic>
    </p:spTree>
    <p:extLst>
      <p:ext uri="{BB962C8B-B14F-4D97-AF65-F5344CB8AC3E}">
        <p14:creationId xmlns:p14="http://schemas.microsoft.com/office/powerpoint/2010/main" val="292988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 de calendrier</a:t>
            </a:r>
          </a:p>
        </p:txBody>
      </p:sp>
      <p:pic>
        <p:nvPicPr>
          <p:cNvPr id="9" name="Espace réservé du contenu 8">
            <a:extLst>
              <a:ext uri="{FF2B5EF4-FFF2-40B4-BE49-F238E27FC236}">
                <a16:creationId xmlns:a16="http://schemas.microsoft.com/office/drawing/2014/main" id="{E1BEA364-25A4-4A47-AAD3-787D5F10C40D}"/>
              </a:ext>
            </a:extLst>
          </p:cNvPr>
          <p:cNvPicPr>
            <a:picLocks noGrp="1" noChangeAspect="1"/>
          </p:cNvPicPr>
          <p:nvPr>
            <p:ph idx="1"/>
          </p:nvPr>
        </p:nvPicPr>
        <p:blipFill>
          <a:blip r:embed="rId2"/>
          <a:stretch>
            <a:fillRect/>
          </a:stretch>
        </p:blipFill>
        <p:spPr>
          <a:xfrm>
            <a:off x="1600199" y="1600200"/>
            <a:ext cx="9657667" cy="4633690"/>
          </a:xfrm>
        </p:spPr>
      </p:pic>
    </p:spTree>
    <p:extLst>
      <p:ext uri="{BB962C8B-B14F-4D97-AF65-F5344CB8AC3E}">
        <p14:creationId xmlns:p14="http://schemas.microsoft.com/office/powerpoint/2010/main" val="299647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de thématiques – 23/24</a:t>
            </a:r>
          </a:p>
        </p:txBody>
      </p:sp>
      <p:pic>
        <p:nvPicPr>
          <p:cNvPr id="4" name="Espace réservé du contenu 3"/>
          <p:cNvPicPr>
            <a:picLocks noGrp="1" noChangeAspect="1"/>
          </p:cNvPicPr>
          <p:nvPr>
            <p:ph idx="1"/>
          </p:nvPr>
        </p:nvPicPr>
        <p:blipFill>
          <a:blip r:embed="rId2"/>
          <a:stretch>
            <a:fillRect/>
          </a:stretch>
        </p:blipFill>
        <p:spPr>
          <a:xfrm>
            <a:off x="1105139" y="1905000"/>
            <a:ext cx="10801073" cy="4538749"/>
          </a:xfrm>
          <a:prstGeom prst="rect">
            <a:avLst/>
          </a:prstGeom>
        </p:spPr>
      </p:pic>
    </p:spTree>
    <p:extLst>
      <p:ext uri="{BB962C8B-B14F-4D97-AF65-F5344CB8AC3E}">
        <p14:creationId xmlns:p14="http://schemas.microsoft.com/office/powerpoint/2010/main" val="282102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thématiques en 23-24</a:t>
            </a:r>
          </a:p>
        </p:txBody>
      </p:sp>
      <p:pic>
        <p:nvPicPr>
          <p:cNvPr id="4" name="Espace réservé du contenu 3"/>
          <p:cNvPicPr>
            <a:picLocks noGrp="1" noChangeAspect="1"/>
          </p:cNvPicPr>
          <p:nvPr>
            <p:ph idx="1"/>
          </p:nvPr>
        </p:nvPicPr>
        <p:blipFill>
          <a:blip r:embed="rId3"/>
          <a:stretch>
            <a:fillRect/>
          </a:stretch>
        </p:blipFill>
        <p:spPr>
          <a:xfrm>
            <a:off x="2028304" y="1496291"/>
            <a:ext cx="9872521" cy="4737600"/>
          </a:xfrm>
          <a:prstGeom prst="rect">
            <a:avLst/>
          </a:prstGeom>
        </p:spPr>
      </p:pic>
    </p:spTree>
    <p:extLst>
      <p:ext uri="{BB962C8B-B14F-4D97-AF65-F5344CB8AC3E}">
        <p14:creationId xmlns:p14="http://schemas.microsoft.com/office/powerpoint/2010/main" val="297751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Thématiques en 24-25</a:t>
            </a:r>
          </a:p>
        </p:txBody>
      </p:sp>
      <p:sp>
        <p:nvSpPr>
          <p:cNvPr id="5" name="Espace réservé du contenu 4">
            <a:extLst>
              <a:ext uri="{FF2B5EF4-FFF2-40B4-BE49-F238E27FC236}">
                <a16:creationId xmlns:a16="http://schemas.microsoft.com/office/drawing/2014/main" id="{153B611B-F48B-4048-9163-5FC043F08BE0}"/>
              </a:ext>
            </a:extLst>
          </p:cNvPr>
          <p:cNvSpPr>
            <a:spLocks noGrp="1"/>
          </p:cNvSpPr>
          <p:nvPr>
            <p:ph idx="1"/>
          </p:nvPr>
        </p:nvSpPr>
        <p:spPr>
          <a:xfrm>
            <a:off x="2589212" y="2133600"/>
            <a:ext cx="8915400" cy="1997529"/>
          </a:xfrm>
        </p:spPr>
        <p:txBody>
          <a:bodyPr>
            <a:normAutofit/>
          </a:bodyPr>
          <a:lstStyle/>
          <a:p>
            <a:r>
              <a:rPr lang="fr-FR" sz="2800" dirty="0"/>
              <a:t>Thème 1 : Liberté et Sécurité sociale</a:t>
            </a:r>
          </a:p>
          <a:p>
            <a:r>
              <a:rPr lang="fr-FR" sz="2800" dirty="0"/>
              <a:t>Thème 2 : Égalité et Sécurité sociale </a:t>
            </a:r>
          </a:p>
          <a:p>
            <a:r>
              <a:rPr lang="fr-FR" sz="2800" dirty="0"/>
              <a:t>Thème 3 : Fraternité et Sécurité sociale </a:t>
            </a:r>
          </a:p>
        </p:txBody>
      </p:sp>
    </p:spTree>
    <p:extLst>
      <p:ext uri="{BB962C8B-B14F-4D97-AF65-F5344CB8AC3E}">
        <p14:creationId xmlns:p14="http://schemas.microsoft.com/office/powerpoint/2010/main" val="948477009"/>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406</TotalTime>
  <Words>1605</Words>
  <Application>Microsoft Office PowerPoint</Application>
  <PresentationFormat>Grand écran</PresentationFormat>
  <Paragraphs>189</Paragraphs>
  <Slides>33</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Century Gothic</vt:lpstr>
      <vt:lpstr>Quicksand</vt:lpstr>
      <vt:lpstr>Times New Roman</vt:lpstr>
      <vt:lpstr>Wingdings</vt:lpstr>
      <vt:lpstr>Wingdings 3</vt:lpstr>
      <vt:lpstr>Brin</vt:lpstr>
      <vt:lpstr>Des concours pour nos élèves</vt:lpstr>
      <vt:lpstr>Concours national « Jeunes, solidaires et citoyens » </vt:lpstr>
      <vt:lpstr>Informations diverses</vt:lpstr>
      <vt:lpstr>Présentation PowerPoint</vt:lpstr>
      <vt:lpstr>Objectifs et Publics cibles</vt:lpstr>
      <vt:lpstr>Exemple de calendrier</vt:lpstr>
      <vt:lpstr>Exemples de thématiques – 23/24</vt:lpstr>
      <vt:lpstr>4 thématiques en 23-24</vt:lpstr>
      <vt:lpstr>Thématiques en 24-25</vt:lpstr>
      <vt:lpstr>Les réalisations attendues</vt:lpstr>
      <vt:lpstr>Critères d’évaluation</vt:lpstr>
      <vt:lpstr>Les jurys</vt:lpstr>
      <vt:lpstr>MAF « Un des meilleurs apprentis de France »</vt:lpstr>
      <vt:lpstr>MAF « Un des meilleurs apprentis de France » </vt:lpstr>
      <vt:lpstr>Organisation</vt:lpstr>
      <vt:lpstr>Calendrier</vt:lpstr>
      <vt:lpstr>Les métiers – Les sujets</vt:lpstr>
      <vt:lpstr>Concours Worldskills </vt:lpstr>
      <vt:lpstr>Généralités</vt:lpstr>
      <vt:lpstr>Concernant l’édition passée</vt:lpstr>
      <vt:lpstr>Actualisation du calendrier </vt:lpstr>
      <vt:lpstr>Le parcours du compétiteur</vt:lpstr>
      <vt:lpstr>Inscriptions  passées                          gratuites avant le 15 novembre 2024, sur le lien suivant : https://inscriptions.worldskills-france.org/login </vt:lpstr>
      <vt:lpstr>Qui peut participer à la 49ème édition</vt:lpstr>
      <vt:lpstr>Calendrier des inscriptions de la 49ème édition</vt:lpstr>
      <vt:lpstr>La compétition                            </vt:lpstr>
      <vt:lpstr>Les métiers du service et de la proximité Aide à la personne</vt:lpstr>
      <vt:lpstr>Exemples de sujets</vt:lpstr>
      <vt:lpstr>Concours Général des Métiers </vt:lpstr>
      <vt:lpstr>Concours Général des Métiers </vt:lpstr>
      <vt:lpstr>Publics cibles – Calendrier - Spécialités</vt:lpstr>
      <vt:lpstr>Organisation du concours et nature des épreuves</vt:lpstr>
      <vt:lpstr>D’autres concours …. Et des Prix …..</vt:lpstr>
    </vt:vector>
  </TitlesOfParts>
  <Company>Rectorat de l'academie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concours pour nos élèves</dc:title>
  <dc:creator>Durand Anne</dc:creator>
  <cp:lastModifiedBy>anne durand</cp:lastModifiedBy>
  <cp:revision>60</cp:revision>
  <dcterms:created xsi:type="dcterms:W3CDTF">2024-10-05T13:22:26Z</dcterms:created>
  <dcterms:modified xsi:type="dcterms:W3CDTF">2026-04-16T09:08:30Z</dcterms:modified>
</cp:coreProperties>
</file>