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6" r:id="rId2"/>
    <p:sldId id="303" r:id="rId3"/>
    <p:sldId id="293" r:id="rId4"/>
    <p:sldId id="304" r:id="rId5"/>
    <p:sldId id="305" r:id="rId6"/>
    <p:sldId id="274" r:id="rId7"/>
    <p:sldId id="310" r:id="rId8"/>
    <p:sldId id="275" r:id="rId9"/>
    <p:sldId id="306" r:id="rId10"/>
    <p:sldId id="307" r:id="rId11"/>
    <p:sldId id="281" r:id="rId12"/>
    <p:sldId id="282" r:id="rId13"/>
    <p:sldId id="283" r:id="rId14"/>
    <p:sldId id="285" r:id="rId15"/>
    <p:sldId id="286" r:id="rId16"/>
    <p:sldId id="308" r:id="rId17"/>
    <p:sldId id="316" r:id="rId18"/>
    <p:sldId id="314" r:id="rId19"/>
    <p:sldId id="309" r:id="rId20"/>
    <p:sldId id="311" r:id="rId21"/>
    <p:sldId id="315" r:id="rId22"/>
    <p:sldId id="312" r:id="rId23"/>
    <p:sldId id="313" r:id="rId24"/>
    <p:sldId id="295" r:id="rId25"/>
    <p:sldId id="317" r:id="rId26"/>
  </p:sldIdLst>
  <p:sldSz cx="9906000" cy="6858000" type="A4"/>
  <p:notesSz cx="9906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Style moyen 1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034"/>
    <p:restoredTop sz="76122"/>
  </p:normalViewPr>
  <p:slideViewPr>
    <p:cSldViewPr>
      <p:cViewPr varScale="1">
        <p:scale>
          <a:sx n="48" d="100"/>
          <a:sy n="48" d="100"/>
        </p:scale>
        <p:origin x="1680" y="4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29" d="100"/>
          <a:sy n="129" d="100"/>
        </p:scale>
        <p:origin x="2416" y="20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1C5F6E13-5692-8163-4E2B-5A34A359DE4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2926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AE85E79-67D9-67FC-F4D5-C6EFF4FC1FD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611813" y="0"/>
            <a:ext cx="42926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C30C81-E1FB-5847-9C4F-1748BF9146EC}" type="datetimeFigureOut">
              <a:rPr lang="fr-FR" smtClean="0"/>
              <a:t>16/04/2026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8617C65-29D0-58CD-A2D5-7360D2D808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42926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BB3B9C5-176E-41D1-5E34-699017251F1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611813" y="6513513"/>
            <a:ext cx="42926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8DD534-71EE-4F4F-8DB4-7F9F6866DD0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95693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926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611813" y="0"/>
            <a:ext cx="42926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D2EB8B-A988-41B8-847F-C82A18C44265}" type="datetimeFigureOut">
              <a:rPr lang="fr-FR" smtClean="0"/>
              <a:t>16/04/2026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281363" y="857250"/>
            <a:ext cx="334327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990600" y="3300413"/>
            <a:ext cx="79248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42926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611813" y="6513513"/>
            <a:ext cx="42926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2E71BC-1DEB-472E-872A-0B647438A1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98556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2E71BC-1DEB-472E-872A-0B647438A104}" type="slidenum">
              <a:rPr lang="fr-FR" smtClean="0"/>
              <a:t>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605682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996122-5A25-320A-4A68-5331B6DAD5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BC5C3A55-79FF-2064-8E60-DCD0399176B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EDF2BEC1-7F51-AF6E-618C-9DDD2E8BF5D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FA34BA6-47D5-7097-137D-0B700C5463E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2E71BC-1DEB-472E-872A-0B647438A104}" type="slidenum">
              <a:rPr lang="fr-FR" smtClean="0"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148539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2E71BC-1DEB-472E-872A-0B647438A104}" type="slidenum">
              <a:rPr lang="fr-FR" smtClean="0"/>
              <a:t>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465805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238367-9E34-BDF4-C54F-45AC1C84BB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33018640-1D99-8EFD-C5DC-1D3B01551C6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9B879D5D-F199-432D-B5D0-12A9F6868DC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B9F8114-504C-698E-9A85-07282200EBA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2E71BC-1DEB-472E-872A-0B647438A104}" type="slidenum">
              <a:rPr lang="fr-FR" smtClean="0"/>
              <a:t>19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669939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2E71BC-1DEB-472E-872A-0B647438A104}" type="slidenum">
              <a:rPr lang="fr-FR" smtClean="0"/>
              <a:t>21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187676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2E71BC-1DEB-472E-872A-0B647438A104}" type="slidenum">
              <a:rPr lang="fr-FR" smtClean="0"/>
              <a:t>22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690996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S’adresse surtout aux enseignants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2E71BC-1DEB-472E-872A-0B647438A104}" type="slidenum">
              <a:rPr lang="fr-FR" smtClean="0"/>
              <a:t>24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63592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2E71BC-1DEB-472E-872A-0B647438A104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62082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B0C57F-59D4-2E49-7707-7E4B2289DD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902C08E7-E2A2-74FE-92D6-9AF90DDF246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5F0C0CFB-01D0-C6B9-B966-E6858A429C3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7475C61-4174-3888-03D4-5B48C1B451C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2E71BC-1DEB-472E-872A-0B647438A104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52783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2E71BC-1DEB-472E-872A-0B647438A104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56791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DB90B5-284D-7C30-723B-F3FA8C5207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1F3E06DF-E678-3DEF-56A8-2412E458CDE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3FC68545-8D3A-D5E9-E145-30E6FE1181C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370AAF3-BC78-4E9B-96C9-D1B0251B3A5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2E71BC-1DEB-472E-872A-0B647438A104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42235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648D89-0624-7D78-798F-85D0BF9E00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C692CD12-5F9C-049A-19A0-BC50D81DA08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37E60DDA-EEA6-5451-4248-E0D0F38E1EA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8198A1B-B074-5B28-3FFA-30ABB2F0FC5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2E71BC-1DEB-472E-872A-0B647438A104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44061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2E71BC-1DEB-472E-872A-0B647438A104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19627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11785" indent="-286385">
              <a:lnSpc>
                <a:spcPct val="100000"/>
              </a:lnSpc>
              <a:spcBef>
                <a:spcPts val="5"/>
              </a:spcBef>
              <a:buFont typeface="Wingdings"/>
              <a:buChar char=""/>
              <a:tabLst>
                <a:tab pos="311785" algn="l"/>
              </a:tabLst>
            </a:pPr>
            <a:endParaRPr lang="fr-FR" sz="1200" spc="-50" dirty="0">
              <a:solidFill>
                <a:srgbClr val="6342F5"/>
              </a:solidFill>
              <a:latin typeface="Microsoft Sans Serif"/>
              <a:cs typeface="Microsoft Sans Serif"/>
            </a:endParaRPr>
          </a:p>
          <a:p>
            <a:pPr marL="311785" indent="-286385">
              <a:lnSpc>
                <a:spcPct val="100000"/>
              </a:lnSpc>
              <a:spcBef>
                <a:spcPts val="5"/>
              </a:spcBef>
              <a:buFont typeface="Wingdings"/>
              <a:buChar char=""/>
              <a:tabLst>
                <a:tab pos="311785" algn="l"/>
              </a:tabLst>
            </a:pPr>
            <a:endParaRPr lang="fr-FR" sz="1200" dirty="0">
              <a:latin typeface="Microsoft Sans Serif"/>
              <a:cs typeface="Microsoft Sans Serif"/>
            </a:endParaRP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2E71BC-1DEB-472E-872A-0B647438A104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20107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2E71BC-1DEB-472E-872A-0B647438A104}" type="slidenum">
              <a:rPr lang="fr-FR" smtClean="0"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0925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90906" y="6380226"/>
            <a:ext cx="9126220" cy="0"/>
          </a:xfrm>
          <a:custGeom>
            <a:avLst/>
            <a:gdLst/>
            <a:ahLst/>
            <a:cxnLst/>
            <a:rect l="l" t="t" r="r" b="b"/>
            <a:pathLst>
              <a:path w="9126220">
                <a:moveTo>
                  <a:pt x="0" y="0"/>
                </a:moveTo>
                <a:lnTo>
                  <a:pt x="9125966" y="0"/>
                </a:lnTo>
              </a:path>
            </a:pathLst>
          </a:custGeom>
          <a:ln w="101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4800" y="301752"/>
            <a:ext cx="1128215" cy="112818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248587" y="2939542"/>
            <a:ext cx="7408824" cy="8458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rgbClr val="A6A6A6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5124958" y="4710810"/>
            <a:ext cx="4217670" cy="7207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rgbClr val="A6A6A6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rgbClr val="A6A6A6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95300" y="1577340"/>
            <a:ext cx="430911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01590" y="1577340"/>
            <a:ext cx="430911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rgbClr val="A6A6A6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83458" y="145541"/>
            <a:ext cx="6327140" cy="276999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95300" y="6377940"/>
            <a:ext cx="2278380" cy="276999"/>
          </a:xfrm>
        </p:spPr>
        <p:txBody>
          <a:bodyPr/>
          <a:lstStyle/>
          <a:p>
            <a:fld id="{E1037C31-9E7A-4F99-8774-A0E530DE1A42}" type="datetimeFigureOut">
              <a:rPr lang="en-US" dirty="0"/>
              <a:t>4/16/2026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68040" y="6377940"/>
            <a:ext cx="3169920" cy="27699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132320" y="6377940"/>
            <a:ext cx="2278380" cy="276999"/>
          </a:xfrm>
        </p:spPr>
        <p:txBody>
          <a:bodyPr/>
          <a:lstStyle/>
          <a:p>
            <a:fld id="{8A7A6979-0714-4377-B894-6BE4C2D6E202}" type="slidenum">
              <a:rPr lang="en-US" dirty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517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90906" y="6380226"/>
            <a:ext cx="9126220" cy="0"/>
          </a:xfrm>
          <a:custGeom>
            <a:avLst/>
            <a:gdLst/>
            <a:ahLst/>
            <a:cxnLst/>
            <a:rect l="l" t="t" r="r" b="b"/>
            <a:pathLst>
              <a:path w="9126220">
                <a:moveTo>
                  <a:pt x="0" y="0"/>
                </a:moveTo>
                <a:lnTo>
                  <a:pt x="9125966" y="0"/>
                </a:lnTo>
              </a:path>
            </a:pathLst>
          </a:custGeom>
          <a:ln w="101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289559" y="108204"/>
            <a:ext cx="461245" cy="46170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83458" y="145541"/>
            <a:ext cx="6327140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rgbClr val="A6A6A6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2046" y="2270505"/>
            <a:ext cx="9018270" cy="32080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368040" y="6377940"/>
            <a:ext cx="31699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95300" y="6377940"/>
            <a:ext cx="22783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132320" y="6377940"/>
            <a:ext cx="22783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xfrm>
            <a:off x="1248588" y="1981200"/>
            <a:ext cx="7408824" cy="143693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78105" algn="r">
              <a:lnSpc>
                <a:spcPts val="3704"/>
              </a:lnSpc>
              <a:spcBef>
                <a:spcPts val="105"/>
              </a:spcBef>
            </a:pPr>
            <a:r>
              <a:rPr lang="fr-FR" sz="3600" spc="-200" dirty="0">
                <a:solidFill>
                  <a:srgbClr val="001F5F"/>
                </a:solidFill>
                <a:latin typeface="Arial Black"/>
                <a:cs typeface="Arial Black"/>
              </a:rPr>
              <a:t>DNB série professionnelle :</a:t>
            </a:r>
            <a:br>
              <a:rPr lang="fr-FR" sz="3600" spc="-200" dirty="0">
                <a:solidFill>
                  <a:srgbClr val="001F5F"/>
                </a:solidFill>
                <a:latin typeface="Arial Black"/>
                <a:cs typeface="Arial Black"/>
              </a:rPr>
            </a:br>
            <a:br>
              <a:rPr lang="fr-FR" sz="3600" spc="-200" dirty="0">
                <a:solidFill>
                  <a:srgbClr val="001F5F"/>
                </a:solidFill>
                <a:latin typeface="Arial Black"/>
                <a:cs typeface="Arial Black"/>
              </a:rPr>
            </a:br>
            <a:r>
              <a:rPr lang="fr-FR" sz="3600" spc="-200" dirty="0">
                <a:solidFill>
                  <a:srgbClr val="001F5F"/>
                </a:solidFill>
                <a:latin typeface="Arial Black"/>
                <a:cs typeface="Arial Black"/>
              </a:rPr>
              <a:t>évolutions et enjeux.</a:t>
            </a:r>
            <a:endParaRPr sz="2800" dirty="0"/>
          </a:p>
        </p:txBody>
      </p:sp>
      <p:sp>
        <p:nvSpPr>
          <p:cNvPr id="3" name="object 3"/>
          <p:cNvSpPr txBox="1">
            <a:spLocks noGrp="1"/>
          </p:cNvSpPr>
          <p:nvPr>
            <p:ph type="subTitle" idx="4"/>
          </p:nvPr>
        </p:nvSpPr>
        <p:spPr>
          <a:xfrm>
            <a:off x="4343400" y="4710810"/>
            <a:ext cx="4999228" cy="387927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2700" marR="5080" indent="760730" algn="l">
              <a:lnSpc>
                <a:spcPts val="2590"/>
              </a:lnSpc>
              <a:spcBef>
                <a:spcPts val="425"/>
              </a:spcBef>
            </a:pPr>
            <a:r>
              <a:rPr sz="2400" spc="95" dirty="0" err="1">
                <a:latin typeface="Arial" panose="020B0604020202020204" pitchFamily="34" charset="0"/>
                <a:cs typeface="Arial" panose="020B0604020202020204" pitchFamily="34" charset="0"/>
              </a:rPr>
              <a:t>Pr</a:t>
            </a:r>
            <a:r>
              <a:rPr lang="fr-FR" sz="2400" spc="95" dirty="0">
                <a:latin typeface="Arial" panose="020B0604020202020204" pitchFamily="34" charset="0"/>
                <a:cs typeface="Arial" panose="020B0604020202020204" pitchFamily="34" charset="0"/>
              </a:rPr>
              <a:t>é</a:t>
            </a:r>
            <a:r>
              <a:rPr sz="2400" spc="95" dirty="0" err="1">
                <a:latin typeface="Arial" panose="020B0604020202020204" pitchFamily="34" charset="0"/>
                <a:cs typeface="Arial" panose="020B0604020202020204" pitchFamily="34" charset="0"/>
              </a:rPr>
              <a:t>sentation</a:t>
            </a:r>
            <a:r>
              <a:rPr sz="2400" spc="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400" spc="50" dirty="0">
                <a:latin typeface="Arial" panose="020B0604020202020204" pitchFamily="34" charset="0"/>
                <a:cs typeface="Arial" panose="020B0604020202020204" pitchFamily="34" charset="0"/>
              </a:rPr>
              <a:t>des IEN ET EG</a:t>
            </a:r>
            <a:endParaRPr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59F6BC-A173-F65F-38F0-EE67D75FE4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E3893EF-D667-7FA1-E74E-A86E76C64C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3865" y="1143000"/>
            <a:ext cx="9018270" cy="4401205"/>
          </a:xfrm>
        </p:spPr>
        <p:txBody>
          <a:bodyPr/>
          <a:lstStyle/>
          <a:p>
            <a:pPr algn="just"/>
            <a:r>
              <a:rPr lang="fr-FR" sz="28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Pilotage, travail collectif et communication</a:t>
            </a:r>
            <a:endParaRPr lang="fr-FR" sz="2800" b="1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algn="just"/>
            <a:endParaRPr lang="fr-F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fr-FR" sz="200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Les textes attendent explicitement :</a:t>
            </a:r>
          </a:p>
          <a:p>
            <a:pPr algn="just"/>
            <a:endParaRPr lang="fr-FR" sz="20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fr-FR" sz="200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La construction d'une culture commune de l'évaluation, appuyée sur les conseils d'enseignement, le conseil pédagogique, sous l'impulsion du chef d'établissement, avec l'appui des inspections.</a:t>
            </a:r>
          </a:p>
          <a:p>
            <a:pPr algn="just"/>
            <a:endParaRPr lang="fr-FR" sz="2000" kern="100" dirty="0"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fr-FR" sz="200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Ils soulignent également la nécessité d'une communication claire et explicite :</a:t>
            </a:r>
            <a:endParaRPr lang="fr-FR" sz="20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742950" lvl="1" indent="-285750" algn="just">
              <a:buFont typeface="Wingdings" pitchFamily="2" charset="2"/>
              <a:buChar char="ü"/>
            </a:pPr>
            <a:r>
              <a:rPr lang="fr-FR" sz="200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À destination des élèves,</a:t>
            </a:r>
            <a:endParaRPr lang="fr-FR" sz="2000" kern="100" dirty="0">
              <a:solidFill>
                <a:schemeClr val="tx1"/>
              </a:solidFill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1200150" lvl="2" indent="-285750" algn="just">
              <a:buFont typeface="Wingdings" pitchFamily="2" charset="2"/>
              <a:buChar char="§"/>
            </a:pPr>
            <a:r>
              <a:rPr lang="fr-FR" sz="2000" kern="1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Sur le </a:t>
            </a:r>
            <a:r>
              <a:rPr lang="fr-FR" sz="200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sens des évaluations,</a:t>
            </a:r>
            <a:endParaRPr lang="fr-FR" sz="2000" kern="100" dirty="0">
              <a:solidFill>
                <a:schemeClr val="tx1"/>
              </a:solidFill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1200150" lvl="2" indent="-285750" algn="just">
              <a:buFont typeface="Wingdings" pitchFamily="2" charset="2"/>
              <a:buChar char="§"/>
            </a:pPr>
            <a:r>
              <a:rPr lang="fr-FR" sz="2000" kern="1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Sur les </a:t>
            </a:r>
            <a:r>
              <a:rPr lang="fr-FR" sz="200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conséquences des absences ;</a:t>
            </a:r>
            <a:endParaRPr lang="fr-FR" sz="20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742950" lvl="1" indent="-285750" algn="just">
              <a:buFont typeface="Wingdings" pitchFamily="2" charset="2"/>
              <a:buChar char="ü"/>
            </a:pPr>
            <a:r>
              <a:rPr lang="fr-FR" sz="200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À destination des familles.</a:t>
            </a:r>
            <a:endParaRPr lang="fr-FR" sz="20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fr-F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4CF80ACE-BFF1-E9A2-7A6C-7FB85C3C12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83458" y="145541"/>
            <a:ext cx="6327140" cy="307777"/>
          </a:xfrm>
        </p:spPr>
        <p:txBody>
          <a:bodyPr/>
          <a:lstStyle/>
          <a:p>
            <a:pPr algn="r"/>
            <a:r>
              <a:rPr lang="fr-FR" sz="2000" spc="-200" dirty="0">
                <a:solidFill>
                  <a:srgbClr val="001F5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DNB série professionnelle: évolutions</a:t>
            </a:r>
            <a:endParaRPr lang="fr-FR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03276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39665" y="991560"/>
            <a:ext cx="483362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spc="-21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Quelles</a:t>
            </a:r>
            <a:r>
              <a:rPr sz="2800" b="1" spc="-17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800" b="1" spc="-23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stratégies</a:t>
            </a:r>
            <a:r>
              <a:rPr sz="2800" b="1" spc="-17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800" b="1" spc="-24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engager</a:t>
            </a:r>
            <a:r>
              <a:rPr sz="2800" b="1" spc="-16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800" b="1" spc="-32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72795" y="1904238"/>
            <a:ext cx="5043170" cy="367023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2400" b="1" spc="-80" dirty="0">
                <a:solidFill>
                  <a:srgbClr val="6342F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z="2400" b="1" spc="-140" dirty="0">
                <a:solidFill>
                  <a:srgbClr val="6342F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spc="-165" dirty="0">
                <a:solidFill>
                  <a:srgbClr val="6342F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l’échelle</a:t>
            </a:r>
            <a:r>
              <a:rPr sz="2400" b="1" spc="-140" dirty="0">
                <a:solidFill>
                  <a:srgbClr val="6342F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spc="-135" dirty="0">
                <a:solidFill>
                  <a:srgbClr val="6342F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sz="2400" b="1" spc="-200" dirty="0">
                <a:solidFill>
                  <a:srgbClr val="6342F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</a:t>
            </a:r>
            <a:r>
              <a:rPr sz="2400" b="1" spc="-140" dirty="0">
                <a:solidFill>
                  <a:srgbClr val="6342F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spc="-280" dirty="0">
                <a:solidFill>
                  <a:srgbClr val="6342F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classe</a:t>
            </a:r>
            <a:r>
              <a:rPr sz="2400" b="1" spc="-114" dirty="0">
                <a:solidFill>
                  <a:srgbClr val="6342F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spc="-50" dirty="0">
                <a:solidFill>
                  <a:srgbClr val="6342F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905" algn="ctr">
              <a:lnSpc>
                <a:spcPct val="100000"/>
              </a:lnSpc>
            </a:pP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Engager</a:t>
            </a:r>
            <a:r>
              <a:rPr sz="2000" spc="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les</a:t>
            </a:r>
            <a:r>
              <a:rPr sz="2000" spc="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60" dirty="0">
                <a:latin typeface="Arial" panose="020B0604020202020204" pitchFamily="34" charset="0"/>
                <a:cs typeface="Arial" panose="020B0604020202020204" pitchFamily="34" charset="0"/>
              </a:rPr>
              <a:t>professeurs</a:t>
            </a: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08915" marR="200025" indent="-635" algn="ctr">
              <a:lnSpc>
                <a:spcPct val="100000"/>
              </a:lnSpc>
            </a:pP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à</a:t>
            </a:r>
            <a:r>
              <a:rPr sz="2000" spc="2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100" dirty="0">
                <a:latin typeface="Arial" panose="020B0604020202020204" pitchFamily="34" charset="0"/>
                <a:cs typeface="Arial" panose="020B0604020202020204" pitchFamily="34" charset="0"/>
              </a:rPr>
              <a:t>poursuivre</a:t>
            </a:r>
            <a:r>
              <a:rPr sz="2000" spc="2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145" dirty="0">
                <a:latin typeface="Arial" panose="020B0604020202020204" pitchFamily="34" charset="0"/>
                <a:cs typeface="Arial" panose="020B0604020202020204" pitchFamily="34" charset="0"/>
              </a:rPr>
              <a:t>ou</a:t>
            </a:r>
            <a:r>
              <a:rPr sz="2000" spc="2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90" dirty="0">
                <a:latin typeface="Arial" panose="020B0604020202020204" pitchFamily="34" charset="0"/>
                <a:cs typeface="Arial" panose="020B0604020202020204" pitchFamily="34" charset="0"/>
              </a:rPr>
              <a:t>relancer</a:t>
            </a:r>
            <a:r>
              <a:rPr sz="2000" spc="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80" dirty="0">
                <a:latin typeface="Arial" panose="020B0604020202020204" pitchFamily="34" charset="0"/>
                <a:cs typeface="Arial" panose="020B0604020202020204" pitchFamily="34" charset="0"/>
              </a:rPr>
              <a:t>leur </a:t>
            </a:r>
            <a:r>
              <a:rPr sz="2000" spc="120" dirty="0">
                <a:latin typeface="Arial" panose="020B0604020202020204" pitchFamily="34" charset="0"/>
                <a:cs typeface="Arial" panose="020B0604020202020204" pitchFamily="34" charset="0"/>
              </a:rPr>
              <a:t>réflexion</a:t>
            </a:r>
            <a:r>
              <a:rPr sz="2000" spc="6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sur</a:t>
            </a:r>
            <a:r>
              <a:rPr sz="2000" spc="5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120" dirty="0">
                <a:latin typeface="Arial" panose="020B0604020202020204" pitchFamily="34" charset="0"/>
                <a:cs typeface="Arial" panose="020B0604020202020204" pitchFamily="34" charset="0"/>
              </a:rPr>
              <a:t>l’acte</a:t>
            </a:r>
            <a:r>
              <a:rPr sz="2000" spc="9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105" dirty="0">
                <a:latin typeface="Arial" panose="020B0604020202020204" pitchFamily="34" charset="0"/>
                <a:cs typeface="Arial" panose="020B0604020202020204" pitchFamily="34" charset="0"/>
              </a:rPr>
              <a:t>d’évaluation </a:t>
            </a:r>
            <a:r>
              <a:rPr sz="2000" spc="65" dirty="0">
                <a:latin typeface="Arial" panose="020B0604020202020204" pitchFamily="34" charset="0"/>
                <a:cs typeface="Arial" panose="020B0604020202020204" pitchFamily="34" charset="0"/>
              </a:rPr>
              <a:t>dans</a:t>
            </a:r>
            <a:r>
              <a:rPr sz="2000" spc="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la</a:t>
            </a:r>
            <a:r>
              <a:rPr sz="2000" spc="6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10" dirty="0">
                <a:latin typeface="Arial" panose="020B0604020202020204" pitchFamily="34" charset="0"/>
                <a:cs typeface="Arial" panose="020B0604020202020204" pitchFamily="34" charset="0"/>
              </a:rPr>
              <a:t>classe</a:t>
            </a: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165"/>
              </a:spcBef>
            </a:pPr>
            <a:endParaRPr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40" algn="ctr">
              <a:lnSpc>
                <a:spcPct val="100000"/>
              </a:lnSpc>
            </a:pPr>
            <a:r>
              <a:rPr sz="2400" b="1" spc="-80" dirty="0">
                <a:solidFill>
                  <a:srgbClr val="6342F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z="2400" b="1" spc="-130" dirty="0">
                <a:solidFill>
                  <a:srgbClr val="6342F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spc="-165" dirty="0">
                <a:solidFill>
                  <a:srgbClr val="6342F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l’échelle</a:t>
            </a:r>
            <a:r>
              <a:rPr sz="2400" b="1" spc="-125" dirty="0">
                <a:solidFill>
                  <a:srgbClr val="6342F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spc="-135" dirty="0">
                <a:solidFill>
                  <a:srgbClr val="6342F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sz="2400" b="1" spc="-125" dirty="0">
                <a:solidFill>
                  <a:srgbClr val="6342F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spc="-175" dirty="0">
                <a:solidFill>
                  <a:srgbClr val="6342F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l’établissement</a:t>
            </a:r>
            <a:r>
              <a:rPr sz="2400" b="1" spc="-125" dirty="0">
                <a:solidFill>
                  <a:srgbClr val="6342F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spc="-50" dirty="0">
                <a:solidFill>
                  <a:srgbClr val="6342F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0000"/>
              </a:lnSpc>
            </a:pPr>
            <a:r>
              <a:rPr sz="2400" i="1" spc="114" dirty="0">
                <a:latin typeface="Arial" panose="020B0604020202020204" pitchFamily="34" charset="0"/>
                <a:cs typeface="Arial" panose="020B0604020202020204" pitchFamily="34" charset="0"/>
              </a:rPr>
              <a:t>√</a:t>
            </a:r>
            <a:r>
              <a:rPr sz="2400" i="1" spc="-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Se</a:t>
            </a:r>
            <a:r>
              <a:rPr sz="2000" spc="-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saisir</a:t>
            </a:r>
            <a:r>
              <a:rPr sz="2000" spc="-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170" dirty="0">
                <a:latin typeface="Arial" panose="020B0604020202020204" pitchFamily="34" charset="0"/>
                <a:cs typeface="Arial" panose="020B0604020202020204" pitchFamily="34" charset="0"/>
              </a:rPr>
              <a:t>du</a:t>
            </a:r>
            <a:r>
              <a:rPr sz="2000" spc="-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80" dirty="0">
                <a:latin typeface="Arial" panose="020B0604020202020204" pitchFamily="34" charset="0"/>
                <a:cs typeface="Arial" panose="020B0604020202020204" pitchFamily="34" charset="0"/>
              </a:rPr>
              <a:t>conseil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95" dirty="0">
                <a:latin typeface="Arial" panose="020B0604020202020204" pitchFamily="34" charset="0"/>
                <a:cs typeface="Arial" panose="020B0604020202020204" pitchFamily="34" charset="0"/>
              </a:rPr>
              <a:t>pédagogique</a:t>
            </a: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905" algn="ctr">
              <a:lnSpc>
                <a:spcPct val="100000"/>
              </a:lnSpc>
            </a:pPr>
            <a:r>
              <a:rPr sz="2000" spc="200" dirty="0">
                <a:latin typeface="Arial" panose="020B0604020202020204" pitchFamily="34" charset="0"/>
                <a:cs typeface="Arial" panose="020B0604020202020204" pitchFamily="34" charset="0"/>
              </a:rPr>
              <a:t>et</a:t>
            </a:r>
            <a:r>
              <a:rPr sz="2000" spc="2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50" dirty="0">
                <a:latin typeface="Arial" panose="020B0604020202020204" pitchFamily="34" charset="0"/>
                <a:cs typeface="Arial" panose="020B0604020202020204" pitchFamily="34" charset="0"/>
              </a:rPr>
              <a:t>des</a:t>
            </a:r>
            <a:r>
              <a:rPr sz="2000" spc="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50" dirty="0">
                <a:latin typeface="Arial" panose="020B0604020202020204" pitchFamily="34" charset="0"/>
                <a:cs typeface="Arial" panose="020B0604020202020204" pitchFamily="34" charset="0"/>
              </a:rPr>
              <a:t>conseils</a:t>
            </a:r>
            <a:r>
              <a:rPr sz="2000" spc="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95" dirty="0">
                <a:latin typeface="Arial" panose="020B0604020202020204" pitchFamily="34" charset="0"/>
                <a:cs typeface="Arial" panose="020B0604020202020204" pitchFamily="34" charset="0"/>
              </a:rPr>
              <a:t>d’enseignement*</a:t>
            </a: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35" algn="ctr">
              <a:lnSpc>
                <a:spcPct val="100000"/>
              </a:lnSpc>
            </a:pPr>
            <a:r>
              <a:rPr sz="2000" i="1" spc="114" dirty="0">
                <a:latin typeface="Arial" panose="020B0604020202020204" pitchFamily="34" charset="0"/>
                <a:cs typeface="Arial" panose="020B0604020202020204" pitchFamily="34" charset="0"/>
              </a:rPr>
              <a:t>√</a:t>
            </a:r>
            <a:r>
              <a:rPr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70" dirty="0">
                <a:latin typeface="Arial" panose="020B0604020202020204" pitchFamily="34" charset="0"/>
                <a:cs typeface="Arial" panose="020B0604020202020204" pitchFamily="34" charset="0"/>
              </a:rPr>
              <a:t>Prendre</a:t>
            </a:r>
            <a:r>
              <a:rPr sz="2000" spc="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130" dirty="0">
                <a:latin typeface="Arial" panose="020B0604020202020204" pitchFamily="34" charset="0"/>
                <a:cs typeface="Arial" panose="020B0604020202020204" pitchFamily="34" charset="0"/>
              </a:rPr>
              <a:t>appui</a:t>
            </a:r>
            <a:r>
              <a:rPr sz="2000" spc="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sur</a:t>
            </a:r>
            <a:r>
              <a:rPr sz="2000" spc="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65" dirty="0">
                <a:latin typeface="Arial" panose="020B0604020202020204" pitchFamily="34" charset="0"/>
                <a:cs typeface="Arial" panose="020B0604020202020204" pitchFamily="34" charset="0"/>
              </a:rPr>
              <a:t>le</a:t>
            </a:r>
            <a:r>
              <a:rPr sz="2000" spc="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180" dirty="0">
                <a:latin typeface="Arial" panose="020B0604020202020204" pitchFamily="34" charset="0"/>
                <a:cs typeface="Arial" panose="020B0604020202020204" pitchFamily="34" charset="0"/>
              </a:rPr>
              <a:t>mémento</a:t>
            </a: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810" algn="ctr">
              <a:lnSpc>
                <a:spcPct val="100000"/>
              </a:lnSpc>
              <a:spcBef>
                <a:spcPts val="5"/>
              </a:spcBef>
            </a:pPr>
            <a:r>
              <a:rPr sz="2000" spc="114" dirty="0">
                <a:latin typeface="Arial" panose="020B0604020202020204" pitchFamily="34" charset="0"/>
                <a:cs typeface="Arial" panose="020B0604020202020204" pitchFamily="34" charset="0"/>
              </a:rPr>
              <a:t>national</a:t>
            </a: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745479" y="2060448"/>
            <a:ext cx="864235" cy="3971925"/>
          </a:xfrm>
          <a:custGeom>
            <a:avLst/>
            <a:gdLst/>
            <a:ahLst/>
            <a:cxnLst/>
            <a:rect l="l" t="t" r="r" b="b"/>
            <a:pathLst>
              <a:path w="864234" h="3971925">
                <a:moveTo>
                  <a:pt x="0" y="0"/>
                </a:moveTo>
                <a:lnTo>
                  <a:pt x="77666" y="1160"/>
                </a:lnTo>
                <a:lnTo>
                  <a:pt x="150764" y="4507"/>
                </a:lnTo>
                <a:lnTo>
                  <a:pt x="218073" y="9835"/>
                </a:lnTo>
                <a:lnTo>
                  <a:pt x="278373" y="16941"/>
                </a:lnTo>
                <a:lnTo>
                  <a:pt x="330445" y="25622"/>
                </a:lnTo>
                <a:lnTo>
                  <a:pt x="373069" y="35672"/>
                </a:lnTo>
                <a:lnTo>
                  <a:pt x="425093" y="59070"/>
                </a:lnTo>
                <a:lnTo>
                  <a:pt x="432054" y="72009"/>
                </a:lnTo>
                <a:lnTo>
                  <a:pt x="432054" y="1913763"/>
                </a:lnTo>
                <a:lnTo>
                  <a:pt x="439014" y="1926701"/>
                </a:lnTo>
                <a:lnTo>
                  <a:pt x="491038" y="1950099"/>
                </a:lnTo>
                <a:lnTo>
                  <a:pt x="533662" y="1960149"/>
                </a:lnTo>
                <a:lnTo>
                  <a:pt x="585734" y="1968830"/>
                </a:lnTo>
                <a:lnTo>
                  <a:pt x="646034" y="1975936"/>
                </a:lnTo>
                <a:lnTo>
                  <a:pt x="713343" y="1981264"/>
                </a:lnTo>
                <a:lnTo>
                  <a:pt x="786441" y="1984611"/>
                </a:lnTo>
                <a:lnTo>
                  <a:pt x="864108" y="1985771"/>
                </a:lnTo>
                <a:lnTo>
                  <a:pt x="786441" y="1986932"/>
                </a:lnTo>
                <a:lnTo>
                  <a:pt x="713343" y="1990279"/>
                </a:lnTo>
                <a:lnTo>
                  <a:pt x="646034" y="1995607"/>
                </a:lnTo>
                <a:lnTo>
                  <a:pt x="585734" y="2002713"/>
                </a:lnTo>
                <a:lnTo>
                  <a:pt x="533662" y="2011394"/>
                </a:lnTo>
                <a:lnTo>
                  <a:pt x="491038" y="2021444"/>
                </a:lnTo>
                <a:lnTo>
                  <a:pt x="439014" y="2044842"/>
                </a:lnTo>
                <a:lnTo>
                  <a:pt x="432054" y="2057781"/>
                </a:lnTo>
                <a:lnTo>
                  <a:pt x="432054" y="3899535"/>
                </a:lnTo>
                <a:lnTo>
                  <a:pt x="425093" y="3912477"/>
                </a:lnTo>
                <a:lnTo>
                  <a:pt x="373069" y="3935876"/>
                </a:lnTo>
                <a:lnTo>
                  <a:pt x="330445" y="3945927"/>
                </a:lnTo>
                <a:lnTo>
                  <a:pt x="278373" y="3954606"/>
                </a:lnTo>
                <a:lnTo>
                  <a:pt x="218073" y="3961711"/>
                </a:lnTo>
                <a:lnTo>
                  <a:pt x="150764" y="3967038"/>
                </a:lnTo>
                <a:lnTo>
                  <a:pt x="77666" y="3970383"/>
                </a:lnTo>
                <a:lnTo>
                  <a:pt x="0" y="3971543"/>
                </a:lnTo>
              </a:path>
            </a:pathLst>
          </a:custGeom>
          <a:ln w="9525">
            <a:solidFill>
              <a:srgbClr val="00574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6" name="object 6"/>
          <p:cNvSpPr txBox="1"/>
          <p:nvPr/>
        </p:nvSpPr>
        <p:spPr>
          <a:xfrm>
            <a:off x="6774942" y="2952750"/>
            <a:ext cx="2481580" cy="1515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4135" marR="56515" indent="-1905" algn="ctr">
              <a:lnSpc>
                <a:spcPct val="100000"/>
              </a:lnSpc>
              <a:spcBef>
                <a:spcPts val="100"/>
              </a:spcBef>
            </a:pPr>
            <a:r>
              <a:rPr sz="2400" spc="65" dirty="0">
                <a:solidFill>
                  <a:srgbClr val="6342F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Pilotage</a:t>
            </a:r>
            <a:r>
              <a:rPr sz="2400" spc="20" dirty="0">
                <a:solidFill>
                  <a:srgbClr val="6342F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spc="25" dirty="0">
                <a:solidFill>
                  <a:srgbClr val="6342F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 </a:t>
            </a:r>
            <a:r>
              <a:rPr sz="2400" spc="90" dirty="0">
                <a:solidFill>
                  <a:srgbClr val="6342F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chefs</a:t>
            </a:r>
            <a:r>
              <a:rPr sz="2400" spc="10" dirty="0">
                <a:solidFill>
                  <a:srgbClr val="6342F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spc="200" dirty="0">
                <a:solidFill>
                  <a:srgbClr val="6342F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</a:t>
            </a:r>
            <a:r>
              <a:rPr sz="2400" spc="25" dirty="0">
                <a:solidFill>
                  <a:srgbClr val="6342F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spc="100" dirty="0">
                <a:solidFill>
                  <a:srgbClr val="6342F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cheffes d’établissement</a:t>
            </a:r>
            <a:endParaRPr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165"/>
              </a:spcBef>
            </a:pPr>
            <a:endParaRPr sz="2400" dirty="0">
              <a:latin typeface="Microsoft Sans Serif"/>
              <a:cs typeface="Microsoft Sans Serif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51231" y="6474358"/>
            <a:ext cx="522605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i="1" dirty="0">
                <a:latin typeface="Arial"/>
                <a:cs typeface="Arial"/>
              </a:rPr>
              <a:t>*</a:t>
            </a:r>
            <a:r>
              <a:rPr sz="1600" i="1" spc="5" dirty="0">
                <a:latin typeface="Arial"/>
                <a:cs typeface="Arial"/>
              </a:rPr>
              <a:t> </a:t>
            </a:r>
            <a:r>
              <a:rPr sz="1600" i="1" spc="50" dirty="0">
                <a:latin typeface="Arial"/>
                <a:cs typeface="Arial"/>
              </a:rPr>
              <a:t>Proposition</a:t>
            </a:r>
            <a:r>
              <a:rPr sz="1600" i="1" spc="35" dirty="0">
                <a:latin typeface="Arial"/>
                <a:cs typeface="Arial"/>
              </a:rPr>
              <a:t> </a:t>
            </a:r>
            <a:r>
              <a:rPr sz="1600" i="1" spc="65" dirty="0">
                <a:latin typeface="Arial"/>
                <a:cs typeface="Arial"/>
              </a:rPr>
              <a:t>figurant</a:t>
            </a:r>
            <a:r>
              <a:rPr sz="1600" i="1" spc="20" dirty="0">
                <a:latin typeface="Arial"/>
                <a:cs typeface="Arial"/>
              </a:rPr>
              <a:t> </a:t>
            </a:r>
            <a:r>
              <a:rPr sz="1600" i="1" dirty="0">
                <a:latin typeface="Arial"/>
                <a:cs typeface="Arial"/>
              </a:rPr>
              <a:t>dans</a:t>
            </a:r>
            <a:r>
              <a:rPr sz="1600" i="1" spc="20" dirty="0">
                <a:latin typeface="Arial"/>
                <a:cs typeface="Arial"/>
              </a:rPr>
              <a:t> </a:t>
            </a:r>
            <a:r>
              <a:rPr sz="1600" i="1" dirty="0">
                <a:latin typeface="Arial"/>
                <a:cs typeface="Arial"/>
              </a:rPr>
              <a:t>le</a:t>
            </a:r>
            <a:r>
              <a:rPr sz="1600" i="1" spc="10" dirty="0">
                <a:latin typeface="Arial"/>
                <a:cs typeface="Arial"/>
              </a:rPr>
              <a:t> </a:t>
            </a:r>
            <a:r>
              <a:rPr sz="1600" i="1" spc="-10" dirty="0">
                <a:latin typeface="Arial"/>
                <a:cs typeface="Arial"/>
              </a:rPr>
              <a:t>B.O.</a:t>
            </a:r>
            <a:r>
              <a:rPr sz="1600" i="1" spc="20" dirty="0">
                <a:latin typeface="Arial"/>
                <a:cs typeface="Arial"/>
              </a:rPr>
              <a:t> </a:t>
            </a:r>
            <a:r>
              <a:rPr sz="1600" i="1" spc="50" dirty="0">
                <a:latin typeface="Arial"/>
                <a:cs typeface="Arial"/>
              </a:rPr>
              <a:t>n°33</a:t>
            </a:r>
            <a:r>
              <a:rPr sz="1600" i="1" spc="15" dirty="0">
                <a:latin typeface="Arial"/>
                <a:cs typeface="Arial"/>
              </a:rPr>
              <a:t> </a:t>
            </a:r>
            <a:r>
              <a:rPr sz="1600" i="1" spc="85" dirty="0">
                <a:latin typeface="Arial"/>
                <a:cs typeface="Arial"/>
              </a:rPr>
              <a:t>du</a:t>
            </a:r>
            <a:r>
              <a:rPr sz="1600" i="1" spc="5" dirty="0">
                <a:latin typeface="Arial"/>
                <a:cs typeface="Arial"/>
              </a:rPr>
              <a:t> </a:t>
            </a:r>
            <a:r>
              <a:rPr sz="1600" i="1" spc="55" dirty="0">
                <a:latin typeface="Arial"/>
                <a:cs typeface="Arial"/>
              </a:rPr>
              <a:t>04/09/2025</a:t>
            </a:r>
            <a:endParaRPr sz="16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5800" y="650694"/>
            <a:ext cx="5622925" cy="44307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spc="-23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Stratégies</a:t>
            </a:r>
            <a:r>
              <a:rPr sz="2800" b="1" spc="-16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800" b="1" spc="-3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à</a:t>
            </a:r>
            <a:r>
              <a:rPr sz="2800" b="1" spc="-16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800" b="1" spc="-204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l’échelle</a:t>
            </a:r>
            <a:r>
              <a:rPr sz="2800" b="1" spc="-17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800" b="1" spc="-15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sz="2800" b="1" spc="-229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</a:t>
            </a:r>
            <a:r>
              <a:rPr sz="2800" b="1" spc="-17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800" b="1" spc="-34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classe</a:t>
            </a:r>
            <a:r>
              <a:rPr lang="fr-FR" sz="2800" b="1" spc="-34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800" b="1" spc="-34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9658115"/>
              </p:ext>
            </p:extLst>
          </p:nvPr>
        </p:nvGraphicFramePr>
        <p:xfrm>
          <a:off x="419023" y="1478407"/>
          <a:ext cx="9055100" cy="4712334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25114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43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205">
                <a:tc>
                  <a:txBody>
                    <a:bodyPr/>
                    <a:lstStyle/>
                    <a:p>
                      <a:pPr marL="27940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800" b="1" spc="-180" dirty="0">
                          <a:solidFill>
                            <a:srgbClr val="FFFFFF"/>
                          </a:solidFill>
                        </a:rPr>
                        <a:t>Écueils</a:t>
                      </a:r>
                      <a:r>
                        <a:rPr sz="1800" b="1" spc="-95" dirty="0">
                          <a:solidFill>
                            <a:srgbClr val="FFFFFF"/>
                          </a:solidFill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FFFF"/>
                          </a:solidFill>
                        </a:rPr>
                        <a:t>potentiels</a:t>
                      </a:r>
                      <a:endParaRPr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127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800" b="1" spc="-180" dirty="0">
                          <a:solidFill>
                            <a:srgbClr val="FFFFFF"/>
                          </a:solidFill>
                        </a:rPr>
                        <a:t>Pistes</a:t>
                      </a:r>
                      <a:r>
                        <a:rPr sz="1800" b="1" spc="-114" dirty="0">
                          <a:solidFill>
                            <a:srgbClr val="FFFFFF"/>
                          </a:solidFill>
                        </a:rPr>
                        <a:t> </a:t>
                      </a:r>
                      <a:r>
                        <a:rPr sz="1800" b="1" spc="-105" dirty="0">
                          <a:solidFill>
                            <a:srgbClr val="FFFFFF"/>
                          </a:solidFill>
                        </a:rPr>
                        <a:t>de </a:t>
                      </a:r>
                      <a:r>
                        <a:rPr sz="1800" b="1" spc="-10" dirty="0">
                          <a:solidFill>
                            <a:srgbClr val="FFFFFF"/>
                          </a:solidFill>
                        </a:rPr>
                        <a:t>résolution</a:t>
                      </a:r>
                      <a:endParaRPr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127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106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15"/>
                        </a:spcBef>
                      </a:pPr>
                      <a:r>
                        <a:rPr sz="1800" spc="90" dirty="0"/>
                        <a:t>Concevoir</a:t>
                      </a:r>
                      <a:r>
                        <a:rPr sz="1800" spc="135" dirty="0"/>
                        <a:t> </a:t>
                      </a:r>
                      <a:r>
                        <a:rPr sz="1800" dirty="0"/>
                        <a:t>des</a:t>
                      </a:r>
                      <a:r>
                        <a:rPr sz="1800" spc="135" dirty="0"/>
                        <a:t> </a:t>
                      </a:r>
                      <a:r>
                        <a:rPr sz="1800" dirty="0"/>
                        <a:t>séquences</a:t>
                      </a:r>
                      <a:r>
                        <a:rPr sz="1800" spc="170" dirty="0"/>
                        <a:t> </a:t>
                      </a:r>
                      <a:r>
                        <a:rPr sz="1800" spc="95" dirty="0"/>
                        <a:t>mobilisant</a:t>
                      </a:r>
                      <a:r>
                        <a:rPr sz="1800" spc="130" dirty="0"/>
                        <a:t> </a:t>
                      </a:r>
                      <a:r>
                        <a:rPr sz="1800" spc="95" dirty="0"/>
                        <a:t>pleinement</a:t>
                      </a:r>
                      <a:endParaRPr sz="1800" dirty="0"/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800" spc="-114" dirty="0"/>
                        <a:t>l’évaluation</a:t>
                      </a:r>
                      <a:r>
                        <a:rPr sz="1800" spc="-65" dirty="0"/>
                        <a:t> </a:t>
                      </a:r>
                      <a:r>
                        <a:rPr sz="1800" spc="-10" dirty="0"/>
                        <a:t>formative</a:t>
                      </a:r>
                      <a:endParaRPr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9240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7185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1800" b="0" dirty="0"/>
                    </a:p>
                    <a:p>
                      <a:pPr marL="257810" marR="249554" indent="-1270" algn="ctr">
                        <a:lnSpc>
                          <a:spcPct val="100000"/>
                        </a:lnSpc>
                      </a:pPr>
                      <a:r>
                        <a:rPr sz="1800" b="0" spc="50" dirty="0">
                          <a:solidFill>
                            <a:schemeClr val="tx1"/>
                          </a:solidFill>
                        </a:rPr>
                        <a:t>Perdre</a:t>
                      </a:r>
                      <a:r>
                        <a:rPr sz="1800" b="0" spc="15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b="0" spc="110" dirty="0">
                          <a:solidFill>
                            <a:schemeClr val="tx1"/>
                          </a:solidFill>
                        </a:rPr>
                        <a:t>de</a:t>
                      </a:r>
                      <a:r>
                        <a:rPr sz="1800" b="0" spc="15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b="0" spc="30" dirty="0">
                          <a:solidFill>
                            <a:schemeClr val="tx1"/>
                          </a:solidFill>
                        </a:rPr>
                        <a:t>vue </a:t>
                      </a:r>
                      <a:r>
                        <a:rPr sz="1800" b="0" spc="80" dirty="0">
                          <a:solidFill>
                            <a:schemeClr val="tx1"/>
                          </a:solidFill>
                        </a:rPr>
                        <a:t>l’évaluation</a:t>
                      </a:r>
                      <a:r>
                        <a:rPr sz="1800" b="0" spc="15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b="0" spc="-25" dirty="0">
                          <a:solidFill>
                            <a:schemeClr val="tx1"/>
                          </a:solidFill>
                        </a:rPr>
                        <a:t>au </a:t>
                      </a:r>
                      <a:r>
                        <a:rPr sz="1800" b="0" dirty="0">
                          <a:solidFill>
                            <a:schemeClr val="tx1"/>
                          </a:solidFill>
                        </a:rPr>
                        <a:t>service</a:t>
                      </a:r>
                      <a:r>
                        <a:rPr sz="1800" b="0" spc="335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b="0" spc="-25" dirty="0">
                          <a:solidFill>
                            <a:schemeClr val="tx1"/>
                          </a:solidFill>
                        </a:rPr>
                        <a:t>des </a:t>
                      </a:r>
                      <a:r>
                        <a:rPr sz="1800" b="0" spc="-10" dirty="0">
                          <a:solidFill>
                            <a:schemeClr val="tx1"/>
                          </a:solidFill>
                        </a:rPr>
                        <a:t>apprentissages,</a:t>
                      </a:r>
                      <a:r>
                        <a:rPr sz="1800" b="0" spc="500" dirty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sz="1800" b="0" spc="75" dirty="0">
                          <a:solidFill>
                            <a:schemeClr val="tx1"/>
                          </a:solidFill>
                        </a:rPr>
                        <a:t>en</a:t>
                      </a:r>
                      <a:r>
                        <a:rPr sz="1800" b="0" spc="2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b="0" spc="-140" dirty="0">
                          <a:solidFill>
                            <a:schemeClr val="tx1"/>
                          </a:solidFill>
                        </a:rPr>
                        <a:t>ne</a:t>
                      </a:r>
                      <a:r>
                        <a:rPr sz="1800" b="0" spc="-105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b="0" spc="-125" dirty="0">
                          <a:solidFill>
                            <a:schemeClr val="tx1"/>
                          </a:solidFill>
                        </a:rPr>
                        <a:t>considérant </a:t>
                      </a:r>
                      <a:r>
                        <a:rPr sz="1800" b="0" spc="-114" dirty="0">
                          <a:solidFill>
                            <a:schemeClr val="tx1"/>
                          </a:solidFill>
                        </a:rPr>
                        <a:t>que</a:t>
                      </a:r>
                      <a:r>
                        <a:rPr sz="1800" b="0" spc="-95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b="0" spc="-150" dirty="0">
                          <a:solidFill>
                            <a:schemeClr val="tx1"/>
                          </a:solidFill>
                        </a:rPr>
                        <a:t>la</a:t>
                      </a:r>
                      <a:r>
                        <a:rPr sz="1800" b="0" spc="-11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b="0" spc="-25" dirty="0">
                          <a:solidFill>
                            <a:schemeClr val="tx1"/>
                          </a:solidFill>
                        </a:rPr>
                        <a:t>dimension </a:t>
                      </a:r>
                      <a:r>
                        <a:rPr sz="1800" b="0" spc="-45" dirty="0">
                          <a:solidFill>
                            <a:schemeClr val="tx1"/>
                          </a:solidFill>
                        </a:rPr>
                        <a:t>certificative</a:t>
                      </a:r>
                      <a:endParaRPr sz="1800" b="0" i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889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240"/>
                        </a:spcBef>
                      </a:pPr>
                      <a:r>
                        <a:rPr lang="fr-FR" sz="1800" spc="114" dirty="0"/>
                        <a:t>Maintenir le </a:t>
                      </a:r>
                      <a:r>
                        <a:rPr sz="1800" spc="-120" dirty="0"/>
                        <a:t>travail</a:t>
                      </a:r>
                      <a:r>
                        <a:rPr sz="1800" spc="-110" dirty="0"/>
                        <a:t> </a:t>
                      </a:r>
                      <a:r>
                        <a:rPr sz="1800" spc="-105" dirty="0"/>
                        <a:t>par</a:t>
                      </a:r>
                      <a:r>
                        <a:rPr sz="1800" spc="-100" dirty="0"/>
                        <a:t> </a:t>
                      </a:r>
                      <a:r>
                        <a:rPr sz="1800" spc="-45" dirty="0"/>
                        <a:t>compétences</a:t>
                      </a:r>
                      <a:endParaRPr sz="1800" dirty="0"/>
                    </a:p>
                    <a:p>
                      <a:pPr marL="127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800" dirty="0"/>
                        <a:t>au</a:t>
                      </a:r>
                      <a:r>
                        <a:rPr sz="1800" spc="70" dirty="0"/>
                        <a:t> </a:t>
                      </a:r>
                      <a:r>
                        <a:rPr sz="1800" dirty="0"/>
                        <a:t>sein</a:t>
                      </a:r>
                      <a:r>
                        <a:rPr sz="1800" spc="75" dirty="0"/>
                        <a:t> </a:t>
                      </a:r>
                      <a:r>
                        <a:rPr sz="1800" spc="110" dirty="0"/>
                        <a:t>de</a:t>
                      </a:r>
                      <a:r>
                        <a:rPr sz="1800" spc="75" dirty="0"/>
                        <a:t> </a:t>
                      </a:r>
                      <a:r>
                        <a:rPr sz="1800" dirty="0"/>
                        <a:t>la</a:t>
                      </a:r>
                      <a:r>
                        <a:rPr sz="1800" spc="60" dirty="0"/>
                        <a:t> </a:t>
                      </a:r>
                      <a:r>
                        <a:rPr sz="1800" spc="-10" dirty="0"/>
                        <a:t>classe</a:t>
                      </a:r>
                      <a:endParaRPr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574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1526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88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F7D1C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fr-FR" sz="1800" b="0" spc="-90" dirty="0"/>
                        <a:t>Envisager l’évaluation au-delà d’une finalité de la note, par retours réguliers et constructifs sur le niveau atteint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fr-FR" sz="1800" b="0" spc="-90" dirty="0"/>
                        <a:t>et comme une étape dans l’explicitation des marges de progrès.</a:t>
                      </a:r>
                      <a:endParaRPr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191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042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61160" marR="1652270" indent="139700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lang="fr-FR" sz="1800" b="0" spc="-175" dirty="0"/>
                        <a:t>Organiser</a:t>
                      </a:r>
                      <a:r>
                        <a:rPr sz="1800" b="0" spc="-105" dirty="0"/>
                        <a:t> </a:t>
                      </a:r>
                      <a:r>
                        <a:rPr sz="1800" b="0" spc="-185" dirty="0"/>
                        <a:t>les</a:t>
                      </a:r>
                      <a:r>
                        <a:rPr sz="1800" b="0" spc="-95" dirty="0"/>
                        <a:t> </a:t>
                      </a:r>
                      <a:r>
                        <a:rPr sz="1800" b="0" spc="-155" dirty="0"/>
                        <a:t>apprentissages</a:t>
                      </a:r>
                      <a:r>
                        <a:rPr sz="1800" b="0" spc="-95" dirty="0"/>
                        <a:t> </a:t>
                      </a:r>
                      <a:r>
                        <a:rPr sz="1800" b="0" spc="-50" dirty="0"/>
                        <a:t>: </a:t>
                      </a:r>
                      <a:r>
                        <a:rPr sz="1800" spc="90" dirty="0"/>
                        <a:t>entrainer</a:t>
                      </a:r>
                      <a:r>
                        <a:rPr sz="1800" spc="25" dirty="0"/>
                        <a:t> </a:t>
                      </a:r>
                      <a:r>
                        <a:rPr lang="fr-FR" sz="1800" spc="25" dirty="0"/>
                        <a:t>--</a:t>
                      </a:r>
                      <a:r>
                        <a:rPr sz="1800" dirty="0"/>
                        <a:t>&gt;</a:t>
                      </a:r>
                      <a:r>
                        <a:rPr sz="1800" spc="40" dirty="0"/>
                        <a:t> </a:t>
                      </a:r>
                      <a:r>
                        <a:rPr sz="1800" spc="55" dirty="0" err="1"/>
                        <a:t>évaluer</a:t>
                      </a:r>
                      <a:r>
                        <a:rPr lang="fr-FR" sz="1800" spc="55" dirty="0"/>
                        <a:t> --</a:t>
                      </a:r>
                      <a:r>
                        <a:rPr sz="1800" dirty="0"/>
                        <a:t>&gt;</a:t>
                      </a:r>
                      <a:r>
                        <a:rPr sz="1800" spc="120" dirty="0"/>
                        <a:t>noter</a:t>
                      </a:r>
                      <a:endParaRPr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254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33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25"/>
                        </a:spcBef>
                      </a:pPr>
                      <a:r>
                        <a:rPr sz="1800" dirty="0">
                          <a:solidFill>
                            <a:schemeClr val="tx1"/>
                          </a:solidFill>
                        </a:rPr>
                        <a:t>=</a:t>
                      </a:r>
                      <a:r>
                        <a:rPr sz="1800" spc="-35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dirty="0">
                          <a:solidFill>
                            <a:schemeClr val="tx1"/>
                          </a:solidFill>
                        </a:rPr>
                        <a:t>se</a:t>
                      </a:r>
                      <a:r>
                        <a:rPr sz="1800" spc="-2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spc="80" dirty="0">
                          <a:solidFill>
                            <a:schemeClr val="tx1"/>
                          </a:solidFill>
                        </a:rPr>
                        <a:t>donner</a:t>
                      </a:r>
                      <a:r>
                        <a:rPr sz="1800" spc="-1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spc="100" dirty="0">
                          <a:solidFill>
                            <a:schemeClr val="tx1"/>
                          </a:solidFill>
                        </a:rPr>
                        <a:t>du</a:t>
                      </a:r>
                      <a:r>
                        <a:rPr sz="1800" spc="-35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spc="75" dirty="0">
                          <a:solidFill>
                            <a:schemeClr val="tx1"/>
                          </a:solidFill>
                        </a:rPr>
                        <a:t>temps</a:t>
                      </a:r>
                      <a:r>
                        <a:rPr sz="1800" spc="-15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spc="114" dirty="0">
                          <a:solidFill>
                            <a:schemeClr val="tx1"/>
                          </a:solidFill>
                        </a:rPr>
                        <a:t>et</a:t>
                      </a:r>
                      <a:r>
                        <a:rPr sz="1800" spc="-15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spc="50" dirty="0">
                          <a:solidFill>
                            <a:schemeClr val="tx1"/>
                          </a:solidFill>
                        </a:rPr>
                        <a:t>respecter</a:t>
                      </a:r>
                      <a:r>
                        <a:rPr sz="1800" dirty="0">
                          <a:solidFill>
                            <a:schemeClr val="tx1"/>
                          </a:solidFill>
                        </a:rPr>
                        <a:t> les</a:t>
                      </a:r>
                      <a:r>
                        <a:rPr sz="1800" spc="-35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spc="75" dirty="0">
                          <a:solidFill>
                            <a:schemeClr val="tx1"/>
                          </a:solidFill>
                        </a:rPr>
                        <a:t>temps</a:t>
                      </a:r>
                      <a:r>
                        <a:rPr sz="18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spc="80" dirty="0">
                          <a:solidFill>
                            <a:schemeClr val="tx1"/>
                          </a:solidFill>
                        </a:rPr>
                        <a:t>de</a:t>
                      </a:r>
                      <a:r>
                        <a:rPr sz="1800" spc="-3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spc="-10" dirty="0">
                          <a:solidFill>
                            <a:schemeClr val="tx1"/>
                          </a:solidFill>
                        </a:rPr>
                        <a:t>l’élève</a:t>
                      </a:r>
                      <a:endParaRPr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3017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8288" y="6353555"/>
            <a:ext cx="9869424" cy="172211"/>
          </a:xfrm>
          <a:prstGeom prst="rect">
            <a:avLst/>
          </a:prstGeom>
        </p:spPr>
      </p:pic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3842320"/>
              </p:ext>
            </p:extLst>
          </p:nvPr>
        </p:nvGraphicFramePr>
        <p:xfrm>
          <a:off x="419011" y="1622425"/>
          <a:ext cx="9055100" cy="4038600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21513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037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635"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800" b="1" spc="-185" dirty="0">
                          <a:solidFill>
                            <a:srgbClr val="FFFFFF"/>
                          </a:solidFill>
                        </a:rPr>
                        <a:t>Écueils</a:t>
                      </a:r>
                      <a:r>
                        <a:rPr sz="1800" b="1" spc="-95" dirty="0">
                          <a:solidFill>
                            <a:srgbClr val="FFFFFF"/>
                          </a:solidFill>
                        </a:rPr>
                        <a:t> </a:t>
                      </a:r>
                      <a:r>
                        <a:rPr sz="1800" b="1" spc="-30" dirty="0">
                          <a:solidFill>
                            <a:srgbClr val="FFFFFF"/>
                          </a:solidFill>
                        </a:rPr>
                        <a:t>potentiels</a:t>
                      </a:r>
                      <a:endParaRPr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127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800" b="1" spc="-185" dirty="0">
                          <a:solidFill>
                            <a:srgbClr val="FFFFFF"/>
                          </a:solidFill>
                        </a:rPr>
                        <a:t>Pistes</a:t>
                      </a:r>
                      <a:r>
                        <a:rPr sz="1800" b="1" spc="-120" dirty="0">
                          <a:solidFill>
                            <a:srgbClr val="FFFFFF"/>
                          </a:solidFill>
                        </a:rPr>
                        <a:t> </a:t>
                      </a:r>
                      <a:r>
                        <a:rPr sz="1800" b="1" spc="-110" dirty="0">
                          <a:solidFill>
                            <a:srgbClr val="FFFFFF"/>
                          </a:solidFill>
                        </a:rPr>
                        <a:t>de</a:t>
                      </a:r>
                      <a:r>
                        <a:rPr sz="1800" b="1" spc="-100" dirty="0">
                          <a:solidFill>
                            <a:srgbClr val="FFFFFF"/>
                          </a:solidFill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FFFF"/>
                          </a:solidFill>
                        </a:rPr>
                        <a:t>résolution</a:t>
                      </a:r>
                      <a:endParaRPr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127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69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 dirty="0"/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85"/>
                        </a:spcBef>
                      </a:pPr>
                      <a:endParaRPr sz="1800" dirty="0"/>
                    </a:p>
                    <a:p>
                      <a:pPr marL="173990" marR="164465" indent="-190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800" spc="50" dirty="0">
                          <a:solidFill>
                            <a:schemeClr val="tx1"/>
                          </a:solidFill>
                        </a:rPr>
                        <a:t>Perdre</a:t>
                      </a:r>
                      <a:r>
                        <a:rPr sz="1800" spc="15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spc="110" dirty="0">
                          <a:solidFill>
                            <a:schemeClr val="tx1"/>
                          </a:solidFill>
                        </a:rPr>
                        <a:t>de</a:t>
                      </a:r>
                      <a:r>
                        <a:rPr sz="1800" spc="15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spc="30" dirty="0">
                          <a:solidFill>
                            <a:schemeClr val="tx1"/>
                          </a:solidFill>
                        </a:rPr>
                        <a:t>vue </a:t>
                      </a:r>
                      <a:r>
                        <a:rPr sz="1800" spc="80" dirty="0">
                          <a:solidFill>
                            <a:schemeClr val="tx1"/>
                          </a:solidFill>
                        </a:rPr>
                        <a:t>l’évaluation</a:t>
                      </a:r>
                      <a:r>
                        <a:rPr sz="1800" spc="15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spc="-35" dirty="0">
                          <a:solidFill>
                            <a:schemeClr val="tx1"/>
                          </a:solidFill>
                        </a:rPr>
                        <a:t>au </a:t>
                      </a:r>
                      <a:r>
                        <a:rPr sz="1800" dirty="0">
                          <a:solidFill>
                            <a:schemeClr val="tx1"/>
                          </a:solidFill>
                        </a:rPr>
                        <a:t>service</a:t>
                      </a:r>
                      <a:r>
                        <a:rPr sz="1800" spc="335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spc="-25" dirty="0">
                          <a:solidFill>
                            <a:schemeClr val="tx1"/>
                          </a:solidFill>
                        </a:rPr>
                        <a:t>des </a:t>
                      </a:r>
                      <a:r>
                        <a:rPr sz="1800" spc="-10" dirty="0">
                          <a:solidFill>
                            <a:schemeClr val="tx1"/>
                          </a:solidFill>
                        </a:rPr>
                        <a:t>apprentissages, </a:t>
                      </a:r>
                      <a:r>
                        <a:rPr sz="1800" spc="75" dirty="0">
                          <a:solidFill>
                            <a:schemeClr val="tx1"/>
                          </a:solidFill>
                        </a:rPr>
                        <a:t>en</a:t>
                      </a:r>
                      <a:r>
                        <a:rPr sz="1800" spc="15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spc="-35" dirty="0">
                          <a:solidFill>
                            <a:schemeClr val="tx1"/>
                          </a:solidFill>
                        </a:rPr>
                        <a:t>ne </a:t>
                      </a:r>
                      <a:r>
                        <a:rPr sz="1800" spc="-130" dirty="0">
                          <a:solidFill>
                            <a:schemeClr val="tx1"/>
                          </a:solidFill>
                        </a:rPr>
                        <a:t>considérant</a:t>
                      </a:r>
                      <a:r>
                        <a:rPr sz="1800" spc="-75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spc="-80" dirty="0">
                          <a:solidFill>
                            <a:schemeClr val="tx1"/>
                          </a:solidFill>
                        </a:rPr>
                        <a:t>que </a:t>
                      </a:r>
                      <a:r>
                        <a:rPr sz="1800" spc="-150" dirty="0">
                          <a:solidFill>
                            <a:schemeClr val="tx1"/>
                          </a:solidFill>
                        </a:rPr>
                        <a:t>la</a:t>
                      </a:r>
                      <a:r>
                        <a:rPr sz="1800" spc="-105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spc="-20" dirty="0">
                          <a:solidFill>
                            <a:schemeClr val="tx1"/>
                          </a:solidFill>
                        </a:rPr>
                        <a:t>dimension </a:t>
                      </a:r>
                      <a:r>
                        <a:rPr sz="1800" spc="-45" dirty="0">
                          <a:solidFill>
                            <a:schemeClr val="tx1"/>
                          </a:solidFill>
                        </a:rPr>
                        <a:t>certificative</a:t>
                      </a:r>
                      <a:endParaRPr sz="1800" i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800" b="1" spc="-40" dirty="0"/>
                        <a:t>Pour</a:t>
                      </a:r>
                      <a:r>
                        <a:rPr sz="1800" b="1" spc="-50" dirty="0"/>
                        <a:t> </a:t>
                      </a:r>
                      <a:r>
                        <a:rPr sz="1800" b="1" spc="-55" dirty="0"/>
                        <a:t>les</a:t>
                      </a:r>
                      <a:r>
                        <a:rPr sz="1800" b="1" spc="-40" dirty="0"/>
                        <a:t> disciplines</a:t>
                      </a:r>
                      <a:r>
                        <a:rPr sz="1800" b="1" spc="-45" dirty="0"/>
                        <a:t> </a:t>
                      </a:r>
                      <a:r>
                        <a:rPr sz="1800" b="1" spc="-30" dirty="0"/>
                        <a:t>concernées</a:t>
                      </a:r>
                      <a:r>
                        <a:rPr sz="1800" b="1" spc="-55" dirty="0"/>
                        <a:t> </a:t>
                      </a:r>
                      <a:r>
                        <a:rPr sz="1800" b="1" dirty="0"/>
                        <a:t>par</a:t>
                      </a:r>
                      <a:r>
                        <a:rPr sz="1800" b="1" spc="-45" dirty="0"/>
                        <a:t> </a:t>
                      </a:r>
                      <a:r>
                        <a:rPr sz="1800" b="1" dirty="0"/>
                        <a:t>une</a:t>
                      </a:r>
                      <a:r>
                        <a:rPr sz="1800" b="1" spc="-40" dirty="0"/>
                        <a:t> </a:t>
                      </a:r>
                      <a:r>
                        <a:rPr sz="1800" b="1" dirty="0"/>
                        <a:t>épreuve</a:t>
                      </a:r>
                      <a:r>
                        <a:rPr sz="1800" b="1" spc="-10" dirty="0"/>
                        <a:t> </a:t>
                      </a:r>
                      <a:r>
                        <a:rPr sz="1800" b="1" dirty="0"/>
                        <a:t>terminale</a:t>
                      </a:r>
                      <a:r>
                        <a:rPr sz="1800" b="1" spc="-25" dirty="0"/>
                        <a:t> </a:t>
                      </a:r>
                      <a:r>
                        <a:rPr sz="1800" b="1" spc="-50" dirty="0"/>
                        <a:t>:</a:t>
                      </a:r>
                      <a:endParaRPr sz="1800" dirty="0"/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800" dirty="0"/>
                    </a:p>
                    <a:p>
                      <a:pPr marL="697230" marR="688975" indent="-317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800" spc="-95" dirty="0"/>
                        <a:t>Opérer</a:t>
                      </a:r>
                      <a:r>
                        <a:rPr sz="1800" spc="-135" dirty="0"/>
                        <a:t> </a:t>
                      </a:r>
                      <a:r>
                        <a:rPr sz="1800" spc="-140" dirty="0"/>
                        <a:t>une</a:t>
                      </a:r>
                      <a:r>
                        <a:rPr sz="1800" spc="-75" dirty="0"/>
                        <a:t> </a:t>
                      </a:r>
                      <a:r>
                        <a:rPr sz="1800" spc="-110" dirty="0"/>
                        <a:t>distinction</a:t>
                      </a:r>
                      <a:r>
                        <a:rPr sz="1800" spc="-90" dirty="0"/>
                        <a:t> </a:t>
                      </a:r>
                      <a:r>
                        <a:rPr sz="1800" spc="-110" dirty="0"/>
                        <a:t>entre</a:t>
                      </a:r>
                      <a:r>
                        <a:rPr sz="1800" spc="-95" dirty="0"/>
                        <a:t> </a:t>
                      </a:r>
                      <a:r>
                        <a:rPr sz="1800" spc="-185" dirty="0"/>
                        <a:t>les</a:t>
                      </a:r>
                      <a:r>
                        <a:rPr sz="1800" spc="-110" dirty="0"/>
                        <a:t> </a:t>
                      </a:r>
                      <a:r>
                        <a:rPr sz="1800" spc="-140" dirty="0"/>
                        <a:t>contenus</a:t>
                      </a:r>
                      <a:r>
                        <a:rPr sz="1800" spc="-70" dirty="0"/>
                        <a:t> </a:t>
                      </a:r>
                      <a:r>
                        <a:rPr sz="1800" spc="-120" dirty="0"/>
                        <a:t>évalués </a:t>
                      </a:r>
                      <a:r>
                        <a:rPr sz="1800" dirty="0"/>
                        <a:t>dans</a:t>
                      </a:r>
                      <a:r>
                        <a:rPr sz="1800" spc="50" dirty="0"/>
                        <a:t> </a:t>
                      </a:r>
                      <a:r>
                        <a:rPr sz="1800" spc="80" dirty="0"/>
                        <a:t>l’évaluation</a:t>
                      </a:r>
                      <a:r>
                        <a:rPr sz="1800" spc="35" dirty="0"/>
                        <a:t> </a:t>
                      </a:r>
                      <a:r>
                        <a:rPr sz="1800" spc="105" dirty="0"/>
                        <a:t>certificative</a:t>
                      </a:r>
                      <a:r>
                        <a:rPr sz="1800" spc="60" dirty="0"/>
                        <a:t> </a:t>
                      </a:r>
                      <a:r>
                        <a:rPr sz="1800" spc="110" dirty="0"/>
                        <a:t>de</a:t>
                      </a:r>
                      <a:r>
                        <a:rPr sz="1800" spc="80" dirty="0"/>
                        <a:t> </a:t>
                      </a:r>
                      <a:r>
                        <a:rPr sz="1800" spc="-110" dirty="0"/>
                        <a:t>contrôle</a:t>
                      </a:r>
                      <a:r>
                        <a:rPr sz="1800" spc="-80" dirty="0"/>
                        <a:t> </a:t>
                      </a:r>
                      <a:r>
                        <a:rPr sz="1800" spc="-85" dirty="0"/>
                        <a:t>continu </a:t>
                      </a:r>
                      <a:r>
                        <a:rPr sz="1800" dirty="0">
                          <a:solidFill>
                            <a:srgbClr val="6342F5"/>
                          </a:solidFill>
                        </a:rPr>
                        <a:t>(=</a:t>
                      </a:r>
                      <a:r>
                        <a:rPr sz="1800" spc="35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dirty="0">
                          <a:solidFill>
                            <a:srgbClr val="6342F5"/>
                          </a:solidFill>
                        </a:rPr>
                        <a:t>les</a:t>
                      </a:r>
                      <a:r>
                        <a:rPr sz="1800" spc="50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spc="85" dirty="0">
                          <a:solidFill>
                            <a:srgbClr val="6342F5"/>
                          </a:solidFill>
                        </a:rPr>
                        <a:t>notes</a:t>
                      </a:r>
                      <a:r>
                        <a:rPr sz="1800" spc="45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spc="110" dirty="0">
                          <a:solidFill>
                            <a:srgbClr val="6342F5"/>
                          </a:solidFill>
                        </a:rPr>
                        <a:t>qui</a:t>
                      </a:r>
                      <a:r>
                        <a:rPr sz="1800" spc="45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spc="155" dirty="0">
                          <a:solidFill>
                            <a:srgbClr val="6342F5"/>
                          </a:solidFill>
                        </a:rPr>
                        <a:t>comptent</a:t>
                      </a:r>
                      <a:r>
                        <a:rPr sz="1800" spc="45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dirty="0">
                          <a:solidFill>
                            <a:srgbClr val="6342F5"/>
                          </a:solidFill>
                        </a:rPr>
                        <a:t>dans</a:t>
                      </a:r>
                      <a:r>
                        <a:rPr sz="1800" spc="45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dirty="0">
                          <a:solidFill>
                            <a:srgbClr val="6342F5"/>
                          </a:solidFill>
                        </a:rPr>
                        <a:t>la</a:t>
                      </a:r>
                      <a:r>
                        <a:rPr sz="1800" spc="55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spc="75" dirty="0">
                          <a:solidFill>
                            <a:srgbClr val="6342F5"/>
                          </a:solidFill>
                        </a:rPr>
                        <a:t>moyenne)</a:t>
                      </a:r>
                      <a:endParaRPr sz="1800" dirty="0"/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800" spc="150" dirty="0"/>
                        <a:t>et</a:t>
                      </a:r>
                      <a:r>
                        <a:rPr sz="1800" spc="30" dirty="0"/>
                        <a:t> </a:t>
                      </a:r>
                      <a:r>
                        <a:rPr sz="1800" spc="70" dirty="0"/>
                        <a:t>ceux</a:t>
                      </a:r>
                      <a:r>
                        <a:rPr sz="1800" spc="35" dirty="0"/>
                        <a:t> </a:t>
                      </a:r>
                      <a:r>
                        <a:rPr sz="1800" spc="110" dirty="0"/>
                        <a:t>de</a:t>
                      </a:r>
                      <a:r>
                        <a:rPr sz="1800" spc="40" dirty="0"/>
                        <a:t> </a:t>
                      </a:r>
                      <a:r>
                        <a:rPr sz="1800" spc="80" dirty="0"/>
                        <a:t>l’évaluation</a:t>
                      </a:r>
                      <a:r>
                        <a:rPr sz="1800" spc="15" dirty="0"/>
                        <a:t> </a:t>
                      </a:r>
                      <a:r>
                        <a:rPr sz="1800" spc="105" dirty="0"/>
                        <a:t>certificative</a:t>
                      </a:r>
                      <a:r>
                        <a:rPr sz="1800" spc="35" dirty="0"/>
                        <a:t> </a:t>
                      </a:r>
                      <a:r>
                        <a:rPr sz="1800" dirty="0"/>
                        <a:t>des</a:t>
                      </a:r>
                      <a:r>
                        <a:rPr sz="1800" spc="55" dirty="0"/>
                        <a:t> </a:t>
                      </a:r>
                      <a:r>
                        <a:rPr sz="1800" spc="-145" dirty="0"/>
                        <a:t>épreuves</a:t>
                      </a:r>
                      <a:r>
                        <a:rPr sz="1800" spc="-95" dirty="0"/>
                        <a:t> </a:t>
                      </a:r>
                      <a:r>
                        <a:rPr sz="1800" spc="-30" dirty="0"/>
                        <a:t>terminales</a:t>
                      </a:r>
                      <a:endParaRPr sz="1800" dirty="0"/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800" dirty="0">
                          <a:solidFill>
                            <a:srgbClr val="6342F5"/>
                          </a:solidFill>
                        </a:rPr>
                        <a:t>(=</a:t>
                      </a:r>
                      <a:r>
                        <a:rPr sz="1800" spc="25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dirty="0">
                          <a:solidFill>
                            <a:srgbClr val="6342F5"/>
                          </a:solidFill>
                        </a:rPr>
                        <a:t>les</a:t>
                      </a:r>
                      <a:r>
                        <a:rPr sz="1800" spc="40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spc="85" dirty="0">
                          <a:solidFill>
                            <a:srgbClr val="6342F5"/>
                          </a:solidFill>
                        </a:rPr>
                        <a:t>notes</a:t>
                      </a:r>
                      <a:r>
                        <a:rPr sz="1800" spc="30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dirty="0">
                          <a:solidFill>
                            <a:srgbClr val="6342F5"/>
                          </a:solidFill>
                        </a:rPr>
                        <a:t>des</a:t>
                      </a:r>
                      <a:r>
                        <a:rPr sz="1800" spc="50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spc="-10" dirty="0">
                          <a:solidFill>
                            <a:srgbClr val="6342F5"/>
                          </a:solidFill>
                        </a:rPr>
                        <a:t>épreuves)</a:t>
                      </a:r>
                      <a:endParaRPr sz="1800" dirty="0"/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800" dirty="0"/>
                    </a:p>
                    <a:p>
                      <a:pPr marL="125730" marR="120014" indent="64769" algn="ctr">
                        <a:lnSpc>
                          <a:spcPct val="100000"/>
                        </a:lnSpc>
                      </a:pPr>
                      <a:r>
                        <a:rPr sz="1800" dirty="0">
                          <a:solidFill>
                            <a:srgbClr val="6342F5"/>
                          </a:solidFill>
                        </a:rPr>
                        <a:t>=</a:t>
                      </a:r>
                      <a:r>
                        <a:rPr sz="1800" spc="-15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dirty="0">
                          <a:solidFill>
                            <a:srgbClr val="6342F5"/>
                          </a:solidFill>
                        </a:rPr>
                        <a:t>Dans</a:t>
                      </a:r>
                      <a:r>
                        <a:rPr sz="1800" spc="15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dirty="0">
                          <a:solidFill>
                            <a:srgbClr val="6342F5"/>
                          </a:solidFill>
                        </a:rPr>
                        <a:t>le</a:t>
                      </a:r>
                      <a:r>
                        <a:rPr sz="1800" spc="-10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spc="90" dirty="0">
                          <a:solidFill>
                            <a:srgbClr val="6342F5"/>
                          </a:solidFill>
                        </a:rPr>
                        <a:t>contrôle</a:t>
                      </a:r>
                      <a:r>
                        <a:rPr sz="1800" spc="10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spc="80" dirty="0">
                          <a:solidFill>
                            <a:srgbClr val="6342F5"/>
                          </a:solidFill>
                        </a:rPr>
                        <a:t>continu,</a:t>
                      </a:r>
                      <a:r>
                        <a:rPr sz="1800" spc="5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spc="90" dirty="0">
                          <a:solidFill>
                            <a:srgbClr val="6342F5"/>
                          </a:solidFill>
                        </a:rPr>
                        <a:t>on</a:t>
                      </a:r>
                      <a:r>
                        <a:rPr sz="1800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spc="90" dirty="0">
                          <a:solidFill>
                            <a:srgbClr val="6342F5"/>
                          </a:solidFill>
                        </a:rPr>
                        <a:t>prend</a:t>
                      </a:r>
                      <a:r>
                        <a:rPr sz="1800" dirty="0">
                          <a:solidFill>
                            <a:srgbClr val="6342F5"/>
                          </a:solidFill>
                        </a:rPr>
                        <a:t> en</a:t>
                      </a:r>
                      <a:r>
                        <a:rPr sz="1800" spc="10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spc="110" dirty="0">
                          <a:solidFill>
                            <a:srgbClr val="6342F5"/>
                          </a:solidFill>
                        </a:rPr>
                        <a:t>compte</a:t>
                      </a:r>
                      <a:r>
                        <a:rPr sz="1800" spc="30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b="1" spc="-55" dirty="0">
                          <a:solidFill>
                            <a:srgbClr val="6342F5"/>
                          </a:solidFill>
                        </a:rPr>
                        <a:t>les</a:t>
                      </a:r>
                      <a:r>
                        <a:rPr sz="1800" b="1" spc="10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6342F5"/>
                          </a:solidFill>
                        </a:rPr>
                        <a:t>progrès </a:t>
                      </a:r>
                      <a:r>
                        <a:rPr sz="1800" dirty="0">
                          <a:solidFill>
                            <a:srgbClr val="6342F5"/>
                          </a:solidFill>
                        </a:rPr>
                        <a:t>des</a:t>
                      </a:r>
                      <a:r>
                        <a:rPr sz="1800" spc="40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dirty="0">
                          <a:solidFill>
                            <a:srgbClr val="6342F5"/>
                          </a:solidFill>
                        </a:rPr>
                        <a:t>élèves</a:t>
                      </a:r>
                      <a:r>
                        <a:rPr sz="1800" spc="60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dirty="0">
                          <a:solidFill>
                            <a:srgbClr val="6342F5"/>
                          </a:solidFill>
                        </a:rPr>
                        <a:t>(avec</a:t>
                      </a:r>
                      <a:r>
                        <a:rPr sz="1800" spc="40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spc="65" dirty="0">
                          <a:solidFill>
                            <a:srgbClr val="6342F5"/>
                          </a:solidFill>
                        </a:rPr>
                        <a:t>par</a:t>
                      </a:r>
                      <a:r>
                        <a:rPr sz="1800" spc="50" dirty="0">
                          <a:solidFill>
                            <a:srgbClr val="6342F5"/>
                          </a:solidFill>
                        </a:rPr>
                        <a:t> exemple</a:t>
                      </a:r>
                      <a:r>
                        <a:rPr sz="1800" spc="55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dirty="0">
                          <a:solidFill>
                            <a:srgbClr val="6342F5"/>
                          </a:solidFill>
                        </a:rPr>
                        <a:t>des</a:t>
                      </a:r>
                      <a:r>
                        <a:rPr sz="1800" spc="45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spc="55" dirty="0">
                          <a:solidFill>
                            <a:srgbClr val="6342F5"/>
                          </a:solidFill>
                        </a:rPr>
                        <a:t>notes</a:t>
                      </a:r>
                      <a:r>
                        <a:rPr sz="1800" spc="65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dirty="0">
                          <a:solidFill>
                            <a:srgbClr val="6342F5"/>
                          </a:solidFill>
                        </a:rPr>
                        <a:t>provisoires)</a:t>
                      </a:r>
                      <a:r>
                        <a:rPr sz="1800" spc="55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dirty="0">
                          <a:solidFill>
                            <a:srgbClr val="6342F5"/>
                          </a:solidFill>
                        </a:rPr>
                        <a:t>mais</a:t>
                      </a:r>
                      <a:r>
                        <a:rPr sz="1800" spc="50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spc="-20" dirty="0">
                          <a:solidFill>
                            <a:srgbClr val="6342F5"/>
                          </a:solidFill>
                        </a:rPr>
                        <a:t>aussi </a:t>
                      </a:r>
                      <a:r>
                        <a:rPr sz="1800" b="1" spc="-10" dirty="0">
                          <a:solidFill>
                            <a:srgbClr val="6342F5"/>
                          </a:solidFill>
                        </a:rPr>
                        <a:t>l'engagement</a:t>
                      </a:r>
                      <a:r>
                        <a:rPr sz="1800" b="1" spc="30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dirty="0">
                          <a:solidFill>
                            <a:srgbClr val="6342F5"/>
                          </a:solidFill>
                        </a:rPr>
                        <a:t>des</a:t>
                      </a:r>
                      <a:r>
                        <a:rPr sz="1800" spc="5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dirty="0">
                          <a:solidFill>
                            <a:srgbClr val="6342F5"/>
                          </a:solidFill>
                        </a:rPr>
                        <a:t>élèves</a:t>
                      </a:r>
                      <a:r>
                        <a:rPr sz="1800" spc="20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spc="70" dirty="0">
                          <a:solidFill>
                            <a:srgbClr val="6342F5"/>
                          </a:solidFill>
                        </a:rPr>
                        <a:t>(donc</a:t>
                      </a:r>
                      <a:r>
                        <a:rPr sz="1800" spc="5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dirty="0">
                          <a:solidFill>
                            <a:srgbClr val="6342F5"/>
                          </a:solidFill>
                        </a:rPr>
                        <a:t>pas</a:t>
                      </a:r>
                      <a:r>
                        <a:rPr sz="1800" spc="10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spc="45" dirty="0">
                          <a:solidFill>
                            <a:srgbClr val="6342F5"/>
                          </a:solidFill>
                        </a:rPr>
                        <a:t>seulement</a:t>
                      </a:r>
                      <a:r>
                        <a:rPr sz="1800" spc="35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dirty="0">
                          <a:solidFill>
                            <a:srgbClr val="6342F5"/>
                          </a:solidFill>
                        </a:rPr>
                        <a:t>le</a:t>
                      </a:r>
                      <a:r>
                        <a:rPr sz="1800" spc="10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dirty="0">
                          <a:solidFill>
                            <a:srgbClr val="6342F5"/>
                          </a:solidFill>
                        </a:rPr>
                        <a:t>niveau</a:t>
                      </a:r>
                      <a:r>
                        <a:rPr sz="1800" spc="10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spc="-25" dirty="0">
                          <a:solidFill>
                            <a:srgbClr val="6342F5"/>
                          </a:solidFill>
                        </a:rPr>
                        <a:t>des </a:t>
                      </a:r>
                      <a:r>
                        <a:rPr sz="1800" dirty="0">
                          <a:solidFill>
                            <a:srgbClr val="6342F5"/>
                          </a:solidFill>
                        </a:rPr>
                        <a:t>acquis,</a:t>
                      </a:r>
                      <a:r>
                        <a:rPr sz="1800" spc="35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dirty="0">
                          <a:solidFill>
                            <a:srgbClr val="6342F5"/>
                          </a:solidFill>
                        </a:rPr>
                        <a:t>mais</a:t>
                      </a:r>
                      <a:r>
                        <a:rPr sz="1800" spc="60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spc="-20" dirty="0">
                          <a:solidFill>
                            <a:srgbClr val="6342F5"/>
                          </a:solidFill>
                        </a:rPr>
                        <a:t>aussi</a:t>
                      </a:r>
                      <a:r>
                        <a:rPr sz="1800" spc="45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dirty="0">
                          <a:solidFill>
                            <a:srgbClr val="6342F5"/>
                          </a:solidFill>
                        </a:rPr>
                        <a:t>le</a:t>
                      </a:r>
                      <a:r>
                        <a:rPr sz="1800" spc="50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dirty="0">
                          <a:solidFill>
                            <a:srgbClr val="6342F5"/>
                          </a:solidFill>
                        </a:rPr>
                        <a:t>travail,</a:t>
                      </a:r>
                      <a:r>
                        <a:rPr sz="1800" spc="50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dirty="0">
                          <a:solidFill>
                            <a:srgbClr val="6342F5"/>
                          </a:solidFill>
                        </a:rPr>
                        <a:t>les</a:t>
                      </a:r>
                      <a:r>
                        <a:rPr sz="1800" spc="45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spc="75" dirty="0">
                          <a:solidFill>
                            <a:srgbClr val="6342F5"/>
                          </a:solidFill>
                        </a:rPr>
                        <a:t>efforts,</a:t>
                      </a:r>
                      <a:r>
                        <a:rPr sz="1800" spc="85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dirty="0">
                          <a:solidFill>
                            <a:srgbClr val="6342F5"/>
                          </a:solidFill>
                        </a:rPr>
                        <a:t>la</a:t>
                      </a:r>
                      <a:r>
                        <a:rPr sz="1800" spc="60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spc="55" dirty="0">
                          <a:solidFill>
                            <a:srgbClr val="6342F5"/>
                          </a:solidFill>
                        </a:rPr>
                        <a:t>participation...)</a:t>
                      </a:r>
                      <a:endParaRPr sz="180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127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442202" y="744855"/>
            <a:ext cx="5622925" cy="4521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spc="-23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Stratégies</a:t>
            </a:r>
            <a:r>
              <a:rPr sz="2800" b="1" spc="-16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800" b="1" spc="-3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à</a:t>
            </a:r>
            <a:r>
              <a:rPr sz="2800" b="1" spc="-16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800" b="1" spc="-204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l’échelle</a:t>
            </a:r>
            <a:r>
              <a:rPr sz="2800" b="1" spc="-17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800" b="1" spc="-15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sz="2800" b="1" spc="-229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</a:t>
            </a:r>
            <a:r>
              <a:rPr sz="2800" b="1" spc="-17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800" b="1" spc="-34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classe</a:t>
            </a:r>
            <a:endParaRPr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1667249"/>
              </p:ext>
            </p:extLst>
          </p:nvPr>
        </p:nvGraphicFramePr>
        <p:xfrm>
          <a:off x="419023" y="1406397"/>
          <a:ext cx="9055100" cy="4831080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2367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878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20701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800" b="1" spc="-180" dirty="0">
                          <a:solidFill>
                            <a:srgbClr val="FFFFFF"/>
                          </a:solidFill>
                        </a:rPr>
                        <a:t>Écueils</a:t>
                      </a:r>
                      <a:r>
                        <a:rPr sz="1800" b="1" spc="-95" dirty="0">
                          <a:solidFill>
                            <a:srgbClr val="FFFFFF"/>
                          </a:solidFill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FFFF"/>
                          </a:solidFill>
                        </a:rPr>
                        <a:t>potentiels</a:t>
                      </a:r>
                      <a:endParaRPr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127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800" b="1" spc="-180" dirty="0">
                          <a:solidFill>
                            <a:srgbClr val="FFFFFF"/>
                          </a:solidFill>
                        </a:rPr>
                        <a:t>Pistes</a:t>
                      </a:r>
                      <a:r>
                        <a:rPr sz="1800" b="1" spc="-114" dirty="0">
                          <a:solidFill>
                            <a:srgbClr val="FFFFFF"/>
                          </a:solidFill>
                        </a:rPr>
                        <a:t> </a:t>
                      </a:r>
                      <a:r>
                        <a:rPr sz="1800" b="1" spc="-105" dirty="0">
                          <a:solidFill>
                            <a:srgbClr val="FFFFFF"/>
                          </a:solidFill>
                        </a:rPr>
                        <a:t>de </a:t>
                      </a:r>
                      <a:r>
                        <a:rPr sz="1800" b="1" spc="-10" dirty="0">
                          <a:solidFill>
                            <a:srgbClr val="FFFFFF"/>
                          </a:solidFill>
                        </a:rPr>
                        <a:t>résolution</a:t>
                      </a:r>
                      <a:endParaRPr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127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536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 dirty="0"/>
                    </a:p>
                    <a:p>
                      <a:pPr>
                        <a:lnSpc>
                          <a:spcPct val="100000"/>
                        </a:lnSpc>
                      </a:pPr>
                      <a:endParaRPr sz="1800" dirty="0"/>
                    </a:p>
                    <a:p>
                      <a:pPr>
                        <a:lnSpc>
                          <a:spcPct val="100000"/>
                        </a:lnSpc>
                      </a:pPr>
                      <a:endParaRPr sz="1800" dirty="0"/>
                    </a:p>
                    <a:p>
                      <a:pPr>
                        <a:lnSpc>
                          <a:spcPct val="100000"/>
                        </a:lnSpc>
                      </a:pPr>
                      <a:endParaRPr sz="1800" dirty="0"/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20"/>
                        </a:spcBef>
                      </a:pPr>
                      <a:endParaRPr sz="1800" dirty="0">
                        <a:solidFill>
                          <a:schemeClr val="tx1"/>
                        </a:solidFill>
                      </a:endParaRPr>
                    </a:p>
                    <a:p>
                      <a:pPr marL="118745" marR="114300" indent="127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800" spc="100" dirty="0">
                          <a:solidFill>
                            <a:schemeClr val="tx1"/>
                          </a:solidFill>
                        </a:rPr>
                        <a:t>Avoir</a:t>
                      </a:r>
                      <a:r>
                        <a:rPr sz="1800" spc="-5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spc="100" dirty="0">
                          <a:solidFill>
                            <a:schemeClr val="tx1"/>
                          </a:solidFill>
                        </a:rPr>
                        <a:t>un</a:t>
                      </a:r>
                      <a:r>
                        <a:rPr sz="1800" spc="5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dirty="0">
                          <a:solidFill>
                            <a:schemeClr val="tx1"/>
                          </a:solidFill>
                        </a:rPr>
                        <a:t>usage</a:t>
                      </a:r>
                      <a:r>
                        <a:rPr sz="1800" spc="15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spc="85" dirty="0">
                          <a:solidFill>
                            <a:schemeClr val="tx1"/>
                          </a:solidFill>
                        </a:rPr>
                        <a:t>de </a:t>
                      </a:r>
                      <a:r>
                        <a:rPr sz="1800" dirty="0">
                          <a:solidFill>
                            <a:schemeClr val="tx1"/>
                          </a:solidFill>
                        </a:rPr>
                        <a:t>la</a:t>
                      </a:r>
                      <a:r>
                        <a:rPr sz="1800" spc="55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spc="-85" dirty="0">
                          <a:solidFill>
                            <a:schemeClr val="tx1"/>
                          </a:solidFill>
                        </a:rPr>
                        <a:t>notation</a:t>
                      </a:r>
                      <a:r>
                        <a:rPr sz="1800" spc="-7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spc="-25" dirty="0">
                          <a:solidFill>
                            <a:schemeClr val="tx1"/>
                          </a:solidFill>
                        </a:rPr>
                        <a:t>qui </a:t>
                      </a:r>
                      <a:r>
                        <a:rPr sz="1800" spc="-45" dirty="0">
                          <a:solidFill>
                            <a:schemeClr val="tx1"/>
                          </a:solidFill>
                        </a:rPr>
                        <a:t>disqualifierait </a:t>
                      </a:r>
                      <a:r>
                        <a:rPr sz="1800" spc="-105" dirty="0">
                          <a:solidFill>
                            <a:schemeClr val="tx1"/>
                          </a:solidFill>
                        </a:rPr>
                        <a:t>d’emblée </a:t>
                      </a:r>
                      <a:r>
                        <a:rPr sz="1800" spc="-25" dirty="0">
                          <a:solidFill>
                            <a:schemeClr val="tx1"/>
                          </a:solidFill>
                        </a:rPr>
                        <a:t>certains </a:t>
                      </a:r>
                      <a:r>
                        <a:rPr sz="1800" spc="-170" dirty="0">
                          <a:solidFill>
                            <a:schemeClr val="tx1"/>
                          </a:solidFill>
                        </a:rPr>
                        <a:t>élèves</a:t>
                      </a:r>
                      <a:r>
                        <a:rPr sz="1800" spc="6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dirty="0">
                          <a:solidFill>
                            <a:schemeClr val="tx1"/>
                          </a:solidFill>
                        </a:rPr>
                        <a:t>fragiles</a:t>
                      </a:r>
                      <a:r>
                        <a:rPr sz="1800" spc="195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spc="114" dirty="0">
                          <a:solidFill>
                            <a:schemeClr val="tx1"/>
                          </a:solidFill>
                        </a:rPr>
                        <a:t>pour </a:t>
                      </a:r>
                      <a:r>
                        <a:rPr sz="1800" dirty="0">
                          <a:solidFill>
                            <a:schemeClr val="tx1"/>
                          </a:solidFill>
                        </a:rPr>
                        <a:t>le</a:t>
                      </a:r>
                      <a:r>
                        <a:rPr sz="1800" spc="105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spc="35" dirty="0">
                          <a:solidFill>
                            <a:schemeClr val="tx1"/>
                          </a:solidFill>
                        </a:rPr>
                        <a:t>DNB</a:t>
                      </a:r>
                      <a:endParaRPr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800" spc="-110" dirty="0"/>
                        <a:t>Interroger</a:t>
                      </a:r>
                      <a:r>
                        <a:rPr sz="1800" spc="-105" dirty="0"/>
                        <a:t> </a:t>
                      </a:r>
                      <a:r>
                        <a:rPr sz="1800" spc="-150" dirty="0"/>
                        <a:t>la</a:t>
                      </a:r>
                      <a:r>
                        <a:rPr sz="1800" spc="-70" dirty="0"/>
                        <a:t> </a:t>
                      </a:r>
                      <a:r>
                        <a:rPr sz="1800" spc="-140" dirty="0"/>
                        <a:t>conversion</a:t>
                      </a:r>
                      <a:r>
                        <a:rPr sz="1800" spc="-90" dirty="0"/>
                        <a:t> </a:t>
                      </a:r>
                      <a:r>
                        <a:rPr sz="1800" spc="-160" dirty="0"/>
                        <a:t>des</a:t>
                      </a:r>
                      <a:r>
                        <a:rPr sz="1800" spc="-70" dirty="0"/>
                        <a:t> </a:t>
                      </a:r>
                      <a:r>
                        <a:rPr sz="1800" spc="-150" dirty="0"/>
                        <a:t>compétences</a:t>
                      </a:r>
                      <a:r>
                        <a:rPr sz="1800" spc="-95" dirty="0"/>
                        <a:t> </a:t>
                      </a:r>
                      <a:r>
                        <a:rPr sz="1800" spc="-140" dirty="0"/>
                        <a:t>en</a:t>
                      </a:r>
                      <a:r>
                        <a:rPr sz="1800" spc="-70" dirty="0"/>
                        <a:t> </a:t>
                      </a:r>
                      <a:r>
                        <a:rPr sz="1800" spc="-95" dirty="0"/>
                        <a:t>note</a:t>
                      </a:r>
                      <a:r>
                        <a:rPr sz="1800" spc="-40" dirty="0"/>
                        <a:t> </a:t>
                      </a:r>
                      <a:r>
                        <a:rPr sz="1800" spc="-50" dirty="0"/>
                        <a:t>:</a:t>
                      </a:r>
                      <a:endParaRPr sz="1800" dirty="0"/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800" spc="80" dirty="0"/>
                        <a:t>l’évaluation </a:t>
                      </a:r>
                      <a:r>
                        <a:rPr sz="1800" dirty="0"/>
                        <a:t>est-elle</a:t>
                      </a:r>
                      <a:r>
                        <a:rPr sz="1800" spc="114" dirty="0"/>
                        <a:t> </a:t>
                      </a:r>
                      <a:r>
                        <a:rPr sz="1800" spc="-114" dirty="0"/>
                        <a:t>lisible,</a:t>
                      </a:r>
                      <a:r>
                        <a:rPr sz="1800" spc="90" dirty="0"/>
                        <a:t> </a:t>
                      </a:r>
                      <a:r>
                        <a:rPr sz="1800" spc="-110" dirty="0"/>
                        <a:t>positive,</a:t>
                      </a:r>
                      <a:r>
                        <a:rPr sz="1800" spc="95" dirty="0"/>
                        <a:t> </a:t>
                      </a:r>
                      <a:r>
                        <a:rPr sz="1800" spc="-145" dirty="0"/>
                        <a:t>juste</a:t>
                      </a:r>
                      <a:r>
                        <a:rPr sz="1800" spc="-5" dirty="0"/>
                        <a:t> </a:t>
                      </a:r>
                      <a:r>
                        <a:rPr sz="1800" spc="-50" dirty="0"/>
                        <a:t>?</a:t>
                      </a:r>
                      <a:endParaRPr sz="1800" dirty="0"/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endParaRPr sz="1800" dirty="0"/>
                    </a:p>
                    <a:p>
                      <a:pPr marL="177165" marR="170180" algn="ctr">
                        <a:lnSpc>
                          <a:spcPct val="100000"/>
                        </a:lnSpc>
                      </a:pPr>
                      <a:r>
                        <a:rPr sz="1800" dirty="0">
                          <a:solidFill>
                            <a:srgbClr val="6342F5"/>
                          </a:solidFill>
                        </a:rPr>
                        <a:t>=</a:t>
                      </a:r>
                      <a:r>
                        <a:rPr sz="1800" spc="25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dirty="0">
                          <a:solidFill>
                            <a:srgbClr val="6342F5"/>
                          </a:solidFill>
                        </a:rPr>
                        <a:t>garder</a:t>
                      </a:r>
                      <a:r>
                        <a:rPr sz="1800" spc="35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spc="65" dirty="0">
                          <a:solidFill>
                            <a:srgbClr val="6342F5"/>
                          </a:solidFill>
                        </a:rPr>
                        <a:t>l’esprit</a:t>
                      </a:r>
                      <a:r>
                        <a:rPr sz="1800" spc="35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spc="100" dirty="0">
                          <a:solidFill>
                            <a:srgbClr val="6342F5"/>
                          </a:solidFill>
                        </a:rPr>
                        <a:t>du</a:t>
                      </a:r>
                      <a:r>
                        <a:rPr sz="1800" spc="30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dirty="0">
                          <a:solidFill>
                            <a:srgbClr val="6342F5"/>
                          </a:solidFill>
                        </a:rPr>
                        <a:t>Socle</a:t>
                      </a:r>
                      <a:r>
                        <a:rPr sz="1800" spc="20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dirty="0">
                          <a:solidFill>
                            <a:srgbClr val="6342F5"/>
                          </a:solidFill>
                        </a:rPr>
                        <a:t>en</a:t>
                      </a:r>
                      <a:r>
                        <a:rPr sz="1800" spc="45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spc="114" dirty="0">
                          <a:solidFill>
                            <a:srgbClr val="6342F5"/>
                          </a:solidFill>
                        </a:rPr>
                        <a:t>tête</a:t>
                      </a:r>
                      <a:r>
                        <a:rPr sz="1800" spc="40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dirty="0">
                          <a:solidFill>
                            <a:srgbClr val="6342F5"/>
                          </a:solidFill>
                        </a:rPr>
                        <a:t>:</a:t>
                      </a:r>
                      <a:r>
                        <a:rPr sz="1800" spc="25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spc="60" dirty="0">
                          <a:solidFill>
                            <a:srgbClr val="6342F5"/>
                          </a:solidFill>
                        </a:rPr>
                        <a:t>un</a:t>
                      </a:r>
                      <a:r>
                        <a:rPr sz="1800" spc="30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dirty="0">
                          <a:solidFill>
                            <a:srgbClr val="6342F5"/>
                          </a:solidFill>
                        </a:rPr>
                        <a:t>élève</a:t>
                      </a:r>
                      <a:r>
                        <a:rPr sz="1800" spc="35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spc="85" dirty="0">
                          <a:solidFill>
                            <a:srgbClr val="6342F5"/>
                          </a:solidFill>
                        </a:rPr>
                        <a:t>qui</a:t>
                      </a:r>
                      <a:r>
                        <a:rPr sz="1800" spc="30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dirty="0">
                          <a:solidFill>
                            <a:srgbClr val="6342F5"/>
                          </a:solidFill>
                        </a:rPr>
                        <a:t>a</a:t>
                      </a:r>
                      <a:r>
                        <a:rPr sz="1800" spc="30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spc="60" dirty="0">
                          <a:solidFill>
                            <a:srgbClr val="6342F5"/>
                          </a:solidFill>
                        </a:rPr>
                        <a:t>un</a:t>
                      </a:r>
                      <a:r>
                        <a:rPr sz="1800" spc="25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spc="-10" dirty="0">
                          <a:solidFill>
                            <a:srgbClr val="6342F5"/>
                          </a:solidFill>
                        </a:rPr>
                        <a:t>niveau </a:t>
                      </a:r>
                      <a:r>
                        <a:rPr sz="1800" spc="80" dirty="0">
                          <a:solidFill>
                            <a:srgbClr val="6342F5"/>
                          </a:solidFill>
                        </a:rPr>
                        <a:t>de</a:t>
                      </a:r>
                      <a:r>
                        <a:rPr sz="1800" spc="140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spc="10" dirty="0">
                          <a:solidFill>
                            <a:srgbClr val="6342F5"/>
                          </a:solidFill>
                        </a:rPr>
                        <a:t>maîtrise</a:t>
                      </a:r>
                      <a:r>
                        <a:rPr sz="1800" spc="140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u="sng" spc="10" dirty="0">
                          <a:solidFill>
                            <a:srgbClr val="6342F5"/>
                          </a:solidFill>
                          <a:uFill>
                            <a:solidFill>
                              <a:srgbClr val="6342F5"/>
                            </a:solidFill>
                          </a:uFill>
                        </a:rPr>
                        <a:t>satisfaisant</a:t>
                      </a:r>
                      <a:r>
                        <a:rPr sz="1800" spc="150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spc="10" dirty="0">
                          <a:solidFill>
                            <a:srgbClr val="6342F5"/>
                          </a:solidFill>
                        </a:rPr>
                        <a:t>des</a:t>
                      </a:r>
                      <a:r>
                        <a:rPr sz="1800" spc="135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spc="60" dirty="0">
                          <a:solidFill>
                            <a:srgbClr val="6342F5"/>
                          </a:solidFill>
                        </a:rPr>
                        <a:t>compétences</a:t>
                      </a:r>
                      <a:r>
                        <a:rPr sz="1800" spc="195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u="sng" spc="10" dirty="0">
                          <a:solidFill>
                            <a:srgbClr val="6342F5"/>
                          </a:solidFill>
                          <a:uFill>
                            <a:solidFill>
                              <a:srgbClr val="6342F5"/>
                            </a:solidFill>
                          </a:uFill>
                        </a:rPr>
                        <a:t>élémentaires</a:t>
                      </a:r>
                      <a:r>
                        <a:rPr sz="1800" u="sng" spc="170" dirty="0">
                          <a:solidFill>
                            <a:srgbClr val="6342F5"/>
                          </a:solidFill>
                          <a:uFill>
                            <a:solidFill>
                              <a:srgbClr val="6342F5"/>
                            </a:solidFill>
                          </a:uFill>
                        </a:rPr>
                        <a:t> </a:t>
                      </a:r>
                      <a:r>
                        <a:rPr sz="1800" u="sng" spc="25" dirty="0">
                          <a:solidFill>
                            <a:srgbClr val="6342F5"/>
                          </a:solidFill>
                          <a:uFill>
                            <a:solidFill>
                              <a:srgbClr val="6342F5"/>
                            </a:solidFill>
                          </a:uFill>
                        </a:rPr>
                        <a:t>(du</a:t>
                      </a:r>
                      <a:r>
                        <a:rPr sz="1800" spc="25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u="sng" spc="50" dirty="0">
                          <a:solidFill>
                            <a:srgbClr val="6342F5"/>
                          </a:solidFill>
                          <a:uFill>
                            <a:solidFill>
                              <a:srgbClr val="6342F5"/>
                            </a:solidFill>
                          </a:uFill>
                        </a:rPr>
                        <a:t>cycle</a:t>
                      </a:r>
                      <a:r>
                        <a:rPr sz="1800" u="sng" spc="65" dirty="0">
                          <a:solidFill>
                            <a:srgbClr val="6342F5"/>
                          </a:solidFill>
                          <a:uFill>
                            <a:solidFill>
                              <a:srgbClr val="6342F5"/>
                            </a:solidFill>
                          </a:uFill>
                        </a:rPr>
                        <a:t> </a:t>
                      </a:r>
                      <a:r>
                        <a:rPr sz="1800" u="sng" dirty="0">
                          <a:solidFill>
                            <a:srgbClr val="6342F5"/>
                          </a:solidFill>
                          <a:uFill>
                            <a:solidFill>
                              <a:srgbClr val="6342F5"/>
                            </a:solidFill>
                          </a:uFill>
                        </a:rPr>
                        <a:t>4)</a:t>
                      </a:r>
                      <a:r>
                        <a:rPr sz="1800" spc="65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spc="55" dirty="0">
                          <a:solidFill>
                            <a:srgbClr val="6342F5"/>
                          </a:solidFill>
                        </a:rPr>
                        <a:t>traitées</a:t>
                      </a:r>
                      <a:r>
                        <a:rPr sz="1800" spc="85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dirty="0">
                          <a:solidFill>
                            <a:srgbClr val="6342F5"/>
                          </a:solidFill>
                        </a:rPr>
                        <a:t>dans</a:t>
                      </a:r>
                      <a:r>
                        <a:rPr sz="1800" spc="70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dirty="0">
                          <a:solidFill>
                            <a:srgbClr val="6342F5"/>
                          </a:solidFill>
                        </a:rPr>
                        <a:t>la</a:t>
                      </a:r>
                      <a:r>
                        <a:rPr sz="1800" spc="70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dirty="0">
                          <a:solidFill>
                            <a:srgbClr val="6342F5"/>
                          </a:solidFill>
                        </a:rPr>
                        <a:t>séquence</a:t>
                      </a:r>
                      <a:r>
                        <a:rPr sz="1800" spc="75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dirty="0">
                          <a:solidFill>
                            <a:srgbClr val="6342F5"/>
                          </a:solidFill>
                        </a:rPr>
                        <a:t>ne</a:t>
                      </a:r>
                      <a:r>
                        <a:rPr sz="1800" spc="75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dirty="0">
                          <a:solidFill>
                            <a:srgbClr val="6342F5"/>
                          </a:solidFill>
                        </a:rPr>
                        <a:t>saurait</a:t>
                      </a:r>
                      <a:r>
                        <a:rPr sz="1800" spc="50" dirty="0">
                          <a:solidFill>
                            <a:srgbClr val="6342F5"/>
                          </a:solidFill>
                        </a:rPr>
                        <a:t> avoir</a:t>
                      </a:r>
                      <a:r>
                        <a:rPr sz="1800" spc="65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dirty="0">
                          <a:solidFill>
                            <a:srgbClr val="6342F5"/>
                          </a:solidFill>
                        </a:rPr>
                        <a:t>une</a:t>
                      </a:r>
                      <a:r>
                        <a:rPr sz="1800" spc="65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spc="85" dirty="0">
                          <a:solidFill>
                            <a:srgbClr val="6342F5"/>
                          </a:solidFill>
                        </a:rPr>
                        <a:t>note </a:t>
                      </a:r>
                      <a:r>
                        <a:rPr sz="1800" spc="65" dirty="0">
                          <a:solidFill>
                            <a:srgbClr val="6342F5"/>
                          </a:solidFill>
                        </a:rPr>
                        <a:t>médiocre</a:t>
                      </a:r>
                      <a:endParaRPr sz="180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127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7995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7D1C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800" dirty="0"/>
                    </a:p>
                    <a:p>
                      <a:pPr marL="948690" marR="941069" algn="ctr">
                        <a:lnSpc>
                          <a:spcPct val="100000"/>
                        </a:lnSpc>
                      </a:pPr>
                      <a:r>
                        <a:rPr sz="1800" spc="-140" dirty="0"/>
                        <a:t>Analyser</a:t>
                      </a:r>
                      <a:r>
                        <a:rPr sz="1800" spc="-125" dirty="0"/>
                        <a:t> </a:t>
                      </a:r>
                      <a:r>
                        <a:rPr sz="1800" spc="-185" dirty="0"/>
                        <a:t>les</a:t>
                      </a:r>
                      <a:r>
                        <a:rPr sz="1800" spc="-114" dirty="0"/>
                        <a:t> </a:t>
                      </a:r>
                      <a:r>
                        <a:rPr sz="1800" spc="-145" dirty="0"/>
                        <a:t>résultats</a:t>
                      </a:r>
                      <a:r>
                        <a:rPr sz="1800" spc="-95" dirty="0"/>
                        <a:t> </a:t>
                      </a:r>
                      <a:r>
                        <a:rPr sz="1800" spc="110" dirty="0"/>
                        <a:t>de</a:t>
                      </a:r>
                      <a:r>
                        <a:rPr sz="1800" spc="25" dirty="0"/>
                        <a:t> </a:t>
                      </a:r>
                      <a:r>
                        <a:rPr sz="1800" spc="85" dirty="0"/>
                        <a:t>chaque</a:t>
                      </a:r>
                      <a:r>
                        <a:rPr sz="1800" spc="35" dirty="0"/>
                        <a:t> </a:t>
                      </a:r>
                      <a:r>
                        <a:rPr sz="1800" spc="70" dirty="0"/>
                        <a:t>évaluation </a:t>
                      </a:r>
                      <a:r>
                        <a:rPr sz="1800" spc="145" dirty="0"/>
                        <a:t>et</a:t>
                      </a:r>
                      <a:r>
                        <a:rPr sz="1800" spc="15" dirty="0"/>
                        <a:t> </a:t>
                      </a:r>
                      <a:r>
                        <a:rPr sz="1800" spc="-140" dirty="0"/>
                        <a:t>en</a:t>
                      </a:r>
                      <a:r>
                        <a:rPr sz="1800" spc="-114" dirty="0"/>
                        <a:t> </a:t>
                      </a:r>
                      <a:r>
                        <a:rPr sz="1800" spc="-95" dirty="0"/>
                        <a:t>tirer</a:t>
                      </a:r>
                      <a:r>
                        <a:rPr sz="1800" spc="-105" dirty="0"/>
                        <a:t> </a:t>
                      </a:r>
                      <a:r>
                        <a:rPr sz="1800" spc="-185" dirty="0"/>
                        <a:t>les</a:t>
                      </a:r>
                      <a:r>
                        <a:rPr sz="1800" spc="-120" dirty="0"/>
                        <a:t> </a:t>
                      </a:r>
                      <a:r>
                        <a:rPr sz="1800" spc="-75" dirty="0"/>
                        <a:t>conséquences</a:t>
                      </a:r>
                      <a:endParaRPr sz="1800" dirty="0"/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800" dirty="0"/>
                    </a:p>
                    <a:p>
                      <a:pPr marL="107314" marR="99060" indent="-635" algn="ctr">
                        <a:lnSpc>
                          <a:spcPct val="100000"/>
                        </a:lnSpc>
                      </a:pPr>
                      <a:r>
                        <a:rPr sz="1800" dirty="0">
                          <a:solidFill>
                            <a:srgbClr val="6342F5"/>
                          </a:solidFill>
                        </a:rPr>
                        <a:t>=</a:t>
                      </a:r>
                      <a:r>
                        <a:rPr sz="1800" spc="5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spc="50" dirty="0">
                          <a:solidFill>
                            <a:srgbClr val="6342F5"/>
                          </a:solidFill>
                        </a:rPr>
                        <a:t>une</a:t>
                      </a:r>
                      <a:r>
                        <a:rPr sz="1800" spc="10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spc="65" dirty="0">
                          <a:solidFill>
                            <a:srgbClr val="6342F5"/>
                          </a:solidFill>
                        </a:rPr>
                        <a:t>moyenne</a:t>
                      </a:r>
                      <a:r>
                        <a:rPr sz="1800" spc="35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spc="60" dirty="0">
                          <a:solidFill>
                            <a:srgbClr val="6342F5"/>
                          </a:solidFill>
                        </a:rPr>
                        <a:t>faible,</a:t>
                      </a:r>
                      <a:r>
                        <a:rPr sz="1800" spc="-5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spc="80" dirty="0">
                          <a:solidFill>
                            <a:srgbClr val="6342F5"/>
                          </a:solidFill>
                        </a:rPr>
                        <a:t>ou</a:t>
                      </a:r>
                      <a:r>
                        <a:rPr sz="1800" spc="15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spc="60" dirty="0">
                          <a:solidFill>
                            <a:srgbClr val="6342F5"/>
                          </a:solidFill>
                        </a:rPr>
                        <a:t>un</a:t>
                      </a:r>
                      <a:r>
                        <a:rPr sz="1800" spc="5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spc="95" dirty="0">
                          <a:solidFill>
                            <a:srgbClr val="6342F5"/>
                          </a:solidFill>
                        </a:rPr>
                        <a:t>nombre</a:t>
                      </a:r>
                      <a:r>
                        <a:rPr sz="1800" spc="25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spc="114" dirty="0">
                          <a:solidFill>
                            <a:srgbClr val="6342F5"/>
                          </a:solidFill>
                        </a:rPr>
                        <a:t>important</a:t>
                      </a:r>
                      <a:r>
                        <a:rPr sz="1800" spc="15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dirty="0">
                          <a:solidFill>
                            <a:srgbClr val="6342F5"/>
                          </a:solidFill>
                        </a:rPr>
                        <a:t>d’élèves</a:t>
                      </a:r>
                      <a:r>
                        <a:rPr sz="1800" spc="20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spc="-25" dirty="0">
                          <a:solidFill>
                            <a:srgbClr val="6342F5"/>
                          </a:solidFill>
                        </a:rPr>
                        <a:t>en </a:t>
                      </a:r>
                      <a:r>
                        <a:rPr sz="1800" dirty="0">
                          <a:solidFill>
                            <a:srgbClr val="6342F5"/>
                          </a:solidFill>
                        </a:rPr>
                        <a:t>échec,</a:t>
                      </a:r>
                      <a:r>
                        <a:rPr sz="1800" spc="25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dirty="0">
                          <a:solidFill>
                            <a:srgbClr val="6342F5"/>
                          </a:solidFill>
                        </a:rPr>
                        <a:t>est</a:t>
                      </a:r>
                      <a:r>
                        <a:rPr sz="1800" spc="25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spc="50" dirty="0">
                          <a:solidFill>
                            <a:srgbClr val="6342F5"/>
                          </a:solidFill>
                        </a:rPr>
                        <a:t>souvent</a:t>
                      </a:r>
                      <a:r>
                        <a:rPr sz="1800" spc="20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dirty="0">
                          <a:solidFill>
                            <a:srgbClr val="6342F5"/>
                          </a:solidFill>
                        </a:rPr>
                        <a:t>le</a:t>
                      </a:r>
                      <a:r>
                        <a:rPr sz="1800" spc="15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dirty="0">
                          <a:solidFill>
                            <a:srgbClr val="6342F5"/>
                          </a:solidFill>
                        </a:rPr>
                        <a:t>signe</a:t>
                      </a:r>
                      <a:r>
                        <a:rPr sz="1800" spc="20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spc="70" dirty="0">
                          <a:solidFill>
                            <a:srgbClr val="6342F5"/>
                          </a:solidFill>
                        </a:rPr>
                        <a:t>que</a:t>
                      </a:r>
                      <a:r>
                        <a:rPr sz="1800" dirty="0">
                          <a:solidFill>
                            <a:srgbClr val="6342F5"/>
                          </a:solidFill>
                        </a:rPr>
                        <a:t> les</a:t>
                      </a:r>
                      <a:r>
                        <a:rPr sz="1800" spc="15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dirty="0">
                          <a:solidFill>
                            <a:srgbClr val="6342F5"/>
                          </a:solidFill>
                        </a:rPr>
                        <a:t>élèves</a:t>
                      </a:r>
                      <a:r>
                        <a:rPr sz="1800" spc="25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spc="80" dirty="0">
                          <a:solidFill>
                            <a:srgbClr val="6342F5"/>
                          </a:solidFill>
                        </a:rPr>
                        <a:t>n’étaient</a:t>
                      </a:r>
                      <a:r>
                        <a:rPr sz="1800" spc="30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dirty="0">
                          <a:solidFill>
                            <a:srgbClr val="6342F5"/>
                          </a:solidFill>
                        </a:rPr>
                        <a:t>pas</a:t>
                      </a:r>
                      <a:r>
                        <a:rPr sz="1800" spc="10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spc="45" dirty="0">
                          <a:solidFill>
                            <a:srgbClr val="6342F5"/>
                          </a:solidFill>
                        </a:rPr>
                        <a:t>prêts </a:t>
                      </a:r>
                      <a:r>
                        <a:rPr sz="1800" dirty="0">
                          <a:solidFill>
                            <a:srgbClr val="6342F5"/>
                          </a:solidFill>
                        </a:rPr>
                        <a:t>à</a:t>
                      </a:r>
                      <a:r>
                        <a:rPr sz="1800" spc="-10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spc="80" dirty="0">
                          <a:solidFill>
                            <a:srgbClr val="6342F5"/>
                          </a:solidFill>
                        </a:rPr>
                        <a:t>être</a:t>
                      </a:r>
                      <a:r>
                        <a:rPr sz="1800" dirty="0">
                          <a:solidFill>
                            <a:srgbClr val="6342F5"/>
                          </a:solidFill>
                        </a:rPr>
                        <a:t> évalués</a:t>
                      </a:r>
                      <a:r>
                        <a:rPr sz="1800" spc="-15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spc="100" dirty="0">
                          <a:solidFill>
                            <a:srgbClr val="6342F5"/>
                          </a:solidFill>
                        </a:rPr>
                        <a:t>et/ou</a:t>
                      </a:r>
                      <a:r>
                        <a:rPr sz="1800" spc="-5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spc="70" dirty="0">
                          <a:solidFill>
                            <a:srgbClr val="6342F5"/>
                          </a:solidFill>
                        </a:rPr>
                        <a:t>que</a:t>
                      </a:r>
                      <a:r>
                        <a:rPr sz="1800" spc="-5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dirty="0">
                          <a:solidFill>
                            <a:srgbClr val="6342F5"/>
                          </a:solidFill>
                        </a:rPr>
                        <a:t>la</a:t>
                      </a:r>
                      <a:r>
                        <a:rPr sz="1800" spc="-20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spc="110" dirty="0">
                          <a:solidFill>
                            <a:srgbClr val="6342F5"/>
                          </a:solidFill>
                        </a:rPr>
                        <a:t>notation</a:t>
                      </a:r>
                      <a:r>
                        <a:rPr sz="1800" spc="-10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spc="95" dirty="0">
                          <a:solidFill>
                            <a:srgbClr val="6342F5"/>
                          </a:solidFill>
                        </a:rPr>
                        <a:t>n’était</a:t>
                      </a:r>
                      <a:r>
                        <a:rPr sz="1800" dirty="0">
                          <a:solidFill>
                            <a:srgbClr val="6342F5"/>
                          </a:solidFill>
                        </a:rPr>
                        <a:t> pas</a:t>
                      </a:r>
                      <a:r>
                        <a:rPr sz="1800" spc="-5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spc="60" dirty="0">
                          <a:solidFill>
                            <a:srgbClr val="6342F5"/>
                          </a:solidFill>
                        </a:rPr>
                        <a:t>adaptée</a:t>
                      </a:r>
                      <a:endParaRPr sz="180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3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19023" y="623836"/>
            <a:ext cx="5622925" cy="4521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spc="-23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Stratégies</a:t>
            </a:r>
            <a:r>
              <a:rPr sz="2800" b="1" spc="-16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800" b="1" spc="-3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à</a:t>
            </a:r>
            <a:r>
              <a:rPr sz="2800" b="1" spc="-16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800" b="1" spc="-204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l’échelle</a:t>
            </a:r>
            <a:r>
              <a:rPr sz="2800" b="1" spc="-17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800" b="1" spc="-15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sz="2800" b="1" spc="-229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</a:t>
            </a:r>
            <a:r>
              <a:rPr sz="2800" b="1" spc="-17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800" b="1" spc="-34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classe</a:t>
            </a:r>
            <a:endParaRPr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4117251"/>
              </p:ext>
            </p:extLst>
          </p:nvPr>
        </p:nvGraphicFramePr>
        <p:xfrm>
          <a:off x="419023" y="1406398"/>
          <a:ext cx="9055100" cy="5343399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2367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878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9447">
                <a:tc>
                  <a:txBody>
                    <a:bodyPr/>
                    <a:lstStyle/>
                    <a:p>
                      <a:pPr marL="20701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800" b="1" spc="-180" dirty="0">
                          <a:solidFill>
                            <a:srgbClr val="FFFFFF"/>
                          </a:solidFill>
                        </a:rPr>
                        <a:t>Écueils</a:t>
                      </a:r>
                      <a:r>
                        <a:rPr sz="1800" b="1" spc="-95" dirty="0">
                          <a:solidFill>
                            <a:srgbClr val="FFFFFF"/>
                          </a:solidFill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FFFF"/>
                          </a:solidFill>
                        </a:rPr>
                        <a:t>potentiels</a:t>
                      </a:r>
                      <a:endParaRPr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127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800" b="1" spc="-180" dirty="0">
                          <a:solidFill>
                            <a:srgbClr val="FFFFFF"/>
                          </a:solidFill>
                        </a:rPr>
                        <a:t>Pistes</a:t>
                      </a:r>
                      <a:r>
                        <a:rPr sz="1800" b="1" spc="-114" dirty="0">
                          <a:solidFill>
                            <a:srgbClr val="FFFFFF"/>
                          </a:solidFill>
                        </a:rPr>
                        <a:t> </a:t>
                      </a:r>
                      <a:r>
                        <a:rPr sz="1800" b="1" spc="-105" dirty="0">
                          <a:solidFill>
                            <a:srgbClr val="FFFFFF"/>
                          </a:solidFill>
                        </a:rPr>
                        <a:t>de </a:t>
                      </a:r>
                      <a:r>
                        <a:rPr sz="1800" b="1" spc="-10" dirty="0">
                          <a:solidFill>
                            <a:srgbClr val="FFFFFF"/>
                          </a:solidFill>
                        </a:rPr>
                        <a:t>résolution</a:t>
                      </a:r>
                      <a:endParaRPr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127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56624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 dirty="0"/>
                    </a:p>
                    <a:p>
                      <a:pPr>
                        <a:lnSpc>
                          <a:spcPct val="100000"/>
                        </a:lnSpc>
                      </a:pPr>
                      <a:endParaRPr sz="1800" dirty="0"/>
                    </a:p>
                    <a:p>
                      <a:pPr>
                        <a:lnSpc>
                          <a:spcPct val="100000"/>
                        </a:lnSpc>
                      </a:pPr>
                      <a:endParaRPr sz="1800" dirty="0"/>
                    </a:p>
                    <a:p>
                      <a:pPr>
                        <a:lnSpc>
                          <a:spcPct val="100000"/>
                        </a:lnSpc>
                      </a:pPr>
                      <a:endParaRPr sz="1800" dirty="0"/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985"/>
                        </a:spcBef>
                      </a:pPr>
                      <a:endParaRPr sz="1800" dirty="0"/>
                    </a:p>
                    <a:p>
                      <a:pPr marL="118745" marR="112395" indent="635" algn="ctr">
                        <a:lnSpc>
                          <a:spcPct val="100000"/>
                        </a:lnSpc>
                      </a:pPr>
                      <a:r>
                        <a:rPr sz="1800" spc="95" dirty="0">
                          <a:solidFill>
                            <a:schemeClr val="tx1"/>
                          </a:solidFill>
                        </a:rPr>
                        <a:t>Avoir</a:t>
                      </a:r>
                      <a:r>
                        <a:rPr sz="18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spc="100" dirty="0">
                          <a:solidFill>
                            <a:schemeClr val="tx1"/>
                          </a:solidFill>
                        </a:rPr>
                        <a:t>un</a:t>
                      </a:r>
                      <a:r>
                        <a:rPr sz="1800" spc="15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dirty="0">
                          <a:solidFill>
                            <a:schemeClr val="tx1"/>
                          </a:solidFill>
                        </a:rPr>
                        <a:t>usage</a:t>
                      </a:r>
                      <a:r>
                        <a:rPr sz="1800" spc="3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spc="85" dirty="0">
                          <a:solidFill>
                            <a:schemeClr val="tx1"/>
                          </a:solidFill>
                        </a:rPr>
                        <a:t>de </a:t>
                      </a:r>
                      <a:r>
                        <a:rPr sz="1800" dirty="0">
                          <a:solidFill>
                            <a:schemeClr val="tx1"/>
                          </a:solidFill>
                        </a:rPr>
                        <a:t>la</a:t>
                      </a:r>
                      <a:r>
                        <a:rPr sz="1800" spc="55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spc="-85" dirty="0">
                          <a:solidFill>
                            <a:schemeClr val="tx1"/>
                          </a:solidFill>
                        </a:rPr>
                        <a:t>notation</a:t>
                      </a:r>
                      <a:r>
                        <a:rPr sz="1800" spc="-7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spc="-25" dirty="0">
                          <a:solidFill>
                            <a:schemeClr val="tx1"/>
                          </a:solidFill>
                        </a:rPr>
                        <a:t>qui </a:t>
                      </a:r>
                      <a:r>
                        <a:rPr sz="1800" spc="-45" dirty="0">
                          <a:solidFill>
                            <a:schemeClr val="tx1"/>
                          </a:solidFill>
                        </a:rPr>
                        <a:t>disqualifierait </a:t>
                      </a:r>
                      <a:r>
                        <a:rPr sz="1800" spc="-105" dirty="0">
                          <a:solidFill>
                            <a:schemeClr val="tx1"/>
                          </a:solidFill>
                        </a:rPr>
                        <a:t>d’emblée </a:t>
                      </a:r>
                      <a:r>
                        <a:rPr sz="1800" spc="-25" dirty="0">
                          <a:solidFill>
                            <a:schemeClr val="tx1"/>
                          </a:solidFill>
                        </a:rPr>
                        <a:t>certains </a:t>
                      </a:r>
                      <a:r>
                        <a:rPr sz="1800" spc="-175" dirty="0">
                          <a:solidFill>
                            <a:schemeClr val="tx1"/>
                          </a:solidFill>
                        </a:rPr>
                        <a:t>élèves</a:t>
                      </a:r>
                      <a:r>
                        <a:rPr sz="1800" spc="45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dirty="0">
                          <a:solidFill>
                            <a:schemeClr val="tx1"/>
                          </a:solidFill>
                        </a:rPr>
                        <a:t>fragiles</a:t>
                      </a:r>
                      <a:r>
                        <a:rPr sz="1800" spc="2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spc="114" dirty="0">
                          <a:solidFill>
                            <a:schemeClr val="tx1"/>
                          </a:solidFill>
                        </a:rPr>
                        <a:t>pour </a:t>
                      </a:r>
                      <a:r>
                        <a:rPr sz="1800" dirty="0">
                          <a:solidFill>
                            <a:schemeClr val="tx1"/>
                          </a:solidFill>
                        </a:rPr>
                        <a:t>le</a:t>
                      </a:r>
                      <a:r>
                        <a:rPr sz="1800" spc="105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spc="35" dirty="0">
                          <a:solidFill>
                            <a:schemeClr val="tx1"/>
                          </a:solidFill>
                        </a:rPr>
                        <a:t>DNB</a:t>
                      </a:r>
                      <a:endParaRPr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5"/>
                        </a:spcBef>
                      </a:pPr>
                      <a:r>
                        <a:rPr sz="1800" spc="-90" dirty="0"/>
                        <a:t>Ne</a:t>
                      </a:r>
                      <a:r>
                        <a:rPr sz="1800" spc="-105" dirty="0"/>
                        <a:t> </a:t>
                      </a:r>
                      <a:r>
                        <a:rPr sz="1800" spc="-170" dirty="0"/>
                        <a:t>pas</a:t>
                      </a:r>
                      <a:r>
                        <a:rPr sz="1800" spc="-105" dirty="0"/>
                        <a:t> figer</a:t>
                      </a:r>
                      <a:r>
                        <a:rPr sz="1800" spc="-125" dirty="0"/>
                        <a:t> </a:t>
                      </a:r>
                      <a:r>
                        <a:rPr sz="1800" spc="-150" dirty="0"/>
                        <a:t>la</a:t>
                      </a:r>
                      <a:r>
                        <a:rPr sz="1800" spc="-114" dirty="0"/>
                        <a:t> </a:t>
                      </a:r>
                      <a:r>
                        <a:rPr sz="1800" spc="-100" dirty="0"/>
                        <a:t>note</a:t>
                      </a:r>
                      <a:r>
                        <a:rPr sz="1800" spc="-90" dirty="0"/>
                        <a:t> </a:t>
                      </a:r>
                      <a:r>
                        <a:rPr sz="1800" spc="-150" dirty="0"/>
                        <a:t>dans</a:t>
                      </a:r>
                      <a:r>
                        <a:rPr sz="1800" spc="-105" dirty="0"/>
                        <a:t> </a:t>
                      </a:r>
                      <a:r>
                        <a:rPr sz="1800" spc="-135" dirty="0"/>
                        <a:t>le</a:t>
                      </a:r>
                      <a:r>
                        <a:rPr sz="1800" spc="-100" dirty="0"/>
                        <a:t> </a:t>
                      </a:r>
                      <a:r>
                        <a:rPr sz="1800" spc="-10" dirty="0"/>
                        <a:t>marbre</a:t>
                      </a:r>
                      <a:endParaRPr sz="1800" dirty="0"/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680"/>
                        </a:spcBef>
                      </a:pPr>
                      <a:r>
                        <a:rPr sz="1800" spc="-10" dirty="0">
                          <a:solidFill>
                            <a:srgbClr val="6342F5"/>
                          </a:solidFill>
                        </a:rPr>
                        <a:t>Pistes</a:t>
                      </a:r>
                      <a:r>
                        <a:rPr sz="1800" spc="-55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spc="70" dirty="0">
                          <a:solidFill>
                            <a:srgbClr val="6342F5"/>
                          </a:solidFill>
                        </a:rPr>
                        <a:t>multiples</a:t>
                      </a:r>
                      <a:r>
                        <a:rPr sz="1800" spc="-50" dirty="0">
                          <a:solidFill>
                            <a:srgbClr val="6342F5"/>
                          </a:solidFill>
                        </a:rPr>
                        <a:t> :</a:t>
                      </a:r>
                      <a:endParaRPr sz="1800" dirty="0"/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800" spc="85" dirty="0">
                          <a:solidFill>
                            <a:srgbClr val="6342F5"/>
                          </a:solidFill>
                        </a:rPr>
                        <a:t>√</a:t>
                      </a:r>
                      <a:r>
                        <a:rPr sz="1800" spc="-10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spc="55" dirty="0">
                          <a:solidFill>
                            <a:srgbClr val="6342F5"/>
                          </a:solidFill>
                        </a:rPr>
                        <a:t>Garder</a:t>
                      </a:r>
                      <a:r>
                        <a:rPr sz="1800" spc="-5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dirty="0">
                          <a:solidFill>
                            <a:srgbClr val="6342F5"/>
                          </a:solidFill>
                        </a:rPr>
                        <a:t>la</a:t>
                      </a:r>
                      <a:r>
                        <a:rPr sz="1800" spc="-15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spc="55" dirty="0">
                          <a:solidFill>
                            <a:srgbClr val="6342F5"/>
                          </a:solidFill>
                        </a:rPr>
                        <a:t>meilleure</a:t>
                      </a:r>
                      <a:r>
                        <a:rPr sz="1800" spc="-5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spc="105" dirty="0">
                          <a:solidFill>
                            <a:srgbClr val="6342F5"/>
                          </a:solidFill>
                        </a:rPr>
                        <a:t>note</a:t>
                      </a:r>
                      <a:r>
                        <a:rPr sz="1800" spc="5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spc="95" dirty="0">
                          <a:solidFill>
                            <a:srgbClr val="6342F5"/>
                          </a:solidFill>
                        </a:rPr>
                        <a:t>pour</a:t>
                      </a:r>
                      <a:r>
                        <a:rPr sz="1800" spc="-5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spc="50" dirty="0">
                          <a:solidFill>
                            <a:srgbClr val="6342F5"/>
                          </a:solidFill>
                        </a:rPr>
                        <a:t>une</a:t>
                      </a:r>
                      <a:r>
                        <a:rPr sz="1800" spc="-5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spc="70" dirty="0">
                          <a:solidFill>
                            <a:srgbClr val="6342F5"/>
                          </a:solidFill>
                        </a:rPr>
                        <a:t>même</a:t>
                      </a:r>
                      <a:r>
                        <a:rPr sz="1800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spc="75" dirty="0">
                          <a:solidFill>
                            <a:srgbClr val="6342F5"/>
                          </a:solidFill>
                        </a:rPr>
                        <a:t>compétence</a:t>
                      </a:r>
                      <a:endParaRPr sz="1800" dirty="0"/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800" dirty="0">
                          <a:solidFill>
                            <a:srgbClr val="6342F5"/>
                          </a:solidFill>
                        </a:rPr>
                        <a:t>évaluée</a:t>
                      </a:r>
                      <a:r>
                        <a:rPr sz="1800" spc="135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dirty="0">
                          <a:solidFill>
                            <a:srgbClr val="6342F5"/>
                          </a:solidFill>
                        </a:rPr>
                        <a:t>plusieurs</a:t>
                      </a:r>
                      <a:r>
                        <a:rPr sz="1800" spc="150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spc="35" dirty="0">
                          <a:solidFill>
                            <a:srgbClr val="6342F5"/>
                          </a:solidFill>
                        </a:rPr>
                        <a:t>fois</a:t>
                      </a:r>
                      <a:endParaRPr sz="1800" dirty="0"/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800" spc="85" dirty="0">
                          <a:solidFill>
                            <a:srgbClr val="6342F5"/>
                          </a:solidFill>
                        </a:rPr>
                        <a:t>√</a:t>
                      </a:r>
                      <a:r>
                        <a:rPr sz="1800" spc="5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spc="100" dirty="0">
                          <a:solidFill>
                            <a:srgbClr val="6342F5"/>
                          </a:solidFill>
                        </a:rPr>
                        <a:t>Compter</a:t>
                      </a:r>
                      <a:r>
                        <a:rPr sz="1800" spc="35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spc="95" dirty="0">
                          <a:solidFill>
                            <a:srgbClr val="6342F5"/>
                          </a:solidFill>
                        </a:rPr>
                        <a:t>comme</a:t>
                      </a:r>
                      <a:r>
                        <a:rPr sz="1800" spc="25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spc="70" dirty="0">
                          <a:solidFill>
                            <a:srgbClr val="6342F5"/>
                          </a:solidFill>
                        </a:rPr>
                        <a:t>un</a:t>
                      </a:r>
                      <a:r>
                        <a:rPr sz="1800" spc="20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dirty="0">
                          <a:solidFill>
                            <a:srgbClr val="6342F5"/>
                          </a:solidFill>
                        </a:rPr>
                        <a:t>bonus</a:t>
                      </a:r>
                      <a:r>
                        <a:rPr sz="1800" spc="20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spc="50" dirty="0">
                          <a:solidFill>
                            <a:srgbClr val="6342F5"/>
                          </a:solidFill>
                        </a:rPr>
                        <a:t>une</a:t>
                      </a:r>
                      <a:r>
                        <a:rPr sz="1800" spc="10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spc="60" dirty="0">
                          <a:solidFill>
                            <a:srgbClr val="6342F5"/>
                          </a:solidFill>
                        </a:rPr>
                        <a:t>évaluation</a:t>
                      </a:r>
                      <a:r>
                        <a:rPr sz="1800" spc="-5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spc="70" dirty="0">
                          <a:solidFill>
                            <a:srgbClr val="6342F5"/>
                          </a:solidFill>
                        </a:rPr>
                        <a:t>chutée</a:t>
                      </a:r>
                      <a:r>
                        <a:rPr sz="1800" spc="30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spc="85" dirty="0">
                          <a:solidFill>
                            <a:srgbClr val="6342F5"/>
                          </a:solidFill>
                        </a:rPr>
                        <a:t>qui</a:t>
                      </a:r>
                      <a:r>
                        <a:rPr sz="1800" spc="10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spc="-25" dirty="0">
                          <a:solidFill>
                            <a:srgbClr val="6342F5"/>
                          </a:solidFill>
                        </a:rPr>
                        <a:t>est</a:t>
                      </a:r>
                      <a:endParaRPr sz="1800" dirty="0"/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800" dirty="0">
                          <a:solidFill>
                            <a:srgbClr val="6342F5"/>
                          </a:solidFill>
                        </a:rPr>
                        <a:t>le</a:t>
                      </a:r>
                      <a:r>
                        <a:rPr sz="1800" spc="30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dirty="0">
                          <a:solidFill>
                            <a:srgbClr val="6342F5"/>
                          </a:solidFill>
                        </a:rPr>
                        <a:t>signe</a:t>
                      </a:r>
                      <a:r>
                        <a:rPr sz="1800" spc="45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spc="70" dirty="0">
                          <a:solidFill>
                            <a:srgbClr val="6342F5"/>
                          </a:solidFill>
                        </a:rPr>
                        <a:t>que</a:t>
                      </a:r>
                      <a:r>
                        <a:rPr sz="1800" spc="20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dirty="0">
                          <a:solidFill>
                            <a:srgbClr val="6342F5"/>
                          </a:solidFill>
                        </a:rPr>
                        <a:t>l’élève</a:t>
                      </a:r>
                      <a:r>
                        <a:rPr sz="1800" spc="25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spc="95" dirty="0">
                          <a:solidFill>
                            <a:srgbClr val="6342F5"/>
                          </a:solidFill>
                        </a:rPr>
                        <a:t>n’était</a:t>
                      </a:r>
                      <a:r>
                        <a:rPr sz="1800" spc="35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dirty="0">
                          <a:solidFill>
                            <a:srgbClr val="6342F5"/>
                          </a:solidFill>
                        </a:rPr>
                        <a:t>pas</a:t>
                      </a:r>
                      <a:r>
                        <a:rPr sz="1800" spc="35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spc="95" dirty="0">
                          <a:solidFill>
                            <a:srgbClr val="6342F5"/>
                          </a:solidFill>
                        </a:rPr>
                        <a:t>prêt</a:t>
                      </a:r>
                      <a:endParaRPr sz="1800" dirty="0"/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800" spc="85" dirty="0">
                          <a:solidFill>
                            <a:srgbClr val="6342F5"/>
                          </a:solidFill>
                        </a:rPr>
                        <a:t>√</a:t>
                      </a:r>
                      <a:r>
                        <a:rPr sz="1800" spc="15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spc="65" dirty="0">
                          <a:solidFill>
                            <a:srgbClr val="6342F5"/>
                          </a:solidFill>
                        </a:rPr>
                        <a:t>Permettre</a:t>
                      </a:r>
                      <a:r>
                        <a:rPr sz="1800" spc="40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dirty="0">
                          <a:solidFill>
                            <a:srgbClr val="6342F5"/>
                          </a:solidFill>
                        </a:rPr>
                        <a:t>des</a:t>
                      </a:r>
                      <a:r>
                        <a:rPr sz="1800" spc="30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spc="80" dirty="0">
                          <a:solidFill>
                            <a:srgbClr val="6342F5"/>
                          </a:solidFill>
                        </a:rPr>
                        <a:t>points</a:t>
                      </a:r>
                      <a:r>
                        <a:rPr sz="1800" spc="20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dirty="0">
                          <a:solidFill>
                            <a:srgbClr val="6342F5"/>
                          </a:solidFill>
                        </a:rPr>
                        <a:t>bonus</a:t>
                      </a:r>
                      <a:r>
                        <a:rPr sz="1800" spc="25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spc="-10" dirty="0">
                          <a:solidFill>
                            <a:srgbClr val="6342F5"/>
                          </a:solidFill>
                        </a:rPr>
                        <a:t>(sous</a:t>
                      </a:r>
                      <a:r>
                        <a:rPr sz="1800" spc="20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spc="60" dirty="0">
                          <a:solidFill>
                            <a:srgbClr val="6342F5"/>
                          </a:solidFill>
                        </a:rPr>
                        <a:t>conditions)</a:t>
                      </a:r>
                      <a:endParaRPr sz="180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9494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30681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7D1CD"/>
                    </a:solidFill>
                  </a:tcPr>
                </a:tc>
                <a:tc>
                  <a:txBody>
                    <a:bodyPr/>
                    <a:lstStyle/>
                    <a:p>
                      <a:pPr marL="309880" marR="304165"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800" spc="-90" dirty="0"/>
                        <a:t>Continuer</a:t>
                      </a:r>
                      <a:r>
                        <a:rPr sz="1800" spc="-80" dirty="0"/>
                        <a:t> </a:t>
                      </a:r>
                      <a:r>
                        <a:rPr sz="1800" spc="-200" dirty="0"/>
                        <a:t>à</a:t>
                      </a:r>
                      <a:r>
                        <a:rPr sz="1800" spc="-90" dirty="0"/>
                        <a:t> </a:t>
                      </a:r>
                      <a:r>
                        <a:rPr sz="1800" spc="-120" dirty="0"/>
                        <a:t>intégrer</a:t>
                      </a:r>
                      <a:r>
                        <a:rPr sz="1800" spc="-110" dirty="0"/>
                        <a:t> </a:t>
                      </a:r>
                      <a:r>
                        <a:rPr sz="1800" spc="-155" dirty="0"/>
                        <a:t>des</a:t>
                      </a:r>
                      <a:r>
                        <a:rPr sz="1800" spc="-110" dirty="0"/>
                        <a:t> </a:t>
                      </a:r>
                      <a:r>
                        <a:rPr sz="1800" spc="-140" dirty="0"/>
                        <a:t>évaluations</a:t>
                      </a:r>
                      <a:r>
                        <a:rPr sz="1800" spc="-100" dirty="0"/>
                        <a:t> </a:t>
                      </a:r>
                      <a:r>
                        <a:rPr sz="1800" spc="-95" dirty="0"/>
                        <a:t>qui</a:t>
                      </a:r>
                      <a:r>
                        <a:rPr sz="1800" spc="-85" dirty="0"/>
                        <a:t> </a:t>
                      </a:r>
                      <a:r>
                        <a:rPr sz="1800" spc="-70" dirty="0"/>
                        <a:t>ont</a:t>
                      </a:r>
                      <a:r>
                        <a:rPr sz="1800" spc="-80" dirty="0"/>
                        <a:t> </a:t>
                      </a:r>
                      <a:r>
                        <a:rPr sz="1800" spc="-114" dirty="0"/>
                        <a:t>un</a:t>
                      </a:r>
                      <a:r>
                        <a:rPr sz="1800" spc="-85" dirty="0"/>
                        <a:t> </a:t>
                      </a:r>
                      <a:r>
                        <a:rPr sz="1800" spc="-95" dirty="0"/>
                        <a:t>impact </a:t>
                      </a:r>
                      <a:r>
                        <a:rPr sz="1800" spc="-85" dirty="0"/>
                        <a:t>positif</a:t>
                      </a:r>
                      <a:r>
                        <a:rPr sz="1800" spc="-105" dirty="0"/>
                        <a:t> </a:t>
                      </a:r>
                      <a:r>
                        <a:rPr sz="1800" dirty="0"/>
                        <a:t>sur</a:t>
                      </a:r>
                      <a:r>
                        <a:rPr sz="1800" spc="45" dirty="0"/>
                        <a:t> </a:t>
                      </a:r>
                      <a:r>
                        <a:rPr sz="1800" dirty="0"/>
                        <a:t>la</a:t>
                      </a:r>
                      <a:r>
                        <a:rPr sz="1800" spc="30" dirty="0"/>
                        <a:t> </a:t>
                      </a:r>
                      <a:r>
                        <a:rPr sz="1800" spc="90" dirty="0"/>
                        <a:t>moyenne,</a:t>
                      </a:r>
                      <a:r>
                        <a:rPr sz="1800" spc="45" dirty="0"/>
                        <a:t> </a:t>
                      </a:r>
                      <a:r>
                        <a:rPr sz="1800" spc="75" dirty="0"/>
                        <a:t>car</a:t>
                      </a:r>
                      <a:r>
                        <a:rPr sz="1800" spc="40" dirty="0"/>
                        <a:t> </a:t>
                      </a:r>
                      <a:r>
                        <a:rPr sz="1800" spc="100" dirty="0"/>
                        <a:t>un</a:t>
                      </a:r>
                      <a:r>
                        <a:rPr sz="1800" spc="20" dirty="0"/>
                        <a:t> </a:t>
                      </a:r>
                      <a:r>
                        <a:rPr sz="1800" spc="50" dirty="0"/>
                        <a:t>élève </a:t>
                      </a:r>
                      <a:r>
                        <a:rPr sz="1800" spc="114" dirty="0"/>
                        <a:t>constamment</a:t>
                      </a:r>
                      <a:r>
                        <a:rPr sz="1800" spc="35" dirty="0"/>
                        <a:t> </a:t>
                      </a:r>
                      <a:r>
                        <a:rPr sz="1800" spc="55" dirty="0"/>
                        <a:t>en </a:t>
                      </a:r>
                      <a:r>
                        <a:rPr sz="1800" spc="80" dirty="0"/>
                        <a:t>échec</a:t>
                      </a:r>
                      <a:r>
                        <a:rPr sz="1800" spc="25" dirty="0"/>
                        <a:t> </a:t>
                      </a:r>
                      <a:r>
                        <a:rPr sz="1800" spc="60" dirty="0"/>
                        <a:t>est</a:t>
                      </a:r>
                      <a:r>
                        <a:rPr sz="1800" spc="20" dirty="0"/>
                        <a:t> </a:t>
                      </a:r>
                      <a:r>
                        <a:rPr sz="1800" spc="100" dirty="0"/>
                        <a:t>un</a:t>
                      </a:r>
                      <a:r>
                        <a:rPr sz="1800" spc="10" dirty="0"/>
                        <a:t> </a:t>
                      </a:r>
                      <a:r>
                        <a:rPr sz="1800" spc="50" dirty="0"/>
                        <a:t>élève</a:t>
                      </a:r>
                      <a:r>
                        <a:rPr sz="1800" spc="25" dirty="0"/>
                        <a:t> </a:t>
                      </a:r>
                      <a:r>
                        <a:rPr sz="1800" spc="110" dirty="0"/>
                        <a:t>qui</a:t>
                      </a:r>
                      <a:r>
                        <a:rPr sz="1800" spc="15" dirty="0"/>
                        <a:t> </a:t>
                      </a:r>
                      <a:r>
                        <a:rPr sz="1800" spc="90" dirty="0" err="1"/>
                        <a:t>décrochera</a:t>
                      </a:r>
                      <a:r>
                        <a:rPr sz="1800" spc="10" dirty="0"/>
                        <a:t> </a:t>
                      </a:r>
                      <a:r>
                        <a:rPr sz="1800" spc="105" dirty="0" err="1"/>
                        <a:t>durablement</a:t>
                      </a:r>
                      <a:endParaRPr lang="fr-FR" sz="1800" spc="0" dirty="0">
                        <a:solidFill>
                          <a:schemeClr val="tx1"/>
                        </a:solidFill>
                      </a:endParaRPr>
                    </a:p>
                    <a:p>
                      <a:pPr marL="309880" marR="304165"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endParaRPr lang="fr-FR" sz="1800" spc="-10" dirty="0">
                        <a:solidFill>
                          <a:srgbClr val="6342F5"/>
                        </a:solidFill>
                      </a:endParaRPr>
                    </a:p>
                    <a:p>
                      <a:pPr marL="309880" marR="304165"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800" spc="-10" dirty="0" err="1">
                          <a:solidFill>
                            <a:srgbClr val="6342F5"/>
                          </a:solidFill>
                        </a:rPr>
                        <a:t>Pistes</a:t>
                      </a:r>
                      <a:r>
                        <a:rPr sz="1800" spc="-55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spc="70" dirty="0">
                          <a:solidFill>
                            <a:srgbClr val="6342F5"/>
                          </a:solidFill>
                        </a:rPr>
                        <a:t>multiples</a:t>
                      </a:r>
                      <a:r>
                        <a:rPr sz="1800" spc="-50" dirty="0">
                          <a:solidFill>
                            <a:srgbClr val="6342F5"/>
                          </a:solidFill>
                        </a:rPr>
                        <a:t> :</a:t>
                      </a:r>
                      <a:r>
                        <a:rPr lang="fr-FR" sz="1800" spc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spc="85" dirty="0">
                          <a:solidFill>
                            <a:srgbClr val="6342F5"/>
                          </a:solidFill>
                        </a:rPr>
                        <a:t>√</a:t>
                      </a:r>
                      <a:r>
                        <a:rPr sz="1800" spc="-15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spc="120" dirty="0">
                          <a:solidFill>
                            <a:srgbClr val="6342F5"/>
                          </a:solidFill>
                        </a:rPr>
                        <a:t>conduite</a:t>
                      </a:r>
                      <a:r>
                        <a:rPr sz="1800" spc="15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spc="110" dirty="0">
                          <a:solidFill>
                            <a:srgbClr val="6342F5"/>
                          </a:solidFill>
                        </a:rPr>
                        <a:t>de</a:t>
                      </a:r>
                      <a:r>
                        <a:rPr sz="1800" spc="20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spc="85" dirty="0">
                          <a:solidFill>
                            <a:srgbClr val="6342F5"/>
                          </a:solidFill>
                        </a:rPr>
                        <a:t>projets</a:t>
                      </a:r>
                      <a:endParaRPr sz="1800" dirty="0"/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800" spc="85" dirty="0">
                          <a:solidFill>
                            <a:srgbClr val="6342F5"/>
                          </a:solidFill>
                        </a:rPr>
                        <a:t>√</a:t>
                      </a:r>
                      <a:r>
                        <a:rPr sz="1800" spc="65" dirty="0">
                          <a:solidFill>
                            <a:srgbClr val="6342F5"/>
                          </a:solidFill>
                        </a:rPr>
                        <a:t> évaluations</a:t>
                      </a:r>
                      <a:r>
                        <a:rPr sz="1800" spc="95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dirty="0" err="1">
                          <a:solidFill>
                            <a:srgbClr val="6342F5"/>
                          </a:solidFill>
                        </a:rPr>
                        <a:t>orales</a:t>
                      </a:r>
                      <a:r>
                        <a:rPr sz="1800" spc="90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spc="-10" dirty="0" err="1">
                          <a:solidFill>
                            <a:srgbClr val="6342F5"/>
                          </a:solidFill>
                        </a:rPr>
                        <a:t>régulières</a:t>
                      </a:r>
                      <a:r>
                        <a:rPr lang="fr-FR" sz="1800" spc="0" dirty="0">
                          <a:solidFill>
                            <a:schemeClr val="tx1"/>
                          </a:solidFill>
                        </a:rPr>
                        <a:t>       </a:t>
                      </a: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lang="fr-FR" sz="1800" spc="0" dirty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sz="1800" spc="85" dirty="0">
                          <a:solidFill>
                            <a:srgbClr val="6342F5"/>
                          </a:solidFill>
                        </a:rPr>
                        <a:t>√</a:t>
                      </a:r>
                      <a:r>
                        <a:rPr sz="1800" spc="-15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spc="114" dirty="0">
                          <a:solidFill>
                            <a:srgbClr val="6342F5"/>
                          </a:solidFill>
                        </a:rPr>
                        <a:t>petits</a:t>
                      </a:r>
                      <a:r>
                        <a:rPr sz="1800" spc="10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spc="65" dirty="0">
                          <a:solidFill>
                            <a:srgbClr val="6342F5"/>
                          </a:solidFill>
                        </a:rPr>
                        <a:t>tests</a:t>
                      </a:r>
                      <a:r>
                        <a:rPr sz="1800" spc="10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spc="110" dirty="0">
                          <a:solidFill>
                            <a:srgbClr val="6342F5"/>
                          </a:solidFill>
                        </a:rPr>
                        <a:t>de</a:t>
                      </a:r>
                      <a:r>
                        <a:rPr sz="1800" spc="15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spc="150" dirty="0">
                          <a:solidFill>
                            <a:srgbClr val="6342F5"/>
                          </a:solidFill>
                        </a:rPr>
                        <a:t>début</a:t>
                      </a:r>
                      <a:r>
                        <a:rPr sz="1800" spc="15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sz="1800" spc="95" dirty="0">
                          <a:solidFill>
                            <a:srgbClr val="6342F5"/>
                          </a:solidFill>
                        </a:rPr>
                        <a:t>d’heure…</a:t>
                      </a:r>
                      <a:endParaRPr sz="180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191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664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89559" y="108204"/>
            <a:ext cx="461245" cy="461708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419023" y="622989"/>
            <a:ext cx="5622925" cy="4521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spc="-23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Stratégies</a:t>
            </a:r>
            <a:r>
              <a:rPr sz="2800" b="1" spc="-16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800" b="1" spc="-3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à</a:t>
            </a:r>
            <a:r>
              <a:rPr sz="2800" b="1" spc="-16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800" b="1" spc="-204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l’échelle</a:t>
            </a:r>
            <a:r>
              <a:rPr sz="2800" b="1" spc="-17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800" b="1" spc="-15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sz="2800" b="1" spc="-229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</a:t>
            </a:r>
            <a:r>
              <a:rPr sz="2800" b="1" spc="-17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800" b="1" spc="-34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classe</a:t>
            </a:r>
            <a:endParaRPr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F60D0C-B336-3905-38FB-63227C76CB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49B04FE9-920B-7A96-CEC7-317B48ED3F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054443"/>
              </p:ext>
            </p:extLst>
          </p:nvPr>
        </p:nvGraphicFramePr>
        <p:xfrm>
          <a:off x="419023" y="1406396"/>
          <a:ext cx="9192718" cy="5223003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24032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894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66215">
                <a:tc>
                  <a:txBody>
                    <a:bodyPr/>
                    <a:lstStyle/>
                    <a:p>
                      <a:pPr marL="20701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800" spc="-180" dirty="0">
                          <a:solidFill>
                            <a:srgbClr val="FFFFFF"/>
                          </a:solidFill>
                        </a:rPr>
                        <a:t>Écueils</a:t>
                      </a:r>
                      <a:r>
                        <a:rPr sz="1800" spc="-95" dirty="0">
                          <a:solidFill>
                            <a:srgbClr val="FFFFFF"/>
                          </a:solidFill>
                        </a:rPr>
                        <a:t> </a:t>
                      </a:r>
                      <a:r>
                        <a:rPr sz="1800" spc="-10" dirty="0">
                          <a:solidFill>
                            <a:srgbClr val="FFFFFF"/>
                          </a:solidFill>
                        </a:rPr>
                        <a:t>potentiels</a:t>
                      </a:r>
                      <a:endParaRPr sz="1800" dirty="0">
                        <a:latin typeface="Arial Black"/>
                        <a:cs typeface="Arial Black"/>
                      </a:endParaRPr>
                    </a:p>
                  </a:txBody>
                  <a:tcPr marL="0" marR="0" marT="4127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800" spc="-180" dirty="0">
                          <a:solidFill>
                            <a:srgbClr val="FFFFFF"/>
                          </a:solidFill>
                        </a:rPr>
                        <a:t>Pistes</a:t>
                      </a:r>
                      <a:r>
                        <a:rPr sz="1800" spc="-114" dirty="0">
                          <a:solidFill>
                            <a:srgbClr val="FFFFFF"/>
                          </a:solidFill>
                        </a:rPr>
                        <a:t> </a:t>
                      </a:r>
                      <a:r>
                        <a:rPr sz="1800" spc="-105" dirty="0">
                          <a:solidFill>
                            <a:srgbClr val="FFFFFF"/>
                          </a:solidFill>
                        </a:rPr>
                        <a:t>de </a:t>
                      </a:r>
                      <a:r>
                        <a:rPr sz="1800" spc="-10" dirty="0">
                          <a:solidFill>
                            <a:srgbClr val="FFFFFF"/>
                          </a:solidFill>
                        </a:rPr>
                        <a:t>résolution</a:t>
                      </a:r>
                      <a:endParaRPr sz="1800">
                        <a:latin typeface="Arial Black"/>
                        <a:cs typeface="Arial Black"/>
                      </a:endParaRPr>
                    </a:p>
                  </a:txBody>
                  <a:tcPr marL="0" marR="0" marT="4127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60967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 dirty="0"/>
                    </a:p>
                    <a:p>
                      <a:pPr>
                        <a:lnSpc>
                          <a:spcPct val="100000"/>
                        </a:lnSpc>
                      </a:pPr>
                      <a:endParaRPr sz="1800" dirty="0"/>
                    </a:p>
                    <a:p>
                      <a:pPr>
                        <a:lnSpc>
                          <a:spcPct val="100000"/>
                        </a:lnSpc>
                      </a:pPr>
                      <a:endParaRPr sz="1800" dirty="0"/>
                    </a:p>
                    <a:p>
                      <a:pPr>
                        <a:lnSpc>
                          <a:spcPct val="100000"/>
                        </a:lnSpc>
                      </a:pPr>
                      <a:endParaRPr sz="1800" dirty="0"/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985"/>
                        </a:spcBef>
                      </a:pPr>
                      <a:endParaRPr sz="1800" dirty="0"/>
                    </a:p>
                    <a:p>
                      <a:pPr marL="118745" marR="112395" indent="635" algn="ctr">
                        <a:lnSpc>
                          <a:spcPct val="100000"/>
                        </a:lnSpc>
                      </a:pPr>
                      <a:r>
                        <a:rPr sz="1800" spc="95" dirty="0">
                          <a:solidFill>
                            <a:schemeClr val="tx1"/>
                          </a:solidFill>
                        </a:rPr>
                        <a:t>Avoir</a:t>
                      </a:r>
                      <a:r>
                        <a:rPr sz="18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spc="100" dirty="0">
                          <a:solidFill>
                            <a:schemeClr val="tx1"/>
                          </a:solidFill>
                        </a:rPr>
                        <a:t>un</a:t>
                      </a:r>
                      <a:r>
                        <a:rPr sz="1800" spc="15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dirty="0">
                          <a:solidFill>
                            <a:schemeClr val="tx1"/>
                          </a:solidFill>
                        </a:rPr>
                        <a:t>usage</a:t>
                      </a:r>
                      <a:r>
                        <a:rPr sz="1800" spc="3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spc="85" dirty="0">
                          <a:solidFill>
                            <a:schemeClr val="tx1"/>
                          </a:solidFill>
                        </a:rPr>
                        <a:t>de </a:t>
                      </a:r>
                      <a:r>
                        <a:rPr sz="1800" dirty="0">
                          <a:solidFill>
                            <a:schemeClr val="tx1"/>
                          </a:solidFill>
                        </a:rPr>
                        <a:t>la</a:t>
                      </a:r>
                      <a:r>
                        <a:rPr sz="1800" spc="55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spc="-85" dirty="0">
                          <a:solidFill>
                            <a:schemeClr val="tx1"/>
                          </a:solidFill>
                        </a:rPr>
                        <a:t>notation</a:t>
                      </a:r>
                      <a:r>
                        <a:rPr sz="1800" spc="-7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spc="-25" dirty="0">
                          <a:solidFill>
                            <a:schemeClr val="tx1"/>
                          </a:solidFill>
                        </a:rPr>
                        <a:t>qui </a:t>
                      </a:r>
                      <a:r>
                        <a:rPr sz="1800" spc="-45" dirty="0">
                          <a:solidFill>
                            <a:schemeClr val="tx1"/>
                          </a:solidFill>
                        </a:rPr>
                        <a:t>disqualifierait </a:t>
                      </a:r>
                      <a:r>
                        <a:rPr sz="1800" spc="-105" dirty="0">
                          <a:solidFill>
                            <a:schemeClr val="tx1"/>
                          </a:solidFill>
                        </a:rPr>
                        <a:t>d’emblée </a:t>
                      </a:r>
                      <a:r>
                        <a:rPr sz="1800" spc="-25" dirty="0">
                          <a:solidFill>
                            <a:schemeClr val="tx1"/>
                          </a:solidFill>
                        </a:rPr>
                        <a:t>certains </a:t>
                      </a:r>
                      <a:r>
                        <a:rPr sz="1800" spc="-175" dirty="0">
                          <a:solidFill>
                            <a:schemeClr val="tx1"/>
                          </a:solidFill>
                        </a:rPr>
                        <a:t>élèves</a:t>
                      </a:r>
                      <a:r>
                        <a:rPr sz="1800" spc="45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dirty="0">
                          <a:solidFill>
                            <a:schemeClr val="tx1"/>
                          </a:solidFill>
                        </a:rPr>
                        <a:t>fragiles</a:t>
                      </a:r>
                      <a:r>
                        <a:rPr sz="1800" spc="2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spc="114" dirty="0">
                          <a:solidFill>
                            <a:schemeClr val="tx1"/>
                          </a:solidFill>
                        </a:rPr>
                        <a:t>pour </a:t>
                      </a:r>
                      <a:r>
                        <a:rPr sz="1800" dirty="0">
                          <a:solidFill>
                            <a:schemeClr val="tx1"/>
                          </a:solidFill>
                        </a:rPr>
                        <a:t>le</a:t>
                      </a:r>
                      <a:r>
                        <a:rPr sz="1800" spc="105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spc="35" dirty="0">
                          <a:solidFill>
                            <a:schemeClr val="tx1"/>
                          </a:solidFill>
                        </a:rPr>
                        <a:t>DNB</a:t>
                      </a:r>
                      <a:endParaRPr sz="18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5"/>
                        </a:spcBef>
                      </a:pPr>
                      <a:r>
                        <a:rPr lang="fr-FR" sz="1800" b="0" spc="-90" dirty="0"/>
                        <a:t>Donner du sens</a:t>
                      </a:r>
                      <a:endParaRPr lang="fr-FR" sz="1800" b="0" spc="-9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535"/>
                        </a:spcBef>
                      </a:pPr>
                      <a:r>
                        <a:rPr lang="fr-FR" sz="1800" b="0" dirty="0">
                          <a:solidFill>
                            <a:schemeClr val="tx1"/>
                          </a:solidFill>
                          <a:effectLst/>
                        </a:rPr>
                        <a:t>Différencier pour plus d'équité,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535"/>
                        </a:spcBef>
                      </a:pPr>
                      <a:r>
                        <a:rPr lang="fr-FR" sz="1800" b="0" dirty="0">
                          <a:solidFill>
                            <a:schemeClr val="tx1"/>
                          </a:solidFill>
                          <a:effectLst/>
                        </a:rPr>
                        <a:t>Expliciter </a:t>
                      </a:r>
                      <a:endParaRPr lang="fr-FR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0" marR="0" marT="19494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8827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7D1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>
                          <a:solidFill>
                            <a:schemeClr val="tx1"/>
                          </a:solidFill>
                          <a:effectLst/>
                        </a:rPr>
                        <a:t>Construire une politique d'évaluation commune</a:t>
                      </a:r>
                    </a:p>
                    <a:p>
                      <a:pPr lvl="0" algn="ctr"/>
                      <a:r>
                        <a:rPr lang="fr-FR" sz="1800" b="0" spc="85" dirty="0">
                          <a:solidFill>
                            <a:srgbClr val="6342F5"/>
                          </a:solidFill>
                        </a:rPr>
                        <a:t>√</a:t>
                      </a:r>
                      <a:r>
                        <a:rPr lang="fr-FR" sz="1800" b="0" spc="-15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lang="fr-FR" sz="1800" b="0" dirty="0">
                          <a:solidFill>
                            <a:schemeClr val="tx1"/>
                          </a:solidFill>
                          <a:effectLst/>
                        </a:rPr>
                        <a:t>Partager des principes communs au sein des équipes,</a:t>
                      </a:r>
                    </a:p>
                    <a:p>
                      <a:pPr lvl="0" algn="ctr"/>
                      <a:r>
                        <a:rPr lang="fr-FR" sz="1800" b="0" spc="85" dirty="0">
                          <a:solidFill>
                            <a:srgbClr val="6342F5"/>
                          </a:solidFill>
                        </a:rPr>
                        <a:t>√</a:t>
                      </a:r>
                      <a:r>
                        <a:rPr lang="fr-FR" sz="1800" b="0" spc="-15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lang="fr-FR" sz="1800" b="0" dirty="0">
                          <a:solidFill>
                            <a:schemeClr val="tx1"/>
                          </a:solidFill>
                          <a:effectLst/>
                        </a:rPr>
                        <a:t>Organiser un DNB blanc,</a:t>
                      </a:r>
                    </a:p>
                    <a:p>
                      <a:pPr lvl="0" algn="ctr"/>
                      <a:r>
                        <a:rPr lang="fr-FR" sz="1800" b="0" spc="85" dirty="0">
                          <a:solidFill>
                            <a:srgbClr val="6342F5"/>
                          </a:solidFill>
                        </a:rPr>
                        <a:t>√</a:t>
                      </a:r>
                      <a:r>
                        <a:rPr lang="fr-FR" sz="1800" b="0" spc="-15" dirty="0">
                          <a:solidFill>
                            <a:srgbClr val="6342F5"/>
                          </a:solidFill>
                        </a:rPr>
                        <a:t> </a:t>
                      </a:r>
                      <a:r>
                        <a:rPr lang="fr-FR" sz="1800" b="0" dirty="0">
                          <a:solidFill>
                            <a:schemeClr val="tx1"/>
                          </a:solidFill>
                          <a:effectLst/>
                        </a:rPr>
                        <a:t>S'appuyer sur une charte d'évaluation ou un contrat de confiance.</a:t>
                      </a:r>
                      <a:endParaRPr lang="fr-FR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0" marR="0" marT="4191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755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3" name="object 3">
            <a:extLst>
              <a:ext uri="{FF2B5EF4-FFF2-40B4-BE49-F238E27FC236}">
                <a16:creationId xmlns:a16="http://schemas.microsoft.com/office/drawing/2014/main" id="{52EC45E5-E6A3-4AB4-203D-837ECE035AFA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89559" y="108204"/>
            <a:ext cx="461245" cy="461708"/>
          </a:xfrm>
          <a:prstGeom prst="rect">
            <a:avLst/>
          </a:prstGeom>
        </p:spPr>
      </p:pic>
      <p:sp>
        <p:nvSpPr>
          <p:cNvPr id="5" name="object 5">
            <a:extLst>
              <a:ext uri="{FF2B5EF4-FFF2-40B4-BE49-F238E27FC236}">
                <a16:creationId xmlns:a16="http://schemas.microsoft.com/office/drawing/2014/main" id="{35103955-729B-45C6-8B46-CC3159A2E92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92519" y="583233"/>
            <a:ext cx="5622925" cy="4521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spc="-23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Stratégies</a:t>
            </a:r>
            <a:r>
              <a:rPr sz="2800" b="1" spc="-16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800" b="1" spc="-3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à</a:t>
            </a:r>
            <a:r>
              <a:rPr sz="2800" b="1" spc="-16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800" b="1" spc="-204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l’échelle</a:t>
            </a:r>
            <a:r>
              <a:rPr sz="2800" b="1" spc="-17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800" b="1" spc="-15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sz="2800" b="1" spc="-229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</a:t>
            </a:r>
            <a:r>
              <a:rPr sz="2800" b="1" spc="-17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800" b="1" spc="-34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classe</a:t>
            </a:r>
            <a:endParaRPr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37784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>
            <a:extLst>
              <a:ext uri="{FF2B5EF4-FFF2-40B4-BE49-F238E27FC236}">
                <a16:creationId xmlns:a16="http://schemas.microsoft.com/office/drawing/2014/main" id="{649DD4BB-178F-4F55-905D-C5175E2C87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52665"/>
            <a:ext cx="150106" cy="3520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74295" tIns="37148" rIns="74295" bIns="37148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23A4A466-3B5B-46AF-A244-075C8D3BC76C}"/>
              </a:ext>
            </a:extLst>
          </p:cNvPr>
          <p:cNvSpPr txBox="1"/>
          <p:nvPr/>
        </p:nvSpPr>
        <p:spPr>
          <a:xfrm>
            <a:off x="722629" y="4495800"/>
            <a:ext cx="8155694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fontAlgn="base"/>
            <a:r>
              <a:rPr lang="fr-FR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L’évaluation doit tenir compte de toutes les activités susceptibles de valoriser les élèves.</a:t>
            </a:r>
          </a:p>
          <a:p>
            <a:pPr algn="l" fontAlgn="base"/>
            <a:endParaRPr lang="fr-FR" sz="2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6D725BD7-902C-4073-8246-98DFCE34091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22629" y="739167"/>
            <a:ext cx="8460741" cy="302839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fr-FR" sz="2800" b="1" spc="-23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Focus sur : </a:t>
            </a:r>
            <a:br>
              <a:rPr lang="fr-FR" sz="2800" b="1" spc="-23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2800" b="1" spc="-23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l’  « enseignement technologique et professionnel » en </a:t>
            </a:r>
            <a:r>
              <a:rPr lang="fr-FR" sz="2800" b="1" spc="-235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SEGPA</a:t>
            </a:r>
            <a:r>
              <a:rPr lang="fr-FR" sz="2800" b="1" spc="-23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,</a:t>
            </a:r>
            <a:br>
              <a:rPr lang="fr-FR" sz="2800" b="1" spc="-23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fr-FR" sz="2800" b="1" spc="-23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2800" b="1" spc="-23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la « découverte professionnelle » en </a:t>
            </a:r>
            <a:r>
              <a:rPr lang="fr-FR" sz="2800" b="1" spc="-235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3PM</a:t>
            </a:r>
            <a:r>
              <a:rPr lang="fr-FR" sz="2800" b="1" spc="-23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br>
              <a:rPr lang="fr-FR" sz="2800" b="1" spc="-23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fr-FR" sz="2800" b="1" spc="-23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2800" b="1" spc="-23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les « sciences et technologie » en </a:t>
            </a:r>
            <a:r>
              <a:rPr lang="fr-FR" sz="2800" b="1" spc="-235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SEGPA</a:t>
            </a:r>
            <a:r>
              <a:rPr lang="fr-FR" sz="2800" b="1" spc="-23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fr-FR" sz="2800" b="1" spc="-235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3PM</a:t>
            </a:r>
            <a:endParaRPr sz="28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30869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>
            <a:extLst>
              <a:ext uri="{FF2B5EF4-FFF2-40B4-BE49-F238E27FC236}">
                <a16:creationId xmlns:a16="http://schemas.microsoft.com/office/drawing/2014/main" id="{649DD4BB-178F-4F55-905D-C5175E2C87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52665"/>
            <a:ext cx="150106" cy="3520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74295" tIns="37148" rIns="74295" bIns="37148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23A4A466-3B5B-46AF-A244-075C8D3BC76C}"/>
              </a:ext>
            </a:extLst>
          </p:cNvPr>
          <p:cNvSpPr txBox="1"/>
          <p:nvPr/>
        </p:nvSpPr>
        <p:spPr>
          <a:xfrm>
            <a:off x="875152" y="2333685"/>
            <a:ext cx="8155694" cy="38164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fontAlgn="base"/>
            <a:r>
              <a:rPr lang="fr-FR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Tous les professeurs qui interviennent sur la « Découverte professionnelle » en 3PM</a:t>
            </a:r>
            <a:r>
              <a:rPr lang="fr-FR" sz="2200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 algn="l" fontAlgn="base"/>
            <a:r>
              <a:rPr lang="fr-FR" sz="2200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coordonnent </a:t>
            </a:r>
            <a:r>
              <a:rPr lang="fr-FR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pour proposer une note </a:t>
            </a:r>
            <a:r>
              <a:rPr lang="fr-FR" sz="2200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représentative</a:t>
            </a:r>
            <a:r>
              <a:rPr lang="fr-FR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du travail et des compétences de l’élève.</a:t>
            </a:r>
          </a:p>
          <a:p>
            <a:pPr algn="l" fontAlgn="base"/>
            <a:endParaRPr lang="fr-FR" sz="2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fontAlgn="base"/>
            <a:r>
              <a:rPr lang="fr-FR" sz="2200" i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 exemple :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fr-FR" sz="22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évaluation des fiches créées sur les champs professionnels étudiés ;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fr-FR" sz="22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restitution orale ;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fr-FR" sz="22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implication dans le travail personnel et dans le groupe ;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fr-FR" sz="22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stages et rapports de stage, ….</a:t>
            </a:r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6D725BD7-902C-4073-8246-98DFCE34091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22629" y="739167"/>
            <a:ext cx="8460741" cy="87395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fr-FR" sz="2800" b="1" spc="-23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Stratégies sur les enseignements de «  découverte professionnelle » </a:t>
            </a:r>
            <a:r>
              <a:rPr lang="fr-FR" sz="2800" b="1" spc="-235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3PM</a:t>
            </a:r>
            <a:endParaRPr sz="28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90090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BBBAC2-AFED-8A05-4611-DD37B73909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3">
            <a:extLst>
              <a:ext uri="{FF2B5EF4-FFF2-40B4-BE49-F238E27FC236}">
                <a16:creationId xmlns:a16="http://schemas.microsoft.com/office/drawing/2014/main" id="{DCA8D2A8-009D-28B7-F061-C5CE2B8EE185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89559" y="108204"/>
            <a:ext cx="461245" cy="461708"/>
          </a:xfrm>
          <a:prstGeom prst="rect">
            <a:avLst/>
          </a:prstGeom>
        </p:spPr>
      </p:pic>
      <p:sp>
        <p:nvSpPr>
          <p:cNvPr id="5" name="object 5">
            <a:extLst>
              <a:ext uri="{FF2B5EF4-FFF2-40B4-BE49-F238E27FC236}">
                <a16:creationId xmlns:a16="http://schemas.microsoft.com/office/drawing/2014/main" id="{971E8F7A-9013-D848-46A0-26C9DFA19F4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4659" y="714140"/>
            <a:ext cx="8765540" cy="87395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fr-FR" sz="2800" b="1" spc="-23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Stratégies</a:t>
            </a:r>
            <a:r>
              <a:rPr lang="fr-FR" sz="2800" b="1" spc="-16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sur l’ « enseignement technologique et professionnel » </a:t>
            </a:r>
            <a:r>
              <a:rPr lang="fr-FR" sz="2800" b="1" spc="-34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SEGPA</a:t>
            </a:r>
            <a:endParaRPr sz="28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87B9B61A-0621-4E96-A55B-DCBE5C737033}"/>
              </a:ext>
            </a:extLst>
          </p:cNvPr>
          <p:cNvSpPr txBox="1"/>
          <p:nvPr/>
        </p:nvSpPr>
        <p:spPr>
          <a:xfrm>
            <a:off x="534894" y="1732325"/>
            <a:ext cx="8685305" cy="64633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Tous les professeurs de l’académie doivent prendre appui sur le même document de référence académique (ou national si absence de document académique).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6F32ADB9-1D47-481A-823D-D1E3C2CFD0E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30088" y="2438400"/>
            <a:ext cx="6490111" cy="3705459"/>
          </a:xfrm>
          <a:prstGeom prst="rect">
            <a:avLst/>
          </a:prstGeom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3993D336-7C2D-418C-B29F-62264181087A}"/>
              </a:ext>
            </a:extLst>
          </p:cNvPr>
          <p:cNvSpPr txBox="1"/>
          <p:nvPr/>
        </p:nvSpPr>
        <p:spPr>
          <a:xfrm>
            <a:off x="487051" y="3136967"/>
            <a:ext cx="2077272" cy="230832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Ce document liste les </a:t>
            </a:r>
          </a:p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compétences professionnelles à développer, les techniques professionnelles …</a:t>
            </a:r>
          </a:p>
        </p:txBody>
      </p:sp>
    </p:spTree>
    <p:extLst>
      <p:ext uri="{BB962C8B-B14F-4D97-AF65-F5344CB8AC3E}">
        <p14:creationId xmlns:p14="http://schemas.microsoft.com/office/powerpoint/2010/main" val="17202793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1D3DA53-BAD5-F932-348C-67D31CA264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76600" y="145541"/>
            <a:ext cx="6333998" cy="307777"/>
          </a:xfrm>
        </p:spPr>
        <p:txBody>
          <a:bodyPr/>
          <a:lstStyle/>
          <a:p>
            <a:pPr algn="r"/>
            <a:r>
              <a:rPr lang="fr-FR" sz="2000" spc="-200" dirty="0">
                <a:solidFill>
                  <a:srgbClr val="001F5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DNB série professionnelle: évolutions et enjeux.</a:t>
            </a:r>
            <a:endParaRPr lang="fr-FR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939EF0F-43F1-18A5-0A46-7BF334ACB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1600200"/>
            <a:ext cx="8848598" cy="2708434"/>
          </a:xfrm>
        </p:spPr>
        <p:txBody>
          <a:bodyPr/>
          <a:lstStyle/>
          <a:p>
            <a:pPr algn="l"/>
            <a:r>
              <a:rPr lang="fr-FR" sz="2800" b="1" dirty="0">
                <a:latin typeface="Arial" panose="020B0604020202020204" pitchFamily="34" charset="0"/>
                <a:cs typeface="Arial" panose="020B0604020202020204" pitchFamily="34" charset="0"/>
              </a:rPr>
              <a:t>Quelles stratégies de réussite développer pour nos élèves ?</a:t>
            </a:r>
          </a:p>
          <a:p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00050" indent="-400050">
              <a:buAutoNum type="romanUcPeriod"/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Les évolutions règlementaires</a:t>
            </a:r>
          </a:p>
          <a:p>
            <a:pPr marL="400050" indent="-400050">
              <a:buAutoNum type="romanUcPeriod"/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Pratiques évaluatives et DNB série professionnelle</a:t>
            </a:r>
          </a:p>
          <a:p>
            <a:pPr marL="400050" indent="-400050">
              <a:buAutoNum type="romanUcPeriod"/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Échanges </a:t>
            </a:r>
          </a:p>
        </p:txBody>
      </p:sp>
    </p:spTree>
    <p:extLst>
      <p:ext uri="{BB962C8B-B14F-4D97-AF65-F5344CB8AC3E}">
        <p14:creationId xmlns:p14="http://schemas.microsoft.com/office/powerpoint/2010/main" val="270672166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E9F33666-359B-4766-9B40-D92A32ACE2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7746" y="3067076"/>
            <a:ext cx="2089854" cy="2851641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48640BC3-D1B6-4348-91C7-AE6C1F7EAE7A}"/>
              </a:ext>
            </a:extLst>
          </p:cNvPr>
          <p:cNvSpPr txBox="1"/>
          <p:nvPr/>
        </p:nvSpPr>
        <p:spPr>
          <a:xfrm>
            <a:off x="1277745" y="1793243"/>
            <a:ext cx="2760855" cy="67710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… et les savoirs associés à acquérir.</a:t>
            </a:r>
            <a:r>
              <a:rPr lang="fr-FR" sz="2000" dirty="0"/>
              <a:t> </a:t>
            </a:r>
          </a:p>
        </p:txBody>
      </p:sp>
      <p:sp>
        <p:nvSpPr>
          <p:cNvPr id="13" name="object 5">
            <a:extLst>
              <a:ext uri="{FF2B5EF4-FFF2-40B4-BE49-F238E27FC236}">
                <a16:creationId xmlns:a16="http://schemas.microsoft.com/office/drawing/2014/main" id="{6D9232A2-2541-4DBD-8E20-1BB884E9168B}"/>
              </a:ext>
            </a:extLst>
          </p:cNvPr>
          <p:cNvSpPr txBox="1">
            <a:spLocks/>
          </p:cNvSpPr>
          <p:nvPr/>
        </p:nvSpPr>
        <p:spPr>
          <a:xfrm>
            <a:off x="454659" y="714140"/>
            <a:ext cx="8460741" cy="44307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vert="horz" wrap="square" lIns="0" tIns="12065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12700">
              <a:spcBef>
                <a:spcPts val="95"/>
              </a:spcBef>
            </a:pPr>
            <a:r>
              <a:rPr lang="fr-FR" sz="2800" b="1" spc="-23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Stratégies</a:t>
            </a:r>
            <a:r>
              <a:rPr lang="fr-FR" sz="2800" b="1" spc="-16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800" b="1" spc="-3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à</a:t>
            </a:r>
            <a:r>
              <a:rPr lang="fr-FR" sz="2800" b="1" spc="-16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800" b="1" spc="-204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l’échelle</a:t>
            </a:r>
            <a:r>
              <a:rPr lang="fr-FR" sz="2800" b="1" spc="-17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800" b="1" spc="-15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fr-FR" sz="2800" b="1" spc="-229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</a:t>
            </a:r>
            <a:r>
              <a:rPr lang="fr-FR" sz="2800" b="1" spc="-17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800" b="1" spc="-34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classe, de </a:t>
            </a:r>
            <a:r>
              <a:rPr lang="fr-FR" sz="2800" b="1" spc="-34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l’atelier de la SEGPA</a:t>
            </a:r>
            <a:endParaRPr lang="fr-FR" sz="28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4F05909A-15B6-4497-984A-56379DD344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56043" y="1540806"/>
            <a:ext cx="5233061" cy="4603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018967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>
            <a:extLst>
              <a:ext uri="{FF2B5EF4-FFF2-40B4-BE49-F238E27FC236}">
                <a16:creationId xmlns:a16="http://schemas.microsoft.com/office/drawing/2014/main" id="{649DD4BB-178F-4F55-905D-C5175E2C87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52665"/>
            <a:ext cx="150106" cy="3520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74295" tIns="37148" rIns="74295" bIns="37148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23A4A466-3B5B-46AF-A244-075C8D3BC76C}"/>
              </a:ext>
            </a:extLst>
          </p:cNvPr>
          <p:cNvSpPr txBox="1"/>
          <p:nvPr/>
        </p:nvSpPr>
        <p:spPr>
          <a:xfrm>
            <a:off x="722629" y="2438400"/>
            <a:ext cx="8155694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fontAlgn="base"/>
            <a:r>
              <a:rPr lang="fr-FR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 disciplines regroupées sous le nom de « Sciences et technologie » sont : la physique-chimie, les SVT et la technologie.</a:t>
            </a:r>
          </a:p>
          <a:p>
            <a:pPr algn="l" fontAlgn="base"/>
            <a:endParaRPr lang="fr-FR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fontAlgn="base"/>
            <a:r>
              <a:rPr lang="fr-FR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Dans le cadre du contrôle continu, les 3 enseignements proposeront une note représentative du travail de l’élève.</a:t>
            </a:r>
          </a:p>
          <a:p>
            <a:pPr algn="l" fontAlgn="base"/>
            <a:endParaRPr lang="fr-FR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6D725BD7-902C-4073-8246-98DFCE34091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19316" y="935633"/>
            <a:ext cx="8460741" cy="44307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fr-FR" sz="2800" b="1" spc="-23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 « sciences et technologies» en SEGPA en 3PM</a:t>
            </a:r>
            <a:endParaRPr sz="28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2562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3CFEBB2-F6CC-4A20-BC9C-778778736D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830" y="943832"/>
            <a:ext cx="8667750" cy="541115"/>
          </a:xfrm>
        </p:spPr>
        <p:txBody>
          <a:bodyPr>
            <a:normAutofit fontScale="90000"/>
          </a:bodyPr>
          <a:lstStyle/>
          <a:p>
            <a:r>
              <a:rPr lang="fr-FR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l’évaluation des compétences au passage à la note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BDD4250C-6EBF-41A0-813B-D69BA104B9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2415" y="1550184"/>
            <a:ext cx="4088416" cy="541115"/>
          </a:xfrm>
          <a:prstGeom prst="rect">
            <a:avLst/>
          </a:prstGeom>
        </p:spPr>
      </p:pic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05F21536-920F-487B-9E6B-425983EEC6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4498412"/>
              </p:ext>
            </p:extLst>
          </p:nvPr>
        </p:nvGraphicFramePr>
        <p:xfrm>
          <a:off x="544830" y="2286717"/>
          <a:ext cx="8482013" cy="3654762"/>
        </p:xfrm>
        <a:graphic>
          <a:graphicData uri="http://schemas.openxmlformats.org/drawingml/2006/table">
            <a:tbl>
              <a:tblPr/>
              <a:tblGrid>
                <a:gridCol w="1576335">
                  <a:extLst>
                    <a:ext uri="{9D8B030D-6E8A-4147-A177-3AD203B41FA5}">
                      <a16:colId xmlns:a16="http://schemas.microsoft.com/office/drawing/2014/main" val="1471576124"/>
                    </a:ext>
                  </a:extLst>
                </a:gridCol>
                <a:gridCol w="1648912">
                  <a:extLst>
                    <a:ext uri="{9D8B030D-6E8A-4147-A177-3AD203B41FA5}">
                      <a16:colId xmlns:a16="http://schemas.microsoft.com/office/drawing/2014/main" val="983507388"/>
                    </a:ext>
                  </a:extLst>
                </a:gridCol>
                <a:gridCol w="1703622">
                  <a:extLst>
                    <a:ext uri="{9D8B030D-6E8A-4147-A177-3AD203B41FA5}">
                      <a16:colId xmlns:a16="http://schemas.microsoft.com/office/drawing/2014/main" val="3536215907"/>
                    </a:ext>
                  </a:extLst>
                </a:gridCol>
                <a:gridCol w="1776572">
                  <a:extLst>
                    <a:ext uri="{9D8B030D-6E8A-4147-A177-3AD203B41FA5}">
                      <a16:colId xmlns:a16="http://schemas.microsoft.com/office/drawing/2014/main" val="1296292823"/>
                    </a:ext>
                  </a:extLst>
                </a:gridCol>
                <a:gridCol w="1776572">
                  <a:extLst>
                    <a:ext uri="{9D8B030D-6E8A-4147-A177-3AD203B41FA5}">
                      <a16:colId xmlns:a16="http://schemas.microsoft.com/office/drawing/2014/main" val="513085540"/>
                    </a:ext>
                  </a:extLst>
                </a:gridCol>
              </a:tblGrid>
              <a:tr h="500601">
                <a:tc rowSpan="2">
                  <a:txBody>
                    <a:bodyPr/>
                    <a:lstStyle/>
                    <a:p>
                      <a:pPr marL="301752" marR="0" indent="-219456" algn="r" rtl="0">
                        <a:lnSpc>
                          <a:spcPct val="119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fr-FR" sz="1600" b="1" kern="12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Niveau</a:t>
                      </a:r>
                      <a:endParaRPr lang="fr-FR" sz="16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01752" marR="0" indent="-219456" algn="l" rtl="0">
                        <a:lnSpc>
                          <a:spcPct val="119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fr-FR" sz="16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55721" marR="55721" marT="773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301752" marR="0" indent="-219456" algn="ctr" rtl="0">
                        <a:lnSpc>
                          <a:spcPct val="119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fr-FR" sz="1600" b="1" kern="120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fr-FR" sz="16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721" marR="55721" marT="773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2F1A"/>
                    </a:solidFill>
                  </a:tcPr>
                </a:tc>
                <a:tc>
                  <a:txBody>
                    <a:bodyPr/>
                    <a:lstStyle/>
                    <a:p>
                      <a:pPr marL="301752" marR="0" indent="-219456" algn="ctr" rtl="0">
                        <a:lnSpc>
                          <a:spcPct val="119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fr-FR" sz="1600" b="1" kern="120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fr-FR" sz="16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721" marR="55721" marT="773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301752" marR="0" indent="-219456" algn="ctr" rtl="0">
                        <a:lnSpc>
                          <a:spcPct val="119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fr-FR" sz="1600" b="1" kern="120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fr-FR" sz="16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721" marR="55721" marT="773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0C226"/>
                    </a:solidFill>
                  </a:tcPr>
                </a:tc>
                <a:tc>
                  <a:txBody>
                    <a:bodyPr/>
                    <a:lstStyle/>
                    <a:p>
                      <a:pPr marL="301752" marR="0" indent="-219456" algn="ctr" rtl="0">
                        <a:lnSpc>
                          <a:spcPct val="119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fr-FR" sz="1600" b="1" kern="120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fr-FR" sz="16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721" marR="55721" marT="773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F781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3243360"/>
                  </a:ext>
                </a:extLst>
              </a:tr>
              <a:tr h="57950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01752" marR="0" indent="-219456" algn="ctr" rtl="0">
                        <a:lnSpc>
                          <a:spcPct val="119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fr-FR" sz="1600" kern="12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NOVICE</a:t>
                      </a:r>
                      <a:endParaRPr lang="fr-FR" sz="16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721" marR="55721" marT="773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7766"/>
                    </a:solidFill>
                  </a:tcPr>
                </a:tc>
                <a:tc>
                  <a:txBody>
                    <a:bodyPr/>
                    <a:lstStyle/>
                    <a:p>
                      <a:pPr marL="301752" marR="0" indent="-219456" algn="ctr" rtl="0">
                        <a:lnSpc>
                          <a:spcPct val="119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fr-FR" sz="1600" kern="12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DEBUTANT</a:t>
                      </a:r>
                      <a:endParaRPr lang="fr-FR" sz="16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721" marR="55721" marT="773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D578"/>
                    </a:solidFill>
                  </a:tcPr>
                </a:tc>
                <a:tc>
                  <a:txBody>
                    <a:bodyPr/>
                    <a:lstStyle/>
                    <a:p>
                      <a:pPr marL="301752" marR="0" indent="-219456" algn="ctr" rtl="0">
                        <a:lnSpc>
                          <a:spcPct val="119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fr-FR" sz="1600" kern="12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COMPETENT</a:t>
                      </a:r>
                      <a:endParaRPr lang="fr-FR" sz="16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721" marR="55721" marT="773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EDA2"/>
                    </a:solidFill>
                  </a:tcPr>
                </a:tc>
                <a:tc>
                  <a:txBody>
                    <a:bodyPr/>
                    <a:lstStyle/>
                    <a:p>
                      <a:pPr marL="301752" marR="0" indent="-219456" algn="ctr" rtl="0">
                        <a:lnSpc>
                          <a:spcPct val="119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fr-FR" sz="1600" kern="12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PERFORMANT</a:t>
                      </a:r>
                      <a:endParaRPr lang="fr-FR" sz="16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721" marR="55721" marT="773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9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4699543"/>
                  </a:ext>
                </a:extLst>
              </a:tr>
              <a:tr h="1590064">
                <a:tc>
                  <a:txBody>
                    <a:bodyPr/>
                    <a:lstStyle/>
                    <a:p>
                      <a:pPr marR="0" indent="13576" algn="l" rtl="0">
                        <a:lnSpc>
                          <a:spcPct val="119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fr-FR" sz="1600" b="1" kern="12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Compétence </a:t>
                      </a:r>
                      <a:endParaRPr lang="fr-FR" sz="16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01752" marR="0" indent="-219456" algn="ctr" rtl="0">
                        <a:lnSpc>
                          <a:spcPct val="119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fr-FR" sz="1600" b="1" kern="12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...</a:t>
                      </a:r>
                      <a:endParaRPr lang="fr-FR" sz="16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721" marR="55721" marT="773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fr-FR" sz="1600" kern="12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Très peu d’éléments de </a:t>
                      </a:r>
                      <a:endParaRPr lang="fr-FR" sz="16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fr-FR" sz="1600" kern="12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réponse</a:t>
                      </a:r>
                      <a:endParaRPr lang="fr-FR" sz="16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fr-FR" sz="1600" kern="12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Réponses non structurées …</a:t>
                      </a:r>
                      <a:endParaRPr lang="fr-FR" sz="16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721" marR="55721" marT="773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fr-FR" sz="1600" kern="12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Manque </a:t>
                      </a:r>
                      <a:endParaRPr lang="fr-FR" sz="16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fr-FR" sz="1600" kern="12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d’éléments et/ou d’exactitude</a:t>
                      </a:r>
                      <a:endParaRPr lang="fr-FR" sz="16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fr-FR" sz="1600" kern="12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Réponses </a:t>
                      </a:r>
                      <a:endParaRPr lang="fr-FR" sz="16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fr-FR" sz="1600" kern="12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approximatives …</a:t>
                      </a:r>
                      <a:endParaRPr lang="fr-FR" sz="16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721" marR="55721" marT="773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fr-FR" sz="1600" kern="12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Sélection cohérente des </a:t>
                      </a:r>
                      <a:endParaRPr lang="fr-FR" sz="16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fr-FR" sz="1600" kern="12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informations</a:t>
                      </a:r>
                      <a:endParaRPr lang="fr-FR" sz="16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fr-FR" sz="1600" kern="12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Mise en lien …</a:t>
                      </a:r>
                      <a:endParaRPr lang="fr-FR" sz="16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721" marR="55721" marT="773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fr-FR" sz="1600" kern="12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Sélection pertinente des informations</a:t>
                      </a:r>
                      <a:endParaRPr lang="fr-FR" sz="16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fr-FR" sz="1600" kern="12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Mise en relation des éléments</a:t>
                      </a:r>
                      <a:endParaRPr lang="fr-FR" sz="16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fr-FR" sz="1600" kern="12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…</a:t>
                      </a:r>
                      <a:endParaRPr lang="fr-FR" sz="16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721" marR="55721" marT="773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4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833101"/>
                  </a:ext>
                </a:extLst>
              </a:tr>
              <a:tr h="787303">
                <a:tc>
                  <a:txBody>
                    <a:bodyPr/>
                    <a:lstStyle/>
                    <a:p>
                      <a:pPr marR="0" indent="5283" algn="l" rtl="0">
                        <a:lnSpc>
                          <a:spcPct val="119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fr-FR" sz="1600" b="1" kern="12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Plages de notes </a:t>
                      </a:r>
                      <a:r>
                        <a:rPr lang="fr-FR" sz="1600" kern="12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choix de l’enseignant</a:t>
                      </a:r>
                      <a:endParaRPr lang="fr-FR" sz="16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721" marR="55721" marT="773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0C226"/>
                    </a:solidFill>
                  </a:tcPr>
                </a:tc>
                <a:tc>
                  <a:txBody>
                    <a:bodyPr/>
                    <a:lstStyle/>
                    <a:p>
                      <a:pPr marL="301752" marR="0" indent="-219456" algn="ctr" rtl="0">
                        <a:lnSpc>
                          <a:spcPct val="119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fr-FR" sz="1600" b="1" kern="12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3 - 6</a:t>
                      </a:r>
                      <a:endParaRPr lang="fr-FR" sz="16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721" marR="55721" marT="773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301752" marR="0" indent="-219456" algn="ctr" rtl="0">
                        <a:lnSpc>
                          <a:spcPct val="119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fr-FR" sz="1600" b="1" kern="12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7 - 10</a:t>
                      </a:r>
                      <a:endParaRPr lang="fr-FR" sz="16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721" marR="55721" marT="773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301752" marR="0" indent="-219456" algn="ctr" rtl="0">
                        <a:lnSpc>
                          <a:spcPct val="119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fr-FR" sz="1600" b="1" kern="12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11 - 15</a:t>
                      </a:r>
                      <a:endParaRPr lang="fr-FR" sz="16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721" marR="55721" marT="773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301752" marR="0" indent="-219456" algn="ctr" rtl="0">
                        <a:lnSpc>
                          <a:spcPct val="119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fr-FR" sz="1600" b="1" kern="12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16 - 20</a:t>
                      </a:r>
                      <a:endParaRPr lang="fr-FR" sz="16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721" marR="55721" marT="773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9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92078"/>
                  </a:ext>
                </a:extLst>
              </a:tr>
            </a:tbl>
          </a:graphicData>
        </a:graphic>
      </p:graphicFrame>
      <p:sp>
        <p:nvSpPr>
          <p:cNvPr id="6" name="Control 1">
            <a:extLst>
              <a:ext uri="{FF2B5EF4-FFF2-40B4-BE49-F238E27FC236}">
                <a16:creationId xmlns:a16="http://schemas.microsoft.com/office/drawing/2014/main" id="{7461712A-1531-4059-A86F-4E548F007347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4573786" y="10221655"/>
            <a:ext cx="4017864" cy="1960563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02421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3CFEBB2-F6CC-4A20-BC9C-778778736D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192" y="1033189"/>
            <a:ext cx="8667750" cy="578263"/>
          </a:xfrm>
        </p:spPr>
        <p:txBody>
          <a:bodyPr>
            <a:normAutofit fontScale="90000"/>
          </a:bodyPr>
          <a:lstStyle/>
          <a:p>
            <a:r>
              <a:rPr lang="fr-FR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l’évaluation des compétences au passage à la note</a:t>
            </a:r>
          </a:p>
        </p:txBody>
      </p:sp>
      <p:sp>
        <p:nvSpPr>
          <p:cNvPr id="6" name="Control 1">
            <a:extLst>
              <a:ext uri="{FF2B5EF4-FFF2-40B4-BE49-F238E27FC236}">
                <a16:creationId xmlns:a16="http://schemas.microsoft.com/office/drawing/2014/main" id="{7461712A-1531-4059-A86F-4E548F007347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4573786" y="10221655"/>
            <a:ext cx="4017864" cy="1960563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BC932D9F-2B20-4B01-A1CF-5742EF04A0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4191" y="1611453"/>
            <a:ext cx="2779967" cy="540550"/>
          </a:xfrm>
          <a:prstGeom prst="rect">
            <a:avLst/>
          </a:prstGeom>
        </p:spPr>
      </p:pic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798A90F6-895A-4963-B80D-FA29218AD4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4505640"/>
              </p:ext>
            </p:extLst>
          </p:nvPr>
        </p:nvGraphicFramePr>
        <p:xfrm>
          <a:off x="524192" y="2281620"/>
          <a:ext cx="8886509" cy="3549658"/>
        </p:xfrm>
        <a:graphic>
          <a:graphicData uri="http://schemas.openxmlformats.org/drawingml/2006/table">
            <a:tbl>
              <a:tblPr/>
              <a:tblGrid>
                <a:gridCol w="1644517">
                  <a:extLst>
                    <a:ext uri="{9D8B030D-6E8A-4147-A177-3AD203B41FA5}">
                      <a16:colId xmlns:a16="http://schemas.microsoft.com/office/drawing/2014/main" val="12742250"/>
                    </a:ext>
                  </a:extLst>
                </a:gridCol>
                <a:gridCol w="1720246">
                  <a:extLst>
                    <a:ext uri="{9D8B030D-6E8A-4147-A177-3AD203B41FA5}">
                      <a16:colId xmlns:a16="http://schemas.microsoft.com/office/drawing/2014/main" val="196412594"/>
                    </a:ext>
                  </a:extLst>
                </a:gridCol>
                <a:gridCol w="1736336">
                  <a:extLst>
                    <a:ext uri="{9D8B030D-6E8A-4147-A177-3AD203B41FA5}">
                      <a16:colId xmlns:a16="http://schemas.microsoft.com/office/drawing/2014/main" val="163274548"/>
                    </a:ext>
                  </a:extLst>
                </a:gridCol>
                <a:gridCol w="1892705">
                  <a:extLst>
                    <a:ext uri="{9D8B030D-6E8A-4147-A177-3AD203B41FA5}">
                      <a16:colId xmlns:a16="http://schemas.microsoft.com/office/drawing/2014/main" val="3977490056"/>
                    </a:ext>
                  </a:extLst>
                </a:gridCol>
                <a:gridCol w="1892705">
                  <a:extLst>
                    <a:ext uri="{9D8B030D-6E8A-4147-A177-3AD203B41FA5}">
                      <a16:colId xmlns:a16="http://schemas.microsoft.com/office/drawing/2014/main" val="4074429906"/>
                    </a:ext>
                  </a:extLst>
                </a:gridCol>
              </a:tblGrid>
              <a:tr h="461838">
                <a:tc rowSpan="2">
                  <a:txBody>
                    <a:bodyPr/>
                    <a:lstStyle/>
                    <a:p>
                      <a:pPr marL="301752" marR="0" indent="-219456" algn="r" rtl="0">
                        <a:lnSpc>
                          <a:spcPct val="119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fr-FR" sz="1600" b="1" kern="12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Niveau</a:t>
                      </a:r>
                      <a:endParaRPr lang="fr-FR" sz="16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01752" marR="0" indent="-219456" algn="l" rtl="0">
                        <a:lnSpc>
                          <a:spcPct val="119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fr-FR" sz="16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55721" marR="55721" marT="773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L="301752" marR="0" indent="-219456" algn="ctr" rtl="0">
                        <a:lnSpc>
                          <a:spcPct val="119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fr-FR" sz="1600" b="1" kern="120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fr-FR" sz="16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721" marR="55721" marT="773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2F1A"/>
                    </a:solidFill>
                  </a:tcPr>
                </a:tc>
                <a:tc>
                  <a:txBody>
                    <a:bodyPr/>
                    <a:lstStyle/>
                    <a:p>
                      <a:pPr marL="301752" marR="0" indent="-219456" algn="ctr" rtl="0">
                        <a:lnSpc>
                          <a:spcPct val="119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fr-FR" sz="1600" b="1" kern="120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fr-FR" sz="16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721" marR="55721" marT="773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301752" marR="0" indent="-219456" algn="ctr" rtl="0">
                        <a:lnSpc>
                          <a:spcPct val="119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fr-FR" sz="1600" b="1" kern="120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fr-FR" sz="16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721" marR="55721" marT="773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0C226"/>
                    </a:solidFill>
                  </a:tcPr>
                </a:tc>
                <a:tc>
                  <a:txBody>
                    <a:bodyPr/>
                    <a:lstStyle/>
                    <a:p>
                      <a:pPr marL="301752" marR="0" indent="-219456" algn="ctr" rtl="0">
                        <a:lnSpc>
                          <a:spcPct val="119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fr-FR" sz="1600" b="1" kern="120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fr-FR" sz="16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721" marR="55721" marT="773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F781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4669874"/>
                  </a:ext>
                </a:extLst>
              </a:tr>
              <a:tr h="51316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01752" marR="0" indent="-219456" algn="ctr" rtl="0">
                        <a:lnSpc>
                          <a:spcPct val="119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fr-FR" sz="1600" kern="12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NOVICE</a:t>
                      </a:r>
                      <a:endParaRPr lang="fr-FR" sz="16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721" marR="55721" marT="773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7766"/>
                    </a:solidFill>
                  </a:tcPr>
                </a:tc>
                <a:tc>
                  <a:txBody>
                    <a:bodyPr/>
                    <a:lstStyle/>
                    <a:p>
                      <a:pPr marL="301752" marR="0" indent="-219456" algn="ctr" rtl="0">
                        <a:lnSpc>
                          <a:spcPct val="119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fr-FR" sz="1600" kern="12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DEBUTANT</a:t>
                      </a:r>
                      <a:endParaRPr lang="fr-FR" sz="16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721" marR="55721" marT="773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D578"/>
                    </a:solidFill>
                  </a:tcPr>
                </a:tc>
                <a:tc>
                  <a:txBody>
                    <a:bodyPr/>
                    <a:lstStyle/>
                    <a:p>
                      <a:pPr marL="301752" marR="0" indent="-219456" algn="ctr" rtl="0">
                        <a:lnSpc>
                          <a:spcPct val="119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fr-FR" sz="1600" kern="12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COMPETENT</a:t>
                      </a:r>
                      <a:endParaRPr lang="fr-FR" sz="16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721" marR="55721" marT="773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EDA2"/>
                    </a:solidFill>
                  </a:tcPr>
                </a:tc>
                <a:tc>
                  <a:txBody>
                    <a:bodyPr/>
                    <a:lstStyle/>
                    <a:p>
                      <a:pPr marL="301752" marR="0" indent="-219456" algn="ctr" rtl="0">
                        <a:lnSpc>
                          <a:spcPct val="119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fr-FR" sz="1600" kern="12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PERFORMANT</a:t>
                      </a:r>
                      <a:endParaRPr lang="fr-FR" sz="16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721" marR="55721" marT="773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9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7826367"/>
                  </a:ext>
                </a:extLst>
              </a:tr>
              <a:tr h="1591482">
                <a:tc>
                  <a:txBody>
                    <a:bodyPr/>
                    <a:lstStyle/>
                    <a:p>
                      <a:pPr marR="0" indent="13576" algn="l" rtl="0">
                        <a:lnSpc>
                          <a:spcPct val="119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fr-FR" sz="1600" b="1" kern="12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Compétence</a:t>
                      </a:r>
                      <a:endParaRPr lang="fr-FR" sz="16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01752" marR="0" indent="-219456" algn="ctr" rtl="0">
                        <a:lnSpc>
                          <a:spcPct val="119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fr-FR" sz="1600" b="1" kern="12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...</a:t>
                      </a:r>
                      <a:endParaRPr lang="fr-FR" sz="16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721" marR="55721" marT="773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fr-FR" sz="1600" kern="12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Peu d’autonomie, réalise des tâches simples,  besoin d’accompagnement…</a:t>
                      </a:r>
                      <a:endParaRPr lang="fr-FR" sz="16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721" marR="55721" marT="773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fr-FR" sz="1600" kern="12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Complexité gérée avec aide, autonomie sur les tâches simples</a:t>
                      </a:r>
                      <a:endParaRPr lang="fr-FR" sz="16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fr-FR" sz="1600" kern="12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…</a:t>
                      </a:r>
                      <a:endParaRPr lang="fr-FR" sz="16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721" marR="55721" marT="773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fr-FR" sz="1600" kern="12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Autonomie, prise d’initiative, qualité  …</a:t>
                      </a:r>
                      <a:endParaRPr lang="fr-FR" sz="16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721" marR="55721" marT="773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4E8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fr-FR" sz="1600" kern="12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Autonomie et efficacité, initiative, réflexivité, proposition</a:t>
                      </a:r>
                      <a:endParaRPr lang="fr-FR" sz="16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fr-FR" sz="1600" kern="12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…</a:t>
                      </a:r>
                      <a:endParaRPr lang="fr-FR" sz="16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721" marR="55721" marT="773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4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6768886"/>
                  </a:ext>
                </a:extLst>
              </a:tr>
              <a:tr h="797363">
                <a:tc>
                  <a:txBody>
                    <a:bodyPr/>
                    <a:lstStyle/>
                    <a:p>
                      <a:pPr marR="0" indent="5283" algn="l" rtl="0">
                        <a:lnSpc>
                          <a:spcPct val="119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fr-FR" sz="1600" b="1" kern="12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Plages de notes </a:t>
                      </a:r>
                      <a:r>
                        <a:rPr lang="fr-FR" sz="1600" kern="12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choix de l’enseignant</a:t>
                      </a:r>
                      <a:endParaRPr lang="fr-FR" sz="16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721" marR="55721" marT="773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0C226"/>
                    </a:solidFill>
                  </a:tcPr>
                </a:tc>
                <a:tc>
                  <a:txBody>
                    <a:bodyPr/>
                    <a:lstStyle/>
                    <a:p>
                      <a:pPr marL="301752" marR="0" indent="-219456" algn="ctr" rtl="0">
                        <a:lnSpc>
                          <a:spcPct val="119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fr-FR" sz="1600" b="1" kern="12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3 - 6</a:t>
                      </a:r>
                      <a:endParaRPr lang="fr-FR" sz="16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721" marR="55721" marT="773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301752" marR="0" indent="-219456" algn="ctr" rtl="0">
                        <a:lnSpc>
                          <a:spcPct val="119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fr-FR" sz="1600" b="1" kern="12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7 - 10</a:t>
                      </a:r>
                      <a:endParaRPr lang="fr-FR" sz="16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721" marR="55721" marT="773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301752" marR="0" indent="-219456" algn="ctr" rtl="0">
                        <a:lnSpc>
                          <a:spcPct val="119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fr-FR" sz="1600" b="1" kern="12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11 - 15</a:t>
                      </a:r>
                      <a:endParaRPr lang="fr-FR" sz="16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721" marR="55721" marT="773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9CD"/>
                    </a:solidFill>
                  </a:tcPr>
                </a:tc>
                <a:tc>
                  <a:txBody>
                    <a:bodyPr/>
                    <a:lstStyle/>
                    <a:p>
                      <a:pPr marL="301752" marR="0" indent="-219456" algn="ctr" rtl="0">
                        <a:lnSpc>
                          <a:spcPct val="119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fr-FR" sz="1600" b="1" kern="12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16 - 20</a:t>
                      </a:r>
                      <a:endParaRPr lang="fr-FR" sz="16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721" marR="55721" marT="773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9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9901361"/>
                  </a:ext>
                </a:extLst>
              </a:tr>
            </a:tbl>
          </a:graphicData>
        </a:graphic>
      </p:graphicFrame>
      <p:sp>
        <p:nvSpPr>
          <p:cNvPr id="9" name="Control 1">
            <a:extLst>
              <a:ext uri="{FF2B5EF4-FFF2-40B4-BE49-F238E27FC236}">
                <a16:creationId xmlns:a16="http://schemas.microsoft.com/office/drawing/2014/main" id="{284F82D1-6B0E-450B-BE61-BC2DEDD654D3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3126581" y="5247680"/>
            <a:ext cx="4911725" cy="173097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309763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800" y="588899"/>
            <a:ext cx="682180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spc="-23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Stratégies</a:t>
            </a:r>
            <a:r>
              <a:rPr sz="2800" b="1" spc="-16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800" b="1" spc="-3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à</a:t>
            </a:r>
            <a:r>
              <a:rPr sz="2800" b="1" spc="-15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800" b="1" spc="-204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l’échelle</a:t>
            </a:r>
            <a:r>
              <a:rPr sz="2800" b="1" spc="-16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800" b="1" spc="-15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sz="2800" b="1" spc="-17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l’établissement</a:t>
            </a:r>
            <a:endParaRPr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562609" y="1735708"/>
            <a:ext cx="8569325" cy="4755515"/>
            <a:chOff x="562609" y="1735708"/>
            <a:chExt cx="8569325" cy="4755515"/>
          </a:xfrm>
        </p:grpSpPr>
        <p:sp>
          <p:nvSpPr>
            <p:cNvPr id="5" name="object 5"/>
            <p:cNvSpPr/>
            <p:nvPr/>
          </p:nvSpPr>
          <p:spPr>
            <a:xfrm>
              <a:off x="578700" y="1748408"/>
              <a:ext cx="995044" cy="4730115"/>
            </a:xfrm>
            <a:custGeom>
              <a:avLst/>
              <a:gdLst/>
              <a:ahLst/>
              <a:cxnLst/>
              <a:rect l="l" t="t" r="r" b="b"/>
              <a:pathLst>
                <a:path w="995044" h="4730115">
                  <a:moveTo>
                    <a:pt x="15265" y="0"/>
                  </a:moveTo>
                  <a:lnTo>
                    <a:pt x="49334" y="34556"/>
                  </a:lnTo>
                  <a:lnTo>
                    <a:pt x="82800" y="69480"/>
                  </a:lnTo>
                  <a:lnTo>
                    <a:pt x="115663" y="104767"/>
                  </a:lnTo>
                  <a:lnTo>
                    <a:pt x="147923" y="140408"/>
                  </a:lnTo>
                  <a:lnTo>
                    <a:pt x="179580" y="176397"/>
                  </a:lnTo>
                  <a:lnTo>
                    <a:pt x="210634" y="212728"/>
                  </a:lnTo>
                  <a:lnTo>
                    <a:pt x="241085" y="249395"/>
                  </a:lnTo>
                  <a:lnTo>
                    <a:pt x="270934" y="286390"/>
                  </a:lnTo>
                  <a:lnTo>
                    <a:pt x="300179" y="323707"/>
                  </a:lnTo>
                  <a:lnTo>
                    <a:pt x="328821" y="361339"/>
                  </a:lnTo>
                  <a:lnTo>
                    <a:pt x="356860" y="399281"/>
                  </a:lnTo>
                  <a:lnTo>
                    <a:pt x="384296" y="437525"/>
                  </a:lnTo>
                  <a:lnTo>
                    <a:pt x="411129" y="476065"/>
                  </a:lnTo>
                  <a:lnTo>
                    <a:pt x="437359" y="514894"/>
                  </a:lnTo>
                  <a:lnTo>
                    <a:pt x="462986" y="554005"/>
                  </a:lnTo>
                  <a:lnTo>
                    <a:pt x="488011" y="593393"/>
                  </a:lnTo>
                  <a:lnTo>
                    <a:pt x="512432" y="633050"/>
                  </a:lnTo>
                  <a:lnTo>
                    <a:pt x="536250" y="672970"/>
                  </a:lnTo>
                  <a:lnTo>
                    <a:pt x="559465" y="713147"/>
                  </a:lnTo>
                  <a:lnTo>
                    <a:pt x="582077" y="753573"/>
                  </a:lnTo>
                  <a:lnTo>
                    <a:pt x="604087" y="794243"/>
                  </a:lnTo>
                  <a:lnTo>
                    <a:pt x="625493" y="835149"/>
                  </a:lnTo>
                  <a:lnTo>
                    <a:pt x="646296" y="876285"/>
                  </a:lnTo>
                  <a:lnTo>
                    <a:pt x="666496" y="917644"/>
                  </a:lnTo>
                  <a:lnTo>
                    <a:pt x="686094" y="959221"/>
                  </a:lnTo>
                  <a:lnTo>
                    <a:pt x="705088" y="1001008"/>
                  </a:lnTo>
                  <a:lnTo>
                    <a:pt x="723479" y="1042998"/>
                  </a:lnTo>
                  <a:lnTo>
                    <a:pt x="741267" y="1085186"/>
                  </a:lnTo>
                  <a:lnTo>
                    <a:pt x="758453" y="1127565"/>
                  </a:lnTo>
                  <a:lnTo>
                    <a:pt x="775035" y="1170127"/>
                  </a:lnTo>
                  <a:lnTo>
                    <a:pt x="791014" y="1212867"/>
                  </a:lnTo>
                  <a:lnTo>
                    <a:pt x="806390" y="1255778"/>
                  </a:lnTo>
                  <a:lnTo>
                    <a:pt x="821164" y="1298853"/>
                  </a:lnTo>
                  <a:lnTo>
                    <a:pt x="835334" y="1342086"/>
                  </a:lnTo>
                  <a:lnTo>
                    <a:pt x="848901" y="1385470"/>
                  </a:lnTo>
                  <a:lnTo>
                    <a:pt x="861866" y="1428999"/>
                  </a:lnTo>
                  <a:lnTo>
                    <a:pt x="874227" y="1472666"/>
                  </a:lnTo>
                  <a:lnTo>
                    <a:pt x="885985" y="1516464"/>
                  </a:lnTo>
                  <a:lnTo>
                    <a:pt x="897141" y="1560387"/>
                  </a:lnTo>
                  <a:lnTo>
                    <a:pt x="907693" y="1604429"/>
                  </a:lnTo>
                  <a:lnTo>
                    <a:pt x="917642" y="1648582"/>
                  </a:lnTo>
                  <a:lnTo>
                    <a:pt x="926989" y="1692840"/>
                  </a:lnTo>
                  <a:lnTo>
                    <a:pt x="935732" y="1737197"/>
                  </a:lnTo>
                  <a:lnTo>
                    <a:pt x="943873" y="1781646"/>
                  </a:lnTo>
                  <a:lnTo>
                    <a:pt x="951410" y="1826181"/>
                  </a:lnTo>
                  <a:lnTo>
                    <a:pt x="958344" y="1870794"/>
                  </a:lnTo>
                  <a:lnTo>
                    <a:pt x="964676" y="1915480"/>
                  </a:lnTo>
                  <a:lnTo>
                    <a:pt x="970404" y="1960231"/>
                  </a:lnTo>
                  <a:lnTo>
                    <a:pt x="975530" y="2005042"/>
                  </a:lnTo>
                  <a:lnTo>
                    <a:pt x="980052" y="2049905"/>
                  </a:lnTo>
                  <a:lnTo>
                    <a:pt x="983972" y="2094814"/>
                  </a:lnTo>
                  <a:lnTo>
                    <a:pt x="987288" y="2139762"/>
                  </a:lnTo>
                  <a:lnTo>
                    <a:pt x="990001" y="2184744"/>
                  </a:lnTo>
                  <a:lnTo>
                    <a:pt x="992112" y="2229751"/>
                  </a:lnTo>
                  <a:lnTo>
                    <a:pt x="993619" y="2274779"/>
                  </a:lnTo>
                  <a:lnTo>
                    <a:pt x="994524" y="2319819"/>
                  </a:lnTo>
                  <a:lnTo>
                    <a:pt x="994825" y="2364866"/>
                  </a:lnTo>
                  <a:lnTo>
                    <a:pt x="994524" y="2409914"/>
                  </a:lnTo>
                  <a:lnTo>
                    <a:pt x="993619" y="2454954"/>
                  </a:lnTo>
                  <a:lnTo>
                    <a:pt x="992112" y="2499982"/>
                  </a:lnTo>
                  <a:lnTo>
                    <a:pt x="990001" y="2544989"/>
                  </a:lnTo>
                  <a:lnTo>
                    <a:pt x="987288" y="2589971"/>
                  </a:lnTo>
                  <a:lnTo>
                    <a:pt x="983972" y="2634919"/>
                  </a:lnTo>
                  <a:lnTo>
                    <a:pt x="980052" y="2679828"/>
                  </a:lnTo>
                  <a:lnTo>
                    <a:pt x="975530" y="2724691"/>
                  </a:lnTo>
                  <a:lnTo>
                    <a:pt x="970404" y="2769502"/>
                  </a:lnTo>
                  <a:lnTo>
                    <a:pt x="964676" y="2814253"/>
                  </a:lnTo>
                  <a:lnTo>
                    <a:pt x="958344" y="2858939"/>
                  </a:lnTo>
                  <a:lnTo>
                    <a:pt x="951410" y="2903552"/>
                  </a:lnTo>
                  <a:lnTo>
                    <a:pt x="943873" y="2948087"/>
                  </a:lnTo>
                  <a:lnTo>
                    <a:pt x="935732" y="2992536"/>
                  </a:lnTo>
                  <a:lnTo>
                    <a:pt x="926989" y="3036893"/>
                  </a:lnTo>
                  <a:lnTo>
                    <a:pt x="917642" y="3081151"/>
                  </a:lnTo>
                  <a:lnTo>
                    <a:pt x="907693" y="3125304"/>
                  </a:lnTo>
                  <a:lnTo>
                    <a:pt x="897141" y="3169346"/>
                  </a:lnTo>
                  <a:lnTo>
                    <a:pt x="885985" y="3213269"/>
                  </a:lnTo>
                  <a:lnTo>
                    <a:pt x="874227" y="3257067"/>
                  </a:lnTo>
                  <a:lnTo>
                    <a:pt x="861866" y="3300734"/>
                  </a:lnTo>
                  <a:lnTo>
                    <a:pt x="848901" y="3344263"/>
                  </a:lnTo>
                  <a:lnTo>
                    <a:pt x="835334" y="3387647"/>
                  </a:lnTo>
                  <a:lnTo>
                    <a:pt x="821164" y="3430880"/>
                  </a:lnTo>
                  <a:lnTo>
                    <a:pt x="806390" y="3473955"/>
                  </a:lnTo>
                  <a:lnTo>
                    <a:pt x="791014" y="3516866"/>
                  </a:lnTo>
                  <a:lnTo>
                    <a:pt x="775035" y="3559606"/>
                  </a:lnTo>
                  <a:lnTo>
                    <a:pt x="758453" y="3602168"/>
                  </a:lnTo>
                  <a:lnTo>
                    <a:pt x="741267" y="3644547"/>
                  </a:lnTo>
                  <a:lnTo>
                    <a:pt x="723479" y="3686735"/>
                  </a:lnTo>
                  <a:lnTo>
                    <a:pt x="705088" y="3728725"/>
                  </a:lnTo>
                  <a:lnTo>
                    <a:pt x="686094" y="3770512"/>
                  </a:lnTo>
                  <a:lnTo>
                    <a:pt x="666496" y="3812089"/>
                  </a:lnTo>
                  <a:lnTo>
                    <a:pt x="646296" y="3853448"/>
                  </a:lnTo>
                  <a:lnTo>
                    <a:pt x="625493" y="3894584"/>
                  </a:lnTo>
                  <a:lnTo>
                    <a:pt x="604087" y="3935490"/>
                  </a:lnTo>
                  <a:lnTo>
                    <a:pt x="582077" y="3976160"/>
                  </a:lnTo>
                  <a:lnTo>
                    <a:pt x="559465" y="4016586"/>
                  </a:lnTo>
                  <a:lnTo>
                    <a:pt x="536250" y="4056763"/>
                  </a:lnTo>
                  <a:lnTo>
                    <a:pt x="512432" y="4096683"/>
                  </a:lnTo>
                  <a:lnTo>
                    <a:pt x="488011" y="4136340"/>
                  </a:lnTo>
                  <a:lnTo>
                    <a:pt x="462986" y="4175728"/>
                  </a:lnTo>
                  <a:lnTo>
                    <a:pt x="437359" y="4214839"/>
                  </a:lnTo>
                  <a:lnTo>
                    <a:pt x="411129" y="4253668"/>
                  </a:lnTo>
                  <a:lnTo>
                    <a:pt x="384296" y="4292208"/>
                  </a:lnTo>
                  <a:lnTo>
                    <a:pt x="356860" y="4330452"/>
                  </a:lnTo>
                  <a:lnTo>
                    <a:pt x="328821" y="4368394"/>
                  </a:lnTo>
                  <a:lnTo>
                    <a:pt x="300179" y="4406026"/>
                  </a:lnTo>
                  <a:lnTo>
                    <a:pt x="270934" y="4443343"/>
                  </a:lnTo>
                  <a:lnTo>
                    <a:pt x="241085" y="4480338"/>
                  </a:lnTo>
                  <a:lnTo>
                    <a:pt x="210634" y="4517005"/>
                  </a:lnTo>
                  <a:lnTo>
                    <a:pt x="179580" y="4553336"/>
                  </a:lnTo>
                  <a:lnTo>
                    <a:pt x="147923" y="4589325"/>
                  </a:lnTo>
                  <a:lnTo>
                    <a:pt x="115663" y="4624966"/>
                  </a:lnTo>
                  <a:lnTo>
                    <a:pt x="82800" y="4660253"/>
                  </a:lnTo>
                  <a:lnTo>
                    <a:pt x="49334" y="4695177"/>
                  </a:lnTo>
                  <a:lnTo>
                    <a:pt x="15265" y="4729733"/>
                  </a:lnTo>
                  <a:lnTo>
                    <a:pt x="0" y="4714455"/>
                  </a:lnTo>
                  <a:lnTo>
                    <a:pt x="33847" y="4680122"/>
                  </a:lnTo>
                  <a:lnTo>
                    <a:pt x="67096" y="4645422"/>
                  </a:lnTo>
                  <a:lnTo>
                    <a:pt x="99746" y="4610364"/>
                  </a:lnTo>
                  <a:lnTo>
                    <a:pt x="131796" y="4574953"/>
                  </a:lnTo>
                  <a:lnTo>
                    <a:pt x="163248" y="4539196"/>
                  </a:lnTo>
                  <a:lnTo>
                    <a:pt x="194100" y="4503099"/>
                  </a:lnTo>
                  <a:lnTo>
                    <a:pt x="224353" y="4466669"/>
                  </a:lnTo>
                  <a:lnTo>
                    <a:pt x="254007" y="4429912"/>
                  </a:lnTo>
                  <a:lnTo>
                    <a:pt x="283063" y="4392836"/>
                  </a:lnTo>
                  <a:lnTo>
                    <a:pt x="311519" y="4355446"/>
                  </a:lnTo>
                  <a:lnTo>
                    <a:pt x="339376" y="4317750"/>
                  </a:lnTo>
                  <a:lnTo>
                    <a:pt x="366634" y="4279752"/>
                  </a:lnTo>
                  <a:lnTo>
                    <a:pt x="393292" y="4241462"/>
                  </a:lnTo>
                  <a:lnTo>
                    <a:pt x="419352" y="4202883"/>
                  </a:lnTo>
                  <a:lnTo>
                    <a:pt x="444813" y="4164024"/>
                  </a:lnTo>
                  <a:lnTo>
                    <a:pt x="469675" y="4124891"/>
                  </a:lnTo>
                  <a:lnTo>
                    <a:pt x="493937" y="4085490"/>
                  </a:lnTo>
                  <a:lnTo>
                    <a:pt x="517601" y="4045827"/>
                  </a:lnTo>
                  <a:lnTo>
                    <a:pt x="540665" y="4005910"/>
                  </a:lnTo>
                  <a:lnTo>
                    <a:pt x="563130" y="3965745"/>
                  </a:lnTo>
                  <a:lnTo>
                    <a:pt x="584997" y="3925338"/>
                  </a:lnTo>
                  <a:lnTo>
                    <a:pt x="606264" y="3884696"/>
                  </a:lnTo>
                  <a:lnTo>
                    <a:pt x="626932" y="3843826"/>
                  </a:lnTo>
                  <a:lnTo>
                    <a:pt x="647001" y="3802733"/>
                  </a:lnTo>
                  <a:lnTo>
                    <a:pt x="666471" y="3761426"/>
                  </a:lnTo>
                  <a:lnTo>
                    <a:pt x="685342" y="3719909"/>
                  </a:lnTo>
                  <a:lnTo>
                    <a:pt x="703613" y="3678189"/>
                  </a:lnTo>
                  <a:lnTo>
                    <a:pt x="721286" y="3636274"/>
                  </a:lnTo>
                  <a:lnTo>
                    <a:pt x="738360" y="3594169"/>
                  </a:lnTo>
                  <a:lnTo>
                    <a:pt x="754834" y="3551882"/>
                  </a:lnTo>
                  <a:lnTo>
                    <a:pt x="770710" y="3509418"/>
                  </a:lnTo>
                  <a:lnTo>
                    <a:pt x="785986" y="3466784"/>
                  </a:lnTo>
                  <a:lnTo>
                    <a:pt x="800664" y="3423987"/>
                  </a:lnTo>
                  <a:lnTo>
                    <a:pt x="814742" y="3381034"/>
                  </a:lnTo>
                  <a:lnTo>
                    <a:pt x="828221" y="3337930"/>
                  </a:lnTo>
                  <a:lnTo>
                    <a:pt x="841101" y="3294682"/>
                  </a:lnTo>
                  <a:lnTo>
                    <a:pt x="853382" y="3251298"/>
                  </a:lnTo>
                  <a:lnTo>
                    <a:pt x="865064" y="3207782"/>
                  </a:lnTo>
                  <a:lnTo>
                    <a:pt x="876147" y="3164143"/>
                  </a:lnTo>
                  <a:lnTo>
                    <a:pt x="886631" y="3120386"/>
                  </a:lnTo>
                  <a:lnTo>
                    <a:pt x="896516" y="3076518"/>
                  </a:lnTo>
                  <a:lnTo>
                    <a:pt x="905801" y="3032546"/>
                  </a:lnTo>
                  <a:lnTo>
                    <a:pt x="914488" y="2988476"/>
                  </a:lnTo>
                  <a:lnTo>
                    <a:pt x="922575" y="2944314"/>
                  </a:lnTo>
                  <a:lnTo>
                    <a:pt x="930064" y="2900067"/>
                  </a:lnTo>
                  <a:lnTo>
                    <a:pt x="936953" y="2855742"/>
                  </a:lnTo>
                  <a:lnTo>
                    <a:pt x="943244" y="2811345"/>
                  </a:lnTo>
                  <a:lnTo>
                    <a:pt x="948935" y="2766883"/>
                  </a:lnTo>
                  <a:lnTo>
                    <a:pt x="954027" y="2722362"/>
                  </a:lnTo>
                  <a:lnTo>
                    <a:pt x="958520" y="2677789"/>
                  </a:lnTo>
                  <a:lnTo>
                    <a:pt x="962414" y="2633170"/>
                  </a:lnTo>
                  <a:lnTo>
                    <a:pt x="965709" y="2588512"/>
                  </a:lnTo>
                  <a:lnTo>
                    <a:pt x="968405" y="2543821"/>
                  </a:lnTo>
                  <a:lnTo>
                    <a:pt x="970501" y="2499104"/>
                  </a:lnTo>
                  <a:lnTo>
                    <a:pt x="971999" y="2454367"/>
                  </a:lnTo>
                  <a:lnTo>
                    <a:pt x="972898" y="2409618"/>
                  </a:lnTo>
                  <a:lnTo>
                    <a:pt x="973197" y="2364862"/>
                  </a:lnTo>
                  <a:lnTo>
                    <a:pt x="972898" y="2320106"/>
                  </a:lnTo>
                  <a:lnTo>
                    <a:pt x="971999" y="2275356"/>
                  </a:lnTo>
                  <a:lnTo>
                    <a:pt x="970501" y="2230619"/>
                  </a:lnTo>
                  <a:lnTo>
                    <a:pt x="968405" y="2185902"/>
                  </a:lnTo>
                  <a:lnTo>
                    <a:pt x="965709" y="2141212"/>
                  </a:lnTo>
                  <a:lnTo>
                    <a:pt x="962414" y="2096553"/>
                  </a:lnTo>
                  <a:lnTo>
                    <a:pt x="958520" y="2051934"/>
                  </a:lnTo>
                  <a:lnTo>
                    <a:pt x="954027" y="2007361"/>
                  </a:lnTo>
                  <a:lnTo>
                    <a:pt x="948935" y="1962840"/>
                  </a:lnTo>
                  <a:lnTo>
                    <a:pt x="943244" y="1918377"/>
                  </a:lnTo>
                  <a:lnTo>
                    <a:pt x="936953" y="1873980"/>
                  </a:lnTo>
                  <a:lnTo>
                    <a:pt x="930064" y="1829655"/>
                  </a:lnTo>
                  <a:lnTo>
                    <a:pt x="922575" y="1785408"/>
                  </a:lnTo>
                  <a:lnTo>
                    <a:pt x="914488" y="1741246"/>
                  </a:lnTo>
                  <a:lnTo>
                    <a:pt x="905801" y="1697176"/>
                  </a:lnTo>
                  <a:lnTo>
                    <a:pt x="896516" y="1653203"/>
                  </a:lnTo>
                  <a:lnTo>
                    <a:pt x="886631" y="1609335"/>
                  </a:lnTo>
                  <a:lnTo>
                    <a:pt x="876147" y="1565578"/>
                  </a:lnTo>
                  <a:lnTo>
                    <a:pt x="865064" y="1521938"/>
                  </a:lnTo>
                  <a:lnTo>
                    <a:pt x="853382" y="1478422"/>
                  </a:lnTo>
                  <a:lnTo>
                    <a:pt x="841101" y="1435037"/>
                  </a:lnTo>
                  <a:lnTo>
                    <a:pt x="828221" y="1391789"/>
                  </a:lnTo>
                  <a:lnTo>
                    <a:pt x="814742" y="1348685"/>
                  </a:lnTo>
                  <a:lnTo>
                    <a:pt x="800664" y="1305731"/>
                  </a:lnTo>
                  <a:lnTo>
                    <a:pt x="785986" y="1262934"/>
                  </a:lnTo>
                  <a:lnTo>
                    <a:pt x="770710" y="1220300"/>
                  </a:lnTo>
                  <a:lnTo>
                    <a:pt x="754834" y="1177835"/>
                  </a:lnTo>
                  <a:lnTo>
                    <a:pt x="738360" y="1135547"/>
                  </a:lnTo>
                  <a:lnTo>
                    <a:pt x="721286" y="1093442"/>
                  </a:lnTo>
                  <a:lnTo>
                    <a:pt x="703613" y="1051526"/>
                  </a:lnTo>
                  <a:lnTo>
                    <a:pt x="685342" y="1009806"/>
                  </a:lnTo>
                  <a:lnTo>
                    <a:pt x="666471" y="968289"/>
                  </a:lnTo>
                  <a:lnTo>
                    <a:pt x="647001" y="926980"/>
                  </a:lnTo>
                  <a:lnTo>
                    <a:pt x="626932" y="885887"/>
                  </a:lnTo>
                  <a:lnTo>
                    <a:pt x="606264" y="845016"/>
                  </a:lnTo>
                  <a:lnTo>
                    <a:pt x="584997" y="804374"/>
                  </a:lnTo>
                  <a:lnTo>
                    <a:pt x="563130" y="763966"/>
                  </a:lnTo>
                  <a:lnTo>
                    <a:pt x="540665" y="723801"/>
                  </a:lnTo>
                  <a:lnTo>
                    <a:pt x="517601" y="683883"/>
                  </a:lnTo>
                  <a:lnTo>
                    <a:pt x="493937" y="644220"/>
                  </a:lnTo>
                  <a:lnTo>
                    <a:pt x="469675" y="604818"/>
                  </a:lnTo>
                  <a:lnTo>
                    <a:pt x="444813" y="565684"/>
                  </a:lnTo>
                  <a:lnTo>
                    <a:pt x="419352" y="526824"/>
                  </a:lnTo>
                  <a:lnTo>
                    <a:pt x="393292" y="488245"/>
                  </a:lnTo>
                  <a:lnTo>
                    <a:pt x="366634" y="449953"/>
                  </a:lnTo>
                  <a:lnTo>
                    <a:pt x="339376" y="411955"/>
                  </a:lnTo>
                  <a:lnTo>
                    <a:pt x="311519" y="374258"/>
                  </a:lnTo>
                  <a:lnTo>
                    <a:pt x="283063" y="336867"/>
                  </a:lnTo>
                  <a:lnTo>
                    <a:pt x="254007" y="299790"/>
                  </a:lnTo>
                  <a:lnTo>
                    <a:pt x="224353" y="263033"/>
                  </a:lnTo>
                  <a:lnTo>
                    <a:pt x="194100" y="226602"/>
                  </a:lnTo>
                  <a:lnTo>
                    <a:pt x="163248" y="190504"/>
                  </a:lnTo>
                  <a:lnTo>
                    <a:pt x="131796" y="154746"/>
                  </a:lnTo>
                  <a:lnTo>
                    <a:pt x="99746" y="119334"/>
                  </a:lnTo>
                  <a:lnTo>
                    <a:pt x="67096" y="84274"/>
                  </a:lnTo>
                  <a:lnTo>
                    <a:pt x="33847" y="49574"/>
                  </a:lnTo>
                  <a:lnTo>
                    <a:pt x="0" y="15239"/>
                  </a:lnTo>
                  <a:lnTo>
                    <a:pt x="15265" y="0"/>
                  </a:lnTo>
                  <a:close/>
                </a:path>
              </a:pathLst>
            </a:custGeom>
            <a:ln w="25400">
              <a:solidFill>
                <a:srgbClr val="EA533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901445" y="1890521"/>
              <a:ext cx="8217534" cy="524510"/>
            </a:xfrm>
            <a:custGeom>
              <a:avLst/>
              <a:gdLst/>
              <a:ahLst/>
              <a:cxnLst/>
              <a:rect l="l" t="t" r="r" b="b"/>
              <a:pathLst>
                <a:path w="8217534" h="524510">
                  <a:moveTo>
                    <a:pt x="8217408" y="0"/>
                  </a:moveTo>
                  <a:lnTo>
                    <a:pt x="0" y="0"/>
                  </a:lnTo>
                  <a:lnTo>
                    <a:pt x="0" y="524255"/>
                  </a:lnTo>
                  <a:lnTo>
                    <a:pt x="8217408" y="524255"/>
                  </a:lnTo>
                  <a:lnTo>
                    <a:pt x="8217408" y="0"/>
                  </a:lnTo>
                  <a:close/>
                </a:path>
              </a:pathLst>
            </a:custGeom>
            <a:solidFill>
              <a:srgbClr val="FFD4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901445" y="1890521"/>
              <a:ext cx="8217534" cy="524510"/>
            </a:xfrm>
            <a:custGeom>
              <a:avLst/>
              <a:gdLst/>
              <a:ahLst/>
              <a:cxnLst/>
              <a:rect l="l" t="t" r="r" b="b"/>
              <a:pathLst>
                <a:path w="8217534" h="524510">
                  <a:moveTo>
                    <a:pt x="0" y="524255"/>
                  </a:moveTo>
                  <a:lnTo>
                    <a:pt x="8217408" y="524255"/>
                  </a:lnTo>
                  <a:lnTo>
                    <a:pt x="8217408" y="0"/>
                  </a:lnTo>
                  <a:lnTo>
                    <a:pt x="0" y="0"/>
                  </a:lnTo>
                  <a:lnTo>
                    <a:pt x="0" y="524255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575309" y="1826513"/>
              <a:ext cx="654050" cy="654050"/>
            </a:xfrm>
            <a:custGeom>
              <a:avLst/>
              <a:gdLst/>
              <a:ahLst/>
              <a:cxnLst/>
              <a:rect l="l" t="t" r="r" b="b"/>
              <a:pathLst>
                <a:path w="654050" h="654050">
                  <a:moveTo>
                    <a:pt x="326898" y="0"/>
                  </a:moveTo>
                  <a:lnTo>
                    <a:pt x="278590" y="3543"/>
                  </a:lnTo>
                  <a:lnTo>
                    <a:pt x="232484" y="13836"/>
                  </a:lnTo>
                  <a:lnTo>
                    <a:pt x="189085" y="30374"/>
                  </a:lnTo>
                  <a:lnTo>
                    <a:pt x="148897" y="52651"/>
                  </a:lnTo>
                  <a:lnTo>
                    <a:pt x="112427" y="80164"/>
                  </a:lnTo>
                  <a:lnTo>
                    <a:pt x="80181" y="112407"/>
                  </a:lnTo>
                  <a:lnTo>
                    <a:pt x="52664" y="148875"/>
                  </a:lnTo>
                  <a:lnTo>
                    <a:pt x="30382" y="189063"/>
                  </a:lnTo>
                  <a:lnTo>
                    <a:pt x="13840" y="232466"/>
                  </a:lnTo>
                  <a:lnTo>
                    <a:pt x="3544" y="278579"/>
                  </a:lnTo>
                  <a:lnTo>
                    <a:pt x="0" y="326898"/>
                  </a:lnTo>
                  <a:lnTo>
                    <a:pt x="3544" y="375216"/>
                  </a:lnTo>
                  <a:lnTo>
                    <a:pt x="13840" y="421329"/>
                  </a:lnTo>
                  <a:lnTo>
                    <a:pt x="30382" y="464732"/>
                  </a:lnTo>
                  <a:lnTo>
                    <a:pt x="52664" y="504920"/>
                  </a:lnTo>
                  <a:lnTo>
                    <a:pt x="80181" y="541388"/>
                  </a:lnTo>
                  <a:lnTo>
                    <a:pt x="112427" y="573631"/>
                  </a:lnTo>
                  <a:lnTo>
                    <a:pt x="148897" y="601144"/>
                  </a:lnTo>
                  <a:lnTo>
                    <a:pt x="189085" y="623421"/>
                  </a:lnTo>
                  <a:lnTo>
                    <a:pt x="232484" y="639959"/>
                  </a:lnTo>
                  <a:lnTo>
                    <a:pt x="278590" y="650252"/>
                  </a:lnTo>
                  <a:lnTo>
                    <a:pt x="326898" y="653796"/>
                  </a:lnTo>
                  <a:lnTo>
                    <a:pt x="375205" y="650252"/>
                  </a:lnTo>
                  <a:lnTo>
                    <a:pt x="421311" y="639959"/>
                  </a:lnTo>
                  <a:lnTo>
                    <a:pt x="464710" y="623421"/>
                  </a:lnTo>
                  <a:lnTo>
                    <a:pt x="504898" y="601144"/>
                  </a:lnTo>
                  <a:lnTo>
                    <a:pt x="541368" y="573631"/>
                  </a:lnTo>
                  <a:lnTo>
                    <a:pt x="573614" y="541388"/>
                  </a:lnTo>
                  <a:lnTo>
                    <a:pt x="601131" y="504920"/>
                  </a:lnTo>
                  <a:lnTo>
                    <a:pt x="623413" y="464732"/>
                  </a:lnTo>
                  <a:lnTo>
                    <a:pt x="639955" y="421329"/>
                  </a:lnTo>
                  <a:lnTo>
                    <a:pt x="650251" y="375216"/>
                  </a:lnTo>
                  <a:lnTo>
                    <a:pt x="653796" y="326898"/>
                  </a:lnTo>
                  <a:lnTo>
                    <a:pt x="650251" y="278579"/>
                  </a:lnTo>
                  <a:lnTo>
                    <a:pt x="639955" y="232466"/>
                  </a:lnTo>
                  <a:lnTo>
                    <a:pt x="623413" y="189063"/>
                  </a:lnTo>
                  <a:lnTo>
                    <a:pt x="601131" y="148875"/>
                  </a:lnTo>
                  <a:lnTo>
                    <a:pt x="573614" y="112407"/>
                  </a:lnTo>
                  <a:lnTo>
                    <a:pt x="541368" y="80164"/>
                  </a:lnTo>
                  <a:lnTo>
                    <a:pt x="504898" y="52651"/>
                  </a:lnTo>
                  <a:lnTo>
                    <a:pt x="464710" y="30374"/>
                  </a:lnTo>
                  <a:lnTo>
                    <a:pt x="421311" y="13836"/>
                  </a:lnTo>
                  <a:lnTo>
                    <a:pt x="375205" y="3543"/>
                  </a:lnTo>
                  <a:lnTo>
                    <a:pt x="32689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575309" y="1826513"/>
              <a:ext cx="654050" cy="654050"/>
            </a:xfrm>
            <a:custGeom>
              <a:avLst/>
              <a:gdLst/>
              <a:ahLst/>
              <a:cxnLst/>
              <a:rect l="l" t="t" r="r" b="b"/>
              <a:pathLst>
                <a:path w="654050" h="654050">
                  <a:moveTo>
                    <a:pt x="0" y="326898"/>
                  </a:moveTo>
                  <a:lnTo>
                    <a:pt x="3544" y="278579"/>
                  </a:lnTo>
                  <a:lnTo>
                    <a:pt x="13840" y="232466"/>
                  </a:lnTo>
                  <a:lnTo>
                    <a:pt x="30382" y="189063"/>
                  </a:lnTo>
                  <a:lnTo>
                    <a:pt x="52664" y="148875"/>
                  </a:lnTo>
                  <a:lnTo>
                    <a:pt x="80181" y="112407"/>
                  </a:lnTo>
                  <a:lnTo>
                    <a:pt x="112427" y="80164"/>
                  </a:lnTo>
                  <a:lnTo>
                    <a:pt x="148897" y="52651"/>
                  </a:lnTo>
                  <a:lnTo>
                    <a:pt x="189085" y="30374"/>
                  </a:lnTo>
                  <a:lnTo>
                    <a:pt x="232484" y="13836"/>
                  </a:lnTo>
                  <a:lnTo>
                    <a:pt x="278590" y="3543"/>
                  </a:lnTo>
                  <a:lnTo>
                    <a:pt x="326898" y="0"/>
                  </a:lnTo>
                  <a:lnTo>
                    <a:pt x="375205" y="3543"/>
                  </a:lnTo>
                  <a:lnTo>
                    <a:pt x="421311" y="13836"/>
                  </a:lnTo>
                  <a:lnTo>
                    <a:pt x="464710" y="30374"/>
                  </a:lnTo>
                  <a:lnTo>
                    <a:pt x="504898" y="52651"/>
                  </a:lnTo>
                  <a:lnTo>
                    <a:pt x="541368" y="80164"/>
                  </a:lnTo>
                  <a:lnTo>
                    <a:pt x="573614" y="112407"/>
                  </a:lnTo>
                  <a:lnTo>
                    <a:pt x="601131" y="148875"/>
                  </a:lnTo>
                  <a:lnTo>
                    <a:pt x="623413" y="189063"/>
                  </a:lnTo>
                  <a:lnTo>
                    <a:pt x="639955" y="232466"/>
                  </a:lnTo>
                  <a:lnTo>
                    <a:pt x="650251" y="278579"/>
                  </a:lnTo>
                  <a:lnTo>
                    <a:pt x="653796" y="326898"/>
                  </a:lnTo>
                  <a:lnTo>
                    <a:pt x="650251" y="375216"/>
                  </a:lnTo>
                  <a:lnTo>
                    <a:pt x="639955" y="421329"/>
                  </a:lnTo>
                  <a:lnTo>
                    <a:pt x="623413" y="464732"/>
                  </a:lnTo>
                  <a:lnTo>
                    <a:pt x="601131" y="504920"/>
                  </a:lnTo>
                  <a:lnTo>
                    <a:pt x="573614" y="541388"/>
                  </a:lnTo>
                  <a:lnTo>
                    <a:pt x="541368" y="573631"/>
                  </a:lnTo>
                  <a:lnTo>
                    <a:pt x="504898" y="601144"/>
                  </a:lnTo>
                  <a:lnTo>
                    <a:pt x="464710" y="623421"/>
                  </a:lnTo>
                  <a:lnTo>
                    <a:pt x="421311" y="639959"/>
                  </a:lnTo>
                  <a:lnTo>
                    <a:pt x="375205" y="650252"/>
                  </a:lnTo>
                  <a:lnTo>
                    <a:pt x="326898" y="653796"/>
                  </a:lnTo>
                  <a:lnTo>
                    <a:pt x="278590" y="650252"/>
                  </a:lnTo>
                  <a:lnTo>
                    <a:pt x="232484" y="639959"/>
                  </a:lnTo>
                  <a:lnTo>
                    <a:pt x="189085" y="623421"/>
                  </a:lnTo>
                  <a:lnTo>
                    <a:pt x="148897" y="601144"/>
                  </a:lnTo>
                  <a:lnTo>
                    <a:pt x="112427" y="573631"/>
                  </a:lnTo>
                  <a:lnTo>
                    <a:pt x="80181" y="541388"/>
                  </a:lnTo>
                  <a:lnTo>
                    <a:pt x="52664" y="504920"/>
                  </a:lnTo>
                  <a:lnTo>
                    <a:pt x="30382" y="464732"/>
                  </a:lnTo>
                  <a:lnTo>
                    <a:pt x="13840" y="421329"/>
                  </a:lnTo>
                  <a:lnTo>
                    <a:pt x="3544" y="375216"/>
                  </a:lnTo>
                  <a:lnTo>
                    <a:pt x="0" y="326898"/>
                  </a:lnTo>
                  <a:close/>
                </a:path>
              </a:pathLst>
            </a:custGeom>
            <a:ln w="25400">
              <a:solidFill>
                <a:srgbClr val="FFD4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332737" y="2675381"/>
              <a:ext cx="7786370" cy="523240"/>
            </a:xfrm>
            <a:custGeom>
              <a:avLst/>
              <a:gdLst/>
              <a:ahLst/>
              <a:cxnLst/>
              <a:rect l="l" t="t" r="r" b="b"/>
              <a:pathLst>
                <a:path w="7786370" h="523239">
                  <a:moveTo>
                    <a:pt x="7786115" y="0"/>
                  </a:moveTo>
                  <a:lnTo>
                    <a:pt x="0" y="0"/>
                  </a:lnTo>
                  <a:lnTo>
                    <a:pt x="0" y="522732"/>
                  </a:lnTo>
                  <a:lnTo>
                    <a:pt x="7786115" y="522732"/>
                  </a:lnTo>
                  <a:lnTo>
                    <a:pt x="7786115" y="0"/>
                  </a:lnTo>
                  <a:close/>
                </a:path>
              </a:pathLst>
            </a:custGeom>
            <a:solidFill>
              <a:srgbClr val="F9B30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332737" y="2675381"/>
              <a:ext cx="7786370" cy="523240"/>
            </a:xfrm>
            <a:custGeom>
              <a:avLst/>
              <a:gdLst/>
              <a:ahLst/>
              <a:cxnLst/>
              <a:rect l="l" t="t" r="r" b="b"/>
              <a:pathLst>
                <a:path w="7786370" h="523239">
                  <a:moveTo>
                    <a:pt x="0" y="522732"/>
                  </a:moveTo>
                  <a:lnTo>
                    <a:pt x="7786115" y="522732"/>
                  </a:lnTo>
                  <a:lnTo>
                    <a:pt x="7786115" y="0"/>
                  </a:lnTo>
                  <a:lnTo>
                    <a:pt x="0" y="0"/>
                  </a:lnTo>
                  <a:lnTo>
                    <a:pt x="0" y="522732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005077" y="2609850"/>
              <a:ext cx="654050" cy="654050"/>
            </a:xfrm>
            <a:custGeom>
              <a:avLst/>
              <a:gdLst/>
              <a:ahLst/>
              <a:cxnLst/>
              <a:rect l="l" t="t" r="r" b="b"/>
              <a:pathLst>
                <a:path w="654050" h="654050">
                  <a:moveTo>
                    <a:pt x="326897" y="0"/>
                  </a:moveTo>
                  <a:lnTo>
                    <a:pt x="278590" y="3543"/>
                  </a:lnTo>
                  <a:lnTo>
                    <a:pt x="232484" y="13836"/>
                  </a:lnTo>
                  <a:lnTo>
                    <a:pt x="189085" y="30374"/>
                  </a:lnTo>
                  <a:lnTo>
                    <a:pt x="148897" y="52651"/>
                  </a:lnTo>
                  <a:lnTo>
                    <a:pt x="112427" y="80164"/>
                  </a:lnTo>
                  <a:lnTo>
                    <a:pt x="80181" y="112407"/>
                  </a:lnTo>
                  <a:lnTo>
                    <a:pt x="52664" y="148875"/>
                  </a:lnTo>
                  <a:lnTo>
                    <a:pt x="30382" y="189063"/>
                  </a:lnTo>
                  <a:lnTo>
                    <a:pt x="13840" y="232466"/>
                  </a:lnTo>
                  <a:lnTo>
                    <a:pt x="3544" y="278579"/>
                  </a:lnTo>
                  <a:lnTo>
                    <a:pt x="0" y="326898"/>
                  </a:lnTo>
                  <a:lnTo>
                    <a:pt x="3544" y="375216"/>
                  </a:lnTo>
                  <a:lnTo>
                    <a:pt x="13840" y="421329"/>
                  </a:lnTo>
                  <a:lnTo>
                    <a:pt x="30382" y="464732"/>
                  </a:lnTo>
                  <a:lnTo>
                    <a:pt x="52664" y="504920"/>
                  </a:lnTo>
                  <a:lnTo>
                    <a:pt x="80181" y="541388"/>
                  </a:lnTo>
                  <a:lnTo>
                    <a:pt x="112427" y="573631"/>
                  </a:lnTo>
                  <a:lnTo>
                    <a:pt x="148897" y="601144"/>
                  </a:lnTo>
                  <a:lnTo>
                    <a:pt x="189085" y="623421"/>
                  </a:lnTo>
                  <a:lnTo>
                    <a:pt x="232484" y="639959"/>
                  </a:lnTo>
                  <a:lnTo>
                    <a:pt x="278590" y="650252"/>
                  </a:lnTo>
                  <a:lnTo>
                    <a:pt x="326897" y="653796"/>
                  </a:lnTo>
                  <a:lnTo>
                    <a:pt x="375216" y="650252"/>
                  </a:lnTo>
                  <a:lnTo>
                    <a:pt x="421329" y="639959"/>
                  </a:lnTo>
                  <a:lnTo>
                    <a:pt x="464732" y="623421"/>
                  </a:lnTo>
                  <a:lnTo>
                    <a:pt x="504920" y="601144"/>
                  </a:lnTo>
                  <a:lnTo>
                    <a:pt x="541388" y="573631"/>
                  </a:lnTo>
                  <a:lnTo>
                    <a:pt x="573631" y="541388"/>
                  </a:lnTo>
                  <a:lnTo>
                    <a:pt x="601144" y="504920"/>
                  </a:lnTo>
                  <a:lnTo>
                    <a:pt x="623421" y="464732"/>
                  </a:lnTo>
                  <a:lnTo>
                    <a:pt x="639959" y="421329"/>
                  </a:lnTo>
                  <a:lnTo>
                    <a:pt x="650252" y="375216"/>
                  </a:lnTo>
                  <a:lnTo>
                    <a:pt x="653796" y="326898"/>
                  </a:lnTo>
                  <a:lnTo>
                    <a:pt x="650252" y="278579"/>
                  </a:lnTo>
                  <a:lnTo>
                    <a:pt x="639959" y="232466"/>
                  </a:lnTo>
                  <a:lnTo>
                    <a:pt x="623421" y="189063"/>
                  </a:lnTo>
                  <a:lnTo>
                    <a:pt x="601144" y="148875"/>
                  </a:lnTo>
                  <a:lnTo>
                    <a:pt x="573631" y="112407"/>
                  </a:lnTo>
                  <a:lnTo>
                    <a:pt x="541388" y="80164"/>
                  </a:lnTo>
                  <a:lnTo>
                    <a:pt x="504920" y="52651"/>
                  </a:lnTo>
                  <a:lnTo>
                    <a:pt x="464732" y="30374"/>
                  </a:lnTo>
                  <a:lnTo>
                    <a:pt x="421329" y="13836"/>
                  </a:lnTo>
                  <a:lnTo>
                    <a:pt x="375216" y="3543"/>
                  </a:lnTo>
                  <a:lnTo>
                    <a:pt x="32689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005077" y="2609850"/>
              <a:ext cx="654050" cy="654050"/>
            </a:xfrm>
            <a:custGeom>
              <a:avLst/>
              <a:gdLst/>
              <a:ahLst/>
              <a:cxnLst/>
              <a:rect l="l" t="t" r="r" b="b"/>
              <a:pathLst>
                <a:path w="654050" h="654050">
                  <a:moveTo>
                    <a:pt x="0" y="326898"/>
                  </a:moveTo>
                  <a:lnTo>
                    <a:pt x="3544" y="278579"/>
                  </a:lnTo>
                  <a:lnTo>
                    <a:pt x="13840" y="232466"/>
                  </a:lnTo>
                  <a:lnTo>
                    <a:pt x="30382" y="189063"/>
                  </a:lnTo>
                  <a:lnTo>
                    <a:pt x="52664" y="148875"/>
                  </a:lnTo>
                  <a:lnTo>
                    <a:pt x="80181" y="112407"/>
                  </a:lnTo>
                  <a:lnTo>
                    <a:pt x="112427" y="80164"/>
                  </a:lnTo>
                  <a:lnTo>
                    <a:pt x="148897" y="52651"/>
                  </a:lnTo>
                  <a:lnTo>
                    <a:pt x="189085" y="30374"/>
                  </a:lnTo>
                  <a:lnTo>
                    <a:pt x="232484" y="13836"/>
                  </a:lnTo>
                  <a:lnTo>
                    <a:pt x="278590" y="3543"/>
                  </a:lnTo>
                  <a:lnTo>
                    <a:pt x="326897" y="0"/>
                  </a:lnTo>
                  <a:lnTo>
                    <a:pt x="375216" y="3543"/>
                  </a:lnTo>
                  <a:lnTo>
                    <a:pt x="421329" y="13836"/>
                  </a:lnTo>
                  <a:lnTo>
                    <a:pt x="464732" y="30374"/>
                  </a:lnTo>
                  <a:lnTo>
                    <a:pt x="504920" y="52651"/>
                  </a:lnTo>
                  <a:lnTo>
                    <a:pt x="541388" y="80164"/>
                  </a:lnTo>
                  <a:lnTo>
                    <a:pt x="573631" y="112407"/>
                  </a:lnTo>
                  <a:lnTo>
                    <a:pt x="601144" y="148875"/>
                  </a:lnTo>
                  <a:lnTo>
                    <a:pt x="623421" y="189063"/>
                  </a:lnTo>
                  <a:lnTo>
                    <a:pt x="639959" y="232466"/>
                  </a:lnTo>
                  <a:lnTo>
                    <a:pt x="650252" y="278579"/>
                  </a:lnTo>
                  <a:lnTo>
                    <a:pt x="653796" y="326898"/>
                  </a:lnTo>
                  <a:lnTo>
                    <a:pt x="650252" y="375216"/>
                  </a:lnTo>
                  <a:lnTo>
                    <a:pt x="639959" y="421329"/>
                  </a:lnTo>
                  <a:lnTo>
                    <a:pt x="623421" y="464732"/>
                  </a:lnTo>
                  <a:lnTo>
                    <a:pt x="601144" y="504920"/>
                  </a:lnTo>
                  <a:lnTo>
                    <a:pt x="573631" y="541388"/>
                  </a:lnTo>
                  <a:lnTo>
                    <a:pt x="541388" y="573631"/>
                  </a:lnTo>
                  <a:lnTo>
                    <a:pt x="504920" y="601144"/>
                  </a:lnTo>
                  <a:lnTo>
                    <a:pt x="464732" y="623421"/>
                  </a:lnTo>
                  <a:lnTo>
                    <a:pt x="421329" y="639959"/>
                  </a:lnTo>
                  <a:lnTo>
                    <a:pt x="375216" y="650252"/>
                  </a:lnTo>
                  <a:lnTo>
                    <a:pt x="326897" y="653796"/>
                  </a:lnTo>
                  <a:lnTo>
                    <a:pt x="278590" y="650252"/>
                  </a:lnTo>
                  <a:lnTo>
                    <a:pt x="232484" y="639959"/>
                  </a:lnTo>
                  <a:lnTo>
                    <a:pt x="189085" y="623421"/>
                  </a:lnTo>
                  <a:lnTo>
                    <a:pt x="148897" y="601144"/>
                  </a:lnTo>
                  <a:lnTo>
                    <a:pt x="112427" y="573631"/>
                  </a:lnTo>
                  <a:lnTo>
                    <a:pt x="80181" y="541388"/>
                  </a:lnTo>
                  <a:lnTo>
                    <a:pt x="52664" y="504920"/>
                  </a:lnTo>
                  <a:lnTo>
                    <a:pt x="30382" y="464732"/>
                  </a:lnTo>
                  <a:lnTo>
                    <a:pt x="13840" y="421329"/>
                  </a:lnTo>
                  <a:lnTo>
                    <a:pt x="3544" y="375216"/>
                  </a:lnTo>
                  <a:lnTo>
                    <a:pt x="0" y="326898"/>
                  </a:lnTo>
                  <a:close/>
                </a:path>
              </a:pathLst>
            </a:custGeom>
            <a:ln w="25400">
              <a:solidFill>
                <a:srgbClr val="F9B30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1529334" y="3460241"/>
              <a:ext cx="7589520" cy="523240"/>
            </a:xfrm>
            <a:custGeom>
              <a:avLst/>
              <a:gdLst/>
              <a:ahLst/>
              <a:cxnLst/>
              <a:rect l="l" t="t" r="r" b="b"/>
              <a:pathLst>
                <a:path w="7589520" h="523239">
                  <a:moveTo>
                    <a:pt x="7589520" y="0"/>
                  </a:moveTo>
                  <a:lnTo>
                    <a:pt x="0" y="0"/>
                  </a:lnTo>
                  <a:lnTo>
                    <a:pt x="0" y="522731"/>
                  </a:lnTo>
                  <a:lnTo>
                    <a:pt x="7589520" y="522731"/>
                  </a:lnTo>
                  <a:lnTo>
                    <a:pt x="7589520" y="0"/>
                  </a:lnTo>
                  <a:close/>
                </a:path>
              </a:pathLst>
            </a:custGeom>
            <a:solidFill>
              <a:srgbClr val="F6951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529334" y="3460241"/>
              <a:ext cx="7589520" cy="523240"/>
            </a:xfrm>
            <a:custGeom>
              <a:avLst/>
              <a:gdLst/>
              <a:ahLst/>
              <a:cxnLst/>
              <a:rect l="l" t="t" r="r" b="b"/>
              <a:pathLst>
                <a:path w="7589520" h="523239">
                  <a:moveTo>
                    <a:pt x="0" y="522731"/>
                  </a:moveTo>
                  <a:lnTo>
                    <a:pt x="7589520" y="522731"/>
                  </a:lnTo>
                  <a:lnTo>
                    <a:pt x="7589520" y="0"/>
                  </a:lnTo>
                  <a:lnTo>
                    <a:pt x="0" y="0"/>
                  </a:lnTo>
                  <a:lnTo>
                    <a:pt x="0" y="522731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201673" y="3394710"/>
              <a:ext cx="654050" cy="654050"/>
            </a:xfrm>
            <a:custGeom>
              <a:avLst/>
              <a:gdLst/>
              <a:ahLst/>
              <a:cxnLst/>
              <a:rect l="l" t="t" r="r" b="b"/>
              <a:pathLst>
                <a:path w="654050" h="654050">
                  <a:moveTo>
                    <a:pt x="326897" y="0"/>
                  </a:moveTo>
                  <a:lnTo>
                    <a:pt x="278579" y="3543"/>
                  </a:lnTo>
                  <a:lnTo>
                    <a:pt x="232466" y="13836"/>
                  </a:lnTo>
                  <a:lnTo>
                    <a:pt x="189063" y="30374"/>
                  </a:lnTo>
                  <a:lnTo>
                    <a:pt x="148875" y="52651"/>
                  </a:lnTo>
                  <a:lnTo>
                    <a:pt x="112407" y="80164"/>
                  </a:lnTo>
                  <a:lnTo>
                    <a:pt x="80164" y="112407"/>
                  </a:lnTo>
                  <a:lnTo>
                    <a:pt x="52651" y="148875"/>
                  </a:lnTo>
                  <a:lnTo>
                    <a:pt x="30374" y="189063"/>
                  </a:lnTo>
                  <a:lnTo>
                    <a:pt x="13836" y="232466"/>
                  </a:lnTo>
                  <a:lnTo>
                    <a:pt x="3543" y="278579"/>
                  </a:lnTo>
                  <a:lnTo>
                    <a:pt x="0" y="326897"/>
                  </a:lnTo>
                  <a:lnTo>
                    <a:pt x="3543" y="375216"/>
                  </a:lnTo>
                  <a:lnTo>
                    <a:pt x="13836" y="421329"/>
                  </a:lnTo>
                  <a:lnTo>
                    <a:pt x="30374" y="464732"/>
                  </a:lnTo>
                  <a:lnTo>
                    <a:pt x="52651" y="504920"/>
                  </a:lnTo>
                  <a:lnTo>
                    <a:pt x="80164" y="541388"/>
                  </a:lnTo>
                  <a:lnTo>
                    <a:pt x="112407" y="573631"/>
                  </a:lnTo>
                  <a:lnTo>
                    <a:pt x="148875" y="601144"/>
                  </a:lnTo>
                  <a:lnTo>
                    <a:pt x="189063" y="623421"/>
                  </a:lnTo>
                  <a:lnTo>
                    <a:pt x="232466" y="639959"/>
                  </a:lnTo>
                  <a:lnTo>
                    <a:pt x="278579" y="650252"/>
                  </a:lnTo>
                  <a:lnTo>
                    <a:pt x="326897" y="653795"/>
                  </a:lnTo>
                  <a:lnTo>
                    <a:pt x="375216" y="650252"/>
                  </a:lnTo>
                  <a:lnTo>
                    <a:pt x="421329" y="639959"/>
                  </a:lnTo>
                  <a:lnTo>
                    <a:pt x="464732" y="623421"/>
                  </a:lnTo>
                  <a:lnTo>
                    <a:pt x="504920" y="601144"/>
                  </a:lnTo>
                  <a:lnTo>
                    <a:pt x="541388" y="573631"/>
                  </a:lnTo>
                  <a:lnTo>
                    <a:pt x="573631" y="541388"/>
                  </a:lnTo>
                  <a:lnTo>
                    <a:pt x="601144" y="504920"/>
                  </a:lnTo>
                  <a:lnTo>
                    <a:pt x="623421" y="464732"/>
                  </a:lnTo>
                  <a:lnTo>
                    <a:pt x="639959" y="421329"/>
                  </a:lnTo>
                  <a:lnTo>
                    <a:pt x="650252" y="375216"/>
                  </a:lnTo>
                  <a:lnTo>
                    <a:pt x="653795" y="326897"/>
                  </a:lnTo>
                  <a:lnTo>
                    <a:pt x="650252" y="278579"/>
                  </a:lnTo>
                  <a:lnTo>
                    <a:pt x="639959" y="232466"/>
                  </a:lnTo>
                  <a:lnTo>
                    <a:pt x="623421" y="189063"/>
                  </a:lnTo>
                  <a:lnTo>
                    <a:pt x="601144" y="148875"/>
                  </a:lnTo>
                  <a:lnTo>
                    <a:pt x="573631" y="112407"/>
                  </a:lnTo>
                  <a:lnTo>
                    <a:pt x="541388" y="80164"/>
                  </a:lnTo>
                  <a:lnTo>
                    <a:pt x="504920" y="52651"/>
                  </a:lnTo>
                  <a:lnTo>
                    <a:pt x="464732" y="30374"/>
                  </a:lnTo>
                  <a:lnTo>
                    <a:pt x="421329" y="13836"/>
                  </a:lnTo>
                  <a:lnTo>
                    <a:pt x="375216" y="3543"/>
                  </a:lnTo>
                  <a:lnTo>
                    <a:pt x="32689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201673" y="3394710"/>
              <a:ext cx="654050" cy="654050"/>
            </a:xfrm>
            <a:custGeom>
              <a:avLst/>
              <a:gdLst/>
              <a:ahLst/>
              <a:cxnLst/>
              <a:rect l="l" t="t" r="r" b="b"/>
              <a:pathLst>
                <a:path w="654050" h="654050">
                  <a:moveTo>
                    <a:pt x="0" y="326897"/>
                  </a:moveTo>
                  <a:lnTo>
                    <a:pt x="3543" y="278579"/>
                  </a:lnTo>
                  <a:lnTo>
                    <a:pt x="13836" y="232466"/>
                  </a:lnTo>
                  <a:lnTo>
                    <a:pt x="30374" y="189063"/>
                  </a:lnTo>
                  <a:lnTo>
                    <a:pt x="52651" y="148875"/>
                  </a:lnTo>
                  <a:lnTo>
                    <a:pt x="80164" y="112407"/>
                  </a:lnTo>
                  <a:lnTo>
                    <a:pt x="112407" y="80164"/>
                  </a:lnTo>
                  <a:lnTo>
                    <a:pt x="148875" y="52651"/>
                  </a:lnTo>
                  <a:lnTo>
                    <a:pt x="189063" y="30374"/>
                  </a:lnTo>
                  <a:lnTo>
                    <a:pt x="232466" y="13836"/>
                  </a:lnTo>
                  <a:lnTo>
                    <a:pt x="278579" y="3543"/>
                  </a:lnTo>
                  <a:lnTo>
                    <a:pt x="326897" y="0"/>
                  </a:lnTo>
                  <a:lnTo>
                    <a:pt x="375216" y="3543"/>
                  </a:lnTo>
                  <a:lnTo>
                    <a:pt x="421329" y="13836"/>
                  </a:lnTo>
                  <a:lnTo>
                    <a:pt x="464732" y="30374"/>
                  </a:lnTo>
                  <a:lnTo>
                    <a:pt x="504920" y="52651"/>
                  </a:lnTo>
                  <a:lnTo>
                    <a:pt x="541388" y="80164"/>
                  </a:lnTo>
                  <a:lnTo>
                    <a:pt x="573631" y="112407"/>
                  </a:lnTo>
                  <a:lnTo>
                    <a:pt x="601144" y="148875"/>
                  </a:lnTo>
                  <a:lnTo>
                    <a:pt x="623421" y="189063"/>
                  </a:lnTo>
                  <a:lnTo>
                    <a:pt x="639959" y="232466"/>
                  </a:lnTo>
                  <a:lnTo>
                    <a:pt x="650252" y="278579"/>
                  </a:lnTo>
                  <a:lnTo>
                    <a:pt x="653795" y="326897"/>
                  </a:lnTo>
                  <a:lnTo>
                    <a:pt x="650252" y="375216"/>
                  </a:lnTo>
                  <a:lnTo>
                    <a:pt x="639959" y="421329"/>
                  </a:lnTo>
                  <a:lnTo>
                    <a:pt x="623421" y="464732"/>
                  </a:lnTo>
                  <a:lnTo>
                    <a:pt x="601144" y="504920"/>
                  </a:lnTo>
                  <a:lnTo>
                    <a:pt x="573631" y="541388"/>
                  </a:lnTo>
                  <a:lnTo>
                    <a:pt x="541388" y="573631"/>
                  </a:lnTo>
                  <a:lnTo>
                    <a:pt x="504920" y="601144"/>
                  </a:lnTo>
                  <a:lnTo>
                    <a:pt x="464732" y="623421"/>
                  </a:lnTo>
                  <a:lnTo>
                    <a:pt x="421329" y="639959"/>
                  </a:lnTo>
                  <a:lnTo>
                    <a:pt x="375216" y="650252"/>
                  </a:lnTo>
                  <a:lnTo>
                    <a:pt x="326897" y="653795"/>
                  </a:lnTo>
                  <a:lnTo>
                    <a:pt x="278579" y="650252"/>
                  </a:lnTo>
                  <a:lnTo>
                    <a:pt x="232466" y="639959"/>
                  </a:lnTo>
                  <a:lnTo>
                    <a:pt x="189063" y="623421"/>
                  </a:lnTo>
                  <a:lnTo>
                    <a:pt x="148875" y="601144"/>
                  </a:lnTo>
                  <a:lnTo>
                    <a:pt x="112407" y="573631"/>
                  </a:lnTo>
                  <a:lnTo>
                    <a:pt x="80164" y="541388"/>
                  </a:lnTo>
                  <a:lnTo>
                    <a:pt x="52651" y="504920"/>
                  </a:lnTo>
                  <a:lnTo>
                    <a:pt x="30374" y="464732"/>
                  </a:lnTo>
                  <a:lnTo>
                    <a:pt x="13836" y="421329"/>
                  </a:lnTo>
                  <a:lnTo>
                    <a:pt x="3543" y="375216"/>
                  </a:lnTo>
                  <a:lnTo>
                    <a:pt x="0" y="326897"/>
                  </a:lnTo>
                  <a:close/>
                </a:path>
              </a:pathLst>
            </a:custGeom>
            <a:ln w="25400">
              <a:solidFill>
                <a:srgbClr val="F6951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529334" y="4243577"/>
              <a:ext cx="7589520" cy="524510"/>
            </a:xfrm>
            <a:custGeom>
              <a:avLst/>
              <a:gdLst/>
              <a:ahLst/>
              <a:cxnLst/>
              <a:rect l="l" t="t" r="r" b="b"/>
              <a:pathLst>
                <a:path w="7589520" h="524510">
                  <a:moveTo>
                    <a:pt x="7589520" y="0"/>
                  </a:moveTo>
                  <a:lnTo>
                    <a:pt x="0" y="0"/>
                  </a:lnTo>
                  <a:lnTo>
                    <a:pt x="0" y="524256"/>
                  </a:lnTo>
                  <a:lnTo>
                    <a:pt x="7589520" y="524256"/>
                  </a:lnTo>
                  <a:lnTo>
                    <a:pt x="7589520" y="0"/>
                  </a:lnTo>
                  <a:close/>
                </a:path>
              </a:pathLst>
            </a:custGeom>
            <a:solidFill>
              <a:srgbClr val="F17B1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1529334" y="4243577"/>
              <a:ext cx="7589520" cy="524510"/>
            </a:xfrm>
            <a:custGeom>
              <a:avLst/>
              <a:gdLst/>
              <a:ahLst/>
              <a:cxnLst/>
              <a:rect l="l" t="t" r="r" b="b"/>
              <a:pathLst>
                <a:path w="7589520" h="524510">
                  <a:moveTo>
                    <a:pt x="0" y="524256"/>
                  </a:moveTo>
                  <a:lnTo>
                    <a:pt x="7589520" y="524256"/>
                  </a:lnTo>
                  <a:lnTo>
                    <a:pt x="7589520" y="0"/>
                  </a:lnTo>
                  <a:lnTo>
                    <a:pt x="0" y="0"/>
                  </a:lnTo>
                  <a:lnTo>
                    <a:pt x="0" y="524256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1201673" y="4179569"/>
              <a:ext cx="654050" cy="654050"/>
            </a:xfrm>
            <a:custGeom>
              <a:avLst/>
              <a:gdLst/>
              <a:ahLst/>
              <a:cxnLst/>
              <a:rect l="l" t="t" r="r" b="b"/>
              <a:pathLst>
                <a:path w="654050" h="654050">
                  <a:moveTo>
                    <a:pt x="326897" y="0"/>
                  </a:moveTo>
                  <a:lnTo>
                    <a:pt x="278579" y="3543"/>
                  </a:lnTo>
                  <a:lnTo>
                    <a:pt x="232466" y="13836"/>
                  </a:lnTo>
                  <a:lnTo>
                    <a:pt x="189063" y="30374"/>
                  </a:lnTo>
                  <a:lnTo>
                    <a:pt x="148875" y="52651"/>
                  </a:lnTo>
                  <a:lnTo>
                    <a:pt x="112407" y="80164"/>
                  </a:lnTo>
                  <a:lnTo>
                    <a:pt x="80164" y="112407"/>
                  </a:lnTo>
                  <a:lnTo>
                    <a:pt x="52651" y="148875"/>
                  </a:lnTo>
                  <a:lnTo>
                    <a:pt x="30374" y="189063"/>
                  </a:lnTo>
                  <a:lnTo>
                    <a:pt x="13836" y="232466"/>
                  </a:lnTo>
                  <a:lnTo>
                    <a:pt x="3543" y="278579"/>
                  </a:lnTo>
                  <a:lnTo>
                    <a:pt x="0" y="326897"/>
                  </a:lnTo>
                  <a:lnTo>
                    <a:pt x="3543" y="375216"/>
                  </a:lnTo>
                  <a:lnTo>
                    <a:pt x="13836" y="421329"/>
                  </a:lnTo>
                  <a:lnTo>
                    <a:pt x="30374" y="464732"/>
                  </a:lnTo>
                  <a:lnTo>
                    <a:pt x="52651" y="504920"/>
                  </a:lnTo>
                  <a:lnTo>
                    <a:pt x="80164" y="541388"/>
                  </a:lnTo>
                  <a:lnTo>
                    <a:pt x="112407" y="573631"/>
                  </a:lnTo>
                  <a:lnTo>
                    <a:pt x="148875" y="601144"/>
                  </a:lnTo>
                  <a:lnTo>
                    <a:pt x="189063" y="623421"/>
                  </a:lnTo>
                  <a:lnTo>
                    <a:pt x="232466" y="639959"/>
                  </a:lnTo>
                  <a:lnTo>
                    <a:pt x="278579" y="650252"/>
                  </a:lnTo>
                  <a:lnTo>
                    <a:pt x="326897" y="653795"/>
                  </a:lnTo>
                  <a:lnTo>
                    <a:pt x="375216" y="650252"/>
                  </a:lnTo>
                  <a:lnTo>
                    <a:pt x="421329" y="639959"/>
                  </a:lnTo>
                  <a:lnTo>
                    <a:pt x="464732" y="623421"/>
                  </a:lnTo>
                  <a:lnTo>
                    <a:pt x="504920" y="601144"/>
                  </a:lnTo>
                  <a:lnTo>
                    <a:pt x="541388" y="573631"/>
                  </a:lnTo>
                  <a:lnTo>
                    <a:pt x="573631" y="541388"/>
                  </a:lnTo>
                  <a:lnTo>
                    <a:pt x="601144" y="504920"/>
                  </a:lnTo>
                  <a:lnTo>
                    <a:pt x="623421" y="464732"/>
                  </a:lnTo>
                  <a:lnTo>
                    <a:pt x="639959" y="421329"/>
                  </a:lnTo>
                  <a:lnTo>
                    <a:pt x="650252" y="375216"/>
                  </a:lnTo>
                  <a:lnTo>
                    <a:pt x="653795" y="326897"/>
                  </a:lnTo>
                  <a:lnTo>
                    <a:pt x="650252" y="278579"/>
                  </a:lnTo>
                  <a:lnTo>
                    <a:pt x="639959" y="232466"/>
                  </a:lnTo>
                  <a:lnTo>
                    <a:pt x="623421" y="189063"/>
                  </a:lnTo>
                  <a:lnTo>
                    <a:pt x="601144" y="148875"/>
                  </a:lnTo>
                  <a:lnTo>
                    <a:pt x="573631" y="112407"/>
                  </a:lnTo>
                  <a:lnTo>
                    <a:pt x="541388" y="80164"/>
                  </a:lnTo>
                  <a:lnTo>
                    <a:pt x="504920" y="52651"/>
                  </a:lnTo>
                  <a:lnTo>
                    <a:pt x="464732" y="30374"/>
                  </a:lnTo>
                  <a:lnTo>
                    <a:pt x="421329" y="13836"/>
                  </a:lnTo>
                  <a:lnTo>
                    <a:pt x="375216" y="3543"/>
                  </a:lnTo>
                  <a:lnTo>
                    <a:pt x="32689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1201673" y="4179569"/>
              <a:ext cx="654050" cy="654050"/>
            </a:xfrm>
            <a:custGeom>
              <a:avLst/>
              <a:gdLst/>
              <a:ahLst/>
              <a:cxnLst/>
              <a:rect l="l" t="t" r="r" b="b"/>
              <a:pathLst>
                <a:path w="654050" h="654050">
                  <a:moveTo>
                    <a:pt x="0" y="326897"/>
                  </a:moveTo>
                  <a:lnTo>
                    <a:pt x="3543" y="278579"/>
                  </a:lnTo>
                  <a:lnTo>
                    <a:pt x="13836" y="232466"/>
                  </a:lnTo>
                  <a:lnTo>
                    <a:pt x="30374" y="189063"/>
                  </a:lnTo>
                  <a:lnTo>
                    <a:pt x="52651" y="148875"/>
                  </a:lnTo>
                  <a:lnTo>
                    <a:pt x="80164" y="112407"/>
                  </a:lnTo>
                  <a:lnTo>
                    <a:pt x="112407" y="80164"/>
                  </a:lnTo>
                  <a:lnTo>
                    <a:pt x="148875" y="52651"/>
                  </a:lnTo>
                  <a:lnTo>
                    <a:pt x="189063" y="30374"/>
                  </a:lnTo>
                  <a:lnTo>
                    <a:pt x="232466" y="13836"/>
                  </a:lnTo>
                  <a:lnTo>
                    <a:pt x="278579" y="3543"/>
                  </a:lnTo>
                  <a:lnTo>
                    <a:pt x="326897" y="0"/>
                  </a:lnTo>
                  <a:lnTo>
                    <a:pt x="375216" y="3543"/>
                  </a:lnTo>
                  <a:lnTo>
                    <a:pt x="421329" y="13836"/>
                  </a:lnTo>
                  <a:lnTo>
                    <a:pt x="464732" y="30374"/>
                  </a:lnTo>
                  <a:lnTo>
                    <a:pt x="504920" y="52651"/>
                  </a:lnTo>
                  <a:lnTo>
                    <a:pt x="541388" y="80164"/>
                  </a:lnTo>
                  <a:lnTo>
                    <a:pt x="573631" y="112407"/>
                  </a:lnTo>
                  <a:lnTo>
                    <a:pt x="601144" y="148875"/>
                  </a:lnTo>
                  <a:lnTo>
                    <a:pt x="623421" y="189063"/>
                  </a:lnTo>
                  <a:lnTo>
                    <a:pt x="639959" y="232466"/>
                  </a:lnTo>
                  <a:lnTo>
                    <a:pt x="650252" y="278579"/>
                  </a:lnTo>
                  <a:lnTo>
                    <a:pt x="653795" y="326897"/>
                  </a:lnTo>
                  <a:lnTo>
                    <a:pt x="650252" y="375216"/>
                  </a:lnTo>
                  <a:lnTo>
                    <a:pt x="639959" y="421329"/>
                  </a:lnTo>
                  <a:lnTo>
                    <a:pt x="623421" y="464732"/>
                  </a:lnTo>
                  <a:lnTo>
                    <a:pt x="601144" y="504920"/>
                  </a:lnTo>
                  <a:lnTo>
                    <a:pt x="573631" y="541388"/>
                  </a:lnTo>
                  <a:lnTo>
                    <a:pt x="541388" y="573631"/>
                  </a:lnTo>
                  <a:lnTo>
                    <a:pt x="504920" y="601144"/>
                  </a:lnTo>
                  <a:lnTo>
                    <a:pt x="464732" y="623421"/>
                  </a:lnTo>
                  <a:lnTo>
                    <a:pt x="421329" y="639959"/>
                  </a:lnTo>
                  <a:lnTo>
                    <a:pt x="375216" y="650252"/>
                  </a:lnTo>
                  <a:lnTo>
                    <a:pt x="326897" y="653795"/>
                  </a:lnTo>
                  <a:lnTo>
                    <a:pt x="278579" y="650252"/>
                  </a:lnTo>
                  <a:lnTo>
                    <a:pt x="232466" y="639959"/>
                  </a:lnTo>
                  <a:lnTo>
                    <a:pt x="189063" y="623421"/>
                  </a:lnTo>
                  <a:lnTo>
                    <a:pt x="148875" y="601144"/>
                  </a:lnTo>
                  <a:lnTo>
                    <a:pt x="112407" y="573631"/>
                  </a:lnTo>
                  <a:lnTo>
                    <a:pt x="80164" y="541388"/>
                  </a:lnTo>
                  <a:lnTo>
                    <a:pt x="52651" y="504920"/>
                  </a:lnTo>
                  <a:lnTo>
                    <a:pt x="30374" y="464732"/>
                  </a:lnTo>
                  <a:lnTo>
                    <a:pt x="13836" y="421329"/>
                  </a:lnTo>
                  <a:lnTo>
                    <a:pt x="3543" y="375216"/>
                  </a:lnTo>
                  <a:lnTo>
                    <a:pt x="0" y="326897"/>
                  </a:lnTo>
                  <a:close/>
                </a:path>
              </a:pathLst>
            </a:custGeom>
            <a:ln w="25400">
              <a:solidFill>
                <a:srgbClr val="F17B1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1332737" y="5028437"/>
              <a:ext cx="7786370" cy="524510"/>
            </a:xfrm>
            <a:custGeom>
              <a:avLst/>
              <a:gdLst/>
              <a:ahLst/>
              <a:cxnLst/>
              <a:rect l="l" t="t" r="r" b="b"/>
              <a:pathLst>
                <a:path w="7786370" h="524510">
                  <a:moveTo>
                    <a:pt x="7786115" y="0"/>
                  </a:moveTo>
                  <a:lnTo>
                    <a:pt x="0" y="0"/>
                  </a:lnTo>
                  <a:lnTo>
                    <a:pt x="0" y="524256"/>
                  </a:lnTo>
                  <a:lnTo>
                    <a:pt x="7786115" y="524256"/>
                  </a:lnTo>
                  <a:lnTo>
                    <a:pt x="7786115" y="0"/>
                  </a:lnTo>
                  <a:close/>
                </a:path>
              </a:pathLst>
            </a:custGeom>
            <a:solidFill>
              <a:srgbClr val="ED662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1332737" y="5028437"/>
              <a:ext cx="7786370" cy="524510"/>
            </a:xfrm>
            <a:custGeom>
              <a:avLst/>
              <a:gdLst/>
              <a:ahLst/>
              <a:cxnLst/>
              <a:rect l="l" t="t" r="r" b="b"/>
              <a:pathLst>
                <a:path w="7786370" h="524510">
                  <a:moveTo>
                    <a:pt x="0" y="524256"/>
                  </a:moveTo>
                  <a:lnTo>
                    <a:pt x="7786115" y="524256"/>
                  </a:lnTo>
                  <a:lnTo>
                    <a:pt x="7786115" y="0"/>
                  </a:lnTo>
                  <a:lnTo>
                    <a:pt x="0" y="0"/>
                  </a:lnTo>
                  <a:lnTo>
                    <a:pt x="0" y="524256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1005077" y="4962905"/>
              <a:ext cx="654050" cy="654050"/>
            </a:xfrm>
            <a:custGeom>
              <a:avLst/>
              <a:gdLst/>
              <a:ahLst/>
              <a:cxnLst/>
              <a:rect l="l" t="t" r="r" b="b"/>
              <a:pathLst>
                <a:path w="654050" h="654050">
                  <a:moveTo>
                    <a:pt x="326897" y="0"/>
                  </a:moveTo>
                  <a:lnTo>
                    <a:pt x="278590" y="3543"/>
                  </a:lnTo>
                  <a:lnTo>
                    <a:pt x="232484" y="13836"/>
                  </a:lnTo>
                  <a:lnTo>
                    <a:pt x="189085" y="30374"/>
                  </a:lnTo>
                  <a:lnTo>
                    <a:pt x="148897" y="52651"/>
                  </a:lnTo>
                  <a:lnTo>
                    <a:pt x="112427" y="80164"/>
                  </a:lnTo>
                  <a:lnTo>
                    <a:pt x="80181" y="112407"/>
                  </a:lnTo>
                  <a:lnTo>
                    <a:pt x="52664" y="148875"/>
                  </a:lnTo>
                  <a:lnTo>
                    <a:pt x="30382" y="189063"/>
                  </a:lnTo>
                  <a:lnTo>
                    <a:pt x="13840" y="232466"/>
                  </a:lnTo>
                  <a:lnTo>
                    <a:pt x="3544" y="278579"/>
                  </a:lnTo>
                  <a:lnTo>
                    <a:pt x="0" y="326898"/>
                  </a:lnTo>
                  <a:lnTo>
                    <a:pt x="3544" y="375216"/>
                  </a:lnTo>
                  <a:lnTo>
                    <a:pt x="13840" y="421329"/>
                  </a:lnTo>
                  <a:lnTo>
                    <a:pt x="30382" y="464732"/>
                  </a:lnTo>
                  <a:lnTo>
                    <a:pt x="52664" y="504920"/>
                  </a:lnTo>
                  <a:lnTo>
                    <a:pt x="80181" y="541388"/>
                  </a:lnTo>
                  <a:lnTo>
                    <a:pt x="112427" y="573631"/>
                  </a:lnTo>
                  <a:lnTo>
                    <a:pt x="148897" y="601144"/>
                  </a:lnTo>
                  <a:lnTo>
                    <a:pt x="189085" y="623421"/>
                  </a:lnTo>
                  <a:lnTo>
                    <a:pt x="232484" y="639959"/>
                  </a:lnTo>
                  <a:lnTo>
                    <a:pt x="278590" y="650252"/>
                  </a:lnTo>
                  <a:lnTo>
                    <a:pt x="326897" y="653796"/>
                  </a:lnTo>
                  <a:lnTo>
                    <a:pt x="375216" y="650252"/>
                  </a:lnTo>
                  <a:lnTo>
                    <a:pt x="421329" y="639959"/>
                  </a:lnTo>
                  <a:lnTo>
                    <a:pt x="464732" y="623421"/>
                  </a:lnTo>
                  <a:lnTo>
                    <a:pt x="504920" y="601144"/>
                  </a:lnTo>
                  <a:lnTo>
                    <a:pt x="541388" y="573631"/>
                  </a:lnTo>
                  <a:lnTo>
                    <a:pt x="573631" y="541388"/>
                  </a:lnTo>
                  <a:lnTo>
                    <a:pt x="601144" y="504920"/>
                  </a:lnTo>
                  <a:lnTo>
                    <a:pt x="623421" y="464732"/>
                  </a:lnTo>
                  <a:lnTo>
                    <a:pt x="639959" y="421329"/>
                  </a:lnTo>
                  <a:lnTo>
                    <a:pt x="650252" y="375216"/>
                  </a:lnTo>
                  <a:lnTo>
                    <a:pt x="653796" y="326898"/>
                  </a:lnTo>
                  <a:lnTo>
                    <a:pt x="650252" y="278579"/>
                  </a:lnTo>
                  <a:lnTo>
                    <a:pt x="639959" y="232466"/>
                  </a:lnTo>
                  <a:lnTo>
                    <a:pt x="623421" y="189063"/>
                  </a:lnTo>
                  <a:lnTo>
                    <a:pt x="601144" y="148875"/>
                  </a:lnTo>
                  <a:lnTo>
                    <a:pt x="573631" y="112407"/>
                  </a:lnTo>
                  <a:lnTo>
                    <a:pt x="541388" y="80164"/>
                  </a:lnTo>
                  <a:lnTo>
                    <a:pt x="504920" y="52651"/>
                  </a:lnTo>
                  <a:lnTo>
                    <a:pt x="464732" y="30374"/>
                  </a:lnTo>
                  <a:lnTo>
                    <a:pt x="421329" y="13836"/>
                  </a:lnTo>
                  <a:lnTo>
                    <a:pt x="375216" y="3543"/>
                  </a:lnTo>
                  <a:lnTo>
                    <a:pt x="32689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1005077" y="4962905"/>
              <a:ext cx="654050" cy="654050"/>
            </a:xfrm>
            <a:custGeom>
              <a:avLst/>
              <a:gdLst/>
              <a:ahLst/>
              <a:cxnLst/>
              <a:rect l="l" t="t" r="r" b="b"/>
              <a:pathLst>
                <a:path w="654050" h="654050">
                  <a:moveTo>
                    <a:pt x="0" y="326898"/>
                  </a:moveTo>
                  <a:lnTo>
                    <a:pt x="3544" y="278579"/>
                  </a:lnTo>
                  <a:lnTo>
                    <a:pt x="13840" y="232466"/>
                  </a:lnTo>
                  <a:lnTo>
                    <a:pt x="30382" y="189063"/>
                  </a:lnTo>
                  <a:lnTo>
                    <a:pt x="52664" y="148875"/>
                  </a:lnTo>
                  <a:lnTo>
                    <a:pt x="80181" y="112407"/>
                  </a:lnTo>
                  <a:lnTo>
                    <a:pt x="112427" y="80164"/>
                  </a:lnTo>
                  <a:lnTo>
                    <a:pt x="148897" y="52651"/>
                  </a:lnTo>
                  <a:lnTo>
                    <a:pt x="189085" y="30374"/>
                  </a:lnTo>
                  <a:lnTo>
                    <a:pt x="232484" y="13836"/>
                  </a:lnTo>
                  <a:lnTo>
                    <a:pt x="278590" y="3543"/>
                  </a:lnTo>
                  <a:lnTo>
                    <a:pt x="326897" y="0"/>
                  </a:lnTo>
                  <a:lnTo>
                    <a:pt x="375216" y="3543"/>
                  </a:lnTo>
                  <a:lnTo>
                    <a:pt x="421329" y="13836"/>
                  </a:lnTo>
                  <a:lnTo>
                    <a:pt x="464732" y="30374"/>
                  </a:lnTo>
                  <a:lnTo>
                    <a:pt x="504920" y="52651"/>
                  </a:lnTo>
                  <a:lnTo>
                    <a:pt x="541388" y="80164"/>
                  </a:lnTo>
                  <a:lnTo>
                    <a:pt x="573631" y="112407"/>
                  </a:lnTo>
                  <a:lnTo>
                    <a:pt x="601144" y="148875"/>
                  </a:lnTo>
                  <a:lnTo>
                    <a:pt x="623421" y="189063"/>
                  </a:lnTo>
                  <a:lnTo>
                    <a:pt x="639959" y="232466"/>
                  </a:lnTo>
                  <a:lnTo>
                    <a:pt x="650252" y="278579"/>
                  </a:lnTo>
                  <a:lnTo>
                    <a:pt x="653796" y="326898"/>
                  </a:lnTo>
                  <a:lnTo>
                    <a:pt x="650252" y="375216"/>
                  </a:lnTo>
                  <a:lnTo>
                    <a:pt x="639959" y="421329"/>
                  </a:lnTo>
                  <a:lnTo>
                    <a:pt x="623421" y="464732"/>
                  </a:lnTo>
                  <a:lnTo>
                    <a:pt x="601144" y="504920"/>
                  </a:lnTo>
                  <a:lnTo>
                    <a:pt x="573631" y="541388"/>
                  </a:lnTo>
                  <a:lnTo>
                    <a:pt x="541388" y="573631"/>
                  </a:lnTo>
                  <a:lnTo>
                    <a:pt x="504920" y="601144"/>
                  </a:lnTo>
                  <a:lnTo>
                    <a:pt x="464732" y="623421"/>
                  </a:lnTo>
                  <a:lnTo>
                    <a:pt x="421329" y="639959"/>
                  </a:lnTo>
                  <a:lnTo>
                    <a:pt x="375216" y="650252"/>
                  </a:lnTo>
                  <a:lnTo>
                    <a:pt x="326897" y="653796"/>
                  </a:lnTo>
                  <a:lnTo>
                    <a:pt x="278590" y="650252"/>
                  </a:lnTo>
                  <a:lnTo>
                    <a:pt x="232484" y="639959"/>
                  </a:lnTo>
                  <a:lnTo>
                    <a:pt x="189085" y="623421"/>
                  </a:lnTo>
                  <a:lnTo>
                    <a:pt x="148897" y="601144"/>
                  </a:lnTo>
                  <a:lnTo>
                    <a:pt x="112427" y="573631"/>
                  </a:lnTo>
                  <a:lnTo>
                    <a:pt x="80181" y="541388"/>
                  </a:lnTo>
                  <a:lnTo>
                    <a:pt x="52664" y="504920"/>
                  </a:lnTo>
                  <a:lnTo>
                    <a:pt x="30382" y="464732"/>
                  </a:lnTo>
                  <a:lnTo>
                    <a:pt x="13840" y="421329"/>
                  </a:lnTo>
                  <a:lnTo>
                    <a:pt x="3544" y="375216"/>
                  </a:lnTo>
                  <a:lnTo>
                    <a:pt x="0" y="326898"/>
                  </a:lnTo>
                  <a:close/>
                </a:path>
              </a:pathLst>
            </a:custGeom>
            <a:ln w="25400">
              <a:solidFill>
                <a:srgbClr val="ED662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901445" y="5813298"/>
              <a:ext cx="8217534" cy="523240"/>
            </a:xfrm>
            <a:custGeom>
              <a:avLst/>
              <a:gdLst/>
              <a:ahLst/>
              <a:cxnLst/>
              <a:rect l="l" t="t" r="r" b="b"/>
              <a:pathLst>
                <a:path w="8217534" h="523239">
                  <a:moveTo>
                    <a:pt x="8217408" y="0"/>
                  </a:moveTo>
                  <a:lnTo>
                    <a:pt x="0" y="0"/>
                  </a:lnTo>
                  <a:lnTo>
                    <a:pt x="0" y="522731"/>
                  </a:lnTo>
                  <a:lnTo>
                    <a:pt x="8217408" y="522731"/>
                  </a:lnTo>
                  <a:lnTo>
                    <a:pt x="8217408" y="0"/>
                  </a:lnTo>
                  <a:close/>
                </a:path>
              </a:pathLst>
            </a:custGeom>
            <a:solidFill>
              <a:srgbClr val="EA533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901445" y="5813298"/>
              <a:ext cx="8217534" cy="523240"/>
            </a:xfrm>
            <a:custGeom>
              <a:avLst/>
              <a:gdLst/>
              <a:ahLst/>
              <a:cxnLst/>
              <a:rect l="l" t="t" r="r" b="b"/>
              <a:pathLst>
                <a:path w="8217534" h="523239">
                  <a:moveTo>
                    <a:pt x="0" y="522731"/>
                  </a:moveTo>
                  <a:lnTo>
                    <a:pt x="8217408" y="522731"/>
                  </a:lnTo>
                  <a:lnTo>
                    <a:pt x="8217408" y="0"/>
                  </a:lnTo>
                  <a:lnTo>
                    <a:pt x="0" y="0"/>
                  </a:lnTo>
                  <a:lnTo>
                    <a:pt x="0" y="522731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8" name="object 28"/>
          <p:cNvSpPr txBox="1"/>
          <p:nvPr/>
        </p:nvSpPr>
        <p:spPr>
          <a:xfrm>
            <a:off x="1303782" y="794892"/>
            <a:ext cx="7716520" cy="5547673"/>
          </a:xfrm>
          <a:prstGeom prst="rect">
            <a:avLst/>
          </a:prstGeom>
        </p:spPr>
        <p:txBody>
          <a:bodyPr vert="horz" wrap="square" lIns="0" tIns="114300" rIns="0" bIns="0" rtlCol="0">
            <a:spAutoFit/>
          </a:bodyPr>
          <a:lstStyle/>
          <a:p>
            <a:pPr marR="626745" algn="ctr">
              <a:lnSpc>
                <a:spcPct val="100000"/>
              </a:lnSpc>
              <a:spcBef>
                <a:spcPts val="600"/>
              </a:spcBef>
            </a:pPr>
            <a:endParaRPr lang="fr-FR" sz="1800" u="sng" spc="60" dirty="0">
              <a:uFill>
                <a:solidFill>
                  <a:srgbClr val="000000"/>
                </a:solidFill>
              </a:uFill>
              <a:latin typeface="Microsoft Sans Serif"/>
              <a:cs typeface="Microsoft Sans Serif"/>
            </a:endParaRPr>
          </a:p>
          <a:p>
            <a:pPr marR="626745" algn="ctr">
              <a:lnSpc>
                <a:spcPct val="100000"/>
              </a:lnSpc>
              <a:spcBef>
                <a:spcPts val="600"/>
              </a:spcBef>
            </a:pPr>
            <a:r>
              <a:rPr sz="2400" u="sng" spc="60" dirty="0" err="1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Quelques</a:t>
            </a:r>
            <a:r>
              <a:rPr sz="2400" u="sng" spc="25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u="sng" spc="8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principes</a:t>
            </a:r>
            <a:r>
              <a:rPr sz="2400" u="sng" spc="2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u="sng" spc="45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cl</a:t>
            </a:r>
            <a:r>
              <a:rPr lang="fr-FR" sz="2400" u="sng" spc="45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é</a:t>
            </a:r>
            <a:r>
              <a:rPr sz="2400" u="sng" spc="45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fr-FR" sz="2400" u="sng" spc="45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(Mémento national)</a:t>
            </a:r>
            <a:endParaRPr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>
              <a:lnSpc>
                <a:spcPts val="1955"/>
              </a:lnSpc>
              <a:spcBef>
                <a:spcPts val="1900"/>
              </a:spcBef>
            </a:pPr>
            <a:r>
              <a:rPr sz="1800" spc="-130" dirty="0">
                <a:latin typeface="Arial Black"/>
                <a:cs typeface="Arial Black"/>
              </a:rPr>
              <a:t>Conserver</a:t>
            </a:r>
            <a:r>
              <a:rPr sz="1800" spc="-95" dirty="0">
                <a:latin typeface="Arial Black"/>
                <a:cs typeface="Arial Black"/>
              </a:rPr>
              <a:t> </a:t>
            </a:r>
            <a:r>
              <a:rPr sz="1800" spc="-190" dirty="0">
                <a:latin typeface="Arial Black"/>
                <a:cs typeface="Arial Black"/>
              </a:rPr>
              <a:t>les</a:t>
            </a:r>
            <a:r>
              <a:rPr sz="1800" spc="-85" dirty="0">
                <a:latin typeface="Arial Black"/>
                <a:cs typeface="Arial Black"/>
              </a:rPr>
              <a:t> </a:t>
            </a:r>
            <a:r>
              <a:rPr sz="1800" spc="-185" dirty="0">
                <a:latin typeface="Arial Black"/>
                <a:cs typeface="Arial Black"/>
              </a:rPr>
              <a:t>exigences</a:t>
            </a:r>
            <a:r>
              <a:rPr sz="1800" spc="-90" dirty="0">
                <a:latin typeface="Arial Black"/>
                <a:cs typeface="Arial Black"/>
              </a:rPr>
              <a:t> </a:t>
            </a:r>
            <a:r>
              <a:rPr sz="1800" spc="-80" dirty="0">
                <a:latin typeface="Arial Black"/>
                <a:cs typeface="Arial Black"/>
              </a:rPr>
              <a:t>du</a:t>
            </a:r>
            <a:r>
              <a:rPr sz="1800" spc="-90" dirty="0">
                <a:latin typeface="Arial Black"/>
                <a:cs typeface="Arial Black"/>
              </a:rPr>
              <a:t> </a:t>
            </a:r>
            <a:r>
              <a:rPr sz="1800" spc="-10" dirty="0">
                <a:latin typeface="Arial Black"/>
                <a:cs typeface="Arial Black"/>
              </a:rPr>
              <a:t>Socle</a:t>
            </a:r>
            <a:endParaRPr sz="1800" dirty="0">
              <a:latin typeface="Arial Black"/>
              <a:cs typeface="Arial Black"/>
            </a:endParaRPr>
          </a:p>
          <a:p>
            <a:pPr marL="12700">
              <a:lnSpc>
                <a:spcPts val="1955"/>
              </a:lnSpc>
            </a:pPr>
            <a:r>
              <a:rPr sz="1800" dirty="0">
                <a:latin typeface="Microsoft Sans Serif"/>
                <a:cs typeface="Microsoft Sans Serif"/>
              </a:rPr>
              <a:t>dans</a:t>
            </a:r>
            <a:r>
              <a:rPr sz="1800" spc="50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le</a:t>
            </a:r>
            <a:r>
              <a:rPr sz="1800" spc="60" dirty="0">
                <a:latin typeface="Microsoft Sans Serif"/>
                <a:cs typeface="Microsoft Sans Serif"/>
              </a:rPr>
              <a:t> </a:t>
            </a:r>
            <a:r>
              <a:rPr sz="1800" spc="120" dirty="0">
                <a:latin typeface="Microsoft Sans Serif"/>
                <a:cs typeface="Microsoft Sans Serif"/>
              </a:rPr>
              <a:t>contrôle</a:t>
            </a:r>
            <a:r>
              <a:rPr sz="1800" spc="55" dirty="0">
                <a:latin typeface="Microsoft Sans Serif"/>
                <a:cs typeface="Microsoft Sans Serif"/>
              </a:rPr>
              <a:t> </a:t>
            </a:r>
            <a:r>
              <a:rPr sz="1800" spc="120" dirty="0">
                <a:latin typeface="Microsoft Sans Serif"/>
                <a:cs typeface="Microsoft Sans Serif"/>
              </a:rPr>
              <a:t>continu</a:t>
            </a:r>
            <a:r>
              <a:rPr sz="1800" spc="55" dirty="0">
                <a:latin typeface="Microsoft Sans Serif"/>
                <a:cs typeface="Microsoft Sans Serif"/>
              </a:rPr>
              <a:t> </a:t>
            </a:r>
            <a:r>
              <a:rPr sz="1800" spc="150" dirty="0">
                <a:latin typeface="Microsoft Sans Serif"/>
                <a:cs typeface="Microsoft Sans Serif"/>
              </a:rPr>
              <a:t>et</a:t>
            </a:r>
            <a:r>
              <a:rPr sz="1800" spc="55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les</a:t>
            </a:r>
            <a:r>
              <a:rPr sz="1800" spc="55" dirty="0">
                <a:latin typeface="Microsoft Sans Serif"/>
                <a:cs typeface="Microsoft Sans Serif"/>
              </a:rPr>
              <a:t> épreuves</a:t>
            </a:r>
            <a:r>
              <a:rPr sz="1800" spc="40" dirty="0">
                <a:latin typeface="Microsoft Sans Serif"/>
                <a:cs typeface="Microsoft Sans Serif"/>
              </a:rPr>
              <a:t> </a:t>
            </a:r>
            <a:r>
              <a:rPr sz="1800" spc="70" dirty="0">
                <a:latin typeface="Microsoft Sans Serif"/>
                <a:cs typeface="Microsoft Sans Serif"/>
              </a:rPr>
              <a:t>terminales</a:t>
            </a:r>
            <a:endParaRPr sz="1800" dirty="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225"/>
              </a:spcBef>
            </a:pPr>
            <a:endParaRPr sz="1800" dirty="0">
              <a:latin typeface="Microsoft Sans Serif"/>
              <a:cs typeface="Microsoft Sans Serif"/>
            </a:endParaRPr>
          </a:p>
          <a:p>
            <a:pPr marL="442595">
              <a:lnSpc>
                <a:spcPts val="1955"/>
              </a:lnSpc>
            </a:pPr>
            <a:r>
              <a:rPr sz="1800" spc="-165" dirty="0">
                <a:latin typeface="Arial Black"/>
                <a:cs typeface="Arial Black"/>
              </a:rPr>
              <a:t>Placer</a:t>
            </a:r>
            <a:r>
              <a:rPr sz="1800" spc="-100" dirty="0">
                <a:latin typeface="Arial Black"/>
                <a:cs typeface="Arial Black"/>
              </a:rPr>
              <a:t> </a:t>
            </a:r>
            <a:r>
              <a:rPr sz="1800" spc="-114" dirty="0">
                <a:latin typeface="Arial Black"/>
                <a:cs typeface="Arial Black"/>
              </a:rPr>
              <a:t>l’évaluation</a:t>
            </a:r>
            <a:r>
              <a:rPr sz="1800" spc="-100" dirty="0">
                <a:latin typeface="Arial Black"/>
                <a:cs typeface="Arial Black"/>
              </a:rPr>
              <a:t> </a:t>
            </a:r>
            <a:r>
              <a:rPr sz="1800" spc="-165" dirty="0">
                <a:latin typeface="Arial Black"/>
                <a:cs typeface="Arial Black"/>
              </a:rPr>
              <a:t>au</a:t>
            </a:r>
            <a:r>
              <a:rPr sz="1800" spc="-85" dirty="0">
                <a:latin typeface="Arial Black"/>
                <a:cs typeface="Arial Black"/>
              </a:rPr>
              <a:t> </a:t>
            </a:r>
            <a:r>
              <a:rPr sz="1800" spc="-100" dirty="0">
                <a:latin typeface="Arial Black"/>
                <a:cs typeface="Arial Black"/>
              </a:rPr>
              <a:t>cœur</a:t>
            </a:r>
            <a:r>
              <a:rPr sz="1800" spc="-85" dirty="0">
                <a:latin typeface="Arial Black"/>
                <a:cs typeface="Arial Black"/>
              </a:rPr>
              <a:t> </a:t>
            </a:r>
            <a:r>
              <a:rPr sz="1800" spc="-165" dirty="0">
                <a:latin typeface="Arial Black"/>
                <a:cs typeface="Arial Black"/>
              </a:rPr>
              <a:t>des</a:t>
            </a:r>
            <a:r>
              <a:rPr sz="1800" spc="-75" dirty="0">
                <a:latin typeface="Arial Black"/>
                <a:cs typeface="Arial Black"/>
              </a:rPr>
              <a:t> </a:t>
            </a:r>
            <a:r>
              <a:rPr sz="1800" spc="-70" dirty="0">
                <a:latin typeface="Arial Black"/>
                <a:cs typeface="Arial Black"/>
              </a:rPr>
              <a:t>apprentissages</a:t>
            </a:r>
            <a:endParaRPr sz="1800" dirty="0">
              <a:latin typeface="Arial Black"/>
              <a:cs typeface="Arial Black"/>
            </a:endParaRPr>
          </a:p>
          <a:p>
            <a:pPr marL="442595">
              <a:lnSpc>
                <a:spcPts val="1955"/>
              </a:lnSpc>
            </a:pPr>
            <a:r>
              <a:rPr sz="1800" spc="140" dirty="0">
                <a:latin typeface="Microsoft Sans Serif"/>
                <a:cs typeface="Microsoft Sans Serif"/>
              </a:rPr>
              <a:t>comme</a:t>
            </a:r>
            <a:r>
              <a:rPr sz="1800" spc="30" dirty="0">
                <a:latin typeface="Microsoft Sans Serif"/>
                <a:cs typeface="Microsoft Sans Serif"/>
              </a:rPr>
              <a:t> </a:t>
            </a:r>
            <a:r>
              <a:rPr sz="1800" spc="105" dirty="0">
                <a:latin typeface="Microsoft Sans Serif"/>
                <a:cs typeface="Microsoft Sans Serif"/>
              </a:rPr>
              <a:t>défini</a:t>
            </a:r>
            <a:r>
              <a:rPr sz="1800" spc="50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dans</a:t>
            </a:r>
            <a:r>
              <a:rPr sz="1800" spc="35" dirty="0">
                <a:latin typeface="Microsoft Sans Serif"/>
                <a:cs typeface="Microsoft Sans Serif"/>
              </a:rPr>
              <a:t> </a:t>
            </a:r>
            <a:r>
              <a:rPr sz="1800" spc="50" dirty="0">
                <a:latin typeface="Microsoft Sans Serif"/>
                <a:cs typeface="Microsoft Sans Serif"/>
              </a:rPr>
              <a:t>le</a:t>
            </a:r>
            <a:r>
              <a:rPr sz="1800" spc="35" dirty="0">
                <a:latin typeface="Microsoft Sans Serif"/>
                <a:cs typeface="Microsoft Sans Serif"/>
              </a:rPr>
              <a:t> </a:t>
            </a:r>
            <a:r>
              <a:rPr sz="1800" spc="105" dirty="0">
                <a:latin typeface="Microsoft Sans Serif"/>
                <a:cs typeface="Microsoft Sans Serif"/>
              </a:rPr>
              <a:t>Code</a:t>
            </a:r>
            <a:r>
              <a:rPr sz="1800" spc="40" dirty="0">
                <a:latin typeface="Microsoft Sans Serif"/>
                <a:cs typeface="Microsoft Sans Serif"/>
              </a:rPr>
              <a:t> </a:t>
            </a:r>
            <a:r>
              <a:rPr sz="1800" spc="110" dirty="0">
                <a:latin typeface="Microsoft Sans Serif"/>
                <a:cs typeface="Microsoft Sans Serif"/>
              </a:rPr>
              <a:t>de</a:t>
            </a:r>
            <a:r>
              <a:rPr sz="1800" spc="40" dirty="0">
                <a:latin typeface="Microsoft Sans Serif"/>
                <a:cs typeface="Microsoft Sans Serif"/>
              </a:rPr>
              <a:t> </a:t>
            </a:r>
            <a:r>
              <a:rPr sz="1800" spc="105" dirty="0">
                <a:latin typeface="Microsoft Sans Serif"/>
                <a:cs typeface="Microsoft Sans Serif"/>
              </a:rPr>
              <a:t>l’éducation</a:t>
            </a:r>
            <a:r>
              <a:rPr sz="1800" spc="25" dirty="0">
                <a:latin typeface="Microsoft Sans Serif"/>
                <a:cs typeface="Microsoft Sans Serif"/>
              </a:rPr>
              <a:t> </a:t>
            </a:r>
            <a:r>
              <a:rPr sz="1800" spc="65" dirty="0">
                <a:latin typeface="Microsoft Sans Serif"/>
                <a:cs typeface="Microsoft Sans Serif"/>
              </a:rPr>
              <a:t>(art.</a:t>
            </a:r>
            <a:r>
              <a:rPr sz="1800" spc="40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D.331-</a:t>
            </a:r>
            <a:r>
              <a:rPr sz="1800" spc="-25" dirty="0">
                <a:latin typeface="Microsoft Sans Serif"/>
                <a:cs typeface="Microsoft Sans Serif"/>
              </a:rPr>
              <a:t>25)</a:t>
            </a:r>
            <a:endParaRPr sz="1800" dirty="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1345"/>
              </a:spcBef>
            </a:pPr>
            <a:endParaRPr sz="1800" dirty="0">
              <a:latin typeface="Microsoft Sans Serif"/>
              <a:cs typeface="Microsoft Sans Serif"/>
            </a:endParaRPr>
          </a:p>
          <a:p>
            <a:pPr marL="639445">
              <a:lnSpc>
                <a:spcPct val="100000"/>
              </a:lnSpc>
            </a:pPr>
            <a:r>
              <a:rPr sz="1800" spc="-100" dirty="0">
                <a:latin typeface="Arial Black"/>
                <a:cs typeface="Arial Black"/>
              </a:rPr>
              <a:t>Clarifier</a:t>
            </a:r>
            <a:r>
              <a:rPr sz="1800" spc="-105" dirty="0">
                <a:latin typeface="Arial Black"/>
                <a:cs typeface="Arial Black"/>
              </a:rPr>
              <a:t> </a:t>
            </a:r>
            <a:r>
              <a:rPr sz="1800" spc="-135" dirty="0">
                <a:latin typeface="Arial Black"/>
                <a:cs typeface="Arial Black"/>
              </a:rPr>
              <a:t>le</a:t>
            </a:r>
            <a:r>
              <a:rPr sz="1800" spc="-80" dirty="0">
                <a:latin typeface="Arial Black"/>
                <a:cs typeface="Arial Black"/>
              </a:rPr>
              <a:t> </a:t>
            </a:r>
            <a:r>
              <a:rPr sz="1800" spc="-105" dirty="0">
                <a:latin typeface="Arial Black"/>
                <a:cs typeface="Arial Black"/>
              </a:rPr>
              <a:t>contrat</a:t>
            </a:r>
            <a:r>
              <a:rPr sz="1800" spc="-75" dirty="0">
                <a:latin typeface="Arial Black"/>
                <a:cs typeface="Arial Black"/>
              </a:rPr>
              <a:t> </a:t>
            </a:r>
            <a:r>
              <a:rPr sz="1800" spc="-125" dirty="0">
                <a:latin typeface="Arial Black"/>
                <a:cs typeface="Arial Black"/>
              </a:rPr>
              <a:t>pédagogique</a:t>
            </a:r>
            <a:r>
              <a:rPr sz="1800" spc="-114" dirty="0">
                <a:latin typeface="Arial Black"/>
                <a:cs typeface="Arial Black"/>
              </a:rPr>
              <a:t> </a:t>
            </a:r>
            <a:r>
              <a:rPr sz="1800" spc="110" dirty="0">
                <a:latin typeface="Microsoft Sans Serif"/>
                <a:cs typeface="Microsoft Sans Serif"/>
              </a:rPr>
              <a:t>de</a:t>
            </a:r>
            <a:r>
              <a:rPr sz="1800" spc="50" dirty="0">
                <a:latin typeface="Microsoft Sans Serif"/>
                <a:cs typeface="Microsoft Sans Serif"/>
              </a:rPr>
              <a:t> </a:t>
            </a:r>
            <a:r>
              <a:rPr sz="1800" spc="70" dirty="0">
                <a:latin typeface="Microsoft Sans Serif"/>
                <a:cs typeface="Microsoft Sans Serif"/>
              </a:rPr>
              <a:t>l’évaluation</a:t>
            </a:r>
            <a:endParaRPr sz="1800" dirty="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1265"/>
              </a:spcBef>
            </a:pPr>
            <a:endParaRPr sz="1800" dirty="0">
              <a:latin typeface="Microsoft Sans Serif"/>
              <a:cs typeface="Microsoft Sans Serif"/>
            </a:endParaRPr>
          </a:p>
          <a:p>
            <a:pPr marL="639445" marR="5080">
              <a:lnSpc>
                <a:spcPts val="1750"/>
              </a:lnSpc>
            </a:pPr>
            <a:r>
              <a:rPr sz="1800" spc="-155" dirty="0">
                <a:latin typeface="Arial Black"/>
                <a:cs typeface="Arial Black"/>
              </a:rPr>
              <a:t>Évaluer</a:t>
            </a:r>
            <a:r>
              <a:rPr sz="1800" spc="-95" dirty="0">
                <a:latin typeface="Arial Black"/>
                <a:cs typeface="Arial Black"/>
              </a:rPr>
              <a:t> </a:t>
            </a:r>
            <a:r>
              <a:rPr sz="1800" spc="85" dirty="0">
                <a:latin typeface="Microsoft Sans Serif"/>
                <a:cs typeface="Microsoft Sans Serif"/>
              </a:rPr>
              <a:t>régulièrement</a:t>
            </a:r>
            <a:r>
              <a:rPr sz="1800" spc="5" dirty="0">
                <a:latin typeface="Microsoft Sans Serif"/>
                <a:cs typeface="Microsoft Sans Serif"/>
              </a:rPr>
              <a:t> </a:t>
            </a:r>
            <a:r>
              <a:rPr sz="1800" spc="-165" dirty="0">
                <a:latin typeface="Arial Black"/>
                <a:cs typeface="Arial Black"/>
              </a:rPr>
              <a:t>au</a:t>
            </a:r>
            <a:r>
              <a:rPr sz="1800" spc="-90" dirty="0">
                <a:latin typeface="Arial Black"/>
                <a:cs typeface="Arial Black"/>
              </a:rPr>
              <a:t> </a:t>
            </a:r>
            <a:r>
              <a:rPr sz="1800" spc="-65" dirty="0">
                <a:latin typeface="Arial Black"/>
                <a:cs typeface="Arial Black"/>
              </a:rPr>
              <a:t>fil</a:t>
            </a:r>
            <a:r>
              <a:rPr sz="1800" spc="-90" dirty="0">
                <a:latin typeface="Arial Black"/>
                <a:cs typeface="Arial Black"/>
              </a:rPr>
              <a:t> </a:t>
            </a:r>
            <a:r>
              <a:rPr sz="1800" spc="-165" dirty="0">
                <a:latin typeface="Arial Black"/>
                <a:cs typeface="Arial Black"/>
              </a:rPr>
              <a:t>des</a:t>
            </a:r>
            <a:r>
              <a:rPr sz="1800" spc="-95" dirty="0">
                <a:latin typeface="Arial Black"/>
                <a:cs typeface="Arial Black"/>
              </a:rPr>
              <a:t> </a:t>
            </a:r>
            <a:r>
              <a:rPr sz="1800" spc="-140" dirty="0">
                <a:latin typeface="Arial Black"/>
                <a:cs typeface="Arial Black"/>
              </a:rPr>
              <a:t>apprentissages</a:t>
            </a:r>
            <a:r>
              <a:rPr sz="1800" spc="-140" dirty="0">
                <a:latin typeface="Microsoft Sans Serif"/>
                <a:cs typeface="Microsoft Sans Serif"/>
              </a:rPr>
              <a:t>,</a:t>
            </a:r>
            <a:r>
              <a:rPr sz="1800" spc="5" dirty="0">
                <a:latin typeface="Microsoft Sans Serif"/>
                <a:cs typeface="Microsoft Sans Serif"/>
              </a:rPr>
              <a:t> </a:t>
            </a:r>
            <a:r>
              <a:rPr sz="1800" spc="80" dirty="0">
                <a:latin typeface="Microsoft Sans Serif"/>
                <a:cs typeface="Microsoft Sans Serif"/>
              </a:rPr>
              <a:t>aider</a:t>
            </a:r>
            <a:r>
              <a:rPr sz="1800" spc="25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les</a:t>
            </a:r>
            <a:r>
              <a:rPr sz="1800" spc="25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élèves </a:t>
            </a:r>
            <a:r>
              <a:rPr sz="1800" dirty="0">
                <a:latin typeface="Microsoft Sans Serif"/>
                <a:cs typeface="Microsoft Sans Serif"/>
              </a:rPr>
              <a:t>à</a:t>
            </a:r>
            <a:r>
              <a:rPr sz="1800" spc="30" dirty="0">
                <a:latin typeface="Microsoft Sans Serif"/>
                <a:cs typeface="Microsoft Sans Serif"/>
              </a:rPr>
              <a:t> </a:t>
            </a:r>
            <a:r>
              <a:rPr sz="1800" spc="-110" dirty="0">
                <a:latin typeface="Arial Black"/>
                <a:cs typeface="Arial Black"/>
              </a:rPr>
              <a:t>franchir</a:t>
            </a:r>
            <a:r>
              <a:rPr sz="1800" spc="-105" dirty="0">
                <a:latin typeface="Arial Black"/>
                <a:cs typeface="Arial Black"/>
              </a:rPr>
              <a:t> </a:t>
            </a:r>
            <a:r>
              <a:rPr sz="1800" spc="-190" dirty="0">
                <a:latin typeface="Arial Black"/>
                <a:cs typeface="Arial Black"/>
              </a:rPr>
              <a:t>les</a:t>
            </a:r>
            <a:r>
              <a:rPr sz="1800" spc="-95" dirty="0">
                <a:latin typeface="Arial Black"/>
                <a:cs typeface="Arial Black"/>
              </a:rPr>
              <a:t> </a:t>
            </a:r>
            <a:r>
              <a:rPr sz="1800" spc="-135" dirty="0">
                <a:latin typeface="Arial Black"/>
                <a:cs typeface="Arial Black"/>
              </a:rPr>
              <a:t>obstacles</a:t>
            </a:r>
            <a:r>
              <a:rPr sz="1800" spc="-135" dirty="0">
                <a:latin typeface="Microsoft Sans Serif"/>
                <a:cs typeface="Microsoft Sans Serif"/>
              </a:rPr>
              <a:t>,</a:t>
            </a:r>
            <a:r>
              <a:rPr sz="1800" dirty="0">
                <a:latin typeface="Microsoft Sans Serif"/>
                <a:cs typeface="Microsoft Sans Serif"/>
              </a:rPr>
              <a:t> </a:t>
            </a:r>
            <a:r>
              <a:rPr sz="1800" spc="150" dirty="0">
                <a:latin typeface="Microsoft Sans Serif"/>
                <a:cs typeface="Microsoft Sans Serif"/>
              </a:rPr>
              <a:t>et</a:t>
            </a:r>
            <a:r>
              <a:rPr sz="1800" spc="40" dirty="0">
                <a:latin typeface="Microsoft Sans Serif"/>
                <a:cs typeface="Microsoft Sans Serif"/>
              </a:rPr>
              <a:t> </a:t>
            </a:r>
            <a:r>
              <a:rPr sz="1800" spc="-95" dirty="0">
                <a:latin typeface="Arial Black"/>
                <a:cs typeface="Arial Black"/>
              </a:rPr>
              <a:t>différencier</a:t>
            </a:r>
            <a:r>
              <a:rPr sz="1800" spc="-105" dirty="0">
                <a:latin typeface="Arial Black"/>
                <a:cs typeface="Arial Black"/>
              </a:rPr>
              <a:t> </a:t>
            </a:r>
            <a:r>
              <a:rPr sz="1800" spc="135" dirty="0">
                <a:latin typeface="Microsoft Sans Serif"/>
                <a:cs typeface="Microsoft Sans Serif"/>
              </a:rPr>
              <a:t>pour</a:t>
            </a:r>
            <a:r>
              <a:rPr sz="1800" spc="30" dirty="0">
                <a:latin typeface="Microsoft Sans Serif"/>
                <a:cs typeface="Microsoft Sans Serif"/>
              </a:rPr>
              <a:t> </a:t>
            </a:r>
            <a:r>
              <a:rPr sz="1800" spc="65" dirty="0">
                <a:latin typeface="Microsoft Sans Serif"/>
                <a:cs typeface="Microsoft Sans Serif"/>
              </a:rPr>
              <a:t>davantage</a:t>
            </a:r>
            <a:r>
              <a:rPr sz="1800" spc="35" dirty="0">
                <a:latin typeface="Microsoft Sans Serif"/>
                <a:cs typeface="Microsoft Sans Serif"/>
              </a:rPr>
              <a:t> </a:t>
            </a:r>
            <a:r>
              <a:rPr sz="1800" spc="105" dirty="0">
                <a:latin typeface="Microsoft Sans Serif"/>
                <a:cs typeface="Microsoft Sans Serif"/>
              </a:rPr>
              <a:t>d’équité</a:t>
            </a:r>
            <a:endParaRPr sz="1800" dirty="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240"/>
              </a:spcBef>
            </a:pPr>
            <a:endParaRPr sz="1800" dirty="0">
              <a:latin typeface="Microsoft Sans Serif"/>
              <a:cs typeface="Microsoft Sans Serif"/>
            </a:endParaRPr>
          </a:p>
          <a:p>
            <a:pPr marL="442595">
              <a:lnSpc>
                <a:spcPts val="1955"/>
              </a:lnSpc>
            </a:pPr>
            <a:r>
              <a:rPr sz="1800" spc="-135" dirty="0">
                <a:latin typeface="Arial Black"/>
                <a:cs typeface="Arial Black"/>
              </a:rPr>
              <a:t>Travailler</a:t>
            </a:r>
            <a:r>
              <a:rPr sz="1800" spc="-110" dirty="0">
                <a:latin typeface="Arial Black"/>
                <a:cs typeface="Arial Black"/>
              </a:rPr>
              <a:t> </a:t>
            </a:r>
            <a:r>
              <a:rPr sz="1800" spc="-100" dirty="0">
                <a:latin typeface="Arial Black"/>
                <a:cs typeface="Arial Black"/>
              </a:rPr>
              <a:t>et</a:t>
            </a:r>
            <a:r>
              <a:rPr sz="1800" spc="-85" dirty="0">
                <a:latin typeface="Arial Black"/>
                <a:cs typeface="Arial Black"/>
              </a:rPr>
              <a:t> </a:t>
            </a:r>
            <a:r>
              <a:rPr sz="1800" spc="-140" dirty="0">
                <a:latin typeface="Arial Black"/>
                <a:cs typeface="Arial Black"/>
              </a:rPr>
              <a:t>évaluer</a:t>
            </a:r>
            <a:r>
              <a:rPr sz="1800" spc="-95" dirty="0">
                <a:latin typeface="Arial Black"/>
                <a:cs typeface="Arial Black"/>
              </a:rPr>
              <a:t> </a:t>
            </a:r>
            <a:r>
              <a:rPr sz="1800" spc="-105" dirty="0">
                <a:latin typeface="Arial Black"/>
                <a:cs typeface="Arial Black"/>
              </a:rPr>
              <a:t>par</a:t>
            </a:r>
            <a:r>
              <a:rPr sz="1800" spc="-85" dirty="0">
                <a:latin typeface="Arial Black"/>
                <a:cs typeface="Arial Black"/>
              </a:rPr>
              <a:t> </a:t>
            </a:r>
            <a:r>
              <a:rPr sz="1800" spc="-45" dirty="0">
                <a:latin typeface="Arial Black"/>
                <a:cs typeface="Arial Black"/>
              </a:rPr>
              <a:t>compétences</a:t>
            </a:r>
            <a:endParaRPr sz="1800" dirty="0">
              <a:latin typeface="Arial Black"/>
              <a:cs typeface="Arial Black"/>
            </a:endParaRPr>
          </a:p>
          <a:p>
            <a:pPr marL="442595">
              <a:lnSpc>
                <a:spcPts val="1955"/>
              </a:lnSpc>
            </a:pPr>
            <a:r>
              <a:rPr sz="1800" spc="150" dirty="0">
                <a:latin typeface="Microsoft Sans Serif"/>
                <a:cs typeface="Microsoft Sans Serif"/>
              </a:rPr>
              <a:t>et</a:t>
            </a:r>
            <a:r>
              <a:rPr sz="1800" spc="-5" dirty="0">
                <a:latin typeface="Microsoft Sans Serif"/>
                <a:cs typeface="Microsoft Sans Serif"/>
              </a:rPr>
              <a:t> </a:t>
            </a:r>
            <a:r>
              <a:rPr sz="1800" spc="60" dirty="0">
                <a:latin typeface="Microsoft Sans Serif"/>
                <a:cs typeface="Microsoft Sans Serif"/>
              </a:rPr>
              <a:t>s’autoriser</a:t>
            </a:r>
            <a:r>
              <a:rPr sz="1800" spc="-15" dirty="0">
                <a:latin typeface="Microsoft Sans Serif"/>
                <a:cs typeface="Microsoft Sans Serif"/>
              </a:rPr>
              <a:t> </a:t>
            </a:r>
            <a:r>
              <a:rPr sz="1800" spc="80" dirty="0">
                <a:latin typeface="Microsoft Sans Serif"/>
                <a:cs typeface="Microsoft Sans Serif"/>
              </a:rPr>
              <a:t>l’évaluation</a:t>
            </a:r>
            <a:r>
              <a:rPr sz="1800" spc="-15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sans</a:t>
            </a:r>
            <a:r>
              <a:rPr sz="1800" spc="5" dirty="0">
                <a:latin typeface="Microsoft Sans Serif"/>
                <a:cs typeface="Microsoft Sans Serif"/>
              </a:rPr>
              <a:t> </a:t>
            </a:r>
            <a:r>
              <a:rPr sz="1800" spc="75" dirty="0">
                <a:latin typeface="Microsoft Sans Serif"/>
                <a:cs typeface="Microsoft Sans Serif"/>
              </a:rPr>
              <a:t>notes</a:t>
            </a:r>
            <a:endParaRPr sz="1800" dirty="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1100"/>
              </a:spcBef>
            </a:pPr>
            <a:endParaRPr sz="1800" dirty="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sz="1800" dirty="0">
                <a:latin typeface="Microsoft Sans Serif"/>
                <a:cs typeface="Microsoft Sans Serif"/>
              </a:rPr>
              <a:t>Assurer</a:t>
            </a:r>
            <a:r>
              <a:rPr sz="1800" spc="65" dirty="0">
                <a:latin typeface="Microsoft Sans Serif"/>
                <a:cs typeface="Microsoft Sans Serif"/>
              </a:rPr>
              <a:t> </a:t>
            </a:r>
            <a:r>
              <a:rPr sz="1800" spc="80" dirty="0">
                <a:latin typeface="Microsoft Sans Serif"/>
                <a:cs typeface="Microsoft Sans Serif"/>
              </a:rPr>
              <a:t>une</a:t>
            </a:r>
            <a:r>
              <a:rPr sz="1800" spc="60" dirty="0">
                <a:latin typeface="Microsoft Sans Serif"/>
                <a:cs typeface="Microsoft Sans Serif"/>
              </a:rPr>
              <a:t> </a:t>
            </a:r>
            <a:r>
              <a:rPr sz="1800" spc="-125" dirty="0">
                <a:latin typeface="Arial Black"/>
                <a:cs typeface="Arial Black"/>
              </a:rPr>
              <a:t>moyenne</a:t>
            </a:r>
            <a:r>
              <a:rPr sz="1800" spc="-45" dirty="0">
                <a:latin typeface="Arial Black"/>
                <a:cs typeface="Arial Black"/>
              </a:rPr>
              <a:t> </a:t>
            </a:r>
            <a:r>
              <a:rPr sz="1800" spc="-125" dirty="0">
                <a:latin typeface="Arial Black"/>
                <a:cs typeface="Arial Black"/>
              </a:rPr>
              <a:t>représentative</a:t>
            </a:r>
            <a:r>
              <a:rPr sz="1800" spc="-55" dirty="0">
                <a:latin typeface="Arial Black"/>
                <a:cs typeface="Arial Black"/>
              </a:rPr>
              <a:t> </a:t>
            </a:r>
            <a:r>
              <a:rPr sz="1800" spc="-100" dirty="0">
                <a:latin typeface="Arial Black"/>
                <a:cs typeface="Arial Black"/>
              </a:rPr>
              <a:t>et</a:t>
            </a:r>
            <a:r>
              <a:rPr sz="1800" spc="-50" dirty="0">
                <a:latin typeface="Arial Black"/>
                <a:cs typeface="Arial Black"/>
              </a:rPr>
              <a:t> </a:t>
            </a:r>
            <a:r>
              <a:rPr sz="1800" spc="-114" dirty="0">
                <a:latin typeface="Arial Black"/>
                <a:cs typeface="Arial Black"/>
              </a:rPr>
              <a:t>équitable</a:t>
            </a:r>
            <a:r>
              <a:rPr sz="1800" spc="-30" dirty="0">
                <a:latin typeface="Arial Black"/>
                <a:cs typeface="Arial Black"/>
              </a:rPr>
              <a:t> </a:t>
            </a:r>
            <a:r>
              <a:rPr sz="1800" spc="135" dirty="0">
                <a:latin typeface="Microsoft Sans Serif"/>
                <a:cs typeface="Microsoft Sans Serif"/>
              </a:rPr>
              <a:t>pour</a:t>
            </a:r>
            <a:r>
              <a:rPr sz="1800" spc="55" dirty="0">
                <a:latin typeface="Microsoft Sans Serif"/>
                <a:cs typeface="Microsoft Sans Serif"/>
              </a:rPr>
              <a:t> </a:t>
            </a:r>
            <a:r>
              <a:rPr sz="1800" spc="70" dirty="0">
                <a:latin typeface="Microsoft Sans Serif"/>
                <a:cs typeface="Microsoft Sans Serif"/>
              </a:rPr>
              <a:t>tous</a:t>
            </a:r>
            <a:endParaRPr sz="1800" dirty="0">
              <a:latin typeface="Microsoft Sans Serif"/>
              <a:cs typeface="Microsoft Sans Serif"/>
            </a:endParaRPr>
          </a:p>
        </p:txBody>
      </p:sp>
      <p:grpSp>
        <p:nvGrpSpPr>
          <p:cNvPr id="29" name="object 29"/>
          <p:cNvGrpSpPr/>
          <p:nvPr/>
        </p:nvGrpSpPr>
        <p:grpSpPr>
          <a:xfrm>
            <a:off x="562609" y="5735065"/>
            <a:ext cx="679450" cy="679450"/>
            <a:chOff x="562609" y="5735065"/>
            <a:chExt cx="679450" cy="679450"/>
          </a:xfrm>
        </p:grpSpPr>
        <p:sp>
          <p:nvSpPr>
            <p:cNvPr id="30" name="object 30"/>
            <p:cNvSpPr/>
            <p:nvPr/>
          </p:nvSpPr>
          <p:spPr>
            <a:xfrm>
              <a:off x="575309" y="5747765"/>
              <a:ext cx="654050" cy="654050"/>
            </a:xfrm>
            <a:custGeom>
              <a:avLst/>
              <a:gdLst/>
              <a:ahLst/>
              <a:cxnLst/>
              <a:rect l="l" t="t" r="r" b="b"/>
              <a:pathLst>
                <a:path w="654050" h="654050">
                  <a:moveTo>
                    <a:pt x="326898" y="0"/>
                  </a:moveTo>
                  <a:lnTo>
                    <a:pt x="278590" y="3544"/>
                  </a:lnTo>
                  <a:lnTo>
                    <a:pt x="232484" y="13840"/>
                  </a:lnTo>
                  <a:lnTo>
                    <a:pt x="189085" y="30382"/>
                  </a:lnTo>
                  <a:lnTo>
                    <a:pt x="148897" y="52664"/>
                  </a:lnTo>
                  <a:lnTo>
                    <a:pt x="112427" y="80181"/>
                  </a:lnTo>
                  <a:lnTo>
                    <a:pt x="80181" y="112427"/>
                  </a:lnTo>
                  <a:lnTo>
                    <a:pt x="52664" y="148897"/>
                  </a:lnTo>
                  <a:lnTo>
                    <a:pt x="30382" y="189085"/>
                  </a:lnTo>
                  <a:lnTo>
                    <a:pt x="13840" y="232484"/>
                  </a:lnTo>
                  <a:lnTo>
                    <a:pt x="3544" y="278590"/>
                  </a:lnTo>
                  <a:lnTo>
                    <a:pt x="0" y="326898"/>
                  </a:lnTo>
                  <a:lnTo>
                    <a:pt x="3544" y="375205"/>
                  </a:lnTo>
                  <a:lnTo>
                    <a:pt x="13840" y="421311"/>
                  </a:lnTo>
                  <a:lnTo>
                    <a:pt x="30382" y="464710"/>
                  </a:lnTo>
                  <a:lnTo>
                    <a:pt x="52664" y="504898"/>
                  </a:lnTo>
                  <a:lnTo>
                    <a:pt x="80181" y="541368"/>
                  </a:lnTo>
                  <a:lnTo>
                    <a:pt x="112427" y="573614"/>
                  </a:lnTo>
                  <a:lnTo>
                    <a:pt x="148897" y="601131"/>
                  </a:lnTo>
                  <a:lnTo>
                    <a:pt x="189085" y="623413"/>
                  </a:lnTo>
                  <a:lnTo>
                    <a:pt x="232484" y="639955"/>
                  </a:lnTo>
                  <a:lnTo>
                    <a:pt x="278590" y="650251"/>
                  </a:lnTo>
                  <a:lnTo>
                    <a:pt x="326898" y="653796"/>
                  </a:lnTo>
                  <a:lnTo>
                    <a:pt x="375205" y="650251"/>
                  </a:lnTo>
                  <a:lnTo>
                    <a:pt x="421311" y="639955"/>
                  </a:lnTo>
                  <a:lnTo>
                    <a:pt x="464710" y="623413"/>
                  </a:lnTo>
                  <a:lnTo>
                    <a:pt x="504898" y="601131"/>
                  </a:lnTo>
                  <a:lnTo>
                    <a:pt x="541368" y="573614"/>
                  </a:lnTo>
                  <a:lnTo>
                    <a:pt x="573614" y="541368"/>
                  </a:lnTo>
                  <a:lnTo>
                    <a:pt x="601131" y="504898"/>
                  </a:lnTo>
                  <a:lnTo>
                    <a:pt x="623413" y="464710"/>
                  </a:lnTo>
                  <a:lnTo>
                    <a:pt x="639955" y="421311"/>
                  </a:lnTo>
                  <a:lnTo>
                    <a:pt x="650251" y="375205"/>
                  </a:lnTo>
                  <a:lnTo>
                    <a:pt x="653796" y="326898"/>
                  </a:lnTo>
                  <a:lnTo>
                    <a:pt x="650251" y="278590"/>
                  </a:lnTo>
                  <a:lnTo>
                    <a:pt x="639955" y="232484"/>
                  </a:lnTo>
                  <a:lnTo>
                    <a:pt x="623413" y="189085"/>
                  </a:lnTo>
                  <a:lnTo>
                    <a:pt x="601131" y="148897"/>
                  </a:lnTo>
                  <a:lnTo>
                    <a:pt x="573614" y="112427"/>
                  </a:lnTo>
                  <a:lnTo>
                    <a:pt x="541368" y="80181"/>
                  </a:lnTo>
                  <a:lnTo>
                    <a:pt x="504898" y="52664"/>
                  </a:lnTo>
                  <a:lnTo>
                    <a:pt x="464710" y="30382"/>
                  </a:lnTo>
                  <a:lnTo>
                    <a:pt x="421311" y="13840"/>
                  </a:lnTo>
                  <a:lnTo>
                    <a:pt x="375205" y="3544"/>
                  </a:lnTo>
                  <a:lnTo>
                    <a:pt x="32689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575309" y="5747765"/>
              <a:ext cx="654050" cy="654050"/>
            </a:xfrm>
            <a:custGeom>
              <a:avLst/>
              <a:gdLst/>
              <a:ahLst/>
              <a:cxnLst/>
              <a:rect l="l" t="t" r="r" b="b"/>
              <a:pathLst>
                <a:path w="654050" h="654050">
                  <a:moveTo>
                    <a:pt x="0" y="326898"/>
                  </a:moveTo>
                  <a:lnTo>
                    <a:pt x="3544" y="278590"/>
                  </a:lnTo>
                  <a:lnTo>
                    <a:pt x="13840" y="232484"/>
                  </a:lnTo>
                  <a:lnTo>
                    <a:pt x="30382" y="189085"/>
                  </a:lnTo>
                  <a:lnTo>
                    <a:pt x="52664" y="148897"/>
                  </a:lnTo>
                  <a:lnTo>
                    <a:pt x="80181" y="112427"/>
                  </a:lnTo>
                  <a:lnTo>
                    <a:pt x="112427" y="80181"/>
                  </a:lnTo>
                  <a:lnTo>
                    <a:pt x="148897" y="52664"/>
                  </a:lnTo>
                  <a:lnTo>
                    <a:pt x="189085" y="30382"/>
                  </a:lnTo>
                  <a:lnTo>
                    <a:pt x="232484" y="13840"/>
                  </a:lnTo>
                  <a:lnTo>
                    <a:pt x="278590" y="3544"/>
                  </a:lnTo>
                  <a:lnTo>
                    <a:pt x="326898" y="0"/>
                  </a:lnTo>
                  <a:lnTo>
                    <a:pt x="375205" y="3544"/>
                  </a:lnTo>
                  <a:lnTo>
                    <a:pt x="421311" y="13840"/>
                  </a:lnTo>
                  <a:lnTo>
                    <a:pt x="464710" y="30382"/>
                  </a:lnTo>
                  <a:lnTo>
                    <a:pt x="504898" y="52664"/>
                  </a:lnTo>
                  <a:lnTo>
                    <a:pt x="541368" y="80181"/>
                  </a:lnTo>
                  <a:lnTo>
                    <a:pt x="573614" y="112427"/>
                  </a:lnTo>
                  <a:lnTo>
                    <a:pt x="601131" y="148897"/>
                  </a:lnTo>
                  <a:lnTo>
                    <a:pt x="623413" y="189085"/>
                  </a:lnTo>
                  <a:lnTo>
                    <a:pt x="639955" y="232484"/>
                  </a:lnTo>
                  <a:lnTo>
                    <a:pt x="650251" y="278590"/>
                  </a:lnTo>
                  <a:lnTo>
                    <a:pt x="653796" y="326898"/>
                  </a:lnTo>
                  <a:lnTo>
                    <a:pt x="650251" y="375205"/>
                  </a:lnTo>
                  <a:lnTo>
                    <a:pt x="639955" y="421311"/>
                  </a:lnTo>
                  <a:lnTo>
                    <a:pt x="623413" y="464710"/>
                  </a:lnTo>
                  <a:lnTo>
                    <a:pt x="601131" y="504898"/>
                  </a:lnTo>
                  <a:lnTo>
                    <a:pt x="573614" y="541368"/>
                  </a:lnTo>
                  <a:lnTo>
                    <a:pt x="541368" y="573614"/>
                  </a:lnTo>
                  <a:lnTo>
                    <a:pt x="504898" y="601131"/>
                  </a:lnTo>
                  <a:lnTo>
                    <a:pt x="464710" y="623413"/>
                  </a:lnTo>
                  <a:lnTo>
                    <a:pt x="421311" y="639955"/>
                  </a:lnTo>
                  <a:lnTo>
                    <a:pt x="375205" y="650251"/>
                  </a:lnTo>
                  <a:lnTo>
                    <a:pt x="326898" y="653796"/>
                  </a:lnTo>
                  <a:lnTo>
                    <a:pt x="278590" y="650251"/>
                  </a:lnTo>
                  <a:lnTo>
                    <a:pt x="232484" y="639955"/>
                  </a:lnTo>
                  <a:lnTo>
                    <a:pt x="189085" y="623413"/>
                  </a:lnTo>
                  <a:lnTo>
                    <a:pt x="148897" y="601131"/>
                  </a:lnTo>
                  <a:lnTo>
                    <a:pt x="112427" y="573614"/>
                  </a:lnTo>
                  <a:lnTo>
                    <a:pt x="80181" y="541368"/>
                  </a:lnTo>
                  <a:lnTo>
                    <a:pt x="52664" y="504898"/>
                  </a:lnTo>
                  <a:lnTo>
                    <a:pt x="30382" y="464710"/>
                  </a:lnTo>
                  <a:lnTo>
                    <a:pt x="13840" y="421311"/>
                  </a:lnTo>
                  <a:lnTo>
                    <a:pt x="3544" y="375205"/>
                  </a:lnTo>
                  <a:lnTo>
                    <a:pt x="0" y="326898"/>
                  </a:lnTo>
                  <a:close/>
                </a:path>
              </a:pathLst>
            </a:custGeom>
            <a:ln w="25400">
              <a:solidFill>
                <a:srgbClr val="EA533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40313A0-5334-66D5-24AD-1673C9E60E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3865" y="3429000"/>
            <a:ext cx="9018270" cy="1107996"/>
          </a:xfrm>
        </p:spPr>
        <p:txBody>
          <a:bodyPr/>
          <a:lstStyle/>
          <a:p>
            <a:pPr algn="r"/>
            <a:endParaRPr lang="fr-FR" dirty="0"/>
          </a:p>
          <a:p>
            <a:pPr algn="r"/>
            <a:endParaRPr lang="fr-FR" dirty="0"/>
          </a:p>
          <a:p>
            <a:pPr algn="r"/>
            <a:r>
              <a:rPr lang="fr-FR" sz="3600" spc="-200" dirty="0">
                <a:solidFill>
                  <a:srgbClr val="001F5F"/>
                </a:solidFill>
                <a:latin typeface="Arial Black"/>
                <a:ea typeface="+mj-ea"/>
                <a:cs typeface="Arial Black"/>
              </a:rPr>
              <a:t>Merci!</a:t>
            </a:r>
          </a:p>
        </p:txBody>
      </p:sp>
    </p:spTree>
    <p:extLst>
      <p:ext uri="{BB962C8B-B14F-4D97-AF65-F5344CB8AC3E}">
        <p14:creationId xmlns:p14="http://schemas.microsoft.com/office/powerpoint/2010/main" val="5036311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3400" y="1159765"/>
            <a:ext cx="7610146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8890" algn="ctr">
              <a:lnSpc>
                <a:spcPct val="100000"/>
              </a:lnSpc>
              <a:spcBef>
                <a:spcPts val="20"/>
              </a:spcBef>
            </a:pPr>
            <a:r>
              <a:rPr sz="2800" b="1" spc="7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Prendre </a:t>
            </a:r>
            <a:r>
              <a:rPr sz="2800" b="1" spc="13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appui</a:t>
            </a:r>
            <a:r>
              <a:rPr sz="2800" b="1" spc="5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</a:t>
            </a:r>
            <a:r>
              <a:rPr sz="2800" b="1" spc="5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800" b="1" spc="6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</a:t>
            </a:r>
            <a:r>
              <a:rPr sz="2800" b="1" spc="6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800" b="1" spc="18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mémento</a:t>
            </a:r>
            <a:r>
              <a:rPr sz="2800" b="1" spc="6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800" b="1" spc="114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national</a:t>
            </a:r>
            <a:endParaRPr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28784" y="2205227"/>
            <a:ext cx="2819087" cy="3493008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869391" y="5847689"/>
            <a:ext cx="2441575" cy="361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3025" marR="5080" indent="-60960">
              <a:lnSpc>
                <a:spcPct val="100000"/>
              </a:lnSpc>
              <a:spcBef>
                <a:spcPts val="100"/>
              </a:spcBef>
            </a:pPr>
            <a:r>
              <a:rPr sz="1100" spc="50" dirty="0">
                <a:latin typeface="Microsoft Sans Serif"/>
                <a:cs typeface="Microsoft Sans Serif"/>
              </a:rPr>
              <a:t>https://eduscol.education.fr/docum </a:t>
            </a:r>
            <a:r>
              <a:rPr sz="1100" spc="55" dirty="0">
                <a:latin typeface="Microsoft Sans Serif"/>
                <a:cs typeface="Microsoft Sans Serif"/>
              </a:rPr>
              <a:t>ent/69050/download?attachment</a:t>
            </a:r>
            <a:endParaRPr sz="1100" dirty="0">
              <a:latin typeface="Microsoft Sans Serif"/>
              <a:cs typeface="Microsoft Sans Serif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962400" y="1683427"/>
            <a:ext cx="5520055" cy="4667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u="sng" spc="-1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Les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u="sng" spc="10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objectifs</a:t>
            </a:r>
            <a:r>
              <a:rPr sz="2000" u="sng" spc="-1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u="sng" spc="13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du</a:t>
            </a:r>
            <a:r>
              <a:rPr sz="2000" u="sng" spc="-10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u="sng" spc="135" dirty="0"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mémento</a:t>
            </a:r>
            <a:r>
              <a:rPr sz="2000" spc="-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5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318770" indent="142240">
              <a:lnSpc>
                <a:spcPct val="100000"/>
              </a:lnSpc>
              <a:buChar char="•"/>
              <a:tabLst>
                <a:tab pos="154940" algn="l"/>
              </a:tabLst>
            </a:pPr>
            <a:r>
              <a:rPr sz="2000" spc="114" dirty="0">
                <a:latin typeface="Arial" panose="020B0604020202020204" pitchFamily="34" charset="0"/>
                <a:cs typeface="Arial" panose="020B0604020202020204" pitchFamily="34" charset="0"/>
              </a:rPr>
              <a:t>fournir</a:t>
            </a:r>
            <a:r>
              <a:rPr sz="2000" spc="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des</a:t>
            </a:r>
            <a:r>
              <a:rPr sz="2000" spc="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145" dirty="0">
                <a:solidFill>
                  <a:srgbClr val="2B30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repères</a:t>
            </a:r>
            <a:r>
              <a:rPr sz="2000" spc="-80" dirty="0">
                <a:solidFill>
                  <a:srgbClr val="2B30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130" dirty="0">
                <a:solidFill>
                  <a:srgbClr val="2B30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pédagogiques</a:t>
            </a:r>
            <a:r>
              <a:rPr sz="2000" spc="-13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sz="2000" spc="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114" dirty="0">
                <a:latin typeface="Arial" panose="020B0604020202020204" pitchFamily="34" charset="0"/>
                <a:cs typeface="Arial" panose="020B0604020202020204" pitchFamily="34" charset="0"/>
              </a:rPr>
              <a:t>pour </a:t>
            </a:r>
            <a:r>
              <a:rPr sz="2000" spc="105" dirty="0">
                <a:latin typeface="Arial" panose="020B0604020202020204" pitchFamily="34" charset="0"/>
                <a:cs typeface="Arial" panose="020B0604020202020204" pitchFamily="34" charset="0"/>
              </a:rPr>
              <a:t>réaffirmer</a:t>
            </a:r>
            <a:r>
              <a:rPr sz="2000" spc="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le</a:t>
            </a:r>
            <a:r>
              <a:rPr sz="2000" spc="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sens</a:t>
            </a:r>
            <a:r>
              <a:rPr sz="2000" spc="2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150" dirty="0">
                <a:latin typeface="Arial" panose="020B0604020202020204" pitchFamily="34" charset="0"/>
                <a:cs typeface="Arial" panose="020B0604020202020204" pitchFamily="34" charset="0"/>
              </a:rPr>
              <a:t>et</a:t>
            </a:r>
            <a:r>
              <a:rPr sz="2000" spc="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les</a:t>
            </a:r>
            <a:r>
              <a:rPr sz="2000" spc="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75" dirty="0">
                <a:latin typeface="Arial" panose="020B0604020202020204" pitchFamily="34" charset="0"/>
                <a:cs typeface="Arial" panose="020B0604020202020204" pitchFamily="34" charset="0"/>
              </a:rPr>
              <a:t>finalités</a:t>
            </a:r>
            <a:r>
              <a:rPr sz="2000" spc="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110" dirty="0"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sz="2000" spc="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70" dirty="0" err="1">
                <a:latin typeface="Arial" panose="020B0604020202020204" pitchFamily="34" charset="0"/>
                <a:cs typeface="Arial" panose="020B0604020202020204" pitchFamily="34" charset="0"/>
              </a:rPr>
              <a:t>l’évaluation</a:t>
            </a:r>
            <a:r>
              <a:rPr sz="2000" spc="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000" spc="2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 élèves de 3</a:t>
            </a:r>
            <a:r>
              <a:rPr lang="fr-FR" sz="2000" spc="20" baseline="30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fr-FR" sz="2000" spc="2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dans le cadre des nouvelles modalités d’attribution du diplôme national du brevet </a:t>
            </a:r>
            <a:r>
              <a:rPr sz="2000" spc="-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125"/>
              </a:spcBef>
              <a:buFont typeface="Microsoft Sans Serif"/>
              <a:buChar char="•"/>
            </a:pP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5080" indent="142240">
              <a:lnSpc>
                <a:spcPct val="100000"/>
              </a:lnSpc>
              <a:buChar char="•"/>
              <a:tabLst>
                <a:tab pos="154940" algn="l"/>
              </a:tabLst>
            </a:pPr>
            <a:r>
              <a:rPr sz="2000" spc="120" dirty="0">
                <a:latin typeface="Arial" panose="020B0604020202020204" pitchFamily="34" charset="0"/>
                <a:cs typeface="Arial" panose="020B0604020202020204" pitchFamily="34" charset="0"/>
              </a:rPr>
              <a:t>donner</a:t>
            </a:r>
            <a:r>
              <a:rPr sz="2000" spc="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100" dirty="0">
                <a:latin typeface="Arial" panose="020B0604020202020204" pitchFamily="34" charset="0"/>
                <a:cs typeface="Arial" panose="020B0604020202020204" pitchFamily="34" charset="0"/>
              </a:rPr>
              <a:t>un</a:t>
            </a:r>
            <a:r>
              <a:rPr sz="2000" spc="2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135" dirty="0">
                <a:solidFill>
                  <a:srgbClr val="2B30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cadre</a:t>
            </a:r>
            <a:r>
              <a:rPr sz="2000" spc="-114" dirty="0">
                <a:solidFill>
                  <a:srgbClr val="2B30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110" dirty="0">
                <a:solidFill>
                  <a:srgbClr val="2B30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institutionnel</a:t>
            </a:r>
            <a:r>
              <a:rPr sz="2000" spc="-85" dirty="0">
                <a:solidFill>
                  <a:srgbClr val="2B30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100" dirty="0">
                <a:solidFill>
                  <a:srgbClr val="2B30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</a:t>
            </a:r>
            <a:r>
              <a:rPr sz="2000" spc="-95" dirty="0">
                <a:solidFill>
                  <a:srgbClr val="2B30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114" dirty="0">
                <a:solidFill>
                  <a:srgbClr val="2B30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réglementaire,</a:t>
            </a:r>
            <a:r>
              <a:rPr sz="2000" spc="-114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000" spc="4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aux </a:t>
            </a:r>
            <a:r>
              <a:rPr sz="2000" spc="9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pratiques</a:t>
            </a:r>
            <a:r>
              <a:rPr sz="2000" spc="2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</a:t>
            </a:r>
            <a:r>
              <a:rPr sz="2000" spc="4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7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équipes</a:t>
            </a:r>
            <a:r>
              <a:rPr sz="2000" spc="2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125"/>
              </a:spcBef>
              <a:buFont typeface="Microsoft Sans Serif"/>
              <a:buChar char="•"/>
            </a:pP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253365" indent="142240">
              <a:lnSpc>
                <a:spcPct val="100000"/>
              </a:lnSpc>
              <a:buChar char="•"/>
              <a:tabLst>
                <a:tab pos="154940" algn="l"/>
              </a:tabLst>
            </a:pPr>
            <a:r>
              <a:rPr sz="2000" spc="125" dirty="0">
                <a:latin typeface="Arial" panose="020B0604020202020204" pitchFamily="34" charset="0"/>
                <a:cs typeface="Arial" panose="020B0604020202020204" pitchFamily="34" charset="0"/>
              </a:rPr>
              <a:t>apporter</a:t>
            </a:r>
            <a:r>
              <a:rPr sz="2000" spc="2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160" dirty="0">
                <a:solidFill>
                  <a:srgbClr val="2B30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</a:t>
            </a:r>
            <a:r>
              <a:rPr sz="2000" spc="-90" dirty="0">
                <a:solidFill>
                  <a:srgbClr val="2B30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155" dirty="0">
                <a:solidFill>
                  <a:srgbClr val="2B30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éléments</a:t>
            </a:r>
            <a:r>
              <a:rPr sz="2000" spc="-105" dirty="0">
                <a:solidFill>
                  <a:srgbClr val="2B30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120" dirty="0">
                <a:solidFill>
                  <a:srgbClr val="2B30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pratiques</a:t>
            </a:r>
            <a:r>
              <a:rPr sz="2000" spc="-90" dirty="0">
                <a:solidFill>
                  <a:srgbClr val="2B30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100" dirty="0">
                <a:solidFill>
                  <a:srgbClr val="2B30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 </a:t>
            </a:r>
            <a:r>
              <a:rPr sz="2000" spc="-160" dirty="0">
                <a:solidFill>
                  <a:srgbClr val="2B30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</a:t>
            </a:r>
            <a:r>
              <a:rPr sz="2000" spc="-90" dirty="0">
                <a:solidFill>
                  <a:srgbClr val="2B30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80" dirty="0">
                <a:solidFill>
                  <a:srgbClr val="2B30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outils, </a:t>
            </a:r>
            <a:r>
              <a:rPr sz="2000" spc="135" dirty="0">
                <a:latin typeface="Arial" panose="020B0604020202020204" pitchFamily="34" charset="0"/>
                <a:cs typeface="Arial" panose="020B0604020202020204" pitchFamily="34" charset="0"/>
              </a:rPr>
              <a:t>pour</a:t>
            </a:r>
            <a:r>
              <a:rPr sz="2000" spc="2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45" dirty="0">
                <a:latin typeface="Arial" panose="020B0604020202020204" pitchFamily="34" charset="0"/>
                <a:cs typeface="Arial" panose="020B0604020202020204" pitchFamily="34" charset="0"/>
              </a:rPr>
              <a:t>organiser </a:t>
            </a:r>
            <a:r>
              <a:rPr sz="2000" spc="100" dirty="0">
                <a:latin typeface="Arial" panose="020B0604020202020204" pitchFamily="34" charset="0"/>
                <a:cs typeface="Arial" panose="020B0604020202020204" pitchFamily="34" charset="0"/>
              </a:rPr>
              <a:t>localement</a:t>
            </a:r>
            <a:r>
              <a:rPr sz="2000" spc="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80" dirty="0">
                <a:latin typeface="Arial" panose="020B0604020202020204" pitchFamily="34" charset="0"/>
                <a:cs typeface="Arial" panose="020B0604020202020204" pitchFamily="34" charset="0"/>
              </a:rPr>
              <a:t>l’évaluation</a:t>
            </a:r>
            <a:r>
              <a:rPr sz="2000" spc="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105" dirty="0">
                <a:latin typeface="Arial" panose="020B0604020202020204" pitchFamily="34" charset="0"/>
                <a:cs typeface="Arial" panose="020B0604020202020204" pitchFamily="34" charset="0"/>
              </a:rPr>
              <a:t>du </a:t>
            </a:r>
            <a:r>
              <a:rPr sz="2000" spc="120" dirty="0">
                <a:latin typeface="Arial" panose="020B0604020202020204" pitchFamily="34" charset="0"/>
                <a:cs typeface="Arial" panose="020B0604020202020204" pitchFamily="34" charset="0"/>
              </a:rPr>
              <a:t>contrôle</a:t>
            </a:r>
            <a:r>
              <a:rPr sz="2000" spc="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120" dirty="0">
                <a:latin typeface="Arial" panose="020B0604020202020204" pitchFamily="34" charset="0"/>
                <a:cs typeface="Arial" panose="020B0604020202020204" pitchFamily="34" charset="0"/>
              </a:rPr>
              <a:t>continu</a:t>
            </a:r>
            <a:r>
              <a:rPr sz="2000" spc="2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150" dirty="0">
                <a:latin typeface="Arial" panose="020B0604020202020204" pitchFamily="34" charset="0"/>
                <a:cs typeface="Arial" panose="020B0604020202020204" pitchFamily="34" charset="0"/>
              </a:rPr>
              <a:t>et</a:t>
            </a:r>
            <a:r>
              <a:rPr sz="2000" spc="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80" dirty="0">
                <a:latin typeface="Arial" panose="020B0604020202020204" pitchFamily="34" charset="0"/>
                <a:cs typeface="Arial" panose="020B0604020202020204" pitchFamily="34" charset="0"/>
              </a:rPr>
              <a:t>garantir</a:t>
            </a:r>
            <a:r>
              <a:rPr sz="2000" spc="2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la</a:t>
            </a:r>
            <a:r>
              <a:rPr sz="2000" spc="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70" dirty="0">
                <a:latin typeface="Arial" panose="020B0604020202020204" pitchFamily="34" charset="0"/>
                <a:cs typeface="Arial" panose="020B0604020202020204" pitchFamily="34" charset="0"/>
              </a:rPr>
              <a:t>lisibilité</a:t>
            </a:r>
            <a:r>
              <a:rPr sz="2000" spc="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25" dirty="0">
                <a:latin typeface="Arial" panose="020B0604020202020204" pitchFamily="34" charset="0"/>
                <a:cs typeface="Arial" panose="020B0604020202020204" pitchFamily="34" charset="0"/>
              </a:rPr>
              <a:t>des </a:t>
            </a:r>
            <a:r>
              <a:rPr sz="2000" spc="65" dirty="0">
                <a:latin typeface="Arial" panose="020B0604020202020204" pitchFamily="34" charset="0"/>
                <a:cs typeface="Arial" panose="020B0604020202020204" pitchFamily="34" charset="0"/>
              </a:rPr>
              <a:t>résultats</a:t>
            </a:r>
            <a:r>
              <a:rPr sz="2000" spc="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135" dirty="0">
                <a:latin typeface="Arial" panose="020B0604020202020204" pitchFamily="34" charset="0"/>
                <a:cs typeface="Arial" panose="020B0604020202020204" pitchFamily="34" charset="0"/>
              </a:rPr>
              <a:t>pour</a:t>
            </a:r>
            <a:r>
              <a:rPr sz="2000" spc="7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les</a:t>
            </a:r>
            <a:r>
              <a:rPr sz="2000" spc="6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élèves</a:t>
            </a:r>
            <a:r>
              <a:rPr sz="2000" spc="8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150" dirty="0">
                <a:latin typeface="Arial" panose="020B0604020202020204" pitchFamily="34" charset="0"/>
                <a:cs typeface="Arial" panose="020B0604020202020204" pitchFamily="34" charset="0"/>
              </a:rPr>
              <a:t>et</a:t>
            </a:r>
            <a:r>
              <a:rPr sz="2000" spc="6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leurs</a:t>
            </a:r>
            <a:r>
              <a:rPr sz="2000" spc="7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40" dirty="0">
                <a:latin typeface="Arial" panose="020B0604020202020204" pitchFamily="34" charset="0"/>
                <a:cs typeface="Arial" panose="020B0604020202020204" pitchFamily="34" charset="0"/>
              </a:rPr>
              <a:t>familles.</a:t>
            </a: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15B6142-822B-3649-637E-0DCDE2DF49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3865" y="1143000"/>
            <a:ext cx="9018270" cy="5524589"/>
          </a:xfrm>
        </p:spPr>
        <p:txBody>
          <a:bodyPr/>
          <a:lstStyle/>
          <a:p>
            <a:pPr algn="just"/>
            <a:r>
              <a:rPr lang="fr-FR" sz="28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Pourquoi le DNB change ? </a:t>
            </a:r>
            <a:endParaRPr lang="fr-FR" sz="2800" b="1" kern="100" dirty="0">
              <a:solidFill>
                <a:srgbClr val="000000"/>
              </a:solidFill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fr-FR" sz="28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Enjeux et philosophie de la réforme</a:t>
            </a:r>
            <a:endParaRPr lang="fr-FR" sz="2800" b="1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endParaRPr lang="fr-FR" dirty="0"/>
          </a:p>
          <a:p>
            <a:pPr marL="285750" indent="-28575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fr-FR" sz="200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Mieux prendre en compte le travail réel de l'élève sur l'ensemble de l'année, ses progrès et son engagement,</a:t>
            </a:r>
          </a:p>
          <a:p>
            <a:pPr marL="285750" indent="-28575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fr-FR" sz="200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Redonner au DNB sa valeur certificative, tant pour les élèves que pour les familles,</a:t>
            </a:r>
          </a:p>
          <a:p>
            <a:pPr marL="285750" indent="-28575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fr-FR" sz="2000" kern="100" dirty="0">
                <a:solidFill>
                  <a:srgbClr val="000000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</a:t>
            </a:r>
            <a:r>
              <a:rPr lang="fr-FR" sz="200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onner de la valeur au travail des élèves (au sens premier du terme évaluer) et renforcer leur motivation,</a:t>
            </a:r>
            <a:endParaRPr lang="fr-FR" sz="2000" kern="100" dirty="0"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fr-FR" sz="200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Le rendre plus lisible pour les élèves et les familles.</a:t>
            </a:r>
          </a:p>
          <a:p>
            <a:pPr marL="285750" indent="-285750" algn="just">
              <a:lnSpc>
                <a:spcPct val="150000"/>
              </a:lnSpc>
              <a:buFont typeface="Wingdings" pitchFamily="2" charset="2"/>
              <a:buChar char="Ø"/>
            </a:pPr>
            <a:endParaRPr lang="fr-FR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fr-FR" sz="1800" kern="1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fr-F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fr-FR" dirty="0"/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367E3F5D-217B-7960-9073-E9F1428666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83458" y="145541"/>
            <a:ext cx="6327140" cy="307777"/>
          </a:xfrm>
        </p:spPr>
        <p:txBody>
          <a:bodyPr/>
          <a:lstStyle/>
          <a:p>
            <a:pPr algn="r"/>
            <a:r>
              <a:rPr lang="fr-FR" sz="2000" spc="-200" dirty="0">
                <a:solidFill>
                  <a:srgbClr val="001F5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DNB série professionnelle: évolutions</a:t>
            </a:r>
            <a:endParaRPr lang="fr-FR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6E8163CF-C388-75B2-471D-0D942524AA8D}"/>
              </a:ext>
            </a:extLst>
          </p:cNvPr>
          <p:cNvSpPr txBox="1"/>
          <p:nvPr/>
        </p:nvSpPr>
        <p:spPr>
          <a:xfrm>
            <a:off x="1524000" y="5715000"/>
            <a:ext cx="76962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200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Le contrôle continu élément structurant pour l’obtention du DNB.</a:t>
            </a:r>
            <a:endParaRPr lang="fr-FR" sz="24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43659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C57D24-2198-D84A-C2F2-69E5BDED76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C151631-AA4F-0CBA-0310-67D97540D8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12974" y="1600200"/>
            <a:ext cx="5009406" cy="3693319"/>
          </a:xfrm>
        </p:spPr>
        <p:txBody>
          <a:bodyPr/>
          <a:lstStyle/>
          <a:p>
            <a:pPr algn="just"/>
            <a:r>
              <a:rPr lang="fr-FR" sz="28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Comment la note de contrôle continu est-elle établie?</a:t>
            </a:r>
            <a:endParaRPr lang="fr-FR" sz="2800" b="1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endParaRPr lang="fr-F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fr-FR" sz="200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Modalités pratiques de calcul de la note de contrôle continu (moyennes annuelles disciplinaires),</a:t>
            </a:r>
          </a:p>
          <a:p>
            <a:pPr algn="just"/>
            <a:endParaRPr lang="fr-FR" sz="2000" kern="100" dirty="0"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fr-FR" sz="2000" kern="100" dirty="0">
                <a:solidFill>
                  <a:srgbClr val="000000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</a:t>
            </a:r>
            <a:r>
              <a:rPr lang="fr-FR" sz="200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rincipes de gestion des absences, en particulier nécessité d'assurer une évaluation représentative du niveau réel de l'élève.</a:t>
            </a:r>
            <a:endParaRPr lang="fr-FR" sz="16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F9DDCBD9-0229-5C27-8516-6C498042CA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83458" y="145541"/>
            <a:ext cx="6327140" cy="307777"/>
          </a:xfrm>
        </p:spPr>
        <p:txBody>
          <a:bodyPr/>
          <a:lstStyle/>
          <a:p>
            <a:pPr algn="r"/>
            <a:r>
              <a:rPr lang="fr-FR" sz="2000" spc="-200" dirty="0">
                <a:solidFill>
                  <a:srgbClr val="001F5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DNB série professionnelle: évolutions</a:t>
            </a:r>
            <a:endParaRPr lang="fr-FR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Image 4" descr="Une image contenant texte, logo, capture d’écran, Police&#10;&#10;Le contenu généré par l’IA peut être incorrect.">
            <a:extLst>
              <a:ext uri="{FF2B5EF4-FFF2-40B4-BE49-F238E27FC236}">
                <a16:creationId xmlns:a16="http://schemas.microsoft.com/office/drawing/2014/main" id="{D23D34A0-A2FD-47B8-A087-5E3D40182EEA}"/>
              </a:ext>
            </a:extLst>
          </p:cNvPr>
          <p:cNvPicPr/>
          <p:nvPr/>
        </p:nvPicPr>
        <p:blipFill>
          <a:blip r:embed="rId3">
            <a:clrChange>
              <a:clrFrom>
                <a:srgbClr val="FCF8F4"/>
              </a:clrFrom>
              <a:clrTo>
                <a:srgbClr val="FCF8F4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76994" y="1447800"/>
            <a:ext cx="3561606" cy="388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73487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89559" y="108204"/>
            <a:ext cx="461245" cy="461708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773995" y="569912"/>
            <a:ext cx="8711490" cy="104579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125345" algn="l">
              <a:lnSpc>
                <a:spcPct val="100000"/>
              </a:lnSpc>
              <a:spcBef>
                <a:spcPts val="95"/>
              </a:spcBef>
            </a:pPr>
            <a:r>
              <a:rPr sz="2800" b="1" spc="-135" dirty="0">
                <a:latin typeface="Arial" panose="020B0604020202020204" pitchFamily="34" charset="0"/>
                <a:cs typeface="Arial" panose="020B0604020202020204" pitchFamily="34" charset="0"/>
              </a:rPr>
              <a:t>Contrôle</a:t>
            </a:r>
            <a:r>
              <a:rPr sz="2800" b="1" spc="-1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800" b="1" spc="-165" dirty="0">
                <a:latin typeface="Arial" panose="020B0604020202020204" pitchFamily="34" charset="0"/>
                <a:cs typeface="Arial" panose="020B0604020202020204" pitchFamily="34" charset="0"/>
              </a:rPr>
              <a:t>continu</a:t>
            </a:r>
            <a:r>
              <a:rPr sz="2800" b="1" spc="-120" dirty="0">
                <a:latin typeface="Arial" panose="020B0604020202020204" pitchFamily="34" charset="0"/>
                <a:cs typeface="Arial" panose="020B0604020202020204" pitchFamily="34" charset="0"/>
              </a:rPr>
              <a:t> DNB </a:t>
            </a:r>
            <a:r>
              <a:rPr sz="2800" b="1" spc="-20" dirty="0">
                <a:latin typeface="Arial" panose="020B0604020202020204" pitchFamily="34" charset="0"/>
                <a:cs typeface="Arial" panose="020B0604020202020204" pitchFamily="34" charset="0"/>
              </a:rPr>
              <a:t>2026</a:t>
            </a:r>
            <a:endParaRPr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>
              <a:lnSpc>
                <a:spcPct val="100000"/>
              </a:lnSpc>
              <a:spcBef>
                <a:spcPts val="2290"/>
              </a:spcBef>
            </a:pPr>
            <a:r>
              <a:rPr sz="2000" b="1" spc="-12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Modalités</a:t>
            </a:r>
            <a:r>
              <a:rPr sz="2000" b="1" spc="-114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1" spc="-12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sz="2000" b="1" spc="-9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1" spc="-13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prise</a:t>
            </a:r>
            <a:r>
              <a:rPr sz="2000" b="1" spc="-11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1" spc="-14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sz="2000" b="1" spc="-8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1" spc="-11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compte </a:t>
            </a:r>
            <a:r>
              <a:rPr sz="2000" b="1" spc="-16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</a:t>
            </a:r>
            <a:r>
              <a:rPr sz="2000" b="1" spc="-9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1" spc="-14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moyennes</a:t>
            </a:r>
            <a:r>
              <a:rPr sz="2000" b="1" spc="-9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1" spc="-10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sz="2000" b="1" spc="-9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1" spc="-14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chaque</a:t>
            </a:r>
            <a:r>
              <a:rPr sz="2000" b="1" spc="-9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1" spc="-13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discipline</a:t>
            </a:r>
            <a:r>
              <a:rPr sz="2000" b="1" spc="-10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1" spc="-1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(/20)</a:t>
            </a:r>
            <a:endParaRPr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D8ACE16D-2143-4A33-BDF0-4000F25C96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9652771"/>
              </p:ext>
            </p:extLst>
          </p:nvPr>
        </p:nvGraphicFramePr>
        <p:xfrm>
          <a:off x="443706" y="1905000"/>
          <a:ext cx="9018588" cy="42672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09294">
                  <a:extLst>
                    <a:ext uri="{9D8B030D-6E8A-4147-A177-3AD203B41FA5}">
                      <a16:colId xmlns:a16="http://schemas.microsoft.com/office/drawing/2014/main" val="2736334990"/>
                    </a:ext>
                  </a:extLst>
                </a:gridCol>
                <a:gridCol w="4509294">
                  <a:extLst>
                    <a:ext uri="{9D8B030D-6E8A-4147-A177-3AD203B41FA5}">
                      <a16:colId xmlns:a16="http://schemas.microsoft.com/office/drawing/2014/main" val="249037532"/>
                    </a:ext>
                  </a:extLst>
                </a:gridCol>
              </a:tblGrid>
              <a:tr h="4009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lang="fr-FR" sz="2000" baseline="30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</a:t>
                      </a:r>
                      <a:r>
                        <a:rPr lang="fr-FR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prépa-métiers</a:t>
                      </a:r>
                      <a:endParaRPr lang="fr-FR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lang="fr-FR" sz="2000" baseline="30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</a:t>
                      </a:r>
                      <a:r>
                        <a:rPr lang="fr-FR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SEGPA</a:t>
                      </a:r>
                      <a:endParaRPr lang="fr-FR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55309773"/>
                  </a:ext>
                </a:extLst>
              </a:tr>
              <a:tr h="3866265">
                <a:tc>
                  <a:txBody>
                    <a:bodyPr/>
                    <a:lstStyle/>
                    <a:p>
                      <a:pPr marL="15875">
                        <a:lnSpc>
                          <a:spcPct val="115000"/>
                        </a:lnSpc>
                      </a:pPr>
                      <a:r>
                        <a:rPr lang="fr-FR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Français</a:t>
                      </a:r>
                    </a:p>
                    <a:p>
                      <a:pPr marL="15875">
                        <a:lnSpc>
                          <a:spcPct val="115000"/>
                        </a:lnSpc>
                      </a:pPr>
                      <a:r>
                        <a:rPr lang="fr-FR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Mathématiques</a:t>
                      </a:r>
                    </a:p>
                    <a:p>
                      <a:pPr marL="15875">
                        <a:lnSpc>
                          <a:spcPct val="115000"/>
                        </a:lnSpc>
                      </a:pPr>
                      <a:r>
                        <a:rPr lang="fr-FR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Histoire-géographie</a:t>
                      </a:r>
                    </a:p>
                    <a:p>
                      <a:pPr marL="15875">
                        <a:lnSpc>
                          <a:spcPct val="115000"/>
                        </a:lnSpc>
                      </a:pPr>
                      <a:r>
                        <a:rPr lang="fr-FR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Enseignement moral et civique</a:t>
                      </a:r>
                    </a:p>
                    <a:p>
                      <a:pPr marL="15875">
                        <a:lnSpc>
                          <a:spcPct val="115000"/>
                        </a:lnSpc>
                      </a:pPr>
                      <a:r>
                        <a:rPr lang="fr-FR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Langue vivante 1</a:t>
                      </a:r>
                    </a:p>
                    <a:p>
                      <a:pPr marL="15875">
                        <a:lnSpc>
                          <a:spcPct val="115000"/>
                        </a:lnSpc>
                      </a:pPr>
                      <a:r>
                        <a:rPr lang="fr-FR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Langue vivante 2</a:t>
                      </a:r>
                    </a:p>
                    <a:p>
                      <a:pPr marL="15875">
                        <a:lnSpc>
                          <a:spcPct val="115000"/>
                        </a:lnSpc>
                      </a:pPr>
                      <a:r>
                        <a:rPr lang="fr-FR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Sciences et technologie</a:t>
                      </a:r>
                    </a:p>
                    <a:p>
                      <a:pPr marL="15875">
                        <a:lnSpc>
                          <a:spcPct val="115000"/>
                        </a:lnSpc>
                      </a:pPr>
                      <a:r>
                        <a:rPr lang="fr-FR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Éducation physique et sportive</a:t>
                      </a:r>
                    </a:p>
                    <a:p>
                      <a:pPr marL="15875">
                        <a:lnSpc>
                          <a:spcPct val="115000"/>
                        </a:lnSpc>
                      </a:pPr>
                      <a:r>
                        <a:rPr lang="fr-FR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Enseignements artistiques</a:t>
                      </a:r>
                    </a:p>
                    <a:p>
                      <a:pPr marL="15875">
                        <a:lnSpc>
                          <a:spcPct val="115000"/>
                        </a:lnSpc>
                      </a:pPr>
                      <a:r>
                        <a:rPr lang="fr-FR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Découverte professionnelle</a:t>
                      </a:r>
                      <a:endParaRPr lang="fr-FR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0955">
                        <a:lnSpc>
                          <a:spcPct val="115000"/>
                        </a:lnSpc>
                      </a:pPr>
                      <a:r>
                        <a:rPr lang="fr-FR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Français</a:t>
                      </a:r>
                    </a:p>
                    <a:p>
                      <a:pPr marL="20955">
                        <a:lnSpc>
                          <a:spcPct val="115000"/>
                        </a:lnSpc>
                      </a:pPr>
                      <a:r>
                        <a:rPr lang="fr-FR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Mathématiques</a:t>
                      </a:r>
                    </a:p>
                    <a:p>
                      <a:pPr marL="20955">
                        <a:lnSpc>
                          <a:spcPct val="115000"/>
                        </a:lnSpc>
                      </a:pPr>
                      <a:r>
                        <a:rPr lang="fr-FR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Histoire-géographie</a:t>
                      </a:r>
                    </a:p>
                    <a:p>
                      <a:pPr marL="20955">
                        <a:lnSpc>
                          <a:spcPct val="115000"/>
                        </a:lnSpc>
                      </a:pPr>
                      <a:r>
                        <a:rPr lang="fr-FR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Enseignement moral et civique</a:t>
                      </a:r>
                    </a:p>
                    <a:p>
                      <a:pPr marL="20955">
                        <a:lnSpc>
                          <a:spcPct val="115000"/>
                        </a:lnSpc>
                      </a:pPr>
                      <a:r>
                        <a:rPr lang="fr-FR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Langue vivante étudiée </a:t>
                      </a:r>
                    </a:p>
                    <a:p>
                      <a:pPr marL="20955">
                        <a:lnSpc>
                          <a:spcPct val="115000"/>
                        </a:lnSpc>
                      </a:pPr>
                      <a:r>
                        <a:rPr lang="fr-FR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Sciences et technologie</a:t>
                      </a:r>
                    </a:p>
                    <a:p>
                      <a:pPr marL="20955">
                        <a:lnSpc>
                          <a:spcPct val="115000"/>
                        </a:lnSpc>
                      </a:pPr>
                      <a:r>
                        <a:rPr lang="fr-FR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Arts plastiques</a:t>
                      </a:r>
                    </a:p>
                    <a:p>
                      <a:pPr marL="20955">
                        <a:lnSpc>
                          <a:spcPct val="115000"/>
                        </a:lnSpc>
                      </a:pPr>
                      <a:r>
                        <a:rPr lang="fr-FR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Éducation musicale</a:t>
                      </a:r>
                    </a:p>
                    <a:p>
                      <a:pPr marL="20955">
                        <a:lnSpc>
                          <a:spcPct val="115000"/>
                        </a:lnSpc>
                      </a:pPr>
                      <a:r>
                        <a:rPr lang="fr-FR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Enseignement technologique professionnel</a:t>
                      </a:r>
                    </a:p>
                    <a:p>
                      <a:pPr marL="20955">
                        <a:lnSpc>
                          <a:spcPct val="115000"/>
                        </a:lnSpc>
                      </a:pPr>
                      <a:r>
                        <a:rPr lang="fr-FR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Éducation physique et sportive</a:t>
                      </a:r>
                      <a:endParaRPr lang="fr-FR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8850321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89559" y="108204"/>
            <a:ext cx="461245" cy="461708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1113472" y="345462"/>
            <a:ext cx="7679055" cy="104579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125345">
              <a:lnSpc>
                <a:spcPct val="100000"/>
              </a:lnSpc>
              <a:spcBef>
                <a:spcPts val="95"/>
              </a:spcBef>
            </a:pPr>
            <a:r>
              <a:rPr sz="2800" b="1" spc="-135" dirty="0">
                <a:latin typeface="Arial" panose="020B0604020202020204" pitchFamily="34" charset="0"/>
                <a:cs typeface="Arial" panose="020B0604020202020204" pitchFamily="34" charset="0"/>
              </a:rPr>
              <a:t>Contrôle</a:t>
            </a:r>
            <a:r>
              <a:rPr sz="2800" b="1" spc="-1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800" b="1" spc="-165" dirty="0">
                <a:latin typeface="Arial" panose="020B0604020202020204" pitchFamily="34" charset="0"/>
                <a:cs typeface="Arial" panose="020B0604020202020204" pitchFamily="34" charset="0"/>
              </a:rPr>
              <a:t>continu</a:t>
            </a:r>
            <a:r>
              <a:rPr sz="2800" b="1" spc="-120" dirty="0">
                <a:latin typeface="Arial" panose="020B0604020202020204" pitchFamily="34" charset="0"/>
                <a:cs typeface="Arial" panose="020B0604020202020204" pitchFamily="34" charset="0"/>
              </a:rPr>
              <a:t> DNB </a:t>
            </a:r>
            <a:r>
              <a:rPr sz="2800" b="1" spc="-20" dirty="0">
                <a:latin typeface="Arial" panose="020B0604020202020204" pitchFamily="34" charset="0"/>
                <a:cs typeface="Arial" panose="020B0604020202020204" pitchFamily="34" charset="0"/>
              </a:rPr>
              <a:t>2026</a:t>
            </a:r>
            <a:endParaRPr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>
              <a:lnSpc>
                <a:spcPct val="100000"/>
              </a:lnSpc>
              <a:spcBef>
                <a:spcPts val="2290"/>
              </a:spcBef>
            </a:pPr>
            <a:r>
              <a:rPr sz="2000" b="1" spc="-12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Modalités</a:t>
            </a:r>
            <a:r>
              <a:rPr sz="2000" b="1" spc="-114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1" spc="-12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sz="2000" b="1" spc="-9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1" spc="-13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prise</a:t>
            </a:r>
            <a:r>
              <a:rPr sz="2000" b="1" spc="-11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1" spc="-14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sz="2000" b="1" spc="-8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1" spc="-11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compte </a:t>
            </a:r>
            <a:r>
              <a:rPr sz="2000" b="1" spc="-16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</a:t>
            </a:r>
            <a:r>
              <a:rPr sz="2000" b="1" spc="-9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1" spc="-14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moyennes</a:t>
            </a:r>
            <a:r>
              <a:rPr sz="2000" b="1" spc="-9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1" spc="-10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sz="2000" b="1" spc="-9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1" spc="-14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chaque</a:t>
            </a:r>
            <a:r>
              <a:rPr sz="2000" b="1" spc="-9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1" spc="-13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discipline</a:t>
            </a:r>
            <a:r>
              <a:rPr sz="2000" b="1" spc="-10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1" spc="-1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(/20)</a:t>
            </a:r>
            <a:endParaRPr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25773" y="2147697"/>
            <a:ext cx="9054453" cy="39010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b="1" u="sng" spc="-145" dirty="0">
                <a:solidFill>
                  <a:srgbClr val="390DF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Spécificités</a:t>
            </a:r>
            <a:r>
              <a:rPr b="1" u="sng" spc="-70" dirty="0">
                <a:solidFill>
                  <a:srgbClr val="390DF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b="1" u="sng" spc="-50" dirty="0">
                <a:solidFill>
                  <a:srgbClr val="390DF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8100">
              <a:lnSpc>
                <a:spcPct val="100000"/>
              </a:lnSpc>
              <a:tabLst>
                <a:tab pos="279400" algn="l"/>
              </a:tabLst>
            </a:pPr>
            <a:r>
              <a:rPr lang="fr-FR" spc="125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spc="125" dirty="0">
                <a:latin typeface="Arial" panose="020B0604020202020204" pitchFamily="34" charset="0"/>
                <a:cs typeface="Arial" panose="020B0604020202020204" pitchFamily="34" charset="0"/>
              </a:rPr>
              <a:t>Tout</a:t>
            </a:r>
            <a:r>
              <a:rPr spc="2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au</a:t>
            </a:r>
            <a:r>
              <a:rPr spc="2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75" dirty="0">
                <a:latin typeface="Arial" panose="020B0604020202020204" pitchFamily="34" charset="0"/>
                <a:cs typeface="Arial" panose="020B0604020202020204" pitchFamily="34" charset="0"/>
              </a:rPr>
              <a:t>long</a:t>
            </a:r>
            <a:r>
              <a:rPr spc="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110" dirty="0"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spc="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65" dirty="0">
                <a:latin typeface="Arial" panose="020B0604020202020204" pitchFamily="34" charset="0"/>
                <a:cs typeface="Arial" panose="020B0604020202020204" pitchFamily="34" charset="0"/>
              </a:rPr>
              <a:t>l’année</a:t>
            </a:r>
            <a:r>
              <a:rPr spc="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110" dirty="0"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spc="2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35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spc="52" baseline="25462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baseline="25462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8100">
              <a:lnSpc>
                <a:spcPct val="100000"/>
              </a:lnSpc>
              <a:tabLst>
                <a:tab pos="279400" algn="l"/>
              </a:tabLst>
            </a:pPr>
            <a:r>
              <a:rPr lang="fr-FR" spc="55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spc="55" dirty="0" err="1">
                <a:latin typeface="Arial" panose="020B0604020202020204" pitchFamily="34" charset="0"/>
                <a:cs typeface="Arial" panose="020B0604020202020204" pitchFamily="34" charset="0"/>
              </a:rPr>
              <a:t>Prend</a:t>
            </a:r>
            <a:r>
              <a:rPr spc="2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80" dirty="0"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spc="2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150" dirty="0">
                <a:latin typeface="Arial" panose="020B0604020202020204" pitchFamily="34" charset="0"/>
                <a:cs typeface="Arial" panose="020B0604020202020204" pitchFamily="34" charset="0"/>
              </a:rPr>
              <a:t>compte</a:t>
            </a:r>
            <a:r>
              <a:rPr spc="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110" dirty="0">
                <a:latin typeface="Arial" panose="020B0604020202020204" pitchFamily="34" charset="0"/>
                <a:cs typeface="Arial" panose="020B0604020202020204" pitchFamily="34" charset="0"/>
              </a:rPr>
              <a:t>toutes</a:t>
            </a:r>
            <a:r>
              <a:rPr spc="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les</a:t>
            </a:r>
            <a:r>
              <a:rPr spc="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85" dirty="0">
                <a:latin typeface="Arial" panose="020B0604020202020204" pitchFamily="34" charset="0"/>
                <a:cs typeface="Arial" panose="020B0604020202020204" pitchFamily="34" charset="0"/>
              </a:rPr>
              <a:t>notes</a:t>
            </a:r>
            <a:r>
              <a:rPr spc="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65" dirty="0" err="1">
                <a:latin typeface="Arial" panose="020B0604020202020204" pitchFamily="34" charset="0"/>
                <a:cs typeface="Arial" panose="020B0604020202020204" pitchFamily="34" charset="0"/>
              </a:rPr>
              <a:t>données</a:t>
            </a:r>
            <a:r>
              <a:rPr lang="fr-FR" spc="6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125" dirty="0" err="1">
                <a:latin typeface="Arial" panose="020B0604020202020204" pitchFamily="34" charset="0"/>
                <a:cs typeface="Arial" panose="020B0604020202020204" pitchFamily="34" charset="0"/>
              </a:rPr>
              <a:t>durant</a:t>
            </a:r>
            <a:r>
              <a:rPr spc="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60" dirty="0">
                <a:latin typeface="Arial" panose="020B0604020202020204" pitchFamily="34" charset="0"/>
                <a:cs typeface="Arial" panose="020B0604020202020204" pitchFamily="34" charset="0"/>
              </a:rPr>
              <a:t>l’année</a:t>
            </a:r>
            <a:r>
              <a:rPr spc="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solidFill>
                  <a:srgbClr val="006F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(sauf </a:t>
            </a:r>
            <a:r>
              <a:rPr spc="55" dirty="0">
                <a:solidFill>
                  <a:srgbClr val="006F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paramétrages</a:t>
            </a:r>
            <a:r>
              <a:rPr spc="-20" dirty="0">
                <a:solidFill>
                  <a:srgbClr val="006F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90" dirty="0">
                <a:solidFill>
                  <a:srgbClr val="006F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spc="15" dirty="0">
                <a:solidFill>
                  <a:srgbClr val="006F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110" dirty="0">
                <a:solidFill>
                  <a:srgbClr val="006F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type</a:t>
            </a:r>
            <a:r>
              <a:rPr spc="10" dirty="0">
                <a:solidFill>
                  <a:srgbClr val="006F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solidFill>
                  <a:srgbClr val="006F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spc="30" dirty="0">
                <a:solidFill>
                  <a:srgbClr val="006F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95" dirty="0">
                <a:solidFill>
                  <a:srgbClr val="006F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coef</a:t>
            </a:r>
            <a:r>
              <a:rPr dirty="0">
                <a:solidFill>
                  <a:srgbClr val="006F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60" dirty="0">
                <a:solidFill>
                  <a:srgbClr val="006F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spc="15" dirty="0">
                <a:solidFill>
                  <a:srgbClr val="006F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solidFill>
                  <a:srgbClr val="006F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spc="15" dirty="0">
                <a:solidFill>
                  <a:srgbClr val="006F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65" dirty="0" err="1">
                <a:solidFill>
                  <a:srgbClr val="006F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</a:t>
            </a:r>
            <a:r>
              <a:rPr dirty="0">
                <a:solidFill>
                  <a:srgbClr val="006F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 </a:t>
            </a:r>
            <a:r>
              <a:rPr spc="120" dirty="0">
                <a:solidFill>
                  <a:srgbClr val="006F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compté</a:t>
            </a:r>
            <a:r>
              <a:rPr spc="-15" dirty="0">
                <a:solidFill>
                  <a:srgbClr val="006F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110" dirty="0">
                <a:solidFill>
                  <a:srgbClr val="006F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comme</a:t>
            </a:r>
            <a:r>
              <a:rPr spc="-25" dirty="0">
                <a:solidFill>
                  <a:srgbClr val="006F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75" dirty="0">
                <a:solidFill>
                  <a:srgbClr val="006F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</a:t>
            </a:r>
            <a:r>
              <a:rPr spc="5" dirty="0">
                <a:solidFill>
                  <a:srgbClr val="006F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70" dirty="0">
                <a:solidFill>
                  <a:srgbClr val="006F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bonus</a:t>
            </a:r>
            <a:r>
              <a:rPr spc="10" dirty="0">
                <a:solidFill>
                  <a:srgbClr val="006F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solidFill>
                  <a:srgbClr val="006F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»,</a:t>
            </a:r>
            <a:r>
              <a:rPr spc="-10" dirty="0">
                <a:solidFill>
                  <a:srgbClr val="006F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90" dirty="0">
                <a:solidFill>
                  <a:srgbClr val="006F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</a:t>
            </a:r>
            <a:r>
              <a:rPr spc="5" dirty="0">
                <a:solidFill>
                  <a:srgbClr val="006F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60" dirty="0">
                <a:solidFill>
                  <a:srgbClr val="006F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logique</a:t>
            </a:r>
            <a:r>
              <a:rPr dirty="0">
                <a:solidFill>
                  <a:srgbClr val="006F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90" dirty="0">
                <a:solidFill>
                  <a:srgbClr val="006F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spc="-5" dirty="0">
                <a:solidFill>
                  <a:srgbClr val="006F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60" dirty="0">
                <a:solidFill>
                  <a:srgbClr val="006F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conservation </a:t>
            </a:r>
            <a:r>
              <a:rPr spc="90" dirty="0">
                <a:solidFill>
                  <a:srgbClr val="006F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spc="35" dirty="0">
                <a:solidFill>
                  <a:srgbClr val="006F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solidFill>
                  <a:srgbClr val="006F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</a:t>
            </a:r>
            <a:r>
              <a:rPr spc="50" dirty="0">
                <a:solidFill>
                  <a:srgbClr val="006F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60" dirty="0">
                <a:solidFill>
                  <a:srgbClr val="006F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meilleure</a:t>
            </a:r>
            <a:r>
              <a:rPr spc="25" dirty="0">
                <a:solidFill>
                  <a:srgbClr val="006F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solidFill>
                  <a:srgbClr val="006F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</a:t>
            </a:r>
            <a:r>
              <a:rPr spc="50" dirty="0">
                <a:solidFill>
                  <a:srgbClr val="006F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70" dirty="0">
                <a:solidFill>
                  <a:srgbClr val="006F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notes</a:t>
            </a:r>
            <a:r>
              <a:rPr spc="30" dirty="0">
                <a:solidFill>
                  <a:srgbClr val="006F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solidFill>
                  <a:srgbClr val="006F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</a:t>
            </a:r>
            <a:r>
              <a:rPr spc="30" dirty="0">
                <a:solidFill>
                  <a:srgbClr val="006F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65" dirty="0">
                <a:solidFill>
                  <a:srgbClr val="006F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une</a:t>
            </a:r>
            <a:r>
              <a:rPr spc="40" dirty="0">
                <a:solidFill>
                  <a:srgbClr val="006F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95" dirty="0">
                <a:solidFill>
                  <a:srgbClr val="006F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compétence</a:t>
            </a:r>
            <a:r>
              <a:rPr spc="15" dirty="0">
                <a:solidFill>
                  <a:srgbClr val="006F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60" dirty="0">
                <a:solidFill>
                  <a:srgbClr val="006F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donnée)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8100">
              <a:lnSpc>
                <a:spcPts val="2155"/>
              </a:lnSpc>
              <a:tabLst>
                <a:tab pos="279400" algn="l"/>
              </a:tabLst>
            </a:pPr>
            <a:r>
              <a:rPr lang="fr-FR" spc="95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spc="95" dirty="0">
                <a:latin typeface="Arial" panose="020B0604020202020204" pitchFamily="34" charset="0"/>
                <a:cs typeface="Arial" panose="020B0604020202020204" pitchFamily="34" charset="0"/>
              </a:rPr>
              <a:t>Correspond</a:t>
            </a:r>
            <a:r>
              <a:rPr spc="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aux</a:t>
            </a:r>
            <a:r>
              <a:rPr spc="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90" dirty="0">
                <a:latin typeface="Arial" panose="020B0604020202020204" pitchFamily="34" charset="0"/>
                <a:cs typeface="Arial" panose="020B0604020202020204" pitchFamily="34" charset="0"/>
              </a:rPr>
              <a:t>contenus</a:t>
            </a:r>
            <a:r>
              <a:rPr spc="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55" dirty="0">
                <a:latin typeface="Arial" panose="020B0604020202020204" pitchFamily="34" charset="0"/>
                <a:cs typeface="Arial" panose="020B0604020202020204" pitchFamily="34" charset="0"/>
              </a:rPr>
              <a:t>travaillés</a:t>
            </a:r>
            <a:r>
              <a:rPr spc="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80" dirty="0" err="1"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spc="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 err="1">
                <a:latin typeface="Arial" panose="020B0604020202020204" pitchFamily="34" charset="0"/>
                <a:cs typeface="Arial" panose="020B0604020202020204" pitchFamily="34" charset="0"/>
              </a:rPr>
              <a:t>classe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110" dirty="0"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3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spc="44" baseline="25462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fr-FR" spc="44" baseline="25462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9400" indent="-241300">
              <a:lnSpc>
                <a:spcPts val="2155"/>
              </a:lnSpc>
              <a:buChar char="*"/>
              <a:tabLst>
                <a:tab pos="279400" algn="l"/>
              </a:tabLst>
            </a:pPr>
            <a:endParaRPr baseline="25462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8100">
              <a:lnSpc>
                <a:spcPct val="100000"/>
              </a:lnSpc>
              <a:tabLst>
                <a:tab pos="279400" algn="l"/>
              </a:tabLst>
            </a:pPr>
            <a:r>
              <a:rPr lang="fr-FR" spc="55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spc="55" dirty="0">
                <a:latin typeface="Arial" panose="020B0604020202020204" pitchFamily="34" charset="0"/>
                <a:cs typeface="Arial" panose="020B0604020202020204" pitchFamily="34" charset="0"/>
              </a:rPr>
              <a:t>Evaluation</a:t>
            </a:r>
            <a:r>
              <a:rPr spc="2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65" dirty="0">
                <a:latin typeface="Arial" panose="020B0604020202020204" pitchFamily="34" charset="0"/>
                <a:cs typeface="Arial" panose="020B0604020202020204" pitchFamily="34" charset="0"/>
              </a:rPr>
              <a:t>disciplinaire,</a:t>
            </a:r>
            <a:r>
              <a:rPr spc="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55" dirty="0">
                <a:latin typeface="Arial" panose="020B0604020202020204" pitchFamily="34" charset="0"/>
                <a:cs typeface="Arial" panose="020B0604020202020204" pitchFamily="34" charset="0"/>
              </a:rPr>
              <a:t>mais…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09245">
              <a:lnSpc>
                <a:spcPct val="100000"/>
              </a:lnSpc>
              <a:spcBef>
                <a:spcPts val="5"/>
              </a:spcBef>
            </a:pPr>
            <a:r>
              <a:rPr spc="250" dirty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r>
              <a:rPr spc="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110" dirty="0">
                <a:latin typeface="Arial" panose="020B0604020202020204" pitchFamily="34" charset="0"/>
                <a:cs typeface="Arial" panose="020B0604020202020204" pitchFamily="34" charset="0"/>
              </a:rPr>
              <a:t>qui</a:t>
            </a:r>
            <a:r>
              <a:rPr spc="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110" dirty="0">
                <a:latin typeface="Arial" panose="020B0604020202020204" pitchFamily="34" charset="0"/>
                <a:cs typeface="Arial" panose="020B0604020202020204" pitchFamily="34" charset="0"/>
              </a:rPr>
              <a:t>continue</a:t>
            </a:r>
            <a:r>
              <a:rPr spc="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à</a:t>
            </a:r>
            <a:r>
              <a:rPr spc="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90" dirty="0">
                <a:latin typeface="Arial" panose="020B0604020202020204" pitchFamily="34" charset="0"/>
                <a:cs typeface="Arial" panose="020B0604020202020204" pitchFamily="34" charset="0"/>
              </a:rPr>
              <a:t>intégrer</a:t>
            </a:r>
            <a:r>
              <a:rPr spc="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des</a:t>
            </a:r>
            <a:r>
              <a:rPr spc="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latin typeface="Arial" panose="020B0604020202020204" pitchFamily="34" charset="0"/>
                <a:cs typeface="Arial" panose="020B0604020202020204" pitchFamily="34" charset="0"/>
              </a:rPr>
              <a:t>connaissances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09245">
              <a:lnSpc>
                <a:spcPct val="100000"/>
              </a:lnSpc>
            </a:pPr>
            <a:r>
              <a:rPr spc="150" dirty="0">
                <a:latin typeface="Arial" panose="020B0604020202020204" pitchFamily="34" charset="0"/>
                <a:cs typeface="Arial" panose="020B0604020202020204" pitchFamily="34" charset="0"/>
              </a:rPr>
              <a:t>et</a:t>
            </a:r>
            <a:r>
              <a:rPr spc="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95" dirty="0">
                <a:latin typeface="Arial" panose="020B0604020202020204" pitchFamily="34" charset="0"/>
                <a:cs typeface="Arial" panose="020B0604020202020204" pitchFamily="34" charset="0"/>
              </a:rPr>
              <a:t>compétences</a:t>
            </a:r>
            <a:r>
              <a:rPr spc="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0" dirty="0">
                <a:latin typeface="Arial" panose="020B0604020202020204" pitchFamily="34" charset="0"/>
                <a:cs typeface="Arial" panose="020B0604020202020204" pitchFamily="34" charset="0"/>
              </a:rPr>
              <a:t>transversales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09245">
              <a:lnSpc>
                <a:spcPct val="100000"/>
              </a:lnSpc>
            </a:pPr>
            <a:endParaRPr lang="fr-FR" spc="8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09245">
              <a:lnSpc>
                <a:spcPct val="100000"/>
              </a:lnSpc>
            </a:pPr>
            <a:r>
              <a:rPr lang="fr-FR" spc="8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L’évaluation sans notes est possible, mais une restitution chiffrée sur 20 par discipline est obligatoire en fin de période, cette restitution doit résulter d’une pluralité et d’une variété d’évaluations </a:t>
            </a:r>
            <a:endParaRPr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objec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006249"/>
              </p:ext>
            </p:extLst>
          </p:nvPr>
        </p:nvGraphicFramePr>
        <p:xfrm>
          <a:off x="425772" y="1587372"/>
          <a:ext cx="9054454" cy="370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311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11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11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11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3116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3116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3116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3116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3116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3116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3116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3116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31164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31164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31164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3116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31165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31165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431165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431165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431165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spc="-50" dirty="0">
                          <a:latin typeface="Arial Black"/>
                          <a:cs typeface="Arial Black"/>
                        </a:rPr>
                        <a:t>0</a:t>
                      </a:r>
                      <a:endParaRPr sz="1400" dirty="0">
                        <a:latin typeface="Arial Black"/>
                        <a:cs typeface="Arial Black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85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spc="-345" dirty="0">
                          <a:latin typeface="Arial Black"/>
                          <a:cs typeface="Arial Black"/>
                        </a:rPr>
                        <a:t>1</a:t>
                      </a:r>
                      <a:endParaRPr sz="1400" dirty="0">
                        <a:latin typeface="Arial Black"/>
                        <a:cs typeface="Arial Black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A1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spc="-50" dirty="0">
                          <a:latin typeface="Arial Black"/>
                          <a:cs typeface="Arial Black"/>
                        </a:rPr>
                        <a:t>2</a:t>
                      </a:r>
                      <a:endParaRPr sz="1400" dirty="0">
                        <a:latin typeface="Arial Black"/>
                        <a:cs typeface="Arial Black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spc="-50" dirty="0">
                          <a:latin typeface="Arial Black"/>
                          <a:cs typeface="Arial Black"/>
                        </a:rPr>
                        <a:t>3</a:t>
                      </a:r>
                      <a:endParaRPr sz="1400" dirty="0">
                        <a:latin typeface="Arial Black"/>
                        <a:cs typeface="Arial Black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151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spc="-50" dirty="0">
                          <a:latin typeface="Arial Black"/>
                          <a:cs typeface="Arial Black"/>
                        </a:rPr>
                        <a:t>4</a:t>
                      </a:r>
                      <a:endParaRPr sz="1400" dirty="0">
                        <a:latin typeface="Arial Black"/>
                        <a:cs typeface="Arial Black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4A4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spc="-50" dirty="0">
                          <a:latin typeface="Arial Black"/>
                          <a:cs typeface="Arial Black"/>
                        </a:rPr>
                        <a:t>5</a:t>
                      </a:r>
                      <a:endParaRPr sz="1400" dirty="0">
                        <a:latin typeface="Arial Black"/>
                        <a:cs typeface="Arial Black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8888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spc="-50" dirty="0">
                          <a:latin typeface="Arial Black"/>
                          <a:cs typeface="Arial Black"/>
                        </a:rPr>
                        <a:t>6</a:t>
                      </a:r>
                      <a:endParaRPr sz="1400" dirty="0">
                        <a:latin typeface="Arial Black"/>
                        <a:cs typeface="Arial Black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ABA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spc="-50" dirty="0">
                          <a:latin typeface="Arial Black"/>
                          <a:cs typeface="Arial Black"/>
                        </a:rPr>
                        <a:t>7</a:t>
                      </a:r>
                      <a:endParaRPr sz="1400" dirty="0">
                        <a:latin typeface="Arial Black"/>
                        <a:cs typeface="Arial Black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C81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spc="-50" dirty="0">
                          <a:latin typeface="Arial Black"/>
                          <a:cs typeface="Arial Black"/>
                        </a:rPr>
                        <a:t>8</a:t>
                      </a:r>
                      <a:endParaRPr sz="1400" dirty="0">
                        <a:latin typeface="Arial Black"/>
                        <a:cs typeface="Arial Black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C6C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spc="-50" dirty="0">
                          <a:latin typeface="Arial Black"/>
                          <a:cs typeface="Arial Black"/>
                        </a:rPr>
                        <a:t>9</a:t>
                      </a:r>
                      <a:endParaRPr sz="1400" dirty="0">
                        <a:latin typeface="Arial Black"/>
                        <a:cs typeface="Arial Black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79B"/>
                    </a:solidFill>
                  </a:tcPr>
                </a:tc>
                <a:tc>
                  <a:txBody>
                    <a:bodyPr/>
                    <a:lstStyle/>
                    <a:p>
                      <a:pPr marL="12128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spc="-25" dirty="0">
                          <a:latin typeface="Arial Black"/>
                          <a:cs typeface="Arial Black"/>
                        </a:rPr>
                        <a:t>10</a:t>
                      </a:r>
                      <a:endParaRPr sz="1400" dirty="0">
                        <a:latin typeface="Arial Black"/>
                        <a:cs typeface="Arial Black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EBB3"/>
                    </a:solidFill>
                  </a:tcPr>
                </a:tc>
                <a:tc>
                  <a:txBody>
                    <a:bodyPr/>
                    <a:lstStyle/>
                    <a:p>
                      <a:pPr marL="13335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spc="-325" dirty="0">
                          <a:latin typeface="Arial Black"/>
                          <a:cs typeface="Arial Black"/>
                        </a:rPr>
                        <a:t>11</a:t>
                      </a:r>
                      <a:endParaRPr sz="1400" dirty="0">
                        <a:latin typeface="Arial Black"/>
                        <a:cs typeface="Arial Black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B7FFD7"/>
                    </a:solidFill>
                  </a:tcPr>
                </a:tc>
                <a:tc>
                  <a:txBody>
                    <a:bodyPr/>
                    <a:lstStyle/>
                    <a:p>
                      <a:pPr marL="12128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spc="-25" dirty="0">
                          <a:latin typeface="Arial Black"/>
                          <a:cs typeface="Arial Black"/>
                        </a:rPr>
                        <a:t>12</a:t>
                      </a:r>
                      <a:endParaRPr sz="1400" dirty="0">
                        <a:latin typeface="Arial Black"/>
                        <a:cs typeface="Arial Black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A7FFCF"/>
                    </a:solidFill>
                  </a:tcPr>
                </a:tc>
                <a:tc>
                  <a:txBody>
                    <a:bodyPr/>
                    <a:lstStyle/>
                    <a:p>
                      <a:pPr marL="12128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spc="-25" dirty="0">
                          <a:latin typeface="Arial Black"/>
                          <a:cs typeface="Arial Black"/>
                        </a:rPr>
                        <a:t>13</a:t>
                      </a:r>
                      <a:endParaRPr sz="1400" dirty="0">
                        <a:latin typeface="Arial Black"/>
                        <a:cs typeface="Arial Black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79FFB6"/>
                    </a:solidFill>
                  </a:tcPr>
                </a:tc>
                <a:tc>
                  <a:txBody>
                    <a:bodyPr/>
                    <a:lstStyle/>
                    <a:p>
                      <a:pPr marL="12128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spc="-25" dirty="0">
                          <a:latin typeface="Arial Black"/>
                          <a:cs typeface="Arial Black"/>
                        </a:rPr>
                        <a:t>14</a:t>
                      </a:r>
                      <a:endParaRPr sz="1400" dirty="0">
                        <a:latin typeface="Arial Black"/>
                        <a:cs typeface="Arial Black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AFF9C"/>
                    </a:solidFill>
                  </a:tcPr>
                </a:tc>
                <a:tc>
                  <a:txBody>
                    <a:bodyPr/>
                    <a:lstStyle/>
                    <a:p>
                      <a:pPr marL="12128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spc="-25" dirty="0">
                          <a:latin typeface="Arial Black"/>
                          <a:cs typeface="Arial Black"/>
                        </a:rPr>
                        <a:t>15</a:t>
                      </a:r>
                      <a:endParaRPr sz="1400" dirty="0">
                        <a:latin typeface="Arial Black"/>
                        <a:cs typeface="Arial Black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DA62"/>
                    </a:solidFill>
                  </a:tcPr>
                </a:tc>
                <a:tc>
                  <a:txBody>
                    <a:bodyPr/>
                    <a:lstStyle/>
                    <a:p>
                      <a:pPr marL="12192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spc="-25" dirty="0">
                          <a:latin typeface="Arial Black"/>
                          <a:cs typeface="Arial Black"/>
                        </a:rPr>
                        <a:t>16</a:t>
                      </a:r>
                      <a:endParaRPr sz="1400" dirty="0">
                        <a:latin typeface="Arial Black"/>
                        <a:cs typeface="Arial Black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tc>
                  <a:txBody>
                    <a:bodyPr/>
                    <a:lstStyle/>
                    <a:p>
                      <a:pPr marL="12192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spc="-25" dirty="0">
                          <a:latin typeface="Arial Black"/>
                          <a:cs typeface="Arial Black"/>
                        </a:rPr>
                        <a:t>17</a:t>
                      </a:r>
                      <a:endParaRPr sz="1400" dirty="0">
                        <a:latin typeface="Arial Black"/>
                        <a:cs typeface="Arial Black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148"/>
                    </a:solidFill>
                  </a:tcPr>
                </a:tc>
                <a:tc>
                  <a:txBody>
                    <a:bodyPr/>
                    <a:lstStyle/>
                    <a:p>
                      <a:pPr marL="12192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spc="-25" dirty="0">
                          <a:latin typeface="Arial Black"/>
                          <a:cs typeface="Arial Black"/>
                        </a:rPr>
                        <a:t>18</a:t>
                      </a:r>
                      <a:endParaRPr sz="1400" dirty="0">
                        <a:latin typeface="Arial Black"/>
                        <a:cs typeface="Arial Black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893D"/>
                    </a:solidFill>
                  </a:tcPr>
                </a:tc>
                <a:tc>
                  <a:txBody>
                    <a:bodyPr/>
                    <a:lstStyle/>
                    <a:p>
                      <a:pPr marL="12192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spc="-25" dirty="0">
                          <a:latin typeface="Arial Black"/>
                          <a:cs typeface="Arial Black"/>
                        </a:rPr>
                        <a:t>19</a:t>
                      </a:r>
                      <a:endParaRPr sz="1400" dirty="0">
                        <a:latin typeface="Arial Black"/>
                        <a:cs typeface="Arial Black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6C30"/>
                    </a:solidFill>
                  </a:tcPr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spc="-25" dirty="0">
                          <a:latin typeface="Arial Black"/>
                          <a:cs typeface="Arial Black"/>
                        </a:rPr>
                        <a:t>20</a:t>
                      </a:r>
                      <a:endParaRPr sz="1400" dirty="0">
                        <a:latin typeface="Arial Black"/>
                        <a:cs typeface="Arial Black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472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91170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487718" y="5129910"/>
            <a:ext cx="9081135" cy="914400"/>
            <a:chOff x="487718" y="5129910"/>
            <a:chExt cx="9081135" cy="914400"/>
          </a:xfrm>
        </p:grpSpPr>
        <p:sp>
          <p:nvSpPr>
            <p:cNvPr id="3" name="object 3"/>
            <p:cNvSpPr/>
            <p:nvPr/>
          </p:nvSpPr>
          <p:spPr>
            <a:xfrm>
              <a:off x="500418" y="5142585"/>
              <a:ext cx="2156460" cy="518159"/>
            </a:xfrm>
            <a:custGeom>
              <a:avLst/>
              <a:gdLst/>
              <a:ahLst/>
              <a:cxnLst/>
              <a:rect l="l" t="t" r="r" b="b"/>
              <a:pathLst>
                <a:path w="2156460" h="518160">
                  <a:moveTo>
                    <a:pt x="2155952" y="0"/>
                  </a:moveTo>
                  <a:lnTo>
                    <a:pt x="0" y="0"/>
                  </a:lnTo>
                  <a:lnTo>
                    <a:pt x="0" y="518159"/>
                  </a:lnTo>
                  <a:lnTo>
                    <a:pt x="2155952" y="518159"/>
                  </a:lnTo>
                  <a:lnTo>
                    <a:pt x="2155952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4" name="object 4"/>
            <p:cNvSpPr/>
            <p:nvPr/>
          </p:nvSpPr>
          <p:spPr>
            <a:xfrm>
              <a:off x="2656458" y="5142585"/>
              <a:ext cx="2587625" cy="518159"/>
            </a:xfrm>
            <a:custGeom>
              <a:avLst/>
              <a:gdLst/>
              <a:ahLst/>
              <a:cxnLst/>
              <a:rect l="l" t="t" r="r" b="b"/>
              <a:pathLst>
                <a:path w="2587625" h="518160">
                  <a:moveTo>
                    <a:pt x="2587244" y="0"/>
                  </a:moveTo>
                  <a:lnTo>
                    <a:pt x="0" y="0"/>
                  </a:lnTo>
                  <a:lnTo>
                    <a:pt x="0" y="518159"/>
                  </a:lnTo>
                  <a:lnTo>
                    <a:pt x="2587244" y="518159"/>
                  </a:lnTo>
                  <a:lnTo>
                    <a:pt x="2587244" y="0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5" name="object 5"/>
            <p:cNvSpPr/>
            <p:nvPr/>
          </p:nvSpPr>
          <p:spPr>
            <a:xfrm>
              <a:off x="5243702" y="5142585"/>
              <a:ext cx="2587625" cy="518159"/>
            </a:xfrm>
            <a:custGeom>
              <a:avLst/>
              <a:gdLst/>
              <a:ahLst/>
              <a:cxnLst/>
              <a:rect l="l" t="t" r="r" b="b"/>
              <a:pathLst>
                <a:path w="2587625" h="518160">
                  <a:moveTo>
                    <a:pt x="2587244" y="0"/>
                  </a:moveTo>
                  <a:lnTo>
                    <a:pt x="0" y="0"/>
                  </a:lnTo>
                  <a:lnTo>
                    <a:pt x="0" y="518159"/>
                  </a:lnTo>
                  <a:lnTo>
                    <a:pt x="2587244" y="518159"/>
                  </a:lnTo>
                  <a:lnTo>
                    <a:pt x="2587244" y="0"/>
                  </a:lnTo>
                  <a:close/>
                </a:path>
              </a:pathLst>
            </a:custGeom>
            <a:solidFill>
              <a:srgbClr val="92D050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6" name="object 6"/>
            <p:cNvSpPr/>
            <p:nvPr/>
          </p:nvSpPr>
          <p:spPr>
            <a:xfrm>
              <a:off x="500418" y="5660745"/>
              <a:ext cx="2156460" cy="370840"/>
            </a:xfrm>
            <a:custGeom>
              <a:avLst/>
              <a:gdLst/>
              <a:ahLst/>
              <a:cxnLst/>
              <a:rect l="l" t="t" r="r" b="b"/>
              <a:pathLst>
                <a:path w="2156460" h="370839">
                  <a:moveTo>
                    <a:pt x="2155952" y="0"/>
                  </a:moveTo>
                  <a:lnTo>
                    <a:pt x="0" y="0"/>
                  </a:lnTo>
                  <a:lnTo>
                    <a:pt x="0" y="370839"/>
                  </a:lnTo>
                  <a:lnTo>
                    <a:pt x="2155952" y="370839"/>
                  </a:lnTo>
                  <a:lnTo>
                    <a:pt x="2155952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7" name="object 7"/>
            <p:cNvSpPr/>
            <p:nvPr/>
          </p:nvSpPr>
          <p:spPr>
            <a:xfrm>
              <a:off x="2656458" y="5660745"/>
              <a:ext cx="2587625" cy="370840"/>
            </a:xfrm>
            <a:custGeom>
              <a:avLst/>
              <a:gdLst/>
              <a:ahLst/>
              <a:cxnLst/>
              <a:rect l="l" t="t" r="r" b="b"/>
              <a:pathLst>
                <a:path w="2587625" h="370839">
                  <a:moveTo>
                    <a:pt x="2587244" y="0"/>
                  </a:moveTo>
                  <a:lnTo>
                    <a:pt x="0" y="0"/>
                  </a:lnTo>
                  <a:lnTo>
                    <a:pt x="0" y="370839"/>
                  </a:lnTo>
                  <a:lnTo>
                    <a:pt x="2587244" y="370839"/>
                  </a:lnTo>
                  <a:lnTo>
                    <a:pt x="2587244" y="0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5243702" y="5660745"/>
              <a:ext cx="2587625" cy="370840"/>
            </a:xfrm>
            <a:custGeom>
              <a:avLst/>
              <a:gdLst/>
              <a:ahLst/>
              <a:cxnLst/>
              <a:rect l="l" t="t" r="r" b="b"/>
              <a:pathLst>
                <a:path w="2587625" h="370839">
                  <a:moveTo>
                    <a:pt x="2587244" y="0"/>
                  </a:moveTo>
                  <a:lnTo>
                    <a:pt x="0" y="0"/>
                  </a:lnTo>
                  <a:lnTo>
                    <a:pt x="0" y="370839"/>
                  </a:lnTo>
                  <a:lnTo>
                    <a:pt x="2587244" y="370839"/>
                  </a:lnTo>
                  <a:lnTo>
                    <a:pt x="2587244" y="0"/>
                  </a:lnTo>
                  <a:close/>
                </a:path>
              </a:pathLst>
            </a:custGeom>
            <a:solidFill>
              <a:srgbClr val="92D050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494068" y="5136260"/>
              <a:ext cx="9068435" cy="901700"/>
            </a:xfrm>
            <a:custGeom>
              <a:avLst/>
              <a:gdLst/>
              <a:ahLst/>
              <a:cxnLst/>
              <a:rect l="l" t="t" r="r" b="b"/>
              <a:pathLst>
                <a:path w="9068435" h="901700">
                  <a:moveTo>
                    <a:pt x="2162390" y="0"/>
                  </a:moveTo>
                  <a:lnTo>
                    <a:pt x="2162390" y="901674"/>
                  </a:lnTo>
                </a:path>
                <a:path w="9068435" h="901700">
                  <a:moveTo>
                    <a:pt x="4749634" y="0"/>
                  </a:moveTo>
                  <a:lnTo>
                    <a:pt x="4749634" y="901674"/>
                  </a:lnTo>
                </a:path>
                <a:path w="9068435" h="901700">
                  <a:moveTo>
                    <a:pt x="7336751" y="0"/>
                  </a:moveTo>
                  <a:lnTo>
                    <a:pt x="7336751" y="901674"/>
                  </a:lnTo>
                </a:path>
                <a:path w="9068435" h="901700">
                  <a:moveTo>
                    <a:pt x="0" y="524484"/>
                  </a:moveTo>
                  <a:lnTo>
                    <a:pt x="9068015" y="524484"/>
                  </a:lnTo>
                </a:path>
                <a:path w="9068435" h="901700">
                  <a:moveTo>
                    <a:pt x="6350" y="0"/>
                  </a:moveTo>
                  <a:lnTo>
                    <a:pt x="6350" y="901674"/>
                  </a:lnTo>
                </a:path>
                <a:path w="9068435" h="901700">
                  <a:moveTo>
                    <a:pt x="9061665" y="0"/>
                  </a:moveTo>
                  <a:lnTo>
                    <a:pt x="9061665" y="901674"/>
                  </a:lnTo>
                </a:path>
                <a:path w="9068435" h="901700">
                  <a:moveTo>
                    <a:pt x="0" y="6350"/>
                  </a:moveTo>
                  <a:lnTo>
                    <a:pt x="9068015" y="6350"/>
                  </a:lnTo>
                </a:path>
                <a:path w="9068435" h="901700">
                  <a:moveTo>
                    <a:pt x="0" y="895324"/>
                  </a:moveTo>
                  <a:lnTo>
                    <a:pt x="9068015" y="895324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506768" y="5172202"/>
            <a:ext cx="2143760" cy="4533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80085" marR="189230" indent="-485140">
              <a:lnSpc>
                <a:spcPct val="100000"/>
              </a:lnSpc>
              <a:spcBef>
                <a:spcPts val="100"/>
              </a:spcBef>
            </a:pPr>
            <a:r>
              <a:rPr sz="1400" spc="-110" dirty="0">
                <a:solidFill>
                  <a:srgbClr val="FFFFFF"/>
                </a:solidFill>
                <a:latin typeface="Arial Black"/>
                <a:cs typeface="Arial Black"/>
              </a:rPr>
              <a:t>Maîtrise</a:t>
            </a:r>
            <a:r>
              <a:rPr sz="1400" spc="-7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1400" spc="-95" dirty="0">
                <a:solidFill>
                  <a:srgbClr val="FFFFFF"/>
                </a:solidFill>
                <a:latin typeface="Arial Black"/>
                <a:cs typeface="Arial Black"/>
              </a:rPr>
              <a:t>insuffisante </a:t>
            </a:r>
            <a:r>
              <a:rPr sz="1400" spc="-204" dirty="0">
                <a:solidFill>
                  <a:srgbClr val="FFFFFF"/>
                </a:solidFill>
                <a:latin typeface="Arial Black"/>
                <a:cs typeface="Arial Black"/>
              </a:rPr>
              <a:t>10</a:t>
            </a:r>
            <a:r>
              <a:rPr sz="1400" spc="-8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Arial Black"/>
                <a:cs typeface="Arial Black"/>
              </a:rPr>
              <a:t>points</a:t>
            </a:r>
            <a:endParaRPr sz="1400" dirty="0">
              <a:latin typeface="Arial Black"/>
              <a:cs typeface="Arial Black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656458" y="5142610"/>
            <a:ext cx="2587625" cy="518159"/>
          </a:xfrm>
          <a:prstGeom prst="rect">
            <a:avLst/>
          </a:prstGeom>
          <a:ln w="12700">
            <a:solidFill>
              <a:srgbClr val="FFFFFF"/>
            </a:solidFill>
          </a:ln>
        </p:spPr>
        <p:txBody>
          <a:bodyPr vert="horz" wrap="square" lIns="0" tIns="42545" rIns="0" bIns="0" rtlCol="0">
            <a:spAutoFit/>
          </a:bodyPr>
          <a:lstStyle/>
          <a:p>
            <a:pPr marL="889635" marR="641350" indent="-240029">
              <a:lnSpc>
                <a:spcPct val="100000"/>
              </a:lnSpc>
              <a:spcBef>
                <a:spcPts val="335"/>
              </a:spcBef>
            </a:pPr>
            <a:r>
              <a:rPr sz="1400" spc="-105" dirty="0">
                <a:solidFill>
                  <a:srgbClr val="FFFFFF"/>
                </a:solidFill>
                <a:latin typeface="Arial Black"/>
                <a:cs typeface="Arial Black"/>
              </a:rPr>
              <a:t>Maîtrise</a:t>
            </a:r>
            <a:r>
              <a:rPr sz="1400" spc="-6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1400" spc="-90" dirty="0">
                <a:solidFill>
                  <a:srgbClr val="FFFFFF"/>
                </a:solidFill>
                <a:latin typeface="Arial Black"/>
                <a:cs typeface="Arial Black"/>
              </a:rPr>
              <a:t>fragile </a:t>
            </a:r>
            <a:r>
              <a:rPr sz="1400" spc="-105" dirty="0">
                <a:solidFill>
                  <a:srgbClr val="FFFFFF"/>
                </a:solidFill>
                <a:latin typeface="Arial Black"/>
                <a:cs typeface="Arial Black"/>
              </a:rPr>
              <a:t>25</a:t>
            </a:r>
            <a:r>
              <a:rPr sz="1400" spc="-10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Arial Black"/>
                <a:cs typeface="Arial Black"/>
              </a:rPr>
              <a:t>points</a:t>
            </a:r>
            <a:endParaRPr sz="1400" dirty="0">
              <a:latin typeface="Arial Black"/>
              <a:cs typeface="Arial Blac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250053" y="5172202"/>
            <a:ext cx="2574925" cy="4533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83285" marR="368300" indent="-506095">
              <a:lnSpc>
                <a:spcPct val="100000"/>
              </a:lnSpc>
              <a:spcBef>
                <a:spcPts val="100"/>
              </a:spcBef>
            </a:pPr>
            <a:r>
              <a:rPr sz="1400" spc="-110" dirty="0">
                <a:solidFill>
                  <a:srgbClr val="FFFFFF"/>
                </a:solidFill>
                <a:latin typeface="Arial Black"/>
                <a:cs typeface="Arial Black"/>
              </a:rPr>
              <a:t>Maîtrise</a:t>
            </a:r>
            <a:r>
              <a:rPr sz="1400" spc="-7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1400" spc="-114" dirty="0">
                <a:solidFill>
                  <a:srgbClr val="FFFFFF"/>
                </a:solidFill>
                <a:latin typeface="Arial Black"/>
                <a:cs typeface="Arial Black"/>
              </a:rPr>
              <a:t>satisfaisante </a:t>
            </a:r>
            <a:r>
              <a:rPr sz="1400" spc="-105" dirty="0">
                <a:solidFill>
                  <a:srgbClr val="FFFFFF"/>
                </a:solidFill>
                <a:latin typeface="Arial Black"/>
                <a:cs typeface="Arial Black"/>
              </a:rPr>
              <a:t>40</a:t>
            </a:r>
            <a:r>
              <a:rPr sz="1400" spc="-10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Arial Black"/>
                <a:cs typeface="Arial Black"/>
              </a:rPr>
              <a:t>points</a:t>
            </a:r>
            <a:endParaRPr sz="1400" dirty="0">
              <a:latin typeface="Arial Black"/>
              <a:cs typeface="Arial Black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830819" y="5142610"/>
            <a:ext cx="1725295" cy="518159"/>
          </a:xfrm>
          <a:prstGeom prst="rect">
            <a:avLst/>
          </a:prstGeom>
          <a:solidFill>
            <a:srgbClr val="00AF50"/>
          </a:solidFill>
          <a:ln w="12700">
            <a:solidFill>
              <a:srgbClr val="FFFFFF"/>
            </a:solidFill>
          </a:ln>
        </p:spPr>
        <p:txBody>
          <a:bodyPr vert="horz" wrap="square" lIns="0" tIns="42545" rIns="0" bIns="0" rtlCol="0">
            <a:spAutoFit/>
          </a:bodyPr>
          <a:lstStyle/>
          <a:p>
            <a:pPr marL="458470" marR="367665" indent="-81280">
              <a:lnSpc>
                <a:spcPct val="100000"/>
              </a:lnSpc>
              <a:spcBef>
                <a:spcPts val="335"/>
              </a:spcBef>
            </a:pPr>
            <a:r>
              <a:rPr sz="1400" spc="-165" dirty="0">
                <a:solidFill>
                  <a:srgbClr val="FFFFFF"/>
                </a:solidFill>
                <a:latin typeface="Arial Black"/>
                <a:cs typeface="Arial Black"/>
              </a:rPr>
              <a:t>TB</a:t>
            </a:r>
            <a:r>
              <a:rPr sz="1400" spc="-10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1400" spc="-110" dirty="0">
                <a:solidFill>
                  <a:srgbClr val="FFFFFF"/>
                </a:solidFill>
                <a:latin typeface="Arial Black"/>
                <a:cs typeface="Arial Black"/>
              </a:rPr>
              <a:t>maîtrise </a:t>
            </a:r>
            <a:r>
              <a:rPr sz="1400" spc="-105" dirty="0">
                <a:solidFill>
                  <a:srgbClr val="FFFFFF"/>
                </a:solidFill>
                <a:latin typeface="Arial Black"/>
                <a:cs typeface="Arial Black"/>
              </a:rPr>
              <a:t>50</a:t>
            </a:r>
            <a:r>
              <a:rPr sz="1400" spc="-10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Arial Black"/>
                <a:cs typeface="Arial Black"/>
              </a:rPr>
              <a:t>points</a:t>
            </a:r>
            <a:endParaRPr sz="1400" dirty="0">
              <a:latin typeface="Arial Black"/>
              <a:cs typeface="Arial Black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1871217" y="5663793"/>
            <a:ext cx="635635" cy="317500"/>
          </a:xfrm>
          <a:custGeom>
            <a:avLst/>
            <a:gdLst/>
            <a:ahLst/>
            <a:cxnLst/>
            <a:rect l="l" t="t" r="r" b="b"/>
            <a:pathLst>
              <a:path w="635635" h="317500">
                <a:moveTo>
                  <a:pt x="635507" y="0"/>
                </a:moveTo>
                <a:lnTo>
                  <a:pt x="0" y="0"/>
                </a:lnTo>
                <a:lnTo>
                  <a:pt x="0" y="316992"/>
                </a:lnTo>
                <a:lnTo>
                  <a:pt x="635507" y="316992"/>
                </a:lnTo>
                <a:lnTo>
                  <a:pt x="635507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5"/>
          <p:cNvSpPr txBox="1"/>
          <p:nvPr/>
        </p:nvSpPr>
        <p:spPr>
          <a:xfrm>
            <a:off x="506768" y="5690717"/>
            <a:ext cx="214376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3510">
              <a:lnSpc>
                <a:spcPct val="100000"/>
              </a:lnSpc>
              <a:spcBef>
                <a:spcPts val="100"/>
              </a:spcBef>
            </a:pPr>
            <a:r>
              <a:rPr sz="1400" spc="55" dirty="0">
                <a:latin typeface="Microsoft Sans Serif"/>
                <a:cs typeface="Microsoft Sans Serif"/>
              </a:rPr>
              <a:t>Equivalent</a:t>
            </a:r>
            <a:r>
              <a:rPr sz="1400" spc="5" dirty="0">
                <a:latin typeface="Microsoft Sans Serif"/>
                <a:cs typeface="Microsoft Sans Serif"/>
              </a:rPr>
              <a:t> </a:t>
            </a:r>
            <a:r>
              <a:rPr sz="1400" spc="90" dirty="0">
                <a:latin typeface="Microsoft Sans Serif"/>
                <a:cs typeface="Microsoft Sans Serif"/>
              </a:rPr>
              <a:t>de</a:t>
            </a:r>
            <a:r>
              <a:rPr sz="1400" spc="15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Arial Black"/>
                <a:cs typeface="Arial Black"/>
              </a:rPr>
              <a:t>04/20</a:t>
            </a:r>
            <a:endParaRPr sz="1800" dirty="0">
              <a:latin typeface="Arial Black"/>
              <a:cs typeface="Arial Black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4258564" y="5663793"/>
            <a:ext cx="603885" cy="317500"/>
          </a:xfrm>
          <a:custGeom>
            <a:avLst/>
            <a:gdLst/>
            <a:ahLst/>
            <a:cxnLst/>
            <a:rect l="l" t="t" r="r" b="b"/>
            <a:pathLst>
              <a:path w="603885" h="317500">
                <a:moveTo>
                  <a:pt x="603503" y="0"/>
                </a:moveTo>
                <a:lnTo>
                  <a:pt x="0" y="0"/>
                </a:lnTo>
                <a:lnTo>
                  <a:pt x="0" y="316992"/>
                </a:lnTo>
                <a:lnTo>
                  <a:pt x="603503" y="316992"/>
                </a:lnTo>
                <a:lnTo>
                  <a:pt x="603503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object 17"/>
          <p:cNvSpPr txBox="1"/>
          <p:nvPr/>
        </p:nvSpPr>
        <p:spPr>
          <a:xfrm>
            <a:off x="2656458" y="5660745"/>
            <a:ext cx="2587625" cy="370840"/>
          </a:xfrm>
          <a:prstGeom prst="rect">
            <a:avLst/>
          </a:prstGeom>
          <a:ln w="12700">
            <a:solidFill>
              <a:srgbClr val="FFFFFF"/>
            </a:solidFill>
          </a:ln>
        </p:spPr>
        <p:txBody>
          <a:bodyPr vert="horz" wrap="square" lIns="0" tIns="42545" rIns="0" bIns="0" rtlCol="0">
            <a:spAutoFit/>
          </a:bodyPr>
          <a:lstStyle/>
          <a:p>
            <a:pPr marL="381635">
              <a:lnSpc>
                <a:spcPct val="100000"/>
              </a:lnSpc>
              <a:spcBef>
                <a:spcPts val="335"/>
              </a:spcBef>
            </a:pPr>
            <a:r>
              <a:rPr sz="1400" spc="55" dirty="0">
                <a:latin typeface="Microsoft Sans Serif"/>
                <a:cs typeface="Microsoft Sans Serif"/>
              </a:rPr>
              <a:t>Equivalent</a:t>
            </a:r>
            <a:r>
              <a:rPr sz="1400" spc="5" dirty="0">
                <a:latin typeface="Microsoft Sans Serif"/>
                <a:cs typeface="Microsoft Sans Serif"/>
              </a:rPr>
              <a:t> </a:t>
            </a:r>
            <a:r>
              <a:rPr sz="1400" spc="90" dirty="0">
                <a:latin typeface="Microsoft Sans Serif"/>
                <a:cs typeface="Microsoft Sans Serif"/>
              </a:rPr>
              <a:t>de</a:t>
            </a:r>
            <a:r>
              <a:rPr sz="1400" spc="15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Arial Black"/>
                <a:cs typeface="Arial Black"/>
              </a:rPr>
              <a:t>10/20</a:t>
            </a:r>
            <a:endParaRPr sz="1800" dirty="0">
              <a:latin typeface="Arial Black"/>
              <a:cs typeface="Arial Black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6845807" y="5663793"/>
            <a:ext cx="603885" cy="317500"/>
          </a:xfrm>
          <a:custGeom>
            <a:avLst/>
            <a:gdLst/>
            <a:ahLst/>
            <a:cxnLst/>
            <a:rect l="l" t="t" r="r" b="b"/>
            <a:pathLst>
              <a:path w="603884" h="317500">
                <a:moveTo>
                  <a:pt x="603503" y="0"/>
                </a:moveTo>
                <a:lnTo>
                  <a:pt x="0" y="0"/>
                </a:lnTo>
                <a:lnTo>
                  <a:pt x="0" y="316992"/>
                </a:lnTo>
                <a:lnTo>
                  <a:pt x="603503" y="316992"/>
                </a:lnTo>
                <a:lnTo>
                  <a:pt x="603503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9" name="object 19"/>
          <p:cNvSpPr txBox="1"/>
          <p:nvPr/>
        </p:nvSpPr>
        <p:spPr>
          <a:xfrm>
            <a:off x="5250053" y="5690717"/>
            <a:ext cx="25749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75920">
              <a:lnSpc>
                <a:spcPct val="100000"/>
              </a:lnSpc>
              <a:spcBef>
                <a:spcPts val="100"/>
              </a:spcBef>
            </a:pPr>
            <a:r>
              <a:rPr sz="1400" spc="55" dirty="0">
                <a:latin typeface="Microsoft Sans Serif"/>
                <a:cs typeface="Microsoft Sans Serif"/>
              </a:rPr>
              <a:t>Equivalent</a:t>
            </a:r>
            <a:r>
              <a:rPr sz="1400" spc="5" dirty="0">
                <a:latin typeface="Microsoft Sans Serif"/>
                <a:cs typeface="Microsoft Sans Serif"/>
              </a:rPr>
              <a:t> </a:t>
            </a:r>
            <a:r>
              <a:rPr sz="1400" spc="90" dirty="0">
                <a:latin typeface="Microsoft Sans Serif"/>
                <a:cs typeface="Microsoft Sans Serif"/>
              </a:rPr>
              <a:t>de</a:t>
            </a:r>
            <a:r>
              <a:rPr sz="1400" spc="15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Arial Black"/>
                <a:cs typeface="Arial Black"/>
              </a:rPr>
              <a:t>16/20</a:t>
            </a:r>
            <a:endParaRPr sz="1800" dirty="0">
              <a:latin typeface="Arial Black"/>
              <a:cs typeface="Arial Black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7830819" y="5660745"/>
            <a:ext cx="1725295" cy="370840"/>
          </a:xfrm>
          <a:prstGeom prst="rect">
            <a:avLst/>
          </a:prstGeom>
          <a:solidFill>
            <a:srgbClr val="00AF50"/>
          </a:solidFill>
          <a:ln w="12700">
            <a:solidFill>
              <a:srgbClr val="FFFFFF"/>
            </a:solidFill>
          </a:ln>
        </p:spPr>
        <p:txBody>
          <a:bodyPr vert="horz" wrap="square" lIns="0" tIns="93345" rIns="0" bIns="0" rtlCol="0">
            <a:spAutoFit/>
          </a:bodyPr>
          <a:lstStyle/>
          <a:p>
            <a:pPr marL="263525">
              <a:lnSpc>
                <a:spcPct val="100000"/>
              </a:lnSpc>
              <a:spcBef>
                <a:spcPts val="735"/>
              </a:spcBef>
            </a:pPr>
            <a:r>
              <a:rPr sz="1400" spc="-10" dirty="0">
                <a:latin typeface="Microsoft Sans Serif"/>
                <a:cs typeface="Microsoft Sans Serif"/>
              </a:rPr>
              <a:t>Equiv.</a:t>
            </a:r>
            <a:endParaRPr sz="1400" dirty="0">
              <a:latin typeface="Microsoft Sans Serif"/>
              <a:cs typeface="Microsoft Sans Serif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8657081" y="5663793"/>
            <a:ext cx="648335" cy="31750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39370" rIns="0" bIns="0" rtlCol="0">
            <a:spAutoFit/>
          </a:bodyPr>
          <a:lstStyle/>
          <a:p>
            <a:pPr marL="1270">
              <a:lnSpc>
                <a:spcPct val="100000"/>
              </a:lnSpc>
              <a:spcBef>
                <a:spcPts val="310"/>
              </a:spcBef>
            </a:pPr>
            <a:r>
              <a:rPr sz="1800" spc="-65" dirty="0">
                <a:latin typeface="Arial Black"/>
                <a:cs typeface="Arial Black"/>
              </a:rPr>
              <a:t>20/20</a:t>
            </a:r>
            <a:endParaRPr sz="1800" dirty="0">
              <a:latin typeface="Arial Black"/>
              <a:cs typeface="Arial Black"/>
            </a:endParaRPr>
          </a:p>
        </p:txBody>
      </p:sp>
      <p:sp>
        <p:nvSpPr>
          <p:cNvPr id="22" name="object 22"/>
          <p:cNvSpPr txBox="1">
            <a:spLocks noGrp="1"/>
          </p:cNvSpPr>
          <p:nvPr>
            <p:ph type="title"/>
          </p:nvPr>
        </p:nvSpPr>
        <p:spPr>
          <a:xfrm>
            <a:off x="1383919" y="851738"/>
            <a:ext cx="6994525" cy="75084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2800" b="1" spc="-13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Contrôle </a:t>
            </a:r>
            <a:r>
              <a:rPr sz="2800" b="1" spc="-16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continu</a:t>
            </a:r>
            <a:r>
              <a:rPr sz="2800" b="1" spc="-15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800" b="1" spc="-12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DNB</a:t>
            </a:r>
            <a:r>
              <a:rPr sz="2800" b="1" spc="-14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800" b="1" spc="-19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2026</a:t>
            </a:r>
            <a:r>
              <a:rPr sz="2800" b="1" spc="-17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800" b="1" spc="-5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  <a:spcBef>
                <a:spcPts val="5"/>
              </a:spcBef>
            </a:pPr>
            <a:r>
              <a:rPr sz="2000" spc="21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Impact</a:t>
            </a:r>
            <a:r>
              <a:rPr sz="2000" spc="4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15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sz="2000" spc="4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5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</a:t>
            </a:r>
            <a:r>
              <a:rPr sz="2000" spc="4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14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disparition</a:t>
            </a:r>
            <a:r>
              <a:rPr sz="2000" spc="2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</a:t>
            </a:r>
            <a:r>
              <a:rPr sz="2000" spc="3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7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Points</a:t>
            </a:r>
            <a:r>
              <a:rPr sz="2000" spc="2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4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Socle</a:t>
            </a: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3" name="object 23"/>
          <p:cNvGrpSpPr/>
          <p:nvPr/>
        </p:nvGrpSpPr>
        <p:grpSpPr>
          <a:xfrm>
            <a:off x="1868423" y="4107176"/>
            <a:ext cx="6417945" cy="2630805"/>
            <a:chOff x="1868423" y="4107176"/>
            <a:chExt cx="6417945" cy="2630805"/>
          </a:xfrm>
        </p:grpSpPr>
        <p:sp>
          <p:nvSpPr>
            <p:cNvPr id="24" name="object 24"/>
            <p:cNvSpPr/>
            <p:nvPr/>
          </p:nvSpPr>
          <p:spPr>
            <a:xfrm>
              <a:off x="6135623" y="4756403"/>
              <a:ext cx="228600" cy="306070"/>
            </a:xfrm>
            <a:custGeom>
              <a:avLst/>
              <a:gdLst/>
              <a:ahLst/>
              <a:cxnLst/>
              <a:rect l="l" t="t" r="r" b="b"/>
              <a:pathLst>
                <a:path w="228600" h="306070">
                  <a:moveTo>
                    <a:pt x="76200" y="76962"/>
                  </a:moveTo>
                  <a:lnTo>
                    <a:pt x="0" y="76962"/>
                  </a:lnTo>
                  <a:lnTo>
                    <a:pt x="114300" y="305562"/>
                  </a:lnTo>
                  <a:lnTo>
                    <a:pt x="209550" y="115062"/>
                  </a:lnTo>
                  <a:lnTo>
                    <a:pt x="76200" y="115062"/>
                  </a:lnTo>
                  <a:lnTo>
                    <a:pt x="76200" y="76962"/>
                  </a:lnTo>
                  <a:close/>
                </a:path>
                <a:path w="228600" h="306070">
                  <a:moveTo>
                    <a:pt x="152400" y="0"/>
                  </a:moveTo>
                  <a:lnTo>
                    <a:pt x="76200" y="0"/>
                  </a:lnTo>
                  <a:lnTo>
                    <a:pt x="76200" y="115062"/>
                  </a:lnTo>
                  <a:lnTo>
                    <a:pt x="152400" y="115062"/>
                  </a:lnTo>
                  <a:lnTo>
                    <a:pt x="152400" y="0"/>
                  </a:lnTo>
                  <a:close/>
                </a:path>
                <a:path w="228600" h="306070">
                  <a:moveTo>
                    <a:pt x="228600" y="76962"/>
                  </a:moveTo>
                  <a:lnTo>
                    <a:pt x="152400" y="76962"/>
                  </a:lnTo>
                  <a:lnTo>
                    <a:pt x="152400" y="115062"/>
                  </a:lnTo>
                  <a:lnTo>
                    <a:pt x="209550" y="115062"/>
                  </a:lnTo>
                  <a:lnTo>
                    <a:pt x="228600" y="76962"/>
                  </a:lnTo>
                  <a:close/>
                </a:path>
              </a:pathLst>
            </a:custGeom>
            <a:solidFill>
              <a:srgbClr val="005740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25" name="object 2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868423" y="4107176"/>
              <a:ext cx="5579364" cy="2630424"/>
            </a:xfrm>
            <a:prstGeom prst="rect">
              <a:avLst/>
            </a:prstGeom>
          </p:spPr>
        </p:pic>
        <p:pic>
          <p:nvPicPr>
            <p:cNvPr id="26" name="object 2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917572" y="4136135"/>
              <a:ext cx="5485637" cy="2537510"/>
            </a:xfrm>
            <a:prstGeom prst="rect">
              <a:avLst/>
            </a:prstGeom>
          </p:spPr>
        </p:pic>
        <p:sp>
          <p:nvSpPr>
            <p:cNvPr id="27" name="object 27"/>
            <p:cNvSpPr/>
            <p:nvPr/>
          </p:nvSpPr>
          <p:spPr>
            <a:xfrm>
              <a:off x="1917572" y="4136135"/>
              <a:ext cx="5485765" cy="2538095"/>
            </a:xfrm>
            <a:custGeom>
              <a:avLst/>
              <a:gdLst/>
              <a:ahLst/>
              <a:cxnLst/>
              <a:rect l="l" t="t" r="r" b="b"/>
              <a:pathLst>
                <a:path w="5485765" h="2538095">
                  <a:moveTo>
                    <a:pt x="0" y="761111"/>
                  </a:moveTo>
                  <a:lnTo>
                    <a:pt x="258699" y="0"/>
                  </a:lnTo>
                  <a:lnTo>
                    <a:pt x="2742818" y="844169"/>
                  </a:lnTo>
                  <a:lnTo>
                    <a:pt x="5226938" y="0"/>
                  </a:lnTo>
                  <a:lnTo>
                    <a:pt x="5485637" y="761111"/>
                  </a:lnTo>
                  <a:lnTo>
                    <a:pt x="3992117" y="1268730"/>
                  </a:lnTo>
                  <a:lnTo>
                    <a:pt x="5485637" y="1776285"/>
                  </a:lnTo>
                  <a:lnTo>
                    <a:pt x="5226938" y="2537510"/>
                  </a:lnTo>
                  <a:lnTo>
                    <a:pt x="2742818" y="1693303"/>
                  </a:lnTo>
                  <a:lnTo>
                    <a:pt x="258699" y="2537510"/>
                  </a:lnTo>
                  <a:lnTo>
                    <a:pt x="0" y="1776285"/>
                  </a:lnTo>
                  <a:lnTo>
                    <a:pt x="1493519" y="1268730"/>
                  </a:lnTo>
                  <a:lnTo>
                    <a:pt x="0" y="761111"/>
                  </a:lnTo>
                  <a:close/>
                </a:path>
              </a:pathLst>
            </a:custGeom>
            <a:ln w="9525">
              <a:solidFill>
                <a:srgbClr val="1F1F58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28" name="object 28"/>
            <p:cNvSpPr/>
            <p:nvPr/>
          </p:nvSpPr>
          <p:spPr>
            <a:xfrm>
              <a:off x="1938528" y="4756403"/>
              <a:ext cx="6347460" cy="314960"/>
            </a:xfrm>
            <a:custGeom>
              <a:avLst/>
              <a:gdLst/>
              <a:ahLst/>
              <a:cxnLst/>
              <a:rect l="l" t="t" r="r" b="b"/>
              <a:pathLst>
                <a:path w="6347459" h="314960">
                  <a:moveTo>
                    <a:pt x="228600" y="86106"/>
                  </a:moveTo>
                  <a:lnTo>
                    <a:pt x="152400" y="86106"/>
                  </a:lnTo>
                  <a:lnTo>
                    <a:pt x="152400" y="9144"/>
                  </a:lnTo>
                  <a:lnTo>
                    <a:pt x="76200" y="9144"/>
                  </a:lnTo>
                  <a:lnTo>
                    <a:pt x="76200" y="86106"/>
                  </a:lnTo>
                  <a:lnTo>
                    <a:pt x="0" y="86106"/>
                  </a:lnTo>
                  <a:lnTo>
                    <a:pt x="114300" y="314706"/>
                  </a:lnTo>
                  <a:lnTo>
                    <a:pt x="209550" y="124206"/>
                  </a:lnTo>
                  <a:lnTo>
                    <a:pt x="228600" y="86106"/>
                  </a:lnTo>
                  <a:close/>
                </a:path>
                <a:path w="6347459" h="314960">
                  <a:moveTo>
                    <a:pt x="2613660" y="86106"/>
                  </a:moveTo>
                  <a:lnTo>
                    <a:pt x="2537460" y="86106"/>
                  </a:lnTo>
                  <a:lnTo>
                    <a:pt x="2537460" y="9144"/>
                  </a:lnTo>
                  <a:lnTo>
                    <a:pt x="2461260" y="9144"/>
                  </a:lnTo>
                  <a:lnTo>
                    <a:pt x="2461260" y="86106"/>
                  </a:lnTo>
                  <a:lnTo>
                    <a:pt x="2385060" y="86106"/>
                  </a:lnTo>
                  <a:lnTo>
                    <a:pt x="2499360" y="314706"/>
                  </a:lnTo>
                  <a:lnTo>
                    <a:pt x="2594610" y="124206"/>
                  </a:lnTo>
                  <a:lnTo>
                    <a:pt x="2613660" y="86106"/>
                  </a:lnTo>
                  <a:close/>
                </a:path>
                <a:path w="6347459" h="314960">
                  <a:moveTo>
                    <a:pt x="6347460" y="76962"/>
                  </a:moveTo>
                  <a:lnTo>
                    <a:pt x="6271260" y="76962"/>
                  </a:lnTo>
                  <a:lnTo>
                    <a:pt x="6271260" y="0"/>
                  </a:lnTo>
                  <a:lnTo>
                    <a:pt x="6195060" y="0"/>
                  </a:lnTo>
                  <a:lnTo>
                    <a:pt x="6195060" y="76962"/>
                  </a:lnTo>
                  <a:lnTo>
                    <a:pt x="6118860" y="76962"/>
                  </a:lnTo>
                  <a:lnTo>
                    <a:pt x="6233160" y="305562"/>
                  </a:lnTo>
                  <a:lnTo>
                    <a:pt x="6328410" y="115062"/>
                  </a:lnTo>
                  <a:lnTo>
                    <a:pt x="6347460" y="76962"/>
                  </a:lnTo>
                  <a:close/>
                </a:path>
              </a:pathLst>
            </a:custGeom>
            <a:solidFill>
              <a:srgbClr val="005740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aphicFrame>
        <p:nvGraphicFramePr>
          <p:cNvPr id="29" name="object 29"/>
          <p:cNvGraphicFramePr>
            <a:graphicFrameLocks noGrp="1"/>
          </p:cNvGraphicFramePr>
          <p:nvPr/>
        </p:nvGraphicFramePr>
        <p:xfrm>
          <a:off x="390829" y="3512565"/>
          <a:ext cx="9042391" cy="15195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87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24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11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11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340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778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318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318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5748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7431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15811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27368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31164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13144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29908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15557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274954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30529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106045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24485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431164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426085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436245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  <a:gridCol w="285115">
                  <a:extLst>
                    <a:ext uri="{9D8B030D-6E8A-4147-A177-3AD203B41FA5}">
                      <a16:colId xmlns:a16="http://schemas.microsoft.com/office/drawing/2014/main" val="20023"/>
                    </a:ext>
                  </a:extLst>
                </a:gridCol>
                <a:gridCol w="146050">
                  <a:extLst>
                    <a:ext uri="{9D8B030D-6E8A-4147-A177-3AD203B41FA5}">
                      <a16:colId xmlns:a16="http://schemas.microsoft.com/office/drawing/2014/main" val="20024"/>
                    </a:ext>
                  </a:extLst>
                </a:gridCol>
                <a:gridCol w="431165">
                  <a:extLst>
                    <a:ext uri="{9D8B030D-6E8A-4147-A177-3AD203B41FA5}">
                      <a16:colId xmlns:a16="http://schemas.microsoft.com/office/drawing/2014/main" val="20025"/>
                    </a:ext>
                  </a:extLst>
                </a:gridCol>
                <a:gridCol w="431165">
                  <a:extLst>
                    <a:ext uri="{9D8B030D-6E8A-4147-A177-3AD203B41FA5}">
                      <a16:colId xmlns:a16="http://schemas.microsoft.com/office/drawing/2014/main" val="20026"/>
                    </a:ext>
                  </a:extLst>
                </a:gridCol>
                <a:gridCol w="431165">
                  <a:extLst>
                    <a:ext uri="{9D8B030D-6E8A-4147-A177-3AD203B41FA5}">
                      <a16:colId xmlns:a16="http://schemas.microsoft.com/office/drawing/2014/main" val="20027"/>
                    </a:ext>
                  </a:extLst>
                </a:gridCol>
                <a:gridCol w="418465">
                  <a:extLst>
                    <a:ext uri="{9D8B030D-6E8A-4147-A177-3AD203B41FA5}">
                      <a16:colId xmlns:a16="http://schemas.microsoft.com/office/drawing/2014/main" val="20028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sz="1400" spc="-50" dirty="0">
                          <a:latin typeface="Arial Black"/>
                          <a:cs typeface="Arial Black"/>
                        </a:rPr>
                        <a:t>0</a:t>
                      </a:r>
                      <a:endParaRPr sz="1400" dirty="0">
                        <a:latin typeface="Arial Black"/>
                        <a:cs typeface="Arial Black"/>
                      </a:endParaRPr>
                    </a:p>
                  </a:txBody>
                  <a:tcPr marL="0" marR="0" marT="4254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85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sz="1400" spc="-345" dirty="0">
                          <a:latin typeface="Arial Black"/>
                          <a:cs typeface="Arial Black"/>
                        </a:rPr>
                        <a:t>1</a:t>
                      </a:r>
                      <a:endParaRPr sz="1400" dirty="0">
                        <a:latin typeface="Arial Black"/>
                        <a:cs typeface="Arial Black"/>
                      </a:endParaRPr>
                    </a:p>
                  </a:txBody>
                  <a:tcPr marL="0" marR="0" marT="4254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A1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sz="1400" spc="-50" dirty="0">
                          <a:latin typeface="Arial Black"/>
                          <a:cs typeface="Arial Black"/>
                        </a:rPr>
                        <a:t>2</a:t>
                      </a:r>
                      <a:endParaRPr sz="1400" dirty="0">
                        <a:latin typeface="Arial Black"/>
                        <a:cs typeface="Arial Black"/>
                      </a:endParaRPr>
                    </a:p>
                  </a:txBody>
                  <a:tcPr marL="0" marR="0" marT="4254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sz="1400" spc="-50" dirty="0">
                          <a:latin typeface="Arial Black"/>
                          <a:cs typeface="Arial Black"/>
                        </a:rPr>
                        <a:t>3</a:t>
                      </a:r>
                      <a:endParaRPr sz="1400" dirty="0">
                        <a:latin typeface="Arial Black"/>
                        <a:cs typeface="Arial Black"/>
                      </a:endParaRPr>
                    </a:p>
                  </a:txBody>
                  <a:tcPr marL="0" marR="0" marT="4254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151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sz="1400" spc="-50" dirty="0">
                          <a:latin typeface="Arial Black"/>
                          <a:cs typeface="Arial Black"/>
                        </a:rPr>
                        <a:t>4</a:t>
                      </a:r>
                      <a:endParaRPr sz="1400" dirty="0">
                        <a:latin typeface="Arial Black"/>
                        <a:cs typeface="Arial Black"/>
                      </a:endParaRPr>
                    </a:p>
                  </a:txBody>
                  <a:tcPr marL="0" marR="0" marT="4254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4A4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sz="1400" spc="-50" dirty="0">
                          <a:latin typeface="Arial Black"/>
                          <a:cs typeface="Arial Black"/>
                        </a:rPr>
                        <a:t>5</a:t>
                      </a:r>
                      <a:endParaRPr sz="1400" dirty="0">
                        <a:latin typeface="Arial Black"/>
                        <a:cs typeface="Arial Black"/>
                      </a:endParaRPr>
                    </a:p>
                  </a:txBody>
                  <a:tcPr marL="0" marR="0" marT="4254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888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sz="1400" spc="-50" dirty="0">
                          <a:latin typeface="Arial Black"/>
                          <a:cs typeface="Arial Black"/>
                        </a:rPr>
                        <a:t>6</a:t>
                      </a:r>
                      <a:endParaRPr sz="1400" dirty="0">
                        <a:latin typeface="Arial Black"/>
                        <a:cs typeface="Arial Black"/>
                      </a:endParaRPr>
                    </a:p>
                  </a:txBody>
                  <a:tcPr marL="0" marR="0" marT="4254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ABA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sz="1400" spc="-50" dirty="0">
                          <a:latin typeface="Arial Black"/>
                          <a:cs typeface="Arial Black"/>
                        </a:rPr>
                        <a:t>7</a:t>
                      </a:r>
                      <a:endParaRPr sz="1400" dirty="0">
                        <a:latin typeface="Arial Black"/>
                        <a:cs typeface="Arial Black"/>
                      </a:endParaRPr>
                    </a:p>
                  </a:txBody>
                  <a:tcPr marL="0" marR="0" marT="4254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C81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sz="1400" spc="-50" dirty="0">
                          <a:latin typeface="Arial Black"/>
                          <a:cs typeface="Arial Black"/>
                        </a:rPr>
                        <a:t>8</a:t>
                      </a:r>
                      <a:endParaRPr sz="1400" dirty="0">
                        <a:latin typeface="Arial Black"/>
                        <a:cs typeface="Arial Black"/>
                      </a:endParaRPr>
                    </a:p>
                  </a:txBody>
                  <a:tcPr marL="0" marR="0" marT="4254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DC6C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sz="1400" spc="-50" dirty="0">
                          <a:latin typeface="Arial Black"/>
                          <a:cs typeface="Arial Black"/>
                        </a:rPr>
                        <a:t>9</a:t>
                      </a:r>
                      <a:endParaRPr sz="1400" dirty="0">
                        <a:latin typeface="Arial Black"/>
                        <a:cs typeface="Arial Black"/>
                      </a:endParaRPr>
                    </a:p>
                  </a:txBody>
                  <a:tcPr marL="0" marR="0" marT="4254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E79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21285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sz="1400" spc="-25" dirty="0">
                          <a:latin typeface="Arial Black"/>
                          <a:cs typeface="Arial Black"/>
                        </a:rPr>
                        <a:t>10</a:t>
                      </a:r>
                      <a:endParaRPr sz="1400" dirty="0">
                        <a:latin typeface="Arial Black"/>
                        <a:cs typeface="Arial Black"/>
                      </a:endParaRPr>
                    </a:p>
                  </a:txBody>
                  <a:tcPr marL="0" marR="0" marT="4254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EB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33350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sz="1400" spc="-325" dirty="0">
                          <a:latin typeface="Arial Black"/>
                          <a:cs typeface="Arial Black"/>
                        </a:rPr>
                        <a:t>11</a:t>
                      </a:r>
                      <a:endParaRPr sz="1400" dirty="0">
                        <a:latin typeface="Arial Black"/>
                        <a:cs typeface="Arial Black"/>
                      </a:endParaRPr>
                    </a:p>
                  </a:txBody>
                  <a:tcPr marL="0" marR="0" marT="4254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B7FFD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21285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sz="1400" spc="-25" dirty="0">
                          <a:latin typeface="Arial Black"/>
                          <a:cs typeface="Arial Black"/>
                        </a:rPr>
                        <a:t>12</a:t>
                      </a:r>
                      <a:endParaRPr sz="1400" dirty="0">
                        <a:latin typeface="Arial Black"/>
                        <a:cs typeface="Arial Black"/>
                      </a:endParaRPr>
                    </a:p>
                  </a:txBody>
                  <a:tcPr marL="0" marR="0" marT="4254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A7F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1285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sz="1400" spc="-25" dirty="0">
                          <a:latin typeface="Arial Black"/>
                          <a:cs typeface="Arial Black"/>
                        </a:rPr>
                        <a:t>13</a:t>
                      </a:r>
                      <a:endParaRPr sz="1400" dirty="0">
                        <a:latin typeface="Arial Black"/>
                        <a:cs typeface="Arial Black"/>
                      </a:endParaRPr>
                    </a:p>
                  </a:txBody>
                  <a:tcPr marL="0" marR="0" marT="4254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79FFB6"/>
                    </a:solidFill>
                  </a:tcPr>
                </a:tc>
                <a:tc>
                  <a:txBody>
                    <a:bodyPr/>
                    <a:lstStyle/>
                    <a:p>
                      <a:pPr marL="121285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sz="1400" spc="-25" dirty="0">
                          <a:latin typeface="Arial Black"/>
                          <a:cs typeface="Arial Black"/>
                        </a:rPr>
                        <a:t>14</a:t>
                      </a:r>
                      <a:endParaRPr sz="1400" dirty="0">
                        <a:latin typeface="Arial Black"/>
                        <a:cs typeface="Arial Black"/>
                      </a:endParaRPr>
                    </a:p>
                  </a:txBody>
                  <a:tcPr marL="0" marR="0" marT="4254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AFF9C"/>
                    </a:solidFill>
                  </a:tcPr>
                </a:tc>
                <a:tc>
                  <a:txBody>
                    <a:bodyPr/>
                    <a:lstStyle/>
                    <a:p>
                      <a:pPr marL="121285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sz="1400" spc="-25" dirty="0">
                          <a:latin typeface="Arial Black"/>
                          <a:cs typeface="Arial Black"/>
                        </a:rPr>
                        <a:t>15</a:t>
                      </a:r>
                      <a:endParaRPr sz="1400" dirty="0">
                        <a:latin typeface="Arial Black"/>
                        <a:cs typeface="Arial Black"/>
                      </a:endParaRPr>
                    </a:p>
                  </a:txBody>
                  <a:tcPr marL="0" marR="0" marT="4254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DA62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21920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sz="1400" spc="-25" dirty="0">
                          <a:latin typeface="Arial Black"/>
                          <a:cs typeface="Arial Black"/>
                        </a:rPr>
                        <a:t>16</a:t>
                      </a:r>
                      <a:endParaRPr sz="1400" dirty="0">
                        <a:latin typeface="Arial Black"/>
                        <a:cs typeface="Arial Black"/>
                      </a:endParaRPr>
                    </a:p>
                  </a:txBody>
                  <a:tcPr marL="0" marR="0" marT="4254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1920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sz="1400" spc="-25" dirty="0">
                          <a:latin typeface="Arial Black"/>
                          <a:cs typeface="Arial Black"/>
                        </a:rPr>
                        <a:t>17</a:t>
                      </a:r>
                      <a:endParaRPr sz="1400" dirty="0">
                        <a:latin typeface="Arial Black"/>
                        <a:cs typeface="Arial Black"/>
                      </a:endParaRPr>
                    </a:p>
                  </a:txBody>
                  <a:tcPr marL="0" marR="0" marT="4254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148"/>
                    </a:solidFill>
                  </a:tcPr>
                </a:tc>
                <a:tc>
                  <a:txBody>
                    <a:bodyPr/>
                    <a:lstStyle/>
                    <a:p>
                      <a:pPr marL="121920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sz="1400" spc="-25" dirty="0">
                          <a:latin typeface="Arial Black"/>
                          <a:cs typeface="Arial Black"/>
                        </a:rPr>
                        <a:t>18</a:t>
                      </a:r>
                      <a:endParaRPr sz="1400" dirty="0">
                        <a:latin typeface="Arial Black"/>
                        <a:cs typeface="Arial Black"/>
                      </a:endParaRPr>
                    </a:p>
                  </a:txBody>
                  <a:tcPr marL="0" marR="0" marT="4254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893D"/>
                    </a:solidFill>
                  </a:tcPr>
                </a:tc>
                <a:tc>
                  <a:txBody>
                    <a:bodyPr/>
                    <a:lstStyle/>
                    <a:p>
                      <a:pPr marL="121920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sz="1400" spc="-25" dirty="0">
                          <a:latin typeface="Arial Black"/>
                          <a:cs typeface="Arial Black"/>
                        </a:rPr>
                        <a:t>19</a:t>
                      </a:r>
                      <a:endParaRPr sz="1400" dirty="0">
                        <a:latin typeface="Arial Black"/>
                        <a:cs typeface="Arial Black"/>
                      </a:endParaRPr>
                    </a:p>
                  </a:txBody>
                  <a:tcPr marL="0" marR="0" marT="4254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6C30"/>
                    </a:solidFill>
                  </a:tcPr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sz="1400" spc="-25" dirty="0">
                          <a:latin typeface="Arial Black"/>
                          <a:cs typeface="Arial Black"/>
                        </a:rPr>
                        <a:t>20</a:t>
                      </a:r>
                      <a:endParaRPr sz="1400" dirty="0">
                        <a:latin typeface="Arial Black"/>
                        <a:cs typeface="Arial Black"/>
                      </a:endParaRPr>
                    </a:p>
                  </a:txBody>
                  <a:tcPr marL="0" marR="0" marT="4254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472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830">
                <a:tc gridSpan="29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D0EB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370">
                <a:tc rowSpan="5" gridSpan="9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rowSpan="5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5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5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5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5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5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5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5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 gridSpan="10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76200">
                      <a:solidFill>
                        <a:srgbClr val="000000"/>
                      </a:solidFill>
                      <a:prstDash val="sysDot"/>
                    </a:lnR>
                    <a:lnB w="3810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10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ysDot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6050">
                <a:tc gridSpan="9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10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ysDot"/>
                    </a:lnL>
                    <a:lnR w="76200">
                      <a:solidFill>
                        <a:srgbClr val="000000"/>
                      </a:solidFill>
                      <a:prstDash val="sysDot"/>
                    </a:lnR>
                    <a:lnB w="38100">
                      <a:solidFill>
                        <a:srgbClr val="000000"/>
                      </a:solidFill>
                      <a:prstDash val="sysDot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4"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rowSpan="4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4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3" grid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76200">
                      <a:solidFill>
                        <a:srgbClr val="000000"/>
                      </a:solidFill>
                      <a:prstDash val="sysDot"/>
                    </a:lnR>
                    <a:lnB w="3810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3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3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3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3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3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">
                <a:tc gridSpan="9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00075">
                      <a:solidFill>
                        <a:srgbClr val="000000"/>
                      </a:solidFill>
                      <a:prstDash val="sysDot"/>
                    </a:lnR>
                    <a:lnT w="38100">
                      <a:solidFill>
                        <a:srgbClr val="000000"/>
                      </a:solidFill>
                      <a:prstDash val="sysDot"/>
                    </a:lnT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00075">
                      <a:solidFill>
                        <a:srgbClr val="000000"/>
                      </a:solidFill>
                      <a:prstDash val="sysDot"/>
                    </a:lnL>
                    <a:lnT w="38100">
                      <a:solidFill>
                        <a:srgbClr val="000000"/>
                      </a:solidFill>
                      <a:prstDash val="sysDot"/>
                    </a:lnT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7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ysDot"/>
                    </a:lnL>
                    <a:lnR w="76200">
                      <a:solidFill>
                        <a:srgbClr val="000000"/>
                      </a:solidFill>
                      <a:prstDash val="sysDot"/>
                    </a:lnR>
                    <a:lnB w="38100">
                      <a:solidFill>
                        <a:srgbClr val="000000"/>
                      </a:solidFill>
                      <a:prstDash val="sysDot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6050">
                <a:tc gridSpan="9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5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00075">
                      <a:solidFill>
                        <a:srgbClr val="000000"/>
                      </a:solidFill>
                      <a:prstDash val="sysDot"/>
                    </a:lnR>
                    <a:lnT w="38100">
                      <a:solidFill>
                        <a:srgbClr val="000000"/>
                      </a:solidFill>
                      <a:prstDash val="sysDot"/>
                    </a:lnT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5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00075">
                      <a:solidFill>
                        <a:srgbClr val="000000"/>
                      </a:solidFill>
                      <a:prstDash val="sysDot"/>
                    </a:lnL>
                    <a:lnT w="38100">
                      <a:solidFill>
                        <a:srgbClr val="000000"/>
                      </a:solidFill>
                      <a:prstDash val="sysDot"/>
                    </a:lnT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7"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00075">
                      <a:solidFill>
                        <a:srgbClr val="000000"/>
                      </a:solidFill>
                      <a:prstDash val="sysDot"/>
                    </a:lnR>
                    <a:lnT w="38100">
                      <a:solidFill>
                        <a:srgbClr val="000000"/>
                      </a:solidFill>
                      <a:prstDash val="sysDot"/>
                    </a:lnT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00075">
                      <a:solidFill>
                        <a:srgbClr val="000000"/>
                      </a:solidFill>
                      <a:prstDash val="sysDot"/>
                    </a:lnL>
                    <a:lnT w="38100">
                      <a:solidFill>
                        <a:srgbClr val="000000"/>
                      </a:solidFill>
                      <a:prstDash val="sysDot"/>
                    </a:lnT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370">
                <a:tc gridSpan="9"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10">
                  <a:txBody>
                    <a:bodyPr/>
                    <a:lstStyle/>
                    <a:p>
                      <a:endParaRPr dirty="0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endParaRPr dirty="0"/>
                    </a:p>
                  </a:txBody>
                  <a:tcPr marL="0" marR="0" marT="0" marB="0">
                    <a:lnR w="100075">
                      <a:solidFill>
                        <a:srgbClr val="000000"/>
                      </a:solidFill>
                      <a:prstDash val="sysDot"/>
                    </a:lnR>
                    <a:lnT w="38100">
                      <a:solidFill>
                        <a:srgbClr val="000000"/>
                      </a:solidFill>
                      <a:prstDash val="sysDot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endParaRPr dirty="0"/>
                    </a:p>
                  </a:txBody>
                  <a:tcPr marL="0" marR="0" marT="0" marB="0">
                    <a:lnL w="100075">
                      <a:solidFill>
                        <a:srgbClr val="000000"/>
                      </a:solidFill>
                      <a:prstDash val="sysDot"/>
                    </a:lnL>
                    <a:lnT w="38100">
                      <a:solidFill>
                        <a:srgbClr val="000000"/>
                      </a:solidFill>
                      <a:prstDash val="sysDot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90805">
                <a:tc gridSpan="1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 gridSpan="8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81915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rowSpan="2" gridSpan="10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76200">
                      <a:solidFill>
                        <a:srgbClr val="000000"/>
                      </a:solidFill>
                      <a:prstDash val="sysDot"/>
                    </a:lnR>
                    <a:lnB w="3810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ysDot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8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5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0287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10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76200">
                      <a:solidFill>
                        <a:srgbClr val="000000"/>
                      </a:solidFill>
                      <a:prstDash val="sysDot"/>
                    </a:lnL>
                    <a:lnR w="76200">
                      <a:solidFill>
                        <a:srgbClr val="000000"/>
                      </a:solidFill>
                      <a:prstDash val="sysDot"/>
                    </a:lnR>
                    <a:lnB w="38100">
                      <a:solidFill>
                        <a:srgbClr val="000000"/>
                      </a:solidFill>
                      <a:prstDash val="sysDot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 gridSpan="18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8478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99821">
                      <a:solidFill>
                        <a:srgbClr val="000000"/>
                      </a:solidFill>
                      <a:prstDash val="sysDot"/>
                    </a:lnR>
                    <a:lnT w="38100">
                      <a:solidFill>
                        <a:srgbClr val="000000"/>
                      </a:solidFill>
                      <a:prstDash val="sysDot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9821">
                      <a:solidFill>
                        <a:srgbClr val="000000"/>
                      </a:solidFill>
                      <a:prstDash val="sysDot"/>
                    </a:lnL>
                    <a:lnT w="38100">
                      <a:solidFill>
                        <a:srgbClr val="000000"/>
                      </a:solidFill>
                      <a:prstDash val="sysDot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18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30" name="object 30"/>
          <p:cNvSpPr txBox="1"/>
          <p:nvPr/>
        </p:nvSpPr>
        <p:spPr>
          <a:xfrm>
            <a:off x="4391025" y="72897"/>
            <a:ext cx="52203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A6A6A6"/>
                </a:solidFill>
                <a:latin typeface="Microsoft Sans Serif"/>
                <a:cs typeface="Microsoft Sans Serif"/>
              </a:rPr>
              <a:t>(2)</a:t>
            </a:r>
            <a:r>
              <a:rPr sz="1800" spc="-5" dirty="0">
                <a:solidFill>
                  <a:srgbClr val="A6A6A6"/>
                </a:solidFill>
                <a:latin typeface="Microsoft Sans Serif"/>
                <a:cs typeface="Microsoft Sans Serif"/>
              </a:rPr>
              <a:t> </a:t>
            </a:r>
            <a:r>
              <a:rPr sz="1800" spc="70" dirty="0">
                <a:solidFill>
                  <a:srgbClr val="A6A6A6"/>
                </a:solidFill>
                <a:latin typeface="Microsoft Sans Serif"/>
                <a:cs typeface="Microsoft Sans Serif"/>
              </a:rPr>
              <a:t>L’évaluation</a:t>
            </a:r>
            <a:r>
              <a:rPr sz="1800" spc="-5" dirty="0">
                <a:solidFill>
                  <a:srgbClr val="A6A6A6"/>
                </a:solidFill>
                <a:latin typeface="Microsoft Sans Serif"/>
                <a:cs typeface="Microsoft Sans Serif"/>
              </a:rPr>
              <a:t> </a:t>
            </a:r>
            <a:r>
              <a:rPr sz="1800" spc="105" dirty="0">
                <a:solidFill>
                  <a:srgbClr val="A6A6A6"/>
                </a:solidFill>
                <a:latin typeface="Microsoft Sans Serif"/>
                <a:cs typeface="Microsoft Sans Serif"/>
              </a:rPr>
              <a:t>certificative</a:t>
            </a:r>
            <a:r>
              <a:rPr sz="1800" spc="10" dirty="0">
                <a:solidFill>
                  <a:srgbClr val="A6A6A6"/>
                </a:solidFill>
                <a:latin typeface="Microsoft Sans Serif"/>
                <a:cs typeface="Microsoft Sans Serif"/>
              </a:rPr>
              <a:t> </a:t>
            </a:r>
            <a:r>
              <a:rPr sz="1800" dirty="0">
                <a:solidFill>
                  <a:srgbClr val="A6A6A6"/>
                </a:solidFill>
                <a:latin typeface="Microsoft Sans Serif"/>
                <a:cs typeface="Microsoft Sans Serif"/>
              </a:rPr>
              <a:t>-</a:t>
            </a:r>
            <a:r>
              <a:rPr sz="1800" spc="15" dirty="0">
                <a:solidFill>
                  <a:srgbClr val="A6A6A6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A6A6A6"/>
                </a:solidFill>
                <a:latin typeface="Microsoft Sans Serif"/>
                <a:cs typeface="Microsoft Sans Serif"/>
              </a:rPr>
              <a:t>CONSEQUENCES</a:t>
            </a:r>
            <a:endParaRPr sz="1800" dirty="0">
              <a:latin typeface="Microsoft Sans Serif"/>
              <a:cs typeface="Microsoft Sans Serif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4898897" y="3050158"/>
            <a:ext cx="2661285" cy="372110"/>
          </a:xfrm>
          <a:custGeom>
            <a:avLst/>
            <a:gdLst/>
            <a:ahLst/>
            <a:cxnLst/>
            <a:rect l="l" t="t" r="r" b="b"/>
            <a:pathLst>
              <a:path w="2661284" h="372110">
                <a:moveTo>
                  <a:pt x="0" y="371982"/>
                </a:moveTo>
                <a:lnTo>
                  <a:pt x="2430" y="299587"/>
                </a:lnTo>
                <a:lnTo>
                  <a:pt x="9064" y="240490"/>
                </a:lnTo>
                <a:lnTo>
                  <a:pt x="18913" y="200658"/>
                </a:lnTo>
                <a:lnTo>
                  <a:pt x="30987" y="186054"/>
                </a:lnTo>
                <a:lnTo>
                  <a:pt x="1327403" y="186054"/>
                </a:lnTo>
                <a:lnTo>
                  <a:pt x="1339478" y="171432"/>
                </a:lnTo>
                <a:lnTo>
                  <a:pt x="1349327" y="131556"/>
                </a:lnTo>
                <a:lnTo>
                  <a:pt x="1355961" y="72415"/>
                </a:lnTo>
                <a:lnTo>
                  <a:pt x="1358391" y="0"/>
                </a:lnTo>
                <a:lnTo>
                  <a:pt x="1360822" y="72415"/>
                </a:lnTo>
                <a:lnTo>
                  <a:pt x="1367456" y="131556"/>
                </a:lnTo>
                <a:lnTo>
                  <a:pt x="1377305" y="171432"/>
                </a:lnTo>
                <a:lnTo>
                  <a:pt x="1389379" y="186054"/>
                </a:lnTo>
                <a:lnTo>
                  <a:pt x="2629916" y="186054"/>
                </a:lnTo>
                <a:lnTo>
                  <a:pt x="2641990" y="200658"/>
                </a:lnTo>
                <a:lnTo>
                  <a:pt x="2651839" y="240490"/>
                </a:lnTo>
                <a:lnTo>
                  <a:pt x="2658473" y="299587"/>
                </a:lnTo>
                <a:lnTo>
                  <a:pt x="2660904" y="371982"/>
                </a:lnTo>
              </a:path>
            </a:pathLst>
          </a:custGeom>
          <a:ln w="38100">
            <a:solidFill>
              <a:srgbClr val="000000"/>
            </a:solidFill>
            <a:prstDash val="sysDot"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2" name="object 32"/>
          <p:cNvSpPr txBox="1"/>
          <p:nvPr/>
        </p:nvSpPr>
        <p:spPr>
          <a:xfrm>
            <a:off x="494068" y="1982165"/>
            <a:ext cx="8717749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1800" i="1" spc="-130" dirty="0">
                <a:latin typeface="Arial"/>
                <a:cs typeface="Arial"/>
              </a:rPr>
              <a:t>EXEMPLE</a:t>
            </a:r>
            <a:r>
              <a:rPr sz="1800" i="1" spc="45" dirty="0">
                <a:latin typeface="Arial"/>
                <a:cs typeface="Arial"/>
              </a:rPr>
              <a:t> </a:t>
            </a:r>
            <a:r>
              <a:rPr sz="1800" i="1" dirty="0">
                <a:latin typeface="Arial"/>
                <a:cs typeface="Arial"/>
              </a:rPr>
              <a:t>:</a:t>
            </a:r>
            <a:r>
              <a:rPr sz="1800" i="1" spc="40" dirty="0">
                <a:latin typeface="Arial"/>
                <a:cs typeface="Arial"/>
              </a:rPr>
              <a:t> </a:t>
            </a:r>
            <a:r>
              <a:rPr sz="1800" i="1" dirty="0">
                <a:latin typeface="Arial"/>
                <a:cs typeface="Arial"/>
              </a:rPr>
              <a:t>Un</a:t>
            </a:r>
            <a:r>
              <a:rPr sz="1800" i="1" spc="45" dirty="0">
                <a:latin typeface="Arial"/>
                <a:cs typeface="Arial"/>
              </a:rPr>
              <a:t> </a:t>
            </a:r>
            <a:r>
              <a:rPr sz="1800" i="1" dirty="0">
                <a:latin typeface="Arial"/>
                <a:cs typeface="Arial"/>
              </a:rPr>
              <a:t>élève</a:t>
            </a:r>
            <a:r>
              <a:rPr sz="1800" i="1" spc="45" dirty="0">
                <a:latin typeface="Arial"/>
                <a:cs typeface="Arial"/>
              </a:rPr>
              <a:t> </a:t>
            </a:r>
            <a:r>
              <a:rPr sz="1800" i="1" dirty="0">
                <a:latin typeface="Arial"/>
                <a:cs typeface="Arial"/>
              </a:rPr>
              <a:t>évalué</a:t>
            </a:r>
            <a:r>
              <a:rPr sz="1800" i="1" spc="30" dirty="0">
                <a:latin typeface="Arial"/>
                <a:cs typeface="Arial"/>
              </a:rPr>
              <a:t> </a:t>
            </a:r>
            <a:r>
              <a:rPr sz="1800" i="1" dirty="0">
                <a:latin typeface="Arial"/>
                <a:cs typeface="Arial"/>
              </a:rPr>
              <a:t>«</a:t>
            </a:r>
            <a:r>
              <a:rPr sz="1800" i="1" spc="50" dirty="0">
                <a:latin typeface="Arial"/>
                <a:cs typeface="Arial"/>
              </a:rPr>
              <a:t> </a:t>
            </a:r>
            <a:r>
              <a:rPr sz="1800" i="1" dirty="0">
                <a:latin typeface="Arial"/>
                <a:cs typeface="Arial"/>
              </a:rPr>
              <a:t>satisfaisant</a:t>
            </a:r>
            <a:r>
              <a:rPr sz="1800" i="1" spc="45" dirty="0">
                <a:latin typeface="Arial"/>
                <a:cs typeface="Arial"/>
              </a:rPr>
              <a:t> </a:t>
            </a:r>
            <a:r>
              <a:rPr sz="1800" i="1" dirty="0">
                <a:latin typeface="Arial"/>
                <a:cs typeface="Arial"/>
              </a:rPr>
              <a:t>»</a:t>
            </a:r>
            <a:r>
              <a:rPr sz="1800" i="1" spc="40" dirty="0">
                <a:latin typeface="Arial"/>
                <a:cs typeface="Arial"/>
              </a:rPr>
              <a:t> </a:t>
            </a:r>
            <a:r>
              <a:rPr sz="1800" i="1" dirty="0">
                <a:latin typeface="Arial"/>
                <a:cs typeface="Arial"/>
              </a:rPr>
              <a:t>en</a:t>
            </a:r>
            <a:r>
              <a:rPr sz="1800" i="1" spc="35" dirty="0">
                <a:latin typeface="Arial"/>
                <a:cs typeface="Arial"/>
              </a:rPr>
              <a:t> </a:t>
            </a:r>
            <a:r>
              <a:rPr sz="1800" i="1" spc="80" dirty="0">
                <a:latin typeface="Arial"/>
                <a:cs typeface="Arial"/>
              </a:rPr>
              <a:t>2026</a:t>
            </a:r>
            <a:r>
              <a:rPr sz="1800" i="1" spc="25" dirty="0">
                <a:latin typeface="Arial"/>
                <a:cs typeface="Arial"/>
              </a:rPr>
              <a:t> </a:t>
            </a:r>
            <a:r>
              <a:rPr sz="1800" i="1" spc="-20" dirty="0">
                <a:latin typeface="Arial"/>
                <a:cs typeface="Arial"/>
              </a:rPr>
              <a:t>aura </a:t>
            </a:r>
            <a:r>
              <a:rPr sz="1800" i="1" spc="50" dirty="0">
                <a:latin typeface="Arial"/>
                <a:cs typeface="Arial"/>
              </a:rPr>
              <a:t>une </a:t>
            </a:r>
            <a:r>
              <a:rPr sz="1800" i="1" spc="65" dirty="0">
                <a:latin typeface="Arial"/>
                <a:cs typeface="Arial"/>
              </a:rPr>
              <a:t>moyenne</a:t>
            </a:r>
            <a:r>
              <a:rPr sz="1800" i="1" spc="80" dirty="0">
                <a:latin typeface="Arial"/>
                <a:cs typeface="Arial"/>
              </a:rPr>
              <a:t> </a:t>
            </a:r>
            <a:r>
              <a:rPr sz="1800" i="1" dirty="0">
                <a:latin typeface="Arial"/>
                <a:cs typeface="Arial"/>
              </a:rPr>
              <a:t>annuelle</a:t>
            </a:r>
            <a:r>
              <a:rPr sz="1800" i="1" spc="50" dirty="0">
                <a:latin typeface="Arial"/>
                <a:cs typeface="Arial"/>
              </a:rPr>
              <a:t> souvent</a:t>
            </a:r>
            <a:r>
              <a:rPr sz="1800" i="1" spc="65" dirty="0">
                <a:latin typeface="Arial"/>
                <a:cs typeface="Arial"/>
              </a:rPr>
              <a:t> </a:t>
            </a:r>
            <a:r>
              <a:rPr sz="1800" i="1" dirty="0">
                <a:latin typeface="Arial"/>
                <a:cs typeface="Arial"/>
              </a:rPr>
              <a:t>plus</a:t>
            </a:r>
            <a:r>
              <a:rPr sz="1800" i="1" spc="55" dirty="0">
                <a:latin typeface="Arial"/>
                <a:cs typeface="Arial"/>
              </a:rPr>
              <a:t> </a:t>
            </a:r>
            <a:r>
              <a:rPr sz="1800" i="1" spc="70" dirty="0">
                <a:latin typeface="Arial"/>
                <a:cs typeface="Arial"/>
              </a:rPr>
              <a:t>faible</a:t>
            </a:r>
            <a:r>
              <a:rPr sz="1800" i="1" spc="30" dirty="0">
                <a:latin typeface="Arial"/>
                <a:cs typeface="Arial"/>
              </a:rPr>
              <a:t> </a:t>
            </a:r>
            <a:r>
              <a:rPr sz="1800" i="1" spc="70" dirty="0">
                <a:latin typeface="Arial"/>
                <a:cs typeface="Arial"/>
              </a:rPr>
              <a:t>que</a:t>
            </a:r>
            <a:r>
              <a:rPr sz="1800" i="1" spc="45" dirty="0">
                <a:latin typeface="Arial"/>
                <a:cs typeface="Arial"/>
              </a:rPr>
              <a:t> </a:t>
            </a:r>
            <a:r>
              <a:rPr sz="1800" i="1" dirty="0">
                <a:latin typeface="Arial"/>
                <a:cs typeface="Arial"/>
              </a:rPr>
              <a:t>le</a:t>
            </a:r>
            <a:r>
              <a:rPr sz="1800" i="1" spc="55" dirty="0">
                <a:latin typeface="Arial"/>
                <a:cs typeface="Arial"/>
              </a:rPr>
              <a:t> </a:t>
            </a:r>
            <a:r>
              <a:rPr sz="1800" i="1" spc="-10" dirty="0">
                <a:latin typeface="Arial"/>
                <a:cs typeface="Arial"/>
              </a:rPr>
              <a:t>score </a:t>
            </a:r>
            <a:r>
              <a:rPr sz="1800" i="1" spc="80" dirty="0">
                <a:latin typeface="Arial"/>
                <a:cs typeface="Arial"/>
              </a:rPr>
              <a:t>donné </a:t>
            </a:r>
            <a:r>
              <a:rPr sz="1800" i="1" dirty="0">
                <a:latin typeface="Arial"/>
                <a:cs typeface="Arial"/>
              </a:rPr>
              <a:t>en</a:t>
            </a:r>
            <a:r>
              <a:rPr sz="1800" i="1" spc="75" dirty="0">
                <a:latin typeface="Arial"/>
                <a:cs typeface="Arial"/>
              </a:rPr>
              <a:t> </a:t>
            </a:r>
            <a:r>
              <a:rPr sz="1800" i="1" dirty="0">
                <a:latin typeface="Arial"/>
                <a:cs typeface="Arial"/>
              </a:rPr>
              <a:t>Points</a:t>
            </a:r>
            <a:r>
              <a:rPr sz="1800" i="1" spc="70" dirty="0">
                <a:latin typeface="Arial"/>
                <a:cs typeface="Arial"/>
              </a:rPr>
              <a:t> </a:t>
            </a:r>
            <a:r>
              <a:rPr sz="1800" i="1" dirty="0">
                <a:latin typeface="Arial"/>
                <a:cs typeface="Arial"/>
              </a:rPr>
              <a:t>socle</a:t>
            </a:r>
            <a:r>
              <a:rPr sz="1800" i="1" spc="75" dirty="0">
                <a:latin typeface="Arial"/>
                <a:cs typeface="Arial"/>
              </a:rPr>
              <a:t> </a:t>
            </a:r>
            <a:r>
              <a:rPr sz="1800" i="1" dirty="0">
                <a:latin typeface="Arial"/>
                <a:cs typeface="Arial"/>
              </a:rPr>
              <a:t>en</a:t>
            </a:r>
            <a:r>
              <a:rPr sz="1800" i="1" spc="85" dirty="0">
                <a:latin typeface="Arial"/>
                <a:cs typeface="Arial"/>
              </a:rPr>
              <a:t> </a:t>
            </a:r>
            <a:r>
              <a:rPr sz="1800" i="1" spc="60" dirty="0">
                <a:latin typeface="Arial"/>
                <a:cs typeface="Arial"/>
              </a:rPr>
              <a:t>2025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33" name="object 33"/>
          <p:cNvSpPr/>
          <p:nvPr/>
        </p:nvSpPr>
        <p:spPr>
          <a:xfrm>
            <a:off x="4889753" y="4325873"/>
            <a:ext cx="2723515" cy="372110"/>
          </a:xfrm>
          <a:custGeom>
            <a:avLst/>
            <a:gdLst/>
            <a:ahLst/>
            <a:cxnLst/>
            <a:rect l="l" t="t" r="r" b="b"/>
            <a:pathLst>
              <a:path w="2723515" h="372110">
                <a:moveTo>
                  <a:pt x="2723388" y="0"/>
                </a:moveTo>
                <a:lnTo>
                  <a:pt x="2720957" y="72395"/>
                </a:lnTo>
                <a:lnTo>
                  <a:pt x="2714323" y="131492"/>
                </a:lnTo>
                <a:lnTo>
                  <a:pt x="2704474" y="171324"/>
                </a:lnTo>
                <a:lnTo>
                  <a:pt x="2692400" y="185927"/>
                </a:lnTo>
                <a:lnTo>
                  <a:pt x="1392682" y="185927"/>
                </a:lnTo>
                <a:lnTo>
                  <a:pt x="1380607" y="200531"/>
                </a:lnTo>
                <a:lnTo>
                  <a:pt x="1370758" y="240363"/>
                </a:lnTo>
                <a:lnTo>
                  <a:pt x="1364124" y="299460"/>
                </a:lnTo>
                <a:lnTo>
                  <a:pt x="1361694" y="371856"/>
                </a:lnTo>
                <a:lnTo>
                  <a:pt x="1359263" y="299460"/>
                </a:lnTo>
                <a:lnTo>
                  <a:pt x="1352629" y="240363"/>
                </a:lnTo>
                <a:lnTo>
                  <a:pt x="1342780" y="200531"/>
                </a:lnTo>
                <a:lnTo>
                  <a:pt x="1330706" y="185927"/>
                </a:lnTo>
                <a:lnTo>
                  <a:pt x="30987" y="185927"/>
                </a:lnTo>
                <a:lnTo>
                  <a:pt x="18913" y="171324"/>
                </a:lnTo>
                <a:lnTo>
                  <a:pt x="9064" y="131492"/>
                </a:lnTo>
                <a:lnTo>
                  <a:pt x="2430" y="72395"/>
                </a:lnTo>
                <a:lnTo>
                  <a:pt x="0" y="0"/>
                </a:lnTo>
              </a:path>
            </a:pathLst>
          </a:custGeom>
          <a:ln w="38100">
            <a:solidFill>
              <a:srgbClr val="000000"/>
            </a:solidFill>
            <a:prstDash val="sysDot"/>
          </a:ln>
        </p:spPr>
        <p:txBody>
          <a:bodyPr wrap="square" lIns="0" tIns="0" rIns="0" bIns="0" rtlCol="0"/>
          <a:lstStyle/>
          <a:p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8FE595-383A-B2E5-0B97-166E585013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027FC46-FA72-22C5-A575-AA5D53F913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3865" y="1143000"/>
            <a:ext cx="8395335" cy="3942746"/>
          </a:xfrm>
        </p:spPr>
        <p:txBody>
          <a:bodyPr/>
          <a:lstStyle/>
          <a:p>
            <a:pPr algn="just"/>
            <a:r>
              <a:rPr lang="fr-FR" sz="2800" b="1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Les principes</a:t>
            </a:r>
          </a:p>
          <a:p>
            <a:pPr algn="just"/>
            <a:endParaRPr lang="fr-F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fr-FR" sz="240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Garantir équité et représentativité,</a:t>
            </a:r>
            <a:endParaRPr lang="fr-FR" sz="2400" kern="100" dirty="0"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fr-FR" sz="240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Diversifier les évaluations et équilibrer des formes et des exigences, au service des apprentissages,</a:t>
            </a:r>
          </a:p>
          <a:p>
            <a:pPr marL="285750" indent="-28575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fr-FR" sz="240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Modalités possibles,</a:t>
            </a:r>
          </a:p>
          <a:p>
            <a:pPr marL="285750" indent="-28575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fr-FR" sz="240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Vigilances particulières</a:t>
            </a:r>
            <a:endParaRPr lang="fr-FR" sz="24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endParaRPr lang="fr-F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8A64EEEA-2CC6-2EE7-4FD1-2917D42A9B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83458" y="145541"/>
            <a:ext cx="6327140" cy="307777"/>
          </a:xfrm>
        </p:spPr>
        <p:txBody>
          <a:bodyPr/>
          <a:lstStyle/>
          <a:p>
            <a:pPr algn="r"/>
            <a:r>
              <a:rPr lang="fr-FR" sz="2000" spc="-200" dirty="0">
                <a:solidFill>
                  <a:srgbClr val="001F5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DNB série professionnelle: évolutions</a:t>
            </a:r>
            <a:endParaRPr lang="fr-FR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4200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464</TotalTime>
  <Words>1815</Words>
  <Application>Microsoft Office PowerPoint</Application>
  <PresentationFormat>Format A4 (210 x 297 mm)</PresentationFormat>
  <Paragraphs>351</Paragraphs>
  <Slides>25</Slides>
  <Notes>15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25</vt:i4>
      </vt:variant>
    </vt:vector>
  </HeadingPairs>
  <TitlesOfParts>
    <vt:vector size="33" baseType="lpstr">
      <vt:lpstr>Aptos</vt:lpstr>
      <vt:lpstr>Arial</vt:lpstr>
      <vt:lpstr>Arial Black</vt:lpstr>
      <vt:lpstr>Calibri</vt:lpstr>
      <vt:lpstr>Microsoft Sans Serif</vt:lpstr>
      <vt:lpstr>Times New Roman</vt:lpstr>
      <vt:lpstr>Wingdings</vt:lpstr>
      <vt:lpstr>Office Theme</vt:lpstr>
      <vt:lpstr>DNB série professionnelle :  évolutions et enjeux.</vt:lpstr>
      <vt:lpstr>DNB série professionnelle: évolutions et enjeux.</vt:lpstr>
      <vt:lpstr>Prendre appui sur le mémento national</vt:lpstr>
      <vt:lpstr>DNB série professionnelle: évolutions</vt:lpstr>
      <vt:lpstr>DNB série professionnelle: évolutions</vt:lpstr>
      <vt:lpstr>Présentation PowerPoint</vt:lpstr>
      <vt:lpstr>Présentation PowerPoint</vt:lpstr>
      <vt:lpstr>Contrôle continu DNB 2026 : Impact de la disparition des Points Socle</vt:lpstr>
      <vt:lpstr>DNB série professionnelle: évolutions</vt:lpstr>
      <vt:lpstr>DNB série professionnelle: évolutions</vt:lpstr>
      <vt:lpstr>Quelles stratégies engager ?</vt:lpstr>
      <vt:lpstr>Stratégies à l’échelle de la classe  </vt:lpstr>
      <vt:lpstr>Stratégies à l’échelle de la classe</vt:lpstr>
      <vt:lpstr>Stratégies à l’échelle de la classe</vt:lpstr>
      <vt:lpstr>Stratégies à l’échelle de la classe</vt:lpstr>
      <vt:lpstr>Stratégies à l’échelle de la classe</vt:lpstr>
      <vt:lpstr>Focus sur :  - l’  « enseignement technologique et professionnel » en SEGPA ,  - la « découverte professionnelle » en 3PM,  - les « sciences et technologie » en SEGPA et 3PM</vt:lpstr>
      <vt:lpstr>Stratégies sur les enseignements de «  découverte professionnelle » en 3PM</vt:lpstr>
      <vt:lpstr>Stratégies sur l’ « enseignement technologique et professionnel » en SEGPA</vt:lpstr>
      <vt:lpstr>Présentation PowerPoint</vt:lpstr>
      <vt:lpstr>Les « sciences et technologies» en SEGPA en 3PM</vt:lpstr>
      <vt:lpstr>De l’évaluation des compétences au passage à la note</vt:lpstr>
      <vt:lpstr>De l’évaluation des compétences au passage à la note</vt:lpstr>
      <vt:lpstr>Stratégies à l’échelle de l’établissement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>Client</dc:subject>
  <dc:creator>Microsoft Office User</dc:creator>
  <cp:lastModifiedBy>anne durand</cp:lastModifiedBy>
  <cp:revision>29</cp:revision>
  <dcterms:created xsi:type="dcterms:W3CDTF">2026-01-07T08:54:57Z</dcterms:created>
  <dcterms:modified xsi:type="dcterms:W3CDTF">2026-04-16T09:32:38Z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2025-12-15T00:00:00Z</vt:filetime>
  </property>
  <property fmtid="{D5CDD505-2E9C-101B-9397-08002B2CF9AE}" pid="3" name="Creator">
    <vt:lpwstr>Microsoft® PowerPoint® LTSC</vt:lpwstr>
  </property>
  <property fmtid="{D5CDD505-2E9C-101B-9397-08002B2CF9AE}" pid="4" name="LastSaved">
    <vt:filetime>2026-01-07T00:00:00Z</vt:filetime>
  </property>
  <property fmtid="{D5CDD505-2E9C-101B-9397-08002B2CF9AE}" pid="5" name="Producer">
    <vt:lpwstr>Microsoft® PowerPoint® LTSC</vt:lpwstr>
  </property>
</Properties>
</file>